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wX+C1RiGaeeXYiogvelWtFnlY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C9E823-4BB4-4B6F-A28D-BDFDD76356E9}">
  <a:tblStyle styleId="{1AC9E823-4BB4-4B6F-A28D-BDFDD76356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69705a643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69705a64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69705a64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69705a6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cbd390f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cbd390f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744575"/>
            <a:ext cx="8520600" cy="885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a:t>Data Mining Project</a:t>
            </a:r>
            <a:endParaRPr/>
          </a:p>
        </p:txBody>
      </p:sp>
      <p:sp>
        <p:nvSpPr>
          <p:cNvPr id="55" name="Google Shape;55;p1"/>
          <p:cNvSpPr txBox="1">
            <a:spLocks noGrp="1"/>
          </p:cNvSpPr>
          <p:nvPr>
            <p:ph type="subTitle" idx="1"/>
          </p:nvPr>
        </p:nvSpPr>
        <p:spPr>
          <a:xfrm>
            <a:off x="311700" y="1794350"/>
            <a:ext cx="8520600" cy="318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Image Caption Generator Using CNN and RNN(LSTM).</a:t>
            </a:r>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623400" y="2712050"/>
            <a:ext cx="8520600" cy="57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Model </a:t>
            </a:r>
            <a:endParaRPr/>
          </a:p>
        </p:txBody>
      </p:sp>
      <p:sp>
        <p:nvSpPr>
          <p:cNvPr id="109" name="Google Shape;109;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110" name="Google Shape;110;p12"/>
          <p:cNvPicPr preferRelativeResize="0"/>
          <p:nvPr/>
        </p:nvPicPr>
        <p:blipFill rotWithShape="1">
          <a:blip r:embed="rId3">
            <a:alphaModFix/>
          </a:blip>
          <a:srcRect l="1449" t="4644" r="2562" b="3197"/>
          <a:stretch/>
        </p:blipFill>
        <p:spPr>
          <a:xfrm>
            <a:off x="228375" y="387250"/>
            <a:ext cx="8520601" cy="4438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116" name="Google Shape;11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endParaRPr/>
          </a:p>
        </p:txBody>
      </p:sp>
      <p:pic>
        <p:nvPicPr>
          <p:cNvPr id="117" name="Google Shape;117;p13"/>
          <p:cNvPicPr preferRelativeResize="0"/>
          <p:nvPr/>
        </p:nvPicPr>
        <p:blipFill rotWithShape="1">
          <a:blip r:embed="rId3">
            <a:alphaModFix/>
          </a:blip>
          <a:srcRect/>
          <a:stretch/>
        </p:blipFill>
        <p:spPr>
          <a:xfrm>
            <a:off x="0" y="297942"/>
            <a:ext cx="9144000" cy="45476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Loading dataset for training model</a:t>
            </a:r>
            <a:endParaRPr/>
          </a:p>
        </p:txBody>
      </p:sp>
      <p:sp>
        <p:nvSpPr>
          <p:cNvPr id="123" name="Google Shape;12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700">
                <a:solidFill>
                  <a:schemeClr val="dk1"/>
                </a:solidFill>
              </a:rPr>
              <a:t>In our </a:t>
            </a:r>
            <a:r>
              <a:rPr lang="en" sz="1700" b="1">
                <a:solidFill>
                  <a:schemeClr val="dk1"/>
                </a:solidFill>
              </a:rPr>
              <a:t>Flickr_8k_test</a:t>
            </a:r>
            <a:r>
              <a:rPr lang="en" sz="1700">
                <a:solidFill>
                  <a:schemeClr val="dk1"/>
                </a:solidFill>
              </a:rPr>
              <a:t> folder, we have </a:t>
            </a:r>
            <a:r>
              <a:rPr lang="en" sz="1700" b="1">
                <a:solidFill>
                  <a:schemeClr val="dk1"/>
                </a:solidFill>
              </a:rPr>
              <a:t>Flickr_8k.trainImages.txt</a:t>
            </a:r>
            <a:r>
              <a:rPr lang="en" sz="1700">
                <a:solidFill>
                  <a:schemeClr val="dk1"/>
                </a:solidFill>
              </a:rPr>
              <a:t> file that contains a list of 6000 image names that we will use for training.</a:t>
            </a:r>
            <a:endParaRPr sz="17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500">
                <a:solidFill>
                  <a:schemeClr val="dk1"/>
                </a:solidFill>
              </a:rPr>
              <a:t>For loading the training dataset, we need more functions:</a:t>
            </a:r>
            <a:endParaRPr sz="1500">
              <a:solidFill>
                <a:schemeClr val="dk1"/>
              </a:solidFill>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rPr>
              <a:t>load_photos( filename ) –</a:t>
            </a:r>
            <a:r>
              <a:rPr lang="en" sz="1500">
                <a:solidFill>
                  <a:schemeClr val="dk1"/>
                </a:solidFill>
              </a:rPr>
              <a:t> This will load the text file in a string and will return the list of image names.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load_clean_descriptions( filename, photos ) –</a:t>
            </a:r>
            <a:r>
              <a:rPr lang="en" sz="1500">
                <a:solidFill>
                  <a:schemeClr val="dk1"/>
                </a:solidFill>
              </a:rPr>
              <a:t> This function will create a dictionary that contains captions for each photo from the list of photos. We also append the &lt;start&gt; and &lt;end&gt; identifier for each caption. We need this so that our LSTM model can identify the starting and ending of the caption.</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load_features(photos) –</a:t>
            </a:r>
            <a:r>
              <a:rPr lang="en" sz="1500">
                <a:solidFill>
                  <a:schemeClr val="dk1"/>
                </a:solidFill>
              </a:rPr>
              <a:t> This function will give us the dictionary for image names and their feature vector which we have previously extracted from the Xception model.</a:t>
            </a:r>
            <a:endParaRPr sz="1500">
              <a:solidFill>
                <a:schemeClr val="dk1"/>
              </a:solidFill>
            </a:endParaRPr>
          </a:p>
          <a:p>
            <a:pPr marL="0" lvl="0" indent="0" algn="l" rtl="0">
              <a:lnSpc>
                <a:spcPct val="115000"/>
              </a:lnSpc>
              <a:spcBef>
                <a:spcPts val="1200"/>
              </a:spcBef>
              <a:spcAft>
                <a:spcPts val="0"/>
              </a:spcAft>
              <a:buSzPts val="1800"/>
              <a:buNone/>
            </a:pPr>
            <a:endParaRPr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Tokenizing the vocabulary</a:t>
            </a:r>
            <a:endParaRPr/>
          </a:p>
        </p:txBody>
      </p:sp>
      <p:sp>
        <p:nvSpPr>
          <p:cNvPr id="129" name="Google Shape;129;p17"/>
          <p:cNvSpPr txBox="1">
            <a:spLocks noGrp="1"/>
          </p:cNvSpPr>
          <p:nvPr>
            <p:ph type="body" idx="1"/>
          </p:nvPr>
        </p:nvSpPr>
        <p:spPr>
          <a:xfrm>
            <a:off x="311700" y="149612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Computers don’t understand English words, for computers, we will have to represent them with numbers. So, we will map each word of the vocabulary with a unique index value.</a:t>
            </a:r>
            <a:endParaRPr/>
          </a:p>
          <a:p>
            <a:pPr marL="0" lvl="0" indent="0" algn="l" rtl="0">
              <a:lnSpc>
                <a:spcPct val="115000"/>
              </a:lnSpc>
              <a:spcBef>
                <a:spcPts val="0"/>
              </a:spcBef>
              <a:spcAft>
                <a:spcPts val="0"/>
              </a:spcAft>
              <a:buSzPts val="1800"/>
              <a:buNone/>
            </a:pPr>
            <a:endParaRPr/>
          </a:p>
          <a:p>
            <a:pPr marL="457200" lvl="0" indent="-387350" algn="l" rtl="0">
              <a:lnSpc>
                <a:spcPct val="115000"/>
              </a:lnSpc>
              <a:spcBef>
                <a:spcPts val="0"/>
              </a:spcBef>
              <a:spcAft>
                <a:spcPts val="0"/>
              </a:spcAft>
              <a:buClr>
                <a:srgbClr val="666666"/>
              </a:buClr>
              <a:buSzPts val="2500"/>
              <a:buChar char="●"/>
            </a:pPr>
            <a:r>
              <a:rPr lang="en">
                <a:solidFill>
                  <a:srgbClr val="666666"/>
                </a:solidFill>
              </a:rPr>
              <a:t>Keras library provides us with the tokenizer function that we will use to create tokens from our vocabulary and save them to a </a:t>
            </a:r>
            <a:r>
              <a:rPr lang="en" b="1">
                <a:solidFill>
                  <a:srgbClr val="666666"/>
                </a:solidFill>
              </a:rPr>
              <a:t>“tokenizer.p”</a:t>
            </a:r>
            <a:r>
              <a:rPr lang="en">
                <a:solidFill>
                  <a:srgbClr val="666666"/>
                </a:solidFill>
              </a:rPr>
              <a:t> pickle file.</a:t>
            </a:r>
            <a:endParaRPr sz="25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Create data generator</a:t>
            </a:r>
            <a:endParaRPr/>
          </a:p>
        </p:txBody>
      </p:sp>
      <p:sp>
        <p:nvSpPr>
          <p:cNvPr id="135" name="Google Shape;13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We first need to see how the input and output of our model will look like. To make this task into a supervised learning task, we have to provide input and output to the model for training. We have to train our model on 6000 images and each image will contain 2048 length feature vector and caption is also represented as numbers. This amount of data for 6000 images is not possible to hold into memory so we will be using a generator method that will yield batches.</a:t>
            </a:r>
            <a:endParaRPr/>
          </a:p>
          <a:p>
            <a:pPr marL="0" lvl="0" indent="0" algn="l" rtl="0">
              <a:lnSpc>
                <a:spcPct val="115000"/>
              </a:lnSpc>
              <a:spcBef>
                <a:spcPts val="1200"/>
              </a:spcBef>
              <a:spcAft>
                <a:spcPts val="0"/>
              </a:spcAft>
              <a:buClr>
                <a:schemeClr val="dk1"/>
              </a:buClr>
              <a:buSzPts val="1100"/>
              <a:buFont typeface="Arial"/>
              <a:buNone/>
            </a:pPr>
            <a:r>
              <a:rPr lang="en"/>
              <a:t>The generator will yield the input and output sequence.</a:t>
            </a:r>
            <a:endParaRPr/>
          </a:p>
          <a:p>
            <a:pPr marL="0" lvl="0" indent="0" algn="l" rtl="0">
              <a:lnSpc>
                <a:spcPct val="115000"/>
              </a:lnSpc>
              <a:spcBef>
                <a:spcPts val="120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Defining the CNN-RNN model</a:t>
            </a:r>
            <a:endParaRPr/>
          </a:p>
        </p:txBody>
      </p:sp>
      <p:sp>
        <p:nvSpPr>
          <p:cNvPr id="141" name="Google Shape;141;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t>For defining our model we will use keras model from functional API.It basically consist of three parts-:</a:t>
            </a:r>
            <a:endParaRPr dirty="0"/>
          </a:p>
          <a:p>
            <a:pPr marL="0" lvl="0" indent="0" algn="l" rtl="0">
              <a:lnSpc>
                <a:spcPct val="115000"/>
              </a:lnSpc>
              <a:spcBef>
                <a:spcPts val="0"/>
              </a:spcBef>
              <a:spcAft>
                <a:spcPts val="0"/>
              </a:spcAft>
              <a:buSzPts val="1800"/>
              <a:buNone/>
            </a:pPr>
            <a:endParaRPr dirty="0"/>
          </a:p>
          <a:p>
            <a:pPr marL="457200" lvl="0" indent="-330200" algn="l" rtl="0">
              <a:lnSpc>
                <a:spcPct val="115000"/>
              </a:lnSpc>
              <a:spcBef>
                <a:spcPts val="1200"/>
              </a:spcBef>
              <a:spcAft>
                <a:spcPts val="0"/>
              </a:spcAft>
              <a:buClr>
                <a:srgbClr val="434343"/>
              </a:buClr>
              <a:buSzPts val="1600"/>
              <a:buAutoNum type="arabicPeriod"/>
            </a:pPr>
            <a:r>
              <a:rPr lang="en" sz="1600" b="1" dirty="0">
                <a:solidFill>
                  <a:srgbClr val="434343"/>
                </a:solidFill>
              </a:rPr>
              <a:t>Feature Extractor –</a:t>
            </a:r>
            <a:r>
              <a:rPr lang="en" sz="1600" dirty="0">
                <a:solidFill>
                  <a:srgbClr val="434343"/>
                </a:solidFill>
              </a:rPr>
              <a:t> The feature extracted from the image has a size of 2048, with a dense layer, we will reduce the dimensions to 256 nodes.</a:t>
            </a:r>
            <a:endParaRPr sz="1600" dirty="0">
              <a:solidFill>
                <a:srgbClr val="434343"/>
              </a:solidFill>
            </a:endParaRPr>
          </a:p>
          <a:p>
            <a:pPr marL="457200" lvl="0" indent="-330200" algn="l" rtl="0">
              <a:lnSpc>
                <a:spcPct val="115000"/>
              </a:lnSpc>
              <a:spcBef>
                <a:spcPts val="0"/>
              </a:spcBef>
              <a:spcAft>
                <a:spcPts val="0"/>
              </a:spcAft>
              <a:buClr>
                <a:srgbClr val="434343"/>
              </a:buClr>
              <a:buSzPts val="1600"/>
              <a:buAutoNum type="arabicPeriod"/>
            </a:pPr>
            <a:r>
              <a:rPr lang="en" sz="1600" b="1" dirty="0">
                <a:solidFill>
                  <a:srgbClr val="434343"/>
                </a:solidFill>
              </a:rPr>
              <a:t>Sequence Processor –</a:t>
            </a:r>
            <a:r>
              <a:rPr lang="en" sz="1600" dirty="0">
                <a:solidFill>
                  <a:srgbClr val="434343"/>
                </a:solidFill>
              </a:rPr>
              <a:t> An embedding layer will handle the textual input, followed by the LSTM layer.</a:t>
            </a:r>
            <a:endParaRPr sz="1600" dirty="0">
              <a:solidFill>
                <a:srgbClr val="434343"/>
              </a:solidFill>
            </a:endParaRPr>
          </a:p>
          <a:p>
            <a:pPr marL="457200" lvl="0" indent="-330200" algn="l" rtl="0">
              <a:lnSpc>
                <a:spcPct val="115000"/>
              </a:lnSpc>
              <a:spcBef>
                <a:spcPts val="0"/>
              </a:spcBef>
              <a:spcAft>
                <a:spcPts val="0"/>
              </a:spcAft>
              <a:buClr>
                <a:srgbClr val="434343"/>
              </a:buClr>
              <a:buSzPts val="1600"/>
              <a:buAutoNum type="arabicPeriod"/>
            </a:pPr>
            <a:r>
              <a:rPr lang="en" sz="1600" b="1" dirty="0">
                <a:solidFill>
                  <a:srgbClr val="434343"/>
                </a:solidFill>
              </a:rPr>
              <a:t>Decoder –</a:t>
            </a:r>
            <a:r>
              <a:rPr lang="en" sz="1600" dirty="0">
                <a:solidFill>
                  <a:srgbClr val="434343"/>
                </a:solidFill>
              </a:rPr>
              <a:t> By merging the output from the above two layers, we will process by the dense layer to make the final prediction. The final layer will contain the number of nodes equal to our vocabulary size.</a:t>
            </a:r>
            <a:endParaRPr sz="1600" dirty="0">
              <a:solidFill>
                <a:srgbClr val="434343"/>
              </a:solidFill>
            </a:endParaRPr>
          </a:p>
          <a:p>
            <a:pPr marL="457200" lvl="0" indent="0" algn="l" rtl="0">
              <a:lnSpc>
                <a:spcPct val="115000"/>
              </a:lnSpc>
              <a:spcBef>
                <a:spcPts val="1200"/>
              </a:spcBef>
              <a:spcAft>
                <a:spcPts val="0"/>
              </a:spcAft>
              <a:buSzPts val="1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Training and testing the model</a:t>
            </a:r>
            <a:endParaRPr/>
          </a:p>
        </p:txBody>
      </p:sp>
      <p:sp>
        <p:nvSpPr>
          <p:cNvPr id="147" name="Google Shape;147;p20"/>
          <p:cNvSpPr txBox="1">
            <a:spLocks noGrp="1"/>
          </p:cNvSpPr>
          <p:nvPr>
            <p:ph type="body" idx="1"/>
          </p:nvPr>
        </p:nvSpPr>
        <p:spPr>
          <a:xfrm>
            <a:off x="311700" y="13852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To train the model, we will be using the 6000 training images by generating the input and output sequences in batches and fitting them to the model using model.fit_generator() method.</a:t>
            </a:r>
            <a:endParaRPr dirty="0"/>
          </a:p>
          <a:p>
            <a:pPr marL="0" lvl="0" indent="0" algn="l" rtl="0">
              <a:lnSpc>
                <a:spcPct val="115000"/>
              </a:lnSpc>
              <a:spcBef>
                <a:spcPts val="0"/>
              </a:spcBef>
              <a:spcAft>
                <a:spcPts val="0"/>
              </a:spcAft>
              <a:buSzPts val="1800"/>
              <a:buNone/>
            </a:pPr>
            <a:endParaRPr dirty="0"/>
          </a:p>
          <a:p>
            <a:pPr marL="457200" lvl="0" indent="-342900" algn="l" rtl="0">
              <a:lnSpc>
                <a:spcPct val="115000"/>
              </a:lnSpc>
              <a:spcBef>
                <a:spcPts val="0"/>
              </a:spcBef>
              <a:spcAft>
                <a:spcPts val="0"/>
              </a:spcAft>
              <a:buSzPts val="1800"/>
              <a:buChar char="❖"/>
            </a:pPr>
            <a:r>
              <a:rPr lang="en" dirty="0"/>
              <a:t>The model has been trained, now, we will test by loading the model and generate predictions. The predictions contain the max length of index values so we will use the same tokenizer.p pickle file to get the words from their index values.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a69705a643_1_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image caption</a:t>
            </a:r>
            <a:endParaRPr/>
          </a:p>
        </p:txBody>
      </p:sp>
      <p:sp>
        <p:nvSpPr>
          <p:cNvPr id="153" name="Google Shape;153;ga69705a643_1_2"/>
          <p:cNvSpPr txBox="1">
            <a:spLocks noGrp="1"/>
          </p:cNvSpPr>
          <p:nvPr>
            <p:ph type="body" idx="1"/>
          </p:nvPr>
        </p:nvSpPr>
        <p:spPr>
          <a:xfrm>
            <a:off x="311700" y="1152475"/>
            <a:ext cx="8520600" cy="365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54" name="Google Shape;154;ga69705a643_1_2"/>
          <p:cNvPicPr preferRelativeResize="0"/>
          <p:nvPr/>
        </p:nvPicPr>
        <p:blipFill>
          <a:blip r:embed="rId3">
            <a:alphaModFix/>
          </a:blip>
          <a:stretch>
            <a:fillRect/>
          </a:stretch>
        </p:blipFill>
        <p:spPr>
          <a:xfrm>
            <a:off x="387250" y="1278925"/>
            <a:ext cx="3079700" cy="3445550"/>
          </a:xfrm>
          <a:prstGeom prst="rect">
            <a:avLst/>
          </a:prstGeom>
          <a:noFill/>
          <a:ln>
            <a:noFill/>
          </a:ln>
        </p:spPr>
      </p:pic>
      <p:sp>
        <p:nvSpPr>
          <p:cNvPr id="155" name="Google Shape;155;ga69705a643_1_2"/>
          <p:cNvSpPr txBox="1"/>
          <p:nvPr/>
        </p:nvSpPr>
        <p:spPr>
          <a:xfrm>
            <a:off x="4170400" y="2066725"/>
            <a:ext cx="4041300" cy="10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Image Caption :</a:t>
            </a:r>
            <a:endParaRPr sz="1800" dirty="0">
              <a:solidFill>
                <a:schemeClr val="dk2"/>
              </a:solidFill>
            </a:endParaRPr>
          </a:p>
          <a:p>
            <a:pPr marL="0" lvl="0" indent="0" algn="l" rtl="0">
              <a:lnSpc>
                <a:spcPct val="115000"/>
              </a:lnSpc>
              <a:spcBef>
                <a:spcPts val="0"/>
              </a:spcBef>
              <a:spcAft>
                <a:spcPts val="0"/>
              </a:spcAft>
              <a:buClr>
                <a:schemeClr val="dk1"/>
              </a:buClr>
              <a:buSzPts val="1100"/>
              <a:buFont typeface="Arial"/>
              <a:buNone/>
            </a:pPr>
            <a:r>
              <a:rPr lang="en" sz="1900" dirty="0">
                <a:solidFill>
                  <a:schemeClr val="dk2"/>
                </a:solidFill>
                <a:highlight>
                  <a:srgbClr val="FFFFFF"/>
                </a:highlight>
              </a:rPr>
              <a:t>two girls are sitting on the grass</a:t>
            </a:r>
            <a:endParaRPr sz="1900" dirty="0">
              <a:solidFill>
                <a:schemeClr val="dk2"/>
              </a:solidFill>
              <a:highlight>
                <a:srgbClr val="FFFFFF"/>
              </a:highlight>
            </a:endParaRPr>
          </a:p>
          <a:p>
            <a:pPr marL="0" lvl="0" indent="0" algn="l" rtl="0">
              <a:spcBef>
                <a:spcPts val="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a69705a643_0_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the model</a:t>
            </a:r>
            <a:endParaRPr dirty="0"/>
          </a:p>
        </p:txBody>
      </p:sp>
      <p:sp>
        <p:nvSpPr>
          <p:cNvPr id="161" name="Google Shape;161;ga69705a643_0_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For checking the accuracy of the cations produced,we used BLEU score.</a:t>
            </a:r>
            <a:endParaRPr dirty="0"/>
          </a:p>
          <a:p>
            <a:pPr marL="457200" lvl="0" indent="-342900" algn="l" rtl="0">
              <a:spcBef>
                <a:spcPts val="0"/>
              </a:spcBef>
              <a:spcAft>
                <a:spcPts val="0"/>
              </a:spcAft>
              <a:buSzPts val="1800"/>
              <a:buChar char="●"/>
            </a:pPr>
            <a:r>
              <a:rPr lang="en" dirty="0">
                <a:solidFill>
                  <a:srgbClr val="555555"/>
                </a:solidFill>
                <a:highlight>
                  <a:srgbClr val="FFFFFF"/>
                </a:highlight>
              </a:rPr>
              <a:t>The Python Natural Language Toolkit library, or NLTK, provides an implementation of the BLEU score that one can use to evaluate your generated text against a reference.</a:t>
            </a:r>
            <a:endParaRPr dirty="0">
              <a:solidFill>
                <a:srgbClr val="555555"/>
              </a:solidFill>
              <a:highlight>
                <a:srgbClr val="FFFFFF"/>
              </a:highlight>
            </a:endParaRPr>
          </a:p>
          <a:p>
            <a:pPr marL="457200" lvl="0" indent="-342900" algn="l" rtl="0">
              <a:spcBef>
                <a:spcPts val="0"/>
              </a:spcBef>
              <a:spcAft>
                <a:spcPts val="0"/>
              </a:spcAft>
              <a:buClr>
                <a:srgbClr val="555555"/>
              </a:buClr>
              <a:buSzPts val="1800"/>
              <a:buChar char="●"/>
            </a:pPr>
            <a:r>
              <a:rPr lang="en" dirty="0">
                <a:solidFill>
                  <a:srgbClr val="555555"/>
                </a:solidFill>
                <a:highlight>
                  <a:srgbClr val="FFFFFF"/>
                </a:highlight>
              </a:rPr>
              <a:t>BLEU score generates a number between 0 and 1 where 0 means no match and 1 denotes a complete match.</a:t>
            </a:r>
            <a:endParaRPr dirty="0">
              <a:solidFill>
                <a:srgbClr val="555555"/>
              </a:solidFill>
              <a:highlight>
                <a:srgbClr val="FFFFFF"/>
              </a:highlight>
            </a:endParaRPr>
          </a:p>
          <a:p>
            <a:pPr marL="457200" lvl="0" indent="-342900" algn="l" rtl="0">
              <a:spcBef>
                <a:spcPts val="0"/>
              </a:spcBef>
              <a:spcAft>
                <a:spcPts val="0"/>
              </a:spcAft>
              <a:buClr>
                <a:srgbClr val="555555"/>
              </a:buClr>
              <a:buSzPts val="1800"/>
              <a:buChar char="●"/>
            </a:pPr>
            <a:r>
              <a:rPr lang="en" dirty="0">
                <a:solidFill>
                  <a:srgbClr val="555555"/>
                </a:solidFill>
                <a:highlight>
                  <a:srgbClr val="FFFFFF"/>
                </a:highlight>
              </a:rPr>
              <a:t>‘reference’ for us are the provided captions in the training dataset.</a:t>
            </a:r>
            <a:endParaRPr dirty="0">
              <a:solidFill>
                <a:srgbClr val="555555"/>
              </a:solidFill>
              <a:highlight>
                <a:srgbClr val="FFFFFF"/>
              </a:highlight>
            </a:endParaRPr>
          </a:p>
          <a:p>
            <a:pPr marL="457200" lvl="0" indent="-342900" algn="l" rtl="0">
              <a:spcBef>
                <a:spcPts val="0"/>
              </a:spcBef>
              <a:spcAft>
                <a:spcPts val="0"/>
              </a:spcAft>
              <a:buClr>
                <a:srgbClr val="555555"/>
              </a:buClr>
              <a:buSzPts val="1800"/>
              <a:buChar char="●"/>
            </a:pPr>
            <a:r>
              <a:rPr lang="en" dirty="0">
                <a:solidFill>
                  <a:srgbClr val="555555"/>
                </a:solidFill>
                <a:highlight>
                  <a:srgbClr val="FFFFFF"/>
                </a:highlight>
              </a:rPr>
              <a:t> We generated captions for 1000 images and calculated average bleu score for them.</a:t>
            </a:r>
            <a:endParaRPr dirty="0">
              <a:solidFill>
                <a:srgbClr val="555555"/>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Result</a:t>
            </a:r>
            <a:endParaRPr dirty="0"/>
          </a:p>
        </p:txBody>
      </p:sp>
      <p:sp>
        <p:nvSpPr>
          <p:cNvPr id="167" name="Google Shape;16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dirty="0"/>
              <a:t>BLEU score came out to be :  </a:t>
            </a:r>
            <a:r>
              <a:rPr lang="en" dirty="0">
                <a:highlight>
                  <a:srgbClr val="FFFFFF"/>
                </a:highlight>
              </a:rPr>
              <a:t>0.5239499999999995 when the model was trained on 5 epochs.</a:t>
            </a:r>
            <a:endParaRPr dirty="0">
              <a:highlight>
                <a:srgbClr val="FFFFFF"/>
              </a:highlight>
            </a:endParaRPr>
          </a:p>
          <a:p>
            <a:pPr marL="457200" lvl="0" indent="-342900" algn="l" rtl="0">
              <a:lnSpc>
                <a:spcPct val="115000"/>
              </a:lnSpc>
              <a:spcBef>
                <a:spcPts val="0"/>
              </a:spcBef>
              <a:spcAft>
                <a:spcPts val="0"/>
              </a:spcAft>
              <a:buSzPts val="1800"/>
              <a:buChar char="●"/>
            </a:pPr>
            <a:r>
              <a:rPr lang="en" dirty="0">
                <a:highlight>
                  <a:srgbClr val="FFFFFF"/>
                </a:highlight>
              </a:rPr>
              <a:t>We also visualised the distribution of bleu score in the following plot :</a:t>
            </a:r>
            <a:endParaRPr dirty="0">
              <a:highlight>
                <a:srgbClr val="FFFFFF"/>
              </a:highlight>
            </a:endParaRPr>
          </a:p>
          <a:p>
            <a:pPr marL="457200" lvl="0" indent="0" algn="l" rtl="0">
              <a:lnSpc>
                <a:spcPct val="115000"/>
              </a:lnSpc>
              <a:spcBef>
                <a:spcPts val="0"/>
              </a:spcBef>
              <a:spcAft>
                <a:spcPts val="0"/>
              </a:spcAft>
              <a:buNone/>
            </a:pPr>
            <a:endParaRPr dirty="0"/>
          </a:p>
        </p:txBody>
      </p:sp>
      <p:sp>
        <p:nvSpPr>
          <p:cNvPr id="169" name="Google Shape;169;p21"/>
          <p:cNvSpPr txBox="1"/>
          <p:nvPr/>
        </p:nvSpPr>
        <p:spPr>
          <a:xfrm rot="-5400000">
            <a:off x="1435575" y="3425675"/>
            <a:ext cx="1340700" cy="3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rPr>
              <a:t>Number of images</a:t>
            </a:r>
            <a:endParaRPr sz="1100">
              <a:solidFill>
                <a:schemeClr val="dk2"/>
              </a:solidFill>
            </a:endParaRPr>
          </a:p>
        </p:txBody>
      </p:sp>
      <p:sp>
        <p:nvSpPr>
          <p:cNvPr id="170" name="Google Shape;170;p21"/>
          <p:cNvSpPr txBox="1"/>
          <p:nvPr/>
        </p:nvSpPr>
        <p:spPr>
          <a:xfrm>
            <a:off x="4001600" y="4805900"/>
            <a:ext cx="1280700" cy="27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rPr>
              <a:t>bleu score</a:t>
            </a:r>
            <a:endParaRPr sz="1100">
              <a:solidFill>
                <a:schemeClr val="dk2"/>
              </a:solidFill>
            </a:endParaRPr>
          </a:p>
        </p:txBody>
      </p:sp>
      <p:pic>
        <p:nvPicPr>
          <p:cNvPr id="1028" name="Picture 4">
            <a:extLst>
              <a:ext uri="{FF2B5EF4-FFF2-40B4-BE49-F238E27FC236}">
                <a16:creationId xmlns:a16="http://schemas.microsoft.com/office/drawing/2014/main" id="{B524E38B-05EC-4C65-A696-7D40904CE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512" y="2315530"/>
            <a:ext cx="3780739" cy="2547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ctrTitle"/>
          </p:nvPr>
        </p:nvSpPr>
        <p:spPr>
          <a:xfrm>
            <a:off x="311700" y="117500"/>
            <a:ext cx="8520600" cy="299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2400"/>
              <a:t>Content</a:t>
            </a:r>
            <a:endParaRPr sz="2400"/>
          </a:p>
        </p:txBody>
      </p:sp>
      <p:sp>
        <p:nvSpPr>
          <p:cNvPr id="61" name="Google Shape;61;p2"/>
          <p:cNvSpPr txBox="1"/>
          <p:nvPr/>
        </p:nvSpPr>
        <p:spPr>
          <a:xfrm>
            <a:off x="235000" y="563125"/>
            <a:ext cx="8834700" cy="44340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Introduction</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Dataset used and prerequisites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Project files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What is CNN?</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What is LSTM?</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Our approach</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Data cleaning</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Extracting features</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Loading dataset</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Tokenizing</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Defining CNN and RNN model</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Training and </a:t>
            </a:r>
            <a:r>
              <a:rPr lang="en" sz="1800"/>
              <a:t>testing</a:t>
            </a:r>
            <a:r>
              <a:rPr lang="en" sz="1800" b="0" i="0" u="none" strike="noStrike" cap="none">
                <a:solidFill>
                  <a:srgbClr val="000000"/>
                </a:solidFill>
                <a:latin typeface="Arial"/>
                <a:ea typeface="Arial"/>
                <a:cs typeface="Arial"/>
                <a:sym typeface="Arial"/>
              </a:rPr>
              <a:t> the model</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Result</a:t>
            </a: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Credits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acbd390f21_0_0"/>
          <p:cNvSpPr txBox="1">
            <a:spLocks noGrp="1"/>
          </p:cNvSpPr>
          <p:nvPr>
            <p:ph type="ctrTitle"/>
          </p:nvPr>
        </p:nvSpPr>
        <p:spPr>
          <a:xfrm>
            <a:off x="311700" y="248425"/>
            <a:ext cx="85206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Comparison With Other methods</a:t>
            </a:r>
            <a:endParaRPr sz="2800" dirty="0"/>
          </a:p>
        </p:txBody>
      </p:sp>
      <p:sp>
        <p:nvSpPr>
          <p:cNvPr id="176" name="Google Shape;176;gacbd390f21_0_0"/>
          <p:cNvSpPr txBox="1">
            <a:spLocks noGrp="1"/>
          </p:cNvSpPr>
          <p:nvPr>
            <p:ph type="subTitle" idx="1"/>
          </p:nvPr>
        </p:nvSpPr>
        <p:spPr>
          <a:xfrm>
            <a:off x="477100" y="1240400"/>
            <a:ext cx="8520600" cy="36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0" algn="l" rtl="0">
              <a:spcBef>
                <a:spcPts val="0"/>
              </a:spcBef>
              <a:spcAft>
                <a:spcPts val="0"/>
              </a:spcAft>
              <a:buNone/>
            </a:pPr>
            <a:endParaRPr dirty="0"/>
          </a:p>
        </p:txBody>
      </p:sp>
      <p:graphicFrame>
        <p:nvGraphicFramePr>
          <p:cNvPr id="177" name="Google Shape;177;gacbd390f21_0_0"/>
          <p:cNvGraphicFramePr/>
          <p:nvPr>
            <p:extLst>
              <p:ext uri="{D42A27DB-BD31-4B8C-83A1-F6EECF244321}">
                <p14:modId xmlns:p14="http://schemas.microsoft.com/office/powerpoint/2010/main" val="3804628466"/>
              </p:ext>
            </p:extLst>
          </p:nvPr>
        </p:nvGraphicFramePr>
        <p:xfrm>
          <a:off x="1424608" y="1488275"/>
          <a:ext cx="6208644" cy="2792178"/>
        </p:xfrm>
        <a:graphic>
          <a:graphicData uri="http://schemas.openxmlformats.org/drawingml/2006/table">
            <a:tbl>
              <a:tblPr>
                <a:noFill/>
                <a:tableStyleId>{1AC9E823-4BB4-4B6F-A28D-BDFDD76356E9}</a:tableStyleId>
              </a:tblPr>
              <a:tblGrid>
                <a:gridCol w="1398105">
                  <a:extLst>
                    <a:ext uri="{9D8B030D-6E8A-4147-A177-3AD203B41FA5}">
                      <a16:colId xmlns:a16="http://schemas.microsoft.com/office/drawing/2014/main" val="20000"/>
                    </a:ext>
                  </a:extLst>
                </a:gridCol>
                <a:gridCol w="1709531">
                  <a:extLst>
                    <a:ext uri="{9D8B030D-6E8A-4147-A177-3AD203B41FA5}">
                      <a16:colId xmlns:a16="http://schemas.microsoft.com/office/drawing/2014/main" val="20001"/>
                    </a:ext>
                  </a:extLst>
                </a:gridCol>
                <a:gridCol w="1553818">
                  <a:extLst>
                    <a:ext uri="{9D8B030D-6E8A-4147-A177-3AD203B41FA5}">
                      <a16:colId xmlns:a16="http://schemas.microsoft.com/office/drawing/2014/main" val="20002"/>
                    </a:ext>
                  </a:extLst>
                </a:gridCol>
                <a:gridCol w="1547190">
                  <a:extLst>
                    <a:ext uri="{9D8B030D-6E8A-4147-A177-3AD203B41FA5}">
                      <a16:colId xmlns:a16="http://schemas.microsoft.com/office/drawing/2014/main" val="20003"/>
                    </a:ext>
                  </a:extLst>
                </a:gridCol>
              </a:tblGrid>
              <a:tr h="658422">
                <a:tc>
                  <a:txBody>
                    <a:bodyPr/>
                    <a:lstStyle/>
                    <a:p>
                      <a:pPr marL="0" lvl="0" indent="0" algn="ctr" rtl="0">
                        <a:spcBef>
                          <a:spcPts val="0"/>
                        </a:spcBef>
                        <a:spcAft>
                          <a:spcPts val="0"/>
                        </a:spcAft>
                        <a:buNone/>
                      </a:pPr>
                      <a:r>
                        <a:rPr lang="en" sz="1400" dirty="0">
                          <a:solidFill>
                            <a:schemeClr val="tx1">
                              <a:lumMod val="65000"/>
                              <a:lumOff val="35000"/>
                            </a:schemeClr>
                          </a:solidFill>
                          <a:latin typeface="+mn-lt"/>
                        </a:rPr>
                        <a:t>S.No.</a:t>
                      </a:r>
                      <a:endParaRPr sz="1400" dirty="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dirty="0">
                          <a:solidFill>
                            <a:schemeClr val="tx1">
                              <a:lumMod val="65000"/>
                              <a:lumOff val="35000"/>
                            </a:schemeClr>
                          </a:solidFill>
                          <a:latin typeface="+mn-lt"/>
                        </a:rPr>
                        <a:t>Method Name</a:t>
                      </a:r>
                      <a:endParaRPr sz="1400" dirty="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rPr>
                        <a:t>BLEU-4</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rPr>
                        <a:t>OUR BLEU-4</a:t>
                      </a:r>
                      <a:endParaRPr sz="1400">
                        <a:solidFill>
                          <a:schemeClr val="tx1">
                            <a:lumMod val="65000"/>
                            <a:lumOff val="35000"/>
                          </a:schemeClr>
                        </a:solidFill>
                        <a:latin typeface="+mn-lt"/>
                      </a:endParaRPr>
                    </a:p>
                  </a:txBody>
                  <a:tcPr marL="91425" marR="91425" marT="91425" marB="91425"/>
                </a:tc>
                <a:extLst>
                  <a:ext uri="{0D108BD9-81ED-4DB2-BD59-A6C34878D82A}">
                    <a16:rowId xmlns:a16="http://schemas.microsoft.com/office/drawing/2014/main" val="10000"/>
                  </a:ext>
                </a:extLst>
              </a:tr>
              <a:tr h="682220">
                <a:tc>
                  <a:txBody>
                    <a:bodyPr/>
                    <a:lstStyle/>
                    <a:p>
                      <a:pPr marL="0" lvl="0" indent="0" algn="ctr" rtl="0">
                        <a:spcBef>
                          <a:spcPts val="0"/>
                        </a:spcBef>
                        <a:spcAft>
                          <a:spcPts val="0"/>
                        </a:spcAft>
                        <a:buNone/>
                      </a:pPr>
                      <a:r>
                        <a:rPr lang="en" sz="1400">
                          <a:solidFill>
                            <a:schemeClr val="tx1">
                              <a:lumMod val="65000"/>
                              <a:lumOff val="35000"/>
                            </a:schemeClr>
                          </a:solidFill>
                          <a:latin typeface="+mn-lt"/>
                        </a:rPr>
                        <a:t>1</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ea typeface="Roboto"/>
                          <a:cs typeface="Roboto"/>
                          <a:sym typeface="Roboto"/>
                        </a:rPr>
                        <a:t>Mao et al. 2015</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dirty="0">
                          <a:solidFill>
                            <a:schemeClr val="tx1">
                              <a:lumMod val="65000"/>
                              <a:lumOff val="35000"/>
                            </a:schemeClr>
                          </a:solidFill>
                          <a:latin typeface="+mn-lt"/>
                          <a:ea typeface="Roboto"/>
                          <a:cs typeface="Roboto"/>
                          <a:sym typeface="Roboto"/>
                        </a:rPr>
                        <a:t>0.256</a:t>
                      </a:r>
                      <a:endParaRPr sz="1400" dirty="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rPr>
                        <a:t>0.52</a:t>
                      </a:r>
                      <a:endParaRPr sz="1400">
                        <a:solidFill>
                          <a:schemeClr val="tx1">
                            <a:lumMod val="65000"/>
                            <a:lumOff val="35000"/>
                          </a:schemeClr>
                        </a:solidFill>
                        <a:latin typeface="+mn-lt"/>
                      </a:endParaRPr>
                    </a:p>
                  </a:txBody>
                  <a:tcPr marL="91425" marR="91425" marT="91425" marB="91425"/>
                </a:tc>
                <a:extLst>
                  <a:ext uri="{0D108BD9-81ED-4DB2-BD59-A6C34878D82A}">
                    <a16:rowId xmlns:a16="http://schemas.microsoft.com/office/drawing/2014/main" val="10001"/>
                  </a:ext>
                </a:extLst>
              </a:tr>
              <a:tr h="711252">
                <a:tc>
                  <a:txBody>
                    <a:bodyPr/>
                    <a:lstStyle/>
                    <a:p>
                      <a:pPr marL="0" lvl="0" indent="0" algn="ctr" rtl="0">
                        <a:spcBef>
                          <a:spcPts val="0"/>
                        </a:spcBef>
                        <a:spcAft>
                          <a:spcPts val="0"/>
                        </a:spcAft>
                        <a:buNone/>
                      </a:pPr>
                      <a:r>
                        <a:rPr lang="en" sz="1400">
                          <a:solidFill>
                            <a:schemeClr val="tx1">
                              <a:lumMod val="65000"/>
                              <a:lumOff val="35000"/>
                            </a:schemeClr>
                          </a:solidFill>
                          <a:latin typeface="+mn-lt"/>
                        </a:rPr>
                        <a:t>2</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ea typeface="Roboto"/>
                          <a:cs typeface="Roboto"/>
                          <a:sym typeface="Roboto"/>
                        </a:rPr>
                        <a:t>Jia et al. 2015</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ea typeface="Roboto"/>
                          <a:cs typeface="Roboto"/>
                          <a:sym typeface="Roboto"/>
                        </a:rPr>
                        <a:t>0.318</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dirty="0">
                          <a:solidFill>
                            <a:schemeClr val="tx1">
                              <a:lumMod val="65000"/>
                              <a:lumOff val="35000"/>
                            </a:schemeClr>
                          </a:solidFill>
                          <a:latin typeface="+mn-lt"/>
                        </a:rPr>
                        <a:t>0.52</a:t>
                      </a:r>
                      <a:endParaRPr sz="1400" dirty="0">
                        <a:solidFill>
                          <a:schemeClr val="tx1">
                            <a:lumMod val="65000"/>
                            <a:lumOff val="35000"/>
                          </a:schemeClr>
                        </a:solidFill>
                        <a:latin typeface="+mn-lt"/>
                      </a:endParaRPr>
                    </a:p>
                  </a:txBody>
                  <a:tcPr marL="91425" marR="91425" marT="91425" marB="91425"/>
                </a:tc>
                <a:extLst>
                  <a:ext uri="{0D108BD9-81ED-4DB2-BD59-A6C34878D82A}">
                    <a16:rowId xmlns:a16="http://schemas.microsoft.com/office/drawing/2014/main" val="10002"/>
                  </a:ext>
                </a:extLst>
              </a:tr>
              <a:tr h="740284">
                <a:tc>
                  <a:txBody>
                    <a:bodyPr/>
                    <a:lstStyle/>
                    <a:p>
                      <a:pPr marL="0" lvl="0" indent="0" algn="ctr" rtl="0">
                        <a:spcBef>
                          <a:spcPts val="0"/>
                        </a:spcBef>
                        <a:spcAft>
                          <a:spcPts val="0"/>
                        </a:spcAft>
                        <a:buNone/>
                      </a:pPr>
                      <a:r>
                        <a:rPr lang="en" sz="1400">
                          <a:solidFill>
                            <a:schemeClr val="tx1">
                              <a:lumMod val="65000"/>
                              <a:lumOff val="35000"/>
                            </a:schemeClr>
                          </a:solidFill>
                          <a:latin typeface="+mn-lt"/>
                        </a:rPr>
                        <a:t>3</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ea typeface="Roboto"/>
                          <a:cs typeface="Roboto"/>
                          <a:sym typeface="Roboto"/>
                        </a:rPr>
                        <a:t>Xu et al. 2015</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a:solidFill>
                            <a:schemeClr val="tx1">
                              <a:lumMod val="65000"/>
                              <a:lumOff val="35000"/>
                            </a:schemeClr>
                          </a:solidFill>
                          <a:latin typeface="+mn-lt"/>
                          <a:ea typeface="Roboto"/>
                          <a:cs typeface="Roboto"/>
                          <a:sym typeface="Roboto"/>
                        </a:rPr>
                        <a:t>0.314</a:t>
                      </a:r>
                      <a:endParaRPr sz="1400">
                        <a:solidFill>
                          <a:schemeClr val="tx1">
                            <a:lumMod val="65000"/>
                            <a:lumOff val="35000"/>
                          </a:schemeClr>
                        </a:solidFill>
                        <a:latin typeface="+mn-lt"/>
                      </a:endParaRPr>
                    </a:p>
                  </a:txBody>
                  <a:tcPr marL="91425" marR="91425" marT="91425" marB="91425"/>
                </a:tc>
                <a:tc>
                  <a:txBody>
                    <a:bodyPr/>
                    <a:lstStyle/>
                    <a:p>
                      <a:pPr marL="0" lvl="0" indent="0" algn="ctr" rtl="0">
                        <a:spcBef>
                          <a:spcPts val="0"/>
                        </a:spcBef>
                        <a:spcAft>
                          <a:spcPts val="0"/>
                        </a:spcAft>
                        <a:buNone/>
                      </a:pPr>
                      <a:r>
                        <a:rPr lang="en" sz="1400" dirty="0">
                          <a:solidFill>
                            <a:schemeClr val="tx1">
                              <a:lumMod val="65000"/>
                              <a:lumOff val="35000"/>
                            </a:schemeClr>
                          </a:solidFill>
                          <a:latin typeface="+mn-lt"/>
                        </a:rPr>
                        <a:t>0.52</a:t>
                      </a:r>
                      <a:endParaRPr sz="1400" dirty="0">
                        <a:solidFill>
                          <a:schemeClr val="tx1">
                            <a:lumMod val="65000"/>
                            <a:lumOff val="35000"/>
                          </a:schemeClr>
                        </a:solidFill>
                        <a:latin typeface="+mn-l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Credit</a:t>
            </a:r>
            <a:endParaRPr/>
          </a:p>
        </p:txBody>
      </p:sp>
      <p:sp>
        <p:nvSpPr>
          <p:cNvPr id="183" name="Google Shape;183;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Bharat Kumar (18075016)</a:t>
            </a:r>
            <a:endParaRPr/>
          </a:p>
          <a:p>
            <a:pPr marL="457200" lvl="0" indent="-342900" algn="l" rtl="0">
              <a:lnSpc>
                <a:spcPct val="115000"/>
              </a:lnSpc>
              <a:spcBef>
                <a:spcPts val="0"/>
              </a:spcBef>
              <a:spcAft>
                <a:spcPts val="0"/>
              </a:spcAft>
              <a:buSzPts val="1800"/>
              <a:buChar char="●"/>
            </a:pPr>
            <a:r>
              <a:rPr lang="en"/>
              <a:t>Ayush Singh (18075015)</a:t>
            </a:r>
            <a:endParaRPr/>
          </a:p>
          <a:p>
            <a:pPr marL="457200" lvl="0" indent="-342900" algn="l" rtl="0">
              <a:lnSpc>
                <a:spcPct val="115000"/>
              </a:lnSpc>
              <a:spcBef>
                <a:spcPts val="0"/>
              </a:spcBef>
              <a:spcAft>
                <a:spcPts val="0"/>
              </a:spcAft>
              <a:buSzPts val="1800"/>
              <a:buChar char="●"/>
            </a:pPr>
            <a:r>
              <a:rPr lang="en"/>
              <a:t>Asht Bhuja Prasad Rastogi (18075013)</a:t>
            </a:r>
            <a:endParaRPr/>
          </a:p>
          <a:p>
            <a:pPr marL="457200" lvl="0" indent="-342900" algn="l" rtl="0">
              <a:lnSpc>
                <a:spcPct val="115000"/>
              </a:lnSpc>
              <a:spcBef>
                <a:spcPts val="0"/>
              </a:spcBef>
              <a:spcAft>
                <a:spcPts val="0"/>
              </a:spcAft>
              <a:buSzPts val="1800"/>
              <a:buChar char="●"/>
            </a:pPr>
            <a:r>
              <a:rPr lang="en"/>
              <a:t>Aryan Agrawal (18075011)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ctrTitle"/>
          </p:nvPr>
        </p:nvSpPr>
        <p:spPr>
          <a:xfrm>
            <a:off x="311700" y="744575"/>
            <a:ext cx="8520600" cy="60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4400"/>
              <a:t>Introduction</a:t>
            </a:r>
            <a:endParaRPr sz="4400"/>
          </a:p>
        </p:txBody>
      </p:sp>
      <p:sp>
        <p:nvSpPr>
          <p:cNvPr id="67" name="Google Shape;67;p3"/>
          <p:cNvSpPr txBox="1">
            <a:spLocks noGrp="1"/>
          </p:cNvSpPr>
          <p:nvPr>
            <p:ph type="subTitle" idx="1"/>
          </p:nvPr>
        </p:nvSpPr>
        <p:spPr>
          <a:xfrm>
            <a:off x="178575" y="1466575"/>
            <a:ext cx="8520600" cy="351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1.The Purpose of the project is to generate Image Caption of images.</a:t>
            </a:r>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r>
              <a:rPr lang="en"/>
              <a:t>2.Image captioning aims at generating captions of   an image automatically using deep learning techniques such as CNN and RNN(LSTM).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Datset Used</a:t>
            </a:r>
            <a:endParaRPr/>
          </a:p>
        </p:txBody>
      </p:sp>
      <p:sp>
        <p:nvSpPr>
          <p:cNvPr id="73" name="Google Shape;73;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sz="2300" b="1">
                <a:solidFill>
                  <a:schemeClr val="dk1"/>
                </a:solidFill>
              </a:rPr>
              <a:t>Flicker8k_Dataset –</a:t>
            </a:r>
            <a:r>
              <a:rPr lang="en" sz="2300">
                <a:solidFill>
                  <a:schemeClr val="dk1"/>
                </a:solidFill>
              </a:rPr>
              <a:t> Dataset folder which contains 8091 images</a:t>
            </a:r>
            <a:r>
              <a:rPr lang="en" sz="1100">
                <a:solidFill>
                  <a:schemeClr val="dk1"/>
                </a:solidFill>
              </a:rPr>
              <a:t>.</a:t>
            </a:r>
            <a:endParaRPr sz="1100">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457200" lvl="0" indent="0" algn="l" rtl="0">
              <a:lnSpc>
                <a:spcPct val="115000"/>
              </a:lnSpc>
              <a:spcBef>
                <a:spcPts val="0"/>
              </a:spcBef>
              <a:spcAft>
                <a:spcPts val="0"/>
              </a:spcAft>
              <a:buNone/>
            </a:pPr>
            <a:endParaRPr sz="11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2400" b="1">
                <a:solidFill>
                  <a:schemeClr val="dk1"/>
                </a:solidFill>
              </a:rPr>
              <a:t>Flickr_8k_text –</a:t>
            </a:r>
            <a:r>
              <a:rPr lang="en" sz="2400">
                <a:solidFill>
                  <a:schemeClr val="dk1"/>
                </a:solidFill>
              </a:rPr>
              <a:t> Dataset folder which contains text files and captions of images.</a:t>
            </a:r>
            <a:endParaRPr sz="2400">
              <a:solidFill>
                <a:schemeClr val="dk1"/>
              </a:solidFill>
            </a:endParaRPr>
          </a:p>
          <a:p>
            <a:pPr marL="457200" lvl="0" indent="0" algn="l" rtl="0">
              <a:lnSpc>
                <a:spcPct val="115000"/>
              </a:lnSpc>
              <a:spcBef>
                <a:spcPts val="1600"/>
              </a:spcBef>
              <a:spcAft>
                <a:spcPts val="1600"/>
              </a:spcAft>
              <a:buSzPts val="1800"/>
              <a:buNone/>
            </a:pP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Performing data cleaning</a:t>
            </a:r>
            <a:endParaRPr/>
          </a:p>
        </p:txBody>
      </p:sp>
      <p:sp>
        <p:nvSpPr>
          <p:cNvPr id="79" name="Google Shape;79;p14"/>
          <p:cNvSpPr txBox="1">
            <a:spLocks noGrp="1"/>
          </p:cNvSpPr>
          <p:nvPr>
            <p:ph type="body" idx="1"/>
          </p:nvPr>
        </p:nvSpPr>
        <p:spPr>
          <a:xfrm>
            <a:off x="178675" y="1272675"/>
            <a:ext cx="8520600" cy="39441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First we import necessary packages like numpy,os,tokenizer,etc which we will use for building our model</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Cleaning the dataset-Our file flicker8k.tokens contains image name and it’s description seperated by a line(\n),but description lines contain many unwanted characters like numbers and ‘-” symbols,etc,which are required to be clean.So we will remove numbers,punctuations and symbols from description and store the updated description in new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is CNN?</a:t>
            </a:r>
            <a:endParaRPr/>
          </a:p>
        </p:txBody>
      </p:sp>
      <p:sp>
        <p:nvSpPr>
          <p:cNvPr id="85" name="Google Shape;85;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Convolutional Neural networks are specialized deep neural networks which can process the data that has input shape like a 2D matrix. Images are easily represented as a 2D matrix and CNN is very useful in working with images.</a:t>
            </a:r>
            <a:endParaRPr/>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Char char="●"/>
            </a:pPr>
            <a:r>
              <a:rPr lang="en"/>
              <a:t>It scans images from left to right and top to bottom to pull out important features from the image and combines the feature to classify images. It can handle the images that have been translated, rotated, scaled and changes in perspective.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Extracting feature vector from images</a:t>
            </a:r>
            <a:endParaRPr/>
          </a:p>
        </p:txBody>
      </p:sp>
      <p:sp>
        <p:nvSpPr>
          <p:cNvPr id="91" name="Google Shape;9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a:t>This technique is called transfer learning.In this,we use the pre-trained model that have been already trained on large datasets and extract the features from these models and use them for our tasks. </a:t>
            </a:r>
            <a:endParaRPr/>
          </a:p>
          <a:p>
            <a:pPr marL="457200" lvl="0" indent="-342900" algn="l" rtl="0">
              <a:lnSpc>
                <a:spcPct val="115000"/>
              </a:lnSpc>
              <a:spcBef>
                <a:spcPts val="0"/>
              </a:spcBef>
              <a:spcAft>
                <a:spcPts val="0"/>
              </a:spcAft>
              <a:buSzPts val="1800"/>
              <a:buChar char="●"/>
            </a:pPr>
            <a:r>
              <a:rPr lang="en"/>
              <a:t>We are using the Xception model which has been trained on imagenet dataset that had 1000 different classes to classify.</a:t>
            </a:r>
            <a:endParaRPr/>
          </a:p>
          <a:p>
            <a:pPr marL="457200" lvl="0" indent="-342900" algn="l" rtl="0">
              <a:lnSpc>
                <a:spcPct val="115000"/>
              </a:lnSpc>
              <a:spcBef>
                <a:spcPts val="0"/>
              </a:spcBef>
              <a:spcAft>
                <a:spcPts val="0"/>
              </a:spcAft>
              <a:buSzPts val="1800"/>
              <a:buChar char="●"/>
            </a:pPr>
            <a:r>
              <a:rPr lang="en"/>
              <a:t>Xception model takes 299*299*3 image size as input so we will remove the last classification layer and get the 2048 feature vector.</a:t>
            </a:r>
            <a:endParaRPr/>
          </a:p>
          <a:p>
            <a:pPr marL="457200" lvl="0" indent="-381000" algn="l" rtl="0">
              <a:lnSpc>
                <a:spcPct val="115000"/>
              </a:lnSpc>
              <a:spcBef>
                <a:spcPts val="0"/>
              </a:spcBef>
              <a:spcAft>
                <a:spcPts val="0"/>
              </a:spcAft>
              <a:buClr>
                <a:srgbClr val="666666"/>
              </a:buClr>
              <a:buSzPts val="2400"/>
              <a:buChar char="●"/>
            </a:pPr>
            <a:r>
              <a:rPr lang="en" sz="1700">
                <a:solidFill>
                  <a:srgbClr val="666666"/>
                </a:solidFill>
              </a:rPr>
              <a:t>The function </a:t>
            </a:r>
            <a:r>
              <a:rPr lang="en" sz="1700" b="1">
                <a:solidFill>
                  <a:srgbClr val="666666"/>
                </a:solidFill>
              </a:rPr>
              <a:t>extract_features()</a:t>
            </a:r>
            <a:r>
              <a:rPr lang="en" sz="1700">
                <a:solidFill>
                  <a:srgbClr val="666666"/>
                </a:solidFill>
              </a:rPr>
              <a:t> will extract features for all images and we will map image names with their respective feature array. Then we will dump the features dictionary into a “features.p” pickle file.</a:t>
            </a:r>
            <a:endParaRPr sz="24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What is LSTM?</a:t>
            </a:r>
            <a:endParaRPr/>
          </a:p>
        </p:txBody>
      </p:sp>
      <p:sp>
        <p:nvSpPr>
          <p:cNvPr id="97" name="Google Shape;97;p9"/>
          <p:cNvSpPr txBox="1">
            <a:spLocks noGrp="1"/>
          </p:cNvSpPr>
          <p:nvPr>
            <p:ph type="body" idx="1"/>
          </p:nvPr>
        </p:nvSpPr>
        <p:spPr>
          <a:xfrm>
            <a:off x="311700" y="1629125"/>
            <a:ext cx="8520600" cy="3416400"/>
          </a:xfrm>
          <a:prstGeom prst="rect">
            <a:avLst/>
          </a:prstGeom>
          <a:noFill/>
          <a:ln>
            <a:noFill/>
          </a:ln>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SzPts val="2300"/>
              <a:buChar char="●"/>
            </a:pPr>
            <a:r>
              <a:rPr lang="en" sz="1600">
                <a:solidFill>
                  <a:schemeClr val="dk1"/>
                </a:solidFill>
              </a:rPr>
              <a:t>LSTM means </a:t>
            </a:r>
            <a:r>
              <a:rPr lang="en" sz="1600" b="1">
                <a:solidFill>
                  <a:schemeClr val="dk1"/>
                </a:solidFill>
              </a:rPr>
              <a:t>Long short term memory</a:t>
            </a:r>
            <a:r>
              <a:rPr lang="en" sz="1600">
                <a:solidFill>
                  <a:schemeClr val="dk1"/>
                </a:solidFill>
              </a:rPr>
              <a:t>, they are a type of RNN (</a:t>
            </a:r>
            <a:r>
              <a:rPr lang="en" sz="1600" b="1">
                <a:solidFill>
                  <a:schemeClr val="dk1"/>
                </a:solidFill>
              </a:rPr>
              <a:t>recurrent neural network</a:t>
            </a:r>
            <a:r>
              <a:rPr lang="en" sz="1600">
                <a:solidFill>
                  <a:schemeClr val="dk1"/>
                </a:solidFill>
              </a:rPr>
              <a:t>) which is well suited for sequence prediction problems</a:t>
            </a:r>
            <a:endParaRPr sz="16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rPr>
              <a:t>Based on the previous text, we can predict what the next word will be. It has proven itself effective from the traditional RNN by overcoming the limitations of RNN which had short term memory</a:t>
            </a:r>
            <a:endParaRPr sz="1700">
              <a:solidFill>
                <a:schemeClr val="dk1"/>
              </a:solidFill>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rPr>
              <a:t>LSTM can carry out relevant information throughout the processing of inputs and with a forget gate, it discards non-relevant information</a:t>
            </a:r>
            <a:endParaRPr sz="17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a:p>
            <a:pPr marL="457200" lvl="0" indent="0" algn="l" rtl="0">
              <a:lnSpc>
                <a:spcPct val="115000"/>
              </a:lnSpc>
              <a:spcBef>
                <a:spcPts val="0"/>
              </a:spcBef>
              <a:spcAft>
                <a:spcPts val="0"/>
              </a:spcAft>
              <a:buSzPts val="1800"/>
              <a:buNone/>
            </a:pP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Our Approach</a:t>
            </a:r>
            <a:endParaRPr/>
          </a:p>
        </p:txBody>
      </p:sp>
      <p:sp>
        <p:nvSpPr>
          <p:cNvPr id="103" name="Google Shape;10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To implement our image caption generator model,we will combine CNN AND LSTM architecture</a:t>
            </a:r>
            <a:endParaRPr/>
          </a:p>
          <a:p>
            <a:pPr marL="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CNN will be used for extracting feature of image.</a:t>
            </a:r>
            <a:r>
              <a:rPr lang="en">
                <a:highlight>
                  <a:srgbClr val="FFFFFF"/>
                </a:highlight>
              </a:rPr>
              <a:t>We will use the pre-trained model Xception.</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
              <a:t>Then LSTM will use the features extracted by CNN to generate description of image for our Image caption generator model</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1314</Words>
  <Application>Microsoft Office PowerPoint</Application>
  <PresentationFormat>On-screen Show (16:9)</PresentationFormat>
  <Paragraphs>109</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Data Mining Project</vt:lpstr>
      <vt:lpstr>Content</vt:lpstr>
      <vt:lpstr>Introduction</vt:lpstr>
      <vt:lpstr>Datset Used</vt:lpstr>
      <vt:lpstr>Performing data cleaning</vt:lpstr>
      <vt:lpstr>What is CNN?</vt:lpstr>
      <vt:lpstr>Extracting feature vector from images</vt:lpstr>
      <vt:lpstr>What is LSTM?</vt:lpstr>
      <vt:lpstr>Our Approach</vt:lpstr>
      <vt:lpstr>Model </vt:lpstr>
      <vt:lpstr>PowerPoint Presentation</vt:lpstr>
      <vt:lpstr>Loading dataset for training model</vt:lpstr>
      <vt:lpstr>Tokenizing the vocabulary</vt:lpstr>
      <vt:lpstr>Create data generator</vt:lpstr>
      <vt:lpstr>Defining the CNN-RNN model</vt:lpstr>
      <vt:lpstr>Training and testing the model</vt:lpstr>
      <vt:lpstr>Example image caption</vt:lpstr>
      <vt:lpstr>Testing the model</vt:lpstr>
      <vt:lpstr>Result</vt:lpstr>
      <vt:lpstr>Comparison With Other methods</vt:lpstr>
      <vt:lpstr>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dc:title>
  <dc:creator>Ayush</dc:creator>
  <cp:lastModifiedBy>Ayush Singh</cp:lastModifiedBy>
  <cp:revision>1</cp:revision>
  <dcterms:modified xsi:type="dcterms:W3CDTF">2020-11-20T18:34:20Z</dcterms:modified>
</cp:coreProperties>
</file>