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6" r:id="rId1"/>
    <p:sldMasterId id="2147483978" r:id="rId2"/>
  </p:sldMasterIdLst>
  <p:notesMasterIdLst>
    <p:notesMasterId r:id="rId37"/>
  </p:notesMasterIdLst>
  <p:handoutMasterIdLst>
    <p:handoutMasterId r:id="rId38"/>
  </p:handoutMasterIdLst>
  <p:sldIdLst>
    <p:sldId id="327" r:id="rId3"/>
    <p:sldId id="275" r:id="rId4"/>
    <p:sldId id="297" r:id="rId5"/>
    <p:sldId id="266" r:id="rId6"/>
    <p:sldId id="302" r:id="rId7"/>
    <p:sldId id="303" r:id="rId8"/>
    <p:sldId id="258" r:id="rId9"/>
    <p:sldId id="312" r:id="rId10"/>
    <p:sldId id="345" r:id="rId11"/>
    <p:sldId id="347" r:id="rId12"/>
    <p:sldId id="298" r:id="rId13"/>
    <p:sldId id="348" r:id="rId14"/>
    <p:sldId id="304" r:id="rId15"/>
    <p:sldId id="311" r:id="rId16"/>
    <p:sldId id="305" r:id="rId17"/>
    <p:sldId id="306" r:id="rId18"/>
    <p:sldId id="307" r:id="rId19"/>
    <p:sldId id="313" r:id="rId20"/>
    <p:sldId id="309" r:id="rId21"/>
    <p:sldId id="316" r:id="rId22"/>
    <p:sldId id="310" r:id="rId23"/>
    <p:sldId id="300" r:id="rId24"/>
    <p:sldId id="299" r:id="rId25"/>
    <p:sldId id="292" r:id="rId26"/>
    <p:sldId id="286" r:id="rId27"/>
    <p:sldId id="285" r:id="rId28"/>
    <p:sldId id="264" r:id="rId29"/>
    <p:sldId id="278" r:id="rId30"/>
    <p:sldId id="295" r:id="rId31"/>
    <p:sldId id="262" r:id="rId32"/>
    <p:sldId id="281" r:id="rId33"/>
    <p:sldId id="320" r:id="rId34"/>
    <p:sldId id="321" r:id="rId35"/>
    <p:sldId id="32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652" autoAdjust="0"/>
  </p:normalViewPr>
  <p:slideViewPr>
    <p:cSldViewPr>
      <p:cViewPr varScale="1">
        <p:scale>
          <a:sx n="66" d="100"/>
          <a:sy n="66" d="100"/>
        </p:scale>
        <p:origin x="858" y="90"/>
      </p:cViewPr>
      <p:guideLst>
        <p:guide orient="horz" pos="2160"/>
        <p:guide pos="3840"/>
      </p:guideLst>
    </p:cSldViewPr>
  </p:slideViewPr>
  <p:outlineViewPr>
    <p:cViewPr>
      <p:scale>
        <a:sx n="33" d="100"/>
        <a:sy n="33" d="100"/>
      </p:scale>
      <p:origin x="0" y="9570"/>
    </p:cViewPr>
  </p:outlineViewPr>
  <p:notesTextViewPr>
    <p:cViewPr>
      <p:scale>
        <a:sx n="100" d="100"/>
        <a:sy n="100" d="100"/>
      </p:scale>
      <p:origin x="0" y="0"/>
    </p:cViewPr>
  </p:notesTextViewPr>
  <p:sorterViewPr>
    <p:cViewPr>
      <p:scale>
        <a:sx n="66" d="100"/>
        <a:sy n="66" d="100"/>
      </p:scale>
      <p:origin x="0" y="40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67DF02-DFCA-475E-A14D-864BD5A1AD87}" type="datetimeFigureOut">
              <a:rPr lang="en-US" smtClean="0"/>
              <a:pPr/>
              <a:t>12/3/2022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Divyanshu Pandit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895143-0C50-478A-83E1-205FD76B29F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10A3BE-1709-4EEC-AC40-88D4619406AA}" type="datetimeFigureOut">
              <a:rPr lang="en-US" smtClean="0"/>
              <a:pPr/>
              <a:t>12/3/2022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Divyanshu Pandit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5D172-5930-4C98-8817-0B8CEEF293B8}"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lets</a:t>
            </a:r>
            <a:r>
              <a:rPr lang="en-US" baseline="0" dirty="0"/>
              <a:t> have a look how NT is leading us in different areas of expertise.. </a:t>
            </a:r>
            <a:endParaRPr lang="en-US" dirty="0"/>
          </a:p>
        </p:txBody>
      </p:sp>
      <p:sp>
        <p:nvSpPr>
          <p:cNvPr id="4" name="Slide Number Placeholder 3"/>
          <p:cNvSpPr>
            <a:spLocks noGrp="1"/>
          </p:cNvSpPr>
          <p:nvPr>
            <p:ph type="sldNum" sz="quarter" idx="10"/>
          </p:nvPr>
        </p:nvSpPr>
        <p:spPr/>
        <p:txBody>
          <a:bodyPr/>
          <a:lstStyle/>
          <a:p>
            <a:fld id="{20A57002-678D-4347-8443-93BBDE9EC137}" type="slidenum">
              <a:rPr lang="en-US" smtClean="0"/>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err="1"/>
              <a:t>e.g</a:t>
            </a:r>
            <a:r>
              <a:rPr lang="en-US" dirty="0"/>
              <a:t>:</a:t>
            </a:r>
            <a:r>
              <a:rPr lang="en-US" baseline="0" dirty="0"/>
              <a:t> in </a:t>
            </a:r>
            <a:r>
              <a:rPr lang="en-US" baseline="0" dirty="0" err="1"/>
              <a:t>da</a:t>
            </a:r>
            <a:r>
              <a:rPr lang="en-US" baseline="0" dirty="0"/>
              <a:t> field of electronics </a:t>
            </a:r>
            <a:r>
              <a:rPr lang="en-US" baseline="0" dirty="0" err="1"/>
              <a:t>nanotransistors</a:t>
            </a:r>
            <a:r>
              <a:rPr lang="en-US" baseline="0" dirty="0"/>
              <a:t> are becoming more </a:t>
            </a:r>
            <a:r>
              <a:rPr lang="en-US" baseline="0" dirty="0" err="1"/>
              <a:t>nd</a:t>
            </a:r>
            <a:r>
              <a:rPr lang="en-US" baseline="0" dirty="0"/>
              <a:t> more popular </a:t>
            </a:r>
            <a:r>
              <a:rPr lang="en-US" baseline="0" dirty="0" err="1"/>
              <a:t>bcoz</a:t>
            </a:r>
            <a:r>
              <a:rPr lang="en-US" baseline="0" dirty="0"/>
              <a:t> of it’s compactness..</a:t>
            </a:r>
          </a:p>
          <a:p>
            <a:r>
              <a:rPr lang="en-US" baseline="0" dirty="0"/>
              <a:t>If u are thinking that this is a single transistor then you need to reshape your thinking, </a:t>
            </a:r>
            <a:r>
              <a:rPr lang="en-US" baseline="0" dirty="0" err="1"/>
              <a:t>bcoz</a:t>
            </a:r>
            <a:r>
              <a:rPr lang="en-US" baseline="0" dirty="0"/>
              <a:t> this is a transistor box containing </a:t>
            </a:r>
            <a:r>
              <a:rPr lang="en-US" baseline="0" dirty="0" err="1"/>
              <a:t>thousonds</a:t>
            </a:r>
            <a:r>
              <a:rPr lang="en-US" baseline="0" dirty="0"/>
              <a:t> of transistors in it…</a:t>
            </a:r>
          </a:p>
          <a:p>
            <a:r>
              <a:rPr lang="en-US" baseline="0" dirty="0"/>
              <a:t>Some other examples of </a:t>
            </a:r>
            <a:r>
              <a:rPr lang="en-US" baseline="0" dirty="0" err="1"/>
              <a:t>nanoelectronics</a:t>
            </a:r>
            <a:r>
              <a:rPr lang="en-US" baseline="0" dirty="0"/>
              <a:t> are </a:t>
            </a:r>
            <a:r>
              <a:rPr lang="en-US" baseline="0" dirty="0" err="1"/>
              <a:t>Nanodiodes</a:t>
            </a:r>
            <a:r>
              <a:rPr lang="en-US" baseline="0" dirty="0"/>
              <a:t>, OLEDs etc.</a:t>
            </a:r>
          </a:p>
          <a:p>
            <a:endParaRPr lang="en-US" dirty="0"/>
          </a:p>
        </p:txBody>
      </p:sp>
      <p:sp>
        <p:nvSpPr>
          <p:cNvPr id="4" name="Slide Number Placeholder 3"/>
          <p:cNvSpPr>
            <a:spLocks noGrp="1"/>
          </p:cNvSpPr>
          <p:nvPr>
            <p:ph type="sldNum" sz="quarter" idx="10"/>
          </p:nvPr>
        </p:nvSpPr>
        <p:spPr/>
        <p:txBody>
          <a:bodyPr/>
          <a:lstStyle/>
          <a:p>
            <a:fld id="{20A57002-678D-4347-8443-93BBDE9EC137}"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1-</a:t>
            </a:r>
            <a:r>
              <a:rPr lang="en-US" baseline="0" dirty="0"/>
              <a:t> computers can become a </a:t>
            </a:r>
            <a:r>
              <a:rPr lang="en-US" sz="2300" dirty="0"/>
              <a:t>billion times faster and a million times smaller..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300" dirty="0"/>
              <a:t>2- Automatic cleanup of Pollution..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300" dirty="0"/>
              <a:t>3- Manufacturing at almost No cost..</a:t>
            </a:r>
          </a:p>
          <a:p>
            <a:endParaRPr lang="en-US" dirty="0"/>
          </a:p>
        </p:txBody>
      </p:sp>
      <p:sp>
        <p:nvSpPr>
          <p:cNvPr id="4" name="Slide Number Placeholder 3"/>
          <p:cNvSpPr>
            <a:spLocks noGrp="1"/>
          </p:cNvSpPr>
          <p:nvPr>
            <p:ph type="sldNum" sz="quarter" idx="10"/>
          </p:nvPr>
        </p:nvSpPr>
        <p:spPr/>
        <p:txBody>
          <a:bodyPr/>
          <a:lstStyle/>
          <a:p>
            <a:fld id="{20A57002-678D-4347-8443-93BBDE9EC137}" type="slidenum">
              <a:rPr lang="en-US" smtClean="0"/>
              <a:pPr/>
              <a:t>28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buNone/>
            </a:pPr>
            <a:r>
              <a:rPr lang="en-US" sz="2300" dirty="0"/>
              <a:t>With NT, we can create unique materials and products which are: Stronger, Lighter, Cheaper, Durable</a:t>
            </a:r>
            <a:r>
              <a:rPr lang="en-US" sz="2300" baseline="0" dirty="0"/>
              <a:t> and even </a:t>
            </a:r>
            <a:r>
              <a:rPr lang="en-US" sz="2300" dirty="0"/>
              <a:t>Precise all at the same</a:t>
            </a:r>
            <a:r>
              <a:rPr lang="en-US" sz="2300" baseline="0" dirty="0"/>
              <a:t> time</a:t>
            </a:r>
            <a:endParaRPr lang="en-US" sz="2300" dirty="0"/>
          </a:p>
        </p:txBody>
      </p:sp>
      <p:sp>
        <p:nvSpPr>
          <p:cNvPr id="4" name="Slide Number Placeholder 3"/>
          <p:cNvSpPr>
            <a:spLocks noGrp="1"/>
          </p:cNvSpPr>
          <p:nvPr>
            <p:ph type="sldNum" sz="quarter" idx="10"/>
          </p:nvPr>
        </p:nvSpPr>
        <p:spPr/>
        <p:txBody>
          <a:bodyPr/>
          <a:lstStyle/>
          <a:p>
            <a:fld id="{20A57002-678D-4347-8443-93BBDE9EC137}" type="slidenum">
              <a:rPr lang="en-US" smtClean="0"/>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1- In future, you might be</a:t>
            </a:r>
            <a:r>
              <a:rPr lang="en-US" baseline="0" dirty="0"/>
              <a:t> reading news on foldable electronic paper..</a:t>
            </a:r>
            <a:endParaRPr lang="en-US" dirty="0"/>
          </a:p>
          <a:p>
            <a:r>
              <a:rPr lang="en-US" dirty="0"/>
              <a:t>2-</a:t>
            </a:r>
            <a:r>
              <a:rPr lang="en-US" baseline="0" dirty="0"/>
              <a:t> This is the proto type of Nokia Morph concept phone based purely on NT.. </a:t>
            </a:r>
            <a:endParaRPr lang="en-US" dirty="0"/>
          </a:p>
          <a:p>
            <a:r>
              <a:rPr lang="en-US" dirty="0"/>
              <a:t>3- Contact lens that</a:t>
            </a:r>
            <a:r>
              <a:rPr lang="en-US" baseline="0" dirty="0"/>
              <a:t> will</a:t>
            </a:r>
            <a:r>
              <a:rPr lang="en-US" dirty="0"/>
              <a:t> let you check your blood sugar level by looking into a mirror. (It is expected to be coming in 5 years or so.</a:t>
            </a:r>
          </a:p>
        </p:txBody>
      </p:sp>
      <p:sp>
        <p:nvSpPr>
          <p:cNvPr id="4" name="Slide Number Placeholder 3"/>
          <p:cNvSpPr>
            <a:spLocks noGrp="1"/>
          </p:cNvSpPr>
          <p:nvPr>
            <p:ph type="sldNum" sz="quarter" idx="10"/>
          </p:nvPr>
        </p:nvSpPr>
        <p:spPr/>
        <p:txBody>
          <a:bodyPr/>
          <a:lstStyle/>
          <a:p>
            <a:fld id="{20A57002-678D-4347-8443-93BBDE9EC137}"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5D4C0C0-BD81-45EB-8B8E-23D16519B015}" type="datetime1">
              <a:rPr lang="en-IN" smtClean="0"/>
              <a:pPr/>
              <a:t>03-12-2022</a:t>
            </a:fld>
            <a:endParaRPr lang="en-IN"/>
          </a:p>
        </p:txBody>
      </p:sp>
      <p:sp>
        <p:nvSpPr>
          <p:cNvPr id="19" name="Footer Placeholder 18"/>
          <p:cNvSpPr>
            <a:spLocks noGrp="1"/>
          </p:cNvSpPr>
          <p:nvPr>
            <p:ph type="ftr" sz="quarter" idx="11"/>
          </p:nvPr>
        </p:nvSpPr>
        <p:spPr/>
        <p:txBody>
          <a:bodyPr/>
          <a:lstStyle/>
          <a:p>
            <a:r>
              <a:rPr lang="en-IN"/>
              <a:t>Divyanshu Pandit</a:t>
            </a:r>
            <a:endParaRPr lang="en-IN" dirty="0"/>
          </a:p>
        </p:txBody>
      </p:sp>
      <p:sp>
        <p:nvSpPr>
          <p:cNvPr id="27" name="Slide Number Placeholder 26"/>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2D5333-4129-4F17-87E0-4D4A5FDC8F94}" type="datetime1">
              <a:rPr lang="en-IN" smtClean="0"/>
              <a:pPr/>
              <a:t>03-12-2022</a:t>
            </a:fld>
            <a:endParaRPr lang="en-IN"/>
          </a:p>
        </p:txBody>
      </p:sp>
      <p:sp>
        <p:nvSpPr>
          <p:cNvPr id="5" name="Footer Placeholder 4"/>
          <p:cNvSpPr>
            <a:spLocks noGrp="1"/>
          </p:cNvSpPr>
          <p:nvPr>
            <p:ph type="ftr" sz="quarter" idx="11"/>
          </p:nvPr>
        </p:nvSpPr>
        <p:spPr/>
        <p:txBody>
          <a:bodyPr/>
          <a:lstStyle/>
          <a:p>
            <a:r>
              <a:rPr lang="en-IN"/>
              <a:t>Divyanshu Pandit</a:t>
            </a:r>
            <a:endParaRPr lang="en-IN" dirty="0"/>
          </a:p>
        </p:txBody>
      </p:sp>
      <p:sp>
        <p:nvSpPr>
          <p:cNvPr id="6" name="Slide Number Placeholder 5"/>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0D8A59-5699-412D-BB15-1950290D6E31}" type="datetime1">
              <a:rPr lang="en-IN" smtClean="0"/>
              <a:pPr/>
              <a:t>03-12-2022</a:t>
            </a:fld>
            <a:endParaRPr lang="en-IN"/>
          </a:p>
        </p:txBody>
      </p:sp>
      <p:sp>
        <p:nvSpPr>
          <p:cNvPr id="5" name="Footer Placeholder 4"/>
          <p:cNvSpPr>
            <a:spLocks noGrp="1"/>
          </p:cNvSpPr>
          <p:nvPr>
            <p:ph type="ftr" sz="quarter" idx="11"/>
          </p:nvPr>
        </p:nvSpPr>
        <p:spPr/>
        <p:txBody>
          <a:bodyPr/>
          <a:lstStyle/>
          <a:p>
            <a:r>
              <a:rPr lang="en-IN"/>
              <a:t>Divyanshu Pandit</a:t>
            </a:r>
            <a:endParaRPr lang="en-IN" dirty="0"/>
          </a:p>
        </p:txBody>
      </p:sp>
      <p:sp>
        <p:nvSpPr>
          <p:cNvPr id="6" name="Slide Number Placeholder 5"/>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67B31B9-4B89-4935-BA7B-9D148DEF6BA9}" type="datetime1">
              <a:rPr lang="en-IN" smtClean="0"/>
              <a:pPr/>
              <a:t>03-12-2022</a:t>
            </a:fld>
            <a:endParaRPr lang="en-IN"/>
          </a:p>
        </p:txBody>
      </p:sp>
      <p:sp>
        <p:nvSpPr>
          <p:cNvPr id="19" name="Footer Placeholder 18"/>
          <p:cNvSpPr>
            <a:spLocks noGrp="1"/>
          </p:cNvSpPr>
          <p:nvPr>
            <p:ph type="ftr" sz="quarter" idx="11"/>
          </p:nvPr>
        </p:nvSpPr>
        <p:spPr/>
        <p:txBody>
          <a:bodyPr/>
          <a:lstStyle/>
          <a:p>
            <a:r>
              <a:rPr lang="en-IN"/>
              <a:t>Divyanshu Pandit</a:t>
            </a:r>
            <a:endParaRPr lang="en-IN" dirty="0"/>
          </a:p>
        </p:txBody>
      </p:sp>
      <p:sp>
        <p:nvSpPr>
          <p:cNvPr id="27" name="Slide Number Placeholder 26"/>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857F37-31BB-4B35-A39B-CCB86B7005CC}" type="datetime1">
              <a:rPr lang="en-IN" smtClean="0"/>
              <a:pPr/>
              <a:t>03-12-2022</a:t>
            </a:fld>
            <a:endParaRPr lang="en-IN"/>
          </a:p>
        </p:txBody>
      </p:sp>
      <p:sp>
        <p:nvSpPr>
          <p:cNvPr id="6" name="Slide Number Placeholder 5"/>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04CEC54-0AF8-4996-8052-31E0F2263A48}" type="datetime1">
              <a:rPr lang="en-IN" smtClean="0"/>
              <a:pPr/>
              <a:t>03-12-2022</a:t>
            </a:fld>
            <a:endParaRPr lang="en-IN"/>
          </a:p>
        </p:txBody>
      </p:sp>
      <p:sp>
        <p:nvSpPr>
          <p:cNvPr id="5" name="Footer Placeholder 4"/>
          <p:cNvSpPr>
            <a:spLocks noGrp="1"/>
          </p:cNvSpPr>
          <p:nvPr>
            <p:ph type="ftr" sz="quarter" idx="11"/>
          </p:nvPr>
        </p:nvSpPr>
        <p:spPr/>
        <p:txBody>
          <a:bodyPr/>
          <a:lstStyle/>
          <a:p>
            <a:r>
              <a:rPr lang="en-IN"/>
              <a:t>Divyanshu Pandit</a:t>
            </a:r>
            <a:endParaRPr lang="en-IN" dirty="0"/>
          </a:p>
        </p:txBody>
      </p:sp>
      <p:sp>
        <p:nvSpPr>
          <p:cNvPr id="6" name="Slide Number Placeholder 5"/>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B6BE6C1-7824-4965-8F55-9035DD64F1E5}" type="datetime1">
              <a:rPr lang="en-IN" smtClean="0"/>
              <a:pPr/>
              <a:t>03-12-2022</a:t>
            </a:fld>
            <a:endParaRPr lang="en-IN"/>
          </a:p>
        </p:txBody>
      </p:sp>
      <p:sp>
        <p:nvSpPr>
          <p:cNvPr id="6" name="Footer Placeholder 5"/>
          <p:cNvSpPr>
            <a:spLocks noGrp="1"/>
          </p:cNvSpPr>
          <p:nvPr>
            <p:ph type="ftr" sz="quarter" idx="11"/>
          </p:nvPr>
        </p:nvSpPr>
        <p:spPr/>
        <p:txBody>
          <a:bodyPr/>
          <a:lstStyle/>
          <a:p>
            <a:r>
              <a:rPr lang="en-IN"/>
              <a:t>Divyanshu Pandit</a:t>
            </a:r>
            <a:endParaRPr lang="en-IN" dirty="0"/>
          </a:p>
        </p:txBody>
      </p:sp>
      <p:sp>
        <p:nvSpPr>
          <p:cNvPr id="7" name="Slide Number Placeholder 6"/>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2226014-F739-4C4B-80F8-63E8DDC56EE6}" type="datetime1">
              <a:rPr lang="en-IN" smtClean="0"/>
              <a:pPr/>
              <a:t>03-12-2022</a:t>
            </a:fld>
            <a:endParaRPr lang="en-IN"/>
          </a:p>
        </p:txBody>
      </p:sp>
      <p:sp>
        <p:nvSpPr>
          <p:cNvPr id="8" name="Footer Placeholder 7"/>
          <p:cNvSpPr>
            <a:spLocks noGrp="1"/>
          </p:cNvSpPr>
          <p:nvPr>
            <p:ph type="ftr" sz="quarter" idx="11"/>
          </p:nvPr>
        </p:nvSpPr>
        <p:spPr/>
        <p:txBody>
          <a:bodyPr/>
          <a:lstStyle/>
          <a:p>
            <a:r>
              <a:rPr lang="en-IN"/>
              <a:t>Divyanshu Pandit</a:t>
            </a:r>
            <a:endParaRPr lang="en-IN" dirty="0"/>
          </a:p>
        </p:txBody>
      </p:sp>
      <p:sp>
        <p:nvSpPr>
          <p:cNvPr id="9" name="Slide Number Placeholder 8"/>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FCD2ED2-9E90-477C-9E0A-22F014DEB48D}" type="datetime1">
              <a:rPr lang="en-IN" smtClean="0"/>
              <a:pPr/>
              <a:t>03-12-2022</a:t>
            </a:fld>
            <a:endParaRPr lang="en-IN"/>
          </a:p>
        </p:txBody>
      </p:sp>
      <p:sp>
        <p:nvSpPr>
          <p:cNvPr id="4" name="Footer Placeholder 3"/>
          <p:cNvSpPr>
            <a:spLocks noGrp="1"/>
          </p:cNvSpPr>
          <p:nvPr>
            <p:ph type="ftr" sz="quarter" idx="11"/>
          </p:nvPr>
        </p:nvSpPr>
        <p:spPr/>
        <p:txBody>
          <a:bodyPr/>
          <a:lstStyle/>
          <a:p>
            <a:r>
              <a:rPr lang="en-IN"/>
              <a:t>Divyanshu Pandit</a:t>
            </a:r>
            <a:endParaRPr lang="en-IN" dirty="0"/>
          </a:p>
        </p:txBody>
      </p:sp>
      <p:sp>
        <p:nvSpPr>
          <p:cNvPr id="5" name="Slide Number Placeholder 4"/>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26E55-B4BC-4082-AA67-51B461A04EF6}" type="datetime1">
              <a:rPr lang="en-IN" smtClean="0"/>
              <a:pPr/>
              <a:t>03-12-2022</a:t>
            </a:fld>
            <a:endParaRPr lang="en-IN"/>
          </a:p>
        </p:txBody>
      </p:sp>
      <p:sp>
        <p:nvSpPr>
          <p:cNvPr id="3" name="Footer Placeholder 2"/>
          <p:cNvSpPr>
            <a:spLocks noGrp="1"/>
          </p:cNvSpPr>
          <p:nvPr>
            <p:ph type="ftr" sz="quarter" idx="11"/>
          </p:nvPr>
        </p:nvSpPr>
        <p:spPr/>
        <p:txBody>
          <a:bodyPr/>
          <a:lstStyle/>
          <a:p>
            <a:r>
              <a:rPr lang="en-IN"/>
              <a:t>Divyanshu Pandit</a:t>
            </a:r>
            <a:endParaRPr lang="en-IN" dirty="0"/>
          </a:p>
        </p:txBody>
      </p:sp>
      <p:sp>
        <p:nvSpPr>
          <p:cNvPr id="4" name="Slide Number Placeholder 3"/>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207120-A70A-4311-AB6D-729BB3196EC5}" type="datetime1">
              <a:rPr lang="en-IN" smtClean="0"/>
              <a:pPr/>
              <a:t>03-12-2022</a:t>
            </a:fld>
            <a:endParaRPr lang="en-IN"/>
          </a:p>
        </p:txBody>
      </p:sp>
      <p:sp>
        <p:nvSpPr>
          <p:cNvPr id="6" name="Footer Placeholder 5"/>
          <p:cNvSpPr>
            <a:spLocks noGrp="1"/>
          </p:cNvSpPr>
          <p:nvPr>
            <p:ph type="ftr" sz="quarter" idx="11"/>
          </p:nvPr>
        </p:nvSpPr>
        <p:spPr/>
        <p:txBody>
          <a:bodyPr/>
          <a:lstStyle/>
          <a:p>
            <a:r>
              <a:rPr lang="en-IN"/>
              <a:t>Divyanshu Pandit</a:t>
            </a:r>
            <a:endParaRPr lang="en-IN" dirty="0"/>
          </a:p>
        </p:txBody>
      </p:sp>
      <p:sp>
        <p:nvSpPr>
          <p:cNvPr id="7" name="Slide Number Placeholder 6"/>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87D34BF-CC80-4342-8025-4F2E4BC10781}" type="datetime1">
              <a:rPr lang="en-IN" smtClean="0"/>
              <a:pPr/>
              <a:t>03-12-2022</a:t>
            </a:fld>
            <a:endParaRPr lang="en-IN"/>
          </a:p>
        </p:txBody>
      </p:sp>
      <p:sp>
        <p:nvSpPr>
          <p:cNvPr id="6" name="Slide Number Placeholder 5"/>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575796A-4147-4A9A-94A9-C9F0C5AFA21C}" type="datetime1">
              <a:rPr lang="en-IN" smtClean="0"/>
              <a:pPr/>
              <a:t>03-12-2022</a:t>
            </a:fld>
            <a:endParaRPr lang="en-IN"/>
          </a:p>
        </p:txBody>
      </p:sp>
      <p:sp>
        <p:nvSpPr>
          <p:cNvPr id="6" name="Footer Placeholder 5"/>
          <p:cNvSpPr>
            <a:spLocks noGrp="1"/>
          </p:cNvSpPr>
          <p:nvPr>
            <p:ph type="ftr" sz="quarter" idx="11"/>
          </p:nvPr>
        </p:nvSpPr>
        <p:spPr/>
        <p:txBody>
          <a:bodyPr/>
          <a:lstStyle/>
          <a:p>
            <a:r>
              <a:rPr lang="en-IN"/>
              <a:t>Divyanshu Pandit</a:t>
            </a:r>
            <a:endParaRPr lang="en-IN" dirty="0"/>
          </a:p>
        </p:txBody>
      </p:sp>
      <p:sp>
        <p:nvSpPr>
          <p:cNvPr id="7" name="Slide Number Placeholder 6"/>
          <p:cNvSpPr>
            <a:spLocks noGrp="1"/>
          </p:cNvSpPr>
          <p:nvPr>
            <p:ph type="sldNum" sz="quarter" idx="12"/>
          </p:nvPr>
        </p:nvSpPr>
        <p:spPr>
          <a:xfrm>
            <a:off x="10769600" y="6356351"/>
            <a:ext cx="812800" cy="365125"/>
          </a:xfrm>
        </p:spPr>
        <p:txBody>
          <a:bodyPr/>
          <a:lstStyle/>
          <a:p>
            <a:fld id="{D79C9C98-7219-42D2-8ED8-BB4316AAA5EA}"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B4737E-60B6-400F-BF46-FCB4BEFAEF3A}" type="datetime1">
              <a:rPr lang="en-IN" smtClean="0"/>
              <a:pPr/>
              <a:t>03-12-2022</a:t>
            </a:fld>
            <a:endParaRPr lang="en-IN"/>
          </a:p>
        </p:txBody>
      </p:sp>
      <p:sp>
        <p:nvSpPr>
          <p:cNvPr id="5" name="Footer Placeholder 4"/>
          <p:cNvSpPr>
            <a:spLocks noGrp="1"/>
          </p:cNvSpPr>
          <p:nvPr>
            <p:ph type="ftr" sz="quarter" idx="11"/>
          </p:nvPr>
        </p:nvSpPr>
        <p:spPr/>
        <p:txBody>
          <a:bodyPr/>
          <a:lstStyle/>
          <a:p>
            <a:r>
              <a:rPr lang="en-IN"/>
              <a:t>Divyanshu Pandit</a:t>
            </a:r>
            <a:endParaRPr lang="en-IN" dirty="0"/>
          </a:p>
        </p:txBody>
      </p:sp>
      <p:sp>
        <p:nvSpPr>
          <p:cNvPr id="6" name="Slide Number Placeholder 5"/>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B98DC6-A7A7-490B-96FF-6BA94272009F}" type="datetime1">
              <a:rPr lang="en-IN" smtClean="0"/>
              <a:pPr/>
              <a:t>03-12-2022</a:t>
            </a:fld>
            <a:endParaRPr lang="en-IN"/>
          </a:p>
        </p:txBody>
      </p:sp>
      <p:sp>
        <p:nvSpPr>
          <p:cNvPr id="5" name="Footer Placeholder 4"/>
          <p:cNvSpPr>
            <a:spLocks noGrp="1"/>
          </p:cNvSpPr>
          <p:nvPr>
            <p:ph type="ftr" sz="quarter" idx="11"/>
          </p:nvPr>
        </p:nvSpPr>
        <p:spPr/>
        <p:txBody>
          <a:bodyPr/>
          <a:lstStyle/>
          <a:p>
            <a:r>
              <a:rPr lang="en-IN"/>
              <a:t>Divyanshu Pandit</a:t>
            </a:r>
            <a:endParaRPr lang="en-IN" dirty="0"/>
          </a:p>
        </p:txBody>
      </p:sp>
      <p:sp>
        <p:nvSpPr>
          <p:cNvPr id="6" name="Slide Number Placeholder 5"/>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66A2D9-E623-462A-9296-AA24B540C95A}" type="datetime1">
              <a:rPr lang="en-IN" smtClean="0"/>
              <a:pPr/>
              <a:t>03-12-2022</a:t>
            </a:fld>
            <a:endParaRPr lang="en-IN"/>
          </a:p>
        </p:txBody>
      </p:sp>
      <p:sp>
        <p:nvSpPr>
          <p:cNvPr id="5" name="Footer Placeholder 4"/>
          <p:cNvSpPr>
            <a:spLocks noGrp="1"/>
          </p:cNvSpPr>
          <p:nvPr>
            <p:ph type="ftr" sz="quarter" idx="11"/>
          </p:nvPr>
        </p:nvSpPr>
        <p:spPr/>
        <p:txBody>
          <a:bodyPr/>
          <a:lstStyle/>
          <a:p>
            <a:r>
              <a:rPr lang="en-IN"/>
              <a:t>Divyanshu Pandit</a:t>
            </a:r>
            <a:endParaRPr lang="en-IN" dirty="0"/>
          </a:p>
        </p:txBody>
      </p:sp>
      <p:sp>
        <p:nvSpPr>
          <p:cNvPr id="6" name="Slide Number Placeholder 5"/>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3236B91-987C-464D-96EA-C30DCE5B9C8E}" type="datetime1">
              <a:rPr lang="en-IN" smtClean="0"/>
              <a:pPr/>
              <a:t>03-12-2022</a:t>
            </a:fld>
            <a:endParaRPr lang="en-IN"/>
          </a:p>
        </p:txBody>
      </p:sp>
      <p:sp>
        <p:nvSpPr>
          <p:cNvPr id="7" name="Slide Number Placeholder 6"/>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070E31B-4BA4-4DD6-86AC-C7C4C372C11F}" type="datetime1">
              <a:rPr lang="en-IN" smtClean="0"/>
              <a:pPr/>
              <a:t>03-12-2022</a:t>
            </a:fld>
            <a:endParaRPr lang="en-IN"/>
          </a:p>
        </p:txBody>
      </p:sp>
      <p:sp>
        <p:nvSpPr>
          <p:cNvPr id="8" name="Footer Placeholder 7"/>
          <p:cNvSpPr>
            <a:spLocks noGrp="1"/>
          </p:cNvSpPr>
          <p:nvPr>
            <p:ph type="ftr" sz="quarter" idx="11"/>
          </p:nvPr>
        </p:nvSpPr>
        <p:spPr/>
        <p:txBody>
          <a:bodyPr/>
          <a:lstStyle/>
          <a:p>
            <a:r>
              <a:rPr lang="en-IN"/>
              <a:t>Divyanshu Pandit</a:t>
            </a:r>
            <a:endParaRPr lang="en-IN" dirty="0"/>
          </a:p>
        </p:txBody>
      </p:sp>
      <p:sp>
        <p:nvSpPr>
          <p:cNvPr id="9" name="Slide Number Placeholder 8"/>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F12F8E7-0196-4EEE-8C68-A9F00377DD0D}" type="datetime1">
              <a:rPr lang="en-IN" smtClean="0"/>
              <a:pPr/>
              <a:t>03-12-2022</a:t>
            </a:fld>
            <a:endParaRPr lang="en-IN"/>
          </a:p>
        </p:txBody>
      </p:sp>
      <p:sp>
        <p:nvSpPr>
          <p:cNvPr id="4" name="Footer Placeholder 3"/>
          <p:cNvSpPr>
            <a:spLocks noGrp="1"/>
          </p:cNvSpPr>
          <p:nvPr>
            <p:ph type="ftr" sz="quarter" idx="11"/>
          </p:nvPr>
        </p:nvSpPr>
        <p:spPr/>
        <p:txBody>
          <a:bodyPr/>
          <a:lstStyle/>
          <a:p>
            <a:r>
              <a:rPr lang="en-IN"/>
              <a:t>Divyanshu Pandit</a:t>
            </a:r>
            <a:endParaRPr lang="en-IN" dirty="0"/>
          </a:p>
        </p:txBody>
      </p:sp>
      <p:sp>
        <p:nvSpPr>
          <p:cNvPr id="5" name="Slide Number Placeholder 4"/>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2AD91-89E4-4ACA-9D75-0A392970B6D8}" type="datetime1">
              <a:rPr lang="en-IN" smtClean="0"/>
              <a:pPr/>
              <a:t>03-12-2022</a:t>
            </a:fld>
            <a:endParaRPr lang="en-IN"/>
          </a:p>
        </p:txBody>
      </p:sp>
      <p:sp>
        <p:nvSpPr>
          <p:cNvPr id="3" name="Footer Placeholder 2"/>
          <p:cNvSpPr>
            <a:spLocks noGrp="1"/>
          </p:cNvSpPr>
          <p:nvPr>
            <p:ph type="ftr" sz="quarter" idx="11"/>
          </p:nvPr>
        </p:nvSpPr>
        <p:spPr/>
        <p:txBody>
          <a:bodyPr/>
          <a:lstStyle/>
          <a:p>
            <a:r>
              <a:rPr lang="en-IN"/>
              <a:t>Divyanshu Pandit</a:t>
            </a:r>
            <a:endParaRPr lang="en-IN" dirty="0"/>
          </a:p>
        </p:txBody>
      </p:sp>
      <p:sp>
        <p:nvSpPr>
          <p:cNvPr id="4" name="Slide Number Placeholder 3"/>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0B901D7-3017-4B7C-A470-692BA497A1FD}" type="datetime1">
              <a:rPr lang="en-IN" smtClean="0"/>
              <a:pPr/>
              <a:t>03-12-2022</a:t>
            </a:fld>
            <a:endParaRPr lang="en-IN"/>
          </a:p>
        </p:txBody>
      </p:sp>
      <p:sp>
        <p:nvSpPr>
          <p:cNvPr id="6" name="Footer Placeholder 5"/>
          <p:cNvSpPr>
            <a:spLocks noGrp="1"/>
          </p:cNvSpPr>
          <p:nvPr>
            <p:ph type="ftr" sz="quarter" idx="11"/>
          </p:nvPr>
        </p:nvSpPr>
        <p:spPr/>
        <p:txBody>
          <a:bodyPr/>
          <a:lstStyle/>
          <a:p>
            <a:r>
              <a:rPr lang="en-IN"/>
              <a:t>Divyanshu Pandit</a:t>
            </a:r>
            <a:endParaRPr lang="en-IN" dirty="0"/>
          </a:p>
        </p:txBody>
      </p:sp>
      <p:sp>
        <p:nvSpPr>
          <p:cNvPr id="7" name="Slide Number Placeholder 6"/>
          <p:cNvSpPr>
            <a:spLocks noGrp="1"/>
          </p:cNvSpPr>
          <p:nvPr>
            <p:ph type="sldNum" sz="quarter" idx="12"/>
          </p:nvPr>
        </p:nvSpPr>
        <p:spPr/>
        <p:txBody>
          <a:bodyPr/>
          <a:lstStyle/>
          <a:p>
            <a:fld id="{D79C9C98-7219-42D2-8ED8-BB4316AAA5E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209954C-9FC6-4017-BAA3-2D570D24B2EB}" type="datetime1">
              <a:rPr lang="en-IN" smtClean="0"/>
              <a:pPr/>
              <a:t>03-12-2022</a:t>
            </a:fld>
            <a:endParaRPr lang="en-IN"/>
          </a:p>
        </p:txBody>
      </p:sp>
      <p:sp>
        <p:nvSpPr>
          <p:cNvPr id="6" name="Footer Placeholder 5"/>
          <p:cNvSpPr>
            <a:spLocks noGrp="1"/>
          </p:cNvSpPr>
          <p:nvPr>
            <p:ph type="ftr" sz="quarter" idx="11"/>
          </p:nvPr>
        </p:nvSpPr>
        <p:spPr/>
        <p:txBody>
          <a:bodyPr/>
          <a:lstStyle/>
          <a:p>
            <a:r>
              <a:rPr lang="en-IN"/>
              <a:t>Divyanshu Pandit</a:t>
            </a:r>
            <a:endParaRPr lang="en-IN" dirty="0"/>
          </a:p>
        </p:txBody>
      </p:sp>
      <p:sp>
        <p:nvSpPr>
          <p:cNvPr id="7" name="Slide Number Placeholder 6"/>
          <p:cNvSpPr>
            <a:spLocks noGrp="1"/>
          </p:cNvSpPr>
          <p:nvPr>
            <p:ph type="sldNum" sz="quarter" idx="12"/>
          </p:nvPr>
        </p:nvSpPr>
        <p:spPr>
          <a:xfrm>
            <a:off x="10769600" y="6356351"/>
            <a:ext cx="812800" cy="365125"/>
          </a:xfrm>
        </p:spPr>
        <p:txBody>
          <a:bodyPr/>
          <a:lstStyle/>
          <a:p>
            <a:fld id="{D79C9C98-7219-42D2-8ED8-BB4316AAA5EA}"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14BA003-9963-4F8C-9078-529CC1CCAA3A}" type="datetime1">
              <a:rPr lang="en-IN" smtClean="0"/>
              <a:pPr/>
              <a:t>03-12-2022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a:t>Divyanshu Pandit</a:t>
            </a:r>
            <a:endParaRPr lang="en-IN"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79C9C98-7219-42D2-8ED8-BB4316AAA5EA}"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B55E4B-2595-4DC9-AD2E-1B812A1A3A06}" type="datetime1">
              <a:rPr lang="en-IN" smtClean="0"/>
              <a:pPr/>
              <a:t>03-12-2022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a:t>Divyanshu Pandit</a:t>
            </a:r>
            <a:endParaRPr lang="en-IN"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79C9C98-7219-42D2-8ED8-BB4316AAA5EA}"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6.gif"/></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7.gif"/><Relationship Id="rId4" Type="http://schemas.openxmlformats.org/officeDocument/2006/relationships/hyperlink" Target="http://en.wikipedia.org/wiki/File:Buckminsterfullerene_animated.gi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C6EB-0954-4468-85AF-4988E71533C1}"/>
              </a:ext>
            </a:extLst>
          </p:cNvPr>
          <p:cNvSpPr>
            <a:spLocks noGrp="1"/>
          </p:cNvSpPr>
          <p:nvPr>
            <p:ph type="ctrTitle"/>
          </p:nvPr>
        </p:nvSpPr>
        <p:spPr/>
        <p:txBody>
          <a:bodyPr/>
          <a:lstStyle/>
          <a:p>
            <a:pPr algn="ctr"/>
            <a:r>
              <a:rPr lang="en-US" sz="4400" dirty="0">
                <a:solidFill>
                  <a:schemeClr val="tx1">
                    <a:lumMod val="65000"/>
                    <a:lumOff val="35000"/>
                  </a:schemeClr>
                </a:solidFill>
              </a:rPr>
              <a:t>Unit  1 </a:t>
            </a:r>
            <a:br>
              <a:rPr lang="en-US" dirty="0">
                <a:solidFill>
                  <a:schemeClr val="tx1">
                    <a:lumMod val="65000"/>
                    <a:lumOff val="35000"/>
                  </a:schemeClr>
                </a:solidFill>
              </a:rPr>
            </a:br>
            <a:r>
              <a:rPr lang="en-US" dirty="0">
                <a:solidFill>
                  <a:schemeClr val="tx1">
                    <a:lumMod val="65000"/>
                    <a:lumOff val="35000"/>
                  </a:schemeClr>
                </a:solidFill>
              </a:rPr>
              <a:t>concepts of Nano</a:t>
            </a:r>
            <a:r>
              <a:rPr lang="en-IN" dirty="0">
                <a:solidFill>
                  <a:schemeClr val="tx1">
                    <a:lumMod val="65000"/>
                    <a:lumOff val="35000"/>
                  </a:schemeClr>
                </a:solidFill>
              </a:rPr>
              <a:t>materials</a:t>
            </a:r>
          </a:p>
        </p:txBody>
      </p:sp>
      <p:sp>
        <p:nvSpPr>
          <p:cNvPr id="3" name="Subtitle 2">
            <a:extLst>
              <a:ext uri="{FF2B5EF4-FFF2-40B4-BE49-F238E27FC236}">
                <a16:creationId xmlns:a16="http://schemas.microsoft.com/office/drawing/2014/main" id="{28FA35F1-C016-47E7-8565-8ED35368DD27}"/>
              </a:ext>
            </a:extLst>
          </p:cNvPr>
          <p:cNvSpPr>
            <a:spLocks noGrp="1"/>
          </p:cNvSpPr>
          <p:nvPr>
            <p:ph type="subTitle" idx="1"/>
          </p:nvPr>
        </p:nvSpPr>
        <p:spPr/>
        <p:txBody>
          <a:bodyPr/>
          <a:lstStyle/>
          <a:p>
            <a:r>
              <a:rPr lang="en-US" dirty="0"/>
              <a:t>Dr. Nitya Sharma </a:t>
            </a:r>
          </a:p>
          <a:p>
            <a:r>
              <a:rPr lang="en-US" dirty="0" err="1"/>
              <a:t>Asstt</a:t>
            </a:r>
            <a:r>
              <a:rPr lang="en-US" dirty="0"/>
              <a:t>. Prof.</a:t>
            </a:r>
          </a:p>
          <a:p>
            <a:r>
              <a:rPr lang="en-US" dirty="0"/>
              <a:t>Ajay Kumar Garg Engineering college, Ghaziabad</a:t>
            </a:r>
            <a:endParaRPr lang="en-IN" dirty="0"/>
          </a:p>
        </p:txBody>
      </p:sp>
      <p:sp>
        <p:nvSpPr>
          <p:cNvPr id="4" name="TextBox 3">
            <a:extLst>
              <a:ext uri="{FF2B5EF4-FFF2-40B4-BE49-F238E27FC236}">
                <a16:creationId xmlns:a16="http://schemas.microsoft.com/office/drawing/2014/main" id="{8F784012-47D5-4916-9237-CDCB114153A3}"/>
              </a:ext>
            </a:extLst>
          </p:cNvPr>
          <p:cNvSpPr txBox="1"/>
          <p:nvPr/>
        </p:nvSpPr>
        <p:spPr>
          <a:xfrm>
            <a:off x="1847528" y="829121"/>
            <a:ext cx="6130974" cy="400110"/>
          </a:xfrm>
          <a:prstGeom prst="rect">
            <a:avLst/>
          </a:prstGeom>
          <a:noFill/>
        </p:spPr>
        <p:txBody>
          <a:bodyPr wrap="none" rtlCol="0">
            <a:spAutoFit/>
          </a:bodyPr>
          <a:lstStyle/>
          <a:p>
            <a:r>
              <a:rPr lang="en-US" sz="2000" b="1" dirty="0"/>
              <a:t>ENGINEERING CHEMISTRY      BAS 102T/BAS202T</a:t>
            </a:r>
            <a:endParaRPr lang="en-IN" sz="2000" b="1" dirty="0"/>
          </a:p>
        </p:txBody>
      </p:sp>
    </p:spTree>
    <p:extLst>
      <p:ext uri="{BB962C8B-B14F-4D97-AF65-F5344CB8AC3E}">
        <p14:creationId xmlns:p14="http://schemas.microsoft.com/office/powerpoint/2010/main" val="305460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6677604"/>
              </p:ext>
            </p:extLst>
          </p:nvPr>
        </p:nvGraphicFramePr>
        <p:xfrm>
          <a:off x="191344" y="836712"/>
          <a:ext cx="12000656" cy="5544616"/>
        </p:xfrm>
        <a:graphic>
          <a:graphicData uri="http://schemas.openxmlformats.org/drawingml/2006/table">
            <a:tbl>
              <a:tblPr firstRow="1" bandRow="1">
                <a:tableStyleId>{5C22544A-7EE6-4342-B048-85BDC9FD1C3A}</a:tableStyleId>
              </a:tblPr>
              <a:tblGrid>
                <a:gridCol w="756798">
                  <a:extLst>
                    <a:ext uri="{9D8B030D-6E8A-4147-A177-3AD203B41FA5}">
                      <a16:colId xmlns:a16="http://schemas.microsoft.com/office/drawing/2014/main" val="20000"/>
                    </a:ext>
                  </a:extLst>
                </a:gridCol>
                <a:gridCol w="6162499">
                  <a:extLst>
                    <a:ext uri="{9D8B030D-6E8A-4147-A177-3AD203B41FA5}">
                      <a16:colId xmlns:a16="http://schemas.microsoft.com/office/drawing/2014/main" val="20001"/>
                    </a:ext>
                  </a:extLst>
                </a:gridCol>
                <a:gridCol w="5081359">
                  <a:extLst>
                    <a:ext uri="{9D8B030D-6E8A-4147-A177-3AD203B41FA5}">
                      <a16:colId xmlns:a16="http://schemas.microsoft.com/office/drawing/2014/main" val="20002"/>
                    </a:ext>
                  </a:extLst>
                </a:gridCol>
              </a:tblGrid>
              <a:tr h="640439">
                <a:tc>
                  <a:txBody>
                    <a:bodyPr/>
                    <a:lstStyle/>
                    <a:p>
                      <a:endParaRPr lang="en-IN" dirty="0"/>
                    </a:p>
                  </a:txBody>
                  <a:tcPr/>
                </a:tc>
                <a:tc>
                  <a:txBody>
                    <a:bodyPr/>
                    <a:lstStyle/>
                    <a:p>
                      <a:r>
                        <a:rPr lang="en-US" dirty="0">
                          <a:solidFill>
                            <a:srgbClr val="FF0000"/>
                          </a:solidFill>
                          <a:effectLst>
                            <a:outerShdw blurRad="38100" dist="38100" dir="2700000" algn="tl">
                              <a:srgbClr val="000000">
                                <a:alpha val="43137"/>
                              </a:srgbClr>
                            </a:outerShdw>
                          </a:effectLst>
                        </a:rPr>
                        <a:t>Top down approach</a:t>
                      </a:r>
                      <a:endParaRPr lang="en-IN" dirty="0">
                        <a:solidFill>
                          <a:srgbClr val="FF0000"/>
                        </a:solidFill>
                        <a:effectLst>
                          <a:outerShdw blurRad="38100" dist="38100" dir="2700000" algn="tl">
                            <a:srgbClr val="000000">
                              <a:alpha val="43137"/>
                            </a:srgbClr>
                          </a:outerShdw>
                        </a:effectLst>
                      </a:endParaRPr>
                    </a:p>
                  </a:txBody>
                  <a:tcPr/>
                </a:tc>
                <a:tc>
                  <a:txBody>
                    <a:bodyPr/>
                    <a:lstStyle/>
                    <a:p>
                      <a:r>
                        <a:rPr lang="en-US" dirty="0">
                          <a:solidFill>
                            <a:srgbClr val="FF0000"/>
                          </a:solidFill>
                          <a:effectLst>
                            <a:outerShdw blurRad="38100" dist="38100" dir="2700000" algn="tl">
                              <a:srgbClr val="000000">
                                <a:alpha val="43137"/>
                              </a:srgbClr>
                            </a:outerShdw>
                          </a:effectLst>
                        </a:rPr>
                        <a:t>Bottom Approach</a:t>
                      </a:r>
                      <a:endParaRPr lang="en-IN"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1105414">
                <a:tc>
                  <a:txBody>
                    <a:bodyPr/>
                    <a:lstStyle/>
                    <a:p>
                      <a:r>
                        <a:rPr lang="en-US" dirty="0"/>
                        <a:t>1.</a:t>
                      </a:r>
                      <a:endParaRPr lang="en-IN" dirty="0"/>
                    </a:p>
                  </a:txBody>
                  <a:tcPr/>
                </a:tc>
                <a:tc>
                  <a:txBody>
                    <a:bodyPr/>
                    <a:lstStyle/>
                    <a:p>
                      <a:r>
                        <a:rPr lang="en-US" dirty="0"/>
                        <a:t>Pattern generated on a larger scale ,then reduced to nanoscale.</a:t>
                      </a:r>
                      <a:endParaRPr lang="en-IN" dirty="0"/>
                    </a:p>
                  </a:txBody>
                  <a:tcPr/>
                </a:tc>
                <a:tc>
                  <a:txBody>
                    <a:bodyPr/>
                    <a:lstStyle/>
                    <a:p>
                      <a:r>
                        <a:rPr lang="en-US" dirty="0"/>
                        <a:t>Start with atoms or</a:t>
                      </a:r>
                      <a:r>
                        <a:rPr lang="en-US" baseline="0" dirty="0"/>
                        <a:t> molecules and build up to nanostructures.</a:t>
                      </a:r>
                      <a:endParaRPr lang="en-IN" dirty="0"/>
                    </a:p>
                  </a:txBody>
                  <a:tcPr/>
                </a:tc>
                <a:extLst>
                  <a:ext uri="{0D108BD9-81ED-4DB2-BD59-A6C34878D82A}">
                    <a16:rowId xmlns:a16="http://schemas.microsoft.com/office/drawing/2014/main" val="10001"/>
                  </a:ext>
                </a:extLst>
              </a:tr>
              <a:tr h="640439">
                <a:tc>
                  <a:txBody>
                    <a:bodyPr/>
                    <a:lstStyle/>
                    <a:p>
                      <a:r>
                        <a:rPr lang="en-US" dirty="0"/>
                        <a:t>2.</a:t>
                      </a:r>
                      <a:endParaRPr lang="en-IN" dirty="0"/>
                    </a:p>
                  </a:txBody>
                  <a:tcPr/>
                </a:tc>
                <a:tc>
                  <a:txBody>
                    <a:bodyPr/>
                    <a:lstStyle/>
                    <a:p>
                      <a:r>
                        <a:rPr lang="en-US" dirty="0"/>
                        <a:t>This approach is expensive</a:t>
                      </a:r>
                      <a:endParaRPr lang="en-IN" dirty="0"/>
                    </a:p>
                  </a:txBody>
                  <a:tcPr/>
                </a:tc>
                <a:tc>
                  <a:txBody>
                    <a:bodyPr/>
                    <a:lstStyle/>
                    <a:p>
                      <a:r>
                        <a:rPr lang="en-US" dirty="0"/>
                        <a:t>This approach is less expensive</a:t>
                      </a:r>
                      <a:endParaRPr lang="en-IN" dirty="0"/>
                    </a:p>
                  </a:txBody>
                  <a:tcPr/>
                </a:tc>
                <a:extLst>
                  <a:ext uri="{0D108BD9-81ED-4DB2-BD59-A6C34878D82A}">
                    <a16:rowId xmlns:a16="http://schemas.microsoft.com/office/drawing/2014/main" val="10002"/>
                  </a:ext>
                </a:extLst>
              </a:tr>
              <a:tr h="1579162">
                <a:tc>
                  <a:txBody>
                    <a:bodyPr/>
                    <a:lstStyle/>
                    <a:p>
                      <a:r>
                        <a:rPr lang="en-US" dirty="0"/>
                        <a:t>3.</a:t>
                      </a:r>
                      <a:endParaRPr lang="en-IN" dirty="0"/>
                    </a:p>
                  </a:txBody>
                  <a:tcPr/>
                </a:tc>
                <a:tc>
                  <a:txBody>
                    <a:bodyPr/>
                    <a:lstStyle/>
                    <a:p>
                      <a:r>
                        <a:rPr lang="en-US" dirty="0"/>
                        <a:t>This approach is slow and not suitable for large scale production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approach is suitable for large scale production</a:t>
                      </a:r>
                      <a:endParaRPr lang="en-IN" dirty="0"/>
                    </a:p>
                    <a:p>
                      <a:endParaRPr lang="en-IN" dirty="0"/>
                    </a:p>
                  </a:txBody>
                  <a:tcPr/>
                </a:tc>
                <a:extLst>
                  <a:ext uri="{0D108BD9-81ED-4DB2-BD59-A6C34878D82A}">
                    <a16:rowId xmlns:a16="http://schemas.microsoft.com/office/drawing/2014/main" val="10003"/>
                  </a:ext>
                </a:extLst>
              </a:tr>
              <a:tr h="1579162">
                <a:tc>
                  <a:txBody>
                    <a:bodyPr/>
                    <a:lstStyle/>
                    <a:p>
                      <a:r>
                        <a:rPr lang="en-US" dirty="0"/>
                        <a:t>4.</a:t>
                      </a:r>
                      <a:endParaRPr lang="en-IN" dirty="0"/>
                    </a:p>
                  </a:txBody>
                  <a:tcPr/>
                </a:tc>
                <a:tc>
                  <a:txBody>
                    <a:bodyPr/>
                    <a:lstStyle/>
                    <a:p>
                      <a:r>
                        <a:rPr lang="en-US" dirty="0"/>
                        <a:t>Etching , lithography, erosion ,mechanical</a:t>
                      </a:r>
                      <a:r>
                        <a:rPr lang="en-US" baseline="0" dirty="0"/>
                        <a:t> grinding</a:t>
                      </a:r>
                      <a:endParaRPr lang="en-IN" dirty="0"/>
                    </a:p>
                  </a:txBody>
                  <a:tcPr/>
                </a:tc>
                <a:tc>
                  <a:txBody>
                    <a:bodyPr/>
                    <a:lstStyle/>
                    <a:p>
                      <a:r>
                        <a:rPr lang="en-US" dirty="0"/>
                        <a:t>Molecular</a:t>
                      </a:r>
                      <a:r>
                        <a:rPr lang="en-US" baseline="0" dirty="0"/>
                        <a:t> self assembly , gas phase , Agglomeration ,chemical </a:t>
                      </a:r>
                      <a:r>
                        <a:rPr lang="en-US" baseline="0" dirty="0" err="1"/>
                        <a:t>vapour</a:t>
                      </a:r>
                      <a:r>
                        <a:rPr lang="en-US" baseline="0" dirty="0"/>
                        <a:t> deposition.</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637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79C9C98-7219-42D2-8ED8-BB4316AAA5EA}" type="slidenum">
              <a:rPr lang="en-IN" smtClean="0"/>
              <a:pPr/>
              <a:t>11</a:t>
            </a:fld>
            <a:endParaRPr lang="en-IN"/>
          </a:p>
        </p:txBody>
      </p:sp>
      <p:sp>
        <p:nvSpPr>
          <p:cNvPr id="4" name="Rectangle 3"/>
          <p:cNvSpPr/>
          <p:nvPr/>
        </p:nvSpPr>
        <p:spPr>
          <a:xfrm>
            <a:off x="1199456" y="1268760"/>
            <a:ext cx="8928992" cy="3539430"/>
          </a:xfrm>
          <a:prstGeom prst="rect">
            <a:avLst/>
          </a:prstGeom>
        </p:spPr>
        <p:txBody>
          <a:bodyPr wrap="square">
            <a:spAutoFit/>
          </a:bodyPr>
          <a:lstStyle/>
          <a:p>
            <a:r>
              <a:rPr lang="en-IN" sz="2800" dirty="0"/>
              <a:t>Two principal factors cause the properties of nanomaterials to differ significantly from Bulk materials:</a:t>
            </a:r>
          </a:p>
          <a:p>
            <a:endParaRPr lang="en-IN" sz="2800" dirty="0"/>
          </a:p>
          <a:p>
            <a:r>
              <a:rPr lang="en-IN" sz="2800" dirty="0"/>
              <a:t>• Increased relative surface area</a:t>
            </a:r>
          </a:p>
          <a:p>
            <a:endParaRPr lang="en-IN" sz="2800" dirty="0"/>
          </a:p>
          <a:p>
            <a:r>
              <a:rPr lang="en-IN" sz="2800" dirty="0"/>
              <a:t>• Quantum effects. These factors can change or enhance properties such as reactivity, strength and electrical characteristics.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99B059-8DDC-4207-881E-3DDA6E8229F0}"/>
              </a:ext>
            </a:extLst>
          </p:cNvPr>
          <p:cNvSpPr>
            <a:spLocks noGrp="1"/>
          </p:cNvSpPr>
          <p:nvPr>
            <p:ph type="sldNum" sz="quarter" idx="12"/>
          </p:nvPr>
        </p:nvSpPr>
        <p:spPr/>
        <p:txBody>
          <a:bodyPr/>
          <a:lstStyle/>
          <a:p>
            <a:fld id="{D79C9C98-7219-42D2-8ED8-BB4316AAA5EA}" type="slidenum">
              <a:rPr lang="en-IN" smtClean="0"/>
              <a:pPr/>
              <a:t>12</a:t>
            </a:fld>
            <a:endParaRPr lang="en-IN"/>
          </a:p>
        </p:txBody>
      </p:sp>
      <p:sp>
        <p:nvSpPr>
          <p:cNvPr id="5" name="TextBox 4">
            <a:extLst>
              <a:ext uri="{FF2B5EF4-FFF2-40B4-BE49-F238E27FC236}">
                <a16:creationId xmlns:a16="http://schemas.microsoft.com/office/drawing/2014/main" id="{A443B28A-293E-40CA-A142-9B6D5F8E2C4C}"/>
              </a:ext>
            </a:extLst>
          </p:cNvPr>
          <p:cNvSpPr txBox="1"/>
          <p:nvPr/>
        </p:nvSpPr>
        <p:spPr>
          <a:xfrm>
            <a:off x="119336" y="1275934"/>
            <a:ext cx="11809312" cy="5262979"/>
          </a:xfrm>
          <a:prstGeom prst="rect">
            <a:avLst/>
          </a:prstGeom>
          <a:noFill/>
        </p:spPr>
        <p:txBody>
          <a:bodyPr wrap="square">
            <a:spAutoFit/>
          </a:bodyPr>
          <a:lstStyle/>
          <a:p>
            <a:pPr>
              <a:buFont typeface="Arial" charset="0"/>
              <a:buNone/>
            </a:pPr>
            <a:r>
              <a:rPr lang="en-GB" altLang="en-US" sz="2400" dirty="0"/>
              <a:t>These factors can change or enhance properties such as reactivity, strength and electrical characteristics</a:t>
            </a:r>
          </a:p>
          <a:p>
            <a:pPr>
              <a:buFont typeface="Arial" charset="0"/>
              <a:buNone/>
            </a:pPr>
            <a:endParaRPr lang="en-GB" altLang="en-US" sz="2400" dirty="0"/>
          </a:p>
          <a:p>
            <a:r>
              <a:rPr lang="en-IN" sz="2400" dirty="0"/>
              <a:t>Size, shape, specific surface area, aspect ratio.</a:t>
            </a:r>
          </a:p>
          <a:p>
            <a:r>
              <a:rPr lang="en-IN" sz="2400" dirty="0"/>
              <a:t>Aggregation state.</a:t>
            </a:r>
          </a:p>
          <a:p>
            <a:r>
              <a:rPr lang="en-IN" sz="2400" dirty="0"/>
              <a:t>Size distribution.</a:t>
            </a:r>
          </a:p>
          <a:p>
            <a:r>
              <a:rPr lang="en-IN" sz="2400" dirty="0"/>
              <a:t>Surface morphology/topography.</a:t>
            </a:r>
          </a:p>
          <a:p>
            <a:r>
              <a:rPr lang="en-IN" sz="2400" dirty="0"/>
              <a:t>Structure, including crystallinity and defect structure.</a:t>
            </a:r>
          </a:p>
          <a:p>
            <a:r>
              <a:rPr lang="en-IN" sz="2400" dirty="0"/>
              <a:t>Solubility.</a:t>
            </a:r>
          </a:p>
          <a:p>
            <a:pPr>
              <a:buFont typeface="Arial" charset="0"/>
              <a:buNone/>
            </a:pPr>
            <a:endParaRPr lang="en-GB" altLang="en-US" sz="2400" dirty="0"/>
          </a:p>
          <a:p>
            <a:pPr>
              <a:buFont typeface="Arial" charset="0"/>
              <a:buNone/>
            </a:pPr>
            <a:r>
              <a:rPr lang="en-GB" altLang="en-US" sz="2400" dirty="0">
                <a:solidFill>
                  <a:schemeClr val="accent1"/>
                </a:solidFill>
              </a:rPr>
              <a:t> </a:t>
            </a:r>
            <a:r>
              <a:rPr lang="en-GB" altLang="en-US" sz="2400" dirty="0">
                <a:solidFill>
                  <a:srgbClr val="FF0000"/>
                </a:solidFill>
              </a:rPr>
              <a:t>Size effects </a:t>
            </a:r>
            <a:r>
              <a:rPr lang="en-GB" altLang="en-US" sz="2400" dirty="0"/>
              <a:t>: Only by varying the particle size of the material ,  properties like m.pt , solubility,  colour , transparency and catalytic behaviour changes.</a:t>
            </a:r>
          </a:p>
          <a:p>
            <a:pPr>
              <a:buFont typeface="Arial" charset="0"/>
              <a:buNone/>
            </a:pPr>
            <a:r>
              <a:rPr lang="en-GB" altLang="en-US" sz="2400" dirty="0">
                <a:solidFill>
                  <a:srgbClr val="FF0000"/>
                </a:solidFill>
              </a:rPr>
              <a:t>Compositions effects </a:t>
            </a:r>
            <a:r>
              <a:rPr lang="en-GB" altLang="en-US" sz="2400" dirty="0"/>
              <a:t>: Different physical and chemical behaviour of the material is observed by varying the particle compositions</a:t>
            </a:r>
          </a:p>
        </p:txBody>
      </p:sp>
    </p:spTree>
    <p:extLst>
      <p:ext uri="{BB962C8B-B14F-4D97-AF65-F5344CB8AC3E}">
        <p14:creationId xmlns:p14="http://schemas.microsoft.com/office/powerpoint/2010/main" val="248810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79C9C98-7219-42D2-8ED8-BB4316AAA5EA}" type="slidenum">
              <a:rPr lang="en-IN" smtClean="0"/>
              <a:pPr/>
              <a:t>13</a:t>
            </a:fld>
            <a:endParaRPr lang="en-IN"/>
          </a:p>
        </p:txBody>
      </p:sp>
      <p:sp>
        <p:nvSpPr>
          <p:cNvPr id="2052" name="AutoShape 4" descr="Weight efficient and Uniform coverage• Large spherical particlesdo not cover muchsurface area• Nanoparticles Equal massof ..."/>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5144444D-4C1A-427D-853A-25E25D235F03}"/>
              </a:ext>
            </a:extLst>
          </p:cNvPr>
          <p:cNvSpPr txBox="1"/>
          <p:nvPr/>
        </p:nvSpPr>
        <p:spPr>
          <a:xfrm>
            <a:off x="335360" y="1546564"/>
            <a:ext cx="10513168" cy="5201424"/>
          </a:xfrm>
          <a:prstGeom prst="rect">
            <a:avLst/>
          </a:prstGeom>
          <a:noFill/>
        </p:spPr>
        <p:txBody>
          <a:bodyPr wrap="square">
            <a:spAutoFit/>
          </a:bodyPr>
          <a:lstStyle/>
          <a:p>
            <a:pPr>
              <a:buFont typeface="Arial" charset="0"/>
              <a:buNone/>
            </a:pPr>
            <a:r>
              <a:rPr lang="en-GB" altLang="en-US" dirty="0"/>
              <a:t> </a:t>
            </a:r>
            <a:r>
              <a:rPr lang="en-GB" altLang="en-US" sz="2800" dirty="0">
                <a:latin typeface="Arial Black" pitchFamily="34" charset="0"/>
              </a:rPr>
              <a:t>Surface Effects</a:t>
            </a:r>
            <a:r>
              <a:rPr lang="en-GB" altLang="en-US" sz="2800" dirty="0"/>
              <a:t> </a:t>
            </a:r>
          </a:p>
          <a:p>
            <a:r>
              <a:rPr lang="en-GB" altLang="en-US" sz="2800" dirty="0"/>
              <a:t>As a particle decreases in size, a greater proportion of atoms are found at the surface compared to those inside. For example, a particle of</a:t>
            </a:r>
          </a:p>
          <a:p>
            <a:r>
              <a:rPr lang="en-GB" altLang="en-US" sz="2800" dirty="0"/>
              <a:t>Size-30 nm-&gt; 5% of its atoms on its surface</a:t>
            </a:r>
          </a:p>
          <a:p>
            <a:r>
              <a:rPr lang="en-GB" altLang="en-US" sz="2800" dirty="0"/>
              <a:t>Size-10 nm-&gt;20% of its atoms on its surface</a:t>
            </a:r>
          </a:p>
          <a:p>
            <a:r>
              <a:rPr lang="en-GB" altLang="en-US" sz="2800" dirty="0"/>
              <a:t>Size-3 nm-&gt; 50% of its atoms on its surface</a:t>
            </a:r>
          </a:p>
          <a:p>
            <a:r>
              <a:rPr lang="en-GB" altLang="en-US" sz="2800" dirty="0">
                <a:solidFill>
                  <a:srgbClr val="FF0000"/>
                </a:solidFill>
              </a:rPr>
              <a:t>Nanoparticles are more reactive than large particles (Catalyst)properties like </a:t>
            </a:r>
            <a:r>
              <a:rPr lang="en-GB" altLang="en-US" sz="2800" dirty="0" err="1">
                <a:solidFill>
                  <a:srgbClr val="FF0000"/>
                </a:solidFill>
              </a:rPr>
              <a:t>dispersibility,conductivity,catalytic</a:t>
            </a:r>
            <a:r>
              <a:rPr lang="en-GB" altLang="en-US" sz="2800" dirty="0">
                <a:solidFill>
                  <a:srgbClr val="FF0000"/>
                </a:solidFill>
              </a:rPr>
              <a:t> behaviour and optical properties alter with it.</a:t>
            </a:r>
            <a:endParaRPr lang="en-GB" altLang="en-US" sz="2800" b="1" dirty="0">
              <a:solidFill>
                <a:srgbClr val="FF0000"/>
              </a:solidFill>
            </a:endParaRPr>
          </a:p>
          <a:p>
            <a:r>
              <a:rPr lang="en-GB" altLang="en-US" sz="2800" b="1" dirty="0"/>
              <a:t>Composition effects :</a:t>
            </a:r>
            <a:r>
              <a:rPr lang="en-GB" altLang="en-US" sz="2800" dirty="0"/>
              <a:t> </a:t>
            </a:r>
            <a:r>
              <a:rPr lang="en-GB" altLang="en-US" sz="2400" dirty="0"/>
              <a:t>Different physical and chemical behaviour of the material is observed by varying the particle compositions.</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79C9C98-7219-42D2-8ED8-BB4316AAA5EA}" type="slidenum">
              <a:rPr lang="en-IN" smtClean="0"/>
              <a:pPr/>
              <a:t>14</a:t>
            </a:fld>
            <a:endParaRPr lang="en-IN"/>
          </a:p>
        </p:txBody>
      </p:sp>
      <p:sp>
        <p:nvSpPr>
          <p:cNvPr id="81922" name="AutoShape 2" descr="Weight efficient and Uniform coverage• Large spherical particlesdo not cover muchsurface area• Nanoparticles Equal massof ..."/>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81924" name="Picture 4" descr="Weight efficient and Uniform coverage• Large spherical particlesdo not cover muchsurface area• Nanoparticles Equal massof ..."/>
          <p:cNvPicPr>
            <a:picLocks noChangeAspect="1" noChangeArrowheads="1"/>
          </p:cNvPicPr>
          <p:nvPr/>
        </p:nvPicPr>
        <p:blipFill>
          <a:blip r:embed="rId2" cstate="print"/>
          <a:srcRect/>
          <a:stretch>
            <a:fillRect/>
          </a:stretch>
        </p:blipFill>
        <p:spPr bwMode="auto">
          <a:xfrm>
            <a:off x="1679575" y="450700"/>
            <a:ext cx="8304857" cy="623515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79C9C98-7219-42D2-8ED8-BB4316AAA5EA}" type="slidenum">
              <a:rPr lang="en-IN" smtClean="0"/>
              <a:pPr/>
              <a:t>15</a:t>
            </a:fld>
            <a:endParaRPr lang="en-IN"/>
          </a:p>
        </p:txBody>
      </p:sp>
      <p:pic>
        <p:nvPicPr>
          <p:cNvPr id="75778" name="Picture 2" descr="Quantum EffectsQuantum confinementThe quantum confinement effect can be observed once thediameter of the particle is of th..."/>
          <p:cNvPicPr>
            <a:picLocks noChangeAspect="1" noChangeArrowheads="1"/>
          </p:cNvPicPr>
          <p:nvPr/>
        </p:nvPicPr>
        <p:blipFill>
          <a:blip r:embed="rId2" cstate="print"/>
          <a:srcRect/>
          <a:stretch>
            <a:fillRect/>
          </a:stretch>
        </p:blipFill>
        <p:spPr bwMode="auto">
          <a:xfrm>
            <a:off x="1919537" y="296540"/>
            <a:ext cx="8008670" cy="601278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79C9C98-7219-42D2-8ED8-BB4316AAA5EA}" type="slidenum">
              <a:rPr lang="en-IN" smtClean="0"/>
              <a:pPr/>
              <a:t>16</a:t>
            </a:fld>
            <a:endParaRPr lang="en-IN"/>
          </a:p>
        </p:txBody>
      </p:sp>
      <p:pic>
        <p:nvPicPr>
          <p:cNvPr id="76802" name="Picture 2" descr="Classification of Nanomaterials• Nanomaterials as those which have structured components  with atleast one dimension less ..."/>
          <p:cNvPicPr>
            <a:picLocks noChangeAspect="1" noChangeArrowheads="1"/>
          </p:cNvPicPr>
          <p:nvPr/>
        </p:nvPicPr>
        <p:blipFill>
          <a:blip r:embed="rId2" cstate="print"/>
          <a:srcRect/>
          <a:stretch>
            <a:fillRect/>
          </a:stretch>
        </p:blipFill>
        <p:spPr bwMode="auto">
          <a:xfrm>
            <a:off x="1415480" y="404664"/>
            <a:ext cx="9505056" cy="594686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79C9C98-7219-42D2-8ED8-BB4316AAA5EA}" type="slidenum">
              <a:rPr lang="en-IN" smtClean="0"/>
              <a:pPr/>
              <a:t>17</a:t>
            </a:fld>
            <a:endParaRPr lang="en-IN"/>
          </a:p>
        </p:txBody>
      </p:sp>
      <p:sp>
        <p:nvSpPr>
          <p:cNvPr id="4" name="Rectangle 3"/>
          <p:cNvSpPr/>
          <p:nvPr/>
        </p:nvSpPr>
        <p:spPr>
          <a:xfrm>
            <a:off x="1847528" y="1210683"/>
            <a:ext cx="8352928" cy="5632311"/>
          </a:xfrm>
          <a:prstGeom prst="rect">
            <a:avLst/>
          </a:prstGeom>
        </p:spPr>
        <p:txBody>
          <a:bodyPr wrap="square">
            <a:spAutoFit/>
          </a:bodyPr>
          <a:lstStyle/>
          <a:p>
            <a:r>
              <a:rPr lang="en-IN" sz="2400" dirty="0"/>
              <a:t>• </a:t>
            </a:r>
            <a:r>
              <a:rPr lang="en-IN" sz="2400" dirty="0" err="1"/>
              <a:t>Nanomaterials</a:t>
            </a:r>
            <a:r>
              <a:rPr lang="en-IN" sz="2400" dirty="0"/>
              <a:t> as those which have structured components with </a:t>
            </a:r>
            <a:r>
              <a:rPr lang="en-IN" sz="2400" dirty="0" err="1"/>
              <a:t>atleast</a:t>
            </a:r>
            <a:r>
              <a:rPr lang="en-IN" sz="2400" dirty="0"/>
              <a:t> one dimension less than 100nm.</a:t>
            </a:r>
          </a:p>
          <a:p>
            <a:endParaRPr lang="en-IN" sz="2400" dirty="0"/>
          </a:p>
          <a:p>
            <a:r>
              <a:rPr lang="en-IN" sz="2400" b="1" dirty="0"/>
              <a:t>• One dimension in </a:t>
            </a:r>
            <a:r>
              <a:rPr lang="en-IN" sz="2400" b="1" dirty="0" err="1"/>
              <a:t>nanoscale</a:t>
            </a:r>
            <a:endParaRPr lang="en-IN" sz="2400" dirty="0"/>
          </a:p>
          <a:p>
            <a:r>
              <a:rPr lang="en-IN" sz="2400" dirty="0">
                <a:solidFill>
                  <a:srgbClr val="C00000"/>
                </a:solidFill>
              </a:rPr>
              <a:t>Thin films </a:t>
            </a:r>
          </a:p>
          <a:p>
            <a:r>
              <a:rPr lang="en-IN" sz="2400" dirty="0">
                <a:solidFill>
                  <a:srgbClr val="C00000"/>
                </a:solidFill>
              </a:rPr>
              <a:t>Surface Coatings </a:t>
            </a:r>
          </a:p>
          <a:p>
            <a:r>
              <a:rPr lang="en-IN" sz="2400" dirty="0">
                <a:solidFill>
                  <a:srgbClr val="C00000"/>
                </a:solidFill>
              </a:rPr>
              <a:t>Computer chips</a:t>
            </a:r>
          </a:p>
          <a:p>
            <a:r>
              <a:rPr lang="en-IN" sz="2400" dirty="0"/>
              <a:t>• </a:t>
            </a:r>
            <a:r>
              <a:rPr lang="en-IN" sz="2400" b="1" dirty="0"/>
              <a:t>Two dimensions in </a:t>
            </a:r>
            <a:r>
              <a:rPr lang="en-IN" sz="2400" b="1" dirty="0" err="1"/>
              <a:t>nanoscale</a:t>
            </a:r>
            <a:endParaRPr lang="en-IN" sz="2400" dirty="0"/>
          </a:p>
          <a:p>
            <a:r>
              <a:rPr lang="en-IN" sz="2400" dirty="0" err="1">
                <a:solidFill>
                  <a:srgbClr val="C00000"/>
                </a:solidFill>
              </a:rPr>
              <a:t>Nanowires</a:t>
            </a:r>
            <a:r>
              <a:rPr lang="en-IN" sz="2400" dirty="0">
                <a:solidFill>
                  <a:srgbClr val="C00000"/>
                </a:solidFill>
              </a:rPr>
              <a:t> </a:t>
            </a:r>
          </a:p>
          <a:p>
            <a:r>
              <a:rPr lang="en-IN" sz="2400" dirty="0" err="1">
                <a:solidFill>
                  <a:srgbClr val="C00000"/>
                </a:solidFill>
              </a:rPr>
              <a:t>Nanotubes</a:t>
            </a:r>
            <a:endParaRPr lang="en-IN" sz="2400" dirty="0">
              <a:solidFill>
                <a:srgbClr val="C00000"/>
              </a:solidFill>
            </a:endParaRPr>
          </a:p>
          <a:p>
            <a:r>
              <a:rPr lang="en-IN" sz="2400" dirty="0"/>
              <a:t>• </a:t>
            </a:r>
            <a:r>
              <a:rPr lang="en-IN" sz="2400" b="1" dirty="0"/>
              <a:t>Three dimensions in </a:t>
            </a:r>
            <a:r>
              <a:rPr lang="en-IN" sz="2400" b="1" dirty="0" err="1"/>
              <a:t>nanoscale</a:t>
            </a:r>
            <a:r>
              <a:rPr lang="en-IN" sz="2400" b="1" dirty="0"/>
              <a:t> </a:t>
            </a:r>
          </a:p>
          <a:p>
            <a:r>
              <a:rPr lang="en-IN" sz="2400" dirty="0" err="1">
                <a:solidFill>
                  <a:srgbClr val="C00000"/>
                </a:solidFill>
              </a:rPr>
              <a:t>Nanoparticles</a:t>
            </a:r>
            <a:r>
              <a:rPr lang="en-IN" sz="2400" dirty="0">
                <a:solidFill>
                  <a:srgbClr val="C00000"/>
                </a:solidFill>
              </a:rPr>
              <a:t> </a:t>
            </a:r>
          </a:p>
          <a:p>
            <a:r>
              <a:rPr lang="en-IN" sz="2400" dirty="0">
                <a:solidFill>
                  <a:srgbClr val="C00000"/>
                </a:solidFill>
              </a:rPr>
              <a:t>Precipitates </a:t>
            </a:r>
          </a:p>
          <a:p>
            <a:r>
              <a:rPr lang="en-IN" sz="2400" dirty="0">
                <a:solidFill>
                  <a:srgbClr val="C00000"/>
                </a:solidFill>
              </a:rPr>
              <a:t>Colloids </a:t>
            </a:r>
          </a:p>
          <a:p>
            <a:r>
              <a:rPr lang="en-IN" sz="2400" dirty="0">
                <a:solidFill>
                  <a:srgbClr val="C00000"/>
                </a:solidFill>
              </a:rPr>
              <a:t>Quantum dots (tiny particles of semiconductor material)</a:t>
            </a:r>
          </a:p>
        </p:txBody>
      </p:sp>
      <p:sp>
        <p:nvSpPr>
          <p:cNvPr id="5" name="TextBox 4"/>
          <p:cNvSpPr txBox="1"/>
          <p:nvPr/>
        </p:nvSpPr>
        <p:spPr>
          <a:xfrm>
            <a:off x="1991544" y="332656"/>
            <a:ext cx="8352928" cy="707886"/>
          </a:xfrm>
          <a:prstGeom prst="rect">
            <a:avLst/>
          </a:prstGeom>
          <a:noFill/>
        </p:spPr>
        <p:txBody>
          <a:bodyPr wrap="square" rtlCol="0">
            <a:spAutoFit/>
          </a:bodyPr>
          <a:lstStyle/>
          <a:p>
            <a:r>
              <a:rPr lang="en-IN" sz="4000" b="1" dirty="0"/>
              <a:t>Classification of </a:t>
            </a:r>
            <a:r>
              <a:rPr lang="en-IN" sz="4000" b="1" dirty="0" err="1"/>
              <a:t>Nanomaterials</a:t>
            </a:r>
            <a:endParaRPr lang="en-IN" sz="4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79C9C98-7219-42D2-8ED8-BB4316AAA5EA}" type="slidenum">
              <a:rPr lang="en-IN" smtClean="0"/>
              <a:pPr/>
              <a:t>18</a:t>
            </a:fld>
            <a:endParaRPr lang="en-IN"/>
          </a:p>
        </p:txBody>
      </p:sp>
      <p:pic>
        <p:nvPicPr>
          <p:cNvPr id="83970" name="Picture 2" descr="Different types of Nanomaterial• Nanopowder• Nanotube :tiny strips of graphitesheet rolled into tubes "/>
          <p:cNvPicPr>
            <a:picLocks noChangeAspect="1" noChangeArrowheads="1"/>
          </p:cNvPicPr>
          <p:nvPr/>
        </p:nvPicPr>
        <p:blipFill>
          <a:blip r:embed="rId2" cstate="print"/>
          <a:srcRect/>
          <a:stretch>
            <a:fillRect/>
          </a:stretch>
        </p:blipFill>
        <p:spPr bwMode="auto">
          <a:xfrm>
            <a:off x="1679575" y="450700"/>
            <a:ext cx="8232849" cy="618109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79C9C98-7219-42D2-8ED8-BB4316AAA5EA}" type="slidenum">
              <a:rPr lang="en-IN" smtClean="0"/>
              <a:pPr/>
              <a:t>19</a:t>
            </a:fld>
            <a:endParaRPr lang="en-IN"/>
          </a:p>
        </p:txBody>
      </p:sp>
      <p:pic>
        <p:nvPicPr>
          <p:cNvPr id="79874" name="Picture 2" descr="Appliations-The fullerenes have synthetic pharmaceutical and industrial applications.Degenerative diseases and ordinary ag..."/>
          <p:cNvPicPr>
            <a:picLocks noChangeAspect="1" noChangeArrowheads="1"/>
          </p:cNvPicPr>
          <p:nvPr/>
        </p:nvPicPr>
        <p:blipFill>
          <a:blip r:embed="rId2" cstate="print"/>
          <a:srcRect/>
          <a:stretch>
            <a:fillRect/>
          </a:stretch>
        </p:blipFill>
        <p:spPr bwMode="auto">
          <a:xfrm>
            <a:off x="1967608" y="332656"/>
            <a:ext cx="8232849" cy="618109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1"/>
          <p:cNvPicPr>
            <a:picLocks noGrp="1" noChangeAspect="1" noChangeArrowheads="1"/>
          </p:cNvPicPr>
          <p:nvPr>
            <p:ph sz="half" idx="1"/>
          </p:nvPr>
        </p:nvPicPr>
        <p:blipFill>
          <a:blip r:embed="rId2" cstate="print"/>
          <a:srcRect/>
          <a:stretch>
            <a:fillRect/>
          </a:stretch>
        </p:blipFill>
        <p:spPr bwMode="auto">
          <a:xfrm>
            <a:off x="6960096" y="3573016"/>
            <a:ext cx="3507754" cy="3140968"/>
          </a:xfrm>
          <a:prstGeom prst="rect">
            <a:avLst/>
          </a:prstGeom>
          <a:noFill/>
          <a:ln w="9525">
            <a:noFill/>
            <a:miter lim="800000"/>
            <a:headEnd/>
            <a:tailEnd/>
          </a:ln>
        </p:spPr>
      </p:pic>
      <p:sp>
        <p:nvSpPr>
          <p:cNvPr id="4" name="Content Placeholder 3"/>
          <p:cNvSpPr>
            <a:spLocks noGrp="1"/>
          </p:cNvSpPr>
          <p:nvPr>
            <p:ph sz="half" idx="2"/>
          </p:nvPr>
        </p:nvSpPr>
        <p:spPr>
          <a:xfrm>
            <a:off x="1524000" y="142852"/>
            <a:ext cx="8964488" cy="909884"/>
          </a:xfrm>
        </p:spPr>
        <p:txBody>
          <a:bodyPr>
            <a:normAutofit/>
          </a:bodyPr>
          <a:lstStyle/>
          <a:p>
            <a:pPr>
              <a:buNone/>
              <a:defRPr/>
            </a:pPr>
            <a:r>
              <a:rPr lang="en-US" sz="3200" dirty="0"/>
              <a:t>An  Introduction to </a:t>
            </a:r>
            <a:r>
              <a:rPr lang="en-US" sz="3900" b="1" dirty="0"/>
              <a:t>Nanotechnology</a:t>
            </a:r>
            <a:endParaRPr lang="en-US" sz="3900" dirty="0"/>
          </a:p>
          <a:p>
            <a:pPr>
              <a:buNone/>
              <a:defRPr/>
            </a:pPr>
            <a:endParaRPr lang="en-US" dirty="0"/>
          </a:p>
          <a:p>
            <a:endParaRPr lang="en-IN" dirty="0"/>
          </a:p>
        </p:txBody>
      </p:sp>
      <p:sp>
        <p:nvSpPr>
          <p:cNvPr id="6" name="TextBox 5"/>
          <p:cNvSpPr txBox="1"/>
          <p:nvPr/>
        </p:nvSpPr>
        <p:spPr>
          <a:xfrm>
            <a:off x="2063553" y="1124745"/>
            <a:ext cx="8064896" cy="2092881"/>
          </a:xfrm>
          <a:prstGeom prst="rect">
            <a:avLst/>
          </a:prstGeom>
          <a:noFill/>
        </p:spPr>
        <p:txBody>
          <a:bodyPr wrap="square" rtlCol="0">
            <a:spAutoFit/>
          </a:bodyPr>
          <a:lstStyle/>
          <a:p>
            <a:endParaRPr lang="en-IN" sz="2600" dirty="0"/>
          </a:p>
          <a:p>
            <a:r>
              <a:rPr lang="en-IN" sz="2600" b="1" dirty="0" err="1"/>
              <a:t>Nanomaterials</a:t>
            </a:r>
            <a:r>
              <a:rPr lang="en-IN" sz="2600" dirty="0"/>
              <a:t> are the materials possessing grain sizes on the order of a billionth of a meter</a:t>
            </a:r>
          </a:p>
          <a:p>
            <a:r>
              <a:rPr lang="en-IN" sz="2600" dirty="0"/>
              <a:t>*(research literally exploded in </a:t>
            </a:r>
          </a:p>
          <a:p>
            <a:r>
              <a:rPr lang="en-IN" sz="2600" dirty="0"/>
              <a:t>mid -1980s)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500042"/>
            <a:ext cx="8229600" cy="714380"/>
          </a:xfrm>
        </p:spPr>
        <p:txBody>
          <a:bodyPr>
            <a:noAutofit/>
          </a:bodyPr>
          <a:lstStyle/>
          <a:p>
            <a:pPr algn="ctr"/>
            <a:r>
              <a:rPr lang="en-IN" sz="6000" b="1" dirty="0">
                <a:solidFill>
                  <a:schemeClr val="bg2">
                    <a:lumMod val="10000"/>
                  </a:schemeClr>
                </a:solidFill>
              </a:rPr>
              <a:t>Carbon Nanotubes</a:t>
            </a:r>
            <a:endParaRPr lang="en-IN" sz="4800" b="1" dirty="0">
              <a:solidFill>
                <a:schemeClr val="bg2">
                  <a:lumMod val="10000"/>
                </a:schemeClr>
              </a:solidFill>
            </a:endParaRPr>
          </a:p>
        </p:txBody>
      </p:sp>
      <p:sp>
        <p:nvSpPr>
          <p:cNvPr id="5" name="Slide Number Placeholder 4"/>
          <p:cNvSpPr>
            <a:spLocks noGrp="1"/>
          </p:cNvSpPr>
          <p:nvPr>
            <p:ph type="sldNum" sz="quarter" idx="12"/>
          </p:nvPr>
        </p:nvSpPr>
        <p:spPr>
          <a:xfrm>
            <a:off x="9448800" y="6448252"/>
            <a:ext cx="762000" cy="365125"/>
          </a:xfrm>
        </p:spPr>
        <p:txBody>
          <a:bodyPr/>
          <a:lstStyle/>
          <a:p>
            <a:fld id="{D79C9C98-7219-42D2-8ED8-BB4316AAA5EA}" type="slidenum">
              <a:rPr lang="en-IN" sz="1800"/>
              <a:pPr/>
              <a:t>20</a:t>
            </a:fld>
            <a:endParaRPr lang="en-IN" sz="1800" dirty="0"/>
          </a:p>
        </p:txBody>
      </p:sp>
      <p:pic>
        <p:nvPicPr>
          <p:cNvPr id="24578" name="Picture 2" descr="http://preview.turbosquid.com/Preview/Content_2009_07_15__08_07_21/multiprv1.jpg71ec6d8c-a1e2-4de6-acb6-f1f1b0a66d46Larger.jpg"/>
          <p:cNvPicPr>
            <a:picLocks noChangeAspect="1" noChangeArrowheads="1"/>
          </p:cNvPicPr>
          <p:nvPr/>
        </p:nvPicPr>
        <p:blipFill>
          <a:blip r:embed="rId2" cstate="print"/>
          <a:srcRect/>
          <a:stretch>
            <a:fillRect/>
          </a:stretch>
        </p:blipFill>
        <p:spPr bwMode="auto">
          <a:xfrm>
            <a:off x="7824192" y="2143116"/>
            <a:ext cx="2658282" cy="4429156"/>
          </a:xfrm>
          <a:prstGeom prst="rect">
            <a:avLst/>
          </a:prstGeom>
          <a:noFill/>
        </p:spPr>
      </p:pic>
      <p:sp>
        <p:nvSpPr>
          <p:cNvPr id="8" name="Rectangle 7"/>
          <p:cNvSpPr/>
          <p:nvPr/>
        </p:nvSpPr>
        <p:spPr>
          <a:xfrm>
            <a:off x="2063552" y="2336682"/>
            <a:ext cx="5514976" cy="3108543"/>
          </a:xfrm>
          <a:prstGeom prst="rect">
            <a:avLst/>
          </a:prstGeom>
        </p:spPr>
        <p:txBody>
          <a:bodyPr wrap="square">
            <a:spAutoFit/>
          </a:bodyPr>
          <a:lstStyle/>
          <a:p>
            <a:r>
              <a:rPr lang="en-US" sz="2800" b="1" dirty="0">
                <a:solidFill>
                  <a:schemeClr val="bg2">
                    <a:lumMod val="10000"/>
                  </a:schemeClr>
                </a:solidFill>
                <a:ea typeface="Times New Roman" pitchFamily="18" charset="0"/>
                <a:cs typeface="Times New Roman" pitchFamily="18" charset="0"/>
              </a:rPr>
              <a:t>Richard Smalley </a:t>
            </a:r>
            <a:r>
              <a:rPr lang="en-US" sz="2800" dirty="0">
                <a:solidFill>
                  <a:schemeClr val="bg2">
                    <a:lumMod val="10000"/>
                  </a:schemeClr>
                </a:solidFill>
                <a:ea typeface="Times New Roman" pitchFamily="18" charset="0"/>
                <a:cs typeface="Times New Roman" pitchFamily="18" charset="0"/>
              </a:rPr>
              <a:t>(1990) was the first to give the concept that if Bucky balls get big enough, they can become carbon cylinders.</a:t>
            </a:r>
          </a:p>
          <a:p>
            <a:r>
              <a:rPr lang="en-US" sz="2800" b="1" dirty="0">
                <a:solidFill>
                  <a:schemeClr val="bg2">
                    <a:lumMod val="10000"/>
                  </a:schemeClr>
                </a:solidFill>
                <a:ea typeface="Times New Roman" pitchFamily="18" charset="0"/>
                <a:cs typeface="Times New Roman" pitchFamily="18" charset="0"/>
              </a:rPr>
              <a:t> Sumio Lijima</a:t>
            </a:r>
            <a:r>
              <a:rPr lang="en-US" sz="2800" dirty="0">
                <a:solidFill>
                  <a:schemeClr val="bg2">
                    <a:lumMod val="10000"/>
                  </a:schemeClr>
                </a:solidFill>
                <a:ea typeface="Times New Roman" pitchFamily="18" charset="0"/>
                <a:cs typeface="Times New Roman" pitchFamily="18" charset="0"/>
              </a:rPr>
              <a:t> discovered these carbon cylinders in 1991 and named them </a:t>
            </a:r>
            <a:r>
              <a:rPr lang="en-US" sz="2800" dirty="0" err="1">
                <a:solidFill>
                  <a:schemeClr val="bg2">
                    <a:lumMod val="10000"/>
                  </a:schemeClr>
                </a:solidFill>
                <a:ea typeface="Times New Roman" pitchFamily="18" charset="0"/>
                <a:cs typeface="Times New Roman" pitchFamily="18" charset="0"/>
              </a:rPr>
              <a:t>Nanotubes</a:t>
            </a:r>
            <a:endParaRPr lang="en-US" sz="2800" dirty="0">
              <a:solidFill>
                <a:schemeClr val="bg2">
                  <a:lumMod val="10000"/>
                </a:schemeClr>
              </a:solidFill>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1000"/>
                                        <p:tgtEl>
                                          <p:spTgt spid="8"/>
                                        </p:tgtEl>
                                      </p:cBhvr>
                                    </p:animEffect>
                                  </p:childTnLst>
                                </p:cTn>
                              </p:par>
                              <p:par>
                                <p:cTn id="12" presetID="3" presetClass="entr" presetSubtype="10" fill="hold" nodeType="withEffect">
                                  <p:stCondLst>
                                    <p:cond delay="0"/>
                                  </p:stCondLst>
                                  <p:childTnLst>
                                    <p:set>
                                      <p:cBhvr>
                                        <p:cTn id="13" dur="1" fill="hold">
                                          <p:stCondLst>
                                            <p:cond delay="0"/>
                                          </p:stCondLst>
                                        </p:cTn>
                                        <p:tgtEl>
                                          <p:spTgt spid="24578"/>
                                        </p:tgtEl>
                                        <p:attrNameLst>
                                          <p:attrName>style.visibility</p:attrName>
                                        </p:attrNameLst>
                                      </p:cBhvr>
                                      <p:to>
                                        <p:strVal val="visible"/>
                                      </p:to>
                                    </p:set>
                                    <p:animEffect transition="in" filter="blinds(horizontal)">
                                      <p:cBhvr>
                                        <p:cTn id="14"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79C9C98-7219-42D2-8ED8-BB4316AAA5EA}" type="slidenum">
              <a:rPr lang="en-IN" smtClean="0"/>
              <a:pPr/>
              <a:t>21</a:t>
            </a:fld>
            <a:endParaRPr lang="en-IN"/>
          </a:p>
        </p:txBody>
      </p:sp>
      <p:sp>
        <p:nvSpPr>
          <p:cNvPr id="4" name="Rectangle 3"/>
          <p:cNvSpPr/>
          <p:nvPr/>
        </p:nvSpPr>
        <p:spPr>
          <a:xfrm>
            <a:off x="119336" y="188641"/>
            <a:ext cx="11737304" cy="6986528"/>
          </a:xfrm>
          <a:prstGeom prst="rect">
            <a:avLst/>
          </a:prstGeom>
        </p:spPr>
        <p:txBody>
          <a:bodyPr wrap="square">
            <a:spAutoFit/>
          </a:bodyPr>
          <a:lstStyle/>
          <a:p>
            <a:r>
              <a:rPr lang="en-IN" sz="2800" b="1" dirty="0"/>
              <a:t>Carbon </a:t>
            </a:r>
            <a:r>
              <a:rPr lang="en-IN" sz="2800" b="1" dirty="0" err="1"/>
              <a:t>nanotubes</a:t>
            </a:r>
            <a:r>
              <a:rPr lang="en-IN" sz="2800" b="1" dirty="0"/>
              <a:t>  (CNTs)</a:t>
            </a:r>
          </a:p>
          <a:p>
            <a:endParaRPr lang="en-IN" sz="2800" b="1" dirty="0"/>
          </a:p>
          <a:p>
            <a:endParaRPr lang="en-IN" sz="2800" b="1" dirty="0"/>
          </a:p>
          <a:p>
            <a:endParaRPr lang="en-IN" sz="2800" b="1" dirty="0"/>
          </a:p>
          <a:p>
            <a:r>
              <a:rPr lang="en-US" sz="2800" dirty="0"/>
              <a:t>Carbon </a:t>
            </a:r>
            <a:r>
              <a:rPr lang="en-US" sz="2800" dirty="0" err="1"/>
              <a:t>nanotubes</a:t>
            </a:r>
            <a:r>
              <a:rPr lang="en-US" sz="2800" dirty="0"/>
              <a:t>  are tubular forms of carbon that can be envisaged as </a:t>
            </a:r>
            <a:r>
              <a:rPr lang="en-US" sz="2800" dirty="0" err="1"/>
              <a:t>graphene</a:t>
            </a:r>
            <a:r>
              <a:rPr lang="en-US" sz="2800" dirty="0"/>
              <a:t> sheets rolled into cylindrical form. </a:t>
            </a:r>
            <a:br>
              <a:rPr lang="en-US" sz="2800" dirty="0"/>
            </a:br>
            <a:r>
              <a:rPr lang="en-US" sz="2800" dirty="0"/>
              <a:t>2.These </a:t>
            </a:r>
            <a:r>
              <a:rPr lang="en-US" sz="2800" dirty="0" err="1"/>
              <a:t>nanotubes</a:t>
            </a:r>
            <a:r>
              <a:rPr lang="en-US" sz="2800" dirty="0"/>
              <a:t> have diameters of few nanometers and their lengths are up to several micrometers. </a:t>
            </a:r>
            <a:br>
              <a:rPr lang="en-US" sz="2800" dirty="0"/>
            </a:br>
            <a:r>
              <a:rPr lang="en-US" sz="2800" dirty="0"/>
              <a:t>3.Each </a:t>
            </a:r>
            <a:r>
              <a:rPr lang="en-US" sz="2800" dirty="0" err="1"/>
              <a:t>nanotube</a:t>
            </a:r>
            <a:r>
              <a:rPr lang="en-US" sz="2800" dirty="0"/>
              <a:t> is made up of a hexagonal network of covalently bonded carbon atoms. </a:t>
            </a:r>
            <a:br>
              <a:rPr lang="en-US" sz="2800" dirty="0"/>
            </a:br>
            <a:r>
              <a:rPr lang="en-US" sz="2800" dirty="0"/>
              <a:t>4.Carbon nanotubes are of two types: single-walled and multi-walled. </a:t>
            </a:r>
          </a:p>
          <a:p>
            <a:r>
              <a:rPr lang="en-US" sz="2800" dirty="0"/>
              <a:t>5.A single-walled carbon nanotube (SWNT) consists of a single graphene cylinder whereas a multi-walled carbon nanotube (MWNT) comprises of several concentric graphene cylinders.</a:t>
            </a:r>
            <a:endParaRPr lang="en-IN" sz="2800" b="1" dirty="0"/>
          </a:p>
          <a:p>
            <a:br>
              <a:rPr lang="en-US" sz="2800" dirty="0"/>
            </a:br>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nanomaterials-13-638.jpg"/>
          <p:cNvPicPr>
            <a:picLocks noGrp="1" noChangeAspect="1"/>
          </p:cNvPicPr>
          <p:nvPr>
            <p:ph idx="1"/>
          </p:nvPr>
        </p:nvPicPr>
        <p:blipFill>
          <a:blip r:embed="rId2" cstate="print"/>
          <a:stretch>
            <a:fillRect/>
          </a:stretch>
        </p:blipFill>
        <p:spPr>
          <a:xfrm>
            <a:off x="1524001" y="1"/>
            <a:ext cx="6739873" cy="5060187"/>
          </a:xfrm>
        </p:spPr>
      </p:pic>
      <p:sp>
        <p:nvSpPr>
          <p:cNvPr id="5" name="Slide Number Placeholder 4"/>
          <p:cNvSpPr>
            <a:spLocks noGrp="1"/>
          </p:cNvSpPr>
          <p:nvPr>
            <p:ph type="sldNum" sz="quarter" idx="12"/>
          </p:nvPr>
        </p:nvSpPr>
        <p:spPr/>
        <p:txBody>
          <a:bodyPr/>
          <a:lstStyle/>
          <a:p>
            <a:fld id="{D79C9C98-7219-42D2-8ED8-BB4316AAA5EA}" type="slidenum">
              <a:rPr lang="en-IN" smtClean="0"/>
              <a:pPr/>
              <a:t>22</a:t>
            </a:fld>
            <a:endParaRPr lang="en-IN"/>
          </a:p>
        </p:txBody>
      </p:sp>
      <p:sp>
        <p:nvSpPr>
          <p:cNvPr id="6146" name="AutoShape 2" descr="Properties and Applications:-The nanotubes are extremely strong and stiff and relatively ductile. For singlewalled nanotub..."/>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 name="Title 6"/>
          <p:cNvSpPr>
            <a:spLocks noGrp="1"/>
          </p:cNvSpPr>
          <p:nvPr>
            <p:ph type="title"/>
          </p:nvPr>
        </p:nvSpPr>
        <p:spPr/>
        <p:txBody>
          <a:bodyPr/>
          <a:lstStyle/>
          <a:p>
            <a:endParaRPr lang="en-IN"/>
          </a:p>
        </p:txBody>
      </p:sp>
      <p:pic>
        <p:nvPicPr>
          <p:cNvPr id="9" name="Picture 2" descr="https://upload.wikimedia.org/wikipedia/commons/7/76/Kohlenstoffnanoroehre_Animation.gif"/>
          <p:cNvPicPr>
            <a:picLocks noChangeAspect="1" noChangeArrowheads="1" noCrop="1"/>
          </p:cNvPicPr>
          <p:nvPr/>
        </p:nvPicPr>
        <p:blipFill>
          <a:blip r:embed="rId3" cstate="print"/>
          <a:srcRect/>
          <a:stretch>
            <a:fillRect/>
          </a:stretch>
        </p:blipFill>
        <p:spPr bwMode="auto">
          <a:xfrm>
            <a:off x="7248128" y="3429001"/>
            <a:ext cx="3222104" cy="322210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9448800" y="6356350"/>
            <a:ext cx="762000" cy="494470"/>
          </a:xfrm>
        </p:spPr>
        <p:txBody>
          <a:bodyPr/>
          <a:lstStyle/>
          <a:p>
            <a:fld id="{D79C9C98-7219-42D2-8ED8-BB4316AAA5EA}" type="slidenum">
              <a:rPr lang="en-IN" sz="2400"/>
              <a:pPr/>
              <a:t>23</a:t>
            </a:fld>
            <a:endParaRPr lang="en-IN" sz="2400"/>
          </a:p>
        </p:txBody>
      </p:sp>
      <p:sp>
        <p:nvSpPr>
          <p:cNvPr id="5" name="Rectangle 4"/>
          <p:cNvSpPr/>
          <p:nvPr/>
        </p:nvSpPr>
        <p:spPr>
          <a:xfrm>
            <a:off x="551384" y="476673"/>
            <a:ext cx="11233248" cy="6701515"/>
          </a:xfrm>
          <a:prstGeom prst="rect">
            <a:avLst/>
          </a:prstGeom>
        </p:spPr>
        <p:txBody>
          <a:bodyPr wrap="square">
            <a:spAutoFit/>
          </a:bodyPr>
          <a:lstStyle/>
          <a:p>
            <a:pPr>
              <a:lnSpc>
                <a:spcPct val="80000"/>
              </a:lnSpc>
              <a:buFontTx/>
              <a:buNone/>
            </a:pPr>
            <a:r>
              <a:rPr lang="en-US" sz="2400" b="1" dirty="0">
                <a:latin typeface="Calibri" pitchFamily="34" charset="0"/>
              </a:rPr>
              <a:t>There are many useful and unique properties of CNTs.</a:t>
            </a:r>
            <a:endParaRPr lang="en-US" sz="2400" dirty="0">
              <a:latin typeface="Calibri" pitchFamily="34" charset="0"/>
            </a:endParaRPr>
          </a:p>
          <a:p>
            <a:pPr>
              <a:lnSpc>
                <a:spcPct val="150000"/>
              </a:lnSpc>
              <a:buFont typeface="Wingdings" pitchFamily="2" charset="2"/>
              <a:buChar char="§"/>
            </a:pPr>
            <a:endParaRPr lang="en-US" sz="2400" dirty="0">
              <a:latin typeface="Calibri" pitchFamily="34" charset="0"/>
            </a:endParaRPr>
          </a:p>
          <a:p>
            <a:pPr>
              <a:lnSpc>
                <a:spcPct val="150000"/>
              </a:lnSpc>
              <a:buFont typeface="Wingdings" pitchFamily="2" charset="2"/>
              <a:buChar char="§"/>
            </a:pPr>
            <a:r>
              <a:rPr lang="en-US" sz="2400" dirty="0">
                <a:latin typeface="Calibri" pitchFamily="34" charset="0"/>
              </a:rPr>
              <a:t>Very High Tensile Strength -</a:t>
            </a:r>
            <a:r>
              <a:rPr lang="en-US" sz="2400" dirty="0">
                <a:solidFill>
                  <a:schemeClr val="bg2">
                    <a:lumMod val="10000"/>
                  </a:schemeClr>
                </a:solidFill>
                <a:latin typeface="Calibri" pitchFamily="34" charset="0"/>
              </a:rPr>
              <a:t>Carbon nanotubes are super-strong. The tensile strength of carbon nanotubes is approximately 100 times greater than that of steel of the same diameter.</a:t>
            </a:r>
            <a:endParaRPr lang="en-US" sz="2400" dirty="0">
              <a:latin typeface="Calibri" pitchFamily="34" charset="0"/>
            </a:endParaRPr>
          </a:p>
          <a:p>
            <a:pPr>
              <a:lnSpc>
                <a:spcPct val="150000"/>
              </a:lnSpc>
              <a:buFont typeface="Wingdings" pitchFamily="2" charset="2"/>
              <a:buChar char="§"/>
            </a:pPr>
            <a:r>
              <a:rPr lang="en-US" sz="2400" dirty="0">
                <a:latin typeface="Calibri" pitchFamily="34" charset="0"/>
              </a:rPr>
              <a:t>High Electrical Conductivity</a:t>
            </a:r>
          </a:p>
          <a:p>
            <a:pPr>
              <a:lnSpc>
                <a:spcPct val="150000"/>
              </a:lnSpc>
              <a:buFont typeface="Wingdings" pitchFamily="2" charset="2"/>
              <a:buChar char="§"/>
            </a:pPr>
            <a:r>
              <a:rPr lang="en-US" sz="2400" dirty="0">
                <a:latin typeface="Calibri" pitchFamily="34" charset="0"/>
              </a:rPr>
              <a:t>Highly Flexible- can be bent considerably without damage</a:t>
            </a:r>
          </a:p>
          <a:p>
            <a:pPr>
              <a:lnSpc>
                <a:spcPct val="150000"/>
              </a:lnSpc>
              <a:buFont typeface="Wingdings" pitchFamily="2" charset="2"/>
              <a:buChar char="§"/>
            </a:pPr>
            <a:r>
              <a:rPr lang="en-US" sz="2400" dirty="0">
                <a:latin typeface="Calibri" pitchFamily="34" charset="0"/>
              </a:rPr>
              <a:t>Very Elastic ~18% elongation to failure</a:t>
            </a:r>
          </a:p>
          <a:p>
            <a:pPr>
              <a:lnSpc>
                <a:spcPct val="150000"/>
              </a:lnSpc>
            </a:pPr>
            <a:r>
              <a:rPr lang="en-US" sz="2400" dirty="0">
                <a:latin typeface="Calibri" pitchFamily="34" charset="0"/>
              </a:rPr>
              <a:t>They are found thermally stable in </a:t>
            </a:r>
            <a:r>
              <a:rPr lang="en-IN" sz="2400" dirty="0">
                <a:latin typeface="Calibri" pitchFamily="34" charset="0"/>
              </a:rPr>
              <a:t>vacuum up to 2800</a:t>
            </a:r>
            <a:r>
              <a:rPr lang="en-IN" sz="2400" baseline="30000" dirty="0">
                <a:latin typeface="Calibri" pitchFamily="34" charset="0"/>
              </a:rPr>
              <a:t>0</a:t>
            </a:r>
            <a:r>
              <a:rPr lang="en-IN" sz="2400" dirty="0">
                <a:latin typeface="Calibri" pitchFamily="34" charset="0"/>
              </a:rPr>
              <a:t>C</a:t>
            </a:r>
            <a:endParaRPr lang="en-US" sz="2400" dirty="0">
              <a:latin typeface="Calibri" pitchFamily="34" charset="0"/>
            </a:endParaRPr>
          </a:p>
          <a:p>
            <a:pPr>
              <a:lnSpc>
                <a:spcPct val="150000"/>
              </a:lnSpc>
              <a:buFont typeface="Wingdings" pitchFamily="2" charset="2"/>
              <a:buChar char="§"/>
            </a:pPr>
            <a:r>
              <a:rPr lang="en-US" sz="2400" dirty="0">
                <a:latin typeface="Calibri" pitchFamily="34" charset="0"/>
              </a:rPr>
              <a:t>Highly Absorbent</a:t>
            </a:r>
          </a:p>
          <a:p>
            <a:pPr>
              <a:lnSpc>
                <a:spcPct val="150000"/>
              </a:lnSpc>
              <a:buFont typeface="Wingdings" pitchFamily="2" charset="2"/>
              <a:buChar char="§"/>
            </a:pPr>
            <a:r>
              <a:rPr lang="en-US" sz="1800" b="0" i="0" dirty="0">
                <a:solidFill>
                  <a:srgbClr val="000000"/>
                </a:solidFill>
                <a:effectLst/>
                <a:latin typeface="Open Sans" panose="020B0606030504020204" pitchFamily="34" charset="0"/>
              </a:rPr>
              <a:t>Carbon nanotubes are chemically neutral. So, they are chemically stable. Therefore, carbon nanotubes resist corrosion.</a:t>
            </a:r>
          </a:p>
          <a:p>
            <a:pPr>
              <a:lnSpc>
                <a:spcPct val="150000"/>
              </a:lnSpc>
              <a:buFont typeface="Wingdings" pitchFamily="2" charset="2"/>
              <a:buChar char="§"/>
            </a:pPr>
            <a:endParaRPr lang="en-US" sz="2400" dirty="0">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Rot="1" noChangeArrowheads="1"/>
          </p:cNvSpPr>
          <p:nvPr>
            <p:ph type="title"/>
          </p:nvPr>
        </p:nvSpPr>
        <p:spPr>
          <a:xfrm>
            <a:off x="2095472" y="285728"/>
            <a:ext cx="7772400" cy="406968"/>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Applications of Carbon Nanotubes</a:t>
            </a:r>
            <a:endParaRPr kumimoji="0" lang="en-US" altLang="en-US" sz="24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12"/>
          </p:nvPr>
        </p:nvSpPr>
        <p:spPr/>
        <p:txBody>
          <a:bodyPr/>
          <a:lstStyle/>
          <a:p>
            <a:fld id="{D79C9C98-7219-42D2-8ED8-BB4316AAA5EA}" type="slidenum">
              <a:rPr lang="en-IN" sz="1800"/>
              <a:pPr/>
              <a:t>24</a:t>
            </a:fld>
            <a:endParaRPr lang="en-IN" sz="1800" dirty="0"/>
          </a:p>
        </p:txBody>
      </p:sp>
      <p:sp>
        <p:nvSpPr>
          <p:cNvPr id="3" name="Content Placeholder 2">
            <a:extLst>
              <a:ext uri="{FF2B5EF4-FFF2-40B4-BE49-F238E27FC236}">
                <a16:creationId xmlns:a16="http://schemas.microsoft.com/office/drawing/2014/main" id="{7C70926E-CB50-D58E-4949-2F656C3B0ED5}"/>
              </a:ext>
            </a:extLst>
          </p:cNvPr>
          <p:cNvSpPr>
            <a:spLocks noGrp="1" noChangeArrowheads="1"/>
          </p:cNvSpPr>
          <p:nvPr>
            <p:ph idx="1"/>
          </p:nvPr>
        </p:nvSpPr>
        <p:spPr bwMode="auto">
          <a:xfrm>
            <a:off x="623888" y="1308333"/>
            <a:ext cx="11568112" cy="51398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Breast cancer tumor destruction:</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nanotubes are used to destroy breast cancer tumors. They play with an antibody. The antibody along with nanotubes is attracted to the proteins by cancer cells in the body and nanotubes absorb the laser beam killing the bacteria of the tumor.</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Windmill blades: </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CNT’S are also used in the windmill blades because of their low weight . It increases the efficiency of the windmill and helps to produce more electricity at a faster rate.</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Filtration:</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carbon nanotubes can be used to separate particles of size greater than the diameter of carbon nanotubes during filtration through them. They can also be used to trap smaller sized ions from a solution.</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Carbon nanotubes as Nano cylinders:</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gas like H2, for energy, battery for vehicles can be safely stored inside the carbon nanotubes and the problem of H2 storage hazards can be solved.</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Carbon nanotubes have also been shown to absorb infrared light and may have applications in the IR optics industry.</a:t>
            </a:r>
            <a:endParaRPr kumimoji="0" lang="en-US" altLang="en-US" sz="14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Aircraft stress reduction:</a:t>
            </a:r>
            <a:endParaRPr kumimoji="0" lang="en-US" altLang="en-US" sz="14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nanotubes are also used in space and aircraft to reduce the weight and stress of the various components working together.</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b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Open Sans" panose="020B0606030504020204" pitchFamily="34" charset="0"/>
                <a:cs typeface="Open Sans" panose="020B0606030504020204" pitchFamily="34" charset="0"/>
              </a:rPr>
              <a:t>Other uses of carbon nanotubes – they are used as catalysts in some reactions. They are also used in drug delivery systems and in applications related to conductivity in electronics.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03512" y="620688"/>
            <a:ext cx="8784976" cy="841866"/>
          </a:xfrm>
        </p:spPr>
        <p:txBody>
          <a:bodyPr>
            <a:noAutofit/>
          </a:bodyPr>
          <a:lstStyle/>
          <a:p>
            <a:pPr algn="ctr"/>
            <a:r>
              <a:rPr lang="en-US" sz="4400" b="1" dirty="0">
                <a:solidFill>
                  <a:schemeClr val="bg2">
                    <a:lumMod val="25000"/>
                  </a:schemeClr>
                </a:solidFill>
                <a:latin typeface="Calibri" pitchFamily="34" charset="0"/>
              </a:rPr>
              <a:t>Applications of Nanotechnology</a:t>
            </a:r>
          </a:p>
        </p:txBody>
      </p:sp>
      <p:sp>
        <p:nvSpPr>
          <p:cNvPr id="5" name="Slide Number Placeholder 4"/>
          <p:cNvSpPr>
            <a:spLocks noGrp="1"/>
          </p:cNvSpPr>
          <p:nvPr>
            <p:ph type="sldNum" sz="quarter" idx="12"/>
          </p:nvPr>
        </p:nvSpPr>
        <p:spPr/>
        <p:txBody>
          <a:bodyPr/>
          <a:lstStyle/>
          <a:p>
            <a:fld id="{D79C9C98-7219-42D2-8ED8-BB4316AAA5EA}" type="slidenum">
              <a:rPr lang="en-IN" sz="1800"/>
              <a:pPr/>
              <a:t>25</a:t>
            </a:fld>
            <a:endParaRPr lang="en-IN" sz="1800" dirty="0"/>
          </a:p>
        </p:txBody>
      </p:sp>
      <p:pic>
        <p:nvPicPr>
          <p:cNvPr id="10242" name="Picture 2" descr="D:\Documents and Settings\Nasir\Desktop\orli\img\nanogenerator84.jpg"/>
          <p:cNvPicPr>
            <a:picLocks noChangeAspect="1" noChangeArrowheads="1"/>
          </p:cNvPicPr>
          <p:nvPr/>
        </p:nvPicPr>
        <p:blipFill>
          <a:blip r:embed="rId3" cstate="print"/>
          <a:srcRect/>
          <a:stretch>
            <a:fillRect/>
          </a:stretch>
        </p:blipFill>
        <p:spPr bwMode="auto">
          <a:xfrm>
            <a:off x="4076144" y="1484785"/>
            <a:ext cx="4468128" cy="5072097"/>
          </a:xfrm>
          <a:prstGeom prst="rect">
            <a:avLst/>
          </a:prstGeom>
          <a:noFill/>
        </p:spPr>
      </p:pic>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528" y="928670"/>
            <a:ext cx="8496944" cy="4948602"/>
          </a:xfrm>
        </p:spPr>
        <p:txBody>
          <a:bodyPr>
            <a:normAutofit/>
          </a:bodyPr>
          <a:lstStyle/>
          <a:p>
            <a:pPr lvl="1">
              <a:buNone/>
            </a:pPr>
            <a:endParaRPr lang="en-CA" dirty="0"/>
          </a:p>
          <a:p>
            <a:pPr lvl="1">
              <a:buNone/>
            </a:pPr>
            <a:endParaRPr lang="en-CA" sz="3200" b="1" dirty="0"/>
          </a:p>
          <a:p>
            <a:pPr lvl="1">
              <a:buNone/>
            </a:pPr>
            <a:endParaRPr lang="en-CA" dirty="0"/>
          </a:p>
          <a:p>
            <a:pPr lvl="1">
              <a:buNone/>
            </a:pPr>
            <a:endParaRPr lang="en-CA" dirty="0"/>
          </a:p>
          <a:p>
            <a:pPr lvl="1">
              <a:buNone/>
            </a:pPr>
            <a:endParaRPr lang="en-CA" sz="3200" b="1" dirty="0"/>
          </a:p>
          <a:p>
            <a:pPr lvl="1">
              <a:buNone/>
            </a:pPr>
            <a:endParaRPr lang="en-CA" sz="3200" b="1" dirty="0"/>
          </a:p>
          <a:p>
            <a:pPr lvl="1">
              <a:buNone/>
            </a:pPr>
            <a:endParaRPr lang="en-CA" sz="3200" b="1" dirty="0"/>
          </a:p>
          <a:p>
            <a:pPr lvl="1">
              <a:buNone/>
            </a:pPr>
            <a:endParaRPr lang="en-CA" sz="3200" b="1" dirty="0"/>
          </a:p>
          <a:p>
            <a:pPr lvl="1">
              <a:buNone/>
            </a:pPr>
            <a:endParaRPr lang="en-CA" sz="3200" b="1" dirty="0"/>
          </a:p>
          <a:p>
            <a:pPr lvl="1">
              <a:buNone/>
            </a:pPr>
            <a:endParaRPr lang="en-CA" sz="3200" b="1" dirty="0"/>
          </a:p>
          <a:p>
            <a:pPr lvl="1">
              <a:buNone/>
            </a:pPr>
            <a:endParaRPr lang="en-CA" dirty="0"/>
          </a:p>
          <a:p>
            <a:pPr lvl="1">
              <a:buNone/>
            </a:pPr>
            <a:endParaRPr lang="en-CA" dirty="0"/>
          </a:p>
          <a:p>
            <a:pPr lvl="1">
              <a:buNone/>
            </a:pPr>
            <a:endParaRPr lang="en-CA" dirty="0"/>
          </a:p>
          <a:p>
            <a:pPr lvl="1"/>
            <a:endParaRPr lang="en-CA" dirty="0"/>
          </a:p>
          <a:p>
            <a:pPr lvl="1"/>
            <a:endParaRPr lang="en-CA" dirty="0"/>
          </a:p>
          <a:p>
            <a:pPr lvl="1">
              <a:buNone/>
            </a:pPr>
            <a:endParaRPr lang="en-CA" dirty="0"/>
          </a:p>
          <a:p>
            <a:pPr lvl="1">
              <a:buNone/>
            </a:pPr>
            <a:endParaRPr lang="en-CA" sz="3500" b="1" dirty="0"/>
          </a:p>
          <a:p>
            <a:pPr lvl="1">
              <a:buNone/>
            </a:pPr>
            <a:endParaRPr lang="en-CA" sz="3500" b="1" dirty="0"/>
          </a:p>
          <a:p>
            <a:pPr lvl="1">
              <a:buNone/>
            </a:pPr>
            <a:endParaRPr lang="en-CA" sz="3500" b="1" dirty="0"/>
          </a:p>
          <a:p>
            <a:pPr lvl="1"/>
            <a:endParaRPr lang="en-CA" dirty="0"/>
          </a:p>
          <a:p>
            <a:pPr lvl="1"/>
            <a:endParaRPr lang="en-CA" dirty="0"/>
          </a:p>
          <a:p>
            <a:pPr lvl="1">
              <a:buNone/>
            </a:pPr>
            <a:endParaRPr lang="en-CA" dirty="0"/>
          </a:p>
          <a:p>
            <a:pPr lvl="1"/>
            <a:endParaRPr lang="en-CA" dirty="0"/>
          </a:p>
          <a:p>
            <a:pPr lvl="1"/>
            <a:endParaRPr lang="en-CA" dirty="0"/>
          </a:p>
          <a:p>
            <a:pPr lvl="1"/>
            <a:endParaRPr lang="en-CA" dirty="0"/>
          </a:p>
          <a:p>
            <a:pPr lvl="1">
              <a:buNone/>
            </a:pPr>
            <a:endParaRPr lang="en-CA" dirty="0"/>
          </a:p>
          <a:p>
            <a:pPr lvl="1"/>
            <a:endParaRPr lang="en-CA" dirty="0"/>
          </a:p>
          <a:p>
            <a:pPr lvl="1"/>
            <a:endParaRPr lang="en-CA" dirty="0"/>
          </a:p>
          <a:p>
            <a:pPr lvl="1"/>
            <a:endParaRPr lang="en-CA" dirty="0"/>
          </a:p>
          <a:p>
            <a:pPr lvl="1">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buNone/>
            </a:pPr>
            <a:endParaRPr lang="en-CA" dirty="0"/>
          </a:p>
          <a:p>
            <a:endParaRPr lang="en-US" dirty="0"/>
          </a:p>
        </p:txBody>
      </p:sp>
      <p:sp>
        <p:nvSpPr>
          <p:cNvPr id="8" name="Slide Number Placeholder 7"/>
          <p:cNvSpPr>
            <a:spLocks noGrp="1"/>
          </p:cNvSpPr>
          <p:nvPr>
            <p:ph type="sldNum" sz="quarter" idx="12"/>
          </p:nvPr>
        </p:nvSpPr>
        <p:spPr/>
        <p:txBody>
          <a:bodyPr/>
          <a:lstStyle/>
          <a:p>
            <a:fld id="{D79C9C98-7219-42D2-8ED8-BB4316AAA5EA}" type="slidenum">
              <a:rPr lang="en-IN" sz="1800"/>
              <a:pPr/>
              <a:t>26</a:t>
            </a:fld>
            <a:endParaRPr lang="en-IN" sz="1800" dirty="0"/>
          </a:p>
        </p:txBody>
      </p:sp>
      <p:pic>
        <p:nvPicPr>
          <p:cNvPr id="2050" name="Picture 2" descr="D:\Documents and Settings\Nasir\Desktop\orli\img\nanotransistors.png"/>
          <p:cNvPicPr>
            <a:picLocks noChangeAspect="1" noChangeArrowheads="1"/>
          </p:cNvPicPr>
          <p:nvPr/>
        </p:nvPicPr>
        <p:blipFill>
          <a:blip r:embed="rId3" cstate="print"/>
          <a:srcRect/>
          <a:stretch>
            <a:fillRect/>
          </a:stretch>
        </p:blipFill>
        <p:spPr bwMode="auto">
          <a:xfrm>
            <a:off x="2279576" y="1196752"/>
            <a:ext cx="2357454" cy="1785950"/>
          </a:xfrm>
          <a:prstGeom prst="rect">
            <a:avLst/>
          </a:prstGeom>
          <a:noFill/>
        </p:spPr>
      </p:pic>
      <p:sp>
        <p:nvSpPr>
          <p:cNvPr id="7" name="Text Box 5"/>
          <p:cNvSpPr txBox="1">
            <a:spLocks noChangeArrowheads="1"/>
          </p:cNvSpPr>
          <p:nvPr/>
        </p:nvSpPr>
        <p:spPr bwMode="auto">
          <a:xfrm>
            <a:off x="1524000" y="286544"/>
            <a:ext cx="9144000" cy="838200"/>
          </a:xfrm>
          <a:prstGeom prst="rect">
            <a:avLst/>
          </a:prstGeom>
          <a:noFill/>
          <a:ln w="9525">
            <a:noFill/>
            <a:miter lim="800000"/>
            <a:headEnd/>
            <a:tailEnd/>
          </a:ln>
        </p:spPr>
        <p:txBody>
          <a:bodyPr/>
          <a:lstStyle/>
          <a:p>
            <a:pPr algn="ctr"/>
            <a:r>
              <a:rPr lang="en-US" sz="4400" b="1" dirty="0">
                <a:solidFill>
                  <a:schemeClr val="bg2">
                    <a:lumMod val="25000"/>
                  </a:schemeClr>
                </a:solidFill>
              </a:rPr>
              <a:t>Applications Of Nanotechnology</a:t>
            </a:r>
          </a:p>
        </p:txBody>
      </p:sp>
      <p:pic>
        <p:nvPicPr>
          <p:cNvPr id="9" name="Picture 4" descr="D:\Documents and Settings\Nasir\Desktop\orli\img\Kohlenstoffnanoroehre_Animation.gif"/>
          <p:cNvPicPr>
            <a:picLocks noChangeAspect="1" noChangeArrowheads="1" noCrop="1"/>
          </p:cNvPicPr>
          <p:nvPr/>
        </p:nvPicPr>
        <p:blipFill>
          <a:blip r:embed="rId4" cstate="print"/>
          <a:srcRect/>
          <a:stretch>
            <a:fillRect/>
          </a:stretch>
        </p:blipFill>
        <p:spPr bwMode="auto">
          <a:xfrm>
            <a:off x="7248128" y="1196752"/>
            <a:ext cx="2565303" cy="1728192"/>
          </a:xfrm>
          <a:prstGeom prst="rect">
            <a:avLst/>
          </a:prstGeom>
          <a:noFill/>
        </p:spPr>
      </p:pic>
      <p:pic>
        <p:nvPicPr>
          <p:cNvPr id="11" name="Picture 3" descr="D:\Documents and Settings\Nasir\Desktop\orli\img\30257.jpg"/>
          <p:cNvPicPr>
            <a:picLocks noChangeAspect="1" noChangeArrowheads="1"/>
          </p:cNvPicPr>
          <p:nvPr/>
        </p:nvPicPr>
        <p:blipFill>
          <a:blip r:embed="rId5" cstate="print"/>
          <a:srcRect t="24721" r="8000"/>
          <a:stretch>
            <a:fillRect/>
          </a:stretch>
        </p:blipFill>
        <p:spPr bwMode="auto">
          <a:xfrm>
            <a:off x="2351584" y="3579386"/>
            <a:ext cx="2160240" cy="2288013"/>
          </a:xfrm>
          <a:prstGeom prst="rect">
            <a:avLst/>
          </a:prstGeom>
          <a:noFill/>
        </p:spPr>
      </p:pic>
      <p:pic>
        <p:nvPicPr>
          <p:cNvPr id="12" name="Picture 11" descr="300px-Nanodiamonds.jpg"/>
          <p:cNvPicPr>
            <a:picLocks noChangeAspect="1"/>
          </p:cNvPicPr>
          <p:nvPr/>
        </p:nvPicPr>
        <p:blipFill>
          <a:blip r:embed="rId6" cstate="print"/>
          <a:srcRect/>
          <a:stretch>
            <a:fillRect/>
          </a:stretch>
        </p:blipFill>
        <p:spPr bwMode="auto">
          <a:xfrm>
            <a:off x="7320136" y="3861047"/>
            <a:ext cx="2448272" cy="1779476"/>
          </a:xfrm>
          <a:prstGeom prst="rect">
            <a:avLst/>
          </a:prstGeom>
          <a:noFill/>
          <a:ln w="9525">
            <a:noFill/>
            <a:miter lim="800000"/>
            <a:headEnd/>
            <a:tailEnd/>
          </a:ln>
        </p:spPr>
      </p:pic>
      <p:sp>
        <p:nvSpPr>
          <p:cNvPr id="14" name="TextBox 13"/>
          <p:cNvSpPr txBox="1"/>
          <p:nvPr/>
        </p:nvSpPr>
        <p:spPr>
          <a:xfrm>
            <a:off x="2207569" y="2996953"/>
            <a:ext cx="3293337" cy="646331"/>
          </a:xfrm>
          <a:prstGeom prst="rect">
            <a:avLst/>
          </a:prstGeom>
          <a:noFill/>
        </p:spPr>
        <p:txBody>
          <a:bodyPr wrap="none" rtlCol="0">
            <a:spAutoFit/>
          </a:bodyPr>
          <a:lstStyle/>
          <a:p>
            <a:r>
              <a:rPr lang="en-IN" sz="3600" dirty="0" err="1">
                <a:solidFill>
                  <a:srgbClr val="002060"/>
                </a:solidFill>
                <a:latin typeface="+mj-lt"/>
              </a:rPr>
              <a:t>Nano</a:t>
            </a:r>
            <a:r>
              <a:rPr lang="en-IN" sz="3600" dirty="0">
                <a:solidFill>
                  <a:srgbClr val="002060"/>
                </a:solidFill>
                <a:latin typeface="+mj-lt"/>
              </a:rPr>
              <a:t> </a:t>
            </a:r>
            <a:r>
              <a:rPr lang="en-CA" sz="3600" dirty="0">
                <a:solidFill>
                  <a:srgbClr val="002060"/>
                </a:solidFill>
                <a:latin typeface="+mj-lt"/>
              </a:rPr>
              <a:t>Transistors</a:t>
            </a:r>
            <a:endParaRPr lang="en-IN" sz="3600" dirty="0">
              <a:solidFill>
                <a:srgbClr val="002060"/>
              </a:solidFill>
              <a:latin typeface="+mj-lt"/>
            </a:endParaRPr>
          </a:p>
        </p:txBody>
      </p:sp>
      <p:sp>
        <p:nvSpPr>
          <p:cNvPr id="15" name="TextBox 14"/>
          <p:cNvSpPr txBox="1"/>
          <p:nvPr/>
        </p:nvSpPr>
        <p:spPr>
          <a:xfrm>
            <a:off x="7104112" y="2996953"/>
            <a:ext cx="2384242" cy="646331"/>
          </a:xfrm>
          <a:prstGeom prst="rect">
            <a:avLst/>
          </a:prstGeom>
          <a:noFill/>
        </p:spPr>
        <p:txBody>
          <a:bodyPr wrap="none" rtlCol="0">
            <a:spAutoFit/>
          </a:bodyPr>
          <a:lstStyle/>
          <a:p>
            <a:r>
              <a:rPr lang="en-IN" sz="3600" dirty="0" err="1">
                <a:solidFill>
                  <a:srgbClr val="002060"/>
                </a:solidFill>
                <a:latin typeface="+mj-lt"/>
              </a:rPr>
              <a:t>Nano</a:t>
            </a:r>
            <a:r>
              <a:rPr lang="en-IN" sz="3600" dirty="0">
                <a:solidFill>
                  <a:srgbClr val="002060"/>
                </a:solidFill>
                <a:latin typeface="+mj-lt"/>
              </a:rPr>
              <a:t> </a:t>
            </a:r>
            <a:r>
              <a:rPr lang="en-CA" sz="3600" dirty="0">
                <a:solidFill>
                  <a:srgbClr val="002060"/>
                </a:solidFill>
                <a:latin typeface="+mj-lt"/>
              </a:rPr>
              <a:t>Tubes</a:t>
            </a:r>
            <a:endParaRPr lang="en-IN" sz="3600" dirty="0">
              <a:solidFill>
                <a:srgbClr val="002060"/>
              </a:solidFill>
              <a:latin typeface="+mj-lt"/>
            </a:endParaRPr>
          </a:p>
        </p:txBody>
      </p:sp>
      <p:sp>
        <p:nvSpPr>
          <p:cNvPr id="17" name="TextBox 16"/>
          <p:cNvSpPr txBox="1"/>
          <p:nvPr/>
        </p:nvSpPr>
        <p:spPr>
          <a:xfrm>
            <a:off x="1775520" y="5796554"/>
            <a:ext cx="3505062" cy="646331"/>
          </a:xfrm>
          <a:prstGeom prst="rect">
            <a:avLst/>
          </a:prstGeom>
          <a:noFill/>
        </p:spPr>
        <p:txBody>
          <a:bodyPr wrap="none" rtlCol="0">
            <a:spAutoFit/>
          </a:bodyPr>
          <a:lstStyle/>
          <a:p>
            <a:pPr lvl="1">
              <a:buNone/>
            </a:pPr>
            <a:r>
              <a:rPr lang="en-CA" sz="3600" dirty="0">
                <a:solidFill>
                  <a:srgbClr val="002060"/>
                </a:solidFill>
                <a:latin typeface="+mj-lt"/>
              </a:rPr>
              <a:t>Artificial Retina</a:t>
            </a:r>
          </a:p>
        </p:txBody>
      </p:sp>
      <p:sp>
        <p:nvSpPr>
          <p:cNvPr id="18" name="Rectangle 17"/>
          <p:cNvSpPr/>
          <p:nvPr/>
        </p:nvSpPr>
        <p:spPr>
          <a:xfrm>
            <a:off x="6618259" y="5733257"/>
            <a:ext cx="3337452" cy="646331"/>
          </a:xfrm>
          <a:prstGeom prst="rect">
            <a:avLst/>
          </a:prstGeom>
        </p:spPr>
        <p:txBody>
          <a:bodyPr wrap="none">
            <a:spAutoFit/>
          </a:bodyPr>
          <a:lstStyle/>
          <a:p>
            <a:pPr lvl="1">
              <a:buNone/>
            </a:pPr>
            <a:r>
              <a:rPr lang="en-CA" sz="3600" dirty="0" err="1">
                <a:solidFill>
                  <a:srgbClr val="002060"/>
                </a:solidFill>
                <a:latin typeface="+mj-lt"/>
              </a:rPr>
              <a:t>Nano</a:t>
            </a:r>
            <a:r>
              <a:rPr lang="en-CA" sz="3600" dirty="0">
                <a:solidFill>
                  <a:srgbClr val="002060"/>
                </a:solidFill>
                <a:latin typeface="+mj-lt"/>
              </a:rPr>
              <a:t> Particles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1000"/>
                                        <p:tgtEl>
                                          <p:spTgt spid="2050"/>
                                        </p:tgtEl>
                                      </p:cBhvr>
                                    </p:animEffect>
                                  </p:childTnLst>
                                </p:cTn>
                              </p:par>
                            </p:childTnLst>
                          </p:cTn>
                        </p:par>
                        <p:par>
                          <p:cTn id="8" fill="hold">
                            <p:stCondLst>
                              <p:cond delay="1000"/>
                            </p:stCondLst>
                            <p:childTnLst>
                              <p:par>
                                <p:cTn id="9" presetID="4"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1000"/>
                                        <p:tgtEl>
                                          <p:spTgt spid="9"/>
                                        </p:tgtEl>
                                      </p:cBhvr>
                                    </p:animEffect>
                                  </p:childTnLst>
                                </p:cTn>
                              </p:par>
                            </p:childTnLst>
                          </p:cTn>
                        </p:par>
                        <p:par>
                          <p:cTn id="12" fill="hold">
                            <p:stCondLst>
                              <p:cond delay="2000"/>
                            </p:stCondLst>
                            <p:childTnLst>
                              <p:par>
                                <p:cTn id="13" presetID="4" presetClass="entr" presetSubtype="16"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ox(in)">
                                      <p:cBhvr>
                                        <p:cTn id="15" dur="1000"/>
                                        <p:tgtEl>
                                          <p:spTgt spid="11"/>
                                        </p:tgtEl>
                                      </p:cBhvr>
                                    </p:animEffect>
                                  </p:childTnLst>
                                </p:cTn>
                              </p:par>
                            </p:childTnLst>
                          </p:cTn>
                        </p:par>
                        <p:par>
                          <p:cTn id="16" fill="hold">
                            <p:stCondLst>
                              <p:cond delay="3000"/>
                            </p:stCondLst>
                            <p:childTnLst>
                              <p:par>
                                <p:cTn id="17" presetID="4"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ox(in)">
                                      <p:cBhvr>
                                        <p:cTn id="1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20" y="214290"/>
            <a:ext cx="8643998" cy="1357322"/>
          </a:xfrm>
        </p:spPr>
        <p:txBody>
          <a:bodyPr>
            <a:noAutofit/>
          </a:bodyPr>
          <a:lstStyle/>
          <a:p>
            <a:pPr algn="ctr"/>
            <a:r>
              <a:rPr lang="en-IN" sz="4400" b="1" dirty="0">
                <a:solidFill>
                  <a:schemeClr val="bg2">
                    <a:lumMod val="10000"/>
                  </a:schemeClr>
                </a:solidFill>
              </a:rPr>
              <a:t>Advantages of Nanotechnology</a:t>
            </a:r>
          </a:p>
        </p:txBody>
      </p:sp>
      <p:pic>
        <p:nvPicPr>
          <p:cNvPr id="4" name="Picture 2" descr="D:\Documents and Settings\Nasir\Desktop\orli\img\1158745_81272028.jpg"/>
          <p:cNvPicPr>
            <a:picLocks noGrp="1" noChangeAspect="1" noChangeArrowheads="1"/>
          </p:cNvPicPr>
          <p:nvPr>
            <p:ph idx="1"/>
          </p:nvPr>
        </p:nvPicPr>
        <p:blipFill>
          <a:blip r:embed="rId2" cstate="print"/>
          <a:stretch>
            <a:fillRect/>
          </a:stretch>
        </p:blipFill>
        <p:spPr bwMode="auto">
          <a:xfrm>
            <a:off x="4730671" y="1935164"/>
            <a:ext cx="2730659" cy="4389437"/>
          </a:xfrm>
          <a:prstGeom prst="rect">
            <a:avLst/>
          </a:prstGeom>
          <a:noFill/>
        </p:spPr>
      </p:pic>
      <p:sp>
        <p:nvSpPr>
          <p:cNvPr id="5" name="Slide Number Placeholder 4"/>
          <p:cNvSpPr>
            <a:spLocks noGrp="1"/>
          </p:cNvSpPr>
          <p:nvPr>
            <p:ph type="sldNum" sz="quarter" idx="12"/>
          </p:nvPr>
        </p:nvSpPr>
        <p:spPr/>
        <p:txBody>
          <a:bodyPr/>
          <a:lstStyle/>
          <a:p>
            <a:fld id="{D79C9C98-7219-42D2-8ED8-BB4316AAA5EA}" type="slidenum">
              <a:rPr lang="en-IN" sz="1800"/>
              <a:pPr/>
              <a:t>27</a:t>
            </a:fld>
            <a:endParaRPr lang="en-IN" sz="1800" dirty="0"/>
          </a:p>
        </p:txBody>
      </p:sp>
    </p:spTree>
  </p:cSld>
  <p:clrMapOvr>
    <a:masterClrMapping/>
  </p:clrMapOvr>
  <p:transition spd="med">
    <p:split orient="vert"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75520" y="1052737"/>
            <a:ext cx="8406676" cy="2465931"/>
          </a:xfrm>
          <a:prstGeom prst="rect">
            <a:avLst/>
          </a:prstGeom>
        </p:spPr>
        <p:txBody>
          <a:bodyPr wrap="square">
            <a:spAutoFit/>
          </a:bodyPr>
          <a:lstStyle/>
          <a:p>
            <a:pPr lvl="1">
              <a:lnSpc>
                <a:spcPct val="80000"/>
              </a:lnSpc>
              <a:buNone/>
            </a:pPr>
            <a:r>
              <a:rPr lang="en-US" sz="3200" dirty="0">
                <a:solidFill>
                  <a:schemeClr val="bg2">
                    <a:lumMod val="10000"/>
                  </a:schemeClr>
                </a:solidFill>
                <a:latin typeface="Calibri" pitchFamily="34" charset="0"/>
              </a:rPr>
              <a:t>Nanotechnology  is used in many computing, communications, and other electronics applications to provide faster, smaller and more portable systems that can manage and store larger and larger amounts  of information</a:t>
            </a:r>
          </a:p>
        </p:txBody>
      </p:sp>
      <p:sp>
        <p:nvSpPr>
          <p:cNvPr id="4" name="Slide Number Placeholder 3"/>
          <p:cNvSpPr>
            <a:spLocks noGrp="1"/>
          </p:cNvSpPr>
          <p:nvPr>
            <p:ph type="sldNum" sz="quarter" idx="12"/>
          </p:nvPr>
        </p:nvSpPr>
        <p:spPr/>
        <p:txBody>
          <a:bodyPr/>
          <a:lstStyle/>
          <a:p>
            <a:fld id="{D79C9C98-7219-42D2-8ED8-BB4316AAA5EA}" type="slidenum">
              <a:rPr lang="en-IN" sz="1800" i="1"/>
              <a:pPr/>
              <a:t>28</a:t>
            </a:fld>
            <a:endParaRPr lang="en-IN" sz="1800" i="1" dirty="0"/>
          </a:p>
        </p:txBody>
      </p:sp>
      <p:sp>
        <p:nvSpPr>
          <p:cNvPr id="7" name="Text Box 5"/>
          <p:cNvSpPr txBox="1">
            <a:spLocks noChangeArrowheads="1"/>
          </p:cNvSpPr>
          <p:nvPr/>
        </p:nvSpPr>
        <p:spPr bwMode="auto">
          <a:xfrm>
            <a:off x="1524000" y="-24"/>
            <a:ext cx="9144000" cy="928670"/>
          </a:xfrm>
          <a:prstGeom prst="rect">
            <a:avLst/>
          </a:prstGeom>
          <a:noFill/>
          <a:ln w="9525">
            <a:noFill/>
            <a:miter lim="800000"/>
            <a:headEnd/>
            <a:tailEnd/>
          </a:ln>
        </p:spPr>
        <p:txBody>
          <a:bodyPr/>
          <a:lstStyle/>
          <a:p>
            <a:pPr algn="ctr"/>
            <a:r>
              <a:rPr lang="en-US" sz="6000" dirty="0">
                <a:solidFill>
                  <a:schemeClr val="bg2">
                    <a:lumMod val="10000"/>
                  </a:schemeClr>
                </a:solidFill>
                <a:latin typeface="+mj-lt"/>
              </a:rPr>
              <a:t>Advantages</a:t>
            </a:r>
          </a:p>
        </p:txBody>
      </p:sp>
      <p:pic>
        <p:nvPicPr>
          <p:cNvPr id="9" name="Picture 2" descr="D:\Documents and Settings\Nasir\Desktop\orli\img\Picture1.png"/>
          <p:cNvPicPr>
            <a:picLocks noChangeAspect="1" noChangeArrowheads="1"/>
          </p:cNvPicPr>
          <p:nvPr/>
        </p:nvPicPr>
        <p:blipFill>
          <a:blip r:embed="rId3" cstate="print"/>
          <a:srcRect/>
          <a:stretch>
            <a:fillRect/>
          </a:stretch>
        </p:blipFill>
        <p:spPr bwMode="auto">
          <a:xfrm>
            <a:off x="4128414" y="3521976"/>
            <a:ext cx="3839795" cy="3121710"/>
          </a:xfrm>
          <a:prstGeom prst="rect">
            <a:avLst/>
          </a:prstGeom>
          <a:noFill/>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Documents and Settings\Nasir\Desktop\orli\img\715387_16156990.jpg"/>
          <p:cNvPicPr>
            <a:picLocks noChangeAspect="1" noChangeArrowheads="1"/>
          </p:cNvPicPr>
          <p:nvPr/>
        </p:nvPicPr>
        <p:blipFill>
          <a:blip r:embed="rId3" cstate="print"/>
          <a:srcRect/>
          <a:stretch>
            <a:fillRect/>
          </a:stretch>
        </p:blipFill>
        <p:spPr bwMode="auto">
          <a:xfrm>
            <a:off x="5024430" y="2357430"/>
            <a:ext cx="5384800" cy="4038600"/>
          </a:xfrm>
          <a:prstGeom prst="rect">
            <a:avLst/>
          </a:prstGeom>
          <a:noFill/>
        </p:spPr>
      </p:pic>
      <p:sp>
        <p:nvSpPr>
          <p:cNvPr id="3" name="Content Placeholder 2"/>
          <p:cNvSpPr>
            <a:spLocks noGrp="1"/>
          </p:cNvSpPr>
          <p:nvPr>
            <p:ph idx="1"/>
          </p:nvPr>
        </p:nvSpPr>
        <p:spPr>
          <a:xfrm>
            <a:off x="1981200" y="1214422"/>
            <a:ext cx="8229600" cy="5357826"/>
          </a:xfrm>
        </p:spPr>
        <p:txBody>
          <a:bodyPr>
            <a:normAutofit fontScale="77500" lnSpcReduction="20000"/>
          </a:bodyPr>
          <a:lstStyle/>
          <a:p>
            <a:pPr>
              <a:lnSpc>
                <a:spcPct val="80000"/>
              </a:lnSpc>
              <a:buFont typeface="Wingdings" pitchFamily="2" charset="2"/>
              <a:buChar char="q"/>
            </a:pPr>
            <a:r>
              <a:rPr lang="en-US" sz="4100" b="1" dirty="0">
                <a:latin typeface="Calibri" pitchFamily="34" charset="0"/>
              </a:rPr>
              <a:t>Material</a:t>
            </a:r>
          </a:p>
          <a:p>
            <a:pPr>
              <a:lnSpc>
                <a:spcPct val="80000"/>
              </a:lnSpc>
              <a:buFont typeface="Arial" pitchFamily="34" charset="0"/>
              <a:buNone/>
            </a:pPr>
            <a:endParaRPr lang="en-US" sz="3500" b="1" dirty="0">
              <a:latin typeface="Calibri" pitchFamily="34" charset="0"/>
            </a:endParaRPr>
          </a:p>
          <a:p>
            <a:pPr>
              <a:buNone/>
            </a:pPr>
            <a:r>
              <a:rPr lang="en-US" sz="2300" dirty="0">
                <a:latin typeface="Calibri" pitchFamily="34" charset="0"/>
              </a:rPr>
              <a:t>	</a:t>
            </a:r>
            <a:r>
              <a:rPr lang="en-US" sz="3600" dirty="0">
                <a:latin typeface="Calibri" pitchFamily="34" charset="0"/>
              </a:rPr>
              <a:t>With NT, we can create unique materials and products which are:</a:t>
            </a:r>
          </a:p>
          <a:p>
            <a:pPr lvl="1"/>
            <a:endParaRPr lang="en-US" sz="3600" dirty="0">
              <a:latin typeface="Calibri" pitchFamily="34" charset="0"/>
            </a:endParaRPr>
          </a:p>
          <a:p>
            <a:pPr lvl="1"/>
            <a:r>
              <a:rPr lang="en-US" sz="3600" dirty="0">
                <a:latin typeface="Calibri" pitchFamily="34" charset="0"/>
              </a:rPr>
              <a:t>Stronger</a:t>
            </a:r>
          </a:p>
          <a:p>
            <a:pPr lvl="1"/>
            <a:endParaRPr lang="en-US" sz="3600" dirty="0">
              <a:latin typeface="Calibri" pitchFamily="34" charset="0"/>
            </a:endParaRPr>
          </a:p>
          <a:p>
            <a:pPr lvl="1"/>
            <a:r>
              <a:rPr lang="en-US" sz="3600" dirty="0">
                <a:latin typeface="Calibri" pitchFamily="34" charset="0"/>
              </a:rPr>
              <a:t>Lighter</a:t>
            </a:r>
          </a:p>
          <a:p>
            <a:pPr lvl="1"/>
            <a:endParaRPr lang="en-US" sz="3600" dirty="0">
              <a:latin typeface="Calibri" pitchFamily="34" charset="0"/>
            </a:endParaRPr>
          </a:p>
          <a:p>
            <a:pPr lvl="1"/>
            <a:r>
              <a:rPr lang="en-US" sz="3600" dirty="0">
                <a:latin typeface="Calibri" pitchFamily="34" charset="0"/>
              </a:rPr>
              <a:t>Cheaper</a:t>
            </a:r>
          </a:p>
          <a:p>
            <a:pPr lvl="1">
              <a:buNone/>
            </a:pPr>
            <a:endParaRPr lang="en-US" sz="3600" dirty="0">
              <a:latin typeface="Calibri" pitchFamily="34" charset="0"/>
            </a:endParaRPr>
          </a:p>
          <a:p>
            <a:pPr lvl="1"/>
            <a:r>
              <a:rPr lang="en-US" sz="3600" dirty="0">
                <a:latin typeface="Calibri" pitchFamily="34" charset="0"/>
              </a:rPr>
              <a:t>Durable</a:t>
            </a:r>
          </a:p>
          <a:p>
            <a:pPr lvl="1"/>
            <a:endParaRPr lang="en-US" sz="3600" dirty="0">
              <a:latin typeface="Calibri" pitchFamily="34" charset="0"/>
            </a:endParaRPr>
          </a:p>
          <a:p>
            <a:pPr lvl="1">
              <a:buNone/>
            </a:pPr>
            <a:endParaRPr lang="en-US" sz="3600" dirty="0">
              <a:latin typeface="Calibri" pitchFamily="34" charset="0"/>
            </a:endParaRPr>
          </a:p>
          <a:p>
            <a:endParaRPr lang="en-US" dirty="0">
              <a:latin typeface="Calibri" pitchFamily="34" charset="0"/>
            </a:endParaRPr>
          </a:p>
        </p:txBody>
      </p:sp>
      <p:sp>
        <p:nvSpPr>
          <p:cNvPr id="4" name="Text Box 5"/>
          <p:cNvSpPr txBox="1">
            <a:spLocks noChangeArrowheads="1"/>
          </p:cNvSpPr>
          <p:nvPr/>
        </p:nvSpPr>
        <p:spPr bwMode="auto">
          <a:xfrm>
            <a:off x="1524000" y="358552"/>
            <a:ext cx="9144000" cy="838200"/>
          </a:xfrm>
          <a:prstGeom prst="rect">
            <a:avLst/>
          </a:prstGeom>
          <a:noFill/>
          <a:ln w="9525">
            <a:solidFill>
              <a:schemeClr val="accent1"/>
            </a:solidFill>
            <a:miter lim="800000"/>
            <a:headEnd/>
            <a:tailEnd/>
          </a:ln>
        </p:spPr>
        <p:txBody>
          <a:bodyPr/>
          <a:lstStyle/>
          <a:p>
            <a:pPr algn="ctr"/>
            <a:r>
              <a:rPr lang="en-US" sz="4800" b="1" dirty="0">
                <a:solidFill>
                  <a:schemeClr val="bg2">
                    <a:lumMod val="10000"/>
                  </a:schemeClr>
                </a:solidFill>
                <a:latin typeface="Calibri" pitchFamily="34" charset="0"/>
              </a:rPr>
              <a:t>Advantages</a:t>
            </a:r>
          </a:p>
        </p:txBody>
      </p:sp>
      <p:sp>
        <p:nvSpPr>
          <p:cNvPr id="5" name="Slide Number Placeholder 4"/>
          <p:cNvSpPr>
            <a:spLocks noGrp="1"/>
          </p:cNvSpPr>
          <p:nvPr>
            <p:ph type="sldNum" sz="quarter" idx="12"/>
          </p:nvPr>
        </p:nvSpPr>
        <p:spPr/>
        <p:txBody>
          <a:bodyPr/>
          <a:lstStyle/>
          <a:p>
            <a:fld id="{D79C9C98-7219-42D2-8ED8-BB4316AAA5EA}" type="slidenum">
              <a:rPr lang="en-IN" sz="1800"/>
              <a:pPr/>
              <a:t>29</a:t>
            </a:fld>
            <a:endParaRPr lang="en-IN" sz="1800" dirty="0"/>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Slide Number Placeholder 4"/>
          <p:cNvSpPr>
            <a:spLocks noGrp="1"/>
          </p:cNvSpPr>
          <p:nvPr>
            <p:ph type="sldNum" sz="quarter" idx="12"/>
          </p:nvPr>
        </p:nvSpPr>
        <p:spPr/>
        <p:txBody>
          <a:bodyPr/>
          <a:lstStyle/>
          <a:p>
            <a:fld id="{D79C9C98-7219-42D2-8ED8-BB4316AAA5EA}" type="slidenum">
              <a:rPr lang="en-IN" smtClean="0"/>
              <a:pPr/>
              <a:t>3</a:t>
            </a:fld>
            <a:endParaRPr lang="en-IN"/>
          </a:p>
        </p:txBody>
      </p:sp>
      <p:sp>
        <p:nvSpPr>
          <p:cNvPr id="7" name="Content Placeholder 6"/>
          <p:cNvSpPr>
            <a:spLocks noGrp="1"/>
          </p:cNvSpPr>
          <p:nvPr>
            <p:ph idx="1"/>
          </p:nvPr>
        </p:nvSpPr>
        <p:spPr>
          <a:xfrm>
            <a:off x="1981200" y="1935480"/>
            <a:ext cx="8229600" cy="4733880"/>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The average width of a human hair is in the order of 100,000 </a:t>
            </a:r>
            <a:r>
              <a:rPr lang="en-IN" dirty="0" err="1"/>
              <a:t>nanometers</a:t>
            </a:r>
            <a:endParaRPr lang="en-IN" dirty="0"/>
          </a:p>
          <a:p>
            <a:r>
              <a:rPr lang="en-IN" dirty="0"/>
              <a:t>A single particle of smoke is in the order of 1,000 </a:t>
            </a:r>
            <a:r>
              <a:rPr lang="en-IN" dirty="0" err="1"/>
              <a:t>nanometers</a:t>
            </a: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2711624" y="1"/>
            <a:ext cx="6912768" cy="5223737"/>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79C9C98-7219-42D2-8ED8-BB4316AAA5EA}" type="slidenum">
              <a:rPr lang="en-IN" sz="1800"/>
              <a:pPr/>
              <a:t>30</a:t>
            </a:fld>
            <a:endParaRPr lang="en-IN" sz="1800" dirty="0"/>
          </a:p>
        </p:txBody>
      </p:sp>
      <p:pic>
        <p:nvPicPr>
          <p:cNvPr id="4" name="Picture 2" descr="D:\Documents and Settings\Nasir\Desktop\orli\img\WindowsLiveWriterHistoricalsimulationdisadvantagespractic_B983iStock_000002219951XSmall_2.jpg"/>
          <p:cNvPicPr>
            <a:picLocks noChangeAspect="1" noChangeArrowheads="1"/>
          </p:cNvPicPr>
          <p:nvPr/>
        </p:nvPicPr>
        <p:blipFill>
          <a:blip r:embed="rId2" cstate="print"/>
          <a:srcRect t="6557"/>
          <a:stretch>
            <a:fillRect/>
          </a:stretch>
        </p:blipFill>
        <p:spPr bwMode="auto">
          <a:xfrm>
            <a:off x="6667504" y="3356993"/>
            <a:ext cx="3929090" cy="2849231"/>
          </a:xfrm>
          <a:prstGeom prst="rect">
            <a:avLst/>
          </a:prstGeom>
          <a:noFill/>
        </p:spPr>
      </p:pic>
      <p:sp>
        <p:nvSpPr>
          <p:cNvPr id="11" name="Rectangle 10"/>
          <p:cNvSpPr/>
          <p:nvPr/>
        </p:nvSpPr>
        <p:spPr>
          <a:xfrm>
            <a:off x="1881158" y="1412777"/>
            <a:ext cx="5105158" cy="5078313"/>
          </a:xfrm>
          <a:prstGeom prst="rect">
            <a:avLst/>
          </a:prstGeom>
        </p:spPr>
        <p:txBody>
          <a:bodyPr wrap="square">
            <a:spAutoFit/>
          </a:bodyPr>
          <a:lstStyle/>
          <a:p>
            <a:pPr>
              <a:buNone/>
            </a:pPr>
            <a:r>
              <a:rPr lang="en-US" sz="3600" u="sng" dirty="0">
                <a:solidFill>
                  <a:schemeClr val="bg2">
                    <a:lumMod val="10000"/>
                  </a:schemeClr>
                </a:solidFill>
                <a:latin typeface="+mj-lt"/>
              </a:rPr>
              <a:t>National Science and Technology Council (USA) claims that:</a:t>
            </a:r>
          </a:p>
          <a:p>
            <a:pPr>
              <a:buNone/>
            </a:pPr>
            <a:r>
              <a:rPr lang="en-US" sz="3600" dirty="0">
                <a:solidFill>
                  <a:schemeClr val="bg2">
                    <a:lumMod val="10000"/>
                  </a:schemeClr>
                </a:solidFill>
                <a:latin typeface="+mj-lt"/>
              </a:rPr>
              <a:t>“Nanotechnology is an enabling technology that will change the nature of almost every human-made object in the next century</a:t>
            </a:r>
            <a:r>
              <a:rPr lang="en-US" sz="3600" dirty="0">
                <a:latin typeface="+mj-lt"/>
              </a:rPr>
              <a:t>”</a:t>
            </a:r>
          </a:p>
        </p:txBody>
      </p:sp>
      <p:sp>
        <p:nvSpPr>
          <p:cNvPr id="8" name="Rectangle 7"/>
          <p:cNvSpPr/>
          <p:nvPr/>
        </p:nvSpPr>
        <p:spPr>
          <a:xfrm>
            <a:off x="1523968" y="437764"/>
            <a:ext cx="9144032" cy="830997"/>
          </a:xfrm>
          <a:prstGeom prst="rect">
            <a:avLst/>
          </a:prstGeom>
          <a:noFill/>
        </p:spPr>
        <p:txBody>
          <a:bodyPr wrap="square" lIns="91440" tIns="45720" rIns="91440" bIns="45720">
            <a:spAutoFit/>
          </a:bodyPr>
          <a:lstStyle/>
          <a:p>
            <a:pPr algn="ctr"/>
            <a:r>
              <a:rPr lang="en-US" sz="4800" b="1" dirty="0">
                <a:solidFill>
                  <a:schemeClr val="bg2">
                    <a:lumMod val="10000"/>
                  </a:schemeClr>
                </a:solidFill>
                <a:latin typeface="+mj-lt"/>
              </a:rPr>
              <a:t>Future Of Nanotechnology </a:t>
            </a:r>
            <a:endParaRPr lang="en-US" sz="4800" b="1" dirty="0">
              <a:ln w="18000">
                <a:solidFill>
                  <a:schemeClr val="accent2">
                    <a:satMod val="140000"/>
                  </a:schemeClr>
                </a:solidFill>
                <a:prstDash val="solid"/>
                <a:miter lim="800000"/>
              </a:ln>
              <a:solidFill>
                <a:schemeClr val="bg2">
                  <a:lumMod val="10000"/>
                </a:schemeClr>
              </a:solidFill>
              <a:effectLst>
                <a:outerShdw blurRad="25500" dist="23000" dir="7020000" algn="tl">
                  <a:srgbClr val="000000">
                    <a:alpha val="50000"/>
                  </a:srgbClr>
                </a:outerShdw>
              </a:effectLst>
              <a:latin typeface="+mj-lt"/>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4400"/>
            <a:ext cx="6072198" cy="728650"/>
          </a:xfrm>
        </p:spPr>
        <p:txBody>
          <a:bodyPr>
            <a:normAutofit/>
          </a:bodyPr>
          <a:lstStyle/>
          <a:p>
            <a:r>
              <a:rPr lang="en-US" sz="3200" b="1" dirty="0"/>
              <a:t>  Examples of Future Use of NT</a:t>
            </a:r>
          </a:p>
        </p:txBody>
      </p:sp>
      <p:sp>
        <p:nvSpPr>
          <p:cNvPr id="3" name="Content Placeholder 2"/>
          <p:cNvSpPr>
            <a:spLocks noGrp="1"/>
          </p:cNvSpPr>
          <p:nvPr>
            <p:ph idx="1"/>
          </p:nvPr>
        </p:nvSpPr>
        <p:spPr>
          <a:xfrm>
            <a:off x="1981200" y="1600201"/>
            <a:ext cx="4690864" cy="2692895"/>
          </a:xfrm>
        </p:spPr>
        <p:txBody>
          <a:bodyPr>
            <a:normAutofit fontScale="77500" lnSpcReduction="20000"/>
          </a:bodyPr>
          <a:lstStyle/>
          <a:p>
            <a:pPr lvl="1"/>
            <a:endParaRPr lang="en-US" dirty="0">
              <a:solidFill>
                <a:schemeClr val="bg2">
                  <a:lumMod val="10000"/>
                </a:schemeClr>
              </a:solidFill>
              <a:latin typeface="+mj-lt"/>
            </a:endParaRPr>
          </a:p>
          <a:p>
            <a:pPr lvl="1">
              <a:buNone/>
            </a:pPr>
            <a:r>
              <a:rPr lang="en-US" sz="3600" dirty="0">
                <a:solidFill>
                  <a:schemeClr val="bg2">
                    <a:lumMod val="10000"/>
                  </a:schemeClr>
                </a:solidFill>
                <a:latin typeface="+mj-lt"/>
              </a:rPr>
              <a:t>Electronic Paper</a:t>
            </a:r>
          </a:p>
          <a:p>
            <a:pPr lvl="1">
              <a:buFont typeface="Wingdings" pitchFamily="2" charset="2"/>
              <a:buChar char="Ø"/>
            </a:pPr>
            <a:endParaRPr lang="en-US" dirty="0">
              <a:solidFill>
                <a:schemeClr val="bg2">
                  <a:lumMod val="10000"/>
                </a:schemeClr>
              </a:solidFill>
              <a:latin typeface="+mj-lt"/>
            </a:endParaRPr>
          </a:p>
          <a:p>
            <a:pPr lvl="1">
              <a:buFont typeface="Wingdings" pitchFamily="2" charset="2"/>
              <a:buChar char="Ø"/>
            </a:pPr>
            <a:endParaRPr lang="en-US" dirty="0">
              <a:solidFill>
                <a:schemeClr val="bg2">
                  <a:lumMod val="10000"/>
                </a:schemeClr>
              </a:solidFill>
              <a:latin typeface="+mj-lt"/>
            </a:endParaRPr>
          </a:p>
          <a:p>
            <a:pPr lvl="1">
              <a:buNone/>
            </a:pPr>
            <a:endParaRPr lang="en-US" dirty="0">
              <a:solidFill>
                <a:schemeClr val="bg2">
                  <a:lumMod val="10000"/>
                </a:schemeClr>
              </a:solidFill>
              <a:latin typeface="+mj-lt"/>
            </a:endParaRPr>
          </a:p>
          <a:p>
            <a:pPr lvl="1"/>
            <a:endParaRPr lang="en-US" dirty="0">
              <a:solidFill>
                <a:schemeClr val="bg2">
                  <a:lumMod val="10000"/>
                </a:schemeClr>
              </a:solidFill>
              <a:latin typeface="+mj-lt"/>
            </a:endParaRPr>
          </a:p>
          <a:p>
            <a:pPr lvl="1"/>
            <a:endParaRPr lang="en-US" dirty="0">
              <a:solidFill>
                <a:schemeClr val="bg2">
                  <a:lumMod val="10000"/>
                </a:schemeClr>
              </a:solidFill>
              <a:latin typeface="+mj-lt"/>
            </a:endParaRPr>
          </a:p>
          <a:p>
            <a:pPr lvl="1">
              <a:buNone/>
            </a:pPr>
            <a:r>
              <a:rPr lang="en-US" sz="3600" dirty="0">
                <a:solidFill>
                  <a:schemeClr val="bg2">
                    <a:lumMod val="10000"/>
                  </a:schemeClr>
                </a:solidFill>
                <a:latin typeface="+mj-lt"/>
              </a:rPr>
              <a:t>Contact Lens</a:t>
            </a:r>
          </a:p>
          <a:p>
            <a:endParaRPr lang="en-US" dirty="0">
              <a:solidFill>
                <a:schemeClr val="bg2">
                  <a:lumMod val="10000"/>
                </a:schemeClr>
              </a:solidFill>
              <a:latin typeface="+mj-lt"/>
            </a:endParaRPr>
          </a:p>
        </p:txBody>
      </p:sp>
      <p:sp>
        <p:nvSpPr>
          <p:cNvPr id="8" name="Slide Number Placeholder 7"/>
          <p:cNvSpPr>
            <a:spLocks noGrp="1"/>
          </p:cNvSpPr>
          <p:nvPr>
            <p:ph type="sldNum" sz="quarter" idx="12"/>
          </p:nvPr>
        </p:nvSpPr>
        <p:spPr/>
        <p:txBody>
          <a:bodyPr/>
          <a:lstStyle/>
          <a:p>
            <a:fld id="{D79C9C98-7219-42D2-8ED8-BB4316AAA5EA}" type="slidenum">
              <a:rPr lang="en-IN" sz="1800"/>
              <a:pPr/>
              <a:t>31</a:t>
            </a:fld>
            <a:endParaRPr lang="en-IN" sz="1800" dirty="0"/>
          </a:p>
        </p:txBody>
      </p:sp>
      <p:pic>
        <p:nvPicPr>
          <p:cNvPr id="1030" name="Picture 6" descr="D:\Documents and Settings\Nasir\Desktop\orli\img\paper_july15,0.jpg"/>
          <p:cNvPicPr>
            <a:picLocks noChangeAspect="1" noChangeArrowheads="1"/>
          </p:cNvPicPr>
          <p:nvPr/>
        </p:nvPicPr>
        <p:blipFill>
          <a:blip r:embed="rId3" cstate="print"/>
          <a:srcRect r="6698"/>
          <a:stretch>
            <a:fillRect/>
          </a:stretch>
        </p:blipFill>
        <p:spPr bwMode="auto">
          <a:xfrm>
            <a:off x="6816080" y="1052736"/>
            <a:ext cx="3326198" cy="2857520"/>
          </a:xfrm>
          <a:prstGeom prst="rect">
            <a:avLst/>
          </a:prstGeom>
          <a:noFill/>
        </p:spPr>
      </p:pic>
      <p:sp>
        <p:nvSpPr>
          <p:cNvPr id="10" name="Text Box 5"/>
          <p:cNvSpPr txBox="1">
            <a:spLocks noChangeArrowheads="1"/>
          </p:cNvSpPr>
          <p:nvPr/>
        </p:nvSpPr>
        <p:spPr bwMode="auto">
          <a:xfrm>
            <a:off x="1524000" y="142528"/>
            <a:ext cx="9144000" cy="838200"/>
          </a:xfrm>
          <a:prstGeom prst="rect">
            <a:avLst/>
          </a:prstGeom>
          <a:noFill/>
          <a:ln w="9525">
            <a:noFill/>
            <a:miter lim="800000"/>
            <a:headEnd/>
            <a:tailEnd/>
          </a:ln>
        </p:spPr>
        <p:txBody>
          <a:bodyPr/>
          <a:lstStyle/>
          <a:p>
            <a:pPr algn="ctr"/>
            <a:r>
              <a:rPr lang="en-US" sz="4800" dirty="0">
                <a:solidFill>
                  <a:schemeClr val="bg2">
                    <a:lumMod val="10000"/>
                  </a:schemeClr>
                </a:solidFill>
                <a:latin typeface="+mj-lt"/>
              </a:rPr>
              <a:t>Future Of Nanotechnology</a:t>
            </a:r>
          </a:p>
        </p:txBody>
      </p:sp>
      <p:pic>
        <p:nvPicPr>
          <p:cNvPr id="1029" name="Picture 5" descr="D:\Documents and Settings\Nasir\Desktop\orli\img\Contact-Lens-Finger_lg.jpg"/>
          <p:cNvPicPr>
            <a:picLocks noChangeAspect="1" noChangeArrowheads="1"/>
          </p:cNvPicPr>
          <p:nvPr/>
        </p:nvPicPr>
        <p:blipFill>
          <a:blip r:embed="rId4" cstate="print"/>
          <a:srcRect l="14667" t="28667" r="26667"/>
          <a:stretch>
            <a:fillRect/>
          </a:stretch>
        </p:blipFill>
        <p:spPr bwMode="auto">
          <a:xfrm>
            <a:off x="4799856" y="3882708"/>
            <a:ext cx="3643338" cy="271464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 calcmode="lin" valueType="num">
                                      <p:cBhvr additive="base">
                                        <p:cTn id="1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29"/>
                                        </p:tgtEl>
                                        <p:attrNameLst>
                                          <p:attrName>style.visibility</p:attrName>
                                        </p:attrNameLst>
                                      </p:cBhvr>
                                      <p:to>
                                        <p:strVal val="visible"/>
                                      </p:to>
                                    </p:set>
                                    <p:animEffect transition="in" filter="fade">
                                      <p:cBhvr>
                                        <p:cTn id="21"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676400" y="76200"/>
            <a:ext cx="9144000" cy="369332"/>
          </a:xfrm>
          <a:prstGeom prst="rect">
            <a:avLst/>
          </a:prstGeom>
          <a:noFill/>
          <a:ln w="9525">
            <a:noFill/>
            <a:miter lim="800000"/>
            <a:headEnd/>
            <a:tailEnd/>
          </a:ln>
        </p:spPr>
        <p:txBody>
          <a:bodyPr>
            <a:spAutoFit/>
          </a:bodyPr>
          <a:lstStyle/>
          <a:p>
            <a:pPr>
              <a:tabLst>
                <a:tab pos="577850" algn="l"/>
              </a:tabLst>
            </a:pPr>
            <a:r>
              <a:rPr lang="en-US" b="1">
                <a:solidFill>
                  <a:srgbClr val="FF0066"/>
                </a:solidFill>
              </a:rPr>
              <a:t>3.	Sunscreens and Cosmetics</a:t>
            </a:r>
          </a:p>
        </p:txBody>
      </p:sp>
      <p:sp>
        <p:nvSpPr>
          <p:cNvPr id="57347" name="Rectangle 3"/>
          <p:cNvSpPr>
            <a:spLocks noChangeArrowheads="1"/>
          </p:cNvSpPr>
          <p:nvPr/>
        </p:nvSpPr>
        <p:spPr bwMode="auto">
          <a:xfrm>
            <a:off x="1676400" y="533401"/>
            <a:ext cx="8610600" cy="1061829"/>
          </a:xfrm>
          <a:prstGeom prst="rect">
            <a:avLst/>
          </a:prstGeom>
          <a:noFill/>
          <a:ln w="9525">
            <a:solidFill>
              <a:srgbClr val="000000"/>
            </a:solidFill>
            <a:miter lim="800000"/>
            <a:headEnd/>
            <a:tailEnd/>
          </a:ln>
        </p:spPr>
        <p:txBody>
          <a:bodyPr>
            <a:spAutoFit/>
          </a:bodyPr>
          <a:lstStyle/>
          <a:p>
            <a:pPr marL="230188" indent="-230188">
              <a:buFontTx/>
              <a:buChar char="•"/>
            </a:pPr>
            <a:r>
              <a:rPr lang="en-US" sz="2100" dirty="0" err="1"/>
              <a:t>Nanosized</a:t>
            </a:r>
            <a:r>
              <a:rPr lang="en-US" sz="2100" dirty="0"/>
              <a:t> titanium dioxide and zinc oxide are currently used in some sunscreens, as they absorb and reflect ultraviolet (UV) rays.</a:t>
            </a:r>
          </a:p>
          <a:p>
            <a:pPr marL="230188" indent="-230188">
              <a:buFontTx/>
              <a:buChar char="•"/>
            </a:pPr>
            <a:endParaRPr lang="en-US" sz="2100" dirty="0"/>
          </a:p>
        </p:txBody>
      </p:sp>
      <p:sp>
        <p:nvSpPr>
          <p:cNvPr id="57348" name="Rectangle 4"/>
          <p:cNvSpPr>
            <a:spLocks noChangeArrowheads="1"/>
          </p:cNvSpPr>
          <p:nvPr/>
        </p:nvSpPr>
        <p:spPr bwMode="auto">
          <a:xfrm>
            <a:off x="1752600" y="1905000"/>
            <a:ext cx="9144000" cy="369332"/>
          </a:xfrm>
          <a:prstGeom prst="rect">
            <a:avLst/>
          </a:prstGeom>
          <a:noFill/>
          <a:ln w="9525">
            <a:noFill/>
            <a:miter lim="800000"/>
            <a:headEnd/>
            <a:tailEnd/>
          </a:ln>
        </p:spPr>
        <p:txBody>
          <a:bodyPr>
            <a:spAutoFit/>
          </a:bodyPr>
          <a:lstStyle/>
          <a:p>
            <a:pPr algn="l"/>
            <a:r>
              <a:rPr lang="en-US" b="1">
                <a:solidFill>
                  <a:srgbClr val="FF0066"/>
                </a:solidFill>
              </a:rPr>
              <a:t>4.     Fuel Cells</a:t>
            </a:r>
          </a:p>
        </p:txBody>
      </p:sp>
      <p:sp>
        <p:nvSpPr>
          <p:cNvPr id="57349" name="Rectangle 5"/>
          <p:cNvSpPr>
            <a:spLocks noChangeArrowheads="1"/>
          </p:cNvSpPr>
          <p:nvPr/>
        </p:nvSpPr>
        <p:spPr bwMode="auto">
          <a:xfrm>
            <a:off x="1752600" y="2362200"/>
            <a:ext cx="8686800" cy="738664"/>
          </a:xfrm>
          <a:prstGeom prst="rect">
            <a:avLst/>
          </a:prstGeom>
          <a:noFill/>
          <a:ln w="9525">
            <a:solidFill>
              <a:srgbClr val="000000"/>
            </a:solidFill>
            <a:miter lim="800000"/>
            <a:headEnd/>
            <a:tailEnd/>
          </a:ln>
        </p:spPr>
        <p:txBody>
          <a:bodyPr>
            <a:spAutoFit/>
          </a:bodyPr>
          <a:lstStyle/>
          <a:p>
            <a:pPr algn="just"/>
            <a:r>
              <a:rPr lang="en-US" sz="2100" dirty="0"/>
              <a:t>The potential use of </a:t>
            </a:r>
            <a:r>
              <a:rPr lang="en-US" sz="2100" dirty="0" err="1"/>
              <a:t>nano</a:t>
            </a:r>
            <a:r>
              <a:rPr lang="en-US" sz="2100" dirty="0"/>
              <a:t>-engineered membranes to intensify catalytic processes could enable higher-efficiency, small-scale fuel cells.</a:t>
            </a:r>
          </a:p>
        </p:txBody>
      </p:sp>
      <p:sp>
        <p:nvSpPr>
          <p:cNvPr id="57350" name="Rectangle 7"/>
          <p:cNvSpPr>
            <a:spLocks noChangeArrowheads="1"/>
          </p:cNvSpPr>
          <p:nvPr/>
        </p:nvSpPr>
        <p:spPr bwMode="auto">
          <a:xfrm>
            <a:off x="1676400" y="3657600"/>
            <a:ext cx="9144000" cy="369332"/>
          </a:xfrm>
          <a:prstGeom prst="rect">
            <a:avLst/>
          </a:prstGeom>
          <a:noFill/>
          <a:ln w="9525">
            <a:noFill/>
            <a:miter lim="800000"/>
            <a:headEnd/>
            <a:tailEnd/>
          </a:ln>
        </p:spPr>
        <p:txBody>
          <a:bodyPr>
            <a:spAutoFit/>
          </a:bodyPr>
          <a:lstStyle/>
          <a:p>
            <a:pPr algn="l"/>
            <a:r>
              <a:rPr lang="en-US" b="1">
                <a:solidFill>
                  <a:srgbClr val="FF0066"/>
                </a:solidFill>
              </a:rPr>
              <a:t> 5.      Displays</a:t>
            </a:r>
          </a:p>
        </p:txBody>
      </p:sp>
      <p:sp>
        <p:nvSpPr>
          <p:cNvPr id="57351" name="Rectangle 8"/>
          <p:cNvSpPr>
            <a:spLocks noChangeArrowheads="1"/>
          </p:cNvSpPr>
          <p:nvPr/>
        </p:nvSpPr>
        <p:spPr bwMode="auto">
          <a:xfrm>
            <a:off x="1600200" y="4191001"/>
            <a:ext cx="9067800" cy="2462213"/>
          </a:xfrm>
          <a:prstGeom prst="rect">
            <a:avLst/>
          </a:prstGeom>
          <a:noFill/>
          <a:ln w="9525">
            <a:solidFill>
              <a:srgbClr val="000000"/>
            </a:solidFill>
            <a:miter lim="800000"/>
            <a:headEnd/>
            <a:tailEnd/>
          </a:ln>
        </p:spPr>
        <p:txBody>
          <a:bodyPr>
            <a:spAutoFit/>
          </a:bodyPr>
          <a:lstStyle/>
          <a:p>
            <a:pPr marL="230188" indent="-230188" algn="just">
              <a:buFontTx/>
              <a:buChar char="•"/>
            </a:pPr>
            <a:r>
              <a:rPr lang="en-US" sz="2200" dirty="0" err="1"/>
              <a:t>Nanocrystalline</a:t>
            </a:r>
            <a:r>
              <a:rPr lang="en-US" sz="2200" dirty="0"/>
              <a:t> zinc </a:t>
            </a:r>
            <a:r>
              <a:rPr lang="en-US" sz="2200" dirty="0" err="1"/>
              <a:t>selenide</a:t>
            </a:r>
            <a:r>
              <a:rPr lang="en-US" sz="2200" dirty="0"/>
              <a:t>, zinc </a:t>
            </a:r>
            <a:r>
              <a:rPr lang="en-US" sz="2200" dirty="0" err="1"/>
              <a:t>sulphide</a:t>
            </a:r>
            <a:r>
              <a:rPr lang="en-US" sz="2200" dirty="0"/>
              <a:t>, cadmium </a:t>
            </a:r>
            <a:r>
              <a:rPr lang="en-US" sz="2200" dirty="0" err="1"/>
              <a:t>sulphide</a:t>
            </a:r>
            <a:r>
              <a:rPr lang="en-US" sz="2200" dirty="0"/>
              <a:t> and lead telluride are candidates for the next generation of light-emitting phosphors. </a:t>
            </a:r>
          </a:p>
          <a:p>
            <a:pPr marL="230188" indent="-230188" algn="just">
              <a:buFontTx/>
              <a:buChar char="•"/>
            </a:pPr>
            <a:endParaRPr lang="en-US" sz="2200" dirty="0"/>
          </a:p>
          <a:p>
            <a:pPr marL="230188" indent="-230188" algn="just">
              <a:buFontTx/>
              <a:buChar char="•"/>
            </a:pPr>
            <a:r>
              <a:rPr lang="en-US" sz="2200" dirty="0"/>
              <a:t>CNTs are being investigated for low voltage field-emission displays; their strength, sharpness, conductivity and inertness make them potentially very efficient and long-lasting emitters.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ChangeArrowheads="1"/>
          </p:cNvSpPr>
          <p:nvPr/>
        </p:nvSpPr>
        <p:spPr bwMode="auto">
          <a:xfrm>
            <a:off x="1697039" y="228600"/>
            <a:ext cx="4943597" cy="369332"/>
          </a:xfrm>
          <a:prstGeom prst="rect">
            <a:avLst/>
          </a:prstGeom>
          <a:noFill/>
          <a:ln w="9525">
            <a:noFill/>
            <a:miter lim="800000"/>
            <a:headEnd/>
            <a:tailEnd/>
          </a:ln>
        </p:spPr>
        <p:txBody>
          <a:bodyPr wrap="none">
            <a:spAutoFit/>
          </a:bodyPr>
          <a:lstStyle/>
          <a:p>
            <a:pPr>
              <a:tabLst>
                <a:tab pos="635000" algn="l"/>
              </a:tabLst>
            </a:pPr>
            <a:r>
              <a:rPr lang="en-US" b="1">
                <a:solidFill>
                  <a:srgbClr val="FF0066"/>
                </a:solidFill>
              </a:rPr>
              <a:t>8.	Magnetic Nano Materials applications</a:t>
            </a:r>
          </a:p>
        </p:txBody>
      </p:sp>
      <p:sp>
        <p:nvSpPr>
          <p:cNvPr id="59395" name="Rectangle 7"/>
          <p:cNvSpPr>
            <a:spLocks noChangeArrowheads="1"/>
          </p:cNvSpPr>
          <p:nvPr/>
        </p:nvSpPr>
        <p:spPr bwMode="auto">
          <a:xfrm>
            <a:off x="1676400" y="762000"/>
            <a:ext cx="8686800" cy="5943600"/>
          </a:xfrm>
          <a:prstGeom prst="rect">
            <a:avLst/>
          </a:prstGeom>
          <a:noFill/>
          <a:ln w="9525">
            <a:solidFill>
              <a:srgbClr val="000000"/>
            </a:solidFill>
            <a:miter lim="800000"/>
            <a:headEnd/>
            <a:tailEnd/>
          </a:ln>
        </p:spPr>
        <p:txBody>
          <a:bodyPr>
            <a:spAutoFit/>
          </a:bodyPr>
          <a:lstStyle/>
          <a:p>
            <a:pPr marL="346075" indent="-346075" algn="just">
              <a:buFontTx/>
              <a:buChar char="•"/>
            </a:pPr>
            <a:r>
              <a:rPr lang="en-US" sz="2400" dirty="0"/>
              <a:t>It has been shown that magnets made of </a:t>
            </a:r>
            <a:r>
              <a:rPr lang="en-US" sz="2400" dirty="0" err="1"/>
              <a:t>nanocrystalline</a:t>
            </a:r>
            <a:r>
              <a:rPr lang="en-US" sz="2400" dirty="0"/>
              <a:t> yttrium–samarium–cobalt grains possess unusual magnetic properties due to their extremely large grain interface area (high </a:t>
            </a:r>
            <a:r>
              <a:rPr lang="en-US" sz="2400" dirty="0" err="1"/>
              <a:t>coercivity</a:t>
            </a:r>
            <a:r>
              <a:rPr lang="en-US" sz="2400" dirty="0"/>
              <a:t> can be obtained because magnetization flips cannot easily propagate past the grain boundaries). </a:t>
            </a:r>
          </a:p>
          <a:p>
            <a:pPr marL="346075" indent="-346075" algn="just">
              <a:buFontTx/>
              <a:buChar char="•"/>
            </a:pPr>
            <a:endParaRPr lang="en-US" sz="2400" dirty="0"/>
          </a:p>
          <a:p>
            <a:pPr marL="346075" indent="-346075" algn="just">
              <a:buFontTx/>
              <a:buChar char="•"/>
            </a:pPr>
            <a:r>
              <a:rPr lang="en-US" sz="2400" dirty="0"/>
              <a:t>This could lead to applications in motors, analytical instruments like magnetic resonance imaging (MRI), used widely in hospitals, and </a:t>
            </a:r>
            <a:r>
              <a:rPr lang="en-US" sz="2400" dirty="0" err="1"/>
              <a:t>microsensors</a:t>
            </a:r>
            <a:r>
              <a:rPr lang="en-US" sz="2400" dirty="0"/>
              <a:t>. </a:t>
            </a:r>
          </a:p>
          <a:p>
            <a:pPr marL="346075" indent="-346075" algn="just">
              <a:buFontTx/>
              <a:buChar char="•"/>
            </a:pPr>
            <a:endParaRPr lang="en-US" sz="2400" dirty="0"/>
          </a:p>
          <a:p>
            <a:pPr marL="346075" indent="-346075">
              <a:buFontTx/>
              <a:buChar char="•"/>
            </a:pPr>
            <a:r>
              <a:rPr lang="en-US" sz="2400" dirty="0" err="1"/>
              <a:t>Nanoscale</a:t>
            </a:r>
            <a:r>
              <a:rPr lang="en-US" sz="2400" dirty="0"/>
              <a:t>-fabricated magnetic materials also have applications in data storage. </a:t>
            </a:r>
          </a:p>
          <a:p>
            <a:pPr marL="346075" indent="-346075">
              <a:buFontTx/>
              <a:buChar char="•"/>
            </a:pPr>
            <a:endParaRPr lang="en-US" sz="2400" dirty="0"/>
          </a:p>
          <a:p>
            <a:pPr marL="346075" indent="-346075">
              <a:buFontTx/>
              <a:buChar char="•"/>
            </a:pPr>
            <a:r>
              <a:rPr lang="en-US" sz="2400" dirty="0"/>
              <a:t>Devices such as computer hard disks  storage capacity is increased with Magnetic </a:t>
            </a:r>
            <a:r>
              <a:rPr lang="en-US" sz="2400" dirty="0" err="1"/>
              <a:t>Nano</a:t>
            </a:r>
            <a:r>
              <a:rPr lang="en-US" sz="2400" dirty="0"/>
              <a:t> materials</a:t>
            </a:r>
          </a:p>
          <a:p>
            <a:pPr marL="346075" indent="-346075" algn="just"/>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1981200" y="1447801"/>
            <a:ext cx="8001000" cy="646331"/>
          </a:xfrm>
          <a:prstGeom prst="rect">
            <a:avLst/>
          </a:prstGeom>
          <a:noFill/>
          <a:ln w="9525">
            <a:noFill/>
            <a:miter lim="800000"/>
            <a:headEnd/>
            <a:tailEnd/>
          </a:ln>
        </p:spPr>
        <p:txBody>
          <a:bodyPr>
            <a:spAutoFit/>
          </a:bodyPr>
          <a:lstStyle/>
          <a:p>
            <a:pPr algn="l"/>
            <a:endParaRPr lang="en-US"/>
          </a:p>
          <a:p>
            <a:pPr algn="l"/>
            <a:r>
              <a:rPr lang="en-US"/>
              <a:t>. </a:t>
            </a:r>
          </a:p>
        </p:txBody>
      </p:sp>
      <p:sp>
        <p:nvSpPr>
          <p:cNvPr id="60419" name="Rectangle 5"/>
          <p:cNvSpPr>
            <a:spLocks noChangeArrowheads="1"/>
          </p:cNvSpPr>
          <p:nvPr/>
        </p:nvSpPr>
        <p:spPr bwMode="auto">
          <a:xfrm>
            <a:off x="533400" y="1492180"/>
            <a:ext cx="10515600" cy="4154984"/>
          </a:xfrm>
          <a:prstGeom prst="rect">
            <a:avLst/>
          </a:prstGeom>
          <a:noFill/>
          <a:ln w="9525">
            <a:solidFill>
              <a:srgbClr val="000000"/>
            </a:solidFill>
            <a:miter lim="800000"/>
            <a:headEnd/>
            <a:tailEnd/>
          </a:ln>
        </p:spPr>
        <p:txBody>
          <a:bodyPr wrap="square">
            <a:spAutoFit/>
          </a:bodyPr>
          <a:lstStyle/>
          <a:p>
            <a:pPr marL="173038" indent="-173038" algn="just">
              <a:buFontTx/>
              <a:buChar char="•"/>
            </a:pPr>
            <a:r>
              <a:rPr lang="en-US" sz="2400" dirty="0"/>
              <a:t>Unfortunately, in some cases, the biomedical metal alloys may wear out within the lifetime of the patient. But </a:t>
            </a:r>
            <a:r>
              <a:rPr lang="en-US" sz="2400" dirty="0" err="1"/>
              <a:t>Nano</a:t>
            </a:r>
            <a:r>
              <a:rPr lang="en-US" sz="2400" dirty="0"/>
              <a:t> materials increases the life time of the implant materials.</a:t>
            </a:r>
          </a:p>
          <a:p>
            <a:pPr marL="173038" indent="-173038" algn="just">
              <a:buFontTx/>
              <a:buChar char="•"/>
            </a:pPr>
            <a:endParaRPr lang="en-US" sz="2400" dirty="0"/>
          </a:p>
          <a:p>
            <a:pPr marL="173038" indent="-173038" algn="just">
              <a:buFontTx/>
              <a:buChar char="•"/>
            </a:pPr>
            <a:r>
              <a:rPr lang="en-US" sz="2400" dirty="0" err="1"/>
              <a:t>Nanocrystalline</a:t>
            </a:r>
            <a:r>
              <a:rPr lang="en-US" sz="2400" dirty="0"/>
              <a:t> zirconium oxide (</a:t>
            </a:r>
            <a:r>
              <a:rPr lang="en-US" sz="2400" dirty="0" err="1"/>
              <a:t>zirconia</a:t>
            </a:r>
            <a:r>
              <a:rPr lang="en-US" sz="2400" dirty="0"/>
              <a:t>) is hard, wear resistant, bio-corrosion resistant and bio-compatible. </a:t>
            </a:r>
          </a:p>
          <a:p>
            <a:pPr marL="173038" indent="-173038" algn="just">
              <a:buFontTx/>
              <a:buChar char="•"/>
            </a:pPr>
            <a:endParaRPr lang="en-US" sz="2400" dirty="0"/>
          </a:p>
          <a:p>
            <a:pPr marL="173038" indent="-173038" algn="just">
              <a:buFontTx/>
              <a:buChar char="•"/>
            </a:pPr>
            <a:r>
              <a:rPr lang="en-US" sz="2400" dirty="0"/>
              <a:t>It therefore presents an attractive alternative material for implants. </a:t>
            </a:r>
          </a:p>
          <a:p>
            <a:pPr marL="173038" indent="-173038" algn="just">
              <a:buFontTx/>
              <a:buChar char="•"/>
            </a:pPr>
            <a:endParaRPr lang="en-US" sz="2400" dirty="0"/>
          </a:p>
          <a:p>
            <a:pPr marL="173038" indent="-173038" algn="just">
              <a:buFontTx/>
              <a:buChar char="•"/>
            </a:pPr>
            <a:r>
              <a:rPr lang="en-US" sz="2400" dirty="0" err="1"/>
              <a:t>Nanocrystalline</a:t>
            </a:r>
            <a:r>
              <a:rPr lang="en-US" sz="2400" dirty="0"/>
              <a:t> silicon carbide is a candidate material for artificial heart valves primarily because of its low weight, high strength and inertness.</a:t>
            </a:r>
          </a:p>
        </p:txBody>
      </p:sp>
      <p:sp>
        <p:nvSpPr>
          <p:cNvPr id="60420" name="Text Box 6"/>
          <p:cNvSpPr txBox="1">
            <a:spLocks noChangeArrowheads="1"/>
          </p:cNvSpPr>
          <p:nvPr/>
        </p:nvSpPr>
        <p:spPr bwMode="auto">
          <a:xfrm>
            <a:off x="1752600" y="76200"/>
            <a:ext cx="4038600" cy="461665"/>
          </a:xfrm>
          <a:prstGeom prst="rect">
            <a:avLst/>
          </a:prstGeom>
          <a:noFill/>
          <a:ln w="9525">
            <a:noFill/>
            <a:miter lim="800000"/>
            <a:headEnd/>
            <a:tailEnd/>
          </a:ln>
        </p:spPr>
        <p:txBody>
          <a:bodyPr>
            <a:spAutoFit/>
          </a:bodyPr>
          <a:lstStyle/>
          <a:p>
            <a:pPr>
              <a:spcBef>
                <a:spcPct val="50000"/>
              </a:spcBef>
              <a:tabLst>
                <a:tab pos="519113" algn="l"/>
              </a:tabLst>
            </a:pPr>
            <a:r>
              <a:rPr lang="en-US" b="1" dirty="0">
                <a:solidFill>
                  <a:srgbClr val="FF0066"/>
                </a:solidFill>
              </a:rPr>
              <a:t>9.	</a:t>
            </a:r>
            <a:r>
              <a:rPr lang="en-US" sz="2400" b="1" dirty="0">
                <a:solidFill>
                  <a:srgbClr val="FF0066"/>
                </a:solidFill>
              </a:rPr>
              <a:t>Medical Implantation</a:t>
            </a:r>
            <a:endParaRPr lang="en-US" b="1" dirty="0">
              <a:solidFill>
                <a:srgbClr val="FF00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1066800"/>
            <a:ext cx="8458200" cy="2308324"/>
          </a:xfrm>
          <a:prstGeom prst="rect">
            <a:avLst/>
          </a:prstGeom>
          <a:noFill/>
        </p:spPr>
        <p:txBody>
          <a:bodyPr wrap="square" rtlCol="0">
            <a:spAutoFit/>
          </a:bodyPr>
          <a:lstStyle/>
          <a:p>
            <a:pPr algn="just"/>
            <a:r>
              <a:rPr lang="en-US" sz="24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Nano Chemistry is the study of materials of the size 1 to 100 nm rang</a:t>
            </a:r>
            <a:r>
              <a:rPr lang="en-US" sz="2400" b="1" dirty="0">
                <a:effectLst>
                  <a:outerShdw blurRad="38100" dist="38100" dir="2700000" algn="tl">
                    <a:srgbClr val="000000">
                      <a:alpha val="43137"/>
                    </a:srgbClr>
                  </a:outerShdw>
                </a:effectLst>
                <a:latin typeface="Times New Roman" pitchFamily="18" charset="0"/>
                <a:cs typeface="Times New Roman" pitchFamily="18" charset="0"/>
              </a:rPr>
              <a:t>e.</a:t>
            </a:r>
          </a:p>
          <a:p>
            <a:pPr algn="just"/>
            <a:endParaRPr lang="en-US" sz="2400" dirty="0">
              <a:solidFill>
                <a:srgbClr val="FF0000"/>
              </a:solidFill>
              <a:latin typeface="Times New Roman" pitchFamily="18" charset="0"/>
              <a:cs typeface="Times New Roman" pitchFamily="18" charset="0"/>
            </a:endParaRPr>
          </a:p>
          <a:p>
            <a:pPr algn="just"/>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Nanotechnology is the understanding and control of matter at dimensions of roughly 1 to 100 nm, where unique phenomena enable novel applications.</a:t>
            </a:r>
            <a:endPar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2057400" y="3581400"/>
          <a:ext cx="8153400" cy="266700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666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93300"/>
                          </a:solidFill>
                          <a:latin typeface="Times New Roman" pitchFamily="18" charset="0"/>
                          <a:cs typeface="Times New Roman" pitchFamily="18" charset="0"/>
                        </a:rPr>
                        <a:t>1 nm = 10</a:t>
                      </a:r>
                      <a:r>
                        <a:rPr lang="en-US" b="1" baseline="30000" dirty="0">
                          <a:solidFill>
                            <a:srgbClr val="993300"/>
                          </a:solidFill>
                          <a:latin typeface="Times New Roman" pitchFamily="18" charset="0"/>
                          <a:cs typeface="Times New Roman" pitchFamily="18" charset="0"/>
                        </a:rPr>
                        <a:t>-9 </a:t>
                      </a:r>
                      <a:r>
                        <a:rPr lang="en-US" b="1" dirty="0">
                          <a:solidFill>
                            <a:srgbClr val="993300"/>
                          </a:solidFill>
                          <a:latin typeface="Times New Roman" pitchFamily="18" charset="0"/>
                          <a:cs typeface="Times New Roman" pitchFamily="18" charset="0"/>
                        </a:rPr>
                        <a:t> = I billionth of a meter</a:t>
                      </a:r>
                    </a:p>
                    <a:p>
                      <a:endParaRPr lang="en-US" dirty="0">
                        <a:solidFill>
                          <a:srgbClr val="993300"/>
                        </a:solidFill>
                        <a:latin typeface="Times New Roman" pitchFamily="18" charset="0"/>
                        <a:cs typeface="Times New Roman" pitchFamily="18" charset="0"/>
                      </a:endParaRPr>
                    </a:p>
                  </a:txBody>
                  <a:tcPr>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93300"/>
                          </a:solidFill>
                          <a:latin typeface="Times New Roman" pitchFamily="18" charset="0"/>
                          <a:cs typeface="Times New Roman" pitchFamily="18" charset="0"/>
                        </a:rPr>
                        <a:t>Limit of eye’s ability to see = 10,000 nm </a:t>
                      </a:r>
                    </a:p>
                    <a:p>
                      <a:endParaRPr lang="en-US" dirty="0">
                        <a:solidFill>
                          <a:srgbClr val="993300"/>
                        </a:solidFill>
                        <a:latin typeface="Times New Roman" pitchFamily="18" charset="0"/>
                        <a:cs typeface="Times New Roman" pitchFamily="18" charset="0"/>
                      </a:endParaRPr>
                    </a:p>
                  </a:txBody>
                  <a:tcPr>
                    <a:solidFill>
                      <a:schemeClr val="accent6">
                        <a:lumMod val="60000"/>
                        <a:lumOff val="40000"/>
                      </a:schemeClr>
                    </a:solidFill>
                  </a:tcPr>
                </a:tc>
                <a:extLst>
                  <a:ext uri="{0D108BD9-81ED-4DB2-BD59-A6C34878D82A}">
                    <a16:rowId xmlns:a16="http://schemas.microsoft.com/office/drawing/2014/main" val="10000"/>
                  </a:ext>
                </a:extLst>
              </a:tr>
              <a:tr h="666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93300"/>
                          </a:solidFill>
                          <a:latin typeface="Times New Roman" pitchFamily="18" charset="0"/>
                          <a:cs typeface="Times New Roman" pitchFamily="18" charset="0"/>
                        </a:rPr>
                        <a:t>Diameter of Hair = 750,000 nm</a:t>
                      </a:r>
                    </a:p>
                    <a:p>
                      <a:endParaRPr lang="en-US" dirty="0">
                        <a:solidFill>
                          <a:srgbClr val="99330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93300"/>
                          </a:solidFill>
                          <a:latin typeface="Times New Roman" pitchFamily="18" charset="0"/>
                          <a:cs typeface="Times New Roman" pitchFamily="18" charset="0"/>
                        </a:rPr>
                        <a:t>DNA width = 2 nm</a:t>
                      </a:r>
                    </a:p>
                    <a:p>
                      <a:endParaRPr lang="en-US" dirty="0">
                        <a:solidFill>
                          <a:srgbClr val="99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666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93300"/>
                          </a:solidFill>
                          <a:latin typeface="Times New Roman" pitchFamily="18" charset="0"/>
                          <a:cs typeface="Times New Roman" pitchFamily="18" charset="0"/>
                        </a:rPr>
                        <a:t>H-atom = 0.1 nm</a:t>
                      </a:r>
                    </a:p>
                    <a:p>
                      <a:endParaRPr lang="en-US" dirty="0">
                        <a:solidFill>
                          <a:srgbClr val="99330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93300"/>
                          </a:solidFill>
                          <a:latin typeface="Times New Roman" pitchFamily="18" charset="0"/>
                          <a:cs typeface="Times New Roman" pitchFamily="18" charset="0"/>
                        </a:rPr>
                        <a:t>Bucky ball = 1 nm</a:t>
                      </a:r>
                    </a:p>
                    <a:p>
                      <a:endParaRPr lang="en-US" dirty="0">
                        <a:solidFill>
                          <a:srgbClr val="9933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6667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93300"/>
                          </a:solidFill>
                          <a:latin typeface="Times New Roman" pitchFamily="18" charset="0"/>
                          <a:cs typeface="Times New Roman" pitchFamily="18" charset="0"/>
                        </a:rPr>
                        <a:t>Carbon nanotube = 1.3 nm</a:t>
                      </a:r>
                    </a:p>
                    <a:p>
                      <a:endParaRPr lang="en-US" dirty="0">
                        <a:solidFill>
                          <a:srgbClr val="993300"/>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993300"/>
                          </a:solidFill>
                          <a:latin typeface="Times New Roman" pitchFamily="18" charset="0"/>
                          <a:cs typeface="Times New Roman" pitchFamily="18" charset="0"/>
                        </a:rPr>
                        <a:t>E. Coli bacteria = 2,000 nm</a:t>
                      </a:r>
                    </a:p>
                    <a:p>
                      <a:endParaRPr lang="en-US" dirty="0">
                        <a:solidFill>
                          <a:srgbClr val="993300"/>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cstate="print"/>
          <a:srcRect/>
          <a:stretch>
            <a:fillRect/>
          </a:stretch>
        </p:blipFill>
        <p:spPr bwMode="auto">
          <a:xfrm>
            <a:off x="2045494" y="1052736"/>
            <a:ext cx="8298978" cy="5389116"/>
          </a:xfrm>
          <a:prstGeom prst="rect">
            <a:avLst/>
          </a:prstGeom>
          <a:noFill/>
          <a:ln w="9525">
            <a:noFill/>
            <a:miter lim="800000"/>
            <a:headEnd/>
            <a:tailEnd/>
          </a:ln>
          <a:effectLst>
            <a:outerShdw blurRad="50800" dist="50800" dir="5400000" algn="ctr" rotWithShape="0">
              <a:schemeClr val="bg1"/>
            </a:outerShdw>
          </a:effectLst>
        </p:spPr>
      </p:pic>
      <p:sp>
        <p:nvSpPr>
          <p:cNvPr id="3" name="Rectangle 5"/>
          <p:cNvSpPr txBox="1">
            <a:spLocks noChangeArrowheads="1"/>
          </p:cNvSpPr>
          <p:nvPr/>
        </p:nvSpPr>
        <p:spPr>
          <a:xfrm>
            <a:off x="1882080" y="260648"/>
            <a:ext cx="8534400" cy="762000"/>
          </a:xfrm>
          <a:prstGeom prst="rect">
            <a:avLst/>
          </a:prstGeom>
        </p:spPr>
        <p:txBody>
          <a:bodyPr vert="horz" anchor="b">
            <a:normAutofit/>
          </a:bodyPr>
          <a:lstStyle/>
          <a:p>
            <a:pPr algn="ctr">
              <a:spcBef>
                <a:spcPct val="0"/>
              </a:spcBef>
              <a:defRPr/>
            </a:pPr>
            <a:r>
              <a:rPr lang="en-US" sz="3600" b="1" dirty="0">
                <a:solidFill>
                  <a:schemeClr val="bg2">
                    <a:lumMod val="25000"/>
                  </a:schemeClr>
                </a:solidFill>
                <a:effectLst>
                  <a:outerShdw blurRad="53975" dist="22860" dir="5400000" algn="tl" rotWithShape="0">
                    <a:srgbClr val="000000">
                      <a:alpha val="55000"/>
                    </a:srgbClr>
                  </a:outerShdw>
                </a:effectLst>
                <a:latin typeface="+mj-lt"/>
                <a:ea typeface="+mj-ea"/>
                <a:cs typeface="+mj-cs"/>
              </a:rPr>
              <a:t>Definition Of Nanotechnology</a:t>
            </a:r>
          </a:p>
        </p:txBody>
      </p:sp>
      <p:sp>
        <p:nvSpPr>
          <p:cNvPr id="4" name="Slide Number Placeholder 3"/>
          <p:cNvSpPr>
            <a:spLocks noGrp="1"/>
          </p:cNvSpPr>
          <p:nvPr>
            <p:ph type="sldNum" sz="quarter" idx="12"/>
          </p:nvPr>
        </p:nvSpPr>
        <p:spPr/>
        <p:txBody>
          <a:bodyPr/>
          <a:lstStyle/>
          <a:p>
            <a:fld id="{D79C9C98-7219-42D2-8ED8-BB4316AAA5EA}" type="slidenum">
              <a:rPr lang="en-IN" sz="1800"/>
              <a:pPr/>
              <a:t>5</a:t>
            </a:fld>
            <a:endParaRPr lang="en-IN" sz="1800" dirty="0"/>
          </a:p>
        </p:txBody>
      </p:sp>
    </p:spTree>
  </p:cSld>
  <p:clrMapOvr>
    <a:masterClrMapping/>
  </p:clrMapOvr>
  <p:transition spd="med">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p:nvPr/>
        </p:nvGrpSpPr>
        <p:grpSpPr>
          <a:xfrm>
            <a:off x="1981200" y="404664"/>
            <a:ext cx="8362950" cy="5847928"/>
            <a:chOff x="457200" y="476672"/>
            <a:chExt cx="8362950" cy="5847928"/>
          </a:xfrm>
        </p:grpSpPr>
        <p:pic>
          <p:nvPicPr>
            <p:cNvPr id="2" name="Picture 9" descr="C:\Users\agarwal\Desktop\Nano - pictures\earth.jpg"/>
            <p:cNvPicPr>
              <a:picLocks noChangeAspect="1" noChangeArrowheads="1"/>
            </p:cNvPicPr>
            <p:nvPr/>
          </p:nvPicPr>
          <p:blipFill>
            <a:blip r:embed="rId2" cstate="print"/>
            <a:srcRect/>
            <a:stretch>
              <a:fillRect/>
            </a:stretch>
          </p:blipFill>
          <p:spPr>
            <a:xfrm>
              <a:off x="533400" y="1981200"/>
              <a:ext cx="2209800" cy="2135188"/>
            </a:xfrm>
            <a:prstGeom prst="rect">
              <a:avLst/>
            </a:prstGeom>
            <a:noFill/>
          </p:spPr>
        </p:pic>
        <p:pic>
          <p:nvPicPr>
            <p:cNvPr id="3" name="Picture 8" descr="C:\Users\agarwal\Desktop\Nano - pictures\soccer.png"/>
            <p:cNvPicPr>
              <a:picLocks noChangeAspect="1" noChangeArrowheads="1"/>
            </p:cNvPicPr>
            <p:nvPr/>
          </p:nvPicPr>
          <p:blipFill>
            <a:blip r:embed="rId3" cstate="print"/>
            <a:srcRect/>
            <a:stretch>
              <a:fillRect/>
            </a:stretch>
          </p:blipFill>
          <p:spPr>
            <a:xfrm>
              <a:off x="3887788" y="2284413"/>
              <a:ext cx="1770062" cy="1752600"/>
            </a:xfrm>
            <a:prstGeom prst="rect">
              <a:avLst/>
            </a:prstGeom>
            <a:noFill/>
          </p:spPr>
        </p:pic>
        <p:sp>
          <p:nvSpPr>
            <p:cNvPr id="5" name="Curved Up Arrow 55"/>
            <p:cNvSpPr>
              <a:spLocks noChangeArrowheads="1"/>
            </p:cNvSpPr>
            <p:nvPr/>
          </p:nvSpPr>
          <p:spPr bwMode="auto">
            <a:xfrm>
              <a:off x="1752600" y="4953000"/>
              <a:ext cx="2819400" cy="646113"/>
            </a:xfrm>
            <a:prstGeom prst="curvedUpArrow">
              <a:avLst>
                <a:gd name="adj1" fmla="val 24990"/>
                <a:gd name="adj2" fmla="val 98242"/>
                <a:gd name="adj3" fmla="val 25000"/>
              </a:avLst>
            </a:prstGeom>
            <a:solidFill>
              <a:schemeClr val="accent1"/>
            </a:solidFill>
            <a:ln w="9525" algn="ctr">
              <a:solidFill>
                <a:schemeClr val="tx1"/>
              </a:solidFill>
              <a:round/>
              <a:headEnd/>
              <a:tailEnd/>
            </a:ln>
          </p:spPr>
          <p:txBody>
            <a:bodyPr/>
            <a:lstStyle/>
            <a:p>
              <a:pPr eaLnBrk="0" hangingPunct="0"/>
              <a:endParaRPr lang="en-US" sz="3600" baseline="30000" dirty="0">
                <a:solidFill>
                  <a:schemeClr val="tx2">
                    <a:lumMod val="50000"/>
                  </a:schemeClr>
                </a:solidFill>
                <a:latin typeface="IU Bold" pitchFamily="1" charset="0"/>
              </a:endParaRPr>
            </a:p>
          </p:txBody>
        </p:sp>
        <p:sp>
          <p:nvSpPr>
            <p:cNvPr id="6" name="Curved Up Arrow 56"/>
            <p:cNvSpPr>
              <a:spLocks noChangeArrowheads="1"/>
            </p:cNvSpPr>
            <p:nvPr/>
          </p:nvSpPr>
          <p:spPr bwMode="auto">
            <a:xfrm>
              <a:off x="4953000" y="4985335"/>
              <a:ext cx="2895600" cy="658813"/>
            </a:xfrm>
            <a:prstGeom prst="curvedUpArrow">
              <a:avLst>
                <a:gd name="adj1" fmla="val 25008"/>
                <a:gd name="adj2" fmla="val 94028"/>
                <a:gd name="adj3" fmla="val 25000"/>
              </a:avLst>
            </a:prstGeom>
            <a:solidFill>
              <a:schemeClr val="accent1"/>
            </a:solidFill>
            <a:ln w="9525" algn="ctr">
              <a:solidFill>
                <a:schemeClr val="tx1"/>
              </a:solidFill>
              <a:round/>
              <a:headEnd/>
              <a:tailEnd/>
            </a:ln>
          </p:spPr>
          <p:txBody>
            <a:bodyPr/>
            <a:lstStyle/>
            <a:p>
              <a:pPr eaLnBrk="0" hangingPunct="0"/>
              <a:endParaRPr lang="en-US" sz="3600" baseline="30000" dirty="0">
                <a:solidFill>
                  <a:schemeClr val="tx2">
                    <a:lumMod val="50000"/>
                  </a:schemeClr>
                </a:solidFill>
                <a:latin typeface="IU Bold" pitchFamily="1" charset="0"/>
              </a:endParaRPr>
            </a:p>
          </p:txBody>
        </p:sp>
        <p:cxnSp>
          <p:nvCxnSpPr>
            <p:cNvPr id="7" name="Straight Arrow Connector 30"/>
            <p:cNvCxnSpPr>
              <a:cxnSpLocks noChangeShapeType="1"/>
            </p:cNvCxnSpPr>
            <p:nvPr/>
          </p:nvCxnSpPr>
          <p:spPr bwMode="auto">
            <a:xfrm>
              <a:off x="609600" y="4267200"/>
              <a:ext cx="1981200" cy="0"/>
            </a:xfrm>
            <a:prstGeom prst="straightConnector1">
              <a:avLst/>
            </a:prstGeom>
            <a:noFill/>
            <a:ln w="9525" algn="ctr">
              <a:solidFill>
                <a:schemeClr val="tx1"/>
              </a:solidFill>
              <a:round/>
              <a:headEnd type="arrow" w="med" len="med"/>
              <a:tailEnd type="arrow" w="med" len="med"/>
            </a:ln>
          </p:spPr>
        </p:cxnSp>
        <p:sp>
          <p:nvSpPr>
            <p:cNvPr id="8" name="Rectangle 17"/>
            <p:cNvSpPr>
              <a:spLocks noChangeArrowheads="1"/>
            </p:cNvSpPr>
            <p:nvPr/>
          </p:nvSpPr>
          <p:spPr bwMode="auto">
            <a:xfrm>
              <a:off x="685800" y="4343400"/>
              <a:ext cx="1752600" cy="366713"/>
            </a:xfrm>
            <a:prstGeom prst="rect">
              <a:avLst/>
            </a:prstGeom>
            <a:noFill/>
            <a:ln w="9525">
              <a:noFill/>
              <a:miter lim="800000"/>
              <a:headEnd/>
              <a:tailEnd/>
            </a:ln>
          </p:spPr>
          <p:txBody>
            <a:bodyPr>
              <a:spAutoFit/>
            </a:bodyPr>
            <a:lstStyle/>
            <a:p>
              <a:r>
                <a:rPr lang="en-US" dirty="0">
                  <a:solidFill>
                    <a:schemeClr val="tx2">
                      <a:lumMod val="50000"/>
                    </a:schemeClr>
                  </a:solidFill>
                  <a:latin typeface="Arial" charset="0"/>
                </a:rPr>
                <a:t>12,756 Km</a:t>
              </a:r>
            </a:p>
          </p:txBody>
        </p:sp>
        <p:sp>
          <p:nvSpPr>
            <p:cNvPr id="9" name="Rectangle 18"/>
            <p:cNvSpPr>
              <a:spLocks noChangeArrowheads="1"/>
            </p:cNvSpPr>
            <p:nvPr/>
          </p:nvSpPr>
          <p:spPr bwMode="auto">
            <a:xfrm>
              <a:off x="4114800" y="4419600"/>
              <a:ext cx="1295400" cy="366713"/>
            </a:xfrm>
            <a:prstGeom prst="rect">
              <a:avLst/>
            </a:prstGeom>
            <a:noFill/>
            <a:ln w="9525">
              <a:noFill/>
              <a:miter lim="800000"/>
              <a:headEnd/>
              <a:tailEnd/>
            </a:ln>
          </p:spPr>
          <p:txBody>
            <a:bodyPr>
              <a:spAutoFit/>
            </a:bodyPr>
            <a:lstStyle/>
            <a:p>
              <a:r>
                <a:rPr lang="en-US" dirty="0">
                  <a:solidFill>
                    <a:schemeClr val="tx2">
                      <a:lumMod val="50000"/>
                    </a:schemeClr>
                  </a:solidFill>
                  <a:latin typeface="Arial" charset="0"/>
                </a:rPr>
                <a:t>22 cm</a:t>
              </a:r>
            </a:p>
          </p:txBody>
        </p:sp>
        <p:sp>
          <p:nvSpPr>
            <p:cNvPr id="10" name="Line 20"/>
            <p:cNvSpPr>
              <a:spLocks noChangeShapeType="1"/>
            </p:cNvSpPr>
            <p:nvPr/>
          </p:nvSpPr>
          <p:spPr bwMode="auto">
            <a:xfrm>
              <a:off x="3962400" y="4343400"/>
              <a:ext cx="1600200" cy="0"/>
            </a:xfrm>
            <a:prstGeom prst="line">
              <a:avLst/>
            </a:prstGeom>
            <a:noFill/>
            <a:ln w="9525">
              <a:solidFill>
                <a:schemeClr val="tx1"/>
              </a:solidFill>
              <a:round/>
              <a:headEnd type="triangle" w="med" len="med"/>
              <a:tailEnd type="triangle" w="med" len="med"/>
            </a:ln>
          </p:spPr>
          <p:txBody>
            <a:bodyPr/>
            <a:lstStyle/>
            <a:p>
              <a:endParaRPr lang="en-IN" dirty="0">
                <a:solidFill>
                  <a:schemeClr val="tx2">
                    <a:lumMod val="50000"/>
                  </a:schemeClr>
                </a:solidFill>
              </a:endParaRPr>
            </a:p>
          </p:txBody>
        </p:sp>
        <p:cxnSp>
          <p:nvCxnSpPr>
            <p:cNvPr id="11" name="Straight Arrow Connector 47"/>
            <p:cNvCxnSpPr>
              <a:cxnSpLocks noChangeShapeType="1"/>
            </p:cNvCxnSpPr>
            <p:nvPr/>
          </p:nvCxnSpPr>
          <p:spPr bwMode="auto">
            <a:xfrm>
              <a:off x="7162800" y="4343400"/>
              <a:ext cx="1295400" cy="0"/>
            </a:xfrm>
            <a:prstGeom prst="straightConnector1">
              <a:avLst/>
            </a:prstGeom>
            <a:noFill/>
            <a:ln w="9525" algn="ctr">
              <a:solidFill>
                <a:schemeClr val="tx1"/>
              </a:solidFill>
              <a:round/>
              <a:headEnd type="arrow" w="med" len="med"/>
              <a:tailEnd type="arrow" w="med" len="med"/>
            </a:ln>
          </p:spPr>
        </p:cxnSp>
        <p:sp>
          <p:nvSpPr>
            <p:cNvPr id="12" name="Rectangle 22"/>
            <p:cNvSpPr>
              <a:spLocks noChangeArrowheads="1"/>
            </p:cNvSpPr>
            <p:nvPr/>
          </p:nvSpPr>
          <p:spPr bwMode="auto">
            <a:xfrm>
              <a:off x="7239000" y="4419600"/>
              <a:ext cx="1295400" cy="366713"/>
            </a:xfrm>
            <a:prstGeom prst="rect">
              <a:avLst/>
            </a:prstGeom>
            <a:noFill/>
            <a:ln w="9525">
              <a:noFill/>
              <a:miter lim="800000"/>
              <a:headEnd/>
              <a:tailEnd/>
            </a:ln>
          </p:spPr>
          <p:txBody>
            <a:bodyPr>
              <a:spAutoFit/>
            </a:bodyPr>
            <a:lstStyle/>
            <a:p>
              <a:r>
                <a:rPr lang="en-US" dirty="0">
                  <a:solidFill>
                    <a:schemeClr val="tx2">
                      <a:lumMod val="50000"/>
                    </a:schemeClr>
                  </a:solidFill>
                  <a:latin typeface="Arial" charset="0"/>
                </a:rPr>
                <a:t>0.7 nm</a:t>
              </a:r>
            </a:p>
          </p:txBody>
        </p:sp>
        <p:sp>
          <p:nvSpPr>
            <p:cNvPr id="13" name="Rectangle 23"/>
            <p:cNvSpPr>
              <a:spLocks noChangeArrowheads="1"/>
            </p:cNvSpPr>
            <p:nvPr/>
          </p:nvSpPr>
          <p:spPr bwMode="auto">
            <a:xfrm>
              <a:off x="6781800" y="1929372"/>
              <a:ext cx="2038350" cy="366713"/>
            </a:xfrm>
            <a:prstGeom prst="rect">
              <a:avLst/>
            </a:prstGeom>
            <a:noFill/>
            <a:ln w="9525">
              <a:noFill/>
              <a:miter lim="800000"/>
              <a:headEnd/>
              <a:tailEnd/>
            </a:ln>
          </p:spPr>
          <p:txBody>
            <a:bodyPr>
              <a:spAutoFit/>
            </a:bodyPr>
            <a:lstStyle/>
            <a:p>
              <a:r>
                <a:rPr lang="en-US" dirty="0">
                  <a:solidFill>
                    <a:schemeClr val="tx2">
                      <a:lumMod val="50000"/>
                    </a:schemeClr>
                  </a:solidFill>
                  <a:latin typeface="Arial" charset="0"/>
                </a:rPr>
                <a:t>Fullerenes C60</a:t>
              </a:r>
            </a:p>
          </p:txBody>
        </p:sp>
        <p:sp>
          <p:nvSpPr>
            <p:cNvPr id="14" name="Rectangle 24"/>
            <p:cNvSpPr>
              <a:spLocks noChangeArrowheads="1"/>
            </p:cNvSpPr>
            <p:nvPr/>
          </p:nvSpPr>
          <p:spPr bwMode="auto">
            <a:xfrm>
              <a:off x="457200" y="5867400"/>
              <a:ext cx="3733800" cy="457200"/>
            </a:xfrm>
            <a:prstGeom prst="rect">
              <a:avLst/>
            </a:prstGeom>
            <a:noFill/>
            <a:ln w="9525">
              <a:noFill/>
              <a:miter lim="800000"/>
              <a:headEnd/>
              <a:tailEnd/>
            </a:ln>
          </p:spPr>
          <p:txBody>
            <a:bodyPr>
              <a:spAutoFit/>
            </a:bodyPr>
            <a:lstStyle/>
            <a:p>
              <a:r>
                <a:rPr lang="en-US" sz="2400" dirty="0">
                  <a:solidFill>
                    <a:schemeClr val="tx2">
                      <a:lumMod val="50000"/>
                    </a:schemeClr>
                  </a:solidFill>
                  <a:latin typeface="Arial" charset="0"/>
                </a:rPr>
                <a:t>10 millions times smaller</a:t>
              </a:r>
            </a:p>
          </p:txBody>
        </p:sp>
        <p:sp>
          <p:nvSpPr>
            <p:cNvPr id="15" name="Rectangle 25"/>
            <p:cNvSpPr>
              <a:spLocks noChangeArrowheads="1"/>
            </p:cNvSpPr>
            <p:nvPr/>
          </p:nvSpPr>
          <p:spPr bwMode="auto">
            <a:xfrm>
              <a:off x="5334000" y="5829890"/>
              <a:ext cx="3429000" cy="457200"/>
            </a:xfrm>
            <a:prstGeom prst="rect">
              <a:avLst/>
            </a:prstGeom>
            <a:noFill/>
            <a:ln w="9525">
              <a:noFill/>
              <a:miter lim="800000"/>
              <a:headEnd/>
              <a:tailEnd/>
            </a:ln>
          </p:spPr>
          <p:txBody>
            <a:bodyPr>
              <a:spAutoFit/>
            </a:bodyPr>
            <a:lstStyle/>
            <a:p>
              <a:r>
                <a:rPr lang="en-US" sz="2400" dirty="0">
                  <a:solidFill>
                    <a:schemeClr val="tx2">
                      <a:lumMod val="50000"/>
                    </a:schemeClr>
                  </a:solidFill>
                  <a:latin typeface="Arial" charset="0"/>
                </a:rPr>
                <a:t>1 billion times smaller</a:t>
              </a:r>
            </a:p>
          </p:txBody>
        </p:sp>
        <p:sp>
          <p:nvSpPr>
            <p:cNvPr id="16" name="Rectangle 2"/>
            <p:cNvSpPr txBox="1">
              <a:spLocks noRot="1" noChangeArrowheads="1"/>
            </p:cNvSpPr>
            <p:nvPr/>
          </p:nvSpPr>
          <p:spPr>
            <a:xfrm>
              <a:off x="457200" y="476672"/>
              <a:ext cx="8229600" cy="778098"/>
            </a:xfrm>
            <a:prstGeom prst="rect">
              <a:avLst/>
            </a:prstGeom>
          </p:spPr>
          <p:txBody>
            <a:bodyPr/>
            <a:lstStyle/>
            <a:p>
              <a:pPr algn="ctr">
                <a:spcBef>
                  <a:spcPct val="0"/>
                </a:spcBef>
                <a:defRPr/>
              </a:pPr>
              <a:r>
                <a:rPr lang="en-US" sz="3600" b="1" dirty="0">
                  <a:solidFill>
                    <a:schemeClr val="tx2">
                      <a:lumMod val="50000"/>
                    </a:schemeClr>
                  </a:solidFill>
                  <a:effectLst>
                    <a:outerShdw blurRad="53975" dist="22860" dir="5400000" algn="tl" rotWithShape="0">
                      <a:srgbClr val="000000">
                        <a:alpha val="55000"/>
                      </a:srgbClr>
                    </a:outerShdw>
                  </a:effectLst>
                  <a:latin typeface="+mj-lt"/>
                  <a:ea typeface="+mj-ea"/>
                  <a:cs typeface="+mj-cs"/>
                </a:rPr>
                <a:t>What is Nanoscale</a:t>
              </a:r>
            </a:p>
          </p:txBody>
        </p:sp>
      </p:grpSp>
      <p:sp>
        <p:nvSpPr>
          <p:cNvPr id="18" name="Slide Number Placeholder 17"/>
          <p:cNvSpPr>
            <a:spLocks noGrp="1"/>
          </p:cNvSpPr>
          <p:nvPr>
            <p:ph type="sldNum" sz="quarter" idx="12"/>
          </p:nvPr>
        </p:nvSpPr>
        <p:spPr/>
        <p:txBody>
          <a:bodyPr/>
          <a:lstStyle/>
          <a:p>
            <a:fld id="{D79C9C98-7219-42D2-8ED8-BB4316AAA5EA}" type="slidenum">
              <a:rPr lang="en-IN" sz="1800">
                <a:solidFill>
                  <a:schemeClr val="tx2">
                    <a:lumMod val="50000"/>
                  </a:schemeClr>
                </a:solidFill>
              </a:rPr>
              <a:pPr/>
              <a:t>6</a:t>
            </a:fld>
            <a:endParaRPr lang="en-IN" sz="1800" dirty="0">
              <a:solidFill>
                <a:schemeClr val="tx2">
                  <a:lumMod val="50000"/>
                </a:schemeClr>
              </a:solidFill>
            </a:endParaRPr>
          </a:p>
        </p:txBody>
      </p:sp>
      <p:pic>
        <p:nvPicPr>
          <p:cNvPr id="21" name="Content Placeholder 3" descr="http://upload.wikimedia.org/wikipedia/commons/thumb/3/3b/Buckminsterfullerene_animated.gif/220px-Buckminsterfullerene_animated.gif">
            <a:hlinkClick r:id="rId4"/>
          </p:cNvPr>
          <p:cNvPicPr>
            <a:picLocks/>
          </p:cNvPicPr>
          <p:nvPr/>
        </p:nvPicPr>
        <p:blipFill>
          <a:blip r:embed="rId5" cstate="print"/>
          <a:srcRect/>
          <a:stretch>
            <a:fillRect/>
          </a:stretch>
        </p:blipFill>
        <p:spPr bwMode="auto">
          <a:xfrm>
            <a:off x="8382016" y="2285992"/>
            <a:ext cx="1785950" cy="1785950"/>
          </a:xfrm>
          <a:prstGeom prst="rect">
            <a:avLst/>
          </a:prstGeom>
          <a:noFill/>
          <a:ln w="9525">
            <a:noFill/>
            <a:miter lim="800000"/>
            <a:headEnd/>
            <a:tailEnd/>
          </a:ln>
        </p:spPr>
      </p:pic>
    </p:spTree>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072" y="471810"/>
            <a:ext cx="7772400" cy="868958"/>
          </a:xfrm>
        </p:spPr>
        <p:txBody>
          <a:bodyPr>
            <a:normAutofit/>
          </a:bodyPr>
          <a:lstStyle/>
          <a:p>
            <a:pPr algn="l"/>
            <a:r>
              <a:rPr lang="en-US" sz="5400" b="1" dirty="0">
                <a:latin typeface="Calibri" pitchFamily="34" charset="0"/>
              </a:rPr>
              <a:t>What  Is Nanotechnology</a:t>
            </a:r>
            <a:endParaRPr lang="en-IN" sz="5400" dirty="0">
              <a:latin typeface="Calibri" pitchFamily="34" charset="0"/>
            </a:endParaRPr>
          </a:p>
        </p:txBody>
      </p:sp>
      <p:sp>
        <p:nvSpPr>
          <p:cNvPr id="3" name="Content Placeholder 2"/>
          <p:cNvSpPr>
            <a:spLocks noGrp="1"/>
          </p:cNvSpPr>
          <p:nvPr>
            <p:ph idx="1"/>
          </p:nvPr>
        </p:nvSpPr>
        <p:spPr>
          <a:xfrm>
            <a:off x="1845786" y="1268760"/>
            <a:ext cx="8822214" cy="1584176"/>
          </a:xfrm>
        </p:spPr>
        <p:txBody>
          <a:bodyPr>
            <a:normAutofit fontScale="25000" lnSpcReduction="20000"/>
          </a:bodyPr>
          <a:lstStyle/>
          <a:p>
            <a:pPr>
              <a:buNone/>
            </a:pPr>
            <a:endParaRPr lang="en-US" dirty="0">
              <a:solidFill>
                <a:schemeClr val="tx2">
                  <a:lumMod val="75000"/>
                </a:schemeClr>
              </a:solidFill>
            </a:endParaRPr>
          </a:p>
          <a:p>
            <a:pPr>
              <a:buNone/>
            </a:pPr>
            <a:endParaRPr lang="en-US" dirty="0">
              <a:solidFill>
                <a:schemeClr val="tx2">
                  <a:lumMod val="75000"/>
                </a:schemeClr>
              </a:solidFill>
            </a:endParaRPr>
          </a:p>
          <a:p>
            <a:pPr>
              <a:buNone/>
            </a:pPr>
            <a:r>
              <a:rPr lang="en-US" sz="14400" dirty="0">
                <a:solidFill>
                  <a:schemeClr val="tx2">
                    <a:lumMod val="75000"/>
                  </a:schemeClr>
                </a:solidFill>
              </a:rPr>
              <a:t>“</a:t>
            </a:r>
            <a:r>
              <a:rPr lang="en-US" sz="16000" dirty="0">
                <a:solidFill>
                  <a:schemeClr val="tx2">
                    <a:lumMod val="75000"/>
                  </a:schemeClr>
                </a:solidFill>
                <a:latin typeface="Calibri" pitchFamily="34" charset="0"/>
              </a:rPr>
              <a:t>Nanotechnology is the art and science of               manipulating matter at the </a:t>
            </a:r>
            <a:r>
              <a:rPr lang="en-US" sz="16000" dirty="0" err="1">
                <a:solidFill>
                  <a:schemeClr val="tx2">
                    <a:lumMod val="75000"/>
                  </a:schemeClr>
                </a:solidFill>
                <a:latin typeface="Calibri" pitchFamily="34" charset="0"/>
              </a:rPr>
              <a:t>nanoscale</a:t>
            </a:r>
            <a:r>
              <a:rPr lang="en-US" sz="14400" dirty="0">
                <a:solidFill>
                  <a:schemeClr val="tx2">
                    <a:lumMod val="75000"/>
                  </a:schemeClr>
                </a:solidFill>
                <a:latin typeface="Calibri" pitchFamily="34" charset="0"/>
              </a:rPr>
              <a:t>”</a:t>
            </a:r>
          </a:p>
          <a:p>
            <a:pPr algn="ctr">
              <a:buNone/>
            </a:pPr>
            <a:r>
              <a:rPr lang="en-US" sz="16000" dirty="0">
                <a:solidFill>
                  <a:schemeClr val="tx2">
                    <a:lumMod val="75000"/>
                  </a:schemeClr>
                </a:solidFill>
                <a:latin typeface="Calibri" pitchFamily="34" charset="0"/>
              </a:rPr>
              <a:t>Or</a:t>
            </a:r>
          </a:p>
          <a:p>
            <a:pPr algn="ctr">
              <a:buNone/>
            </a:pPr>
            <a:r>
              <a:rPr lang="en-US" sz="16000" dirty="0">
                <a:solidFill>
                  <a:schemeClr val="tx2">
                    <a:lumMod val="75000"/>
                  </a:schemeClr>
                </a:solidFill>
                <a:latin typeface="Calibri" pitchFamily="34" charset="0"/>
              </a:rPr>
              <a:t>The application of science and scientific knowledge, at the </a:t>
            </a:r>
            <a:r>
              <a:rPr lang="en-US" sz="16000" dirty="0" err="1">
                <a:solidFill>
                  <a:schemeClr val="tx2">
                    <a:lumMod val="75000"/>
                  </a:schemeClr>
                </a:solidFill>
                <a:latin typeface="Calibri" pitchFamily="34" charset="0"/>
              </a:rPr>
              <a:t>nanoscale</a:t>
            </a:r>
            <a:r>
              <a:rPr lang="en-US" sz="16000" dirty="0">
                <a:solidFill>
                  <a:schemeClr val="tx2">
                    <a:lumMod val="75000"/>
                  </a:schemeClr>
                </a:solidFill>
                <a:latin typeface="Calibri" pitchFamily="34" charset="0"/>
              </a:rPr>
              <a:t> for industrial and commercial objectives.</a:t>
            </a:r>
          </a:p>
          <a:p>
            <a:pPr>
              <a:buNone/>
            </a:pPr>
            <a:endParaRPr lang="en-US" sz="14400" dirty="0">
              <a:solidFill>
                <a:schemeClr val="tx2">
                  <a:lumMod val="75000"/>
                </a:schemeClr>
              </a:solidFill>
              <a:latin typeface="Calibri" pitchFamily="34" charset="0"/>
            </a:endParaRPr>
          </a:p>
          <a:p>
            <a:pPr>
              <a:buNone/>
            </a:pPr>
            <a:endParaRPr lang="en-US" sz="14400" baseline="30000" dirty="0">
              <a:solidFill>
                <a:schemeClr val="tx2">
                  <a:lumMod val="75000"/>
                </a:schemeClr>
              </a:solidFill>
              <a:latin typeface="Calibri" pitchFamily="34" charset="0"/>
            </a:endParaRPr>
          </a:p>
          <a:p>
            <a:pPr>
              <a:buNone/>
            </a:pPr>
            <a:endParaRPr lang="en-US" sz="14400" baseline="30000" dirty="0">
              <a:solidFill>
                <a:schemeClr val="tx2">
                  <a:lumMod val="75000"/>
                </a:schemeClr>
              </a:solidFill>
              <a:latin typeface="Calibri" pitchFamily="34" charset="0"/>
            </a:endParaRPr>
          </a:p>
          <a:p>
            <a:pPr>
              <a:buNone/>
            </a:pPr>
            <a:endParaRPr lang="en-IN" sz="14400" dirty="0">
              <a:solidFill>
                <a:schemeClr val="tx2">
                  <a:lumMod val="75000"/>
                </a:schemeClr>
              </a:solidFill>
            </a:endParaRPr>
          </a:p>
        </p:txBody>
      </p:sp>
      <p:sp>
        <p:nvSpPr>
          <p:cNvPr id="8" name="Slide Number Placeholder 7"/>
          <p:cNvSpPr>
            <a:spLocks noGrp="1"/>
          </p:cNvSpPr>
          <p:nvPr>
            <p:ph type="sldNum" sz="quarter" idx="12"/>
          </p:nvPr>
        </p:nvSpPr>
        <p:spPr/>
        <p:txBody>
          <a:bodyPr/>
          <a:lstStyle/>
          <a:p>
            <a:fld id="{D79C9C98-7219-42D2-8ED8-BB4316AAA5EA}" type="slidenum">
              <a:rPr lang="en-IN" sz="1800"/>
              <a:pPr/>
              <a:t>7</a:t>
            </a:fld>
            <a:endParaRPr lang="en-IN" sz="1800" dirty="0"/>
          </a:p>
        </p:txBody>
      </p:sp>
    </p:spTree>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79C9C98-7219-42D2-8ED8-BB4316AAA5EA}" type="slidenum">
              <a:rPr lang="en-IN" smtClean="0"/>
              <a:pPr/>
              <a:t>8</a:t>
            </a:fld>
            <a:endParaRPr lang="en-IN"/>
          </a:p>
        </p:txBody>
      </p:sp>
      <p:pic>
        <p:nvPicPr>
          <p:cNvPr id="82946" name="Picture 2" descr="Approaches• Top-down – Breaking downmatter into more basic buildingblocks. Frequently useschemical or thermal methods.• Bo..."/>
          <p:cNvPicPr>
            <a:picLocks noChangeAspect="1" noChangeArrowheads="1"/>
          </p:cNvPicPr>
          <p:nvPr/>
        </p:nvPicPr>
        <p:blipFill>
          <a:blip r:embed="rId2" cstate="print"/>
          <a:srcRect/>
          <a:stretch>
            <a:fillRect/>
          </a:stretch>
        </p:blipFill>
        <p:spPr bwMode="auto">
          <a:xfrm>
            <a:off x="911424" y="25896"/>
            <a:ext cx="9376488" cy="703971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2100" y="1196752"/>
            <a:ext cx="9067800" cy="4953000"/>
          </a:xfrm>
        </p:spPr>
        <p:txBody>
          <a:bodyPr>
            <a:normAutofit/>
          </a:bodyPr>
          <a:lstStyle/>
          <a:p>
            <a:r>
              <a:rPr lang="en-IN" dirty="0">
                <a:solidFill>
                  <a:srgbClr val="FF0000"/>
                </a:solidFill>
              </a:rPr>
              <a:t>Wet Chemical Synthesis of Nanomaterials </a:t>
            </a:r>
          </a:p>
          <a:p>
            <a:r>
              <a:rPr lang="en-IN" dirty="0">
                <a:solidFill>
                  <a:srgbClr val="FF0000"/>
                </a:solidFill>
              </a:rPr>
              <a:t>1. The top down method </a:t>
            </a:r>
            <a:r>
              <a:rPr lang="en-IN" dirty="0"/>
              <a:t>: Where single crystals are etched in an aqueous solution for producing nanomaterials, For example, the synthesis of porous silicon by electrochemical etching.</a:t>
            </a:r>
          </a:p>
          <a:p>
            <a:r>
              <a:rPr lang="en-IN" dirty="0">
                <a:solidFill>
                  <a:srgbClr val="FF0000"/>
                </a:solidFill>
              </a:rPr>
              <a:t> 2. The bottom up method: </a:t>
            </a:r>
            <a:r>
              <a:rPr lang="en-IN" dirty="0"/>
              <a:t>Consisting of sol-gel method, precipitation etc. where materials containing the desired precursors are mixed in a controlled fashion to form a colloidal solution. </a:t>
            </a:r>
          </a:p>
        </p:txBody>
      </p:sp>
    </p:spTree>
    <p:extLst>
      <p:ext uri="{BB962C8B-B14F-4D97-AF65-F5344CB8AC3E}">
        <p14:creationId xmlns:p14="http://schemas.microsoft.com/office/powerpoint/2010/main" val="1068800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2192</TotalTime>
  <Words>1799</Words>
  <Application>Microsoft Office PowerPoint</Application>
  <PresentationFormat>Widescreen</PresentationFormat>
  <Paragraphs>276</Paragraphs>
  <Slides>34</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Arial</vt:lpstr>
      <vt:lpstr>Arial Black</vt:lpstr>
      <vt:lpstr>Calibri</vt:lpstr>
      <vt:lpstr>Constantia</vt:lpstr>
      <vt:lpstr>IU Bold</vt:lpstr>
      <vt:lpstr>Open Sans</vt:lpstr>
      <vt:lpstr>Times New Roman</vt:lpstr>
      <vt:lpstr>Wingdings</vt:lpstr>
      <vt:lpstr>Wingdings 2</vt:lpstr>
      <vt:lpstr>Flow</vt:lpstr>
      <vt:lpstr>1_Flow</vt:lpstr>
      <vt:lpstr>Unit  1  concepts of Nanomaterials</vt:lpstr>
      <vt:lpstr>PowerPoint Presentation</vt:lpstr>
      <vt:lpstr>PowerPoint Presentation</vt:lpstr>
      <vt:lpstr>PowerPoint Presentation</vt:lpstr>
      <vt:lpstr>PowerPoint Presentation</vt:lpstr>
      <vt:lpstr>PowerPoint Presentation</vt:lpstr>
      <vt:lpstr>What  Is Nanotechnology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Carbon Nanotubes</vt:lpstr>
      <vt:lpstr>PowerPoint Presentation</vt:lpstr>
      <vt:lpstr>PowerPoint Presentation</vt:lpstr>
      <vt:lpstr>PowerPoint Presentation</vt:lpstr>
      <vt:lpstr>Applications of Carbon Nanotubes</vt:lpstr>
      <vt:lpstr>Applications of Nanotechnology</vt:lpstr>
      <vt:lpstr>PowerPoint Presentation</vt:lpstr>
      <vt:lpstr>Advantages of Nanotechnology</vt:lpstr>
      <vt:lpstr>PowerPoint Presentation</vt:lpstr>
      <vt:lpstr>PowerPoint Presentation</vt:lpstr>
      <vt:lpstr>PowerPoint Presentation</vt:lpstr>
      <vt:lpstr>  Examples of Future Use of 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Sonali Patle</dc:creator>
  <cp:lastModifiedBy>Nitya Sharma</cp:lastModifiedBy>
  <cp:revision>245</cp:revision>
  <cp:lastPrinted>2022-12-01T16:07:23Z</cp:lastPrinted>
  <dcterms:created xsi:type="dcterms:W3CDTF">2013-06-01T18:16:31Z</dcterms:created>
  <dcterms:modified xsi:type="dcterms:W3CDTF">2022-12-03T06:16:48Z</dcterms:modified>
</cp:coreProperties>
</file>