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1599-ED79-48D6-BEF5-A6FF5721CA31}" type="datetimeFigureOut">
              <a:rPr lang="en-IN" smtClean="0"/>
              <a:t>27-03-2023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6EACA05-1308-4853-A789-3A193A9E5E9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49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1599-ED79-48D6-BEF5-A6FF5721CA31}"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ACA05-1308-4853-A789-3A193A9E5E9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914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1599-ED79-48D6-BEF5-A6FF5721CA31}"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ACA05-1308-4853-A789-3A193A9E5E9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08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1599-ED79-48D6-BEF5-A6FF5721CA31}"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ACA05-1308-4853-A789-3A193A9E5E9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324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1599-ED79-48D6-BEF5-A6FF5721CA31}"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ACA05-1308-4853-A789-3A193A9E5E9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000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1599-ED79-48D6-BEF5-A6FF5721CA31}"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EACA05-1308-4853-A789-3A193A9E5E9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510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1599-ED79-48D6-BEF5-A6FF5721CA31}" type="datetimeFigureOut">
              <a:rPr lang="en-IN" smtClean="0"/>
              <a:t>27-03-2023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EACA05-1308-4853-A789-3A193A9E5E9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72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11599-ED79-48D6-BEF5-A6FF5721CA31}" type="datetimeFigureOut">
              <a:rPr lang="en-IN" smtClean="0"/>
              <a:t>27-03-2023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EACA05-1308-4853-A789-3A193A9E5E9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60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11599-ED79-48D6-BEF5-A6FF5721CA31}" type="datetimeFigureOut">
              <a:rPr lang="en-IN" smtClean="0"/>
              <a:t>27-03-2023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EACA05-1308-4853-A789-3A193A9E5E9E}" type="slidenum">
              <a:rPr lang="en-IN" smtClean="0"/>
              <a:t>‹#›</a:t>
            </a:fld>
            <a:endParaRPr lang="en-IN"/>
          </a:p>
        </p:txBody>
      </p:sp>
    </p:spTree>
    <p:extLst>
      <p:ext uri="{BB962C8B-B14F-4D97-AF65-F5344CB8AC3E}">
        <p14:creationId xmlns:p14="http://schemas.microsoft.com/office/powerpoint/2010/main" val="256716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1599-ED79-48D6-BEF5-A6FF5721CA31}"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EACA05-1308-4853-A789-3A193A9E5E9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73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1599-ED79-48D6-BEF5-A6FF5721CA31}" type="datetimeFigureOut">
              <a:rPr lang="en-IN" smtClean="0"/>
              <a:t>27-03-2023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6EACA05-1308-4853-A789-3A193A9E5E9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32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1599-ED79-48D6-BEF5-A6FF5721CA31}" type="datetimeFigureOut">
              <a:rPr lang="en-IN" smtClean="0"/>
              <a:t>27-03-2023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6EACA05-1308-4853-A789-3A193A9E5E9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5457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1;p12">
            <a:extLst>
              <a:ext uri="{FF2B5EF4-FFF2-40B4-BE49-F238E27FC236}">
                <a16:creationId xmlns:a16="http://schemas.microsoft.com/office/drawing/2014/main" id="{073AACEF-0FB3-64B4-2E47-063A3426CE32}"/>
              </a:ext>
            </a:extLst>
          </p:cNvPr>
          <p:cNvSpPr txBox="1">
            <a:spLocks noGrp="1"/>
          </p:cNvSpPr>
          <p:nvPr>
            <p:ph type="ctrTitle"/>
          </p:nvPr>
        </p:nvSpPr>
        <p:spPr>
          <a:xfrm>
            <a:off x="2416629" y="1371466"/>
            <a:ext cx="9972501" cy="254143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5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REAL ESTATE PRICE PREDICTION BY MACHINE LEARNING</a:t>
            </a:r>
            <a:endParaRPr sz="5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7548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8D2080D2-7B45-A3D0-93F7-53F09DFF089E}"/>
              </a:ext>
            </a:extLst>
          </p:cNvPr>
          <p:cNvGraphicFramePr>
            <a:graphicFrameLocks noGrp="1"/>
          </p:cNvGraphicFramePr>
          <p:nvPr>
            <p:extLst>
              <p:ext uri="{D42A27DB-BD31-4B8C-83A1-F6EECF244321}">
                <p14:modId xmlns:p14="http://schemas.microsoft.com/office/powerpoint/2010/main" val="1202722195"/>
              </p:ext>
            </p:extLst>
          </p:nvPr>
        </p:nvGraphicFramePr>
        <p:xfrm>
          <a:off x="799045" y="1177895"/>
          <a:ext cx="10915004" cy="3599379"/>
        </p:xfrm>
        <a:graphic>
          <a:graphicData uri="http://schemas.openxmlformats.org/drawingml/2006/table">
            <a:tbl>
              <a:tblPr>
                <a:tableStyleId>{775DCB02-9BB8-47FD-8907-85C794F793BA}</a:tableStyleId>
              </a:tblPr>
              <a:tblGrid>
                <a:gridCol w="967224">
                  <a:extLst>
                    <a:ext uri="{9D8B030D-6E8A-4147-A177-3AD203B41FA5}">
                      <a16:colId xmlns:a16="http://schemas.microsoft.com/office/drawing/2014/main" val="3739047184"/>
                    </a:ext>
                  </a:extLst>
                </a:gridCol>
                <a:gridCol w="1461592">
                  <a:extLst>
                    <a:ext uri="{9D8B030D-6E8A-4147-A177-3AD203B41FA5}">
                      <a16:colId xmlns:a16="http://schemas.microsoft.com/office/drawing/2014/main" val="771148446"/>
                    </a:ext>
                  </a:extLst>
                </a:gridCol>
                <a:gridCol w="3110749">
                  <a:extLst>
                    <a:ext uri="{9D8B030D-6E8A-4147-A177-3AD203B41FA5}">
                      <a16:colId xmlns:a16="http://schemas.microsoft.com/office/drawing/2014/main" val="3458072176"/>
                    </a:ext>
                  </a:extLst>
                </a:gridCol>
                <a:gridCol w="1754689">
                  <a:extLst>
                    <a:ext uri="{9D8B030D-6E8A-4147-A177-3AD203B41FA5}">
                      <a16:colId xmlns:a16="http://schemas.microsoft.com/office/drawing/2014/main" val="4193753808"/>
                    </a:ext>
                  </a:extLst>
                </a:gridCol>
                <a:gridCol w="1918815">
                  <a:extLst>
                    <a:ext uri="{9D8B030D-6E8A-4147-A177-3AD203B41FA5}">
                      <a16:colId xmlns:a16="http://schemas.microsoft.com/office/drawing/2014/main" val="875845689"/>
                    </a:ext>
                  </a:extLst>
                </a:gridCol>
                <a:gridCol w="1701935">
                  <a:extLst>
                    <a:ext uri="{9D8B030D-6E8A-4147-A177-3AD203B41FA5}">
                      <a16:colId xmlns:a16="http://schemas.microsoft.com/office/drawing/2014/main" val="3090482474"/>
                    </a:ext>
                  </a:extLst>
                </a:gridCol>
              </a:tblGrid>
              <a:tr h="515010">
                <a:tc>
                  <a:txBody>
                    <a:bodyPr/>
                    <a:lstStyle/>
                    <a:p>
                      <a:r>
                        <a:rPr lang="en-IN" dirty="0">
                          <a:latin typeface="Calibri" panose="020F0502020204030204" pitchFamily="34" charset="0"/>
                          <a:cs typeface="Calibri" panose="020F0502020204030204" pitchFamily="34" charset="0"/>
                        </a:rPr>
                        <a:t>S.NO</a:t>
                      </a:r>
                    </a:p>
                  </a:txBody>
                  <a:tcPr/>
                </a:tc>
                <a:tc>
                  <a:txBody>
                    <a:bodyPr/>
                    <a:lstStyle/>
                    <a:p>
                      <a:r>
                        <a:rPr lang="en-IN" dirty="0">
                          <a:latin typeface="Calibri" panose="020F0502020204030204" pitchFamily="34" charset="0"/>
                          <a:cs typeface="Calibri" panose="020F0502020204030204" pitchFamily="34" charset="0"/>
                        </a:rPr>
                        <a:t>TITLE</a:t>
                      </a:r>
                    </a:p>
                  </a:txBody>
                  <a:tcPr/>
                </a:tc>
                <a:tc>
                  <a:txBody>
                    <a:bodyPr/>
                    <a:lstStyle/>
                    <a:p>
                      <a:r>
                        <a:rPr lang="en-IN" dirty="0">
                          <a:latin typeface="Calibri" panose="020F0502020204030204" pitchFamily="34" charset="0"/>
                          <a:cs typeface="Calibri" panose="020F0502020204030204" pitchFamily="34" charset="0"/>
                        </a:rPr>
                        <a:t>DESCRIPTION</a:t>
                      </a:r>
                    </a:p>
                  </a:txBody>
                  <a:tcPr/>
                </a:tc>
                <a:tc>
                  <a:txBody>
                    <a:bodyPr/>
                    <a:lstStyle/>
                    <a:p>
                      <a:r>
                        <a:rPr lang="en-IN" dirty="0">
                          <a:latin typeface="Calibri" panose="020F0502020204030204" pitchFamily="34" charset="0"/>
                          <a:cs typeface="Calibri" panose="020F0502020204030204" pitchFamily="34" charset="0"/>
                        </a:rPr>
                        <a:t>TECH USED</a:t>
                      </a:r>
                    </a:p>
                  </a:txBody>
                  <a:tcPr/>
                </a:tc>
                <a:tc>
                  <a:txBody>
                    <a:bodyPr/>
                    <a:lstStyle/>
                    <a:p>
                      <a:r>
                        <a:rPr lang="en-IN" dirty="0">
                          <a:latin typeface="Calibri" panose="020F0502020204030204" pitchFamily="34" charset="0"/>
                          <a:cs typeface="Calibri" panose="020F0502020204030204" pitchFamily="34" charset="0"/>
                        </a:rPr>
                        <a:t>PROS</a:t>
                      </a:r>
                    </a:p>
                  </a:txBody>
                  <a:tcPr/>
                </a:tc>
                <a:tc>
                  <a:txBody>
                    <a:bodyPr/>
                    <a:lstStyle/>
                    <a:p>
                      <a:r>
                        <a:rPr lang="en-IN" dirty="0">
                          <a:latin typeface="Calibri" panose="020F0502020204030204" pitchFamily="34" charset="0"/>
                          <a:cs typeface="Calibri" panose="020F0502020204030204" pitchFamily="34" charset="0"/>
                        </a:rPr>
                        <a:t>CONS</a:t>
                      </a:r>
                    </a:p>
                  </a:txBody>
                  <a:tcPr/>
                </a:tc>
                <a:extLst>
                  <a:ext uri="{0D108BD9-81ED-4DB2-BD59-A6C34878D82A}">
                    <a16:rowId xmlns:a16="http://schemas.microsoft.com/office/drawing/2014/main" val="1857437205"/>
                  </a:ext>
                </a:extLst>
              </a:tr>
              <a:tr h="3084369">
                <a:tc>
                  <a:txBody>
                    <a:bodyPr/>
                    <a:lstStyle/>
                    <a:p>
                      <a:r>
                        <a:rPr lang="en-IN" dirty="0">
                          <a:latin typeface="Calibri" panose="020F0502020204030204" pitchFamily="34" charset="0"/>
                          <a:cs typeface="Calibri" panose="020F0502020204030204"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solidFill>
                            <a:schemeClr val="tx1"/>
                          </a:solidFill>
                          <a:latin typeface="Calibri" panose="020F0502020204030204" pitchFamily="34" charset="0"/>
                          <a:cs typeface="Calibri" panose="020F0502020204030204" pitchFamily="34" charset="0"/>
                          <a:sym typeface="Graphik Semibold"/>
                        </a:rPr>
                        <a:t>Real Estate Price Prediction</a:t>
                      </a:r>
                    </a:p>
                    <a:p>
                      <a:endParaRPr lang="en-IN"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Calibri" panose="020F0502020204030204" pitchFamily="34" charset="0"/>
                          <a:ea typeface="Times Roman"/>
                          <a:cs typeface="Calibri" panose="020F0502020204030204" pitchFamily="34" charset="0"/>
                          <a:sym typeface="Times Roman"/>
                        </a:rPr>
                        <a:t>Real Estate Property is not only the basic need of a man but today it also represents the richness and prestige of a person. Investment in the real estate generally seems to be profitable because their property values do not decline rapidly. </a:t>
                      </a:r>
                      <a:endParaRPr lang="en-IN" sz="1400"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Calibri" panose="020F0502020204030204" pitchFamily="34" charset="0"/>
                          <a:cs typeface="Calibri" panose="020F0502020204030204" pitchFamily="34" charset="0"/>
                          <a:sym typeface="Graphik Semibold"/>
                        </a:rPr>
                        <a:t>Random Forest, Gradient Boosting, Linear Regression, Decision Tree</a:t>
                      </a:r>
                    </a:p>
                    <a:p>
                      <a:endParaRPr lang="en-IN"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Calibri" panose="020F0502020204030204" pitchFamily="34" charset="0"/>
                          <a:cs typeface="Calibri" panose="020F0502020204030204" pitchFamily="34" charset="0"/>
                        </a:rPr>
                        <a:t>flexible solution for estimating the price of any real estate property on the go rather than the other techniques with less accurate solutions. </a:t>
                      </a:r>
                      <a:endParaRPr lang="en-US" sz="1400" dirty="0">
                        <a:solidFill>
                          <a:schemeClr val="tx1"/>
                        </a:solidFill>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Calibri" panose="020F0502020204030204" pitchFamily="34" charset="0"/>
                          <a:cs typeface="Calibri" panose="020F0502020204030204" pitchFamily="34" charset="0"/>
                        </a:rPr>
                        <a:t>Tough to store huge data and Extract at once </a:t>
                      </a:r>
                    </a:p>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03669843"/>
                  </a:ext>
                </a:extLst>
              </a:tr>
            </a:tbl>
          </a:graphicData>
        </a:graphic>
      </p:graphicFrame>
    </p:spTree>
    <p:extLst>
      <p:ext uri="{BB962C8B-B14F-4D97-AF65-F5344CB8AC3E}">
        <p14:creationId xmlns:p14="http://schemas.microsoft.com/office/powerpoint/2010/main" val="2722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95166A-1C82-2D6D-77AA-3F8457D3D396}"/>
              </a:ext>
            </a:extLst>
          </p:cNvPr>
          <p:cNvSpPr>
            <a:spLocks noGrp="1"/>
          </p:cNvSpPr>
          <p:nvPr>
            <p:ph type="title"/>
          </p:nvPr>
        </p:nvSpPr>
        <p:spPr>
          <a:xfrm>
            <a:off x="1451579" y="1056446"/>
            <a:ext cx="9603275" cy="1049235"/>
          </a:xfrm>
        </p:spPr>
        <p:txBody>
          <a:bodyPr>
            <a:normAutofit/>
          </a:bodyPr>
          <a:lstStyle/>
          <a:p>
            <a:pPr algn="l"/>
            <a:r>
              <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PROPOSED WORK</a:t>
            </a:r>
          </a:p>
        </p:txBody>
      </p:sp>
      <p:sp>
        <p:nvSpPr>
          <p:cNvPr id="5" name="Text Placeholder 2">
            <a:extLst>
              <a:ext uri="{FF2B5EF4-FFF2-40B4-BE49-F238E27FC236}">
                <a16:creationId xmlns:a16="http://schemas.microsoft.com/office/drawing/2014/main" id="{B7B12654-ECC0-2681-DEF1-44E039853E3D}"/>
              </a:ext>
            </a:extLst>
          </p:cNvPr>
          <p:cNvSpPr>
            <a:spLocks noGrp="1"/>
          </p:cNvSpPr>
          <p:nvPr>
            <p:ph idx="1"/>
          </p:nvPr>
        </p:nvSpPr>
        <p:spPr>
          <a:xfrm>
            <a:off x="1451579" y="2015732"/>
            <a:ext cx="10006413" cy="4105150"/>
          </a:xfrm>
        </p:spPr>
        <p:txBody>
          <a:bodyPr>
            <a:normAutofit/>
          </a:bodyPr>
          <a:lstStyle/>
          <a:p>
            <a:pPr>
              <a:lnSpc>
                <a:spcPct val="10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purpose of this system is to determine the price of a house by looking at the various features which are given as input by the user. These features are given to the ML model and based on how these features affect the label it gives out a prediction.</a:t>
            </a:r>
          </a:p>
          <a:p>
            <a:pPr>
              <a:lnSpc>
                <a:spcPct val="10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This will be done by first searching for an appropriate dataset that suits the needs of the developer as well as the user. Furthermore, after finalizing the dataset, the dataset will go through the process known as data cleaning where all the data which is not needed will be eliminated and the raw data will be turned into a .csv file.</a:t>
            </a:r>
          </a:p>
          <a:p>
            <a:pPr>
              <a:lnSpc>
                <a:spcPct val="10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Moreover, the data will go through data preprocessing.</a:t>
            </a:r>
          </a:p>
          <a:p>
            <a:pPr>
              <a:lnSpc>
                <a:spcPct val="10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Consequently an algorithm and model will be finalized which can yield accurate predictions.</a:t>
            </a:r>
          </a:p>
          <a:p>
            <a:pPr>
              <a:lnSpc>
                <a:spcPct val="10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Users and companies will be able to log in and then fill a form about various attributes about their property that they want to predict the price.</a:t>
            </a:r>
          </a:p>
          <a:p>
            <a:pPr>
              <a:lnSpc>
                <a:spcPct val="10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Additionally, after a thorough selection of attributes, the form will be submitted. </a:t>
            </a:r>
          </a:p>
          <a:p>
            <a:pPr>
              <a:lnSpc>
                <a:spcPct val="100000"/>
              </a:lnSpc>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This data entered by the user will then go to the model and within seconds the user will be able to view the predicted price of the property.</a:t>
            </a:r>
          </a:p>
          <a:p>
            <a:endParaRPr lang="en-IN" sz="1200" dirty="0"/>
          </a:p>
        </p:txBody>
      </p:sp>
    </p:spTree>
    <p:extLst>
      <p:ext uri="{BB962C8B-B14F-4D97-AF65-F5344CB8AC3E}">
        <p14:creationId xmlns:p14="http://schemas.microsoft.com/office/powerpoint/2010/main" val="225028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167F1E-9237-58BA-BED0-E4BC5184E1F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Flow Chart</a:t>
            </a:r>
            <a:endParaRPr lang="en-IN"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EB1091EC-BB79-A195-8B8B-42B4C6B92B03}"/>
              </a:ext>
            </a:extLst>
          </p:cNvPr>
          <p:cNvPicPr>
            <a:picLocks noChangeAspect="1"/>
          </p:cNvPicPr>
          <p:nvPr/>
        </p:nvPicPr>
        <p:blipFill>
          <a:blip r:embed="rId2"/>
          <a:stretch>
            <a:fillRect/>
          </a:stretch>
        </p:blipFill>
        <p:spPr>
          <a:xfrm>
            <a:off x="2154669" y="1935179"/>
            <a:ext cx="8631519" cy="4782862"/>
          </a:xfrm>
          <a:prstGeom prst="rect">
            <a:avLst/>
          </a:prstGeom>
        </p:spPr>
      </p:pic>
    </p:spTree>
    <p:extLst>
      <p:ext uri="{BB962C8B-B14F-4D97-AF65-F5344CB8AC3E}">
        <p14:creationId xmlns:p14="http://schemas.microsoft.com/office/powerpoint/2010/main" val="392657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07437B-B97F-6898-10C2-0A04B4129E0D}"/>
              </a:ext>
            </a:extLst>
          </p:cNvPr>
          <p:cNvSpPr>
            <a:spLocks noGrp="1"/>
          </p:cNvSpPr>
          <p:nvPr>
            <p:ph type="title"/>
          </p:nvPr>
        </p:nvSpPr>
        <p:spPr/>
        <p:txBody>
          <a:bodyPr>
            <a:normAutofit/>
          </a:bodyPr>
          <a:lstStyle/>
          <a:p>
            <a:pPr algn="l"/>
            <a:r>
              <a:rPr lang="en-IN"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Methodology</a:t>
            </a:r>
          </a:p>
        </p:txBody>
      </p:sp>
      <p:sp>
        <p:nvSpPr>
          <p:cNvPr id="5" name="Text Placeholder 2">
            <a:extLst>
              <a:ext uri="{FF2B5EF4-FFF2-40B4-BE49-F238E27FC236}">
                <a16:creationId xmlns:a16="http://schemas.microsoft.com/office/drawing/2014/main" id="{1F7B87CB-C031-DA3D-9917-08FEFEE679BD}"/>
              </a:ext>
            </a:extLst>
          </p:cNvPr>
          <p:cNvSpPr>
            <a:spLocks noGrp="1"/>
          </p:cNvSpPr>
          <p:nvPr>
            <p:ph idx="1"/>
          </p:nvPr>
        </p:nvSpPr>
        <p:spPr>
          <a:xfrm>
            <a:off x="884238" y="1825625"/>
            <a:ext cx="10469562" cy="4365625"/>
          </a:xfrm>
        </p:spPr>
        <p:txBody>
          <a:bodyPr>
            <a:normAutofit fontScale="92500" lnSpcReduction="20000"/>
          </a:bodyPr>
          <a:lstStyle/>
          <a:p>
            <a:pPr>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We will work on multiple datasets to increase the accuracy   of our model</a:t>
            </a:r>
          </a:p>
          <a:p>
            <a:pPr marL="101600" indent="0">
              <a:buNone/>
            </a:pPr>
            <a:endParaRPr lang="en-US" sz="18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800" b="1" dirty="0">
                <a:solidFill>
                  <a:schemeClr val="tx1"/>
                </a:solidFill>
                <a:latin typeface="Calibri" panose="020F0502020204030204" pitchFamily="34" charset="0"/>
                <a:cs typeface="Calibri" panose="020F0502020204030204" pitchFamily="34" charset="0"/>
              </a:rPr>
              <a:t>Random forest</a:t>
            </a:r>
            <a:r>
              <a:rPr lang="en-US" sz="1800" dirty="0">
                <a:solidFill>
                  <a:schemeClr val="tx1"/>
                </a:solidFill>
                <a:latin typeface="Calibri" panose="020F0502020204030204" pitchFamily="34" charset="0"/>
                <a:cs typeface="Calibri" panose="020F0502020204030204" pitchFamily="34" charset="0"/>
              </a:rPr>
              <a:t>: Random forest is a Supervised Machine Learning Algorithm that is used widely in Classification and Regression problems.</a:t>
            </a:r>
          </a:p>
          <a:p>
            <a:pPr>
              <a:buFont typeface="Wingdings" panose="05000000000000000000" pitchFamily="2" charset="2"/>
              <a:buChar char="Ø"/>
            </a:pPr>
            <a:r>
              <a:rPr lang="en-US" sz="1800" b="1" dirty="0">
                <a:solidFill>
                  <a:schemeClr val="tx1"/>
                </a:solidFill>
                <a:latin typeface="Calibri" panose="020F0502020204030204" pitchFamily="34" charset="0"/>
                <a:cs typeface="Calibri" panose="020F0502020204030204" pitchFamily="34" charset="0"/>
              </a:rPr>
              <a:t>Decision tree</a:t>
            </a:r>
            <a:r>
              <a:rPr lang="en-US" sz="1800" dirty="0">
                <a:solidFill>
                  <a:schemeClr val="tx1"/>
                </a:solidFill>
                <a:latin typeface="Calibri" panose="020F0502020204030204" pitchFamily="34" charset="0"/>
                <a:cs typeface="Calibri" panose="020F0502020204030204" pitchFamily="34" charset="0"/>
              </a:rPr>
              <a:t>: Decision Trees (DTs) are a non-parametric supervised learning method used for classification and regression.</a:t>
            </a:r>
          </a:p>
          <a:p>
            <a:pPr>
              <a:buFont typeface="Wingdings" panose="05000000000000000000" pitchFamily="2" charset="2"/>
              <a:buChar char="Ø"/>
            </a:pPr>
            <a:r>
              <a:rPr lang="en-US" sz="1800" b="1" dirty="0" err="1">
                <a:solidFill>
                  <a:schemeClr val="tx1"/>
                </a:solidFill>
                <a:latin typeface="Calibri" panose="020F0502020204030204" pitchFamily="34" charset="0"/>
                <a:cs typeface="Calibri" panose="020F0502020204030204" pitchFamily="34" charset="0"/>
              </a:rPr>
              <a:t>Xg</a:t>
            </a:r>
            <a:r>
              <a:rPr lang="en-US" sz="1800" b="1" dirty="0">
                <a:solidFill>
                  <a:schemeClr val="tx1"/>
                </a:solidFill>
                <a:latin typeface="Calibri" panose="020F0502020204030204" pitchFamily="34" charset="0"/>
                <a:cs typeface="Calibri" panose="020F0502020204030204" pitchFamily="34" charset="0"/>
              </a:rPr>
              <a:t> boost</a:t>
            </a:r>
            <a:r>
              <a:rPr lang="en-US" sz="1800" dirty="0">
                <a:solidFill>
                  <a:schemeClr val="tx1"/>
                </a:solidFill>
                <a:latin typeface="Calibri" panose="020F0502020204030204" pitchFamily="34" charset="0"/>
                <a:cs typeface="Calibri" panose="020F0502020204030204" pitchFamily="34" charset="0"/>
              </a:rPr>
              <a:t>:  which stands for Extreme Gradient Boosting, is a scalable, distributed gradient-boosted decision tree (GBDT) machine learning library. It provides parallel tree boosting and is the leading machine learning library for regression, classification, and ranking problems. </a:t>
            </a:r>
          </a:p>
          <a:p>
            <a:pPr>
              <a:buFont typeface="Wingdings" panose="05000000000000000000" pitchFamily="2" charset="2"/>
              <a:buChar char="Ø"/>
            </a:pPr>
            <a:r>
              <a:rPr lang="en-US" sz="1800" b="1" dirty="0">
                <a:solidFill>
                  <a:schemeClr val="tx1"/>
                </a:solidFill>
                <a:latin typeface="Calibri" panose="020F0502020204030204" pitchFamily="34" charset="0"/>
                <a:cs typeface="Calibri" panose="020F0502020204030204" pitchFamily="34" charset="0"/>
              </a:rPr>
              <a:t>Linear regression</a:t>
            </a:r>
            <a:r>
              <a:rPr lang="en-US" sz="1800" dirty="0">
                <a:solidFill>
                  <a:schemeClr val="tx1"/>
                </a:solidFill>
                <a:latin typeface="Calibri" panose="020F0502020204030204" pitchFamily="34" charset="0"/>
                <a:cs typeface="Calibri" panose="020F0502020204030204" pitchFamily="34" charset="0"/>
              </a:rPr>
              <a:t>: Linear Regression is a machine learning algorithm based on supervised learning. It performs a regression task. Regression models a target prediction value based on independent variables. It is mostly used for finding out the relationship between variables and forecasting</a:t>
            </a:r>
            <a:r>
              <a:rPr lang="en-US" sz="14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3145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DA9B03-05FF-32BB-8E06-39EEB8BDE1F9}"/>
              </a:ext>
            </a:extLst>
          </p:cNvPr>
          <p:cNvSpPr>
            <a:spLocks noGrp="1"/>
          </p:cNvSpPr>
          <p:nvPr>
            <p:ph type="title"/>
          </p:nvPr>
        </p:nvSpPr>
        <p:spPr/>
        <p:txBody>
          <a:bodyPr>
            <a:normAutofit/>
          </a:bodyPr>
          <a:lstStyle/>
          <a:p>
            <a:pPr algn="l"/>
            <a:r>
              <a:rPr lang="en-IN" sz="4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IMPLEMENTATION</a:t>
            </a:r>
          </a:p>
        </p:txBody>
      </p:sp>
      <p:pic>
        <p:nvPicPr>
          <p:cNvPr id="5" name="Content Placeholder 4">
            <a:extLst>
              <a:ext uri="{FF2B5EF4-FFF2-40B4-BE49-F238E27FC236}">
                <a16:creationId xmlns:a16="http://schemas.microsoft.com/office/drawing/2014/main" id="{21AB6C95-4F7B-7170-4DE7-2CF2BEB62961}"/>
              </a:ext>
            </a:extLst>
          </p:cNvPr>
          <p:cNvPicPr>
            <a:picLocks noGrp="1" noChangeAspect="1"/>
          </p:cNvPicPr>
          <p:nvPr>
            <p:ph idx="1"/>
          </p:nvPr>
        </p:nvPicPr>
        <p:blipFill rotWithShape="1">
          <a:blip r:embed="rId2"/>
          <a:stretch/>
        </p:blipFill>
        <p:spPr>
          <a:xfrm>
            <a:off x="1912777" y="1887164"/>
            <a:ext cx="7406784" cy="4166317"/>
          </a:xfrm>
          <a:prstGeom prst="rect">
            <a:avLst/>
          </a:prstGeom>
        </p:spPr>
      </p:pic>
    </p:spTree>
    <p:extLst>
      <p:ext uri="{BB962C8B-B14F-4D97-AF65-F5344CB8AC3E}">
        <p14:creationId xmlns:p14="http://schemas.microsoft.com/office/powerpoint/2010/main" val="25154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25CA4E-A871-CF21-CFD3-3EC5714F0E56}"/>
              </a:ext>
            </a:extLst>
          </p:cNvPr>
          <p:cNvPicPr>
            <a:picLocks noChangeAspect="1"/>
          </p:cNvPicPr>
          <p:nvPr/>
        </p:nvPicPr>
        <p:blipFill rotWithShape="1">
          <a:blip r:embed="rId2"/>
          <a:srcRect l="7656" t="50833" r="9375" b="17500"/>
          <a:stretch/>
        </p:blipFill>
        <p:spPr>
          <a:xfrm>
            <a:off x="778668" y="1357312"/>
            <a:ext cx="10808729" cy="2320518"/>
          </a:xfrm>
          <a:prstGeom prst="rect">
            <a:avLst/>
          </a:prstGeom>
        </p:spPr>
      </p:pic>
    </p:spTree>
    <p:extLst>
      <p:ext uri="{BB962C8B-B14F-4D97-AF65-F5344CB8AC3E}">
        <p14:creationId xmlns:p14="http://schemas.microsoft.com/office/powerpoint/2010/main" val="3589987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4;p24">
            <a:extLst>
              <a:ext uri="{FF2B5EF4-FFF2-40B4-BE49-F238E27FC236}">
                <a16:creationId xmlns:a16="http://schemas.microsoft.com/office/drawing/2014/main" id="{FB6521DB-BB3B-E45C-054A-5BCB6DBF4D83}"/>
              </a:ext>
            </a:extLst>
          </p:cNvPr>
          <p:cNvSpPr txBox="1">
            <a:spLocks noGrp="1"/>
          </p:cNvSpPr>
          <p:nvPr>
            <p:ph type="title"/>
          </p:nvPr>
        </p:nvSpPr>
        <p:spPr>
          <a:xfrm>
            <a:off x="1294362" y="739204"/>
            <a:ext cx="9603275" cy="10492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endParaRPr sz="4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21F44FB1-ABA6-31C3-3BA9-EE4622F0914B}"/>
              </a:ext>
            </a:extLst>
          </p:cNvPr>
          <p:cNvSpPr txBox="1">
            <a:spLocks noGrp="1"/>
          </p:cNvSpPr>
          <p:nvPr>
            <p:ph idx="1"/>
          </p:nvPr>
        </p:nvSpPr>
        <p:spPr>
          <a:xfrm>
            <a:off x="995416" y="2348139"/>
            <a:ext cx="10515600" cy="2781274"/>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Every person hopes to one day own their own home. We want people to acquire homes and other real estate using this suggested approach, and we also want to make sure that they don't fall for shady salespeople who are only out for their clients money.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addition, this approach will assist large businesses by providing them with precise pricing projections, sparing them much aggravation, and enabling them to save a significant amount of time and money. We aim to assure that by employing this model that real estate prices are accurate, which is the essence of the market.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310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4;p24">
            <a:extLst>
              <a:ext uri="{FF2B5EF4-FFF2-40B4-BE49-F238E27FC236}">
                <a16:creationId xmlns:a16="http://schemas.microsoft.com/office/drawing/2014/main" id="{FBC13DA9-F1F9-1E0D-A265-07C409B47EDB}"/>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References</a:t>
            </a:r>
            <a:endParaRPr sz="4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CDC91589-2418-4500-EA20-D446D8BCAD42}"/>
              </a:ext>
            </a:extLst>
          </p:cNvPr>
          <p:cNvSpPr txBox="1">
            <a:spLocks noGrp="1"/>
          </p:cNvSpPr>
          <p:nvPr>
            <p:ph idx="1"/>
          </p:nvPr>
        </p:nvSpPr>
        <p:spPr>
          <a:xfrm>
            <a:off x="1451579" y="1993576"/>
            <a:ext cx="10386527" cy="3934410"/>
          </a:xfrm>
          <a:prstGeom prst="rect">
            <a:avLst/>
          </a:prstGeom>
          <a:noFill/>
        </p:spPr>
        <p:txBody>
          <a:bodyPr wrap="square">
            <a:spAutoFit/>
          </a:bodyPr>
          <a:lstStyle/>
          <a:p>
            <a:pPr marL="0" indent="0">
              <a:lnSpc>
                <a:spcPct val="100000"/>
              </a:lnSpc>
              <a:buNone/>
            </a:pPr>
            <a:r>
              <a:rPr lang="en-US" sz="1600" dirty="0">
                <a:latin typeface="Calibri" panose="020F0502020204030204" pitchFamily="34" charset="0"/>
                <a:cs typeface="Calibri" panose="020F0502020204030204" pitchFamily="34" charset="0"/>
              </a:rPr>
              <a:t>[1]IJERT Volume 10, Issue 04 (April 2021).</a:t>
            </a:r>
            <a:endParaRPr lang="en-IN" sz="1600" dirty="0">
              <a:latin typeface="Calibri" panose="020F0502020204030204" pitchFamily="34" charset="0"/>
              <a:cs typeface="Calibri" panose="020F0502020204030204" pitchFamily="34" charset="0"/>
            </a:endParaRPr>
          </a:p>
          <a:p>
            <a:pPr marL="0" indent="0">
              <a:lnSpc>
                <a:spcPct val="100000"/>
              </a:lnSpc>
              <a:buNone/>
            </a:pPr>
            <a:r>
              <a:rPr lang="en-IN" sz="1600" dirty="0">
                <a:latin typeface="Calibri" panose="020F0502020204030204" pitchFamily="34" charset="0"/>
                <a:cs typeface="Calibri" panose="020F0502020204030204" pitchFamily="34" charset="0"/>
              </a:rPr>
              <a:t>[2]</a:t>
            </a:r>
            <a:r>
              <a:rPr lang="en-IN" sz="1600" dirty="0" err="1">
                <a:latin typeface="Calibri" panose="020F0502020204030204" pitchFamily="34" charset="0"/>
                <a:cs typeface="Calibri" panose="020F0502020204030204" pitchFamily="34" charset="0"/>
              </a:rPr>
              <a:t>Kuvalekar</a:t>
            </a:r>
            <a:r>
              <a:rPr lang="en-IN" sz="1600" dirty="0">
                <a:latin typeface="Calibri" panose="020F0502020204030204" pitchFamily="34" charset="0"/>
                <a:cs typeface="Calibri" panose="020F0502020204030204" pitchFamily="34" charset="0"/>
              </a:rPr>
              <a:t>, Alisha and </a:t>
            </a:r>
            <a:r>
              <a:rPr lang="en-IN" sz="1600" dirty="0" err="1">
                <a:latin typeface="Calibri" panose="020F0502020204030204" pitchFamily="34" charset="0"/>
                <a:cs typeface="Calibri" panose="020F0502020204030204" pitchFamily="34" charset="0"/>
              </a:rPr>
              <a:t>Manchewar</a:t>
            </a:r>
            <a:r>
              <a:rPr lang="en-IN" sz="1600" dirty="0">
                <a:latin typeface="Calibri" panose="020F0502020204030204" pitchFamily="34" charset="0"/>
                <a:cs typeface="Calibri" panose="020F0502020204030204" pitchFamily="34" charset="0"/>
              </a:rPr>
              <a:t>, Shivani and </a:t>
            </a:r>
            <a:r>
              <a:rPr lang="en-IN" sz="1600" dirty="0" err="1">
                <a:latin typeface="Calibri" panose="020F0502020204030204" pitchFamily="34" charset="0"/>
                <a:cs typeface="Calibri" panose="020F0502020204030204" pitchFamily="34" charset="0"/>
              </a:rPr>
              <a:t>Mahadik</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Sidhika</a:t>
            </a:r>
            <a:r>
              <a:rPr lang="en-IN" sz="1600" dirty="0">
                <a:latin typeface="Calibri" panose="020F0502020204030204" pitchFamily="34" charset="0"/>
                <a:cs typeface="Calibri" panose="020F0502020204030204" pitchFamily="34" charset="0"/>
              </a:rPr>
              <a:t> and </a:t>
            </a:r>
            <a:r>
              <a:rPr lang="en-IN" sz="1600" dirty="0" err="1">
                <a:latin typeface="Calibri" panose="020F0502020204030204" pitchFamily="34" charset="0"/>
                <a:cs typeface="Calibri" panose="020F0502020204030204" pitchFamily="34" charset="0"/>
              </a:rPr>
              <a:t>Jawale</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Shila</a:t>
            </a:r>
            <a:r>
              <a:rPr lang="en-IN" sz="1600" dirty="0">
                <a:latin typeface="Calibri" panose="020F0502020204030204" pitchFamily="34" charset="0"/>
                <a:cs typeface="Calibri" panose="020F0502020204030204" pitchFamily="34" charset="0"/>
              </a:rPr>
              <a:t>, House Price Forecasting Using Machine Learning (April 8, 2020). Proceedings of the 3rd International Conference on Advances in Science &amp; Technology (ICAST) 2020</a:t>
            </a:r>
          </a:p>
          <a:p>
            <a:pPr marL="0" indent="0">
              <a:lnSpc>
                <a:spcPct val="100000"/>
              </a:lnSpc>
              <a:buNone/>
            </a:pPr>
            <a:r>
              <a:rPr lang="en-IN" sz="1600" dirty="0">
                <a:latin typeface="Calibri" panose="020F0502020204030204" pitchFamily="34" charset="0"/>
                <a:cs typeface="Calibri" panose="020F0502020204030204" pitchFamily="34" charset="0"/>
              </a:rPr>
              <a:t>[3] Bindu </a:t>
            </a:r>
            <a:r>
              <a:rPr lang="en-IN" sz="1600" dirty="0" err="1">
                <a:latin typeface="Calibri" panose="020F0502020204030204" pitchFamily="34" charset="0"/>
                <a:cs typeface="Calibri" panose="020F0502020204030204" pitchFamily="34" charset="0"/>
              </a:rPr>
              <a:t>Sivasankar</a:t>
            </a:r>
            <a:r>
              <a:rPr lang="en-IN" sz="1600" dirty="0">
                <a:latin typeface="Calibri" panose="020F0502020204030204" pitchFamily="34" charset="0"/>
                <a:cs typeface="Calibri" panose="020F0502020204030204" pitchFamily="34" charset="0"/>
              </a:rPr>
              <a:t>, Arun P. Ashok, Gouri Madhu, </a:t>
            </a:r>
            <a:r>
              <a:rPr lang="en-IN" sz="1600" dirty="0" err="1">
                <a:latin typeface="Calibri" panose="020F0502020204030204" pitchFamily="34" charset="0"/>
                <a:cs typeface="Calibri" panose="020F0502020204030204" pitchFamily="34" charset="0"/>
              </a:rPr>
              <a:t>Fousiya</a:t>
            </a:r>
            <a:r>
              <a:rPr lang="en-IN" sz="1600" dirty="0">
                <a:latin typeface="Calibri" panose="020F0502020204030204" pitchFamily="34" charset="0"/>
                <a:cs typeface="Calibri" panose="020F0502020204030204" pitchFamily="34" charset="0"/>
              </a:rPr>
              <a:t> S , "House Price Prediction" , International Journal of Computer Science and Engineering(IJCSE), Vol: 8 Issue: 7, 2020.</a:t>
            </a:r>
          </a:p>
          <a:p>
            <a:pPr marL="0" indent="0">
              <a:lnSpc>
                <a:spcPct val="100000"/>
              </a:lnSpc>
              <a:buNone/>
            </a:pPr>
            <a:r>
              <a:rPr lang="en-IN" sz="1600" dirty="0">
                <a:latin typeface="Calibri" panose="020F0502020204030204" pitchFamily="34" charset="0"/>
                <a:cs typeface="Calibri" panose="020F0502020204030204" pitchFamily="34" charset="0"/>
              </a:rPr>
              <a:t>[4]ALISHA KUVALEKAR SHIVANI MANCHEWAR SIDHIKA MAHADIK HOUSE PRICE FORECASTING USING MACHINE LEARNING April 2020. [11] Ayush Varma, Abhijit </a:t>
            </a:r>
            <a:r>
              <a:rPr lang="en-IN" sz="1600" dirty="0" err="1">
                <a:latin typeface="Calibri" panose="020F0502020204030204" pitchFamily="34" charset="0"/>
                <a:cs typeface="Calibri" panose="020F0502020204030204" pitchFamily="34" charset="0"/>
              </a:rPr>
              <a:t>Sarma,Rohini</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Nair,Sagar</a:t>
            </a:r>
            <a:r>
              <a:rPr lang="en-IN" sz="1600" dirty="0">
                <a:latin typeface="Calibri" panose="020F0502020204030204" pitchFamily="34" charset="0"/>
                <a:cs typeface="Calibri" panose="020F0502020204030204" pitchFamily="34" charset="0"/>
              </a:rPr>
              <a:t> Doshi House Price Prediction Using Machine Learning and Neural Networks 2018 Second International</a:t>
            </a:r>
          </a:p>
          <a:p>
            <a:pPr marL="0" indent="0">
              <a:lnSpc>
                <a:spcPct val="100000"/>
              </a:lnSpc>
              <a:buNone/>
            </a:pPr>
            <a:r>
              <a:rPr lang="en-IN" sz="1600" dirty="0">
                <a:latin typeface="Calibri" panose="020F0502020204030204" pitchFamily="34" charset="0"/>
                <a:cs typeface="Calibri" panose="020F0502020204030204" pitchFamily="34" charset="0"/>
              </a:rPr>
              <a:t>[5]M </a:t>
            </a:r>
            <a:r>
              <a:rPr lang="en-IN" sz="1600" dirty="0" err="1">
                <a:latin typeface="Calibri" panose="020F0502020204030204" pitchFamily="34" charset="0"/>
                <a:cs typeface="Calibri" panose="020F0502020204030204" pitchFamily="34" charset="0"/>
              </a:rPr>
              <a:t>Thamarai</a:t>
            </a:r>
            <a:r>
              <a:rPr lang="en-IN" sz="1600" dirty="0">
                <a:latin typeface="Calibri" panose="020F0502020204030204" pitchFamily="34" charset="0"/>
                <a:cs typeface="Calibri" panose="020F0502020204030204" pitchFamily="34" charset="0"/>
              </a:rPr>
              <a:t>, S P </a:t>
            </a:r>
            <a:r>
              <a:rPr lang="en-IN" sz="1600" dirty="0" err="1">
                <a:latin typeface="Calibri" panose="020F0502020204030204" pitchFamily="34" charset="0"/>
                <a:cs typeface="Calibri" panose="020F0502020204030204" pitchFamily="34" charset="0"/>
              </a:rPr>
              <a:t>Malarvizhi</a:t>
            </a:r>
            <a:r>
              <a:rPr lang="en-IN" sz="1600" dirty="0">
                <a:latin typeface="Calibri" panose="020F0502020204030204" pitchFamily="34" charset="0"/>
                <a:cs typeface="Calibri" panose="020F0502020204030204" pitchFamily="34" charset="0"/>
              </a:rPr>
              <a:t>, " House Price Prediction </a:t>
            </a:r>
            <a:r>
              <a:rPr lang="en-IN" sz="1600" dirty="0" err="1">
                <a:latin typeface="Calibri" panose="020F0502020204030204" pitchFamily="34" charset="0"/>
                <a:cs typeface="Calibri" panose="020F0502020204030204" pitchFamily="34" charset="0"/>
              </a:rPr>
              <a:t>Modeling</a:t>
            </a:r>
            <a:r>
              <a:rPr lang="en-IN" sz="1600" dirty="0">
                <a:latin typeface="Calibri" panose="020F0502020204030204" pitchFamily="34" charset="0"/>
                <a:cs typeface="Calibri" panose="020F0502020204030204" pitchFamily="34" charset="0"/>
              </a:rPr>
              <a:t> Using Machine Learning", International Journal of Information Engineering and Electronic Business(DJIEEB), VoL12, No.2, pp. 15- 20, 2020. DOI: 10.5815/ijieeb.2020.02.03 </a:t>
            </a:r>
          </a:p>
          <a:p>
            <a:pPr marL="0" indent="0">
              <a:lnSpc>
                <a:spcPct val="100000"/>
              </a:lnSpc>
              <a:buNone/>
            </a:pPr>
            <a:r>
              <a:rPr lang="en-IN" sz="1600" dirty="0">
                <a:latin typeface="Calibri" panose="020F0502020204030204" pitchFamily="34" charset="0"/>
                <a:cs typeface="Calibri" panose="020F0502020204030204" pitchFamily="34" charset="0"/>
              </a:rPr>
              <a:t>[6]G. Naga Satish, Ch. V. Raghavendran, </a:t>
            </a:r>
            <a:r>
              <a:rPr lang="en-IN" sz="1600" dirty="0" err="1">
                <a:latin typeface="Calibri" panose="020F0502020204030204" pitchFamily="34" charset="0"/>
                <a:cs typeface="Calibri" panose="020F0502020204030204" pitchFamily="34" charset="0"/>
              </a:rPr>
              <a:t>M.D.Sugnana</a:t>
            </a:r>
            <a:r>
              <a:rPr lang="en-IN" sz="1600" dirty="0">
                <a:latin typeface="Calibri" panose="020F0502020204030204" pitchFamily="34" charset="0"/>
                <a:cs typeface="Calibri" panose="020F0502020204030204" pitchFamily="34" charset="0"/>
              </a:rPr>
              <a:t> Rao, </a:t>
            </a:r>
            <a:r>
              <a:rPr lang="en-IN" sz="1600" dirty="0" err="1">
                <a:latin typeface="Calibri" panose="020F0502020204030204" pitchFamily="34" charset="0"/>
                <a:cs typeface="Calibri" panose="020F0502020204030204" pitchFamily="34" charset="0"/>
              </a:rPr>
              <a:t>Ch.Srinivasulu</a:t>
            </a:r>
            <a:r>
              <a:rPr lang="en-IN" sz="1600" dirty="0">
                <a:latin typeface="Calibri" panose="020F0502020204030204" pitchFamily="34" charset="0"/>
                <a:cs typeface="Calibri" panose="020F0502020204030204" pitchFamily="34" charset="0"/>
              </a:rPr>
              <a:t> , "House Price Prediction Using Machine Learning" , International Journal of Innovative Technology and Exploring Engineering (IJITEE), Volume-8 Issue-9, 2019. </a:t>
            </a:r>
          </a:p>
        </p:txBody>
      </p:sp>
    </p:spTree>
    <p:extLst>
      <p:ext uri="{BB962C8B-B14F-4D97-AF65-F5344CB8AC3E}">
        <p14:creationId xmlns:p14="http://schemas.microsoft.com/office/powerpoint/2010/main" val="376881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4;p24">
            <a:extLst>
              <a:ext uri="{FF2B5EF4-FFF2-40B4-BE49-F238E27FC236}">
                <a16:creationId xmlns:a16="http://schemas.microsoft.com/office/drawing/2014/main" id="{4694642C-3EF1-79C8-51CB-1828377FF255}"/>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References</a:t>
            </a:r>
            <a:endParaRPr sz="4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E581EFFA-AC2F-DBEA-A80B-479B60ACAB67}"/>
              </a:ext>
            </a:extLst>
          </p:cNvPr>
          <p:cNvSpPr txBox="1">
            <a:spLocks noGrp="1"/>
          </p:cNvSpPr>
          <p:nvPr>
            <p:ph idx="1"/>
          </p:nvPr>
        </p:nvSpPr>
        <p:spPr>
          <a:xfrm>
            <a:off x="1323392" y="1965584"/>
            <a:ext cx="10515600" cy="4554837"/>
          </a:xfrm>
          <a:prstGeom prst="rect">
            <a:avLst/>
          </a:prstGeom>
          <a:noFill/>
        </p:spPr>
        <p:txBody>
          <a:bodyPr wrap="square">
            <a:spAutoFit/>
          </a:bodyPr>
          <a:lstStyle/>
          <a:p>
            <a:pPr marL="0" indent="0">
              <a:buNone/>
            </a:pPr>
            <a:r>
              <a:rPr lang="en-IN" sz="1600" dirty="0">
                <a:latin typeface="Graphik"/>
              </a:rPr>
              <a:t>[</a:t>
            </a:r>
            <a:r>
              <a:rPr lang="en-IN" sz="1600" dirty="0">
                <a:latin typeface="Calibri" panose="020F0502020204030204" pitchFamily="34" charset="0"/>
                <a:cs typeface="Calibri" panose="020F0502020204030204" pitchFamily="34" charset="0"/>
              </a:rPr>
              <a:t>7]Atharva </a:t>
            </a:r>
            <a:r>
              <a:rPr lang="en-IN" sz="1600" dirty="0" err="1">
                <a:latin typeface="Calibri" panose="020F0502020204030204" pitchFamily="34" charset="0"/>
                <a:cs typeface="Calibri" panose="020F0502020204030204" pitchFamily="34" charset="0"/>
              </a:rPr>
              <a:t>Chouthai</a:t>
            </a:r>
            <a:r>
              <a:rPr lang="en-IN" sz="1600" dirty="0">
                <a:latin typeface="Calibri" panose="020F0502020204030204" pitchFamily="34" charset="0"/>
                <a:cs typeface="Calibri" panose="020F0502020204030204" pitchFamily="34" charset="0"/>
              </a:rPr>
              <a:t>, Mohammed Athar </a:t>
            </a:r>
            <a:r>
              <a:rPr lang="en-IN" sz="1600" dirty="0" err="1">
                <a:latin typeface="Calibri" panose="020F0502020204030204" pitchFamily="34" charset="0"/>
                <a:cs typeface="Calibri" panose="020F0502020204030204" pitchFamily="34" charset="0"/>
              </a:rPr>
              <a:t>Rangila</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Sanved</a:t>
            </a:r>
            <a:r>
              <a:rPr lang="en-IN" sz="1600" dirty="0">
                <a:latin typeface="Calibri" panose="020F0502020204030204" pitchFamily="34" charset="0"/>
                <a:cs typeface="Calibri" panose="020F0502020204030204" pitchFamily="34" charset="0"/>
              </a:rPr>
              <a:t> Amate, Prayag Adhikari, Vijay </a:t>
            </a:r>
            <a:r>
              <a:rPr lang="en-IN" sz="1600" dirty="0" err="1">
                <a:latin typeface="Calibri" panose="020F0502020204030204" pitchFamily="34" charset="0"/>
                <a:cs typeface="Calibri" panose="020F0502020204030204" pitchFamily="34" charset="0"/>
              </a:rPr>
              <a:t>Kukre</a:t>
            </a:r>
            <a:r>
              <a:rPr lang="en-IN" sz="1600" dirty="0">
                <a:latin typeface="Calibri" panose="020F0502020204030204" pitchFamily="34" charset="0"/>
                <a:cs typeface="Calibri" panose="020F0502020204030204" pitchFamily="34" charset="0"/>
              </a:rPr>
              <a:t> , "House Price Prediction Using Machine Learning" , International Research Journal of Engineering and Technology(IRJET), Vol:06 Issue: 03, 2019.  </a:t>
            </a:r>
          </a:p>
          <a:p>
            <a:pPr marL="0" indent="0">
              <a:buNone/>
            </a:pPr>
            <a:r>
              <a:rPr lang="en-IN" sz="1600" dirty="0">
                <a:latin typeface="Calibri" panose="020F0502020204030204" pitchFamily="34" charset="0"/>
                <a:cs typeface="Calibri" panose="020F0502020204030204" pitchFamily="34" charset="0"/>
              </a:rPr>
              <a:t>[8]</a:t>
            </a:r>
            <a:r>
              <a:rPr lang="en-IN" sz="1600" dirty="0" err="1">
                <a:latin typeface="Calibri" panose="020F0502020204030204" pitchFamily="34" charset="0"/>
                <a:cs typeface="Calibri" panose="020F0502020204030204" pitchFamily="34" charset="0"/>
              </a:rPr>
              <a:t>B.Balakumar</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P.Raviraj</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S.Essakkiammal</a:t>
            </a:r>
            <a:r>
              <a:rPr lang="en-IN" sz="1600" dirty="0">
                <a:latin typeface="Calibri" panose="020F0502020204030204" pitchFamily="34" charset="0"/>
                <a:cs typeface="Calibri" panose="020F0502020204030204" pitchFamily="34" charset="0"/>
              </a:rPr>
              <a:t> , "Predicting Housing Prices using Machine Learning Techniques". </a:t>
            </a:r>
          </a:p>
          <a:p>
            <a:pPr marL="0" indent="0">
              <a:buNone/>
            </a:pPr>
            <a:r>
              <a:rPr lang="en-IN" sz="1600" dirty="0">
                <a:latin typeface="Calibri" panose="020F0502020204030204" pitchFamily="34" charset="0"/>
                <a:cs typeface="Calibri" panose="020F0502020204030204" pitchFamily="34" charset="0"/>
              </a:rPr>
              <a:t>[9]Akshay Babu, </a:t>
            </a:r>
            <a:r>
              <a:rPr lang="en-IN" sz="1600" dirty="0" err="1">
                <a:latin typeface="Calibri" panose="020F0502020204030204" pitchFamily="34" charset="0"/>
                <a:cs typeface="Calibri" panose="020F0502020204030204" pitchFamily="34" charset="0"/>
              </a:rPr>
              <a:t>Dr.</a:t>
            </a:r>
            <a:r>
              <a:rPr lang="en-IN" sz="1600" dirty="0">
                <a:latin typeface="Calibri" panose="020F0502020204030204" pitchFamily="34" charset="0"/>
                <a:cs typeface="Calibri" panose="020F0502020204030204" pitchFamily="34" charset="0"/>
              </a:rPr>
              <a:t> Anjana S Chandran , "Literature Review on Real Estate Value Prediction Using Machine Learning" , International Journal of Computer Science and Mobile Applications, Vol: 7 Issue: 3, 2019.  </a:t>
            </a:r>
          </a:p>
          <a:p>
            <a:pPr marL="0" indent="0">
              <a:buNone/>
            </a:pPr>
            <a:r>
              <a:rPr lang="en-IN" sz="1600" dirty="0">
                <a:latin typeface="Calibri" panose="020F0502020204030204" pitchFamily="34" charset="0"/>
                <a:cs typeface="Calibri" panose="020F0502020204030204" pitchFamily="34" charset="0"/>
              </a:rPr>
              <a:t>[10] Mr. </a:t>
            </a:r>
            <a:r>
              <a:rPr lang="en-IN" sz="1600" dirty="0" err="1">
                <a:latin typeface="Calibri" panose="020F0502020204030204" pitchFamily="34" charset="0"/>
                <a:cs typeface="Calibri" panose="020F0502020204030204" pitchFamily="34" charset="0"/>
              </a:rPr>
              <a:t>Rushikesh</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Naikare</a:t>
            </a:r>
            <a:r>
              <a:rPr lang="en-IN" sz="1600" dirty="0">
                <a:latin typeface="Calibri" panose="020F0502020204030204" pitchFamily="34" charset="0"/>
                <a:cs typeface="Calibri" panose="020F0502020204030204" pitchFamily="34" charset="0"/>
              </a:rPr>
              <a:t>, Mr. Girish </a:t>
            </a:r>
            <a:r>
              <a:rPr lang="en-IN" sz="1600" dirty="0" err="1">
                <a:latin typeface="Calibri" panose="020F0502020204030204" pitchFamily="34" charset="0"/>
                <a:cs typeface="Calibri" panose="020F0502020204030204" pitchFamily="34" charset="0"/>
              </a:rPr>
              <a:t>Gahandule</a:t>
            </a:r>
            <a:r>
              <a:rPr lang="en-IN" sz="1600" dirty="0">
                <a:latin typeface="Calibri" panose="020F0502020204030204" pitchFamily="34" charset="0"/>
                <a:cs typeface="Calibri" panose="020F0502020204030204" pitchFamily="34" charset="0"/>
              </a:rPr>
              <a:t>, Mr. Akash </a:t>
            </a:r>
            <a:r>
              <a:rPr lang="en-IN" sz="1600" dirty="0" err="1">
                <a:latin typeface="Calibri" panose="020F0502020204030204" pitchFamily="34" charset="0"/>
                <a:cs typeface="Calibri" panose="020F0502020204030204" pitchFamily="34" charset="0"/>
              </a:rPr>
              <a:t>Dumbre</a:t>
            </a:r>
            <a:r>
              <a:rPr lang="en-IN" sz="1600" dirty="0">
                <a:latin typeface="Calibri" panose="020F0502020204030204" pitchFamily="34" charset="0"/>
                <a:cs typeface="Calibri" panose="020F0502020204030204" pitchFamily="34" charset="0"/>
              </a:rPr>
              <a:t>, Mr. Kaushal Agrawal, Prof. Chaitanya Manka , "House Planning and Price Prediction System using Machine Learning" , International Engineering Research Journal, Vol:3 Issue: 3, 2019. </a:t>
            </a:r>
          </a:p>
          <a:p>
            <a:pPr marL="0" indent="0">
              <a:buNone/>
            </a:pPr>
            <a:r>
              <a:rPr lang="en-IN" sz="1600" dirty="0">
                <a:latin typeface="Calibri" panose="020F0502020204030204" pitchFamily="34" charset="0"/>
                <a:cs typeface="Calibri" panose="020F0502020204030204" pitchFamily="34" charset="0"/>
              </a:rPr>
              <a:t>[11] Akshay Babu, </a:t>
            </a:r>
            <a:r>
              <a:rPr lang="en-IN" sz="1600" dirty="0" err="1">
                <a:latin typeface="Calibri" panose="020F0502020204030204" pitchFamily="34" charset="0"/>
                <a:cs typeface="Calibri" panose="020F0502020204030204" pitchFamily="34" charset="0"/>
              </a:rPr>
              <a:t>Dr.</a:t>
            </a:r>
            <a:r>
              <a:rPr lang="en-IN" sz="1600" dirty="0">
                <a:latin typeface="Calibri" panose="020F0502020204030204" pitchFamily="34" charset="0"/>
                <a:cs typeface="Calibri" panose="020F0502020204030204" pitchFamily="34" charset="0"/>
              </a:rPr>
              <a:t> Anjana S Chandran , "Literature Review on Real Estate Value Prediction Using Machine Learning" , International Journal of Computer Science and Mobile Applications, Vol: 7 Issue: 3, 2019.</a:t>
            </a:r>
          </a:p>
          <a:p>
            <a:pPr marL="0" indent="0">
              <a:buNone/>
            </a:pPr>
            <a:r>
              <a:rPr lang="en-IN" sz="1600" dirty="0">
                <a:latin typeface="Calibri" panose="020F0502020204030204" pitchFamily="34" charset="0"/>
                <a:cs typeface="Calibri" panose="020F0502020204030204" pitchFamily="34" charset="0"/>
              </a:rPr>
              <a:t>[12] Mr. </a:t>
            </a:r>
            <a:r>
              <a:rPr lang="en-IN" sz="1600" dirty="0" err="1">
                <a:latin typeface="Calibri" panose="020F0502020204030204" pitchFamily="34" charset="0"/>
                <a:cs typeface="Calibri" panose="020F0502020204030204" pitchFamily="34" charset="0"/>
              </a:rPr>
              <a:t>Rushikesh</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Naikare</a:t>
            </a:r>
            <a:r>
              <a:rPr lang="en-IN" sz="1600" dirty="0">
                <a:latin typeface="Calibri" panose="020F0502020204030204" pitchFamily="34" charset="0"/>
                <a:cs typeface="Calibri" panose="020F0502020204030204" pitchFamily="34" charset="0"/>
              </a:rPr>
              <a:t>, Mr. Girish </a:t>
            </a:r>
            <a:r>
              <a:rPr lang="en-IN" sz="1600" dirty="0" err="1">
                <a:latin typeface="Calibri" panose="020F0502020204030204" pitchFamily="34" charset="0"/>
                <a:cs typeface="Calibri" panose="020F0502020204030204" pitchFamily="34" charset="0"/>
              </a:rPr>
              <a:t>Gahandule</a:t>
            </a:r>
            <a:r>
              <a:rPr lang="en-IN" sz="1600" dirty="0">
                <a:latin typeface="Calibri" panose="020F0502020204030204" pitchFamily="34" charset="0"/>
                <a:cs typeface="Calibri" panose="020F0502020204030204" pitchFamily="34" charset="0"/>
              </a:rPr>
              <a:t>, Mr. Akash </a:t>
            </a:r>
            <a:r>
              <a:rPr lang="en-IN" sz="1600" dirty="0" err="1">
                <a:latin typeface="Calibri" panose="020F0502020204030204" pitchFamily="34" charset="0"/>
                <a:cs typeface="Calibri" panose="020F0502020204030204" pitchFamily="34" charset="0"/>
              </a:rPr>
              <a:t>Dumbre</a:t>
            </a:r>
            <a:r>
              <a:rPr lang="en-IN" sz="1600" dirty="0">
                <a:latin typeface="Calibri" panose="020F0502020204030204" pitchFamily="34" charset="0"/>
                <a:cs typeface="Calibri" panose="020F0502020204030204" pitchFamily="34" charset="0"/>
              </a:rPr>
              <a:t>, Mr. Kaushal Agrawal, Prof. Chaitanya Manka , "House Planning and Price Prediction System using Machine Learning" , International Engineering Research Journal, Vol:3 Issue: 3, 2019.</a:t>
            </a:r>
          </a:p>
        </p:txBody>
      </p:sp>
    </p:spTree>
    <p:extLst>
      <p:ext uri="{BB962C8B-B14F-4D97-AF65-F5344CB8AC3E}">
        <p14:creationId xmlns:p14="http://schemas.microsoft.com/office/powerpoint/2010/main" val="1258732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245057-D4B2-E1EA-3D03-822887CD4D2A}"/>
              </a:ext>
            </a:extLst>
          </p:cNvPr>
          <p:cNvSpPr txBox="1"/>
          <p:nvPr/>
        </p:nvSpPr>
        <p:spPr>
          <a:xfrm>
            <a:off x="3480319" y="2828835"/>
            <a:ext cx="5831632" cy="1200329"/>
          </a:xfrm>
          <a:prstGeom prst="rect">
            <a:avLst/>
          </a:prstGeom>
          <a:noFill/>
        </p:spPr>
        <p:txBody>
          <a:bodyPr wrap="square" rtlCol="0">
            <a:spAutoFit/>
          </a:bodyPr>
          <a:lstStyle/>
          <a:p>
            <a:r>
              <a:rPr lang="en-US" sz="7200" dirty="0"/>
              <a:t>THANK YOU</a:t>
            </a:r>
            <a:endParaRPr lang="en-IN" sz="7200" dirty="0"/>
          </a:p>
        </p:txBody>
      </p:sp>
    </p:spTree>
    <p:extLst>
      <p:ext uri="{BB962C8B-B14F-4D97-AF65-F5344CB8AC3E}">
        <p14:creationId xmlns:p14="http://schemas.microsoft.com/office/powerpoint/2010/main" val="220437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6;p14">
            <a:extLst>
              <a:ext uri="{FF2B5EF4-FFF2-40B4-BE49-F238E27FC236}">
                <a16:creationId xmlns:a16="http://schemas.microsoft.com/office/drawing/2014/main" id="{23FFC3C2-8DDB-7518-BEB3-906B241EC86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000" dirty="0">
                <a:effectLst>
                  <a:outerShdw blurRad="38100" dist="38100" dir="2700000" algn="tl">
                    <a:srgbClr val="000000">
                      <a:alpha val="43137"/>
                    </a:srgbClr>
                  </a:outerShdw>
                </a:effectLst>
                <a:latin typeface="Calibri" panose="020F0502020204030204" pitchFamily="34" charset="0"/>
                <a:ea typeface="Playfair Display"/>
                <a:cs typeface="Calibri" panose="020F0502020204030204" pitchFamily="34" charset="0"/>
                <a:sym typeface="Playfair Display"/>
              </a:rPr>
              <a:t>MENTOR: </a:t>
            </a:r>
            <a:r>
              <a:rPr lang="en" dirty="0">
                <a:effectLst>
                  <a:outerShdw blurRad="38100" dist="38100" dir="2700000" algn="tl">
                    <a:srgbClr val="000000">
                      <a:alpha val="43137"/>
                    </a:srgbClr>
                  </a:outerShdw>
                </a:effectLst>
                <a:latin typeface="Calibri" panose="020F0502020204030204" pitchFamily="34" charset="0"/>
                <a:ea typeface="Playfair Display"/>
                <a:cs typeface="Calibri" panose="020F0502020204030204" pitchFamily="34" charset="0"/>
                <a:sym typeface="Playfair Display"/>
              </a:rPr>
              <a:t>MR. MOHAMMED ZABEULLAH</a:t>
            </a:r>
            <a:endParaRPr sz="4000" dirty="0">
              <a:effectLst>
                <a:outerShdw blurRad="38100" dist="38100" dir="2700000" algn="tl">
                  <a:srgbClr val="000000">
                    <a:alpha val="43137"/>
                  </a:srgbClr>
                </a:outerShdw>
              </a:effectLst>
              <a:latin typeface="Calibri" panose="020F0502020204030204" pitchFamily="34" charset="0"/>
              <a:ea typeface="Playfair Display"/>
              <a:cs typeface="Calibri" panose="020F0502020204030204" pitchFamily="34" charset="0"/>
              <a:sym typeface="Playfair Display"/>
            </a:endParaRPr>
          </a:p>
        </p:txBody>
      </p:sp>
      <p:sp>
        <p:nvSpPr>
          <p:cNvPr id="5" name="Google Shape;67;p14">
            <a:extLst>
              <a:ext uri="{FF2B5EF4-FFF2-40B4-BE49-F238E27FC236}">
                <a16:creationId xmlns:a16="http://schemas.microsoft.com/office/drawing/2014/main" id="{ADB9DC55-329A-CA31-197C-FE2C1582FCCD}"/>
              </a:ext>
            </a:extLst>
          </p:cNvPr>
          <p:cNvSpPr txBox="1">
            <a:spLocks noGrp="1"/>
          </p:cNvSpPr>
          <p:nvPr>
            <p:ph idx="1"/>
          </p:nvPr>
        </p:nvSpPr>
        <p:spPr>
          <a:xfrm>
            <a:off x="3834116" y="1888039"/>
            <a:ext cx="6511977" cy="4348163"/>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IN" sz="1600" dirty="0">
                <a:latin typeface="Calibri" panose="020F0502020204030204" pitchFamily="34" charset="0"/>
                <a:cs typeface="Calibri" panose="020F0502020204030204" pitchFamily="34" charset="0"/>
              </a:rPr>
              <a:t>          </a:t>
            </a:r>
            <a:r>
              <a:rPr lang="en-IN" sz="1600" b="1" dirty="0">
                <a:latin typeface="Calibri" panose="020F0502020204030204" pitchFamily="34" charset="0"/>
                <a:cs typeface="Calibri" panose="020F0502020204030204" pitchFamily="34" charset="0"/>
              </a:rPr>
              <a:t>TEAM MEMBERS</a:t>
            </a:r>
            <a:r>
              <a:rPr lang="en-IN" sz="1600" dirty="0">
                <a:latin typeface="Calibri" panose="020F0502020204030204" pitchFamily="34" charset="0"/>
                <a:cs typeface="Calibri" panose="020F0502020204030204" pitchFamily="34" charset="0"/>
              </a:rPr>
              <a:t>:</a:t>
            </a:r>
          </a:p>
          <a:p>
            <a:pPr marL="0" lvl="0" indent="0" algn="just" rtl="0">
              <a:spcBef>
                <a:spcPts val="600"/>
              </a:spcBef>
              <a:spcAft>
                <a:spcPts val="0"/>
              </a:spcAft>
              <a:buNone/>
            </a:pPr>
            <a:endParaRPr lang="en-IN" sz="1600" dirty="0">
              <a:latin typeface="Calibri" panose="020F0502020204030204" pitchFamily="34" charset="0"/>
              <a:cs typeface="Calibri" panose="020F0502020204030204" pitchFamily="34" charset="0"/>
            </a:endParaRPr>
          </a:p>
          <a:p>
            <a:pPr marL="228600" indent="-228600" algn="just">
              <a:buFont typeface="Arial" panose="020B0604020202020204" pitchFamily="34" charset="0"/>
              <a:buChar char="•"/>
            </a:pPr>
            <a:r>
              <a:rPr lang="en-IN" sz="1600" dirty="0">
                <a:latin typeface="Calibri" panose="020F0502020204030204" pitchFamily="34" charset="0"/>
                <a:cs typeface="Calibri" panose="020F0502020204030204" pitchFamily="34" charset="0"/>
              </a:rPr>
              <a:t>NAMAN TIWARI – 20BTRCA042</a:t>
            </a:r>
          </a:p>
          <a:p>
            <a:pPr marL="228600" indent="-228600" algn="just">
              <a:buFont typeface="Arial" panose="020B0604020202020204" pitchFamily="34" charset="0"/>
              <a:buChar char="•"/>
            </a:pPr>
            <a:r>
              <a:rPr lang="en-IN" sz="1600" dirty="0">
                <a:latin typeface="Calibri" panose="020F0502020204030204" pitchFamily="34" charset="0"/>
                <a:cs typeface="Calibri" panose="020F0502020204030204" pitchFamily="34" charset="0"/>
              </a:rPr>
              <a:t>VANSH RAJ SINGH – 20BTRCA053</a:t>
            </a:r>
          </a:p>
          <a:p>
            <a:pPr marL="228600" indent="-228600" algn="just">
              <a:buFont typeface="Arial" panose="020B0604020202020204" pitchFamily="34" charset="0"/>
              <a:buChar char="•"/>
            </a:pPr>
            <a:r>
              <a:rPr lang="en-IN" sz="1600" dirty="0">
                <a:latin typeface="Calibri" panose="020F0502020204030204" pitchFamily="34" charset="0"/>
                <a:cs typeface="Calibri" panose="020F0502020204030204" pitchFamily="34" charset="0"/>
              </a:rPr>
              <a:t>AYUSH SINGH – 20BTRCD002</a:t>
            </a:r>
          </a:p>
          <a:p>
            <a:pPr marL="228600" indent="-228600" algn="just">
              <a:buFont typeface="Arial" panose="020B0604020202020204" pitchFamily="34" charset="0"/>
              <a:buChar char="•"/>
            </a:pPr>
            <a:r>
              <a:rPr lang="en-IN" sz="1600" dirty="0">
                <a:latin typeface="Calibri" panose="020F0502020204030204" pitchFamily="34" charset="0"/>
                <a:cs typeface="Calibri" panose="020F0502020204030204" pitchFamily="34" charset="0"/>
              </a:rPr>
              <a:t>GANACHARAITHA - 20BTRCD010</a:t>
            </a:r>
          </a:p>
          <a:p>
            <a:pPr marL="228600" indent="-228600" algn="just">
              <a:buFont typeface="Arial" panose="020B0604020202020204" pitchFamily="34" charset="0"/>
              <a:buChar char="•"/>
            </a:pPr>
            <a:r>
              <a:rPr lang="en-IN" sz="1600" dirty="0">
                <a:latin typeface="Calibri" panose="020F0502020204030204" pitchFamily="34" charset="0"/>
                <a:cs typeface="Calibri" panose="020F0502020204030204" pitchFamily="34" charset="0"/>
              </a:rPr>
              <a:t>AKHIL – 20BTRCD018</a:t>
            </a:r>
          </a:p>
          <a:p>
            <a:pPr marL="228600" indent="-228600" algn="just">
              <a:buFont typeface="Arial" panose="020B0604020202020204" pitchFamily="34" charset="0"/>
              <a:buChar char="•"/>
            </a:pPr>
            <a:r>
              <a:rPr lang="en-IN" sz="1600" dirty="0">
                <a:latin typeface="Calibri" panose="020F0502020204030204" pitchFamily="34" charset="0"/>
                <a:cs typeface="Calibri" panose="020F0502020204030204" pitchFamily="34" charset="0"/>
              </a:rPr>
              <a:t>GAYATHRI - 20BTRCD021</a:t>
            </a:r>
          </a:p>
          <a:p>
            <a:pPr marL="0" indent="0" algn="just">
              <a:buNone/>
            </a:pPr>
            <a:endParaRPr lang="en-IN" sz="2400" dirty="0">
              <a:latin typeface="Playfair Display" panose="00000500000000000000" pitchFamily="2" charset="0"/>
            </a:endParaRPr>
          </a:p>
          <a:p>
            <a:pPr marL="0" lvl="0" indent="0" algn="just" rtl="0">
              <a:spcBef>
                <a:spcPts val="600"/>
              </a:spcBef>
              <a:spcAft>
                <a:spcPts val="0"/>
              </a:spcAft>
              <a:buNone/>
            </a:pPr>
            <a:endParaRPr lang="en-IN" sz="2400" dirty="0">
              <a:latin typeface="Playfair Display" panose="00000500000000000000" pitchFamily="2" charset="0"/>
            </a:endParaRPr>
          </a:p>
          <a:p>
            <a:pPr marL="0" lvl="0" indent="0" algn="just" rtl="0">
              <a:spcBef>
                <a:spcPts val="600"/>
              </a:spcBef>
              <a:spcAft>
                <a:spcPts val="0"/>
              </a:spcAft>
              <a:buNone/>
            </a:pPr>
            <a:endParaRPr sz="2400" dirty="0">
              <a:latin typeface="Playfair Display" panose="00000500000000000000" pitchFamily="2" charset="0"/>
            </a:endParaRPr>
          </a:p>
        </p:txBody>
      </p:sp>
    </p:spTree>
    <p:extLst>
      <p:ext uri="{BB962C8B-B14F-4D97-AF65-F5344CB8AC3E}">
        <p14:creationId xmlns:p14="http://schemas.microsoft.com/office/powerpoint/2010/main" val="114604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4;p15">
            <a:extLst>
              <a:ext uri="{FF2B5EF4-FFF2-40B4-BE49-F238E27FC236}">
                <a16:creationId xmlns:a16="http://schemas.microsoft.com/office/drawing/2014/main" id="{7D079E0B-5C6D-40E3-E168-254DF851FB50}"/>
              </a:ext>
            </a:extLst>
          </p:cNvPr>
          <p:cNvSpPr txBox="1">
            <a:spLocks/>
          </p:cNvSpPr>
          <p:nvPr/>
        </p:nvSpPr>
        <p:spPr>
          <a:xfrm>
            <a:off x="2938440" y="772884"/>
            <a:ext cx="5805757" cy="784801"/>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br>
              <a:rPr lang="en-IN" dirty="0"/>
            </a:br>
            <a:r>
              <a:rPr lang="en-IN" dirty="0"/>
              <a:t> </a:t>
            </a:r>
            <a:r>
              <a:rPr lang="en-IN"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ABSTRACT</a:t>
            </a:r>
          </a:p>
        </p:txBody>
      </p:sp>
      <p:sp>
        <p:nvSpPr>
          <p:cNvPr id="6" name="Google Shape;75;p15">
            <a:extLst>
              <a:ext uri="{FF2B5EF4-FFF2-40B4-BE49-F238E27FC236}">
                <a16:creationId xmlns:a16="http://schemas.microsoft.com/office/drawing/2014/main" id="{622A81A7-C810-42DF-1D61-7D8BD7684589}"/>
              </a:ext>
            </a:extLst>
          </p:cNvPr>
          <p:cNvSpPr txBox="1">
            <a:spLocks noGrp="1"/>
          </p:cNvSpPr>
          <p:nvPr>
            <p:ph idx="1"/>
          </p:nvPr>
        </p:nvSpPr>
        <p:spPr>
          <a:xfrm>
            <a:off x="1451579" y="1885103"/>
            <a:ext cx="9603275" cy="3450613"/>
          </a:xfrm>
          <a:prstGeom prst="rect">
            <a:avLst/>
          </a:prstGeom>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Font typeface="Arial" panose="020B0604020202020204" pitchFamily="34" charset="0"/>
              <a:buChar char="•"/>
            </a:pPr>
            <a:r>
              <a:rPr lang="en-US" sz="1800" i="0" dirty="0">
                <a:solidFill>
                  <a:schemeClr val="tx1"/>
                </a:solidFill>
                <a:latin typeface="Calibri" panose="020F0502020204030204" pitchFamily="34" charset="0"/>
                <a:cs typeface="Calibri" panose="020F0502020204030204" pitchFamily="34" charset="0"/>
              </a:rPr>
              <a:t>It attempts to determine which Machine Learning  algorithm is most accurate in predicting the price of real estate.</a:t>
            </a:r>
          </a:p>
          <a:p>
            <a:pPr marL="0" lvl="0" indent="0" algn="l" rtl="0">
              <a:lnSpc>
                <a:spcPct val="100000"/>
              </a:lnSpc>
              <a:spcBef>
                <a:spcPts val="0"/>
              </a:spcBef>
              <a:spcAft>
                <a:spcPts val="0"/>
              </a:spcAft>
            </a:pPr>
            <a:endParaRPr lang="en-US" sz="1800" i="0" dirty="0">
              <a:solidFill>
                <a:schemeClr val="tx1"/>
              </a:solidFill>
              <a:latin typeface="Calibri" panose="020F0502020204030204" pitchFamily="34" charset="0"/>
              <a:cs typeface="Calibri" panose="020F0502020204030204" pitchFamily="34" charset="0"/>
            </a:endParaRPr>
          </a:p>
          <a:p>
            <a:pPr marL="342900" lvl="0" indent="-342900" algn="l" rtl="0">
              <a:lnSpc>
                <a:spcPct val="100000"/>
              </a:lnSpc>
              <a:spcBef>
                <a:spcPts val="0"/>
              </a:spcBef>
              <a:spcAft>
                <a:spcPts val="0"/>
              </a:spcAft>
              <a:buFont typeface="Arial" panose="020B0604020202020204" pitchFamily="34" charset="0"/>
              <a:buChar char="•"/>
            </a:pPr>
            <a:r>
              <a:rPr lang="en-US" sz="1800" i="0" dirty="0">
                <a:solidFill>
                  <a:schemeClr val="tx1"/>
                </a:solidFill>
                <a:latin typeface="Calibri" panose="020F0502020204030204" pitchFamily="34" charset="0"/>
                <a:cs typeface="Calibri" panose="020F0502020204030204" pitchFamily="34" charset="0"/>
              </a:rPr>
              <a:t>There are numerous other elements that are crucial in determining the price of a house or a piece of property.</a:t>
            </a:r>
          </a:p>
          <a:p>
            <a:pPr marL="342900" lvl="0" indent="-342900" algn="l" rtl="0">
              <a:lnSpc>
                <a:spcPct val="100000"/>
              </a:lnSpc>
              <a:spcBef>
                <a:spcPts val="0"/>
              </a:spcBef>
              <a:spcAft>
                <a:spcPts val="0"/>
              </a:spcAft>
              <a:buFont typeface="Arial" panose="020B0604020202020204" pitchFamily="34" charset="0"/>
              <a:buChar char="•"/>
            </a:pPr>
            <a:endParaRPr lang="en-US" sz="1800" i="0" dirty="0">
              <a:solidFill>
                <a:schemeClr val="tx1"/>
              </a:solidFill>
              <a:latin typeface="Calibri" panose="020F0502020204030204" pitchFamily="34" charset="0"/>
              <a:cs typeface="Calibri" panose="020F0502020204030204" pitchFamily="34" charset="0"/>
            </a:endParaRPr>
          </a:p>
          <a:p>
            <a:pPr marL="342900" lvl="0" indent="-342900" algn="l" rtl="0">
              <a:lnSpc>
                <a:spcPct val="100000"/>
              </a:lnSpc>
              <a:spcBef>
                <a:spcPts val="0"/>
              </a:spcBef>
              <a:spcAft>
                <a:spcPts val="0"/>
              </a:spcAft>
              <a:buFont typeface="Arial" panose="020B0604020202020204" pitchFamily="34" charset="0"/>
              <a:buChar char="•"/>
            </a:pPr>
            <a:r>
              <a:rPr lang="en-US" sz="1800" i="0" dirty="0">
                <a:solidFill>
                  <a:schemeClr val="tx1"/>
                </a:solidFill>
                <a:latin typeface="Calibri" panose="020F0502020204030204" pitchFamily="34" charset="0"/>
                <a:cs typeface="Calibri" panose="020F0502020204030204" pitchFamily="34" charset="0"/>
              </a:rPr>
              <a:t>Models include Linear Regression ,Decision Trees regression, Gradient Boost and Random Forest Classification</a:t>
            </a:r>
          </a:p>
          <a:p>
            <a:pPr marL="342900" lvl="0" indent="-342900" algn="l" rtl="0">
              <a:lnSpc>
                <a:spcPct val="100000"/>
              </a:lnSpc>
              <a:spcBef>
                <a:spcPts val="0"/>
              </a:spcBef>
              <a:spcAft>
                <a:spcPts val="0"/>
              </a:spcAft>
              <a:buFont typeface="Arial" panose="020B0604020202020204" pitchFamily="34" charset="0"/>
              <a:buChar char="•"/>
            </a:pPr>
            <a:r>
              <a:rPr lang="en-US" sz="1800" i="0" dirty="0">
                <a:solidFill>
                  <a:schemeClr val="tx1"/>
                </a:solidFill>
                <a:latin typeface="Calibri" panose="020F0502020204030204" pitchFamily="34" charset="0"/>
                <a:cs typeface="Calibri" panose="020F0502020204030204" pitchFamily="34" charset="0"/>
              </a:rPr>
              <a:t>We can predict the price of houses for the customers via Machine Learning.</a:t>
            </a:r>
          </a:p>
          <a:p>
            <a:pPr marL="0" lvl="0" indent="0" algn="l" rtl="0">
              <a:lnSpc>
                <a:spcPct val="100000"/>
              </a:lnSpc>
              <a:spcBef>
                <a:spcPts val="0"/>
              </a:spcBef>
              <a:spcAft>
                <a:spcPts val="0"/>
              </a:spcAft>
            </a:pPr>
            <a:endParaRPr lang="en-US" sz="1800" i="0" dirty="0">
              <a:solidFill>
                <a:schemeClr val="tx1"/>
              </a:solidFill>
              <a:latin typeface="Calibri" panose="020F0502020204030204" pitchFamily="34" charset="0"/>
              <a:cs typeface="Calibri" panose="020F0502020204030204" pitchFamily="34" charset="0"/>
            </a:endParaRPr>
          </a:p>
          <a:p>
            <a:pPr marL="342900" lvl="0" indent="-342900" algn="l" rtl="0">
              <a:lnSpc>
                <a:spcPct val="100000"/>
              </a:lnSpc>
              <a:spcBef>
                <a:spcPts val="0"/>
              </a:spcBef>
              <a:spcAft>
                <a:spcPts val="0"/>
              </a:spcAft>
              <a:buFont typeface="Arial" panose="020B0604020202020204" pitchFamily="34" charset="0"/>
              <a:buChar char="•"/>
            </a:pPr>
            <a:r>
              <a:rPr lang="en-US" sz="1800" i="0" dirty="0">
                <a:solidFill>
                  <a:schemeClr val="tx1"/>
                </a:solidFill>
                <a:latin typeface="Calibri" panose="020F0502020204030204" pitchFamily="34" charset="0"/>
                <a:cs typeface="Calibri" panose="020F0502020204030204" pitchFamily="34" charset="0"/>
              </a:rPr>
              <a:t>Real Estate agencies buy or sell houses  and run over a major  business profit. Our motive is to give the correct pricing to the customers so they should get exactly what they pay for.</a:t>
            </a:r>
          </a:p>
          <a:p>
            <a:pPr marL="342900" lvl="0" indent="-342900" algn="l" rtl="0">
              <a:lnSpc>
                <a:spcPct val="100000"/>
              </a:lnSpc>
              <a:spcBef>
                <a:spcPts val="0"/>
              </a:spcBef>
              <a:spcAft>
                <a:spcPts val="0"/>
              </a:spcAft>
              <a:buFont typeface="Arial" panose="020B0604020202020204" pitchFamily="34" charset="0"/>
              <a:buChar char="•"/>
            </a:pPr>
            <a:endParaRPr lang="en-US" sz="1800" i="0" dirty="0">
              <a:solidFill>
                <a:schemeClr val="tx1"/>
              </a:solidFill>
              <a:latin typeface="Calibri" panose="020F0502020204030204" pitchFamily="34" charset="0"/>
              <a:cs typeface="Calibri" panose="020F0502020204030204" pitchFamily="34" charset="0"/>
            </a:endParaRPr>
          </a:p>
          <a:p>
            <a:pPr marL="342900" lvl="0" indent="-342900" algn="l" rtl="0">
              <a:lnSpc>
                <a:spcPct val="100000"/>
              </a:lnSpc>
              <a:spcBef>
                <a:spcPts val="0"/>
              </a:spcBef>
              <a:spcAft>
                <a:spcPts val="0"/>
              </a:spcAft>
              <a:buFont typeface="Arial" panose="020B0604020202020204" pitchFamily="34" charset="0"/>
              <a:buChar char="•"/>
            </a:pPr>
            <a:r>
              <a:rPr lang="en-US" sz="1800" i="0" dirty="0">
                <a:solidFill>
                  <a:schemeClr val="tx1"/>
                </a:solidFill>
                <a:latin typeface="Calibri" panose="020F0502020204030204" pitchFamily="34" charset="0"/>
                <a:cs typeface="Calibri" panose="020F0502020204030204" pitchFamily="34" charset="0"/>
              </a:rPr>
              <a:t>Broad measures ,like house/real estate price-to-rent-ratio, give a primary pass .To decide over this issue , an deep analysis and judgement is necessary.</a:t>
            </a:r>
          </a:p>
          <a:p>
            <a:pPr marL="342900" lvl="0" indent="-342900" algn="l" rtl="0">
              <a:spcBef>
                <a:spcPts val="0"/>
              </a:spcBef>
              <a:spcAft>
                <a:spcPts val="0"/>
              </a:spcAft>
              <a:buFont typeface="Arial" panose="020B0604020202020204" pitchFamily="34" charset="0"/>
              <a:buChar char="•"/>
            </a:pPr>
            <a:endParaRPr sz="1600" i="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321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7;p17">
            <a:extLst>
              <a:ext uri="{FF2B5EF4-FFF2-40B4-BE49-F238E27FC236}">
                <a16:creationId xmlns:a16="http://schemas.microsoft.com/office/drawing/2014/main" id="{9D674A21-E59A-D42C-C985-B2BEEA21F443}"/>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PROBLEM STATEMENT</a:t>
            </a:r>
            <a:endParaRPr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Google Shape;88;p17">
            <a:extLst>
              <a:ext uri="{FF2B5EF4-FFF2-40B4-BE49-F238E27FC236}">
                <a16:creationId xmlns:a16="http://schemas.microsoft.com/office/drawing/2014/main" id="{3ADF057A-FCD6-2995-3239-8DA7A1B6C5F1}"/>
              </a:ext>
            </a:extLst>
          </p:cNvPr>
          <p:cNvSpPr txBox="1">
            <a:spLocks noGrp="1"/>
          </p:cNvSpPr>
          <p:nvPr>
            <p:ph idx="1"/>
          </p:nvPr>
        </p:nvSpPr>
        <p:spPr>
          <a:prstGeom prst="rect">
            <a:avLst/>
          </a:prstGeom>
        </p:spPr>
        <p:txBody>
          <a:bodyPr spcFirstLastPara="1" wrap="square" lIns="91425" tIns="91425" rIns="91425" bIns="91425" anchor="ctr" anchorCtr="0">
            <a:noAutofit/>
          </a:bodyPr>
          <a:lstStyle/>
          <a:p>
            <a:pPr>
              <a:lnSpc>
                <a:spcPct val="100000"/>
              </a:lnSpc>
              <a:buFont typeface="Arial" panose="020B0604020202020204" pitchFamily="34" charset="0"/>
              <a:buChar char="•"/>
            </a:pPr>
            <a:r>
              <a:rPr lang="en-US" sz="1800" dirty="0">
                <a:latin typeface="Calibri" panose="020F0502020204030204" pitchFamily="34" charset="0"/>
                <a:ea typeface="Arial"/>
                <a:cs typeface="Calibri" panose="020F0502020204030204" pitchFamily="34" charset="0"/>
                <a:sym typeface="Arial"/>
              </a:rPr>
              <a:t>The aim is to predict the efficient house pricing for real estate customer with respect to their budgets and priorities by analyzing previous market trends and price ranges and also upcoming developments future price will be predicted.</a:t>
            </a:r>
          </a:p>
          <a:p>
            <a:pPr>
              <a:lnSpc>
                <a:spcPct val="10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We do not have accurate measures of housing prices based on the vast amount of data available. Simulation results show that the FLSR provides a superior prediction function as compared to ANN(Artificial neural network) and FIS(Fidelity National Information Services) in capturing the functional relationship between dependent and independent variables and has the lowest computational complexity. </a:t>
            </a:r>
            <a:endParaRPr lang="en-US" sz="1800" dirty="0">
              <a:latin typeface="Calibri" panose="020F0502020204030204" pitchFamily="34" charset="0"/>
              <a:ea typeface="Arial"/>
              <a:cs typeface="Calibri" panose="020F0502020204030204" pitchFamily="34" charset="0"/>
              <a:sym typeface="Arial"/>
            </a:endParaRPr>
          </a:p>
          <a:p>
            <a:pPr marL="101600" lvl="0" indent="0" algn="l" rtl="0">
              <a:lnSpc>
                <a:spcPct val="100000"/>
              </a:lnSpc>
              <a:spcBef>
                <a:spcPts val="600"/>
              </a:spcBef>
              <a:spcAft>
                <a:spcPts val="0"/>
              </a:spcAft>
              <a:buSzPts val="2000"/>
              <a:buNone/>
            </a:pPr>
            <a:endParaRPr sz="1200" dirty="0"/>
          </a:p>
        </p:txBody>
      </p:sp>
      <p:pic>
        <p:nvPicPr>
          <p:cNvPr id="8" name="Picture 7">
            <a:extLst>
              <a:ext uri="{FF2B5EF4-FFF2-40B4-BE49-F238E27FC236}">
                <a16:creationId xmlns:a16="http://schemas.microsoft.com/office/drawing/2014/main" id="{0CD5E5C2-39B0-6E46-E228-16CAE9C6420E}"/>
              </a:ext>
            </a:extLst>
          </p:cNvPr>
          <p:cNvPicPr>
            <a:picLocks noChangeAspect="1"/>
          </p:cNvPicPr>
          <p:nvPr/>
        </p:nvPicPr>
        <p:blipFill>
          <a:blip r:embed="rId2"/>
          <a:stretch>
            <a:fillRect/>
          </a:stretch>
        </p:blipFill>
        <p:spPr>
          <a:xfrm>
            <a:off x="1832882" y="4902206"/>
            <a:ext cx="2466975" cy="1847850"/>
          </a:xfrm>
          <a:prstGeom prst="rect">
            <a:avLst/>
          </a:prstGeom>
        </p:spPr>
      </p:pic>
      <p:sp>
        <p:nvSpPr>
          <p:cNvPr id="2" name="TextBox 1">
            <a:extLst>
              <a:ext uri="{FF2B5EF4-FFF2-40B4-BE49-F238E27FC236}">
                <a16:creationId xmlns:a16="http://schemas.microsoft.com/office/drawing/2014/main" id="{AB22024D-5F3D-C85D-E264-2AAA5E560378}"/>
              </a:ext>
            </a:extLst>
          </p:cNvPr>
          <p:cNvSpPr txBox="1"/>
          <p:nvPr/>
        </p:nvSpPr>
        <p:spPr>
          <a:xfrm>
            <a:off x="4721290" y="5466345"/>
            <a:ext cx="2481943" cy="369332"/>
          </a:xfrm>
          <a:prstGeom prst="rect">
            <a:avLst/>
          </a:prstGeom>
          <a:noFill/>
        </p:spPr>
        <p:txBody>
          <a:bodyPr wrap="square" rtlCol="0">
            <a:spAutoFit/>
          </a:bodyPr>
          <a:lstStyle/>
          <a:p>
            <a:r>
              <a:rPr lang="en-US" dirty="0"/>
              <a:t>OR</a:t>
            </a:r>
            <a:endParaRPr lang="en-IN" dirty="0"/>
          </a:p>
        </p:txBody>
      </p:sp>
      <p:sp>
        <p:nvSpPr>
          <p:cNvPr id="3" name="TextBox 2">
            <a:extLst>
              <a:ext uri="{FF2B5EF4-FFF2-40B4-BE49-F238E27FC236}">
                <a16:creationId xmlns:a16="http://schemas.microsoft.com/office/drawing/2014/main" id="{70B1FB77-FB04-DB46-3BA0-892BD7C70168}"/>
              </a:ext>
            </a:extLst>
          </p:cNvPr>
          <p:cNvSpPr txBox="1"/>
          <p:nvPr/>
        </p:nvSpPr>
        <p:spPr>
          <a:xfrm>
            <a:off x="8602824" y="5302911"/>
            <a:ext cx="3107094" cy="523220"/>
          </a:xfrm>
          <a:prstGeom prst="rect">
            <a:avLst/>
          </a:prstGeom>
          <a:noFill/>
        </p:spPr>
        <p:txBody>
          <a:bodyPr wrap="square" rtlCol="0">
            <a:spAutoFit/>
          </a:bodyPr>
          <a:lstStyle/>
          <a:p>
            <a:r>
              <a:rPr lang="en-US" sz="2800" dirty="0"/>
              <a:t>Price = ?</a:t>
            </a:r>
            <a:endParaRPr lang="en-IN" sz="2800" dirty="0"/>
          </a:p>
        </p:txBody>
      </p:sp>
    </p:spTree>
    <p:extLst>
      <p:ext uri="{BB962C8B-B14F-4D97-AF65-F5344CB8AC3E}">
        <p14:creationId xmlns:p14="http://schemas.microsoft.com/office/powerpoint/2010/main" val="1654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47E266-F295-2D7D-BF4A-56ED49FF371C}"/>
              </a:ext>
            </a:extLst>
          </p:cNvPr>
          <p:cNvSpPr>
            <a:spLocks noGrp="1"/>
          </p:cNvSpPr>
          <p:nvPr>
            <p:ph type="title"/>
          </p:nvPr>
        </p:nvSpPr>
        <p:spPr/>
        <p:txBody>
          <a:bodyPr/>
          <a:lstStyle/>
          <a:p>
            <a:r>
              <a:rPr lang="en-IN" sz="2800" dirty="0">
                <a:solidFill>
                  <a:schemeClr val="tx1"/>
                </a:solidFill>
                <a:latin typeface="Calibri" panose="020F0502020204030204" pitchFamily="34" charset="0"/>
                <a:cs typeface="Calibri" panose="020F0502020204030204" pitchFamily="34" charset="0"/>
              </a:rPr>
              <a:t>WHY DATA EXPLORATION IS IMPORTANT ?</a:t>
            </a:r>
          </a:p>
        </p:txBody>
      </p:sp>
      <p:sp>
        <p:nvSpPr>
          <p:cNvPr id="5" name="Text Placeholder 2">
            <a:extLst>
              <a:ext uri="{FF2B5EF4-FFF2-40B4-BE49-F238E27FC236}">
                <a16:creationId xmlns:a16="http://schemas.microsoft.com/office/drawing/2014/main" id="{3B5F4BF3-C844-13D8-9668-03D999937600}"/>
              </a:ext>
            </a:extLst>
          </p:cNvPr>
          <p:cNvSpPr>
            <a:spLocks noGrp="1"/>
          </p:cNvSpPr>
          <p:nvPr>
            <p:ph idx="1"/>
          </p:nvPr>
        </p:nvSpPr>
        <p:spPr/>
        <p:txBody>
          <a:bodyPr>
            <a:normAutofit/>
          </a:bodyPr>
          <a:lstStyle/>
          <a:p>
            <a:pPr>
              <a:buFont typeface="Arial" panose="020B0604020202020204" pitchFamily="34" charset="0"/>
              <a:buChar char="•"/>
            </a:pPr>
            <a:r>
              <a:rPr lang="en-IN" sz="2000" dirty="0">
                <a:solidFill>
                  <a:schemeClr val="tx1"/>
                </a:solidFill>
                <a:latin typeface="Calibri" panose="020F0502020204030204" pitchFamily="34" charset="0"/>
                <a:cs typeface="Calibri" panose="020F0502020204030204" pitchFamily="34" charset="0"/>
              </a:rPr>
              <a:t>Business : Come up with an optimal business solution to the problem.</a:t>
            </a:r>
          </a:p>
          <a:p>
            <a:pPr>
              <a:buFont typeface="Arial" panose="020B0604020202020204" pitchFamily="34" charset="0"/>
              <a:buChar char="•"/>
            </a:pPr>
            <a:r>
              <a:rPr lang="en-IN" sz="2000" dirty="0">
                <a:solidFill>
                  <a:schemeClr val="tx1"/>
                </a:solidFill>
                <a:latin typeface="Calibri" panose="020F0502020204030204" pitchFamily="34" charset="0"/>
                <a:cs typeface="Calibri" panose="020F0502020204030204" pitchFamily="34" charset="0"/>
              </a:rPr>
              <a:t>Data exploration allows us to : (Brainstorm ideas, check if data is appropriate, See the behaviour of the data) </a:t>
            </a:r>
          </a:p>
          <a:p>
            <a:pPr>
              <a:buFont typeface="Arial" panose="020B0604020202020204" pitchFamily="34" charset="0"/>
              <a:buChar char="•"/>
            </a:pPr>
            <a:r>
              <a:rPr lang="en-IN" sz="2000" dirty="0">
                <a:solidFill>
                  <a:schemeClr val="tx1"/>
                </a:solidFill>
                <a:latin typeface="Calibri" panose="020F0502020204030204" pitchFamily="34" charset="0"/>
                <a:cs typeface="Calibri" panose="020F0502020204030204" pitchFamily="34" charset="0"/>
              </a:rPr>
              <a:t>Communicate the data to stakeholders to help explain your prediction.</a:t>
            </a:r>
          </a:p>
          <a:p>
            <a:pPr>
              <a:buFont typeface="Arial" panose="020B0604020202020204" pitchFamily="34" charset="0"/>
              <a:buChar char="•"/>
            </a:pPr>
            <a:r>
              <a:rPr lang="en-IN" sz="2000" dirty="0">
                <a:solidFill>
                  <a:schemeClr val="tx1"/>
                </a:solidFill>
                <a:latin typeface="Calibri" panose="020F0502020204030204" pitchFamily="34" charset="0"/>
                <a:cs typeface="Calibri" panose="020F0502020204030204" pitchFamily="34" charset="0"/>
              </a:rPr>
              <a:t>Different tools can be used R, Python, Power Bl, Excel!</a:t>
            </a:r>
          </a:p>
        </p:txBody>
      </p:sp>
    </p:spTree>
    <p:extLst>
      <p:ext uri="{BB962C8B-B14F-4D97-AF65-F5344CB8AC3E}">
        <p14:creationId xmlns:p14="http://schemas.microsoft.com/office/powerpoint/2010/main" val="12895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C705DD-74C1-3E80-8DD8-4766A7ADF636}"/>
              </a:ext>
            </a:extLst>
          </p:cNvPr>
          <p:cNvSpPr>
            <a:spLocks noGrp="1"/>
          </p:cNvSpPr>
          <p:nvPr>
            <p:ph type="title"/>
          </p:nvPr>
        </p:nvSpPr>
        <p:spPr/>
        <p:txBody>
          <a:bodyPr/>
          <a:lstStyle/>
          <a:p>
            <a:r>
              <a:rPr lang="en-IN" sz="2400" dirty="0">
                <a:latin typeface="Calibri" panose="020F0502020204030204" pitchFamily="34" charset="0"/>
                <a:cs typeface="Calibri" panose="020F0502020204030204" pitchFamily="34" charset="0"/>
              </a:rPr>
              <a:t>LIMITATIONS OF PREVAILING METHODOLOGIES</a:t>
            </a:r>
          </a:p>
        </p:txBody>
      </p:sp>
      <p:sp>
        <p:nvSpPr>
          <p:cNvPr id="5" name="Text Placeholder 2">
            <a:extLst>
              <a:ext uri="{FF2B5EF4-FFF2-40B4-BE49-F238E27FC236}">
                <a16:creationId xmlns:a16="http://schemas.microsoft.com/office/drawing/2014/main" id="{41C6570F-166A-31A9-E7D8-764A66F5D4D4}"/>
              </a:ext>
            </a:extLst>
          </p:cNvPr>
          <p:cNvSpPr>
            <a:spLocks noGrp="1"/>
          </p:cNvSpPr>
          <p:nvPr>
            <p:ph idx="1"/>
          </p:nvPr>
        </p:nvSpPr>
        <p:spPr/>
        <p:txBody>
          <a:bodyPr>
            <a:normAutofit fontScale="92500"/>
          </a:bodyPr>
          <a:lstStyle/>
          <a:p>
            <a:pPr>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There is a notable amount of research done in the house price prediction department but very research has come up to any real-life solutions. There is very little evidence of a working house price predictor set up by a company. For now, very few digital solutions exist for such a huge market and most of the methods used by people and companies are as follows:</a:t>
            </a:r>
          </a:p>
          <a:p>
            <a:pPr marL="101600" indent="0">
              <a:buNone/>
            </a:pPr>
            <a:endParaRPr lang="en-US" sz="20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Buyers/Customers</a:t>
            </a:r>
          </a:p>
          <a:p>
            <a:pPr marL="101600" indent="0">
              <a:buNone/>
            </a:pPr>
            <a:endParaRPr lang="en-US" sz="20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Seller/Agencies</a:t>
            </a:r>
          </a:p>
        </p:txBody>
      </p:sp>
    </p:spTree>
    <p:extLst>
      <p:ext uri="{BB962C8B-B14F-4D97-AF65-F5344CB8AC3E}">
        <p14:creationId xmlns:p14="http://schemas.microsoft.com/office/powerpoint/2010/main" val="312709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E4555D-F9B5-9D03-8303-924FDA537E76}"/>
              </a:ext>
            </a:extLst>
          </p:cNvPr>
          <p:cNvSpPr>
            <a:spLocks noGrp="1"/>
          </p:cNvSpPr>
          <p:nvPr>
            <p:ph type="title"/>
          </p:nvPr>
        </p:nvSpPr>
        <p:spPr>
          <a:xfrm>
            <a:off x="1451578" y="1131090"/>
            <a:ext cx="9603275" cy="1049235"/>
          </a:xfrm>
        </p:spPr>
        <p:txBody>
          <a:bodyPr>
            <a:normAutofit/>
          </a:bodyPr>
          <a:lstStyle/>
          <a:p>
            <a:r>
              <a:rPr lang="en-IN" sz="36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Buyers and Customers</a:t>
            </a:r>
            <a:endParaRPr lang="en-IN"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Text Placeholder 2">
            <a:extLst>
              <a:ext uri="{FF2B5EF4-FFF2-40B4-BE49-F238E27FC236}">
                <a16:creationId xmlns:a16="http://schemas.microsoft.com/office/drawing/2014/main" id="{D8851C1D-769C-BF06-701E-51B277AF2F89}"/>
              </a:ext>
            </a:extLst>
          </p:cNvPr>
          <p:cNvSpPr>
            <a:spLocks noGrp="1"/>
          </p:cNvSpPr>
          <p:nvPr>
            <p:ph idx="1"/>
          </p:nvPr>
        </p:nvSpPr>
        <p:spPr>
          <a:xfrm>
            <a:off x="1451579" y="2015732"/>
            <a:ext cx="9603275" cy="4037749"/>
          </a:xfrm>
        </p:spPr>
        <p:txBody>
          <a:bodyPr>
            <a:normAutofit fontScale="85000" lnSpcReduction="20000"/>
          </a:bodyPr>
          <a:lstStyle/>
          <a:p>
            <a:pPr>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People frequently go online to research trends and other relevant information when they first consider buying a home or other real estate.</a:t>
            </a:r>
          </a:p>
          <a:p>
            <a:pPr>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People do this to search for a home with all the amenities they require. People take note of the cost associated with these houses as they work.</a:t>
            </a:r>
          </a:p>
          <a:p>
            <a:pPr>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The common person, however, lacks reliable information and extensive expertise of the pricing.</a:t>
            </a:r>
          </a:p>
          <a:p>
            <a:pPr>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Making contact with several estate agents is the second thought that comes to mind when looking for a property.</a:t>
            </a:r>
          </a:p>
          <a:p>
            <a:pPr>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The issue with this is that these agents should only be paid a small amount for looking at houses and determining a price for you.</a:t>
            </a:r>
          </a:p>
          <a:p>
            <a:pPr>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Most of the time, consumers mindlessly accept this price because they have no other choices. In some instances, agents and sellers may have a covert agreement, and the buyer may be unknowingly offered a home at an inflated price.</a:t>
            </a:r>
            <a:endParaRPr lang="en-IN" dirty="0"/>
          </a:p>
        </p:txBody>
      </p:sp>
    </p:spTree>
    <p:extLst>
      <p:ext uri="{BB962C8B-B14F-4D97-AF65-F5344CB8AC3E}">
        <p14:creationId xmlns:p14="http://schemas.microsoft.com/office/powerpoint/2010/main" val="2109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20">
            <a:extLst>
              <a:ext uri="{FF2B5EF4-FFF2-40B4-BE49-F238E27FC236}">
                <a16:creationId xmlns:a16="http://schemas.microsoft.com/office/drawing/2014/main" id="{ECA4658C-20D4-5150-43B1-886E1B529F6F}"/>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600" dirty="0">
                <a:latin typeface="Calibri" panose="020F0502020204030204" pitchFamily="34" charset="0"/>
                <a:cs typeface="Calibri" panose="020F0502020204030204" pitchFamily="34" charset="0"/>
              </a:rPr>
              <a:t>Seller/Agencies</a:t>
            </a:r>
            <a:r>
              <a:rPr lang="en-IN" dirty="0">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p:txBody>
      </p:sp>
      <p:sp>
        <p:nvSpPr>
          <p:cNvPr id="5" name="Google Shape;118;p20">
            <a:extLst>
              <a:ext uri="{FF2B5EF4-FFF2-40B4-BE49-F238E27FC236}">
                <a16:creationId xmlns:a16="http://schemas.microsoft.com/office/drawing/2014/main" id="{DBA56B8C-B3A6-9F57-2E19-C2D1B3AC459B}"/>
              </a:ext>
            </a:extLst>
          </p:cNvPr>
          <p:cNvSpPr txBox="1">
            <a:spLocks noGrp="1"/>
          </p:cNvSpPr>
          <p:nvPr>
            <p:ph idx="1"/>
          </p:nvPr>
        </p:nvSpPr>
        <p:spPr>
          <a:xfrm>
            <a:off x="838200" y="1825625"/>
            <a:ext cx="4663190" cy="435133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When an individual thinks of selling his/her property they compare their property with hundreds and thousands of other properties which are posted all around the world. </a:t>
            </a:r>
          </a:p>
          <a:p>
            <a:pPr marL="285750" indent="-28575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Determining the price by comparing it with multiple estates is highly time-consuming and has a potential risk of incorrect pricing.</a:t>
            </a:r>
          </a:p>
          <a:p>
            <a:pPr marL="0" lvl="0" indent="0" algn="l" rtl="0">
              <a:spcBef>
                <a:spcPts val="600"/>
              </a:spcBef>
              <a:spcAft>
                <a:spcPts val="0"/>
              </a:spcAft>
              <a:buNone/>
            </a:pPr>
            <a:endParaRPr sz="1600" b="1" i="1" dirty="0">
              <a:latin typeface="Playfair Display"/>
              <a:ea typeface="Playfair Display"/>
              <a:cs typeface="Playfair Display"/>
              <a:sym typeface="Playfair Display"/>
            </a:endParaRPr>
          </a:p>
        </p:txBody>
      </p:sp>
      <p:sp>
        <p:nvSpPr>
          <p:cNvPr id="6" name="Google Shape;120;p20">
            <a:extLst>
              <a:ext uri="{FF2B5EF4-FFF2-40B4-BE49-F238E27FC236}">
                <a16:creationId xmlns:a16="http://schemas.microsoft.com/office/drawing/2014/main" id="{71E06E02-D0C5-9749-8790-7336F20ABAF1}"/>
              </a:ext>
            </a:extLst>
          </p:cNvPr>
          <p:cNvSpPr txBox="1">
            <a:spLocks/>
          </p:cNvSpPr>
          <p:nvPr/>
        </p:nvSpPr>
        <p:spPr>
          <a:xfrm>
            <a:off x="6051741" y="1822234"/>
            <a:ext cx="5003113" cy="423124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alibri" panose="020F0502020204030204" pitchFamily="34" charset="0"/>
                <a:cs typeface="Calibri" panose="020F0502020204030204" pitchFamily="34" charset="0"/>
              </a:rPr>
              <a:t>Large Real estate companies have various products they need to sell and they have to assign people to handle each of these products. </a:t>
            </a:r>
          </a:p>
          <a:p>
            <a:pPr marL="285750" indent="-285750"/>
            <a:r>
              <a:rPr lang="en-US" sz="2000" dirty="0">
                <a:latin typeface="Calibri" panose="020F0502020204030204" pitchFamily="34" charset="0"/>
                <a:cs typeface="Calibri" panose="020F0502020204030204" pitchFamily="34" charset="0"/>
              </a:rPr>
              <a:t>This again bases the prediction of a price tag on a human hence there is room for human error. </a:t>
            </a:r>
          </a:p>
          <a:p>
            <a:pPr marL="285750" indent="-285750"/>
            <a:r>
              <a:rPr lang="en-US" sz="2000" dirty="0">
                <a:latin typeface="Calibri" panose="020F0502020204030204" pitchFamily="34" charset="0"/>
                <a:cs typeface="Calibri" panose="020F0502020204030204" pitchFamily="34" charset="0"/>
              </a:rPr>
              <a:t>Additionally, these assigned individuals need to be paid. </a:t>
            </a:r>
          </a:p>
          <a:p>
            <a:pPr marL="285750" indent="-285750"/>
            <a:r>
              <a:rPr lang="en-US" sz="2000" dirty="0">
                <a:latin typeface="Calibri" panose="020F0502020204030204" pitchFamily="34" charset="0"/>
                <a:cs typeface="Calibri" panose="020F0502020204030204" pitchFamily="34" charset="0"/>
              </a:rPr>
              <a:t>However, having a computer do this work for you by crunching the heavy numbers can save a lot of time money and provide accuracy which a human cannot achieve</a:t>
            </a:r>
            <a:r>
              <a:rPr lang="en-US" sz="1400"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p>
          <a:p>
            <a:pPr marL="285750" indent="-285750"/>
            <a:endParaRPr lang="en-US" dirty="0"/>
          </a:p>
        </p:txBody>
      </p:sp>
    </p:spTree>
    <p:extLst>
      <p:ext uri="{BB962C8B-B14F-4D97-AF65-F5344CB8AC3E}">
        <p14:creationId xmlns:p14="http://schemas.microsoft.com/office/powerpoint/2010/main" val="326268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84D843-6312-49FE-DA63-0B738BA6F29E}"/>
              </a:ext>
            </a:extLst>
          </p:cNvPr>
          <p:cNvSpPr>
            <a:spLocks noGrp="1"/>
          </p:cNvSpPr>
          <p:nvPr>
            <p:ph type="title"/>
          </p:nvPr>
        </p:nvSpPr>
        <p:spPr/>
        <p:txBody>
          <a:bodyPr>
            <a:normAutofit/>
          </a:bodyPr>
          <a:lstStyle/>
          <a:p>
            <a:r>
              <a:rPr lang="en-IN"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LITERATURE REVIEW</a:t>
            </a:r>
          </a:p>
        </p:txBody>
      </p:sp>
      <p:graphicFrame>
        <p:nvGraphicFramePr>
          <p:cNvPr id="5" name="Table 6">
            <a:extLst>
              <a:ext uri="{FF2B5EF4-FFF2-40B4-BE49-F238E27FC236}">
                <a16:creationId xmlns:a16="http://schemas.microsoft.com/office/drawing/2014/main" id="{D72CA84C-3F79-2C86-CE58-8F84041F0281}"/>
              </a:ext>
            </a:extLst>
          </p:cNvPr>
          <p:cNvGraphicFramePr>
            <a:graphicFrameLocks noGrp="1"/>
          </p:cNvGraphicFramePr>
          <p:nvPr>
            <p:ph idx="1"/>
            <p:extLst>
              <p:ext uri="{D42A27DB-BD31-4B8C-83A1-F6EECF244321}">
                <p14:modId xmlns:p14="http://schemas.microsoft.com/office/powerpoint/2010/main" val="3207698643"/>
              </p:ext>
            </p:extLst>
          </p:nvPr>
        </p:nvGraphicFramePr>
        <p:xfrm>
          <a:off x="838200" y="1825625"/>
          <a:ext cx="10149590" cy="4125470"/>
        </p:xfrm>
        <a:graphic>
          <a:graphicData uri="http://schemas.openxmlformats.org/drawingml/2006/table">
            <a:tbl>
              <a:tblPr>
                <a:tableStyleId>{775DCB02-9BB8-47FD-8907-85C794F793BA}</a:tableStyleId>
              </a:tblPr>
              <a:tblGrid>
                <a:gridCol w="852675">
                  <a:extLst>
                    <a:ext uri="{9D8B030D-6E8A-4147-A177-3AD203B41FA5}">
                      <a16:colId xmlns:a16="http://schemas.microsoft.com/office/drawing/2014/main" val="1190758557"/>
                    </a:ext>
                  </a:extLst>
                </a:gridCol>
                <a:gridCol w="1659509">
                  <a:extLst>
                    <a:ext uri="{9D8B030D-6E8A-4147-A177-3AD203B41FA5}">
                      <a16:colId xmlns:a16="http://schemas.microsoft.com/office/drawing/2014/main" val="1146619236"/>
                    </a:ext>
                  </a:extLst>
                </a:gridCol>
                <a:gridCol w="2851419">
                  <a:extLst>
                    <a:ext uri="{9D8B030D-6E8A-4147-A177-3AD203B41FA5}">
                      <a16:colId xmlns:a16="http://schemas.microsoft.com/office/drawing/2014/main" val="339097592"/>
                    </a:ext>
                  </a:extLst>
                </a:gridCol>
                <a:gridCol w="1687014">
                  <a:extLst>
                    <a:ext uri="{9D8B030D-6E8A-4147-A177-3AD203B41FA5}">
                      <a16:colId xmlns:a16="http://schemas.microsoft.com/office/drawing/2014/main" val="3520415839"/>
                    </a:ext>
                  </a:extLst>
                </a:gridCol>
                <a:gridCol w="1705350">
                  <a:extLst>
                    <a:ext uri="{9D8B030D-6E8A-4147-A177-3AD203B41FA5}">
                      <a16:colId xmlns:a16="http://schemas.microsoft.com/office/drawing/2014/main" val="1451336051"/>
                    </a:ext>
                  </a:extLst>
                </a:gridCol>
                <a:gridCol w="1393623">
                  <a:extLst>
                    <a:ext uri="{9D8B030D-6E8A-4147-A177-3AD203B41FA5}">
                      <a16:colId xmlns:a16="http://schemas.microsoft.com/office/drawing/2014/main" val="3118756856"/>
                    </a:ext>
                  </a:extLst>
                </a:gridCol>
              </a:tblGrid>
              <a:tr h="605347">
                <a:tc>
                  <a:txBody>
                    <a:bodyPr/>
                    <a:lstStyle/>
                    <a:p>
                      <a:r>
                        <a:rPr lang="en-IN" dirty="0">
                          <a:latin typeface="Calibri" panose="020F0502020204030204" pitchFamily="34" charset="0"/>
                          <a:cs typeface="Calibri" panose="020F0502020204030204" pitchFamily="34" charset="0"/>
                        </a:rPr>
                        <a:t>S.NO</a:t>
                      </a:r>
                    </a:p>
                  </a:txBody>
                  <a:tcPr/>
                </a:tc>
                <a:tc>
                  <a:txBody>
                    <a:bodyPr/>
                    <a:lstStyle/>
                    <a:p>
                      <a:r>
                        <a:rPr lang="en-IN" dirty="0">
                          <a:latin typeface="Calibri" panose="020F0502020204030204" pitchFamily="34" charset="0"/>
                          <a:cs typeface="Calibri" panose="020F0502020204030204" pitchFamily="34" charset="0"/>
                        </a:rPr>
                        <a:t>TITLE</a:t>
                      </a:r>
                    </a:p>
                  </a:txBody>
                  <a:tcPr/>
                </a:tc>
                <a:tc>
                  <a:txBody>
                    <a:bodyPr/>
                    <a:lstStyle/>
                    <a:p>
                      <a:r>
                        <a:rPr lang="en-IN" dirty="0">
                          <a:latin typeface="Calibri" panose="020F0502020204030204" pitchFamily="34" charset="0"/>
                          <a:cs typeface="Calibri" panose="020F0502020204030204" pitchFamily="34" charset="0"/>
                        </a:rPr>
                        <a:t>DESCRIPTION</a:t>
                      </a:r>
                    </a:p>
                  </a:txBody>
                  <a:tcPr/>
                </a:tc>
                <a:tc>
                  <a:txBody>
                    <a:bodyPr/>
                    <a:lstStyle/>
                    <a:p>
                      <a:r>
                        <a:rPr lang="en-IN" dirty="0">
                          <a:latin typeface="Calibri" panose="020F0502020204030204" pitchFamily="34" charset="0"/>
                          <a:cs typeface="Calibri" panose="020F0502020204030204" pitchFamily="34" charset="0"/>
                        </a:rPr>
                        <a:t>TECH USED</a:t>
                      </a:r>
                    </a:p>
                  </a:txBody>
                  <a:tcPr/>
                </a:tc>
                <a:tc>
                  <a:txBody>
                    <a:bodyPr/>
                    <a:lstStyle/>
                    <a:p>
                      <a:r>
                        <a:rPr lang="en-IN" dirty="0">
                          <a:latin typeface="Calibri" panose="020F0502020204030204" pitchFamily="34" charset="0"/>
                          <a:cs typeface="Calibri" panose="020F0502020204030204" pitchFamily="34" charset="0"/>
                        </a:rPr>
                        <a:t>PROS</a:t>
                      </a:r>
                    </a:p>
                  </a:txBody>
                  <a:tcPr/>
                </a:tc>
                <a:tc>
                  <a:txBody>
                    <a:bodyPr/>
                    <a:lstStyle/>
                    <a:p>
                      <a:r>
                        <a:rPr lang="en-IN" dirty="0">
                          <a:latin typeface="Calibri" panose="020F0502020204030204" pitchFamily="34" charset="0"/>
                          <a:cs typeface="Calibri" panose="020F0502020204030204" pitchFamily="34" charset="0"/>
                        </a:rPr>
                        <a:t>CONS</a:t>
                      </a:r>
                    </a:p>
                  </a:txBody>
                  <a:tcPr/>
                </a:tc>
                <a:extLst>
                  <a:ext uri="{0D108BD9-81ED-4DB2-BD59-A6C34878D82A}">
                    <a16:rowId xmlns:a16="http://schemas.microsoft.com/office/drawing/2014/main" val="2601619470"/>
                  </a:ext>
                </a:extLst>
              </a:tr>
              <a:tr h="1946421">
                <a:tc>
                  <a:txBody>
                    <a:bodyPr/>
                    <a:lstStyle/>
                    <a:p>
                      <a:r>
                        <a:rPr lang="en-IN" dirty="0">
                          <a:latin typeface="Calibri" panose="020F0502020204030204" pitchFamily="34" charset="0"/>
                          <a:cs typeface="Calibri" panose="020F050202020403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latin typeface="Calibri" panose="020F0502020204030204" pitchFamily="34" charset="0"/>
                          <a:cs typeface="Calibri" panose="020F0502020204030204" pitchFamily="34" charset="0"/>
                        </a:rPr>
                        <a:t>Real Estate price prediction</a:t>
                      </a:r>
                      <a:endParaRPr lang="en-IN" sz="1400" b="0" u="none" dirty="0">
                        <a:ln>
                          <a:solidFill>
                            <a:schemeClr val="tx1"/>
                          </a:solidFill>
                        </a:ln>
                        <a:solidFill>
                          <a:schemeClr val="tx1"/>
                        </a:solidFill>
                        <a:effectLst/>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latin typeface="Calibri" panose="020F0502020204030204" pitchFamily="34" charset="0"/>
                          <a:cs typeface="Calibri" panose="020F0502020204030204" pitchFamily="34" charset="0"/>
                        </a:rPr>
                        <a:t>prediction can help the developer determine the selling price of a house and can help the customer to arrange the right time to purchase a house.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dirty="0">
                          <a:solidFill>
                            <a:schemeClr val="tx1"/>
                          </a:solidFill>
                          <a:latin typeface="Calibri" panose="020F0502020204030204" pitchFamily="34" charset="0"/>
                          <a:cs typeface="Calibri" panose="020F0502020204030204" pitchFamily="34" charset="0"/>
                        </a:rPr>
                        <a:t>Data science technique</a:t>
                      </a:r>
                    </a:p>
                    <a:p>
                      <a:endParaRPr lang="en-IN"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Calibri" panose="020F0502020204030204" pitchFamily="34" charset="0"/>
                          <a:cs typeface="Calibri" panose="020F0502020204030204" pitchFamily="34" charset="0"/>
                        </a:rPr>
                        <a:t>Makes optimal use of the linear regression algorithm </a:t>
                      </a:r>
                    </a:p>
                    <a:p>
                      <a:endParaRPr lang="en-IN"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Calibri" panose="020F0502020204030204" pitchFamily="34" charset="0"/>
                          <a:cs typeface="Calibri" panose="020F0502020204030204" pitchFamily="34" charset="0"/>
                        </a:rPr>
                        <a:t>Tough to store huge data and Extract at once </a:t>
                      </a:r>
                    </a:p>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2104369"/>
                  </a:ext>
                </a:extLst>
              </a:tr>
              <a:tr h="1573702">
                <a:tc>
                  <a:txBody>
                    <a:bodyPr/>
                    <a:lstStyle/>
                    <a:p>
                      <a:r>
                        <a:rPr lang="en-IN" dirty="0">
                          <a:latin typeface="Calibri" panose="020F0502020204030204" pitchFamily="34" charset="0"/>
                          <a:cs typeface="Calibri" panose="020F050202020403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solidFill>
                            <a:schemeClr val="tx1"/>
                          </a:solidFill>
                          <a:latin typeface="Calibri" panose="020F0502020204030204" pitchFamily="34" charset="0"/>
                          <a:cs typeface="Calibri" panose="020F0502020204030204" pitchFamily="34" charset="0"/>
                        </a:rPr>
                        <a:t>Real Estate Price Prediction using machine learning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solidFill>
                            <a:schemeClr val="tx1"/>
                          </a:solidFill>
                          <a:latin typeface="Calibri" panose="020F0502020204030204" pitchFamily="34" charset="0"/>
                          <a:cs typeface="Calibri" panose="020F0502020204030204" pitchFamily="34" charset="0"/>
                          <a:sym typeface="Arial"/>
                        </a:rPr>
                        <a:t>both the consumer and the developer by assisting in the selection of the appropriate time to sell a home</a:t>
                      </a:r>
                      <a:endParaRPr lang="en-IN" b="0"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dirty="0">
                          <a:solidFill>
                            <a:schemeClr val="tx1"/>
                          </a:solidFill>
                          <a:latin typeface="Calibri" panose="020F0502020204030204" pitchFamily="34" charset="0"/>
                          <a:cs typeface="Calibri" panose="020F0502020204030204" pitchFamily="34" charset="0"/>
                        </a:rPr>
                        <a:t>ML Algorithms, R, Rapid Miner, Tableau</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solidFill>
                            <a:schemeClr val="tx1"/>
                          </a:solidFill>
                          <a:latin typeface="Calibri" panose="020F0502020204030204" pitchFamily="34" charset="0"/>
                          <a:cs typeface="Calibri" panose="020F0502020204030204" pitchFamily="34" charset="0"/>
                        </a:rPr>
                        <a:t>This research helped people to invest smartly in property</a:t>
                      </a:r>
                    </a:p>
                  </a:txBody>
                  <a:tcPr/>
                </a:tc>
                <a:tc>
                  <a:txBody>
                    <a:bodyPr/>
                    <a:lstStyle/>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04963566"/>
                  </a:ext>
                </a:extLst>
              </a:tr>
            </a:tbl>
          </a:graphicData>
        </a:graphic>
      </p:graphicFrame>
    </p:spTree>
    <p:extLst>
      <p:ext uri="{BB962C8B-B14F-4D97-AF65-F5344CB8AC3E}">
        <p14:creationId xmlns:p14="http://schemas.microsoft.com/office/powerpoint/2010/main" val="460427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TotalTime>
  <Words>1931</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Graphik</vt:lpstr>
      <vt:lpstr>Playfair Display</vt:lpstr>
      <vt:lpstr>Wingdings</vt:lpstr>
      <vt:lpstr>Gallery</vt:lpstr>
      <vt:lpstr>REAL ESTATE PRICE PREDICTION BY MACHINE LEARNING</vt:lpstr>
      <vt:lpstr>MENTOR: MR. MOHAMMED ZABEULLAH</vt:lpstr>
      <vt:lpstr>PowerPoint Presentation</vt:lpstr>
      <vt:lpstr>PROBLEM STATEMENT</vt:lpstr>
      <vt:lpstr>WHY DATA EXPLORATION IS IMPORTANT ?</vt:lpstr>
      <vt:lpstr>LIMITATIONS OF PREVAILING METHODOLOGIES</vt:lpstr>
      <vt:lpstr>Buyers and Customers</vt:lpstr>
      <vt:lpstr>Seller/Agencies:</vt:lpstr>
      <vt:lpstr>LITERATURE REVIEW</vt:lpstr>
      <vt:lpstr>PowerPoint Presentation</vt:lpstr>
      <vt:lpstr>PROPOSED WORK</vt:lpstr>
      <vt:lpstr>Flow Chart</vt:lpstr>
      <vt:lpstr>Methodology</vt:lpstr>
      <vt:lpstr>IMPLEMENTATION</vt:lpstr>
      <vt:lpstr>PowerPoint Presentation</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 BY MACHINE LEARNING</dc:title>
  <dc:creator>lakshmigayathri7125@outlook.com</dc:creator>
  <cp:lastModifiedBy>lakshmigayathri7125@outlook.com</cp:lastModifiedBy>
  <cp:revision>2</cp:revision>
  <dcterms:created xsi:type="dcterms:W3CDTF">2022-11-16T04:20:14Z</dcterms:created>
  <dcterms:modified xsi:type="dcterms:W3CDTF">2023-03-27T04:19:11Z</dcterms:modified>
</cp:coreProperties>
</file>