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4" r:id="rId8"/>
    <p:sldId id="271" r:id="rId9"/>
    <p:sldId id="270" r:id="rId10"/>
    <p:sldId id="287" r:id="rId11"/>
    <p:sldId id="288" r:id="rId12"/>
    <p:sldId id="295" r:id="rId13"/>
    <p:sldId id="263" r:id="rId14"/>
    <p:sldId id="269" r:id="rId15"/>
    <p:sldId id="272" r:id="rId16"/>
    <p:sldId id="264" r:id="rId17"/>
    <p:sldId id="266" r:id="rId18"/>
    <p:sldId id="265" r:id="rId19"/>
    <p:sldId id="267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5" r:id="rId28"/>
    <p:sldId id="286" r:id="rId29"/>
    <p:sldId id="290" r:id="rId30"/>
    <p:sldId id="291" r:id="rId31"/>
    <p:sldId id="292" r:id="rId32"/>
    <p:sldId id="293" r:id="rId33"/>
    <p:sldId id="273" r:id="rId34"/>
    <p:sldId id="289" r:id="rId35"/>
    <p:sldId id="297" r:id="rId36"/>
    <p:sldId id="294" r:id="rId37"/>
    <p:sldId id="301" r:id="rId38"/>
    <p:sldId id="296" r:id="rId39"/>
    <p:sldId id="298" r:id="rId40"/>
    <p:sldId id="299" r:id="rId41"/>
    <p:sldId id="30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2010.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7800"/>
            <a:ext cx="1600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934B1-B5FE-41C1-8EFC-463CB89C07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2010.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7800"/>
            <a:ext cx="1600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8111" y="1116433"/>
            <a:ext cx="7287105" cy="9111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Objective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9CE5A8-35A0-4DD5-9AA9-0EBB53920C9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Introduction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JS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Variables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Operators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 Control Structures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Objects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OOP in JS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Var</a:t>
            </a:r>
            <a:r>
              <a:rPr lang="en-US" dirty="0"/>
              <a:t>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2590800"/>
            <a:ext cx="4572000" cy="31885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Defines variables within a function.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Types are not specified.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Initial values are optional.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1" charset="0"/>
              </a:rPr>
              <a:t>var</a:t>
            </a:r>
            <a:r>
              <a:rPr lang="en-US" b="1" dirty="0">
                <a:latin typeface="Courier New" pitchFamily="1" charset="0"/>
              </a:rPr>
              <a:t> name;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1" charset="0"/>
              </a:rPr>
              <a:t>var</a:t>
            </a:r>
            <a:r>
              <a:rPr lang="en-US" b="1" dirty="0">
                <a:latin typeface="Courier New" pitchFamily="1" charset="0"/>
              </a:rPr>
              <a:t> </a:t>
            </a:r>
            <a:r>
              <a:rPr lang="en-US" b="1" dirty="0" err="1">
                <a:latin typeface="Courier New" pitchFamily="1" charset="0"/>
              </a:rPr>
              <a:t>nrErrors</a:t>
            </a:r>
            <a:r>
              <a:rPr lang="en-US" b="1" dirty="0">
                <a:latin typeface="Courier New" pitchFamily="1" charset="0"/>
              </a:rPr>
              <a:t> = 0;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1" charset="0"/>
              </a:rPr>
              <a:t>var</a:t>
            </a:r>
            <a:r>
              <a:rPr lang="en-US" b="1" dirty="0">
                <a:latin typeface="Courier New" pitchFamily="1" charset="0"/>
              </a:rPr>
              <a:t> a, b, </a:t>
            </a:r>
            <a:r>
              <a:rPr lang="en-US" b="1" dirty="0" smtClean="0">
                <a:latin typeface="Courier New" pitchFamily="1" charset="0"/>
              </a:rPr>
              <a:t>c;</a:t>
            </a:r>
          </a:p>
          <a:p>
            <a:pPr lvl="1">
              <a:lnSpc>
                <a:spcPct val="90000"/>
              </a:lnSpc>
            </a:pPr>
            <a:endParaRPr lang="en-US" sz="1400" b="1" dirty="0">
              <a:solidFill>
                <a:srgbClr val="FF0000"/>
              </a:solidFill>
              <a:latin typeface="Courier New" pitchFamily="1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3_script_variable0.html</a:t>
            </a: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4_script_variable1.html</a:t>
            </a: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b="1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6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2551837"/>
            <a:ext cx="62484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JavaScript, </a:t>
            </a:r>
            <a:r>
              <a:rPr lang="en-US" b="1" dirty="0">
                <a:latin typeface="Courier New" pitchFamily="1" charset="0"/>
              </a:rPr>
              <a:t>{</a:t>
            </a:r>
            <a:r>
              <a:rPr lang="en-US" dirty="0"/>
              <a:t>blocks</a:t>
            </a:r>
            <a:r>
              <a:rPr lang="en-US" b="1" dirty="0">
                <a:latin typeface="Courier New" pitchFamily="1" charset="0"/>
              </a:rPr>
              <a:t>}</a:t>
            </a:r>
            <a:r>
              <a:rPr lang="en-US" dirty="0"/>
              <a:t> do not have scope.</a:t>
            </a:r>
          </a:p>
          <a:p>
            <a:endParaRPr lang="en-US" dirty="0"/>
          </a:p>
          <a:p>
            <a:r>
              <a:rPr lang="en-US" dirty="0"/>
              <a:t>Only functions have scope.</a:t>
            </a:r>
          </a:p>
          <a:p>
            <a:endParaRPr lang="en-US" dirty="0"/>
          </a:p>
          <a:p>
            <a:r>
              <a:rPr lang="en-US" dirty="0" err="1"/>
              <a:t>Vars</a:t>
            </a:r>
            <a:r>
              <a:rPr lang="en-US" dirty="0"/>
              <a:t> defined in a function are not visible outside of the </a:t>
            </a:r>
            <a:r>
              <a:rPr lang="en-US" dirty="0" smtClean="0"/>
              <a:t>function.</a:t>
            </a:r>
          </a:p>
          <a:p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14_script_variable4_scope.html</a:t>
            </a: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6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ourier New" pitchFamily="1" charset="0"/>
              </a:rPr>
              <a:t>Constant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0200" y="2667000"/>
            <a:ext cx="5008743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Value which will not be change in future</a:t>
            </a:r>
          </a:p>
          <a:p>
            <a:endParaRPr lang="en-US" dirty="0"/>
          </a:p>
          <a:p>
            <a:r>
              <a:rPr lang="en-US" dirty="0" smtClean="0"/>
              <a:t>As standard constant name should be in camel case</a:t>
            </a:r>
          </a:p>
          <a:p>
            <a:endParaRPr lang="en-US" dirty="0"/>
          </a:p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8_script_constant.html</a:t>
            </a:r>
          </a:p>
        </p:txBody>
      </p:sp>
    </p:spTree>
    <p:extLst>
      <p:ext uri="{BB962C8B-B14F-4D97-AF65-F5344CB8AC3E}">
        <p14:creationId xmlns:p14="http://schemas.microsoft.com/office/powerpoint/2010/main" val="3837523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parseInt</a:t>
            </a:r>
            <a:r>
              <a:rPr lang="en-US" dirty="0"/>
              <a:t>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2286000"/>
            <a:ext cx="7162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/>
              <a:t>parseInt</a:t>
            </a:r>
            <a:r>
              <a:rPr lang="en-US" dirty="0"/>
              <a:t>(value, 10)</a:t>
            </a:r>
          </a:p>
          <a:p>
            <a:pPr lvl="1"/>
            <a:endParaRPr lang="en-US" dirty="0"/>
          </a:p>
          <a:p>
            <a:r>
              <a:rPr lang="en-US" dirty="0"/>
              <a:t>Converts the value into a number.</a:t>
            </a:r>
          </a:p>
          <a:p>
            <a:endParaRPr lang="en-US" dirty="0"/>
          </a:p>
          <a:p>
            <a:r>
              <a:rPr lang="en-US" dirty="0"/>
              <a:t>It stops at the first non-digit character.</a:t>
            </a:r>
          </a:p>
          <a:p>
            <a:endParaRPr lang="en-US" dirty="0"/>
          </a:p>
          <a:p>
            <a:r>
              <a:rPr lang="en-US" dirty="0"/>
              <a:t>The radix (10) should be required.</a:t>
            </a:r>
          </a:p>
          <a:p>
            <a:r>
              <a:rPr lang="en-US" dirty="0" err="1"/>
              <a:t>parseInt</a:t>
            </a:r>
            <a:r>
              <a:rPr lang="en-US" dirty="0"/>
              <a:t>("08") === </a:t>
            </a:r>
            <a:r>
              <a:rPr lang="en-US" dirty="0" err="1"/>
              <a:t>parseInt</a:t>
            </a:r>
            <a:r>
              <a:rPr lang="en-US" dirty="0"/>
              <a:t>("08", 10) === </a:t>
            </a:r>
            <a:r>
              <a:rPr lang="en-US" dirty="0" smtClean="0"/>
              <a:t>8</a:t>
            </a:r>
          </a:p>
          <a:p>
            <a:endParaRPr lang="en-US" dirty="0"/>
          </a:p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16_script_number_functions.html</a:t>
            </a:r>
          </a:p>
        </p:txBody>
      </p:sp>
    </p:spTree>
    <p:extLst>
      <p:ext uri="{BB962C8B-B14F-4D97-AF65-F5344CB8AC3E}">
        <p14:creationId xmlns:p14="http://schemas.microsoft.com/office/powerpoint/2010/main" val="301916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Boolean function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0200" y="25908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b="1" dirty="0">
                <a:latin typeface="Courier New" pitchFamily="1" charset="0"/>
              </a:rPr>
              <a:t>Boolean(</a:t>
            </a:r>
            <a:r>
              <a:rPr lang="en-US" dirty="0"/>
              <a:t>value</a:t>
            </a:r>
            <a:r>
              <a:rPr lang="en-US" b="1" dirty="0">
                <a:latin typeface="Courier New" pitchFamily="1" charset="0"/>
              </a:rPr>
              <a:t>)</a:t>
            </a:r>
          </a:p>
          <a:p>
            <a:pPr lvl="1"/>
            <a:endParaRPr lang="en-US" b="1" dirty="0">
              <a:latin typeface="Courier New" pitchFamily="1" charset="0"/>
            </a:endParaRPr>
          </a:p>
          <a:p>
            <a:r>
              <a:rPr lang="en-US" dirty="0"/>
              <a:t>returns </a:t>
            </a:r>
            <a:r>
              <a:rPr lang="en-US" b="1" dirty="0">
                <a:latin typeface="Courier New" pitchFamily="1" charset="0"/>
              </a:rPr>
              <a:t>true</a:t>
            </a:r>
            <a:r>
              <a:rPr lang="en-US" dirty="0"/>
              <a:t> if value is </a:t>
            </a:r>
            <a:r>
              <a:rPr lang="en-US" dirty="0" err="1"/>
              <a:t>truthy</a:t>
            </a:r>
            <a:endParaRPr lang="en-US" dirty="0"/>
          </a:p>
          <a:p>
            <a:r>
              <a:rPr lang="en-US" dirty="0"/>
              <a:t>returns </a:t>
            </a:r>
            <a:r>
              <a:rPr lang="en-US" b="1" dirty="0">
                <a:latin typeface="Courier New" pitchFamily="1" charset="0"/>
              </a:rPr>
              <a:t>false</a:t>
            </a:r>
            <a:r>
              <a:rPr lang="en-US" dirty="0"/>
              <a:t> if value is </a:t>
            </a:r>
            <a:r>
              <a:rPr lang="en-US" dirty="0" err="1" smtClean="0"/>
              <a:t>falsy</a:t>
            </a:r>
            <a:endParaRPr lang="en-US" dirty="0" smtClean="0"/>
          </a:p>
          <a:p>
            <a:endParaRPr lang="en-US" dirty="0"/>
          </a:p>
          <a:p>
            <a:r>
              <a:rPr lang="en-US" b="1" dirty="0">
                <a:latin typeface="Courier New" pitchFamily="1" charset="0"/>
              </a:rPr>
              <a:t>true</a:t>
            </a:r>
          </a:p>
          <a:p>
            <a:r>
              <a:rPr lang="en-US" b="1" dirty="0" smtClean="0">
                <a:latin typeface="Courier New" pitchFamily="1" charset="0"/>
              </a:rPr>
              <a:t>false</a:t>
            </a:r>
            <a:endParaRPr lang="en-US" b="1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4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23622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urier New" pitchFamily="1" charset="0"/>
              </a:rPr>
              <a:t>false</a:t>
            </a:r>
          </a:p>
          <a:p>
            <a:r>
              <a:rPr lang="en-US" b="1" dirty="0">
                <a:latin typeface="Courier New" pitchFamily="1" charset="0"/>
              </a:rPr>
              <a:t>null</a:t>
            </a:r>
          </a:p>
          <a:p>
            <a:r>
              <a:rPr lang="en-US" b="1" dirty="0">
                <a:latin typeface="Courier New" pitchFamily="1" charset="0"/>
              </a:rPr>
              <a:t>undefined</a:t>
            </a:r>
          </a:p>
          <a:p>
            <a:r>
              <a:rPr lang="en-US" b="1" dirty="0">
                <a:latin typeface="Courier New" pitchFamily="1" charset="0"/>
              </a:rPr>
              <a:t>"" 	(</a:t>
            </a:r>
            <a:r>
              <a:rPr lang="en-US" dirty="0"/>
              <a:t>empty string)</a:t>
            </a:r>
            <a:endParaRPr lang="en-US" b="1" dirty="0">
              <a:latin typeface="Courier New" pitchFamily="1" charset="0"/>
            </a:endParaRPr>
          </a:p>
          <a:p>
            <a:r>
              <a:rPr lang="en-US" b="1" dirty="0">
                <a:latin typeface="Courier New" pitchFamily="1" charset="0"/>
              </a:rPr>
              <a:t>0</a:t>
            </a:r>
          </a:p>
          <a:p>
            <a:r>
              <a:rPr lang="en-US" b="1" dirty="0" err="1">
                <a:latin typeface="Courier New" pitchFamily="1" charset="0"/>
              </a:rPr>
              <a:t>NaN</a:t>
            </a:r>
            <a:endParaRPr lang="en-US" b="1" dirty="0">
              <a:latin typeface="Courier New" pitchFamily="1" charset="0"/>
            </a:endParaRPr>
          </a:p>
          <a:p>
            <a:endParaRPr lang="en-US" b="1" dirty="0">
              <a:latin typeface="Courier New" pitchFamily="1" charset="0"/>
            </a:endParaRPr>
          </a:p>
          <a:p>
            <a:r>
              <a:rPr lang="en-US" b="1" dirty="0"/>
              <a:t>All other values (including all objects) are </a:t>
            </a:r>
            <a:r>
              <a:rPr lang="en-US" b="1" dirty="0" err="1"/>
              <a:t>truthy</a:t>
            </a:r>
            <a:r>
              <a:rPr lang="en-US" b="1" dirty="0"/>
              <a:t>.</a:t>
            </a:r>
          </a:p>
          <a:p>
            <a:pPr algn="ctr"/>
            <a:r>
              <a:rPr lang="en-US" b="1" dirty="0">
                <a:latin typeface="Courier New" pitchFamily="1" charset="0"/>
              </a:rPr>
              <a:t>"0"    "</a:t>
            </a:r>
            <a:r>
              <a:rPr lang="en-US" b="1" dirty="0" smtClean="0">
                <a:latin typeface="Courier New" pitchFamily="1" charset="0"/>
              </a:rPr>
              <a:t>false“</a:t>
            </a:r>
          </a:p>
          <a:p>
            <a:pPr algn="ctr"/>
            <a:endParaRPr lang="en-US" b="1" dirty="0" smtClean="0">
              <a:latin typeface="Courier New" pitchFamily="1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8_script_boolean.html</a:t>
            </a:r>
          </a:p>
        </p:txBody>
      </p:sp>
    </p:spTree>
    <p:extLst>
      <p:ext uri="{BB962C8B-B14F-4D97-AF65-F5344CB8AC3E}">
        <p14:creationId xmlns:p14="http://schemas.microsoft.com/office/powerpoint/2010/main" val="309124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800" y="2209800"/>
            <a:ext cx="71628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Math object is modeled on Java's Math class.</a:t>
            </a:r>
          </a:p>
          <a:p>
            <a:r>
              <a:rPr lang="en-US" sz="2400" dirty="0"/>
              <a:t>It contains</a:t>
            </a:r>
            <a:r>
              <a:rPr lang="en-US" sz="2800" dirty="0"/>
              <a:t> </a:t>
            </a:r>
          </a:p>
          <a:p>
            <a:pPr lvl="1"/>
            <a:r>
              <a:rPr lang="en-US" sz="2400" b="1" dirty="0">
                <a:latin typeface="Courier New" pitchFamily="1" charset="0"/>
              </a:rPr>
              <a:t>abs</a:t>
            </a:r>
            <a:r>
              <a:rPr lang="en-US" sz="2400" dirty="0"/>
              <a:t>		absolute value</a:t>
            </a:r>
          </a:p>
          <a:p>
            <a:pPr lvl="1"/>
            <a:r>
              <a:rPr lang="en-US" sz="2400" b="1" dirty="0">
                <a:latin typeface="Courier New" pitchFamily="1" charset="0"/>
              </a:rPr>
              <a:t>floor</a:t>
            </a:r>
            <a:r>
              <a:rPr lang="en-US" sz="2400" dirty="0"/>
              <a:t>		integer</a:t>
            </a:r>
          </a:p>
          <a:p>
            <a:pPr lvl="1"/>
            <a:r>
              <a:rPr lang="en-US" sz="2400" b="1" dirty="0">
                <a:latin typeface="Courier New" pitchFamily="1" charset="0"/>
              </a:rPr>
              <a:t>log</a:t>
            </a:r>
            <a:r>
              <a:rPr lang="en-US" sz="2400" dirty="0"/>
              <a:t>		logarithm</a:t>
            </a:r>
          </a:p>
          <a:p>
            <a:pPr lvl="1"/>
            <a:r>
              <a:rPr lang="en-US" sz="2400" b="1" dirty="0">
                <a:latin typeface="Courier New" pitchFamily="1" charset="0"/>
              </a:rPr>
              <a:t>max</a:t>
            </a:r>
            <a:r>
              <a:rPr lang="en-US" sz="2400" dirty="0"/>
              <a:t>		maximum</a:t>
            </a:r>
          </a:p>
          <a:p>
            <a:pPr lvl="1"/>
            <a:r>
              <a:rPr lang="en-US" sz="2400" b="1" dirty="0" err="1">
                <a:latin typeface="Courier New" pitchFamily="1" charset="0"/>
              </a:rPr>
              <a:t>pow</a:t>
            </a:r>
            <a:r>
              <a:rPr lang="en-US" sz="2400" dirty="0"/>
              <a:t>		raise to a power</a:t>
            </a:r>
          </a:p>
          <a:p>
            <a:pPr lvl="1"/>
            <a:r>
              <a:rPr lang="en-US" sz="2400" b="1" dirty="0">
                <a:latin typeface="Courier New" pitchFamily="1" charset="0"/>
              </a:rPr>
              <a:t>random</a:t>
            </a:r>
            <a:r>
              <a:rPr lang="en-US" sz="2400" dirty="0"/>
              <a:t>	random number</a:t>
            </a:r>
          </a:p>
          <a:p>
            <a:pPr lvl="1"/>
            <a:r>
              <a:rPr lang="en-US" sz="2400" b="1" dirty="0">
                <a:latin typeface="Courier New" pitchFamily="1" charset="0"/>
              </a:rPr>
              <a:t>round</a:t>
            </a:r>
            <a:r>
              <a:rPr lang="en-US" sz="2400" dirty="0"/>
              <a:t>		nearest integer</a:t>
            </a:r>
          </a:p>
          <a:p>
            <a:pPr lvl="1"/>
            <a:r>
              <a:rPr lang="en-US" sz="2400" b="1" dirty="0">
                <a:latin typeface="Courier New" pitchFamily="1" charset="0"/>
              </a:rPr>
              <a:t>sin</a:t>
            </a:r>
            <a:r>
              <a:rPr lang="en-US" sz="2400" dirty="0"/>
              <a:t>		sine</a:t>
            </a:r>
          </a:p>
          <a:p>
            <a:pPr lvl="1"/>
            <a:r>
              <a:rPr lang="en-US" sz="2400" b="1" dirty="0" err="1">
                <a:latin typeface="Courier New" pitchFamily="1" charset="0"/>
              </a:rPr>
              <a:t>sqrt</a:t>
            </a:r>
            <a:r>
              <a:rPr lang="en-US" sz="2400" dirty="0"/>
              <a:t>		square root</a:t>
            </a:r>
          </a:p>
        </p:txBody>
      </p:sp>
    </p:spTree>
    <p:extLst>
      <p:ext uri="{BB962C8B-B14F-4D97-AF65-F5344CB8AC3E}">
        <p14:creationId xmlns:p14="http://schemas.microsoft.com/office/powerpoint/2010/main" val="3722321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2667000"/>
            <a:ext cx="4572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b="1" dirty="0">
                <a:latin typeface="Courier New" pitchFamily="1" charset="0"/>
              </a:rPr>
              <a:t>String(</a:t>
            </a:r>
            <a:r>
              <a:rPr lang="en-US" dirty="0"/>
              <a:t>value</a:t>
            </a:r>
            <a:r>
              <a:rPr lang="en-US" b="1" dirty="0">
                <a:latin typeface="Courier New" pitchFamily="1" charset="0"/>
              </a:rPr>
              <a:t>)</a:t>
            </a:r>
          </a:p>
          <a:p>
            <a:pPr lvl="1"/>
            <a:endParaRPr lang="en-US" b="1" dirty="0">
              <a:latin typeface="Courier New" pitchFamily="1" charset="0"/>
            </a:endParaRPr>
          </a:p>
          <a:p>
            <a:r>
              <a:rPr lang="en-US" dirty="0"/>
              <a:t>Converts value to a </a:t>
            </a:r>
            <a:r>
              <a:rPr lang="en-US" dirty="0" smtClean="0"/>
              <a:t>string</a:t>
            </a:r>
          </a:p>
          <a:p>
            <a:endParaRPr lang="en-US" dirty="0"/>
          </a:p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15_script_int_float_string.html</a:t>
            </a:r>
          </a:p>
        </p:txBody>
      </p:sp>
    </p:spTree>
    <p:extLst>
      <p:ext uri="{BB962C8B-B14F-4D97-AF65-F5344CB8AC3E}">
        <p14:creationId xmlns:p14="http://schemas.microsoft.com/office/powerpoint/2010/main" val="8401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String </a:t>
            </a:r>
            <a:r>
              <a:rPr lang="en-US" b="1" dirty="0" smtClean="0">
                <a:latin typeface="Courier New" pitchFamily="1" charset="0"/>
              </a:rPr>
              <a:t>length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0200" y="2514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string</a:t>
            </a:r>
            <a:r>
              <a:rPr lang="en-US" b="1" dirty="0" err="1">
                <a:latin typeface="Courier New" pitchFamily="1" charset="0"/>
              </a:rPr>
              <a:t>.length</a:t>
            </a:r>
            <a:endParaRPr lang="en-US" b="1" dirty="0">
              <a:latin typeface="Courier New" pitchFamily="1" charset="0"/>
            </a:endParaRPr>
          </a:p>
          <a:p>
            <a:endParaRPr lang="en-US" b="1" dirty="0">
              <a:latin typeface="Courier New" pitchFamily="1" charset="0"/>
            </a:endParaRPr>
          </a:p>
          <a:p>
            <a:r>
              <a:rPr lang="en-US" dirty="0"/>
              <a:t>The </a:t>
            </a:r>
            <a:r>
              <a:rPr lang="en-US" b="1" dirty="0">
                <a:latin typeface="Courier New" pitchFamily="1" charset="0"/>
              </a:rPr>
              <a:t>length</a:t>
            </a:r>
            <a:r>
              <a:rPr lang="en-US" dirty="0"/>
              <a:t> property determines the number of 16-bit characters in a string.</a:t>
            </a:r>
          </a:p>
        </p:txBody>
      </p:sp>
    </p:spTree>
    <p:extLst>
      <p:ext uri="{BB962C8B-B14F-4D97-AF65-F5344CB8AC3E}">
        <p14:creationId xmlns:p14="http://schemas.microsoft.com/office/powerpoint/2010/main" val="1810372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2590800"/>
            <a:ext cx="4572000" cy="30839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err="1">
                <a:latin typeface="Courier New" pitchFamily="1" charset="0"/>
              </a:rPr>
              <a:t>charAt</a:t>
            </a:r>
            <a:endParaRPr lang="en-US" b="1" dirty="0">
              <a:latin typeface="Courier New" pitchFamily="1" charset="0"/>
            </a:endParaRPr>
          </a:p>
          <a:p>
            <a:pPr>
              <a:lnSpc>
                <a:spcPct val="90000"/>
              </a:lnSpc>
            </a:pPr>
            <a:r>
              <a:rPr lang="en-US" b="1" dirty="0" err="1">
                <a:latin typeface="Courier New" pitchFamily="1" charset="0"/>
              </a:rPr>
              <a:t>concat</a:t>
            </a:r>
            <a:endParaRPr lang="en-US" b="1" dirty="0">
              <a:latin typeface="Courier New" pitchFamily="1" charset="0"/>
            </a:endParaRPr>
          </a:p>
          <a:p>
            <a:pPr>
              <a:lnSpc>
                <a:spcPct val="90000"/>
              </a:lnSpc>
            </a:pPr>
            <a:r>
              <a:rPr lang="en-US" b="1" dirty="0" err="1">
                <a:latin typeface="Courier New" pitchFamily="1" charset="0"/>
              </a:rPr>
              <a:t>indexOf</a:t>
            </a:r>
            <a:endParaRPr lang="en-US" b="1" dirty="0">
              <a:latin typeface="Courier New" pitchFamily="1" charset="0"/>
            </a:endParaRPr>
          </a:p>
          <a:p>
            <a:pPr>
              <a:lnSpc>
                <a:spcPct val="90000"/>
              </a:lnSpc>
            </a:pPr>
            <a:r>
              <a:rPr lang="en-US" b="1" dirty="0" err="1">
                <a:latin typeface="Courier New" pitchFamily="1" charset="0"/>
              </a:rPr>
              <a:t>lastIndexOf</a:t>
            </a:r>
            <a:endParaRPr lang="en-US" b="1" dirty="0">
              <a:latin typeface="Courier New" pitchFamily="1" charset="0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itchFamily="1" charset="0"/>
              </a:rPr>
              <a:t>match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itchFamily="1" charset="0"/>
              </a:rPr>
              <a:t>replace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itchFamily="1" charset="0"/>
              </a:rPr>
              <a:t>search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itchFamily="1" charset="0"/>
              </a:rPr>
              <a:t>slice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itchFamily="1" charset="0"/>
              </a:rPr>
              <a:t>split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itchFamily="1" charset="0"/>
              </a:rPr>
              <a:t>substring</a:t>
            </a:r>
          </a:p>
          <a:p>
            <a:pPr>
              <a:lnSpc>
                <a:spcPct val="90000"/>
              </a:lnSpc>
            </a:pPr>
            <a:r>
              <a:rPr lang="en-US" b="1" dirty="0" err="1">
                <a:latin typeface="Courier New" pitchFamily="1" charset="0"/>
              </a:rPr>
              <a:t>toLowerCase</a:t>
            </a:r>
            <a:endParaRPr lang="en-US" b="1" dirty="0">
              <a:latin typeface="Courier New" pitchFamily="1" charset="0"/>
            </a:endParaRPr>
          </a:p>
          <a:p>
            <a:pPr>
              <a:lnSpc>
                <a:spcPct val="90000"/>
              </a:lnSpc>
            </a:pPr>
            <a:r>
              <a:rPr lang="en-US" b="1" dirty="0" err="1">
                <a:latin typeface="Courier New" pitchFamily="1" charset="0"/>
              </a:rPr>
              <a:t>toUpperCase</a:t>
            </a:r>
            <a:endParaRPr lang="en-US" b="1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8111" y="1116433"/>
            <a:ext cx="7287105" cy="9111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/>
              <a:t>Introduction to JS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9CE5A8-35A0-4DD5-9AA9-0EBB53920C9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524000" y="2590800"/>
            <a:ext cx="7269734" cy="4114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JS – Cross platform, object-based scripting language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Berth at Netscape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Change </a:t>
            </a:r>
            <a:r>
              <a:rPr lang="en-US" sz="2000" dirty="0"/>
              <a:t>of name from </a:t>
            </a:r>
            <a:r>
              <a:rPr lang="en-US" sz="2000" b="1" dirty="0" err="1"/>
              <a:t>LiveScript</a:t>
            </a:r>
            <a:r>
              <a:rPr lang="en-US" sz="2000" dirty="0"/>
              <a:t> to </a:t>
            </a:r>
            <a:r>
              <a:rPr lang="en-US" sz="2000" dirty="0" smtClean="0"/>
              <a:t>JavaScript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JavaScript very quickly gained widespread success as a client-side scripting language for web pages</a:t>
            </a:r>
            <a:r>
              <a:rPr lang="en-US" dirty="0" smtClean="0"/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JavaScript has become one of the most popular programming languages on the web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25146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Arithmetic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 </a:t>
            </a:r>
            <a:r>
              <a:rPr lang="en-US" b="1" dirty="0">
                <a:latin typeface="Courier New" pitchFamily="1" charset="0"/>
              </a:rPr>
              <a:t>+  -  *  /  %</a:t>
            </a:r>
          </a:p>
          <a:p>
            <a:pPr>
              <a:lnSpc>
                <a:spcPct val="90000"/>
              </a:lnSpc>
            </a:pPr>
            <a:r>
              <a:rPr lang="en-US" dirty="0"/>
              <a:t>Comparison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 </a:t>
            </a:r>
            <a:r>
              <a:rPr lang="en-US" b="1" dirty="0">
                <a:latin typeface="Courier New" pitchFamily="1" charset="0"/>
              </a:rPr>
              <a:t>==  !=  &lt;  &gt;  &lt;=  &gt;=</a:t>
            </a:r>
          </a:p>
          <a:p>
            <a:pPr>
              <a:lnSpc>
                <a:spcPct val="90000"/>
              </a:lnSpc>
            </a:pPr>
            <a:r>
              <a:rPr lang="en-US" dirty="0"/>
              <a:t>Logical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  </a:t>
            </a:r>
            <a:r>
              <a:rPr lang="en-US" b="1" dirty="0">
                <a:latin typeface="Courier New" pitchFamily="1" charset="0"/>
              </a:rPr>
              <a:t>&amp;&amp;  ||  !</a:t>
            </a:r>
          </a:p>
          <a:p>
            <a:pPr>
              <a:lnSpc>
                <a:spcPct val="90000"/>
              </a:lnSpc>
            </a:pPr>
            <a:r>
              <a:rPr lang="en-US" dirty="0"/>
              <a:t>Bitwise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 </a:t>
            </a:r>
            <a:r>
              <a:rPr lang="en-US" b="1" dirty="0">
                <a:latin typeface="Courier New" pitchFamily="1" charset="0"/>
              </a:rPr>
              <a:t>&amp;  |  ^  &gt;&gt;  &gt;&gt;&gt;  &lt;&lt;</a:t>
            </a:r>
          </a:p>
          <a:p>
            <a:pPr>
              <a:lnSpc>
                <a:spcPct val="90000"/>
              </a:lnSpc>
              <a:buFontTx/>
              <a:buChar char=" "/>
            </a:pPr>
            <a:r>
              <a:rPr lang="en-US" dirty="0"/>
              <a:t>Ternary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 </a:t>
            </a:r>
            <a:r>
              <a:rPr lang="en-US" b="1" dirty="0">
                <a:latin typeface="Courier New" pitchFamily="1" charset="0"/>
              </a:rPr>
              <a:t>?:</a:t>
            </a:r>
          </a:p>
        </p:txBody>
      </p:sp>
    </p:spTree>
    <p:extLst>
      <p:ext uri="{BB962C8B-B14F-4D97-AF65-F5344CB8AC3E}">
        <p14:creationId xmlns:p14="http://schemas.microsoft.com/office/powerpoint/2010/main" val="309124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ourier New" pitchFamily="1" charset="0"/>
              </a:rPr>
              <a:t>+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2136339"/>
            <a:ext cx="77724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Addition and concatenation  - </a:t>
            </a:r>
            <a:r>
              <a:rPr lang="en-US" sz="1600" dirty="0" smtClean="0"/>
              <a:t>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5_script_variable2.html</a:t>
            </a:r>
          </a:p>
          <a:p>
            <a:r>
              <a:rPr lang="en-US" sz="1600" dirty="0"/>
              <a:t>If both operands are numbers, </a:t>
            </a:r>
          </a:p>
          <a:p>
            <a:pPr lvl="1"/>
            <a:r>
              <a:rPr lang="en-US" sz="1600" dirty="0"/>
              <a:t>then </a:t>
            </a:r>
          </a:p>
          <a:p>
            <a:pPr lvl="2"/>
            <a:r>
              <a:rPr lang="en-US" sz="1600" dirty="0"/>
              <a:t>add them</a:t>
            </a:r>
          </a:p>
          <a:p>
            <a:pPr lvl="1"/>
            <a:r>
              <a:rPr lang="en-US" sz="1600" dirty="0"/>
              <a:t>else </a:t>
            </a:r>
          </a:p>
          <a:p>
            <a:pPr lvl="2"/>
            <a:r>
              <a:rPr lang="en-US" sz="1600" dirty="0"/>
              <a:t>	convert them both to strings</a:t>
            </a:r>
          </a:p>
          <a:p>
            <a:pPr lvl="2"/>
            <a:r>
              <a:rPr lang="en-US" sz="1600" dirty="0"/>
              <a:t>	concatenate them</a:t>
            </a:r>
          </a:p>
          <a:p>
            <a:pPr algn="ctr"/>
            <a:r>
              <a:rPr lang="en-US" sz="1600" b="1" dirty="0">
                <a:latin typeface="Courier New" pitchFamily="1" charset="0"/>
              </a:rPr>
              <a:t>'$' + 3 + 4 = '$</a:t>
            </a:r>
            <a:r>
              <a:rPr lang="en-US" sz="1600" b="1" dirty="0" smtClean="0">
                <a:latin typeface="Courier New" pitchFamily="1" charset="0"/>
              </a:rPr>
              <a:t>34’</a:t>
            </a:r>
            <a:endParaRPr lang="en-US" sz="1600" b="1" dirty="0">
              <a:latin typeface="Courier New" pitchFamily="1" charset="0"/>
            </a:endParaRPr>
          </a:p>
          <a:p>
            <a:r>
              <a:rPr lang="en-US" sz="1600" dirty="0"/>
              <a:t>Unary operator can convert strings to numbers</a:t>
            </a:r>
          </a:p>
          <a:p>
            <a:pPr lvl="1" algn="ctr"/>
            <a:r>
              <a:rPr lang="en-US" sz="1600" b="1" dirty="0">
                <a:latin typeface="Courier New" pitchFamily="1" charset="0"/>
              </a:rPr>
              <a:t>+"42" = 42</a:t>
            </a:r>
          </a:p>
          <a:p>
            <a:r>
              <a:rPr lang="en-US" sz="1600" dirty="0"/>
              <a:t>Also</a:t>
            </a:r>
          </a:p>
          <a:p>
            <a:pPr lvl="1" algn="ctr"/>
            <a:r>
              <a:rPr lang="en-US" sz="1600" b="1" dirty="0">
                <a:latin typeface="Courier New" pitchFamily="1" charset="0"/>
              </a:rPr>
              <a:t>Number("42") = 42</a:t>
            </a:r>
          </a:p>
          <a:p>
            <a:r>
              <a:rPr lang="en-US" sz="1600" dirty="0"/>
              <a:t>Also</a:t>
            </a:r>
          </a:p>
          <a:p>
            <a:pPr lvl="1" algn="ctr"/>
            <a:r>
              <a:rPr lang="en-US" sz="1600" b="1" dirty="0" err="1">
                <a:latin typeface="Courier New" pitchFamily="1" charset="0"/>
              </a:rPr>
              <a:t>parseInt</a:t>
            </a:r>
            <a:r>
              <a:rPr lang="en-US" sz="1600" b="1" dirty="0">
                <a:latin typeface="Courier New" pitchFamily="1" charset="0"/>
              </a:rPr>
              <a:t>("42", 10) = 42</a:t>
            </a:r>
          </a:p>
          <a:p>
            <a:pPr lvl="1" algn="ctr"/>
            <a:endParaRPr lang="en-US" sz="1600" b="1" dirty="0">
              <a:latin typeface="Courier New" pitchFamily="1" charset="0"/>
            </a:endParaRPr>
          </a:p>
          <a:p>
            <a:pPr lvl="1" algn="ctr"/>
            <a:r>
              <a:rPr lang="en-US" sz="1600" b="1" dirty="0">
                <a:latin typeface="Courier New" pitchFamily="1" charset="0"/>
              </a:rPr>
              <a:t>+"3" + (+"4") = </a:t>
            </a:r>
            <a:r>
              <a:rPr lang="en-US" sz="1600" b="1" dirty="0" smtClean="0">
                <a:latin typeface="Courier New" pitchFamily="1" charset="0"/>
              </a:rPr>
              <a:t>7 </a:t>
            </a:r>
            <a:endParaRPr lang="en-US" sz="1600" dirty="0"/>
          </a:p>
          <a:p>
            <a:pPr algn="ctr"/>
            <a:endParaRPr lang="en-US" b="1" dirty="0" smtClean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4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0200" y="2438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Division of two integers can produce a non-integer result</a:t>
            </a:r>
          </a:p>
          <a:p>
            <a:pPr lvl="1" algn="ctr"/>
            <a:endParaRPr lang="en-US" b="1" dirty="0">
              <a:latin typeface="Courier New" pitchFamily="1" charset="0"/>
            </a:endParaRPr>
          </a:p>
          <a:p>
            <a:pPr lvl="1" algn="ctr"/>
            <a:r>
              <a:rPr lang="en-US" b="1" dirty="0">
                <a:latin typeface="Courier New" pitchFamily="1" charset="0"/>
              </a:rPr>
              <a:t>10 / 3 = 3.3333333333333335</a:t>
            </a:r>
          </a:p>
        </p:txBody>
      </p:sp>
    </p:spTree>
    <p:extLst>
      <p:ext uri="{BB962C8B-B14F-4D97-AF65-F5344CB8AC3E}">
        <p14:creationId xmlns:p14="http://schemas.microsoft.com/office/powerpoint/2010/main" val="309124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ourier New" pitchFamily="1" charset="0"/>
              </a:rPr>
              <a:t>==  !=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256466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Equal and not equal</a:t>
            </a:r>
          </a:p>
          <a:p>
            <a:endParaRPr lang="en-US" dirty="0"/>
          </a:p>
          <a:p>
            <a:r>
              <a:rPr lang="en-US" dirty="0"/>
              <a:t>These operators can do type </a:t>
            </a:r>
            <a:r>
              <a:rPr lang="en-US" dirty="0" err="1" smtClean="0"/>
              <a:t>comparision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is better to use </a:t>
            </a:r>
            <a:r>
              <a:rPr lang="en-US" b="1" dirty="0">
                <a:latin typeface="Courier New" pitchFamily="1" charset="0"/>
              </a:rPr>
              <a:t>===</a:t>
            </a:r>
            <a:r>
              <a:rPr lang="en-US" dirty="0"/>
              <a:t> and </a:t>
            </a:r>
            <a:r>
              <a:rPr lang="en-US" b="1" dirty="0">
                <a:latin typeface="Courier New" pitchFamily="1" charset="0"/>
              </a:rPr>
              <a:t>!==</a:t>
            </a:r>
            <a:r>
              <a:rPr lang="en-US" dirty="0"/>
              <a:t>, which do not do type coercion.</a:t>
            </a:r>
          </a:p>
        </p:txBody>
      </p:sp>
    </p:spTree>
    <p:extLst>
      <p:ext uri="{BB962C8B-B14F-4D97-AF65-F5344CB8AC3E}">
        <p14:creationId xmlns:p14="http://schemas.microsoft.com/office/powerpoint/2010/main" val="3629808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ourier New" pitchFamily="1" charset="0"/>
              </a:rPr>
              <a:t>&amp;&amp;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7800" y="2209800"/>
            <a:ext cx="7086600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If </a:t>
            </a:r>
            <a:r>
              <a:rPr lang="en-US" sz="2800" dirty="0"/>
              <a:t>first operand is </a:t>
            </a:r>
            <a:r>
              <a:rPr lang="en-US" sz="2800" dirty="0" err="1"/>
              <a:t>truthy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then result is second operand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else result is first operand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It can be used to avoid null references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ourier New" pitchFamily="1" charset="0"/>
              </a:rPr>
              <a:t>if (a) {</a:t>
            </a:r>
          </a:p>
          <a:p>
            <a:pPr lvl="2">
              <a:lnSpc>
                <a:spcPct val="90000"/>
              </a:lnSpc>
            </a:pPr>
            <a:r>
              <a:rPr lang="en-US" sz="2400" b="1" dirty="0">
                <a:latin typeface="Courier New" pitchFamily="1" charset="0"/>
              </a:rPr>
              <a:t>return </a:t>
            </a:r>
            <a:r>
              <a:rPr lang="en-US" sz="2400" b="1" dirty="0" err="1">
                <a:latin typeface="Courier New" pitchFamily="1" charset="0"/>
              </a:rPr>
              <a:t>a.member</a:t>
            </a:r>
            <a:r>
              <a:rPr lang="en-US" sz="2400" b="1" dirty="0">
                <a:latin typeface="Courier New" pitchFamily="1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ourier New" pitchFamily="1" charset="0"/>
              </a:rPr>
              <a:t>} else {</a:t>
            </a:r>
          </a:p>
          <a:p>
            <a:pPr lvl="2">
              <a:lnSpc>
                <a:spcPct val="90000"/>
              </a:lnSpc>
            </a:pPr>
            <a:r>
              <a:rPr lang="en-US" sz="2400" b="1" dirty="0">
                <a:latin typeface="Courier New" pitchFamily="1" charset="0"/>
              </a:rPr>
              <a:t>return a;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ourier New" pitchFamily="1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can be written as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ourier New" pitchFamily="1" charset="0"/>
              </a:rPr>
              <a:t>return a &amp;&amp; </a:t>
            </a:r>
            <a:r>
              <a:rPr lang="en-US" sz="2400" b="1" dirty="0" err="1">
                <a:latin typeface="Courier New" pitchFamily="1" charset="0"/>
              </a:rPr>
              <a:t>a.member</a:t>
            </a:r>
            <a:r>
              <a:rPr lang="en-US" sz="2400" b="1" dirty="0">
                <a:latin typeface="Courier New" pitchFamily="1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51676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ourier New" pitchFamily="1" charset="0"/>
              </a:rPr>
              <a:t>||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2286000"/>
            <a:ext cx="69342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If </a:t>
            </a:r>
            <a:r>
              <a:rPr lang="en-US" sz="2800" dirty="0"/>
              <a:t>first operand is </a:t>
            </a:r>
            <a:r>
              <a:rPr lang="en-US" sz="2800" dirty="0" err="1"/>
              <a:t>truthy</a:t>
            </a:r>
            <a:endParaRPr lang="en-US" sz="2800" dirty="0"/>
          </a:p>
          <a:p>
            <a:pPr lvl="1"/>
            <a:r>
              <a:rPr lang="en-US" dirty="0"/>
              <a:t>then result is first operand</a:t>
            </a:r>
          </a:p>
          <a:p>
            <a:pPr lvl="1"/>
            <a:r>
              <a:rPr lang="en-US" dirty="0"/>
              <a:t>else result is second operand</a:t>
            </a:r>
          </a:p>
          <a:p>
            <a:r>
              <a:rPr lang="en-US" sz="2800" dirty="0"/>
              <a:t>It can be used to fill in default values.</a:t>
            </a:r>
          </a:p>
          <a:p>
            <a:pPr lvl="1"/>
            <a:r>
              <a:rPr lang="en-US" b="1" dirty="0" err="1">
                <a:latin typeface="Courier New" pitchFamily="1" charset="0"/>
              </a:rPr>
              <a:t>var</a:t>
            </a:r>
            <a:r>
              <a:rPr lang="en-US" b="1" dirty="0">
                <a:latin typeface="Courier New" pitchFamily="1" charset="0"/>
              </a:rPr>
              <a:t> last = input || </a:t>
            </a:r>
            <a:r>
              <a:rPr lang="en-US" b="1" dirty="0" err="1">
                <a:latin typeface="Courier New" pitchFamily="1" charset="0"/>
              </a:rPr>
              <a:t>nr_items</a:t>
            </a:r>
            <a:r>
              <a:rPr lang="en-US" b="1" dirty="0">
                <a:latin typeface="Courier New" pitchFamily="1" charset="0"/>
              </a:rPr>
              <a:t>;</a:t>
            </a:r>
          </a:p>
          <a:p>
            <a:r>
              <a:rPr lang="en-US" sz="2800" dirty="0"/>
              <a:t>(If </a:t>
            </a:r>
            <a:r>
              <a:rPr lang="en-US" sz="2800" b="1" dirty="0">
                <a:latin typeface="Courier New" pitchFamily="1" charset="0"/>
              </a:rPr>
              <a:t>input</a:t>
            </a:r>
            <a:r>
              <a:rPr lang="en-US" sz="2800" dirty="0"/>
              <a:t> is </a:t>
            </a:r>
            <a:r>
              <a:rPr lang="en-US" sz="2800" dirty="0" err="1"/>
              <a:t>truthy</a:t>
            </a:r>
            <a:r>
              <a:rPr lang="en-US" sz="2800" dirty="0"/>
              <a:t>, then </a:t>
            </a:r>
            <a:r>
              <a:rPr lang="en-US" sz="2800" b="1" dirty="0">
                <a:latin typeface="Courier New" pitchFamily="1" charset="0"/>
              </a:rPr>
              <a:t>last</a:t>
            </a:r>
            <a:r>
              <a:rPr lang="en-US" sz="2800" dirty="0"/>
              <a:t> is input, otherwise set </a:t>
            </a:r>
            <a:r>
              <a:rPr lang="en-US" sz="2800" b="1" dirty="0">
                <a:latin typeface="Courier New" pitchFamily="1" charset="0"/>
              </a:rPr>
              <a:t>last</a:t>
            </a:r>
            <a:r>
              <a:rPr lang="en-US" sz="2800" dirty="0"/>
              <a:t> to </a:t>
            </a:r>
            <a:r>
              <a:rPr lang="en-US" sz="2800" b="1" dirty="0" err="1">
                <a:latin typeface="Courier New" pitchFamily="1" charset="0"/>
              </a:rPr>
              <a:t>nr_items</a:t>
            </a:r>
            <a:r>
              <a:rPr lang="en-US" sz="28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551676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0200" y="25146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Prefix </a:t>
            </a:r>
            <a:r>
              <a:rPr lang="en-US" i="1" dirty="0"/>
              <a:t>logical not</a:t>
            </a:r>
            <a:r>
              <a:rPr lang="en-US" dirty="0"/>
              <a:t> operator.</a:t>
            </a:r>
          </a:p>
          <a:p>
            <a:r>
              <a:rPr lang="en-US" dirty="0"/>
              <a:t>If the operand is </a:t>
            </a:r>
            <a:r>
              <a:rPr lang="en-US" dirty="0" err="1"/>
              <a:t>truthy</a:t>
            </a:r>
            <a:r>
              <a:rPr lang="en-US" dirty="0"/>
              <a:t>, the result is </a:t>
            </a:r>
            <a:r>
              <a:rPr lang="en-US" b="1" dirty="0">
                <a:latin typeface="Courier New" pitchFamily="1" charset="0"/>
              </a:rPr>
              <a:t>false</a:t>
            </a:r>
            <a:r>
              <a:rPr lang="en-US" dirty="0"/>
              <a:t>. Otherwise, the result is </a:t>
            </a:r>
            <a:r>
              <a:rPr lang="en-US" b="1" dirty="0">
                <a:latin typeface="Courier New" pitchFamily="1" charset="0"/>
              </a:rPr>
              <a:t>true</a:t>
            </a:r>
            <a:r>
              <a:rPr lang="en-US" dirty="0"/>
              <a:t>.</a:t>
            </a:r>
          </a:p>
          <a:p>
            <a:r>
              <a:rPr lang="en-US" b="1" dirty="0">
                <a:latin typeface="Courier New" pitchFamily="1" charset="0"/>
              </a:rPr>
              <a:t>!!</a:t>
            </a:r>
            <a:r>
              <a:rPr lang="en-US" dirty="0"/>
              <a:t> produces </a:t>
            </a:r>
            <a:r>
              <a:rPr lang="en-US" dirty="0" err="1"/>
              <a:t>booleans</a:t>
            </a:r>
            <a:r>
              <a:rPr lang="en-US" dirty="0" smtClean="0"/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8_script_operators.html</a:t>
            </a:r>
          </a:p>
        </p:txBody>
      </p:sp>
    </p:spTree>
    <p:extLst>
      <p:ext uri="{BB962C8B-B14F-4D97-AF65-F5344CB8AC3E}">
        <p14:creationId xmlns:p14="http://schemas.microsoft.com/office/powerpoint/2010/main" val="1551676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6400" y="2438400"/>
            <a:ext cx="5562600" cy="336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/>
              <a:t>expression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itchFamily="1" charset="0"/>
              </a:rPr>
              <a:t>if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itchFamily="1" charset="0"/>
              </a:rPr>
              <a:t>switch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itchFamily="1" charset="0"/>
              </a:rPr>
              <a:t>while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itchFamily="1" charset="0"/>
              </a:rPr>
              <a:t>do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itchFamily="1" charset="0"/>
              </a:rPr>
              <a:t>for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itchFamily="1" charset="0"/>
              </a:rPr>
              <a:t>break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itchFamily="1" charset="0"/>
              </a:rPr>
              <a:t>continue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itchFamily="1" charset="0"/>
              </a:rPr>
              <a:t>return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Courier New" pitchFamily="1" charset="0"/>
              </a:rPr>
              <a:t>try/throw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9_script_control_structure.html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10_script_control_structure2.html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11_script_control_structure3.html</a:t>
            </a:r>
          </a:p>
        </p:txBody>
      </p:sp>
    </p:spTree>
    <p:extLst>
      <p:ext uri="{BB962C8B-B14F-4D97-AF65-F5344CB8AC3E}">
        <p14:creationId xmlns:p14="http://schemas.microsoft.com/office/powerpoint/2010/main" val="1551676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2590800"/>
            <a:ext cx="4572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b="1" dirty="0">
                <a:latin typeface="Courier New" pitchFamily="1" charset="0"/>
              </a:rPr>
              <a:t>function</a:t>
            </a:r>
            <a:r>
              <a:rPr lang="en-US" dirty="0"/>
              <a:t> </a:t>
            </a:r>
            <a:r>
              <a:rPr lang="en-US" i="1" dirty="0"/>
              <a:t>name</a:t>
            </a:r>
            <a:r>
              <a:rPr lang="en-US" b="1" dirty="0">
                <a:latin typeface="Courier New" pitchFamily="1" charset="0"/>
              </a:rPr>
              <a:t>(</a:t>
            </a:r>
            <a:r>
              <a:rPr lang="en-US" i="1" dirty="0"/>
              <a:t>parameters</a:t>
            </a:r>
            <a:r>
              <a:rPr lang="en-US" b="1" dirty="0">
                <a:latin typeface="Courier New" pitchFamily="1" charset="0"/>
              </a:rPr>
              <a:t>) {</a:t>
            </a:r>
          </a:p>
          <a:p>
            <a:pPr lvl="2"/>
            <a:r>
              <a:rPr lang="en-US" i="1" dirty="0"/>
              <a:t>statements</a:t>
            </a:r>
            <a:r>
              <a:rPr lang="en-US" b="1" dirty="0">
                <a:latin typeface="Courier New" pitchFamily="1" charset="0"/>
              </a:rPr>
              <a:t>;</a:t>
            </a:r>
          </a:p>
          <a:p>
            <a:pPr lvl="1"/>
            <a:r>
              <a:rPr lang="en-US" b="1" dirty="0" smtClean="0">
                <a:latin typeface="Courier New" pitchFamily="1" charset="0"/>
              </a:rPr>
              <a:t>}</a:t>
            </a:r>
          </a:p>
          <a:p>
            <a:pPr lvl="1"/>
            <a:endParaRPr lang="en-US" b="1" dirty="0">
              <a:latin typeface="Courier New" pitchFamily="1" charset="0"/>
            </a:endParaRP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12_script_functions.html</a:t>
            </a:r>
          </a:p>
        </p:txBody>
      </p:sp>
    </p:spTree>
    <p:extLst>
      <p:ext uri="{BB962C8B-B14F-4D97-AF65-F5344CB8AC3E}">
        <p14:creationId xmlns:p14="http://schemas.microsoft.com/office/powerpoint/2010/main" val="1551676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2514600"/>
            <a:ext cx="6934200" cy="369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40000"/>
              </a:spcAft>
            </a:pPr>
            <a:r>
              <a:rPr lang="en-US" b="1" dirty="0">
                <a:latin typeface="Courier New" pitchFamily="1" charset="0"/>
              </a:rPr>
              <a:t>Array</a:t>
            </a:r>
            <a:r>
              <a:rPr lang="en-US" dirty="0"/>
              <a:t> inherits from </a:t>
            </a:r>
            <a:r>
              <a:rPr lang="en-US" b="1" dirty="0">
                <a:latin typeface="Courier New" pitchFamily="1" charset="0"/>
              </a:rPr>
              <a:t>Object</a:t>
            </a:r>
            <a:r>
              <a:rPr lang="en-US" dirty="0"/>
              <a:t>.</a:t>
            </a:r>
          </a:p>
          <a:p>
            <a:pPr>
              <a:spcAft>
                <a:spcPct val="40000"/>
              </a:spcAft>
            </a:pPr>
            <a:r>
              <a:rPr lang="en-US" dirty="0"/>
              <a:t>Indexes are converted to strings and used as names for retrieving values.</a:t>
            </a:r>
          </a:p>
          <a:p>
            <a:pPr>
              <a:spcAft>
                <a:spcPct val="40000"/>
              </a:spcAft>
            </a:pPr>
            <a:r>
              <a:rPr lang="en-US" dirty="0" smtClean="0"/>
              <a:t>One </a:t>
            </a:r>
            <a:r>
              <a:rPr lang="en-US" dirty="0"/>
              <a:t>advantage: No need to provide a length or type when creating an array</a:t>
            </a:r>
            <a:r>
              <a:rPr lang="en-US" dirty="0" smtClean="0"/>
              <a:t>.</a:t>
            </a:r>
          </a:p>
          <a:p>
            <a:pPr>
              <a:lnSpc>
                <a:spcPct val="80000"/>
              </a:lnSpc>
              <a:spcAft>
                <a:spcPct val="40000"/>
              </a:spcAft>
            </a:pPr>
            <a:endParaRPr lang="en-US" dirty="0" smtClean="0"/>
          </a:p>
          <a:p>
            <a:pPr>
              <a:lnSpc>
                <a:spcPct val="80000"/>
              </a:lnSpc>
              <a:spcAft>
                <a:spcPct val="40000"/>
              </a:spcAft>
            </a:pPr>
            <a:r>
              <a:rPr lang="en-US" dirty="0" smtClean="0"/>
              <a:t>It </a:t>
            </a:r>
            <a:r>
              <a:rPr lang="en-US" dirty="0"/>
              <a:t>allows use of the traditional for statement.</a:t>
            </a:r>
          </a:p>
          <a:p>
            <a:pPr marL="0" lvl="1">
              <a:lnSpc>
                <a:spcPct val="80000"/>
              </a:lnSpc>
              <a:spcAft>
                <a:spcPct val="40000"/>
              </a:spcAft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+= 1) </a:t>
            </a:r>
            <a:r>
              <a:rPr lang="en-US" dirty="0" smtClean="0"/>
              <a:t>{</a:t>
            </a:r>
            <a:endParaRPr lang="en-US" dirty="0"/>
          </a:p>
          <a:p>
            <a:pPr marL="0" lvl="1">
              <a:lnSpc>
                <a:spcPct val="80000"/>
              </a:lnSpc>
              <a:spcAft>
                <a:spcPct val="40000"/>
              </a:spcAft>
            </a:pPr>
            <a:r>
              <a:rPr lang="en-US" dirty="0"/>
              <a:t>}</a:t>
            </a:r>
          </a:p>
          <a:p>
            <a:pPr>
              <a:lnSpc>
                <a:spcPct val="80000"/>
              </a:lnSpc>
              <a:spcAft>
                <a:spcPct val="40000"/>
              </a:spcAft>
            </a:pPr>
            <a:r>
              <a:rPr lang="en-US" dirty="0" smtClean="0"/>
              <a:t>Do </a:t>
            </a:r>
            <a:r>
              <a:rPr lang="en-US" dirty="0"/>
              <a:t>not use </a:t>
            </a:r>
            <a:r>
              <a:rPr lang="en-US" dirty="0" err="1"/>
              <a:t>for..in</a:t>
            </a:r>
            <a:r>
              <a:rPr lang="en-US" dirty="0"/>
              <a:t> with </a:t>
            </a:r>
            <a:r>
              <a:rPr lang="en-US" dirty="0" smtClean="0"/>
              <a:t>arrays</a:t>
            </a:r>
          </a:p>
          <a:p>
            <a:pPr>
              <a:lnSpc>
                <a:spcPct val="80000"/>
              </a:lnSpc>
              <a:spcAft>
                <a:spcPct val="40000"/>
              </a:spcAft>
            </a:pPr>
            <a:endParaRPr lang="en-US" dirty="0" smtClean="0"/>
          </a:p>
          <a:p>
            <a:pPr>
              <a:lnSpc>
                <a:spcPct val="80000"/>
              </a:lnSpc>
              <a:spcAft>
                <a:spcPct val="4000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13_script_array.html</a:t>
            </a: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6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8111" y="1116433"/>
            <a:ext cx="7287105" cy="9111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Advantages of using JS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9CE5A8-35A0-4DD5-9AA9-0EBB53920C9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524000" y="2590800"/>
            <a:ext cx="7269734" cy="3612070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Easy to learn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Executed client side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Relatively fast to the end user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Extended functionality to web pages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FREE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 Methods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25146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Courier New" pitchFamily="1" charset="0"/>
              </a:rPr>
              <a:t>concat</a:t>
            </a:r>
            <a:endParaRPr lang="en-US" b="1" dirty="0">
              <a:latin typeface="Courier New" pitchFamily="1" charset="0"/>
            </a:endParaRPr>
          </a:p>
          <a:p>
            <a:r>
              <a:rPr lang="en-US" b="1" dirty="0">
                <a:latin typeface="Courier New" pitchFamily="1" charset="0"/>
              </a:rPr>
              <a:t>join</a:t>
            </a:r>
          </a:p>
          <a:p>
            <a:r>
              <a:rPr lang="en-US" b="1" dirty="0">
                <a:latin typeface="Courier New" pitchFamily="1" charset="0"/>
              </a:rPr>
              <a:t>pop</a:t>
            </a:r>
          </a:p>
          <a:p>
            <a:r>
              <a:rPr lang="en-US" b="1" dirty="0">
                <a:latin typeface="Courier New" pitchFamily="1" charset="0"/>
              </a:rPr>
              <a:t>push</a:t>
            </a:r>
          </a:p>
          <a:p>
            <a:r>
              <a:rPr lang="en-US" b="1" dirty="0">
                <a:latin typeface="Courier New" pitchFamily="1" charset="0"/>
              </a:rPr>
              <a:t>slice</a:t>
            </a:r>
          </a:p>
          <a:p>
            <a:r>
              <a:rPr lang="en-US" b="1" dirty="0">
                <a:latin typeface="Courier New" pitchFamily="1" charset="0"/>
              </a:rPr>
              <a:t>sort</a:t>
            </a:r>
          </a:p>
          <a:p>
            <a:r>
              <a:rPr lang="en-US" b="1" dirty="0">
                <a:latin typeface="Courier New" pitchFamily="1" charset="0"/>
              </a:rPr>
              <a:t>splice</a:t>
            </a:r>
          </a:p>
        </p:txBody>
      </p:sp>
    </p:spTree>
    <p:extLst>
      <p:ext uri="{BB962C8B-B14F-4D97-AF65-F5344CB8AC3E}">
        <p14:creationId xmlns:p14="http://schemas.microsoft.com/office/powerpoint/2010/main" val="1655166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Deleting Elements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1705" y="2590800"/>
            <a:ext cx="5257800" cy="233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latin typeface="Courier New" pitchFamily="1" charset="0"/>
              </a:rPr>
              <a:t>delete array[number]</a:t>
            </a:r>
          </a:p>
          <a:p>
            <a:pPr>
              <a:lnSpc>
                <a:spcPct val="90000"/>
              </a:lnSpc>
            </a:pPr>
            <a:endParaRPr lang="en-US" b="1" dirty="0">
              <a:latin typeface="Courier New" pitchFamily="1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Removes the element, but leaves a hole in the numbering.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algn="ctr">
              <a:lnSpc>
                <a:spcPct val="90000"/>
              </a:lnSpc>
            </a:pPr>
            <a:r>
              <a:rPr lang="en-US" b="1" dirty="0" err="1">
                <a:latin typeface="Courier New" pitchFamily="1" charset="0"/>
              </a:rPr>
              <a:t>array.splice</a:t>
            </a:r>
            <a:r>
              <a:rPr lang="en-US" b="1" dirty="0">
                <a:latin typeface="Courier New" pitchFamily="1" charset="0"/>
              </a:rPr>
              <a:t>(number, 1)</a:t>
            </a:r>
          </a:p>
          <a:p>
            <a:pPr>
              <a:lnSpc>
                <a:spcPct val="90000"/>
              </a:lnSpc>
            </a:pPr>
            <a:endParaRPr lang="en-US" b="1" dirty="0">
              <a:latin typeface="Courier New" pitchFamily="1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Removes the element and renumbers all the following elements.</a:t>
            </a:r>
          </a:p>
        </p:txBody>
      </p:sp>
    </p:spTree>
    <p:extLst>
      <p:ext uri="{BB962C8B-B14F-4D97-AF65-F5344CB8AC3E}">
        <p14:creationId xmlns:p14="http://schemas.microsoft.com/office/powerpoint/2010/main" val="1655166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Deleting Elements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2667000"/>
            <a:ext cx="6781800" cy="183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>
                <a:latin typeface="Courier New" pitchFamily="1" charset="0"/>
              </a:rPr>
              <a:t>myArray</a:t>
            </a:r>
            <a:r>
              <a:rPr lang="en-US" sz="1200" dirty="0">
                <a:latin typeface="Courier New" pitchFamily="1" charset="0"/>
              </a:rPr>
              <a:t> = ['a', </a:t>
            </a:r>
            <a:r>
              <a:rPr lang="en-US" sz="1200" dirty="0">
                <a:solidFill>
                  <a:srgbClr val="FF0000"/>
                </a:solidFill>
                <a:latin typeface="Courier New" pitchFamily="1" charset="0"/>
              </a:rPr>
              <a:t>'b'</a:t>
            </a:r>
            <a:r>
              <a:rPr lang="en-US" sz="1200" dirty="0">
                <a:latin typeface="Courier New" pitchFamily="1" charset="0"/>
              </a:rPr>
              <a:t>, 'c', 'd'];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Courier New" pitchFamily="1" charset="0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 New" pitchFamily="1" charset="0"/>
              </a:rPr>
              <a:t>delete </a:t>
            </a:r>
            <a:r>
              <a:rPr lang="en-US" sz="1200" dirty="0" err="1">
                <a:latin typeface="Courier New" pitchFamily="1" charset="0"/>
              </a:rPr>
              <a:t>myArray</a:t>
            </a:r>
            <a:r>
              <a:rPr lang="en-US" sz="1200" dirty="0">
                <a:latin typeface="Courier New" pitchFamily="1" charset="0"/>
              </a:rPr>
              <a:t>[1];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Courier New" pitchFamily="1" charset="0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 New" pitchFamily="1" charset="0"/>
              </a:rPr>
              <a:t>// ['a', </a:t>
            </a:r>
            <a:r>
              <a:rPr lang="en-US" sz="1200" dirty="0">
                <a:solidFill>
                  <a:srgbClr val="7030A0"/>
                </a:solidFill>
                <a:latin typeface="Courier New" pitchFamily="1" charset="0"/>
              </a:rPr>
              <a:t>undefined</a:t>
            </a:r>
            <a:r>
              <a:rPr lang="en-US" sz="1200" dirty="0">
                <a:latin typeface="Courier New" pitchFamily="1" charset="0"/>
              </a:rPr>
              <a:t>, 'c', 'd']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Courier New" pitchFamily="1" charset="0"/>
            </a:endParaRPr>
          </a:p>
          <a:p>
            <a:pPr>
              <a:lnSpc>
                <a:spcPct val="90000"/>
              </a:lnSpc>
            </a:pPr>
            <a:r>
              <a:rPr lang="en-US" sz="1200" dirty="0" err="1">
                <a:latin typeface="Courier New" pitchFamily="1" charset="0"/>
              </a:rPr>
              <a:t>myArray.splice</a:t>
            </a:r>
            <a:r>
              <a:rPr lang="en-US" sz="1200" dirty="0">
                <a:latin typeface="Courier New" pitchFamily="1" charset="0"/>
              </a:rPr>
              <a:t>(1, 1);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Courier New" pitchFamily="1" charset="0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 New" pitchFamily="1" charset="0"/>
              </a:rPr>
              <a:t>// ['a', 'c', 'd</a:t>
            </a:r>
            <a:r>
              <a:rPr lang="en-US" sz="1200" dirty="0" smtClean="0">
                <a:latin typeface="Courier New" pitchFamily="1" charset="0"/>
              </a:rPr>
              <a:t>']</a:t>
            </a:r>
          </a:p>
          <a:p>
            <a:pPr>
              <a:lnSpc>
                <a:spcPct val="90000"/>
              </a:lnSpc>
            </a:pPr>
            <a:endParaRPr lang="en-US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538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2362200"/>
            <a:ext cx="6172200" cy="310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Courier New" pitchFamily="1" charset="0"/>
              </a:rPr>
              <a:t>new Object()</a:t>
            </a:r>
            <a:r>
              <a:rPr lang="en-US" dirty="0"/>
              <a:t> produces an empty container of name/value pairs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name can be any string, a value can be any value except </a:t>
            </a:r>
            <a:r>
              <a:rPr lang="en-US" b="1" dirty="0">
                <a:latin typeface="Courier New" pitchFamily="1" charset="0"/>
              </a:rPr>
              <a:t>undefined</a:t>
            </a:r>
          </a:p>
          <a:p>
            <a:pPr>
              <a:lnSpc>
                <a:spcPct val="90000"/>
              </a:lnSpc>
            </a:pPr>
            <a:endParaRPr lang="en-US" b="1" dirty="0">
              <a:latin typeface="Courier New" pitchFamily="1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members can be accessed with dot notation or subscript </a:t>
            </a:r>
            <a:r>
              <a:rPr lang="en-US" dirty="0" smtClean="0"/>
              <a:t>notation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80000"/>
              </a:lnSpc>
              <a:spcAft>
                <a:spcPct val="40000"/>
              </a:spcAft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17_script_object.html</a:t>
            </a:r>
          </a:p>
          <a:p>
            <a:pPr>
              <a:lnSpc>
                <a:spcPct val="80000"/>
              </a:lnSpc>
              <a:spcAft>
                <a:spcPct val="40000"/>
              </a:spcAft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20_script_class_object.html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4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2286000"/>
            <a:ext cx="6705600" cy="3305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Object literals are wrapped in </a:t>
            </a:r>
            <a:r>
              <a:rPr lang="en-US" b="1" dirty="0">
                <a:latin typeface="Courier New" pitchFamily="1" charset="0"/>
              </a:rPr>
              <a:t>{ }</a:t>
            </a:r>
          </a:p>
          <a:p>
            <a:pPr>
              <a:lnSpc>
                <a:spcPct val="80000"/>
              </a:lnSpc>
            </a:pPr>
            <a:endParaRPr lang="en-US" b="1" dirty="0">
              <a:latin typeface="Courier New" pitchFamily="1" charset="0"/>
            </a:endParaRPr>
          </a:p>
          <a:p>
            <a:pPr>
              <a:lnSpc>
                <a:spcPct val="80000"/>
              </a:lnSpc>
            </a:pPr>
            <a:r>
              <a:rPr lang="en-US" dirty="0"/>
              <a:t>Names can be names or strings 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Values can be expressions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b="1" dirty="0">
                <a:latin typeface="Courier New" pitchFamily="1" charset="0"/>
              </a:rPr>
              <a:t>:</a:t>
            </a:r>
            <a:r>
              <a:rPr lang="en-US" dirty="0"/>
              <a:t> separates names and values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b="1" dirty="0">
                <a:latin typeface="Courier New" pitchFamily="1" charset="0"/>
              </a:rPr>
              <a:t>,</a:t>
            </a:r>
            <a:r>
              <a:rPr lang="en-US" dirty="0"/>
              <a:t> separates pairs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Object literals can be used anywhere a value can </a:t>
            </a:r>
            <a:r>
              <a:rPr lang="en-US" dirty="0" smtClean="0"/>
              <a:t>appear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  <a:spcAft>
                <a:spcPct val="40000"/>
              </a:spcAft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18_script_object_advanced1.html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66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Object Property Methods Inheritance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2286000"/>
            <a:ext cx="6705600" cy="1309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ct val="40000"/>
              </a:spcAft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21_script_class_object_constructor.html</a:t>
            </a:r>
          </a:p>
          <a:p>
            <a:pPr>
              <a:lnSpc>
                <a:spcPct val="80000"/>
              </a:lnSpc>
              <a:spcAft>
                <a:spcPct val="40000"/>
              </a:spcAft>
            </a:pP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Aft>
                <a:spcPct val="40000"/>
              </a:spcAft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21_script_property_methods.html</a:t>
            </a:r>
          </a:p>
          <a:p>
            <a:pPr>
              <a:lnSpc>
                <a:spcPct val="80000"/>
              </a:lnSpc>
              <a:spcAft>
                <a:spcPct val="40000"/>
              </a:spcAft>
            </a:pP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Aft>
                <a:spcPct val="40000"/>
              </a:spcAft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22_script_inheritance.html</a:t>
            </a:r>
          </a:p>
        </p:txBody>
      </p:sp>
    </p:spTree>
    <p:extLst>
      <p:ext uri="{BB962C8B-B14F-4D97-AF65-F5344CB8AC3E}">
        <p14:creationId xmlns:p14="http://schemas.microsoft.com/office/powerpoint/2010/main" val="383183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 v Objects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2274838"/>
            <a:ext cx="533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objects when the names are arbitrary strings.</a:t>
            </a:r>
          </a:p>
          <a:p>
            <a:endParaRPr lang="en-US" dirty="0"/>
          </a:p>
          <a:p>
            <a:r>
              <a:rPr lang="en-US" dirty="0"/>
              <a:t>Use arrays when the names are sequential integers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0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Date Object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0200" y="2438400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Date object </a:t>
            </a:r>
            <a:r>
              <a:rPr lang="en-US" dirty="0" smtClean="0"/>
              <a:t>works </a:t>
            </a:r>
            <a:r>
              <a:rPr lang="en-US" dirty="0"/>
              <a:t>with dates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Date </a:t>
            </a:r>
            <a:r>
              <a:rPr lang="en-US" dirty="0"/>
              <a:t>consists of a year, a month, a week, a day, a minute, a second, and a millisecond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Date objects are created with the </a:t>
            </a:r>
            <a:r>
              <a:rPr lang="en-US" b="1" dirty="0"/>
              <a:t>new Date()</a:t>
            </a:r>
            <a:r>
              <a:rPr lang="en-US" dirty="0"/>
              <a:t> constructor.</a:t>
            </a:r>
          </a:p>
        </p:txBody>
      </p:sp>
    </p:spTree>
    <p:extLst>
      <p:ext uri="{BB962C8B-B14F-4D97-AF65-F5344CB8AC3E}">
        <p14:creationId xmlns:p14="http://schemas.microsoft.com/office/powerpoint/2010/main" val="1938110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2274838"/>
            <a:ext cx="6781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String functions</a:t>
            </a:r>
          </a:p>
          <a:p>
            <a:endParaRPr lang="en-US" dirty="0" smtClean="0"/>
          </a:p>
          <a:p>
            <a:pPr lvl="1"/>
            <a:r>
              <a:rPr lang="en-US" dirty="0" err="1"/>
              <a:t>substr</a:t>
            </a:r>
            <a:r>
              <a:rPr lang="en-US" dirty="0"/>
              <a:t>(start, [length</a:t>
            </a:r>
            <a:r>
              <a:rPr lang="en-US" dirty="0" smtClean="0"/>
              <a:t>])</a:t>
            </a:r>
          </a:p>
          <a:p>
            <a:pPr lvl="1"/>
            <a:r>
              <a:rPr lang="en-US" dirty="0"/>
              <a:t>substring(from, [to]) </a:t>
            </a:r>
            <a:endParaRPr lang="en-US" dirty="0" smtClean="0"/>
          </a:p>
          <a:p>
            <a:pPr lvl="1"/>
            <a:r>
              <a:rPr lang="en-US" dirty="0"/>
              <a:t>split(delimiter, [limit</a:t>
            </a:r>
            <a:r>
              <a:rPr lang="en-US" dirty="0" smtClean="0"/>
              <a:t>])</a:t>
            </a:r>
          </a:p>
          <a:p>
            <a:pPr lvl="1"/>
            <a:r>
              <a:rPr lang="en-US" dirty="0"/>
              <a:t>slice(start, [end</a:t>
            </a:r>
            <a:r>
              <a:rPr lang="en-US" dirty="0" smtClean="0"/>
              <a:t>])</a:t>
            </a:r>
          </a:p>
          <a:p>
            <a:pPr lvl="1"/>
            <a:r>
              <a:rPr lang="en-US" dirty="0"/>
              <a:t>search(</a:t>
            </a:r>
            <a:r>
              <a:rPr lang="en-US" dirty="0" err="1"/>
              <a:t>regexp</a:t>
            </a:r>
            <a:r>
              <a:rPr lang="en-US" dirty="0"/>
              <a:t>) </a:t>
            </a:r>
            <a:endParaRPr lang="en-US" dirty="0" smtClean="0"/>
          </a:p>
          <a:p>
            <a:pPr lvl="1"/>
            <a:r>
              <a:rPr lang="en-US" dirty="0"/>
              <a:t>replace(</a:t>
            </a:r>
            <a:r>
              <a:rPr lang="en-US" dirty="0" err="1"/>
              <a:t>regexp</a:t>
            </a:r>
            <a:r>
              <a:rPr lang="en-US" dirty="0"/>
              <a:t>/</a:t>
            </a:r>
            <a:r>
              <a:rPr lang="en-US" dirty="0" err="1"/>
              <a:t>substr</a:t>
            </a:r>
            <a:r>
              <a:rPr lang="en-US" dirty="0"/>
              <a:t>, </a:t>
            </a:r>
            <a:r>
              <a:rPr lang="en-US" dirty="0" err="1"/>
              <a:t>replacetext</a:t>
            </a:r>
            <a:r>
              <a:rPr lang="en-US" dirty="0"/>
              <a:t>) </a:t>
            </a:r>
            <a:endParaRPr lang="en-US" dirty="0" smtClean="0"/>
          </a:p>
          <a:p>
            <a:pPr lvl="1"/>
            <a:r>
              <a:rPr lang="en-US" dirty="0"/>
              <a:t>match(</a:t>
            </a:r>
            <a:r>
              <a:rPr lang="en-US" dirty="0" err="1"/>
              <a:t>regexp</a:t>
            </a:r>
            <a:r>
              <a:rPr lang="en-US" dirty="0"/>
              <a:t>) </a:t>
            </a:r>
            <a:endParaRPr lang="en-US" dirty="0" smtClean="0"/>
          </a:p>
          <a:p>
            <a:pPr lvl="1"/>
            <a:r>
              <a:rPr lang="en-US" dirty="0" err="1"/>
              <a:t>indexOf</a:t>
            </a:r>
            <a:r>
              <a:rPr lang="en-US" dirty="0"/>
              <a:t>(</a:t>
            </a:r>
            <a:r>
              <a:rPr lang="en-US" dirty="0" err="1"/>
              <a:t>substr</a:t>
            </a:r>
            <a:r>
              <a:rPr lang="en-US" dirty="0"/>
              <a:t>, [start</a:t>
            </a:r>
            <a:r>
              <a:rPr lang="en-US" dirty="0" smtClean="0"/>
              <a:t>])</a:t>
            </a:r>
          </a:p>
          <a:p>
            <a:pPr lvl="1"/>
            <a:r>
              <a:rPr lang="en-US" dirty="0" err="1"/>
              <a:t>lastIndexOf</a:t>
            </a:r>
            <a:r>
              <a:rPr lang="en-US" dirty="0"/>
              <a:t>(</a:t>
            </a:r>
            <a:r>
              <a:rPr lang="en-US" dirty="0" err="1"/>
              <a:t>substr</a:t>
            </a:r>
            <a:r>
              <a:rPr lang="en-US" dirty="0"/>
              <a:t>, [start</a:t>
            </a:r>
            <a:r>
              <a:rPr lang="en-US" dirty="0" smtClean="0"/>
              <a:t>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98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6400" y="25908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Math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abs(a)</a:t>
            </a:r>
          </a:p>
          <a:p>
            <a:pPr lvl="1"/>
            <a:r>
              <a:rPr lang="en-US" dirty="0" smtClean="0"/>
              <a:t>ceil(a)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loor(a)</a:t>
            </a:r>
          </a:p>
          <a:p>
            <a:pPr lvl="1"/>
            <a:r>
              <a:rPr lang="en-US" dirty="0" smtClean="0"/>
              <a:t>max(a, b)</a:t>
            </a:r>
          </a:p>
          <a:p>
            <a:pPr lvl="1"/>
            <a:r>
              <a:rPr lang="en-US" dirty="0" smtClean="0"/>
              <a:t>min(a, b)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ow(a, b)</a:t>
            </a:r>
          </a:p>
          <a:p>
            <a:pPr lvl="1"/>
            <a:r>
              <a:rPr lang="en-US" dirty="0" smtClean="0"/>
              <a:t>random()</a:t>
            </a:r>
          </a:p>
          <a:p>
            <a:pPr lvl="1"/>
            <a:r>
              <a:rPr lang="en-US" dirty="0" smtClean="0"/>
              <a:t>round(a)</a:t>
            </a:r>
          </a:p>
          <a:p>
            <a:pPr lvl="1"/>
            <a:r>
              <a:rPr lang="en-US" dirty="0" err="1" smtClean="0"/>
              <a:t>sqrt</a:t>
            </a:r>
            <a:r>
              <a:rPr lang="en-US" dirty="0" smtClean="0"/>
              <a:t>(a)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3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8111" y="1116433"/>
            <a:ext cx="7287105" cy="9111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/>
              <a:t>Disadvantages of </a:t>
            </a:r>
            <a:r>
              <a:rPr lang="en-US" dirty="0"/>
              <a:t>using </a:t>
            </a:r>
            <a:r>
              <a:rPr lang="en-US" dirty="0" smtClean="0"/>
              <a:t>JS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9CE5A8-35A0-4DD5-9AA9-0EBB53920C9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524000" y="2590800"/>
            <a:ext cx="7269734" cy="3612070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Security Issues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JavaScript rendering varies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25908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Statements :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break</a:t>
            </a:r>
          </a:p>
          <a:p>
            <a:r>
              <a:rPr lang="en-US" dirty="0"/>
              <a:t>	</a:t>
            </a:r>
            <a:r>
              <a:rPr lang="en-US" dirty="0" smtClean="0"/>
              <a:t>continue</a:t>
            </a:r>
          </a:p>
          <a:p>
            <a:r>
              <a:rPr lang="en-US" dirty="0"/>
              <a:t>	</a:t>
            </a:r>
            <a:r>
              <a:rPr lang="en-US" dirty="0" smtClean="0"/>
              <a:t>try</a:t>
            </a:r>
          </a:p>
          <a:p>
            <a:r>
              <a:rPr lang="en-US" dirty="0"/>
              <a:t>	</a:t>
            </a:r>
            <a:r>
              <a:rPr lang="en-US" dirty="0" smtClean="0"/>
              <a:t>catch</a:t>
            </a:r>
          </a:p>
          <a:p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 smtClean="0">
                <a:solidFill>
                  <a:srgbClr val="7030A0"/>
                </a:solidFill>
              </a:rPr>
              <a:t>foreach</a:t>
            </a:r>
            <a:r>
              <a:rPr lang="en-US" dirty="0" smtClean="0">
                <a:solidFill>
                  <a:srgbClr val="7030A0"/>
                </a:solidFill>
              </a:rPr>
              <a:t> loop </a:t>
            </a:r>
            <a:r>
              <a:rPr lang="en-US" dirty="0">
                <a:solidFill>
                  <a:srgbClr val="7030A0"/>
                </a:solidFill>
              </a:rPr>
              <a:t>for </a:t>
            </a:r>
            <a:r>
              <a:rPr lang="en-US" dirty="0" smtClean="0">
                <a:solidFill>
                  <a:srgbClr val="7030A0"/>
                </a:solidFill>
              </a:rPr>
              <a:t>object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18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0200" y="2514600"/>
            <a:ext cx="275633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Array </a:t>
            </a:r>
            <a:r>
              <a:rPr lang="en-US" smtClean="0"/>
              <a:t>function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concat</a:t>
            </a:r>
            <a:r>
              <a:rPr lang="en-US" dirty="0" smtClean="0"/>
              <a:t>(arr1, arr2)</a:t>
            </a:r>
          </a:p>
          <a:p>
            <a:r>
              <a:rPr lang="en-US" dirty="0"/>
              <a:t>	</a:t>
            </a:r>
            <a:r>
              <a:rPr lang="en-US" dirty="0" smtClean="0"/>
              <a:t>join(</a:t>
            </a:r>
            <a:r>
              <a:rPr lang="en-US" dirty="0" err="1" smtClean="0"/>
              <a:t>arr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shift(</a:t>
            </a:r>
            <a:r>
              <a:rPr lang="en-US" dirty="0" err="1" smtClean="0"/>
              <a:t>arr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err="1" smtClean="0"/>
              <a:t>unshift</a:t>
            </a:r>
            <a:r>
              <a:rPr lang="en-US" dirty="0" smtClean="0"/>
              <a:t>()</a:t>
            </a:r>
          </a:p>
          <a:p>
            <a:r>
              <a:rPr lang="en-US" dirty="0"/>
              <a:t>	</a:t>
            </a:r>
            <a:r>
              <a:rPr lang="en-US" dirty="0" smtClean="0"/>
              <a:t>reverse(</a:t>
            </a:r>
            <a:r>
              <a:rPr lang="en-US" dirty="0" err="1" smtClean="0"/>
              <a:t>arr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slice()</a:t>
            </a:r>
          </a:p>
          <a:p>
            <a:r>
              <a:rPr lang="en-US" dirty="0"/>
              <a:t>	</a:t>
            </a:r>
            <a:r>
              <a:rPr lang="en-US" dirty="0" smtClean="0"/>
              <a:t>splice()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4629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8111" y="1116433"/>
            <a:ext cx="7287105" cy="9111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Basic JavaScript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9CE5A8-35A0-4DD5-9AA9-0EBB53920C9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524000" y="2590800"/>
            <a:ext cx="7269734" cy="3612070"/>
          </a:xfrm>
          <a:prstGeom prst="rect">
            <a:avLst/>
          </a:prstGeom>
        </p:spPr>
        <p:txBody>
          <a:bodyPr/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&lt;head&gt;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&lt;title&gt;JavaScript Example&lt;/title&gt;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="text/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"&gt;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alert(‘Hello World');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console.log(‘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Hello World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&lt;/script&gt;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h1&gt;Java Script Example&lt;/h1&gt;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&lt;/body&gt;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&lt;/html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1_script_syntax.html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0200" y="255183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Numbers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Booleans</a:t>
            </a:r>
          </a:p>
          <a:p>
            <a:r>
              <a:rPr lang="en-US" dirty="0"/>
              <a:t>Objects</a:t>
            </a:r>
          </a:p>
          <a:p>
            <a:r>
              <a:rPr lang="en-US" b="1" dirty="0">
                <a:latin typeface="Courier New" pitchFamily="1" charset="0"/>
              </a:rPr>
              <a:t>null</a:t>
            </a:r>
          </a:p>
          <a:p>
            <a:r>
              <a:rPr lang="en-US" b="1" dirty="0" smtClean="0">
                <a:latin typeface="Courier New" pitchFamily="1" charset="0"/>
              </a:rPr>
              <a:t>Undefined</a:t>
            </a:r>
          </a:p>
          <a:p>
            <a:endParaRPr lang="en-US" b="1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72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2413338"/>
            <a:ext cx="5791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latin typeface="Courier New" pitchFamily="1" charset="0"/>
              </a:rPr>
              <a:t>// </a:t>
            </a:r>
            <a:r>
              <a:rPr lang="en-US" b="1" dirty="0" err="1">
                <a:latin typeface="Courier New" pitchFamily="1" charset="0"/>
              </a:rPr>
              <a:t>slashslash</a:t>
            </a:r>
            <a:r>
              <a:rPr lang="en-US" b="1" dirty="0">
                <a:latin typeface="Courier New" pitchFamily="1" charset="0"/>
              </a:rPr>
              <a:t> line comment</a:t>
            </a:r>
          </a:p>
          <a:p>
            <a:pPr lvl="1"/>
            <a:endParaRPr lang="en-US" b="1" dirty="0">
              <a:latin typeface="Courier New" pitchFamily="1" charset="0"/>
            </a:endParaRPr>
          </a:p>
          <a:p>
            <a:pPr lvl="1"/>
            <a:r>
              <a:rPr lang="en-US" b="1" dirty="0">
                <a:latin typeface="Courier New" pitchFamily="1" charset="0"/>
              </a:rPr>
              <a:t>/* </a:t>
            </a:r>
          </a:p>
          <a:p>
            <a:pPr lvl="1"/>
            <a:r>
              <a:rPr lang="en-US" b="1" dirty="0">
                <a:latin typeface="Courier New" pitchFamily="1" charset="0"/>
              </a:rPr>
              <a:t>    </a:t>
            </a:r>
            <a:r>
              <a:rPr lang="en-US" b="1" dirty="0" err="1">
                <a:latin typeface="Courier New" pitchFamily="1" charset="0"/>
              </a:rPr>
              <a:t>slashstar</a:t>
            </a:r>
            <a:r>
              <a:rPr lang="en-US" b="1" dirty="0">
                <a:latin typeface="Courier New" pitchFamily="1" charset="0"/>
              </a:rPr>
              <a:t> </a:t>
            </a:r>
          </a:p>
          <a:p>
            <a:pPr lvl="1"/>
            <a:r>
              <a:rPr lang="en-US" b="1" dirty="0">
                <a:latin typeface="Courier New" pitchFamily="1" charset="0"/>
              </a:rPr>
              <a:t>    block </a:t>
            </a:r>
          </a:p>
          <a:p>
            <a:pPr lvl="1"/>
            <a:r>
              <a:rPr lang="en-US" b="1" dirty="0">
                <a:latin typeface="Courier New" pitchFamily="1" charset="0"/>
              </a:rPr>
              <a:t>    comment </a:t>
            </a:r>
          </a:p>
          <a:p>
            <a:pPr lvl="1"/>
            <a:r>
              <a:rPr lang="en-US" b="1" dirty="0" smtClean="0">
                <a:latin typeface="Courier New" pitchFamily="1" charset="0"/>
              </a:rPr>
              <a:t>*/</a:t>
            </a:r>
          </a:p>
          <a:p>
            <a:pPr lvl="1"/>
            <a:endParaRPr lang="en-US" b="1" dirty="0">
              <a:latin typeface="Courier New" pitchFamily="1" charset="0"/>
            </a:endParaRPr>
          </a:p>
          <a:p>
            <a:pPr lvl="1"/>
            <a:r>
              <a:rPr lang="en-US" b="1" dirty="0" smtClean="0">
                <a:latin typeface="Courier New" pitchFamily="1" charset="0"/>
              </a:rPr>
              <a:t>&lt;!—- Single line comment like html</a:t>
            </a:r>
          </a:p>
          <a:p>
            <a:pPr lvl="1"/>
            <a:r>
              <a:rPr lang="en-US" b="1" dirty="0" smtClean="0">
                <a:latin typeface="Courier New" pitchFamily="1" charset="0"/>
              </a:rPr>
              <a:t>This statement will run</a:t>
            </a:r>
            <a:endParaRPr lang="en-US" b="1" dirty="0">
              <a:latin typeface="Courier New" pitchFamily="1" charset="0"/>
            </a:endParaRPr>
          </a:p>
          <a:p>
            <a:pPr lvl="1"/>
            <a:r>
              <a:rPr lang="en-US" b="1" dirty="0" smtClean="0">
                <a:latin typeface="Courier New" pitchFamily="1" charset="0"/>
              </a:rPr>
              <a:t>//</a:t>
            </a:r>
            <a:r>
              <a:rPr lang="en-US" b="1" dirty="0" smtClean="0">
                <a:latin typeface="Courier New" pitchFamily="1" charset="0"/>
                <a:sym typeface="Wingdings" pitchFamily="2" charset="2"/>
              </a:rPr>
              <a:t>--&gt;</a:t>
            </a:r>
          </a:p>
          <a:p>
            <a:pPr lvl="1"/>
            <a:endParaRPr lang="en-US" b="1" dirty="0">
              <a:latin typeface="Courier New" pitchFamily="1" charset="0"/>
              <a:sym typeface="Wingdings" pitchFamily="2" charset="2"/>
            </a:endParaRP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2_script_comment.html</a:t>
            </a:r>
          </a:p>
        </p:txBody>
      </p:sp>
    </p:spTree>
    <p:extLst>
      <p:ext uri="{BB962C8B-B14F-4D97-AF65-F5344CB8AC3E}">
        <p14:creationId xmlns:p14="http://schemas.microsoft.com/office/powerpoint/2010/main" val="30912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ourier New" pitchFamily="1" charset="0"/>
              </a:rPr>
              <a:t>undefined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0200" y="2362200"/>
            <a:ext cx="4572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value that isn't even that</a:t>
            </a:r>
          </a:p>
          <a:p>
            <a:endParaRPr lang="en-US" dirty="0"/>
          </a:p>
          <a:p>
            <a:r>
              <a:rPr lang="en-US" dirty="0"/>
              <a:t>The default value for variables and parameters</a:t>
            </a:r>
          </a:p>
          <a:p>
            <a:endParaRPr lang="en-US" dirty="0"/>
          </a:p>
          <a:p>
            <a:r>
              <a:rPr lang="en-US" dirty="0"/>
              <a:t>The value of missing members in </a:t>
            </a:r>
            <a:r>
              <a:rPr lang="en-US" dirty="0" smtClean="0"/>
              <a:t>objects</a:t>
            </a:r>
          </a:p>
          <a:p>
            <a:endParaRPr lang="en-US" dirty="0"/>
          </a:p>
          <a:p>
            <a:pPr lvl="1"/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6_script_variable3.html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7_script_undefined.html</a:t>
            </a:r>
          </a:p>
        </p:txBody>
      </p:sp>
    </p:spTree>
    <p:extLst>
      <p:ext uri="{BB962C8B-B14F-4D97-AF65-F5344CB8AC3E}">
        <p14:creationId xmlns:p14="http://schemas.microsoft.com/office/powerpoint/2010/main" val="30912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ourier New" pitchFamily="1" charset="0"/>
              </a:rPr>
              <a:t>null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0200" y="2667000"/>
            <a:ext cx="2623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value that isn't anything</a:t>
            </a:r>
          </a:p>
        </p:txBody>
      </p:sp>
    </p:spTree>
    <p:extLst>
      <p:ext uri="{BB962C8B-B14F-4D97-AF65-F5344CB8AC3E}">
        <p14:creationId xmlns:p14="http://schemas.microsoft.com/office/powerpoint/2010/main" val="30912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3550</TotalTime>
  <Words>964</Words>
  <Application>Microsoft Office PowerPoint</Application>
  <PresentationFormat>On-screen Show (4:3)</PresentationFormat>
  <Paragraphs>370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Objective</vt:lpstr>
      <vt:lpstr>Introduction to JS</vt:lpstr>
      <vt:lpstr>Advantages of using JS</vt:lpstr>
      <vt:lpstr>Disadvantages of using JS</vt:lpstr>
      <vt:lpstr>Basic JavaScript Example</vt:lpstr>
      <vt:lpstr>Data Types</vt:lpstr>
      <vt:lpstr>Comments</vt:lpstr>
      <vt:lpstr>undefined</vt:lpstr>
      <vt:lpstr>null</vt:lpstr>
      <vt:lpstr>Var statement</vt:lpstr>
      <vt:lpstr>Scope</vt:lpstr>
      <vt:lpstr>Constant</vt:lpstr>
      <vt:lpstr>parseInt function</vt:lpstr>
      <vt:lpstr>Boolean function</vt:lpstr>
      <vt:lpstr>Falsy values</vt:lpstr>
      <vt:lpstr>Math</vt:lpstr>
      <vt:lpstr>String function</vt:lpstr>
      <vt:lpstr>String length</vt:lpstr>
      <vt:lpstr>String Methods</vt:lpstr>
      <vt:lpstr>Operators</vt:lpstr>
      <vt:lpstr>+</vt:lpstr>
      <vt:lpstr>/</vt:lpstr>
      <vt:lpstr>==  !=</vt:lpstr>
      <vt:lpstr>&amp;&amp;</vt:lpstr>
      <vt:lpstr>||</vt:lpstr>
      <vt:lpstr>!</vt:lpstr>
      <vt:lpstr>Statements</vt:lpstr>
      <vt:lpstr>Function statement</vt:lpstr>
      <vt:lpstr>Arrays</vt:lpstr>
      <vt:lpstr>Array Methods</vt:lpstr>
      <vt:lpstr>Deleting Elements</vt:lpstr>
      <vt:lpstr>Deleting Elements</vt:lpstr>
      <vt:lpstr>Objects</vt:lpstr>
      <vt:lpstr>Objects</vt:lpstr>
      <vt:lpstr>Class Object Property Methods Inheritance</vt:lpstr>
      <vt:lpstr>Arrays v Objects</vt:lpstr>
      <vt:lpstr>Date Object</vt:lpstr>
      <vt:lpstr>Exercise</vt:lpstr>
      <vt:lpstr>Exercise</vt:lpstr>
      <vt:lpstr>Exercise</vt:lpstr>
      <vt:lpstr>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Perl</dc:title>
  <dc:creator>Ganesh Patil</dc:creator>
  <cp:lastModifiedBy>Mrugesh Panchal</cp:lastModifiedBy>
  <cp:revision>134</cp:revision>
  <dcterms:created xsi:type="dcterms:W3CDTF">2006-08-16T00:00:00Z</dcterms:created>
  <dcterms:modified xsi:type="dcterms:W3CDTF">2014-10-27T09:28:21Z</dcterms:modified>
</cp:coreProperties>
</file>