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6" r:id="rId3"/>
    <p:sldId id="307" r:id="rId4"/>
    <p:sldId id="308" r:id="rId5"/>
    <p:sldId id="304" r:id="rId6"/>
    <p:sldId id="305" r:id="rId7"/>
    <p:sldId id="258" r:id="rId8"/>
    <p:sldId id="259" r:id="rId9"/>
    <p:sldId id="260" r:id="rId10"/>
    <p:sldId id="296" r:id="rId11"/>
    <p:sldId id="297" r:id="rId12"/>
    <p:sldId id="274" r:id="rId13"/>
    <p:sldId id="298" r:id="rId14"/>
    <p:sldId id="287" r:id="rId15"/>
    <p:sldId id="288" r:id="rId16"/>
    <p:sldId id="309" r:id="rId17"/>
    <p:sldId id="299" r:id="rId18"/>
    <p:sldId id="300" r:id="rId19"/>
    <p:sldId id="302" r:id="rId20"/>
    <p:sldId id="303" r:id="rId21"/>
    <p:sldId id="295" r:id="rId22"/>
    <p:sldId id="272" r:id="rId23"/>
    <p:sldId id="266" r:id="rId24"/>
    <p:sldId id="31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7800"/>
            <a:ext cx="1600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934B1-B5FE-41C1-8EFC-463CB89C07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7800"/>
            <a:ext cx="1600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8111" y="1116433"/>
            <a:ext cx="7287105" cy="911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Objective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E5A8-35A0-4DD5-9AA9-0EBB53920C9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DOM Elements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DHTML Or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Manipulating HTML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Nodes by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2590800"/>
            <a:ext cx="72390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2800" dirty="0"/>
              <a:t>Access to elements by their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800" dirty="0"/>
              <a:t> 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&lt;id&gt;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2000" dirty="0"/>
              <a:t>returns the element with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&lt;id&gt;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400" dirty="0"/>
              <a:t> attribute can be defined in each start tag</a:t>
            </a:r>
          </a:p>
          <a:p>
            <a:pPr marL="342900" lvl="2" indent="-342900">
              <a:buFont typeface="Arial" charset="0"/>
              <a:buChar char="•"/>
              <a:defRPr/>
            </a:pPr>
            <a:endParaRPr lang="en-US" sz="2800" dirty="0"/>
          </a:p>
          <a:p>
            <a:pPr marL="342900" lvl="2" indent="-342900">
              <a:buFont typeface="Arial" charset="0"/>
              <a:buChar char="•"/>
              <a:defRPr/>
            </a:pPr>
            <a:r>
              <a:rPr lang="en-US" sz="2800" dirty="0"/>
              <a:t>The preferred way to access </a:t>
            </a:r>
            <a:r>
              <a:rPr lang="en-US" sz="2800" dirty="0" smtClean="0"/>
              <a:t>elements</a:t>
            </a:r>
          </a:p>
          <a:p>
            <a:pPr marL="0" lvl="2">
              <a:defRPr/>
            </a:pPr>
            <a:endParaRPr lang="en-US" sz="2800" dirty="0" smtClean="0"/>
          </a:p>
          <a:p>
            <a:pPr marL="0" lvl="2">
              <a:defRPr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dom_basic_0.html</a:t>
            </a:r>
          </a:p>
        </p:txBody>
      </p:sp>
    </p:spTree>
    <p:extLst>
      <p:ext uri="{BB962C8B-B14F-4D97-AF65-F5344CB8AC3E}">
        <p14:creationId xmlns:p14="http://schemas.microsoft.com/office/powerpoint/2010/main" val="130541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Access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209800"/>
            <a:ext cx="6781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Access by elements' tag</a:t>
            </a:r>
          </a:p>
          <a:p>
            <a:pPr marL="800100" lvl="3" indent="-342900"/>
            <a:r>
              <a:rPr lang="en-US" dirty="0"/>
              <a:t>there are typically several elements with the same tag</a:t>
            </a:r>
            <a:endParaRPr lang="en-US" sz="2800" dirty="0"/>
          </a:p>
          <a:p>
            <a:pPr lvl="1"/>
            <a:r>
              <a:rPr lang="en-US" dirty="0"/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&lt;tag&gt;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/>
              <a:t>returns the collection of all elements whose tag is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&lt;tag&gt;</a:t>
            </a:r>
          </a:p>
          <a:p>
            <a:pPr lvl="2"/>
            <a:r>
              <a:rPr lang="en-US" dirty="0"/>
              <a:t>the collection has a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/>
              <a:t> attribute</a:t>
            </a:r>
          </a:p>
          <a:p>
            <a:pPr lvl="2"/>
            <a:r>
              <a:rPr lang="en-US" dirty="0"/>
              <a:t>an item in the collection can be reached by its index</a:t>
            </a:r>
          </a:p>
          <a:p>
            <a:pPr lvl="1"/>
            <a:r>
              <a:rPr lang="en-US" sz="2000" dirty="0"/>
              <a:t>e.g. </a:t>
            </a:r>
          </a:p>
          <a:p>
            <a:pPr lvl="2"/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html =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("html")[0];</a:t>
            </a:r>
            <a:endParaRPr lang="en-US" sz="1600" dirty="0"/>
          </a:p>
          <a:p>
            <a:r>
              <a:rPr lang="en-US" sz="2400" dirty="0"/>
              <a:t>Access by elements'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dirty="0"/>
              <a:t> attribute </a:t>
            </a:r>
          </a:p>
          <a:p>
            <a:pPr marL="800100" lvl="3" indent="-342900"/>
            <a:r>
              <a:rPr lang="en-US" dirty="0"/>
              <a:t>several elements can have the same name</a:t>
            </a:r>
            <a:endParaRPr lang="en-US" sz="2800" dirty="0"/>
          </a:p>
          <a:p>
            <a:pPr lvl="1"/>
            <a:r>
              <a:rPr lang="en-US" dirty="0"/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&lt;name&gt;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/>
              <a:t>returns the collection of elements with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dom_basic_1.html,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dom_ele_by_tag_name.html</a:t>
            </a:r>
          </a:p>
        </p:txBody>
      </p:sp>
    </p:spTree>
    <p:extLst>
      <p:ext uri="{BB962C8B-B14F-4D97-AF65-F5344CB8AC3E}">
        <p14:creationId xmlns:p14="http://schemas.microsoft.com/office/powerpoint/2010/main" val="185081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methods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598004"/>
            <a:ext cx="57150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DOM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2367171"/>
            <a:ext cx="7010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Traversal through node properties</a:t>
            </a:r>
          </a:p>
          <a:p>
            <a:pPr lvl="1"/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property</a:t>
            </a:r>
          </a:p>
          <a:p>
            <a:pPr lvl="2"/>
            <a:r>
              <a:rPr lang="en-US" dirty="0"/>
              <a:t>the value is a collection of nodes</a:t>
            </a:r>
          </a:p>
          <a:p>
            <a:pPr lvl="3"/>
            <a:r>
              <a:rPr lang="en-US" dirty="0"/>
              <a:t>has a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/>
              <a:t> attribute</a:t>
            </a:r>
          </a:p>
          <a:p>
            <a:pPr lvl="3"/>
            <a:r>
              <a:rPr lang="en-US" dirty="0"/>
              <a:t>an item can be reached by its index</a:t>
            </a:r>
          </a:p>
          <a:p>
            <a:pPr lvl="2"/>
            <a:r>
              <a:rPr lang="en-US" sz="2000" dirty="0"/>
              <a:t>e.g.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body =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html.childNodes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lvl="1"/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firstChild</a:t>
            </a:r>
            <a:r>
              <a:rPr lang="en-US" sz="2400" dirty="0"/>
              <a:t>, 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lastChild</a:t>
            </a:r>
            <a:r>
              <a:rPr lang="en-US" sz="2400" dirty="0"/>
              <a:t> properties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nextSibling</a:t>
            </a:r>
            <a:r>
              <a:rPr lang="en-US" sz="2400" dirty="0"/>
              <a:t>, 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previousSibling</a:t>
            </a:r>
            <a:r>
              <a:rPr lang="en-US" sz="2400" dirty="0"/>
              <a:t> properties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parentNode</a:t>
            </a:r>
            <a:r>
              <a:rPr lang="en-US" sz="2400" dirty="0"/>
              <a:t> </a:t>
            </a:r>
            <a:r>
              <a:rPr lang="en-US" sz="2400" dirty="0" smtClean="0"/>
              <a:t>property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dom_traversing.html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dom_traversing_1.html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3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Children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590800"/>
            <a:ext cx="67818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dom_traversing_2.html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/>
              <a:t>firstChild</a:t>
            </a:r>
            <a:r>
              <a:rPr lang="en-US" dirty="0"/>
              <a:t> and </a:t>
            </a:r>
            <a:r>
              <a:rPr lang="en-US" dirty="0" err="1"/>
              <a:t>lastChild</a:t>
            </a:r>
            <a:r>
              <a:rPr lang="en-US" dirty="0"/>
              <a:t> properties allow to quickly access first or last child</a:t>
            </a:r>
            <a:r>
              <a:rPr lang="en-US" dirty="0" smtClean="0"/>
              <a:t>.</a:t>
            </a:r>
          </a:p>
        </p:txBody>
      </p:sp>
      <p:pic>
        <p:nvPicPr>
          <p:cNvPr id="6146" name="Picture 2" descr="http://javascript.info/files/tutorial/browser/dom/childr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28" y="4324349"/>
            <a:ext cx="40862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parentNode</a:t>
            </a:r>
            <a:r>
              <a:rPr lang="en-US" dirty="0"/>
              <a:t>, </a:t>
            </a:r>
            <a:r>
              <a:rPr lang="en-US" dirty="0" err="1"/>
              <a:t>previousSibling</a:t>
            </a:r>
            <a:r>
              <a:rPr lang="en-US" dirty="0"/>
              <a:t> </a:t>
            </a:r>
            <a:r>
              <a:rPr lang="en-US" dirty="0" smtClean="0"/>
              <a:t>&amp;</a:t>
            </a:r>
            <a:r>
              <a:rPr lang="en-US" dirty="0"/>
              <a:t> </a:t>
            </a:r>
            <a:r>
              <a:rPr lang="en-US" dirty="0" err="1" smtClean="0"/>
              <a:t>nextSibling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551837"/>
            <a:ext cx="624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dom_traversing_3.html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err="1" smtClean="0"/>
              <a:t>parentNode</a:t>
            </a:r>
            <a:r>
              <a:rPr lang="en-US" dirty="0"/>
              <a:t> property references the parent node.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equals null </a:t>
            </a:r>
            <a:r>
              <a:rPr lang="en-US" dirty="0" smtClean="0"/>
              <a:t>for </a:t>
            </a:r>
            <a:r>
              <a:rPr lang="en-US" dirty="0" err="1" smtClean="0"/>
              <a:t>document.documentElement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previousSibling</a:t>
            </a:r>
            <a:r>
              <a:rPr lang="en-US" dirty="0"/>
              <a:t> and </a:t>
            </a:r>
            <a:r>
              <a:rPr lang="en-US" dirty="0" err="1"/>
              <a:t>nextSibling</a:t>
            </a:r>
            <a:r>
              <a:rPr lang="en-US" dirty="0"/>
              <a:t> allow to access the left or the right </a:t>
            </a:r>
            <a:r>
              <a:rPr lang="en-US" dirty="0" err="1"/>
              <a:t>neightbour</a:t>
            </a:r>
            <a:r>
              <a:rPr lang="en-US" dirty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 descr="http://javascript.info/files/tutorial/browser/dom/sibl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05299"/>
            <a:ext cx="416242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5562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parentNode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Down</a:t>
            </a:r>
          </a:p>
          <a:p>
            <a:r>
              <a:rPr lang="en-US" dirty="0" smtClean="0"/>
              <a:t>	children/</a:t>
            </a:r>
            <a:r>
              <a:rPr lang="en-US" dirty="0" err="1" smtClean="0"/>
              <a:t>childNodes</a:t>
            </a:r>
            <a:r>
              <a:rPr lang="en-US" dirty="0"/>
              <a:t>, </a:t>
            </a:r>
            <a:r>
              <a:rPr lang="en-US" dirty="0" err="1"/>
              <a:t>firstChild</a:t>
            </a:r>
            <a:r>
              <a:rPr lang="en-US" dirty="0"/>
              <a:t>, </a:t>
            </a:r>
            <a:r>
              <a:rPr lang="en-US" dirty="0" err="1" smtClean="0"/>
              <a:t>lastChild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left/right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previousSibling</a:t>
            </a:r>
            <a:r>
              <a:rPr lang="en-US" dirty="0" smtClean="0"/>
              <a:t>/</a:t>
            </a:r>
            <a:r>
              <a:rPr lang="en-US" dirty="0" err="1" smtClean="0"/>
              <a:t>nextSibling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4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Node 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209800"/>
            <a:ext cx="7239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/>
              <a:t>property</a:t>
            </a:r>
          </a:p>
          <a:p>
            <a:pPr marL="742950" lvl="2" indent="-342900"/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ELEMENT_NODE</a:t>
            </a:r>
            <a:r>
              <a:rPr lang="en-US" sz="1600" dirty="0"/>
              <a:t>:  HTML element</a:t>
            </a:r>
          </a:p>
          <a:p>
            <a:pPr marL="742950" lvl="2" indent="-342900"/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sz="1600" dirty="0"/>
              <a:t>:  text within a parent element</a:t>
            </a:r>
          </a:p>
          <a:p>
            <a:pPr marL="742950" lvl="2" indent="-342900"/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ATTRIBUTE_NODE</a:t>
            </a:r>
            <a:r>
              <a:rPr lang="en-US" sz="1600" dirty="0"/>
              <a:t>:  an attribute of a parent element</a:t>
            </a:r>
          </a:p>
          <a:p>
            <a:pPr marL="1200150" lvl="3" indent="-342900"/>
            <a:r>
              <a:rPr lang="en-US" sz="1600" dirty="0"/>
              <a:t>attributes can be accessed another way</a:t>
            </a:r>
          </a:p>
          <a:p>
            <a:pPr marL="742950" lvl="2" indent="-342900"/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CDATA_SECTION_NODE</a:t>
            </a:r>
            <a:endParaRPr lang="en-US" sz="1600" dirty="0"/>
          </a:p>
          <a:p>
            <a:pPr marL="1200150" lvl="3" indent="-342900"/>
            <a:r>
              <a:rPr lang="en-US" sz="1600" dirty="0"/>
              <a:t>CDATA sections are good for unformatted text</a:t>
            </a:r>
          </a:p>
          <a:p>
            <a:pPr marL="342900" lvl="1" indent="-342900"/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nodeName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/>
              <a:t>property</a:t>
            </a:r>
          </a:p>
          <a:p>
            <a:pPr marL="342900" lvl="1" indent="-342900"/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nodeValue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/>
              <a:t>property</a:t>
            </a:r>
          </a:p>
          <a:p>
            <a:pPr marL="342900" lvl="1" indent="-342900"/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attributes </a:t>
            </a:r>
            <a:r>
              <a:rPr lang="en-US" sz="1600" dirty="0"/>
              <a:t>property</a:t>
            </a:r>
          </a:p>
          <a:p>
            <a:pPr marL="342900" lvl="1" indent="-342900"/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/>
              <a:t>property</a:t>
            </a:r>
          </a:p>
          <a:p>
            <a:pPr marL="742950" lvl="2" indent="-342900"/>
            <a:r>
              <a:rPr lang="en-US" sz="1600" dirty="0"/>
              <a:t>not standard, but implemented in major browsers </a:t>
            </a:r>
          </a:p>
          <a:p>
            <a:pPr marL="742950" lvl="2" indent="-342900"/>
            <a:r>
              <a:rPr lang="en-US" sz="1600" dirty="0"/>
              <a:t>very useful</a:t>
            </a:r>
          </a:p>
          <a:p>
            <a:pPr marL="342900" lvl="1" indent="-342900"/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style </a:t>
            </a:r>
            <a:r>
              <a:rPr lang="en-US" sz="1600" dirty="0"/>
              <a:t>property</a:t>
            </a:r>
          </a:p>
          <a:p>
            <a:pPr marL="742950" lvl="2" indent="-342900"/>
            <a:r>
              <a:rPr lang="en-US" sz="1600" dirty="0"/>
              <a:t>object whose properties are all style attributes,  e.g., those defied in </a:t>
            </a:r>
            <a:r>
              <a:rPr lang="en-US" sz="1600" dirty="0" smtClean="0"/>
              <a:t>CSS</a:t>
            </a:r>
          </a:p>
          <a:p>
            <a:pPr marL="742950" lvl="2" indent="-342900"/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dom_trversing_4.html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1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JS Object's 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3218" y="2286000"/>
            <a:ext cx="7086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There are two different syntax forms to access object's properties in JS (</a:t>
            </a:r>
          </a:p>
          <a:p>
            <a:pPr lvl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&lt;object&gt;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&lt;property&gt;</a:t>
            </a:r>
            <a:r>
              <a:rPr lang="en-US" sz="2400" dirty="0"/>
              <a:t> </a:t>
            </a:r>
          </a:p>
          <a:p>
            <a:pPr lvl="2"/>
            <a:r>
              <a:rPr lang="en-US" sz="2000" dirty="0"/>
              <a:t>dot notation, e.g.,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document.nodeType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&lt;object&gt;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&lt;property-name&gt;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dirty="0"/>
              <a:t> </a:t>
            </a:r>
          </a:p>
          <a:p>
            <a:pPr lvl="2"/>
            <a:r>
              <a:rPr lang="en-US" sz="2000" dirty="0"/>
              <a:t>brackets notation, e.g.,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document["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"]</a:t>
            </a:r>
          </a:p>
          <a:p>
            <a:pPr lvl="2"/>
            <a:r>
              <a:rPr lang="en-US" sz="2000" dirty="0"/>
              <a:t>this is used in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for-in</a:t>
            </a:r>
            <a:r>
              <a:rPr lang="en-US" sz="2000" dirty="0"/>
              <a:t> loops</a:t>
            </a:r>
          </a:p>
          <a:p>
            <a:endParaRPr lang="en-US" sz="2800" dirty="0"/>
          </a:p>
          <a:p>
            <a:r>
              <a:rPr lang="en-US" sz="2800" dirty="0"/>
              <a:t>this works for properties of DOM objects, too</a:t>
            </a:r>
          </a:p>
        </p:txBody>
      </p:sp>
    </p:spTree>
    <p:extLst>
      <p:ext uri="{BB962C8B-B14F-4D97-AF65-F5344CB8AC3E}">
        <p14:creationId xmlns:p14="http://schemas.microsoft.com/office/powerpoint/2010/main" val="418453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Nodes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2551837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Text node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can only be as a leaf in DOM tree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it’s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nodeValue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property holds the text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/>
              <a:t> can be used to access the text</a:t>
            </a:r>
          </a:p>
        </p:txBody>
      </p:sp>
    </p:spTree>
    <p:extLst>
      <p:ext uri="{BB962C8B-B14F-4D97-AF65-F5344CB8AC3E}">
        <p14:creationId xmlns:p14="http://schemas.microsoft.com/office/powerpoint/2010/main" val="82779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 &amp; DHTML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2362200"/>
            <a:ext cx="7239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Times New Roman" pitchFamily="18" charset="0"/>
                <a:cs typeface="Goudy Sans Book" pitchFamily="34" charset="0"/>
              </a:rPr>
              <a:t>Dynamic web pages with JavaScript and DOM</a:t>
            </a:r>
          </a:p>
          <a:p>
            <a:pPr lvl="1"/>
            <a:r>
              <a:rPr lang="en-US" sz="2400" dirty="0">
                <a:ea typeface="Times New Roman" pitchFamily="18" charset="0"/>
              </a:rPr>
              <a:t>DHTML (</a:t>
            </a:r>
            <a:r>
              <a:rPr lang="en-US" sz="2400" dirty="0">
                <a:ea typeface="Times New Roman" pitchFamily="18" charset="0"/>
                <a:cs typeface="Goudy Sans Book" pitchFamily="34" charset="0"/>
              </a:rPr>
              <a:t>Dynamic HTML)</a:t>
            </a:r>
          </a:p>
          <a:p>
            <a:r>
              <a:rPr lang="en-US" sz="2800" dirty="0">
                <a:ea typeface="Times New Roman" pitchFamily="18" charset="0"/>
                <a:cs typeface="Goudy Sans Book" pitchFamily="34" charset="0"/>
              </a:rPr>
              <a:t>DOM nodes and DOM tree</a:t>
            </a:r>
          </a:p>
          <a:p>
            <a:r>
              <a:rPr lang="en-US" sz="2800" dirty="0">
                <a:ea typeface="Times New Roman" pitchFamily="18" charset="0"/>
                <a:cs typeface="Goudy Sans Book" pitchFamily="34" charset="0"/>
              </a:rPr>
              <a:t>Traversing, editing and modifying DOM nodes</a:t>
            </a:r>
          </a:p>
          <a:p>
            <a:r>
              <a:rPr lang="en-US" sz="2800" dirty="0">
                <a:ea typeface="Times New Roman" pitchFamily="18" charset="0"/>
                <a:cs typeface="Goudy Sans Book" pitchFamily="34" charset="0"/>
              </a:rPr>
              <a:t>Editing text nodes</a:t>
            </a:r>
          </a:p>
          <a:p>
            <a:r>
              <a:rPr lang="en-US" sz="2800" dirty="0">
                <a:ea typeface="Times New Roman" pitchFamily="18" charset="0"/>
                <a:cs typeface="Goudy Sans Book" pitchFamily="34" charset="0"/>
              </a:rPr>
              <a:t>Accessing, editing and modifying elements' attributes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528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DOM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6272" y="2438400"/>
            <a:ext cx="7428345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&lt;tag&gt;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creates a new DOM element node,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&lt;tag&gt; </a:t>
            </a:r>
            <a:r>
              <a:rPr lang="en-US" dirty="0"/>
              <a:t>tag.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node still needs to be inserted into the DOM tree</a:t>
            </a:r>
          </a:p>
          <a:p>
            <a:pPr>
              <a:lnSpc>
                <a:spcPct val="80000"/>
              </a:lnSpc>
            </a:pP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&lt;text&gt;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creates a new DOM text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&lt;text&gt;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the node still needs to be inserted into the DOM tree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&lt;parent&gt;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appendChild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&lt;child&gt;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inserts </a:t>
            </a:r>
            <a:r>
              <a:rPr lang="en-US" dirty="0">
                <a:latin typeface="Lucida Console" pitchFamily="49" charset="0"/>
              </a:rPr>
              <a:t>&lt;child</a:t>
            </a:r>
            <a:r>
              <a:rPr lang="en-US" dirty="0"/>
              <a:t>&gt; node behind all existing children of </a:t>
            </a:r>
            <a:r>
              <a:rPr lang="en-US" dirty="0">
                <a:latin typeface="Lucida Console" pitchFamily="49" charset="0"/>
              </a:rPr>
              <a:t>&lt;parent&gt; </a:t>
            </a:r>
            <a:r>
              <a:rPr lang="en-US" dirty="0"/>
              <a:t>node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&lt;parent&gt;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insertBefore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&lt;child&gt;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&lt;before&gt;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inserts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&lt;child&gt; </a:t>
            </a:r>
            <a:r>
              <a:rPr lang="en-US" dirty="0"/>
              <a:t>node before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&lt;before&gt; </a:t>
            </a:r>
            <a:r>
              <a:rPr lang="en-US" dirty="0"/>
              <a:t>child within </a:t>
            </a:r>
            <a:r>
              <a:rPr lang="en-US" dirty="0">
                <a:latin typeface="Lucida Console" pitchFamily="49" charset="0"/>
              </a:rPr>
              <a:t>&lt;parent&gt; </a:t>
            </a:r>
            <a:r>
              <a:rPr lang="en-US" dirty="0"/>
              <a:t>node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&lt;parent&gt;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replaceChild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&lt;child&gt;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&lt;instead&gt;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replaces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&lt;instead&gt;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child by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&lt;child&gt; </a:t>
            </a:r>
            <a:r>
              <a:rPr lang="en-US" dirty="0"/>
              <a:t>node within </a:t>
            </a:r>
            <a:r>
              <a:rPr lang="en-US" dirty="0">
                <a:latin typeface="Lucida Console" pitchFamily="49" charset="0"/>
              </a:rPr>
              <a:t>&lt;parent&gt; </a:t>
            </a:r>
            <a:r>
              <a:rPr lang="en-US" dirty="0"/>
              <a:t>node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&lt;parent&gt;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removeChild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&lt;child&gt;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removes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&lt;child&gt; </a:t>
            </a:r>
            <a:r>
              <a:rPr lang="en-US" dirty="0"/>
              <a:t>node from within </a:t>
            </a:r>
            <a:r>
              <a:rPr lang="en-US" dirty="0">
                <a:latin typeface="Lucida Console" pitchFamily="49" charset="0"/>
              </a:rPr>
              <a:t>&lt;parent&gt; </a:t>
            </a:r>
            <a:r>
              <a:rPr lang="en-US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927647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table dynamically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667000"/>
            <a:ext cx="3084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creating_dynamic_table.html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30289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5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 Node properties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5908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nodeType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 descr="C:\Users\mrugeshp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52465"/>
            <a:ext cx="49911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nodeName</a:t>
            </a:r>
            <a:r>
              <a:rPr lang="en-US" dirty="0"/>
              <a:t>, </a:t>
            </a:r>
            <a:r>
              <a:rPr lang="en-US" dirty="0" err="1"/>
              <a:t>tagName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6670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Both </a:t>
            </a:r>
            <a:r>
              <a:rPr lang="en-US" dirty="0" err="1"/>
              <a:t>nodeName</a:t>
            </a:r>
            <a:r>
              <a:rPr lang="en-US" dirty="0"/>
              <a:t> and </a:t>
            </a:r>
            <a:r>
              <a:rPr lang="en-US" dirty="0" err="1"/>
              <a:t>tagName</a:t>
            </a:r>
            <a:r>
              <a:rPr lang="en-US" dirty="0"/>
              <a:t> contain the name of an element node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743200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Create dynamic UL LI structure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Create dynamic element and remove element dynamically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Set style attributes for UL LI html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4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 Concept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274838"/>
            <a:ext cx="701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DOM makes all components of a web page accessible</a:t>
            </a:r>
          </a:p>
          <a:p>
            <a:pPr lvl="1"/>
            <a:r>
              <a:rPr lang="en-US" sz="2400" dirty="0"/>
              <a:t>HTML elements</a:t>
            </a:r>
          </a:p>
          <a:p>
            <a:pPr lvl="1"/>
            <a:r>
              <a:rPr lang="en-US" sz="2400" dirty="0"/>
              <a:t>their attributes</a:t>
            </a:r>
          </a:p>
          <a:p>
            <a:pPr lvl="1"/>
            <a:r>
              <a:rPr lang="en-US" sz="2400" dirty="0"/>
              <a:t>text</a:t>
            </a:r>
          </a:p>
          <a:p>
            <a:r>
              <a:rPr lang="en-US" sz="2400" dirty="0"/>
              <a:t>They can be created, modified and removed with JavaScript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58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 Objects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2209800"/>
            <a:ext cx="7315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DOM components are accessible as objects or collections of objects</a:t>
            </a:r>
          </a:p>
          <a:p>
            <a:r>
              <a:rPr lang="en-US" sz="2800" dirty="0"/>
              <a:t>DOM components form a tree of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relationship parent node – children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2400" dirty="0"/>
              <a:t> is the root node</a:t>
            </a:r>
          </a:p>
          <a:p>
            <a:r>
              <a:rPr lang="en-US" sz="2800" dirty="0"/>
              <a:t>Attributes of elements are accessible as text</a:t>
            </a:r>
            <a:endParaRPr lang="en-US" sz="2400" dirty="0"/>
          </a:p>
          <a:p>
            <a:r>
              <a:rPr lang="en-US" sz="2800" dirty="0"/>
              <a:t>Browsers can show DOM visually as </a:t>
            </a:r>
            <a:r>
              <a:rPr lang="en-US" sz="2800" dirty="0" smtClean="0"/>
              <a:t>an</a:t>
            </a:r>
          </a:p>
          <a:p>
            <a:endParaRPr lang="en-US" sz="2800" dirty="0"/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dom.html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9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W3C Document Object Model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" y="2362200"/>
            <a:ext cx="8990013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07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 Objects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286000"/>
            <a:ext cx="6019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window</a:t>
            </a:r>
          </a:p>
          <a:p>
            <a:pPr lvl="1"/>
            <a:r>
              <a:rPr lang="en-US" dirty="0"/>
              <a:t>the browser window</a:t>
            </a:r>
          </a:p>
          <a:p>
            <a:pPr lvl="1"/>
            <a:r>
              <a:rPr lang="en-US" dirty="0"/>
              <a:t>new popup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dirty="0"/>
              <a:t>s can be opened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pPr lvl="1"/>
            <a:r>
              <a:rPr lang="en-US" dirty="0"/>
              <a:t>the current web page inside the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window</a:t>
            </a:r>
            <a:endParaRPr lang="en-US" dirty="0"/>
          </a:p>
          <a:p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body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&lt;body&gt; </a:t>
            </a:r>
            <a:r>
              <a:rPr lang="en-US" dirty="0"/>
              <a:t>element of the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endParaRPr lang="en-US" dirty="0"/>
          </a:p>
          <a:p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history</a:t>
            </a:r>
          </a:p>
          <a:p>
            <a:pPr lvl="1"/>
            <a:r>
              <a:rPr lang="en-US" dirty="0"/>
              <a:t>sites that the user visited</a:t>
            </a:r>
          </a:p>
          <a:p>
            <a:pPr lvl="1"/>
            <a:r>
              <a:rPr lang="en-US" dirty="0"/>
              <a:t>makes it possible to go back and forth using scripts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location</a:t>
            </a:r>
          </a:p>
          <a:p>
            <a:pPr lvl="1"/>
            <a:r>
              <a:rPr lang="en-US" dirty="0"/>
              <a:t>URL  of the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endParaRPr lang="en-US" dirty="0"/>
          </a:p>
          <a:p>
            <a:pPr lvl="1"/>
            <a:r>
              <a:rPr lang="en-US" dirty="0"/>
              <a:t>setting it goes to another page</a:t>
            </a:r>
          </a:p>
        </p:txBody>
      </p:sp>
    </p:spTree>
    <p:extLst>
      <p:ext uri="{BB962C8B-B14F-4D97-AF65-F5344CB8AC3E}">
        <p14:creationId xmlns:p14="http://schemas.microsoft.com/office/powerpoint/2010/main" val="339255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8111" y="1116433"/>
            <a:ext cx="7287105" cy="911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idea of DOM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E5A8-35A0-4DD5-9AA9-0EBB53920C9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524000" y="2590800"/>
            <a:ext cx="7269734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/>
              <a:t>&lt;html&gt;  </a:t>
            </a:r>
            <a:endParaRPr lang="en-US" sz="2000" dirty="0" smtClean="0"/>
          </a:p>
          <a:p>
            <a:pPr>
              <a:spcBef>
                <a:spcPct val="20000"/>
              </a:spcBef>
            </a:pPr>
            <a:r>
              <a:rPr lang="en-US" sz="2000" dirty="0" smtClean="0"/>
              <a:t>&lt;</a:t>
            </a:r>
            <a:r>
              <a:rPr lang="en-US" sz="2000" dirty="0"/>
              <a:t>head&gt;    </a:t>
            </a:r>
            <a:endParaRPr lang="en-US" sz="2000" dirty="0" smtClean="0"/>
          </a:p>
          <a:p>
            <a:pPr>
              <a:spcBef>
                <a:spcPct val="20000"/>
              </a:spcBef>
            </a:pPr>
            <a:r>
              <a:rPr lang="en-US" sz="2000" dirty="0" smtClean="0"/>
              <a:t>&lt;</a:t>
            </a:r>
            <a:r>
              <a:rPr lang="en-US" sz="2000" dirty="0"/>
              <a:t>title&gt;The title&lt;/title&gt;  </a:t>
            </a:r>
            <a:endParaRPr lang="en-US" sz="2000" dirty="0" smtClean="0"/>
          </a:p>
          <a:p>
            <a:pPr>
              <a:spcBef>
                <a:spcPct val="20000"/>
              </a:spcBef>
            </a:pPr>
            <a:r>
              <a:rPr lang="en-US" sz="2000" dirty="0" smtClean="0"/>
              <a:t>&lt;/</a:t>
            </a:r>
            <a:r>
              <a:rPr lang="en-US" sz="2000" dirty="0"/>
              <a:t>head&gt;  </a:t>
            </a:r>
            <a:endParaRPr lang="en-US" sz="2000" dirty="0" smtClean="0"/>
          </a:p>
          <a:p>
            <a:pPr>
              <a:spcBef>
                <a:spcPct val="20000"/>
              </a:spcBef>
            </a:pPr>
            <a:r>
              <a:rPr lang="en-US" sz="2000" dirty="0" smtClean="0"/>
              <a:t>&lt;</a:t>
            </a:r>
            <a:r>
              <a:rPr lang="en-US" sz="2000" dirty="0"/>
              <a:t>body&gt;     </a:t>
            </a:r>
            <a:endParaRPr lang="en-US" sz="2000" dirty="0" smtClean="0"/>
          </a:p>
          <a:p>
            <a:pPr>
              <a:spcBef>
                <a:spcPct val="200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body   </a:t>
            </a:r>
            <a:endParaRPr lang="en-US" sz="2000" dirty="0" smtClean="0"/>
          </a:p>
          <a:p>
            <a:pPr>
              <a:spcBef>
                <a:spcPct val="20000"/>
              </a:spcBef>
            </a:pPr>
            <a:r>
              <a:rPr lang="en-US" sz="2000" dirty="0" smtClean="0"/>
              <a:t>&lt;/</a:t>
            </a:r>
            <a:r>
              <a:rPr lang="en-US" sz="2000" dirty="0"/>
              <a:t>body</a:t>
            </a:r>
            <a:r>
              <a:rPr lang="en-US" sz="2000" dirty="0" smtClean="0"/>
              <a:t>&gt;</a:t>
            </a:r>
          </a:p>
          <a:p>
            <a:pPr>
              <a:spcBef>
                <a:spcPct val="20000"/>
              </a:spcBef>
            </a:pPr>
            <a:r>
              <a:rPr lang="en-US" sz="2000" dirty="0" smtClean="0"/>
              <a:t>&lt;/</a:t>
            </a:r>
            <a:r>
              <a:rPr lang="en-US" sz="2000" dirty="0"/>
              <a:t>html&gt;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8111" y="1116433"/>
            <a:ext cx="7287105" cy="911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Idea of DOM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E5A8-35A0-4DD5-9AA9-0EBB53920C9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524000" y="2590800"/>
            <a:ext cx="7269734" cy="361207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802" y="2667000"/>
            <a:ext cx="3267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8111" y="1116433"/>
            <a:ext cx="7287105" cy="911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/>
            <a:r>
              <a:rPr lang="en-US" dirty="0"/>
              <a:t>Document Object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E5A8-35A0-4DD5-9AA9-0EBB53920C9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524000" y="2590800"/>
            <a:ext cx="7269734" cy="361207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265" y="2971800"/>
            <a:ext cx="57150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</TotalTime>
  <Words>740</Words>
  <Application>Microsoft Office PowerPoint</Application>
  <PresentationFormat>On-screen Show (4:3)</PresentationFormat>
  <Paragraphs>164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Objective</vt:lpstr>
      <vt:lpstr>DOM &amp; DHTML</vt:lpstr>
      <vt:lpstr>DOM Concept</vt:lpstr>
      <vt:lpstr>DOM Objects</vt:lpstr>
      <vt:lpstr>W3C Document Object Model</vt:lpstr>
      <vt:lpstr>DOM Objects</vt:lpstr>
      <vt:lpstr>idea of DOM</vt:lpstr>
      <vt:lpstr>Idea of DOM</vt:lpstr>
      <vt:lpstr>Document Object Model</vt:lpstr>
      <vt:lpstr>Accessing Nodes by id</vt:lpstr>
      <vt:lpstr>Other Access Methods</vt:lpstr>
      <vt:lpstr>Accessing methods</vt:lpstr>
      <vt:lpstr>Traversing DOM tree</vt:lpstr>
      <vt:lpstr>Children links</vt:lpstr>
      <vt:lpstr>parentNode, previousSibling &amp; nextSibling</vt:lpstr>
      <vt:lpstr>Summary</vt:lpstr>
      <vt:lpstr>Other Node Properties</vt:lpstr>
      <vt:lpstr>Accessing JS Object's Properties</vt:lpstr>
      <vt:lpstr>Text Nodes</vt:lpstr>
      <vt:lpstr>Modifying DOM Structure</vt:lpstr>
      <vt:lpstr>Creating table dynamically</vt:lpstr>
      <vt:lpstr>Dom Node properties</vt:lpstr>
      <vt:lpstr>nodeName, tagName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Perl</dc:title>
  <dc:creator>Ganesh Patil</dc:creator>
  <cp:lastModifiedBy>Mrugesh Panchal</cp:lastModifiedBy>
  <cp:revision>182</cp:revision>
  <dcterms:created xsi:type="dcterms:W3CDTF">2006-08-16T00:00:00Z</dcterms:created>
  <dcterms:modified xsi:type="dcterms:W3CDTF">2014-10-27T09:09:38Z</dcterms:modified>
</cp:coreProperties>
</file>