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307" r:id="rId4"/>
    <p:sldId id="308" r:id="rId5"/>
    <p:sldId id="304" r:id="rId6"/>
    <p:sldId id="305" r:id="rId7"/>
    <p:sldId id="258" r:id="rId8"/>
    <p:sldId id="259" r:id="rId9"/>
    <p:sldId id="260" r:id="rId10"/>
    <p:sldId id="296" r:id="rId11"/>
    <p:sldId id="297" r:id="rId12"/>
    <p:sldId id="274" r:id="rId13"/>
    <p:sldId id="298" r:id="rId14"/>
    <p:sldId id="287" r:id="rId15"/>
    <p:sldId id="288" r:id="rId16"/>
    <p:sldId id="309" r:id="rId17"/>
    <p:sldId id="299" r:id="rId18"/>
    <p:sldId id="300" r:id="rId19"/>
    <p:sldId id="302" r:id="rId20"/>
    <p:sldId id="303" r:id="rId21"/>
    <p:sldId id="295" r:id="rId22"/>
    <p:sldId id="272" r:id="rId23"/>
    <p:sldId id="316" r:id="rId24"/>
    <p:sldId id="317" r:id="rId25"/>
    <p:sldId id="318" r:id="rId26"/>
    <p:sldId id="266" r:id="rId27"/>
    <p:sldId id="310" r:id="rId28"/>
    <p:sldId id="311" r:id="rId29"/>
    <p:sldId id="312" r:id="rId30"/>
    <p:sldId id="313" r:id="rId31"/>
    <p:sldId id="315" r:id="rId32"/>
    <p:sldId id="31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934B1-B5FE-41C1-8EFC-463CB89C07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noProof="0" dirty="0" smtClean="0"/>
              <a:t>JavaScript Event Handlers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 Default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2438400"/>
            <a:ext cx="7772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&lt;A HREF="somewhere.html"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doSomething</a:t>
            </a:r>
            <a:r>
              <a:rPr lang="en-US" sz="2000" dirty="0"/>
              <a:t>() </a:t>
            </a:r>
            <a:r>
              <a:rPr lang="en-US" sz="2000" dirty="0" smtClean="0"/>
              <a:t>;"&gt;</a:t>
            </a:r>
          </a:p>
          <a:p>
            <a:pPr>
              <a:spcBef>
                <a:spcPct val="20000"/>
              </a:spcBef>
            </a:pPr>
            <a:endParaRPr lang="en-US" sz="2000" dirty="0"/>
          </a:p>
          <a:p>
            <a:pPr>
              <a:spcBef>
                <a:spcPct val="20000"/>
              </a:spcBef>
            </a:pPr>
            <a:r>
              <a:rPr lang="en-US" sz="2000" dirty="0"/>
              <a:t>In </a:t>
            </a:r>
            <a:r>
              <a:rPr lang="en-US" sz="2000" dirty="0" smtClean="0"/>
              <a:t>above example </a:t>
            </a:r>
            <a:r>
              <a:rPr lang="en-US" sz="2000" dirty="0"/>
              <a:t>it should be possible to prevent the browser from loading a new </a:t>
            </a:r>
            <a:r>
              <a:rPr lang="en-US" sz="2000" dirty="0" smtClean="0"/>
              <a:t>page?</a:t>
            </a:r>
          </a:p>
          <a:p>
            <a:pPr>
              <a:spcBef>
                <a:spcPct val="20000"/>
              </a:spcBef>
            </a:pPr>
            <a:endParaRPr lang="en-US" sz="2000" dirty="0"/>
          </a:p>
          <a:p>
            <a:pPr>
              <a:spcBef>
                <a:spcPct val="20000"/>
              </a:spcBef>
            </a:pPr>
            <a:r>
              <a:rPr lang="en-US" sz="2000" dirty="0"/>
              <a:t>&lt;A HREF="somewhere.html"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doSomething</a:t>
            </a:r>
            <a:r>
              <a:rPr lang="en-US" sz="2000" dirty="0"/>
              <a:t>(); return false</a:t>
            </a:r>
            <a:r>
              <a:rPr lang="en-US" sz="2000" dirty="0" smtClean="0"/>
              <a:t>"&gt;</a:t>
            </a:r>
          </a:p>
          <a:p>
            <a:pPr>
              <a:spcBef>
                <a:spcPct val="20000"/>
              </a:spcBef>
            </a:pPr>
            <a:endParaRPr lang="en-US" sz="2000" dirty="0"/>
          </a:p>
          <a:p>
            <a:pPr>
              <a:spcBef>
                <a:spcPct val="20000"/>
              </a:spcBef>
            </a:pPr>
            <a:r>
              <a:rPr lang="en-US" sz="2000" dirty="0"/>
              <a:t>E</a:t>
            </a:r>
            <a:r>
              <a:rPr lang="en-US" sz="2000" dirty="0" smtClean="0"/>
              <a:t>vent </a:t>
            </a:r>
            <a:r>
              <a:rPr lang="en-US" sz="2000" dirty="0"/>
              <a:t>handler can return a </a:t>
            </a:r>
            <a:r>
              <a:rPr lang="en-US" sz="2000" dirty="0" err="1"/>
              <a:t>boolean</a:t>
            </a:r>
            <a:r>
              <a:rPr lang="en-US" sz="2000" dirty="0"/>
              <a:t> (true or false), </a:t>
            </a:r>
            <a:r>
              <a:rPr lang="en-US" sz="2000" dirty="0" smtClean="0"/>
              <a:t>and false</a:t>
            </a:r>
            <a:r>
              <a:rPr lang="en-US" sz="2000" dirty="0"/>
              <a:t> means: “don’t take the default action</a:t>
            </a:r>
            <a:r>
              <a:rPr lang="en-US" sz="2000" dirty="0" smtClean="0"/>
              <a:t>”.</a:t>
            </a:r>
          </a:p>
          <a:p>
            <a:pPr>
              <a:spcBef>
                <a:spcPct val="20000"/>
              </a:spcBef>
            </a:pPr>
            <a:endParaRPr lang="en-US" sz="2000" dirty="0"/>
          </a:p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return.html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endParaRPr lang="en-US" sz="2000" dirty="0"/>
          </a:p>
          <a:p>
            <a:pPr>
              <a:spcBef>
                <a:spcPct val="2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4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Cannot prevent all default actions.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209800"/>
            <a:ext cx="6781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E.g. </a:t>
            </a:r>
          </a:p>
          <a:p>
            <a:r>
              <a:rPr lang="en-US" sz="2400" dirty="0" smtClean="0"/>
              <a:t>Suppose </a:t>
            </a:r>
            <a:r>
              <a:rPr lang="en-US" sz="2400" dirty="0"/>
              <a:t>the user closes the browser window — causing an unload event in the page in the window. </a:t>
            </a:r>
            <a:endParaRPr lang="en-US" sz="24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1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274838"/>
            <a:ext cx="708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One of the most powerful JavaScript keywords is </a:t>
            </a:r>
            <a:r>
              <a:rPr lang="en-US" dirty="0"/>
              <a:t>this</a:t>
            </a:r>
            <a:r>
              <a:rPr lang="en-US" b="1" dirty="0"/>
              <a:t>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JavaScript the this keyword always refers to the “owner” of a function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&lt;A HREF="somewhere.html" </a:t>
            </a:r>
            <a:r>
              <a:rPr lang="en-US" dirty="0" err="1"/>
              <a:t>onClick</a:t>
            </a:r>
            <a:r>
              <a:rPr lang="en-US" dirty="0"/>
              <a:t>="return </a:t>
            </a:r>
            <a:r>
              <a:rPr lang="en-US" dirty="0" err="1"/>
              <a:t>doSomething</a:t>
            </a:r>
            <a:r>
              <a:rPr lang="en-US" dirty="0"/>
              <a:t>(this)"&gt;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A HREF="somewhereElse.html" </a:t>
            </a:r>
            <a:r>
              <a:rPr lang="en-US" dirty="0" err="1"/>
              <a:t>onClick</a:t>
            </a:r>
            <a:r>
              <a:rPr lang="en-US" dirty="0"/>
              <a:t>="return </a:t>
            </a:r>
            <a:r>
              <a:rPr lang="en-US" dirty="0" err="1"/>
              <a:t>doSomething</a:t>
            </a:r>
            <a:r>
              <a:rPr lang="en-US" dirty="0"/>
              <a:t>(this)"&gt;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{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linkTo</a:t>
            </a:r>
            <a:r>
              <a:rPr lang="en-US" dirty="0"/>
              <a:t> = </a:t>
            </a:r>
            <a:r>
              <a:rPr lang="en-US" dirty="0" err="1"/>
              <a:t>obj.href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confirm('Do you really want to follow the link to ' + </a:t>
            </a:r>
            <a:r>
              <a:rPr lang="en-US" dirty="0" err="1"/>
              <a:t>linkTo</a:t>
            </a:r>
            <a:r>
              <a:rPr lang="en-US" dirty="0"/>
              <a:t> + '?')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this.html</a:t>
            </a:r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Event registration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367171"/>
            <a:ext cx="7010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oldest JavaScript browsers event registration was only possible through the I</a:t>
            </a:r>
            <a:r>
              <a:rPr lang="en-US" sz="2000" dirty="0" smtClean="0"/>
              <a:t>nline JS.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DHTML radically changed the way you could manipulate web pages, the event registration model had to be extended and become more flexible</a:t>
            </a:r>
            <a:r>
              <a:rPr lang="en-US" sz="2000" dirty="0" smtClean="0"/>
              <a:t>.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In fact all modern browsers, accept this code.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HTML </a:t>
            </a:r>
            <a:r>
              <a:rPr lang="en-US" sz="2000" dirty="0"/>
              <a:t>element through </a:t>
            </a:r>
            <a:r>
              <a:rPr lang="en-US" sz="2000" dirty="0" smtClean="0"/>
              <a:t>DOM you </a:t>
            </a:r>
            <a:r>
              <a:rPr lang="en-US" sz="2000" dirty="0"/>
              <a:t>can write your function into the property of your choice, like</a:t>
            </a:r>
            <a:r>
              <a:rPr lang="en-US" sz="2000" dirty="0" smtClean="0"/>
              <a:t>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element.onclick</a:t>
            </a:r>
            <a:r>
              <a:rPr lang="en-US" sz="2000" dirty="0"/>
              <a:t> = </a:t>
            </a:r>
            <a:r>
              <a:rPr lang="en-US" sz="2000" dirty="0" err="1" smtClean="0"/>
              <a:t>doSomething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FF0000"/>
                </a:solidFill>
              </a:rPr>
              <a:t>traditional.html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3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event handler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590800"/>
            <a:ext cx="678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remove the event handler, simply make the </a:t>
            </a:r>
            <a:r>
              <a:rPr lang="en-US" dirty="0" err="1"/>
              <a:t>onclick</a:t>
            </a:r>
            <a:r>
              <a:rPr lang="en-US" dirty="0"/>
              <a:t> method empty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element.onclick</a:t>
            </a:r>
            <a:r>
              <a:rPr lang="en-US" dirty="0"/>
              <a:t> = null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Note </a:t>
            </a:r>
            <a:r>
              <a:rPr lang="en-US" dirty="0">
                <a:solidFill>
                  <a:srgbClr val="FF0000"/>
                </a:solidFill>
              </a:rPr>
              <a:t>that in the registration of an event handler you do 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 use parentheses 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endParaRPr lang="en-US" dirty="0"/>
          </a:p>
          <a:p>
            <a:r>
              <a:rPr lang="en-US" dirty="0" err="1"/>
              <a:t>element.onclick</a:t>
            </a:r>
            <a:r>
              <a:rPr lang="en-US" dirty="0"/>
              <a:t> = </a:t>
            </a:r>
            <a:r>
              <a:rPr lang="en-US" dirty="0" err="1" smtClean="0"/>
              <a:t>doSomething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Note </a:t>
            </a:r>
            <a:r>
              <a:rPr lang="en-US" dirty="0">
                <a:solidFill>
                  <a:srgbClr val="FF0000"/>
                </a:solidFill>
              </a:rPr>
              <a:t>that the event name must be </a:t>
            </a:r>
            <a:r>
              <a:rPr lang="en-US" i="1" dirty="0">
                <a:solidFill>
                  <a:srgbClr val="FF0000"/>
                </a:solidFill>
              </a:rPr>
              <a:t>all lower case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parenthesis.html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keyword in Traditional Event Handler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551837"/>
            <a:ext cx="624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works slightly differently than in the </a:t>
            </a:r>
            <a:r>
              <a:rPr lang="en-US" dirty="0" smtClean="0"/>
              <a:t>inline model.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this keyword is in the function, not in the HTML attribute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element.onclick</a:t>
            </a:r>
            <a:r>
              <a:rPr lang="en-US" dirty="0"/>
              <a:t> = </a:t>
            </a:r>
            <a:r>
              <a:rPr lang="en-US" dirty="0" err="1"/>
              <a:t>doSomething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another_element.onclick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doSomething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/>
              <a:t>doSomething</a:t>
            </a:r>
            <a:r>
              <a:rPr lang="en-US" dirty="0"/>
              <a:t>() {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this.style.backgroundColor</a:t>
            </a:r>
            <a:r>
              <a:rPr lang="en-US" dirty="0" smtClean="0"/>
              <a:t> </a:t>
            </a:r>
            <a:r>
              <a:rPr lang="en-US" dirty="0"/>
              <a:t>= '#cc0000';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Anonymous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690336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document.getElementsByTagName</a:t>
            </a:r>
            <a:r>
              <a:rPr lang="en-US" dirty="0"/>
              <a:t>('DIV');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x.length;i</a:t>
            </a:r>
            <a:r>
              <a:rPr lang="en-US" dirty="0"/>
              <a:t>++) { </a:t>
            </a:r>
            <a:endParaRPr lang="en-US" dirty="0" smtClean="0"/>
          </a:p>
          <a:p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/>
              <a:t>].</a:t>
            </a:r>
            <a:r>
              <a:rPr lang="en-US" dirty="0" err="1"/>
              <a:t>onmouseover</a:t>
            </a:r>
            <a:r>
              <a:rPr lang="en-US" dirty="0"/>
              <a:t> = over;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function </a:t>
            </a:r>
            <a:r>
              <a:rPr lang="en-US" dirty="0"/>
              <a:t>over() {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this.style.backgroundColor</a:t>
            </a:r>
            <a:r>
              <a:rPr lang="en-US" dirty="0"/>
              <a:t>='#cc0000'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-------------------------------------------</a:t>
            </a:r>
          </a:p>
          <a:p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x.length;i</a:t>
            </a:r>
            <a:r>
              <a:rPr lang="en-US" dirty="0"/>
              <a:t>++) { </a:t>
            </a:r>
            <a:endParaRPr lang="en-US" dirty="0" smtClean="0"/>
          </a:p>
          <a:p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/>
              <a:t>].</a:t>
            </a:r>
            <a:r>
              <a:rPr lang="en-US" dirty="0" err="1"/>
              <a:t>onmouseover</a:t>
            </a:r>
            <a:r>
              <a:rPr lang="en-US" dirty="0"/>
              <a:t> = function </a:t>
            </a:r>
            <a:r>
              <a:rPr lang="en-US" dirty="0" smtClean="0"/>
              <a:t>() 				{</a:t>
            </a:r>
            <a:r>
              <a:rPr lang="en-US" dirty="0" err="1" smtClean="0"/>
              <a:t>this.style.backgroundColor</a:t>
            </a:r>
            <a:r>
              <a:rPr lang="en-US" dirty="0"/>
              <a:t>='#cc0000</a:t>
            </a:r>
            <a:r>
              <a:rPr lang="en-US" dirty="0" smtClean="0"/>
              <a:t>'}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anonymous_function.html</a:t>
            </a:r>
          </a:p>
        </p:txBody>
      </p:sp>
    </p:spTree>
    <p:extLst>
      <p:ext uri="{BB962C8B-B14F-4D97-AF65-F5344CB8AC3E}">
        <p14:creationId xmlns:p14="http://schemas.microsoft.com/office/powerpoint/2010/main" val="106664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 of Traditional Event Handler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209800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dirty="0"/>
              <a:t>A distinct drawback of the traditional model is that the </a:t>
            </a:r>
            <a:r>
              <a:rPr lang="en-US" sz="1600" dirty="0" err="1"/>
              <a:t>onclickproperty</a:t>
            </a:r>
            <a:r>
              <a:rPr lang="en-US" sz="1600" dirty="0"/>
              <a:t> can contain only one function. </a:t>
            </a:r>
            <a:endParaRPr lang="en-US" sz="1600" dirty="0" smtClean="0"/>
          </a:p>
          <a:p>
            <a:pPr marL="0" lvl="1"/>
            <a:endParaRPr lang="en-US" sz="1600" dirty="0">
              <a:solidFill>
                <a:srgbClr val="FF0000"/>
              </a:solidFill>
            </a:endParaRPr>
          </a:p>
          <a:p>
            <a:pPr marL="0" lvl="1"/>
            <a:r>
              <a:rPr lang="en-US" sz="1600" dirty="0"/>
              <a:t>So what you’d really like to do </a:t>
            </a:r>
            <a:r>
              <a:rPr lang="en-US" sz="1600" dirty="0" smtClean="0"/>
              <a:t>is</a:t>
            </a:r>
          </a:p>
          <a:p>
            <a:pPr marL="0" lvl="1"/>
            <a:endParaRPr lang="en-US" sz="1600" dirty="0">
              <a:solidFill>
                <a:srgbClr val="FF0000"/>
              </a:solidFill>
            </a:endParaRPr>
          </a:p>
          <a:p>
            <a:pPr marL="0" lvl="1"/>
            <a:r>
              <a:rPr lang="en-US" sz="1600" dirty="0" err="1"/>
              <a:t>element.onclick</a:t>
            </a:r>
            <a:r>
              <a:rPr lang="en-US" sz="1600" dirty="0"/>
              <a:t> = </a:t>
            </a:r>
            <a:r>
              <a:rPr lang="en-US" sz="1600" dirty="0" err="1"/>
              <a:t>startDragDrop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lvl="1"/>
            <a:r>
              <a:rPr lang="en-US" sz="1600" dirty="0" err="1" smtClean="0"/>
              <a:t>element.onclick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spyOnUser</a:t>
            </a:r>
            <a:r>
              <a:rPr lang="en-US" sz="1600" dirty="0" smtClean="0"/>
              <a:t>;</a:t>
            </a:r>
          </a:p>
          <a:p>
            <a:pPr marL="0" lvl="1"/>
            <a:endParaRPr lang="en-US" sz="1600" dirty="0">
              <a:solidFill>
                <a:srgbClr val="FF0000"/>
              </a:solidFill>
            </a:endParaRPr>
          </a:p>
          <a:p>
            <a:pPr marL="0" lvl="1"/>
            <a:r>
              <a:rPr lang="en-US" sz="1600" dirty="0"/>
              <a:t>The solution </a:t>
            </a:r>
            <a:r>
              <a:rPr lang="en-US" sz="1600" dirty="0" smtClean="0"/>
              <a:t>is:</a:t>
            </a:r>
          </a:p>
          <a:p>
            <a:pPr marL="0" lvl="1"/>
            <a:endParaRPr lang="en-US" sz="1600" dirty="0">
              <a:solidFill>
                <a:srgbClr val="FF0000"/>
              </a:solidFill>
            </a:endParaRPr>
          </a:p>
          <a:p>
            <a:pPr marL="0" lvl="1"/>
            <a:r>
              <a:rPr lang="en-US" sz="1600" dirty="0" smtClean="0"/>
              <a:t>Anonymous function: </a:t>
            </a:r>
            <a:r>
              <a:rPr lang="en-US" sz="1600" dirty="0" err="1" smtClean="0"/>
              <a:t>element.onclick</a:t>
            </a:r>
            <a:r>
              <a:rPr lang="en-US" sz="1600" dirty="0" smtClean="0"/>
              <a:t> </a:t>
            </a:r>
            <a:r>
              <a:rPr lang="en-US" sz="1600" dirty="0"/>
              <a:t>= function () </a:t>
            </a:r>
            <a:r>
              <a:rPr lang="en-US" sz="1600" dirty="0" smtClean="0"/>
              <a:t>{ </a:t>
            </a:r>
            <a:r>
              <a:rPr lang="en-US" sz="1600" dirty="0" err="1" smtClean="0"/>
              <a:t>startDragDrop</a:t>
            </a:r>
            <a:r>
              <a:rPr lang="en-US" sz="1600" dirty="0"/>
              <a:t>(); </a:t>
            </a:r>
            <a:r>
              <a:rPr lang="en-US" sz="1600" dirty="0" smtClean="0"/>
              <a:t> </a:t>
            </a:r>
            <a:r>
              <a:rPr lang="en-US" sz="1600" dirty="0" err="1" smtClean="0"/>
              <a:t>spyOnUser</a:t>
            </a:r>
            <a:r>
              <a:rPr lang="en-US" sz="1600" dirty="0" smtClean="0"/>
              <a:t>()}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1600" dirty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drawback.html</a:t>
            </a:r>
          </a:p>
          <a:p>
            <a:pPr marL="0" lvl="1"/>
            <a:endParaRPr lang="en-US" sz="1600" dirty="0">
              <a:solidFill>
                <a:srgbClr val="FF0000"/>
              </a:solidFill>
            </a:endParaRPr>
          </a:p>
          <a:p>
            <a:pPr marL="0" lvl="1"/>
            <a:r>
              <a:rPr lang="en-US" sz="1600" dirty="0" smtClean="0"/>
              <a:t>Passing Event object in </a:t>
            </a:r>
            <a:r>
              <a:rPr lang="en-US" sz="1600" dirty="0"/>
              <a:t>Traditional Event Handler : </a:t>
            </a:r>
            <a:r>
              <a:rPr lang="en-US" sz="1600" dirty="0">
                <a:solidFill>
                  <a:srgbClr val="FF0000"/>
                </a:solidFill>
              </a:rPr>
              <a:t>traditional1.html</a:t>
            </a:r>
          </a:p>
        </p:txBody>
      </p:sp>
    </p:spTree>
    <p:extLst>
      <p:ext uri="{BB962C8B-B14F-4D97-AF65-F5344CB8AC3E}">
        <p14:creationId xmlns:p14="http://schemas.microsoft.com/office/powerpoint/2010/main" val="232441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Event Registration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3218" y="2286000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W3C and Microsoft have both developed their own event registration model to replace Netscape’s </a:t>
            </a:r>
            <a:r>
              <a:rPr lang="en-US" sz="2800" dirty="0" smtClean="0"/>
              <a:t>traditional model.</a:t>
            </a:r>
          </a:p>
          <a:p>
            <a:endParaRPr lang="en-US" sz="2800" dirty="0"/>
          </a:p>
          <a:p>
            <a:r>
              <a:rPr lang="en-US" sz="2800" dirty="0" smtClean="0"/>
              <a:t>In all cases we are using W3C’s advanced event registration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453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W3C’s Advanced Event registration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2551837"/>
            <a:ext cx="701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ays </a:t>
            </a:r>
            <a:r>
              <a:rPr lang="en-US" dirty="0"/>
              <a:t>careful attention to the problems of the traditional model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E.g. </a:t>
            </a:r>
            <a:r>
              <a:rPr lang="en-US" dirty="0" err="1" smtClean="0"/>
              <a:t>element.addEventListener</a:t>
            </a:r>
            <a:r>
              <a:rPr lang="en-US" dirty="0"/>
              <a:t>('click',</a:t>
            </a:r>
            <a:r>
              <a:rPr lang="en-US" dirty="0" err="1"/>
              <a:t>doSomething,false</a:t>
            </a:r>
            <a:r>
              <a:rPr lang="en-US" dirty="0"/>
              <a:t>) 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Three arguments:</a:t>
            </a:r>
          </a:p>
          <a:p>
            <a:pPr marL="342900" indent="-342900">
              <a:buAutoNum type="arabicPeriod"/>
              <a:defRPr/>
            </a:pPr>
            <a:r>
              <a:rPr lang="en-US" dirty="0" smtClean="0"/>
              <a:t>Event type</a:t>
            </a:r>
          </a:p>
          <a:p>
            <a:pPr marL="342900" indent="-342900">
              <a:buAutoNum type="arabicPeriod"/>
              <a:defRPr/>
            </a:pPr>
            <a:r>
              <a:rPr lang="en-US" dirty="0" smtClean="0"/>
              <a:t>Function to be executed</a:t>
            </a:r>
          </a:p>
          <a:p>
            <a:pPr marL="342900" indent="-342900">
              <a:buAutoNum type="arabicPeriod"/>
              <a:defRPr/>
            </a:pPr>
            <a:r>
              <a:rPr lang="en-US" dirty="0" smtClean="0"/>
              <a:t>Boolean (true or false)</a:t>
            </a:r>
          </a:p>
          <a:p>
            <a:pPr marL="342900" indent="-342900">
              <a:buAutoNum type="arabicPeriod"/>
              <a:defRPr/>
            </a:pPr>
            <a:endParaRPr lang="en-US" dirty="0"/>
          </a:p>
          <a:p>
            <a:pPr marL="342900" indent="-342900"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1636" y="2362200"/>
            <a:ext cx="723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Times New Roman" pitchFamily="18" charset="0"/>
                <a:cs typeface="Goudy Sans Book" pitchFamily="34" charset="0"/>
              </a:rPr>
              <a:t>Events are the beating heart of any JavaScript application</a:t>
            </a:r>
          </a:p>
          <a:p>
            <a:endParaRPr lang="en-US" sz="28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event_basic.html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8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Advanced event handler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66272" y="2438400"/>
            <a:ext cx="74283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We </a:t>
            </a:r>
            <a:r>
              <a:rPr lang="en-US" dirty="0"/>
              <a:t>can add as many event listeners as we want to the element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da-DK" dirty="0"/>
              <a:t>element.addEventListener('click',startDragDrop,false) element.addEventListener('click',spyOnUser,false</a:t>
            </a:r>
            <a:r>
              <a:rPr lang="da-DK" dirty="0" smtClean="0"/>
              <a:t>)</a:t>
            </a:r>
          </a:p>
          <a:p>
            <a:pPr>
              <a:lnSpc>
                <a:spcPct val="80000"/>
              </a:lnSpc>
            </a:pPr>
            <a:endParaRPr lang="da-DK" dirty="0"/>
          </a:p>
          <a:p>
            <a:pPr>
              <a:lnSpc>
                <a:spcPct val="80000"/>
              </a:lnSpc>
            </a:pPr>
            <a:r>
              <a:rPr lang="da-DK" dirty="0" smtClean="0"/>
              <a:t>Both event handlers fire when user clicks on element.</a:t>
            </a:r>
          </a:p>
          <a:p>
            <a:pPr>
              <a:lnSpc>
                <a:spcPct val="80000"/>
              </a:lnSpc>
            </a:pPr>
            <a:endParaRPr lang="da-DK" dirty="0"/>
          </a:p>
          <a:p>
            <a:pPr>
              <a:lnSpc>
                <a:spcPct val="80000"/>
              </a:lnSpc>
            </a:pPr>
            <a:r>
              <a:rPr lang="en-US" dirty="0"/>
              <a:t>To remove an event handler, use the </a:t>
            </a:r>
            <a:r>
              <a:rPr lang="en-US" dirty="0" err="1"/>
              <a:t>removeEventListener</a:t>
            </a:r>
            <a:r>
              <a:rPr lang="en-US" dirty="0"/>
              <a:t>()method. You can choose which handler to remove</a:t>
            </a:r>
            <a:endParaRPr lang="da-DK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da-DK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err="1"/>
              <a:t>element.removeEventListener</a:t>
            </a:r>
            <a:r>
              <a:rPr lang="en-US" dirty="0"/>
              <a:t>('click',</a:t>
            </a:r>
            <a:r>
              <a:rPr lang="en-US" dirty="0" err="1"/>
              <a:t>spyOnUser,false</a:t>
            </a:r>
            <a:r>
              <a:rPr lang="en-US" dirty="0"/>
              <a:t>)</a:t>
            </a:r>
            <a:endParaRPr lang="da-DK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da-DK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da-DK" dirty="0" smtClean="0">
                <a:solidFill>
                  <a:srgbClr val="FF0000"/>
                </a:solidFill>
              </a:rPr>
              <a:t>Note: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W3C </a:t>
            </a:r>
            <a:r>
              <a:rPr lang="en-US" dirty="0"/>
              <a:t>model does not state which event handler is fired first, so you cannot assume </a:t>
            </a:r>
            <a:r>
              <a:rPr lang="en-US" dirty="0" err="1"/>
              <a:t>startDragDrop</a:t>
            </a:r>
            <a:r>
              <a:rPr lang="en-US" dirty="0"/>
              <a:t>() is executed </a:t>
            </a:r>
            <a:r>
              <a:rPr lang="en-US" dirty="0" err="1"/>
              <a:t>beforespyOnUser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92764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Anonymous function in Advanced Event Handlers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667000"/>
            <a:ext cx="559217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can also use anonymous functions in the W3C model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element.addEventListener</a:t>
            </a:r>
            <a:r>
              <a:rPr lang="en-US" dirty="0"/>
              <a:t>('click</a:t>
            </a:r>
            <a:r>
              <a:rPr lang="en-US" dirty="0" smtClean="0"/>
              <a:t>',</a:t>
            </a:r>
          </a:p>
          <a:p>
            <a:r>
              <a:rPr lang="en-US" dirty="0" smtClean="0"/>
              <a:t>function </a:t>
            </a:r>
            <a:r>
              <a:rPr lang="en-US" dirty="0"/>
              <a:t>() { </a:t>
            </a:r>
            <a:r>
              <a:rPr lang="en-US" dirty="0" err="1"/>
              <a:t>this.style.backgroundColor</a:t>
            </a:r>
            <a:r>
              <a:rPr lang="en-US" dirty="0"/>
              <a:t> = '#cc0000' </a:t>
            </a:r>
            <a:r>
              <a:rPr lang="en-US" dirty="0" smtClean="0"/>
              <a:t>},</a:t>
            </a:r>
          </a:p>
          <a:p>
            <a:r>
              <a:rPr lang="en-US" dirty="0" smtClean="0"/>
              <a:t>false);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advanced_event_listner.html</a:t>
            </a:r>
          </a:p>
        </p:txBody>
      </p:sp>
    </p:spTree>
    <p:extLst>
      <p:ext uri="{BB962C8B-B14F-4D97-AF65-F5344CB8AC3E}">
        <p14:creationId xmlns:p14="http://schemas.microsoft.com/office/powerpoint/2010/main" val="38375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keyword in Advanced Event 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5908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Advanced W3C </a:t>
            </a:r>
            <a:r>
              <a:rPr lang="en-US" dirty="0"/>
              <a:t>model it works the same as in </a:t>
            </a:r>
            <a:r>
              <a:rPr lang="en-US" dirty="0" smtClean="0"/>
              <a:t>the traditional model: </a:t>
            </a:r>
            <a:r>
              <a:rPr lang="en-US" dirty="0"/>
              <a:t>it refers to the HTML element currently handling the event.</a:t>
            </a:r>
          </a:p>
          <a:p>
            <a:endParaRPr lang="en-US" dirty="0" smtClean="0"/>
          </a:p>
          <a:p>
            <a:r>
              <a:rPr lang="en-US" dirty="0" err="1"/>
              <a:t>element.addEventListener</a:t>
            </a:r>
            <a:r>
              <a:rPr lang="en-US" dirty="0"/>
              <a:t>('click',</a:t>
            </a:r>
            <a:r>
              <a:rPr lang="en-US" dirty="0" err="1"/>
              <a:t>doSomething,false</a:t>
            </a:r>
            <a:r>
              <a:rPr lang="en-US" dirty="0"/>
              <a:t>); </a:t>
            </a:r>
            <a:r>
              <a:rPr lang="en-US" dirty="0" err="1"/>
              <a:t>another_element.addEventListener</a:t>
            </a:r>
            <a:r>
              <a:rPr lang="en-US" dirty="0"/>
              <a:t>('click',</a:t>
            </a:r>
            <a:r>
              <a:rPr lang="en-US" dirty="0" err="1"/>
              <a:t>doSomething,false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/>
              <a:t>doSomething</a:t>
            </a:r>
            <a:r>
              <a:rPr lang="en-US" dirty="0"/>
              <a:t>()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this.style.backgroundColor</a:t>
            </a:r>
            <a:r>
              <a:rPr lang="en-US" dirty="0" smtClean="0"/>
              <a:t> </a:t>
            </a:r>
            <a:r>
              <a:rPr lang="en-US" dirty="0"/>
              <a:t>= '#cc0000';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PreventDefault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590800"/>
            <a:ext cx="218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prevent_default.html</a:t>
            </a:r>
          </a:p>
        </p:txBody>
      </p:sp>
    </p:spTree>
    <p:extLst>
      <p:ext uri="{BB962C8B-B14F-4D97-AF65-F5344CB8AC3E}">
        <p14:creationId xmlns:p14="http://schemas.microsoft.com/office/powerpoint/2010/main" val="20029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Event </a:t>
            </a:r>
            <a:r>
              <a:rPr lang="en-US" b="1" dirty="0" smtClean="0"/>
              <a:t>capturing</a:t>
            </a:r>
            <a:endParaRPr lang="en-US" dirty="0"/>
          </a:p>
        </p:txBody>
      </p:sp>
      <p:pic>
        <p:nvPicPr>
          <p:cNvPr id="2050" name="Picture 2" descr="C:\Users\mrugeshp\Desktop\ev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30956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4419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event handler of element1 fires first, the event handler of element2 fires last.</a:t>
            </a:r>
          </a:p>
        </p:txBody>
      </p:sp>
    </p:spTree>
    <p:extLst>
      <p:ext uri="{BB962C8B-B14F-4D97-AF65-F5344CB8AC3E}">
        <p14:creationId xmlns:p14="http://schemas.microsoft.com/office/powerpoint/2010/main" val="230644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Event </a:t>
            </a:r>
            <a:r>
              <a:rPr lang="en-US" b="1" dirty="0" smtClean="0"/>
              <a:t>bubbling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43434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event handler of element2 fires first, the event handler of element1 fires last.</a:t>
            </a:r>
          </a:p>
        </p:txBody>
      </p:sp>
      <p:pic>
        <p:nvPicPr>
          <p:cNvPr id="3074" name="Picture 2" descr="C:\Users\mrugeshp\Desktop\e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32063"/>
            <a:ext cx="3000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67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Order in W3C</a:t>
            </a:r>
            <a:endParaRPr lang="en-US" dirty="0"/>
          </a:p>
        </p:txBody>
      </p:sp>
      <p:pic>
        <p:nvPicPr>
          <p:cNvPr id="1026" name="Picture 2" descr="C:\Users\mrugeshp\Desktop\ev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70" y="2438400"/>
            <a:ext cx="34766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17096" y="4191000"/>
            <a:ext cx="64363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element1.addEventListener('click',doSomething2</a:t>
            </a:r>
            <a:r>
              <a:rPr lang="en-US" dirty="0" smtClean="0"/>
              <a:t>, true). </a:t>
            </a:r>
            <a:r>
              <a:rPr lang="en-US" dirty="0"/>
              <a:t>element2.addEventListener('click',</a:t>
            </a:r>
            <a:r>
              <a:rPr lang="en-US" dirty="0" err="1"/>
              <a:t>doSomething</a:t>
            </a:r>
            <a:r>
              <a:rPr lang="en-US" dirty="0" smtClean="0"/>
              <a:t>, false);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Looks any ancestor element of element2 has </a:t>
            </a:r>
            <a:r>
              <a:rPr lang="en-US" dirty="0" err="1" smtClean="0"/>
              <a:t>onclick</a:t>
            </a:r>
            <a:r>
              <a:rPr lang="en-US" dirty="0" smtClean="0"/>
              <a:t> handler.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element1 and doSomething2 </a:t>
            </a:r>
            <a:r>
              <a:rPr lang="en-US" dirty="0" err="1" smtClean="0"/>
              <a:t>excecuted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Travels down and executes </a:t>
            </a:r>
            <a:r>
              <a:rPr lang="en-US" dirty="0" err="1" smtClean="0"/>
              <a:t>doSomething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Travels upwards again and check any ancestor has bubbling.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 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74320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element1.addEventListener('click',doSomething2,false</a:t>
            </a:r>
            <a:r>
              <a:rPr lang="en-US" dirty="0" smtClean="0"/>
              <a:t>); </a:t>
            </a:r>
            <a:r>
              <a:rPr lang="en-US" dirty="0"/>
              <a:t>element2.addEventListener('click',</a:t>
            </a:r>
            <a:r>
              <a:rPr lang="en-US" dirty="0" err="1"/>
              <a:t>doSomething,false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1.</a:t>
            </a:r>
            <a:r>
              <a:rPr lang="en-US" dirty="0"/>
              <a:t> </a:t>
            </a:r>
            <a:r>
              <a:rPr lang="en-US" dirty="0" smtClean="0"/>
              <a:t>  Looks </a:t>
            </a:r>
            <a:r>
              <a:rPr lang="en-US" dirty="0"/>
              <a:t>any ancestor element of element2 has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smtClean="0"/>
              <a:t>handler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2.   Travels down to target itself. Executes </a:t>
            </a:r>
            <a:r>
              <a:rPr lang="en-US" dirty="0" err="1" smtClean="0"/>
              <a:t>doSomething</a:t>
            </a:r>
            <a:r>
              <a:rPr lang="en-US" dirty="0" smtClean="0"/>
              <a:t>.</a:t>
            </a:r>
          </a:p>
          <a:p>
            <a:pPr marL="800100" lvl="1" indent="-342900">
              <a:buAutoNum type="arabicPeriod" startAt="3"/>
            </a:pPr>
            <a:r>
              <a:rPr lang="en-US" dirty="0" smtClean="0"/>
              <a:t>Travels upwards again if any ancestor element has event handler for bubbling phase.</a:t>
            </a:r>
          </a:p>
          <a:p>
            <a:pPr marL="800100" lvl="1" indent="-342900">
              <a:buAutoNum type="arabicPeriod" startAt="3"/>
            </a:pPr>
            <a:r>
              <a:rPr lang="en-US" dirty="0" smtClean="0"/>
              <a:t>Find element1. Executes doSomething2()</a:t>
            </a:r>
          </a:p>
          <a:p>
            <a:pPr marL="800100" lvl="1" indent="-342900">
              <a:buAutoNum type="arabicPeriod" startAt="3"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event_bubbling.html</a:t>
            </a:r>
          </a:p>
        </p:txBody>
      </p:sp>
    </p:spTree>
    <p:extLst>
      <p:ext uri="{BB962C8B-B14F-4D97-AF65-F5344CB8AC3E}">
        <p14:creationId xmlns:p14="http://schemas.microsoft.com/office/powerpoint/2010/main" val="122634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6670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mouseDown</a:t>
            </a:r>
            <a:r>
              <a:rPr lang="en-US" b="1" dirty="0" smtClean="0"/>
              <a:t>, </a:t>
            </a:r>
            <a:r>
              <a:rPr lang="en-US" b="1" dirty="0" err="1" smtClean="0"/>
              <a:t>mouseUp</a:t>
            </a:r>
            <a:r>
              <a:rPr lang="en-US" b="1" dirty="0"/>
              <a:t>, </a:t>
            </a:r>
            <a:r>
              <a:rPr lang="en-US" b="1" dirty="0" smtClean="0"/>
              <a:t>click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err="1" smtClean="0"/>
              <a:t>mousedown</a:t>
            </a:r>
            <a:r>
              <a:rPr lang="en-US" dirty="0"/>
              <a:t>, user depresses the mouse button on this </a:t>
            </a:r>
            <a:r>
              <a:rPr lang="en-US" dirty="0" smtClean="0"/>
              <a:t>element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mouseup</a:t>
            </a:r>
            <a:r>
              <a:rPr lang="en-US" dirty="0"/>
              <a:t>, user releases the mouse button on this element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click, one </a:t>
            </a:r>
            <a:r>
              <a:rPr lang="en-US" dirty="0" err="1"/>
              <a:t>mousedown</a:t>
            </a:r>
            <a:r>
              <a:rPr lang="en-US" dirty="0"/>
              <a:t> and one </a:t>
            </a:r>
            <a:r>
              <a:rPr lang="en-US" dirty="0" err="1"/>
              <a:t>mouseup</a:t>
            </a:r>
            <a:r>
              <a:rPr lang="en-US" dirty="0"/>
              <a:t> detected on this element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onmouse.html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601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Dblclick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600200" y="2667000"/>
            <a:ext cx="701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dblclick</a:t>
            </a:r>
            <a:r>
              <a:rPr lang="en-US" dirty="0"/>
              <a:t> event is rarely used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user double–clicks on an element one click event takes place before the </a:t>
            </a:r>
            <a:r>
              <a:rPr lang="en-US" dirty="0" err="1"/>
              <a:t>dblclick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keep your clicks and </a:t>
            </a:r>
            <a:r>
              <a:rPr lang="en-US" dirty="0" err="1"/>
              <a:t>dblclicks</a:t>
            </a:r>
            <a:r>
              <a:rPr lang="en-US" dirty="0"/>
              <a:t> well separated to avoid complications.</a:t>
            </a:r>
          </a:p>
        </p:txBody>
      </p:sp>
    </p:spTree>
    <p:extLst>
      <p:ext uri="{BB962C8B-B14F-4D97-AF65-F5344CB8AC3E}">
        <p14:creationId xmlns:p14="http://schemas.microsoft.com/office/powerpoint/2010/main" val="159611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Registering Event Handler Types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274838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Inline</a:t>
            </a:r>
          </a:p>
          <a:p>
            <a:r>
              <a:rPr lang="en-US" sz="2400" dirty="0" smtClean="0"/>
              <a:t>Traditional</a:t>
            </a:r>
          </a:p>
          <a:p>
            <a:r>
              <a:rPr lang="en-US" sz="2400" dirty="0" smtClean="0"/>
              <a:t>Advanced W3C and Microsoft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5840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Mousemove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413338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moves the mouse one pixel, the </a:t>
            </a:r>
            <a:r>
              <a:rPr lang="en-US" dirty="0" err="1"/>
              <a:t>mousemove</a:t>
            </a:r>
            <a:r>
              <a:rPr lang="en-US" dirty="0"/>
              <a:t> event fires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best to register an </a:t>
            </a:r>
            <a:r>
              <a:rPr lang="en-US" dirty="0" err="1"/>
              <a:t>onmousemove</a:t>
            </a:r>
            <a:r>
              <a:rPr lang="en-US" dirty="0"/>
              <a:t> event handler only when you need it</a:t>
            </a:r>
          </a:p>
        </p:txBody>
      </p:sp>
    </p:spTree>
    <p:extLst>
      <p:ext uri="{BB962C8B-B14F-4D97-AF65-F5344CB8AC3E}">
        <p14:creationId xmlns:p14="http://schemas.microsoft.com/office/powerpoint/2010/main" val="213557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Keyboard Events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281940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Keydown</a:t>
            </a:r>
            <a:r>
              <a:rPr lang="en-US" b="1" dirty="0"/>
              <a:t>, </a:t>
            </a:r>
            <a:r>
              <a:rPr lang="en-US" b="1" dirty="0" err="1"/>
              <a:t>keyup</a:t>
            </a:r>
            <a:r>
              <a:rPr lang="en-US" b="1" dirty="0"/>
              <a:t>, </a:t>
            </a:r>
            <a:r>
              <a:rPr lang="en-US" b="1" dirty="0" err="1"/>
              <a:t>keypress</a:t>
            </a:r>
            <a:endParaRPr lang="en-US" b="1" dirty="0"/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err="1"/>
              <a:t>KeyDown</a:t>
            </a:r>
            <a:r>
              <a:rPr lang="en-US" dirty="0"/>
              <a:t> event is triggered when the user presses a Key.</a:t>
            </a:r>
          </a:p>
          <a:p>
            <a:pPr marL="342900" indent="-342900">
              <a:buAutoNum type="arabicPeriod"/>
            </a:pPr>
            <a:r>
              <a:rPr lang="en-US" dirty="0" err="1"/>
              <a:t>KeyUp</a:t>
            </a:r>
            <a:r>
              <a:rPr lang="en-US" dirty="0"/>
              <a:t> event is triggered when the user releases a Key.</a:t>
            </a:r>
          </a:p>
          <a:p>
            <a:pPr marL="342900" indent="-342900">
              <a:buAutoNum type="arabicPeriod"/>
            </a:pPr>
            <a:r>
              <a:rPr lang="en-US" dirty="0" err="1"/>
              <a:t>KeyPress</a:t>
            </a:r>
            <a:r>
              <a:rPr lang="en-US" dirty="0"/>
              <a:t> event is triggered when the character being typed.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onkey.html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9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757270"/>
            <a:ext cx="678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example to find difference between </a:t>
            </a:r>
            <a:r>
              <a:rPr lang="en-US" dirty="0" err="1" smtClean="0"/>
              <a:t>Mouseover</a:t>
            </a:r>
            <a:r>
              <a:rPr lang="en-US" dirty="0" smtClean="0"/>
              <a:t> and </a:t>
            </a:r>
            <a:r>
              <a:rPr lang="en-US" dirty="0" err="1" smtClean="0"/>
              <a:t>Mouseout</a:t>
            </a:r>
            <a:endParaRPr lang="en-US" dirty="0" smtClean="0"/>
          </a:p>
          <a:p>
            <a:r>
              <a:rPr lang="en-US" dirty="0" smtClean="0"/>
              <a:t>Create example for </a:t>
            </a:r>
            <a:r>
              <a:rPr lang="en-US" smtClean="0"/>
              <a:t>scroll event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9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Inline Event Handlers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2209800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Early Event Handlers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Invented by Netscape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Supported by oldest browsers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No Compatibility problems</a:t>
            </a:r>
          </a:p>
          <a:p>
            <a:endParaRPr lang="en-US" sz="2400" dirty="0"/>
          </a:p>
          <a:p>
            <a:r>
              <a:rPr lang="en-US" sz="2400" dirty="0" smtClean="0"/>
              <a:t>Therefore this type of event handlers works in all JavaScript browsers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59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Registering Inline Event handlers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413338"/>
            <a:ext cx="685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Inline Event </a:t>
            </a:r>
            <a:r>
              <a:rPr lang="en-US" dirty="0"/>
              <a:t>handlers are added as attributes to the HTML elements they were working on, </a:t>
            </a:r>
            <a:r>
              <a:rPr lang="en-US" dirty="0" smtClean="0"/>
              <a:t>like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&lt;A HREF="somewhere.html" </a:t>
            </a:r>
            <a:r>
              <a:rPr lang="en-US" dirty="0" err="1"/>
              <a:t>onClick</a:t>
            </a:r>
            <a:r>
              <a:rPr lang="en-US" dirty="0"/>
              <a:t>="alert('I\'ve been clicked</a:t>
            </a:r>
            <a:r>
              <a:rPr lang="en-US" dirty="0" smtClean="0"/>
              <a:t>!')"&gt;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a click event takes place on the link, the event handler is invoked and executes the script: an alert is shown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You can also invoke a JS Function: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&lt;A HREF="somewhere.html"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doSomething</a:t>
            </a:r>
            <a:r>
              <a:rPr lang="en-US" dirty="0"/>
              <a:t>()"&gt;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7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Insensitive Event handlers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2860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mix of upper and lower case in the event names (</a:t>
            </a:r>
            <a:r>
              <a:rPr lang="en-US" sz="2000" dirty="0" err="1"/>
              <a:t>on</a:t>
            </a:r>
            <a:r>
              <a:rPr lang="en-US" sz="2000" i="1" dirty="0" err="1"/>
              <a:t>C</a:t>
            </a:r>
            <a:r>
              <a:rPr lang="en-US" sz="2000" dirty="0" err="1"/>
              <a:t>lick</a:t>
            </a:r>
            <a:r>
              <a:rPr lang="en-US" sz="2000" dirty="0"/>
              <a:t>, </a:t>
            </a:r>
            <a:r>
              <a:rPr lang="en-US" sz="2000" dirty="0" err="1"/>
              <a:t>on</a:t>
            </a:r>
            <a:r>
              <a:rPr lang="en-US" sz="2000" i="1" dirty="0" err="1"/>
              <a:t>M</a:t>
            </a:r>
            <a:r>
              <a:rPr lang="en-US" sz="2000" dirty="0" err="1"/>
              <a:t>ouse</a:t>
            </a:r>
            <a:r>
              <a:rPr lang="en-US" sz="2000" i="1" dirty="0" err="1"/>
              <a:t>O</a:t>
            </a:r>
            <a:r>
              <a:rPr lang="en-US" sz="2000" dirty="0" err="1"/>
              <a:t>ver</a:t>
            </a:r>
            <a:r>
              <a:rPr lang="en-US" sz="2000" dirty="0"/>
              <a:t>) is only a tradition.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HTML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00B050"/>
                </a:solidFill>
              </a:rPr>
              <a:t>case insensitive</a:t>
            </a:r>
            <a:r>
              <a:rPr lang="en-US" sz="2000" dirty="0"/>
              <a:t>, so you can use whatever case you like.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XHTML attribute names are all lower case, though, so if you use XHTML you must write </a:t>
            </a:r>
            <a:r>
              <a:rPr lang="en-US" sz="2000" dirty="0" err="1"/>
              <a:t>onclick</a:t>
            </a:r>
            <a:r>
              <a:rPr lang="en-US" sz="2000" dirty="0"/>
              <a:t> </a:t>
            </a:r>
            <a:r>
              <a:rPr lang="en-US" sz="2000" dirty="0" smtClean="0"/>
              <a:t>and </a:t>
            </a:r>
            <a:r>
              <a:rPr lang="en-US" sz="2000" dirty="0" err="1" smtClean="0"/>
              <a:t>onmouseover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onblur.html, </a:t>
            </a:r>
            <a:r>
              <a:rPr lang="en-US" dirty="0" smtClean="0">
                <a:solidFill>
                  <a:srgbClr val="FF0000"/>
                </a:solidFill>
              </a:rPr>
              <a:t> onchange.html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 onfocus.html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 onselect.html</a:t>
            </a:r>
            <a:r>
              <a:rPr lang="en-US" dirty="0">
                <a:solidFill>
                  <a:srgbClr val="FF0000"/>
                </a:solidFill>
              </a:rPr>
              <a:t>, onsubmit.html</a:t>
            </a:r>
          </a:p>
        </p:txBody>
      </p:sp>
    </p:spTree>
    <p:extLst>
      <p:ext uri="{BB962C8B-B14F-4D97-AF65-F5344CB8AC3E}">
        <p14:creationId xmlns:p14="http://schemas.microsoft.com/office/powerpoint/2010/main" val="339255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Drawbacks of Inline Event handlers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/>
              <a:t>Although the inline event registration model is ancient and reliable, </a:t>
            </a:r>
            <a:endParaRPr lang="en-US" sz="2000" dirty="0" smtClean="0"/>
          </a:p>
          <a:p>
            <a:pPr>
              <a:spcBef>
                <a:spcPct val="20000"/>
              </a:spcBef>
            </a:pPr>
            <a:r>
              <a:rPr lang="en-US" sz="2000" dirty="0" smtClean="0"/>
              <a:t>It </a:t>
            </a:r>
            <a:r>
              <a:rPr lang="en-US" sz="2000" dirty="0"/>
              <a:t>requires you to write JavaScript behavior code in your XHTML structure layer, where it doesn't belong</a:t>
            </a:r>
            <a:r>
              <a:rPr lang="en-US" sz="2000" dirty="0" smtClean="0"/>
              <a:t>.</a:t>
            </a:r>
          </a:p>
          <a:p>
            <a:pPr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sz="2800" dirty="0"/>
              <a:t>Understanding this old model is necessary for a full overview of JavaScript event handling, but you should use one of the modern models which </a:t>
            </a:r>
            <a:r>
              <a:rPr lang="en-US" sz="2800" dirty="0" smtClean="0"/>
              <a:t>We will see later </a:t>
            </a:r>
            <a:r>
              <a:rPr lang="en-US" sz="2800" dirty="0"/>
              <a:t>on.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Default Event 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361207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76400" y="2690336"/>
            <a:ext cx="6858000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&lt;A HREF="somewhere.html"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doSomething</a:t>
            </a:r>
            <a:r>
              <a:rPr lang="en-US" dirty="0" smtClean="0"/>
              <a:t>()"&gt;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 smtClean="0"/>
              <a:t>Above example event causes both default action and execution of a event handling script: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r>
              <a:rPr lang="en-US" dirty="0" smtClean="0"/>
              <a:t>1. The </a:t>
            </a:r>
            <a:r>
              <a:rPr lang="en-US" dirty="0"/>
              <a:t>event handler script is executed first</a:t>
            </a:r>
          </a:p>
          <a:p>
            <a:r>
              <a:rPr lang="en-US" dirty="0" smtClean="0"/>
              <a:t>2. The </a:t>
            </a:r>
            <a:r>
              <a:rPr lang="en-US" dirty="0"/>
              <a:t>default action takes place afterwards</a:t>
            </a:r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>
              <a:spcBef>
                <a:spcPct val="20000"/>
              </a:spcBef>
            </a:pPr>
            <a:r>
              <a:rPr lang="en-US" dirty="0"/>
              <a:t>So in our example the function </a:t>
            </a:r>
            <a:r>
              <a:rPr lang="en-US" dirty="0" err="1"/>
              <a:t>doSomething</a:t>
            </a:r>
            <a:r>
              <a:rPr lang="en-US" dirty="0"/>
              <a:t>() is executed first, only then does the browser follow the link.</a:t>
            </a:r>
            <a:endParaRPr lang="en-US" dirty="0" smtClean="0"/>
          </a:p>
          <a:p>
            <a:pPr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8111" y="1116433"/>
            <a:ext cx="7287105" cy="911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fontAlgn="base"/>
            <a:r>
              <a:rPr lang="en-US" dirty="0" smtClean="0"/>
              <a:t>How to prevent default event </a:t>
            </a:r>
            <a:r>
              <a:rPr lang="en-US" dirty="0" err="1" smtClean="0"/>
              <a:t>behaviour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E5A8-35A0-4DD5-9AA9-0EBB53920C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524000" y="2590800"/>
            <a:ext cx="7269734" cy="36120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863</Words>
  <Application>Microsoft Office PowerPoint</Application>
  <PresentationFormat>On-screen Show (4:3)</PresentationFormat>
  <Paragraphs>238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Objective</vt:lpstr>
      <vt:lpstr>Introduction</vt:lpstr>
      <vt:lpstr>Registering Event Handler Types</vt:lpstr>
      <vt:lpstr>Inline Event Handlers</vt:lpstr>
      <vt:lpstr>Registering Inline Event handlers</vt:lpstr>
      <vt:lpstr>Case Insensitive Event handlers</vt:lpstr>
      <vt:lpstr>Drawbacks of Inline Event handlers</vt:lpstr>
      <vt:lpstr>Default Event Action</vt:lpstr>
      <vt:lpstr>How to prevent default event behaviour?</vt:lpstr>
      <vt:lpstr>Prevent Default</vt:lpstr>
      <vt:lpstr>Cannot prevent all default actions.</vt:lpstr>
      <vt:lpstr>this</vt:lpstr>
      <vt:lpstr>Traditional Event registration model</vt:lpstr>
      <vt:lpstr>Remove event handler</vt:lpstr>
      <vt:lpstr>this keyword in Traditional Event Handler</vt:lpstr>
      <vt:lpstr>Anonymous function</vt:lpstr>
      <vt:lpstr>Drawback of Traditional Event Handler</vt:lpstr>
      <vt:lpstr>Advanced Event Registration model</vt:lpstr>
      <vt:lpstr>W3C’s Advanced Event registration</vt:lpstr>
      <vt:lpstr>Benefits of Advanced event handler</vt:lpstr>
      <vt:lpstr>Anonymous function in Advanced Event Handlers</vt:lpstr>
      <vt:lpstr>this keyword in Advanced Event handler</vt:lpstr>
      <vt:lpstr>PreventDefault</vt:lpstr>
      <vt:lpstr>Event capturing</vt:lpstr>
      <vt:lpstr>Event bubbling</vt:lpstr>
      <vt:lpstr>Event Order in W3C</vt:lpstr>
      <vt:lpstr>Event Order</vt:lpstr>
      <vt:lpstr>Mouse Events</vt:lpstr>
      <vt:lpstr>Dblclick</vt:lpstr>
      <vt:lpstr>Mousemove</vt:lpstr>
      <vt:lpstr>Keyboard Events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Ganesh Patil</dc:creator>
  <cp:lastModifiedBy>Mrugesh Panchal</cp:lastModifiedBy>
  <cp:revision>283</cp:revision>
  <dcterms:created xsi:type="dcterms:W3CDTF">2006-08-16T00:00:00Z</dcterms:created>
  <dcterms:modified xsi:type="dcterms:W3CDTF">2014-10-27T09:29:43Z</dcterms:modified>
</cp:coreProperties>
</file>