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A78BA9-09F0-49A6-BAC3-79FB632EBAD1}"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FFCBE5CF-B5BF-4DF6-A708-1D2ABF70950F}">
      <dgm:prSet/>
      <dgm:spPr/>
      <dgm:t>
        <a:bodyPr/>
        <a:lstStyle/>
        <a:p>
          <a:r>
            <a:rPr lang="en-US"/>
            <a:t>Cardiotocography (CTG) is a technical means of recording the fetal heartbeat and the uterine contractions during pregnancy</a:t>
          </a:r>
        </a:p>
      </dgm:t>
    </dgm:pt>
    <dgm:pt modelId="{AE7807A0-2C8A-479B-BC8E-91BF5F292390}" type="parTrans" cxnId="{7105C19E-FE79-4371-ADC8-3CC6AC735395}">
      <dgm:prSet/>
      <dgm:spPr/>
      <dgm:t>
        <a:bodyPr/>
        <a:lstStyle/>
        <a:p>
          <a:endParaRPr lang="en-US"/>
        </a:p>
      </dgm:t>
    </dgm:pt>
    <dgm:pt modelId="{173B5DCF-AB73-4CD1-8948-B0C9D09CCB44}" type="sibTrans" cxnId="{7105C19E-FE79-4371-ADC8-3CC6AC735395}">
      <dgm:prSet/>
      <dgm:spPr/>
      <dgm:t>
        <a:bodyPr/>
        <a:lstStyle/>
        <a:p>
          <a:endParaRPr lang="en-US"/>
        </a:p>
      </dgm:t>
    </dgm:pt>
    <dgm:pt modelId="{D510CE3F-8E7D-4DA7-BEE4-0B65172B0C2C}">
      <dgm:prSet/>
      <dgm:spPr/>
      <dgm:t>
        <a:bodyPr/>
        <a:lstStyle/>
        <a:p>
          <a:r>
            <a:rPr lang="en-US"/>
            <a:t>The machine used to perform the monitoring is called a cardiotocograph, more commonly known as an electronic fetal monitor (EFM)</a:t>
          </a:r>
        </a:p>
      </dgm:t>
    </dgm:pt>
    <dgm:pt modelId="{78A4C770-3627-4980-B919-80CF46815D4C}" type="parTrans" cxnId="{F6F24945-00F5-42E9-96E6-5B667DB9944A}">
      <dgm:prSet/>
      <dgm:spPr/>
      <dgm:t>
        <a:bodyPr/>
        <a:lstStyle/>
        <a:p>
          <a:endParaRPr lang="en-US"/>
        </a:p>
      </dgm:t>
    </dgm:pt>
    <dgm:pt modelId="{C292E009-701C-41DE-8BED-E322862D1908}" type="sibTrans" cxnId="{F6F24945-00F5-42E9-96E6-5B667DB9944A}">
      <dgm:prSet/>
      <dgm:spPr/>
      <dgm:t>
        <a:bodyPr/>
        <a:lstStyle/>
        <a:p>
          <a:endParaRPr lang="en-US"/>
        </a:p>
      </dgm:t>
    </dgm:pt>
    <dgm:pt modelId="{2C8279D4-8AA1-4E63-AD58-1E0A518463A1}">
      <dgm:prSet/>
      <dgm:spPr/>
      <dgm:t>
        <a:bodyPr/>
        <a:lstStyle/>
        <a:p>
          <a:r>
            <a:rPr lang="en-US"/>
            <a:t>CTG monitoring is widely used to assess fetal wellbeing</a:t>
          </a:r>
        </a:p>
      </dgm:t>
    </dgm:pt>
    <dgm:pt modelId="{E011AE91-D572-4F52-B814-8E00975D3B72}" type="parTrans" cxnId="{B0369715-CFDD-476F-A5D9-2C9A04186553}">
      <dgm:prSet/>
      <dgm:spPr/>
      <dgm:t>
        <a:bodyPr/>
        <a:lstStyle/>
        <a:p>
          <a:endParaRPr lang="en-US"/>
        </a:p>
      </dgm:t>
    </dgm:pt>
    <dgm:pt modelId="{DD2C23E6-78A2-4F22-920C-7A92D592E215}" type="sibTrans" cxnId="{B0369715-CFDD-476F-A5D9-2C9A04186553}">
      <dgm:prSet/>
      <dgm:spPr/>
      <dgm:t>
        <a:bodyPr/>
        <a:lstStyle/>
        <a:p>
          <a:endParaRPr lang="en-US"/>
        </a:p>
      </dgm:t>
    </dgm:pt>
    <dgm:pt modelId="{3B3D48A5-7EAE-49FA-8A6E-F5C268F7972B}" type="pres">
      <dgm:prSet presAssocID="{18A78BA9-09F0-49A6-BAC3-79FB632EBAD1}" presName="root" presStyleCnt="0">
        <dgm:presLayoutVars>
          <dgm:dir/>
          <dgm:resizeHandles val="exact"/>
        </dgm:presLayoutVars>
      </dgm:prSet>
      <dgm:spPr/>
    </dgm:pt>
    <dgm:pt modelId="{60D855F6-1119-4235-B220-7C5767F80417}" type="pres">
      <dgm:prSet presAssocID="{FFCBE5CF-B5BF-4DF6-A708-1D2ABF70950F}" presName="compNode" presStyleCnt="0"/>
      <dgm:spPr/>
    </dgm:pt>
    <dgm:pt modelId="{181920DE-4719-410D-B8FC-B3724159DE1C}" type="pres">
      <dgm:prSet presAssocID="{FFCBE5CF-B5BF-4DF6-A708-1D2ABF70950F}" presName="bgRect" presStyleLbl="bgShp" presStyleIdx="0" presStyleCnt="3"/>
      <dgm:spPr/>
    </dgm:pt>
    <dgm:pt modelId="{ECBCC65F-D9FB-495B-8425-5DB6405DD8B4}" type="pres">
      <dgm:prSet presAssocID="{FFCBE5CF-B5BF-4DF6-A708-1D2ABF70950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B0B70081-868E-48A6-B77E-2648D40E5EB0}" type="pres">
      <dgm:prSet presAssocID="{FFCBE5CF-B5BF-4DF6-A708-1D2ABF70950F}" presName="spaceRect" presStyleCnt="0"/>
      <dgm:spPr/>
    </dgm:pt>
    <dgm:pt modelId="{228CAA47-3447-4CEC-BEC0-D00F2DA97EC9}" type="pres">
      <dgm:prSet presAssocID="{FFCBE5CF-B5BF-4DF6-A708-1D2ABF70950F}" presName="parTx" presStyleLbl="revTx" presStyleIdx="0" presStyleCnt="3">
        <dgm:presLayoutVars>
          <dgm:chMax val="0"/>
          <dgm:chPref val="0"/>
        </dgm:presLayoutVars>
      </dgm:prSet>
      <dgm:spPr/>
    </dgm:pt>
    <dgm:pt modelId="{C7397802-5D6E-4461-AC3A-6227A5F0E947}" type="pres">
      <dgm:prSet presAssocID="{173B5DCF-AB73-4CD1-8948-B0C9D09CCB44}" presName="sibTrans" presStyleCnt="0"/>
      <dgm:spPr/>
    </dgm:pt>
    <dgm:pt modelId="{85C76FAC-503B-4835-8EE7-76CE3BC9F573}" type="pres">
      <dgm:prSet presAssocID="{D510CE3F-8E7D-4DA7-BEE4-0B65172B0C2C}" presName="compNode" presStyleCnt="0"/>
      <dgm:spPr/>
    </dgm:pt>
    <dgm:pt modelId="{17E87C29-AC5D-4062-804E-54BEBFFBAC98}" type="pres">
      <dgm:prSet presAssocID="{D510CE3F-8E7D-4DA7-BEE4-0B65172B0C2C}" presName="bgRect" presStyleLbl="bgShp" presStyleIdx="1" presStyleCnt="3"/>
      <dgm:spPr/>
    </dgm:pt>
    <dgm:pt modelId="{45A274FB-521E-4232-AA38-87D90F3C610F}" type="pres">
      <dgm:prSet presAssocID="{D510CE3F-8E7D-4DA7-BEE4-0B65172B0C2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5FA6C6B5-149F-4301-9C9F-134742FC69E9}" type="pres">
      <dgm:prSet presAssocID="{D510CE3F-8E7D-4DA7-BEE4-0B65172B0C2C}" presName="spaceRect" presStyleCnt="0"/>
      <dgm:spPr/>
    </dgm:pt>
    <dgm:pt modelId="{1FF91EF0-025E-43CF-8E84-2CB226208889}" type="pres">
      <dgm:prSet presAssocID="{D510CE3F-8E7D-4DA7-BEE4-0B65172B0C2C}" presName="parTx" presStyleLbl="revTx" presStyleIdx="1" presStyleCnt="3">
        <dgm:presLayoutVars>
          <dgm:chMax val="0"/>
          <dgm:chPref val="0"/>
        </dgm:presLayoutVars>
      </dgm:prSet>
      <dgm:spPr/>
    </dgm:pt>
    <dgm:pt modelId="{873892E5-310B-40D5-A3D9-11455038DE3B}" type="pres">
      <dgm:prSet presAssocID="{C292E009-701C-41DE-8BED-E322862D1908}" presName="sibTrans" presStyleCnt="0"/>
      <dgm:spPr/>
    </dgm:pt>
    <dgm:pt modelId="{CD1404C4-0012-4F08-B85C-24392CCBCE70}" type="pres">
      <dgm:prSet presAssocID="{2C8279D4-8AA1-4E63-AD58-1E0A518463A1}" presName="compNode" presStyleCnt="0"/>
      <dgm:spPr/>
    </dgm:pt>
    <dgm:pt modelId="{7F90E3C6-BA11-4CA7-A6C0-00D45C8C0312}" type="pres">
      <dgm:prSet presAssocID="{2C8279D4-8AA1-4E63-AD58-1E0A518463A1}" presName="bgRect" presStyleLbl="bgShp" presStyleIdx="2" presStyleCnt="3"/>
      <dgm:spPr/>
    </dgm:pt>
    <dgm:pt modelId="{38E71F5A-6420-4230-A42A-0A31E625FE90}" type="pres">
      <dgm:prSet presAssocID="{2C8279D4-8AA1-4E63-AD58-1E0A518463A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BDE8ED1F-CFD9-4D96-864C-F99C3F6B536B}" type="pres">
      <dgm:prSet presAssocID="{2C8279D4-8AA1-4E63-AD58-1E0A518463A1}" presName="spaceRect" presStyleCnt="0"/>
      <dgm:spPr/>
    </dgm:pt>
    <dgm:pt modelId="{052160A4-7B1E-4A42-AFAF-5D5A592FC223}" type="pres">
      <dgm:prSet presAssocID="{2C8279D4-8AA1-4E63-AD58-1E0A518463A1}" presName="parTx" presStyleLbl="revTx" presStyleIdx="2" presStyleCnt="3">
        <dgm:presLayoutVars>
          <dgm:chMax val="0"/>
          <dgm:chPref val="0"/>
        </dgm:presLayoutVars>
      </dgm:prSet>
      <dgm:spPr/>
    </dgm:pt>
  </dgm:ptLst>
  <dgm:cxnLst>
    <dgm:cxn modelId="{B0369715-CFDD-476F-A5D9-2C9A04186553}" srcId="{18A78BA9-09F0-49A6-BAC3-79FB632EBAD1}" destId="{2C8279D4-8AA1-4E63-AD58-1E0A518463A1}" srcOrd="2" destOrd="0" parTransId="{E011AE91-D572-4F52-B814-8E00975D3B72}" sibTransId="{DD2C23E6-78A2-4F22-920C-7A92D592E215}"/>
    <dgm:cxn modelId="{C882483E-81C9-4C74-9A3B-9697926F647A}" type="presOf" srcId="{18A78BA9-09F0-49A6-BAC3-79FB632EBAD1}" destId="{3B3D48A5-7EAE-49FA-8A6E-F5C268F7972B}" srcOrd="0" destOrd="0" presId="urn:microsoft.com/office/officeart/2018/2/layout/IconVerticalSolidList"/>
    <dgm:cxn modelId="{9214CC5B-FEF5-4F83-8DDB-E3F6261E8CD9}" type="presOf" srcId="{2C8279D4-8AA1-4E63-AD58-1E0A518463A1}" destId="{052160A4-7B1E-4A42-AFAF-5D5A592FC223}" srcOrd="0" destOrd="0" presId="urn:microsoft.com/office/officeart/2018/2/layout/IconVerticalSolidList"/>
    <dgm:cxn modelId="{F6F24945-00F5-42E9-96E6-5B667DB9944A}" srcId="{18A78BA9-09F0-49A6-BAC3-79FB632EBAD1}" destId="{D510CE3F-8E7D-4DA7-BEE4-0B65172B0C2C}" srcOrd="1" destOrd="0" parTransId="{78A4C770-3627-4980-B919-80CF46815D4C}" sibTransId="{C292E009-701C-41DE-8BED-E322862D1908}"/>
    <dgm:cxn modelId="{A6006672-064B-4039-9380-02EDC9703F2D}" type="presOf" srcId="{D510CE3F-8E7D-4DA7-BEE4-0B65172B0C2C}" destId="{1FF91EF0-025E-43CF-8E84-2CB226208889}" srcOrd="0" destOrd="0" presId="urn:microsoft.com/office/officeart/2018/2/layout/IconVerticalSolidList"/>
    <dgm:cxn modelId="{7105C19E-FE79-4371-ADC8-3CC6AC735395}" srcId="{18A78BA9-09F0-49A6-BAC3-79FB632EBAD1}" destId="{FFCBE5CF-B5BF-4DF6-A708-1D2ABF70950F}" srcOrd="0" destOrd="0" parTransId="{AE7807A0-2C8A-479B-BC8E-91BF5F292390}" sibTransId="{173B5DCF-AB73-4CD1-8948-B0C9D09CCB44}"/>
    <dgm:cxn modelId="{DE4326BF-0EEE-4BA0-A8DC-CA7DCB5FF9CB}" type="presOf" srcId="{FFCBE5CF-B5BF-4DF6-A708-1D2ABF70950F}" destId="{228CAA47-3447-4CEC-BEC0-D00F2DA97EC9}" srcOrd="0" destOrd="0" presId="urn:microsoft.com/office/officeart/2018/2/layout/IconVerticalSolidList"/>
    <dgm:cxn modelId="{56C37535-5903-4787-8010-38EB579D7D0D}" type="presParOf" srcId="{3B3D48A5-7EAE-49FA-8A6E-F5C268F7972B}" destId="{60D855F6-1119-4235-B220-7C5767F80417}" srcOrd="0" destOrd="0" presId="urn:microsoft.com/office/officeart/2018/2/layout/IconVerticalSolidList"/>
    <dgm:cxn modelId="{CC2ADE04-B1E8-4786-96E4-F1BF38BEE1A5}" type="presParOf" srcId="{60D855F6-1119-4235-B220-7C5767F80417}" destId="{181920DE-4719-410D-B8FC-B3724159DE1C}" srcOrd="0" destOrd="0" presId="urn:microsoft.com/office/officeart/2018/2/layout/IconVerticalSolidList"/>
    <dgm:cxn modelId="{1368A42F-413C-4BC1-A1D5-14AC0BA583E7}" type="presParOf" srcId="{60D855F6-1119-4235-B220-7C5767F80417}" destId="{ECBCC65F-D9FB-495B-8425-5DB6405DD8B4}" srcOrd="1" destOrd="0" presId="urn:microsoft.com/office/officeart/2018/2/layout/IconVerticalSolidList"/>
    <dgm:cxn modelId="{68CCF1B2-528E-4B4A-866F-359F0CCB64E4}" type="presParOf" srcId="{60D855F6-1119-4235-B220-7C5767F80417}" destId="{B0B70081-868E-48A6-B77E-2648D40E5EB0}" srcOrd="2" destOrd="0" presId="urn:microsoft.com/office/officeart/2018/2/layout/IconVerticalSolidList"/>
    <dgm:cxn modelId="{AD014444-F8EE-46B3-81E1-332776C3E572}" type="presParOf" srcId="{60D855F6-1119-4235-B220-7C5767F80417}" destId="{228CAA47-3447-4CEC-BEC0-D00F2DA97EC9}" srcOrd="3" destOrd="0" presId="urn:microsoft.com/office/officeart/2018/2/layout/IconVerticalSolidList"/>
    <dgm:cxn modelId="{71BCE894-A0ED-4142-B54F-E06C1D0026F0}" type="presParOf" srcId="{3B3D48A5-7EAE-49FA-8A6E-F5C268F7972B}" destId="{C7397802-5D6E-4461-AC3A-6227A5F0E947}" srcOrd="1" destOrd="0" presId="urn:microsoft.com/office/officeart/2018/2/layout/IconVerticalSolidList"/>
    <dgm:cxn modelId="{AB184D27-9965-4853-8CDB-BC89D13FAAA7}" type="presParOf" srcId="{3B3D48A5-7EAE-49FA-8A6E-F5C268F7972B}" destId="{85C76FAC-503B-4835-8EE7-76CE3BC9F573}" srcOrd="2" destOrd="0" presId="urn:microsoft.com/office/officeart/2018/2/layout/IconVerticalSolidList"/>
    <dgm:cxn modelId="{F023AE76-2206-425A-94CA-D11A85831C85}" type="presParOf" srcId="{85C76FAC-503B-4835-8EE7-76CE3BC9F573}" destId="{17E87C29-AC5D-4062-804E-54BEBFFBAC98}" srcOrd="0" destOrd="0" presId="urn:microsoft.com/office/officeart/2018/2/layout/IconVerticalSolidList"/>
    <dgm:cxn modelId="{8244CA11-C91A-4845-8D15-679C4A4EF09A}" type="presParOf" srcId="{85C76FAC-503B-4835-8EE7-76CE3BC9F573}" destId="{45A274FB-521E-4232-AA38-87D90F3C610F}" srcOrd="1" destOrd="0" presId="urn:microsoft.com/office/officeart/2018/2/layout/IconVerticalSolidList"/>
    <dgm:cxn modelId="{45F8CC25-07AE-4F94-9895-B0B091AD2531}" type="presParOf" srcId="{85C76FAC-503B-4835-8EE7-76CE3BC9F573}" destId="{5FA6C6B5-149F-4301-9C9F-134742FC69E9}" srcOrd="2" destOrd="0" presId="urn:microsoft.com/office/officeart/2018/2/layout/IconVerticalSolidList"/>
    <dgm:cxn modelId="{E405E08F-97A9-4F58-8302-9550561BF945}" type="presParOf" srcId="{85C76FAC-503B-4835-8EE7-76CE3BC9F573}" destId="{1FF91EF0-025E-43CF-8E84-2CB226208889}" srcOrd="3" destOrd="0" presId="urn:microsoft.com/office/officeart/2018/2/layout/IconVerticalSolidList"/>
    <dgm:cxn modelId="{03900251-FD02-4778-A8BC-3586C3DBE47F}" type="presParOf" srcId="{3B3D48A5-7EAE-49FA-8A6E-F5C268F7972B}" destId="{873892E5-310B-40D5-A3D9-11455038DE3B}" srcOrd="3" destOrd="0" presId="urn:microsoft.com/office/officeart/2018/2/layout/IconVerticalSolidList"/>
    <dgm:cxn modelId="{AD4615B9-05A7-4749-B3ED-83762A99460A}" type="presParOf" srcId="{3B3D48A5-7EAE-49FA-8A6E-F5C268F7972B}" destId="{CD1404C4-0012-4F08-B85C-24392CCBCE70}" srcOrd="4" destOrd="0" presId="urn:microsoft.com/office/officeart/2018/2/layout/IconVerticalSolidList"/>
    <dgm:cxn modelId="{BD5ED3C3-BC8D-469E-9E7D-7AEF2B6FDAB4}" type="presParOf" srcId="{CD1404C4-0012-4F08-B85C-24392CCBCE70}" destId="{7F90E3C6-BA11-4CA7-A6C0-00D45C8C0312}" srcOrd="0" destOrd="0" presId="urn:microsoft.com/office/officeart/2018/2/layout/IconVerticalSolidList"/>
    <dgm:cxn modelId="{950A6A2C-7D5F-4D35-A015-B15538E20F0B}" type="presParOf" srcId="{CD1404C4-0012-4F08-B85C-24392CCBCE70}" destId="{38E71F5A-6420-4230-A42A-0A31E625FE90}" srcOrd="1" destOrd="0" presId="urn:microsoft.com/office/officeart/2018/2/layout/IconVerticalSolidList"/>
    <dgm:cxn modelId="{B0D465D7-F40E-4616-99A0-B0FE35A23524}" type="presParOf" srcId="{CD1404C4-0012-4F08-B85C-24392CCBCE70}" destId="{BDE8ED1F-CFD9-4D96-864C-F99C3F6B536B}" srcOrd="2" destOrd="0" presId="urn:microsoft.com/office/officeart/2018/2/layout/IconVerticalSolidList"/>
    <dgm:cxn modelId="{64C1A1F2-2C7F-4F1D-BF52-2948F07F7401}" type="presParOf" srcId="{CD1404C4-0012-4F08-B85C-24392CCBCE70}" destId="{052160A4-7B1E-4A42-AFAF-5D5A592FC22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923CB1-1E5F-4557-A527-8BBE5D7DEC08}" type="doc">
      <dgm:prSet loTypeId="urn:microsoft.com/office/officeart/2005/8/layout/hierarchy2" loCatId="hierarchy" qsTypeId="urn:microsoft.com/office/officeart/2005/8/quickstyle/simple1" qsCatId="simple" csTypeId="urn:microsoft.com/office/officeart/2005/8/colors/accent0_3" csCatId="mainScheme"/>
      <dgm:spPr/>
      <dgm:t>
        <a:bodyPr/>
        <a:lstStyle/>
        <a:p>
          <a:endParaRPr lang="en-US"/>
        </a:p>
      </dgm:t>
    </dgm:pt>
    <dgm:pt modelId="{F2BAD065-19C3-4B2C-8879-A58BAC71236A}">
      <dgm:prSet/>
      <dgm:spPr/>
      <dgm:t>
        <a:bodyPr/>
        <a:lstStyle/>
        <a:p>
          <a:r>
            <a:rPr lang="en-US"/>
            <a:t>Baseline variability is defined as  fluctuations in the fetal heart rate of more than 2 cycles per minute</a:t>
          </a:r>
        </a:p>
      </dgm:t>
    </dgm:pt>
    <dgm:pt modelId="{CEE5F7BC-A065-44A4-882F-ADFC2B011E1F}" type="parTrans" cxnId="{C6287438-E0D2-4750-9987-01CA36F0FDB2}">
      <dgm:prSet/>
      <dgm:spPr/>
      <dgm:t>
        <a:bodyPr/>
        <a:lstStyle/>
        <a:p>
          <a:endParaRPr lang="en-US"/>
        </a:p>
      </dgm:t>
    </dgm:pt>
    <dgm:pt modelId="{DFD235FB-E919-4B10-9850-12C30D337BAE}" type="sibTrans" cxnId="{C6287438-E0D2-4750-9987-01CA36F0FDB2}">
      <dgm:prSet/>
      <dgm:spPr/>
      <dgm:t>
        <a:bodyPr/>
        <a:lstStyle/>
        <a:p>
          <a:endParaRPr lang="en-US"/>
        </a:p>
      </dgm:t>
    </dgm:pt>
    <dgm:pt modelId="{D2A450FD-20B3-41BD-A5B7-CE699249ACA3}">
      <dgm:prSet/>
      <dgm:spPr/>
      <dgm:t>
        <a:bodyPr/>
        <a:lstStyle/>
        <a:p>
          <a:r>
            <a:rPr lang="en-US"/>
            <a:t>There are two types of variability </a:t>
          </a:r>
        </a:p>
      </dgm:t>
    </dgm:pt>
    <dgm:pt modelId="{B33F2FC9-018A-4FBC-8BD8-5BC099DFCD7F}" type="parTrans" cxnId="{663EA483-9A37-475E-A263-189971EA54DD}">
      <dgm:prSet/>
      <dgm:spPr/>
      <dgm:t>
        <a:bodyPr/>
        <a:lstStyle/>
        <a:p>
          <a:endParaRPr lang="en-US"/>
        </a:p>
      </dgm:t>
    </dgm:pt>
    <dgm:pt modelId="{A4D47787-927A-4730-8DCF-931611065B5E}" type="sibTrans" cxnId="{663EA483-9A37-475E-A263-189971EA54DD}">
      <dgm:prSet/>
      <dgm:spPr/>
      <dgm:t>
        <a:bodyPr/>
        <a:lstStyle/>
        <a:p>
          <a:endParaRPr lang="en-US"/>
        </a:p>
      </dgm:t>
    </dgm:pt>
    <dgm:pt modelId="{7614C59A-2739-4F29-92F4-53A6169BA6F3}">
      <dgm:prSet/>
      <dgm:spPr/>
      <dgm:t>
        <a:bodyPr/>
        <a:lstStyle/>
        <a:p>
          <a:r>
            <a:rPr lang="en-IN"/>
            <a:t>short-term variability</a:t>
          </a:r>
          <a:endParaRPr lang="en-US"/>
        </a:p>
      </dgm:t>
    </dgm:pt>
    <dgm:pt modelId="{CDC4A3DB-E57D-4E68-AD5B-177556528E22}" type="parTrans" cxnId="{93511332-CB2C-4126-86BE-4A6577BBDD42}">
      <dgm:prSet/>
      <dgm:spPr/>
      <dgm:t>
        <a:bodyPr/>
        <a:lstStyle/>
        <a:p>
          <a:endParaRPr lang="en-US"/>
        </a:p>
      </dgm:t>
    </dgm:pt>
    <dgm:pt modelId="{C0814A0C-C398-4874-9F0B-F1694B493A49}" type="sibTrans" cxnId="{93511332-CB2C-4126-86BE-4A6577BBDD42}">
      <dgm:prSet/>
      <dgm:spPr/>
      <dgm:t>
        <a:bodyPr/>
        <a:lstStyle/>
        <a:p>
          <a:endParaRPr lang="en-US"/>
        </a:p>
      </dgm:t>
    </dgm:pt>
    <dgm:pt modelId="{98C922D5-1EF6-4FEE-8259-FF25EF8F5CF2}">
      <dgm:prSet/>
      <dgm:spPr/>
      <dgm:t>
        <a:bodyPr/>
        <a:lstStyle/>
        <a:p>
          <a:r>
            <a:rPr lang="en-IN"/>
            <a:t>long-term variability</a:t>
          </a:r>
          <a:endParaRPr lang="en-US"/>
        </a:p>
      </dgm:t>
    </dgm:pt>
    <dgm:pt modelId="{E387C3F0-8761-451A-85EB-EBA9E7B0B38C}" type="parTrans" cxnId="{769C21DA-983A-4934-A90B-F13CDA85E99D}">
      <dgm:prSet/>
      <dgm:spPr/>
      <dgm:t>
        <a:bodyPr/>
        <a:lstStyle/>
        <a:p>
          <a:endParaRPr lang="en-US"/>
        </a:p>
      </dgm:t>
    </dgm:pt>
    <dgm:pt modelId="{18DCC2F1-2079-45C6-997F-B5648662E9C3}" type="sibTrans" cxnId="{769C21DA-983A-4934-A90B-F13CDA85E99D}">
      <dgm:prSet/>
      <dgm:spPr/>
      <dgm:t>
        <a:bodyPr/>
        <a:lstStyle/>
        <a:p>
          <a:endParaRPr lang="en-US"/>
        </a:p>
      </dgm:t>
    </dgm:pt>
    <dgm:pt modelId="{BA06EA9D-57F5-4E83-960F-A3514648B1EF}" type="pres">
      <dgm:prSet presAssocID="{06923CB1-1E5F-4557-A527-8BBE5D7DEC08}" presName="diagram" presStyleCnt="0">
        <dgm:presLayoutVars>
          <dgm:chPref val="1"/>
          <dgm:dir/>
          <dgm:animOne val="branch"/>
          <dgm:animLvl val="lvl"/>
          <dgm:resizeHandles val="exact"/>
        </dgm:presLayoutVars>
      </dgm:prSet>
      <dgm:spPr/>
    </dgm:pt>
    <dgm:pt modelId="{E9D04374-C3E6-47A2-99EF-5EA870335672}" type="pres">
      <dgm:prSet presAssocID="{F2BAD065-19C3-4B2C-8879-A58BAC71236A}" presName="root1" presStyleCnt="0"/>
      <dgm:spPr/>
    </dgm:pt>
    <dgm:pt modelId="{47B75F96-2331-48C8-87A2-8C7DAD203C0C}" type="pres">
      <dgm:prSet presAssocID="{F2BAD065-19C3-4B2C-8879-A58BAC71236A}" presName="LevelOneTextNode" presStyleLbl="node0" presStyleIdx="0" presStyleCnt="2">
        <dgm:presLayoutVars>
          <dgm:chPref val="3"/>
        </dgm:presLayoutVars>
      </dgm:prSet>
      <dgm:spPr/>
    </dgm:pt>
    <dgm:pt modelId="{148759FD-2105-4E51-B762-9F7B82E9B00B}" type="pres">
      <dgm:prSet presAssocID="{F2BAD065-19C3-4B2C-8879-A58BAC71236A}" presName="level2hierChild" presStyleCnt="0"/>
      <dgm:spPr/>
    </dgm:pt>
    <dgm:pt modelId="{A9406840-CE7B-40A8-B317-EA816ACA7235}" type="pres">
      <dgm:prSet presAssocID="{D2A450FD-20B3-41BD-A5B7-CE699249ACA3}" presName="root1" presStyleCnt="0"/>
      <dgm:spPr/>
    </dgm:pt>
    <dgm:pt modelId="{965DD797-EB1F-479D-912E-EC8F75FCF21A}" type="pres">
      <dgm:prSet presAssocID="{D2A450FD-20B3-41BD-A5B7-CE699249ACA3}" presName="LevelOneTextNode" presStyleLbl="node0" presStyleIdx="1" presStyleCnt="2">
        <dgm:presLayoutVars>
          <dgm:chPref val="3"/>
        </dgm:presLayoutVars>
      </dgm:prSet>
      <dgm:spPr/>
    </dgm:pt>
    <dgm:pt modelId="{B0A84472-20AC-40A2-BC57-D9744292AFCF}" type="pres">
      <dgm:prSet presAssocID="{D2A450FD-20B3-41BD-A5B7-CE699249ACA3}" presName="level2hierChild" presStyleCnt="0"/>
      <dgm:spPr/>
    </dgm:pt>
    <dgm:pt modelId="{E67BE286-D787-42AA-91A7-74C2D159D00F}" type="pres">
      <dgm:prSet presAssocID="{CDC4A3DB-E57D-4E68-AD5B-177556528E22}" presName="conn2-1" presStyleLbl="parChTrans1D2" presStyleIdx="0" presStyleCnt="2"/>
      <dgm:spPr/>
    </dgm:pt>
    <dgm:pt modelId="{0E7D5923-3C76-4D9F-AB77-3DA9A26E942F}" type="pres">
      <dgm:prSet presAssocID="{CDC4A3DB-E57D-4E68-AD5B-177556528E22}" presName="connTx" presStyleLbl="parChTrans1D2" presStyleIdx="0" presStyleCnt="2"/>
      <dgm:spPr/>
    </dgm:pt>
    <dgm:pt modelId="{4C2EF0AF-8C7B-44FF-872A-8EB97DD4E34A}" type="pres">
      <dgm:prSet presAssocID="{7614C59A-2739-4F29-92F4-53A6169BA6F3}" presName="root2" presStyleCnt="0"/>
      <dgm:spPr/>
    </dgm:pt>
    <dgm:pt modelId="{10DB5F07-B902-4168-867F-EE01F794F4E1}" type="pres">
      <dgm:prSet presAssocID="{7614C59A-2739-4F29-92F4-53A6169BA6F3}" presName="LevelTwoTextNode" presStyleLbl="node2" presStyleIdx="0" presStyleCnt="2">
        <dgm:presLayoutVars>
          <dgm:chPref val="3"/>
        </dgm:presLayoutVars>
      </dgm:prSet>
      <dgm:spPr/>
    </dgm:pt>
    <dgm:pt modelId="{4E293242-8619-4590-8708-54B5961CA501}" type="pres">
      <dgm:prSet presAssocID="{7614C59A-2739-4F29-92F4-53A6169BA6F3}" presName="level3hierChild" presStyleCnt="0"/>
      <dgm:spPr/>
    </dgm:pt>
    <dgm:pt modelId="{C323A6B6-BFFE-459D-948A-EE7B8791CF50}" type="pres">
      <dgm:prSet presAssocID="{E387C3F0-8761-451A-85EB-EBA9E7B0B38C}" presName="conn2-1" presStyleLbl="parChTrans1D2" presStyleIdx="1" presStyleCnt="2"/>
      <dgm:spPr/>
    </dgm:pt>
    <dgm:pt modelId="{4A6DB16E-B206-4BE8-97CE-E7F6E168D2C9}" type="pres">
      <dgm:prSet presAssocID="{E387C3F0-8761-451A-85EB-EBA9E7B0B38C}" presName="connTx" presStyleLbl="parChTrans1D2" presStyleIdx="1" presStyleCnt="2"/>
      <dgm:spPr/>
    </dgm:pt>
    <dgm:pt modelId="{6F81ECFC-2123-4C2E-B1A6-2CC3DAFD91F6}" type="pres">
      <dgm:prSet presAssocID="{98C922D5-1EF6-4FEE-8259-FF25EF8F5CF2}" presName="root2" presStyleCnt="0"/>
      <dgm:spPr/>
    </dgm:pt>
    <dgm:pt modelId="{2BA603B7-D279-4645-BC2F-9C69E0A06945}" type="pres">
      <dgm:prSet presAssocID="{98C922D5-1EF6-4FEE-8259-FF25EF8F5CF2}" presName="LevelTwoTextNode" presStyleLbl="node2" presStyleIdx="1" presStyleCnt="2">
        <dgm:presLayoutVars>
          <dgm:chPref val="3"/>
        </dgm:presLayoutVars>
      </dgm:prSet>
      <dgm:spPr/>
    </dgm:pt>
    <dgm:pt modelId="{85E9C8C6-270A-499A-BBF7-B5327E0B7E6B}" type="pres">
      <dgm:prSet presAssocID="{98C922D5-1EF6-4FEE-8259-FF25EF8F5CF2}" presName="level3hierChild" presStyleCnt="0"/>
      <dgm:spPr/>
    </dgm:pt>
  </dgm:ptLst>
  <dgm:cxnLst>
    <dgm:cxn modelId="{A60FA500-3260-4CC4-ACEB-AC30B8926744}" type="presOf" srcId="{98C922D5-1EF6-4FEE-8259-FF25EF8F5CF2}" destId="{2BA603B7-D279-4645-BC2F-9C69E0A06945}" srcOrd="0" destOrd="0" presId="urn:microsoft.com/office/officeart/2005/8/layout/hierarchy2"/>
    <dgm:cxn modelId="{BE832410-C852-4296-82F4-CBE5361580AB}" type="presOf" srcId="{E387C3F0-8761-451A-85EB-EBA9E7B0B38C}" destId="{4A6DB16E-B206-4BE8-97CE-E7F6E168D2C9}" srcOrd="1" destOrd="0" presId="urn:microsoft.com/office/officeart/2005/8/layout/hierarchy2"/>
    <dgm:cxn modelId="{A432E715-EA68-4B37-A444-858FC323E383}" type="presOf" srcId="{F2BAD065-19C3-4B2C-8879-A58BAC71236A}" destId="{47B75F96-2331-48C8-87A2-8C7DAD203C0C}" srcOrd="0" destOrd="0" presId="urn:microsoft.com/office/officeart/2005/8/layout/hierarchy2"/>
    <dgm:cxn modelId="{3B6DC818-2F59-4274-A42D-37CBEE8810E7}" type="presOf" srcId="{D2A450FD-20B3-41BD-A5B7-CE699249ACA3}" destId="{965DD797-EB1F-479D-912E-EC8F75FCF21A}" srcOrd="0" destOrd="0" presId="urn:microsoft.com/office/officeart/2005/8/layout/hierarchy2"/>
    <dgm:cxn modelId="{9257CC22-B83F-4720-93DF-4075DAB4A142}" type="presOf" srcId="{E387C3F0-8761-451A-85EB-EBA9E7B0B38C}" destId="{C323A6B6-BFFE-459D-948A-EE7B8791CF50}" srcOrd="0" destOrd="0" presId="urn:microsoft.com/office/officeart/2005/8/layout/hierarchy2"/>
    <dgm:cxn modelId="{32A9392E-9D65-43EB-9363-5BE58E57CD18}" type="presOf" srcId="{7614C59A-2739-4F29-92F4-53A6169BA6F3}" destId="{10DB5F07-B902-4168-867F-EE01F794F4E1}" srcOrd="0" destOrd="0" presId="urn:microsoft.com/office/officeart/2005/8/layout/hierarchy2"/>
    <dgm:cxn modelId="{93511332-CB2C-4126-86BE-4A6577BBDD42}" srcId="{D2A450FD-20B3-41BD-A5B7-CE699249ACA3}" destId="{7614C59A-2739-4F29-92F4-53A6169BA6F3}" srcOrd="0" destOrd="0" parTransId="{CDC4A3DB-E57D-4E68-AD5B-177556528E22}" sibTransId="{C0814A0C-C398-4874-9F0B-F1694B493A49}"/>
    <dgm:cxn modelId="{C6287438-E0D2-4750-9987-01CA36F0FDB2}" srcId="{06923CB1-1E5F-4557-A527-8BBE5D7DEC08}" destId="{F2BAD065-19C3-4B2C-8879-A58BAC71236A}" srcOrd="0" destOrd="0" parTransId="{CEE5F7BC-A065-44A4-882F-ADFC2B011E1F}" sibTransId="{DFD235FB-E919-4B10-9850-12C30D337BAE}"/>
    <dgm:cxn modelId="{6357CE50-083F-4A2D-9A54-F92201BB21F7}" type="presOf" srcId="{06923CB1-1E5F-4557-A527-8BBE5D7DEC08}" destId="{BA06EA9D-57F5-4E83-960F-A3514648B1EF}" srcOrd="0" destOrd="0" presId="urn:microsoft.com/office/officeart/2005/8/layout/hierarchy2"/>
    <dgm:cxn modelId="{663EA483-9A37-475E-A263-189971EA54DD}" srcId="{06923CB1-1E5F-4557-A527-8BBE5D7DEC08}" destId="{D2A450FD-20B3-41BD-A5B7-CE699249ACA3}" srcOrd="1" destOrd="0" parTransId="{B33F2FC9-018A-4FBC-8BD8-5BC099DFCD7F}" sibTransId="{A4D47787-927A-4730-8DCF-931611065B5E}"/>
    <dgm:cxn modelId="{C0AB6DA2-67A8-4E56-84F9-24602EE19469}" type="presOf" srcId="{CDC4A3DB-E57D-4E68-AD5B-177556528E22}" destId="{E67BE286-D787-42AA-91A7-74C2D159D00F}" srcOrd="0" destOrd="0" presId="urn:microsoft.com/office/officeart/2005/8/layout/hierarchy2"/>
    <dgm:cxn modelId="{769C21DA-983A-4934-A90B-F13CDA85E99D}" srcId="{D2A450FD-20B3-41BD-A5B7-CE699249ACA3}" destId="{98C922D5-1EF6-4FEE-8259-FF25EF8F5CF2}" srcOrd="1" destOrd="0" parTransId="{E387C3F0-8761-451A-85EB-EBA9E7B0B38C}" sibTransId="{18DCC2F1-2079-45C6-997F-B5648662E9C3}"/>
    <dgm:cxn modelId="{E60078EC-AFF4-4F7F-95CD-BB7B03E36DD2}" type="presOf" srcId="{CDC4A3DB-E57D-4E68-AD5B-177556528E22}" destId="{0E7D5923-3C76-4D9F-AB77-3DA9A26E942F}" srcOrd="1" destOrd="0" presId="urn:microsoft.com/office/officeart/2005/8/layout/hierarchy2"/>
    <dgm:cxn modelId="{9474DC4F-729E-44DE-9B96-3CD4779A2D72}" type="presParOf" srcId="{BA06EA9D-57F5-4E83-960F-A3514648B1EF}" destId="{E9D04374-C3E6-47A2-99EF-5EA870335672}" srcOrd="0" destOrd="0" presId="urn:microsoft.com/office/officeart/2005/8/layout/hierarchy2"/>
    <dgm:cxn modelId="{99B8BAFF-C6D0-4423-AD9C-B4E7FC56FB4A}" type="presParOf" srcId="{E9D04374-C3E6-47A2-99EF-5EA870335672}" destId="{47B75F96-2331-48C8-87A2-8C7DAD203C0C}" srcOrd="0" destOrd="0" presId="urn:microsoft.com/office/officeart/2005/8/layout/hierarchy2"/>
    <dgm:cxn modelId="{C22FCEB6-C6AA-477F-B706-18BF4F8F7E03}" type="presParOf" srcId="{E9D04374-C3E6-47A2-99EF-5EA870335672}" destId="{148759FD-2105-4E51-B762-9F7B82E9B00B}" srcOrd="1" destOrd="0" presId="urn:microsoft.com/office/officeart/2005/8/layout/hierarchy2"/>
    <dgm:cxn modelId="{6A2ECFAD-E1FE-485C-AD6B-D5DE8697715F}" type="presParOf" srcId="{BA06EA9D-57F5-4E83-960F-A3514648B1EF}" destId="{A9406840-CE7B-40A8-B317-EA816ACA7235}" srcOrd="1" destOrd="0" presId="urn:microsoft.com/office/officeart/2005/8/layout/hierarchy2"/>
    <dgm:cxn modelId="{E623B458-6176-4D9E-B93D-0ED95C63EE32}" type="presParOf" srcId="{A9406840-CE7B-40A8-B317-EA816ACA7235}" destId="{965DD797-EB1F-479D-912E-EC8F75FCF21A}" srcOrd="0" destOrd="0" presId="urn:microsoft.com/office/officeart/2005/8/layout/hierarchy2"/>
    <dgm:cxn modelId="{B6A5A05F-05DC-468C-B88E-1C9F3CCCDDF2}" type="presParOf" srcId="{A9406840-CE7B-40A8-B317-EA816ACA7235}" destId="{B0A84472-20AC-40A2-BC57-D9744292AFCF}" srcOrd="1" destOrd="0" presId="urn:microsoft.com/office/officeart/2005/8/layout/hierarchy2"/>
    <dgm:cxn modelId="{EB6526DC-BC9E-4236-9EBD-85A849943591}" type="presParOf" srcId="{B0A84472-20AC-40A2-BC57-D9744292AFCF}" destId="{E67BE286-D787-42AA-91A7-74C2D159D00F}" srcOrd="0" destOrd="0" presId="urn:microsoft.com/office/officeart/2005/8/layout/hierarchy2"/>
    <dgm:cxn modelId="{410E1132-CB37-4639-A72A-9BF94C634169}" type="presParOf" srcId="{E67BE286-D787-42AA-91A7-74C2D159D00F}" destId="{0E7D5923-3C76-4D9F-AB77-3DA9A26E942F}" srcOrd="0" destOrd="0" presId="urn:microsoft.com/office/officeart/2005/8/layout/hierarchy2"/>
    <dgm:cxn modelId="{9513D6B3-1504-4346-B3EA-D29C88AA6CC9}" type="presParOf" srcId="{B0A84472-20AC-40A2-BC57-D9744292AFCF}" destId="{4C2EF0AF-8C7B-44FF-872A-8EB97DD4E34A}" srcOrd="1" destOrd="0" presId="urn:microsoft.com/office/officeart/2005/8/layout/hierarchy2"/>
    <dgm:cxn modelId="{56C588EB-105D-4A8B-BF0A-818A06E112C9}" type="presParOf" srcId="{4C2EF0AF-8C7B-44FF-872A-8EB97DD4E34A}" destId="{10DB5F07-B902-4168-867F-EE01F794F4E1}" srcOrd="0" destOrd="0" presId="urn:microsoft.com/office/officeart/2005/8/layout/hierarchy2"/>
    <dgm:cxn modelId="{91B74F03-FA87-42A1-862B-E4A4716D982D}" type="presParOf" srcId="{4C2EF0AF-8C7B-44FF-872A-8EB97DD4E34A}" destId="{4E293242-8619-4590-8708-54B5961CA501}" srcOrd="1" destOrd="0" presId="urn:microsoft.com/office/officeart/2005/8/layout/hierarchy2"/>
    <dgm:cxn modelId="{295327A7-9FB1-41E8-836B-4128FBD670B5}" type="presParOf" srcId="{B0A84472-20AC-40A2-BC57-D9744292AFCF}" destId="{C323A6B6-BFFE-459D-948A-EE7B8791CF50}" srcOrd="2" destOrd="0" presId="urn:microsoft.com/office/officeart/2005/8/layout/hierarchy2"/>
    <dgm:cxn modelId="{BE575A73-8D42-48BD-B1D7-A63704BC6C2A}" type="presParOf" srcId="{C323A6B6-BFFE-459D-948A-EE7B8791CF50}" destId="{4A6DB16E-B206-4BE8-97CE-E7F6E168D2C9}" srcOrd="0" destOrd="0" presId="urn:microsoft.com/office/officeart/2005/8/layout/hierarchy2"/>
    <dgm:cxn modelId="{01E26679-FD27-4E53-A0E7-40590DBA09D9}" type="presParOf" srcId="{B0A84472-20AC-40A2-BC57-D9744292AFCF}" destId="{6F81ECFC-2123-4C2E-B1A6-2CC3DAFD91F6}" srcOrd="3" destOrd="0" presId="urn:microsoft.com/office/officeart/2005/8/layout/hierarchy2"/>
    <dgm:cxn modelId="{1A1A596B-1F0D-406B-A582-45A20D8C47A3}" type="presParOf" srcId="{6F81ECFC-2123-4C2E-B1A6-2CC3DAFD91F6}" destId="{2BA603B7-D279-4645-BC2F-9C69E0A06945}" srcOrd="0" destOrd="0" presId="urn:microsoft.com/office/officeart/2005/8/layout/hierarchy2"/>
    <dgm:cxn modelId="{9E119E77-8879-4D70-A393-A7A96B5FFC29}" type="presParOf" srcId="{6F81ECFC-2123-4C2E-B1A6-2CC3DAFD91F6}" destId="{85E9C8C6-270A-499A-BBF7-B5327E0B7E6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1920DE-4719-410D-B8FC-B3724159DE1C}">
      <dsp:nvSpPr>
        <dsp:cNvPr id="0" name=""/>
        <dsp:cNvSpPr/>
      </dsp:nvSpPr>
      <dsp:spPr>
        <a:xfrm>
          <a:off x="0" y="432"/>
          <a:ext cx="9906000" cy="10116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BCC65F-D9FB-495B-8425-5DB6405DD8B4}">
      <dsp:nvSpPr>
        <dsp:cNvPr id="0" name=""/>
        <dsp:cNvSpPr/>
      </dsp:nvSpPr>
      <dsp:spPr>
        <a:xfrm>
          <a:off x="306030" y="228058"/>
          <a:ext cx="556418" cy="5564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8CAA47-3447-4CEC-BEC0-D00F2DA97EC9}">
      <dsp:nvSpPr>
        <dsp:cNvPr id="0" name=""/>
        <dsp:cNvSpPr/>
      </dsp:nvSpPr>
      <dsp:spPr>
        <a:xfrm>
          <a:off x="1168479" y="432"/>
          <a:ext cx="8737520" cy="1011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068" tIns="107068" rIns="107068" bIns="107068" numCol="1" spcCol="1270" anchor="ctr" anchorCtr="0">
          <a:noAutofit/>
        </a:bodyPr>
        <a:lstStyle/>
        <a:p>
          <a:pPr marL="0" lvl="0" indent="0" algn="l" defTabSz="1022350">
            <a:lnSpc>
              <a:spcPct val="90000"/>
            </a:lnSpc>
            <a:spcBef>
              <a:spcPct val="0"/>
            </a:spcBef>
            <a:spcAft>
              <a:spcPct val="35000"/>
            </a:spcAft>
            <a:buNone/>
          </a:pPr>
          <a:r>
            <a:rPr lang="en-US" sz="2300" kern="1200"/>
            <a:t>Cardiotocography (CTG) is a technical means of recording the fetal heartbeat and the uterine contractions during pregnancy</a:t>
          </a:r>
        </a:p>
      </dsp:txBody>
      <dsp:txXfrm>
        <a:off x="1168479" y="432"/>
        <a:ext cx="8737520" cy="1011670"/>
      </dsp:txXfrm>
    </dsp:sp>
    <dsp:sp modelId="{17E87C29-AC5D-4062-804E-54BEBFFBAC98}">
      <dsp:nvSpPr>
        <dsp:cNvPr id="0" name=""/>
        <dsp:cNvSpPr/>
      </dsp:nvSpPr>
      <dsp:spPr>
        <a:xfrm>
          <a:off x="0" y="1265020"/>
          <a:ext cx="9906000" cy="10116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A274FB-521E-4232-AA38-87D90F3C610F}">
      <dsp:nvSpPr>
        <dsp:cNvPr id="0" name=""/>
        <dsp:cNvSpPr/>
      </dsp:nvSpPr>
      <dsp:spPr>
        <a:xfrm>
          <a:off x="306030" y="1492646"/>
          <a:ext cx="556418" cy="5564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F91EF0-025E-43CF-8E84-2CB226208889}">
      <dsp:nvSpPr>
        <dsp:cNvPr id="0" name=""/>
        <dsp:cNvSpPr/>
      </dsp:nvSpPr>
      <dsp:spPr>
        <a:xfrm>
          <a:off x="1168479" y="1265020"/>
          <a:ext cx="8737520" cy="1011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068" tIns="107068" rIns="107068" bIns="107068" numCol="1" spcCol="1270" anchor="ctr" anchorCtr="0">
          <a:noAutofit/>
        </a:bodyPr>
        <a:lstStyle/>
        <a:p>
          <a:pPr marL="0" lvl="0" indent="0" algn="l" defTabSz="1022350">
            <a:lnSpc>
              <a:spcPct val="90000"/>
            </a:lnSpc>
            <a:spcBef>
              <a:spcPct val="0"/>
            </a:spcBef>
            <a:spcAft>
              <a:spcPct val="35000"/>
            </a:spcAft>
            <a:buNone/>
          </a:pPr>
          <a:r>
            <a:rPr lang="en-US" sz="2300" kern="1200"/>
            <a:t>The machine used to perform the monitoring is called a cardiotocograph, more commonly known as an electronic fetal monitor (EFM)</a:t>
          </a:r>
        </a:p>
      </dsp:txBody>
      <dsp:txXfrm>
        <a:off x="1168479" y="1265020"/>
        <a:ext cx="8737520" cy="1011670"/>
      </dsp:txXfrm>
    </dsp:sp>
    <dsp:sp modelId="{7F90E3C6-BA11-4CA7-A6C0-00D45C8C0312}">
      <dsp:nvSpPr>
        <dsp:cNvPr id="0" name=""/>
        <dsp:cNvSpPr/>
      </dsp:nvSpPr>
      <dsp:spPr>
        <a:xfrm>
          <a:off x="0" y="2529608"/>
          <a:ext cx="9906000" cy="10116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E71F5A-6420-4230-A42A-0A31E625FE90}">
      <dsp:nvSpPr>
        <dsp:cNvPr id="0" name=""/>
        <dsp:cNvSpPr/>
      </dsp:nvSpPr>
      <dsp:spPr>
        <a:xfrm>
          <a:off x="306030" y="2757234"/>
          <a:ext cx="556418" cy="5564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2160A4-7B1E-4A42-AFAF-5D5A592FC223}">
      <dsp:nvSpPr>
        <dsp:cNvPr id="0" name=""/>
        <dsp:cNvSpPr/>
      </dsp:nvSpPr>
      <dsp:spPr>
        <a:xfrm>
          <a:off x="1168479" y="2529608"/>
          <a:ext cx="8737520" cy="1011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068" tIns="107068" rIns="107068" bIns="107068" numCol="1" spcCol="1270" anchor="ctr" anchorCtr="0">
          <a:noAutofit/>
        </a:bodyPr>
        <a:lstStyle/>
        <a:p>
          <a:pPr marL="0" lvl="0" indent="0" algn="l" defTabSz="1022350">
            <a:lnSpc>
              <a:spcPct val="90000"/>
            </a:lnSpc>
            <a:spcBef>
              <a:spcPct val="0"/>
            </a:spcBef>
            <a:spcAft>
              <a:spcPct val="35000"/>
            </a:spcAft>
            <a:buNone/>
          </a:pPr>
          <a:r>
            <a:rPr lang="en-US" sz="2300" kern="1200"/>
            <a:t>CTG monitoring is widely used to assess fetal wellbeing</a:t>
          </a:r>
        </a:p>
      </dsp:txBody>
      <dsp:txXfrm>
        <a:off x="1168479" y="2529608"/>
        <a:ext cx="8737520" cy="10116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75F96-2331-48C8-87A2-8C7DAD203C0C}">
      <dsp:nvSpPr>
        <dsp:cNvPr id="0" name=""/>
        <dsp:cNvSpPr/>
      </dsp:nvSpPr>
      <dsp:spPr>
        <a:xfrm>
          <a:off x="1088" y="214498"/>
          <a:ext cx="2622549" cy="1311274"/>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Baseline variability is defined as  fluctuations in the fetal heart rate of more than 2 cycles per minute</a:t>
          </a:r>
        </a:p>
      </dsp:txBody>
      <dsp:txXfrm>
        <a:off x="39494" y="252904"/>
        <a:ext cx="2545737" cy="1234462"/>
      </dsp:txXfrm>
    </dsp:sp>
    <dsp:sp modelId="{965DD797-EB1F-479D-912E-EC8F75FCF21A}">
      <dsp:nvSpPr>
        <dsp:cNvPr id="0" name=""/>
        <dsp:cNvSpPr/>
      </dsp:nvSpPr>
      <dsp:spPr>
        <a:xfrm>
          <a:off x="1088" y="1722465"/>
          <a:ext cx="2622549" cy="1311274"/>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There are two types of variability </a:t>
          </a:r>
        </a:p>
      </dsp:txBody>
      <dsp:txXfrm>
        <a:off x="39494" y="1760871"/>
        <a:ext cx="2545737" cy="1234462"/>
      </dsp:txXfrm>
    </dsp:sp>
    <dsp:sp modelId="{E67BE286-D787-42AA-91A7-74C2D159D00F}">
      <dsp:nvSpPr>
        <dsp:cNvPr id="0" name=""/>
        <dsp:cNvSpPr/>
      </dsp:nvSpPr>
      <dsp:spPr>
        <a:xfrm rot="19457599">
          <a:off x="2502212" y="1971623"/>
          <a:ext cx="1291871" cy="58974"/>
        </a:xfrm>
        <a:custGeom>
          <a:avLst/>
          <a:gdLst/>
          <a:ahLst/>
          <a:cxnLst/>
          <a:rect l="0" t="0" r="0" b="0"/>
          <a:pathLst>
            <a:path>
              <a:moveTo>
                <a:pt x="0" y="29487"/>
              </a:moveTo>
              <a:lnTo>
                <a:pt x="1291871" y="29487"/>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15851" y="1968814"/>
        <a:ext cx="64593" cy="64593"/>
      </dsp:txXfrm>
    </dsp:sp>
    <dsp:sp modelId="{10DB5F07-B902-4168-867F-EE01F794F4E1}">
      <dsp:nvSpPr>
        <dsp:cNvPr id="0" name=""/>
        <dsp:cNvSpPr/>
      </dsp:nvSpPr>
      <dsp:spPr>
        <a:xfrm>
          <a:off x="3672658" y="968482"/>
          <a:ext cx="2622549" cy="1311274"/>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a:t>short-term variability</a:t>
          </a:r>
          <a:endParaRPr lang="en-US" sz="1900" kern="1200"/>
        </a:p>
      </dsp:txBody>
      <dsp:txXfrm>
        <a:off x="3711064" y="1006888"/>
        <a:ext cx="2545737" cy="1234462"/>
      </dsp:txXfrm>
    </dsp:sp>
    <dsp:sp modelId="{C323A6B6-BFFE-459D-948A-EE7B8791CF50}">
      <dsp:nvSpPr>
        <dsp:cNvPr id="0" name=""/>
        <dsp:cNvSpPr/>
      </dsp:nvSpPr>
      <dsp:spPr>
        <a:xfrm rot="2142401">
          <a:off x="2502212" y="2725606"/>
          <a:ext cx="1291871" cy="58974"/>
        </a:xfrm>
        <a:custGeom>
          <a:avLst/>
          <a:gdLst/>
          <a:ahLst/>
          <a:cxnLst/>
          <a:rect l="0" t="0" r="0" b="0"/>
          <a:pathLst>
            <a:path>
              <a:moveTo>
                <a:pt x="0" y="29487"/>
              </a:moveTo>
              <a:lnTo>
                <a:pt x="1291871" y="29487"/>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15851" y="2722797"/>
        <a:ext cx="64593" cy="64593"/>
      </dsp:txXfrm>
    </dsp:sp>
    <dsp:sp modelId="{2BA603B7-D279-4645-BC2F-9C69E0A06945}">
      <dsp:nvSpPr>
        <dsp:cNvPr id="0" name=""/>
        <dsp:cNvSpPr/>
      </dsp:nvSpPr>
      <dsp:spPr>
        <a:xfrm>
          <a:off x="3672658" y="2476448"/>
          <a:ext cx="2622549" cy="1311274"/>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a:t>long-term variability</a:t>
          </a:r>
          <a:endParaRPr lang="en-US" sz="1900" kern="1200"/>
        </a:p>
      </dsp:txBody>
      <dsp:txXfrm>
        <a:off x="3711064" y="2514854"/>
        <a:ext cx="2545737" cy="123446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5B6D2C6-3169-4A8C-8480-87E4CBC10F51}" type="datetimeFigureOut">
              <a:rPr lang="en-IN" smtClean="0"/>
              <a:t>30-03-2020</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3F4FFBD5-C987-4389-ADEF-980C92AC5513}" type="slidenum">
              <a:rPr lang="en-IN" smtClean="0"/>
              <a:t>‹#›</a:t>
            </a:fld>
            <a:endParaRPr lang="en-IN"/>
          </a:p>
        </p:txBody>
      </p:sp>
    </p:spTree>
    <p:extLst>
      <p:ext uri="{BB962C8B-B14F-4D97-AF65-F5344CB8AC3E}">
        <p14:creationId xmlns:p14="http://schemas.microsoft.com/office/powerpoint/2010/main" val="290498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B6D2C6-3169-4A8C-8480-87E4CBC10F51}" type="datetimeFigureOut">
              <a:rPr lang="en-IN" smtClean="0"/>
              <a:t>30-03-2020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4FFBD5-C987-4389-ADEF-980C92AC5513}" type="slidenum">
              <a:rPr lang="en-IN" smtClean="0"/>
              <a:t>‹#›</a:t>
            </a:fld>
            <a:endParaRPr lang="en-IN"/>
          </a:p>
        </p:txBody>
      </p:sp>
    </p:spTree>
    <p:extLst>
      <p:ext uri="{BB962C8B-B14F-4D97-AF65-F5344CB8AC3E}">
        <p14:creationId xmlns:p14="http://schemas.microsoft.com/office/powerpoint/2010/main" val="181204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B6D2C6-3169-4A8C-8480-87E4CBC10F51}" type="datetimeFigureOut">
              <a:rPr lang="en-IN" smtClean="0"/>
              <a:t>30-03-2020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4FFBD5-C987-4389-ADEF-980C92AC5513}" type="slidenum">
              <a:rPr lang="en-IN" smtClean="0"/>
              <a:t>‹#›</a:t>
            </a:fld>
            <a:endParaRPr lang="en-IN"/>
          </a:p>
        </p:txBody>
      </p:sp>
    </p:spTree>
    <p:extLst>
      <p:ext uri="{BB962C8B-B14F-4D97-AF65-F5344CB8AC3E}">
        <p14:creationId xmlns:p14="http://schemas.microsoft.com/office/powerpoint/2010/main" val="2057330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B6D2C6-3169-4A8C-8480-87E4CBC10F51}" type="datetimeFigureOut">
              <a:rPr lang="en-IN" smtClean="0"/>
              <a:t>30-03-2020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4FFBD5-C987-4389-ADEF-980C92AC5513}"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28068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B6D2C6-3169-4A8C-8480-87E4CBC10F51}" type="datetimeFigureOut">
              <a:rPr lang="en-IN" smtClean="0"/>
              <a:t>30-03-2020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4FFBD5-C987-4389-ADEF-980C92AC5513}" type="slidenum">
              <a:rPr lang="en-IN" smtClean="0"/>
              <a:t>‹#›</a:t>
            </a:fld>
            <a:endParaRPr lang="en-IN"/>
          </a:p>
        </p:txBody>
      </p:sp>
    </p:spTree>
    <p:extLst>
      <p:ext uri="{BB962C8B-B14F-4D97-AF65-F5344CB8AC3E}">
        <p14:creationId xmlns:p14="http://schemas.microsoft.com/office/powerpoint/2010/main" val="1845598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5B6D2C6-3169-4A8C-8480-87E4CBC10F51}" type="datetimeFigureOut">
              <a:rPr lang="en-IN" smtClean="0"/>
              <a:t>30-03-2020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4FFBD5-C987-4389-ADEF-980C92AC5513}" type="slidenum">
              <a:rPr lang="en-IN" smtClean="0"/>
              <a:t>‹#›</a:t>
            </a:fld>
            <a:endParaRPr lang="en-IN"/>
          </a:p>
        </p:txBody>
      </p:sp>
    </p:spTree>
    <p:extLst>
      <p:ext uri="{BB962C8B-B14F-4D97-AF65-F5344CB8AC3E}">
        <p14:creationId xmlns:p14="http://schemas.microsoft.com/office/powerpoint/2010/main" val="4148758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5B6D2C6-3169-4A8C-8480-87E4CBC10F51}" type="datetimeFigureOut">
              <a:rPr lang="en-IN" smtClean="0"/>
              <a:t>30-03-2020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4FFBD5-C987-4389-ADEF-980C92AC5513}" type="slidenum">
              <a:rPr lang="en-IN" smtClean="0"/>
              <a:t>‹#›</a:t>
            </a:fld>
            <a:endParaRPr lang="en-IN"/>
          </a:p>
        </p:txBody>
      </p:sp>
    </p:spTree>
    <p:extLst>
      <p:ext uri="{BB962C8B-B14F-4D97-AF65-F5344CB8AC3E}">
        <p14:creationId xmlns:p14="http://schemas.microsoft.com/office/powerpoint/2010/main" val="4251581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B6D2C6-3169-4A8C-8480-87E4CBC10F51}" type="datetimeFigureOut">
              <a:rPr lang="en-IN" smtClean="0"/>
              <a:t>30-03-2020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4FFBD5-C987-4389-ADEF-980C92AC5513}" type="slidenum">
              <a:rPr lang="en-IN" smtClean="0"/>
              <a:t>‹#›</a:t>
            </a:fld>
            <a:endParaRPr lang="en-IN"/>
          </a:p>
        </p:txBody>
      </p:sp>
    </p:spTree>
    <p:extLst>
      <p:ext uri="{BB962C8B-B14F-4D97-AF65-F5344CB8AC3E}">
        <p14:creationId xmlns:p14="http://schemas.microsoft.com/office/powerpoint/2010/main" val="834055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B6D2C6-3169-4A8C-8480-87E4CBC10F51}" type="datetimeFigureOut">
              <a:rPr lang="en-IN" smtClean="0"/>
              <a:t>30-03-2020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4FFBD5-C987-4389-ADEF-980C92AC5513}" type="slidenum">
              <a:rPr lang="en-IN" smtClean="0"/>
              <a:t>‹#›</a:t>
            </a:fld>
            <a:endParaRPr lang="en-IN"/>
          </a:p>
        </p:txBody>
      </p:sp>
    </p:spTree>
    <p:extLst>
      <p:ext uri="{BB962C8B-B14F-4D97-AF65-F5344CB8AC3E}">
        <p14:creationId xmlns:p14="http://schemas.microsoft.com/office/powerpoint/2010/main" val="3996159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B6D2C6-3169-4A8C-8480-87E4CBC10F51}" type="datetimeFigureOut">
              <a:rPr lang="en-IN" smtClean="0"/>
              <a:t>30-03-2020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4FFBD5-C987-4389-ADEF-980C92AC5513}" type="slidenum">
              <a:rPr lang="en-IN" smtClean="0"/>
              <a:t>‹#›</a:t>
            </a:fld>
            <a:endParaRPr lang="en-IN"/>
          </a:p>
        </p:txBody>
      </p:sp>
    </p:spTree>
    <p:extLst>
      <p:ext uri="{BB962C8B-B14F-4D97-AF65-F5344CB8AC3E}">
        <p14:creationId xmlns:p14="http://schemas.microsoft.com/office/powerpoint/2010/main" val="1411173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B6D2C6-3169-4A8C-8480-87E4CBC10F51}" type="datetimeFigureOut">
              <a:rPr lang="en-IN" smtClean="0"/>
              <a:t>30-03-2020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4FFBD5-C987-4389-ADEF-980C92AC5513}" type="slidenum">
              <a:rPr lang="en-IN" smtClean="0"/>
              <a:t>‹#›</a:t>
            </a:fld>
            <a:endParaRPr lang="en-IN"/>
          </a:p>
        </p:txBody>
      </p:sp>
    </p:spTree>
    <p:extLst>
      <p:ext uri="{BB962C8B-B14F-4D97-AF65-F5344CB8AC3E}">
        <p14:creationId xmlns:p14="http://schemas.microsoft.com/office/powerpoint/2010/main" val="3844255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B6D2C6-3169-4A8C-8480-87E4CBC10F51}" type="datetimeFigureOut">
              <a:rPr lang="en-IN" smtClean="0"/>
              <a:t>30-03-2020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4FFBD5-C987-4389-ADEF-980C92AC5513}" type="slidenum">
              <a:rPr lang="en-IN" smtClean="0"/>
              <a:t>‹#›</a:t>
            </a:fld>
            <a:endParaRPr lang="en-IN"/>
          </a:p>
        </p:txBody>
      </p:sp>
    </p:spTree>
    <p:extLst>
      <p:ext uri="{BB962C8B-B14F-4D97-AF65-F5344CB8AC3E}">
        <p14:creationId xmlns:p14="http://schemas.microsoft.com/office/powerpoint/2010/main" val="3341107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B6D2C6-3169-4A8C-8480-87E4CBC10F51}" type="datetimeFigureOut">
              <a:rPr lang="en-IN" smtClean="0"/>
              <a:t>30-03-2020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4FFBD5-C987-4389-ADEF-980C92AC5513}" type="slidenum">
              <a:rPr lang="en-IN" smtClean="0"/>
              <a:t>‹#›</a:t>
            </a:fld>
            <a:endParaRPr lang="en-IN"/>
          </a:p>
        </p:txBody>
      </p:sp>
    </p:spTree>
    <p:extLst>
      <p:ext uri="{BB962C8B-B14F-4D97-AF65-F5344CB8AC3E}">
        <p14:creationId xmlns:p14="http://schemas.microsoft.com/office/powerpoint/2010/main" val="412101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B6D2C6-3169-4A8C-8480-87E4CBC10F51}" type="datetimeFigureOut">
              <a:rPr lang="en-IN" smtClean="0"/>
              <a:t>30-03-2020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4FFBD5-C987-4389-ADEF-980C92AC5513}" type="slidenum">
              <a:rPr lang="en-IN" smtClean="0"/>
              <a:t>‹#›</a:t>
            </a:fld>
            <a:endParaRPr lang="en-IN"/>
          </a:p>
        </p:txBody>
      </p:sp>
    </p:spTree>
    <p:extLst>
      <p:ext uri="{BB962C8B-B14F-4D97-AF65-F5344CB8AC3E}">
        <p14:creationId xmlns:p14="http://schemas.microsoft.com/office/powerpoint/2010/main" val="3729834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B6D2C6-3169-4A8C-8480-87E4CBC10F51}" type="datetimeFigureOut">
              <a:rPr lang="en-IN" smtClean="0"/>
              <a:t>30-03-2020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4FFBD5-C987-4389-ADEF-980C92AC5513}" type="slidenum">
              <a:rPr lang="en-IN" smtClean="0"/>
              <a:t>‹#›</a:t>
            </a:fld>
            <a:endParaRPr lang="en-IN"/>
          </a:p>
        </p:txBody>
      </p:sp>
    </p:spTree>
    <p:extLst>
      <p:ext uri="{BB962C8B-B14F-4D97-AF65-F5344CB8AC3E}">
        <p14:creationId xmlns:p14="http://schemas.microsoft.com/office/powerpoint/2010/main" val="3770361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B6D2C6-3169-4A8C-8480-87E4CBC10F51}" type="datetimeFigureOut">
              <a:rPr lang="en-IN" smtClean="0"/>
              <a:t>30-03-2020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4FFBD5-C987-4389-ADEF-980C92AC5513}" type="slidenum">
              <a:rPr lang="en-IN" smtClean="0"/>
              <a:t>‹#›</a:t>
            </a:fld>
            <a:endParaRPr lang="en-IN"/>
          </a:p>
        </p:txBody>
      </p:sp>
    </p:spTree>
    <p:extLst>
      <p:ext uri="{BB962C8B-B14F-4D97-AF65-F5344CB8AC3E}">
        <p14:creationId xmlns:p14="http://schemas.microsoft.com/office/powerpoint/2010/main" val="1547306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B6D2C6-3169-4A8C-8480-87E4CBC10F51}" type="datetimeFigureOut">
              <a:rPr lang="en-IN" smtClean="0"/>
              <a:t>30-03-2020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4FFBD5-C987-4389-ADEF-980C92AC5513}" type="slidenum">
              <a:rPr lang="en-IN" smtClean="0"/>
              <a:t>‹#›</a:t>
            </a:fld>
            <a:endParaRPr lang="en-IN"/>
          </a:p>
        </p:txBody>
      </p:sp>
    </p:spTree>
    <p:extLst>
      <p:ext uri="{BB962C8B-B14F-4D97-AF65-F5344CB8AC3E}">
        <p14:creationId xmlns:p14="http://schemas.microsoft.com/office/powerpoint/2010/main" val="1515794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5B6D2C6-3169-4A8C-8480-87E4CBC10F51}" type="datetimeFigureOut">
              <a:rPr lang="en-IN" smtClean="0"/>
              <a:t>30-03-2020</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F4FFBD5-C987-4389-ADEF-980C92AC5513}" type="slidenum">
              <a:rPr lang="en-IN" smtClean="0"/>
              <a:t>‹#›</a:t>
            </a:fld>
            <a:endParaRPr lang="en-IN"/>
          </a:p>
        </p:txBody>
      </p:sp>
    </p:spTree>
    <p:extLst>
      <p:ext uri="{BB962C8B-B14F-4D97-AF65-F5344CB8AC3E}">
        <p14:creationId xmlns:p14="http://schemas.microsoft.com/office/powerpoint/2010/main" val="3259714341"/>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96A8A5D-137F-4A8A-9811-F7A867F02E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6EA64E00-438F-4B4F-9366-7A7230A9A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59E6386A-8042-4EC7-A981-EFAC2ACB89D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31A59B33-E51B-44D0-9F26-F2CA3EF8D87A}"/>
              </a:ext>
            </a:extLst>
          </p:cNvPr>
          <p:cNvSpPr>
            <a:spLocks noGrp="1"/>
          </p:cNvSpPr>
          <p:nvPr>
            <p:ph type="ctrTitle"/>
          </p:nvPr>
        </p:nvSpPr>
        <p:spPr>
          <a:xfrm>
            <a:off x="7914894" y="1122363"/>
            <a:ext cx="3156229" cy="2387600"/>
          </a:xfrm>
        </p:spPr>
        <p:txBody>
          <a:bodyPr>
            <a:normAutofit/>
          </a:bodyPr>
          <a:lstStyle/>
          <a:p>
            <a:r>
              <a:rPr lang="en-IN" sz="2300" dirty="0"/>
              <a:t>Cardiotocography</a:t>
            </a:r>
          </a:p>
        </p:txBody>
      </p:sp>
      <p:sp>
        <p:nvSpPr>
          <p:cNvPr id="3" name="Subtitle 2">
            <a:extLst>
              <a:ext uri="{FF2B5EF4-FFF2-40B4-BE49-F238E27FC236}">
                <a16:creationId xmlns:a16="http://schemas.microsoft.com/office/drawing/2014/main" id="{8B5442F4-1FAA-4D37-A7E1-EE757425D057}"/>
              </a:ext>
            </a:extLst>
          </p:cNvPr>
          <p:cNvSpPr>
            <a:spLocks noGrp="1"/>
          </p:cNvSpPr>
          <p:nvPr>
            <p:ph type="subTitle" idx="1"/>
          </p:nvPr>
        </p:nvSpPr>
        <p:spPr>
          <a:xfrm>
            <a:off x="7886319" y="3602038"/>
            <a:ext cx="3184804" cy="1655762"/>
          </a:xfrm>
        </p:spPr>
        <p:txBody>
          <a:bodyPr>
            <a:normAutofit/>
          </a:bodyPr>
          <a:lstStyle/>
          <a:p>
            <a:pPr>
              <a:lnSpc>
                <a:spcPct val="110000"/>
              </a:lnSpc>
            </a:pPr>
            <a:r>
              <a:rPr lang="en-US" sz="1400" dirty="0"/>
              <a:t>Group No: 11</a:t>
            </a:r>
          </a:p>
          <a:p>
            <a:pPr marL="742950" lvl="1" indent="-285750" algn="l">
              <a:lnSpc>
                <a:spcPct val="110000"/>
              </a:lnSpc>
              <a:buFont typeface="Arial" panose="020B0604020202020204" pitchFamily="34" charset="0"/>
              <a:buChar char="•"/>
            </a:pPr>
            <a:r>
              <a:rPr lang="en-US" sz="1400" dirty="0"/>
              <a:t>Fahadulla Khan – 1121</a:t>
            </a:r>
          </a:p>
          <a:p>
            <a:pPr marL="742950" lvl="1" indent="-285750" algn="l">
              <a:lnSpc>
                <a:spcPct val="110000"/>
              </a:lnSpc>
              <a:buFont typeface="Arial" panose="020B0604020202020204" pitchFamily="34" charset="0"/>
              <a:buChar char="•"/>
            </a:pPr>
            <a:r>
              <a:rPr lang="en-US" sz="1400" dirty="0"/>
              <a:t>Sowmya Shastri -  1136</a:t>
            </a:r>
          </a:p>
          <a:p>
            <a:pPr marL="742950" lvl="1" indent="-285750" algn="l">
              <a:lnSpc>
                <a:spcPct val="110000"/>
              </a:lnSpc>
              <a:buFont typeface="Arial" panose="020B0604020202020204" pitchFamily="34" charset="0"/>
              <a:buChar char="•"/>
            </a:pPr>
            <a:r>
              <a:rPr lang="en-US" sz="1400" dirty="0"/>
              <a:t>Nishant - -1309</a:t>
            </a:r>
          </a:p>
          <a:p>
            <a:pPr marL="742950" lvl="1" indent="-285750" algn="l">
              <a:lnSpc>
                <a:spcPct val="110000"/>
              </a:lnSpc>
              <a:buFont typeface="Arial" panose="020B0604020202020204" pitchFamily="34" charset="0"/>
              <a:buChar char="•"/>
            </a:pPr>
            <a:r>
              <a:rPr lang="en-US" sz="1400" dirty="0"/>
              <a:t>Ayush Som - 1022</a:t>
            </a:r>
            <a:endParaRPr lang="en-IN" sz="1400" dirty="0"/>
          </a:p>
        </p:txBody>
      </p:sp>
      <p:pic>
        <p:nvPicPr>
          <p:cNvPr id="5" name="Picture 4">
            <a:extLst>
              <a:ext uri="{FF2B5EF4-FFF2-40B4-BE49-F238E27FC236}">
                <a16:creationId xmlns:a16="http://schemas.microsoft.com/office/drawing/2014/main" id="{1023427C-CF53-4E16-BE0B-726DCFB70723}"/>
              </a:ext>
            </a:extLst>
          </p:cNvPr>
          <p:cNvPicPr>
            <a:picLocks noChangeAspect="1"/>
          </p:cNvPicPr>
          <p:nvPr/>
        </p:nvPicPr>
        <p:blipFill rotWithShape="1">
          <a:blip r:embed="rId4"/>
          <a:srcRect r="-2" b="9267"/>
          <a:stretch/>
        </p:blipFill>
        <p:spPr>
          <a:xfrm>
            <a:off x="-5597" y="10"/>
            <a:ext cx="7558541" cy="6857990"/>
          </a:xfrm>
          <a:prstGeom prst="rect">
            <a:avLst/>
          </a:prstGeom>
        </p:spPr>
      </p:pic>
      <p:grpSp>
        <p:nvGrpSpPr>
          <p:cNvPr id="14" name="Group 13">
            <a:extLst>
              <a:ext uri="{FF2B5EF4-FFF2-40B4-BE49-F238E27FC236}">
                <a16:creationId xmlns:a16="http://schemas.microsoft.com/office/drawing/2014/main" id="{0FA686C7-6B08-416F-AEF3-C204079363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5" name="Rectangle 5">
              <a:extLst>
                <a:ext uri="{FF2B5EF4-FFF2-40B4-BE49-F238E27FC236}">
                  <a16:creationId xmlns:a16="http://schemas.microsoft.com/office/drawing/2014/main" id="{2BBDDDB2-3938-4066-91BA-4907AF8826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D2125FCC-F305-4C4C-9CB1-14B83ADD73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7">
              <a:extLst>
                <a:ext uri="{FF2B5EF4-FFF2-40B4-BE49-F238E27FC236}">
                  <a16:creationId xmlns:a16="http://schemas.microsoft.com/office/drawing/2014/main" id="{96643530-0EE0-4AC8-8241-ED8E26ED8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Rectangle 8">
              <a:extLst>
                <a:ext uri="{FF2B5EF4-FFF2-40B4-BE49-F238E27FC236}">
                  <a16:creationId xmlns:a16="http://schemas.microsoft.com/office/drawing/2014/main" id="{A784F0C8-95D3-4D7D-8FA9-326D3DEA266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9" name="Freeform 9">
              <a:extLst>
                <a:ext uri="{FF2B5EF4-FFF2-40B4-BE49-F238E27FC236}">
                  <a16:creationId xmlns:a16="http://schemas.microsoft.com/office/drawing/2014/main" id="{4D49008E-3A2F-4C2C-85EB-1D228F38E6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0">
              <a:extLst>
                <a:ext uri="{FF2B5EF4-FFF2-40B4-BE49-F238E27FC236}">
                  <a16:creationId xmlns:a16="http://schemas.microsoft.com/office/drawing/2014/main" id="{B09CB0F8-91EE-4A04-91CD-9B9D390ED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1">
              <a:extLst>
                <a:ext uri="{FF2B5EF4-FFF2-40B4-BE49-F238E27FC236}">
                  <a16:creationId xmlns:a16="http://schemas.microsoft.com/office/drawing/2014/main" id="{954CB039-9A52-4C07-BDB1-747876D86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2">
              <a:extLst>
                <a:ext uri="{FF2B5EF4-FFF2-40B4-BE49-F238E27FC236}">
                  <a16:creationId xmlns:a16="http://schemas.microsoft.com/office/drawing/2014/main" id="{AD9FE313-C425-42A8-92A9-82E74C4096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3">
              <a:extLst>
                <a:ext uri="{FF2B5EF4-FFF2-40B4-BE49-F238E27FC236}">
                  <a16:creationId xmlns:a16="http://schemas.microsoft.com/office/drawing/2014/main" id="{CD506FC5-3A23-48B7-9771-7B77E6DA0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4">
              <a:extLst>
                <a:ext uri="{FF2B5EF4-FFF2-40B4-BE49-F238E27FC236}">
                  <a16:creationId xmlns:a16="http://schemas.microsoft.com/office/drawing/2014/main" id="{6FF54CDF-21B0-46AE-B402-234E62F9D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5">
              <a:extLst>
                <a:ext uri="{FF2B5EF4-FFF2-40B4-BE49-F238E27FC236}">
                  <a16:creationId xmlns:a16="http://schemas.microsoft.com/office/drawing/2014/main" id="{EE88784D-C24D-4FBD-AF34-85BA74966F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6">
              <a:extLst>
                <a:ext uri="{FF2B5EF4-FFF2-40B4-BE49-F238E27FC236}">
                  <a16:creationId xmlns:a16="http://schemas.microsoft.com/office/drawing/2014/main" id="{F524C128-9723-4A4D-BFB5-7EBD5B24FB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7">
              <a:extLst>
                <a:ext uri="{FF2B5EF4-FFF2-40B4-BE49-F238E27FC236}">
                  <a16:creationId xmlns:a16="http://schemas.microsoft.com/office/drawing/2014/main" id="{9C742EF7-4F82-4B4A-9693-4F794B6A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8">
              <a:extLst>
                <a:ext uri="{FF2B5EF4-FFF2-40B4-BE49-F238E27FC236}">
                  <a16:creationId xmlns:a16="http://schemas.microsoft.com/office/drawing/2014/main" id="{0265747A-2114-4F0F-81B6-618FD389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19">
              <a:extLst>
                <a:ext uri="{FF2B5EF4-FFF2-40B4-BE49-F238E27FC236}">
                  <a16:creationId xmlns:a16="http://schemas.microsoft.com/office/drawing/2014/main" id="{99E488E3-470E-4FC6-A3B0-141DF162D8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0">
              <a:extLst>
                <a:ext uri="{FF2B5EF4-FFF2-40B4-BE49-F238E27FC236}">
                  <a16:creationId xmlns:a16="http://schemas.microsoft.com/office/drawing/2014/main" id="{612B7DC5-03F3-4B7B-9520-D66144F168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1">
              <a:extLst>
                <a:ext uri="{FF2B5EF4-FFF2-40B4-BE49-F238E27FC236}">
                  <a16:creationId xmlns:a16="http://schemas.microsoft.com/office/drawing/2014/main" id="{B2355AA2-DB69-485A-B600-E3DF02F2D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2">
              <a:extLst>
                <a:ext uri="{FF2B5EF4-FFF2-40B4-BE49-F238E27FC236}">
                  <a16:creationId xmlns:a16="http://schemas.microsoft.com/office/drawing/2014/main" id="{4DC3AC80-2B15-428E-8B1E-53312C666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3">
              <a:extLst>
                <a:ext uri="{FF2B5EF4-FFF2-40B4-BE49-F238E27FC236}">
                  <a16:creationId xmlns:a16="http://schemas.microsoft.com/office/drawing/2014/main" id="{C48F81D6-640C-4483-9773-8C7BFF461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4">
              <a:extLst>
                <a:ext uri="{FF2B5EF4-FFF2-40B4-BE49-F238E27FC236}">
                  <a16:creationId xmlns:a16="http://schemas.microsoft.com/office/drawing/2014/main" id="{C7AA2EE3-7411-4DCB-B79E-0C5C95D7C7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5">
              <a:extLst>
                <a:ext uri="{FF2B5EF4-FFF2-40B4-BE49-F238E27FC236}">
                  <a16:creationId xmlns:a16="http://schemas.microsoft.com/office/drawing/2014/main" id="{8B84BFA3-B122-4CA5-8C28-79134C97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6">
              <a:extLst>
                <a:ext uri="{FF2B5EF4-FFF2-40B4-BE49-F238E27FC236}">
                  <a16:creationId xmlns:a16="http://schemas.microsoft.com/office/drawing/2014/main" id="{A7C22B06-B32B-46EB-9428-B7CA7DA1F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7">
              <a:extLst>
                <a:ext uri="{FF2B5EF4-FFF2-40B4-BE49-F238E27FC236}">
                  <a16:creationId xmlns:a16="http://schemas.microsoft.com/office/drawing/2014/main" id="{1AE1D740-5AF4-4B8F-B533-C8CD4E56E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8">
              <a:extLst>
                <a:ext uri="{FF2B5EF4-FFF2-40B4-BE49-F238E27FC236}">
                  <a16:creationId xmlns:a16="http://schemas.microsoft.com/office/drawing/2014/main" id="{555B0792-99B8-4014-AC84-7B39D21294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29">
              <a:extLst>
                <a:ext uri="{FF2B5EF4-FFF2-40B4-BE49-F238E27FC236}">
                  <a16:creationId xmlns:a16="http://schemas.microsoft.com/office/drawing/2014/main" id="{395B90B6-A4DE-4EEF-B53E-395E8D4AF3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0">
              <a:extLst>
                <a:ext uri="{FF2B5EF4-FFF2-40B4-BE49-F238E27FC236}">
                  <a16:creationId xmlns:a16="http://schemas.microsoft.com/office/drawing/2014/main" id="{A0117576-A27F-4175-BD9D-EE15C96D98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1">
              <a:extLst>
                <a:ext uri="{FF2B5EF4-FFF2-40B4-BE49-F238E27FC236}">
                  <a16:creationId xmlns:a16="http://schemas.microsoft.com/office/drawing/2014/main" id="{93C8332E-93D3-4919-A977-06EC76556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2">
              <a:extLst>
                <a:ext uri="{FF2B5EF4-FFF2-40B4-BE49-F238E27FC236}">
                  <a16:creationId xmlns:a16="http://schemas.microsoft.com/office/drawing/2014/main" id="{B086AC0E-8130-47AC-A510-5285FAE659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Rectangle 33">
              <a:extLst>
                <a:ext uri="{FF2B5EF4-FFF2-40B4-BE49-F238E27FC236}">
                  <a16:creationId xmlns:a16="http://schemas.microsoft.com/office/drawing/2014/main" id="{DF1BC1DF-8089-49D8-9535-EAB0D7C9A4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4" name="Freeform 34">
              <a:extLst>
                <a:ext uri="{FF2B5EF4-FFF2-40B4-BE49-F238E27FC236}">
                  <a16:creationId xmlns:a16="http://schemas.microsoft.com/office/drawing/2014/main" id="{97388BAE-DCB9-4B88-9CDE-6FA3304D3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5">
              <a:extLst>
                <a:ext uri="{FF2B5EF4-FFF2-40B4-BE49-F238E27FC236}">
                  <a16:creationId xmlns:a16="http://schemas.microsoft.com/office/drawing/2014/main" id="{7E059A96-E5FE-4EE1-9C6D-3AB208BF6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6">
              <a:extLst>
                <a:ext uri="{FF2B5EF4-FFF2-40B4-BE49-F238E27FC236}">
                  <a16:creationId xmlns:a16="http://schemas.microsoft.com/office/drawing/2014/main" id="{CD6A3DCE-FBEE-41E7-A0EC-CA23A1DF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7">
              <a:extLst>
                <a:ext uri="{FF2B5EF4-FFF2-40B4-BE49-F238E27FC236}">
                  <a16:creationId xmlns:a16="http://schemas.microsoft.com/office/drawing/2014/main" id="{52966C83-B07E-463F-B982-F3E074D9D1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8">
              <a:extLst>
                <a:ext uri="{FF2B5EF4-FFF2-40B4-BE49-F238E27FC236}">
                  <a16:creationId xmlns:a16="http://schemas.microsoft.com/office/drawing/2014/main" id="{0F475B53-6578-4C68-AC7C-3BE28EA6A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39">
              <a:extLst>
                <a:ext uri="{FF2B5EF4-FFF2-40B4-BE49-F238E27FC236}">
                  <a16:creationId xmlns:a16="http://schemas.microsoft.com/office/drawing/2014/main" id="{8475C02B-D024-4E20-9EF3-2A7E96740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0">
              <a:extLst>
                <a:ext uri="{FF2B5EF4-FFF2-40B4-BE49-F238E27FC236}">
                  <a16:creationId xmlns:a16="http://schemas.microsoft.com/office/drawing/2014/main" id="{1F5EF5DC-7372-4549-B0A6-800F194068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1">
              <a:extLst>
                <a:ext uri="{FF2B5EF4-FFF2-40B4-BE49-F238E27FC236}">
                  <a16:creationId xmlns:a16="http://schemas.microsoft.com/office/drawing/2014/main" id="{8B908D96-CCB2-426B-862C-2BDB2AF71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2">
              <a:extLst>
                <a:ext uri="{FF2B5EF4-FFF2-40B4-BE49-F238E27FC236}">
                  <a16:creationId xmlns:a16="http://schemas.microsoft.com/office/drawing/2014/main" id="{26752E6D-E46B-4DA2-B280-5C696EF4FD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3">
              <a:extLst>
                <a:ext uri="{FF2B5EF4-FFF2-40B4-BE49-F238E27FC236}">
                  <a16:creationId xmlns:a16="http://schemas.microsoft.com/office/drawing/2014/main" id="{011E7A27-73CF-4E1E-8AE2-B88B96F3B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4">
              <a:extLst>
                <a:ext uri="{FF2B5EF4-FFF2-40B4-BE49-F238E27FC236}">
                  <a16:creationId xmlns:a16="http://schemas.microsoft.com/office/drawing/2014/main" id="{1DBE1EE2-4667-4A45-80F7-217D3B6FA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Rectangle 45">
              <a:extLst>
                <a:ext uri="{FF2B5EF4-FFF2-40B4-BE49-F238E27FC236}">
                  <a16:creationId xmlns:a16="http://schemas.microsoft.com/office/drawing/2014/main" id="{A48239BC-3712-4110-AE92-4AC892603DE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6" name="Freeform 46">
              <a:extLst>
                <a:ext uri="{FF2B5EF4-FFF2-40B4-BE49-F238E27FC236}">
                  <a16:creationId xmlns:a16="http://schemas.microsoft.com/office/drawing/2014/main" id="{14B6D739-1C93-4350-BC14-ED88C6341B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7">
              <a:extLst>
                <a:ext uri="{FF2B5EF4-FFF2-40B4-BE49-F238E27FC236}">
                  <a16:creationId xmlns:a16="http://schemas.microsoft.com/office/drawing/2014/main" id="{2F73DF89-CB95-4798-90CA-B7A1DF2D36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8">
              <a:extLst>
                <a:ext uri="{FF2B5EF4-FFF2-40B4-BE49-F238E27FC236}">
                  <a16:creationId xmlns:a16="http://schemas.microsoft.com/office/drawing/2014/main" id="{1DA7D977-8D60-47B5-8071-30A6FA0C9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49">
              <a:extLst>
                <a:ext uri="{FF2B5EF4-FFF2-40B4-BE49-F238E27FC236}">
                  <a16:creationId xmlns:a16="http://schemas.microsoft.com/office/drawing/2014/main" id="{4A241594-4FC5-4570-94B2-724F248A6B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0">
              <a:extLst>
                <a:ext uri="{FF2B5EF4-FFF2-40B4-BE49-F238E27FC236}">
                  <a16:creationId xmlns:a16="http://schemas.microsoft.com/office/drawing/2014/main" id="{9D31F634-1A34-473E-A0FA-D06EB57D97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1">
              <a:extLst>
                <a:ext uri="{FF2B5EF4-FFF2-40B4-BE49-F238E27FC236}">
                  <a16:creationId xmlns:a16="http://schemas.microsoft.com/office/drawing/2014/main" id="{CE20C679-7385-48FF-BBE5-5BA7C0E70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2">
              <a:extLst>
                <a:ext uri="{FF2B5EF4-FFF2-40B4-BE49-F238E27FC236}">
                  <a16:creationId xmlns:a16="http://schemas.microsoft.com/office/drawing/2014/main" id="{ADF9CA3B-265F-4927-BA79-0A676AF3F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3">
              <a:extLst>
                <a:ext uri="{FF2B5EF4-FFF2-40B4-BE49-F238E27FC236}">
                  <a16:creationId xmlns:a16="http://schemas.microsoft.com/office/drawing/2014/main" id="{B138D01D-340C-4DB0-A0E1-D54B9319D5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4">
              <a:extLst>
                <a:ext uri="{FF2B5EF4-FFF2-40B4-BE49-F238E27FC236}">
                  <a16:creationId xmlns:a16="http://schemas.microsoft.com/office/drawing/2014/main" id="{B56918B0-069B-4C98-995E-4D6B0B176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5">
              <a:extLst>
                <a:ext uri="{FF2B5EF4-FFF2-40B4-BE49-F238E27FC236}">
                  <a16:creationId xmlns:a16="http://schemas.microsoft.com/office/drawing/2014/main" id="{2BD45940-09B7-4CD3-90E7-0EA2CF6A03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6">
              <a:extLst>
                <a:ext uri="{FF2B5EF4-FFF2-40B4-BE49-F238E27FC236}">
                  <a16:creationId xmlns:a16="http://schemas.microsoft.com/office/drawing/2014/main" id="{347A8664-7179-419E-A26E-8250762910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7">
              <a:extLst>
                <a:ext uri="{FF2B5EF4-FFF2-40B4-BE49-F238E27FC236}">
                  <a16:creationId xmlns:a16="http://schemas.microsoft.com/office/drawing/2014/main" id="{B7350394-4D50-4E2E-8AF2-F4A52E734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58">
              <a:extLst>
                <a:ext uri="{FF2B5EF4-FFF2-40B4-BE49-F238E27FC236}">
                  <a16:creationId xmlns:a16="http://schemas.microsoft.com/office/drawing/2014/main" id="{6B464294-4049-4542-A83E-22B8CC6331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70" name="Group 69">
            <a:extLst>
              <a:ext uri="{FF2B5EF4-FFF2-40B4-BE49-F238E27FC236}">
                <a16:creationId xmlns:a16="http://schemas.microsoft.com/office/drawing/2014/main" id="{4C78E281-F596-4ECB-979A-89D89452AA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1" name="Freeform 32">
              <a:extLst>
                <a:ext uri="{FF2B5EF4-FFF2-40B4-BE49-F238E27FC236}">
                  <a16:creationId xmlns:a16="http://schemas.microsoft.com/office/drawing/2014/main" id="{C20E68C0-5C9E-4DA6-83AD-0EC3179BB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33">
              <a:extLst>
                <a:ext uri="{FF2B5EF4-FFF2-40B4-BE49-F238E27FC236}">
                  <a16:creationId xmlns:a16="http://schemas.microsoft.com/office/drawing/2014/main" id="{80C08ED9-C9F6-4168-816A-F5C5F3AF5A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34">
              <a:extLst>
                <a:ext uri="{FF2B5EF4-FFF2-40B4-BE49-F238E27FC236}">
                  <a16:creationId xmlns:a16="http://schemas.microsoft.com/office/drawing/2014/main" id="{0A83E4BF-890D-4E0A-A720-48088D4224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35">
              <a:extLst>
                <a:ext uri="{FF2B5EF4-FFF2-40B4-BE49-F238E27FC236}">
                  <a16:creationId xmlns:a16="http://schemas.microsoft.com/office/drawing/2014/main" id="{996F9B33-C769-451E-9044-EA85C625C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36">
              <a:extLst>
                <a:ext uri="{FF2B5EF4-FFF2-40B4-BE49-F238E27FC236}">
                  <a16:creationId xmlns:a16="http://schemas.microsoft.com/office/drawing/2014/main" id="{F91D6EA2-C024-4E53-A81E-A50907517B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37">
              <a:extLst>
                <a:ext uri="{FF2B5EF4-FFF2-40B4-BE49-F238E27FC236}">
                  <a16:creationId xmlns:a16="http://schemas.microsoft.com/office/drawing/2014/main" id="{233F8C4E-A946-462B-9703-971ABD45D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38">
              <a:extLst>
                <a:ext uri="{FF2B5EF4-FFF2-40B4-BE49-F238E27FC236}">
                  <a16:creationId xmlns:a16="http://schemas.microsoft.com/office/drawing/2014/main" id="{06059614-A557-45C6-B625-488D41C394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39">
              <a:extLst>
                <a:ext uri="{FF2B5EF4-FFF2-40B4-BE49-F238E27FC236}">
                  <a16:creationId xmlns:a16="http://schemas.microsoft.com/office/drawing/2014/main" id="{26BCD22B-880F-40F8-88AC-CD9285348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40">
              <a:extLst>
                <a:ext uri="{FF2B5EF4-FFF2-40B4-BE49-F238E27FC236}">
                  <a16:creationId xmlns:a16="http://schemas.microsoft.com/office/drawing/2014/main" id="{52324B00-0190-4453-9F81-F0E913800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Rectangle 41">
              <a:extLst>
                <a:ext uri="{FF2B5EF4-FFF2-40B4-BE49-F238E27FC236}">
                  <a16:creationId xmlns:a16="http://schemas.microsoft.com/office/drawing/2014/main" id="{33BE57C0-F93F-4C88-B489-0BFA90D01B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spTree>
    <p:extLst>
      <p:ext uri="{BB962C8B-B14F-4D97-AF65-F5344CB8AC3E}">
        <p14:creationId xmlns:p14="http://schemas.microsoft.com/office/powerpoint/2010/main" val="1329284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D72D6-B757-457F-A38E-3C3DA5BC2D3A}"/>
              </a:ext>
            </a:extLst>
          </p:cNvPr>
          <p:cNvSpPr>
            <a:spLocks noGrp="1"/>
          </p:cNvSpPr>
          <p:nvPr>
            <p:ph type="title"/>
          </p:nvPr>
        </p:nvSpPr>
        <p:spPr>
          <a:xfrm>
            <a:off x="1141413" y="618518"/>
            <a:ext cx="9905998" cy="1478570"/>
          </a:xfrm>
        </p:spPr>
        <p:txBody>
          <a:bodyPr>
            <a:normAutofit/>
          </a:bodyPr>
          <a:lstStyle/>
          <a:p>
            <a:r>
              <a:rPr lang="en-US"/>
              <a:t>Mean Heart rate v/s Histogram</a:t>
            </a:r>
            <a:endParaRPr lang="en-IN"/>
          </a:p>
        </p:txBody>
      </p:sp>
      <p:pic>
        <p:nvPicPr>
          <p:cNvPr id="4" name="Content Placeholder 3" descr="A screenshot of a cell phone&#10;&#10;Description automatically generated">
            <a:extLst>
              <a:ext uri="{FF2B5EF4-FFF2-40B4-BE49-F238E27FC236}">
                <a16:creationId xmlns:a16="http://schemas.microsoft.com/office/drawing/2014/main" id="{F305D284-D6DA-4CD8-A136-23C6670E3728}"/>
              </a:ext>
            </a:extLst>
          </p:cNvPr>
          <p:cNvPicPr>
            <a:picLocks noChangeAspect="1"/>
          </p:cNvPicPr>
          <p:nvPr/>
        </p:nvPicPr>
        <p:blipFill>
          <a:blip r:embed="rId3"/>
          <a:stretch>
            <a:fillRect/>
          </a:stretch>
        </p:blipFill>
        <p:spPr>
          <a:xfrm>
            <a:off x="1274408" y="2249487"/>
            <a:ext cx="4423239"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8" name="Content Placeholder 7">
            <a:extLst>
              <a:ext uri="{FF2B5EF4-FFF2-40B4-BE49-F238E27FC236}">
                <a16:creationId xmlns:a16="http://schemas.microsoft.com/office/drawing/2014/main" id="{F1C2C6CD-E8CB-4B46-B3E2-822A615E5E30}"/>
              </a:ext>
            </a:extLst>
          </p:cNvPr>
          <p:cNvSpPr>
            <a:spLocks noGrp="1"/>
          </p:cNvSpPr>
          <p:nvPr>
            <p:ph idx="1"/>
          </p:nvPr>
        </p:nvSpPr>
        <p:spPr>
          <a:xfrm>
            <a:off x="6336727" y="2249487"/>
            <a:ext cx="4710683" cy="3541714"/>
          </a:xfrm>
        </p:spPr>
        <p:txBody>
          <a:bodyPr>
            <a:normAutofit/>
          </a:bodyPr>
          <a:lstStyle/>
          <a:p>
            <a:r>
              <a:rPr lang="en-US"/>
              <a:t>This shows the Mean base line heart rate increases as the tail moves from left tailed to right tailed</a:t>
            </a:r>
          </a:p>
        </p:txBody>
      </p:sp>
    </p:spTree>
    <p:extLst>
      <p:ext uri="{BB962C8B-B14F-4D97-AF65-F5344CB8AC3E}">
        <p14:creationId xmlns:p14="http://schemas.microsoft.com/office/powerpoint/2010/main" val="4133943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DA0FA927-7253-4075-B45E-5077516B9B4A}"/>
              </a:ext>
            </a:extLst>
          </p:cNvPr>
          <p:cNvSpPr>
            <a:spLocks noGrp="1"/>
          </p:cNvSpPr>
          <p:nvPr>
            <p:ph type="title"/>
          </p:nvPr>
        </p:nvSpPr>
        <p:spPr>
          <a:xfrm>
            <a:off x="1019015" y="1093787"/>
            <a:ext cx="3059969" cy="4697413"/>
          </a:xfrm>
        </p:spPr>
        <p:txBody>
          <a:bodyPr>
            <a:normAutofit/>
          </a:bodyPr>
          <a:lstStyle/>
          <a:p>
            <a:r>
              <a:rPr lang="en-IN" dirty="0"/>
              <a:t>Intrapartum </a:t>
            </a:r>
            <a:r>
              <a:rPr lang="en-IN" dirty="0" err="1"/>
              <a:t>Fetal</a:t>
            </a:r>
            <a:r>
              <a:rPr lang="en-IN" dirty="0"/>
              <a:t> Monitoring</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0FF814-937D-462E-BD34-FA66A85C5CCC}"/>
              </a:ext>
            </a:extLst>
          </p:cNvPr>
          <p:cNvSpPr>
            <a:spLocks noGrp="1"/>
          </p:cNvSpPr>
          <p:nvPr>
            <p:ph idx="1"/>
          </p:nvPr>
        </p:nvSpPr>
        <p:spPr>
          <a:xfrm>
            <a:off x="5224814" y="317096"/>
            <a:ext cx="5831944" cy="6182178"/>
          </a:xfrm>
        </p:spPr>
        <p:txBody>
          <a:bodyPr>
            <a:noAutofit/>
          </a:bodyPr>
          <a:lstStyle/>
          <a:p>
            <a:pPr>
              <a:lnSpc>
                <a:spcPct val="110000"/>
              </a:lnSpc>
            </a:pPr>
            <a:r>
              <a:rPr lang="en-IN" sz="1400" dirty="0"/>
              <a:t>Intrapartum </a:t>
            </a:r>
            <a:r>
              <a:rPr lang="en-IN" sz="1400" dirty="0" err="1"/>
              <a:t>fetal</a:t>
            </a:r>
            <a:r>
              <a:rPr lang="en-IN" sz="1400" dirty="0"/>
              <a:t> monitoring, has following interpretation</a:t>
            </a:r>
          </a:p>
          <a:p>
            <a:pPr lvl="1">
              <a:lnSpc>
                <a:spcPct val="110000"/>
              </a:lnSpc>
            </a:pPr>
            <a:r>
              <a:rPr lang="en-US" sz="1400" b="1" dirty="0"/>
              <a:t>Normal: </a:t>
            </a:r>
            <a:r>
              <a:rPr lang="en-US" sz="1400" dirty="0"/>
              <a:t>No hypoxia/acidosis, no intervention necessary to improve fetal oxygenation state:</a:t>
            </a:r>
          </a:p>
          <a:p>
            <a:pPr lvl="2">
              <a:lnSpc>
                <a:spcPct val="110000"/>
              </a:lnSpc>
            </a:pPr>
            <a:r>
              <a:rPr lang="en-US" sz="1400" dirty="0"/>
              <a:t>Baseline 110-160 bpm</a:t>
            </a:r>
          </a:p>
          <a:p>
            <a:pPr lvl="2">
              <a:lnSpc>
                <a:spcPct val="110000"/>
              </a:lnSpc>
            </a:pPr>
            <a:r>
              <a:rPr lang="en-US" sz="1400" dirty="0"/>
              <a:t>Variability 5-25 bpm</a:t>
            </a:r>
          </a:p>
          <a:p>
            <a:pPr lvl="2">
              <a:lnSpc>
                <a:spcPct val="110000"/>
              </a:lnSpc>
            </a:pPr>
            <a:r>
              <a:rPr lang="en-US" sz="1400" dirty="0"/>
              <a:t>No repetitive decelerations (decelerations are defined as repetitive when associated with &gt; 50% contractions)</a:t>
            </a:r>
          </a:p>
          <a:p>
            <a:pPr lvl="1">
              <a:lnSpc>
                <a:spcPct val="110000"/>
              </a:lnSpc>
            </a:pPr>
            <a:r>
              <a:rPr lang="en-US" sz="1400" b="1" dirty="0"/>
              <a:t>Suspicious: </a:t>
            </a:r>
            <a:r>
              <a:rPr lang="en-US" sz="1400" dirty="0"/>
              <a:t>Low probability of hypoxia/acidosis, warrants action to correct reversible causes if identified, close monitoring or adjunctive methods:</a:t>
            </a:r>
          </a:p>
          <a:p>
            <a:pPr lvl="1">
              <a:lnSpc>
                <a:spcPct val="110000"/>
              </a:lnSpc>
            </a:pPr>
            <a:r>
              <a:rPr lang="en-US" sz="1400" b="1" dirty="0"/>
              <a:t>Pathological: </a:t>
            </a:r>
            <a:r>
              <a:rPr lang="en-US" sz="1400" dirty="0"/>
              <a:t>High probability of hypoxia/acidosis, requires immediate action to correct reversible causes, adjunctive methods, or if this is not possible expedite delivery. In acute situations immediate delivery should be accomplished</a:t>
            </a:r>
          </a:p>
          <a:p>
            <a:pPr lvl="2">
              <a:lnSpc>
                <a:spcPct val="110000"/>
              </a:lnSpc>
            </a:pPr>
            <a:r>
              <a:rPr lang="en-US" sz="1400" dirty="0"/>
              <a:t>Baseline &lt;100 bpm</a:t>
            </a:r>
          </a:p>
          <a:p>
            <a:pPr lvl="2">
              <a:lnSpc>
                <a:spcPct val="110000"/>
              </a:lnSpc>
            </a:pPr>
            <a:r>
              <a:rPr lang="en-US" sz="1400" dirty="0"/>
              <a:t>Reduced or increased variability or sinusoidal pattern</a:t>
            </a:r>
          </a:p>
          <a:p>
            <a:pPr lvl="2">
              <a:lnSpc>
                <a:spcPct val="110000"/>
              </a:lnSpc>
            </a:pPr>
            <a:r>
              <a:rPr lang="en-US" sz="1400" dirty="0"/>
              <a:t>Repetitive late or prolonged decelerations for &gt; 30 min, or &gt; 20 min if reduced variability (decelerations are defined as repetitive when associated with &gt; 50% contractions)</a:t>
            </a:r>
          </a:p>
          <a:p>
            <a:pPr lvl="2">
              <a:lnSpc>
                <a:spcPct val="110000"/>
              </a:lnSpc>
            </a:pPr>
            <a:r>
              <a:rPr lang="en-US" sz="1400" dirty="0"/>
              <a:t>Deceleration &gt; 5 min</a:t>
            </a:r>
          </a:p>
          <a:p>
            <a:pPr lvl="1">
              <a:lnSpc>
                <a:spcPct val="110000"/>
              </a:lnSpc>
            </a:pPr>
            <a:endParaRPr lang="en-IN" sz="1400" dirty="0"/>
          </a:p>
        </p:txBody>
      </p:sp>
    </p:spTree>
    <p:extLst>
      <p:ext uri="{BB962C8B-B14F-4D97-AF65-F5344CB8AC3E}">
        <p14:creationId xmlns:p14="http://schemas.microsoft.com/office/powerpoint/2010/main" val="1107417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7"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78" name="Group 48">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50"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1"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4"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9"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1"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179" name="Rectangle 104">
            <a:extLst>
              <a:ext uri="{FF2B5EF4-FFF2-40B4-BE49-F238E27FC236}">
                <a16:creationId xmlns:a16="http://schemas.microsoft.com/office/drawing/2014/main" id="{34106153-7990-4956-BD26-A04A03006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07" name="Picture 2">
            <a:extLst>
              <a:ext uri="{FF2B5EF4-FFF2-40B4-BE49-F238E27FC236}">
                <a16:creationId xmlns:a16="http://schemas.microsoft.com/office/drawing/2014/main" id="{BDEA11A5-20BA-4650-A324-47C0465FF5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80" name="Group 108">
            <a:extLst>
              <a:ext uri="{FF2B5EF4-FFF2-40B4-BE49-F238E27FC236}">
                <a16:creationId xmlns:a16="http://schemas.microsoft.com/office/drawing/2014/main" id="{866FCB64-0A37-46EB-8A9B-EC0C4C000A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110" name="Rectangle 5">
              <a:extLst>
                <a:ext uri="{FF2B5EF4-FFF2-40B4-BE49-F238E27FC236}">
                  <a16:creationId xmlns:a16="http://schemas.microsoft.com/office/drawing/2014/main" id="{8A162E18-5BEB-4E42-9B10-A1FDF6A0B8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1" name="Freeform 6">
              <a:extLst>
                <a:ext uri="{FF2B5EF4-FFF2-40B4-BE49-F238E27FC236}">
                  <a16:creationId xmlns:a16="http://schemas.microsoft.com/office/drawing/2014/main" id="{7BB781C9-EC32-45FE-ACE7-C24F128C4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7">
              <a:extLst>
                <a:ext uri="{FF2B5EF4-FFF2-40B4-BE49-F238E27FC236}">
                  <a16:creationId xmlns:a16="http://schemas.microsoft.com/office/drawing/2014/main" id="{927C5647-36E8-4A20-86D4-47831D50CF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Rectangle 8">
              <a:extLst>
                <a:ext uri="{FF2B5EF4-FFF2-40B4-BE49-F238E27FC236}">
                  <a16:creationId xmlns:a16="http://schemas.microsoft.com/office/drawing/2014/main" id="{62F2AF20-CBBE-4249-B9E2-D6B30191CF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4" name="Freeform 9">
              <a:extLst>
                <a:ext uri="{FF2B5EF4-FFF2-40B4-BE49-F238E27FC236}">
                  <a16:creationId xmlns:a16="http://schemas.microsoft.com/office/drawing/2014/main" id="{731C1229-F8A7-4B36-A52B-98A65EF869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10">
              <a:extLst>
                <a:ext uri="{FF2B5EF4-FFF2-40B4-BE49-F238E27FC236}">
                  <a16:creationId xmlns:a16="http://schemas.microsoft.com/office/drawing/2014/main" id="{609AC686-2DBB-4D82-866C-9FF222BDD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11">
              <a:extLst>
                <a:ext uri="{FF2B5EF4-FFF2-40B4-BE49-F238E27FC236}">
                  <a16:creationId xmlns:a16="http://schemas.microsoft.com/office/drawing/2014/main" id="{F899E6EB-BCDD-45D2-BF4B-9CA3A2798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12">
              <a:extLst>
                <a:ext uri="{FF2B5EF4-FFF2-40B4-BE49-F238E27FC236}">
                  <a16:creationId xmlns:a16="http://schemas.microsoft.com/office/drawing/2014/main" id="{BBD3AAC8-2330-4FAB-8E31-3D50AD954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13">
              <a:extLst>
                <a:ext uri="{FF2B5EF4-FFF2-40B4-BE49-F238E27FC236}">
                  <a16:creationId xmlns:a16="http://schemas.microsoft.com/office/drawing/2014/main" id="{6B54F723-A70A-4865-A560-7850498A1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14">
              <a:extLst>
                <a:ext uri="{FF2B5EF4-FFF2-40B4-BE49-F238E27FC236}">
                  <a16:creationId xmlns:a16="http://schemas.microsoft.com/office/drawing/2014/main" id="{9B911CCD-C9A2-4DC8-A278-3C6FD76A7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15">
              <a:extLst>
                <a:ext uri="{FF2B5EF4-FFF2-40B4-BE49-F238E27FC236}">
                  <a16:creationId xmlns:a16="http://schemas.microsoft.com/office/drawing/2014/main" id="{D559B729-03FB-435D-89BF-AF57A801B3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16">
              <a:extLst>
                <a:ext uri="{FF2B5EF4-FFF2-40B4-BE49-F238E27FC236}">
                  <a16:creationId xmlns:a16="http://schemas.microsoft.com/office/drawing/2014/main" id="{D1C90213-0F60-4268-BE48-8221E61614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17">
              <a:extLst>
                <a:ext uri="{FF2B5EF4-FFF2-40B4-BE49-F238E27FC236}">
                  <a16:creationId xmlns:a16="http://schemas.microsoft.com/office/drawing/2014/main" id="{A7A6A293-A06F-48B8-865A-3F65287B8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18">
              <a:extLst>
                <a:ext uri="{FF2B5EF4-FFF2-40B4-BE49-F238E27FC236}">
                  <a16:creationId xmlns:a16="http://schemas.microsoft.com/office/drawing/2014/main" id="{8F6861B5-AAA4-4017-929E-1FD1CA106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19">
              <a:extLst>
                <a:ext uri="{FF2B5EF4-FFF2-40B4-BE49-F238E27FC236}">
                  <a16:creationId xmlns:a16="http://schemas.microsoft.com/office/drawing/2014/main" id="{D776D07C-2081-4DD3-A464-40F3CA41A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20">
              <a:extLst>
                <a:ext uri="{FF2B5EF4-FFF2-40B4-BE49-F238E27FC236}">
                  <a16:creationId xmlns:a16="http://schemas.microsoft.com/office/drawing/2014/main" id="{BBC236D6-77E5-4B3C-92D7-D708B237DB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21">
              <a:extLst>
                <a:ext uri="{FF2B5EF4-FFF2-40B4-BE49-F238E27FC236}">
                  <a16:creationId xmlns:a16="http://schemas.microsoft.com/office/drawing/2014/main" id="{8064714E-7ADE-4BD9-8981-34C135762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22">
              <a:extLst>
                <a:ext uri="{FF2B5EF4-FFF2-40B4-BE49-F238E27FC236}">
                  <a16:creationId xmlns:a16="http://schemas.microsoft.com/office/drawing/2014/main" id="{2FD1F23F-B1EE-46F5-B460-924E54A70D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23">
              <a:extLst>
                <a:ext uri="{FF2B5EF4-FFF2-40B4-BE49-F238E27FC236}">
                  <a16:creationId xmlns:a16="http://schemas.microsoft.com/office/drawing/2014/main" id="{9699361A-3AFF-4826-B99C-0354EAB07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24">
              <a:extLst>
                <a:ext uri="{FF2B5EF4-FFF2-40B4-BE49-F238E27FC236}">
                  <a16:creationId xmlns:a16="http://schemas.microsoft.com/office/drawing/2014/main" id="{B272F7B1-7BE2-4FC9-BB91-207EFD9E65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25">
              <a:extLst>
                <a:ext uri="{FF2B5EF4-FFF2-40B4-BE49-F238E27FC236}">
                  <a16:creationId xmlns:a16="http://schemas.microsoft.com/office/drawing/2014/main" id="{CDE59C1F-AFD9-4DD5-B04A-9EB2AAED5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26">
              <a:extLst>
                <a:ext uri="{FF2B5EF4-FFF2-40B4-BE49-F238E27FC236}">
                  <a16:creationId xmlns:a16="http://schemas.microsoft.com/office/drawing/2014/main" id="{1551E418-6CD4-4320-8224-F084039C5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27">
              <a:extLst>
                <a:ext uri="{FF2B5EF4-FFF2-40B4-BE49-F238E27FC236}">
                  <a16:creationId xmlns:a16="http://schemas.microsoft.com/office/drawing/2014/main" id="{1F27D4B1-EBD4-4BC9-AC2E-3AD616C84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28">
              <a:extLst>
                <a:ext uri="{FF2B5EF4-FFF2-40B4-BE49-F238E27FC236}">
                  <a16:creationId xmlns:a16="http://schemas.microsoft.com/office/drawing/2014/main" id="{C42B8D84-898A-4F76-A0F2-5699ED72BC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29">
              <a:extLst>
                <a:ext uri="{FF2B5EF4-FFF2-40B4-BE49-F238E27FC236}">
                  <a16:creationId xmlns:a16="http://schemas.microsoft.com/office/drawing/2014/main" id="{B440932E-7985-4BA6-9899-F22A64485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30">
              <a:extLst>
                <a:ext uri="{FF2B5EF4-FFF2-40B4-BE49-F238E27FC236}">
                  <a16:creationId xmlns:a16="http://schemas.microsoft.com/office/drawing/2014/main" id="{4B8CE969-CA1A-48CB-8588-4146F41F33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31">
              <a:extLst>
                <a:ext uri="{FF2B5EF4-FFF2-40B4-BE49-F238E27FC236}">
                  <a16:creationId xmlns:a16="http://schemas.microsoft.com/office/drawing/2014/main" id="{138A4875-4593-4894-89D5-DFCFF0EED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32">
              <a:extLst>
                <a:ext uri="{FF2B5EF4-FFF2-40B4-BE49-F238E27FC236}">
                  <a16:creationId xmlns:a16="http://schemas.microsoft.com/office/drawing/2014/main" id="{F079F26B-58E4-494E-A8BA-3F054F1F3B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Rectangle 33">
              <a:extLst>
                <a:ext uri="{FF2B5EF4-FFF2-40B4-BE49-F238E27FC236}">
                  <a16:creationId xmlns:a16="http://schemas.microsoft.com/office/drawing/2014/main" id="{04C9ECC5-BB4A-4417-B874-B75953F84F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9" name="Freeform 34">
              <a:extLst>
                <a:ext uri="{FF2B5EF4-FFF2-40B4-BE49-F238E27FC236}">
                  <a16:creationId xmlns:a16="http://schemas.microsoft.com/office/drawing/2014/main" id="{4CCCF285-B51D-4A2F-8384-830A391711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35">
              <a:extLst>
                <a:ext uri="{FF2B5EF4-FFF2-40B4-BE49-F238E27FC236}">
                  <a16:creationId xmlns:a16="http://schemas.microsoft.com/office/drawing/2014/main" id="{BD6C6299-A09A-47DF-8A96-69D39FCA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36">
              <a:extLst>
                <a:ext uri="{FF2B5EF4-FFF2-40B4-BE49-F238E27FC236}">
                  <a16:creationId xmlns:a16="http://schemas.microsoft.com/office/drawing/2014/main" id="{EE60C4B9-C404-42CD-8E94-70D4DC16A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37">
              <a:extLst>
                <a:ext uri="{FF2B5EF4-FFF2-40B4-BE49-F238E27FC236}">
                  <a16:creationId xmlns:a16="http://schemas.microsoft.com/office/drawing/2014/main" id="{52BD4447-C1EB-4798-8764-AB93EA9303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Freeform 38">
              <a:extLst>
                <a:ext uri="{FF2B5EF4-FFF2-40B4-BE49-F238E27FC236}">
                  <a16:creationId xmlns:a16="http://schemas.microsoft.com/office/drawing/2014/main" id="{50411559-C414-4F7C-BC6C-69F87BC9C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Freeform 39">
              <a:extLst>
                <a:ext uri="{FF2B5EF4-FFF2-40B4-BE49-F238E27FC236}">
                  <a16:creationId xmlns:a16="http://schemas.microsoft.com/office/drawing/2014/main" id="{64737770-BB27-41C0-95CB-529054508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40">
              <a:extLst>
                <a:ext uri="{FF2B5EF4-FFF2-40B4-BE49-F238E27FC236}">
                  <a16:creationId xmlns:a16="http://schemas.microsoft.com/office/drawing/2014/main" id="{28929FDB-16CF-4165-B32A-EB673EFB7C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41">
              <a:extLst>
                <a:ext uri="{FF2B5EF4-FFF2-40B4-BE49-F238E27FC236}">
                  <a16:creationId xmlns:a16="http://schemas.microsoft.com/office/drawing/2014/main" id="{D8C82883-237C-4209-9545-E832FEE3A8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42">
              <a:extLst>
                <a:ext uri="{FF2B5EF4-FFF2-40B4-BE49-F238E27FC236}">
                  <a16:creationId xmlns:a16="http://schemas.microsoft.com/office/drawing/2014/main" id="{F1A52653-BD09-4D65-B05C-2AF4A6473A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43">
              <a:extLst>
                <a:ext uri="{FF2B5EF4-FFF2-40B4-BE49-F238E27FC236}">
                  <a16:creationId xmlns:a16="http://schemas.microsoft.com/office/drawing/2014/main" id="{30724E80-2FD3-4E4A-A3EA-18A4C8886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44">
              <a:extLst>
                <a:ext uri="{FF2B5EF4-FFF2-40B4-BE49-F238E27FC236}">
                  <a16:creationId xmlns:a16="http://schemas.microsoft.com/office/drawing/2014/main" id="{F1B978C7-7BC5-4F73-8B02-66A3CF67CE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Rectangle 45">
              <a:extLst>
                <a:ext uri="{FF2B5EF4-FFF2-40B4-BE49-F238E27FC236}">
                  <a16:creationId xmlns:a16="http://schemas.microsoft.com/office/drawing/2014/main" id="{799F0CED-DF8F-4350-A036-1981FBE5968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1" name="Freeform 46">
              <a:extLst>
                <a:ext uri="{FF2B5EF4-FFF2-40B4-BE49-F238E27FC236}">
                  <a16:creationId xmlns:a16="http://schemas.microsoft.com/office/drawing/2014/main" id="{9F4DD366-0E86-4E99-9557-496E88B42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47">
              <a:extLst>
                <a:ext uri="{FF2B5EF4-FFF2-40B4-BE49-F238E27FC236}">
                  <a16:creationId xmlns:a16="http://schemas.microsoft.com/office/drawing/2014/main" id="{78BB3321-D5DC-4951-AB38-0C54E3D01D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48">
              <a:extLst>
                <a:ext uri="{FF2B5EF4-FFF2-40B4-BE49-F238E27FC236}">
                  <a16:creationId xmlns:a16="http://schemas.microsoft.com/office/drawing/2014/main" id="{955E548C-7F86-45B2-A0D2-03EAC578D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Freeform 49">
              <a:extLst>
                <a:ext uri="{FF2B5EF4-FFF2-40B4-BE49-F238E27FC236}">
                  <a16:creationId xmlns:a16="http://schemas.microsoft.com/office/drawing/2014/main" id="{0013F508-5E69-4911-AD93-4ABE3E7C56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5" name="Freeform 50">
              <a:extLst>
                <a:ext uri="{FF2B5EF4-FFF2-40B4-BE49-F238E27FC236}">
                  <a16:creationId xmlns:a16="http://schemas.microsoft.com/office/drawing/2014/main" id="{A7F86768-93E0-4044-A62A-B11EB18FF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51">
              <a:extLst>
                <a:ext uri="{FF2B5EF4-FFF2-40B4-BE49-F238E27FC236}">
                  <a16:creationId xmlns:a16="http://schemas.microsoft.com/office/drawing/2014/main" id="{BA32A7B4-1DB2-4E4A-B86E-D8DB97B69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52">
              <a:extLst>
                <a:ext uri="{FF2B5EF4-FFF2-40B4-BE49-F238E27FC236}">
                  <a16:creationId xmlns:a16="http://schemas.microsoft.com/office/drawing/2014/main" id="{AB250BD5-076C-4428-B6AF-E9EAE4F65E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53">
              <a:extLst>
                <a:ext uri="{FF2B5EF4-FFF2-40B4-BE49-F238E27FC236}">
                  <a16:creationId xmlns:a16="http://schemas.microsoft.com/office/drawing/2014/main" id="{027DA06A-045F-4711-9307-0508B6ACF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54">
              <a:extLst>
                <a:ext uri="{FF2B5EF4-FFF2-40B4-BE49-F238E27FC236}">
                  <a16:creationId xmlns:a16="http://schemas.microsoft.com/office/drawing/2014/main" id="{3EB0EDA8-385A-4B2B-97F0-5194F23EB5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55">
              <a:extLst>
                <a:ext uri="{FF2B5EF4-FFF2-40B4-BE49-F238E27FC236}">
                  <a16:creationId xmlns:a16="http://schemas.microsoft.com/office/drawing/2014/main" id="{D6FA258E-AF3F-47C9-9F4E-39ECFD7AC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Freeform 56">
              <a:extLst>
                <a:ext uri="{FF2B5EF4-FFF2-40B4-BE49-F238E27FC236}">
                  <a16:creationId xmlns:a16="http://schemas.microsoft.com/office/drawing/2014/main" id="{6E471E73-A9C0-4C68-BD8F-360F2ED7B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2" name="Freeform 57">
              <a:extLst>
                <a:ext uri="{FF2B5EF4-FFF2-40B4-BE49-F238E27FC236}">
                  <a16:creationId xmlns:a16="http://schemas.microsoft.com/office/drawing/2014/main" id="{C78C3110-8153-4163-B809-0B0C0C9E5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58">
              <a:extLst>
                <a:ext uri="{FF2B5EF4-FFF2-40B4-BE49-F238E27FC236}">
                  <a16:creationId xmlns:a16="http://schemas.microsoft.com/office/drawing/2014/main" id="{DBC57B9F-0B9B-4EDE-B3B3-7C5D5DB399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1704C0ED-7DEC-4E44-A699-7362D4DBE334}"/>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a:solidFill>
                  <a:srgbClr val="FFFFFF"/>
                </a:solidFill>
              </a:rPr>
              <a:t>Number of cases</a:t>
            </a:r>
          </a:p>
        </p:txBody>
      </p:sp>
      <p:sp>
        <p:nvSpPr>
          <p:cNvPr id="8" name="Content Placeholder 7">
            <a:extLst>
              <a:ext uri="{FF2B5EF4-FFF2-40B4-BE49-F238E27FC236}">
                <a16:creationId xmlns:a16="http://schemas.microsoft.com/office/drawing/2014/main" id="{4D427A2F-E69C-4FDA-A996-89924DB00DCB}"/>
              </a:ext>
            </a:extLst>
          </p:cNvPr>
          <p:cNvSpPr>
            <a:spLocks noGrp="1"/>
          </p:cNvSpPr>
          <p:nvPr>
            <p:ph idx="1"/>
          </p:nvPr>
        </p:nvSpPr>
        <p:spPr>
          <a:xfrm>
            <a:off x="1876425" y="3602038"/>
            <a:ext cx="3734942" cy="2052720"/>
          </a:xfrm>
        </p:spPr>
        <p:txBody>
          <a:bodyPr vert="horz" lIns="91440" tIns="45720" rIns="91440" bIns="45720" rtlCol="0">
            <a:normAutofit/>
          </a:bodyPr>
          <a:lstStyle/>
          <a:p>
            <a:pPr marL="0" indent="0">
              <a:buNone/>
            </a:pPr>
            <a:r>
              <a:rPr lang="en-US" sz="2000" cap="all" dirty="0">
                <a:solidFill>
                  <a:schemeClr val="bg2"/>
                </a:solidFill>
              </a:rPr>
              <a:t>More number of results fall in Normal Intrapartum Fetal Monitoring</a:t>
            </a:r>
          </a:p>
        </p:txBody>
      </p:sp>
      <p:sp useBgFill="1">
        <p:nvSpPr>
          <p:cNvPr id="181" name="Round Diagonal Corner Rectangle 6">
            <a:extLst>
              <a:ext uri="{FF2B5EF4-FFF2-40B4-BE49-F238E27FC236}">
                <a16:creationId xmlns:a16="http://schemas.microsoft.com/office/drawing/2014/main" id="{62B94F88-FD5B-4053-B143-DFF55CE44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ell phone&#10;&#10;Description automatically generated">
            <a:extLst>
              <a:ext uri="{FF2B5EF4-FFF2-40B4-BE49-F238E27FC236}">
                <a16:creationId xmlns:a16="http://schemas.microsoft.com/office/drawing/2014/main" id="{83B16BFA-FD2C-4807-A5B1-CD8CC96F0A00}"/>
              </a:ext>
            </a:extLst>
          </p:cNvPr>
          <p:cNvPicPr>
            <a:picLocks noChangeAspect="1"/>
          </p:cNvPicPr>
          <p:nvPr/>
        </p:nvPicPr>
        <p:blipFill>
          <a:blip r:embed="rId3"/>
          <a:stretch>
            <a:fillRect/>
          </a:stretch>
        </p:blipFill>
        <p:spPr>
          <a:xfrm>
            <a:off x="6421396" y="1565227"/>
            <a:ext cx="4635583" cy="3720055"/>
          </a:xfrm>
          <a:prstGeom prst="rect">
            <a:avLst/>
          </a:prstGeom>
        </p:spPr>
      </p:pic>
    </p:spTree>
    <p:extLst>
      <p:ext uri="{BB962C8B-B14F-4D97-AF65-F5344CB8AC3E}">
        <p14:creationId xmlns:p14="http://schemas.microsoft.com/office/powerpoint/2010/main" val="382602843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3B60D-7AAD-4C12-A425-30B00CC90BE3}"/>
              </a:ext>
            </a:extLst>
          </p:cNvPr>
          <p:cNvSpPr>
            <a:spLocks noGrp="1"/>
          </p:cNvSpPr>
          <p:nvPr>
            <p:ph type="title"/>
          </p:nvPr>
        </p:nvSpPr>
        <p:spPr>
          <a:xfrm>
            <a:off x="1141413" y="618518"/>
            <a:ext cx="9905998" cy="1478570"/>
          </a:xfrm>
        </p:spPr>
        <p:txBody>
          <a:bodyPr>
            <a:normAutofit/>
          </a:bodyPr>
          <a:lstStyle/>
          <a:p>
            <a:r>
              <a:rPr lang="en-US"/>
              <a:t>Mean LB v/s NSP</a:t>
            </a:r>
            <a:endParaRPr lang="en-IN"/>
          </a:p>
        </p:txBody>
      </p:sp>
      <p:pic>
        <p:nvPicPr>
          <p:cNvPr id="4" name="Content Placeholder 3" descr="A screenshot of a cell phone&#10;&#10;Description automatically generated">
            <a:extLst>
              <a:ext uri="{FF2B5EF4-FFF2-40B4-BE49-F238E27FC236}">
                <a16:creationId xmlns:a16="http://schemas.microsoft.com/office/drawing/2014/main" id="{1720373F-5E4D-497A-A079-7AE3B9560710}"/>
              </a:ext>
            </a:extLst>
          </p:cNvPr>
          <p:cNvPicPr>
            <a:picLocks noChangeAspect="1"/>
          </p:cNvPicPr>
          <p:nvPr/>
        </p:nvPicPr>
        <p:blipFill>
          <a:blip r:embed="rId3"/>
          <a:stretch>
            <a:fillRect/>
          </a:stretch>
        </p:blipFill>
        <p:spPr>
          <a:xfrm>
            <a:off x="1274408" y="2249487"/>
            <a:ext cx="4423239"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8" name="Content Placeholder 7">
            <a:extLst>
              <a:ext uri="{FF2B5EF4-FFF2-40B4-BE49-F238E27FC236}">
                <a16:creationId xmlns:a16="http://schemas.microsoft.com/office/drawing/2014/main" id="{70C91F96-4CC7-4ADA-B141-B6B7F4AA9C74}"/>
              </a:ext>
            </a:extLst>
          </p:cNvPr>
          <p:cNvSpPr>
            <a:spLocks noGrp="1"/>
          </p:cNvSpPr>
          <p:nvPr>
            <p:ph idx="1"/>
          </p:nvPr>
        </p:nvSpPr>
        <p:spPr>
          <a:xfrm>
            <a:off x="6336727" y="2249487"/>
            <a:ext cx="4710683" cy="3541714"/>
          </a:xfrm>
        </p:spPr>
        <p:txBody>
          <a:bodyPr>
            <a:normAutofit/>
          </a:bodyPr>
          <a:lstStyle/>
          <a:p>
            <a:r>
              <a:rPr lang="en-US"/>
              <a:t>We could see that the suspect Intrapartum Fetal Monitoring have higher mean heart rate </a:t>
            </a:r>
          </a:p>
          <a:p>
            <a:endParaRPr lang="en-US"/>
          </a:p>
        </p:txBody>
      </p:sp>
    </p:spTree>
    <p:extLst>
      <p:ext uri="{BB962C8B-B14F-4D97-AF65-F5344CB8AC3E}">
        <p14:creationId xmlns:p14="http://schemas.microsoft.com/office/powerpoint/2010/main" val="2877726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9549FF-66CD-468C-9B84-7BE8CD5A6B59}"/>
              </a:ext>
            </a:extLst>
          </p:cNvPr>
          <p:cNvSpPr>
            <a:spLocks noGrp="1"/>
          </p:cNvSpPr>
          <p:nvPr>
            <p:ph type="title"/>
          </p:nvPr>
        </p:nvSpPr>
        <p:spPr>
          <a:xfrm>
            <a:off x="1141413" y="618518"/>
            <a:ext cx="4459286" cy="1478570"/>
          </a:xfrm>
        </p:spPr>
        <p:txBody>
          <a:bodyPr>
            <a:normAutofit/>
          </a:bodyPr>
          <a:lstStyle/>
          <a:p>
            <a:r>
              <a:rPr lang="en-US" sz="3200"/>
              <a:t>Variance VS NSP</a:t>
            </a:r>
            <a:endParaRPr lang="en-IN" sz="3200"/>
          </a:p>
        </p:txBody>
      </p:sp>
      <p:sp>
        <p:nvSpPr>
          <p:cNvPr id="8" name="Content Placeholder 7">
            <a:extLst>
              <a:ext uri="{FF2B5EF4-FFF2-40B4-BE49-F238E27FC236}">
                <a16:creationId xmlns:a16="http://schemas.microsoft.com/office/drawing/2014/main" id="{0E3AA5A7-C723-4FEC-BC05-BAEEE62CA350}"/>
              </a:ext>
            </a:extLst>
          </p:cNvPr>
          <p:cNvSpPr>
            <a:spLocks noGrp="1"/>
          </p:cNvSpPr>
          <p:nvPr>
            <p:ph idx="1"/>
          </p:nvPr>
        </p:nvSpPr>
        <p:spPr>
          <a:xfrm>
            <a:off x="1141412" y="2249487"/>
            <a:ext cx="4459287" cy="3965046"/>
          </a:xfrm>
        </p:spPr>
        <p:txBody>
          <a:bodyPr>
            <a:normAutofit/>
          </a:bodyPr>
          <a:lstStyle/>
          <a:p>
            <a:r>
              <a:rPr lang="en-US" sz="2000" dirty="0"/>
              <a:t>Pathologic has more number of variance in heart rate when compared to others</a:t>
            </a:r>
          </a:p>
        </p:txBody>
      </p:sp>
      <p:pic>
        <p:nvPicPr>
          <p:cNvPr id="4" name="Content Placeholder 3" descr="A screenshot of a cell phone&#10;&#10;Description automatically generated">
            <a:extLst>
              <a:ext uri="{FF2B5EF4-FFF2-40B4-BE49-F238E27FC236}">
                <a16:creationId xmlns:a16="http://schemas.microsoft.com/office/drawing/2014/main" id="{49528260-E46D-40BE-99F0-6614C3E0699C}"/>
              </a:ext>
            </a:extLst>
          </p:cNvPr>
          <p:cNvPicPr>
            <a:picLocks noChangeAspect="1"/>
          </p:cNvPicPr>
          <p:nvPr/>
        </p:nvPicPr>
        <p:blipFill>
          <a:blip r:embed="rId4"/>
          <a:stretch>
            <a:fillRect/>
          </a:stretch>
        </p:blipFill>
        <p:spPr>
          <a:xfrm>
            <a:off x="6096000" y="1227194"/>
            <a:ext cx="5456279" cy="437866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5" name="Group 1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910659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5C131D0-BCF4-4C91-B5B1-C4A0FDCD92C5}"/>
              </a:ext>
            </a:extLst>
          </p:cNvPr>
          <p:cNvSpPr>
            <a:spLocks noGrp="1"/>
          </p:cNvSpPr>
          <p:nvPr>
            <p:ph type="title"/>
          </p:nvPr>
        </p:nvSpPr>
        <p:spPr>
          <a:xfrm>
            <a:off x="1141413" y="618518"/>
            <a:ext cx="4459286" cy="1478570"/>
          </a:xfrm>
        </p:spPr>
        <p:txBody>
          <a:bodyPr>
            <a:normAutofit/>
          </a:bodyPr>
          <a:lstStyle/>
          <a:p>
            <a:r>
              <a:rPr lang="en-US" sz="3200"/>
              <a:t>Acceleration Histogram</a:t>
            </a:r>
            <a:endParaRPr lang="en-IN" sz="3200"/>
          </a:p>
        </p:txBody>
      </p:sp>
      <p:sp>
        <p:nvSpPr>
          <p:cNvPr id="8" name="Content Placeholder 7">
            <a:extLst>
              <a:ext uri="{FF2B5EF4-FFF2-40B4-BE49-F238E27FC236}">
                <a16:creationId xmlns:a16="http://schemas.microsoft.com/office/drawing/2014/main" id="{441A0CDE-105B-4ADB-949E-F187F89E6FF6}"/>
              </a:ext>
            </a:extLst>
          </p:cNvPr>
          <p:cNvSpPr>
            <a:spLocks noGrp="1"/>
          </p:cNvSpPr>
          <p:nvPr>
            <p:ph idx="1"/>
          </p:nvPr>
        </p:nvSpPr>
        <p:spPr>
          <a:xfrm>
            <a:off x="1141412" y="2249487"/>
            <a:ext cx="4459287" cy="3965046"/>
          </a:xfrm>
        </p:spPr>
        <p:txBody>
          <a:bodyPr>
            <a:normAutofit/>
          </a:bodyPr>
          <a:lstStyle/>
          <a:p>
            <a:pPr>
              <a:lnSpc>
                <a:spcPct val="110000"/>
              </a:lnSpc>
            </a:pPr>
            <a:r>
              <a:rPr lang="en-US" sz="1800" dirty="0"/>
              <a:t>An acceleration is an abrupt increase in FHR above baseline with onset to peak of the acceleration less than &lt; 30 seconds and less than 2 minutes in duration. The duration of the acceleration is defined as the time from the initial change in heart rate from the baseline to the time of return to the FHR to baseline.</a:t>
            </a:r>
          </a:p>
          <a:p>
            <a:pPr>
              <a:lnSpc>
                <a:spcPct val="110000"/>
              </a:lnSpc>
            </a:pPr>
            <a:r>
              <a:rPr lang="en-US" sz="1800" dirty="0"/>
              <a:t>Interpretation: Lowest acceleration has been found in most of the fetus population.</a:t>
            </a:r>
          </a:p>
          <a:p>
            <a:pPr>
              <a:lnSpc>
                <a:spcPct val="110000"/>
              </a:lnSpc>
            </a:pPr>
            <a:endParaRPr lang="en-US" sz="1800" dirty="0"/>
          </a:p>
        </p:txBody>
      </p:sp>
      <p:pic>
        <p:nvPicPr>
          <p:cNvPr id="4" name="Content Placeholder 3">
            <a:extLst>
              <a:ext uri="{FF2B5EF4-FFF2-40B4-BE49-F238E27FC236}">
                <a16:creationId xmlns:a16="http://schemas.microsoft.com/office/drawing/2014/main" id="{100A01C5-4F4E-4C78-BD82-C59D2D7FA5F3}"/>
              </a:ext>
            </a:extLst>
          </p:cNvPr>
          <p:cNvPicPr>
            <a:picLocks noChangeAspect="1"/>
          </p:cNvPicPr>
          <p:nvPr/>
        </p:nvPicPr>
        <p:blipFill>
          <a:blip r:embed="rId4"/>
          <a:stretch>
            <a:fillRect/>
          </a:stretch>
        </p:blipFill>
        <p:spPr>
          <a:xfrm>
            <a:off x="6752670" y="618518"/>
            <a:ext cx="4142939"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5" name="Group 5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944391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D737B53-D6CF-43FC-ABBA-32874ACD6357}"/>
              </a:ext>
            </a:extLst>
          </p:cNvPr>
          <p:cNvSpPr>
            <a:spLocks noGrp="1"/>
          </p:cNvSpPr>
          <p:nvPr>
            <p:ph type="title"/>
          </p:nvPr>
        </p:nvSpPr>
        <p:spPr>
          <a:xfrm>
            <a:off x="1141413" y="618518"/>
            <a:ext cx="4459286" cy="1478570"/>
          </a:xfrm>
        </p:spPr>
        <p:txBody>
          <a:bodyPr>
            <a:normAutofit/>
          </a:bodyPr>
          <a:lstStyle/>
          <a:p>
            <a:r>
              <a:rPr lang="en-US" sz="3200"/>
              <a:t>Uterine Contract Histogram</a:t>
            </a:r>
            <a:endParaRPr lang="en-IN" sz="3200"/>
          </a:p>
        </p:txBody>
      </p:sp>
      <p:sp>
        <p:nvSpPr>
          <p:cNvPr id="8" name="Content Placeholder 7">
            <a:extLst>
              <a:ext uri="{FF2B5EF4-FFF2-40B4-BE49-F238E27FC236}">
                <a16:creationId xmlns:a16="http://schemas.microsoft.com/office/drawing/2014/main" id="{23ED22CD-73AF-4D7F-9A4C-A9D4F965F1AF}"/>
              </a:ext>
            </a:extLst>
          </p:cNvPr>
          <p:cNvSpPr>
            <a:spLocks noGrp="1"/>
          </p:cNvSpPr>
          <p:nvPr>
            <p:ph idx="1"/>
          </p:nvPr>
        </p:nvSpPr>
        <p:spPr>
          <a:xfrm>
            <a:off x="1141412" y="2249487"/>
            <a:ext cx="4459287" cy="3965046"/>
          </a:xfrm>
        </p:spPr>
        <p:txBody>
          <a:bodyPr>
            <a:normAutofit lnSpcReduction="10000"/>
          </a:bodyPr>
          <a:lstStyle/>
          <a:p>
            <a:r>
              <a:rPr lang="en-US" sz="2000" dirty="0"/>
              <a:t>Uterine contractions are quantified as the number of contractions present in a 10-minute window, averaged over 30 minutes.</a:t>
            </a:r>
          </a:p>
          <a:p>
            <a:r>
              <a:rPr lang="en-US" sz="2000" dirty="0"/>
              <a:t>Interpretation: Surge of uterine contraction between the range of 130 to 140, with 130-135 being the highest.</a:t>
            </a:r>
          </a:p>
          <a:p>
            <a:r>
              <a:rPr lang="en-US" sz="2000" dirty="0"/>
              <a:t>A normal distribution curve can be observed.</a:t>
            </a:r>
          </a:p>
        </p:txBody>
      </p:sp>
      <p:pic>
        <p:nvPicPr>
          <p:cNvPr id="4" name="Content Placeholder 3">
            <a:extLst>
              <a:ext uri="{FF2B5EF4-FFF2-40B4-BE49-F238E27FC236}">
                <a16:creationId xmlns:a16="http://schemas.microsoft.com/office/drawing/2014/main" id="{05A0E64E-6BE5-430B-99DF-5E5C298646D9}"/>
              </a:ext>
            </a:extLst>
          </p:cNvPr>
          <p:cNvPicPr>
            <a:picLocks noChangeAspect="1"/>
          </p:cNvPicPr>
          <p:nvPr/>
        </p:nvPicPr>
        <p:blipFill>
          <a:blip r:embed="rId4"/>
          <a:stretch>
            <a:fillRect/>
          </a:stretch>
        </p:blipFill>
        <p:spPr>
          <a:xfrm>
            <a:off x="6651588" y="618518"/>
            <a:ext cx="4345103"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5" name="Group 1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493060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8F5F27-244D-4575-8B69-BCAD1F3C8C63}"/>
              </a:ext>
            </a:extLst>
          </p:cNvPr>
          <p:cNvSpPr>
            <a:spLocks noGrp="1"/>
          </p:cNvSpPr>
          <p:nvPr>
            <p:ph type="title"/>
          </p:nvPr>
        </p:nvSpPr>
        <p:spPr>
          <a:xfrm>
            <a:off x="1141413" y="618518"/>
            <a:ext cx="4459286" cy="1478570"/>
          </a:xfrm>
        </p:spPr>
        <p:txBody>
          <a:bodyPr>
            <a:normAutofit/>
          </a:bodyPr>
          <a:lstStyle/>
          <a:p>
            <a:r>
              <a:rPr lang="en-US" sz="3200"/>
              <a:t>Uterine contractions per min</a:t>
            </a:r>
            <a:endParaRPr lang="en-IN" sz="3200"/>
          </a:p>
        </p:txBody>
      </p:sp>
      <p:sp>
        <p:nvSpPr>
          <p:cNvPr id="8" name="Content Placeholder 7">
            <a:extLst>
              <a:ext uri="{FF2B5EF4-FFF2-40B4-BE49-F238E27FC236}">
                <a16:creationId xmlns:a16="http://schemas.microsoft.com/office/drawing/2014/main" id="{45B2F186-E143-4AE5-A945-D0770770A5EE}"/>
              </a:ext>
            </a:extLst>
          </p:cNvPr>
          <p:cNvSpPr>
            <a:spLocks noGrp="1"/>
          </p:cNvSpPr>
          <p:nvPr>
            <p:ph idx="1"/>
          </p:nvPr>
        </p:nvSpPr>
        <p:spPr>
          <a:xfrm>
            <a:off x="1141412" y="2249487"/>
            <a:ext cx="4459287" cy="3965046"/>
          </a:xfrm>
        </p:spPr>
        <p:txBody>
          <a:bodyPr>
            <a:normAutofit/>
          </a:bodyPr>
          <a:lstStyle/>
          <a:p>
            <a:r>
              <a:rPr lang="en-US" sz="2000" dirty="0"/>
              <a:t> Uterine contractions were associated with fetal trunk movements. Fetal movements which lasted lo-15 s, 98% of accelerations with an amplitude of 25-30 bpm and 96.4% of accelerations with a duration of 40-50 s were associated with fetal trunk movements.</a:t>
            </a:r>
          </a:p>
        </p:txBody>
      </p:sp>
      <p:pic>
        <p:nvPicPr>
          <p:cNvPr id="4" name="Content Placeholder 3">
            <a:extLst>
              <a:ext uri="{FF2B5EF4-FFF2-40B4-BE49-F238E27FC236}">
                <a16:creationId xmlns:a16="http://schemas.microsoft.com/office/drawing/2014/main" id="{1C7E8DF5-BDE9-4E86-BEBA-4DD815A5F51C}"/>
              </a:ext>
            </a:extLst>
          </p:cNvPr>
          <p:cNvPicPr>
            <a:picLocks noChangeAspect="1"/>
          </p:cNvPicPr>
          <p:nvPr/>
        </p:nvPicPr>
        <p:blipFill>
          <a:blip r:embed="rId4"/>
          <a:stretch>
            <a:fillRect/>
          </a:stretch>
        </p:blipFill>
        <p:spPr>
          <a:xfrm>
            <a:off x="6096000" y="1776872"/>
            <a:ext cx="5456279" cy="327930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5" name="Group 1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328531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50AC4A1-6917-414B-B02A-C8088B8FCCCF}"/>
              </a:ext>
            </a:extLst>
          </p:cNvPr>
          <p:cNvSpPr>
            <a:spLocks noGrp="1"/>
          </p:cNvSpPr>
          <p:nvPr>
            <p:ph type="title"/>
          </p:nvPr>
        </p:nvSpPr>
        <p:spPr>
          <a:xfrm>
            <a:off x="1141413" y="618518"/>
            <a:ext cx="4459286" cy="1478570"/>
          </a:xfrm>
        </p:spPr>
        <p:txBody>
          <a:bodyPr>
            <a:normAutofit/>
          </a:bodyPr>
          <a:lstStyle/>
          <a:p>
            <a:r>
              <a:rPr lang="en-US" sz="3200"/>
              <a:t>Prolonged Declaration Histogram</a:t>
            </a:r>
            <a:endParaRPr lang="en-IN" sz="3200"/>
          </a:p>
        </p:txBody>
      </p:sp>
      <p:sp>
        <p:nvSpPr>
          <p:cNvPr id="8" name="Content Placeholder 7">
            <a:extLst>
              <a:ext uri="{FF2B5EF4-FFF2-40B4-BE49-F238E27FC236}">
                <a16:creationId xmlns:a16="http://schemas.microsoft.com/office/drawing/2014/main" id="{AFDFC66A-005A-42BD-AD6E-01F7AA7DC14D}"/>
              </a:ext>
            </a:extLst>
          </p:cNvPr>
          <p:cNvSpPr>
            <a:spLocks noGrp="1"/>
          </p:cNvSpPr>
          <p:nvPr>
            <p:ph idx="1"/>
          </p:nvPr>
        </p:nvSpPr>
        <p:spPr>
          <a:xfrm>
            <a:off x="1141412" y="2249487"/>
            <a:ext cx="4459287" cy="3965046"/>
          </a:xfrm>
        </p:spPr>
        <p:txBody>
          <a:bodyPr>
            <a:normAutofit fontScale="92500"/>
          </a:bodyPr>
          <a:lstStyle/>
          <a:p>
            <a:r>
              <a:rPr lang="en-US" sz="2000" dirty="0"/>
              <a:t>Prolonged deceleration : A decrease in FHR of &gt; 15 beats per minute measured from the most recently determined baseline rate. The deceleration lasts &gt;= 2 minutes but less than 10 minutes.</a:t>
            </a:r>
          </a:p>
          <a:p>
            <a:r>
              <a:rPr lang="en-US" sz="2000" dirty="0"/>
              <a:t>Interpretation:</a:t>
            </a:r>
          </a:p>
          <a:p>
            <a:r>
              <a:rPr lang="en-US" sz="2000" dirty="0"/>
              <a:t>Prolonged </a:t>
            </a:r>
            <a:r>
              <a:rPr lang="en-US" sz="2000" dirty="0" err="1"/>
              <a:t>decelarations</a:t>
            </a:r>
            <a:r>
              <a:rPr lang="en-US" sz="2000" dirty="0"/>
              <a:t> are highest in fetus between 0.000 to 0.001.</a:t>
            </a:r>
          </a:p>
          <a:p>
            <a:r>
              <a:rPr lang="en-US" sz="2000" dirty="0"/>
              <a:t>Further values are decreasing gradually</a:t>
            </a:r>
          </a:p>
        </p:txBody>
      </p:sp>
      <p:pic>
        <p:nvPicPr>
          <p:cNvPr id="4" name="Content Placeholder 3">
            <a:extLst>
              <a:ext uri="{FF2B5EF4-FFF2-40B4-BE49-F238E27FC236}">
                <a16:creationId xmlns:a16="http://schemas.microsoft.com/office/drawing/2014/main" id="{969E3DAE-71F8-4A43-AD71-8CD84A9B7A7F}"/>
              </a:ext>
            </a:extLst>
          </p:cNvPr>
          <p:cNvPicPr>
            <a:picLocks noChangeAspect="1"/>
          </p:cNvPicPr>
          <p:nvPr/>
        </p:nvPicPr>
        <p:blipFill>
          <a:blip r:embed="rId4"/>
          <a:stretch>
            <a:fillRect/>
          </a:stretch>
        </p:blipFill>
        <p:spPr>
          <a:xfrm>
            <a:off x="6604638" y="618518"/>
            <a:ext cx="4439003"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5" name="Group 1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222011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54"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5"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8"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3"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5"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109" name="Rectangle 108">
            <a:extLst>
              <a:ext uri="{FF2B5EF4-FFF2-40B4-BE49-F238E27FC236}">
                <a16:creationId xmlns:a16="http://schemas.microsoft.com/office/drawing/2014/main" id="{34106153-7990-4956-BD26-A04A03006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1" name="Picture 2">
            <a:extLst>
              <a:ext uri="{FF2B5EF4-FFF2-40B4-BE49-F238E27FC236}">
                <a16:creationId xmlns:a16="http://schemas.microsoft.com/office/drawing/2014/main" id="{BDEA11A5-20BA-4650-A324-47C0465FF5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13" name="Group 112">
            <a:extLst>
              <a:ext uri="{FF2B5EF4-FFF2-40B4-BE49-F238E27FC236}">
                <a16:creationId xmlns:a16="http://schemas.microsoft.com/office/drawing/2014/main" id="{866FCB64-0A37-46EB-8A9B-EC0C4C000A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114" name="Rectangle 5">
              <a:extLst>
                <a:ext uri="{FF2B5EF4-FFF2-40B4-BE49-F238E27FC236}">
                  <a16:creationId xmlns:a16="http://schemas.microsoft.com/office/drawing/2014/main" id="{8A162E18-5BEB-4E42-9B10-A1FDF6A0B8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5" name="Freeform 6">
              <a:extLst>
                <a:ext uri="{FF2B5EF4-FFF2-40B4-BE49-F238E27FC236}">
                  <a16:creationId xmlns:a16="http://schemas.microsoft.com/office/drawing/2014/main" id="{7BB781C9-EC32-45FE-ACE7-C24F128C4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7">
              <a:extLst>
                <a:ext uri="{FF2B5EF4-FFF2-40B4-BE49-F238E27FC236}">
                  <a16:creationId xmlns:a16="http://schemas.microsoft.com/office/drawing/2014/main" id="{927C5647-36E8-4A20-86D4-47831D50CF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Rectangle 8">
              <a:extLst>
                <a:ext uri="{FF2B5EF4-FFF2-40B4-BE49-F238E27FC236}">
                  <a16:creationId xmlns:a16="http://schemas.microsoft.com/office/drawing/2014/main" id="{62F2AF20-CBBE-4249-B9E2-D6B30191CF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8" name="Freeform 9">
              <a:extLst>
                <a:ext uri="{FF2B5EF4-FFF2-40B4-BE49-F238E27FC236}">
                  <a16:creationId xmlns:a16="http://schemas.microsoft.com/office/drawing/2014/main" id="{731C1229-F8A7-4B36-A52B-98A65EF869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10">
              <a:extLst>
                <a:ext uri="{FF2B5EF4-FFF2-40B4-BE49-F238E27FC236}">
                  <a16:creationId xmlns:a16="http://schemas.microsoft.com/office/drawing/2014/main" id="{609AC686-2DBB-4D82-866C-9FF222BDD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11">
              <a:extLst>
                <a:ext uri="{FF2B5EF4-FFF2-40B4-BE49-F238E27FC236}">
                  <a16:creationId xmlns:a16="http://schemas.microsoft.com/office/drawing/2014/main" id="{F899E6EB-BCDD-45D2-BF4B-9CA3A2798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12">
              <a:extLst>
                <a:ext uri="{FF2B5EF4-FFF2-40B4-BE49-F238E27FC236}">
                  <a16:creationId xmlns:a16="http://schemas.microsoft.com/office/drawing/2014/main" id="{BBD3AAC8-2330-4FAB-8E31-3D50AD954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13">
              <a:extLst>
                <a:ext uri="{FF2B5EF4-FFF2-40B4-BE49-F238E27FC236}">
                  <a16:creationId xmlns:a16="http://schemas.microsoft.com/office/drawing/2014/main" id="{6B54F723-A70A-4865-A560-7850498A1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14">
              <a:extLst>
                <a:ext uri="{FF2B5EF4-FFF2-40B4-BE49-F238E27FC236}">
                  <a16:creationId xmlns:a16="http://schemas.microsoft.com/office/drawing/2014/main" id="{9B911CCD-C9A2-4DC8-A278-3C6FD76A7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15">
              <a:extLst>
                <a:ext uri="{FF2B5EF4-FFF2-40B4-BE49-F238E27FC236}">
                  <a16:creationId xmlns:a16="http://schemas.microsoft.com/office/drawing/2014/main" id="{D559B729-03FB-435D-89BF-AF57A801B3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16">
              <a:extLst>
                <a:ext uri="{FF2B5EF4-FFF2-40B4-BE49-F238E27FC236}">
                  <a16:creationId xmlns:a16="http://schemas.microsoft.com/office/drawing/2014/main" id="{D1C90213-0F60-4268-BE48-8221E61614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17">
              <a:extLst>
                <a:ext uri="{FF2B5EF4-FFF2-40B4-BE49-F238E27FC236}">
                  <a16:creationId xmlns:a16="http://schemas.microsoft.com/office/drawing/2014/main" id="{A7A6A293-A06F-48B8-865A-3F65287B8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18">
              <a:extLst>
                <a:ext uri="{FF2B5EF4-FFF2-40B4-BE49-F238E27FC236}">
                  <a16:creationId xmlns:a16="http://schemas.microsoft.com/office/drawing/2014/main" id="{8F6861B5-AAA4-4017-929E-1FD1CA106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19">
              <a:extLst>
                <a:ext uri="{FF2B5EF4-FFF2-40B4-BE49-F238E27FC236}">
                  <a16:creationId xmlns:a16="http://schemas.microsoft.com/office/drawing/2014/main" id="{D776D07C-2081-4DD3-A464-40F3CA41A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20">
              <a:extLst>
                <a:ext uri="{FF2B5EF4-FFF2-40B4-BE49-F238E27FC236}">
                  <a16:creationId xmlns:a16="http://schemas.microsoft.com/office/drawing/2014/main" id="{BBC236D6-77E5-4B3C-92D7-D708B237DB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21">
              <a:extLst>
                <a:ext uri="{FF2B5EF4-FFF2-40B4-BE49-F238E27FC236}">
                  <a16:creationId xmlns:a16="http://schemas.microsoft.com/office/drawing/2014/main" id="{8064714E-7ADE-4BD9-8981-34C135762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22">
              <a:extLst>
                <a:ext uri="{FF2B5EF4-FFF2-40B4-BE49-F238E27FC236}">
                  <a16:creationId xmlns:a16="http://schemas.microsoft.com/office/drawing/2014/main" id="{2FD1F23F-B1EE-46F5-B460-924E54A70D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23">
              <a:extLst>
                <a:ext uri="{FF2B5EF4-FFF2-40B4-BE49-F238E27FC236}">
                  <a16:creationId xmlns:a16="http://schemas.microsoft.com/office/drawing/2014/main" id="{9699361A-3AFF-4826-B99C-0354EAB07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24">
              <a:extLst>
                <a:ext uri="{FF2B5EF4-FFF2-40B4-BE49-F238E27FC236}">
                  <a16:creationId xmlns:a16="http://schemas.microsoft.com/office/drawing/2014/main" id="{B272F7B1-7BE2-4FC9-BB91-207EFD9E65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25">
              <a:extLst>
                <a:ext uri="{FF2B5EF4-FFF2-40B4-BE49-F238E27FC236}">
                  <a16:creationId xmlns:a16="http://schemas.microsoft.com/office/drawing/2014/main" id="{CDE59C1F-AFD9-4DD5-B04A-9EB2AAED5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26">
              <a:extLst>
                <a:ext uri="{FF2B5EF4-FFF2-40B4-BE49-F238E27FC236}">
                  <a16:creationId xmlns:a16="http://schemas.microsoft.com/office/drawing/2014/main" id="{1551E418-6CD4-4320-8224-F084039C5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27">
              <a:extLst>
                <a:ext uri="{FF2B5EF4-FFF2-40B4-BE49-F238E27FC236}">
                  <a16:creationId xmlns:a16="http://schemas.microsoft.com/office/drawing/2014/main" id="{1F27D4B1-EBD4-4BC9-AC2E-3AD616C84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28">
              <a:extLst>
                <a:ext uri="{FF2B5EF4-FFF2-40B4-BE49-F238E27FC236}">
                  <a16:creationId xmlns:a16="http://schemas.microsoft.com/office/drawing/2014/main" id="{C42B8D84-898A-4F76-A0F2-5699ED72BC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Freeform 29">
              <a:extLst>
                <a:ext uri="{FF2B5EF4-FFF2-40B4-BE49-F238E27FC236}">
                  <a16:creationId xmlns:a16="http://schemas.microsoft.com/office/drawing/2014/main" id="{B440932E-7985-4BA6-9899-F22A64485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9" name="Freeform 30">
              <a:extLst>
                <a:ext uri="{FF2B5EF4-FFF2-40B4-BE49-F238E27FC236}">
                  <a16:creationId xmlns:a16="http://schemas.microsoft.com/office/drawing/2014/main" id="{4B8CE969-CA1A-48CB-8588-4146F41F33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31">
              <a:extLst>
                <a:ext uri="{FF2B5EF4-FFF2-40B4-BE49-F238E27FC236}">
                  <a16:creationId xmlns:a16="http://schemas.microsoft.com/office/drawing/2014/main" id="{138A4875-4593-4894-89D5-DFCFF0EED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32">
              <a:extLst>
                <a:ext uri="{FF2B5EF4-FFF2-40B4-BE49-F238E27FC236}">
                  <a16:creationId xmlns:a16="http://schemas.microsoft.com/office/drawing/2014/main" id="{F079F26B-58E4-494E-A8BA-3F054F1F3B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Rectangle 33">
              <a:extLst>
                <a:ext uri="{FF2B5EF4-FFF2-40B4-BE49-F238E27FC236}">
                  <a16:creationId xmlns:a16="http://schemas.microsoft.com/office/drawing/2014/main" id="{04C9ECC5-BB4A-4417-B874-B75953F84F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3" name="Freeform 34">
              <a:extLst>
                <a:ext uri="{FF2B5EF4-FFF2-40B4-BE49-F238E27FC236}">
                  <a16:creationId xmlns:a16="http://schemas.microsoft.com/office/drawing/2014/main" id="{4CCCF285-B51D-4A2F-8384-830A391711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Freeform 35">
              <a:extLst>
                <a:ext uri="{FF2B5EF4-FFF2-40B4-BE49-F238E27FC236}">
                  <a16:creationId xmlns:a16="http://schemas.microsoft.com/office/drawing/2014/main" id="{BD6C6299-A09A-47DF-8A96-69D39FCA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36">
              <a:extLst>
                <a:ext uri="{FF2B5EF4-FFF2-40B4-BE49-F238E27FC236}">
                  <a16:creationId xmlns:a16="http://schemas.microsoft.com/office/drawing/2014/main" id="{EE60C4B9-C404-42CD-8E94-70D4DC16A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37">
              <a:extLst>
                <a:ext uri="{FF2B5EF4-FFF2-40B4-BE49-F238E27FC236}">
                  <a16:creationId xmlns:a16="http://schemas.microsoft.com/office/drawing/2014/main" id="{52BD4447-C1EB-4798-8764-AB93EA9303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38">
              <a:extLst>
                <a:ext uri="{FF2B5EF4-FFF2-40B4-BE49-F238E27FC236}">
                  <a16:creationId xmlns:a16="http://schemas.microsoft.com/office/drawing/2014/main" id="{50411559-C414-4F7C-BC6C-69F87BC9C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39">
              <a:extLst>
                <a:ext uri="{FF2B5EF4-FFF2-40B4-BE49-F238E27FC236}">
                  <a16:creationId xmlns:a16="http://schemas.microsoft.com/office/drawing/2014/main" id="{64737770-BB27-41C0-95CB-529054508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40">
              <a:extLst>
                <a:ext uri="{FF2B5EF4-FFF2-40B4-BE49-F238E27FC236}">
                  <a16:creationId xmlns:a16="http://schemas.microsoft.com/office/drawing/2014/main" id="{28929FDB-16CF-4165-B32A-EB673EFB7C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41">
              <a:extLst>
                <a:ext uri="{FF2B5EF4-FFF2-40B4-BE49-F238E27FC236}">
                  <a16:creationId xmlns:a16="http://schemas.microsoft.com/office/drawing/2014/main" id="{D8C82883-237C-4209-9545-E832FEE3A8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42">
              <a:extLst>
                <a:ext uri="{FF2B5EF4-FFF2-40B4-BE49-F238E27FC236}">
                  <a16:creationId xmlns:a16="http://schemas.microsoft.com/office/drawing/2014/main" id="{F1A52653-BD09-4D65-B05C-2AF4A6473A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43">
              <a:extLst>
                <a:ext uri="{FF2B5EF4-FFF2-40B4-BE49-F238E27FC236}">
                  <a16:creationId xmlns:a16="http://schemas.microsoft.com/office/drawing/2014/main" id="{30724E80-2FD3-4E4A-A3EA-18A4C8886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44">
              <a:extLst>
                <a:ext uri="{FF2B5EF4-FFF2-40B4-BE49-F238E27FC236}">
                  <a16:creationId xmlns:a16="http://schemas.microsoft.com/office/drawing/2014/main" id="{F1B978C7-7BC5-4F73-8B02-66A3CF67CE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4" name="Rectangle 45">
              <a:extLst>
                <a:ext uri="{FF2B5EF4-FFF2-40B4-BE49-F238E27FC236}">
                  <a16:creationId xmlns:a16="http://schemas.microsoft.com/office/drawing/2014/main" id="{799F0CED-DF8F-4350-A036-1981FBE5968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5" name="Freeform 46">
              <a:extLst>
                <a:ext uri="{FF2B5EF4-FFF2-40B4-BE49-F238E27FC236}">
                  <a16:creationId xmlns:a16="http://schemas.microsoft.com/office/drawing/2014/main" id="{9F4DD366-0E86-4E99-9557-496E88B42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6" name="Freeform 47">
              <a:extLst>
                <a:ext uri="{FF2B5EF4-FFF2-40B4-BE49-F238E27FC236}">
                  <a16:creationId xmlns:a16="http://schemas.microsoft.com/office/drawing/2014/main" id="{78BB3321-D5DC-4951-AB38-0C54E3D01D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7" name="Freeform 48">
              <a:extLst>
                <a:ext uri="{FF2B5EF4-FFF2-40B4-BE49-F238E27FC236}">
                  <a16:creationId xmlns:a16="http://schemas.microsoft.com/office/drawing/2014/main" id="{955E548C-7F86-45B2-A0D2-03EAC578D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8" name="Freeform 49">
              <a:extLst>
                <a:ext uri="{FF2B5EF4-FFF2-40B4-BE49-F238E27FC236}">
                  <a16:creationId xmlns:a16="http://schemas.microsoft.com/office/drawing/2014/main" id="{0013F508-5E69-4911-AD93-4ABE3E7C56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9" name="Freeform 50">
              <a:extLst>
                <a:ext uri="{FF2B5EF4-FFF2-40B4-BE49-F238E27FC236}">
                  <a16:creationId xmlns:a16="http://schemas.microsoft.com/office/drawing/2014/main" id="{A7F86768-93E0-4044-A62A-B11EB18FF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0" name="Freeform 51">
              <a:extLst>
                <a:ext uri="{FF2B5EF4-FFF2-40B4-BE49-F238E27FC236}">
                  <a16:creationId xmlns:a16="http://schemas.microsoft.com/office/drawing/2014/main" id="{BA32A7B4-1DB2-4E4A-B86E-D8DB97B69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1" name="Freeform 52">
              <a:extLst>
                <a:ext uri="{FF2B5EF4-FFF2-40B4-BE49-F238E27FC236}">
                  <a16:creationId xmlns:a16="http://schemas.microsoft.com/office/drawing/2014/main" id="{AB250BD5-076C-4428-B6AF-E9EAE4F65E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2" name="Freeform 53">
              <a:extLst>
                <a:ext uri="{FF2B5EF4-FFF2-40B4-BE49-F238E27FC236}">
                  <a16:creationId xmlns:a16="http://schemas.microsoft.com/office/drawing/2014/main" id="{027DA06A-045F-4711-9307-0508B6ACF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3" name="Freeform 54">
              <a:extLst>
                <a:ext uri="{FF2B5EF4-FFF2-40B4-BE49-F238E27FC236}">
                  <a16:creationId xmlns:a16="http://schemas.microsoft.com/office/drawing/2014/main" id="{3EB0EDA8-385A-4B2B-97F0-5194F23EB5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4" name="Freeform 55">
              <a:extLst>
                <a:ext uri="{FF2B5EF4-FFF2-40B4-BE49-F238E27FC236}">
                  <a16:creationId xmlns:a16="http://schemas.microsoft.com/office/drawing/2014/main" id="{D6FA258E-AF3F-47C9-9F4E-39ECFD7AC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5" name="Freeform 56">
              <a:extLst>
                <a:ext uri="{FF2B5EF4-FFF2-40B4-BE49-F238E27FC236}">
                  <a16:creationId xmlns:a16="http://schemas.microsoft.com/office/drawing/2014/main" id="{6E471E73-A9C0-4C68-BD8F-360F2ED7B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6" name="Freeform 57">
              <a:extLst>
                <a:ext uri="{FF2B5EF4-FFF2-40B4-BE49-F238E27FC236}">
                  <a16:creationId xmlns:a16="http://schemas.microsoft.com/office/drawing/2014/main" id="{C78C3110-8153-4163-B809-0B0C0C9E5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7" name="Freeform 58">
              <a:extLst>
                <a:ext uri="{FF2B5EF4-FFF2-40B4-BE49-F238E27FC236}">
                  <a16:creationId xmlns:a16="http://schemas.microsoft.com/office/drawing/2014/main" id="{DBC57B9F-0B9B-4EDE-B3B3-7C5D5DB399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64C2995-A78E-4A3A-88E5-A7DF457A5EF8}"/>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a:solidFill>
                  <a:srgbClr val="FFFFFF"/>
                </a:solidFill>
              </a:rPr>
              <a:t>CLASS</a:t>
            </a:r>
          </a:p>
        </p:txBody>
      </p:sp>
      <p:sp>
        <p:nvSpPr>
          <p:cNvPr id="8" name="Content Placeholder 7">
            <a:extLst>
              <a:ext uri="{FF2B5EF4-FFF2-40B4-BE49-F238E27FC236}">
                <a16:creationId xmlns:a16="http://schemas.microsoft.com/office/drawing/2014/main" id="{80BB7422-FE25-49E8-BFC7-0F329732358B}"/>
              </a:ext>
            </a:extLst>
          </p:cNvPr>
          <p:cNvSpPr>
            <a:spLocks noGrp="1"/>
          </p:cNvSpPr>
          <p:nvPr>
            <p:ph idx="1"/>
          </p:nvPr>
        </p:nvSpPr>
        <p:spPr>
          <a:xfrm>
            <a:off x="1876425" y="3602038"/>
            <a:ext cx="3734942" cy="2052720"/>
          </a:xfrm>
        </p:spPr>
        <p:txBody>
          <a:bodyPr vert="horz" lIns="91440" tIns="45720" rIns="91440" bIns="45720" rtlCol="0">
            <a:normAutofit/>
          </a:bodyPr>
          <a:lstStyle/>
          <a:p>
            <a:pPr marL="0" indent="0">
              <a:buNone/>
            </a:pPr>
            <a:r>
              <a:rPr lang="en-US" sz="2000" cap="all">
                <a:solidFill>
                  <a:schemeClr val="bg2"/>
                </a:solidFill>
              </a:rPr>
              <a:t>There are more number of people in Class 10</a:t>
            </a:r>
          </a:p>
        </p:txBody>
      </p:sp>
      <p:sp useBgFill="1">
        <p:nvSpPr>
          <p:cNvPr id="169" name="Round Diagonal Corner Rectangle 6">
            <a:extLst>
              <a:ext uri="{FF2B5EF4-FFF2-40B4-BE49-F238E27FC236}">
                <a16:creationId xmlns:a16="http://schemas.microsoft.com/office/drawing/2014/main" id="{62B94F88-FD5B-4053-B143-DFF55CE44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738EA4A-D3E4-4DA6-8083-6AC7FBF96621}"/>
              </a:ext>
            </a:extLst>
          </p:cNvPr>
          <p:cNvPicPr>
            <a:picLocks noChangeAspect="1"/>
          </p:cNvPicPr>
          <p:nvPr/>
        </p:nvPicPr>
        <p:blipFill>
          <a:blip r:embed="rId3"/>
          <a:stretch>
            <a:fillRect/>
          </a:stretch>
        </p:blipFill>
        <p:spPr>
          <a:xfrm>
            <a:off x="6421396" y="2032114"/>
            <a:ext cx="4635583" cy="2786281"/>
          </a:xfrm>
          <a:prstGeom prst="rect">
            <a:avLst/>
          </a:prstGeom>
        </p:spPr>
      </p:pic>
    </p:spTree>
    <p:extLst>
      <p:ext uri="{BB962C8B-B14F-4D97-AF65-F5344CB8AC3E}">
        <p14:creationId xmlns:p14="http://schemas.microsoft.com/office/powerpoint/2010/main" val="324597267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609FF4-F17D-40CA-B979-4B93B09C97D9}"/>
              </a:ext>
            </a:extLst>
          </p:cNvPr>
          <p:cNvSpPr>
            <a:spLocks noGrp="1"/>
          </p:cNvSpPr>
          <p:nvPr>
            <p:ph type="title"/>
          </p:nvPr>
        </p:nvSpPr>
        <p:spPr>
          <a:xfrm>
            <a:off x="1141413" y="618518"/>
            <a:ext cx="9905998" cy="1478570"/>
          </a:xfrm>
        </p:spPr>
        <p:txBody>
          <a:bodyPr>
            <a:normAutofit/>
          </a:bodyPr>
          <a:lstStyle/>
          <a:p>
            <a:r>
              <a:rPr lang="en-US"/>
              <a:t>Introduction</a:t>
            </a:r>
            <a:endParaRPr lang="en-IN"/>
          </a:p>
        </p:txBody>
      </p:sp>
      <p:graphicFrame>
        <p:nvGraphicFramePr>
          <p:cNvPr id="7" name="Content Placeholder 4">
            <a:extLst>
              <a:ext uri="{FF2B5EF4-FFF2-40B4-BE49-F238E27FC236}">
                <a16:creationId xmlns:a16="http://schemas.microsoft.com/office/drawing/2014/main" id="{069C364E-C4E1-40ED-BD32-E9873DA8C3D9}"/>
              </a:ext>
            </a:extLst>
          </p:cNvPr>
          <p:cNvGraphicFramePr>
            <a:graphicFrameLocks noGrp="1"/>
          </p:cNvGraphicFramePr>
          <p:nvPr>
            <p:ph idx="1"/>
            <p:extLst>
              <p:ext uri="{D42A27DB-BD31-4B8C-83A1-F6EECF244321}">
                <p14:modId xmlns:p14="http://schemas.microsoft.com/office/powerpoint/2010/main" val="1740666591"/>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7127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8" name="Rectangle 7">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4"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5"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1542300B-24B6-4883-88EE-6151B2C8A5F4}"/>
              </a:ext>
            </a:extLst>
          </p:cNvPr>
          <p:cNvSpPr>
            <a:spLocks noGrp="1"/>
          </p:cNvSpPr>
          <p:nvPr>
            <p:ph type="ctrTitle"/>
          </p:nvPr>
        </p:nvSpPr>
        <p:spPr>
          <a:xfrm>
            <a:off x="2667000" y="2328334"/>
            <a:ext cx="6858000" cy="1367896"/>
          </a:xfrm>
        </p:spPr>
        <p:txBody>
          <a:bodyPr>
            <a:normAutofit/>
          </a:bodyPr>
          <a:lstStyle/>
          <a:p>
            <a:pPr algn="ctr"/>
            <a:r>
              <a:rPr lang="en-US">
                <a:solidFill>
                  <a:srgbClr val="FFFFFF"/>
                </a:solidFill>
              </a:rPr>
              <a:t>Thank You</a:t>
            </a:r>
            <a:endParaRPr lang="en-IN">
              <a:solidFill>
                <a:srgbClr val="FFFFFF"/>
              </a:solidFill>
            </a:endParaRPr>
          </a:p>
        </p:txBody>
      </p:sp>
    </p:spTree>
    <p:extLst>
      <p:ext uri="{BB962C8B-B14F-4D97-AF65-F5344CB8AC3E}">
        <p14:creationId xmlns:p14="http://schemas.microsoft.com/office/powerpoint/2010/main" val="50556069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252D3DAA-D3AB-4721-86BF-D150E306F901}"/>
              </a:ext>
            </a:extLst>
          </p:cNvPr>
          <p:cNvSpPr>
            <a:spLocks noGrp="1"/>
          </p:cNvSpPr>
          <p:nvPr>
            <p:ph type="title"/>
          </p:nvPr>
        </p:nvSpPr>
        <p:spPr>
          <a:xfrm>
            <a:off x="1141413" y="618518"/>
            <a:ext cx="9905998" cy="1478570"/>
          </a:xfrm>
        </p:spPr>
        <p:txBody>
          <a:bodyPr>
            <a:normAutofit/>
          </a:bodyPr>
          <a:lstStyle/>
          <a:p>
            <a:r>
              <a:rPr lang="en-US" dirty="0"/>
              <a:t>Important Variables</a:t>
            </a:r>
            <a:endParaRPr lang="en-IN" dirty="0"/>
          </a:p>
        </p:txBody>
      </p:sp>
      <p:sp>
        <p:nvSpPr>
          <p:cNvPr id="3" name="Content Placeholder 2">
            <a:extLst>
              <a:ext uri="{FF2B5EF4-FFF2-40B4-BE49-F238E27FC236}">
                <a16:creationId xmlns:a16="http://schemas.microsoft.com/office/drawing/2014/main" id="{71EDCAE0-603D-4DB1-90E4-C6BE8BF15226}"/>
              </a:ext>
            </a:extLst>
          </p:cNvPr>
          <p:cNvSpPr>
            <a:spLocks noGrp="1"/>
          </p:cNvSpPr>
          <p:nvPr>
            <p:ph idx="1"/>
          </p:nvPr>
        </p:nvSpPr>
        <p:spPr>
          <a:xfrm>
            <a:off x="1141412" y="2249487"/>
            <a:ext cx="9905999" cy="3541714"/>
          </a:xfrm>
        </p:spPr>
        <p:txBody>
          <a:bodyPr>
            <a:normAutofit/>
          </a:bodyPr>
          <a:lstStyle/>
          <a:p>
            <a:r>
              <a:rPr lang="en-US"/>
              <a:t>The interpretation of the fetal heart rate tracing should follow a systematic approach with a full qualitative and quantitative description of the following:</a:t>
            </a:r>
          </a:p>
          <a:p>
            <a:pPr lvl="1"/>
            <a:r>
              <a:rPr lang="en-US"/>
              <a:t>Baseline rate</a:t>
            </a:r>
          </a:p>
          <a:p>
            <a:pPr lvl="1"/>
            <a:r>
              <a:rPr lang="en-US"/>
              <a:t>Baseline fetal heart rate (FHR) variability</a:t>
            </a:r>
          </a:p>
          <a:p>
            <a:pPr lvl="1"/>
            <a:r>
              <a:rPr lang="en-US"/>
              <a:t>Presence of accelerations</a:t>
            </a:r>
          </a:p>
          <a:p>
            <a:pPr lvl="1"/>
            <a:r>
              <a:rPr lang="en-US"/>
              <a:t>Periodic or episodic decelerations</a:t>
            </a:r>
          </a:p>
          <a:p>
            <a:pPr lvl="1"/>
            <a:r>
              <a:rPr lang="en-US"/>
              <a:t>Changes or trends of FHR patterns over time</a:t>
            </a:r>
          </a:p>
          <a:p>
            <a:pPr lvl="1"/>
            <a:r>
              <a:rPr lang="en-US"/>
              <a:t>Frequency and intensity of uterine contractions</a:t>
            </a:r>
            <a:endParaRPr lang="en-IN" dirty="0"/>
          </a:p>
        </p:txBody>
      </p:sp>
      <p:grpSp>
        <p:nvGrpSpPr>
          <p:cNvPr id="58"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557237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1375F2-60B1-44ED-B60A-019C4BD5A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9598AFBA-6499-418F-A437-9BC04A7A9783}"/>
              </a:ext>
            </a:extLst>
          </p:cNvPr>
          <p:cNvSpPr>
            <a:spLocks noGrp="1"/>
          </p:cNvSpPr>
          <p:nvPr>
            <p:ph type="title"/>
          </p:nvPr>
        </p:nvSpPr>
        <p:spPr>
          <a:xfrm>
            <a:off x="1141413" y="618518"/>
            <a:ext cx="9905998" cy="1478570"/>
          </a:xfrm>
        </p:spPr>
        <p:txBody>
          <a:bodyPr>
            <a:normAutofit/>
          </a:bodyPr>
          <a:lstStyle/>
          <a:p>
            <a:r>
              <a:rPr lang="en-US" dirty="0"/>
              <a:t>Baseline Fetal Heart Rate (FHR)</a:t>
            </a:r>
            <a:endParaRPr lang="en-IN" dirty="0"/>
          </a:p>
        </p:txBody>
      </p:sp>
      <p:sp>
        <p:nvSpPr>
          <p:cNvPr id="3" name="Content Placeholder 2">
            <a:extLst>
              <a:ext uri="{FF2B5EF4-FFF2-40B4-BE49-F238E27FC236}">
                <a16:creationId xmlns:a16="http://schemas.microsoft.com/office/drawing/2014/main" id="{561215D2-DEB5-41F2-8947-AAFA2F79810E}"/>
              </a:ext>
            </a:extLst>
          </p:cNvPr>
          <p:cNvSpPr>
            <a:spLocks noGrp="1"/>
          </p:cNvSpPr>
          <p:nvPr>
            <p:ph idx="1"/>
          </p:nvPr>
        </p:nvSpPr>
        <p:spPr>
          <a:xfrm>
            <a:off x="1141412" y="2249487"/>
            <a:ext cx="9905999" cy="3541714"/>
          </a:xfrm>
        </p:spPr>
        <p:txBody>
          <a:bodyPr>
            <a:normAutofit/>
          </a:bodyPr>
          <a:lstStyle/>
          <a:p>
            <a:r>
              <a:rPr lang="en-US" dirty="0"/>
              <a:t>The baseline FHR is the heart rate during a 10 minute </a:t>
            </a:r>
          </a:p>
          <a:p>
            <a:r>
              <a:rPr lang="en-US" dirty="0"/>
              <a:t>The minimum baseline duration must be at least 2 minutes.  If minimum baseline duration is &lt; 2 minutes then the baseline is indeterminate.</a:t>
            </a:r>
          </a:p>
          <a:p>
            <a:r>
              <a:rPr lang="en-US" dirty="0"/>
              <a:t>The results can be divided in to three types</a:t>
            </a:r>
          </a:p>
          <a:p>
            <a:pPr lvl="1"/>
            <a:r>
              <a:rPr lang="en-US" dirty="0"/>
              <a:t>Normal – (110 BPM – 160 BPM)</a:t>
            </a:r>
          </a:p>
          <a:p>
            <a:pPr lvl="1"/>
            <a:r>
              <a:rPr lang="en-IN" dirty="0"/>
              <a:t>Bradycardia – (Mean FHR &lt; 110 BPM)</a:t>
            </a:r>
          </a:p>
          <a:p>
            <a:pPr lvl="1"/>
            <a:r>
              <a:rPr lang="en-IN" dirty="0"/>
              <a:t>Tachycardia – (Mean FHR &lt; 110 BPM)</a:t>
            </a:r>
          </a:p>
        </p:txBody>
      </p:sp>
      <p:grpSp>
        <p:nvGrpSpPr>
          <p:cNvPr id="39" name="Group 38">
            <a:extLst>
              <a:ext uri="{FF2B5EF4-FFF2-40B4-BE49-F238E27FC236}">
                <a16:creationId xmlns:a16="http://schemas.microsoft.com/office/drawing/2014/main" id="{B485B3F6-654D-4842-A2DE-677D12FED4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60000"/>
                </a:schemeClr>
              </a:gs>
              <a:gs pos="100000">
                <a:schemeClr val="bg2">
                  <a:lumMod val="60000"/>
                  <a:lumOff val="40000"/>
                  <a:alpha val="60000"/>
                </a:schemeClr>
              </a:gs>
            </a:gsLst>
            <a:lin ang="5400000" scaled="0"/>
            <a:tileRect/>
          </a:gradFill>
        </p:grpSpPr>
        <p:sp>
          <p:nvSpPr>
            <p:cNvPr id="40" name="Freeform 32">
              <a:extLst>
                <a:ext uri="{FF2B5EF4-FFF2-40B4-BE49-F238E27FC236}">
                  <a16:creationId xmlns:a16="http://schemas.microsoft.com/office/drawing/2014/main" id="{BF4365F4-C63C-4FC2-907B-1F7D414B9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3">
              <a:extLst>
                <a:ext uri="{FF2B5EF4-FFF2-40B4-BE49-F238E27FC236}">
                  <a16:creationId xmlns:a16="http://schemas.microsoft.com/office/drawing/2014/main" id="{B0538225-01AB-41C4-9A02-FE1BD81D6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34">
              <a:extLst>
                <a:ext uri="{FF2B5EF4-FFF2-40B4-BE49-F238E27FC236}">
                  <a16:creationId xmlns:a16="http://schemas.microsoft.com/office/drawing/2014/main" id="{66942F07-D7CC-49EB-BF73-8B94D5F4F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4D3CACE0-3AC7-4A9F-9A3F-1694ACCD4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19063B47-FBFB-4EA1-A3FB-BECE005F48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B856863B-C809-4C31-94D0-659A91851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298CB3D7-7373-4AC6-9E2C-4AFDDE2802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7DE09F1B-2326-4ED3-B63B-A30815DDEC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2498F244-3CE6-4D90-B5CF-5189DB17D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Rectangle 41">
              <a:extLst>
                <a:ext uri="{FF2B5EF4-FFF2-40B4-BE49-F238E27FC236}">
                  <a16:creationId xmlns:a16="http://schemas.microsoft.com/office/drawing/2014/main" id="{9A30DD13-FA10-4B9F-8B4D-97B7287B82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601295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82" name="Rectangle 81">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84"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EAB69D9-6402-45C3-AC03-65865819A3E5}"/>
              </a:ext>
            </a:extLst>
          </p:cNvPr>
          <p:cNvSpPr>
            <a:spLocks noGrp="1"/>
          </p:cNvSpPr>
          <p:nvPr>
            <p:ph type="title"/>
          </p:nvPr>
        </p:nvSpPr>
        <p:spPr>
          <a:xfrm>
            <a:off x="855266" y="618518"/>
            <a:ext cx="2851417" cy="1478570"/>
          </a:xfrm>
        </p:spPr>
        <p:txBody>
          <a:bodyPr>
            <a:normAutofit/>
          </a:bodyPr>
          <a:lstStyle/>
          <a:p>
            <a:r>
              <a:rPr lang="en-US" sz="3200">
                <a:solidFill>
                  <a:srgbClr val="FFFFFF"/>
                </a:solidFill>
              </a:rPr>
              <a:t>Frequency Distribution</a:t>
            </a:r>
            <a:endParaRPr lang="en-IN" sz="3200">
              <a:solidFill>
                <a:srgbClr val="FFFFFF"/>
              </a:solidFill>
            </a:endParaRPr>
          </a:p>
        </p:txBody>
      </p:sp>
      <p:sp>
        <p:nvSpPr>
          <p:cNvPr id="72" name="Content Placeholder 7">
            <a:extLst>
              <a:ext uri="{FF2B5EF4-FFF2-40B4-BE49-F238E27FC236}">
                <a16:creationId xmlns:a16="http://schemas.microsoft.com/office/drawing/2014/main" id="{3AF24146-5025-4AF1-8696-B728D259C435}"/>
              </a:ext>
            </a:extLst>
          </p:cNvPr>
          <p:cNvSpPr>
            <a:spLocks noGrp="1"/>
          </p:cNvSpPr>
          <p:nvPr>
            <p:ph idx="1"/>
          </p:nvPr>
        </p:nvSpPr>
        <p:spPr>
          <a:xfrm>
            <a:off x="844620" y="2249487"/>
            <a:ext cx="2862444" cy="3957302"/>
          </a:xfrm>
        </p:spPr>
        <p:txBody>
          <a:bodyPr>
            <a:normAutofit/>
          </a:bodyPr>
          <a:lstStyle/>
          <a:p>
            <a:r>
              <a:rPr lang="en-US" sz="1800" dirty="0">
                <a:solidFill>
                  <a:srgbClr val="FFFFFF"/>
                </a:solidFill>
              </a:rPr>
              <a:t>We could see that out of the mean FHR in the total data there are a greater number of people who belong to Normal Category</a:t>
            </a:r>
          </a:p>
          <a:p>
            <a:r>
              <a:rPr lang="en-US" sz="1800" dirty="0">
                <a:solidFill>
                  <a:srgbClr val="FFFFFF"/>
                </a:solidFill>
              </a:rPr>
              <a:t>So we can say that there are a greater number of cases whose Baseline heart rate falls with the 110-160 BPM</a:t>
            </a:r>
          </a:p>
        </p:txBody>
      </p:sp>
      <p:grpSp>
        <p:nvGrpSpPr>
          <p:cNvPr id="86" name="Group 85">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7"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8"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9"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4"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Content Placeholder 3">
            <a:extLst>
              <a:ext uri="{FF2B5EF4-FFF2-40B4-BE49-F238E27FC236}">
                <a16:creationId xmlns:a16="http://schemas.microsoft.com/office/drawing/2014/main" id="{3EEFC341-285A-43E3-8A2F-A561FF527950}"/>
              </a:ext>
            </a:extLst>
          </p:cNvPr>
          <p:cNvPicPr>
            <a:picLocks noChangeAspect="1"/>
          </p:cNvPicPr>
          <p:nvPr/>
        </p:nvPicPr>
        <p:blipFill>
          <a:blip r:embed="rId3"/>
          <a:stretch>
            <a:fillRect/>
          </a:stretch>
        </p:blipFill>
        <p:spPr>
          <a:xfrm>
            <a:off x="4711778" y="680575"/>
            <a:ext cx="6844045" cy="5492346"/>
          </a:xfrm>
          <a:prstGeom prst="rect">
            <a:avLst/>
          </a:prstGeom>
        </p:spPr>
      </p:pic>
    </p:spTree>
    <p:extLst>
      <p:ext uri="{BB962C8B-B14F-4D97-AF65-F5344CB8AC3E}">
        <p14:creationId xmlns:p14="http://schemas.microsoft.com/office/powerpoint/2010/main" val="43336544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9AA19A-D2E5-47F2-AF0A-1AF60D42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91A1E618-D29E-4367-8C34-500E34D05B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783" y="0"/>
            <a:ext cx="12188952" cy="6858000"/>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81F2BFD0-D896-4BA3-BA8F-0C866BD024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E768552D-D282-4F68-A829-290A4E83179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B24AFF31-9CD5-4E66-92F8-23BBAA24FB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2267C9D4-1770-45DD-AAFC-481CD7F9AA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10DD6E0B-EC58-4D78-8125-AD2172CD2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23D6129D-742B-422D-A589-6692C16715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9EA94B27-F456-4ED8-8882-77632BDA0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5B7F96AD-560C-44A0-A513-B06758743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86701218-3235-4E29-9935-1315B5CCAA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046B7BE0-D335-42EA-9893-4FA7654F1F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1CE912BA-808B-403C-B26F-8083A682E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D974F65A-298C-4395-B461-99B9B49A07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700B2930-989F-49DC-B909-8150145AD09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795CB5A4-5145-4F55-95D0-6FB820C84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54BB8F48-D800-442A-A603-979FE924B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6E863078-201C-4DC0-8D49-077300CE5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A07EBB6-75B0-4867-9AAF-7A645F4148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FA40A456-C685-468E-802E-FC9DF586AFD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F101202F-1B2A-414C-83B7-9327E599C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4CC9B21F-B169-47E9-9B97-3BB645B29C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BC5FF733-2B71-4734-AD6A-5B35D99A3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0BCEB342-9AFC-4DCB-B92F-E08DC9594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3B9B4933-5C48-49CF-9C6A-A29413150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404FC76C-600A-482C-8386-F77ACBCC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6" name="Freeform 28">
              <a:extLst>
                <a:ext uri="{FF2B5EF4-FFF2-40B4-BE49-F238E27FC236}">
                  <a16:creationId xmlns:a16="http://schemas.microsoft.com/office/drawing/2014/main" id="{E8C5D50B-A590-4AAE-A748-113B62DADA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7" name="Freeform 29">
              <a:extLst>
                <a:ext uri="{FF2B5EF4-FFF2-40B4-BE49-F238E27FC236}">
                  <a16:creationId xmlns:a16="http://schemas.microsoft.com/office/drawing/2014/main" id="{6C045F21-7031-4278-BFEE-A9E856ADA9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8" name="Freeform 30">
              <a:extLst>
                <a:ext uri="{FF2B5EF4-FFF2-40B4-BE49-F238E27FC236}">
                  <a16:creationId xmlns:a16="http://schemas.microsoft.com/office/drawing/2014/main" id="{20EE11A6-3412-4362-8A81-592A15F2A1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9" name="Freeform 31">
              <a:extLst>
                <a:ext uri="{FF2B5EF4-FFF2-40B4-BE49-F238E27FC236}">
                  <a16:creationId xmlns:a16="http://schemas.microsoft.com/office/drawing/2014/main" id="{A376EBB9-93F5-4B6F-95B3-C36B6C851E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B6C8B1E4-C3BF-411B-99E7-C050D493B8A0}"/>
              </a:ext>
            </a:extLst>
          </p:cNvPr>
          <p:cNvSpPr>
            <a:spLocks noGrp="1"/>
          </p:cNvSpPr>
          <p:nvPr>
            <p:ph type="title"/>
          </p:nvPr>
        </p:nvSpPr>
        <p:spPr>
          <a:xfrm>
            <a:off x="853330" y="1254035"/>
            <a:ext cx="2926190" cy="4002222"/>
          </a:xfrm>
        </p:spPr>
        <p:txBody>
          <a:bodyPr>
            <a:normAutofit/>
          </a:bodyPr>
          <a:lstStyle/>
          <a:p>
            <a:r>
              <a:rPr lang="en-IN">
                <a:solidFill>
                  <a:srgbClr val="FFFFFF"/>
                </a:solidFill>
              </a:rPr>
              <a:t>Baseline FHR Variability</a:t>
            </a:r>
          </a:p>
        </p:txBody>
      </p:sp>
      <p:sp useBgFill="1">
        <p:nvSpPr>
          <p:cNvPr id="43" name="Round Diagonal Corner Rectangle 6">
            <a:extLst>
              <a:ext uri="{FF2B5EF4-FFF2-40B4-BE49-F238E27FC236}">
                <a16:creationId xmlns:a16="http://schemas.microsoft.com/office/drawing/2014/main" id="{092ADBCF-B973-4C52-B740-4963E95B3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3FDD94EF-2C73-4E4C-8332-A75D8AC6BE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46" name="Freeform 32">
              <a:extLst>
                <a:ext uri="{FF2B5EF4-FFF2-40B4-BE49-F238E27FC236}">
                  <a16:creationId xmlns:a16="http://schemas.microsoft.com/office/drawing/2014/main" id="{16EF4FCE-B4BF-485E-B545-95827107AD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7" name="Freeform 33">
              <a:extLst>
                <a:ext uri="{FF2B5EF4-FFF2-40B4-BE49-F238E27FC236}">
                  <a16:creationId xmlns:a16="http://schemas.microsoft.com/office/drawing/2014/main" id="{C2DD2F29-32E6-486A-A295-CB29680AD9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8" name="Freeform 34">
              <a:extLst>
                <a:ext uri="{FF2B5EF4-FFF2-40B4-BE49-F238E27FC236}">
                  <a16:creationId xmlns:a16="http://schemas.microsoft.com/office/drawing/2014/main" id="{B1A76276-E7B7-4550-9AFF-0A2E9EAEA4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49" name="Freeform 35">
              <a:extLst>
                <a:ext uri="{FF2B5EF4-FFF2-40B4-BE49-F238E27FC236}">
                  <a16:creationId xmlns:a16="http://schemas.microsoft.com/office/drawing/2014/main" id="{EAFC4E0E-3390-457C-BCC9-A2479C10F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0" name="Freeform 36">
              <a:extLst>
                <a:ext uri="{FF2B5EF4-FFF2-40B4-BE49-F238E27FC236}">
                  <a16:creationId xmlns:a16="http://schemas.microsoft.com/office/drawing/2014/main" id="{D0E59BF7-C450-4448-B71A-80ECD878D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1" name="Freeform 37">
              <a:extLst>
                <a:ext uri="{FF2B5EF4-FFF2-40B4-BE49-F238E27FC236}">
                  <a16:creationId xmlns:a16="http://schemas.microsoft.com/office/drawing/2014/main" id="{BAB182A0-0A27-42D3-A9D0-56E8B7F4A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2" name="Freeform 38">
              <a:extLst>
                <a:ext uri="{FF2B5EF4-FFF2-40B4-BE49-F238E27FC236}">
                  <a16:creationId xmlns:a16="http://schemas.microsoft.com/office/drawing/2014/main" id="{4C9A08D9-525C-448E-A071-78226848F4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3" name="Freeform 39">
              <a:extLst>
                <a:ext uri="{FF2B5EF4-FFF2-40B4-BE49-F238E27FC236}">
                  <a16:creationId xmlns:a16="http://schemas.microsoft.com/office/drawing/2014/main" id="{E7818D96-423C-499F-A080-00EF0B9D4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4" name="Freeform 40">
              <a:extLst>
                <a:ext uri="{FF2B5EF4-FFF2-40B4-BE49-F238E27FC236}">
                  <a16:creationId xmlns:a16="http://schemas.microsoft.com/office/drawing/2014/main" id="{059B8971-2367-46BA-8FCC-D001A6C369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55" name="Rectangle 41">
              <a:extLst>
                <a:ext uri="{FF2B5EF4-FFF2-40B4-BE49-F238E27FC236}">
                  <a16:creationId xmlns:a16="http://schemas.microsoft.com/office/drawing/2014/main" id="{E4DF0A08-11EF-495A-980F-2ED66FBB81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grpSp>
      <p:graphicFrame>
        <p:nvGraphicFramePr>
          <p:cNvPr id="5" name="Content Placeholder 2">
            <a:extLst>
              <a:ext uri="{FF2B5EF4-FFF2-40B4-BE49-F238E27FC236}">
                <a16:creationId xmlns:a16="http://schemas.microsoft.com/office/drawing/2014/main" id="{6F99F7A9-FBFA-41CC-9A89-AEFD7882078F}"/>
              </a:ext>
            </a:extLst>
          </p:cNvPr>
          <p:cNvGraphicFramePr>
            <a:graphicFrameLocks noGrp="1"/>
          </p:cNvGraphicFramePr>
          <p:nvPr>
            <p:ph idx="1"/>
            <p:extLst>
              <p:ext uri="{D42A27DB-BD31-4B8C-83A1-F6EECF244321}">
                <p14:modId xmlns:p14="http://schemas.microsoft.com/office/powerpoint/2010/main" val="1563713518"/>
              </p:ext>
            </p:extLst>
          </p:nvPr>
        </p:nvGraphicFramePr>
        <p:xfrm>
          <a:off x="4423954" y="1254035"/>
          <a:ext cx="6296297" cy="4002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427488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3"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3B7E46B-15A7-444A-B952-64C07C541782}"/>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Short Term Variability</a:t>
            </a:r>
            <a:endParaRPr lang="en-IN" sz="3200" dirty="0">
              <a:solidFill>
                <a:srgbClr val="FFFFFF"/>
              </a:solidFill>
            </a:endParaRPr>
          </a:p>
        </p:txBody>
      </p:sp>
      <p:sp>
        <p:nvSpPr>
          <p:cNvPr id="8" name="Content Placeholder 7">
            <a:extLst>
              <a:ext uri="{FF2B5EF4-FFF2-40B4-BE49-F238E27FC236}">
                <a16:creationId xmlns:a16="http://schemas.microsoft.com/office/drawing/2014/main" id="{A0E9A2AF-24F9-4B58-8266-356AFFDA6567}"/>
              </a:ext>
            </a:extLst>
          </p:cNvPr>
          <p:cNvSpPr>
            <a:spLocks noGrp="1"/>
          </p:cNvSpPr>
          <p:nvPr>
            <p:ph idx="1"/>
          </p:nvPr>
        </p:nvSpPr>
        <p:spPr>
          <a:xfrm>
            <a:off x="844620" y="2249487"/>
            <a:ext cx="2862444" cy="3957302"/>
          </a:xfrm>
        </p:spPr>
        <p:txBody>
          <a:bodyPr>
            <a:normAutofit/>
          </a:bodyPr>
          <a:lstStyle/>
          <a:p>
            <a:r>
              <a:rPr lang="en-US" sz="1800" dirty="0">
                <a:solidFill>
                  <a:srgbClr val="FFFFFF"/>
                </a:solidFill>
              </a:rPr>
              <a:t>We could see that percentage of time with abnormal short term variability is more if the mean value of short term variability </a:t>
            </a:r>
          </a:p>
          <a:p>
            <a:r>
              <a:rPr lang="en-US" sz="1800" dirty="0">
                <a:solidFill>
                  <a:srgbClr val="FFFFFF"/>
                </a:solidFill>
              </a:rPr>
              <a:t>And the </a:t>
            </a:r>
            <a:r>
              <a:rPr lang="en-US" sz="1800" dirty="0" err="1">
                <a:solidFill>
                  <a:srgbClr val="FFFFFF"/>
                </a:solidFill>
              </a:rPr>
              <a:t>Bradycare</a:t>
            </a:r>
            <a:r>
              <a:rPr lang="en-US" sz="1800" dirty="0">
                <a:solidFill>
                  <a:srgbClr val="FFFFFF"/>
                </a:solidFill>
              </a:rPr>
              <a:t> are more in Mid to Right and the </a:t>
            </a:r>
            <a:r>
              <a:rPr lang="en-US" sz="1800" dirty="0" err="1">
                <a:solidFill>
                  <a:srgbClr val="FFFFFF"/>
                </a:solidFill>
              </a:rPr>
              <a:t>Tachycar</a:t>
            </a:r>
            <a:r>
              <a:rPr lang="en-US" sz="1800" dirty="0">
                <a:solidFill>
                  <a:srgbClr val="FFFFFF"/>
                </a:solidFill>
              </a:rPr>
              <a:t> is more in left side of the graph</a:t>
            </a:r>
          </a:p>
        </p:txBody>
      </p:sp>
      <p:grpSp>
        <p:nvGrpSpPr>
          <p:cNvPr id="55" name="Group 54">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6"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7"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8"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3"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Content Placeholder 3">
            <a:extLst>
              <a:ext uri="{FF2B5EF4-FFF2-40B4-BE49-F238E27FC236}">
                <a16:creationId xmlns:a16="http://schemas.microsoft.com/office/drawing/2014/main" id="{D78671CC-DF4E-4C33-804B-DE3E2A0F3E8D}"/>
              </a:ext>
            </a:extLst>
          </p:cNvPr>
          <p:cNvPicPr>
            <a:picLocks noChangeAspect="1"/>
          </p:cNvPicPr>
          <p:nvPr/>
        </p:nvPicPr>
        <p:blipFill>
          <a:blip r:embed="rId3"/>
          <a:stretch>
            <a:fillRect/>
          </a:stretch>
        </p:blipFill>
        <p:spPr>
          <a:xfrm>
            <a:off x="4711778" y="680575"/>
            <a:ext cx="6844045" cy="5492346"/>
          </a:xfrm>
          <a:prstGeom prst="rect">
            <a:avLst/>
          </a:prstGeom>
        </p:spPr>
      </p:pic>
    </p:spTree>
    <p:extLst>
      <p:ext uri="{BB962C8B-B14F-4D97-AF65-F5344CB8AC3E}">
        <p14:creationId xmlns:p14="http://schemas.microsoft.com/office/powerpoint/2010/main" val="412107757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50FE09A-6878-443C-9653-A826D92E8981}"/>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LONG Term Variability</a:t>
            </a:r>
            <a:endParaRPr lang="en-IN" sz="3200" dirty="0">
              <a:solidFill>
                <a:srgbClr val="FFFFFF"/>
              </a:solidFill>
            </a:endParaRPr>
          </a:p>
        </p:txBody>
      </p:sp>
      <p:sp>
        <p:nvSpPr>
          <p:cNvPr id="8" name="Content Placeholder 7">
            <a:extLst>
              <a:ext uri="{FF2B5EF4-FFF2-40B4-BE49-F238E27FC236}">
                <a16:creationId xmlns:a16="http://schemas.microsoft.com/office/drawing/2014/main" id="{6F0CC529-E99D-48D3-A7C8-FF305C0F2335}"/>
              </a:ext>
            </a:extLst>
          </p:cNvPr>
          <p:cNvSpPr>
            <a:spLocks noGrp="1"/>
          </p:cNvSpPr>
          <p:nvPr>
            <p:ph idx="1"/>
          </p:nvPr>
        </p:nvSpPr>
        <p:spPr>
          <a:xfrm>
            <a:off x="844620" y="2249487"/>
            <a:ext cx="2862444" cy="3957302"/>
          </a:xfrm>
        </p:spPr>
        <p:txBody>
          <a:bodyPr>
            <a:normAutofit/>
          </a:bodyPr>
          <a:lstStyle/>
          <a:p>
            <a:r>
              <a:rPr lang="en-US" sz="1800" dirty="0">
                <a:solidFill>
                  <a:srgbClr val="FFFFFF"/>
                </a:solidFill>
              </a:rPr>
              <a:t>We could see that percentage of time with abnormal Long term variability is more if the mean value of Long term variability is less or zero</a:t>
            </a:r>
          </a:p>
        </p:txBody>
      </p:sp>
      <p:grpSp>
        <p:nvGrpSpPr>
          <p:cNvPr id="19" name="Group 1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Content Placeholder 3">
            <a:extLst>
              <a:ext uri="{FF2B5EF4-FFF2-40B4-BE49-F238E27FC236}">
                <a16:creationId xmlns:a16="http://schemas.microsoft.com/office/drawing/2014/main" id="{C07B6989-950B-4B03-B5FF-D63BCDF26AFD}"/>
              </a:ext>
            </a:extLst>
          </p:cNvPr>
          <p:cNvPicPr>
            <a:picLocks noChangeAspect="1"/>
          </p:cNvPicPr>
          <p:nvPr/>
        </p:nvPicPr>
        <p:blipFill>
          <a:blip r:embed="rId3"/>
          <a:stretch>
            <a:fillRect/>
          </a:stretch>
        </p:blipFill>
        <p:spPr>
          <a:xfrm>
            <a:off x="4711778" y="680575"/>
            <a:ext cx="6844045" cy="5492346"/>
          </a:xfrm>
          <a:prstGeom prst="rect">
            <a:avLst/>
          </a:prstGeom>
        </p:spPr>
      </p:pic>
    </p:spTree>
    <p:extLst>
      <p:ext uri="{BB962C8B-B14F-4D97-AF65-F5344CB8AC3E}">
        <p14:creationId xmlns:p14="http://schemas.microsoft.com/office/powerpoint/2010/main" val="321066419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8" name="Rectangle 5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89"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617F1A9-B8E3-4085-9543-A7BA3ADF4448}"/>
              </a:ext>
            </a:extLst>
          </p:cNvPr>
          <p:cNvSpPr>
            <a:spLocks noGrp="1"/>
          </p:cNvSpPr>
          <p:nvPr>
            <p:ph type="title"/>
          </p:nvPr>
        </p:nvSpPr>
        <p:spPr>
          <a:xfrm>
            <a:off x="1141413" y="618518"/>
            <a:ext cx="4459286" cy="1478570"/>
          </a:xfrm>
        </p:spPr>
        <p:txBody>
          <a:bodyPr>
            <a:normAutofit/>
          </a:bodyPr>
          <a:lstStyle/>
          <a:p>
            <a:r>
              <a:rPr lang="en-US" sz="3200"/>
              <a:t>Histogram Tendency</a:t>
            </a:r>
            <a:endParaRPr lang="en-IN" sz="3200"/>
          </a:p>
        </p:txBody>
      </p:sp>
      <p:sp>
        <p:nvSpPr>
          <p:cNvPr id="8" name="Content Placeholder 7">
            <a:extLst>
              <a:ext uri="{FF2B5EF4-FFF2-40B4-BE49-F238E27FC236}">
                <a16:creationId xmlns:a16="http://schemas.microsoft.com/office/drawing/2014/main" id="{11091620-585E-4827-AAD2-1D5AFB552A26}"/>
              </a:ext>
            </a:extLst>
          </p:cNvPr>
          <p:cNvSpPr>
            <a:spLocks noGrp="1"/>
          </p:cNvSpPr>
          <p:nvPr>
            <p:ph idx="1"/>
          </p:nvPr>
        </p:nvSpPr>
        <p:spPr>
          <a:xfrm>
            <a:off x="1141412" y="2249487"/>
            <a:ext cx="4459287" cy="3965046"/>
          </a:xfrm>
        </p:spPr>
        <p:txBody>
          <a:bodyPr>
            <a:normAutofit/>
          </a:bodyPr>
          <a:lstStyle/>
          <a:p>
            <a:r>
              <a:rPr lang="en-US" sz="2000"/>
              <a:t>53-55% of people have symmetric tendency of Histogram which means normal</a:t>
            </a:r>
          </a:p>
          <a:p>
            <a:r>
              <a:rPr lang="en-US" sz="2000"/>
              <a:t>40% of the people have Right Asymmetric test which means they have right tailed histogram</a:t>
            </a:r>
          </a:p>
          <a:p>
            <a:r>
              <a:rPr lang="en-US" sz="2000"/>
              <a:t>Only 8-9% of the people have left Asymmetric test which means they have left tailed histogram</a:t>
            </a:r>
          </a:p>
        </p:txBody>
      </p:sp>
      <p:pic>
        <p:nvPicPr>
          <p:cNvPr id="4" name="Content Placeholder 3" descr="A screenshot of a social media post&#10;&#10;Description automatically generated">
            <a:extLst>
              <a:ext uri="{FF2B5EF4-FFF2-40B4-BE49-F238E27FC236}">
                <a16:creationId xmlns:a16="http://schemas.microsoft.com/office/drawing/2014/main" id="{97ECCDA9-D3B8-4E1B-8FA3-F33B5575228D}"/>
              </a:ext>
            </a:extLst>
          </p:cNvPr>
          <p:cNvPicPr>
            <a:picLocks noChangeAspect="1"/>
          </p:cNvPicPr>
          <p:nvPr/>
        </p:nvPicPr>
        <p:blipFill>
          <a:blip r:embed="rId4"/>
          <a:stretch>
            <a:fillRect/>
          </a:stretch>
        </p:blipFill>
        <p:spPr>
          <a:xfrm>
            <a:off x="6096000" y="1227194"/>
            <a:ext cx="5456279" cy="437866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90" name="Group 5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1"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8530512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1</TotalTime>
  <Words>884</Words>
  <Application>Microsoft Office PowerPoint</Application>
  <PresentationFormat>Widescreen</PresentationFormat>
  <Paragraphs>79</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Tw Cen MT</vt:lpstr>
      <vt:lpstr>Circuit</vt:lpstr>
      <vt:lpstr>Cardiotocography</vt:lpstr>
      <vt:lpstr>Introduction</vt:lpstr>
      <vt:lpstr>Important Variables</vt:lpstr>
      <vt:lpstr>Baseline Fetal Heart Rate (FHR)</vt:lpstr>
      <vt:lpstr>Frequency Distribution</vt:lpstr>
      <vt:lpstr>Baseline FHR Variability</vt:lpstr>
      <vt:lpstr>Short Term Variability</vt:lpstr>
      <vt:lpstr>LONG Term Variability</vt:lpstr>
      <vt:lpstr>Histogram Tendency</vt:lpstr>
      <vt:lpstr>Mean Heart rate v/s Histogram</vt:lpstr>
      <vt:lpstr>Intrapartum Fetal Monitoring</vt:lpstr>
      <vt:lpstr>Number of cases</vt:lpstr>
      <vt:lpstr>Mean LB v/s NSP</vt:lpstr>
      <vt:lpstr>Variance VS NSP</vt:lpstr>
      <vt:lpstr>Acceleration Histogram</vt:lpstr>
      <vt:lpstr>Uterine Contract Histogram</vt:lpstr>
      <vt:lpstr>Uterine contractions per min</vt:lpstr>
      <vt:lpstr>Prolonged Declaration Histogram</vt:lpstr>
      <vt:lpstr>CLASS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Cardiotocography</dc:title>
  <dc:creator>Fahadulla Khan</dc:creator>
  <cp:lastModifiedBy>Fahadulla Khan</cp:lastModifiedBy>
  <cp:revision>1</cp:revision>
  <dcterms:created xsi:type="dcterms:W3CDTF">2020-03-30T17:25:53Z</dcterms:created>
  <dcterms:modified xsi:type="dcterms:W3CDTF">2020-03-30T17:27:35Z</dcterms:modified>
</cp:coreProperties>
</file>