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4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4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1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69F0279-0889-48FD-BAF6-4516F33D3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96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8E009-430C-45C4-8D78-E70D32464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Introduction to Predictive Analytics Project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2D298-5885-4060-9AD3-96EE73CA3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Submitted By: Group – 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Ayush Som (2019JULB01022)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Utkarsh Chauhan (2019JULB01034)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Chirag S (2019JULB01115)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Samanth BM (2019JULB01122)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74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5240D-D994-409F-9D76-78CC73D2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200" dirty="0"/>
              <a:t>Understanding the relation between rating, sugar and calories </a:t>
            </a:r>
            <a:r>
              <a:rPr lang="en-US" sz="2200"/>
              <a:t>using </a:t>
            </a:r>
            <a:r>
              <a:rPr lang="en-US" sz="2200" b="1" u="sng" dirty="0"/>
              <a:t>B</a:t>
            </a:r>
            <a:r>
              <a:rPr lang="en-US" sz="2200" b="1" u="sng"/>
              <a:t>ivariate </a:t>
            </a:r>
            <a:r>
              <a:rPr lang="en-US" sz="2200" b="1" u="sng" dirty="0"/>
              <a:t>analysis</a:t>
            </a:r>
            <a:endParaRPr lang="en-IN" sz="2200" b="1" u="sn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88037C-76AD-4B4C-97D4-53A5A0BD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r>
              <a:rPr lang="en-US" sz="1600" dirty="0"/>
              <a:t>We can see there is an inverse relationship between </a:t>
            </a:r>
            <a:r>
              <a:rPr lang="en-US" sz="1600" b="1" dirty="0"/>
              <a:t>calories </a:t>
            </a:r>
            <a:r>
              <a:rPr lang="en-US" sz="1600"/>
              <a:t>and </a:t>
            </a:r>
            <a:r>
              <a:rPr lang="en-US" sz="1600" b="1"/>
              <a:t>rating</a:t>
            </a:r>
            <a:r>
              <a:rPr lang="en-US" sz="1600"/>
              <a:t> </a:t>
            </a:r>
            <a:r>
              <a:rPr lang="en-US" sz="1600" dirty="0"/>
              <a:t>as the </a:t>
            </a:r>
            <a:r>
              <a:rPr lang="en-US" sz="1600" b="1" dirty="0"/>
              <a:t>calories</a:t>
            </a:r>
            <a:r>
              <a:rPr lang="en-US" sz="1600" dirty="0"/>
              <a:t> increases </a:t>
            </a:r>
            <a:r>
              <a:rPr lang="en-US" sz="1600" b="1" dirty="0"/>
              <a:t>rating decrease</a:t>
            </a:r>
            <a:r>
              <a:rPr lang="en-US" sz="1600" dirty="0"/>
              <a:t>.</a:t>
            </a:r>
          </a:p>
          <a:p>
            <a:r>
              <a:rPr lang="en-US" sz="1600" dirty="0"/>
              <a:t>There is an inverse relationship between </a:t>
            </a:r>
            <a:r>
              <a:rPr lang="en-US" sz="1600" b="1" dirty="0"/>
              <a:t>sugar</a:t>
            </a:r>
            <a:r>
              <a:rPr lang="en-US" sz="1600" dirty="0"/>
              <a:t> and </a:t>
            </a:r>
            <a:r>
              <a:rPr lang="en-US" sz="1600" b="1" dirty="0"/>
              <a:t>rating</a:t>
            </a:r>
            <a:r>
              <a:rPr lang="en-US" sz="1600" dirty="0"/>
              <a:t> as the calories increases rating decrease.</a:t>
            </a:r>
          </a:p>
          <a:p>
            <a:r>
              <a:rPr lang="en-US" sz="1600" dirty="0"/>
              <a:t>Thus, we came to the conclusion that </a:t>
            </a:r>
            <a:r>
              <a:rPr lang="en-US" sz="1600" b="1" dirty="0"/>
              <a:t>sugar and calories </a:t>
            </a:r>
            <a:r>
              <a:rPr lang="en-US" sz="1600" dirty="0"/>
              <a:t>present in cereals give a negative attribute to </a:t>
            </a:r>
            <a:r>
              <a:rPr lang="en-US" sz="1600" b="1" dirty="0"/>
              <a:t>rating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195A3-38AC-4F86-960A-E6DDEC63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8" y="0"/>
            <a:ext cx="7745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CD75B-4624-42F9-83BC-A541CB14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dirty="0"/>
              <a:t>Linear regression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BED7-07DC-4AE7-AD60-13D6EDAA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598544"/>
          </a:xfrm>
        </p:spPr>
        <p:txBody>
          <a:bodyPr anchor="t">
            <a:normAutofit/>
          </a:bodyPr>
          <a:lstStyle/>
          <a:p>
            <a:r>
              <a:rPr lang="en-US" sz="1700" dirty="0"/>
              <a:t>Rating - </a:t>
            </a:r>
            <a:r>
              <a:rPr lang="en-US" sz="1700" b="1" dirty="0"/>
              <a:t>dependent variable  </a:t>
            </a:r>
            <a:r>
              <a:rPr lang="en-US" sz="1700" dirty="0"/>
              <a:t>calories, sodium, </a:t>
            </a:r>
            <a:r>
              <a:rPr lang="en-US" sz="1700" dirty="0" err="1"/>
              <a:t>potass</a:t>
            </a:r>
            <a:r>
              <a:rPr lang="en-US" sz="1700" dirty="0"/>
              <a:t>, carbo and sugars - </a:t>
            </a:r>
            <a:r>
              <a:rPr lang="en-US" sz="1700" b="1" dirty="0"/>
              <a:t>independent variable.</a:t>
            </a:r>
          </a:p>
          <a:p>
            <a:r>
              <a:rPr lang="en-US" sz="1700" dirty="0"/>
              <a:t>We can see our model is correct as significance value is  near zero(p – value) and efficiency of our model is 90.35% (Adjusted R – squared) </a:t>
            </a:r>
          </a:p>
          <a:p>
            <a:pPr marL="0" indent="0">
              <a:buNone/>
            </a:pPr>
            <a:r>
              <a:rPr lang="en-IN" sz="1700" dirty="0"/>
              <a:t>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84034-2A61-4CA6-BFEC-83FF4CC2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615" y="1161288"/>
            <a:ext cx="7124442" cy="3495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1434E9-A2FB-4329-B48B-9F2D4D412DFA}"/>
              </a:ext>
            </a:extLst>
          </p:cNvPr>
          <p:cNvSpPr txBox="1"/>
          <p:nvPr/>
        </p:nvSpPr>
        <p:spPr>
          <a:xfrm>
            <a:off x="4924425" y="5524500"/>
            <a:ext cx="621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= 68.866154 – </a:t>
            </a:r>
            <a:r>
              <a:rPr lang="en-IN" dirty="0"/>
              <a:t>0.288098calories - 0.054825sodium + 0.089275potass + 0.949630carbo -1.313614sugars</a:t>
            </a:r>
          </a:p>
        </p:txBody>
      </p:sp>
    </p:spTree>
    <p:extLst>
      <p:ext uri="{BB962C8B-B14F-4D97-AF65-F5344CB8AC3E}">
        <p14:creationId xmlns:p14="http://schemas.microsoft.com/office/powerpoint/2010/main" val="26259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radient descent for linear regression using Golang - Backlog">
            <a:extLst>
              <a:ext uri="{FF2B5EF4-FFF2-40B4-BE49-F238E27FC236}">
                <a16:creationId xmlns:a16="http://schemas.microsoft.com/office/drawing/2014/main" id="{9BB034F5-34CD-4729-901D-7DCE773D7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9E89A-E6B2-417D-B046-55D54642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/>
              <a:t>linear regression models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49A8A-3DDE-4A95-ABF3-48A06D87A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3502152"/>
                <a:ext cx="10506456" cy="2670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/>
                        <m:t>rating</m:t>
                      </m:r>
                      <m:r>
                        <m:rPr>
                          <m:nor/>
                        </m:rPr>
                        <a:rPr lang="en-US" sz="2000" b="1"/>
                        <m:t> = 68.866154 – </m:t>
                      </m:r>
                      <m:r>
                        <m:rPr>
                          <m:nor/>
                        </m:rPr>
                        <a:rPr lang="en-IN" sz="2000" b="1"/>
                        <m:t>0.288098</m:t>
                      </m:r>
                      <m:r>
                        <m:rPr>
                          <m:nor/>
                        </m:rPr>
                        <a:rPr lang="en-IN" sz="2000" b="1"/>
                        <m:t>calories</m:t>
                      </m:r>
                      <m:r>
                        <m:rPr>
                          <m:nor/>
                        </m:rPr>
                        <a:rPr lang="en-IN" sz="2000" b="1"/>
                        <m:t> − 0.054825</m:t>
                      </m:r>
                      <m:r>
                        <m:rPr>
                          <m:nor/>
                        </m:rPr>
                        <a:rPr lang="en-IN" sz="2000" b="1"/>
                        <m:t>sodium</m:t>
                      </m:r>
                      <m:r>
                        <m:rPr>
                          <m:nor/>
                        </m:rPr>
                        <a:rPr lang="en-IN" sz="2000" b="1"/>
                        <m:t> + 0.089275</m:t>
                      </m:r>
                      <m:r>
                        <m:rPr>
                          <m:nor/>
                        </m:rPr>
                        <a:rPr lang="en-IN" sz="2000" b="1"/>
                        <m:t>potass</m:t>
                      </m:r>
                      <m:r>
                        <m:rPr>
                          <m:nor/>
                        </m:rPr>
                        <a:rPr lang="en-IN" sz="2000" b="1"/>
                        <m:t> + 0</m:t>
                      </m:r>
                      <m:r>
                        <m:rPr>
                          <m:nor/>
                        </m:rPr>
                        <a:rPr lang="en-US" sz="2000" b="1" i="0"/>
                        <m:t> </m:t>
                      </m:r>
                      <m:r>
                        <m:rPr>
                          <m:nor/>
                        </m:rPr>
                        <a:rPr lang="en-IN" sz="2000" b="1"/>
                        <m:t>.949630</m:t>
                      </m:r>
                      <m:r>
                        <m:rPr>
                          <m:nor/>
                        </m:rPr>
                        <a:rPr lang="en-IN" sz="2000" b="1"/>
                        <m:t>carbo</m:t>
                      </m:r>
                      <m:r>
                        <m:rPr>
                          <m:nor/>
                        </m:rPr>
                        <a:rPr lang="en-IN" sz="2000" b="1"/>
                        <m:t> −1.313614</m:t>
                      </m:r>
                      <m:r>
                        <m:rPr>
                          <m:nor/>
                        </m:rPr>
                        <a:rPr lang="en-IN" sz="2000" b="1"/>
                        <m:t>sugars</m:t>
                      </m:r>
                    </m:oMath>
                  </m:oMathPara>
                </a14:m>
                <a:endParaRPr lang="en-IN" sz="2000" b="1"/>
              </a:p>
              <a:p>
                <a:endParaRPr lang="en-IN" sz="2000"/>
              </a:p>
              <a:p>
                <a:r>
                  <a:rPr lang="en-IN" sz="2000"/>
                  <a:t>By using this model we can predict the rating.</a:t>
                </a:r>
              </a:p>
              <a:p>
                <a:r>
                  <a:rPr lang="en-IN" sz="2000"/>
                  <a:t>We can see calories , sodium and sugar have negative coefficient because they have negative relation with rating so if any of this will increase rating will decrease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49A8A-3DDE-4A95-ABF3-48A06D87A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3502152"/>
                <a:ext cx="10506456" cy="267004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68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4E9B7-1F80-415F-A6BD-DFE4DA87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Decision Tree</a:t>
            </a:r>
            <a:endParaRPr lang="en-IN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27650E-78A9-4532-939B-9260CB3F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We are using rating as a response variable or output variable </a:t>
            </a:r>
          </a:p>
          <a:p>
            <a:r>
              <a:rPr lang="en-US" sz="1700" dirty="0"/>
              <a:t>For input variable we are using calories, fiber and carbo.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Content Placeholder 4" descr="A group of people on a map&#10;&#10;Description automatically generated">
            <a:extLst>
              <a:ext uri="{FF2B5EF4-FFF2-40B4-BE49-F238E27FC236}">
                <a16:creationId xmlns:a16="http://schemas.microsoft.com/office/drawing/2014/main" id="{94F2BD90-5017-4A4F-8090-BEEC569D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1475"/>
            <a:ext cx="73152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9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2D404-8216-4EEA-B2A5-7CF8FC3F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Decision tree</a:t>
            </a:r>
            <a:endParaRPr lang="en-IN" sz="3400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592C3C-2FFD-4561-BF14-BB85052F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427245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If calories is less than or equal to 90 then our rating will be 65 approx.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If calories lie between 90 to 100, the rating will be 48 approx.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If calories is more than 100 then: 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If carbo is less then or equal to 15 and fiber is less than less than or equal to 0 then rating will be 25 approx.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If carbo is less or equal to 15 but fiber is between 0 to 1.5 then rating will 32 approx.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If carbo is less than or equal 15 but fiber is more than 1.5 then rating will be 39 approx.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If carbo is more than 15 then rating will 41 approx.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A2F291C-A9B5-4193-8917-DD23E7CB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70713"/>
            <a:ext cx="7239000" cy="60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No missing values in data found</a:t>
            </a:r>
          </a:p>
          <a:p>
            <a:r>
              <a:rPr lang="en-GB" sz="2600" dirty="0"/>
              <a:t>Calories and sugar, if more present per serving, will have a negative impact on rating.</a:t>
            </a:r>
          </a:p>
          <a:p>
            <a:r>
              <a:rPr lang="en-GB" sz="2600" dirty="0"/>
              <a:t>Linear model suggested sodium also has a negative impact on rating</a:t>
            </a:r>
          </a:p>
          <a:p>
            <a:r>
              <a:rPr lang="en-GB" sz="2600" dirty="0"/>
              <a:t>Model efficiency= 90.35%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34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33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lobal breakfast cereal dynamics shifting | 2019-10-10 | Baking ...">
            <a:extLst>
              <a:ext uri="{FF2B5EF4-FFF2-40B4-BE49-F238E27FC236}">
                <a16:creationId xmlns:a16="http://schemas.microsoft.com/office/drawing/2014/main" id="{A64A5582-3192-4078-A383-5BEC04833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AE3CA-481B-45D8-BBE5-6A9BB57A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Cereal Dataset </a:t>
            </a:r>
          </a:p>
        </p:txBody>
      </p:sp>
    </p:spTree>
    <p:extLst>
      <p:ext uri="{BB962C8B-B14F-4D97-AF65-F5344CB8AC3E}">
        <p14:creationId xmlns:p14="http://schemas.microsoft.com/office/powerpoint/2010/main" val="63814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38" y="1172309"/>
            <a:ext cx="3012362" cy="1660456"/>
          </a:xfrm>
        </p:spPr>
        <p:txBody>
          <a:bodyPr>
            <a:normAutofit/>
          </a:bodyPr>
          <a:lstStyle/>
          <a:p>
            <a:r>
              <a:rPr lang="en-GB" sz="2800" b="1" u="sng" dirty="0"/>
              <a:t>Brief Description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38" y="820617"/>
            <a:ext cx="5978769" cy="471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533292"/>
            <a:ext cx="227427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95754" y="2743200"/>
            <a:ext cx="2766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Dataset contains variables (Ex. Protein, calories etc.) given to cereals sold by various manufacturers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77 observations, 16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Rating is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Summary shows min, max, quartiles, mean and median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20055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2942023" cy="2990088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Data cleaning</a:t>
            </a:r>
            <a:br>
              <a:rPr lang="en-GB" sz="3200" dirty="0"/>
            </a:br>
            <a:br>
              <a:rPr lang="en-GB" sz="3200" dirty="0"/>
            </a:br>
            <a:r>
              <a:rPr lang="en-GB" sz="2200" b="1" dirty="0"/>
              <a:t>Objective</a:t>
            </a:r>
            <a:r>
              <a:rPr lang="en-GB" sz="2200" dirty="0"/>
              <a:t> : </a:t>
            </a:r>
            <a:r>
              <a:rPr lang="en-GB" sz="1800" dirty="0"/>
              <a:t>Check for missing data.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b="1" dirty="0"/>
              <a:t>Result:</a:t>
            </a:r>
            <a:r>
              <a:rPr lang="en-GB" sz="2200" dirty="0"/>
              <a:t> </a:t>
            </a:r>
            <a:r>
              <a:rPr lang="en-GB" sz="1800" dirty="0"/>
              <a:t>No missing data found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07" y="2344615"/>
            <a:ext cx="51149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09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A7F8D-FC41-4432-91DA-2EAC8573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/>
              <a:t>Manufacturer of cereal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0D44D9-5EAE-4B2C-AC2C-839601A6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We can see people prefer K (</a:t>
            </a:r>
            <a:r>
              <a:rPr lang="en-US" sz="1700" dirty="0" err="1"/>
              <a:t>Kelloggs</a:t>
            </a:r>
            <a:r>
              <a:rPr lang="en-US" sz="1700" dirty="0"/>
              <a:t> cereals) and G (General Mills) cereals most and least A (American Home Food Products cereals).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90" y="422031"/>
            <a:ext cx="5743575" cy="519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38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25836-66C9-4192-B91C-6B68180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Types in cereals</a:t>
            </a: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87B16B-3FE3-4D22-9F89-A5E9D34D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We can clearly see people prefer more C (Cold) cereals than H (Hot) cereals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46" y="152400"/>
            <a:ext cx="7479323" cy="63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0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0F2F-1EC6-4518-91CB-DD40AECB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Rating</a:t>
            </a: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B82C00-D7A5-4FAE-A67C-EC9911C6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can see in rating distribution that maximum cereals rating is between 30 – 40</a:t>
            </a:r>
          </a:p>
          <a:p>
            <a:r>
              <a:rPr lang="en-US" sz="1700" dirty="0"/>
              <a:t>There is a outlier in rating we can see it has a rating between 90-100.</a:t>
            </a:r>
          </a:p>
          <a:p>
            <a:r>
              <a:rPr lang="en-US" sz="1700" dirty="0"/>
              <a:t> From the analysis we can see a normal distribution pattern in the graph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809B5B7-AA2D-43F7-BECE-E6ACE8DB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50" y="600075"/>
            <a:ext cx="73980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AEBC0-EF0D-433F-A42A-DF4894EB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Calories</a:t>
            </a:r>
            <a:endParaRPr lang="en-IN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CD879D-A373-4E1F-9CBC-5BC687EF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In this graph we can see the maximum cereal company have calories between 100 -110.</a:t>
            </a:r>
          </a:p>
          <a:p>
            <a:r>
              <a:rPr lang="en-US" sz="1700" dirty="0"/>
              <a:t>we can make out a normal distribution pattern from the histogram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47404F3-6936-42AF-BAF7-CFF26B137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714375"/>
            <a:ext cx="7448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he Roundup Chemical Found Responsible for Cancer Might Also Be in ...">
            <a:extLst>
              <a:ext uri="{FF2B5EF4-FFF2-40B4-BE49-F238E27FC236}">
                <a16:creationId xmlns:a16="http://schemas.microsoft.com/office/drawing/2014/main" id="{4F71EC39-A53A-42BA-9937-2128A4F86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AFFDD-88DF-46CF-A6AE-CE134227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/>
              <a:t>Output variable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2CB0-519A-420E-9408-C31AC0C0C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/>
              <a:t>By analysis of the data our group decided to use rating as the output variable or dependent variable for the prediction model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9303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3E8E2"/>
      </a:lt2>
      <a:accent1>
        <a:srgbClr val="D42BE5"/>
      </a:accent1>
      <a:accent2>
        <a:srgbClr val="802BD6"/>
      </a:accent2>
      <a:accent3>
        <a:srgbClr val="4D40E7"/>
      </a:accent3>
      <a:accent4>
        <a:srgbClr val="1958D3"/>
      </a:accent4>
      <a:accent5>
        <a:srgbClr val="27B0DC"/>
      </a:accent5>
      <a:accent6>
        <a:srgbClr val="16B89C"/>
      </a:accent6>
      <a:hlink>
        <a:srgbClr val="3E89B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629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Introduction to Predictive Analytics Project</vt:lpstr>
      <vt:lpstr>Cereal Dataset </vt:lpstr>
      <vt:lpstr>Brief Description</vt:lpstr>
      <vt:lpstr>Data cleaning  Objective : Check for missing data.   Result: No missing data found </vt:lpstr>
      <vt:lpstr>Manufacturer of cereal</vt:lpstr>
      <vt:lpstr>Types in cereals</vt:lpstr>
      <vt:lpstr>Rating</vt:lpstr>
      <vt:lpstr>Calories</vt:lpstr>
      <vt:lpstr>Output variable</vt:lpstr>
      <vt:lpstr>Understanding the relation between rating, sugar and calories using Bivariate analysis</vt:lpstr>
      <vt:lpstr>Linear regression models</vt:lpstr>
      <vt:lpstr>linear regression models</vt:lpstr>
      <vt:lpstr>Decision Tree</vt:lpstr>
      <vt:lpstr>Decision tree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Predictive Analytics Project</dc:title>
  <dc:creator>Utkarsh Chauhan</dc:creator>
  <cp:lastModifiedBy>Chirag Srinivas</cp:lastModifiedBy>
  <cp:revision>19</cp:revision>
  <dcterms:created xsi:type="dcterms:W3CDTF">2020-03-29T22:49:11Z</dcterms:created>
  <dcterms:modified xsi:type="dcterms:W3CDTF">2020-03-30T14:18:55Z</dcterms:modified>
</cp:coreProperties>
</file>