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2" r:id="rId11"/>
    <p:sldId id="270" r:id="rId12"/>
    <p:sldId id="264" r:id="rId13"/>
    <p:sldId id="265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F9F2D-DEB8-4FB8-85E8-703FCB29933C}" v="232" dt="2023-04-11T11:32:39.155"/>
  </p1510:revLst>
</p1510:revInfo>
</file>

<file path=ppt/tableStyles.xml><?xml version="1.0" encoding="utf-8"?>
<a:tblStyleLst xmlns:a="http://schemas.openxmlformats.org/drawingml/2006/main" def="{62E0264C-FA61-48F0-87EE-FDCF9DD505D6}">
  <a:tblStyle styleId="{62E0264C-FA61-48F0-87EE-FDCF9DD50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779" autoAdjust="0"/>
    <p:restoredTop sz="94660"/>
  </p:normalViewPr>
  <p:slideViewPr>
    <p:cSldViewPr>
      <p:cViewPr varScale="1">
        <p:scale>
          <a:sx n="91" d="100"/>
          <a:sy n="91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47fdb7cbc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47fdb7cbc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3fae846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3fae846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46370"/>
                </a:srgbClr>
              </a:gs>
              <a:gs pos="50000">
                <a:srgbClr val="FFFFFF">
                  <a:alpha val="0"/>
                  <a:alpha val="46370"/>
                </a:srgbClr>
              </a:gs>
              <a:gs pos="100000">
                <a:schemeClr val="lt1">
                  <a:alpha val="4637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341403" y="3124853"/>
            <a:ext cx="8801751" cy="2018725"/>
            <a:chOff x="-4395163" y="751996"/>
            <a:chExt cx="13539073" cy="3105254"/>
          </a:xfrm>
        </p:grpSpPr>
        <p:sp>
          <p:nvSpPr>
            <p:cNvPr id="12" name="Google Shape;12;p2"/>
            <p:cNvSpPr/>
            <p:nvPr/>
          </p:nvSpPr>
          <p:spPr>
            <a:xfrm>
              <a:off x="5833150" y="752100"/>
              <a:ext cx="743025" cy="3102950"/>
            </a:xfrm>
            <a:custGeom>
              <a:avLst/>
              <a:gdLst/>
              <a:ahLst/>
              <a:cxnLst/>
              <a:rect l="l" t="t" r="r" b="b"/>
              <a:pathLst>
                <a:path w="29721" h="124118" extrusionOk="0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395163" y="1285649"/>
              <a:ext cx="102288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33500" y="751996"/>
              <a:ext cx="738775" cy="745525"/>
            </a:xfrm>
            <a:custGeom>
              <a:avLst/>
              <a:gdLst/>
              <a:ahLst/>
              <a:cxnLst/>
              <a:rect l="l" t="t" r="r" b="b"/>
              <a:pathLst>
                <a:path w="29551" h="29821" extrusionOk="0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6572284" y="752119"/>
              <a:ext cx="2571600" cy="2115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395163" y="1285742"/>
              <a:ext cx="10228800" cy="2118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ribbon">
  <p:cSld name="BLANK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2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43" name="Google Shape;143;p12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2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 rot="10800000">
            <a:off x="0" y="-47"/>
            <a:ext cx="9144000" cy="5157522"/>
            <a:chOff x="8" y="-13862"/>
            <a:chExt cx="9144000" cy="5157522"/>
          </a:xfrm>
        </p:grpSpPr>
        <p:sp>
          <p:nvSpPr>
            <p:cNvPr id="147" name="Google Shape;147;p12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66508" y="-13862"/>
              <a:ext cx="267425" cy="5157350"/>
            </a:xfrm>
            <a:custGeom>
              <a:avLst/>
              <a:gdLst/>
              <a:ahLst/>
              <a:cxnLst/>
              <a:rect l="l" t="t" r="r" b="b"/>
              <a:pathLst>
                <a:path w="10697" h="206294" extrusionOk="0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9" name="Google Shape;149;p12"/>
            <p:cNvSpPr/>
            <p:nvPr/>
          </p:nvSpPr>
          <p:spPr>
            <a:xfrm rot="10800000">
              <a:off x="633908" y="382913"/>
              <a:ext cx="8510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81000" y="752088"/>
            <a:ext cx="8762909" cy="3105763"/>
            <a:chOff x="381000" y="752088"/>
            <a:chExt cx="8762909" cy="3105763"/>
          </a:xfrm>
        </p:grpSpPr>
        <p:sp>
          <p:nvSpPr>
            <p:cNvPr id="21" name="Google Shape;21;p3"/>
            <p:cNvSpPr/>
            <p:nvPr/>
          </p:nvSpPr>
          <p:spPr>
            <a:xfrm>
              <a:off x="5833150" y="752100"/>
              <a:ext cx="743025" cy="3102950"/>
            </a:xfrm>
            <a:custGeom>
              <a:avLst/>
              <a:gdLst/>
              <a:ahLst/>
              <a:cxnLst/>
              <a:rect l="l" t="t" r="r" b="b"/>
              <a:pathLst>
                <a:path w="29721" h="124118" extrusionOk="0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2" name="Google Shape;22;p3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81000" y="1285650"/>
              <a:ext cx="54525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833500" y="3112325"/>
              <a:ext cx="738775" cy="745525"/>
            </a:xfrm>
            <a:custGeom>
              <a:avLst/>
              <a:gdLst/>
              <a:ahLst/>
              <a:cxnLst/>
              <a:rect l="l" t="t" r="r" b="b"/>
              <a:pathLst>
                <a:path w="29551" h="29821" extrusionOk="0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6572284" y="3112333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1000" y="36459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14975" y="2026650"/>
            <a:ext cx="4969500" cy="56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614975" y="2611075"/>
            <a:ext cx="49695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45" name="Google Shape;45;p5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54" name="Google Shape;54;p5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61" name="Google Shape;61;p6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3613200" cy="91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14975" y="1476575"/>
            <a:ext cx="36132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 rot="10800000">
            <a:off x="4572000" y="-47"/>
            <a:ext cx="4572000" cy="5157522"/>
            <a:chOff x="8" y="-13862"/>
            <a:chExt cx="4572000" cy="5157522"/>
          </a:xfrm>
        </p:grpSpPr>
        <p:sp>
          <p:nvSpPr>
            <p:cNvPr id="67" name="Google Shape;67;p6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66508" y="-13862"/>
              <a:ext cx="267425" cy="5157350"/>
            </a:xfrm>
            <a:custGeom>
              <a:avLst/>
              <a:gdLst/>
              <a:ahLst/>
              <a:cxnLst/>
              <a:rect l="l" t="t" r="r" b="b"/>
              <a:pathLst>
                <a:path w="10697" h="206294" extrusionOk="0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" name="Google Shape;69;p6"/>
            <p:cNvSpPr/>
            <p:nvPr/>
          </p:nvSpPr>
          <p:spPr>
            <a:xfrm rot="10800000">
              <a:off x="633908" y="382913"/>
              <a:ext cx="3938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72" name="Google Shape;72;p7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77" name="Google Shape;77;p7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7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81" name="Google Shape;81;p7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89" name="Google Shape;89;p8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93" name="Google Shape;93;p8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94" name="Google Shape;94;p8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8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97" name="Google Shape;97;p8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98" name="Google Shape;98;p8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20886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2"/>
          </p:nvPr>
        </p:nvSpPr>
        <p:spPr>
          <a:xfrm>
            <a:off x="2949570" y="1705175"/>
            <a:ext cx="20886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3"/>
          </p:nvPr>
        </p:nvSpPr>
        <p:spPr>
          <a:xfrm>
            <a:off x="5284165" y="1705175"/>
            <a:ext cx="20886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07" name="Google Shape;107;p9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" name="Google Shape;112;p9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9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116" name="Google Shape;116;p9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 rot="10800000">
            <a:off x="7365397" y="75"/>
            <a:ext cx="724800" cy="1055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8" y="4674804"/>
            <a:ext cx="8088217" cy="468805"/>
            <a:chOff x="8" y="4674804"/>
            <a:chExt cx="8088217" cy="468805"/>
          </a:xfrm>
        </p:grpSpPr>
        <p:sp>
          <p:nvSpPr>
            <p:cNvPr id="123" name="Google Shape;123;p10"/>
            <p:cNvSpPr/>
            <p:nvPr/>
          </p:nvSpPr>
          <p:spPr>
            <a:xfrm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avLst/>
              <a:gdLst/>
              <a:ahLst/>
              <a:cxnLst/>
              <a:rect l="l" t="t" r="r" b="b"/>
              <a:pathLst>
                <a:path w="23660" h="52411" extrusionOk="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25" name="Google Shape;125;p10"/>
            <p:cNvSpPr/>
            <p:nvPr/>
          </p:nvSpPr>
          <p:spPr>
            <a:xfrm rot="10800000">
              <a:off x="633825" y="4674850"/>
              <a:ext cx="7454400" cy="3312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73000">
                  <a:schemeClr val="accent6"/>
                </a:gs>
                <a:gs pos="100000">
                  <a:srgbClr val="C3CFD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8090200" y="0"/>
            <a:ext cx="1053910" cy="1053906"/>
            <a:chOff x="8090200" y="0"/>
            <a:chExt cx="1053910" cy="1053906"/>
          </a:xfrm>
        </p:grpSpPr>
        <p:sp>
          <p:nvSpPr>
            <p:cNvPr id="128" name="Google Shape;128;p10"/>
            <p:cNvSpPr/>
            <p:nvPr/>
          </p:nvSpPr>
          <p:spPr>
            <a:xfrm>
              <a:off x="8090211" y="0"/>
              <a:ext cx="1053900" cy="1053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90200" y="967217"/>
              <a:ext cx="1053900" cy="86689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7366400" y="0"/>
            <a:ext cx="723250" cy="1051175"/>
          </a:xfrm>
          <a:custGeom>
            <a:avLst/>
            <a:gdLst/>
            <a:ahLst/>
            <a:cxnLst/>
            <a:rect l="l" t="t" r="r" b="b"/>
            <a:pathLst>
              <a:path w="28930" h="42047" extrusionOk="0">
                <a:moveTo>
                  <a:pt x="0" y="0"/>
                </a:moveTo>
                <a:lnTo>
                  <a:pt x="28930" y="42047"/>
                </a:lnTo>
                <a:lnTo>
                  <a:pt x="28930" y="38739"/>
                </a:lnTo>
                <a:lnTo>
                  <a:pt x="2908" y="74"/>
                </a:lnTo>
                <a:close/>
              </a:path>
            </a:pathLst>
          </a:custGeom>
          <a:solidFill>
            <a:srgbClr val="001F46">
              <a:alpha val="201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34" name="Google Shape;134;p11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1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 rot="10800000">
            <a:off x="125800" y="4"/>
            <a:ext cx="9018200" cy="468805"/>
            <a:chOff x="8" y="4674804"/>
            <a:chExt cx="9018200" cy="468805"/>
          </a:xfrm>
        </p:grpSpPr>
        <p:sp>
          <p:nvSpPr>
            <p:cNvPr id="138" name="Google Shape;138;p11"/>
            <p:cNvSpPr/>
            <p:nvPr/>
          </p:nvSpPr>
          <p:spPr>
            <a:xfrm rot="10800000"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avLst/>
              <a:gdLst/>
              <a:ahLst/>
              <a:cxnLst/>
              <a:rect l="l" t="t" r="r" b="b"/>
              <a:pathLst>
                <a:path w="23660" h="52411" extrusionOk="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0" name="Google Shape;140;p11"/>
            <p:cNvSpPr/>
            <p:nvPr/>
          </p:nvSpPr>
          <p:spPr>
            <a:xfrm rot="10800000">
              <a:off x="633808" y="4674838"/>
              <a:ext cx="8384400" cy="331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net/cancer-types/brain-tumor/statis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hmedhamada0/brain-tumor-dete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hyperlink" Target="https://www.kaggle.com/datasets/ahmedhamada0/brain-tumor-detection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77252862200022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642-20998-7_38" TargetMode="External"/><Relationship Id="rId5" Type="http://schemas.openxmlformats.org/officeDocument/2006/relationships/hyperlink" Target="https://link.springer.com/chapter/10.1007/978-3-030-91100-3_10" TargetMode="External"/><Relationship Id="rId4" Type="http://schemas.openxmlformats.org/officeDocument/2006/relationships/hyperlink" Target="https://iopscience.iop.org/article/10.1088/1757-899X/771/1/01203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jupyter.org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3"/>
          <p:cNvGrpSpPr/>
          <p:nvPr/>
        </p:nvGrpSpPr>
        <p:grpSpPr>
          <a:xfrm>
            <a:off x="8013742" y="4015142"/>
            <a:ext cx="600715" cy="600715"/>
            <a:chOff x="8762414" y="2939573"/>
            <a:chExt cx="457200" cy="457200"/>
          </a:xfrm>
        </p:grpSpPr>
        <p:sp>
          <p:nvSpPr>
            <p:cNvPr id="155" name="Google Shape;155;p13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3"/>
          <p:cNvSpPr txBox="1">
            <a:spLocks noGrp="1"/>
          </p:cNvSpPr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 Tumor Detection Using ML.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30" name="Google Shape;230;p19"/>
          <p:cNvGrpSpPr/>
          <p:nvPr/>
        </p:nvGrpSpPr>
        <p:grpSpPr>
          <a:xfrm>
            <a:off x="8407097" y="316982"/>
            <a:ext cx="419938" cy="419937"/>
            <a:chOff x="6014317" y="3004378"/>
            <a:chExt cx="457200" cy="457199"/>
          </a:xfrm>
        </p:grpSpPr>
        <p:sp>
          <p:nvSpPr>
            <p:cNvPr id="231" name="Google Shape;231;p19"/>
            <p:cNvSpPr/>
            <p:nvPr/>
          </p:nvSpPr>
          <p:spPr>
            <a:xfrm>
              <a:off x="6014317" y="3326322"/>
              <a:ext cx="135254" cy="135255"/>
            </a:xfrm>
            <a:custGeom>
              <a:avLst/>
              <a:gdLst/>
              <a:ahLst/>
              <a:cxnLst/>
              <a:rect l="l" t="t" r="r" b="b"/>
              <a:pathLst>
                <a:path w="135254" h="135255" extrusionOk="0">
                  <a:moveTo>
                    <a:pt x="80010" y="0"/>
                  </a:moveTo>
                  <a:lnTo>
                    <a:pt x="11430" y="68580"/>
                  </a:lnTo>
                  <a:cubicBezTo>
                    <a:pt x="-3810" y="83820"/>
                    <a:pt x="-3810" y="108585"/>
                    <a:pt x="11430" y="123825"/>
                  </a:cubicBezTo>
                  <a:cubicBezTo>
                    <a:pt x="26670" y="139065"/>
                    <a:pt x="51435" y="139065"/>
                    <a:pt x="66675" y="123825"/>
                  </a:cubicBezTo>
                  <a:lnTo>
                    <a:pt x="135255" y="55245"/>
                  </a:lnTo>
                  <a:cubicBezTo>
                    <a:pt x="113348" y="40005"/>
                    <a:pt x="95250" y="21907"/>
                    <a:pt x="80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090517" y="300437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cubicBezTo>
                    <a:pt x="85725" y="0"/>
                    <a:pt x="0" y="85725"/>
                    <a:pt x="0" y="190500"/>
                  </a:cubicBezTo>
                  <a:cubicBezTo>
                    <a:pt x="0" y="295275"/>
                    <a:pt x="85725" y="381000"/>
                    <a:pt x="190500" y="381000"/>
                  </a:cubicBezTo>
                  <a:cubicBezTo>
                    <a:pt x="295275" y="381000"/>
                    <a:pt x="381000" y="295275"/>
                    <a:pt x="381000" y="190500"/>
                  </a:cubicBezTo>
                  <a:cubicBezTo>
                    <a:pt x="381000" y="85725"/>
                    <a:pt x="296228" y="0"/>
                    <a:pt x="190500" y="0"/>
                  </a:cubicBezTo>
                  <a:close/>
                  <a:moveTo>
                    <a:pt x="295275" y="287655"/>
                  </a:moveTo>
                  <a:cubicBezTo>
                    <a:pt x="280035" y="304800"/>
                    <a:pt x="260033" y="317183"/>
                    <a:pt x="238125" y="325755"/>
                  </a:cubicBezTo>
                  <a:cubicBezTo>
                    <a:pt x="231458" y="327660"/>
                    <a:pt x="225743" y="329565"/>
                    <a:pt x="219075" y="331470"/>
                  </a:cubicBezTo>
                  <a:cubicBezTo>
                    <a:pt x="209550" y="333375"/>
                    <a:pt x="200025" y="334328"/>
                    <a:pt x="190500" y="334328"/>
                  </a:cubicBezTo>
                  <a:cubicBezTo>
                    <a:pt x="180975" y="334328"/>
                    <a:pt x="171450" y="333375"/>
                    <a:pt x="161925" y="331470"/>
                  </a:cubicBezTo>
                  <a:cubicBezTo>
                    <a:pt x="155258" y="330518"/>
                    <a:pt x="149543" y="328613"/>
                    <a:pt x="142875" y="325755"/>
                  </a:cubicBezTo>
                  <a:cubicBezTo>
                    <a:pt x="120968" y="318135"/>
                    <a:pt x="100965" y="304800"/>
                    <a:pt x="85725" y="287655"/>
                  </a:cubicBezTo>
                  <a:cubicBezTo>
                    <a:pt x="61913" y="261938"/>
                    <a:pt x="47625" y="227648"/>
                    <a:pt x="47625" y="190500"/>
                  </a:cubicBezTo>
                  <a:cubicBezTo>
                    <a:pt x="47625" y="111443"/>
                    <a:pt x="111443" y="47625"/>
                    <a:pt x="190500" y="47625"/>
                  </a:cubicBezTo>
                  <a:cubicBezTo>
                    <a:pt x="269558" y="47625"/>
                    <a:pt x="333375" y="111443"/>
                    <a:pt x="333375" y="190500"/>
                  </a:cubicBezTo>
                  <a:cubicBezTo>
                    <a:pt x="333375" y="227648"/>
                    <a:pt x="319088" y="261938"/>
                    <a:pt x="295275" y="2876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166717" y="3118678"/>
              <a:ext cx="228600" cy="152399"/>
            </a:xfrm>
            <a:custGeom>
              <a:avLst/>
              <a:gdLst/>
              <a:ahLst/>
              <a:cxnLst/>
              <a:rect l="l" t="t" r="r" b="b"/>
              <a:pathLst>
                <a:path w="228600" h="152399" extrusionOk="0">
                  <a:moveTo>
                    <a:pt x="222885" y="62865"/>
                  </a:moveTo>
                  <a:lnTo>
                    <a:pt x="165735" y="5715"/>
                  </a:lnTo>
                  <a:cubicBezTo>
                    <a:pt x="158115" y="-1905"/>
                    <a:pt x="146685" y="-1905"/>
                    <a:pt x="139065" y="5715"/>
                  </a:cubicBezTo>
                  <a:cubicBezTo>
                    <a:pt x="131445" y="13335"/>
                    <a:pt x="131445" y="24765"/>
                    <a:pt x="139065" y="32385"/>
                  </a:cubicBezTo>
                  <a:lnTo>
                    <a:pt x="163830" y="57150"/>
                  </a:lnTo>
                  <a:lnTo>
                    <a:pt x="19050" y="57150"/>
                  </a:lnTo>
                  <a:cubicBezTo>
                    <a:pt x="8572" y="57150"/>
                    <a:pt x="0" y="65722"/>
                    <a:pt x="0" y="76200"/>
                  </a:cubicBezTo>
                  <a:cubicBezTo>
                    <a:pt x="0" y="86678"/>
                    <a:pt x="8572" y="95250"/>
                    <a:pt x="19050" y="95250"/>
                  </a:cubicBezTo>
                  <a:lnTo>
                    <a:pt x="163830" y="95250"/>
                  </a:lnTo>
                  <a:lnTo>
                    <a:pt x="139065" y="120015"/>
                  </a:lnTo>
                  <a:cubicBezTo>
                    <a:pt x="131445" y="127635"/>
                    <a:pt x="131445" y="139065"/>
                    <a:pt x="139065" y="146685"/>
                  </a:cubicBezTo>
                  <a:cubicBezTo>
                    <a:pt x="142875" y="150495"/>
                    <a:pt x="147638" y="152400"/>
                    <a:pt x="152400" y="152400"/>
                  </a:cubicBezTo>
                  <a:cubicBezTo>
                    <a:pt x="157163" y="152400"/>
                    <a:pt x="161925" y="150495"/>
                    <a:pt x="165735" y="146685"/>
                  </a:cubicBezTo>
                  <a:lnTo>
                    <a:pt x="222885" y="89535"/>
                  </a:lnTo>
                  <a:cubicBezTo>
                    <a:pt x="230505" y="81915"/>
                    <a:pt x="230505" y="70485"/>
                    <a:pt x="222885" y="62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4384522" y="1419350"/>
            <a:ext cx="2558329" cy="2150803"/>
            <a:chOff x="4526679" y="1494432"/>
            <a:chExt cx="2488647" cy="2092221"/>
          </a:xfrm>
        </p:grpSpPr>
        <p:sp>
          <p:nvSpPr>
            <p:cNvPr id="235" name="Google Shape;235;p19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" name="Google Shape;236;p19"/>
            <p:cNvGrpSpPr/>
            <p:nvPr/>
          </p:nvGrpSpPr>
          <p:grpSpPr>
            <a:xfrm>
              <a:off x="4526679" y="1494432"/>
              <a:ext cx="2488647" cy="2092221"/>
              <a:chOff x="4526679" y="1494432"/>
              <a:chExt cx="2488647" cy="2092221"/>
            </a:xfrm>
          </p:grpSpPr>
          <p:grpSp>
            <p:nvGrpSpPr>
              <p:cNvPr id="237" name="Google Shape;237;p19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8" name="Google Shape;238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39" name="Google Shape;239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0" name="Google Shape;240;p19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3rd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1" name="Google Shape;241;p19"/>
              <p:cNvSpPr txBox="1"/>
              <p:nvPr/>
            </p:nvSpPr>
            <p:spPr>
              <a:xfrm>
                <a:off x="4761726" y="1494432"/>
                <a:ext cx="2253600" cy="8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Split the data into train, validation and test sets</a:t>
                </a:r>
                <a:endParaRPr sz="17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Splitting data in two parts training and testing</a:t>
                </a:r>
                <a:endParaRPr sz="10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42" name="Google Shape;242;p19"/>
          <p:cNvGrpSpPr/>
          <p:nvPr/>
        </p:nvGrpSpPr>
        <p:grpSpPr>
          <a:xfrm>
            <a:off x="6347108" y="2661342"/>
            <a:ext cx="2797332" cy="1784252"/>
            <a:chOff x="6435810" y="2702596"/>
            <a:chExt cx="2721140" cy="1735654"/>
          </a:xfrm>
        </p:grpSpPr>
        <p:sp>
          <p:nvSpPr>
            <p:cNvPr id="243" name="Google Shape;243;p19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245" name="Google Shape;245;p19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46" name="Google Shape;246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47" name="Google Shape;247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" name="Google Shape;248;p19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4th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9" name="Google Shape;249;p19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Building the model</a:t>
                </a:r>
                <a:endParaRPr sz="17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CNN model</a:t>
                </a:r>
                <a:endParaRPr sz="10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50" name="Google Shape;250;p19"/>
          <p:cNvGrpSpPr/>
          <p:nvPr/>
        </p:nvGrpSpPr>
        <p:grpSpPr>
          <a:xfrm>
            <a:off x="240974" y="1694692"/>
            <a:ext cx="2613792" cy="1875472"/>
            <a:chOff x="495991" y="1762275"/>
            <a:chExt cx="2542599" cy="1824389"/>
          </a:xfrm>
        </p:grpSpPr>
        <p:sp>
          <p:nvSpPr>
            <p:cNvPr id="251" name="Google Shape;251;p1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19"/>
            <p:cNvGrpSpPr/>
            <p:nvPr/>
          </p:nvGrpSpPr>
          <p:grpSpPr>
            <a:xfrm>
              <a:off x="495991" y="1762275"/>
              <a:ext cx="2542599" cy="1824389"/>
              <a:chOff x="495991" y="1762275"/>
              <a:chExt cx="2542599" cy="1824389"/>
            </a:xfrm>
          </p:grpSpPr>
          <p:sp>
            <p:nvSpPr>
              <p:cNvPr id="253" name="Google Shape;253;p19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1st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grpSp>
            <p:nvGrpSpPr>
              <p:cNvPr id="254" name="Google Shape;254;p1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55" name="Google Shape;255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56" name="Google Shape;256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19"/>
              <p:cNvSpPr txBox="1"/>
              <p:nvPr/>
            </p:nvSpPr>
            <p:spPr>
              <a:xfrm>
                <a:off x="784990" y="17622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Image pre-processing</a:t>
                </a:r>
                <a:endParaRPr sz="17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To avoid the extra computational calculations.</a:t>
                </a:r>
                <a:endParaRPr sz="10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58" name="Google Shape;258;p19"/>
          <p:cNvGrpSpPr/>
          <p:nvPr/>
        </p:nvGrpSpPr>
        <p:grpSpPr>
          <a:xfrm>
            <a:off x="2327407" y="2661342"/>
            <a:ext cx="2571393" cy="1784252"/>
            <a:chOff x="2525595" y="2702596"/>
            <a:chExt cx="2501355" cy="1735654"/>
          </a:xfrm>
        </p:grpSpPr>
        <p:sp>
          <p:nvSpPr>
            <p:cNvPr id="259" name="Google Shape;259;p19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261" name="Google Shape;261;p19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2nd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grpSp>
            <p:nvGrpSpPr>
              <p:cNvPr id="262" name="Google Shape;262;p19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63" name="Google Shape;263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64" name="Google Shape;264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" name="Google Shape;265;p19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Normalize the image</a:t>
                </a:r>
                <a:endParaRPr sz="17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For putting the image in same statistical distribution in terms of size and pixel</a:t>
                </a:r>
                <a:endParaRPr sz="10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AFFC-82DD-E2F4-DDF5-69150F2F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34" y="370693"/>
            <a:ext cx="6757800" cy="919500"/>
          </a:xfrm>
        </p:spPr>
        <p:txBody>
          <a:bodyPr/>
          <a:lstStyle/>
          <a:p>
            <a:r>
              <a:rPr lang="en-US" sz="2800" dirty="0"/>
              <a:t>Working of Convolutional Neural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D171-3895-7CF6-8EC1-3028D105B0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2EB52B2-232E-C1F1-B49D-6080AA79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13" y="1318439"/>
            <a:ext cx="6833210" cy="38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1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 dirty="0"/>
              <a:t>MRI is most  vastly used for tumor segmentation and classification.</a:t>
            </a:r>
            <a:endParaRPr sz="1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 dirty="0"/>
              <a:t>Our CNN based model will help the doctor to detect brain tumor through MRI images.</a:t>
            </a:r>
            <a:endParaRPr sz="1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 dirty="0"/>
              <a:t>Increases accuracy in detection.</a:t>
            </a:r>
            <a:endParaRPr sz="1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 dirty="0"/>
              <a:t>Speed of treatment will increase.</a:t>
            </a:r>
            <a:endParaRPr sz="1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xfrm>
            <a:off x="563925" y="1982850"/>
            <a:ext cx="3613200" cy="9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5357775" y="720750"/>
            <a:ext cx="3132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                      </a:t>
            </a:r>
            <a:r>
              <a:rPr lang="en" b="1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Presented by</a:t>
            </a:r>
            <a:r>
              <a:rPr lang="en" b="1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Ayush Sonwane</a:t>
            </a: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Himank Patel</a:t>
            </a: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Anvesha Raikwar</a:t>
            </a: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Bhagyashree Rajput</a:t>
            </a: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2FF81-5CB5-309F-8E61-0BD619CB7053}"/>
              </a:ext>
            </a:extLst>
          </p:cNvPr>
          <p:cNvSpPr txBox="1"/>
          <p:nvPr/>
        </p:nvSpPr>
        <p:spPr>
          <a:xfrm>
            <a:off x="4945540" y="2499451"/>
            <a:ext cx="2478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Qr code&#10;&#10;Description automatically generated">
            <a:extLst>
              <a:ext uri="{FF2B5EF4-FFF2-40B4-BE49-F238E27FC236}">
                <a16:creationId xmlns:a16="http://schemas.microsoft.com/office/drawing/2014/main" id="{E6B0AAB8-ED23-C05C-A299-BF91B804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32" y="2446141"/>
            <a:ext cx="1372978" cy="1366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604000" y="1705175"/>
            <a:ext cx="8238300" cy="241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700"/>
              <a:buFont typeface="Arial"/>
              <a:buChar char="▸"/>
            </a:pPr>
            <a:r>
              <a:rPr lang="en" sz="1700" b="1" dirty="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brain tumor is an abnormal growth of cells  around the brain.</a:t>
            </a:r>
            <a:endParaRPr sz="17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700"/>
              <a:buFont typeface="Arial"/>
              <a:buChar char="▸"/>
            </a:pPr>
            <a:r>
              <a:rPr lang="en" sz="1700" b="1" dirty="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mortality rate among brain tumor patients is 76%.</a:t>
            </a:r>
            <a:endParaRPr sz="17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Char char="▸"/>
            </a:pPr>
            <a:r>
              <a:rPr lang="en" sz="16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Worldwide, an estimated 308,102 people were diagnosed with a primary brain or spinal cord tumor in 2020. </a:t>
            </a:r>
            <a:endParaRPr sz="16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8391681" y="301593"/>
            <a:ext cx="450753" cy="450708"/>
            <a:chOff x="3277794" y="2969995"/>
            <a:chExt cx="457200" cy="457200"/>
          </a:xfrm>
        </p:grpSpPr>
        <p:sp>
          <p:nvSpPr>
            <p:cNvPr id="167" name="Google Shape;167;p14"/>
            <p:cNvSpPr/>
            <p:nvPr/>
          </p:nvSpPr>
          <p:spPr>
            <a:xfrm>
              <a:off x="3277794" y="2969995"/>
              <a:ext cx="457200" cy="171450"/>
            </a:xfrm>
            <a:custGeom>
              <a:avLst/>
              <a:gdLst/>
              <a:ahLst/>
              <a:cxnLst/>
              <a:rect l="l" t="t" r="r" b="b"/>
              <a:pathLst>
                <a:path w="457200" h="171450" extrusionOk="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430194" y="3189070"/>
              <a:ext cx="304800" cy="238125"/>
            </a:xfrm>
            <a:custGeom>
              <a:avLst/>
              <a:gdLst/>
              <a:ahLst/>
              <a:cxnLst/>
              <a:rect l="l" t="t" r="r" b="b"/>
              <a:pathLst>
                <a:path w="304800" h="238125" extrusionOk="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277794" y="3255745"/>
              <a:ext cx="304800" cy="171450"/>
            </a:xfrm>
            <a:custGeom>
              <a:avLst/>
              <a:gdLst/>
              <a:ahLst/>
              <a:cxnLst/>
              <a:rect l="l" t="t" r="r" b="b"/>
              <a:pathLst>
                <a:path w="304800" h="171450" extrusionOk="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4"/>
          <p:cNvSpPr txBox="1"/>
          <p:nvPr/>
        </p:nvSpPr>
        <p:spPr>
          <a:xfrm>
            <a:off x="734775" y="4459750"/>
            <a:ext cx="640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FFFFFF"/>
                </a:highlight>
              </a:rPr>
              <a:t> </a:t>
            </a:r>
            <a:r>
              <a:rPr lang="en" sz="1600">
                <a:highlight>
                  <a:srgbClr val="FFFFFF"/>
                </a:highlight>
              </a:rPr>
              <a:t>Source - </a:t>
            </a:r>
            <a:r>
              <a:rPr lang="en" sz="13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Tumor: Statistics | Cancer.Net</a:t>
            </a:r>
            <a:r>
              <a:rPr lang="en" sz="1800" b="1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9725" algn="l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Georgia"/>
              <a:buChar char="▸"/>
            </a:pPr>
            <a:r>
              <a:rPr lang="en" sz="175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Detection of tumor.</a:t>
            </a:r>
            <a:endParaRPr sz="17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9725" algn="l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Georgia"/>
              <a:buChar char="▸"/>
            </a:pPr>
            <a:r>
              <a:rPr lang="en" sz="175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Reducing the pressure of human judgement.</a:t>
            </a:r>
            <a:endParaRPr sz="17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9725" algn="l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Georgia"/>
              <a:buChar char="▸"/>
            </a:pPr>
            <a:r>
              <a:rPr lang="en" sz="175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A major challenge for brain tumor detection arises from the variations in tumor location, shape, and size.</a:t>
            </a:r>
            <a:endParaRPr sz="17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178" name="Google Shape;178;p15"/>
          <p:cNvGrpSpPr/>
          <p:nvPr/>
        </p:nvGrpSpPr>
        <p:grpSpPr>
          <a:xfrm>
            <a:off x="8436324" y="288377"/>
            <a:ext cx="361474" cy="477145"/>
            <a:chOff x="4276825" y="487236"/>
            <a:chExt cx="317500" cy="419100"/>
          </a:xfrm>
        </p:grpSpPr>
        <p:sp>
          <p:nvSpPr>
            <p:cNvPr id="179" name="Google Shape;179;p15"/>
            <p:cNvSpPr/>
            <p:nvPr/>
          </p:nvSpPr>
          <p:spPr>
            <a:xfrm>
              <a:off x="4276825" y="706311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 extrusionOk="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342192" y="487236"/>
              <a:ext cx="186764" cy="190500"/>
            </a:xfrm>
            <a:custGeom>
              <a:avLst/>
              <a:gdLst/>
              <a:ahLst/>
              <a:cxnLst/>
              <a:rect l="l" t="t" r="r" b="b"/>
              <a:pathLst>
                <a:path w="186764" h="190500" extrusionOk="0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6750" y="4320000"/>
            <a:ext cx="9144000" cy="8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ctrTitle" idx="4294967295"/>
          </p:nvPr>
        </p:nvSpPr>
        <p:spPr>
          <a:xfrm>
            <a:off x="482300" y="-160950"/>
            <a:ext cx="5345100" cy="161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ABSTRACT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4294967295"/>
          </p:nvPr>
        </p:nvSpPr>
        <p:spPr>
          <a:xfrm>
            <a:off x="381000" y="1694100"/>
            <a:ext cx="6650400" cy="26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Barlow"/>
              <a:buChar char="▸"/>
            </a:pPr>
            <a:r>
              <a:rPr lang="en" sz="2000" b="1">
                <a:latin typeface="Barlow"/>
                <a:ea typeface="Barlow"/>
                <a:cs typeface="Barlow"/>
                <a:sym typeface="Barlow"/>
              </a:rPr>
              <a:t>Recently, deep learning technique showed promising result towards improving accuracy of brain tumor from magnetic resonance imaging (MRI).</a:t>
            </a:r>
            <a:endParaRPr sz="20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latin typeface="Barlow"/>
              <a:ea typeface="Barlow"/>
              <a:cs typeface="Barlow"/>
              <a:sym typeface="Barlow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Barlow"/>
              <a:buChar char="▸"/>
            </a:pPr>
            <a:r>
              <a:rPr lang="en" sz="2000" b="1">
                <a:latin typeface="Barlow"/>
                <a:ea typeface="Barlow"/>
                <a:cs typeface="Barlow"/>
                <a:sym typeface="Barlow"/>
              </a:rPr>
              <a:t>In this project we propose a deep learning model for the classification of brain tumor from MRI image using convolutional neural network (CNN) .</a:t>
            </a:r>
            <a:endParaRPr sz="2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7074775" y="770324"/>
            <a:ext cx="1891107" cy="3888422"/>
            <a:chOff x="5160100" y="1609475"/>
            <a:chExt cx="975300" cy="2005375"/>
          </a:xfrm>
        </p:grpSpPr>
        <p:sp>
          <p:nvSpPr>
            <p:cNvPr id="190" name="Google Shape;190;p16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6"/>
          <p:cNvSpPr/>
          <p:nvPr/>
        </p:nvSpPr>
        <p:spPr>
          <a:xfrm rot="2700000">
            <a:off x="7110502" y="733969"/>
            <a:ext cx="596940" cy="59694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274742" y="915007"/>
            <a:ext cx="268465" cy="234889"/>
          </a:xfrm>
          <a:custGeom>
            <a:avLst/>
            <a:gdLst/>
            <a:ahLst/>
            <a:cxnLst/>
            <a:rect l="l" t="t" r="r" b="b"/>
            <a:pathLst>
              <a:path w="456961" h="399811" extrusionOk="0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435952" y="316647"/>
            <a:ext cx="362203" cy="420623"/>
          </a:xfrm>
          <a:custGeom>
            <a:avLst/>
            <a:gdLst/>
            <a:ahLst/>
            <a:cxnLst/>
            <a:rect l="l" t="t" r="r" b="b"/>
            <a:pathLst>
              <a:path w="393699" h="457199" extrusionOk="0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72850" y="1622650"/>
            <a:ext cx="851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Barlow"/>
                <a:ea typeface="Barlow"/>
                <a:cs typeface="Barlow"/>
                <a:sym typeface="Barlow"/>
              </a:rPr>
              <a:t>The dataset contains 3 folders :   with tumor , no tumor  and pred which contains 3060 MRI images.</a:t>
            </a:r>
            <a:endParaRPr sz="1500" b="1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202" name="Google Shape;202;p17"/>
          <p:cNvGraphicFramePr/>
          <p:nvPr/>
        </p:nvGraphicFramePr>
        <p:xfrm>
          <a:off x="614975" y="2439075"/>
          <a:ext cx="7239000" cy="1615350"/>
        </p:xfrm>
        <a:graphic>
          <a:graphicData uri="http://schemas.openxmlformats.org/drawingml/2006/table">
            <a:tbl>
              <a:tblPr>
                <a:noFill/>
                <a:tableStyleId>{62E0264C-FA61-48F0-87EE-FDCF9DD505D6}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FOLDER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DESCRIPTION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No tumor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folder contains 1500 brain MRI images which are non-tumorous.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With tumor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folder contains 1500 brain MRI images which are tumorous.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3" name="Google Shape;203;p17"/>
          <p:cNvSpPr txBox="1"/>
          <p:nvPr/>
        </p:nvSpPr>
        <p:spPr>
          <a:xfrm>
            <a:off x="5214950" y="4455350"/>
            <a:ext cx="498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Source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Br35H :: Brain Tumor Detection 2020 | Kaggle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Images from the Dataset</a:t>
            </a:r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8407098" y="316978"/>
            <a:ext cx="419938" cy="419938"/>
            <a:chOff x="6908501" y="2969995"/>
            <a:chExt cx="457200" cy="457200"/>
          </a:xfrm>
        </p:grpSpPr>
        <p:sp>
          <p:nvSpPr>
            <p:cNvPr id="211" name="Google Shape;211;p18"/>
            <p:cNvSpPr/>
            <p:nvPr/>
          </p:nvSpPr>
          <p:spPr>
            <a:xfrm>
              <a:off x="6994226" y="296999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6908501" y="296999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" name="Google Shape;2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5" y="1955588"/>
            <a:ext cx="1131625" cy="11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428625" y="1442850"/>
            <a:ext cx="2449200" cy="431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FF00"/>
                </a:solidFill>
                <a:latin typeface="Barlow"/>
                <a:ea typeface="Barlow"/>
                <a:cs typeface="Barlow"/>
                <a:sym typeface="Barlow"/>
              </a:rPr>
              <a:t>No tumor</a:t>
            </a: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 (1500 images)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479675" y="3244400"/>
            <a:ext cx="27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With tumor</a:t>
            </a: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 (1500 images)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57075" y="1955588"/>
            <a:ext cx="973979" cy="11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150" y="1955600"/>
            <a:ext cx="1045025" cy="11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5725" y="1955588"/>
            <a:ext cx="1131625" cy="11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75" y="3832675"/>
            <a:ext cx="1045024" cy="11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075" y="3832701"/>
            <a:ext cx="973975" cy="1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0675" y="3803375"/>
            <a:ext cx="927893" cy="1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99025" y="3780300"/>
            <a:ext cx="973975" cy="119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5149600" y="1433125"/>
            <a:ext cx="4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Source -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Br35H :: Brain Tumor Detection 2020 | Kaggle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72" name="Google Shape;272;p20"/>
          <p:cNvGrpSpPr/>
          <p:nvPr/>
        </p:nvGrpSpPr>
        <p:grpSpPr>
          <a:xfrm>
            <a:off x="8459590" y="316981"/>
            <a:ext cx="314945" cy="419938"/>
            <a:chOff x="7064474" y="449136"/>
            <a:chExt cx="342890" cy="457200"/>
          </a:xfrm>
        </p:grpSpPr>
        <p:sp>
          <p:nvSpPr>
            <p:cNvPr id="273" name="Google Shape;273;p20"/>
            <p:cNvSpPr/>
            <p:nvPr/>
          </p:nvSpPr>
          <p:spPr>
            <a:xfrm>
              <a:off x="7064474" y="449136"/>
              <a:ext cx="129745" cy="66675"/>
            </a:xfrm>
            <a:custGeom>
              <a:avLst/>
              <a:gdLst/>
              <a:ahLst/>
              <a:cxnLst/>
              <a:rect l="l" t="t" r="r" b="b"/>
              <a:pathLst>
                <a:path w="129745" h="66675" extrusionOk="0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7073741" y="534861"/>
              <a:ext cx="111210" cy="371475"/>
            </a:xfrm>
            <a:custGeom>
              <a:avLst/>
              <a:gdLst/>
              <a:ahLst/>
              <a:cxnLst/>
              <a:rect l="l" t="t" r="r" b="b"/>
              <a:pathLst>
                <a:path w="111210" h="371475" extrusionOk="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7212755" y="601538"/>
              <a:ext cx="194610" cy="190503"/>
            </a:xfrm>
            <a:custGeom>
              <a:avLst/>
              <a:gdLst/>
              <a:ahLst/>
              <a:cxnLst/>
              <a:rect l="l" t="t" r="r" b="b"/>
              <a:pathLst>
                <a:path w="194610" h="190503" extrusionOk="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0"/>
          <p:cNvSpPr txBox="1"/>
          <p:nvPr/>
        </p:nvSpPr>
        <p:spPr>
          <a:xfrm>
            <a:off x="418350" y="1663475"/>
            <a:ext cx="8307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Elsevier - MRI based brain tumor image detection using CNN based deep learning method.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                        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Source -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MRI-based brain tumour image detection using CNN based deep learning method - ScienceDirect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418350" y="2408475"/>
            <a:ext cx="751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Iop Science - Convolutional neural network for brain tumor detection.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        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Source -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Convolutional Neural Network for Brain Tumor Detection - IOPscience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418350" y="3255525"/>
            <a:ext cx="735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Springer - Detection of brain tumor using deep learning.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                    Source -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Detection of Brain Tumour Using Deep Learning | SpringerLink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392850" y="4121700"/>
            <a:ext cx="740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Springer - Brain tumor detection using MRI image analysis.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                   Source -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Brain Tumor Detection Using MRI Image Analysis | SpringerLink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Development Life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/>
              <a:t>Problem understanding (aka business understanding).</a:t>
            </a:r>
          </a:p>
          <a:p>
            <a:r>
              <a:rPr lang="en-US" sz="1800" b="1" i="1" dirty="0"/>
              <a:t>Data collection.</a:t>
            </a:r>
          </a:p>
          <a:p>
            <a:r>
              <a:rPr lang="en-US" sz="1800" b="1" i="1" dirty="0"/>
              <a:t>Model development, training and evaluation.</a:t>
            </a:r>
          </a:p>
          <a:p>
            <a:r>
              <a:rPr lang="en-US" sz="1800" b="1" i="1" dirty="0"/>
              <a:t>Model deployment and maintenance in the production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57172"/>
            <a:ext cx="405765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>
              <a:hlinkClick r:id="rId2" invalidUrl="http://"/>
            </a:endParaRPr>
          </a:p>
          <a:p>
            <a:r>
              <a:rPr lang="en-US" dirty="0"/>
              <a:t>Scikit Learn</a:t>
            </a:r>
          </a:p>
          <a:p>
            <a:endParaRPr lang="en-US" u="sng" dirty="0">
              <a:hlinkClick r:id="rId3"/>
            </a:endParaRPr>
          </a:p>
          <a:p>
            <a:r>
              <a:rPr lang="en-US" dirty="0"/>
              <a:t>Matplotlib</a:t>
            </a:r>
            <a:endParaRPr lang="en-US" u="sng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r>
              <a:rPr lang="en-US" dirty="0" err="1"/>
              <a:t>OpenCV</a:t>
            </a:r>
            <a:r>
              <a:rPr lang="en-US" dirty="0"/>
              <a:t>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1761" y="2569167"/>
            <a:ext cx="564501" cy="46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2357436"/>
            <a:ext cx="838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3000378"/>
            <a:ext cx="676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73020" y="3371338"/>
            <a:ext cx="713401" cy="5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3071816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60918F7-CF9A-1A98-F60D-6E5C1BFDF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2252" y="1638071"/>
            <a:ext cx="553598" cy="71747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82AF54E-4FC1-5FF0-7F88-4474C0786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8864" y="1565083"/>
            <a:ext cx="608682" cy="601797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921CB116-ED5F-A558-9E0F-09459650F6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3020" y="1544427"/>
            <a:ext cx="643110" cy="63622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5683608-7D86-C934-C020-F76F32D32F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9352" y="2263365"/>
            <a:ext cx="1014930" cy="616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ius template">
  <a:themeElements>
    <a:clrScheme name="Custom 347">
      <a:dk1>
        <a:srgbClr val="001F46"/>
      </a:dk1>
      <a:lt1>
        <a:srgbClr val="FFFFFF"/>
      </a:lt1>
      <a:dk2>
        <a:srgbClr val="748394"/>
      </a:dk2>
      <a:lt2>
        <a:srgbClr val="F0F3F7"/>
      </a:lt2>
      <a:accent1>
        <a:srgbClr val="4397EE"/>
      </a:accent1>
      <a:accent2>
        <a:srgbClr val="2170CC"/>
      </a:accent2>
      <a:accent3>
        <a:srgbClr val="154C8A"/>
      </a:accent3>
      <a:accent4>
        <a:srgbClr val="A9D039"/>
      </a:accent4>
      <a:accent5>
        <a:srgbClr val="14B9CA"/>
      </a:accent5>
      <a:accent6>
        <a:srgbClr val="DDE3EB"/>
      </a:accent6>
      <a:hlink>
        <a:srgbClr val="2170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505</Words>
  <Application>Microsoft Office PowerPoint</Application>
  <PresentationFormat>On-screen Show (16:9)</PresentationFormat>
  <Paragraphs>113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Caius template</vt:lpstr>
      <vt:lpstr>Brain Tumor Detection Using ML. </vt:lpstr>
      <vt:lpstr>INTRODUCTION</vt:lpstr>
      <vt:lpstr>PROBLEM STATEMENT</vt:lpstr>
      <vt:lpstr>ABSTRACT</vt:lpstr>
      <vt:lpstr>About Dataset</vt:lpstr>
      <vt:lpstr>Some Images from the Dataset</vt:lpstr>
      <vt:lpstr>Literature review</vt:lpstr>
      <vt:lpstr>Project Development Life Cycle</vt:lpstr>
      <vt:lpstr>Technologies Used</vt:lpstr>
      <vt:lpstr>Proposed Methodology</vt:lpstr>
      <vt:lpstr>Working of Convolutional Neural Network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Using ML.</dc:title>
  <dc:creator>SONY</dc:creator>
  <cp:lastModifiedBy>SONY</cp:lastModifiedBy>
  <cp:revision>87</cp:revision>
  <dcterms:modified xsi:type="dcterms:W3CDTF">2023-04-11T11:34:50Z</dcterms:modified>
</cp:coreProperties>
</file>