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2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" userId="f7fa2fb5d317e67a" providerId="LiveId" clId="{34BE9168-D1A6-4B78-B611-62B0866C23E5}"/>
    <pc:docChg chg="custSel addSld delSld modSld">
      <pc:chgData name="Sanjay Kumar" userId="f7fa2fb5d317e67a" providerId="LiveId" clId="{34BE9168-D1A6-4B78-B611-62B0866C23E5}" dt="2024-01-10T05:30:27.372" v="22" actId="47"/>
      <pc:docMkLst>
        <pc:docMk/>
      </pc:docMkLst>
      <pc:sldChg chg="modSp mod">
        <pc:chgData name="Sanjay Kumar" userId="f7fa2fb5d317e67a" providerId="LiveId" clId="{34BE9168-D1A6-4B78-B611-62B0866C23E5}" dt="2024-01-10T05:29:43.778" v="15" actId="5793"/>
        <pc:sldMkLst>
          <pc:docMk/>
          <pc:sldMk cId="0" sldId="270"/>
        </pc:sldMkLst>
        <pc:spChg chg="mod">
          <ac:chgData name="Sanjay Kumar" userId="f7fa2fb5d317e67a" providerId="LiveId" clId="{34BE9168-D1A6-4B78-B611-62B0866C23E5}" dt="2024-01-10T05:29:43.778" v="15" actId="5793"/>
          <ac:spMkLst>
            <pc:docMk/>
            <pc:sldMk cId="0" sldId="270"/>
            <ac:spMk id="3" creationId="{00000000-0000-0000-0000-000000000000}"/>
          </ac:spMkLst>
        </pc:spChg>
      </pc:sldChg>
      <pc:sldChg chg="del">
        <pc:chgData name="Sanjay Kumar" userId="f7fa2fb5d317e67a" providerId="LiveId" clId="{34BE9168-D1A6-4B78-B611-62B0866C23E5}" dt="2024-01-10T05:30:25.915" v="21" actId="47"/>
        <pc:sldMkLst>
          <pc:docMk/>
          <pc:sldMk cId="0" sldId="273"/>
        </pc:sldMkLst>
      </pc:sldChg>
      <pc:sldChg chg="del">
        <pc:chgData name="Sanjay Kumar" userId="f7fa2fb5d317e67a" providerId="LiveId" clId="{34BE9168-D1A6-4B78-B611-62B0866C23E5}" dt="2024-01-10T05:30:27.372" v="22" actId="47"/>
        <pc:sldMkLst>
          <pc:docMk/>
          <pc:sldMk cId="0" sldId="274"/>
        </pc:sldMkLst>
      </pc:sldChg>
      <pc:sldChg chg="modSp mod">
        <pc:chgData name="Sanjay Kumar" userId="f7fa2fb5d317e67a" providerId="LiveId" clId="{34BE9168-D1A6-4B78-B611-62B0866C23E5}" dt="2024-01-10T05:24:56.222" v="2" actId="255"/>
        <pc:sldMkLst>
          <pc:docMk/>
          <pc:sldMk cId="0" sldId="277"/>
        </pc:sldMkLst>
        <pc:spChg chg="mod">
          <ac:chgData name="Sanjay Kumar" userId="f7fa2fb5d317e67a" providerId="LiveId" clId="{34BE9168-D1A6-4B78-B611-62B0866C23E5}" dt="2024-01-10T05:24:56.222" v="2" actId="255"/>
          <ac:spMkLst>
            <pc:docMk/>
            <pc:sldMk cId="0" sldId="277"/>
            <ac:spMk id="2" creationId="{00000000-0000-0000-0000-000000000000}"/>
          </ac:spMkLst>
        </pc:spChg>
      </pc:sldChg>
      <pc:sldChg chg="modSp mod">
        <pc:chgData name="Sanjay Kumar" userId="f7fa2fb5d317e67a" providerId="LiveId" clId="{34BE9168-D1A6-4B78-B611-62B0866C23E5}" dt="2024-01-10T05:23:44.422" v="1" actId="20577"/>
        <pc:sldMkLst>
          <pc:docMk/>
          <pc:sldMk cId="0" sldId="280"/>
        </pc:sldMkLst>
        <pc:graphicFrameChg chg="modGraphic">
          <ac:chgData name="Sanjay Kumar" userId="f7fa2fb5d317e67a" providerId="LiveId" clId="{34BE9168-D1A6-4B78-B611-62B0866C23E5}" dt="2024-01-10T05:23:44.422" v="1" actId="20577"/>
          <ac:graphicFrameMkLst>
            <pc:docMk/>
            <pc:sldMk cId="0" sldId="280"/>
            <ac:graphicFrameMk id="12" creationId="{00000000-0000-0000-0000-000000000000}"/>
          </ac:graphicFrameMkLst>
        </pc:graphicFrameChg>
      </pc:sldChg>
      <pc:sldChg chg="delSp modSp new mod">
        <pc:chgData name="Sanjay Kumar" userId="f7fa2fb5d317e67a" providerId="LiveId" clId="{34BE9168-D1A6-4B78-B611-62B0866C23E5}" dt="2024-01-10T05:30:07.166" v="20" actId="14100"/>
        <pc:sldMkLst>
          <pc:docMk/>
          <pc:sldMk cId="271984138" sldId="282"/>
        </pc:sldMkLst>
        <pc:spChg chg="del">
          <ac:chgData name="Sanjay Kumar" userId="f7fa2fb5d317e67a" providerId="LiveId" clId="{34BE9168-D1A6-4B78-B611-62B0866C23E5}" dt="2024-01-10T05:25:35.606" v="6" actId="478"/>
          <ac:spMkLst>
            <pc:docMk/>
            <pc:sldMk cId="271984138" sldId="282"/>
            <ac:spMk id="2" creationId="{644388D4-9F6A-52FA-C2E7-74F37AF26B8D}"/>
          </ac:spMkLst>
        </pc:spChg>
        <pc:spChg chg="mod">
          <ac:chgData name="Sanjay Kumar" userId="f7fa2fb5d317e67a" providerId="LiveId" clId="{34BE9168-D1A6-4B78-B611-62B0866C23E5}" dt="2024-01-10T05:30:07.166" v="20" actId="14100"/>
          <ac:spMkLst>
            <pc:docMk/>
            <pc:sldMk cId="271984138" sldId="282"/>
            <ac:spMk id="3" creationId="{7109E2DA-973D-EF3C-2835-2EC6CC81129B}"/>
          </ac:spMkLst>
        </pc:spChg>
      </pc:sldChg>
    </pc:docChg>
  </pc:docChgLst>
  <pc:docChgLst>
    <pc:chgData name="Sanjay Kumar" userId="f7fa2fb5d317e67a" providerId="LiveId" clId="{F1CF8193-E0A2-4D41-BE86-EF3C7B6252E4}"/>
    <pc:docChg chg="undo custSel delSld modSld">
      <pc:chgData name="Sanjay Kumar" userId="f7fa2fb5d317e67a" providerId="LiveId" clId="{F1CF8193-E0A2-4D41-BE86-EF3C7B6252E4}" dt="2023-06-17T17:47:00.582" v="22" actId="478"/>
      <pc:docMkLst>
        <pc:docMk/>
      </pc:docMkLst>
      <pc:sldChg chg="delSp modSp mod">
        <pc:chgData name="Sanjay Kumar" userId="f7fa2fb5d317e67a" providerId="LiveId" clId="{F1CF8193-E0A2-4D41-BE86-EF3C7B6252E4}" dt="2023-06-17T17:47:00.582" v="22" actId="478"/>
        <pc:sldMkLst>
          <pc:docMk/>
          <pc:sldMk cId="0" sldId="279"/>
        </pc:sldMkLst>
        <pc:graphicFrameChg chg="mod modGraphic">
          <ac:chgData name="Sanjay Kumar" userId="f7fa2fb5d317e67a" providerId="LiveId" clId="{F1CF8193-E0A2-4D41-BE86-EF3C7B6252E4}" dt="2023-06-17T17:44:40.177" v="6" actId="1076"/>
          <ac:graphicFrameMkLst>
            <pc:docMk/>
            <pc:sldMk cId="0" sldId="279"/>
            <ac:graphicFrameMk id="3" creationId="{00000000-0000-0000-0000-000000000000}"/>
          </ac:graphicFrameMkLst>
        </pc:graphicFrameChg>
        <pc:inkChg chg="del">
          <ac:chgData name="Sanjay Kumar" userId="f7fa2fb5d317e67a" providerId="LiveId" clId="{F1CF8193-E0A2-4D41-BE86-EF3C7B6252E4}" dt="2023-06-17T17:47:00.582" v="22" actId="478"/>
          <ac:inkMkLst>
            <pc:docMk/>
            <pc:sldMk cId="0" sldId="279"/>
            <ac:inkMk id="20" creationId="{B78ADB19-1880-035D-AB8E-2BE7E01FC6EE}"/>
          </ac:inkMkLst>
        </pc:inkChg>
      </pc:sldChg>
      <pc:sldChg chg="delSp modSp mod">
        <pc:chgData name="Sanjay Kumar" userId="f7fa2fb5d317e67a" providerId="LiveId" clId="{F1CF8193-E0A2-4D41-BE86-EF3C7B6252E4}" dt="2023-06-17T17:46:38.290" v="20"/>
        <pc:sldMkLst>
          <pc:docMk/>
          <pc:sldMk cId="0" sldId="280"/>
        </pc:sldMkLst>
        <pc:spChg chg="mod">
          <ac:chgData name="Sanjay Kumar" userId="f7fa2fb5d317e67a" providerId="LiveId" clId="{F1CF8193-E0A2-4D41-BE86-EF3C7B6252E4}" dt="2023-06-17T17:43:49.634" v="2" actId="1076"/>
          <ac:spMkLst>
            <pc:docMk/>
            <pc:sldMk cId="0" sldId="280"/>
            <ac:spMk id="2" creationId="{00000000-0000-0000-0000-000000000000}"/>
          </ac:spMkLst>
        </pc:spChg>
        <pc:spChg chg="del mod">
          <ac:chgData name="Sanjay Kumar" userId="f7fa2fb5d317e67a" providerId="LiveId" clId="{F1CF8193-E0A2-4D41-BE86-EF3C7B6252E4}" dt="2023-06-17T17:46:38.290" v="20"/>
          <ac:spMkLst>
            <pc:docMk/>
            <pc:sldMk cId="0" sldId="280"/>
            <ac:spMk id="14" creationId="{00000000-0000-0000-0000-000000000000}"/>
          </ac:spMkLst>
        </pc:spChg>
        <pc:graphicFrameChg chg="mod modGraphic">
          <ac:chgData name="Sanjay Kumar" userId="f7fa2fb5d317e67a" providerId="LiveId" clId="{F1CF8193-E0A2-4D41-BE86-EF3C7B6252E4}" dt="2023-06-17T17:46:19.252" v="17" actId="1076"/>
          <ac:graphicFrameMkLst>
            <pc:docMk/>
            <pc:sldMk cId="0" sldId="280"/>
            <ac:graphicFrameMk id="12" creationId="{00000000-0000-0000-0000-000000000000}"/>
          </ac:graphicFrameMkLst>
        </pc:graphicFrameChg>
        <pc:inkChg chg="del">
          <ac:chgData name="Sanjay Kumar" userId="f7fa2fb5d317e67a" providerId="LiveId" clId="{F1CF8193-E0A2-4D41-BE86-EF3C7B6252E4}" dt="2023-06-17T17:45:03.503" v="9" actId="21"/>
          <ac:inkMkLst>
            <pc:docMk/>
            <pc:sldMk cId="0" sldId="280"/>
            <ac:inkMk id="23" creationId="{E8AA7817-ED13-B6CD-B379-A5C2173B4D31}"/>
          </ac:inkMkLst>
        </pc:inkChg>
      </pc:sldChg>
      <pc:sldChg chg="del">
        <pc:chgData name="Sanjay Kumar" userId="f7fa2fb5d317e67a" providerId="LiveId" clId="{F1CF8193-E0A2-4D41-BE86-EF3C7B6252E4}" dt="2023-06-17T17:46:47.704" v="21" actId="47"/>
        <pc:sldMkLst>
          <pc:docMk/>
          <pc:sldMk cId="4000627836" sldId="282"/>
        </pc:sldMkLst>
      </pc:sldChg>
    </pc:docChg>
  </pc:docChgLst>
  <pc:docChgLst>
    <pc:chgData name="Sanjay Kumar" userId="f7fa2fb5d317e67a" providerId="LiveId" clId="{3B46E5A3-A853-4F4B-89CC-82B7D3438C2F}"/>
    <pc:docChg chg="custSel modSld">
      <pc:chgData name="Sanjay Kumar" userId="f7fa2fb5d317e67a" providerId="LiveId" clId="{3B46E5A3-A853-4F4B-89CC-82B7D3438C2F}" dt="2023-11-18T14:00:34.333" v="3" actId="478"/>
      <pc:docMkLst>
        <pc:docMk/>
      </pc:docMkLst>
      <pc:sldChg chg="delSp mod">
        <pc:chgData name="Sanjay Kumar" userId="f7fa2fb5d317e67a" providerId="LiveId" clId="{3B46E5A3-A853-4F4B-89CC-82B7D3438C2F}" dt="2023-11-18T14:00:01.986" v="1" actId="478"/>
        <pc:sldMkLst>
          <pc:docMk/>
          <pc:sldMk cId="0" sldId="257"/>
        </pc:sldMkLst>
        <pc:inkChg chg="del">
          <ac:chgData name="Sanjay Kumar" userId="f7fa2fb5d317e67a" providerId="LiveId" clId="{3B46E5A3-A853-4F4B-89CC-82B7D3438C2F}" dt="2023-11-18T14:00:01.986" v="1" actId="478"/>
          <ac:inkMkLst>
            <pc:docMk/>
            <pc:sldMk cId="0" sldId="257"/>
            <ac:inkMk id="3" creationId="{62CBF58C-C61D-18F1-D7CE-6D4D6F8E1376}"/>
          </ac:inkMkLst>
        </pc:inkChg>
      </pc:sldChg>
      <pc:sldChg chg="delSp mod">
        <pc:chgData name="Sanjay Kumar" userId="f7fa2fb5d317e67a" providerId="LiveId" clId="{3B46E5A3-A853-4F4B-89CC-82B7D3438C2F}" dt="2023-11-18T13:59:57.910" v="0" actId="478"/>
        <pc:sldMkLst>
          <pc:docMk/>
          <pc:sldMk cId="0" sldId="258"/>
        </pc:sldMkLst>
        <pc:inkChg chg="del">
          <ac:chgData name="Sanjay Kumar" userId="f7fa2fb5d317e67a" providerId="LiveId" clId="{3B46E5A3-A853-4F4B-89CC-82B7D3438C2F}" dt="2023-11-18T13:59:57.910" v="0" actId="478"/>
          <ac:inkMkLst>
            <pc:docMk/>
            <pc:sldMk cId="0" sldId="258"/>
            <ac:inkMk id="13" creationId="{97D1FB2D-4E25-8DEB-2455-94E2D882EE26}"/>
          </ac:inkMkLst>
        </pc:inkChg>
      </pc:sldChg>
      <pc:sldChg chg="delSp mod">
        <pc:chgData name="Sanjay Kumar" userId="f7fa2fb5d317e67a" providerId="LiveId" clId="{3B46E5A3-A853-4F4B-89CC-82B7D3438C2F}" dt="2023-11-18T14:00:27.483" v="2" actId="478"/>
        <pc:sldMkLst>
          <pc:docMk/>
          <pc:sldMk cId="0" sldId="276"/>
        </pc:sldMkLst>
        <pc:inkChg chg="del">
          <ac:chgData name="Sanjay Kumar" userId="f7fa2fb5d317e67a" providerId="LiveId" clId="{3B46E5A3-A853-4F4B-89CC-82B7D3438C2F}" dt="2023-11-18T14:00:27.483" v="2" actId="478"/>
          <ac:inkMkLst>
            <pc:docMk/>
            <pc:sldMk cId="0" sldId="276"/>
            <ac:inkMk id="44" creationId="{5C89AE77-E704-88DB-C74F-4D21FAD26AA4}"/>
          </ac:inkMkLst>
        </pc:inkChg>
      </pc:sldChg>
      <pc:sldChg chg="delSp mod">
        <pc:chgData name="Sanjay Kumar" userId="f7fa2fb5d317e67a" providerId="LiveId" clId="{3B46E5A3-A853-4F4B-89CC-82B7D3438C2F}" dt="2023-11-18T14:00:34.333" v="3" actId="478"/>
        <pc:sldMkLst>
          <pc:docMk/>
          <pc:sldMk cId="0" sldId="278"/>
        </pc:sldMkLst>
        <pc:inkChg chg="del">
          <ac:chgData name="Sanjay Kumar" userId="f7fa2fb5d317e67a" providerId="LiveId" clId="{3B46E5A3-A853-4F4B-89CC-82B7D3438C2F}" dt="2023-11-18T14:00:34.333" v="3" actId="478"/>
          <ac:inkMkLst>
            <pc:docMk/>
            <pc:sldMk cId="0" sldId="278"/>
            <ac:inkMk id="7" creationId="{9E1C6738-ED9B-C621-CCDE-4BBF86FCCD5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AEE43-8E36-4689-B62D-3A4531599A5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C09D7-16E7-4BDC-8582-E50AC4C52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7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C09D7-16E7-4BDC-8582-E50AC4C5242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3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893" y="483615"/>
            <a:ext cx="840821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8900" y="1441450"/>
            <a:ext cx="6497320" cy="398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30703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53" y="2506929"/>
            <a:ext cx="8301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95" dirty="0">
                <a:latin typeface="Trebuchet MS"/>
                <a:cs typeface="Trebuchet MS"/>
              </a:rPr>
              <a:t>Algorithms:</a:t>
            </a:r>
            <a:r>
              <a:rPr sz="4800" b="1" spc="-825" dirty="0">
                <a:latin typeface="Trebuchet MS"/>
                <a:cs typeface="Trebuchet MS"/>
              </a:rPr>
              <a:t> </a:t>
            </a:r>
            <a:r>
              <a:rPr sz="4800" b="1" dirty="0">
                <a:latin typeface="Trebuchet MS"/>
                <a:cs typeface="Trebuchet MS"/>
              </a:rPr>
              <a:t>K</a:t>
            </a:r>
            <a:r>
              <a:rPr sz="4800" b="1" spc="-625" dirty="0">
                <a:latin typeface="Trebuchet MS"/>
                <a:cs typeface="Trebuchet MS"/>
              </a:rPr>
              <a:t> </a:t>
            </a:r>
            <a:r>
              <a:rPr sz="4800" b="1" spc="-229" dirty="0">
                <a:latin typeface="Trebuchet MS"/>
                <a:cs typeface="Trebuchet MS"/>
              </a:rPr>
              <a:t>Nearest</a:t>
            </a:r>
            <a:r>
              <a:rPr sz="4800" b="1" spc="-765" dirty="0">
                <a:latin typeface="Trebuchet MS"/>
                <a:cs typeface="Trebuchet MS"/>
              </a:rPr>
              <a:t> </a:t>
            </a:r>
            <a:r>
              <a:rPr sz="4800" b="1" spc="-185" dirty="0">
                <a:latin typeface="Trebuchet MS"/>
                <a:cs typeface="Trebuchet MS"/>
              </a:rPr>
              <a:t>Neighbors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6957" y="6430703"/>
            <a:ext cx="101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66700"/>
            <a:ext cx="3070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rlito"/>
                <a:cs typeface="Carlito"/>
              </a:rPr>
              <a:t>The </a:t>
            </a:r>
            <a:r>
              <a:rPr sz="2800" b="1" spc="-30" dirty="0">
                <a:latin typeface="Carlito"/>
                <a:cs typeface="Carlito"/>
              </a:rPr>
              <a:t>KNN’s </a:t>
            </a:r>
            <a:r>
              <a:rPr sz="2800" b="1" spc="-5" dirty="0">
                <a:latin typeface="Carlito"/>
                <a:cs typeface="Carlito"/>
              </a:rPr>
              <a:t>steps</a:t>
            </a:r>
            <a:r>
              <a:rPr sz="2800" b="1" spc="10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are: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1130300"/>
            <a:ext cx="8509635" cy="514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— </a:t>
            </a:r>
            <a:r>
              <a:rPr sz="2400" spc="5" dirty="0">
                <a:latin typeface="Carlito"/>
                <a:cs typeface="Carlito"/>
              </a:rPr>
              <a:t>Receive </a:t>
            </a:r>
            <a:r>
              <a:rPr sz="2400" spc="-25" dirty="0">
                <a:latin typeface="Carlito"/>
                <a:cs typeface="Carlito"/>
              </a:rPr>
              <a:t>an </a:t>
            </a:r>
            <a:r>
              <a:rPr sz="2400" dirty="0">
                <a:latin typeface="Carlito"/>
                <a:cs typeface="Carlito"/>
              </a:rPr>
              <a:t>unclassified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rlito"/>
              <a:buAutoNum type="arabicPlain"/>
            </a:pPr>
            <a:endParaRPr sz="2250">
              <a:latin typeface="Carlito"/>
              <a:cs typeface="Carlito"/>
            </a:endParaRPr>
          </a:p>
          <a:p>
            <a:pPr marL="12700" marR="605155">
              <a:lnSpc>
                <a:spcPct val="100699"/>
              </a:lnSpc>
              <a:buAutoNum type="arabicPlain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— </a:t>
            </a:r>
            <a:r>
              <a:rPr sz="2400" spc="-10" dirty="0">
                <a:latin typeface="Carlito"/>
                <a:cs typeface="Carlito"/>
              </a:rPr>
              <a:t>Measure </a:t>
            </a:r>
            <a:r>
              <a:rPr sz="2400" spc="10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distance </a:t>
            </a:r>
            <a:r>
              <a:rPr sz="2400" spc="15" dirty="0">
                <a:latin typeface="Carlito"/>
                <a:cs typeface="Carlito"/>
              </a:rPr>
              <a:t>(Euclidian,</a:t>
            </a:r>
            <a:r>
              <a:rPr sz="2400" spc="-4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Manhattan, </a:t>
            </a:r>
            <a:r>
              <a:rPr sz="2400" spc="10" dirty="0">
                <a:latin typeface="Carlito"/>
                <a:cs typeface="Carlito"/>
              </a:rPr>
              <a:t>Minkowski </a:t>
            </a:r>
            <a:r>
              <a:rPr sz="2400" spc="30" dirty="0">
                <a:latin typeface="Carlito"/>
                <a:cs typeface="Carlito"/>
              </a:rPr>
              <a:t>or  </a:t>
            </a:r>
            <a:r>
              <a:rPr sz="2400" spc="5" dirty="0">
                <a:latin typeface="Carlito"/>
                <a:cs typeface="Carlito"/>
              </a:rPr>
              <a:t>Weighted) </a:t>
            </a:r>
            <a:r>
              <a:rPr sz="2400" spc="-10" dirty="0">
                <a:latin typeface="Carlito"/>
                <a:cs typeface="Carlito"/>
              </a:rPr>
              <a:t>from </a:t>
            </a:r>
            <a:r>
              <a:rPr sz="2400" spc="10" dirty="0">
                <a:latin typeface="Carlito"/>
                <a:cs typeface="Carlito"/>
              </a:rPr>
              <a:t>the new </a:t>
            </a:r>
            <a:r>
              <a:rPr sz="2400" spc="-10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to all </a:t>
            </a:r>
            <a:r>
              <a:rPr sz="2400" spc="5" dirty="0">
                <a:latin typeface="Carlito"/>
                <a:cs typeface="Carlito"/>
              </a:rPr>
              <a:t>others </a:t>
            </a:r>
            <a:r>
              <a:rPr sz="2400" spc="-10" dirty="0">
                <a:latin typeface="Carlito"/>
                <a:cs typeface="Carlito"/>
              </a:rPr>
              <a:t>data that </a:t>
            </a:r>
            <a:r>
              <a:rPr sz="2400" spc="2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already  </a:t>
            </a:r>
            <a:r>
              <a:rPr sz="2400" dirty="0">
                <a:latin typeface="Carlito"/>
                <a:cs typeface="Carlito"/>
              </a:rPr>
              <a:t>classified;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AutoNum type="arabicPlain"/>
            </a:pPr>
            <a:endParaRPr sz="23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AutoNum type="arabicPlain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— </a:t>
            </a:r>
            <a:r>
              <a:rPr sz="2400" spc="-5" dirty="0">
                <a:latin typeface="Carlito"/>
                <a:cs typeface="Carlito"/>
              </a:rPr>
              <a:t>Gets </a:t>
            </a:r>
            <a:r>
              <a:rPr sz="2400" spc="10" dirty="0">
                <a:latin typeface="Carlito"/>
                <a:cs typeface="Carlito"/>
              </a:rPr>
              <a:t>the </a:t>
            </a:r>
            <a:r>
              <a:rPr sz="2400" spc="-30" dirty="0">
                <a:latin typeface="Carlito"/>
                <a:cs typeface="Carlito"/>
              </a:rPr>
              <a:t>K(K </a:t>
            </a:r>
            <a:r>
              <a:rPr sz="2400" spc="20" dirty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parameter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15" dirty="0">
                <a:latin typeface="Carlito"/>
                <a:cs typeface="Carlito"/>
              </a:rPr>
              <a:t>you difine) </a:t>
            </a:r>
            <a:r>
              <a:rPr sz="2400" spc="-5" dirty="0">
                <a:latin typeface="Carlito"/>
                <a:cs typeface="Carlito"/>
              </a:rPr>
              <a:t>smaller</a:t>
            </a:r>
            <a:r>
              <a:rPr sz="2400" spc="-2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distances;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rlito"/>
              <a:buAutoNum type="arabicPlain"/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699"/>
              </a:lnSpc>
              <a:buAutoNum type="arabicPlain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— </a:t>
            </a:r>
            <a:r>
              <a:rPr sz="2400" spc="5" dirty="0">
                <a:latin typeface="Carlito"/>
                <a:cs typeface="Carlito"/>
              </a:rPr>
              <a:t>Check </a:t>
            </a:r>
            <a:r>
              <a:rPr sz="2400" spc="10" dirty="0">
                <a:latin typeface="Carlito"/>
                <a:cs typeface="Carlito"/>
              </a:rPr>
              <a:t>the list </a:t>
            </a:r>
            <a:r>
              <a:rPr sz="2400" spc="1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classes </a:t>
            </a:r>
            <a:r>
              <a:rPr sz="2400" spc="-5" dirty="0">
                <a:latin typeface="Carlito"/>
                <a:cs typeface="Carlito"/>
              </a:rPr>
              <a:t>had </a:t>
            </a:r>
            <a:r>
              <a:rPr sz="2400" spc="1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shortest </a:t>
            </a:r>
            <a:r>
              <a:rPr sz="2400" dirty="0">
                <a:latin typeface="Carlito"/>
                <a:cs typeface="Carlito"/>
              </a:rPr>
              <a:t>distance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15" dirty="0">
                <a:latin typeface="Carlito"/>
                <a:cs typeface="Carlito"/>
              </a:rPr>
              <a:t>count</a:t>
            </a:r>
            <a:r>
              <a:rPr sz="2400" spc="-325" dirty="0">
                <a:latin typeface="Carlito"/>
                <a:cs typeface="Carlito"/>
              </a:rPr>
              <a:t> </a:t>
            </a:r>
            <a:r>
              <a:rPr sz="2400" spc="10" dirty="0">
                <a:latin typeface="Carlito"/>
                <a:cs typeface="Carlito"/>
              </a:rPr>
              <a:t>the  </a:t>
            </a:r>
            <a:r>
              <a:rPr sz="2400" spc="5" dirty="0">
                <a:latin typeface="Carlito"/>
                <a:cs typeface="Carlito"/>
              </a:rPr>
              <a:t>amount </a:t>
            </a:r>
            <a:r>
              <a:rPr sz="2400" spc="1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class </a:t>
            </a:r>
            <a:r>
              <a:rPr sz="2400" spc="-5" dirty="0">
                <a:latin typeface="Carlito"/>
                <a:cs typeface="Carlito"/>
              </a:rPr>
              <a:t>that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appears;</a:t>
            </a:r>
            <a:endParaRPr sz="2400">
              <a:latin typeface="Carlito"/>
              <a:cs typeface="Carlito"/>
            </a:endParaRPr>
          </a:p>
          <a:p>
            <a:pPr marL="12700" marR="304165">
              <a:lnSpc>
                <a:spcPts val="5800"/>
              </a:lnSpc>
              <a:spcBef>
                <a:spcPts val="580"/>
              </a:spcBef>
              <a:buAutoNum type="arabicPlain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— </a:t>
            </a:r>
            <a:r>
              <a:rPr sz="2400" spc="-5" dirty="0">
                <a:latin typeface="Carlito"/>
                <a:cs typeface="Carlito"/>
              </a:rPr>
              <a:t>Takes </a:t>
            </a:r>
            <a:r>
              <a:rPr sz="2400" spc="-3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correct </a:t>
            </a:r>
            <a:r>
              <a:rPr sz="2400" spc="-15" dirty="0">
                <a:latin typeface="Carlito"/>
                <a:cs typeface="Carlito"/>
              </a:rPr>
              <a:t>class </a:t>
            </a:r>
            <a:r>
              <a:rPr sz="2400" spc="1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that appeared </a:t>
            </a:r>
            <a:r>
              <a:rPr sz="2400" spc="1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times;  </a:t>
            </a:r>
            <a:r>
              <a:rPr sz="2400" dirty="0">
                <a:latin typeface="Carlito"/>
                <a:cs typeface="Carlito"/>
              </a:rPr>
              <a:t>6 —Classifies </a:t>
            </a:r>
            <a:r>
              <a:rPr sz="2400" spc="10" dirty="0">
                <a:latin typeface="Carlito"/>
                <a:cs typeface="Carlito"/>
              </a:rPr>
              <a:t>the new </a:t>
            </a:r>
            <a:r>
              <a:rPr sz="2400" spc="-5" dirty="0">
                <a:latin typeface="Carlito"/>
                <a:cs typeface="Carlito"/>
              </a:rPr>
              <a:t>data </a:t>
            </a:r>
            <a:r>
              <a:rPr sz="2400" spc="5" dirty="0">
                <a:latin typeface="Carlito"/>
                <a:cs typeface="Carlito"/>
              </a:rPr>
              <a:t>with </a:t>
            </a:r>
            <a:r>
              <a:rPr sz="2400" spc="1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class </a:t>
            </a:r>
            <a:r>
              <a:rPr sz="2400" spc="-5" dirty="0">
                <a:latin typeface="Carlito"/>
                <a:cs typeface="Carlito"/>
              </a:rPr>
              <a:t>that </a:t>
            </a:r>
            <a:r>
              <a:rPr sz="2400" spc="10" dirty="0">
                <a:latin typeface="Carlito"/>
                <a:cs typeface="Carlito"/>
              </a:rPr>
              <a:t>you took</a:t>
            </a:r>
            <a:r>
              <a:rPr sz="2400" spc="-415" dirty="0">
                <a:latin typeface="Carlito"/>
                <a:cs typeface="Carlito"/>
              </a:rPr>
              <a:t> </a:t>
            </a:r>
            <a:r>
              <a:rPr sz="2400" spc="2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step 5;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1076" y="437134"/>
            <a:ext cx="4032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Distance</a:t>
            </a:r>
            <a:r>
              <a:rPr sz="4400" spc="-320" dirty="0"/>
              <a:t> </a:t>
            </a:r>
            <a:r>
              <a:rPr sz="4400" spc="10" dirty="0"/>
              <a:t>Measure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620000" y="3467100"/>
            <a:ext cx="8763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1778000"/>
            <a:ext cx="3429000" cy="344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4994" y="4177106"/>
            <a:ext cx="94043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spc="-15" dirty="0">
                <a:latin typeface="Arial"/>
                <a:cs typeface="Arial"/>
              </a:rPr>
              <a:t>Training 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ec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9454" y="2729610"/>
            <a:ext cx="81280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65100">
              <a:lnSpc>
                <a:spcPts val="2100"/>
              </a:lnSpc>
              <a:spcBef>
                <a:spcPts val="219"/>
              </a:spcBef>
            </a:pPr>
            <a:r>
              <a:rPr sz="1800" b="1" spc="-30" dirty="0">
                <a:latin typeface="Arial"/>
                <a:cs typeface="Arial"/>
              </a:rPr>
              <a:t>Test 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ec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3628" y="2272029"/>
            <a:ext cx="101600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dirty="0">
                <a:latin typeface="Arial"/>
                <a:cs typeface="Arial"/>
              </a:rPr>
              <a:t>Compute  </a:t>
            </a:r>
            <a:r>
              <a:rPr sz="1800" b="1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3200" y="2755899"/>
            <a:ext cx="4572000" cy="1790700"/>
          </a:xfrm>
          <a:custGeom>
            <a:avLst/>
            <a:gdLst/>
            <a:ahLst/>
            <a:cxnLst/>
            <a:rect l="l" t="t" r="r" b="b"/>
            <a:pathLst>
              <a:path w="4572000" h="1790700">
                <a:moveTo>
                  <a:pt x="4419638" y="1009345"/>
                </a:moveTo>
                <a:lnTo>
                  <a:pt x="4319333" y="930046"/>
                </a:lnTo>
                <a:lnTo>
                  <a:pt x="4311586" y="967473"/>
                </a:lnTo>
                <a:lnTo>
                  <a:pt x="385978" y="151879"/>
                </a:lnTo>
                <a:lnTo>
                  <a:pt x="378358" y="189242"/>
                </a:lnTo>
                <a:lnTo>
                  <a:pt x="4303865" y="1004722"/>
                </a:lnTo>
                <a:lnTo>
                  <a:pt x="4296105" y="1042136"/>
                </a:lnTo>
                <a:lnTo>
                  <a:pt x="4419638" y="1009345"/>
                </a:lnTo>
                <a:close/>
              </a:path>
              <a:path w="4572000" h="1790700">
                <a:moveTo>
                  <a:pt x="4495825" y="1238110"/>
                </a:moveTo>
                <a:lnTo>
                  <a:pt x="4377995" y="1188796"/>
                </a:lnTo>
                <a:lnTo>
                  <a:pt x="4380522" y="1226832"/>
                </a:lnTo>
                <a:lnTo>
                  <a:pt x="0" y="1524063"/>
                </a:lnTo>
                <a:lnTo>
                  <a:pt x="2540" y="1562188"/>
                </a:lnTo>
                <a:lnTo>
                  <a:pt x="4383062" y="1264831"/>
                </a:lnTo>
                <a:lnTo>
                  <a:pt x="4384192" y="1281760"/>
                </a:lnTo>
                <a:lnTo>
                  <a:pt x="4373169" y="1278534"/>
                </a:lnTo>
                <a:lnTo>
                  <a:pt x="4379988" y="1316113"/>
                </a:lnTo>
                <a:lnTo>
                  <a:pt x="1978494" y="1753082"/>
                </a:lnTo>
                <a:lnTo>
                  <a:pt x="1985352" y="1790700"/>
                </a:lnTo>
                <a:lnTo>
                  <a:pt x="4386796" y="1353629"/>
                </a:lnTo>
                <a:lnTo>
                  <a:pt x="4393616" y="1391132"/>
                </a:lnTo>
                <a:lnTo>
                  <a:pt x="4495825" y="1314373"/>
                </a:lnTo>
                <a:lnTo>
                  <a:pt x="4409198" y="1289062"/>
                </a:lnTo>
                <a:lnTo>
                  <a:pt x="4495825" y="1238110"/>
                </a:lnTo>
                <a:close/>
              </a:path>
              <a:path w="4572000" h="1790700">
                <a:moveTo>
                  <a:pt x="4495825" y="933094"/>
                </a:moveTo>
                <a:lnTo>
                  <a:pt x="4406316" y="841844"/>
                </a:lnTo>
                <a:lnTo>
                  <a:pt x="4393933" y="878001"/>
                </a:lnTo>
                <a:lnTo>
                  <a:pt x="1835785" y="0"/>
                </a:lnTo>
                <a:lnTo>
                  <a:pt x="1823339" y="36093"/>
                </a:lnTo>
                <a:lnTo>
                  <a:pt x="4381576" y="914082"/>
                </a:lnTo>
                <a:lnTo>
                  <a:pt x="4369232" y="950125"/>
                </a:lnTo>
                <a:lnTo>
                  <a:pt x="4495825" y="933094"/>
                </a:lnTo>
                <a:close/>
              </a:path>
              <a:path w="4572000" h="1790700">
                <a:moveTo>
                  <a:pt x="4536364" y="1102385"/>
                </a:moveTo>
                <a:lnTo>
                  <a:pt x="4457331" y="1102385"/>
                </a:lnTo>
                <a:lnTo>
                  <a:pt x="4456455" y="1140002"/>
                </a:lnTo>
                <a:lnTo>
                  <a:pt x="4536364" y="1102385"/>
                </a:lnTo>
                <a:close/>
              </a:path>
              <a:path w="4572000" h="1790700">
                <a:moveTo>
                  <a:pt x="4572000" y="1085608"/>
                </a:moveTo>
                <a:lnTo>
                  <a:pt x="4459122" y="1025740"/>
                </a:lnTo>
                <a:lnTo>
                  <a:pt x="4458233" y="1063802"/>
                </a:lnTo>
                <a:lnTo>
                  <a:pt x="1372997" y="990282"/>
                </a:lnTo>
                <a:lnTo>
                  <a:pt x="1371981" y="1028407"/>
                </a:lnTo>
                <a:lnTo>
                  <a:pt x="4457331" y="1101940"/>
                </a:lnTo>
                <a:lnTo>
                  <a:pt x="4537329" y="1101940"/>
                </a:lnTo>
                <a:lnTo>
                  <a:pt x="4572000" y="1085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7428" y="4482465"/>
            <a:ext cx="195580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spc="-5" dirty="0">
                <a:latin typeface="Arial"/>
                <a:cs typeface="Arial"/>
              </a:rPr>
              <a:t>Choose </a:t>
            </a:r>
            <a:r>
              <a:rPr sz="1800" b="1" dirty="0">
                <a:latin typeface="Arial"/>
                <a:cs typeface="Arial"/>
              </a:rPr>
              <a:t>k of the  </a:t>
            </a:r>
            <a:r>
              <a:rPr sz="1800" b="1" spc="-5" dirty="0">
                <a:latin typeface="Arial"/>
                <a:cs typeface="Arial"/>
              </a:rPr>
              <a:t>“nearest”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records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4800" y="3746500"/>
            <a:ext cx="3200400" cy="812800"/>
          </a:xfrm>
          <a:custGeom>
            <a:avLst/>
            <a:gdLst/>
            <a:ahLst/>
            <a:cxnLst/>
            <a:rect l="l" t="t" r="r" b="b"/>
            <a:pathLst>
              <a:path w="3200400" h="812800">
                <a:moveTo>
                  <a:pt x="3124085" y="329730"/>
                </a:moveTo>
                <a:lnTo>
                  <a:pt x="2981756" y="287845"/>
                </a:lnTo>
                <a:lnTo>
                  <a:pt x="2989656" y="331698"/>
                </a:lnTo>
                <a:lnTo>
                  <a:pt x="606056" y="768985"/>
                </a:lnTo>
                <a:lnTo>
                  <a:pt x="613918" y="812800"/>
                </a:lnTo>
                <a:lnTo>
                  <a:pt x="2997581" y="375615"/>
                </a:lnTo>
                <a:lnTo>
                  <a:pt x="3005493" y="419404"/>
                </a:lnTo>
                <a:lnTo>
                  <a:pt x="3124085" y="329730"/>
                </a:lnTo>
                <a:close/>
              </a:path>
              <a:path w="3200400" h="812800">
                <a:moveTo>
                  <a:pt x="3158998" y="118745"/>
                </a:moveTo>
                <a:lnTo>
                  <a:pt x="3067227" y="118745"/>
                </a:lnTo>
                <a:lnTo>
                  <a:pt x="3066186" y="162814"/>
                </a:lnTo>
                <a:lnTo>
                  <a:pt x="3158998" y="118745"/>
                </a:lnTo>
                <a:close/>
              </a:path>
              <a:path w="3200400" h="812800">
                <a:moveTo>
                  <a:pt x="3200273" y="99148"/>
                </a:moveTo>
                <a:lnTo>
                  <a:pt x="3069361" y="29083"/>
                </a:lnTo>
                <a:lnTo>
                  <a:pt x="3068294" y="73647"/>
                </a:lnTo>
                <a:lnTo>
                  <a:pt x="1016" y="0"/>
                </a:lnTo>
                <a:lnTo>
                  <a:pt x="0" y="44577"/>
                </a:lnTo>
                <a:lnTo>
                  <a:pt x="3067240" y="118224"/>
                </a:lnTo>
                <a:lnTo>
                  <a:pt x="3160103" y="118224"/>
                </a:lnTo>
                <a:lnTo>
                  <a:pt x="3200273" y="9914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834" y="178815"/>
            <a:ext cx="67640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5" dirty="0"/>
              <a:t>Distance </a:t>
            </a:r>
            <a:r>
              <a:rPr sz="4000" dirty="0"/>
              <a:t>measure </a:t>
            </a:r>
            <a:r>
              <a:rPr sz="4000" spc="-15" dirty="0"/>
              <a:t>for</a:t>
            </a:r>
            <a:r>
              <a:rPr sz="4000" spc="-535" dirty="0"/>
              <a:t> </a:t>
            </a:r>
            <a:r>
              <a:rPr sz="4000" dirty="0"/>
              <a:t>Continuous</a:t>
            </a:r>
            <a:endParaRPr sz="4000"/>
          </a:p>
          <a:p>
            <a:pPr marL="189865" algn="ctr">
              <a:lnSpc>
                <a:spcPct val="100000"/>
              </a:lnSpc>
            </a:pPr>
            <a:r>
              <a:rPr sz="4000" dirty="0"/>
              <a:t>Variables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600200" y="1524000"/>
            <a:ext cx="6172200" cy="452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780" y="437134"/>
            <a:ext cx="6517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Distance </a:t>
            </a:r>
            <a:r>
              <a:rPr sz="4400" spc="10" dirty="0"/>
              <a:t>Between</a:t>
            </a:r>
            <a:r>
              <a:rPr sz="4400" spc="-505" dirty="0"/>
              <a:t> </a:t>
            </a:r>
            <a:r>
              <a:rPr sz="4400" spc="5" dirty="0"/>
              <a:t>Neighbors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1366901"/>
            <a:ext cx="7988300" cy="419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82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Calculate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distance </a:t>
            </a:r>
            <a:r>
              <a:rPr sz="3200" spc="-15" dirty="0">
                <a:latin typeface="Times New Roman"/>
                <a:cs typeface="Times New Roman"/>
              </a:rPr>
              <a:t>between </a:t>
            </a:r>
            <a:r>
              <a:rPr sz="3200" spc="-10" dirty="0">
                <a:latin typeface="Times New Roman"/>
                <a:cs typeface="Times New Roman"/>
              </a:rPr>
              <a:t>new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example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ts val="3820"/>
              </a:lnSpc>
            </a:pPr>
            <a:r>
              <a:rPr sz="3200" spc="20" dirty="0">
                <a:latin typeface="Times New Roman"/>
                <a:cs typeface="Times New Roman"/>
              </a:rPr>
              <a:t>(E)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spc="-10" dirty="0">
                <a:latin typeface="Times New Roman"/>
                <a:cs typeface="Times New Roman"/>
              </a:rPr>
              <a:t>examples </a:t>
            </a:r>
            <a:r>
              <a:rPr sz="3200" spc="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training</a:t>
            </a:r>
            <a:r>
              <a:rPr sz="3200" spc="-34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Times New Roman"/>
                <a:cs typeface="Times New Roman"/>
              </a:rPr>
              <a:t>Euclidean </a:t>
            </a:r>
            <a:r>
              <a:rPr sz="3200" spc="-10" dirty="0">
                <a:latin typeface="Times New Roman"/>
                <a:cs typeface="Times New Roman"/>
              </a:rPr>
              <a:t>distance </a:t>
            </a:r>
            <a:r>
              <a:rPr sz="3200" spc="-15" dirty="0">
                <a:latin typeface="Times New Roman"/>
                <a:cs typeface="Times New Roman"/>
              </a:rPr>
              <a:t>between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examples.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X =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[x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,x</a:t>
            </a:r>
            <a:r>
              <a:rPr sz="14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,x</a:t>
            </a:r>
            <a:r>
              <a:rPr sz="14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Times New Roman"/>
                <a:cs typeface="Times New Roman"/>
              </a:rPr>
              <a:t>,..,x</a:t>
            </a:r>
            <a:r>
              <a:rPr sz="1400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Y =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[y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,y</a:t>
            </a:r>
            <a:r>
              <a:rPr sz="14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,y</a:t>
            </a:r>
            <a:r>
              <a:rPr sz="14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Times New Roman"/>
                <a:cs typeface="Times New Roman"/>
              </a:rPr>
              <a:t>,...,y</a:t>
            </a:r>
            <a:r>
              <a:rPr sz="1400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Euclidean </a:t>
            </a:r>
            <a:r>
              <a:rPr sz="2800" spc="-5" dirty="0">
                <a:latin typeface="Times New Roman"/>
                <a:cs typeface="Times New Roman"/>
              </a:rPr>
              <a:t>distance </a:t>
            </a:r>
            <a:r>
              <a:rPr sz="2800" spc="-20" dirty="0">
                <a:latin typeface="Times New Roman"/>
                <a:cs typeface="Times New Roman"/>
              </a:rPr>
              <a:t>between </a:t>
            </a:r>
            <a:r>
              <a:rPr sz="2800" i="1" dirty="0">
                <a:latin typeface="Times New Roman"/>
                <a:cs typeface="Times New Roman"/>
              </a:rPr>
              <a:t>X </a:t>
            </a:r>
            <a:r>
              <a:rPr sz="2800" spc="-15" dirty="0">
                <a:latin typeface="Times New Roman"/>
                <a:cs typeface="Times New Roman"/>
              </a:rPr>
              <a:t>and </a:t>
            </a:r>
            <a:r>
              <a:rPr sz="2800" i="1" dirty="0">
                <a:latin typeface="Times New Roman"/>
                <a:cs typeface="Times New Roman"/>
              </a:rPr>
              <a:t>Y </a:t>
            </a:r>
            <a:r>
              <a:rPr sz="2800" spc="10" dirty="0">
                <a:latin typeface="Times New Roman"/>
                <a:cs typeface="Times New Roman"/>
              </a:rPr>
              <a:t>is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defined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755" y="5563692"/>
            <a:ext cx="4165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809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5200" y="5765800"/>
            <a:ext cx="1606550" cy="787400"/>
            <a:chOff x="4775200" y="5765800"/>
            <a:chExt cx="1606550" cy="787400"/>
          </a:xfrm>
        </p:grpSpPr>
        <p:sp>
          <p:nvSpPr>
            <p:cNvPr id="7" name="object 7"/>
            <p:cNvSpPr/>
            <p:nvPr/>
          </p:nvSpPr>
          <p:spPr>
            <a:xfrm>
              <a:off x="4781550" y="6254750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12639"/>
                  </a:moveTo>
                  <a:lnTo>
                    <a:pt x="3777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3300" y="6248400"/>
              <a:ext cx="50800" cy="292100"/>
            </a:xfrm>
            <a:custGeom>
              <a:avLst/>
              <a:gdLst/>
              <a:ahLst/>
              <a:cxnLst/>
              <a:rect l="l" t="t" r="r" b="b"/>
              <a:pathLst>
                <a:path w="50800" h="292100">
                  <a:moveTo>
                    <a:pt x="0" y="0"/>
                  </a:moveTo>
                  <a:lnTo>
                    <a:pt x="50496" y="29172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83150" y="5772150"/>
              <a:ext cx="1498600" cy="774700"/>
            </a:xfrm>
            <a:custGeom>
              <a:avLst/>
              <a:gdLst/>
              <a:ahLst/>
              <a:cxnLst/>
              <a:rect l="l" t="t" r="r" b="b"/>
              <a:pathLst>
                <a:path w="1498600" h="774700">
                  <a:moveTo>
                    <a:pt x="0" y="774663"/>
                  </a:moveTo>
                  <a:lnTo>
                    <a:pt x="71451" y="0"/>
                  </a:lnTo>
                </a:path>
                <a:path w="1498600" h="774700">
                  <a:moveTo>
                    <a:pt x="71451" y="0"/>
                  </a:moveTo>
                  <a:lnTo>
                    <a:pt x="14985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82073" y="5771428"/>
            <a:ext cx="2882265" cy="78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 algn="ctr">
              <a:lnSpc>
                <a:spcPts val="869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ts val="3390"/>
              </a:lnSpc>
              <a:tabLst>
                <a:tab pos="1479550" algn="l"/>
              </a:tabLst>
            </a:pPr>
            <a:r>
              <a:rPr sz="2300" i="1" spc="135" dirty="0">
                <a:latin typeface="Times New Roman"/>
                <a:cs typeface="Times New Roman"/>
              </a:rPr>
              <a:t>D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i="1" spc="195" dirty="0">
                <a:latin typeface="Times New Roman"/>
                <a:cs typeface="Times New Roman"/>
              </a:rPr>
              <a:t>X</a:t>
            </a:r>
            <a:r>
              <a:rPr sz="2300" spc="125" dirty="0">
                <a:latin typeface="Times New Roman"/>
                <a:cs typeface="Times New Roman"/>
              </a:rPr>
              <a:t>,</a:t>
            </a:r>
            <a:r>
              <a:rPr sz="2300" i="1" dirty="0">
                <a:latin typeface="Times New Roman"/>
                <a:cs typeface="Times New Roman"/>
              </a:rPr>
              <a:t>Y</a:t>
            </a:r>
            <a:r>
              <a:rPr sz="2300" i="1" spc="-25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5100" spc="434" baseline="-6535" dirty="0">
                <a:latin typeface="Symbol"/>
                <a:cs typeface="Symbol"/>
              </a:rPr>
              <a:t></a:t>
            </a:r>
            <a:r>
              <a:rPr sz="2300" spc="130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x</a:t>
            </a:r>
            <a:r>
              <a:rPr sz="1950" i="1" baseline="-17094" dirty="0">
                <a:latin typeface="Times New Roman"/>
                <a:cs typeface="Times New Roman"/>
              </a:rPr>
              <a:t>i</a:t>
            </a:r>
            <a:r>
              <a:rPr sz="1950" i="1" spc="165" baseline="-1709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</a:t>
            </a:r>
            <a:r>
              <a:rPr sz="2300" spc="-140" dirty="0">
                <a:latin typeface="Times New Roman"/>
                <a:cs typeface="Times New Roman"/>
              </a:rPr>
              <a:t> </a:t>
            </a:r>
            <a:r>
              <a:rPr sz="2300" i="1" spc="-25" dirty="0">
                <a:latin typeface="Times New Roman"/>
                <a:cs typeface="Times New Roman"/>
              </a:rPr>
              <a:t>y</a:t>
            </a:r>
            <a:r>
              <a:rPr sz="1950" i="1" baseline="-17094" dirty="0">
                <a:latin typeface="Times New Roman"/>
                <a:cs typeface="Times New Roman"/>
              </a:rPr>
              <a:t>i</a:t>
            </a:r>
            <a:r>
              <a:rPr sz="1950" i="1" spc="-284" baseline="-1709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1950" baseline="42735" dirty="0">
                <a:latin typeface="Times New Roman"/>
                <a:cs typeface="Times New Roman"/>
              </a:rPr>
              <a:t>2</a:t>
            </a:r>
            <a:endParaRPr sz="1950" baseline="42735">
              <a:latin typeface="Times New Roman"/>
              <a:cs typeface="Times New Roman"/>
            </a:endParaRPr>
          </a:p>
          <a:p>
            <a:pPr marL="401320" algn="ctr">
              <a:lnSpc>
                <a:spcPct val="100000"/>
              </a:lnSpc>
              <a:spcBef>
                <a:spcPts val="200"/>
              </a:spcBef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r>
              <a:rPr sz="1300" spc="5" dirty="0">
                <a:latin typeface="Symbol"/>
                <a:cs typeface="Symbol"/>
              </a:rPr>
              <a:t>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49910"/>
            <a:ext cx="6377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" dirty="0"/>
              <a:t>K-Nearest </a:t>
            </a:r>
            <a:r>
              <a:rPr sz="4000" dirty="0"/>
              <a:t>Neighbor</a:t>
            </a:r>
            <a:r>
              <a:rPr sz="4000" spc="-310" dirty="0"/>
              <a:t> </a:t>
            </a:r>
            <a:r>
              <a:rPr sz="4000" spc="-10" dirty="0"/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7201" y="1747770"/>
            <a:ext cx="8534400" cy="3990836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5080" indent="-342900" algn="just">
              <a:lnSpc>
                <a:spcPts val="24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instances</a:t>
            </a:r>
            <a:r>
              <a:rPr sz="2800" spc="-19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correspond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points</a:t>
            </a:r>
            <a:r>
              <a:rPr sz="2800" spc="-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n-dimensional  </a:t>
            </a:r>
            <a:r>
              <a:rPr sz="2800" spc="-5" dirty="0">
                <a:latin typeface="Times New Roman"/>
                <a:cs typeface="Times New Roman"/>
              </a:rPr>
              <a:t>feature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space.</a:t>
            </a:r>
            <a:endParaRPr lang="en-IN" sz="2800" spc="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2400"/>
              </a:lnSpc>
              <a:spcBef>
                <a:spcPts val="680"/>
              </a:spcBef>
              <a:tabLst>
                <a:tab pos="354965" algn="l"/>
                <a:tab pos="35560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5600" marR="843280" indent="-342900" algn="just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Times New Roman"/>
                <a:cs typeface="Times New Roman"/>
              </a:rPr>
              <a:t>Each </a:t>
            </a:r>
            <a:r>
              <a:rPr sz="2800" spc="10" dirty="0">
                <a:latin typeface="Times New Roman"/>
                <a:cs typeface="Times New Roman"/>
              </a:rPr>
              <a:t>instance </a:t>
            </a:r>
            <a:r>
              <a:rPr sz="2800" dirty="0">
                <a:latin typeface="Times New Roman"/>
                <a:cs typeface="Times New Roman"/>
              </a:rPr>
              <a:t>is represented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a set </a:t>
            </a:r>
            <a:r>
              <a:rPr sz="2800" spc="25" dirty="0">
                <a:latin typeface="Times New Roman"/>
                <a:cs typeface="Times New Roman"/>
              </a:rPr>
              <a:t>of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numerical  </a:t>
            </a:r>
            <a:r>
              <a:rPr sz="2800" spc="5" dirty="0">
                <a:latin typeface="Times New Roman"/>
                <a:cs typeface="Times New Roman"/>
              </a:rPr>
              <a:t>attributes.</a:t>
            </a:r>
            <a:endParaRPr lang="en-IN" sz="2800" spc="5" dirty="0">
              <a:latin typeface="Times New Roman"/>
              <a:cs typeface="Times New Roman"/>
            </a:endParaRPr>
          </a:p>
          <a:p>
            <a:pPr marL="12700" marR="843280" algn="just">
              <a:lnSpc>
                <a:spcPts val="2400"/>
              </a:lnSpc>
              <a:tabLst>
                <a:tab pos="354965" algn="l"/>
                <a:tab pos="35560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5600" marR="142240" indent="-342900" algn="just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Times New Roman"/>
                <a:cs typeface="Times New Roman"/>
              </a:rPr>
              <a:t>Each</a:t>
            </a:r>
            <a:r>
              <a:rPr sz="2800" spc="25" dirty="0">
                <a:latin typeface="Times New Roman"/>
                <a:cs typeface="Times New Roman"/>
              </a:rPr>
              <a:t> 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training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data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consists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of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vectors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 class </a:t>
            </a:r>
            <a:r>
              <a:rPr sz="2800" spc="5" dirty="0">
                <a:latin typeface="Times New Roman"/>
                <a:cs typeface="Times New Roman"/>
              </a:rPr>
              <a:t>label associated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vector.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9E2DA-973D-EF3C-2835-2EC6CC81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153400" cy="4419600"/>
          </a:xfrm>
        </p:spPr>
        <p:txBody>
          <a:bodyPr/>
          <a:lstStyle/>
          <a:p>
            <a:pPr marL="355600" marR="565150" indent="-342900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5" dirty="0">
                <a:latin typeface="Times New Roman"/>
                <a:cs typeface="Times New Roman"/>
              </a:rPr>
              <a:t>Classification</a:t>
            </a:r>
            <a:r>
              <a:rPr lang="en-US" sz="2800" spc="-1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is</a:t>
            </a:r>
            <a:r>
              <a:rPr lang="en-US" sz="2800" spc="-105" dirty="0">
                <a:latin typeface="Times New Roman"/>
                <a:cs typeface="Times New Roman"/>
              </a:rPr>
              <a:t> </a:t>
            </a:r>
            <a:r>
              <a:rPr lang="en-US" sz="2800" spc="35" dirty="0">
                <a:latin typeface="Times New Roman"/>
                <a:cs typeface="Times New Roman"/>
              </a:rPr>
              <a:t>done</a:t>
            </a:r>
            <a:r>
              <a:rPr lang="en-US" sz="2800" spc="-14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by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comparing</a:t>
            </a:r>
            <a:r>
              <a:rPr lang="en-US" sz="2800" spc="-18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feature</a:t>
            </a:r>
            <a:r>
              <a:rPr lang="en-US" sz="2800" spc="-14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vectors</a:t>
            </a:r>
            <a:r>
              <a:rPr lang="en-US" sz="2800" spc="-105" dirty="0">
                <a:latin typeface="Times New Roman"/>
                <a:cs typeface="Times New Roman"/>
              </a:rPr>
              <a:t> </a:t>
            </a:r>
            <a:r>
              <a:rPr lang="en-US" sz="2800" spc="50" dirty="0">
                <a:latin typeface="Times New Roman"/>
                <a:cs typeface="Times New Roman"/>
              </a:rPr>
              <a:t>of  </a:t>
            </a:r>
            <a:r>
              <a:rPr lang="en-US" sz="2800" spc="-5" dirty="0">
                <a:latin typeface="Times New Roman"/>
                <a:cs typeface="Times New Roman"/>
              </a:rPr>
              <a:t>different </a:t>
            </a:r>
            <a:r>
              <a:rPr lang="en-US" sz="2800" dirty="0">
                <a:latin typeface="Times New Roman"/>
                <a:cs typeface="Times New Roman"/>
              </a:rPr>
              <a:t>K nearest</a:t>
            </a:r>
            <a:r>
              <a:rPr lang="en-US" sz="2800" spc="-275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points.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26936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Select	</a:t>
            </a:r>
            <a:r>
              <a:rPr lang="en-US" sz="2800" spc="15" dirty="0">
                <a:latin typeface="Times New Roman"/>
                <a:cs typeface="Times New Roman"/>
              </a:rPr>
              <a:t>the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K-nearest</a:t>
            </a:r>
            <a:r>
              <a:rPr lang="en-US" sz="2800" spc="-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examples</a:t>
            </a:r>
            <a:r>
              <a:rPr lang="en-US" sz="2800" spc="-1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the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training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set.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55600" marR="247015" indent="-342900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15" dirty="0">
                <a:latin typeface="Times New Roman"/>
                <a:cs typeface="Times New Roman"/>
              </a:rPr>
              <a:t>Assign</a:t>
            </a:r>
            <a:r>
              <a:rPr lang="en-US" sz="2800" spc="-1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the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most</a:t>
            </a:r>
            <a:r>
              <a:rPr lang="en-US" sz="2800" spc="-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common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class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among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its </a:t>
            </a:r>
            <a:r>
              <a:rPr lang="en-US" sz="2800" spc="-5" dirty="0">
                <a:latin typeface="Times New Roman"/>
                <a:cs typeface="Times New Roman"/>
              </a:rPr>
              <a:t>K-nearest  </a:t>
            </a:r>
            <a:r>
              <a:rPr lang="en-US" sz="2800" spc="20" dirty="0">
                <a:latin typeface="Times New Roman"/>
                <a:cs typeface="Times New Roman"/>
              </a:rPr>
              <a:t>neighbors.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8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610" y="141604"/>
            <a:ext cx="37706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How </a:t>
            </a:r>
            <a:r>
              <a:rPr sz="4000" spc="-10" dirty="0"/>
              <a:t>to </a:t>
            </a:r>
            <a:r>
              <a:rPr sz="4000" spc="10" dirty="0"/>
              <a:t>choose</a:t>
            </a:r>
            <a:r>
              <a:rPr sz="4000" spc="-345" dirty="0"/>
              <a:t> </a:t>
            </a:r>
            <a:r>
              <a:rPr sz="4000" spc="10" dirty="0"/>
              <a:t>K?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71727"/>
            <a:ext cx="67202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20" dirty="0">
                <a:latin typeface="Times New Roman"/>
                <a:cs typeface="Times New Roman"/>
              </a:rPr>
              <a:t>If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 </a:t>
            </a:r>
            <a:r>
              <a:rPr sz="2500" spc="15" dirty="0">
                <a:latin typeface="Times New Roman"/>
                <a:cs typeface="Times New Roman"/>
              </a:rPr>
              <a:t>too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small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sensitive</a:t>
            </a:r>
            <a:r>
              <a:rPr sz="2500" spc="-2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noise</a:t>
            </a:r>
            <a:r>
              <a:rPr sz="2500" spc="-13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points.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586865" algn="l"/>
              </a:tabLst>
            </a:pPr>
            <a:r>
              <a:rPr sz="2500" spc="-10" dirty="0">
                <a:latin typeface="Times New Roman"/>
                <a:cs typeface="Times New Roman"/>
              </a:rPr>
              <a:t>Larger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works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well.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But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too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large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may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include  </a:t>
            </a:r>
            <a:r>
              <a:rPr sz="2500" spc="-5" dirty="0">
                <a:latin typeface="Times New Roman"/>
                <a:cs typeface="Times New Roman"/>
              </a:rPr>
              <a:t>majority	</a:t>
            </a:r>
            <a:r>
              <a:rPr sz="2500" spc="25" dirty="0">
                <a:latin typeface="Times New Roman"/>
                <a:cs typeface="Times New Roman"/>
              </a:rPr>
              <a:t>points </a:t>
            </a:r>
            <a:r>
              <a:rPr sz="2500" spc="-5" dirty="0">
                <a:latin typeface="Times New Roman"/>
                <a:cs typeface="Times New Roman"/>
              </a:rPr>
              <a:t>from </a:t>
            </a:r>
            <a:r>
              <a:rPr sz="2500" spc="15" dirty="0">
                <a:latin typeface="Times New Roman"/>
                <a:cs typeface="Times New Roman"/>
              </a:rPr>
              <a:t>other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classes.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58892"/>
            <a:ext cx="5967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20" dirty="0">
                <a:latin typeface="Times New Roman"/>
                <a:cs typeface="Times New Roman"/>
              </a:rPr>
              <a:t>Rule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of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thumb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&lt;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sqrt(n),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number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of  </a:t>
            </a:r>
            <a:r>
              <a:rPr sz="2500" spc="5" dirty="0">
                <a:latin typeface="Times New Roman"/>
                <a:cs typeface="Times New Roman"/>
              </a:rPr>
              <a:t>examples.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0350" y="3257550"/>
            <a:ext cx="1498600" cy="1536700"/>
          </a:xfrm>
          <a:custGeom>
            <a:avLst/>
            <a:gdLst/>
            <a:ahLst/>
            <a:cxnLst/>
            <a:rect l="l" t="t" r="r" b="b"/>
            <a:pathLst>
              <a:path w="1498600" h="1536700">
                <a:moveTo>
                  <a:pt x="0" y="768197"/>
                </a:moveTo>
                <a:lnTo>
                  <a:pt x="1473" y="719614"/>
                </a:lnTo>
                <a:lnTo>
                  <a:pt x="5836" y="671834"/>
                </a:lnTo>
                <a:lnTo>
                  <a:pt x="13000" y="624948"/>
                </a:lnTo>
                <a:lnTo>
                  <a:pt x="22878" y="579045"/>
                </a:lnTo>
                <a:lnTo>
                  <a:pt x="35382" y="534214"/>
                </a:lnTo>
                <a:lnTo>
                  <a:pt x="50423" y="490546"/>
                </a:lnTo>
                <a:lnTo>
                  <a:pt x="67916" y="448132"/>
                </a:lnTo>
                <a:lnTo>
                  <a:pt x="87771" y="407061"/>
                </a:lnTo>
                <a:lnTo>
                  <a:pt x="109900" y="367422"/>
                </a:lnTo>
                <a:lnTo>
                  <a:pt x="134216" y="329307"/>
                </a:lnTo>
                <a:lnTo>
                  <a:pt x="160632" y="292804"/>
                </a:lnTo>
                <a:lnTo>
                  <a:pt x="189059" y="258004"/>
                </a:lnTo>
                <a:lnTo>
                  <a:pt x="219410" y="224997"/>
                </a:lnTo>
                <a:lnTo>
                  <a:pt x="251596" y="193872"/>
                </a:lnTo>
                <a:lnTo>
                  <a:pt x="285530" y="164722"/>
                </a:lnTo>
                <a:lnTo>
                  <a:pt x="321125" y="137633"/>
                </a:lnTo>
                <a:lnTo>
                  <a:pt x="358292" y="112697"/>
                </a:lnTo>
                <a:lnTo>
                  <a:pt x="396945" y="90005"/>
                </a:lnTo>
                <a:lnTo>
                  <a:pt x="436994" y="69644"/>
                </a:lnTo>
                <a:lnTo>
                  <a:pt x="478353" y="51707"/>
                </a:lnTo>
                <a:lnTo>
                  <a:pt x="520932" y="36281"/>
                </a:lnTo>
                <a:lnTo>
                  <a:pt x="564645" y="23460"/>
                </a:lnTo>
                <a:lnTo>
                  <a:pt x="609405" y="13331"/>
                </a:lnTo>
                <a:lnTo>
                  <a:pt x="655122" y="5984"/>
                </a:lnTo>
                <a:lnTo>
                  <a:pt x="701711" y="1510"/>
                </a:lnTo>
                <a:lnTo>
                  <a:pt x="749081" y="0"/>
                </a:lnTo>
                <a:lnTo>
                  <a:pt x="796455" y="1510"/>
                </a:lnTo>
                <a:lnTo>
                  <a:pt x="843047" y="5984"/>
                </a:lnTo>
                <a:lnTo>
                  <a:pt x="888769" y="13331"/>
                </a:lnTo>
                <a:lnTo>
                  <a:pt x="933531" y="23460"/>
                </a:lnTo>
                <a:lnTo>
                  <a:pt x="977247" y="36283"/>
                </a:lnTo>
                <a:lnTo>
                  <a:pt x="1019830" y="51707"/>
                </a:lnTo>
                <a:lnTo>
                  <a:pt x="1061190" y="69644"/>
                </a:lnTo>
                <a:lnTo>
                  <a:pt x="1101240" y="90005"/>
                </a:lnTo>
                <a:lnTo>
                  <a:pt x="1139890" y="112697"/>
                </a:lnTo>
                <a:lnTo>
                  <a:pt x="1177060" y="137634"/>
                </a:lnTo>
                <a:lnTo>
                  <a:pt x="1212660" y="164722"/>
                </a:lnTo>
                <a:lnTo>
                  <a:pt x="1246590" y="193872"/>
                </a:lnTo>
                <a:lnTo>
                  <a:pt x="1278780" y="224997"/>
                </a:lnTo>
                <a:lnTo>
                  <a:pt x="1309130" y="258004"/>
                </a:lnTo>
                <a:lnTo>
                  <a:pt x="1337560" y="292804"/>
                </a:lnTo>
                <a:lnTo>
                  <a:pt x="1363970" y="329307"/>
                </a:lnTo>
                <a:lnTo>
                  <a:pt x="1388290" y="367422"/>
                </a:lnTo>
                <a:lnTo>
                  <a:pt x="1410420" y="407061"/>
                </a:lnTo>
                <a:lnTo>
                  <a:pt x="1430270" y="448132"/>
                </a:lnTo>
                <a:lnTo>
                  <a:pt x="1447760" y="490546"/>
                </a:lnTo>
                <a:lnTo>
                  <a:pt x="1462800" y="534214"/>
                </a:lnTo>
                <a:lnTo>
                  <a:pt x="1475310" y="579045"/>
                </a:lnTo>
                <a:lnTo>
                  <a:pt x="1485180" y="624948"/>
                </a:lnTo>
                <a:lnTo>
                  <a:pt x="1492350" y="671834"/>
                </a:lnTo>
                <a:lnTo>
                  <a:pt x="1496710" y="719614"/>
                </a:lnTo>
                <a:lnTo>
                  <a:pt x="1498180" y="768197"/>
                </a:lnTo>
                <a:lnTo>
                  <a:pt x="1496710" y="816779"/>
                </a:lnTo>
                <a:lnTo>
                  <a:pt x="1492350" y="864559"/>
                </a:lnTo>
                <a:lnTo>
                  <a:pt x="1485180" y="911446"/>
                </a:lnTo>
                <a:lnTo>
                  <a:pt x="1475310" y="957349"/>
                </a:lnTo>
                <a:lnTo>
                  <a:pt x="1462800" y="1002180"/>
                </a:lnTo>
                <a:lnTo>
                  <a:pt x="1447760" y="1045850"/>
                </a:lnTo>
                <a:lnTo>
                  <a:pt x="1430270" y="1088260"/>
                </a:lnTo>
                <a:lnTo>
                  <a:pt x="1410420" y="1129330"/>
                </a:lnTo>
                <a:lnTo>
                  <a:pt x="1388290" y="1168970"/>
                </a:lnTo>
                <a:lnTo>
                  <a:pt x="1363970" y="1207090"/>
                </a:lnTo>
                <a:lnTo>
                  <a:pt x="1337560" y="1243590"/>
                </a:lnTo>
                <a:lnTo>
                  <a:pt x="1309130" y="1278390"/>
                </a:lnTo>
                <a:lnTo>
                  <a:pt x="1278780" y="1311400"/>
                </a:lnTo>
                <a:lnTo>
                  <a:pt x="1246600" y="1342520"/>
                </a:lnTo>
                <a:lnTo>
                  <a:pt x="1212670" y="1371670"/>
                </a:lnTo>
                <a:lnTo>
                  <a:pt x="1177070" y="1398760"/>
                </a:lnTo>
                <a:lnTo>
                  <a:pt x="1139900" y="1423700"/>
                </a:lnTo>
                <a:lnTo>
                  <a:pt x="1101250" y="1446390"/>
                </a:lnTo>
                <a:lnTo>
                  <a:pt x="1061210" y="1466750"/>
                </a:lnTo>
                <a:lnTo>
                  <a:pt x="1019850" y="1484690"/>
                </a:lnTo>
                <a:lnTo>
                  <a:pt x="977269" y="1500120"/>
                </a:lnTo>
                <a:lnTo>
                  <a:pt x="933557" y="1512940"/>
                </a:lnTo>
                <a:lnTo>
                  <a:pt x="888798" y="1523070"/>
                </a:lnTo>
                <a:lnTo>
                  <a:pt x="843081" y="1530410"/>
                </a:lnTo>
                <a:lnTo>
                  <a:pt x="796494" y="1534890"/>
                </a:lnTo>
                <a:lnTo>
                  <a:pt x="749123" y="1536400"/>
                </a:lnTo>
                <a:lnTo>
                  <a:pt x="701748" y="1534890"/>
                </a:lnTo>
                <a:lnTo>
                  <a:pt x="655156" y="1530410"/>
                </a:lnTo>
                <a:lnTo>
                  <a:pt x="609434" y="1523070"/>
                </a:lnTo>
                <a:lnTo>
                  <a:pt x="564671" y="1512940"/>
                </a:lnTo>
                <a:lnTo>
                  <a:pt x="520955" y="1500120"/>
                </a:lnTo>
                <a:lnTo>
                  <a:pt x="478372" y="1484690"/>
                </a:lnTo>
                <a:lnTo>
                  <a:pt x="437011" y="1466750"/>
                </a:lnTo>
                <a:lnTo>
                  <a:pt x="396959" y="1446390"/>
                </a:lnTo>
                <a:lnTo>
                  <a:pt x="358304" y="1423700"/>
                </a:lnTo>
                <a:lnTo>
                  <a:pt x="321135" y="1398760"/>
                </a:lnTo>
                <a:lnTo>
                  <a:pt x="285539" y="1371670"/>
                </a:lnTo>
                <a:lnTo>
                  <a:pt x="251603" y="1342520"/>
                </a:lnTo>
                <a:lnTo>
                  <a:pt x="219415" y="1311400"/>
                </a:lnTo>
                <a:lnTo>
                  <a:pt x="189064" y="1278390"/>
                </a:lnTo>
                <a:lnTo>
                  <a:pt x="160635" y="1243590"/>
                </a:lnTo>
                <a:lnTo>
                  <a:pt x="134219" y="1207090"/>
                </a:lnTo>
                <a:lnTo>
                  <a:pt x="109902" y="1168970"/>
                </a:lnTo>
                <a:lnTo>
                  <a:pt x="87771" y="1129330"/>
                </a:lnTo>
                <a:lnTo>
                  <a:pt x="67916" y="1088260"/>
                </a:lnTo>
                <a:lnTo>
                  <a:pt x="50424" y="1045850"/>
                </a:lnTo>
                <a:lnTo>
                  <a:pt x="35383" y="1002180"/>
                </a:lnTo>
                <a:lnTo>
                  <a:pt x="22878" y="957349"/>
                </a:lnTo>
                <a:lnTo>
                  <a:pt x="13000" y="911445"/>
                </a:lnTo>
                <a:lnTo>
                  <a:pt x="5836" y="864559"/>
                </a:lnTo>
                <a:lnTo>
                  <a:pt x="1473" y="816779"/>
                </a:lnTo>
                <a:lnTo>
                  <a:pt x="0" y="768197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0150" y="3092450"/>
            <a:ext cx="2197100" cy="179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">
              <a:latin typeface="Times New Roman"/>
              <a:cs typeface="Times New Roman"/>
            </a:endParaRPr>
          </a:p>
          <a:p>
            <a:pPr marR="48260" algn="ctr">
              <a:lnSpc>
                <a:spcPct val="100000"/>
              </a:lnSpc>
            </a:pPr>
            <a:r>
              <a:rPr sz="400" b="1" dirty="0">
                <a:latin typeface="Arial"/>
                <a:cs typeface="Arial"/>
              </a:rPr>
              <a:t>X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550" y="44132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5696" y="38025"/>
                </a:moveTo>
                <a:lnTo>
                  <a:pt x="0" y="38025"/>
                </a:lnTo>
              </a:path>
              <a:path w="76200" h="76200">
                <a:moveTo>
                  <a:pt x="37848" y="76051"/>
                </a:moveTo>
                <a:lnTo>
                  <a:pt x="37848" y="0"/>
                </a:lnTo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1350" y="371475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300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21350" y="328295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300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816350" y="3155950"/>
            <a:ext cx="1676400" cy="1657350"/>
            <a:chOff x="3816350" y="3155950"/>
            <a:chExt cx="1676400" cy="1657350"/>
          </a:xfrm>
        </p:grpSpPr>
        <p:sp>
          <p:nvSpPr>
            <p:cNvPr id="11" name="object 11"/>
            <p:cNvSpPr/>
            <p:nvPr/>
          </p:nvSpPr>
          <p:spPr>
            <a:xfrm>
              <a:off x="4679950" y="3879850"/>
              <a:ext cx="241300" cy="266700"/>
            </a:xfrm>
            <a:custGeom>
              <a:avLst/>
              <a:gdLst/>
              <a:ahLst/>
              <a:cxnLst/>
              <a:rect l="l" t="t" r="r" b="b"/>
              <a:pathLst>
                <a:path w="241300" h="266700">
                  <a:moveTo>
                    <a:pt x="77117" y="226814"/>
                  </a:moveTo>
                  <a:lnTo>
                    <a:pt x="0" y="226814"/>
                  </a:lnTo>
                </a:path>
                <a:path w="241300" h="266700">
                  <a:moveTo>
                    <a:pt x="38558" y="266260"/>
                  </a:moveTo>
                  <a:lnTo>
                    <a:pt x="38558" y="187368"/>
                  </a:lnTo>
                </a:path>
                <a:path w="241300" h="266700">
                  <a:moveTo>
                    <a:pt x="86757" y="69029"/>
                  </a:moveTo>
                  <a:lnTo>
                    <a:pt x="9639" y="69029"/>
                  </a:lnTo>
                </a:path>
                <a:path w="241300" h="266700">
                  <a:moveTo>
                    <a:pt x="48199" y="108476"/>
                  </a:moveTo>
                  <a:lnTo>
                    <a:pt x="48199" y="29584"/>
                  </a:lnTo>
                </a:path>
                <a:path w="241300" h="266700">
                  <a:moveTo>
                    <a:pt x="240953" y="226814"/>
                  </a:moveTo>
                  <a:lnTo>
                    <a:pt x="163834" y="226814"/>
                  </a:lnTo>
                </a:path>
                <a:path w="241300" h="266700">
                  <a:moveTo>
                    <a:pt x="202393" y="266260"/>
                  </a:moveTo>
                  <a:lnTo>
                    <a:pt x="202393" y="187368"/>
                  </a:lnTo>
                </a:path>
                <a:path w="241300" h="266700">
                  <a:moveTo>
                    <a:pt x="231313" y="39445"/>
                  </a:moveTo>
                  <a:lnTo>
                    <a:pt x="154194" y="39445"/>
                  </a:lnTo>
                </a:path>
                <a:path w="241300" h="266700">
                  <a:moveTo>
                    <a:pt x="192753" y="78891"/>
                  </a:moveTo>
                  <a:lnTo>
                    <a:pt x="192753" y="0"/>
                  </a:lnTo>
                </a:path>
              </a:pathLst>
            </a:custGeom>
            <a:ln w="127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9750" y="3435350"/>
              <a:ext cx="889000" cy="1104900"/>
            </a:xfrm>
            <a:custGeom>
              <a:avLst/>
              <a:gdLst/>
              <a:ahLst/>
              <a:cxnLst/>
              <a:rect l="l" t="t" r="r" b="b"/>
              <a:pathLst>
                <a:path w="889000" h="1104900">
                  <a:moveTo>
                    <a:pt x="888745" y="78222"/>
                  </a:moveTo>
                  <a:lnTo>
                    <a:pt x="815498" y="78222"/>
                  </a:lnTo>
                </a:path>
                <a:path w="889000" h="1104900">
                  <a:moveTo>
                    <a:pt x="300870" y="166222"/>
                  </a:moveTo>
                  <a:lnTo>
                    <a:pt x="227581" y="166222"/>
                  </a:lnTo>
                </a:path>
                <a:path w="889000" h="1104900">
                  <a:moveTo>
                    <a:pt x="149149" y="860449"/>
                  </a:moveTo>
                  <a:lnTo>
                    <a:pt x="75859" y="860449"/>
                  </a:lnTo>
                </a:path>
                <a:path w="889000" h="1104900">
                  <a:moveTo>
                    <a:pt x="73288" y="361779"/>
                  </a:moveTo>
                  <a:lnTo>
                    <a:pt x="0" y="361779"/>
                  </a:lnTo>
                </a:path>
                <a:path w="889000" h="1104900">
                  <a:moveTo>
                    <a:pt x="111219" y="1104900"/>
                  </a:moveTo>
                  <a:lnTo>
                    <a:pt x="37930" y="1104900"/>
                  </a:lnTo>
                </a:path>
                <a:path w="889000" h="1104900">
                  <a:moveTo>
                    <a:pt x="92253" y="0"/>
                  </a:moveTo>
                  <a:lnTo>
                    <a:pt x="18964" y="0"/>
                  </a:lnTo>
                </a:path>
              </a:pathLst>
            </a:custGeom>
            <a:ln w="127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21250" y="39687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696" y="38025"/>
                  </a:moveTo>
                  <a:lnTo>
                    <a:pt x="0" y="38025"/>
                  </a:lnTo>
                </a:path>
                <a:path w="76200" h="76200">
                  <a:moveTo>
                    <a:pt x="37848" y="76051"/>
                  </a:moveTo>
                  <a:lnTo>
                    <a:pt x="37848" y="0"/>
                  </a:lnTo>
                </a:path>
              </a:pathLst>
            </a:custGeom>
            <a:ln w="127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6550" y="3473450"/>
              <a:ext cx="787400" cy="863600"/>
            </a:xfrm>
            <a:custGeom>
              <a:avLst/>
              <a:gdLst/>
              <a:ahLst/>
              <a:cxnLst/>
              <a:rect l="l" t="t" r="r" b="b"/>
              <a:pathLst>
                <a:path w="787400" h="863600">
                  <a:moveTo>
                    <a:pt x="73530" y="494766"/>
                  </a:moveTo>
                  <a:lnTo>
                    <a:pt x="0" y="494766"/>
                  </a:lnTo>
                </a:path>
                <a:path w="787400" h="863600">
                  <a:moveTo>
                    <a:pt x="787184" y="0"/>
                  </a:moveTo>
                  <a:lnTo>
                    <a:pt x="713679" y="0"/>
                  </a:lnTo>
                </a:path>
                <a:path w="787400" h="863600">
                  <a:moveTo>
                    <a:pt x="92562" y="863416"/>
                  </a:moveTo>
                  <a:lnTo>
                    <a:pt x="19014" y="863416"/>
                  </a:lnTo>
                </a:path>
              </a:pathLst>
            </a:custGeom>
            <a:ln w="127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6350" y="3321050"/>
              <a:ext cx="1676400" cy="1054100"/>
            </a:xfrm>
            <a:custGeom>
              <a:avLst/>
              <a:gdLst/>
              <a:ahLst/>
              <a:cxnLst/>
              <a:rect l="l" t="t" r="r" b="b"/>
              <a:pathLst>
                <a:path w="1676400" h="1054100">
                  <a:moveTo>
                    <a:pt x="1676120" y="39023"/>
                  </a:moveTo>
                  <a:lnTo>
                    <a:pt x="1599930" y="39023"/>
                  </a:lnTo>
                </a:path>
                <a:path w="1676400" h="1054100">
                  <a:moveTo>
                    <a:pt x="1638030" y="78046"/>
                  </a:moveTo>
                  <a:lnTo>
                    <a:pt x="1638030" y="0"/>
                  </a:lnTo>
                </a:path>
                <a:path w="1676400" h="1054100">
                  <a:moveTo>
                    <a:pt x="228565" y="117070"/>
                  </a:moveTo>
                  <a:lnTo>
                    <a:pt x="152376" y="117070"/>
                  </a:lnTo>
                </a:path>
                <a:path w="1676400" h="1054100">
                  <a:moveTo>
                    <a:pt x="190471" y="156093"/>
                  </a:moveTo>
                  <a:lnTo>
                    <a:pt x="190471" y="78046"/>
                  </a:lnTo>
                </a:path>
                <a:path w="1676400" h="1054100">
                  <a:moveTo>
                    <a:pt x="152376" y="1014610"/>
                  </a:moveTo>
                  <a:lnTo>
                    <a:pt x="76187" y="1014610"/>
                  </a:lnTo>
                </a:path>
                <a:path w="1676400" h="1054100">
                  <a:moveTo>
                    <a:pt x="114282" y="1053630"/>
                  </a:moveTo>
                  <a:lnTo>
                    <a:pt x="114282" y="975586"/>
                  </a:lnTo>
                </a:path>
                <a:path w="1676400" h="1054100">
                  <a:moveTo>
                    <a:pt x="76187" y="585352"/>
                  </a:moveTo>
                  <a:lnTo>
                    <a:pt x="0" y="585352"/>
                  </a:lnTo>
                </a:path>
                <a:path w="1676400" h="1054100">
                  <a:moveTo>
                    <a:pt x="38093" y="624375"/>
                  </a:moveTo>
                  <a:lnTo>
                    <a:pt x="38093" y="546328"/>
                  </a:lnTo>
                </a:path>
              </a:pathLst>
            </a:custGeom>
            <a:ln w="127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44950" y="3206750"/>
              <a:ext cx="1435100" cy="1600200"/>
            </a:xfrm>
            <a:custGeom>
              <a:avLst/>
              <a:gdLst/>
              <a:ahLst/>
              <a:cxnLst/>
              <a:rect l="l" t="t" r="r" b="b"/>
              <a:pathLst>
                <a:path w="1435100" h="1600200">
                  <a:moveTo>
                    <a:pt x="528002" y="799968"/>
                  </a:moveTo>
                  <a:lnTo>
                    <a:pt x="454773" y="799968"/>
                  </a:lnTo>
                </a:path>
                <a:path w="1435100" h="1600200">
                  <a:moveTo>
                    <a:pt x="1058550" y="507297"/>
                  </a:moveTo>
                  <a:lnTo>
                    <a:pt x="985361" y="507297"/>
                  </a:lnTo>
                </a:path>
                <a:path w="1435100" h="1600200">
                  <a:moveTo>
                    <a:pt x="774305" y="156091"/>
                  </a:moveTo>
                  <a:lnTo>
                    <a:pt x="701118" y="156091"/>
                  </a:lnTo>
                </a:path>
                <a:path w="1435100" h="1600200">
                  <a:moveTo>
                    <a:pt x="679599" y="1287750"/>
                  </a:moveTo>
                  <a:lnTo>
                    <a:pt x="606370" y="1287750"/>
                  </a:lnTo>
                </a:path>
                <a:path w="1435100" h="1600200">
                  <a:moveTo>
                    <a:pt x="1153300" y="1151170"/>
                  </a:moveTo>
                  <a:lnTo>
                    <a:pt x="1080110" y="1151170"/>
                  </a:lnTo>
                </a:path>
                <a:path w="1435100" h="1600200">
                  <a:moveTo>
                    <a:pt x="1285940" y="858503"/>
                  </a:moveTo>
                  <a:lnTo>
                    <a:pt x="1212760" y="858503"/>
                  </a:lnTo>
                </a:path>
                <a:path w="1435100" h="1600200">
                  <a:moveTo>
                    <a:pt x="944851" y="1424340"/>
                  </a:moveTo>
                  <a:lnTo>
                    <a:pt x="871664" y="1424340"/>
                  </a:lnTo>
                </a:path>
                <a:path w="1435100" h="1600200">
                  <a:moveTo>
                    <a:pt x="73191" y="1414580"/>
                  </a:moveTo>
                  <a:lnTo>
                    <a:pt x="0" y="1414580"/>
                  </a:lnTo>
                </a:path>
                <a:path w="1435100" h="1600200">
                  <a:moveTo>
                    <a:pt x="414305" y="0"/>
                  </a:moveTo>
                  <a:lnTo>
                    <a:pt x="341075" y="0"/>
                  </a:lnTo>
                </a:path>
                <a:path w="1435100" h="1600200">
                  <a:moveTo>
                    <a:pt x="1434970" y="1463360"/>
                  </a:moveTo>
                  <a:lnTo>
                    <a:pt x="1361740" y="1463360"/>
                  </a:lnTo>
                </a:path>
                <a:path w="1435100" h="1600200">
                  <a:moveTo>
                    <a:pt x="338506" y="1570680"/>
                  </a:moveTo>
                  <a:lnTo>
                    <a:pt x="265277" y="1570680"/>
                  </a:lnTo>
                </a:path>
                <a:path w="1435100" h="1600200">
                  <a:moveTo>
                    <a:pt x="1172250" y="1599940"/>
                  </a:moveTo>
                  <a:lnTo>
                    <a:pt x="1099060" y="1599940"/>
                  </a:lnTo>
                </a:path>
              </a:pathLst>
            </a:custGeom>
            <a:ln w="127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87950" y="31559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696" y="38025"/>
                  </a:moveTo>
                  <a:lnTo>
                    <a:pt x="0" y="38025"/>
                  </a:lnTo>
                </a:path>
                <a:path w="76200" h="76200">
                  <a:moveTo>
                    <a:pt x="37848" y="76050"/>
                  </a:moveTo>
                  <a:lnTo>
                    <a:pt x="37848" y="0"/>
                  </a:lnTo>
                </a:path>
              </a:pathLst>
            </a:custGeom>
            <a:ln w="127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02150" y="36639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8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8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38100">
              <a:solidFill>
                <a:srgbClr val="9437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19100"/>
            <a:ext cx="8018145" cy="515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latin typeface="Carlito"/>
                <a:cs typeface="Carlito"/>
              </a:rPr>
              <a:t>How </a:t>
            </a:r>
            <a:r>
              <a:rPr sz="2800" b="1" spc="10" dirty="0">
                <a:latin typeface="Carlito"/>
                <a:cs typeface="Carlito"/>
              </a:rPr>
              <a:t>to </a:t>
            </a:r>
            <a:r>
              <a:rPr sz="2800" b="1" spc="-5" dirty="0">
                <a:latin typeface="Carlito"/>
                <a:cs typeface="Carlito"/>
              </a:rPr>
              <a:t>choose</a:t>
            </a:r>
            <a:r>
              <a:rPr sz="2800" b="1" spc="-130" dirty="0">
                <a:latin typeface="Carlito"/>
                <a:cs typeface="Carlito"/>
              </a:rPr>
              <a:t> </a:t>
            </a:r>
            <a:r>
              <a:rPr sz="2800" b="1" spc="-35" dirty="0">
                <a:latin typeface="Carlito"/>
                <a:cs typeface="Carlito"/>
              </a:rPr>
              <a:t>K?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400" dirty="0">
              <a:latin typeface="Carlito"/>
              <a:cs typeface="Carlito"/>
            </a:endParaRPr>
          </a:p>
          <a:p>
            <a:pPr marL="12700" marR="379095">
              <a:lnSpc>
                <a:spcPct val="101200"/>
              </a:lnSpc>
              <a:spcBef>
                <a:spcPts val="2550"/>
              </a:spcBef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real-life </a:t>
            </a:r>
            <a:r>
              <a:rPr sz="2800" dirty="0">
                <a:latin typeface="Carlito"/>
                <a:cs typeface="Carlito"/>
              </a:rPr>
              <a:t>problems </a:t>
            </a:r>
            <a:r>
              <a:rPr sz="2800" spc="5" dirty="0">
                <a:latin typeface="Carlito"/>
                <a:cs typeface="Carlito"/>
              </a:rPr>
              <a:t>where </a:t>
            </a:r>
            <a:r>
              <a:rPr sz="2800" spc="-5" dirty="0">
                <a:latin typeface="Carlito"/>
                <a:cs typeface="Carlito"/>
              </a:rPr>
              <a:t>we </a:t>
            </a:r>
            <a:r>
              <a:rPr sz="2800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many </a:t>
            </a:r>
            <a:r>
              <a:rPr sz="2800" spc="-5" dirty="0">
                <a:latin typeface="Carlito"/>
                <a:cs typeface="Carlito"/>
              </a:rPr>
              <a:t>points the  question </a:t>
            </a:r>
            <a:r>
              <a:rPr sz="2800" spc="-15" dirty="0">
                <a:latin typeface="Carlito"/>
                <a:cs typeface="Carlito"/>
              </a:rPr>
              <a:t>arises </a:t>
            </a:r>
            <a:r>
              <a:rPr sz="2800" spc="-25" dirty="0">
                <a:latin typeface="Carlito"/>
                <a:cs typeface="Carlito"/>
              </a:rPr>
              <a:t>is </a:t>
            </a:r>
            <a:r>
              <a:rPr sz="2800" spc="15" dirty="0">
                <a:latin typeface="Carlito"/>
                <a:cs typeface="Carlito"/>
              </a:rPr>
              <a:t>how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select the </a:t>
            </a:r>
            <a:r>
              <a:rPr sz="2800" spc="-10" dirty="0">
                <a:latin typeface="Carlito"/>
                <a:cs typeface="Carlito"/>
              </a:rPr>
              <a:t>value </a:t>
            </a:r>
            <a:r>
              <a:rPr sz="2800" spc="10" dirty="0">
                <a:latin typeface="Carlito"/>
                <a:cs typeface="Carlito"/>
              </a:rPr>
              <a:t>of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20" dirty="0">
                <a:latin typeface="Carlito"/>
                <a:cs typeface="Carlito"/>
              </a:rPr>
              <a:t>K?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400" dirty="0">
              <a:latin typeface="Carlito"/>
              <a:cs typeface="Carlito"/>
            </a:endParaRPr>
          </a:p>
          <a:p>
            <a:pPr marL="12700" marR="5080">
              <a:lnSpc>
                <a:spcPct val="101200"/>
              </a:lnSpc>
              <a:spcBef>
                <a:spcPts val="2445"/>
              </a:spcBef>
            </a:pPr>
            <a:r>
              <a:rPr sz="2800" spc="5" dirty="0">
                <a:latin typeface="Carlito"/>
                <a:cs typeface="Carlito"/>
              </a:rPr>
              <a:t>Choosing </a:t>
            </a:r>
            <a:r>
              <a:rPr sz="2800" spc="-5" dirty="0">
                <a:latin typeface="Carlito"/>
                <a:cs typeface="Carlito"/>
              </a:rPr>
              <a:t>the right </a:t>
            </a:r>
            <a:r>
              <a:rPr sz="2800" spc="-10" dirty="0">
                <a:latin typeface="Carlito"/>
                <a:cs typeface="Carlito"/>
              </a:rPr>
              <a:t>value </a:t>
            </a:r>
            <a:r>
              <a:rPr sz="2800" spc="10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K </a:t>
            </a:r>
            <a:r>
              <a:rPr sz="2800" spc="-2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called </a:t>
            </a:r>
            <a:r>
              <a:rPr sz="2800" spc="-15" dirty="0">
                <a:latin typeface="Carlito"/>
                <a:cs typeface="Carlito"/>
              </a:rPr>
              <a:t>parameter </a:t>
            </a:r>
            <a:r>
              <a:rPr sz="2800" spc="-5" dirty="0">
                <a:latin typeface="Carlito"/>
                <a:cs typeface="Carlito"/>
              </a:rPr>
              <a:t>tuning  </a:t>
            </a:r>
            <a:r>
              <a:rPr sz="2800" spc="-10" dirty="0">
                <a:latin typeface="Carlito"/>
                <a:cs typeface="Carlito"/>
              </a:rPr>
              <a:t>and </a:t>
            </a:r>
            <a:r>
              <a:rPr sz="2800" spc="-25" dirty="0">
                <a:latin typeface="Carlito"/>
                <a:cs typeface="Carlito"/>
              </a:rPr>
              <a:t>it’s </a:t>
            </a:r>
            <a:r>
              <a:rPr sz="2800" dirty="0">
                <a:latin typeface="Carlito"/>
                <a:cs typeface="Carlito"/>
              </a:rPr>
              <a:t>necessary </a:t>
            </a:r>
            <a:r>
              <a:rPr sz="2800" spc="20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better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results.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 dirty="0">
              <a:latin typeface="Carlito"/>
              <a:cs typeface="Carlito"/>
            </a:endParaRPr>
          </a:p>
          <a:p>
            <a:pPr marL="12700" marR="392430" indent="76200">
              <a:lnSpc>
                <a:spcPct val="101200"/>
              </a:lnSpc>
            </a:pPr>
            <a:r>
              <a:rPr sz="2800" spc="20" dirty="0">
                <a:latin typeface="Carlito"/>
                <a:cs typeface="Carlito"/>
              </a:rPr>
              <a:t>Odd </a:t>
            </a:r>
            <a:r>
              <a:rPr sz="2800" spc="-10" dirty="0">
                <a:latin typeface="Carlito"/>
                <a:cs typeface="Carlito"/>
              </a:rPr>
              <a:t>value </a:t>
            </a:r>
            <a:r>
              <a:rPr sz="2800" spc="10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K </a:t>
            </a:r>
            <a:r>
              <a:rPr sz="2800" spc="-2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always </a:t>
            </a:r>
            <a:r>
              <a:rPr sz="2800" spc="-10" dirty="0">
                <a:latin typeface="Carlito"/>
                <a:cs typeface="Carlito"/>
              </a:rPr>
              <a:t>selected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avoid </a:t>
            </a:r>
            <a:r>
              <a:rPr sz="2800" spc="10" dirty="0">
                <a:latin typeface="Carlito"/>
                <a:cs typeface="Carlito"/>
              </a:rPr>
              <a:t>confusion  </a:t>
            </a:r>
            <a:r>
              <a:rPr sz="2800" spc="-5" dirty="0">
                <a:latin typeface="Carlito"/>
                <a:cs typeface="Carlito"/>
              </a:rPr>
              <a:t>between </a:t>
            </a:r>
            <a:r>
              <a:rPr sz="2800" dirty="0">
                <a:latin typeface="Carlito"/>
                <a:cs typeface="Carlito"/>
              </a:rPr>
              <a:t>2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classes.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332" y="161797"/>
            <a:ext cx="5524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0" dirty="0"/>
              <a:t>KNN </a:t>
            </a:r>
            <a:r>
              <a:rPr sz="4400" spc="5" dirty="0"/>
              <a:t>Feature</a:t>
            </a:r>
            <a:r>
              <a:rPr sz="4400" spc="-409" dirty="0"/>
              <a:t> </a:t>
            </a:r>
            <a:r>
              <a:rPr sz="4400" dirty="0"/>
              <a:t>Weighting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1304"/>
            <a:ext cx="6375400" cy="889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5080" indent="-342900">
              <a:lnSpc>
                <a:spcPts val="32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Times New Roman"/>
                <a:cs typeface="Times New Roman"/>
              </a:rPr>
              <a:t>Scale </a:t>
            </a:r>
            <a:r>
              <a:rPr sz="3000" spc="-30" dirty="0">
                <a:latin typeface="Times New Roman"/>
                <a:cs typeface="Times New Roman"/>
              </a:rPr>
              <a:t>each </a:t>
            </a:r>
            <a:r>
              <a:rPr sz="3000" spc="-15" dirty="0">
                <a:latin typeface="Times New Roman"/>
                <a:cs typeface="Times New Roman"/>
              </a:rPr>
              <a:t>feature </a:t>
            </a:r>
            <a:r>
              <a:rPr sz="3000" dirty="0">
                <a:latin typeface="Times New Roman"/>
                <a:cs typeface="Times New Roman"/>
              </a:rPr>
              <a:t>by </a:t>
            </a:r>
            <a:r>
              <a:rPr sz="3000" spc="-25" dirty="0">
                <a:latin typeface="Times New Roman"/>
                <a:cs typeface="Times New Roman"/>
              </a:rPr>
              <a:t>its </a:t>
            </a:r>
            <a:r>
              <a:rPr sz="3000" spc="-20" dirty="0">
                <a:latin typeface="Times New Roman"/>
                <a:cs typeface="Times New Roman"/>
              </a:rPr>
              <a:t>importance </a:t>
            </a:r>
            <a:r>
              <a:rPr sz="3000" dirty="0">
                <a:latin typeface="Times New Roman"/>
                <a:cs typeface="Times New Roman"/>
              </a:rPr>
              <a:t>for  </a:t>
            </a:r>
            <a:r>
              <a:rPr sz="3000" spc="-20" dirty="0">
                <a:latin typeface="Times New Roman"/>
                <a:cs typeface="Times New Roman"/>
              </a:rPr>
              <a:t>classification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3975100"/>
            <a:ext cx="8191500" cy="17907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0" marR="148590" indent="-342900">
              <a:lnSpc>
                <a:spcPts val="3200"/>
              </a:lnSpc>
              <a:spcBef>
                <a:spcPts val="54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000" spc="-15" dirty="0">
                <a:latin typeface="Times New Roman"/>
                <a:cs typeface="Times New Roman"/>
              </a:rPr>
              <a:t>Can </a:t>
            </a:r>
            <a:r>
              <a:rPr sz="3000" spc="10" dirty="0">
                <a:latin typeface="Times New Roman"/>
                <a:cs typeface="Times New Roman"/>
              </a:rPr>
              <a:t>use </a:t>
            </a:r>
            <a:r>
              <a:rPr sz="3000" dirty="0">
                <a:latin typeface="Times New Roman"/>
                <a:cs typeface="Times New Roman"/>
              </a:rPr>
              <a:t>our </a:t>
            </a:r>
            <a:r>
              <a:rPr sz="3000" spc="-10" dirty="0">
                <a:latin typeface="Times New Roman"/>
                <a:cs typeface="Times New Roman"/>
              </a:rPr>
              <a:t>prior </a:t>
            </a:r>
            <a:r>
              <a:rPr sz="3000" spc="-5" dirty="0">
                <a:latin typeface="Times New Roman"/>
                <a:cs typeface="Times New Roman"/>
              </a:rPr>
              <a:t>knowledge </a:t>
            </a:r>
            <a:r>
              <a:rPr sz="3000" spc="-10" dirty="0">
                <a:latin typeface="Times New Roman"/>
                <a:cs typeface="Times New Roman"/>
              </a:rPr>
              <a:t>about which </a:t>
            </a:r>
            <a:r>
              <a:rPr sz="3000" spc="-20" dirty="0">
                <a:latin typeface="Times New Roman"/>
                <a:cs typeface="Times New Roman"/>
              </a:rPr>
              <a:t>features  </a:t>
            </a:r>
            <a:r>
              <a:rPr sz="3000" spc="-15" dirty="0">
                <a:latin typeface="Times New Roman"/>
                <a:cs typeface="Times New Roman"/>
              </a:rPr>
              <a:t>are </a:t>
            </a:r>
            <a:r>
              <a:rPr sz="3000" spc="-10" dirty="0">
                <a:latin typeface="Times New Roman"/>
                <a:cs typeface="Times New Roman"/>
              </a:rPr>
              <a:t>more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important</a:t>
            </a:r>
            <a:endParaRPr sz="3000">
              <a:latin typeface="Times New Roman"/>
              <a:cs typeface="Times New Roman"/>
            </a:endParaRPr>
          </a:p>
          <a:p>
            <a:pPr marL="381000" marR="30480" indent="-342900">
              <a:lnSpc>
                <a:spcPts val="3200"/>
              </a:lnSpc>
              <a:spcBef>
                <a:spcPts val="70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000" spc="-15" dirty="0">
                <a:latin typeface="Times New Roman"/>
                <a:cs typeface="Times New Roman"/>
              </a:rPr>
              <a:t>Can </a:t>
            </a:r>
            <a:r>
              <a:rPr sz="3000" spc="-25" dirty="0">
                <a:latin typeface="Times New Roman"/>
                <a:cs typeface="Times New Roman"/>
              </a:rPr>
              <a:t>learn </a:t>
            </a:r>
            <a:r>
              <a:rPr sz="3000" spc="-15" dirty="0">
                <a:latin typeface="Times New Roman"/>
                <a:cs typeface="Times New Roman"/>
              </a:rPr>
              <a:t>the weights </a:t>
            </a:r>
            <a:r>
              <a:rPr sz="3000" b="1" spc="-30" dirty="0">
                <a:latin typeface="Trebuchet MS"/>
                <a:cs typeface="Trebuchet MS"/>
              </a:rPr>
              <a:t>w</a:t>
            </a:r>
            <a:r>
              <a:rPr sz="3000" b="1" spc="-44" baseline="-13888" dirty="0">
                <a:latin typeface="Trebuchet MS"/>
                <a:cs typeface="Trebuchet MS"/>
              </a:rPr>
              <a:t>k </a:t>
            </a:r>
            <a:r>
              <a:rPr sz="3000" spc="-5" dirty="0">
                <a:latin typeface="Times New Roman"/>
                <a:cs typeface="Times New Roman"/>
              </a:rPr>
              <a:t>using </a:t>
            </a:r>
            <a:r>
              <a:rPr sz="3000" b="1" spc="-185" dirty="0">
                <a:solidFill>
                  <a:srgbClr val="FF0000"/>
                </a:solidFill>
                <a:latin typeface="Trebuchet MS"/>
                <a:cs typeface="Trebuchet MS"/>
              </a:rPr>
              <a:t>cross-validation </a:t>
            </a:r>
            <a:r>
              <a:rPr sz="3000" spc="-15" dirty="0">
                <a:latin typeface="Times New Roman"/>
                <a:cs typeface="Times New Roman"/>
              </a:rPr>
              <a:t>(to 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15" dirty="0">
                <a:latin typeface="Times New Roman"/>
                <a:cs typeface="Times New Roman"/>
              </a:rPr>
              <a:t>covered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later)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0700" y="2616200"/>
            <a:ext cx="5562600" cy="138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280" y="69062"/>
            <a:ext cx="4631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" dirty="0"/>
              <a:t>3-KNN:</a:t>
            </a:r>
            <a:r>
              <a:rPr sz="4400" spc="-290" dirty="0"/>
              <a:t> </a:t>
            </a:r>
            <a:r>
              <a:rPr sz="4400" spc="5" dirty="0"/>
              <a:t>Example(1)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324600" y="1257300"/>
            <a:ext cx="2794000" cy="4241800"/>
            <a:chOff x="6324600" y="1257300"/>
            <a:chExt cx="2794000" cy="4241800"/>
          </a:xfrm>
        </p:grpSpPr>
        <p:sp>
          <p:nvSpPr>
            <p:cNvPr id="4" name="object 4"/>
            <p:cNvSpPr/>
            <p:nvPr/>
          </p:nvSpPr>
          <p:spPr>
            <a:xfrm>
              <a:off x="6350000" y="1270000"/>
              <a:ext cx="2768600" cy="422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0800" y="1295400"/>
              <a:ext cx="2667000" cy="414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24600" y="1257300"/>
              <a:ext cx="2603500" cy="622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73558" y="1285875"/>
          <a:ext cx="2667000" cy="4122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381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sqrt [(35-37)</a:t>
                      </a:r>
                      <a:r>
                        <a:rPr sz="1650" spc="-22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+(35-50)</a:t>
                      </a:r>
                      <a:r>
                        <a:rPr sz="1650" spc="-22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209" baseline="2020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+(3-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2)</a:t>
                      </a:r>
                      <a:r>
                        <a:rPr sz="1650" spc="-7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]=15.16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385D89"/>
                      </a:solidFill>
                      <a:prstDash val="solid"/>
                    </a:lnR>
                    <a:lnT w="38100">
                      <a:solidFill>
                        <a:srgbClr val="385D89"/>
                      </a:solidFill>
                      <a:prstDash val="solid"/>
                    </a:lnT>
                    <a:lnB w="38100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sqrt [(22-37)</a:t>
                      </a:r>
                      <a:r>
                        <a:rPr sz="1650" spc="-22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+(50-50)</a:t>
                      </a:r>
                      <a:r>
                        <a:rPr sz="1650" spc="-22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209" baseline="2020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+(2-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2)</a:t>
                      </a:r>
                      <a:r>
                        <a:rPr sz="1650" spc="-7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]=15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38100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385D89"/>
                      </a:solidFill>
                      <a:prstDash val="solid"/>
                    </a:lnR>
                    <a:lnT w="38100">
                      <a:solidFill>
                        <a:srgbClr val="385D89"/>
                      </a:solidFill>
                      <a:prstDash val="solid"/>
                    </a:lnT>
                    <a:lnB w="38100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0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sqrt [(63-37)</a:t>
                      </a:r>
                      <a:r>
                        <a:rPr sz="1650" spc="-22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+(200-50)</a:t>
                      </a:r>
                      <a:r>
                        <a:rPr sz="1650" spc="-22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217" baseline="2020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+(1-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2)</a:t>
                      </a:r>
                      <a:r>
                        <a:rPr sz="1650" spc="-7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]=152.23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38100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1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sqrt [(59-37)</a:t>
                      </a:r>
                      <a:r>
                        <a:rPr sz="1650" spc="-22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+(170-50)</a:t>
                      </a:r>
                      <a:r>
                        <a:rPr sz="1650" spc="-22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217" baseline="2020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+(1-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2)</a:t>
                      </a:r>
                      <a:r>
                        <a:rPr sz="1650" spc="-7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]=122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381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marL="88265">
                        <a:lnSpc>
                          <a:spcPts val="1914"/>
                        </a:lnSpc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sqrt [(25-37)</a:t>
                      </a:r>
                      <a:r>
                        <a:rPr sz="1650" spc="-22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+(40-50)</a:t>
                      </a:r>
                      <a:r>
                        <a:rPr sz="1650" spc="-22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209" baseline="2020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+(4-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2)</a:t>
                      </a:r>
                      <a:r>
                        <a:rPr sz="1650" spc="-7" baseline="2020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]=15.74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385D89"/>
                      </a:solidFill>
                      <a:prstDash val="solid"/>
                    </a:lnR>
                    <a:lnT w="38100">
                      <a:solidFill>
                        <a:srgbClr val="385D89"/>
                      </a:solidFill>
                      <a:prstDash val="solid"/>
                    </a:lnT>
                    <a:lnB w="38100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96504" y="1408160"/>
            <a:ext cx="1197695" cy="240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5950" y="1417781"/>
            <a:ext cx="485775" cy="288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616200" y="1417781"/>
            <a:ext cx="2108200" cy="4551680"/>
            <a:chOff x="2616200" y="1417781"/>
            <a:chExt cx="2108200" cy="4551680"/>
          </a:xfrm>
        </p:grpSpPr>
        <p:sp>
          <p:nvSpPr>
            <p:cNvPr id="11" name="object 11"/>
            <p:cNvSpPr/>
            <p:nvPr/>
          </p:nvSpPr>
          <p:spPr>
            <a:xfrm>
              <a:off x="2616200" y="1417781"/>
              <a:ext cx="923925" cy="2309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79274" y="1417781"/>
              <a:ext cx="395748" cy="2309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1400" y="1587499"/>
              <a:ext cx="1143000" cy="622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1400" y="1917699"/>
              <a:ext cx="1028700" cy="635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1400" y="2349500"/>
              <a:ext cx="520700" cy="3619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083749" y="1408160"/>
            <a:ext cx="640200" cy="2405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875" y="2509789"/>
            <a:ext cx="895350" cy="2922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8448" y="3106689"/>
            <a:ext cx="808703" cy="2357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331" y="3703589"/>
            <a:ext cx="693236" cy="2357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565" y="4313381"/>
            <a:ext cx="537182" cy="23090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894" y="4910281"/>
            <a:ext cx="649756" cy="23090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350" y="5506989"/>
            <a:ext cx="590550" cy="2357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4105" y="2509789"/>
            <a:ext cx="293888" cy="2357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6913" y="2509789"/>
            <a:ext cx="487594" cy="2357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4105" y="3106689"/>
            <a:ext cx="303369" cy="2357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6913" y="3106689"/>
            <a:ext cx="487594" cy="2357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4625" y="3703589"/>
            <a:ext cx="303369" cy="2357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6804" y="3703589"/>
            <a:ext cx="640200" cy="2357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04105" y="4303760"/>
            <a:ext cx="303369" cy="24053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35915" y="4303760"/>
            <a:ext cx="621090" cy="24053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4105" y="4900660"/>
            <a:ext cx="293888" cy="24053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7352" y="4900660"/>
            <a:ext cx="497155" cy="24053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4105" y="5506989"/>
            <a:ext cx="303369" cy="2357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16913" y="5506989"/>
            <a:ext cx="487594" cy="23571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1335" y="2519218"/>
            <a:ext cx="331893" cy="22629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72961" y="3116118"/>
            <a:ext cx="436390" cy="22629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4902200" y="3543300"/>
            <a:ext cx="787400" cy="2425700"/>
            <a:chOff x="4902200" y="3543300"/>
            <a:chExt cx="787400" cy="2425700"/>
          </a:xfrm>
        </p:grpSpPr>
        <p:sp>
          <p:nvSpPr>
            <p:cNvPr id="38" name="object 38"/>
            <p:cNvSpPr/>
            <p:nvPr/>
          </p:nvSpPr>
          <p:spPr>
            <a:xfrm>
              <a:off x="4902200" y="3543300"/>
              <a:ext cx="711200" cy="12319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02200" y="4737100"/>
              <a:ext cx="787400" cy="6350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02200" y="5346700"/>
              <a:ext cx="508000" cy="6223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082794" y="5420697"/>
            <a:ext cx="13271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6600"/>
                </a:solidFill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276224" y="1266825"/>
          <a:ext cx="5876924" cy="4519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85D89"/>
                      </a:solidFill>
                      <a:prstDash val="solid"/>
                    </a:lnR>
                    <a:lnT w="19050">
                      <a:solidFill>
                        <a:srgbClr val="385D89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385D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385D89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1117600"/>
            <a:ext cx="8924925" cy="2596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2800" spc="10" dirty="0">
                <a:latin typeface="Carlito"/>
                <a:cs typeface="Carlito"/>
              </a:rPr>
              <a:t>KNN </a:t>
            </a:r>
            <a:r>
              <a:rPr sz="2800" spc="-25" dirty="0">
                <a:latin typeface="Carlito"/>
                <a:cs typeface="Carlito"/>
              </a:rPr>
              <a:t>(K </a:t>
            </a:r>
            <a:r>
              <a:rPr sz="2800" dirty="0">
                <a:latin typeface="Carlito"/>
                <a:cs typeface="Carlito"/>
              </a:rPr>
              <a:t>— </a:t>
            </a:r>
            <a:r>
              <a:rPr sz="2800" spc="-5" dirty="0">
                <a:latin typeface="Carlito"/>
                <a:cs typeface="Carlito"/>
              </a:rPr>
              <a:t>Nearest </a:t>
            </a:r>
            <a:r>
              <a:rPr sz="2800" dirty="0">
                <a:latin typeface="Carlito"/>
                <a:cs typeface="Carlito"/>
              </a:rPr>
              <a:t>Neighbors) </a:t>
            </a:r>
            <a:r>
              <a:rPr sz="2800" spc="-25" dirty="0">
                <a:latin typeface="Carlito"/>
                <a:cs typeface="Carlito"/>
              </a:rPr>
              <a:t>is </a:t>
            </a:r>
            <a:r>
              <a:rPr sz="2800" spc="15" dirty="0">
                <a:latin typeface="Carlito"/>
                <a:cs typeface="Carlito"/>
              </a:rPr>
              <a:t>one </a:t>
            </a:r>
            <a:r>
              <a:rPr sz="2800" spc="10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many </a:t>
            </a:r>
            <a:r>
              <a:rPr sz="2800" dirty="0">
                <a:latin typeface="Carlito"/>
                <a:cs typeface="Carlito"/>
              </a:rPr>
              <a:t>(supervised  </a:t>
            </a:r>
            <a:r>
              <a:rPr sz="2800" spc="-10" dirty="0">
                <a:latin typeface="Carlito"/>
                <a:cs typeface="Carlito"/>
              </a:rPr>
              <a:t>learning) </a:t>
            </a:r>
            <a:r>
              <a:rPr sz="2800" spc="-20" dirty="0">
                <a:latin typeface="Carlito"/>
                <a:cs typeface="Carlito"/>
              </a:rPr>
              <a:t>algorithms </a:t>
            </a:r>
            <a:r>
              <a:rPr sz="2800" spc="5" dirty="0">
                <a:latin typeface="Carlito"/>
                <a:cs typeface="Carlito"/>
              </a:rPr>
              <a:t>used </a:t>
            </a:r>
            <a:r>
              <a:rPr sz="2800" spc="-2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data mining </a:t>
            </a:r>
            <a:r>
              <a:rPr sz="2800" spc="-10" dirty="0">
                <a:latin typeface="Carlito"/>
                <a:cs typeface="Carlito"/>
              </a:rPr>
              <a:t>and machine  learning,</a:t>
            </a:r>
            <a:br>
              <a:rPr lang="en-IN" sz="2800" spc="-10">
                <a:latin typeface="Carlito"/>
                <a:cs typeface="Carlito"/>
              </a:rPr>
            </a:br>
            <a:br>
              <a:rPr lang="en-IN" sz="2800" spc="-10">
                <a:latin typeface="Carlito"/>
                <a:cs typeface="Carlito"/>
              </a:rPr>
            </a:br>
            <a:r>
              <a:rPr sz="2800" spc="-1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it’s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classifier algorithm </a:t>
            </a:r>
            <a:r>
              <a:rPr sz="2800" spc="5" dirty="0">
                <a:latin typeface="Carlito"/>
                <a:cs typeface="Carlito"/>
              </a:rPr>
              <a:t>where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learning </a:t>
            </a:r>
            <a:r>
              <a:rPr sz="2800" spc="-25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based  </a:t>
            </a:r>
            <a:r>
              <a:rPr sz="2800" spc="15" dirty="0">
                <a:latin typeface="Carlito"/>
                <a:cs typeface="Carlito"/>
              </a:rPr>
              <a:t>“how </a:t>
            </a:r>
            <a:r>
              <a:rPr sz="2800" spc="-25" dirty="0">
                <a:latin typeface="Carlito"/>
                <a:cs typeface="Carlito"/>
              </a:rPr>
              <a:t>similar” is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(a </a:t>
            </a:r>
            <a:r>
              <a:rPr sz="2800" spc="5" dirty="0">
                <a:latin typeface="Carlito"/>
                <a:cs typeface="Carlito"/>
              </a:rPr>
              <a:t>vector) </a:t>
            </a:r>
            <a:r>
              <a:rPr sz="2800" spc="20" dirty="0">
                <a:latin typeface="Carlito"/>
                <a:cs typeface="Carlito"/>
              </a:rPr>
              <a:t>from </a:t>
            </a:r>
            <a:r>
              <a:rPr sz="2800" dirty="0">
                <a:latin typeface="Carlito"/>
                <a:cs typeface="Carlito"/>
              </a:rPr>
              <a:t>other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482600"/>
            <a:ext cx="879348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rlito"/>
                <a:cs typeface="Carlito"/>
              </a:rPr>
              <a:t>Since </a:t>
            </a:r>
            <a:r>
              <a:rPr sz="3200" spc="-20" dirty="0">
                <a:latin typeface="Carlito"/>
                <a:cs typeface="Carlito"/>
              </a:rPr>
              <a:t>this </a:t>
            </a:r>
            <a:r>
              <a:rPr sz="3200" dirty="0">
                <a:latin typeface="Carlito"/>
                <a:cs typeface="Carlito"/>
              </a:rPr>
              <a:t>algorithm </a:t>
            </a:r>
            <a:r>
              <a:rPr sz="3200" spc="-5" dirty="0">
                <a:latin typeface="Carlito"/>
                <a:cs typeface="Carlito"/>
              </a:rPr>
              <a:t>relies on </a:t>
            </a:r>
            <a:r>
              <a:rPr sz="3200" spc="-10" dirty="0">
                <a:latin typeface="Carlito"/>
                <a:cs typeface="Carlito"/>
              </a:rPr>
              <a:t>distance </a:t>
            </a:r>
            <a:r>
              <a:rPr sz="3200" spc="-15" dirty="0">
                <a:latin typeface="Carlito"/>
                <a:cs typeface="Carlito"/>
              </a:rPr>
              <a:t>for  </a:t>
            </a:r>
            <a:r>
              <a:rPr sz="3200" spc="-10" dirty="0">
                <a:latin typeface="Carlito"/>
                <a:cs typeface="Carlito"/>
              </a:rPr>
              <a:t>classification, if </a:t>
            </a:r>
            <a:r>
              <a:rPr sz="3200" spc="-1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features </a:t>
            </a:r>
            <a:r>
              <a:rPr sz="3200" dirty="0">
                <a:latin typeface="Carlito"/>
                <a:cs typeface="Carlito"/>
              </a:rPr>
              <a:t>represent  </a:t>
            </a:r>
            <a:r>
              <a:rPr sz="3200" spc="-10" dirty="0">
                <a:latin typeface="Carlito"/>
                <a:cs typeface="Carlito"/>
              </a:rPr>
              <a:t>different </a:t>
            </a:r>
            <a:r>
              <a:rPr sz="3200" spc="-5" dirty="0">
                <a:latin typeface="Carlito"/>
                <a:cs typeface="Carlito"/>
              </a:rPr>
              <a:t>physical </a:t>
            </a:r>
            <a:r>
              <a:rPr sz="3200" spc="-15" dirty="0">
                <a:latin typeface="Carlito"/>
                <a:cs typeface="Carlito"/>
              </a:rPr>
              <a:t>units </a:t>
            </a:r>
            <a:r>
              <a:rPr sz="3200" spc="-5" dirty="0">
                <a:latin typeface="Carlito"/>
                <a:cs typeface="Carlito"/>
              </a:rPr>
              <a:t>or come </a:t>
            </a:r>
            <a:r>
              <a:rPr sz="3200" spc="-10" dirty="0">
                <a:latin typeface="Carlito"/>
                <a:cs typeface="Carlito"/>
              </a:rPr>
              <a:t>in vastly  different </a:t>
            </a:r>
            <a:r>
              <a:rPr sz="3200" dirty="0">
                <a:latin typeface="Carlito"/>
                <a:cs typeface="Carlito"/>
              </a:rPr>
              <a:t>scales </a:t>
            </a:r>
            <a:r>
              <a:rPr sz="3200" spc="-10" dirty="0">
                <a:latin typeface="Carlito"/>
                <a:cs typeface="Carlito"/>
              </a:rPr>
              <a:t>then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normalizing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the  </a:t>
            </a:r>
            <a:r>
              <a:rPr sz="3200" spc="-15" dirty="0">
                <a:latin typeface="Carlito"/>
                <a:cs typeface="Carlito"/>
              </a:rPr>
              <a:t>training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5" dirty="0">
                <a:latin typeface="Carlito"/>
                <a:cs typeface="Carlito"/>
              </a:rPr>
              <a:t>can </a:t>
            </a:r>
            <a:r>
              <a:rPr sz="3200" spc="-10" dirty="0">
                <a:latin typeface="Carlito"/>
                <a:cs typeface="Carlito"/>
              </a:rPr>
              <a:t>improve </a:t>
            </a:r>
            <a:r>
              <a:rPr sz="3200" spc="10" dirty="0">
                <a:latin typeface="Carlito"/>
                <a:cs typeface="Carlito"/>
              </a:rPr>
              <a:t>its </a:t>
            </a:r>
            <a:r>
              <a:rPr sz="3200" spc="-5" dirty="0">
                <a:latin typeface="Carlito"/>
                <a:cs typeface="Carlito"/>
              </a:rPr>
              <a:t>accuracy  </a:t>
            </a:r>
            <a:r>
              <a:rPr sz="3200" spc="-15" dirty="0">
                <a:latin typeface="Carlito"/>
                <a:cs typeface="Carlito"/>
              </a:rPr>
              <a:t>dramatically.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473" y="29083"/>
            <a:ext cx="4572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Feature</a:t>
            </a:r>
            <a:r>
              <a:rPr sz="4000" spc="-345" dirty="0"/>
              <a:t> </a:t>
            </a:r>
            <a:r>
              <a:rPr sz="4000" spc="-5" dirty="0"/>
              <a:t>Normalization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5407" y="1188034"/>
            <a:ext cx="7766050" cy="12369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4965" marR="5080" indent="-342900">
              <a:lnSpc>
                <a:spcPts val="32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Times New Roman"/>
                <a:cs typeface="Times New Roman"/>
              </a:rPr>
              <a:t>Distance </a:t>
            </a:r>
            <a:r>
              <a:rPr sz="3000" spc="-20" dirty="0">
                <a:latin typeface="Times New Roman"/>
                <a:cs typeface="Times New Roman"/>
              </a:rPr>
              <a:t>between </a:t>
            </a:r>
            <a:r>
              <a:rPr sz="3000" spc="-10" dirty="0">
                <a:latin typeface="Times New Roman"/>
                <a:cs typeface="Times New Roman"/>
              </a:rPr>
              <a:t>neighbors </a:t>
            </a:r>
            <a:r>
              <a:rPr sz="3000" spc="-15" dirty="0">
                <a:latin typeface="Times New Roman"/>
                <a:cs typeface="Times New Roman"/>
              </a:rPr>
              <a:t>could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20" dirty="0">
                <a:latin typeface="Times New Roman"/>
                <a:cs typeface="Times New Roman"/>
              </a:rPr>
              <a:t>dominated  </a:t>
            </a:r>
            <a:r>
              <a:rPr sz="3000" dirty="0">
                <a:latin typeface="Times New Roman"/>
                <a:cs typeface="Times New Roman"/>
              </a:rPr>
              <a:t>by </a:t>
            </a:r>
            <a:r>
              <a:rPr sz="3000" spc="-5" dirty="0">
                <a:latin typeface="Times New Roman"/>
                <a:cs typeface="Times New Roman"/>
              </a:rPr>
              <a:t>some </a:t>
            </a:r>
            <a:r>
              <a:rPr sz="3000" spc="-25" dirty="0">
                <a:latin typeface="Times New Roman"/>
                <a:cs typeface="Times New Roman"/>
              </a:rPr>
              <a:t>attributes </a:t>
            </a:r>
            <a:r>
              <a:rPr sz="3000" spc="-10" dirty="0">
                <a:latin typeface="Times New Roman"/>
                <a:cs typeface="Times New Roman"/>
              </a:rPr>
              <a:t>with </a:t>
            </a:r>
            <a:r>
              <a:rPr sz="3000" spc="-25" dirty="0">
                <a:latin typeface="Times New Roman"/>
                <a:cs typeface="Times New Roman"/>
              </a:rPr>
              <a:t>relatively </a:t>
            </a:r>
            <a:r>
              <a:rPr sz="3000" spc="-35" dirty="0">
                <a:latin typeface="Times New Roman"/>
                <a:cs typeface="Times New Roman"/>
              </a:rPr>
              <a:t>large</a:t>
            </a:r>
            <a:r>
              <a:rPr sz="3000" spc="1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numbers.</a:t>
            </a:r>
            <a:endParaRPr sz="3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0"/>
              </a:spcBef>
            </a:pPr>
            <a:r>
              <a:rPr sz="1500" dirty="0">
                <a:latin typeface="Webdings"/>
                <a:cs typeface="Webdings"/>
              </a:rPr>
              <a:t>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e.g., </a:t>
            </a:r>
            <a:r>
              <a:rPr sz="2200" spc="-5" dirty="0">
                <a:latin typeface="Times New Roman"/>
                <a:cs typeface="Times New Roman"/>
              </a:rPr>
              <a:t>income </a:t>
            </a:r>
            <a:r>
              <a:rPr sz="2200" dirty="0">
                <a:latin typeface="Times New Roman"/>
                <a:cs typeface="Times New Roman"/>
              </a:rPr>
              <a:t>of customers </a:t>
            </a:r>
            <a:r>
              <a:rPr sz="2200" spc="-10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our </a:t>
            </a:r>
            <a:r>
              <a:rPr sz="2200" spc="-5" dirty="0">
                <a:latin typeface="Times New Roman"/>
                <a:cs typeface="Times New Roman"/>
              </a:rPr>
              <a:t>previous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example.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407" y="3459988"/>
            <a:ext cx="7617459" cy="184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Arises when two </a:t>
            </a:r>
            <a:r>
              <a:rPr sz="3000" spc="-20" dirty="0">
                <a:latin typeface="Times New Roman"/>
                <a:cs typeface="Times New Roman"/>
              </a:rPr>
              <a:t>features </a:t>
            </a:r>
            <a:r>
              <a:rPr sz="3000" spc="-15" dirty="0">
                <a:latin typeface="Times New Roman"/>
                <a:cs typeface="Times New Roman"/>
              </a:rPr>
              <a:t>are </a:t>
            </a:r>
            <a:r>
              <a:rPr sz="3000" spc="-20" dirty="0">
                <a:latin typeface="Times New Roman"/>
                <a:cs typeface="Times New Roman"/>
              </a:rPr>
              <a:t>in </a:t>
            </a:r>
            <a:r>
              <a:rPr sz="3000" spc="-25" dirty="0">
                <a:latin typeface="Times New Roman"/>
                <a:cs typeface="Times New Roman"/>
              </a:rPr>
              <a:t>different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scales.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Times New Roman"/>
                <a:cs typeface="Times New Roman"/>
              </a:rPr>
              <a:t>Important </a:t>
            </a:r>
            <a:r>
              <a:rPr sz="3000" spc="-20" dirty="0">
                <a:latin typeface="Times New Roman"/>
                <a:cs typeface="Times New Roman"/>
              </a:rPr>
              <a:t>to normalize </a:t>
            </a:r>
            <a:r>
              <a:rPr sz="3000" spc="-5" dirty="0">
                <a:latin typeface="Times New Roman"/>
                <a:cs typeface="Times New Roman"/>
              </a:rPr>
              <a:t>those</a:t>
            </a:r>
            <a:r>
              <a:rPr sz="3000" spc="14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features.</a:t>
            </a:r>
            <a:endParaRPr sz="3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30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Times New Roman"/>
                <a:cs typeface="Times New Roman"/>
              </a:rPr>
              <a:t>Mapping </a:t>
            </a:r>
            <a:r>
              <a:rPr sz="2600" spc="10" dirty="0">
                <a:latin typeface="Times New Roman"/>
                <a:cs typeface="Times New Roman"/>
              </a:rPr>
              <a:t>values </a:t>
            </a:r>
            <a:r>
              <a:rPr sz="2600" spc="-15" dirty="0">
                <a:latin typeface="Times New Roman"/>
                <a:cs typeface="Times New Roman"/>
              </a:rPr>
              <a:t>to </a:t>
            </a:r>
            <a:r>
              <a:rPr sz="2600" spc="5" dirty="0">
                <a:latin typeface="Times New Roman"/>
                <a:cs typeface="Times New Roman"/>
              </a:rPr>
              <a:t>numbers </a:t>
            </a:r>
            <a:r>
              <a:rPr sz="2600" spc="15" dirty="0">
                <a:latin typeface="Times New Roman"/>
                <a:cs typeface="Times New Roman"/>
              </a:rPr>
              <a:t>between</a:t>
            </a:r>
            <a:r>
              <a:rPr sz="2600" spc="-4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 – 1.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1400" y="2717800"/>
            <a:ext cx="2222500" cy="69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836" y="356234"/>
            <a:ext cx="6778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7765" algn="l"/>
              </a:tabLst>
            </a:pPr>
            <a:r>
              <a:rPr sz="4400" spc="10" dirty="0"/>
              <a:t>KNN</a:t>
            </a:r>
            <a:r>
              <a:rPr sz="4400" spc="-65" dirty="0"/>
              <a:t> </a:t>
            </a:r>
            <a:r>
              <a:rPr sz="4400" spc="-5" dirty="0"/>
              <a:t>Classification</a:t>
            </a:r>
            <a:r>
              <a:rPr sz="4400" spc="-80" dirty="0"/>
              <a:t> </a:t>
            </a:r>
            <a:r>
              <a:rPr sz="4400" dirty="0"/>
              <a:t>–	</a:t>
            </a:r>
            <a:r>
              <a:rPr sz="4000" spc="5" dirty="0"/>
              <a:t>Distance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96263"/>
              </p:ext>
            </p:extLst>
          </p:nvPr>
        </p:nvGraphicFramePr>
        <p:xfrm>
          <a:off x="631825" y="938440"/>
          <a:ext cx="7880349" cy="400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44450" algn="ctr">
                        <a:lnSpc>
                          <a:spcPts val="2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590550" marR="496570">
                        <a:lnSpc>
                          <a:spcPts val="2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Loan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972185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Distance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marL="4445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 marR="496570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$40,000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45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4445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 marR="496570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$60,000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45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marL="4445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 marR="496570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$80,000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45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50">
                <a:tc>
                  <a:txBody>
                    <a:bodyPr/>
                    <a:lstStyle/>
                    <a:p>
                      <a:pPr marL="4445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 marR="496570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$20,000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45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0">
                <a:tc>
                  <a:txBody>
                    <a:bodyPr/>
                    <a:lstStyle/>
                    <a:p>
                      <a:pPr marL="4445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0" marR="496570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$120,000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45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50">
                <a:tc>
                  <a:txBody>
                    <a:bodyPr/>
                    <a:lstStyle/>
                    <a:p>
                      <a:pPr marL="4445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 marR="496570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$18,000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45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124000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40">
                <a:tc>
                  <a:txBody>
                    <a:bodyPr/>
                    <a:lstStyle/>
                    <a:p>
                      <a:pPr marL="4445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 marR="496570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$95,000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45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47000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50">
                <a:tc>
                  <a:txBody>
                    <a:bodyPr/>
                    <a:lstStyle/>
                    <a:p>
                      <a:pPr marL="4445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 marR="496570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$62,000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45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840">
                <a:tc>
                  <a:txBody>
                    <a:bodyPr/>
                    <a:lstStyle/>
                    <a:p>
                      <a:pPr marL="4445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0" marR="496570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$100,000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45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42000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840">
                <a:tc>
                  <a:txBody>
                    <a:bodyPr/>
                    <a:lstStyle/>
                    <a:p>
                      <a:pPr marL="4445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0" marR="496570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$220,000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45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78000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850">
                <a:tc>
                  <a:txBody>
                    <a:bodyPr/>
                    <a:lstStyle/>
                    <a:p>
                      <a:pPr marL="4445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0" marR="496570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$150,000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45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4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850">
                <a:tc>
                  <a:txBody>
                    <a:bodyPr/>
                    <a:lstStyle/>
                    <a:p>
                      <a:pPr marL="44450" algn="ctr">
                        <a:lnSpc>
                          <a:spcPts val="2060"/>
                        </a:lnSpc>
                      </a:pPr>
                      <a:r>
                        <a:rPr sz="1800" b="1" spc="-155" dirty="0">
                          <a:solidFill>
                            <a:srgbClr val="006600"/>
                          </a:solidFill>
                          <a:latin typeface="Trebuchet MS"/>
                          <a:cs typeface="Trebuchet MS"/>
                        </a:rPr>
                        <a:t>48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0">
                        <a:lnSpc>
                          <a:spcPts val="2060"/>
                        </a:lnSpc>
                        <a:tabLst>
                          <a:tab pos="2312670" algn="l"/>
                        </a:tabLst>
                      </a:pPr>
                      <a:r>
                        <a:rPr sz="1800" b="1" spc="35" dirty="0">
                          <a:solidFill>
                            <a:srgbClr val="006600"/>
                          </a:solidFill>
                          <a:latin typeface="Trebuchet MS"/>
                          <a:cs typeface="Trebuchet MS"/>
                        </a:rPr>
                        <a:t>$14</a:t>
                      </a:r>
                      <a:r>
                        <a:rPr sz="1800" b="1" u="heavy" spc="35" dirty="0">
                          <a:solidFill>
                            <a:srgbClr val="0066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2,000	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ts val="2060"/>
                        </a:lnSpc>
                        <a:tabLst>
                          <a:tab pos="2321560" algn="l"/>
                        </a:tabLst>
                      </a:pPr>
                      <a:r>
                        <a:rPr sz="1800" b="1" u="heavy" dirty="0">
                          <a:solidFill>
                            <a:srgbClr val="0066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?	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156200" y="4559300"/>
            <a:ext cx="2146300" cy="825500"/>
            <a:chOff x="5156200" y="4559300"/>
            <a:chExt cx="2146300" cy="825500"/>
          </a:xfrm>
        </p:grpSpPr>
        <p:sp>
          <p:nvSpPr>
            <p:cNvPr id="5" name="object 5"/>
            <p:cNvSpPr/>
            <p:nvPr/>
          </p:nvSpPr>
          <p:spPr>
            <a:xfrm>
              <a:off x="5308600" y="4559300"/>
              <a:ext cx="1993900" cy="368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0" y="4660900"/>
              <a:ext cx="118237" cy="1265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2054" y="4710493"/>
              <a:ext cx="1727200" cy="29209"/>
            </a:xfrm>
            <a:custGeom>
              <a:avLst/>
              <a:gdLst/>
              <a:ahLst/>
              <a:cxnLst/>
              <a:rect l="l" t="t" r="r" b="b"/>
              <a:pathLst>
                <a:path w="1727200" h="29210">
                  <a:moveTo>
                    <a:pt x="1726946" y="1739"/>
                  </a:moveTo>
                  <a:lnTo>
                    <a:pt x="47929" y="50"/>
                  </a:lnTo>
                  <a:lnTo>
                    <a:pt x="0" y="0"/>
                  </a:lnTo>
                  <a:lnTo>
                    <a:pt x="0" y="27279"/>
                  </a:lnTo>
                  <a:lnTo>
                    <a:pt x="47802" y="27317"/>
                  </a:lnTo>
                  <a:lnTo>
                    <a:pt x="1726946" y="29006"/>
                  </a:lnTo>
                  <a:lnTo>
                    <a:pt x="1726946" y="1739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6200" y="4838700"/>
              <a:ext cx="355600" cy="546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70500" y="4876800"/>
              <a:ext cx="126593" cy="3046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81400" y="5588000"/>
            <a:ext cx="234315" cy="558800"/>
            <a:chOff x="3581400" y="5588000"/>
            <a:chExt cx="234315" cy="558800"/>
          </a:xfrm>
        </p:grpSpPr>
        <p:sp>
          <p:nvSpPr>
            <p:cNvPr id="11" name="object 11"/>
            <p:cNvSpPr/>
            <p:nvPr/>
          </p:nvSpPr>
          <p:spPr>
            <a:xfrm>
              <a:off x="3587750" y="5924550"/>
              <a:ext cx="50800" cy="37465"/>
            </a:xfrm>
            <a:custGeom>
              <a:avLst/>
              <a:gdLst/>
              <a:ahLst/>
              <a:cxnLst/>
              <a:rect l="l" t="t" r="r" b="b"/>
              <a:pathLst>
                <a:path w="50800" h="37464">
                  <a:moveTo>
                    <a:pt x="0" y="37353"/>
                  </a:moveTo>
                  <a:lnTo>
                    <a:pt x="503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8550" y="5937250"/>
              <a:ext cx="63500" cy="190500"/>
            </a:xfrm>
            <a:custGeom>
              <a:avLst/>
              <a:gdLst/>
              <a:ahLst/>
              <a:cxnLst/>
              <a:rect l="l" t="t" r="r" b="b"/>
              <a:pathLst>
                <a:path w="63500" h="190500">
                  <a:moveTo>
                    <a:pt x="0" y="0"/>
                  </a:moveTo>
                  <a:lnTo>
                    <a:pt x="63350" y="19018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14750" y="5594350"/>
              <a:ext cx="94615" cy="533400"/>
            </a:xfrm>
            <a:custGeom>
              <a:avLst/>
              <a:gdLst/>
              <a:ahLst/>
              <a:cxnLst/>
              <a:rect l="l" t="t" r="r" b="b"/>
              <a:pathLst>
                <a:path w="94614" h="533400">
                  <a:moveTo>
                    <a:pt x="0" y="533150"/>
                  </a:moveTo>
                  <a:lnTo>
                    <a:pt x="9445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51480" y="5490750"/>
            <a:ext cx="422910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360"/>
              </a:lnSpc>
              <a:spcBef>
                <a:spcPts val="100"/>
              </a:spcBef>
              <a:tabLst>
                <a:tab pos="964565" algn="l"/>
                <a:tab pos="1472565" algn="l"/>
                <a:tab pos="2094864" algn="l"/>
                <a:tab pos="2501265" algn="l"/>
                <a:tab pos="3263265" algn="l"/>
                <a:tab pos="3910965" algn="l"/>
              </a:tabLst>
            </a:pPr>
            <a:r>
              <a:rPr sz="3100" i="1" dirty="0">
                <a:latin typeface="Times New Roman"/>
                <a:cs typeface="Times New Roman"/>
              </a:rPr>
              <a:t>D</a:t>
            </a:r>
            <a:r>
              <a:rPr sz="3100" i="1" spc="-11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30" dirty="0">
                <a:latin typeface="Times New Roman"/>
                <a:cs typeface="Times New Roman"/>
              </a:rPr>
              <a:t>(</a:t>
            </a:r>
            <a:r>
              <a:rPr sz="3100" i="1" spc="30" dirty="0">
                <a:latin typeface="Times New Roman"/>
                <a:cs typeface="Times New Roman"/>
              </a:rPr>
              <a:t>x	</a:t>
            </a:r>
            <a:r>
              <a:rPr sz="3100" dirty="0">
                <a:latin typeface="Symbol"/>
                <a:cs typeface="Symbol"/>
              </a:rPr>
              <a:t></a:t>
            </a:r>
            <a:r>
              <a:rPr sz="3100" spc="-18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x	</a:t>
            </a:r>
            <a:r>
              <a:rPr sz="3100" spc="30" dirty="0">
                <a:latin typeface="Times New Roman"/>
                <a:cs typeface="Times New Roman"/>
              </a:rPr>
              <a:t>)</a:t>
            </a:r>
            <a:r>
              <a:rPr sz="2700" spc="44" baseline="33950" dirty="0">
                <a:latin typeface="Times New Roman"/>
                <a:cs typeface="Times New Roman"/>
              </a:rPr>
              <a:t>2	</a:t>
            </a:r>
            <a:r>
              <a:rPr sz="3100" spc="150" dirty="0">
                <a:latin typeface="Symbol"/>
                <a:cs typeface="Symbol"/>
              </a:rPr>
              <a:t></a:t>
            </a:r>
            <a:r>
              <a:rPr sz="3100" spc="150" dirty="0">
                <a:latin typeface="Times New Roman"/>
                <a:cs typeface="Times New Roman"/>
              </a:rPr>
              <a:t>(</a:t>
            </a:r>
            <a:r>
              <a:rPr sz="3100" i="1" spc="150" dirty="0">
                <a:latin typeface="Times New Roman"/>
                <a:cs typeface="Times New Roman"/>
              </a:rPr>
              <a:t>y	</a:t>
            </a:r>
            <a:r>
              <a:rPr sz="3100" dirty="0">
                <a:latin typeface="Symbol"/>
                <a:cs typeface="Symbol"/>
              </a:rPr>
              <a:t></a:t>
            </a:r>
            <a:r>
              <a:rPr sz="3100" spc="2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y	</a:t>
            </a:r>
            <a:r>
              <a:rPr sz="3100" spc="30" dirty="0">
                <a:latin typeface="Times New Roman"/>
                <a:cs typeface="Times New Roman"/>
              </a:rPr>
              <a:t>)</a:t>
            </a:r>
            <a:r>
              <a:rPr sz="2700" spc="44" baseline="33950" dirty="0">
                <a:latin typeface="Times New Roman"/>
                <a:cs typeface="Times New Roman"/>
              </a:rPr>
              <a:t>2</a:t>
            </a:r>
            <a:endParaRPr sz="2700" baseline="33950" dirty="0">
              <a:latin typeface="Times New Roman"/>
              <a:cs typeface="Times New Roman"/>
            </a:endParaRPr>
          </a:p>
          <a:p>
            <a:pPr marL="1270000">
              <a:lnSpc>
                <a:spcPts val="1800"/>
              </a:lnSpc>
              <a:tabLst>
                <a:tab pos="1942464" algn="l"/>
                <a:tab pos="3060065" algn="l"/>
                <a:tab pos="3758565" algn="l"/>
              </a:tabLst>
            </a:pPr>
            <a:r>
              <a:rPr sz="1800" dirty="0">
                <a:latin typeface="Times New Roman"/>
                <a:cs typeface="Times New Roman"/>
              </a:rPr>
              <a:t>1	2	1	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57300" y="5168900"/>
            <a:ext cx="1930400" cy="1320800"/>
            <a:chOff x="1257300" y="5168900"/>
            <a:chExt cx="1930400" cy="1320800"/>
          </a:xfrm>
        </p:grpSpPr>
        <p:sp>
          <p:nvSpPr>
            <p:cNvPr id="16" name="object 16"/>
            <p:cNvSpPr/>
            <p:nvPr/>
          </p:nvSpPr>
          <p:spPr>
            <a:xfrm>
              <a:off x="1257300" y="5168900"/>
              <a:ext cx="1930400" cy="1320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5400" y="5181600"/>
              <a:ext cx="1854200" cy="1244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1600" y="5257800"/>
              <a:ext cx="1714500" cy="11049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41" y="69328"/>
            <a:ext cx="840821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100"/>
              </a:spcBef>
            </a:pPr>
            <a:r>
              <a:rPr sz="2800" spc="5" dirty="0"/>
              <a:t>KNN </a:t>
            </a:r>
            <a:r>
              <a:rPr sz="2800" dirty="0"/>
              <a:t>Classification – </a:t>
            </a:r>
            <a:r>
              <a:rPr sz="2800" spc="-5" dirty="0"/>
              <a:t>Standardized</a:t>
            </a:r>
            <a:r>
              <a:rPr sz="2800" spc="-480" dirty="0"/>
              <a:t> </a:t>
            </a:r>
            <a:r>
              <a:rPr sz="2800" spc="-15" dirty="0"/>
              <a:t>Distance</a:t>
            </a:r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441491" y="2350836"/>
            <a:ext cx="1689735" cy="213360"/>
            <a:chOff x="5441491" y="2350836"/>
            <a:chExt cx="1689735" cy="213360"/>
          </a:xfrm>
        </p:grpSpPr>
        <p:sp>
          <p:nvSpPr>
            <p:cNvPr id="4" name="object 4"/>
            <p:cNvSpPr/>
            <p:nvPr/>
          </p:nvSpPr>
          <p:spPr>
            <a:xfrm>
              <a:off x="5441491" y="2350836"/>
              <a:ext cx="1689623" cy="2132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6400" y="2374900"/>
              <a:ext cx="118237" cy="1265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65700" y="2374900"/>
            <a:ext cx="469900" cy="3086100"/>
            <a:chOff x="4965700" y="2374900"/>
            <a:chExt cx="469900" cy="3086100"/>
          </a:xfrm>
        </p:grpSpPr>
        <p:sp>
          <p:nvSpPr>
            <p:cNvPr id="7" name="object 7"/>
            <p:cNvSpPr/>
            <p:nvPr/>
          </p:nvSpPr>
          <p:spPr>
            <a:xfrm>
              <a:off x="4972050" y="2419268"/>
              <a:ext cx="114300" cy="29021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5700" y="2374900"/>
              <a:ext cx="368300" cy="165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16246" y="2438400"/>
              <a:ext cx="254635" cy="0"/>
            </a:xfrm>
            <a:custGeom>
              <a:avLst/>
              <a:gdLst/>
              <a:ahLst/>
              <a:cxnLst/>
              <a:rect l="l" t="t" r="r" b="b"/>
              <a:pathLst>
                <a:path w="254635">
                  <a:moveTo>
                    <a:pt x="0" y="0"/>
                  </a:moveTo>
                  <a:lnTo>
                    <a:pt x="254506" y="0"/>
                  </a:lnTo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5700" y="5105400"/>
              <a:ext cx="469900" cy="355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9200" y="5194300"/>
              <a:ext cx="228600" cy="127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72475"/>
              </p:ext>
            </p:extLst>
          </p:nvPr>
        </p:nvGraphicFramePr>
        <p:xfrm>
          <a:off x="768556" y="453066"/>
          <a:ext cx="7948081" cy="6015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471">
                  <a:extLst>
                    <a:ext uri="{9D8B030D-6E8A-4147-A177-3AD203B41FA5}">
                      <a16:colId xmlns:a16="http://schemas.microsoft.com/office/drawing/2014/main" val="2704911130"/>
                    </a:ext>
                  </a:extLst>
                </a:gridCol>
                <a:gridCol w="861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8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9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223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Age</a:t>
                      </a: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Loan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spc="-5">
                          <a:latin typeface="Times New Roman"/>
                          <a:cs typeface="Times New Roman"/>
                        </a:rPr>
                        <a:t>Default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311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450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Distance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18">
                <a:tc gridSpan="2">
                  <a:txBody>
                    <a:bodyPr/>
                    <a:lstStyle/>
                    <a:p>
                      <a:pPr marL="107950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0.125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lang="en-IN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3111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7652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18">
                <a:tc gridSpan="2">
                  <a:txBody>
                    <a:bodyPr/>
                    <a:lstStyle/>
                    <a:p>
                      <a:pPr marL="107950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0.375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0.21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lang="en-IN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3111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5200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551">
                <a:tc rowSpan="2" gridSpan="2">
                  <a:txBody>
                    <a:bodyPr/>
                    <a:lstStyle/>
                    <a:p>
                      <a:pPr marL="107950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0.625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0.31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lang="en-IN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marR="29845" algn="r">
                        <a:lnSpc>
                          <a:spcPts val="19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38100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79546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38100">
                      <a:solidFill>
                        <a:srgbClr val="F7954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065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3160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6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79546"/>
                      </a:solidFill>
                      <a:prstDash val="solid"/>
                    </a:lnR>
                    <a:lnT w="3810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79546"/>
                      </a:solidFill>
                      <a:prstDash val="solid"/>
                    </a:lnL>
                    <a:lnT w="38100">
                      <a:solidFill>
                        <a:srgbClr val="F79546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118">
                <a:tc gridSpan="2">
                  <a:txBody>
                    <a:bodyPr/>
                    <a:lstStyle/>
                    <a:p>
                      <a:pPr marR="283210" algn="r">
                        <a:lnSpc>
                          <a:spcPts val="2060"/>
                        </a:lnSpc>
                      </a:pP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lang="en-IN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29845" algn="r">
                        <a:lnSpc>
                          <a:spcPts val="191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414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9245</a:t>
                      </a:r>
                    </a:p>
                  </a:txBody>
                  <a:tcPr marL="0" marR="0" marT="0" marB="0">
                    <a:lnL w="53975">
                      <a:solidFill>
                        <a:srgbClr val="F79546"/>
                      </a:solidFill>
                      <a:prstDash val="solid"/>
                    </a:lnL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118">
                <a:tc gridSpan="2">
                  <a:txBody>
                    <a:bodyPr/>
                    <a:lstStyle/>
                    <a:p>
                      <a:pPr marL="107950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0.375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lang="en-IN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29845" algn="r">
                        <a:lnSpc>
                          <a:spcPts val="187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414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3428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79546"/>
                      </a:solidFill>
                      <a:prstDash val="solid"/>
                    </a:lnL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18">
                <a:tc gridSpan="2">
                  <a:txBody>
                    <a:bodyPr/>
                    <a:lstStyle/>
                    <a:p>
                      <a:pPr marR="28384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lang="en-IN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29845" algn="r">
                        <a:lnSpc>
                          <a:spcPts val="18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414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6220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79546"/>
                      </a:solidFill>
                      <a:prstDash val="solid"/>
                    </a:lnL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118">
                <a:tc gridSpan="2">
                  <a:txBody>
                    <a:bodyPr/>
                    <a:lstStyle/>
                    <a:p>
                      <a:pPr marL="107950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0.075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0.38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lang="en-IN" sz="180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29845" algn="r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414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6669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79546"/>
                      </a:solidFill>
                      <a:prstDash val="solid"/>
                    </a:lnL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118">
                <a:tc gridSpan="2">
                  <a:txBody>
                    <a:bodyPr/>
                    <a:lstStyle/>
                    <a:p>
                      <a:pPr marR="28384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lang="en-IN" sz="180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29845" algn="r">
                        <a:lnSpc>
                          <a:spcPts val="18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414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4437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79546"/>
                      </a:solidFill>
                      <a:prstDash val="solid"/>
                    </a:lnL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118">
                <a:tc gridSpan="2">
                  <a:txBody>
                    <a:bodyPr/>
                    <a:lstStyle/>
                    <a:p>
                      <a:pPr marR="2832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lang="en-IN" sz="180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29845" algn="r">
                        <a:lnSpc>
                          <a:spcPts val="18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414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3650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79546"/>
                      </a:solidFill>
                      <a:prstDash val="solid"/>
                    </a:lnL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4118">
                <a:tc gridSpan="2">
                  <a:txBody>
                    <a:bodyPr/>
                    <a:lstStyle/>
                    <a:p>
                      <a:pPr marR="28384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1.00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29845" algn="r">
                        <a:lnSpc>
                          <a:spcPts val="18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414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3861</a:t>
                      </a:r>
                    </a:p>
                  </a:txBody>
                  <a:tcPr marL="0" marR="0" marT="0" marB="0">
                    <a:lnL w="53975">
                      <a:solidFill>
                        <a:srgbClr val="F79546"/>
                      </a:solidFill>
                      <a:prstDash val="solid"/>
                    </a:lnL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4118">
                <a:tc gridSpan="2">
                  <a:txBody>
                    <a:bodyPr/>
                    <a:lstStyle/>
                    <a:p>
                      <a:pPr marL="107950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0.325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0.65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0">
                        <a:lnSpc>
                          <a:spcPts val="2060"/>
                        </a:lnSpc>
                      </a:pP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R="29845" algn="r">
                        <a:lnSpc>
                          <a:spcPts val="18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4140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3771</a:t>
                      </a:r>
                    </a:p>
                  </a:txBody>
                  <a:tcPr marL="0" marR="0" marT="0" marB="0">
                    <a:lnL w="53975">
                      <a:solidFill>
                        <a:srgbClr val="F79546"/>
                      </a:solidFill>
                      <a:prstDash val="solid"/>
                    </a:lnL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773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R w="53975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79546"/>
                      </a:solidFill>
                      <a:prstDash val="solid"/>
                    </a:lnL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059">
                <a:tc gridSpan="2">
                  <a:txBody>
                    <a:bodyPr/>
                    <a:lstStyle/>
                    <a:p>
                      <a:pPr marL="1231900">
                        <a:lnSpc>
                          <a:spcPts val="2060"/>
                        </a:lnSpc>
                      </a:pPr>
                      <a:r>
                        <a:rPr sz="1800" b="1" spc="25" dirty="0">
                          <a:solidFill>
                            <a:srgbClr val="006600"/>
                          </a:solidFill>
                          <a:latin typeface="Trebuchet MS"/>
                          <a:cs typeface="Trebuchet MS"/>
                        </a:rPr>
                        <a:t>0.7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9BBA58"/>
                      </a:solidFill>
                      <a:prstDash val="solid"/>
                    </a:lnL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95350">
                        <a:lnSpc>
                          <a:spcPts val="2060"/>
                        </a:lnSpc>
                      </a:pPr>
                      <a:r>
                        <a:rPr sz="1800" b="1" spc="-160" dirty="0">
                          <a:solidFill>
                            <a:srgbClr val="006600"/>
                          </a:solidFill>
                          <a:latin typeface="Trebuchet MS"/>
                          <a:cs typeface="Trebuchet MS"/>
                        </a:rPr>
                        <a:t>0.61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895350">
                        <a:lnSpc>
                          <a:spcPts val="2060"/>
                        </a:lnSpc>
                      </a:pP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9BB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995"/>
                        </a:lnSpc>
                      </a:pPr>
                      <a:r>
                        <a:rPr sz="1800" b="1" dirty="0">
                          <a:solidFill>
                            <a:srgbClr val="006600"/>
                          </a:solidFill>
                          <a:latin typeface="Trebuchet MS"/>
                          <a:cs typeface="Trebuchet MS"/>
                        </a:rPr>
                        <a:t>?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79546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79546"/>
                      </a:solidFill>
                      <a:prstDash val="solid"/>
                    </a:lnL>
                    <a:lnR w="19050">
                      <a:solidFill>
                        <a:srgbClr val="9BBA58"/>
                      </a:solidFill>
                      <a:prstDash val="solid"/>
                    </a:lnR>
                    <a:lnT w="19050">
                      <a:solidFill>
                        <a:srgbClr val="9BBA58"/>
                      </a:solidFill>
                      <a:prstDash val="solid"/>
                    </a:lnT>
                    <a:lnB w="1905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06386" y="5007121"/>
            <a:ext cx="147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30" dirty="0">
                <a:latin typeface="Times New Roman"/>
                <a:cs typeface="Times New Roman"/>
              </a:rPr>
              <a:t>Max 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i="1" spc="140" dirty="0">
                <a:latin typeface="Times New Roman"/>
                <a:cs typeface="Times New Roman"/>
              </a:rPr>
              <a:t>Min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75" y="4669918"/>
            <a:ext cx="230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964565" algn="l"/>
                <a:tab pos="2265045" algn="l"/>
              </a:tabLst>
            </a:pPr>
            <a:r>
              <a:rPr sz="3600" i="1" baseline="-35879" dirty="0">
                <a:latin typeface="Times New Roman"/>
                <a:cs typeface="Times New Roman"/>
              </a:rPr>
              <a:t>X	</a:t>
            </a:r>
            <a:r>
              <a:rPr sz="3600" baseline="-35879" dirty="0">
                <a:latin typeface="Symbol"/>
                <a:cs typeface="Symbol"/>
              </a:rPr>
              <a:t>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4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heavy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	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-472619" y="3361401"/>
            <a:ext cx="2146300" cy="1435100"/>
            <a:chOff x="1943100" y="5016500"/>
            <a:chExt cx="2146300" cy="1435100"/>
          </a:xfrm>
        </p:grpSpPr>
        <p:sp>
          <p:nvSpPr>
            <p:cNvPr id="17" name="object 17"/>
            <p:cNvSpPr/>
            <p:nvPr/>
          </p:nvSpPr>
          <p:spPr>
            <a:xfrm>
              <a:off x="1943100" y="5016500"/>
              <a:ext cx="2146300" cy="1435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200" y="5029200"/>
              <a:ext cx="2070100" cy="13589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7400" y="5105400"/>
              <a:ext cx="1917700" cy="1206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3750" y="5111750"/>
              <a:ext cx="1917700" cy="1206500"/>
            </a:xfrm>
            <a:custGeom>
              <a:avLst/>
              <a:gdLst/>
              <a:ahLst/>
              <a:cxnLst/>
              <a:rect l="l" t="t" r="r" b="b"/>
              <a:pathLst>
                <a:path w="1917700" h="1206500">
                  <a:moveTo>
                    <a:pt x="0" y="906883"/>
                  </a:moveTo>
                  <a:lnTo>
                    <a:pt x="1762711" y="0"/>
                  </a:lnTo>
                  <a:lnTo>
                    <a:pt x="1917321" y="299288"/>
                  </a:lnTo>
                  <a:lnTo>
                    <a:pt x="154733" y="1206210"/>
                  </a:lnTo>
                  <a:lnTo>
                    <a:pt x="0" y="906883"/>
                  </a:lnTo>
                  <a:close/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97100" y="5384800"/>
              <a:ext cx="1422400" cy="774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066" y="77342"/>
            <a:ext cx="2959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Strengths </a:t>
            </a:r>
            <a:r>
              <a:rPr dirty="0"/>
              <a:t>of</a:t>
            </a:r>
            <a:r>
              <a:rPr spc="-320" dirty="0"/>
              <a:t> </a:t>
            </a:r>
            <a:r>
              <a:rPr spc="-15" dirty="0"/>
              <a:t>KNN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15631"/>
            <a:ext cx="7844155" cy="4940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Very </a:t>
            </a:r>
            <a:r>
              <a:rPr sz="2400" spc="5" dirty="0">
                <a:latin typeface="Times New Roman"/>
                <a:cs typeface="Times New Roman"/>
              </a:rPr>
              <a:t>simple </a:t>
            </a:r>
            <a:r>
              <a:rPr sz="2400" spc="10" dirty="0">
                <a:latin typeface="Times New Roman"/>
                <a:cs typeface="Times New Roman"/>
              </a:rPr>
              <a:t>and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intuitive.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applied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data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any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distribution.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Good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classification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if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number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10" dirty="0">
                <a:latin typeface="Times New Roman"/>
                <a:cs typeface="Times New Roman"/>
              </a:rPr>
              <a:t>samples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large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enough.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</a:pPr>
            <a:r>
              <a:rPr sz="3200" spc="-55" dirty="0">
                <a:latin typeface="Times New Roman"/>
                <a:cs typeface="Times New Roman"/>
              </a:rPr>
              <a:t>Weaknesses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KNN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imes New Roman"/>
              <a:cs typeface="Times New Roman"/>
            </a:endParaRPr>
          </a:p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400" spc="-105" dirty="0">
                <a:latin typeface="Times New Roman"/>
                <a:cs typeface="Times New Roman"/>
              </a:rPr>
              <a:t>Takes </a:t>
            </a:r>
            <a:r>
              <a:rPr sz="2400" spc="5" dirty="0">
                <a:latin typeface="Times New Roman"/>
                <a:cs typeface="Times New Roman"/>
              </a:rPr>
              <a:t>more </a:t>
            </a:r>
            <a:r>
              <a:rPr sz="2400" spc="20" dirty="0">
                <a:latin typeface="Times New Roman"/>
                <a:cs typeface="Times New Roman"/>
              </a:rPr>
              <a:t>time </a:t>
            </a:r>
            <a:r>
              <a:rPr sz="2400" spc="15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classify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" dirty="0">
                <a:latin typeface="Times New Roman"/>
                <a:cs typeface="Times New Roman"/>
              </a:rPr>
              <a:t>new</a:t>
            </a:r>
            <a:r>
              <a:rPr sz="2400" spc="-43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example.</a:t>
            </a:r>
            <a:endParaRPr sz="2400">
              <a:latin typeface="Times New Roman"/>
              <a:cs typeface="Times New Roman"/>
            </a:endParaRPr>
          </a:p>
          <a:p>
            <a:pPr marL="762000" marR="5080" lvl="1" indent="-292100">
              <a:lnSpc>
                <a:spcPct val="100699"/>
              </a:lnSpc>
              <a:buFont typeface="Arial"/>
              <a:buChar char="•"/>
              <a:tabLst>
                <a:tab pos="761365" algn="l"/>
                <a:tab pos="762000" algn="l"/>
              </a:tabLst>
            </a:pPr>
            <a:r>
              <a:rPr sz="2400" spc="15" dirty="0">
                <a:latin typeface="Times New Roman"/>
                <a:cs typeface="Times New Roman"/>
              </a:rPr>
              <a:t>need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calculate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compare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distance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new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example  to </a:t>
            </a:r>
            <a:r>
              <a:rPr sz="2400" spc="20" dirty="0">
                <a:latin typeface="Times New Roman"/>
                <a:cs typeface="Times New Roman"/>
              </a:rPr>
              <a:t>all </a:t>
            </a:r>
            <a:r>
              <a:rPr sz="2400" spc="10" dirty="0">
                <a:latin typeface="Times New Roman"/>
                <a:cs typeface="Times New Roman"/>
              </a:rPr>
              <a:t>other</a:t>
            </a:r>
            <a:r>
              <a:rPr sz="2400" spc="-3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400" spc="-5" dirty="0">
                <a:latin typeface="Times New Roman"/>
                <a:cs typeface="Times New Roman"/>
              </a:rPr>
              <a:t>Choosing </a:t>
            </a:r>
            <a:r>
              <a:rPr sz="2400" dirty="0">
                <a:latin typeface="Times New Roman"/>
                <a:cs typeface="Times New Roman"/>
              </a:rPr>
              <a:t>k </a:t>
            </a:r>
            <a:r>
              <a:rPr sz="2400" spc="2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tricky.</a:t>
            </a:r>
            <a:endParaRPr sz="2400">
              <a:latin typeface="Times New Roman"/>
              <a:cs typeface="Times New Roman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400" spc="5" dirty="0">
                <a:latin typeface="Times New Roman"/>
                <a:cs typeface="Times New Roman"/>
              </a:rPr>
              <a:t>Need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large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number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10" dirty="0">
                <a:latin typeface="Times New Roman"/>
                <a:cs typeface="Times New Roman"/>
              </a:rPr>
              <a:t>samples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1100" y="3568700"/>
            <a:ext cx="2311400" cy="2159000"/>
            <a:chOff x="3721100" y="3568700"/>
            <a:chExt cx="2311400" cy="2159000"/>
          </a:xfrm>
        </p:grpSpPr>
        <p:sp>
          <p:nvSpPr>
            <p:cNvPr id="3" name="object 3"/>
            <p:cNvSpPr/>
            <p:nvPr/>
          </p:nvSpPr>
          <p:spPr>
            <a:xfrm>
              <a:off x="3733800" y="3581400"/>
              <a:ext cx="2286000" cy="2133600"/>
            </a:xfrm>
            <a:custGeom>
              <a:avLst/>
              <a:gdLst/>
              <a:ahLst/>
              <a:cxnLst/>
              <a:rect l="l" t="t" r="r" b="b"/>
              <a:pathLst>
                <a:path w="2286000" h="2133600">
                  <a:moveTo>
                    <a:pt x="0" y="1066800"/>
                  </a:moveTo>
                  <a:lnTo>
                    <a:pt x="1054" y="1020530"/>
                  </a:lnTo>
                  <a:lnTo>
                    <a:pt x="4195" y="974755"/>
                  </a:lnTo>
                  <a:lnTo>
                    <a:pt x="9373" y="929528"/>
                  </a:lnTo>
                  <a:lnTo>
                    <a:pt x="16550" y="884885"/>
                  </a:lnTo>
                  <a:lnTo>
                    <a:pt x="25682" y="840865"/>
                  </a:lnTo>
                  <a:lnTo>
                    <a:pt x="36726" y="797508"/>
                  </a:lnTo>
                  <a:lnTo>
                    <a:pt x="49638" y="754855"/>
                  </a:lnTo>
                  <a:lnTo>
                    <a:pt x="64377" y="712946"/>
                  </a:lnTo>
                  <a:lnTo>
                    <a:pt x="80898" y="671820"/>
                  </a:lnTo>
                  <a:lnTo>
                    <a:pt x="99159" y="631517"/>
                  </a:lnTo>
                  <a:lnTo>
                    <a:pt x="119119" y="592079"/>
                  </a:lnTo>
                  <a:lnTo>
                    <a:pt x="140733" y="553544"/>
                  </a:lnTo>
                  <a:lnTo>
                    <a:pt x="163958" y="515953"/>
                  </a:lnTo>
                  <a:lnTo>
                    <a:pt x="188753" y="479346"/>
                  </a:lnTo>
                  <a:lnTo>
                    <a:pt x="215073" y="443762"/>
                  </a:lnTo>
                  <a:lnTo>
                    <a:pt x="242876" y="409242"/>
                  </a:lnTo>
                  <a:lnTo>
                    <a:pt x="272120" y="375827"/>
                  </a:lnTo>
                  <a:lnTo>
                    <a:pt x="302760" y="343555"/>
                  </a:lnTo>
                  <a:lnTo>
                    <a:pt x="334756" y="312467"/>
                  </a:lnTo>
                  <a:lnTo>
                    <a:pt x="368062" y="282603"/>
                  </a:lnTo>
                  <a:lnTo>
                    <a:pt x="402638" y="254003"/>
                  </a:lnTo>
                  <a:lnTo>
                    <a:pt x="438440" y="226708"/>
                  </a:lnTo>
                  <a:lnTo>
                    <a:pt x="475424" y="200756"/>
                  </a:lnTo>
                  <a:lnTo>
                    <a:pt x="513549" y="176189"/>
                  </a:lnTo>
                  <a:lnTo>
                    <a:pt x="552770" y="153045"/>
                  </a:lnTo>
                  <a:lnTo>
                    <a:pt x="593047" y="131366"/>
                  </a:lnTo>
                  <a:lnTo>
                    <a:pt x="634334" y="111192"/>
                  </a:lnTo>
                  <a:lnTo>
                    <a:pt x="676591" y="92561"/>
                  </a:lnTo>
                  <a:lnTo>
                    <a:pt x="719773" y="75515"/>
                  </a:lnTo>
                  <a:lnTo>
                    <a:pt x="763838" y="60093"/>
                  </a:lnTo>
                  <a:lnTo>
                    <a:pt x="808743" y="46335"/>
                  </a:lnTo>
                  <a:lnTo>
                    <a:pt x="854446" y="34283"/>
                  </a:lnTo>
                  <a:lnTo>
                    <a:pt x="900902" y="23974"/>
                  </a:lnTo>
                  <a:lnTo>
                    <a:pt x="948070" y="15449"/>
                  </a:lnTo>
                  <a:lnTo>
                    <a:pt x="995907" y="8749"/>
                  </a:lnTo>
                  <a:lnTo>
                    <a:pt x="1044370" y="3914"/>
                  </a:lnTo>
                  <a:lnTo>
                    <a:pt x="1093410" y="984"/>
                  </a:lnTo>
                  <a:lnTo>
                    <a:pt x="1143000" y="0"/>
                  </a:lnTo>
                  <a:lnTo>
                    <a:pt x="1192590" y="984"/>
                  </a:lnTo>
                  <a:lnTo>
                    <a:pt x="1241630" y="3914"/>
                  </a:lnTo>
                  <a:lnTo>
                    <a:pt x="1290090" y="8749"/>
                  </a:lnTo>
                  <a:lnTo>
                    <a:pt x="1337930" y="15449"/>
                  </a:lnTo>
                  <a:lnTo>
                    <a:pt x="1385100" y="23974"/>
                  </a:lnTo>
                  <a:lnTo>
                    <a:pt x="1431550" y="34283"/>
                  </a:lnTo>
                  <a:lnTo>
                    <a:pt x="1477260" y="46335"/>
                  </a:lnTo>
                  <a:lnTo>
                    <a:pt x="1522160" y="60093"/>
                  </a:lnTo>
                  <a:lnTo>
                    <a:pt x="1566230" y="75515"/>
                  </a:lnTo>
                  <a:lnTo>
                    <a:pt x="1609410" y="92561"/>
                  </a:lnTo>
                  <a:lnTo>
                    <a:pt x="1651670" y="111192"/>
                  </a:lnTo>
                  <a:lnTo>
                    <a:pt x="1692950" y="131366"/>
                  </a:lnTo>
                  <a:lnTo>
                    <a:pt x="1733230" y="153045"/>
                  </a:lnTo>
                  <a:lnTo>
                    <a:pt x="1772451" y="176189"/>
                  </a:lnTo>
                  <a:lnTo>
                    <a:pt x="1810581" y="200756"/>
                  </a:lnTo>
                  <a:lnTo>
                    <a:pt x="1847561" y="226708"/>
                  </a:lnTo>
                  <a:lnTo>
                    <a:pt x="1883361" y="254003"/>
                  </a:lnTo>
                  <a:lnTo>
                    <a:pt x="1917941" y="282603"/>
                  </a:lnTo>
                  <a:lnTo>
                    <a:pt x="1951241" y="312467"/>
                  </a:lnTo>
                  <a:lnTo>
                    <a:pt x="1983241" y="343555"/>
                  </a:lnTo>
                  <a:lnTo>
                    <a:pt x="2013881" y="375827"/>
                  </a:lnTo>
                  <a:lnTo>
                    <a:pt x="2043121" y="409242"/>
                  </a:lnTo>
                  <a:lnTo>
                    <a:pt x="2070931" y="443762"/>
                  </a:lnTo>
                  <a:lnTo>
                    <a:pt x="2097251" y="479346"/>
                  </a:lnTo>
                  <a:lnTo>
                    <a:pt x="2122041" y="515953"/>
                  </a:lnTo>
                  <a:lnTo>
                    <a:pt x="2145271" y="553544"/>
                  </a:lnTo>
                  <a:lnTo>
                    <a:pt x="2166881" y="592079"/>
                  </a:lnTo>
                  <a:lnTo>
                    <a:pt x="2186841" y="631517"/>
                  </a:lnTo>
                  <a:lnTo>
                    <a:pt x="2205101" y="671820"/>
                  </a:lnTo>
                  <a:lnTo>
                    <a:pt x="2221621" y="712946"/>
                  </a:lnTo>
                  <a:lnTo>
                    <a:pt x="2236361" y="754855"/>
                  </a:lnTo>
                  <a:lnTo>
                    <a:pt x="2249271" y="797508"/>
                  </a:lnTo>
                  <a:lnTo>
                    <a:pt x="2260321" y="840865"/>
                  </a:lnTo>
                  <a:lnTo>
                    <a:pt x="2269451" y="884885"/>
                  </a:lnTo>
                  <a:lnTo>
                    <a:pt x="2276621" y="929528"/>
                  </a:lnTo>
                  <a:lnTo>
                    <a:pt x="2281801" y="974755"/>
                  </a:lnTo>
                  <a:lnTo>
                    <a:pt x="2284941" y="1020530"/>
                  </a:lnTo>
                  <a:lnTo>
                    <a:pt x="2286001" y="1066800"/>
                  </a:lnTo>
                  <a:lnTo>
                    <a:pt x="2284941" y="1113070"/>
                  </a:lnTo>
                  <a:lnTo>
                    <a:pt x="2281801" y="1158840"/>
                  </a:lnTo>
                  <a:lnTo>
                    <a:pt x="2276621" y="1204070"/>
                  </a:lnTo>
                  <a:lnTo>
                    <a:pt x="2269451" y="1248710"/>
                  </a:lnTo>
                  <a:lnTo>
                    <a:pt x="2260321" y="1292730"/>
                  </a:lnTo>
                  <a:lnTo>
                    <a:pt x="2249271" y="1336090"/>
                  </a:lnTo>
                  <a:lnTo>
                    <a:pt x="2236361" y="1378740"/>
                  </a:lnTo>
                  <a:lnTo>
                    <a:pt x="2221621" y="1420650"/>
                  </a:lnTo>
                  <a:lnTo>
                    <a:pt x="2205101" y="1461780"/>
                  </a:lnTo>
                  <a:lnTo>
                    <a:pt x="2186841" y="1502080"/>
                  </a:lnTo>
                  <a:lnTo>
                    <a:pt x="2166881" y="1541520"/>
                  </a:lnTo>
                  <a:lnTo>
                    <a:pt x="2145271" y="1580060"/>
                  </a:lnTo>
                  <a:lnTo>
                    <a:pt x="2122041" y="1617650"/>
                  </a:lnTo>
                  <a:lnTo>
                    <a:pt x="2097251" y="1654250"/>
                  </a:lnTo>
                  <a:lnTo>
                    <a:pt x="2070931" y="1689840"/>
                  </a:lnTo>
                  <a:lnTo>
                    <a:pt x="2043121" y="1724360"/>
                  </a:lnTo>
                  <a:lnTo>
                    <a:pt x="2013881" y="1757771"/>
                  </a:lnTo>
                  <a:lnTo>
                    <a:pt x="1983241" y="1790041"/>
                  </a:lnTo>
                  <a:lnTo>
                    <a:pt x="1951241" y="1821131"/>
                  </a:lnTo>
                  <a:lnTo>
                    <a:pt x="1917941" y="1851001"/>
                  </a:lnTo>
                  <a:lnTo>
                    <a:pt x="1883361" y="1879601"/>
                  </a:lnTo>
                  <a:lnTo>
                    <a:pt x="1847561" y="1906891"/>
                  </a:lnTo>
                  <a:lnTo>
                    <a:pt x="1810581" y="1932841"/>
                  </a:lnTo>
                  <a:lnTo>
                    <a:pt x="1772451" y="1957411"/>
                  </a:lnTo>
                  <a:lnTo>
                    <a:pt x="1733230" y="1980551"/>
                  </a:lnTo>
                  <a:lnTo>
                    <a:pt x="1692950" y="2002231"/>
                  </a:lnTo>
                  <a:lnTo>
                    <a:pt x="1651670" y="2022411"/>
                  </a:lnTo>
                  <a:lnTo>
                    <a:pt x="1609410" y="2041041"/>
                  </a:lnTo>
                  <a:lnTo>
                    <a:pt x="1566230" y="2058081"/>
                  </a:lnTo>
                  <a:lnTo>
                    <a:pt x="1522160" y="2073511"/>
                  </a:lnTo>
                  <a:lnTo>
                    <a:pt x="1477260" y="2087261"/>
                  </a:lnTo>
                  <a:lnTo>
                    <a:pt x="1431550" y="2099321"/>
                  </a:lnTo>
                  <a:lnTo>
                    <a:pt x="1385100" y="2109621"/>
                  </a:lnTo>
                  <a:lnTo>
                    <a:pt x="1337930" y="2118151"/>
                  </a:lnTo>
                  <a:lnTo>
                    <a:pt x="1290090" y="2124851"/>
                  </a:lnTo>
                  <a:lnTo>
                    <a:pt x="1241630" y="2129681"/>
                  </a:lnTo>
                  <a:lnTo>
                    <a:pt x="1192590" y="2132611"/>
                  </a:lnTo>
                  <a:lnTo>
                    <a:pt x="1143000" y="2133601"/>
                  </a:lnTo>
                  <a:lnTo>
                    <a:pt x="1093410" y="2132611"/>
                  </a:lnTo>
                  <a:lnTo>
                    <a:pt x="1044370" y="2129681"/>
                  </a:lnTo>
                  <a:lnTo>
                    <a:pt x="995907" y="2124851"/>
                  </a:lnTo>
                  <a:lnTo>
                    <a:pt x="948070" y="2118151"/>
                  </a:lnTo>
                  <a:lnTo>
                    <a:pt x="900902" y="2109621"/>
                  </a:lnTo>
                  <a:lnTo>
                    <a:pt x="854446" y="2099321"/>
                  </a:lnTo>
                  <a:lnTo>
                    <a:pt x="808743" y="2087261"/>
                  </a:lnTo>
                  <a:lnTo>
                    <a:pt x="763838" y="2073511"/>
                  </a:lnTo>
                  <a:lnTo>
                    <a:pt x="719773" y="2058081"/>
                  </a:lnTo>
                  <a:lnTo>
                    <a:pt x="676591" y="2041041"/>
                  </a:lnTo>
                  <a:lnTo>
                    <a:pt x="634334" y="2022411"/>
                  </a:lnTo>
                  <a:lnTo>
                    <a:pt x="593047" y="2002231"/>
                  </a:lnTo>
                  <a:lnTo>
                    <a:pt x="552770" y="1980551"/>
                  </a:lnTo>
                  <a:lnTo>
                    <a:pt x="513549" y="1957411"/>
                  </a:lnTo>
                  <a:lnTo>
                    <a:pt x="475424" y="1932841"/>
                  </a:lnTo>
                  <a:lnTo>
                    <a:pt x="438440" y="1906891"/>
                  </a:lnTo>
                  <a:lnTo>
                    <a:pt x="402638" y="1879601"/>
                  </a:lnTo>
                  <a:lnTo>
                    <a:pt x="368062" y="1851001"/>
                  </a:lnTo>
                  <a:lnTo>
                    <a:pt x="334756" y="1821131"/>
                  </a:lnTo>
                  <a:lnTo>
                    <a:pt x="302760" y="1790041"/>
                  </a:lnTo>
                  <a:lnTo>
                    <a:pt x="272120" y="1757771"/>
                  </a:lnTo>
                  <a:lnTo>
                    <a:pt x="242876" y="1724360"/>
                  </a:lnTo>
                  <a:lnTo>
                    <a:pt x="215073" y="1689840"/>
                  </a:lnTo>
                  <a:lnTo>
                    <a:pt x="188753" y="1654250"/>
                  </a:lnTo>
                  <a:lnTo>
                    <a:pt x="163958" y="1617650"/>
                  </a:lnTo>
                  <a:lnTo>
                    <a:pt x="140733" y="1580060"/>
                  </a:lnTo>
                  <a:lnTo>
                    <a:pt x="119119" y="1541520"/>
                  </a:lnTo>
                  <a:lnTo>
                    <a:pt x="99159" y="1502080"/>
                  </a:lnTo>
                  <a:lnTo>
                    <a:pt x="80898" y="1461780"/>
                  </a:lnTo>
                  <a:lnTo>
                    <a:pt x="64377" y="1420650"/>
                  </a:lnTo>
                  <a:lnTo>
                    <a:pt x="49638" y="1378740"/>
                  </a:lnTo>
                  <a:lnTo>
                    <a:pt x="36726" y="1336090"/>
                  </a:lnTo>
                  <a:lnTo>
                    <a:pt x="25682" y="1292730"/>
                  </a:lnTo>
                  <a:lnTo>
                    <a:pt x="16550" y="1248710"/>
                  </a:lnTo>
                  <a:lnTo>
                    <a:pt x="9373" y="1204070"/>
                  </a:lnTo>
                  <a:lnTo>
                    <a:pt x="4195" y="1158840"/>
                  </a:lnTo>
                  <a:lnTo>
                    <a:pt x="1054" y="1113070"/>
                  </a:lnTo>
                  <a:lnTo>
                    <a:pt x="0" y="1066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1000" y="3962400"/>
              <a:ext cx="1295400" cy="144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3949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Simple</a:t>
            </a:r>
            <a:r>
              <a:rPr sz="4400" spc="10" dirty="0"/>
              <a:t> </a:t>
            </a:r>
            <a:r>
              <a:rPr sz="4400" dirty="0"/>
              <a:t>Analogy..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35940" y="887476"/>
            <a:ext cx="7162800" cy="1490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0" dirty="0">
                <a:latin typeface="Times New Roman"/>
                <a:cs typeface="Times New Roman"/>
              </a:rPr>
              <a:t>Tell </a:t>
            </a:r>
            <a:r>
              <a:rPr sz="3200" spc="5" dirty="0">
                <a:latin typeface="Times New Roman"/>
                <a:cs typeface="Times New Roman"/>
              </a:rPr>
              <a:t>me </a:t>
            </a:r>
            <a:r>
              <a:rPr sz="3200" spc="-5" dirty="0">
                <a:latin typeface="Times New Roman"/>
                <a:cs typeface="Times New Roman"/>
              </a:rPr>
              <a:t>about </a:t>
            </a:r>
            <a:r>
              <a:rPr sz="3200" dirty="0">
                <a:latin typeface="Times New Roman"/>
                <a:cs typeface="Times New Roman"/>
              </a:rPr>
              <a:t>your </a:t>
            </a:r>
            <a:r>
              <a:rPr sz="3200" spc="-5" dirty="0">
                <a:latin typeface="Times New Roman"/>
                <a:cs typeface="Times New Roman"/>
              </a:rPr>
              <a:t>friends(</a:t>
            </a:r>
            <a:r>
              <a:rPr sz="3200" i="1" spc="-5" dirty="0">
                <a:latin typeface="Times New Roman"/>
                <a:cs typeface="Times New Roman"/>
              </a:rPr>
              <a:t>who </a:t>
            </a:r>
            <a:r>
              <a:rPr sz="3200" i="1" spc="-10" dirty="0">
                <a:latin typeface="Times New Roman"/>
                <a:cs typeface="Times New Roman"/>
              </a:rPr>
              <a:t>your  neighbors </a:t>
            </a:r>
            <a:r>
              <a:rPr sz="3200" i="1" spc="-45" dirty="0">
                <a:latin typeface="Times New Roman"/>
                <a:cs typeface="Times New Roman"/>
              </a:rPr>
              <a:t>are</a:t>
            </a:r>
            <a:r>
              <a:rPr sz="3200" spc="-45" dirty="0">
                <a:latin typeface="Times New Roman"/>
                <a:cs typeface="Times New Roman"/>
              </a:rPr>
              <a:t>)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3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will tell </a:t>
            </a:r>
            <a:r>
              <a:rPr sz="32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you </a:t>
            </a:r>
            <a:r>
              <a:rPr sz="32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who </a:t>
            </a:r>
            <a:r>
              <a:rPr sz="32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you  </a:t>
            </a:r>
            <a:r>
              <a:rPr sz="32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3200" spc="-4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45100" y="1981200"/>
            <a:ext cx="17526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590800"/>
            <a:ext cx="15240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4953000"/>
            <a:ext cx="2133600" cy="1257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00" y="5270500"/>
            <a:ext cx="1612900" cy="1587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1800" y="3581400"/>
            <a:ext cx="1689100" cy="137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1557" y="6430703"/>
            <a:ext cx="1524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1557" y="6430703"/>
            <a:ext cx="1524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517" y="89915"/>
            <a:ext cx="33375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/>
              <a:t>What </a:t>
            </a:r>
            <a:r>
              <a:rPr sz="4400" spc="-15" dirty="0"/>
              <a:t>is</a:t>
            </a:r>
            <a:r>
              <a:rPr sz="4400" spc="-340" dirty="0"/>
              <a:t> </a:t>
            </a:r>
            <a:r>
              <a:rPr sz="4400" spc="20" dirty="0"/>
              <a:t>KNN?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7936"/>
            <a:ext cx="801370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powerful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classification</a:t>
            </a:r>
            <a:r>
              <a:rPr sz="2700" spc="-325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Times New Roman"/>
                <a:cs typeface="Times New Roman"/>
              </a:rPr>
              <a:t>algorithm</a:t>
            </a:r>
            <a:r>
              <a:rPr sz="2700" spc="-29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used</a:t>
            </a:r>
            <a:r>
              <a:rPr sz="2700" spc="-229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in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ML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226695" indent="-342900">
              <a:lnSpc>
                <a:spcPts val="26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K </a:t>
            </a:r>
            <a:r>
              <a:rPr sz="2700" spc="10" dirty="0">
                <a:latin typeface="Times New Roman"/>
                <a:cs typeface="Times New Roman"/>
              </a:rPr>
              <a:t>nearest </a:t>
            </a:r>
            <a:r>
              <a:rPr sz="2700" spc="30" dirty="0">
                <a:latin typeface="Times New Roman"/>
                <a:cs typeface="Times New Roman"/>
              </a:rPr>
              <a:t>neighbors </a:t>
            </a:r>
            <a:r>
              <a:rPr sz="2700" spc="20" dirty="0">
                <a:latin typeface="Times New Roman"/>
                <a:cs typeface="Times New Roman"/>
              </a:rPr>
              <a:t>stores </a:t>
            </a:r>
            <a:r>
              <a:rPr sz="2700" spc="15" dirty="0">
                <a:latin typeface="Times New Roman"/>
                <a:cs typeface="Times New Roman"/>
              </a:rPr>
              <a:t>all available </a:t>
            </a:r>
            <a:r>
              <a:rPr sz="2700" spc="10" dirty="0">
                <a:latin typeface="Times New Roman"/>
                <a:cs typeface="Times New Roman"/>
              </a:rPr>
              <a:t>cases </a:t>
            </a:r>
            <a:r>
              <a:rPr sz="2700" spc="15" dirty="0">
                <a:latin typeface="Times New Roman"/>
                <a:cs typeface="Times New Roman"/>
              </a:rPr>
              <a:t>and  </a:t>
            </a:r>
            <a:r>
              <a:rPr sz="2700" spc="20" dirty="0">
                <a:latin typeface="Times New Roman"/>
                <a:cs typeface="Times New Roman"/>
              </a:rPr>
              <a:t>classifies</a:t>
            </a:r>
            <a:r>
              <a:rPr sz="2700" spc="-22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new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cases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based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on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similarity</a:t>
            </a:r>
            <a:r>
              <a:rPr sz="2700" i="1" spc="-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measure</a:t>
            </a:r>
            <a:r>
              <a:rPr sz="2700" spc="5" dirty="0">
                <a:latin typeface="Times New Roman"/>
                <a:cs typeface="Times New Roman"/>
              </a:rPr>
              <a:t>(e.g </a:t>
            </a:r>
            <a:r>
              <a:rPr sz="27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spc="-170" dirty="0">
                <a:solidFill>
                  <a:srgbClr val="FF0000"/>
                </a:solidFill>
                <a:latin typeface="Trebuchet MS"/>
                <a:cs typeface="Trebuchet MS"/>
              </a:rPr>
              <a:t>distance</a:t>
            </a:r>
            <a:r>
              <a:rPr sz="2700" b="1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r>
              <a:rPr sz="2700" spc="-10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One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of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Times New Roman"/>
                <a:cs typeface="Times New Roman"/>
              </a:rPr>
              <a:t>the</a:t>
            </a:r>
            <a:r>
              <a:rPr sz="2700" spc="-175" dirty="0">
                <a:latin typeface="Times New Roman"/>
                <a:cs typeface="Times New Roman"/>
              </a:rPr>
              <a:t> </a:t>
            </a:r>
            <a:r>
              <a:rPr sz="2700" spc="30" dirty="0">
                <a:solidFill>
                  <a:srgbClr val="943735"/>
                </a:solidFill>
                <a:latin typeface="Times New Roman"/>
                <a:cs typeface="Times New Roman"/>
              </a:rPr>
              <a:t>top</a:t>
            </a:r>
            <a:r>
              <a:rPr sz="2700" spc="-13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700" spc="20" dirty="0">
                <a:solidFill>
                  <a:srgbClr val="943735"/>
                </a:solidFill>
                <a:latin typeface="Times New Roman"/>
                <a:cs typeface="Times New Roman"/>
              </a:rPr>
              <a:t>data</a:t>
            </a:r>
            <a:r>
              <a:rPr sz="2700" spc="-17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700" spc="30" dirty="0">
                <a:solidFill>
                  <a:srgbClr val="943735"/>
                </a:solidFill>
                <a:latin typeface="Times New Roman"/>
                <a:cs typeface="Times New Roman"/>
              </a:rPr>
              <a:t>mining</a:t>
            </a:r>
            <a:r>
              <a:rPr sz="2700" spc="-229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700" spc="15" dirty="0">
                <a:solidFill>
                  <a:srgbClr val="943735"/>
                </a:solidFill>
                <a:latin typeface="Times New Roman"/>
                <a:cs typeface="Times New Roman"/>
              </a:rPr>
              <a:t>algorithms</a:t>
            </a:r>
            <a:r>
              <a:rPr sz="2700" spc="-2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used</a:t>
            </a:r>
            <a:r>
              <a:rPr sz="2700" spc="-229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today.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6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943735"/>
                </a:solidFill>
                <a:latin typeface="Times New Roman"/>
                <a:cs typeface="Times New Roman"/>
              </a:rPr>
              <a:t>non-parametric</a:t>
            </a:r>
            <a:r>
              <a:rPr sz="2700" spc="-28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lazy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learning</a:t>
            </a:r>
            <a:r>
              <a:rPr sz="2700" spc="-23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algorithm</a:t>
            </a:r>
            <a:r>
              <a:rPr sz="2700" spc="-28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(An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Instance-  </a:t>
            </a:r>
            <a:r>
              <a:rPr sz="2700" spc="15" dirty="0">
                <a:latin typeface="Times New Roman"/>
                <a:cs typeface="Times New Roman"/>
              </a:rPr>
              <a:t>based </a:t>
            </a:r>
            <a:r>
              <a:rPr sz="2700" spc="10" dirty="0">
                <a:latin typeface="Times New Roman"/>
                <a:cs typeface="Times New Roman"/>
              </a:rPr>
              <a:t>Learning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method).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358" y="896746"/>
            <a:ext cx="6429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/>
              <a:t>Nearest </a:t>
            </a:r>
            <a:r>
              <a:rPr sz="4400" spc="5" dirty="0"/>
              <a:t>Neighbor</a:t>
            </a:r>
            <a:r>
              <a:rPr sz="4400" spc="-455" dirty="0"/>
              <a:t> </a:t>
            </a:r>
            <a:r>
              <a:rPr sz="4400" spc="-5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01058" y="1738998"/>
            <a:ext cx="6059170" cy="27838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17500" indent="-29273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16865" algn="l"/>
                <a:tab pos="318135" algn="l"/>
              </a:tabLst>
            </a:pPr>
            <a:r>
              <a:rPr sz="2800" spc="-15" dirty="0">
                <a:latin typeface="Times New Roman"/>
                <a:cs typeface="Times New Roman"/>
              </a:rPr>
              <a:t>Learning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Algorithm:</a:t>
            </a:r>
            <a:endParaRPr sz="2800">
              <a:latin typeface="Times New Roman"/>
              <a:cs typeface="Times New Roman"/>
            </a:endParaRPr>
          </a:p>
          <a:p>
            <a:pPr marL="673100" lvl="1" indent="-25527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673735" algn="l"/>
              </a:tabLst>
            </a:pPr>
            <a:r>
              <a:rPr sz="2500" dirty="0">
                <a:latin typeface="Times New Roman"/>
                <a:cs typeface="Times New Roman"/>
              </a:rPr>
              <a:t>Store </a:t>
            </a:r>
            <a:r>
              <a:rPr sz="2500" spc="5" dirty="0">
                <a:latin typeface="Times New Roman"/>
                <a:cs typeface="Times New Roman"/>
              </a:rPr>
              <a:t>training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examples</a:t>
            </a:r>
            <a:endParaRPr sz="2500">
              <a:latin typeface="Times New Roman"/>
              <a:cs typeface="Times New Roman"/>
            </a:endParaRPr>
          </a:p>
          <a:p>
            <a:pPr marL="317500" indent="-2927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16865" algn="l"/>
                <a:tab pos="318135" algn="l"/>
              </a:tabLst>
            </a:pPr>
            <a:r>
              <a:rPr sz="2800" spc="-5" dirty="0">
                <a:latin typeface="Times New Roman"/>
                <a:cs typeface="Times New Roman"/>
              </a:rPr>
              <a:t>Prediction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Algorithm:</a:t>
            </a:r>
            <a:endParaRPr sz="2800">
              <a:latin typeface="Times New Roman"/>
              <a:cs typeface="Times New Roman"/>
            </a:endParaRPr>
          </a:p>
          <a:p>
            <a:pPr marL="685800" marR="17780" lvl="1" indent="-267335">
              <a:lnSpc>
                <a:spcPts val="2900"/>
              </a:lnSpc>
              <a:spcBef>
                <a:spcPts val="819"/>
              </a:spcBef>
              <a:buFont typeface="Arial"/>
              <a:buChar char="–"/>
              <a:tabLst>
                <a:tab pos="686435" algn="l"/>
                <a:tab pos="1815464" algn="l"/>
              </a:tabLst>
            </a:pPr>
            <a:r>
              <a:rPr sz="2500" spc="-165" dirty="0">
                <a:latin typeface="Times New Roman"/>
                <a:cs typeface="Times New Roman"/>
              </a:rPr>
              <a:t>To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classify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new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example</a:t>
            </a:r>
            <a:r>
              <a:rPr sz="2500" spc="-24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x</a:t>
            </a:r>
            <a:r>
              <a:rPr sz="2500" b="1" spc="-8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by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finding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the  </a:t>
            </a:r>
            <a:r>
              <a:rPr sz="2500" spc="5" dirty="0">
                <a:latin typeface="Times New Roman"/>
                <a:cs typeface="Times New Roman"/>
              </a:rPr>
              <a:t>training	example</a:t>
            </a:r>
            <a:r>
              <a:rPr sz="2500" spc="-2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(</a:t>
            </a:r>
            <a:r>
              <a:rPr sz="2500" b="1" spc="-10" dirty="0">
                <a:latin typeface="Times New Roman"/>
                <a:cs typeface="Times New Roman"/>
              </a:rPr>
              <a:t>x</a:t>
            </a:r>
            <a:r>
              <a:rPr sz="2400" spc="-15" baseline="20833" dirty="0">
                <a:latin typeface="Times New Roman"/>
                <a:cs typeface="Times New Roman"/>
              </a:rPr>
              <a:t>i</a:t>
            </a:r>
            <a:r>
              <a:rPr sz="2500" spc="-10" dirty="0">
                <a:latin typeface="Times New Roman"/>
                <a:cs typeface="Times New Roman"/>
              </a:rPr>
              <a:t>,y</a:t>
            </a:r>
            <a:r>
              <a:rPr sz="2400" spc="-15" baseline="20833" dirty="0">
                <a:latin typeface="Times New Roman"/>
                <a:cs typeface="Times New Roman"/>
              </a:rPr>
              <a:t>i</a:t>
            </a:r>
            <a:r>
              <a:rPr sz="2500" spc="-10" dirty="0">
                <a:latin typeface="Times New Roman"/>
                <a:cs typeface="Times New Roman"/>
              </a:rPr>
              <a:t>)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that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nearest</a:t>
            </a:r>
            <a:r>
              <a:rPr sz="2500" i="1" spc="-2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  <a:p>
            <a:pPr marL="673100" lvl="1" indent="-25527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673735" algn="l"/>
              </a:tabLst>
            </a:pPr>
            <a:r>
              <a:rPr sz="2500" spc="10" dirty="0">
                <a:latin typeface="Times New Roman"/>
                <a:cs typeface="Times New Roman"/>
              </a:rPr>
              <a:t>Guess </a:t>
            </a:r>
            <a:r>
              <a:rPr sz="2500" spc="1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class y =</a:t>
            </a:r>
            <a:r>
              <a:rPr sz="2500" spc="-38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y</a:t>
            </a:r>
            <a:r>
              <a:rPr sz="2400" spc="37" baseline="20833" dirty="0">
                <a:latin typeface="Times New Roman"/>
                <a:cs typeface="Times New Roman"/>
              </a:rPr>
              <a:t>i</a:t>
            </a:r>
            <a:endParaRPr sz="2400" baseline="208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546100"/>
            <a:ext cx="8851900" cy="3436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95580">
              <a:lnSpc>
                <a:spcPts val="3300"/>
              </a:lnSpc>
              <a:spcBef>
                <a:spcPts val="260"/>
              </a:spcBef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25" dirty="0">
                <a:latin typeface="Carlito"/>
                <a:cs typeface="Carlito"/>
              </a:rPr>
              <a:t>is </a:t>
            </a:r>
            <a:r>
              <a:rPr sz="2800" spc="5" dirty="0">
                <a:latin typeface="Carlito"/>
                <a:cs typeface="Carlito"/>
              </a:rPr>
              <a:t>used </a:t>
            </a:r>
            <a:r>
              <a:rPr sz="2800" spc="20" dirty="0">
                <a:latin typeface="Carlito"/>
                <a:cs typeface="Carlito"/>
              </a:rPr>
              <a:t>for </a:t>
            </a:r>
            <a:r>
              <a:rPr sz="28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classification</a:t>
            </a: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and </a:t>
            </a:r>
            <a:r>
              <a:rPr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regression</a:t>
            </a:r>
            <a:r>
              <a:rPr sz="2800" dirty="0">
                <a:latin typeface="Carlito"/>
                <a:cs typeface="Carlito"/>
              </a:rPr>
              <a:t>.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dirty="0">
                <a:latin typeface="Carlito"/>
                <a:cs typeface="Carlito"/>
              </a:rPr>
              <a:t>both </a:t>
            </a:r>
            <a:r>
              <a:rPr sz="2800" spc="-5" dirty="0">
                <a:latin typeface="Carlito"/>
                <a:cs typeface="Carlito"/>
              </a:rPr>
              <a:t>cases, the  </a:t>
            </a:r>
            <a:r>
              <a:rPr sz="2800" spc="5" dirty="0">
                <a:latin typeface="Carlito"/>
                <a:cs typeface="Carlito"/>
              </a:rPr>
              <a:t>input </a:t>
            </a:r>
            <a:r>
              <a:rPr sz="2800" spc="-5" dirty="0">
                <a:latin typeface="Carlito"/>
                <a:cs typeface="Carlito"/>
              </a:rPr>
              <a:t>consists </a:t>
            </a:r>
            <a:r>
              <a:rPr sz="2800" spc="1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i="1" dirty="0">
                <a:latin typeface="Carlito"/>
                <a:cs typeface="Carlito"/>
              </a:rPr>
              <a:t>k </a:t>
            </a:r>
            <a:r>
              <a:rPr sz="2800" dirty="0">
                <a:latin typeface="Carlito"/>
                <a:cs typeface="Carlito"/>
              </a:rPr>
              <a:t>closest </a:t>
            </a:r>
            <a:r>
              <a:rPr sz="2800" spc="-15" dirty="0">
                <a:latin typeface="Carlito"/>
                <a:cs typeface="Carlito"/>
              </a:rPr>
              <a:t>training examples </a:t>
            </a:r>
            <a:r>
              <a:rPr sz="2800" spc="-25" dirty="0">
                <a:latin typeface="Carlito"/>
                <a:cs typeface="Carlito"/>
              </a:rPr>
              <a:t>in </a:t>
            </a:r>
            <a:r>
              <a:rPr sz="28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data</a:t>
            </a:r>
            <a:r>
              <a:rPr sz="2800" u="sng" spc="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 </a:t>
            </a:r>
            <a:r>
              <a:rPr sz="2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set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Carlito"/>
              <a:cs typeface="Carlito"/>
            </a:endParaRPr>
          </a:p>
          <a:p>
            <a:pPr marL="12700" marR="5080">
              <a:lnSpc>
                <a:spcPts val="3300"/>
              </a:lnSpc>
            </a:pPr>
            <a:r>
              <a:rPr sz="2800" dirty="0">
                <a:latin typeface="Carlito"/>
                <a:cs typeface="Carlito"/>
              </a:rPr>
              <a:t>K </a:t>
            </a:r>
            <a:r>
              <a:rPr sz="2800" spc="-25" dirty="0">
                <a:latin typeface="Carlito"/>
                <a:cs typeface="Carlito"/>
              </a:rPr>
              <a:t>in </a:t>
            </a:r>
            <a:r>
              <a:rPr sz="2800" spc="10" dirty="0">
                <a:latin typeface="Carlito"/>
                <a:cs typeface="Carlito"/>
              </a:rPr>
              <a:t>KNN </a:t>
            </a:r>
            <a:r>
              <a:rPr sz="2800" spc="5" dirty="0">
                <a:latin typeface="Carlito"/>
                <a:cs typeface="Carlito"/>
              </a:rPr>
              <a:t>represents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5" dirty="0">
                <a:latin typeface="Carlito"/>
                <a:cs typeface="Carlito"/>
              </a:rPr>
              <a:t>number </a:t>
            </a:r>
            <a:r>
              <a:rPr sz="2800" spc="1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dirty="0">
                <a:latin typeface="Carlito"/>
                <a:cs typeface="Carlito"/>
              </a:rPr>
              <a:t>nearest </a:t>
            </a:r>
            <a:r>
              <a:rPr sz="2800" spc="5" dirty="0">
                <a:latin typeface="Carlito"/>
                <a:cs typeface="Carlito"/>
              </a:rPr>
              <a:t>neighbors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we  </a:t>
            </a:r>
            <a:r>
              <a:rPr sz="2800" spc="5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classify </a:t>
            </a:r>
            <a:r>
              <a:rPr sz="2800" spc="5" dirty="0">
                <a:latin typeface="Carlito"/>
                <a:cs typeface="Carlito"/>
              </a:rPr>
              <a:t>new </a:t>
            </a:r>
            <a:r>
              <a:rPr sz="2800" spc="-15" dirty="0">
                <a:latin typeface="Carlito"/>
                <a:cs typeface="Carlito"/>
              </a:rPr>
              <a:t>data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points.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rlito"/>
              <a:cs typeface="Carlito"/>
            </a:endParaRPr>
          </a:p>
          <a:p>
            <a:pPr marL="12700" marR="1746885">
              <a:lnSpc>
                <a:spcPct val="101200"/>
              </a:lnSpc>
            </a:pPr>
            <a:r>
              <a:rPr sz="2800" spc="20" dirty="0">
                <a:latin typeface="Carlito"/>
                <a:cs typeface="Carlito"/>
              </a:rPr>
              <a:t>The </a:t>
            </a:r>
            <a:r>
              <a:rPr sz="2800" spc="5" dirty="0">
                <a:latin typeface="Carlito"/>
                <a:cs typeface="Carlito"/>
              </a:rPr>
              <a:t>output </a:t>
            </a:r>
            <a:r>
              <a:rPr sz="2800" spc="15" dirty="0">
                <a:latin typeface="Carlito"/>
                <a:cs typeface="Carlito"/>
              </a:rPr>
              <a:t>depends </a:t>
            </a:r>
            <a:r>
              <a:rPr sz="2800" spc="10" dirty="0">
                <a:latin typeface="Carlito"/>
                <a:cs typeface="Carlito"/>
              </a:rPr>
              <a:t>on </a:t>
            </a:r>
            <a:r>
              <a:rPr sz="2800" dirty="0">
                <a:latin typeface="Carlito"/>
                <a:cs typeface="Carlito"/>
              </a:rPr>
              <a:t>whether </a:t>
            </a:r>
            <a:r>
              <a:rPr sz="2800" i="1" spc="10" dirty="0">
                <a:latin typeface="Carlito"/>
                <a:cs typeface="Carlito"/>
              </a:rPr>
              <a:t>k</a:t>
            </a:r>
            <a:r>
              <a:rPr sz="2800" spc="10" dirty="0">
                <a:latin typeface="Carlito"/>
                <a:cs typeface="Carlito"/>
              </a:rPr>
              <a:t>-NN </a:t>
            </a:r>
            <a:r>
              <a:rPr sz="2800" spc="-25" dirty="0">
                <a:latin typeface="Carlito"/>
                <a:cs typeface="Carlito"/>
              </a:rPr>
              <a:t>is </a:t>
            </a:r>
            <a:r>
              <a:rPr sz="2800" spc="5" dirty="0">
                <a:latin typeface="Carlito"/>
                <a:cs typeface="Carlito"/>
              </a:rPr>
              <a:t>used</a:t>
            </a:r>
            <a:r>
              <a:rPr sz="2800" spc="-375" dirty="0">
                <a:latin typeface="Carlito"/>
                <a:cs typeface="Carlito"/>
              </a:rPr>
              <a:t> </a:t>
            </a:r>
            <a:r>
              <a:rPr sz="2800" spc="20" dirty="0">
                <a:latin typeface="Carlito"/>
                <a:cs typeface="Carlito"/>
              </a:rPr>
              <a:t>for  </a:t>
            </a:r>
            <a:r>
              <a:rPr sz="2800" spc="-15" dirty="0">
                <a:latin typeface="Carlito"/>
                <a:cs typeface="Carlito"/>
              </a:rPr>
              <a:t>classification </a:t>
            </a:r>
            <a:r>
              <a:rPr sz="2800" spc="10" dirty="0">
                <a:latin typeface="Carlito"/>
                <a:cs typeface="Carlito"/>
              </a:rPr>
              <a:t>or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regression: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" y="520700"/>
            <a:ext cx="8947785" cy="58851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85"/>
              </a:spcBef>
            </a:pP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i="1" spc="25" dirty="0">
                <a:latin typeface="Carlito"/>
                <a:cs typeface="Carlito"/>
              </a:rPr>
              <a:t>k-NN </a:t>
            </a:r>
            <a:r>
              <a:rPr sz="3200" i="1" spc="-10" dirty="0">
                <a:latin typeface="Carlito"/>
                <a:cs typeface="Carlito"/>
              </a:rPr>
              <a:t>classification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10" dirty="0">
                <a:latin typeface="Carlito"/>
                <a:cs typeface="Carlito"/>
              </a:rPr>
              <a:t>the output </a:t>
            </a:r>
            <a:r>
              <a:rPr sz="3200" spc="-20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a class  membership. </a:t>
            </a:r>
            <a:r>
              <a:rPr sz="3200" spc="20" dirty="0">
                <a:latin typeface="Carlito"/>
                <a:cs typeface="Carlito"/>
              </a:rPr>
              <a:t>An </a:t>
            </a:r>
            <a:r>
              <a:rPr sz="3200" spc="15" dirty="0">
                <a:latin typeface="Carlito"/>
                <a:cs typeface="Carlito"/>
              </a:rPr>
              <a:t>object </a:t>
            </a:r>
            <a:r>
              <a:rPr sz="3200" spc="-20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classified </a:t>
            </a:r>
            <a:r>
              <a:rPr sz="3200" spc="5" dirty="0">
                <a:latin typeface="Carlito"/>
                <a:cs typeface="Carlito"/>
              </a:rPr>
              <a:t>by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plurality vote  </a:t>
            </a:r>
            <a:r>
              <a:rPr sz="3200" spc="5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its </a:t>
            </a:r>
            <a:r>
              <a:rPr sz="3200" dirty="0">
                <a:latin typeface="Carlito"/>
                <a:cs typeface="Carlito"/>
              </a:rPr>
              <a:t>neighbors, with </a:t>
            </a:r>
            <a:r>
              <a:rPr sz="3200" spc="10" dirty="0">
                <a:latin typeface="Carlito"/>
                <a:cs typeface="Carlito"/>
              </a:rPr>
              <a:t>the </a:t>
            </a:r>
            <a:r>
              <a:rPr sz="3200" spc="15" dirty="0">
                <a:latin typeface="Carlito"/>
                <a:cs typeface="Carlito"/>
              </a:rPr>
              <a:t>object </a:t>
            </a:r>
            <a:r>
              <a:rPr sz="3200" spc="-5" dirty="0">
                <a:latin typeface="Carlito"/>
                <a:cs typeface="Carlito"/>
              </a:rPr>
              <a:t>being </a:t>
            </a:r>
            <a:r>
              <a:rPr sz="3200" spc="5" dirty="0">
                <a:latin typeface="Carlito"/>
                <a:cs typeface="Carlito"/>
              </a:rPr>
              <a:t>assigned </a:t>
            </a:r>
            <a:r>
              <a:rPr sz="3200" spc="10" dirty="0">
                <a:latin typeface="Carlito"/>
                <a:cs typeface="Carlito"/>
              </a:rPr>
              <a:t>to the  </a:t>
            </a:r>
            <a:r>
              <a:rPr sz="3200" dirty="0">
                <a:latin typeface="Carlito"/>
                <a:cs typeface="Carlito"/>
              </a:rPr>
              <a:t>class </a:t>
            </a:r>
            <a:r>
              <a:rPr sz="3200" spc="-5" dirty="0">
                <a:latin typeface="Carlito"/>
                <a:cs typeface="Carlito"/>
              </a:rPr>
              <a:t>most </a:t>
            </a:r>
            <a:r>
              <a:rPr sz="3200" spc="5" dirty="0">
                <a:latin typeface="Carlito"/>
                <a:cs typeface="Carlito"/>
              </a:rPr>
              <a:t>common </a:t>
            </a:r>
            <a:r>
              <a:rPr sz="3200" spc="-15" dirty="0">
                <a:latin typeface="Carlito"/>
                <a:cs typeface="Carlito"/>
              </a:rPr>
              <a:t>among </a:t>
            </a:r>
            <a:r>
              <a:rPr sz="3200" spc="-5" dirty="0">
                <a:latin typeface="Carlito"/>
                <a:cs typeface="Carlito"/>
              </a:rPr>
              <a:t>its </a:t>
            </a:r>
            <a:r>
              <a:rPr sz="3200" i="1" dirty="0">
                <a:latin typeface="Carlito"/>
                <a:cs typeface="Carlito"/>
              </a:rPr>
              <a:t>k </a:t>
            </a:r>
            <a:r>
              <a:rPr sz="3200" spc="-15" dirty="0">
                <a:latin typeface="Carlito"/>
                <a:cs typeface="Carlito"/>
              </a:rPr>
              <a:t>nearest </a:t>
            </a:r>
            <a:r>
              <a:rPr sz="3200" spc="-5" dirty="0">
                <a:latin typeface="Carlito"/>
                <a:cs typeface="Carlito"/>
              </a:rPr>
              <a:t>neighbors </a:t>
            </a:r>
            <a:r>
              <a:rPr sz="3200" spc="-40" dirty="0">
                <a:latin typeface="Carlito"/>
                <a:cs typeface="Carlito"/>
              </a:rPr>
              <a:t>(</a:t>
            </a:r>
            <a:r>
              <a:rPr sz="3200" i="1" spc="-40" dirty="0">
                <a:latin typeface="Carlito"/>
                <a:cs typeface="Carlito"/>
              </a:rPr>
              <a:t>k </a:t>
            </a:r>
            <a:r>
              <a:rPr sz="3200" i="1" spc="64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positive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integer</a:t>
            </a:r>
            <a:r>
              <a:rPr sz="3200" spc="-5" dirty="0">
                <a:latin typeface="Carlito"/>
                <a:cs typeface="Carlito"/>
              </a:rPr>
              <a:t>, </a:t>
            </a:r>
            <a:r>
              <a:rPr sz="3200" spc="-15" dirty="0">
                <a:latin typeface="Carlito"/>
                <a:cs typeface="Carlito"/>
              </a:rPr>
              <a:t>typically</a:t>
            </a:r>
            <a:r>
              <a:rPr sz="3200" spc="1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small).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Carlito"/>
              <a:cs typeface="Carlito"/>
            </a:endParaRPr>
          </a:p>
          <a:p>
            <a:pPr marL="12700" marR="5080" indent="88900" algn="just">
              <a:lnSpc>
                <a:spcPts val="3800"/>
              </a:lnSpc>
            </a:pPr>
            <a:r>
              <a:rPr sz="3200" spc="-5" dirty="0">
                <a:latin typeface="Carlito"/>
                <a:cs typeface="Carlito"/>
              </a:rPr>
              <a:t>If </a:t>
            </a:r>
            <a:r>
              <a:rPr sz="3200" i="1" dirty="0">
                <a:latin typeface="Carlito"/>
                <a:cs typeface="Carlito"/>
              </a:rPr>
              <a:t>k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15" dirty="0">
                <a:latin typeface="Carlito"/>
                <a:cs typeface="Carlito"/>
              </a:rPr>
              <a:t>1, </a:t>
            </a:r>
            <a:r>
              <a:rPr sz="3200" spc="10" dirty="0">
                <a:latin typeface="Carlito"/>
                <a:cs typeface="Carlito"/>
              </a:rPr>
              <a:t>then the </a:t>
            </a:r>
            <a:r>
              <a:rPr sz="3200" spc="15" dirty="0">
                <a:latin typeface="Carlito"/>
                <a:cs typeface="Carlito"/>
              </a:rPr>
              <a:t>object </a:t>
            </a:r>
            <a:r>
              <a:rPr sz="3200" spc="-20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simply </a:t>
            </a:r>
            <a:r>
              <a:rPr sz="3200" spc="5" dirty="0">
                <a:latin typeface="Carlito"/>
                <a:cs typeface="Carlito"/>
              </a:rPr>
              <a:t>assigned </a:t>
            </a:r>
            <a:r>
              <a:rPr sz="3200" spc="10" dirty="0">
                <a:latin typeface="Carlito"/>
                <a:cs typeface="Carlito"/>
              </a:rPr>
              <a:t>to the</a:t>
            </a:r>
            <a:r>
              <a:rPr sz="3200" spc="-1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class  </a:t>
            </a:r>
            <a:r>
              <a:rPr sz="3200" spc="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that </a:t>
            </a:r>
            <a:r>
              <a:rPr sz="3200" spc="-5" dirty="0">
                <a:latin typeface="Carlito"/>
                <a:cs typeface="Carlito"/>
              </a:rPr>
              <a:t>single </a:t>
            </a:r>
            <a:r>
              <a:rPr sz="3200" dirty="0">
                <a:latin typeface="Carlito"/>
                <a:cs typeface="Carlito"/>
              </a:rPr>
              <a:t>nearest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neighbor.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rlito"/>
              <a:cs typeface="Carlito"/>
            </a:endParaRPr>
          </a:p>
          <a:p>
            <a:pPr marL="12700" marR="235585">
              <a:lnSpc>
                <a:spcPct val="100299"/>
              </a:lnSpc>
              <a:tabLst>
                <a:tab pos="3251200" algn="l"/>
              </a:tabLst>
            </a:pP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i="1" spc="25" dirty="0">
                <a:latin typeface="Carlito"/>
                <a:cs typeface="Carlito"/>
              </a:rPr>
              <a:t>k-NN</a:t>
            </a:r>
            <a:r>
              <a:rPr sz="3200" i="1" spc="-85" dirty="0">
                <a:latin typeface="Carlito"/>
                <a:cs typeface="Carlito"/>
              </a:rPr>
              <a:t> </a:t>
            </a:r>
            <a:r>
              <a:rPr sz="3200" i="1" spc="-30" dirty="0">
                <a:latin typeface="Carlito"/>
                <a:cs typeface="Carlito"/>
              </a:rPr>
              <a:t>regression</a:t>
            </a:r>
            <a:r>
              <a:rPr sz="3200" spc="-30" dirty="0">
                <a:latin typeface="Carlito"/>
                <a:cs typeface="Carlito"/>
              </a:rPr>
              <a:t>,	</a:t>
            </a:r>
            <a:r>
              <a:rPr sz="3200" spc="10" dirty="0">
                <a:latin typeface="Carlito"/>
                <a:cs typeface="Carlito"/>
              </a:rPr>
              <a:t>the output </a:t>
            </a:r>
            <a:r>
              <a:rPr sz="3200" spc="-20" dirty="0">
                <a:latin typeface="Carlito"/>
                <a:cs typeface="Carlito"/>
              </a:rPr>
              <a:t>is </a:t>
            </a:r>
            <a:r>
              <a:rPr sz="3200" spc="10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property </a:t>
            </a:r>
            <a:r>
              <a:rPr sz="3200" spc="-25" dirty="0">
                <a:latin typeface="Carlito"/>
                <a:cs typeface="Carlito"/>
              </a:rPr>
              <a:t>value  </a:t>
            </a:r>
            <a:r>
              <a:rPr sz="3200" spc="10" dirty="0">
                <a:latin typeface="Carlito"/>
                <a:cs typeface="Carlito"/>
              </a:rPr>
              <a:t>for the </a:t>
            </a:r>
            <a:r>
              <a:rPr sz="3200" spc="15" dirty="0">
                <a:latin typeface="Carlito"/>
                <a:cs typeface="Carlito"/>
              </a:rPr>
              <a:t>object. </a:t>
            </a:r>
            <a:r>
              <a:rPr sz="3200" dirty="0">
                <a:latin typeface="Carlito"/>
                <a:cs typeface="Carlito"/>
              </a:rPr>
              <a:t>This </a:t>
            </a:r>
            <a:r>
              <a:rPr sz="3200" spc="-25" dirty="0">
                <a:latin typeface="Carlito"/>
                <a:cs typeface="Carlito"/>
              </a:rPr>
              <a:t>value </a:t>
            </a:r>
            <a:r>
              <a:rPr sz="3200" spc="-20" dirty="0">
                <a:latin typeface="Carlito"/>
                <a:cs typeface="Carlito"/>
              </a:rPr>
              <a:t>is </a:t>
            </a:r>
            <a:r>
              <a:rPr sz="3200" spc="10" dirty="0">
                <a:latin typeface="Carlito"/>
                <a:cs typeface="Carlito"/>
              </a:rPr>
              <a:t>the </a:t>
            </a:r>
            <a:r>
              <a:rPr sz="3200" spc="-25" dirty="0">
                <a:latin typeface="Carlito"/>
                <a:cs typeface="Carlito"/>
              </a:rPr>
              <a:t>average </a:t>
            </a:r>
            <a:r>
              <a:rPr sz="3200" spc="5" dirty="0">
                <a:latin typeface="Carlito"/>
                <a:cs typeface="Carlito"/>
              </a:rPr>
              <a:t>of </a:t>
            </a:r>
            <a:r>
              <a:rPr sz="3200" spc="1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values  </a:t>
            </a:r>
            <a:r>
              <a:rPr sz="3200" spc="5" dirty="0">
                <a:latin typeface="Carlito"/>
                <a:cs typeface="Carlito"/>
              </a:rPr>
              <a:t>of </a:t>
            </a:r>
            <a:r>
              <a:rPr sz="3200" i="1" dirty="0">
                <a:latin typeface="Carlito"/>
                <a:cs typeface="Carlito"/>
              </a:rPr>
              <a:t>k </a:t>
            </a:r>
            <a:r>
              <a:rPr sz="3200" dirty="0">
                <a:latin typeface="Carlito"/>
                <a:cs typeface="Carlito"/>
              </a:rPr>
              <a:t>nearest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neighbors.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" y="342900"/>
            <a:ext cx="8648065" cy="4907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ts val="3800"/>
              </a:lnSpc>
              <a:spcBef>
                <a:spcPts val="260"/>
              </a:spcBef>
            </a:pPr>
            <a:r>
              <a:rPr sz="3200" spc="20" dirty="0">
                <a:latin typeface="Carlito"/>
                <a:cs typeface="Carlito"/>
              </a:rPr>
              <a:t>KNN </a:t>
            </a:r>
            <a:r>
              <a:rPr sz="3200" dirty="0">
                <a:latin typeface="Carlito"/>
                <a:cs typeface="Carlito"/>
              </a:rPr>
              <a:t>classifies </a:t>
            </a:r>
            <a:r>
              <a:rPr sz="3200" spc="10" dirty="0">
                <a:latin typeface="Carlito"/>
                <a:cs typeface="Carlito"/>
              </a:rPr>
              <a:t>the </a:t>
            </a:r>
            <a:r>
              <a:rPr sz="3200" spc="-30" dirty="0">
                <a:latin typeface="Carlito"/>
                <a:cs typeface="Carlito"/>
              </a:rPr>
              <a:t>new </a:t>
            </a:r>
            <a:r>
              <a:rPr sz="3200" dirty="0">
                <a:latin typeface="Carlito"/>
                <a:cs typeface="Carlito"/>
              </a:rPr>
              <a:t>data points </a:t>
            </a:r>
            <a:r>
              <a:rPr sz="3200" spc="5" dirty="0">
                <a:latin typeface="Carlito"/>
                <a:cs typeface="Carlito"/>
              </a:rPr>
              <a:t>based </a:t>
            </a:r>
            <a:r>
              <a:rPr sz="3200" spc="-45" dirty="0">
                <a:latin typeface="Carlito"/>
                <a:cs typeface="Carlito"/>
              </a:rPr>
              <a:t>on </a:t>
            </a:r>
            <a:r>
              <a:rPr sz="3200" spc="10" dirty="0">
                <a:latin typeface="Carlito"/>
                <a:cs typeface="Carlito"/>
              </a:rPr>
              <a:t>the  </a:t>
            </a:r>
            <a:r>
              <a:rPr sz="3200" spc="-10" dirty="0">
                <a:latin typeface="Carlito"/>
                <a:cs typeface="Carlito"/>
              </a:rPr>
              <a:t>similarity </a:t>
            </a:r>
            <a:r>
              <a:rPr sz="3200" spc="5" dirty="0">
                <a:latin typeface="Carlito"/>
                <a:cs typeface="Carlito"/>
              </a:rPr>
              <a:t>measure of </a:t>
            </a:r>
            <a:r>
              <a:rPr sz="3200" spc="1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earlier </a:t>
            </a:r>
            <a:r>
              <a:rPr sz="3200" spc="10" dirty="0">
                <a:latin typeface="Carlito"/>
                <a:cs typeface="Carlito"/>
              </a:rPr>
              <a:t>stored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10" dirty="0">
                <a:latin typeface="Carlito"/>
                <a:cs typeface="Carlito"/>
              </a:rPr>
              <a:t>points.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rlito"/>
              <a:cs typeface="Carlito"/>
            </a:endParaRPr>
          </a:p>
          <a:p>
            <a:pPr marL="12700" marR="5080" algn="just">
              <a:lnSpc>
                <a:spcPct val="100299"/>
              </a:lnSpc>
            </a:pPr>
            <a:r>
              <a:rPr sz="3200" spc="1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example, </a:t>
            </a:r>
            <a:r>
              <a:rPr sz="3200" spc="-20" dirty="0">
                <a:latin typeface="Carlito"/>
                <a:cs typeface="Carlito"/>
              </a:rPr>
              <a:t>if </a:t>
            </a:r>
            <a:r>
              <a:rPr sz="3200" spc="5" dirty="0">
                <a:latin typeface="Carlito"/>
                <a:cs typeface="Carlito"/>
              </a:rPr>
              <a:t>we have </a:t>
            </a:r>
            <a:r>
              <a:rPr sz="3200" dirty="0">
                <a:latin typeface="Carlito"/>
                <a:cs typeface="Carlito"/>
              </a:rPr>
              <a:t>a dataset </a:t>
            </a:r>
            <a:r>
              <a:rPr sz="3200" spc="5" dirty="0">
                <a:latin typeface="Carlito"/>
                <a:cs typeface="Carlito"/>
              </a:rPr>
              <a:t>of </a:t>
            </a:r>
            <a:r>
              <a:rPr sz="3200" spc="10" dirty="0">
                <a:latin typeface="Carlito"/>
                <a:cs typeface="Carlito"/>
              </a:rPr>
              <a:t>tomatoes </a:t>
            </a:r>
            <a:r>
              <a:rPr sz="3200" spc="-5" dirty="0">
                <a:latin typeface="Carlito"/>
                <a:cs typeface="Carlito"/>
              </a:rPr>
              <a:t>and  bananas. </a:t>
            </a:r>
            <a:r>
              <a:rPr sz="3200" spc="20" dirty="0">
                <a:latin typeface="Carlito"/>
                <a:cs typeface="Carlito"/>
              </a:rPr>
              <a:t>KNN </a:t>
            </a:r>
            <a:r>
              <a:rPr sz="3200" spc="-15" dirty="0">
                <a:latin typeface="Carlito"/>
                <a:cs typeface="Carlito"/>
              </a:rPr>
              <a:t>will </a:t>
            </a:r>
            <a:r>
              <a:rPr sz="3200" spc="10" dirty="0">
                <a:latin typeface="Carlito"/>
                <a:cs typeface="Carlito"/>
              </a:rPr>
              <a:t>store </a:t>
            </a:r>
            <a:r>
              <a:rPr sz="3200" spc="-10" dirty="0">
                <a:latin typeface="Carlito"/>
                <a:cs typeface="Carlito"/>
              </a:rPr>
              <a:t>similar </a:t>
            </a:r>
            <a:r>
              <a:rPr sz="3200" spc="5" dirty="0">
                <a:latin typeface="Carlito"/>
                <a:cs typeface="Carlito"/>
              </a:rPr>
              <a:t>measures </a:t>
            </a:r>
            <a:r>
              <a:rPr sz="3200" spc="-10" dirty="0">
                <a:latin typeface="Carlito"/>
                <a:cs typeface="Carlito"/>
              </a:rPr>
              <a:t>like </a:t>
            </a:r>
            <a:r>
              <a:rPr sz="3200" spc="5" dirty="0">
                <a:latin typeface="Carlito"/>
                <a:cs typeface="Carlito"/>
              </a:rPr>
              <a:t>shape  </a:t>
            </a:r>
            <a:r>
              <a:rPr sz="3200" spc="-5" dirty="0">
                <a:latin typeface="Carlito"/>
                <a:cs typeface="Carlito"/>
              </a:rPr>
              <a:t>and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color.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900">
              <a:latin typeface="Carlito"/>
              <a:cs typeface="Carlito"/>
            </a:endParaRPr>
          </a:p>
          <a:p>
            <a:pPr marL="12700" marR="24130" algn="just">
              <a:lnSpc>
                <a:spcPct val="101600"/>
              </a:lnSpc>
              <a:spcBef>
                <a:spcPts val="2835"/>
              </a:spcBef>
            </a:pPr>
            <a:r>
              <a:rPr sz="3200" spc="-10" dirty="0">
                <a:latin typeface="Carlito"/>
                <a:cs typeface="Carlito"/>
              </a:rPr>
              <a:t>When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5" dirty="0">
                <a:latin typeface="Carlito"/>
                <a:cs typeface="Carlito"/>
              </a:rPr>
              <a:t>new </a:t>
            </a:r>
            <a:r>
              <a:rPr sz="3200" spc="15" dirty="0">
                <a:latin typeface="Carlito"/>
                <a:cs typeface="Carlito"/>
              </a:rPr>
              <a:t>object </a:t>
            </a:r>
            <a:r>
              <a:rPr sz="3200" spc="20" dirty="0">
                <a:latin typeface="Carlito"/>
                <a:cs typeface="Carlito"/>
              </a:rPr>
              <a:t>comes </a:t>
            </a:r>
            <a:r>
              <a:rPr sz="3200" spc="-20" dirty="0">
                <a:latin typeface="Carlito"/>
                <a:cs typeface="Carlito"/>
              </a:rPr>
              <a:t>it </a:t>
            </a:r>
            <a:r>
              <a:rPr sz="3200" spc="-15" dirty="0">
                <a:latin typeface="Carlito"/>
                <a:cs typeface="Carlito"/>
              </a:rPr>
              <a:t>will </a:t>
            </a:r>
            <a:r>
              <a:rPr sz="3200" spc="20" dirty="0">
                <a:latin typeface="Carlito"/>
                <a:cs typeface="Carlito"/>
              </a:rPr>
              <a:t>check </a:t>
            </a:r>
            <a:r>
              <a:rPr sz="3200" spc="-5" dirty="0">
                <a:latin typeface="Carlito"/>
                <a:cs typeface="Carlito"/>
              </a:rPr>
              <a:t>its </a:t>
            </a:r>
            <a:r>
              <a:rPr sz="3200" spc="-10" dirty="0">
                <a:latin typeface="Carlito"/>
                <a:cs typeface="Carlito"/>
              </a:rPr>
              <a:t>similarity  </a:t>
            </a:r>
            <a:r>
              <a:rPr sz="3200" dirty="0">
                <a:latin typeface="Carlito"/>
                <a:cs typeface="Carlito"/>
              </a:rPr>
              <a:t>with </a:t>
            </a:r>
            <a:r>
              <a:rPr sz="3200" spc="10" dirty="0">
                <a:latin typeface="Carlito"/>
                <a:cs typeface="Carlito"/>
              </a:rPr>
              <a:t>the </a:t>
            </a:r>
            <a:r>
              <a:rPr sz="3200" spc="5" dirty="0">
                <a:latin typeface="Carlito"/>
                <a:cs typeface="Carlito"/>
              </a:rPr>
              <a:t>color </a:t>
            </a:r>
            <a:r>
              <a:rPr sz="3200" dirty="0">
                <a:latin typeface="Carlito"/>
                <a:cs typeface="Carlito"/>
              </a:rPr>
              <a:t>(red </a:t>
            </a:r>
            <a:r>
              <a:rPr sz="3200" spc="5" dirty="0">
                <a:latin typeface="Carlito"/>
                <a:cs typeface="Carlito"/>
              </a:rPr>
              <a:t>or </a:t>
            </a:r>
            <a:r>
              <a:rPr sz="3200" spc="-15" dirty="0">
                <a:latin typeface="Carlito"/>
                <a:cs typeface="Carlito"/>
              </a:rPr>
              <a:t>yellow) </a:t>
            </a:r>
            <a:r>
              <a:rPr sz="3200" spc="-5" dirty="0">
                <a:latin typeface="Carlito"/>
                <a:cs typeface="Carlito"/>
              </a:rPr>
              <a:t>and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5" dirty="0">
                <a:latin typeface="Carlito"/>
                <a:cs typeface="Carlito"/>
              </a:rPr>
              <a:t>shape.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969" y="116204"/>
            <a:ext cx="6946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" dirty="0"/>
              <a:t>KNN: </a:t>
            </a:r>
            <a:r>
              <a:rPr sz="4400" spc="-5" dirty="0"/>
              <a:t>Classification</a:t>
            </a:r>
            <a:r>
              <a:rPr sz="4400" spc="-275" dirty="0"/>
              <a:t> </a:t>
            </a:r>
            <a:r>
              <a:rPr sz="4400" spc="15" dirty="0"/>
              <a:t>Approach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7243" y="1452245"/>
            <a:ext cx="8420100" cy="25704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944880" indent="-342900" algn="just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An object </a:t>
            </a:r>
            <a:r>
              <a:rPr sz="3200" spc="15" dirty="0">
                <a:latin typeface="Times New Roman"/>
                <a:cs typeface="Times New Roman"/>
              </a:rPr>
              <a:t>(a </a:t>
            </a:r>
            <a:r>
              <a:rPr sz="3200" spc="-10" dirty="0">
                <a:latin typeface="Times New Roman"/>
                <a:cs typeface="Times New Roman"/>
              </a:rPr>
              <a:t>new </a:t>
            </a:r>
            <a:r>
              <a:rPr sz="3200" spc="-15" dirty="0">
                <a:latin typeface="Times New Roman"/>
                <a:cs typeface="Times New Roman"/>
              </a:rPr>
              <a:t>instance) </a:t>
            </a:r>
            <a:r>
              <a:rPr sz="3200" spc="5" dirty="0">
                <a:latin typeface="Times New Roman"/>
                <a:cs typeface="Times New Roman"/>
              </a:rPr>
              <a:t>is </a:t>
            </a:r>
            <a:r>
              <a:rPr sz="3200" spc="-15" dirty="0">
                <a:latin typeface="Times New Roman"/>
                <a:cs typeface="Times New Roman"/>
              </a:rPr>
              <a:t>classified </a:t>
            </a:r>
            <a:r>
              <a:rPr sz="3200" dirty="0">
                <a:latin typeface="Times New Roman"/>
                <a:cs typeface="Times New Roman"/>
              </a:rPr>
              <a:t>by  a </a:t>
            </a:r>
            <a:r>
              <a:rPr sz="3200" spc="5" dirty="0">
                <a:latin typeface="Times New Roman"/>
                <a:cs typeface="Times New Roman"/>
              </a:rPr>
              <a:t>majority </a:t>
            </a:r>
            <a:r>
              <a:rPr sz="3200" spc="-5" dirty="0">
                <a:latin typeface="Times New Roman"/>
                <a:cs typeface="Times New Roman"/>
              </a:rPr>
              <a:t>votes </a:t>
            </a:r>
            <a:r>
              <a:rPr sz="3200" spc="10" dirty="0">
                <a:latin typeface="Times New Roman"/>
                <a:cs typeface="Times New Roman"/>
              </a:rPr>
              <a:t>for </a:t>
            </a:r>
            <a:r>
              <a:rPr sz="3200" spc="5" dirty="0">
                <a:latin typeface="Times New Roman"/>
                <a:cs typeface="Times New Roman"/>
              </a:rPr>
              <a:t>its </a:t>
            </a:r>
            <a:r>
              <a:rPr sz="3200" spc="-5" dirty="0">
                <a:latin typeface="Times New Roman"/>
                <a:cs typeface="Times New Roman"/>
              </a:rPr>
              <a:t>neighbor</a:t>
            </a:r>
            <a:r>
              <a:rPr sz="3200" spc="-39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classes.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299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15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object </a:t>
            </a:r>
            <a:r>
              <a:rPr sz="3200" spc="5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assigned </a:t>
            </a:r>
            <a:r>
              <a:rPr sz="3200" spc="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most </a:t>
            </a:r>
            <a:r>
              <a:rPr sz="3200" spc="-5" dirty="0">
                <a:latin typeface="Times New Roman"/>
                <a:cs typeface="Times New Roman"/>
              </a:rPr>
              <a:t>common </a:t>
            </a:r>
            <a:r>
              <a:rPr sz="3200" spc="-20" dirty="0">
                <a:latin typeface="Times New Roman"/>
                <a:cs typeface="Times New Roman"/>
              </a:rPr>
              <a:t>class  </a:t>
            </a:r>
            <a:r>
              <a:rPr sz="3200" spc="-10" dirty="0">
                <a:latin typeface="Times New Roman"/>
                <a:cs typeface="Times New Roman"/>
              </a:rPr>
              <a:t>amongst </a:t>
            </a:r>
            <a:r>
              <a:rPr sz="3200" spc="5" dirty="0">
                <a:latin typeface="Times New Roman"/>
                <a:cs typeface="Times New Roman"/>
              </a:rPr>
              <a:t>its </a:t>
            </a:r>
            <a:r>
              <a:rPr sz="3200" dirty="0">
                <a:latin typeface="Times New Roman"/>
                <a:cs typeface="Times New Roman"/>
              </a:rPr>
              <a:t>K </a:t>
            </a:r>
            <a:r>
              <a:rPr sz="3200" spc="-15" dirty="0">
                <a:latin typeface="Times New Roman"/>
                <a:cs typeface="Times New Roman"/>
              </a:rPr>
              <a:t>nearest </a:t>
            </a:r>
            <a:r>
              <a:rPr sz="3200" spc="-20" dirty="0">
                <a:latin typeface="Times New Roman"/>
                <a:cs typeface="Times New Roman"/>
              </a:rPr>
              <a:t>neighbors.(</a:t>
            </a:r>
            <a:r>
              <a:rPr sz="3200" i="1" spc="-20" dirty="0">
                <a:latin typeface="Times New Roman"/>
                <a:cs typeface="Times New Roman"/>
              </a:rPr>
              <a:t>measured </a:t>
            </a:r>
            <a:r>
              <a:rPr sz="3200" i="1" dirty="0">
                <a:latin typeface="Times New Roman"/>
                <a:cs typeface="Times New Roman"/>
              </a:rPr>
              <a:t>by a  </a:t>
            </a:r>
            <a:r>
              <a:rPr sz="3200" i="1" spc="-5" dirty="0">
                <a:latin typeface="Times New Roman"/>
                <a:cs typeface="Times New Roman"/>
              </a:rPr>
              <a:t>distant </a:t>
            </a:r>
            <a:r>
              <a:rPr sz="3200" i="1" dirty="0">
                <a:latin typeface="Times New Roman"/>
                <a:cs typeface="Times New Roman"/>
              </a:rPr>
              <a:t>function</a:t>
            </a:r>
            <a:r>
              <a:rPr sz="3200" i="1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700" y="4330700"/>
            <a:ext cx="27686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6957" y="6414109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1255</Words>
  <Application>Microsoft Office PowerPoint</Application>
  <PresentationFormat>On-screen Show (4:3)</PresentationFormat>
  <Paragraphs>268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Carlito</vt:lpstr>
      <vt:lpstr>Symbol</vt:lpstr>
      <vt:lpstr>Tahoma</vt:lpstr>
      <vt:lpstr>Times New Roman</vt:lpstr>
      <vt:lpstr>Trebuchet MS</vt:lpstr>
      <vt:lpstr>Webdings</vt:lpstr>
      <vt:lpstr>Office Theme</vt:lpstr>
      <vt:lpstr>Algorithms: K Nearest Neighbors</vt:lpstr>
      <vt:lpstr>KNN (K — Nearest Neighbors) is one of many (supervised  learning) algorithms used in data mining and machine  learning,   it’s a classifier algorithm where the learning is based  “how similar” is a data (a vector) from other .</vt:lpstr>
      <vt:lpstr>Simple Analogy..</vt:lpstr>
      <vt:lpstr>What is KNN?</vt:lpstr>
      <vt:lpstr>Nearest Neighbor Algorithm</vt:lpstr>
      <vt:lpstr>PowerPoint Presentation</vt:lpstr>
      <vt:lpstr>PowerPoint Presentation</vt:lpstr>
      <vt:lpstr>PowerPoint Presentation</vt:lpstr>
      <vt:lpstr>KNN: Classification Approach</vt:lpstr>
      <vt:lpstr>The KNN’s steps are:</vt:lpstr>
      <vt:lpstr>Distance Measure</vt:lpstr>
      <vt:lpstr>Distance measure for Continuous Variables</vt:lpstr>
      <vt:lpstr>Distance Between Neighbors</vt:lpstr>
      <vt:lpstr>K-Nearest Neighbor Algorithm</vt:lpstr>
      <vt:lpstr>PowerPoint Presentation</vt:lpstr>
      <vt:lpstr>How to choose K?</vt:lpstr>
      <vt:lpstr>PowerPoint Presentation</vt:lpstr>
      <vt:lpstr>KNN Feature Weighting</vt:lpstr>
      <vt:lpstr>3-KNN: Example(1)</vt:lpstr>
      <vt:lpstr>PowerPoint Presentation</vt:lpstr>
      <vt:lpstr>Feature Normalization</vt:lpstr>
      <vt:lpstr>KNN Classification – Distance</vt:lpstr>
      <vt:lpstr>KNN Classification – Standardized Distance</vt:lpstr>
      <vt:lpstr>Strengths of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K Nearest Neighbors</dc:title>
  <cp:lastModifiedBy>Sanjay Kumar</cp:lastModifiedBy>
  <cp:revision>4</cp:revision>
  <dcterms:created xsi:type="dcterms:W3CDTF">2023-01-23T18:52:41Z</dcterms:created>
  <dcterms:modified xsi:type="dcterms:W3CDTF">2024-01-10T05:30:29Z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2023-01-23T00:00:00Z</vt:filetime>
  </property>
</Properties>
</file>