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8" r:id="rId3"/>
    <p:sldId id="325" r:id="rId4"/>
    <p:sldId id="326" r:id="rId5"/>
    <p:sldId id="305" r:id="rId6"/>
    <p:sldId id="330" r:id="rId7"/>
    <p:sldId id="260" r:id="rId8"/>
    <p:sldId id="261" r:id="rId9"/>
    <p:sldId id="304" r:id="rId10"/>
    <p:sldId id="324" r:id="rId11"/>
    <p:sldId id="323" r:id="rId12"/>
    <p:sldId id="306" r:id="rId13"/>
    <p:sldId id="265" r:id="rId14"/>
    <p:sldId id="332" r:id="rId15"/>
    <p:sldId id="307" r:id="rId16"/>
    <p:sldId id="269" r:id="rId17"/>
    <p:sldId id="331" r:id="rId18"/>
    <p:sldId id="308" r:id="rId19"/>
    <p:sldId id="329" r:id="rId20"/>
    <p:sldId id="270" r:id="rId21"/>
    <p:sldId id="327" r:id="rId22"/>
    <p:sldId id="333" r:id="rId23"/>
    <p:sldId id="335" r:id="rId24"/>
    <p:sldId id="336" r:id="rId25"/>
    <p:sldId id="328" r:id="rId26"/>
    <p:sldId id="281" r:id="rId27"/>
    <p:sldId id="283" r:id="rId28"/>
    <p:sldId id="316" r:id="rId29"/>
    <p:sldId id="284" r:id="rId30"/>
    <p:sldId id="285" r:id="rId31"/>
    <p:sldId id="310" r:id="rId32"/>
    <p:sldId id="314" r:id="rId33"/>
    <p:sldId id="315" r:id="rId34"/>
    <p:sldId id="309" r:id="rId35"/>
    <p:sldId id="337" r:id="rId36"/>
    <p:sldId id="317" r:id="rId37"/>
    <p:sldId id="311" r:id="rId38"/>
    <p:sldId id="313" r:id="rId39"/>
    <p:sldId id="312" r:id="rId40"/>
    <p:sldId id="318" r:id="rId41"/>
  </p:sldIdLst>
  <p:sldSz cx="20104100" cy="11309350"/>
  <p:notesSz cx="20104100" cy="11309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7D51D6-8C1A-4B4B-A532-A5D0ADA32ABF}" v="1" dt="2024-08-22T07:57:52.88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80"/>
  </p:normalViewPr>
  <p:slideViewPr>
    <p:cSldViewPr>
      <p:cViewPr varScale="1">
        <p:scale>
          <a:sx n="42" d="100"/>
          <a:sy n="42" d="100"/>
        </p:scale>
        <p:origin x="540"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y Kumar" userId="f7fa2fb5d317e67a" providerId="LiveId" clId="{4ABADF91-5EFA-40C5-88B5-FA607DDC8380}"/>
    <pc:docChg chg="undo custSel addSld modSld">
      <pc:chgData name="Sanjay Kumar" userId="f7fa2fb5d317e67a" providerId="LiveId" clId="{4ABADF91-5EFA-40C5-88B5-FA607DDC8380}" dt="2023-01-27T18:28:35.063" v="102" actId="20577"/>
      <pc:docMkLst>
        <pc:docMk/>
      </pc:docMkLst>
      <pc:sldChg chg="addSp delSp mod">
        <pc:chgData name="Sanjay Kumar" userId="f7fa2fb5d317e67a" providerId="LiveId" clId="{4ABADF91-5EFA-40C5-88B5-FA607DDC8380}" dt="2023-01-27T18:27:47.790" v="72" actId="22"/>
        <pc:sldMkLst>
          <pc:docMk/>
          <pc:sldMk cId="1143408282" sldId="305"/>
        </pc:sldMkLst>
        <pc:picChg chg="add del">
          <ac:chgData name="Sanjay Kumar" userId="f7fa2fb5d317e67a" providerId="LiveId" clId="{4ABADF91-5EFA-40C5-88B5-FA607DDC8380}" dt="2023-01-27T18:27:47.790" v="72" actId="22"/>
          <ac:picMkLst>
            <pc:docMk/>
            <pc:sldMk cId="1143408282" sldId="305"/>
            <ac:picMk id="5" creationId="{36C0723A-89C8-6E98-A2DE-0F7BF7E5D3E7}"/>
          </ac:picMkLst>
        </pc:picChg>
      </pc:sldChg>
      <pc:sldChg chg="modSp mod">
        <pc:chgData name="Sanjay Kumar" userId="f7fa2fb5d317e67a" providerId="LiveId" clId="{4ABADF91-5EFA-40C5-88B5-FA607DDC8380}" dt="2023-01-27T18:28:08.209" v="76" actId="21"/>
        <pc:sldMkLst>
          <pc:docMk/>
          <pc:sldMk cId="2462574442" sldId="326"/>
        </pc:sldMkLst>
        <pc:spChg chg="mod">
          <ac:chgData name="Sanjay Kumar" userId="f7fa2fb5d317e67a" providerId="LiveId" clId="{4ABADF91-5EFA-40C5-88B5-FA607DDC8380}" dt="2023-01-27T18:28:08.209" v="76" actId="21"/>
          <ac:spMkLst>
            <pc:docMk/>
            <pc:sldMk cId="2462574442" sldId="326"/>
            <ac:spMk id="3" creationId="{0AA98B22-F05A-407B-B592-CBA90F16A4AA}"/>
          </ac:spMkLst>
        </pc:spChg>
        <pc:spChg chg="mod">
          <ac:chgData name="Sanjay Kumar" userId="f7fa2fb5d317e67a" providerId="LiveId" clId="{4ABADF91-5EFA-40C5-88B5-FA607DDC8380}" dt="2023-01-27T18:20:48.007" v="17" actId="1076"/>
          <ac:spMkLst>
            <pc:docMk/>
            <pc:sldMk cId="2462574442" sldId="326"/>
            <ac:spMk id="4" creationId="{BE022172-8B12-9A04-68F5-1CDC7D20CC6D}"/>
          </ac:spMkLst>
        </pc:spChg>
      </pc:sldChg>
      <pc:sldChg chg="addSp delSp modSp new mod">
        <pc:chgData name="Sanjay Kumar" userId="f7fa2fb5d317e67a" providerId="LiveId" clId="{4ABADF91-5EFA-40C5-88B5-FA607DDC8380}" dt="2023-01-27T18:28:35.063" v="102" actId="20577"/>
        <pc:sldMkLst>
          <pc:docMk/>
          <pc:sldMk cId="1713922865" sldId="330"/>
        </pc:sldMkLst>
        <pc:spChg chg="mod">
          <ac:chgData name="Sanjay Kumar" userId="f7fa2fb5d317e67a" providerId="LiveId" clId="{4ABADF91-5EFA-40C5-88B5-FA607DDC8380}" dt="2023-01-27T18:28:35.063" v="102" actId="20577"/>
          <ac:spMkLst>
            <pc:docMk/>
            <pc:sldMk cId="1713922865" sldId="330"/>
            <ac:spMk id="2" creationId="{C900CB3E-6DE5-4B09-9D88-521E6D755FD3}"/>
          </ac:spMkLst>
        </pc:spChg>
        <pc:spChg chg="del">
          <ac:chgData name="Sanjay Kumar" userId="f7fa2fb5d317e67a" providerId="LiveId" clId="{4ABADF91-5EFA-40C5-88B5-FA607DDC8380}" dt="2023-01-27T18:27:57.338" v="75" actId="21"/>
          <ac:spMkLst>
            <pc:docMk/>
            <pc:sldMk cId="1713922865" sldId="330"/>
            <ac:spMk id="3" creationId="{1C7317B8-A864-728E-812B-9E83882900D8}"/>
          </ac:spMkLst>
        </pc:spChg>
        <pc:picChg chg="add mod">
          <ac:chgData name="Sanjay Kumar" userId="f7fa2fb5d317e67a" providerId="LiveId" clId="{4ABADF91-5EFA-40C5-88B5-FA607DDC8380}" dt="2023-01-27T18:28:21.257" v="86" actId="1076"/>
          <ac:picMkLst>
            <pc:docMk/>
            <pc:sldMk cId="1713922865" sldId="330"/>
            <ac:picMk id="5" creationId="{35D56F5E-ABFB-4CD8-2065-F94FBF6C3D03}"/>
          </ac:picMkLst>
        </pc:picChg>
      </pc:sldChg>
    </pc:docChg>
  </pc:docChgLst>
  <pc:docChgLst>
    <pc:chgData name="Sanjay Kumar" userId="f7fa2fb5d317e67a" providerId="LiveId" clId="{DB7D51D6-8C1A-4B4B-A532-A5D0ADA32ABF}"/>
    <pc:docChg chg="custSel addSld delSld modSld">
      <pc:chgData name="Sanjay Kumar" userId="f7fa2fb5d317e67a" providerId="LiveId" clId="{DB7D51D6-8C1A-4B4B-A532-A5D0ADA32ABF}" dt="2024-08-22T08:06:32.839" v="120" actId="20577"/>
      <pc:docMkLst>
        <pc:docMk/>
      </pc:docMkLst>
      <pc:sldChg chg="addSp delSp modSp mod">
        <pc:chgData name="Sanjay Kumar" userId="f7fa2fb5d317e67a" providerId="LiveId" clId="{DB7D51D6-8C1A-4B4B-A532-A5D0ADA32ABF}" dt="2024-08-22T07:59:17.343" v="26" actId="478"/>
        <pc:sldMkLst>
          <pc:docMk/>
          <pc:sldMk cId="0" sldId="281"/>
        </pc:sldMkLst>
        <pc:spChg chg="mod">
          <ac:chgData name="Sanjay Kumar" userId="f7fa2fb5d317e67a" providerId="LiveId" clId="{DB7D51D6-8C1A-4B4B-A532-A5D0ADA32ABF}" dt="2024-08-22T07:56:36.384" v="17" actId="1076"/>
          <ac:spMkLst>
            <pc:docMk/>
            <pc:sldMk cId="0" sldId="281"/>
            <ac:spMk id="2" creationId="{00000000-0000-0000-0000-000000000000}"/>
          </ac:spMkLst>
        </pc:spChg>
        <pc:spChg chg="add del mod">
          <ac:chgData name="Sanjay Kumar" userId="f7fa2fb5d317e67a" providerId="LiveId" clId="{DB7D51D6-8C1A-4B4B-A532-A5D0ADA32ABF}" dt="2024-08-22T07:59:17.343" v="26" actId="478"/>
          <ac:spMkLst>
            <pc:docMk/>
            <pc:sldMk cId="0" sldId="281"/>
            <ac:spMk id="3" creationId="{1077D90F-8ACE-84B6-8373-E5067D352F92}"/>
          </ac:spMkLst>
        </pc:spChg>
      </pc:sldChg>
      <pc:sldChg chg="modSp mod">
        <pc:chgData name="Sanjay Kumar" userId="f7fa2fb5d317e67a" providerId="LiveId" clId="{DB7D51D6-8C1A-4B4B-A532-A5D0ADA32ABF}" dt="2024-08-22T07:58:58.376" v="24" actId="12"/>
        <pc:sldMkLst>
          <pc:docMk/>
          <pc:sldMk cId="0" sldId="283"/>
        </pc:sldMkLst>
        <pc:spChg chg="mod">
          <ac:chgData name="Sanjay Kumar" userId="f7fa2fb5d317e67a" providerId="LiveId" clId="{DB7D51D6-8C1A-4B4B-A532-A5D0ADA32ABF}" dt="2024-08-22T07:58:58.376" v="24" actId="12"/>
          <ac:spMkLst>
            <pc:docMk/>
            <pc:sldMk cId="0" sldId="283"/>
            <ac:spMk id="3" creationId="{00000000-0000-0000-0000-000000000000}"/>
          </ac:spMkLst>
        </pc:spChg>
      </pc:sldChg>
      <pc:sldChg chg="modSp mod">
        <pc:chgData name="Sanjay Kumar" userId="f7fa2fb5d317e67a" providerId="LiveId" clId="{DB7D51D6-8C1A-4B4B-A532-A5D0ADA32ABF}" dt="2024-08-22T08:06:09.721" v="112" actId="21"/>
        <pc:sldMkLst>
          <pc:docMk/>
          <pc:sldMk cId="653468858" sldId="309"/>
        </pc:sldMkLst>
        <pc:spChg chg="mod">
          <ac:chgData name="Sanjay Kumar" userId="f7fa2fb5d317e67a" providerId="LiveId" clId="{DB7D51D6-8C1A-4B4B-A532-A5D0ADA32ABF}" dt="2024-08-22T08:06:09.721" v="112" actId="21"/>
          <ac:spMkLst>
            <pc:docMk/>
            <pc:sldMk cId="653468858" sldId="309"/>
            <ac:spMk id="3" creationId="{00000000-0000-0000-0000-000000000000}"/>
          </ac:spMkLst>
        </pc:spChg>
      </pc:sldChg>
      <pc:sldChg chg="modSp mod">
        <pc:chgData name="Sanjay Kumar" userId="f7fa2fb5d317e67a" providerId="LiveId" clId="{DB7D51D6-8C1A-4B4B-A532-A5D0ADA32ABF}" dt="2024-08-21T08:25:52.569" v="14" actId="255"/>
        <pc:sldMkLst>
          <pc:docMk/>
          <pc:sldMk cId="1231192379" sldId="316"/>
        </pc:sldMkLst>
        <pc:spChg chg="mod">
          <ac:chgData name="Sanjay Kumar" userId="f7fa2fb5d317e67a" providerId="LiveId" clId="{DB7D51D6-8C1A-4B4B-A532-A5D0ADA32ABF}" dt="2024-08-21T08:25:52.569" v="14" actId="255"/>
          <ac:spMkLst>
            <pc:docMk/>
            <pc:sldMk cId="1231192379" sldId="316"/>
            <ac:spMk id="3" creationId="{00000000-0000-0000-0000-000000000000}"/>
          </ac:spMkLst>
        </pc:spChg>
      </pc:sldChg>
      <pc:sldChg chg="addSp modSp mod">
        <pc:chgData name="Sanjay Kumar" userId="f7fa2fb5d317e67a" providerId="LiveId" clId="{DB7D51D6-8C1A-4B4B-A532-A5D0ADA32ABF}" dt="2024-08-21T08:24:51.188" v="12" actId="20577"/>
        <pc:sldMkLst>
          <pc:docMk/>
          <pc:sldMk cId="3334224757" sldId="333"/>
        </pc:sldMkLst>
        <pc:spChg chg="add mod">
          <ac:chgData name="Sanjay Kumar" userId="f7fa2fb5d317e67a" providerId="LiveId" clId="{DB7D51D6-8C1A-4B4B-A532-A5D0ADA32ABF}" dt="2024-08-21T08:24:51.188" v="12" actId="20577"/>
          <ac:spMkLst>
            <pc:docMk/>
            <pc:sldMk cId="3334224757" sldId="333"/>
            <ac:spMk id="3" creationId="{F80CC61A-58CF-3BB2-162C-0F5CC9F6EA9F}"/>
          </ac:spMkLst>
        </pc:spChg>
      </pc:sldChg>
      <pc:sldChg chg="modSp del mod">
        <pc:chgData name="Sanjay Kumar" userId="f7fa2fb5d317e67a" providerId="LiveId" clId="{DB7D51D6-8C1A-4B4B-A532-A5D0ADA32ABF}" dt="2024-08-21T08:24:56.107" v="13" actId="47"/>
        <pc:sldMkLst>
          <pc:docMk/>
          <pc:sldMk cId="3407455647" sldId="334"/>
        </pc:sldMkLst>
        <pc:spChg chg="mod">
          <ac:chgData name="Sanjay Kumar" userId="f7fa2fb5d317e67a" providerId="LiveId" clId="{DB7D51D6-8C1A-4B4B-A532-A5D0ADA32ABF}" dt="2024-08-21T08:24:10.334" v="1" actId="21"/>
          <ac:spMkLst>
            <pc:docMk/>
            <pc:sldMk cId="3407455647" sldId="334"/>
            <ac:spMk id="4" creationId="{D3C89004-B7A3-A09B-44B3-56F188453AD9}"/>
          </ac:spMkLst>
        </pc:spChg>
      </pc:sldChg>
      <pc:sldChg chg="delSp modSp new mod">
        <pc:chgData name="Sanjay Kumar" userId="f7fa2fb5d317e67a" providerId="LiveId" clId="{DB7D51D6-8C1A-4B4B-A532-A5D0ADA32ABF}" dt="2024-08-22T08:06:32.839" v="120" actId="20577"/>
        <pc:sldMkLst>
          <pc:docMk/>
          <pc:sldMk cId="2744696645" sldId="337"/>
        </pc:sldMkLst>
        <pc:spChg chg="del">
          <ac:chgData name="Sanjay Kumar" userId="f7fa2fb5d317e67a" providerId="LiveId" clId="{DB7D51D6-8C1A-4B4B-A532-A5D0ADA32ABF}" dt="2024-08-22T08:06:17.403" v="115" actId="478"/>
          <ac:spMkLst>
            <pc:docMk/>
            <pc:sldMk cId="2744696645" sldId="337"/>
            <ac:spMk id="2" creationId="{786C6659-5290-015B-9ED8-BFD5898121FB}"/>
          </ac:spMkLst>
        </pc:spChg>
        <pc:spChg chg="mod">
          <ac:chgData name="Sanjay Kumar" userId="f7fa2fb5d317e67a" providerId="LiveId" clId="{DB7D51D6-8C1A-4B4B-A532-A5D0ADA32ABF}" dt="2024-08-22T08:06:32.839" v="120" actId="20577"/>
          <ac:spMkLst>
            <pc:docMk/>
            <pc:sldMk cId="2744696645" sldId="337"/>
            <ac:spMk id="3" creationId="{C60EBFDD-09B1-8931-4FA1-6AC93C53079F}"/>
          </ac:spMkLst>
        </pc:spChg>
      </pc:sldChg>
      <pc:sldChg chg="new del">
        <pc:chgData name="Sanjay Kumar" userId="f7fa2fb5d317e67a" providerId="LiveId" clId="{DB7D51D6-8C1A-4B4B-A532-A5D0ADA32ABF}" dt="2024-08-22T07:59:12.843" v="25" actId="47"/>
        <pc:sldMkLst>
          <pc:docMk/>
          <pc:sldMk cId="3942562209" sldId="337"/>
        </pc:sldMkLst>
      </pc:sldChg>
    </pc:docChg>
  </pc:docChgLst>
  <pc:docChgLst>
    <pc:chgData name="Sanjay Kumar" userId="f7fa2fb5d317e67a" providerId="LiveId" clId="{5551EA5B-15BE-4F93-90D7-C867F4E1F8A7}"/>
    <pc:docChg chg="undo custSel addSld delSld modSld">
      <pc:chgData name="Sanjay Kumar" userId="f7fa2fb5d317e67a" providerId="LiveId" clId="{5551EA5B-15BE-4F93-90D7-C867F4E1F8A7}" dt="2023-06-17T10:12:10.725" v="227" actId="20577"/>
      <pc:docMkLst>
        <pc:docMk/>
      </pc:docMkLst>
      <pc:sldChg chg="modSp mod">
        <pc:chgData name="Sanjay Kumar" userId="f7fa2fb5d317e67a" providerId="LiveId" clId="{5551EA5B-15BE-4F93-90D7-C867F4E1F8A7}" dt="2023-06-17T10:12:10.725" v="227" actId="20577"/>
        <pc:sldMkLst>
          <pc:docMk/>
          <pc:sldMk cId="0" sldId="258"/>
        </pc:sldMkLst>
        <pc:spChg chg="mod">
          <ac:chgData name="Sanjay Kumar" userId="f7fa2fb5d317e67a" providerId="LiveId" clId="{5551EA5B-15BE-4F93-90D7-C867F4E1F8A7}" dt="2023-06-17T10:12:10.725" v="227" actId="20577"/>
          <ac:spMkLst>
            <pc:docMk/>
            <pc:sldMk cId="0" sldId="258"/>
            <ac:spMk id="4" creationId="{CBA54F92-E724-93CF-7609-3DD49D806AE1}"/>
          </ac:spMkLst>
        </pc:spChg>
      </pc:sldChg>
      <pc:sldChg chg="modSp mod">
        <pc:chgData name="Sanjay Kumar" userId="f7fa2fb5d317e67a" providerId="LiveId" clId="{5551EA5B-15BE-4F93-90D7-C867F4E1F8A7}" dt="2023-06-16T03:50:31.577" v="8" actId="20577"/>
        <pc:sldMkLst>
          <pc:docMk/>
          <pc:sldMk cId="0" sldId="261"/>
        </pc:sldMkLst>
        <pc:spChg chg="mod">
          <ac:chgData name="Sanjay Kumar" userId="f7fa2fb5d317e67a" providerId="LiveId" clId="{5551EA5B-15BE-4F93-90D7-C867F4E1F8A7}" dt="2023-06-16T03:50:31.577" v="8" actId="20577"/>
          <ac:spMkLst>
            <pc:docMk/>
            <pc:sldMk cId="0" sldId="261"/>
            <ac:spMk id="2" creationId="{00000000-0000-0000-0000-000000000000}"/>
          </ac:spMkLst>
        </pc:spChg>
      </pc:sldChg>
      <pc:sldChg chg="addSp modSp mod">
        <pc:chgData name="Sanjay Kumar" userId="f7fa2fb5d317e67a" providerId="LiveId" clId="{5551EA5B-15BE-4F93-90D7-C867F4E1F8A7}" dt="2023-06-17T08:39:58.492" v="174" actId="20577"/>
        <pc:sldMkLst>
          <pc:docMk/>
          <pc:sldMk cId="0" sldId="269"/>
        </pc:sldMkLst>
        <pc:spChg chg="mod">
          <ac:chgData name="Sanjay Kumar" userId="f7fa2fb5d317e67a" providerId="LiveId" clId="{5551EA5B-15BE-4F93-90D7-C867F4E1F8A7}" dt="2023-06-17T01:38:47.193" v="36"/>
          <ac:spMkLst>
            <pc:docMk/>
            <pc:sldMk cId="0" sldId="269"/>
            <ac:spMk id="2" creationId="{00000000-0000-0000-0000-000000000000}"/>
          </ac:spMkLst>
        </pc:spChg>
        <pc:spChg chg="add mod">
          <ac:chgData name="Sanjay Kumar" userId="f7fa2fb5d317e67a" providerId="LiveId" clId="{5551EA5B-15BE-4F93-90D7-C867F4E1F8A7}" dt="2023-06-17T08:39:58.492" v="174" actId="20577"/>
          <ac:spMkLst>
            <pc:docMk/>
            <pc:sldMk cId="0" sldId="269"/>
            <ac:spMk id="3" creationId="{EE61ABD8-CC70-50E3-92A0-2276ACDF9B36}"/>
          </ac:spMkLst>
        </pc:spChg>
      </pc:sldChg>
      <pc:sldChg chg="modSp mod">
        <pc:chgData name="Sanjay Kumar" userId="f7fa2fb5d317e67a" providerId="LiveId" clId="{5551EA5B-15BE-4F93-90D7-C867F4E1F8A7}" dt="2023-06-17T01:36:28.357" v="33" actId="20577"/>
        <pc:sldMkLst>
          <pc:docMk/>
          <pc:sldMk cId="0" sldId="270"/>
        </pc:sldMkLst>
        <pc:spChg chg="mod">
          <ac:chgData name="Sanjay Kumar" userId="f7fa2fb5d317e67a" providerId="LiveId" clId="{5551EA5B-15BE-4F93-90D7-C867F4E1F8A7}" dt="2023-06-17T01:36:28.357" v="33" actId="20577"/>
          <ac:spMkLst>
            <pc:docMk/>
            <pc:sldMk cId="0" sldId="270"/>
            <ac:spMk id="2" creationId="{00000000-0000-0000-0000-000000000000}"/>
          </ac:spMkLst>
        </pc:spChg>
      </pc:sldChg>
      <pc:sldChg chg="del">
        <pc:chgData name="Sanjay Kumar" userId="f7fa2fb5d317e67a" providerId="LiveId" clId="{5551EA5B-15BE-4F93-90D7-C867F4E1F8A7}" dt="2023-06-17T01:44:14.201" v="161" actId="47"/>
        <pc:sldMkLst>
          <pc:docMk/>
          <pc:sldMk cId="0" sldId="271"/>
        </pc:sldMkLst>
      </pc:sldChg>
      <pc:sldChg chg="del">
        <pc:chgData name="Sanjay Kumar" userId="f7fa2fb5d317e67a" providerId="LiveId" clId="{5551EA5B-15BE-4F93-90D7-C867F4E1F8A7}" dt="2023-06-17T01:44:08.924" v="160" actId="47"/>
        <pc:sldMkLst>
          <pc:docMk/>
          <pc:sldMk cId="0" sldId="274"/>
        </pc:sldMkLst>
      </pc:sldChg>
      <pc:sldChg chg="modSp mod">
        <pc:chgData name="Sanjay Kumar" userId="f7fa2fb5d317e67a" providerId="LiveId" clId="{5551EA5B-15BE-4F93-90D7-C867F4E1F8A7}" dt="2023-06-17T01:35:13.776" v="16" actId="20577"/>
        <pc:sldMkLst>
          <pc:docMk/>
          <pc:sldMk cId="1812282134" sldId="308"/>
        </pc:sldMkLst>
        <pc:spChg chg="mod">
          <ac:chgData name="Sanjay Kumar" userId="f7fa2fb5d317e67a" providerId="LiveId" clId="{5551EA5B-15BE-4F93-90D7-C867F4E1F8A7}" dt="2023-06-17T01:35:13.776" v="16" actId="20577"/>
          <ac:spMkLst>
            <pc:docMk/>
            <pc:sldMk cId="1812282134" sldId="308"/>
            <ac:spMk id="3" creationId="{00000000-0000-0000-0000-000000000000}"/>
          </ac:spMkLst>
        </pc:spChg>
      </pc:sldChg>
      <pc:sldChg chg="modSp mod">
        <pc:chgData name="Sanjay Kumar" userId="f7fa2fb5d317e67a" providerId="LiveId" clId="{5551EA5B-15BE-4F93-90D7-C867F4E1F8A7}" dt="2023-06-17T06:01:05.832" v="170"/>
        <pc:sldMkLst>
          <pc:docMk/>
          <pc:sldMk cId="3891201626" sldId="323"/>
        </pc:sldMkLst>
        <pc:spChg chg="mod">
          <ac:chgData name="Sanjay Kumar" userId="f7fa2fb5d317e67a" providerId="LiveId" clId="{5551EA5B-15BE-4F93-90D7-C867F4E1F8A7}" dt="2023-06-17T06:01:05.832" v="170"/>
          <ac:spMkLst>
            <pc:docMk/>
            <pc:sldMk cId="3891201626" sldId="323"/>
            <ac:spMk id="3" creationId="{2E0588D2-1E46-47F0-6727-33C51658C4BE}"/>
          </ac:spMkLst>
        </pc:spChg>
      </pc:sldChg>
      <pc:sldChg chg="modSp mod">
        <pc:chgData name="Sanjay Kumar" userId="f7fa2fb5d317e67a" providerId="LiveId" clId="{5551EA5B-15BE-4F93-90D7-C867F4E1F8A7}" dt="2023-06-17T05:53:43.174" v="168" actId="20577"/>
        <pc:sldMkLst>
          <pc:docMk/>
          <pc:sldMk cId="4263948675" sldId="325"/>
        </pc:sldMkLst>
        <pc:spChg chg="mod">
          <ac:chgData name="Sanjay Kumar" userId="f7fa2fb5d317e67a" providerId="LiveId" clId="{5551EA5B-15BE-4F93-90D7-C867F4E1F8A7}" dt="2023-06-17T05:53:43.174" v="168" actId="20577"/>
          <ac:spMkLst>
            <pc:docMk/>
            <pc:sldMk cId="4263948675" sldId="325"/>
            <ac:spMk id="3" creationId="{3766BC34-3DE4-D297-068E-0A92F4D0AF52}"/>
          </ac:spMkLst>
        </pc:spChg>
      </pc:sldChg>
      <pc:sldChg chg="modSp mod">
        <pc:chgData name="Sanjay Kumar" userId="f7fa2fb5d317e67a" providerId="LiveId" clId="{5551EA5B-15BE-4F93-90D7-C867F4E1F8A7}" dt="2023-06-17T01:58:45.919" v="166" actId="20577"/>
        <pc:sldMkLst>
          <pc:docMk/>
          <pc:sldMk cId="3957929026" sldId="328"/>
        </pc:sldMkLst>
        <pc:spChg chg="mod">
          <ac:chgData name="Sanjay Kumar" userId="f7fa2fb5d317e67a" providerId="LiveId" clId="{5551EA5B-15BE-4F93-90D7-C867F4E1F8A7}" dt="2023-06-17T01:58:45.919" v="166" actId="20577"/>
          <ac:spMkLst>
            <pc:docMk/>
            <pc:sldMk cId="3957929026" sldId="328"/>
            <ac:spMk id="5" creationId="{505AFB98-6F4E-D45B-3759-A25FF54F6079}"/>
          </ac:spMkLst>
        </pc:spChg>
      </pc:sldChg>
      <pc:sldChg chg="addSp modSp new mod">
        <pc:chgData name="Sanjay Kumar" userId="f7fa2fb5d317e67a" providerId="LiveId" clId="{5551EA5B-15BE-4F93-90D7-C867F4E1F8A7}" dt="2023-06-17T08:41:16.792" v="181" actId="20577"/>
        <pc:sldMkLst>
          <pc:docMk/>
          <pc:sldMk cId="2379977958" sldId="331"/>
        </pc:sldMkLst>
        <pc:spChg chg="mod">
          <ac:chgData name="Sanjay Kumar" userId="f7fa2fb5d317e67a" providerId="LiveId" clId="{5551EA5B-15BE-4F93-90D7-C867F4E1F8A7}" dt="2023-06-17T01:41:35.180" v="120" actId="20577"/>
          <ac:spMkLst>
            <pc:docMk/>
            <pc:sldMk cId="2379977958" sldId="331"/>
            <ac:spMk id="2" creationId="{E861146E-7FC9-A18D-C0D0-3D1D4E21D92F}"/>
          </ac:spMkLst>
        </pc:spChg>
        <pc:spChg chg="add mod">
          <ac:chgData name="Sanjay Kumar" userId="f7fa2fb5d317e67a" providerId="LiveId" clId="{5551EA5B-15BE-4F93-90D7-C867F4E1F8A7}" dt="2023-06-17T08:41:16.792" v="181" actId="20577"/>
          <ac:spMkLst>
            <pc:docMk/>
            <pc:sldMk cId="2379977958" sldId="331"/>
            <ac:spMk id="4" creationId="{BECE9208-AE3D-4378-876B-42605BAAC5A7}"/>
          </ac:spMkLst>
        </pc:spChg>
      </pc:sldChg>
      <pc:sldChg chg="modSp new mod">
        <pc:chgData name="Sanjay Kumar" userId="f7fa2fb5d317e67a" providerId="LiveId" clId="{5551EA5B-15BE-4F93-90D7-C867F4E1F8A7}" dt="2023-06-17T01:58:08.099" v="164" actId="255"/>
        <pc:sldMkLst>
          <pc:docMk/>
          <pc:sldMk cId="2860227733" sldId="332"/>
        </pc:sldMkLst>
        <pc:spChg chg="mod">
          <ac:chgData name="Sanjay Kumar" userId="f7fa2fb5d317e67a" providerId="LiveId" clId="{5551EA5B-15BE-4F93-90D7-C867F4E1F8A7}" dt="2023-06-17T01:58:08.099" v="164" actId="255"/>
          <ac:spMkLst>
            <pc:docMk/>
            <pc:sldMk cId="2860227733" sldId="332"/>
            <ac:spMk id="3" creationId="{4BC6F783-6A36-3B53-FCF1-A04BA642D8F8}"/>
          </ac:spMkLst>
        </pc:spChg>
      </pc:sldChg>
      <pc:sldChg chg="addSp delSp modSp new mod">
        <pc:chgData name="Sanjay Kumar" userId="f7fa2fb5d317e67a" providerId="LiveId" clId="{5551EA5B-15BE-4F93-90D7-C867F4E1F8A7}" dt="2023-06-17T10:08:23.286" v="224" actId="20577"/>
        <pc:sldMkLst>
          <pc:docMk/>
          <pc:sldMk cId="3334224757" sldId="333"/>
        </pc:sldMkLst>
        <pc:spChg chg="del">
          <ac:chgData name="Sanjay Kumar" userId="f7fa2fb5d317e67a" providerId="LiveId" clId="{5551EA5B-15BE-4F93-90D7-C867F4E1F8A7}" dt="2023-06-17T09:41:45.742" v="186" actId="21"/>
          <ac:spMkLst>
            <pc:docMk/>
            <pc:sldMk cId="3334224757" sldId="333"/>
            <ac:spMk id="2" creationId="{06991989-7DC7-849A-B54C-0D60BA92682E}"/>
          </ac:spMkLst>
        </pc:spChg>
        <pc:spChg chg="del">
          <ac:chgData name="Sanjay Kumar" userId="f7fa2fb5d317e67a" providerId="LiveId" clId="{5551EA5B-15BE-4F93-90D7-C867F4E1F8A7}" dt="2023-06-17T09:41:11.485" v="183"/>
          <ac:spMkLst>
            <pc:docMk/>
            <pc:sldMk cId="3334224757" sldId="333"/>
            <ac:spMk id="3" creationId="{78FF9A25-458D-C20D-37FA-695950B42F10}"/>
          </ac:spMkLst>
        </pc:spChg>
        <pc:spChg chg="add mod">
          <ac:chgData name="Sanjay Kumar" userId="f7fa2fb5d317e67a" providerId="LiveId" clId="{5551EA5B-15BE-4F93-90D7-C867F4E1F8A7}" dt="2023-06-17T10:08:23.286" v="224" actId="20577"/>
          <ac:spMkLst>
            <pc:docMk/>
            <pc:sldMk cId="3334224757" sldId="333"/>
            <ac:spMk id="4" creationId="{30CE13AC-339F-E3D6-40CC-AB98AEF4A8C0}"/>
          </ac:spMkLst>
        </pc:spChg>
        <pc:spChg chg="add del mod">
          <ac:chgData name="Sanjay Kumar" userId="f7fa2fb5d317e67a" providerId="LiveId" clId="{5551EA5B-15BE-4F93-90D7-C867F4E1F8A7}" dt="2023-06-17T09:41:54.521" v="190"/>
          <ac:spMkLst>
            <pc:docMk/>
            <pc:sldMk cId="3334224757" sldId="333"/>
            <ac:spMk id="5" creationId="{D387B63E-C827-9B5C-3AE9-3E47F9B43CD1}"/>
          </ac:spMkLst>
        </pc:spChg>
        <pc:spChg chg="add mod">
          <ac:chgData name="Sanjay Kumar" userId="f7fa2fb5d317e67a" providerId="LiveId" clId="{5551EA5B-15BE-4F93-90D7-C867F4E1F8A7}" dt="2023-06-17T09:42:30.146" v="196" actId="123"/>
          <ac:spMkLst>
            <pc:docMk/>
            <pc:sldMk cId="3334224757" sldId="333"/>
            <ac:spMk id="6" creationId="{CA187196-23F1-DE6D-D7CC-DF985189BF9F}"/>
          </ac:spMkLst>
        </pc:spChg>
      </pc:sldChg>
      <pc:sldChg chg="addSp delSp modSp new mod">
        <pc:chgData name="Sanjay Kumar" userId="f7fa2fb5d317e67a" providerId="LiveId" clId="{5551EA5B-15BE-4F93-90D7-C867F4E1F8A7}" dt="2023-06-17T09:44:16.530" v="210" actId="20577"/>
        <pc:sldMkLst>
          <pc:docMk/>
          <pc:sldMk cId="3407455647" sldId="334"/>
        </pc:sldMkLst>
        <pc:spChg chg="del">
          <ac:chgData name="Sanjay Kumar" userId="f7fa2fb5d317e67a" providerId="LiveId" clId="{5551EA5B-15BE-4F93-90D7-C867F4E1F8A7}" dt="2023-06-17T09:43:28.731" v="201" actId="21"/>
          <ac:spMkLst>
            <pc:docMk/>
            <pc:sldMk cId="3407455647" sldId="334"/>
            <ac:spMk id="2" creationId="{5E0AACD3-AF83-B160-CDF3-227A74F41D02}"/>
          </ac:spMkLst>
        </pc:spChg>
        <pc:spChg chg="del">
          <ac:chgData name="Sanjay Kumar" userId="f7fa2fb5d317e67a" providerId="LiveId" clId="{5551EA5B-15BE-4F93-90D7-C867F4E1F8A7}" dt="2023-06-17T09:43:16.650" v="198"/>
          <ac:spMkLst>
            <pc:docMk/>
            <pc:sldMk cId="3407455647" sldId="334"/>
            <ac:spMk id="3" creationId="{D90BB40C-110A-5F87-13E0-F29190567F8A}"/>
          </ac:spMkLst>
        </pc:spChg>
        <pc:spChg chg="add mod">
          <ac:chgData name="Sanjay Kumar" userId="f7fa2fb5d317e67a" providerId="LiveId" clId="{5551EA5B-15BE-4F93-90D7-C867F4E1F8A7}" dt="2023-06-17T09:44:16.530" v="210" actId="20577"/>
          <ac:spMkLst>
            <pc:docMk/>
            <pc:sldMk cId="3407455647" sldId="334"/>
            <ac:spMk id="4" creationId="{D3C89004-B7A3-A09B-44B3-56F188453AD9}"/>
          </ac:spMkLst>
        </pc:spChg>
      </pc:sldChg>
      <pc:sldChg chg="addSp delSp modSp new mod">
        <pc:chgData name="Sanjay Kumar" userId="f7fa2fb5d317e67a" providerId="LiveId" clId="{5551EA5B-15BE-4F93-90D7-C867F4E1F8A7}" dt="2023-06-17T10:08:47.477" v="226" actId="1076"/>
        <pc:sldMkLst>
          <pc:docMk/>
          <pc:sldMk cId="3866752614" sldId="335"/>
        </pc:sldMkLst>
        <pc:spChg chg="del">
          <ac:chgData name="Sanjay Kumar" userId="f7fa2fb5d317e67a" providerId="LiveId" clId="{5551EA5B-15BE-4F93-90D7-C867F4E1F8A7}" dt="2023-06-17T09:45:08.989" v="216" actId="21"/>
          <ac:spMkLst>
            <pc:docMk/>
            <pc:sldMk cId="3866752614" sldId="335"/>
            <ac:spMk id="2" creationId="{C4E0E8E7-F2E2-D77C-A6A9-1C69F89F1206}"/>
          </ac:spMkLst>
        </pc:spChg>
        <pc:picChg chg="add mod">
          <ac:chgData name="Sanjay Kumar" userId="f7fa2fb5d317e67a" providerId="LiveId" clId="{5551EA5B-15BE-4F93-90D7-C867F4E1F8A7}" dt="2023-06-17T10:08:47.477" v="226" actId="1076"/>
          <ac:picMkLst>
            <pc:docMk/>
            <pc:sldMk cId="3866752614" sldId="335"/>
            <ac:picMk id="5" creationId="{F323D58D-7AF5-F278-2EB0-A49AE9026AB1}"/>
          </ac:picMkLst>
        </pc:picChg>
      </pc:sldChg>
      <pc:sldChg chg="modSp new mod">
        <pc:chgData name="Sanjay Kumar" userId="f7fa2fb5d317e67a" providerId="LiveId" clId="{5551EA5B-15BE-4F93-90D7-C867F4E1F8A7}" dt="2023-06-17T09:45:49.695" v="222" actId="20577"/>
        <pc:sldMkLst>
          <pc:docMk/>
          <pc:sldMk cId="2024593755" sldId="336"/>
        </pc:sldMkLst>
        <pc:spChg chg="mod">
          <ac:chgData name="Sanjay Kumar" userId="f7fa2fb5d317e67a" providerId="LiveId" clId="{5551EA5B-15BE-4F93-90D7-C867F4E1F8A7}" dt="2023-06-17T09:45:49.695" v="222" actId="20577"/>
          <ac:spMkLst>
            <pc:docMk/>
            <pc:sldMk cId="2024593755" sldId="336"/>
            <ac:spMk id="3" creationId="{99936DEC-8571-D9C8-20E1-02FB0FEC2AC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EFAE41AF-FADC-4FA8-A5D8-2C68D350B4E7}" type="datetimeFigureOut">
              <a:rPr lang="en-IN" smtClean="0"/>
              <a:t>22-08-2024</a:t>
            </a:fld>
            <a:endParaRPr lang="en-IN"/>
          </a:p>
        </p:txBody>
      </p:sp>
      <p:sp>
        <p:nvSpPr>
          <p:cNvPr id="4" name="Slide Image Placeholder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01931C25-61B5-4261-B1B7-B664B42ACB74}" type="slidenum">
              <a:rPr lang="en-IN" smtClean="0"/>
              <a:t>‹#›</a:t>
            </a:fld>
            <a:endParaRPr lang="en-IN"/>
          </a:p>
        </p:txBody>
      </p:sp>
    </p:spTree>
    <p:extLst>
      <p:ext uri="{BB962C8B-B14F-4D97-AF65-F5344CB8AC3E}">
        <p14:creationId xmlns:p14="http://schemas.microsoft.com/office/powerpoint/2010/main" val="1163047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931C25-61B5-4261-B1B7-B664B42ACB74}" type="slidenum">
              <a:rPr lang="en-IN" smtClean="0"/>
              <a:t>4</a:t>
            </a:fld>
            <a:endParaRPr lang="en-IN"/>
          </a:p>
        </p:txBody>
      </p:sp>
    </p:spTree>
    <p:extLst>
      <p:ext uri="{BB962C8B-B14F-4D97-AF65-F5344CB8AC3E}">
        <p14:creationId xmlns:p14="http://schemas.microsoft.com/office/powerpoint/2010/main" val="1884868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1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100" b="0" i="0">
                <a:solidFill>
                  <a:schemeClr val="tx1"/>
                </a:solidFill>
                <a:latin typeface="Arial"/>
                <a:cs typeface="Arial"/>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1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63655" y="578276"/>
            <a:ext cx="17176789" cy="1264285"/>
          </a:xfrm>
          <a:prstGeom prst="rect">
            <a:avLst/>
          </a:prstGeom>
        </p:spPr>
        <p:txBody>
          <a:bodyPr wrap="square" lIns="0" tIns="0" rIns="0" bIns="0">
            <a:spAutoFit/>
          </a:bodyPr>
          <a:lstStyle>
            <a:lvl1pPr>
              <a:defRPr sz="8100" b="0" i="0">
                <a:solidFill>
                  <a:schemeClr val="tx1"/>
                </a:solidFill>
                <a:latin typeface="Arial"/>
                <a:cs typeface="Arial"/>
              </a:defRPr>
            </a:lvl1pPr>
          </a:lstStyle>
          <a:p>
            <a:endParaRPr/>
          </a:p>
        </p:txBody>
      </p:sp>
      <p:sp>
        <p:nvSpPr>
          <p:cNvPr id="3" name="Holder 3"/>
          <p:cNvSpPr>
            <a:spLocks noGrp="1"/>
          </p:cNvSpPr>
          <p:nvPr>
            <p:ph type="body" idx="1"/>
          </p:nvPr>
        </p:nvSpPr>
        <p:spPr>
          <a:xfrm>
            <a:off x="1421811" y="3662580"/>
            <a:ext cx="17260477" cy="551243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8/22/2024</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tatisticsbyjim.com/regression/interpret-r-squared-regression/" TargetMode="Externa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en.wikipedia.org/wiki/Derivativ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91330" y="3834535"/>
            <a:ext cx="13090320" cy="2710180"/>
          </a:xfrm>
          <a:prstGeom prst="rect">
            <a:avLst/>
          </a:prstGeom>
        </p:spPr>
        <p:txBody>
          <a:bodyPr vert="horz" wrap="square" lIns="0" tIns="421005" rIns="0" bIns="0" rtlCol="0">
            <a:spAutoFit/>
          </a:bodyPr>
          <a:lstStyle/>
          <a:p>
            <a:pPr algn="ctr">
              <a:lnSpc>
                <a:spcPct val="100000"/>
              </a:lnSpc>
              <a:spcBef>
                <a:spcPts val="3315"/>
              </a:spcBef>
            </a:pPr>
            <a:r>
              <a:rPr sz="9200" spc="235" dirty="0"/>
              <a:t>Machine</a:t>
            </a:r>
            <a:r>
              <a:rPr sz="9200" spc="-35" dirty="0"/>
              <a:t> </a:t>
            </a:r>
            <a:r>
              <a:rPr sz="9200" spc="180" dirty="0"/>
              <a:t>Learning</a:t>
            </a:r>
            <a:endParaRPr sz="9200" dirty="0"/>
          </a:p>
          <a:p>
            <a:pPr algn="ctr">
              <a:lnSpc>
                <a:spcPct val="100000"/>
              </a:lnSpc>
              <a:spcBef>
                <a:spcPts val="1540"/>
              </a:spcBef>
            </a:pPr>
            <a:r>
              <a:rPr sz="4450" spc="-30" dirty="0"/>
              <a:t>Linear</a:t>
            </a:r>
            <a:r>
              <a:rPr sz="4450" spc="-5" dirty="0"/>
              <a:t> </a:t>
            </a:r>
            <a:r>
              <a:rPr sz="4450" spc="-30" dirty="0"/>
              <a:t>Regression</a:t>
            </a:r>
            <a:endParaRPr sz="44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117DC-B745-BC83-9190-3DC45090FD77}"/>
              </a:ext>
            </a:extLst>
          </p:cNvPr>
          <p:cNvSpPr>
            <a:spLocks noGrp="1"/>
          </p:cNvSpPr>
          <p:nvPr>
            <p:ph type="title"/>
          </p:nvPr>
        </p:nvSpPr>
        <p:spPr>
          <a:xfrm>
            <a:off x="1463655" y="578276"/>
            <a:ext cx="17176789" cy="2492990"/>
          </a:xfrm>
        </p:spPr>
        <p:txBody>
          <a:bodyPr/>
          <a:lstStyle/>
          <a:p>
            <a:r>
              <a:rPr lang="en-US" b="1" i="1" dirty="0"/>
              <a:t>Real-life example</a:t>
            </a:r>
            <a:br>
              <a:rPr lang="en-US" dirty="0"/>
            </a:br>
            <a:endParaRPr lang="en-IN" dirty="0"/>
          </a:p>
        </p:txBody>
      </p:sp>
      <p:sp>
        <p:nvSpPr>
          <p:cNvPr id="3" name="Text Placeholder 2">
            <a:extLst>
              <a:ext uri="{FF2B5EF4-FFF2-40B4-BE49-F238E27FC236}">
                <a16:creationId xmlns:a16="http://schemas.microsoft.com/office/drawing/2014/main" id="{5EB12494-6F2D-0267-8C5E-029531495271}"/>
              </a:ext>
            </a:extLst>
          </p:cNvPr>
          <p:cNvSpPr>
            <a:spLocks noGrp="1"/>
          </p:cNvSpPr>
          <p:nvPr>
            <p:ph type="body" idx="1"/>
          </p:nvPr>
        </p:nvSpPr>
        <p:spPr>
          <a:xfrm>
            <a:off x="1136650" y="2301875"/>
            <a:ext cx="17260477" cy="6924973"/>
          </a:xfrm>
        </p:spPr>
        <p:txBody>
          <a:bodyPr/>
          <a:lstStyle/>
          <a:p>
            <a:pPr algn="just"/>
            <a:r>
              <a:rPr lang="en-US" sz="3600" b="1" dirty="0"/>
              <a:t>Given:-</a:t>
            </a:r>
            <a:r>
              <a:rPr lang="en-US" sz="3600" dirty="0"/>
              <a:t>We have a dataset which contains information about relationship between ‘number of hours studied’ and ‘marks obtained’. Many students have been observed and their hours of study and grade are recorded. This will be our training data. </a:t>
            </a:r>
          </a:p>
          <a:p>
            <a:pPr algn="just"/>
            <a:endParaRPr lang="en-US" sz="3600" dirty="0"/>
          </a:p>
          <a:p>
            <a:endParaRPr lang="en-US" sz="3600" dirty="0"/>
          </a:p>
          <a:p>
            <a:pPr algn="just"/>
            <a:r>
              <a:rPr lang="en-US" sz="3600" b="1" dirty="0"/>
              <a:t>Goal: </a:t>
            </a:r>
            <a:r>
              <a:rPr lang="en-US" sz="3600" dirty="0"/>
              <a:t>to design a model that can predict marks if given the number of hours studied. Using the training data, a regression line is obtained which will give minimum error. This linear equation is then used for any new data. </a:t>
            </a:r>
          </a:p>
          <a:p>
            <a:endParaRPr lang="en-US" sz="3600" dirty="0"/>
          </a:p>
          <a:p>
            <a:pPr algn="just"/>
            <a:r>
              <a:rPr lang="en-US" sz="3600" dirty="0"/>
              <a:t>That is, if we give number of hours studied by a student as an input, our model should predict their mark with minimum error.</a:t>
            </a:r>
          </a:p>
          <a:p>
            <a:endParaRPr lang="en-US" sz="3600" dirty="0"/>
          </a:p>
          <a:p>
            <a:endParaRPr lang="en-IN" dirty="0"/>
          </a:p>
        </p:txBody>
      </p:sp>
    </p:spTree>
    <p:extLst>
      <p:ext uri="{BB962C8B-B14F-4D97-AF65-F5344CB8AC3E}">
        <p14:creationId xmlns:p14="http://schemas.microsoft.com/office/powerpoint/2010/main" val="1955649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0588D2-1E46-47F0-6727-33C51658C4BE}"/>
              </a:ext>
            </a:extLst>
          </p:cNvPr>
          <p:cNvSpPr>
            <a:spLocks noGrp="1"/>
          </p:cNvSpPr>
          <p:nvPr>
            <p:ph type="body" idx="1"/>
          </p:nvPr>
        </p:nvSpPr>
        <p:spPr>
          <a:xfrm>
            <a:off x="1421811" y="1844676"/>
            <a:ext cx="17260477" cy="3662541"/>
          </a:xfrm>
        </p:spPr>
        <p:txBody>
          <a:bodyPr/>
          <a:lstStyle/>
          <a:p>
            <a:r>
              <a:rPr lang="en-US" sz="4400" dirty="0"/>
              <a:t>Y(pred) = ŷ= </a:t>
            </a:r>
            <a:r>
              <a:rPr lang="el-GR" sz="4400" dirty="0"/>
              <a:t>θ</a:t>
            </a:r>
            <a:r>
              <a:rPr lang="en-US" sz="4400" b="1" baseline="-25000" dirty="0"/>
              <a:t>0</a:t>
            </a:r>
            <a:r>
              <a:rPr lang="en-US" sz="4400" dirty="0"/>
              <a:t> + </a:t>
            </a:r>
            <a:r>
              <a:rPr lang="el-GR" sz="4400" dirty="0"/>
              <a:t>θ</a:t>
            </a:r>
            <a:r>
              <a:rPr lang="en-US" sz="4400" b="1" baseline="-25000" dirty="0"/>
              <a:t>1</a:t>
            </a:r>
            <a:r>
              <a:rPr lang="en-US" sz="4400" dirty="0"/>
              <a:t>*x</a:t>
            </a:r>
          </a:p>
          <a:p>
            <a:endParaRPr lang="en-US" sz="4400" dirty="0"/>
          </a:p>
          <a:p>
            <a:r>
              <a:rPr lang="en-US" sz="4400" dirty="0"/>
              <a:t>The values </a:t>
            </a:r>
            <a:r>
              <a:rPr lang="el-GR" sz="4400" dirty="0"/>
              <a:t>θ</a:t>
            </a:r>
            <a:r>
              <a:rPr lang="en-US" sz="4400" b="1" baseline="-25000" dirty="0"/>
              <a:t>0</a:t>
            </a:r>
            <a:r>
              <a:rPr lang="en-US" sz="4400" dirty="0"/>
              <a:t> and </a:t>
            </a:r>
            <a:r>
              <a:rPr lang="el-GR" sz="4400" dirty="0"/>
              <a:t>θ</a:t>
            </a:r>
            <a:r>
              <a:rPr lang="en-US" sz="4400" b="1" baseline="-25000" dirty="0"/>
              <a:t>1</a:t>
            </a:r>
            <a:r>
              <a:rPr lang="en-US" sz="4400" dirty="0"/>
              <a:t> must be chosen so that they minimize the error. If sum of squared error is taken as a metric to evaluate the model, then goal to obtain a line that best reduces the error.</a:t>
            </a:r>
          </a:p>
          <a:p>
            <a:endParaRPr lang="en-IN" dirty="0"/>
          </a:p>
        </p:txBody>
      </p:sp>
    </p:spTree>
    <p:extLst>
      <p:ext uri="{BB962C8B-B14F-4D97-AF65-F5344CB8AC3E}">
        <p14:creationId xmlns:p14="http://schemas.microsoft.com/office/powerpoint/2010/main" val="3891201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Metrics</a:t>
            </a:r>
          </a:p>
        </p:txBody>
      </p:sp>
      <p:sp>
        <p:nvSpPr>
          <p:cNvPr id="3" name="Text Placeholder 2"/>
          <p:cNvSpPr>
            <a:spLocks noGrp="1"/>
          </p:cNvSpPr>
          <p:nvPr>
            <p:ph type="body" idx="1"/>
          </p:nvPr>
        </p:nvSpPr>
        <p:spPr>
          <a:xfrm>
            <a:off x="1498193" y="2378075"/>
            <a:ext cx="17260477" cy="2369880"/>
          </a:xfrm>
        </p:spPr>
        <p:txBody>
          <a:bodyPr/>
          <a:lstStyle/>
          <a:p>
            <a:r>
              <a:rPr lang="en-US" sz="3200" b="1" dirty="0"/>
              <a:t>1. Mean Squared Error (MSE)</a:t>
            </a:r>
          </a:p>
          <a:p>
            <a:endParaRPr lang="en-US" sz="3200" b="1" dirty="0"/>
          </a:p>
          <a:p>
            <a:r>
              <a:rPr lang="en-US" sz="3600" dirty="0"/>
              <a:t>The most common metric for regression tasks is MSE. It is the average of the squared difference between the predicted and actual value.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3650" y="4968875"/>
            <a:ext cx="5791200" cy="1103086"/>
          </a:xfrm>
          <a:prstGeom prst="rect">
            <a:avLst/>
          </a:prstGeom>
        </p:spPr>
      </p:pic>
      <p:sp>
        <p:nvSpPr>
          <p:cNvPr id="5" name="TextBox 4"/>
          <p:cNvSpPr txBox="1"/>
          <p:nvPr/>
        </p:nvSpPr>
        <p:spPr>
          <a:xfrm>
            <a:off x="1060450" y="6071962"/>
            <a:ext cx="17579994" cy="2800767"/>
          </a:xfrm>
          <a:prstGeom prst="rect">
            <a:avLst/>
          </a:prstGeom>
          <a:noFill/>
        </p:spPr>
        <p:txBody>
          <a:bodyPr wrap="square" rtlCol="0">
            <a:spAutoFit/>
          </a:bodyPr>
          <a:lstStyle/>
          <a:p>
            <a:r>
              <a:rPr lang="en-US" sz="3200" b="1" dirty="0"/>
              <a:t>2. Mean Absolute Error (MAE)</a:t>
            </a:r>
          </a:p>
          <a:p>
            <a:endParaRPr lang="en-US" sz="3600" dirty="0"/>
          </a:p>
          <a:p>
            <a:r>
              <a:rPr lang="en-US" sz="3600" dirty="0"/>
              <a:t>This is simply the average of the absolute difference between the target value and the value predicted by the model. Not preferred in cases where outliers are prominent.</a:t>
            </a:r>
          </a:p>
          <a:p>
            <a:endParaRPr lang="en-US" sz="36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5450" y="8872728"/>
            <a:ext cx="5334000" cy="1428633"/>
          </a:xfrm>
          <a:prstGeom prst="rect">
            <a:avLst/>
          </a:prstGeom>
        </p:spPr>
      </p:pic>
    </p:spTree>
    <p:extLst>
      <p:ext uri="{BB962C8B-B14F-4D97-AF65-F5344CB8AC3E}">
        <p14:creationId xmlns:p14="http://schemas.microsoft.com/office/powerpoint/2010/main" val="638422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lang="en-US" spc="114" dirty="0"/>
              <a:t>3. R-squared</a:t>
            </a:r>
            <a:endParaRPr spc="114" dirty="0"/>
          </a:p>
        </p:txBody>
      </p:sp>
      <p:sp>
        <p:nvSpPr>
          <p:cNvPr id="3" name="object 3"/>
          <p:cNvSpPr txBox="1"/>
          <p:nvPr/>
        </p:nvSpPr>
        <p:spPr>
          <a:xfrm>
            <a:off x="1060450" y="3938872"/>
            <a:ext cx="9906000" cy="1270220"/>
          </a:xfrm>
          <a:prstGeom prst="rect">
            <a:avLst/>
          </a:prstGeom>
        </p:spPr>
        <p:txBody>
          <a:bodyPr vert="horz" wrap="square" lIns="0" tIns="38735" rIns="0" bIns="0" rtlCol="0">
            <a:spAutoFit/>
          </a:bodyPr>
          <a:lstStyle/>
          <a:p>
            <a:r>
              <a:rPr lang="en-US" sz="4000" dirty="0"/>
              <a:t> It determines how much of the total variation in Y is explained by the variation in X.</a:t>
            </a:r>
            <a:r>
              <a:rPr lang="en-US" sz="3750" dirty="0">
                <a:latin typeface="Arial"/>
                <a:cs typeface="Arial"/>
              </a:rPr>
              <a:t> </a:t>
            </a:r>
            <a:endParaRPr sz="3650" dirty="0">
              <a:latin typeface="Arial"/>
              <a:cs typeface="Arial"/>
            </a:endParaRPr>
          </a:p>
        </p:txBody>
      </p:sp>
      <p:sp>
        <p:nvSpPr>
          <p:cNvPr id="4" name="object 4"/>
          <p:cNvSpPr/>
          <p:nvPr/>
        </p:nvSpPr>
        <p:spPr>
          <a:xfrm>
            <a:off x="2982129" y="6188075"/>
            <a:ext cx="6062642" cy="1874288"/>
          </a:xfrm>
          <a:prstGeom prst="rect">
            <a:avLst/>
          </a:prstGeom>
          <a:blipFill>
            <a:blip r:embed="rId2" cstate="print"/>
            <a:stretch>
              <a:fillRect/>
            </a:stretch>
          </a:blipFill>
        </p:spPr>
        <p:txBody>
          <a:bodyPr wrap="square" lIns="0" tIns="0" rIns="0" bIns="0" rtlCol="0"/>
          <a:lstStyle/>
          <a:p>
            <a:endParaRPr/>
          </a:p>
        </p:txBody>
      </p:sp>
      <p:sp>
        <p:nvSpPr>
          <p:cNvPr id="6" name="TextBox 5"/>
          <p:cNvSpPr txBox="1"/>
          <p:nvPr/>
        </p:nvSpPr>
        <p:spPr>
          <a:xfrm>
            <a:off x="603250" y="2401194"/>
            <a:ext cx="25412903" cy="1077218"/>
          </a:xfrm>
          <a:prstGeom prst="rect">
            <a:avLst/>
          </a:prstGeom>
          <a:noFill/>
        </p:spPr>
        <p:txBody>
          <a:bodyPr wrap="square" rtlCol="0">
            <a:spAutoFit/>
          </a:bodyPr>
          <a:lstStyle/>
          <a:p>
            <a:r>
              <a:rPr lang="en-US" sz="3200" dirty="0"/>
              <a:t>The </a:t>
            </a:r>
            <a:r>
              <a:rPr lang="en-US" sz="3200" b="1" dirty="0">
                <a:hlinkClick r:id="rId3"/>
              </a:rPr>
              <a:t>R-Squared</a:t>
            </a:r>
            <a:r>
              <a:rPr lang="en-US" sz="3200" b="1" dirty="0"/>
              <a:t> </a:t>
            </a:r>
            <a:r>
              <a:rPr lang="en-US" sz="3200" dirty="0"/>
              <a:t>measure can be used to determine a how well a model </a:t>
            </a:r>
          </a:p>
          <a:p>
            <a:r>
              <a:rPr lang="en-US" sz="3200" dirty="0"/>
              <a:t>fits the data.   This measure is also known as the </a:t>
            </a:r>
            <a:r>
              <a:rPr lang="en-US" sz="3200" b="1" dirty="0"/>
              <a:t>Coefficient of Determination</a:t>
            </a:r>
            <a:r>
              <a:rPr lang="en-US" sz="3200" dirty="0"/>
              <a:t>.</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9770" y="5209092"/>
            <a:ext cx="11624479" cy="395078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8DC6F-BAAC-C0B9-4EEB-2318368F9D7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BC6F783-6A36-3B53-FCF1-A04BA642D8F8}"/>
              </a:ext>
            </a:extLst>
          </p:cNvPr>
          <p:cNvSpPr>
            <a:spLocks noGrp="1"/>
          </p:cNvSpPr>
          <p:nvPr>
            <p:ph type="body" idx="1"/>
          </p:nvPr>
        </p:nvSpPr>
        <p:spPr>
          <a:xfrm>
            <a:off x="1421811" y="3662580"/>
            <a:ext cx="17260477" cy="2215991"/>
          </a:xfrm>
        </p:spPr>
        <p:txBody>
          <a:bodyPr/>
          <a:lstStyle/>
          <a:p>
            <a:r>
              <a:rPr lang="en-US" sz="4800" dirty="0"/>
              <a:t>the performance of linear regression models is evaluated with R² — which gives a value between 0 and 1, and the higher the R² the better the model.</a:t>
            </a:r>
            <a:endParaRPr lang="en-IN" sz="4800" dirty="0"/>
          </a:p>
        </p:txBody>
      </p:sp>
    </p:spTree>
    <p:extLst>
      <p:ext uri="{BB962C8B-B14F-4D97-AF65-F5344CB8AC3E}">
        <p14:creationId xmlns:p14="http://schemas.microsoft.com/office/powerpoint/2010/main" val="2860227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21811" y="3662580"/>
            <a:ext cx="17260477" cy="4303742"/>
          </a:xfrm>
        </p:spPr>
        <p:txBody>
          <a:bodyPr/>
          <a:lstStyle/>
          <a:p>
            <a:pPr marL="571500" indent="-571500">
              <a:buFont typeface="Arial" charset="0"/>
              <a:buChar char="•"/>
            </a:pPr>
            <a:r>
              <a:rPr lang="en-US" sz="4000" spc="-80" dirty="0">
                <a:latin typeface="Arial"/>
                <a:cs typeface="Arial"/>
              </a:rPr>
              <a:t>A </a:t>
            </a:r>
            <a:r>
              <a:rPr lang="en-US" sz="4000" spc="-35" dirty="0">
                <a:latin typeface="Arial"/>
                <a:cs typeface="Arial"/>
              </a:rPr>
              <a:t>value </a:t>
            </a:r>
            <a:r>
              <a:rPr lang="en-US" sz="4000" spc="60" dirty="0">
                <a:latin typeface="Arial"/>
                <a:cs typeface="Arial"/>
              </a:rPr>
              <a:t>of </a:t>
            </a:r>
            <a:r>
              <a:rPr lang="en-US" sz="4000" spc="-10" dirty="0">
                <a:latin typeface="Arial"/>
                <a:cs typeface="Arial"/>
              </a:rPr>
              <a:t>1 </a:t>
            </a:r>
            <a:r>
              <a:rPr lang="en-US" sz="4000" spc="25" dirty="0">
                <a:latin typeface="Arial"/>
                <a:cs typeface="Arial"/>
              </a:rPr>
              <a:t>indicates </a:t>
            </a:r>
            <a:r>
              <a:rPr lang="en-US" sz="4000" spc="-75" dirty="0">
                <a:latin typeface="Arial"/>
                <a:cs typeface="Arial"/>
              </a:rPr>
              <a:t>a </a:t>
            </a:r>
            <a:r>
              <a:rPr lang="en-US" sz="4000" spc="40" dirty="0">
                <a:latin typeface="Arial"/>
                <a:cs typeface="Arial"/>
              </a:rPr>
              <a:t>perfect</a:t>
            </a:r>
            <a:r>
              <a:rPr lang="en-US" sz="4000" spc="60" dirty="0">
                <a:latin typeface="Arial"/>
                <a:cs typeface="Arial"/>
              </a:rPr>
              <a:t> </a:t>
            </a:r>
            <a:r>
              <a:rPr lang="en-US" sz="4000" spc="45" dirty="0">
                <a:latin typeface="Arial"/>
                <a:cs typeface="Arial"/>
              </a:rPr>
              <a:t>fit.</a:t>
            </a:r>
            <a:endParaRPr lang="en-US" sz="4000" dirty="0">
              <a:latin typeface="Arial"/>
              <a:cs typeface="Arial"/>
            </a:endParaRPr>
          </a:p>
          <a:p>
            <a:pPr marL="494030" marR="189865" indent="-481965">
              <a:lnSpc>
                <a:spcPts val="4290"/>
              </a:lnSpc>
              <a:spcBef>
                <a:spcPts val="4580"/>
              </a:spcBef>
              <a:buSzPct val="124657"/>
              <a:buChar char="•"/>
              <a:tabLst>
                <a:tab pos="494030" algn="l"/>
                <a:tab pos="494665" algn="l"/>
              </a:tabLst>
            </a:pPr>
            <a:r>
              <a:rPr lang="en-US" sz="4000" spc="-80" dirty="0">
                <a:latin typeface="Arial"/>
                <a:cs typeface="Arial"/>
              </a:rPr>
              <a:t>A </a:t>
            </a:r>
            <a:r>
              <a:rPr lang="en-US" sz="4000" spc="-35" dirty="0">
                <a:latin typeface="Arial"/>
                <a:cs typeface="Arial"/>
              </a:rPr>
              <a:t>value </a:t>
            </a:r>
            <a:r>
              <a:rPr lang="en-US" sz="4000" spc="60" dirty="0">
                <a:latin typeface="Arial"/>
                <a:cs typeface="Arial"/>
              </a:rPr>
              <a:t>of </a:t>
            </a:r>
            <a:r>
              <a:rPr lang="en-US" sz="4000" spc="-10" dirty="0">
                <a:latin typeface="Arial"/>
                <a:cs typeface="Arial"/>
              </a:rPr>
              <a:t>0 </a:t>
            </a:r>
            <a:r>
              <a:rPr lang="en-US" sz="4000" spc="25" dirty="0">
                <a:latin typeface="Arial"/>
                <a:cs typeface="Arial"/>
              </a:rPr>
              <a:t>indicates </a:t>
            </a:r>
            <a:r>
              <a:rPr lang="en-US" sz="4000" spc="-75" dirty="0">
                <a:latin typeface="Arial"/>
                <a:cs typeface="Arial"/>
              </a:rPr>
              <a:t>a </a:t>
            </a:r>
            <a:r>
              <a:rPr lang="en-US" sz="4000" spc="60" dirty="0">
                <a:latin typeface="Arial"/>
                <a:cs typeface="Arial"/>
              </a:rPr>
              <a:t>fit </a:t>
            </a:r>
            <a:r>
              <a:rPr lang="en-US" sz="4000" spc="45" dirty="0">
                <a:latin typeface="Arial"/>
                <a:cs typeface="Arial"/>
              </a:rPr>
              <a:t>that </a:t>
            </a:r>
            <a:r>
              <a:rPr lang="en-US" sz="4000" spc="-5" dirty="0">
                <a:latin typeface="Arial"/>
                <a:cs typeface="Arial"/>
              </a:rPr>
              <a:t>is </a:t>
            </a:r>
            <a:r>
              <a:rPr lang="en-US" sz="4000" spc="25" dirty="0">
                <a:latin typeface="Arial"/>
                <a:cs typeface="Arial"/>
              </a:rPr>
              <a:t>no  </a:t>
            </a:r>
            <a:r>
              <a:rPr lang="en-US" sz="4000" spc="40" dirty="0">
                <a:latin typeface="Arial"/>
                <a:cs typeface="Arial"/>
              </a:rPr>
              <a:t>better </a:t>
            </a:r>
            <a:r>
              <a:rPr lang="en-US" sz="4000" spc="10" dirty="0">
                <a:latin typeface="Arial"/>
                <a:cs typeface="Arial"/>
              </a:rPr>
              <a:t>than </a:t>
            </a:r>
            <a:r>
              <a:rPr lang="en-US" sz="4000" spc="30" dirty="0">
                <a:latin typeface="Arial"/>
                <a:cs typeface="Arial"/>
              </a:rPr>
              <a:t>simply </a:t>
            </a:r>
            <a:r>
              <a:rPr lang="en-US" sz="4000" spc="40" dirty="0">
                <a:latin typeface="Arial"/>
                <a:cs typeface="Arial"/>
              </a:rPr>
              <a:t>predicting </a:t>
            </a:r>
            <a:r>
              <a:rPr lang="en-US" sz="4000" spc="15" dirty="0">
                <a:latin typeface="Arial"/>
                <a:cs typeface="Arial"/>
              </a:rPr>
              <a:t>the</a:t>
            </a:r>
            <a:r>
              <a:rPr lang="en-US" sz="4000" spc="-200" dirty="0">
                <a:latin typeface="Arial"/>
                <a:cs typeface="Arial"/>
              </a:rPr>
              <a:t> </a:t>
            </a:r>
            <a:r>
              <a:rPr lang="en-US" sz="4000" spc="-25" dirty="0">
                <a:latin typeface="Arial"/>
                <a:cs typeface="Arial"/>
              </a:rPr>
              <a:t>mean  </a:t>
            </a:r>
            <a:r>
              <a:rPr lang="en-US" sz="4000" spc="60" dirty="0">
                <a:latin typeface="Arial"/>
                <a:cs typeface="Arial"/>
              </a:rPr>
              <a:t>of </a:t>
            </a:r>
            <a:r>
              <a:rPr lang="en-US" sz="4000" spc="15" dirty="0">
                <a:latin typeface="Arial"/>
                <a:cs typeface="Arial"/>
              </a:rPr>
              <a:t>the </a:t>
            </a:r>
            <a:r>
              <a:rPr lang="en-US" sz="4000" spc="45" dirty="0">
                <a:latin typeface="Arial"/>
                <a:cs typeface="Arial"/>
              </a:rPr>
              <a:t>input </a:t>
            </a:r>
            <a:r>
              <a:rPr lang="en-US" sz="4000" spc="-5" dirty="0">
                <a:latin typeface="Arial"/>
                <a:cs typeface="Arial"/>
              </a:rPr>
              <a:t>y</a:t>
            </a:r>
            <a:r>
              <a:rPr lang="en-US" sz="4000" spc="-150" dirty="0">
                <a:latin typeface="Arial"/>
                <a:cs typeface="Arial"/>
              </a:rPr>
              <a:t> </a:t>
            </a:r>
            <a:r>
              <a:rPr lang="en-US" sz="4000" spc="-25" dirty="0">
                <a:latin typeface="Arial"/>
                <a:cs typeface="Arial"/>
              </a:rPr>
              <a:t>values.</a:t>
            </a:r>
            <a:endParaRPr lang="en-US" sz="4000" dirty="0">
              <a:latin typeface="Arial"/>
              <a:cs typeface="Arial"/>
            </a:endParaRPr>
          </a:p>
          <a:p>
            <a:pPr>
              <a:lnSpc>
                <a:spcPct val="100000"/>
              </a:lnSpc>
              <a:spcBef>
                <a:spcPts val="15"/>
              </a:spcBef>
              <a:buFont typeface="Arial"/>
              <a:buChar char="•"/>
            </a:pPr>
            <a:endParaRPr lang="en-US" sz="4000" dirty="0">
              <a:latin typeface="Arial"/>
              <a:cs typeface="Arial"/>
            </a:endParaRPr>
          </a:p>
          <a:p>
            <a:pPr marL="494030" marR="499745" indent="-481965">
              <a:lnSpc>
                <a:spcPts val="4290"/>
              </a:lnSpc>
              <a:buSzPct val="124657"/>
              <a:buChar char="•"/>
              <a:tabLst>
                <a:tab pos="494030" algn="l"/>
                <a:tab pos="494665" algn="l"/>
              </a:tabLst>
            </a:pPr>
            <a:r>
              <a:rPr lang="en-US" sz="4000" spc="-80" dirty="0">
                <a:latin typeface="Arial"/>
                <a:cs typeface="Arial"/>
              </a:rPr>
              <a:t>A </a:t>
            </a:r>
            <a:r>
              <a:rPr lang="en-US" sz="4000" spc="-10" dirty="0">
                <a:latin typeface="Arial"/>
                <a:cs typeface="Arial"/>
              </a:rPr>
              <a:t>negative </a:t>
            </a:r>
            <a:r>
              <a:rPr lang="en-US" sz="4000" spc="-35" dirty="0">
                <a:latin typeface="Arial"/>
                <a:cs typeface="Arial"/>
              </a:rPr>
              <a:t>value </a:t>
            </a:r>
            <a:r>
              <a:rPr lang="en-US" sz="4000" spc="25" dirty="0">
                <a:latin typeface="Arial"/>
                <a:cs typeface="Arial"/>
              </a:rPr>
              <a:t>indicates </a:t>
            </a:r>
            <a:r>
              <a:rPr lang="en-US" sz="4000" spc="-75" dirty="0">
                <a:latin typeface="Arial"/>
                <a:cs typeface="Arial"/>
              </a:rPr>
              <a:t>a </a:t>
            </a:r>
            <a:r>
              <a:rPr lang="en-US" sz="4000" spc="60" dirty="0">
                <a:latin typeface="Arial"/>
                <a:cs typeface="Arial"/>
              </a:rPr>
              <a:t>fit </a:t>
            </a:r>
            <a:r>
              <a:rPr lang="en-US" sz="4000" spc="45" dirty="0">
                <a:latin typeface="Arial"/>
                <a:cs typeface="Arial"/>
              </a:rPr>
              <a:t>that </a:t>
            </a:r>
            <a:r>
              <a:rPr lang="en-US" sz="4000" spc="-5" dirty="0">
                <a:latin typeface="Arial"/>
                <a:cs typeface="Arial"/>
              </a:rPr>
              <a:t>is  </a:t>
            </a:r>
            <a:r>
              <a:rPr lang="en-US" sz="4000" spc="-40" dirty="0">
                <a:latin typeface="Arial"/>
                <a:cs typeface="Arial"/>
              </a:rPr>
              <a:t>even </a:t>
            </a:r>
            <a:r>
              <a:rPr lang="en-US" sz="4000" spc="20" dirty="0">
                <a:latin typeface="Arial"/>
                <a:cs typeface="Arial"/>
              </a:rPr>
              <a:t>worse </a:t>
            </a:r>
            <a:r>
              <a:rPr lang="en-US" sz="4000" spc="10" dirty="0">
                <a:latin typeface="Arial"/>
                <a:cs typeface="Arial"/>
              </a:rPr>
              <a:t>than </a:t>
            </a:r>
            <a:r>
              <a:rPr lang="en-US" sz="4000" spc="30" dirty="0">
                <a:latin typeface="Arial"/>
                <a:cs typeface="Arial"/>
              </a:rPr>
              <a:t>just </a:t>
            </a:r>
            <a:r>
              <a:rPr lang="en-US" sz="4000" spc="40" dirty="0">
                <a:latin typeface="Arial"/>
                <a:cs typeface="Arial"/>
              </a:rPr>
              <a:t>predicting </a:t>
            </a:r>
            <a:r>
              <a:rPr lang="en-US" sz="4000" spc="15" dirty="0">
                <a:latin typeface="Arial"/>
                <a:cs typeface="Arial"/>
              </a:rPr>
              <a:t>the  </a:t>
            </a:r>
            <a:r>
              <a:rPr lang="en-US" sz="4000" spc="-25" dirty="0">
                <a:latin typeface="Arial"/>
                <a:cs typeface="Arial"/>
              </a:rPr>
              <a:t>mean </a:t>
            </a:r>
            <a:r>
              <a:rPr lang="en-US" sz="4000" spc="60" dirty="0">
                <a:latin typeface="Arial"/>
                <a:cs typeface="Arial"/>
              </a:rPr>
              <a:t>of </a:t>
            </a:r>
            <a:r>
              <a:rPr lang="en-US" sz="4000" spc="15" dirty="0">
                <a:latin typeface="Arial"/>
                <a:cs typeface="Arial"/>
              </a:rPr>
              <a:t>the </a:t>
            </a:r>
            <a:r>
              <a:rPr lang="en-US" sz="4000" spc="45" dirty="0">
                <a:latin typeface="Arial"/>
                <a:cs typeface="Arial"/>
              </a:rPr>
              <a:t>input </a:t>
            </a:r>
            <a:r>
              <a:rPr lang="en-US" sz="4000" spc="-5" dirty="0">
                <a:latin typeface="Arial"/>
                <a:cs typeface="Arial"/>
              </a:rPr>
              <a:t>y</a:t>
            </a:r>
            <a:r>
              <a:rPr lang="en-US" sz="4000" spc="-135" dirty="0">
                <a:latin typeface="Arial"/>
                <a:cs typeface="Arial"/>
              </a:rPr>
              <a:t> </a:t>
            </a:r>
            <a:r>
              <a:rPr lang="en-US" sz="4000" spc="-25" dirty="0">
                <a:latin typeface="Arial"/>
                <a:cs typeface="Arial"/>
              </a:rPr>
              <a:t>values.</a:t>
            </a:r>
            <a:endParaRPr lang="en-US" sz="4000" dirty="0">
              <a:latin typeface="Arial"/>
              <a:cs typeface="Arial"/>
            </a:endParaRPr>
          </a:p>
          <a:p>
            <a:endParaRPr lang="en-US" dirty="0"/>
          </a:p>
        </p:txBody>
      </p:sp>
    </p:spTree>
    <p:extLst>
      <p:ext uri="{BB962C8B-B14F-4D97-AF65-F5344CB8AC3E}">
        <p14:creationId xmlns:p14="http://schemas.microsoft.com/office/powerpoint/2010/main" val="1415505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98650" y="1387475"/>
            <a:ext cx="15050665" cy="2828851"/>
          </a:xfrm>
          <a:prstGeom prst="rect">
            <a:avLst/>
          </a:prstGeom>
        </p:spPr>
        <p:txBody>
          <a:bodyPr vert="horz" wrap="square" lIns="0" tIns="46355" rIns="0" bIns="0" rtlCol="0">
            <a:spAutoFit/>
          </a:bodyPr>
          <a:lstStyle/>
          <a:p>
            <a:pPr marL="3164205" marR="5080" indent="-3152140">
              <a:lnSpc>
                <a:spcPts val="11210"/>
              </a:lnSpc>
              <a:spcBef>
                <a:spcPts val="365"/>
              </a:spcBef>
            </a:pPr>
            <a:r>
              <a:rPr lang="en-IN" sz="9200" spc="185" dirty="0"/>
              <a:t>Multiple</a:t>
            </a:r>
            <a:r>
              <a:rPr sz="9200" spc="-340" dirty="0"/>
              <a:t> </a:t>
            </a:r>
            <a:r>
              <a:rPr sz="9200" spc="125" dirty="0"/>
              <a:t>Linear  </a:t>
            </a:r>
            <a:r>
              <a:rPr sz="9200" spc="135" dirty="0"/>
              <a:t>Regression</a:t>
            </a:r>
            <a:br>
              <a:rPr lang="en-US" sz="9200" spc="135" dirty="0"/>
            </a:br>
            <a:endParaRPr sz="9200" dirty="0"/>
          </a:p>
        </p:txBody>
      </p:sp>
      <p:sp>
        <p:nvSpPr>
          <p:cNvPr id="3" name="TextBox 2">
            <a:extLst>
              <a:ext uri="{FF2B5EF4-FFF2-40B4-BE49-F238E27FC236}">
                <a16:creationId xmlns:a16="http://schemas.microsoft.com/office/drawing/2014/main" id="{EE61ABD8-CC70-50E3-92A0-2276ACDF9B36}"/>
              </a:ext>
            </a:extLst>
          </p:cNvPr>
          <p:cNvSpPr txBox="1"/>
          <p:nvPr/>
        </p:nvSpPr>
        <p:spPr>
          <a:xfrm>
            <a:off x="1441450" y="4023459"/>
            <a:ext cx="16383000" cy="4401205"/>
          </a:xfrm>
          <a:prstGeom prst="rect">
            <a:avLst/>
          </a:prstGeom>
          <a:noFill/>
        </p:spPr>
        <p:txBody>
          <a:bodyPr wrap="square" rtlCol="0">
            <a:spAutoFit/>
          </a:bodyPr>
          <a:lstStyle/>
          <a:p>
            <a:r>
              <a:rPr lang="en-US" sz="4000" dirty="0"/>
              <a:t>Multiple regression goes one step further, and instead of one, there will be two or more independent variables</a:t>
            </a:r>
            <a:r>
              <a:rPr lang="en-US" sz="2800" dirty="0"/>
              <a:t>.</a:t>
            </a:r>
          </a:p>
          <a:p>
            <a:endParaRPr lang="en-US" sz="2800" dirty="0"/>
          </a:p>
          <a:p>
            <a:endParaRPr lang="en-US" sz="2800" dirty="0"/>
          </a:p>
          <a:p>
            <a:r>
              <a:rPr lang="en-US" sz="3600" dirty="0"/>
              <a:t> If we have an additional variable (let’s say “education”) in the previous question then it becomes a multiple regression:</a:t>
            </a:r>
          </a:p>
          <a:p>
            <a:endParaRPr lang="en-US" sz="3600" dirty="0"/>
          </a:p>
          <a:p>
            <a:r>
              <a:rPr lang="en-US" sz="3600" i="1" dirty="0"/>
              <a:t>Income= b0+ b1*Experience+ b2*Education</a:t>
            </a:r>
            <a:endParaRPr lang="en-IN" sz="3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146E-7FC9-A18D-C0D0-3D1D4E21D92F}"/>
              </a:ext>
            </a:extLst>
          </p:cNvPr>
          <p:cNvSpPr>
            <a:spLocks noGrp="1"/>
          </p:cNvSpPr>
          <p:nvPr>
            <p:ph type="title"/>
          </p:nvPr>
        </p:nvSpPr>
        <p:spPr/>
        <p:txBody>
          <a:bodyPr/>
          <a:lstStyle/>
          <a:p>
            <a:r>
              <a:rPr lang="en-US" dirty="0"/>
              <a:t>Real –life example </a:t>
            </a:r>
            <a:endParaRPr lang="en-IN" dirty="0"/>
          </a:p>
        </p:txBody>
      </p:sp>
      <p:sp>
        <p:nvSpPr>
          <p:cNvPr id="4" name="TextBox 3">
            <a:extLst>
              <a:ext uri="{FF2B5EF4-FFF2-40B4-BE49-F238E27FC236}">
                <a16:creationId xmlns:a16="http://schemas.microsoft.com/office/drawing/2014/main" id="{BECE9208-AE3D-4378-876B-42605BAAC5A7}"/>
              </a:ext>
            </a:extLst>
          </p:cNvPr>
          <p:cNvSpPr txBox="1"/>
          <p:nvPr/>
        </p:nvSpPr>
        <p:spPr>
          <a:xfrm>
            <a:off x="1900574" y="2530475"/>
            <a:ext cx="16764000" cy="5016758"/>
          </a:xfrm>
          <a:prstGeom prst="rect">
            <a:avLst/>
          </a:prstGeom>
          <a:noFill/>
        </p:spPr>
        <p:txBody>
          <a:bodyPr wrap="square">
            <a:spAutoFit/>
          </a:bodyPr>
          <a:lstStyle/>
          <a:p>
            <a:pPr>
              <a:buFont typeface="Arial" panose="020B0604020202020204" pitchFamily="34" charset="0"/>
              <a:buChar char="•"/>
            </a:pPr>
            <a:r>
              <a:rPr lang="en-US" sz="4000" dirty="0"/>
              <a:t>prediction of used-car prices based on make, model, year,  milage and color</a:t>
            </a:r>
          </a:p>
          <a:p>
            <a:pPr>
              <a:buFont typeface="Arial" panose="020B0604020202020204" pitchFamily="34" charset="0"/>
              <a:buChar char="•"/>
            </a:pPr>
            <a:endParaRPr lang="en-US" sz="4000" dirty="0"/>
          </a:p>
          <a:p>
            <a:r>
              <a:rPr lang="en-US" sz="4000" i="1" dirty="0"/>
              <a:t>[make, model, year, milage, color ] → car prices</a:t>
            </a:r>
          </a:p>
          <a:p>
            <a:endParaRPr lang="en-US" sz="4000" dirty="0"/>
          </a:p>
          <a:p>
            <a:pPr>
              <a:buFont typeface="Arial" panose="020B0604020202020204" pitchFamily="34" charset="0"/>
              <a:buChar char="•"/>
            </a:pPr>
            <a:r>
              <a:rPr lang="en-US" sz="4000" dirty="0"/>
              <a:t>prediction of the price for a house in the market based on location, lot size, number of beds, number of baths, neighborhood characteristics etc.</a:t>
            </a:r>
          </a:p>
          <a:p>
            <a:pPr>
              <a:buFont typeface="Arial" panose="020B0604020202020204" pitchFamily="34" charset="0"/>
              <a:buChar char="•"/>
            </a:pPr>
            <a:endParaRPr lang="en-US" sz="4000" dirty="0"/>
          </a:p>
          <a:p>
            <a:r>
              <a:rPr lang="en-US" sz="4000" i="1" dirty="0"/>
              <a:t>[location, lot size, # beds, # bath, crime rate, school ratings] → house prices</a:t>
            </a:r>
            <a:endParaRPr lang="en-US" sz="4000" dirty="0"/>
          </a:p>
        </p:txBody>
      </p:sp>
    </p:spTree>
    <p:extLst>
      <p:ext uri="{BB962C8B-B14F-4D97-AF65-F5344CB8AC3E}">
        <p14:creationId xmlns:p14="http://schemas.microsoft.com/office/powerpoint/2010/main" val="2379977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21811" y="701676"/>
            <a:ext cx="17260477" cy="10710624"/>
          </a:xfrm>
        </p:spPr>
        <p:txBody>
          <a:bodyPr/>
          <a:lstStyle/>
          <a:p>
            <a:endParaRPr lang="en-US" sz="4400" dirty="0"/>
          </a:p>
          <a:p>
            <a:r>
              <a:rPr lang="en-US" sz="4400" dirty="0"/>
              <a:t>For multiple linear regression, the form of the model is-</a:t>
            </a:r>
          </a:p>
          <a:p>
            <a:r>
              <a:rPr lang="es-ES_tradnl" sz="4400" dirty="0">
                <a:latin typeface=""/>
              </a:rPr>
              <a:t>  y</a:t>
            </a:r>
            <a:r>
              <a:rPr lang="en-US" sz="4400" b="1" dirty="0"/>
              <a:t> = </a:t>
            </a:r>
            <a:r>
              <a:rPr lang="el-GR" sz="4400" dirty="0"/>
              <a:t>θ</a:t>
            </a:r>
            <a:r>
              <a:rPr lang="en-US" sz="4400" b="1" baseline="-25000" dirty="0"/>
              <a:t>0</a:t>
            </a:r>
            <a:r>
              <a:rPr lang="en-US" sz="4400" b="1" dirty="0"/>
              <a:t> + </a:t>
            </a:r>
            <a:r>
              <a:rPr lang="el-GR" sz="4400" dirty="0"/>
              <a:t>θ</a:t>
            </a:r>
            <a:r>
              <a:rPr lang="en-US" sz="4400" b="1" baseline="-25000" dirty="0"/>
              <a:t>1</a:t>
            </a:r>
            <a:r>
              <a:rPr lang="en-US" sz="4400" b="1" dirty="0"/>
              <a:t>x</a:t>
            </a:r>
            <a:r>
              <a:rPr lang="en-US" sz="4400" b="1" baseline="-25000" dirty="0"/>
              <a:t>1</a:t>
            </a:r>
            <a:r>
              <a:rPr lang="en-US" sz="4400" b="1" dirty="0"/>
              <a:t> + </a:t>
            </a:r>
            <a:r>
              <a:rPr lang="el-GR" sz="4400" dirty="0"/>
              <a:t>θ</a:t>
            </a:r>
            <a:r>
              <a:rPr lang="en-US" sz="4400" b="1" baseline="-25000" dirty="0"/>
              <a:t>2</a:t>
            </a:r>
            <a:r>
              <a:rPr lang="en-US" sz="4400" b="1" dirty="0"/>
              <a:t>x</a:t>
            </a:r>
            <a:r>
              <a:rPr lang="en-US" sz="4400" b="1" baseline="-25000" dirty="0"/>
              <a:t>2</a:t>
            </a:r>
            <a:r>
              <a:rPr lang="en-US" sz="4400" b="1" dirty="0"/>
              <a:t> + </a:t>
            </a:r>
            <a:r>
              <a:rPr lang="el-GR" sz="4400" dirty="0"/>
              <a:t>θ</a:t>
            </a:r>
            <a:r>
              <a:rPr lang="en-US" sz="4400" b="1" baseline="-25000" dirty="0"/>
              <a:t>3</a:t>
            </a:r>
            <a:r>
              <a:rPr lang="en-US" sz="4400" b="1" dirty="0"/>
              <a:t>x</a:t>
            </a:r>
            <a:r>
              <a:rPr lang="en-US" sz="4400" b="1" baseline="-25000" dirty="0"/>
              <a:t>3</a:t>
            </a:r>
            <a:r>
              <a:rPr lang="en-US" sz="4400" b="1" dirty="0"/>
              <a:t> + …… + </a:t>
            </a:r>
            <a:r>
              <a:rPr lang="el-GR" sz="4400" dirty="0"/>
              <a:t>θ</a:t>
            </a:r>
            <a:r>
              <a:rPr lang="en-US" sz="4400" b="1" baseline="-25000" dirty="0" err="1"/>
              <a:t>n</a:t>
            </a:r>
            <a:r>
              <a:rPr lang="en-US" sz="4400" b="1" dirty="0" err="1"/>
              <a:t>x</a:t>
            </a:r>
            <a:r>
              <a:rPr lang="en-US" sz="4400" b="1" baseline="-25000" dirty="0" err="1"/>
              <a:t>n</a:t>
            </a:r>
            <a:endParaRPr lang="en-US" sz="4400" b="1" baseline="-25000" dirty="0"/>
          </a:p>
          <a:p>
            <a:endParaRPr lang="en-US" sz="4400" dirty="0"/>
          </a:p>
          <a:p>
            <a:r>
              <a:rPr lang="en-US" sz="4400" dirty="0"/>
              <a:t> </a:t>
            </a:r>
            <a:r>
              <a:rPr lang="en-US" sz="4400" b="1" dirty="0"/>
              <a:t> Y </a:t>
            </a:r>
            <a:r>
              <a:rPr lang="mr-IN" sz="4400" dirty="0"/>
              <a:t> </a:t>
            </a:r>
            <a:r>
              <a:rPr lang="en-US" sz="4400" dirty="0"/>
              <a:t>=</a:t>
            </a:r>
            <a:r>
              <a:rPr lang="el-GR" sz="4400" dirty="0">
                <a:latin typeface=""/>
              </a:rPr>
              <a:t>θ</a:t>
            </a:r>
            <a:r>
              <a:rPr lang="en-US" sz="4400" b="1" baseline="30000" dirty="0"/>
              <a:t>T</a:t>
            </a:r>
            <a:r>
              <a:rPr lang="en-US" sz="4400" b="1" dirty="0"/>
              <a:t>X</a:t>
            </a:r>
          </a:p>
          <a:p>
            <a:r>
              <a:rPr lang="en-US" sz="4400" dirty="0"/>
              <a:t>Here,</a:t>
            </a:r>
          </a:p>
          <a:p>
            <a:pPr marL="571500" indent="-571500">
              <a:buFont typeface="Arial" charset="0"/>
              <a:buChar char="•"/>
            </a:pPr>
            <a:r>
              <a:rPr lang="el-GR" sz="4400" dirty="0"/>
              <a:t>θ</a:t>
            </a:r>
            <a:r>
              <a:rPr lang="en-US" sz="4400" dirty="0"/>
              <a:t> and X are Column vectors</a:t>
            </a:r>
          </a:p>
          <a:p>
            <a:pPr marL="571500" indent="-571500">
              <a:buFont typeface="Arial" charset="0"/>
              <a:buChar char="•"/>
            </a:pPr>
            <a:r>
              <a:rPr lang="el-GR" sz="4400" dirty="0"/>
              <a:t>θ</a:t>
            </a:r>
            <a:r>
              <a:rPr lang="en-US" sz="4400" dirty="0"/>
              <a:t> is the model’s parameter vector, containing the bias term </a:t>
            </a:r>
            <a:r>
              <a:rPr lang="el-GR" sz="4400" dirty="0"/>
              <a:t>θ </a:t>
            </a:r>
            <a:r>
              <a:rPr lang="en-US" sz="4400" b="1" baseline="-25000" dirty="0"/>
              <a:t>0 </a:t>
            </a:r>
            <a:r>
              <a:rPr lang="en-US" sz="4400" dirty="0"/>
              <a:t>and the feature weights </a:t>
            </a:r>
            <a:r>
              <a:rPr lang="el-GR" sz="4400" dirty="0"/>
              <a:t>θ </a:t>
            </a:r>
            <a:r>
              <a:rPr lang="en-US" sz="4400" b="1" baseline="-25000" dirty="0"/>
              <a:t>1</a:t>
            </a:r>
            <a:r>
              <a:rPr lang="en-US" sz="4400" dirty="0"/>
              <a:t>to </a:t>
            </a:r>
            <a:r>
              <a:rPr lang="el-GR" sz="4400" dirty="0"/>
              <a:t>θ </a:t>
            </a:r>
            <a:r>
              <a:rPr lang="en-US" sz="4400" b="1" baseline="-25000" dirty="0"/>
              <a:t>n</a:t>
            </a:r>
            <a:r>
              <a:rPr lang="en-US" sz="4400" dirty="0"/>
              <a:t>.</a:t>
            </a:r>
          </a:p>
          <a:p>
            <a:pPr marL="571500" indent="-571500">
              <a:buFont typeface="Arial" charset="0"/>
              <a:buChar char="•"/>
            </a:pPr>
            <a:r>
              <a:rPr lang="en-US" sz="4400" dirty="0"/>
              <a:t>Y is a dependent variable.</a:t>
            </a:r>
          </a:p>
          <a:p>
            <a:r>
              <a:rPr lang="en-US" sz="4400" dirty="0"/>
              <a:t>• n is the number of features.</a:t>
            </a:r>
          </a:p>
          <a:p>
            <a:r>
              <a:rPr lang="en-US" sz="4400" dirty="0"/>
              <a:t>• x</a:t>
            </a:r>
            <a:r>
              <a:rPr lang="en-US" sz="4400" baseline="-25000" dirty="0"/>
              <a:t>i</a:t>
            </a:r>
            <a:r>
              <a:rPr lang="en-US" sz="4400" dirty="0"/>
              <a:t> is the </a:t>
            </a:r>
            <a:r>
              <a:rPr lang="en-US" sz="4400" dirty="0" err="1"/>
              <a:t>i</a:t>
            </a:r>
            <a:r>
              <a:rPr lang="en-US" sz="4400" baseline="30000" dirty="0" err="1"/>
              <a:t>th</a:t>
            </a:r>
            <a:r>
              <a:rPr lang="en-US" sz="4400" dirty="0"/>
              <a:t> feature value.</a:t>
            </a:r>
          </a:p>
          <a:p>
            <a:pPr marL="571500" indent="-571500">
              <a:buFont typeface="Arial" charset="0"/>
              <a:buChar char="•"/>
            </a:pPr>
            <a:r>
              <a:rPr lang="en-US" sz="4400" dirty="0"/>
              <a:t>x</a:t>
            </a:r>
            <a:r>
              <a:rPr lang="en-US" sz="4400" baseline="-25000" dirty="0"/>
              <a:t>1</a:t>
            </a:r>
            <a:r>
              <a:rPr lang="en-US" sz="4400" dirty="0"/>
              <a:t>, x</a:t>
            </a:r>
            <a:r>
              <a:rPr lang="en-US" sz="4400" baseline="-25000" dirty="0"/>
              <a:t>2</a:t>
            </a:r>
            <a:r>
              <a:rPr lang="en-US" sz="4400" dirty="0"/>
              <a:t>, …., </a:t>
            </a:r>
            <a:r>
              <a:rPr lang="en-US" sz="4400" dirty="0" err="1"/>
              <a:t>x</a:t>
            </a:r>
            <a:r>
              <a:rPr lang="en-US" sz="4400" baseline="-25000" dirty="0" err="1"/>
              <a:t>n</a:t>
            </a:r>
            <a:r>
              <a:rPr lang="en-US" sz="4400" dirty="0"/>
              <a:t> are independent variables.</a:t>
            </a:r>
          </a:p>
          <a:p>
            <a:pPr marL="571500" indent="-571500">
              <a:buFont typeface="Arial" charset="0"/>
              <a:buChar char="•"/>
            </a:pPr>
            <a:r>
              <a:rPr lang="el-GR" sz="4400" dirty="0"/>
              <a:t>θ </a:t>
            </a:r>
            <a:r>
              <a:rPr lang="en-US" sz="4400" baseline="-25000" dirty="0"/>
              <a:t>j</a:t>
            </a:r>
            <a:r>
              <a:rPr lang="en-US" sz="4400" dirty="0"/>
              <a:t> (1&lt;=j&lt;=n) is the slope or weight that specifies the factor by which </a:t>
            </a:r>
            <a:r>
              <a:rPr lang="en-US" sz="4400" dirty="0" err="1"/>
              <a:t>x</a:t>
            </a:r>
            <a:r>
              <a:rPr lang="en-US" sz="4400" baseline="-25000" dirty="0" err="1"/>
              <a:t>j</a:t>
            </a:r>
            <a:r>
              <a:rPr lang="en-US" sz="4400" dirty="0"/>
              <a:t> has an impact on Y.</a:t>
            </a:r>
          </a:p>
          <a:p>
            <a:r>
              <a:rPr lang="en-US" dirty="0"/>
              <a:t> </a:t>
            </a:r>
          </a:p>
          <a:p>
            <a:endParaRPr lang="en-US" dirty="0"/>
          </a:p>
        </p:txBody>
      </p:sp>
    </p:spTree>
    <p:extLst>
      <p:ext uri="{BB962C8B-B14F-4D97-AF65-F5344CB8AC3E}">
        <p14:creationId xmlns:p14="http://schemas.microsoft.com/office/powerpoint/2010/main" val="1812282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D8E05A-8666-9BA2-6587-06D02048ED74}"/>
              </a:ext>
            </a:extLst>
          </p:cNvPr>
          <p:cNvSpPr>
            <a:spLocks noGrp="1"/>
          </p:cNvSpPr>
          <p:nvPr>
            <p:ph type="body" idx="1"/>
          </p:nvPr>
        </p:nvSpPr>
        <p:spPr/>
        <p:txBody>
          <a:bodyPr/>
          <a:lstStyle/>
          <a:p>
            <a:endParaRPr lang="en-IN" dirty="0"/>
          </a:p>
        </p:txBody>
      </p:sp>
      <p:pic>
        <p:nvPicPr>
          <p:cNvPr id="4" name="Picture 3">
            <a:extLst>
              <a:ext uri="{FF2B5EF4-FFF2-40B4-BE49-F238E27FC236}">
                <a16:creationId xmlns:a16="http://schemas.microsoft.com/office/drawing/2014/main" id="{FC92CF84-57C8-208A-E6C4-535E6E162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17052"/>
            <a:ext cx="20104100" cy="5075246"/>
          </a:xfrm>
          <a:prstGeom prst="rect">
            <a:avLst/>
          </a:prstGeom>
        </p:spPr>
      </p:pic>
    </p:spTree>
    <p:extLst>
      <p:ext uri="{BB962C8B-B14F-4D97-AF65-F5344CB8AC3E}">
        <p14:creationId xmlns:p14="http://schemas.microsoft.com/office/powerpoint/2010/main" val="2088331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6904" y="489902"/>
            <a:ext cx="14801215" cy="1433195"/>
          </a:xfrm>
          <a:prstGeom prst="rect">
            <a:avLst/>
          </a:prstGeom>
        </p:spPr>
        <p:txBody>
          <a:bodyPr vert="horz" wrap="square" lIns="0" tIns="17145" rIns="0" bIns="0" rtlCol="0">
            <a:spAutoFit/>
          </a:bodyPr>
          <a:lstStyle/>
          <a:p>
            <a:pPr marL="12700">
              <a:lnSpc>
                <a:spcPct val="100000"/>
              </a:lnSpc>
              <a:spcBef>
                <a:spcPts val="135"/>
              </a:spcBef>
            </a:pPr>
            <a:r>
              <a:rPr sz="9200" spc="185" dirty="0"/>
              <a:t>What is </a:t>
            </a:r>
            <a:r>
              <a:rPr sz="9200" spc="125" dirty="0"/>
              <a:t>Regression?</a:t>
            </a:r>
            <a:endParaRPr sz="9200" dirty="0"/>
          </a:p>
        </p:txBody>
      </p:sp>
      <p:sp>
        <p:nvSpPr>
          <p:cNvPr id="3" name="object 3"/>
          <p:cNvSpPr txBox="1"/>
          <p:nvPr/>
        </p:nvSpPr>
        <p:spPr>
          <a:xfrm>
            <a:off x="1421811" y="2687532"/>
            <a:ext cx="17258030" cy="7451090"/>
          </a:xfrm>
          <a:prstGeom prst="rect">
            <a:avLst/>
          </a:prstGeom>
        </p:spPr>
        <p:txBody>
          <a:bodyPr vert="horz" wrap="square" lIns="0" tIns="15240" rIns="0" bIns="0" rtlCol="0">
            <a:spAutoFit/>
          </a:bodyPr>
          <a:lstStyle/>
          <a:p>
            <a:pPr marL="504825" indent="-492759">
              <a:lnSpc>
                <a:spcPct val="100000"/>
              </a:lnSpc>
              <a:spcBef>
                <a:spcPts val="120"/>
              </a:spcBef>
              <a:buSzPct val="125675"/>
              <a:buChar char="•"/>
              <a:tabLst>
                <a:tab pos="504190" algn="l"/>
                <a:tab pos="505459" algn="l"/>
              </a:tabLst>
            </a:pPr>
            <a:r>
              <a:rPr lang="en-IN" sz="3700" dirty="0">
                <a:latin typeface="Arial"/>
                <a:cs typeface="Arial"/>
              </a:rPr>
              <a:t>Regression</a:t>
            </a:r>
            <a:endParaRPr sz="3700" dirty="0">
              <a:latin typeface="Arial"/>
              <a:cs typeface="Arial"/>
            </a:endParaRPr>
          </a:p>
          <a:p>
            <a:pPr marL="1028065" lvl="1" indent="-492759">
              <a:lnSpc>
                <a:spcPct val="100000"/>
              </a:lnSpc>
              <a:spcBef>
                <a:spcPts val="4630"/>
              </a:spcBef>
              <a:buSzPct val="125675"/>
              <a:buChar char="•"/>
              <a:tabLst>
                <a:tab pos="1028065" algn="l"/>
                <a:tab pos="1028700" algn="l"/>
              </a:tabLst>
            </a:pPr>
            <a:r>
              <a:rPr sz="3700" spc="-60" dirty="0">
                <a:latin typeface="Arial"/>
                <a:cs typeface="Arial"/>
              </a:rPr>
              <a:t>A </a:t>
            </a:r>
            <a:r>
              <a:rPr sz="3700" spc="20" dirty="0">
                <a:latin typeface="Arial"/>
                <a:cs typeface="Arial"/>
              </a:rPr>
              <a:t>supervised </a:t>
            </a:r>
            <a:r>
              <a:rPr sz="3700" spc="35" dirty="0">
                <a:latin typeface="Arial"/>
                <a:cs typeface="Arial"/>
              </a:rPr>
              <a:t>algorithm </a:t>
            </a:r>
            <a:r>
              <a:rPr sz="3700" spc="55" dirty="0">
                <a:latin typeface="Arial"/>
                <a:cs typeface="Arial"/>
              </a:rPr>
              <a:t>that </a:t>
            </a:r>
            <a:r>
              <a:rPr sz="3700" spc="-5" dirty="0">
                <a:latin typeface="Arial"/>
                <a:cs typeface="Arial"/>
              </a:rPr>
              <a:t>learns </a:t>
            </a:r>
            <a:r>
              <a:rPr sz="3700" spc="40" dirty="0">
                <a:latin typeface="Arial"/>
                <a:cs typeface="Arial"/>
              </a:rPr>
              <a:t>from </a:t>
            </a:r>
            <a:r>
              <a:rPr sz="3700" spc="-65" dirty="0">
                <a:latin typeface="Arial"/>
                <a:cs typeface="Arial"/>
              </a:rPr>
              <a:t>a </a:t>
            </a:r>
            <a:r>
              <a:rPr sz="3700" spc="30" dirty="0">
                <a:latin typeface="Arial"/>
                <a:cs typeface="Arial"/>
              </a:rPr>
              <a:t>set </a:t>
            </a:r>
            <a:r>
              <a:rPr sz="3700" spc="75" dirty="0">
                <a:latin typeface="Arial"/>
                <a:cs typeface="Arial"/>
              </a:rPr>
              <a:t>of </a:t>
            </a:r>
            <a:r>
              <a:rPr sz="3700" spc="20" dirty="0">
                <a:latin typeface="Arial"/>
                <a:cs typeface="Arial"/>
              </a:rPr>
              <a:t>training</a:t>
            </a:r>
            <a:r>
              <a:rPr sz="3700" spc="-45" dirty="0">
                <a:latin typeface="Arial"/>
                <a:cs typeface="Arial"/>
              </a:rPr>
              <a:t> </a:t>
            </a:r>
            <a:r>
              <a:rPr sz="3700" spc="15" dirty="0">
                <a:latin typeface="Arial"/>
                <a:cs typeface="Arial"/>
              </a:rPr>
              <a:t>samples.</a:t>
            </a:r>
            <a:endParaRPr sz="3700" dirty="0">
              <a:latin typeface="Arial"/>
              <a:cs typeface="Arial"/>
            </a:endParaRPr>
          </a:p>
          <a:p>
            <a:pPr marL="1028065" lvl="1" indent="-492759">
              <a:lnSpc>
                <a:spcPct val="100000"/>
              </a:lnSpc>
              <a:spcBef>
                <a:spcPts val="4545"/>
              </a:spcBef>
              <a:buSzPct val="125675"/>
              <a:buChar char="•"/>
              <a:tabLst>
                <a:tab pos="1028065" algn="l"/>
                <a:tab pos="1028700" algn="l"/>
              </a:tabLst>
            </a:pPr>
            <a:r>
              <a:rPr sz="3700" spc="-25" dirty="0">
                <a:latin typeface="Arial"/>
                <a:cs typeface="Arial"/>
              </a:rPr>
              <a:t>Each </a:t>
            </a:r>
            <a:r>
              <a:rPr sz="3700" spc="20" dirty="0">
                <a:latin typeface="Arial"/>
                <a:cs typeface="Arial"/>
              </a:rPr>
              <a:t>training sample </a:t>
            </a:r>
            <a:r>
              <a:rPr sz="3700" spc="-15" dirty="0">
                <a:latin typeface="Arial"/>
                <a:cs typeface="Arial"/>
              </a:rPr>
              <a:t>has </a:t>
            </a:r>
            <a:r>
              <a:rPr sz="3700" spc="5" dirty="0">
                <a:latin typeface="Arial"/>
                <a:cs typeface="Arial"/>
              </a:rPr>
              <a:t>one </a:t>
            </a:r>
            <a:r>
              <a:rPr sz="3700" spc="40" dirty="0">
                <a:latin typeface="Arial"/>
                <a:cs typeface="Arial"/>
              </a:rPr>
              <a:t>or </a:t>
            </a:r>
            <a:r>
              <a:rPr sz="3700" spc="10" dirty="0">
                <a:latin typeface="Arial"/>
                <a:cs typeface="Arial"/>
              </a:rPr>
              <a:t>more </a:t>
            </a:r>
            <a:r>
              <a:rPr sz="3700" spc="60" dirty="0">
                <a:latin typeface="Arial"/>
                <a:cs typeface="Arial"/>
              </a:rPr>
              <a:t>input </a:t>
            </a:r>
            <a:r>
              <a:rPr sz="3700" spc="-15" dirty="0">
                <a:latin typeface="Arial"/>
                <a:cs typeface="Arial"/>
              </a:rPr>
              <a:t>values </a:t>
            </a:r>
            <a:r>
              <a:rPr sz="3700" spc="30" dirty="0">
                <a:latin typeface="Arial"/>
                <a:cs typeface="Arial"/>
              </a:rPr>
              <a:t>and </a:t>
            </a:r>
            <a:r>
              <a:rPr sz="3700" spc="-65" dirty="0">
                <a:latin typeface="Arial"/>
                <a:cs typeface="Arial"/>
              </a:rPr>
              <a:t>a </a:t>
            </a:r>
            <a:r>
              <a:rPr sz="3700" spc="5" dirty="0">
                <a:latin typeface="Arial"/>
                <a:cs typeface="Arial"/>
              </a:rPr>
              <a:t>single </a:t>
            </a:r>
            <a:r>
              <a:rPr sz="3700" spc="85" dirty="0">
                <a:latin typeface="Arial"/>
                <a:cs typeface="Arial"/>
              </a:rPr>
              <a:t>output</a:t>
            </a:r>
            <a:r>
              <a:rPr sz="3700" spc="50" dirty="0">
                <a:latin typeface="Arial"/>
                <a:cs typeface="Arial"/>
              </a:rPr>
              <a:t> </a:t>
            </a:r>
            <a:r>
              <a:rPr sz="3700" spc="-15" dirty="0">
                <a:latin typeface="Arial"/>
                <a:cs typeface="Arial"/>
              </a:rPr>
              <a:t>value.</a:t>
            </a:r>
            <a:endParaRPr sz="3700" dirty="0">
              <a:latin typeface="Arial"/>
              <a:cs typeface="Arial"/>
            </a:endParaRPr>
          </a:p>
          <a:p>
            <a:pPr marL="1028065" marR="400685" lvl="1" indent="-492759">
              <a:lnSpc>
                <a:spcPct val="100299"/>
              </a:lnSpc>
              <a:spcBef>
                <a:spcPts val="4615"/>
              </a:spcBef>
              <a:buSzPct val="125675"/>
              <a:buChar char="•"/>
              <a:tabLst>
                <a:tab pos="1028065" algn="l"/>
                <a:tab pos="1028700" algn="l"/>
              </a:tabLst>
            </a:pPr>
            <a:r>
              <a:rPr sz="3700" spc="-60" dirty="0">
                <a:latin typeface="Arial"/>
                <a:cs typeface="Arial"/>
              </a:rPr>
              <a:t>The </a:t>
            </a:r>
            <a:r>
              <a:rPr sz="3700" spc="35" dirty="0">
                <a:latin typeface="Arial"/>
                <a:cs typeface="Arial"/>
              </a:rPr>
              <a:t>algorithm </a:t>
            </a:r>
            <a:r>
              <a:rPr sz="3700" spc="-5" dirty="0">
                <a:latin typeface="Arial"/>
                <a:cs typeface="Arial"/>
              </a:rPr>
              <a:t>learns </a:t>
            </a:r>
            <a:r>
              <a:rPr sz="3700" spc="30" dirty="0">
                <a:latin typeface="Arial"/>
                <a:cs typeface="Arial"/>
              </a:rPr>
              <a:t>the </a:t>
            </a:r>
            <a:r>
              <a:rPr sz="3700" spc="-10" dirty="0">
                <a:latin typeface="Arial"/>
                <a:cs typeface="Arial"/>
              </a:rPr>
              <a:t>line, </a:t>
            </a:r>
            <a:r>
              <a:rPr sz="3700" spc="5" dirty="0">
                <a:latin typeface="Arial"/>
                <a:cs typeface="Arial"/>
              </a:rPr>
              <a:t>plane </a:t>
            </a:r>
            <a:r>
              <a:rPr sz="3700" spc="40" dirty="0">
                <a:latin typeface="Arial"/>
                <a:cs typeface="Arial"/>
              </a:rPr>
              <a:t>or </a:t>
            </a:r>
            <a:r>
              <a:rPr sz="3700" spc="15" dirty="0">
                <a:latin typeface="Arial"/>
                <a:cs typeface="Arial"/>
              </a:rPr>
              <a:t>hyper-plane </a:t>
            </a:r>
            <a:r>
              <a:rPr sz="3700" spc="55" dirty="0">
                <a:latin typeface="Arial"/>
                <a:cs typeface="Arial"/>
              </a:rPr>
              <a:t>that </a:t>
            </a:r>
            <a:r>
              <a:rPr sz="3700" spc="60" dirty="0">
                <a:latin typeface="Arial"/>
                <a:cs typeface="Arial"/>
              </a:rPr>
              <a:t>best </a:t>
            </a:r>
            <a:r>
              <a:rPr sz="3700" spc="55" dirty="0">
                <a:latin typeface="Arial"/>
                <a:cs typeface="Arial"/>
              </a:rPr>
              <a:t>fits </a:t>
            </a:r>
            <a:r>
              <a:rPr sz="3700" spc="30" dirty="0">
                <a:latin typeface="Arial"/>
                <a:cs typeface="Arial"/>
              </a:rPr>
              <a:t>the</a:t>
            </a:r>
            <a:r>
              <a:rPr sz="3700" spc="-95" dirty="0">
                <a:latin typeface="Arial"/>
                <a:cs typeface="Arial"/>
              </a:rPr>
              <a:t> </a:t>
            </a:r>
            <a:r>
              <a:rPr sz="3700" spc="20" dirty="0">
                <a:latin typeface="Arial"/>
                <a:cs typeface="Arial"/>
              </a:rPr>
              <a:t>training  </a:t>
            </a:r>
            <a:r>
              <a:rPr sz="3700" spc="15" dirty="0">
                <a:latin typeface="Arial"/>
                <a:cs typeface="Arial"/>
              </a:rPr>
              <a:t>samples.</a:t>
            </a:r>
            <a:endParaRPr sz="3700" dirty="0">
              <a:latin typeface="Arial"/>
              <a:cs typeface="Arial"/>
            </a:endParaRPr>
          </a:p>
          <a:p>
            <a:pPr lvl="1">
              <a:lnSpc>
                <a:spcPct val="100000"/>
              </a:lnSpc>
              <a:spcBef>
                <a:spcPts val="5"/>
              </a:spcBef>
              <a:buFont typeface="Arial"/>
              <a:buChar char="•"/>
            </a:pPr>
            <a:endParaRPr sz="3950" dirty="0">
              <a:latin typeface="Arial"/>
              <a:cs typeface="Arial"/>
            </a:endParaRPr>
          </a:p>
          <a:p>
            <a:pPr marL="504825" indent="-492759">
              <a:lnSpc>
                <a:spcPct val="100000"/>
              </a:lnSpc>
              <a:buSzPct val="125675"/>
              <a:buChar char="•"/>
              <a:tabLst>
                <a:tab pos="504190" algn="l"/>
                <a:tab pos="505459" algn="l"/>
              </a:tabLst>
            </a:pPr>
            <a:r>
              <a:rPr sz="3700" spc="35" dirty="0">
                <a:latin typeface="Arial"/>
                <a:cs typeface="Arial"/>
              </a:rPr>
              <a:t>Prediction</a:t>
            </a:r>
            <a:endParaRPr sz="3700" dirty="0">
              <a:latin typeface="Arial"/>
              <a:cs typeface="Arial"/>
            </a:endParaRPr>
          </a:p>
          <a:p>
            <a:pPr marL="1028065" marR="137160" lvl="1" indent="-492759">
              <a:lnSpc>
                <a:spcPct val="100299"/>
              </a:lnSpc>
              <a:spcBef>
                <a:spcPts val="4535"/>
              </a:spcBef>
              <a:buSzPct val="125675"/>
              <a:buChar char="•"/>
              <a:tabLst>
                <a:tab pos="1028065" algn="l"/>
                <a:tab pos="1028700" algn="l"/>
              </a:tabLst>
            </a:pPr>
            <a:r>
              <a:rPr sz="3700" spc="-15" dirty="0">
                <a:latin typeface="Arial"/>
                <a:cs typeface="Arial"/>
              </a:rPr>
              <a:t>Use </a:t>
            </a:r>
            <a:r>
              <a:rPr sz="3700" spc="30" dirty="0">
                <a:latin typeface="Arial"/>
                <a:cs typeface="Arial"/>
              </a:rPr>
              <a:t>the </a:t>
            </a:r>
            <a:r>
              <a:rPr sz="3700" spc="5" dirty="0">
                <a:latin typeface="Arial"/>
                <a:cs typeface="Arial"/>
              </a:rPr>
              <a:t>learned </a:t>
            </a:r>
            <a:r>
              <a:rPr sz="3700" spc="-10" dirty="0">
                <a:latin typeface="Arial"/>
                <a:cs typeface="Arial"/>
              </a:rPr>
              <a:t>line, </a:t>
            </a:r>
            <a:r>
              <a:rPr sz="3700" spc="5" dirty="0">
                <a:latin typeface="Arial"/>
                <a:cs typeface="Arial"/>
              </a:rPr>
              <a:t>plane </a:t>
            </a:r>
            <a:r>
              <a:rPr sz="3700" spc="40" dirty="0">
                <a:latin typeface="Arial"/>
                <a:cs typeface="Arial"/>
              </a:rPr>
              <a:t>or </a:t>
            </a:r>
            <a:r>
              <a:rPr sz="3700" spc="15" dirty="0">
                <a:latin typeface="Arial"/>
                <a:cs typeface="Arial"/>
              </a:rPr>
              <a:t>hyper-plane </a:t>
            </a:r>
            <a:r>
              <a:rPr sz="3700" spc="110" dirty="0">
                <a:latin typeface="Arial"/>
                <a:cs typeface="Arial"/>
              </a:rPr>
              <a:t>to </a:t>
            </a:r>
            <a:r>
              <a:rPr sz="3700" spc="65" dirty="0">
                <a:latin typeface="Arial"/>
                <a:cs typeface="Arial"/>
              </a:rPr>
              <a:t>predict </a:t>
            </a:r>
            <a:r>
              <a:rPr sz="3700" spc="30" dirty="0">
                <a:latin typeface="Arial"/>
                <a:cs typeface="Arial"/>
              </a:rPr>
              <a:t>the </a:t>
            </a:r>
            <a:r>
              <a:rPr sz="3700" spc="85" dirty="0">
                <a:latin typeface="Arial"/>
                <a:cs typeface="Arial"/>
              </a:rPr>
              <a:t>output </a:t>
            </a:r>
            <a:r>
              <a:rPr sz="3700" spc="-20" dirty="0">
                <a:latin typeface="Arial"/>
                <a:cs typeface="Arial"/>
              </a:rPr>
              <a:t>value </a:t>
            </a:r>
            <a:r>
              <a:rPr sz="3700" spc="50" dirty="0">
                <a:latin typeface="Arial"/>
                <a:cs typeface="Arial"/>
              </a:rPr>
              <a:t>for</a:t>
            </a:r>
            <a:r>
              <a:rPr sz="3700" spc="-245" dirty="0">
                <a:latin typeface="Arial"/>
                <a:cs typeface="Arial"/>
              </a:rPr>
              <a:t> </a:t>
            </a:r>
            <a:r>
              <a:rPr sz="3700" spc="-15" dirty="0">
                <a:latin typeface="Arial"/>
                <a:cs typeface="Arial"/>
              </a:rPr>
              <a:t>any  </a:t>
            </a:r>
            <a:r>
              <a:rPr sz="3700" spc="60" dirty="0">
                <a:latin typeface="Arial"/>
                <a:cs typeface="Arial"/>
              </a:rPr>
              <a:t>input</a:t>
            </a:r>
            <a:r>
              <a:rPr sz="3700" dirty="0">
                <a:latin typeface="Arial"/>
                <a:cs typeface="Arial"/>
              </a:rPr>
              <a:t> </a:t>
            </a:r>
            <a:r>
              <a:rPr sz="3700" spc="15" dirty="0">
                <a:latin typeface="Arial"/>
                <a:cs typeface="Arial"/>
              </a:rPr>
              <a:t>sample.</a:t>
            </a:r>
            <a:endParaRPr sz="3700" dirty="0">
              <a:latin typeface="Arial"/>
              <a:cs typeface="Arial"/>
            </a:endParaRPr>
          </a:p>
        </p:txBody>
      </p:sp>
      <p:sp>
        <p:nvSpPr>
          <p:cNvPr id="4" name="Rectangle 1">
            <a:extLst>
              <a:ext uri="{FF2B5EF4-FFF2-40B4-BE49-F238E27FC236}">
                <a16:creationId xmlns:a16="http://schemas.microsoft.com/office/drawing/2014/main" id="{CBA54F92-E724-93CF-7609-3DD49D806AE1}"/>
              </a:ext>
            </a:extLst>
          </p:cNvPr>
          <p:cNvSpPr>
            <a:spLocks noChangeArrowheads="1"/>
          </p:cNvSpPr>
          <p:nvPr/>
        </p:nvSpPr>
        <p:spPr bwMode="auto">
          <a:xfrm>
            <a:off x="0" y="-2479835"/>
            <a:ext cx="7580921" cy="5416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46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CD840583-EF4E-46FC-5833-3F2D50D5A6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 y="-20177125"/>
            <a:ext cx="4667250" cy="4857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42671BCC-DB00-677C-32A8-0DAC610F62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 y="-18897600"/>
            <a:ext cx="154305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EEF232-733B-04CF-A832-2E72B79F94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0" y="-18272125"/>
            <a:ext cx="2428875" cy="67627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817A732D-4447-ECCC-3EF8-A6C5EB943B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000" y="-14889163"/>
            <a:ext cx="14954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5DDEB8D-78CF-0923-3495-9DD1B0DDC1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000" y="-13639800"/>
            <a:ext cx="662940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E42089D4-3B50-05BF-2E48-48BA8DDF46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000" y="-9799638"/>
            <a:ext cx="6667500" cy="247650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a:extLst>
              <a:ext uri="{FF2B5EF4-FFF2-40B4-BE49-F238E27FC236}">
                <a16:creationId xmlns:a16="http://schemas.microsoft.com/office/drawing/2014/main" id="{512EBAE5-B9ED-C920-1DE1-73277A04058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7000" y="15011400"/>
            <a:ext cx="6181725" cy="3676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4165" y="553565"/>
            <a:ext cx="17147540" cy="1306195"/>
          </a:xfrm>
          <a:prstGeom prst="rect">
            <a:avLst/>
          </a:prstGeom>
        </p:spPr>
        <p:txBody>
          <a:bodyPr vert="horz" wrap="square" lIns="0" tIns="12700" rIns="0" bIns="0" rtlCol="0">
            <a:spAutoFit/>
          </a:bodyPr>
          <a:lstStyle/>
          <a:p>
            <a:pPr marL="12700">
              <a:lnSpc>
                <a:spcPct val="100000"/>
              </a:lnSpc>
              <a:spcBef>
                <a:spcPts val="100"/>
              </a:spcBef>
            </a:pPr>
            <a:r>
              <a:rPr sz="8400" spc="280" dirty="0"/>
              <a:t>Multi</a:t>
            </a:r>
            <a:r>
              <a:rPr lang="en-IN" sz="8400" spc="280" dirty="0" err="1"/>
              <a:t>ple</a:t>
            </a:r>
            <a:r>
              <a:rPr lang="en-IN" sz="8400" spc="280" dirty="0"/>
              <a:t> </a:t>
            </a:r>
            <a:r>
              <a:rPr sz="8400" spc="100" dirty="0"/>
              <a:t>Linear</a:t>
            </a:r>
            <a:r>
              <a:rPr sz="8400" spc="-480" dirty="0"/>
              <a:t> </a:t>
            </a:r>
            <a:r>
              <a:rPr sz="8400" spc="110" dirty="0"/>
              <a:t>Regression</a:t>
            </a:r>
            <a:endParaRPr sz="8400" dirty="0"/>
          </a:p>
        </p:txBody>
      </p:sp>
      <p:sp>
        <p:nvSpPr>
          <p:cNvPr id="3" name="object 3"/>
          <p:cNvSpPr txBox="1"/>
          <p:nvPr/>
        </p:nvSpPr>
        <p:spPr>
          <a:xfrm>
            <a:off x="1421811" y="2793497"/>
            <a:ext cx="8667750" cy="7235825"/>
          </a:xfrm>
          <a:prstGeom prst="rect">
            <a:avLst/>
          </a:prstGeom>
        </p:spPr>
        <p:txBody>
          <a:bodyPr vert="horz" wrap="square" lIns="0" tIns="37465" rIns="0" bIns="0" rtlCol="0">
            <a:spAutoFit/>
          </a:bodyPr>
          <a:lstStyle/>
          <a:p>
            <a:pPr marL="535940" marR="5080" indent="-523875">
              <a:lnSpc>
                <a:spcPts val="4700"/>
              </a:lnSpc>
              <a:spcBef>
                <a:spcPts val="295"/>
              </a:spcBef>
              <a:buSzPct val="125316"/>
              <a:buChar char="•"/>
              <a:tabLst>
                <a:tab pos="535940" algn="l"/>
                <a:tab pos="536575" algn="l"/>
              </a:tabLst>
            </a:pPr>
            <a:r>
              <a:rPr sz="3950" spc="-35" dirty="0">
                <a:latin typeface="Arial"/>
                <a:cs typeface="Arial"/>
              </a:rPr>
              <a:t>Each </a:t>
            </a:r>
            <a:r>
              <a:rPr sz="3950" spc="20" dirty="0">
                <a:latin typeface="Arial"/>
                <a:cs typeface="Arial"/>
              </a:rPr>
              <a:t>training </a:t>
            </a:r>
            <a:r>
              <a:rPr sz="3950" spc="15" dirty="0">
                <a:latin typeface="Arial"/>
                <a:cs typeface="Arial"/>
              </a:rPr>
              <a:t>sample </a:t>
            </a:r>
            <a:r>
              <a:rPr sz="3950" spc="-25" dirty="0">
                <a:latin typeface="Arial"/>
                <a:cs typeface="Arial"/>
              </a:rPr>
              <a:t>has </a:t>
            </a:r>
            <a:r>
              <a:rPr sz="3950" spc="-35" dirty="0">
                <a:latin typeface="Arial"/>
                <a:cs typeface="Arial"/>
              </a:rPr>
              <a:t>an </a:t>
            </a:r>
            <a:r>
              <a:rPr sz="3950" i="1" spc="-75" dirty="0">
                <a:latin typeface="Arial"/>
                <a:cs typeface="Arial"/>
              </a:rPr>
              <a:t>x </a:t>
            </a:r>
            <a:r>
              <a:rPr sz="3950" spc="20" dirty="0">
                <a:latin typeface="Arial"/>
                <a:cs typeface="Arial"/>
              </a:rPr>
              <a:t>made  </a:t>
            </a:r>
            <a:r>
              <a:rPr sz="3950" spc="75" dirty="0">
                <a:latin typeface="Arial"/>
                <a:cs typeface="Arial"/>
              </a:rPr>
              <a:t>up </a:t>
            </a:r>
            <a:r>
              <a:rPr sz="3950" spc="70" dirty="0">
                <a:latin typeface="Arial"/>
                <a:cs typeface="Arial"/>
              </a:rPr>
              <a:t>of </a:t>
            </a:r>
            <a:r>
              <a:rPr sz="3950" spc="35" dirty="0">
                <a:latin typeface="Arial"/>
                <a:cs typeface="Arial"/>
              </a:rPr>
              <a:t>multiple </a:t>
            </a:r>
            <a:r>
              <a:rPr sz="3950" spc="60" dirty="0">
                <a:latin typeface="Arial"/>
                <a:cs typeface="Arial"/>
              </a:rPr>
              <a:t>input </a:t>
            </a:r>
            <a:r>
              <a:rPr sz="3950" spc="-25" dirty="0">
                <a:latin typeface="Arial"/>
                <a:cs typeface="Arial"/>
              </a:rPr>
              <a:t>values </a:t>
            </a:r>
            <a:r>
              <a:rPr sz="3950" spc="25" dirty="0">
                <a:latin typeface="Arial"/>
                <a:cs typeface="Arial"/>
              </a:rPr>
              <a:t>and </a:t>
            </a:r>
            <a:r>
              <a:rPr sz="3950" spc="-75" dirty="0">
                <a:latin typeface="Arial"/>
                <a:cs typeface="Arial"/>
              </a:rPr>
              <a:t>a  </a:t>
            </a:r>
            <a:r>
              <a:rPr sz="3950" spc="40" dirty="0">
                <a:latin typeface="Arial"/>
                <a:cs typeface="Arial"/>
              </a:rPr>
              <a:t>corresponding </a:t>
            </a:r>
            <a:r>
              <a:rPr sz="3950" i="1" spc="-75" dirty="0">
                <a:latin typeface="Arial"/>
                <a:cs typeface="Arial"/>
              </a:rPr>
              <a:t>y </a:t>
            </a:r>
            <a:r>
              <a:rPr sz="3950" spc="75" dirty="0">
                <a:latin typeface="Arial"/>
                <a:cs typeface="Arial"/>
              </a:rPr>
              <a:t>with </a:t>
            </a:r>
            <a:r>
              <a:rPr sz="3950" spc="-75" dirty="0">
                <a:latin typeface="Arial"/>
                <a:cs typeface="Arial"/>
              </a:rPr>
              <a:t>a </a:t>
            </a:r>
            <a:r>
              <a:rPr sz="3950" dirty="0">
                <a:latin typeface="Arial"/>
                <a:cs typeface="Arial"/>
              </a:rPr>
              <a:t>single </a:t>
            </a:r>
            <a:r>
              <a:rPr sz="3950" spc="-25" dirty="0">
                <a:latin typeface="Arial"/>
                <a:cs typeface="Arial"/>
              </a:rPr>
              <a:t>value.</a:t>
            </a:r>
            <a:endParaRPr sz="3950">
              <a:latin typeface="Arial"/>
              <a:cs typeface="Arial"/>
            </a:endParaRPr>
          </a:p>
          <a:p>
            <a:pPr>
              <a:lnSpc>
                <a:spcPct val="100000"/>
              </a:lnSpc>
              <a:spcBef>
                <a:spcPts val="35"/>
              </a:spcBef>
              <a:buFont typeface="Arial"/>
              <a:buChar char="•"/>
            </a:pPr>
            <a:endParaRPr sz="4200">
              <a:latin typeface="Arial"/>
              <a:cs typeface="Arial"/>
            </a:endParaRPr>
          </a:p>
          <a:p>
            <a:pPr marL="535940" marR="619125" indent="-523875">
              <a:lnSpc>
                <a:spcPts val="4700"/>
              </a:lnSpc>
              <a:buSzPct val="125316"/>
              <a:buChar char="•"/>
              <a:tabLst>
                <a:tab pos="535940" algn="l"/>
                <a:tab pos="536575" algn="l"/>
              </a:tabLst>
            </a:pPr>
            <a:r>
              <a:rPr sz="3950" spc="-70" dirty="0">
                <a:latin typeface="Arial"/>
                <a:cs typeface="Arial"/>
              </a:rPr>
              <a:t>The </a:t>
            </a:r>
            <a:r>
              <a:rPr sz="3950" spc="50" dirty="0">
                <a:latin typeface="Arial"/>
                <a:cs typeface="Arial"/>
              </a:rPr>
              <a:t>inputs </a:t>
            </a:r>
            <a:r>
              <a:rPr sz="3950" spc="25" dirty="0">
                <a:latin typeface="Arial"/>
                <a:cs typeface="Arial"/>
              </a:rPr>
              <a:t>can </a:t>
            </a:r>
            <a:r>
              <a:rPr sz="3950" spc="35" dirty="0">
                <a:latin typeface="Arial"/>
                <a:cs typeface="Arial"/>
              </a:rPr>
              <a:t>be </a:t>
            </a:r>
            <a:r>
              <a:rPr sz="3950" dirty="0">
                <a:latin typeface="Arial"/>
                <a:cs typeface="Arial"/>
              </a:rPr>
              <a:t>represented</a:t>
            </a:r>
            <a:r>
              <a:rPr sz="3950" spc="-90" dirty="0">
                <a:latin typeface="Arial"/>
                <a:cs typeface="Arial"/>
              </a:rPr>
              <a:t> </a:t>
            </a:r>
            <a:r>
              <a:rPr sz="3950" spc="-35" dirty="0">
                <a:latin typeface="Arial"/>
                <a:cs typeface="Arial"/>
              </a:rPr>
              <a:t>as  an </a:t>
            </a:r>
            <a:r>
              <a:rPr sz="3950" i="1" spc="-220" dirty="0">
                <a:latin typeface="Arial"/>
                <a:cs typeface="Arial"/>
              </a:rPr>
              <a:t>X </a:t>
            </a:r>
            <a:r>
              <a:rPr sz="3950" spc="40" dirty="0">
                <a:latin typeface="Arial"/>
                <a:cs typeface="Arial"/>
              </a:rPr>
              <a:t>matrix </a:t>
            </a:r>
            <a:r>
              <a:rPr sz="3950" dirty="0">
                <a:latin typeface="Arial"/>
                <a:cs typeface="Arial"/>
              </a:rPr>
              <a:t>in </a:t>
            </a:r>
            <a:r>
              <a:rPr sz="3950" spc="60" dirty="0">
                <a:latin typeface="Arial"/>
                <a:cs typeface="Arial"/>
              </a:rPr>
              <a:t>which </a:t>
            </a:r>
            <a:r>
              <a:rPr sz="3950" dirty="0">
                <a:latin typeface="Arial"/>
                <a:cs typeface="Arial"/>
              </a:rPr>
              <a:t>each </a:t>
            </a:r>
            <a:r>
              <a:rPr sz="3950" spc="45" dirty="0">
                <a:latin typeface="Arial"/>
                <a:cs typeface="Arial"/>
              </a:rPr>
              <a:t>row </a:t>
            </a:r>
            <a:r>
              <a:rPr sz="3950" dirty="0">
                <a:latin typeface="Arial"/>
                <a:cs typeface="Arial"/>
              </a:rPr>
              <a:t>is  </a:t>
            </a:r>
            <a:r>
              <a:rPr sz="3950" spc="15" dirty="0">
                <a:latin typeface="Arial"/>
                <a:cs typeface="Arial"/>
              </a:rPr>
              <a:t>sample </a:t>
            </a:r>
            <a:r>
              <a:rPr sz="3950" spc="25" dirty="0">
                <a:latin typeface="Arial"/>
                <a:cs typeface="Arial"/>
              </a:rPr>
              <a:t>and </a:t>
            </a:r>
            <a:r>
              <a:rPr sz="3950" dirty="0">
                <a:latin typeface="Arial"/>
                <a:cs typeface="Arial"/>
              </a:rPr>
              <a:t>each </a:t>
            </a:r>
            <a:r>
              <a:rPr sz="3950" spc="50" dirty="0">
                <a:latin typeface="Arial"/>
                <a:cs typeface="Arial"/>
              </a:rPr>
              <a:t>column </a:t>
            </a:r>
            <a:r>
              <a:rPr sz="3950" dirty="0">
                <a:latin typeface="Arial"/>
                <a:cs typeface="Arial"/>
              </a:rPr>
              <a:t>is </a:t>
            </a:r>
            <a:r>
              <a:rPr sz="3950" spc="-75" dirty="0">
                <a:latin typeface="Arial"/>
                <a:cs typeface="Arial"/>
              </a:rPr>
              <a:t>a  </a:t>
            </a:r>
            <a:r>
              <a:rPr sz="3950" spc="25" dirty="0">
                <a:latin typeface="Arial"/>
                <a:cs typeface="Arial"/>
              </a:rPr>
              <a:t>dimension.</a:t>
            </a:r>
            <a:endParaRPr sz="3950">
              <a:latin typeface="Arial"/>
              <a:cs typeface="Arial"/>
            </a:endParaRPr>
          </a:p>
          <a:p>
            <a:pPr>
              <a:lnSpc>
                <a:spcPct val="100000"/>
              </a:lnSpc>
              <a:spcBef>
                <a:spcPts val="30"/>
              </a:spcBef>
              <a:buFont typeface="Arial"/>
              <a:buChar char="•"/>
            </a:pPr>
            <a:endParaRPr sz="4200">
              <a:latin typeface="Arial"/>
              <a:cs typeface="Arial"/>
            </a:endParaRPr>
          </a:p>
          <a:p>
            <a:pPr marL="535940" marR="283845" indent="-523875">
              <a:lnSpc>
                <a:spcPts val="4700"/>
              </a:lnSpc>
              <a:buSzPct val="125316"/>
              <a:buChar char="•"/>
              <a:tabLst>
                <a:tab pos="535940" algn="l"/>
                <a:tab pos="536575" algn="l"/>
              </a:tabLst>
            </a:pPr>
            <a:r>
              <a:rPr sz="3950" spc="-70" dirty="0">
                <a:latin typeface="Arial"/>
                <a:cs typeface="Arial"/>
              </a:rPr>
              <a:t>The </a:t>
            </a:r>
            <a:r>
              <a:rPr sz="3950" spc="75" dirty="0">
                <a:latin typeface="Arial"/>
                <a:cs typeface="Arial"/>
              </a:rPr>
              <a:t>outputs </a:t>
            </a:r>
            <a:r>
              <a:rPr sz="3950" spc="25" dirty="0">
                <a:latin typeface="Arial"/>
                <a:cs typeface="Arial"/>
              </a:rPr>
              <a:t>can </a:t>
            </a:r>
            <a:r>
              <a:rPr sz="3950" spc="35" dirty="0">
                <a:latin typeface="Arial"/>
                <a:cs typeface="Arial"/>
              </a:rPr>
              <a:t>be </a:t>
            </a:r>
            <a:r>
              <a:rPr sz="3950" dirty="0">
                <a:latin typeface="Arial"/>
                <a:cs typeface="Arial"/>
              </a:rPr>
              <a:t>represented</a:t>
            </a:r>
            <a:r>
              <a:rPr sz="3950" spc="-114" dirty="0">
                <a:latin typeface="Arial"/>
                <a:cs typeface="Arial"/>
              </a:rPr>
              <a:t> </a:t>
            </a:r>
            <a:r>
              <a:rPr sz="3950" spc="-35" dirty="0">
                <a:latin typeface="Arial"/>
                <a:cs typeface="Arial"/>
              </a:rPr>
              <a:t>as  </a:t>
            </a:r>
            <a:r>
              <a:rPr sz="3950" i="1" spc="-75" dirty="0">
                <a:latin typeface="Arial"/>
                <a:cs typeface="Arial"/>
              </a:rPr>
              <a:t>y </a:t>
            </a:r>
            <a:r>
              <a:rPr sz="3950" spc="40" dirty="0">
                <a:latin typeface="Arial"/>
                <a:cs typeface="Arial"/>
              </a:rPr>
              <a:t>matrix </a:t>
            </a:r>
            <a:r>
              <a:rPr sz="3950" dirty="0">
                <a:latin typeface="Arial"/>
                <a:cs typeface="Arial"/>
              </a:rPr>
              <a:t>in </a:t>
            </a:r>
            <a:r>
              <a:rPr sz="3950" spc="60" dirty="0">
                <a:latin typeface="Arial"/>
                <a:cs typeface="Arial"/>
              </a:rPr>
              <a:t>which </a:t>
            </a:r>
            <a:r>
              <a:rPr sz="3950" dirty="0">
                <a:latin typeface="Arial"/>
                <a:cs typeface="Arial"/>
              </a:rPr>
              <a:t>each </a:t>
            </a:r>
            <a:r>
              <a:rPr sz="3950" spc="45" dirty="0">
                <a:latin typeface="Arial"/>
                <a:cs typeface="Arial"/>
              </a:rPr>
              <a:t>row </a:t>
            </a:r>
            <a:r>
              <a:rPr sz="3950" dirty="0">
                <a:latin typeface="Arial"/>
                <a:cs typeface="Arial"/>
              </a:rPr>
              <a:t>is </a:t>
            </a:r>
            <a:r>
              <a:rPr sz="3950" spc="-75" dirty="0">
                <a:latin typeface="Arial"/>
                <a:cs typeface="Arial"/>
              </a:rPr>
              <a:t>a  </a:t>
            </a:r>
            <a:r>
              <a:rPr sz="3950" spc="10" dirty="0">
                <a:latin typeface="Arial"/>
                <a:cs typeface="Arial"/>
              </a:rPr>
              <a:t>sample.</a:t>
            </a:r>
            <a:endParaRPr sz="3950">
              <a:latin typeface="Arial"/>
              <a:cs typeface="Arial"/>
            </a:endParaRPr>
          </a:p>
        </p:txBody>
      </p:sp>
      <p:sp>
        <p:nvSpPr>
          <p:cNvPr id="4" name="object 4"/>
          <p:cNvSpPr/>
          <p:nvPr/>
        </p:nvSpPr>
        <p:spPr>
          <a:xfrm>
            <a:off x="12565062" y="3475234"/>
            <a:ext cx="5675219" cy="204292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2648675" y="5830462"/>
            <a:ext cx="5487091" cy="48499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4303229" y="7549508"/>
            <a:ext cx="2219827" cy="2094177"/>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76AA2-67F2-A048-B3F7-32316218A0F1}"/>
              </a:ext>
            </a:extLst>
          </p:cNvPr>
          <p:cNvSpPr>
            <a:spLocks noGrp="1"/>
          </p:cNvSpPr>
          <p:nvPr>
            <p:ph type="title"/>
          </p:nvPr>
        </p:nvSpPr>
        <p:spPr>
          <a:xfrm>
            <a:off x="1463655" y="578276"/>
            <a:ext cx="17176789" cy="2492990"/>
          </a:xfrm>
        </p:spPr>
        <p:txBody>
          <a:bodyPr/>
          <a:lstStyle/>
          <a:p>
            <a:r>
              <a:rPr lang="en-US" b="1" dirty="0"/>
              <a:t>Polynomial Regression</a:t>
            </a:r>
            <a:br>
              <a:rPr lang="en-US" b="1" dirty="0"/>
            </a:br>
            <a:endParaRPr lang="en-IN" dirty="0"/>
          </a:p>
        </p:txBody>
      </p:sp>
      <p:sp>
        <p:nvSpPr>
          <p:cNvPr id="3" name="Text Placeholder 2">
            <a:extLst>
              <a:ext uri="{FF2B5EF4-FFF2-40B4-BE49-F238E27FC236}">
                <a16:creationId xmlns:a16="http://schemas.microsoft.com/office/drawing/2014/main" id="{F2047D81-E1DA-61DF-F869-5BCD84481ED6}"/>
              </a:ext>
            </a:extLst>
          </p:cNvPr>
          <p:cNvSpPr>
            <a:spLocks noGrp="1"/>
          </p:cNvSpPr>
          <p:nvPr>
            <p:ph type="body" idx="1"/>
          </p:nvPr>
        </p:nvSpPr>
        <p:spPr>
          <a:xfrm>
            <a:off x="1136650" y="2225675"/>
            <a:ext cx="17260477" cy="3354765"/>
          </a:xfrm>
        </p:spPr>
        <p:txBody>
          <a:bodyPr/>
          <a:lstStyle/>
          <a:p>
            <a:pPr algn="just"/>
            <a:r>
              <a:rPr lang="en-US" sz="4000" dirty="0"/>
              <a:t>If data points clearly do not fit a linear regression (a straight line through all data points), it might be ideal for polynomial regression.</a:t>
            </a:r>
          </a:p>
          <a:p>
            <a:endParaRPr lang="en-US" sz="4000" dirty="0"/>
          </a:p>
          <a:p>
            <a:pPr algn="just"/>
            <a:r>
              <a:rPr lang="en-US" sz="4000" dirty="0"/>
              <a:t>Polynomial regression, like linear regression, uses the relationship between the variables x and y to find the best way to draw a line through the data points.</a:t>
            </a:r>
          </a:p>
          <a:p>
            <a:endParaRPr lang="en-IN" dirty="0"/>
          </a:p>
        </p:txBody>
      </p:sp>
      <p:pic>
        <p:nvPicPr>
          <p:cNvPr id="5" name="Picture 4">
            <a:extLst>
              <a:ext uri="{FF2B5EF4-FFF2-40B4-BE49-F238E27FC236}">
                <a16:creationId xmlns:a16="http://schemas.microsoft.com/office/drawing/2014/main" id="{1CEFAF64-48C5-A2BB-7CA8-9C414873B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4650" y="5426076"/>
            <a:ext cx="7696200" cy="5006574"/>
          </a:xfrm>
          <a:prstGeom prst="rect">
            <a:avLst/>
          </a:prstGeom>
        </p:spPr>
      </p:pic>
    </p:spTree>
    <p:extLst>
      <p:ext uri="{BB962C8B-B14F-4D97-AF65-F5344CB8AC3E}">
        <p14:creationId xmlns:p14="http://schemas.microsoft.com/office/powerpoint/2010/main" val="2589257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0CE13AC-339F-E3D6-40CC-AB98AEF4A8C0}"/>
              </a:ext>
            </a:extLst>
          </p:cNvPr>
          <p:cNvSpPr>
            <a:spLocks noGrp="1" noChangeArrowheads="1"/>
          </p:cNvSpPr>
          <p:nvPr>
            <p:ph type="body" idx="1"/>
          </p:nvPr>
        </p:nvSpPr>
        <p:spPr bwMode="auto">
          <a:xfrm>
            <a:off x="3270250" y="4054475"/>
            <a:ext cx="903644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a:ln>
                  <a:noFill/>
                </a:ln>
                <a:solidFill>
                  <a:schemeClr val="tx1"/>
                </a:solidFill>
                <a:effectLst/>
                <a:latin typeface="Arial Unicode MS"/>
              </a:rPr>
              <a:t>y= b</a:t>
            </a:r>
            <a:r>
              <a:rPr kumimoji="0" lang="en-US" altLang="en-US" sz="4400" b="0" i="0" u="none" strike="noStrike" cap="none" normalizeH="0" baseline="-30000" dirty="0">
                <a:ln>
                  <a:noFill/>
                </a:ln>
                <a:solidFill>
                  <a:schemeClr val="tx1"/>
                </a:solidFill>
                <a:effectLst/>
                <a:latin typeface="Arial Unicode MS"/>
              </a:rPr>
              <a:t>0</a:t>
            </a:r>
            <a:r>
              <a:rPr kumimoji="0" lang="en-US" altLang="en-US" sz="4400" b="0" i="0" u="none" strike="noStrike" cap="none" normalizeH="0" baseline="0" dirty="0">
                <a:ln>
                  <a:noFill/>
                </a:ln>
                <a:solidFill>
                  <a:schemeClr val="tx1"/>
                </a:solidFill>
                <a:effectLst/>
                <a:latin typeface="Arial Unicode MS"/>
              </a:rPr>
              <a:t>+b</a:t>
            </a:r>
            <a:r>
              <a:rPr kumimoji="0" lang="en-US" altLang="en-US" sz="4400" b="0" i="0" u="none" strike="noStrike" cap="none" normalizeH="0" baseline="-30000" dirty="0">
                <a:ln>
                  <a:noFill/>
                </a:ln>
                <a:solidFill>
                  <a:schemeClr val="tx1"/>
                </a:solidFill>
                <a:effectLst/>
                <a:latin typeface="Arial Unicode MS"/>
              </a:rPr>
              <a:t>1</a:t>
            </a:r>
            <a:r>
              <a:rPr kumimoji="0" lang="en-US" altLang="en-US" sz="4400" b="0" i="0" u="none" strike="noStrike" cap="none" normalizeH="0" baseline="0" dirty="0">
                <a:ln>
                  <a:noFill/>
                </a:ln>
                <a:solidFill>
                  <a:schemeClr val="tx1"/>
                </a:solidFill>
                <a:effectLst/>
                <a:latin typeface="Arial Unicode MS"/>
              </a:rPr>
              <a:t>x</a:t>
            </a:r>
            <a:r>
              <a:rPr kumimoji="0" lang="en-US" altLang="en-US" sz="4400" b="0" i="0" u="none" strike="noStrike" cap="none" normalizeH="0" baseline="-30000" dirty="0">
                <a:ln>
                  <a:noFill/>
                </a:ln>
                <a:solidFill>
                  <a:schemeClr val="tx1"/>
                </a:solidFill>
                <a:effectLst/>
                <a:latin typeface="Arial Unicode MS"/>
              </a:rPr>
              <a:t>1</a:t>
            </a:r>
            <a:r>
              <a:rPr kumimoji="0" lang="en-US" altLang="en-US" sz="4400" b="0" i="0" u="none" strike="noStrike" cap="none" normalizeH="0" baseline="0" dirty="0">
                <a:ln>
                  <a:noFill/>
                </a:ln>
                <a:solidFill>
                  <a:schemeClr val="tx1"/>
                </a:solidFill>
                <a:effectLst/>
                <a:latin typeface="Arial Unicode MS"/>
              </a:rPr>
              <a:t>+ b</a:t>
            </a:r>
            <a:r>
              <a:rPr kumimoji="0" lang="en-US" altLang="en-US" sz="4400" b="0" i="0" u="none" strike="noStrike" cap="none" normalizeH="0" baseline="-30000" dirty="0">
                <a:ln>
                  <a:noFill/>
                </a:ln>
                <a:solidFill>
                  <a:schemeClr val="tx1"/>
                </a:solidFill>
                <a:effectLst/>
                <a:latin typeface="Arial Unicode MS"/>
              </a:rPr>
              <a:t>2</a:t>
            </a:r>
            <a:r>
              <a:rPr kumimoji="0" lang="en-US" altLang="en-US" sz="4400" b="0" i="0" u="none" strike="noStrike" cap="none" normalizeH="0" baseline="0" dirty="0">
                <a:ln>
                  <a:noFill/>
                </a:ln>
                <a:solidFill>
                  <a:schemeClr val="tx1"/>
                </a:solidFill>
                <a:effectLst/>
                <a:latin typeface="Arial Unicode MS"/>
              </a:rPr>
              <a:t>x</a:t>
            </a:r>
            <a:r>
              <a:rPr kumimoji="0" lang="en-US" altLang="en-US" sz="4400" b="0" i="0" u="none" strike="noStrike" cap="none" normalizeH="0" baseline="-30000" dirty="0">
                <a:ln>
                  <a:noFill/>
                </a:ln>
                <a:solidFill>
                  <a:schemeClr val="tx1"/>
                </a:solidFill>
                <a:effectLst/>
                <a:latin typeface="Arial Unicode MS"/>
              </a:rPr>
              <a:t>1</a:t>
            </a:r>
            <a:r>
              <a:rPr kumimoji="0" lang="en-US" altLang="en-US" sz="4400" b="0" i="0" u="none" strike="noStrike" cap="none" normalizeH="0" baseline="30000" dirty="0">
                <a:ln>
                  <a:noFill/>
                </a:ln>
                <a:solidFill>
                  <a:schemeClr val="tx1"/>
                </a:solidFill>
                <a:effectLst/>
                <a:latin typeface="Arial Unicode MS"/>
              </a:rPr>
              <a:t>2</a:t>
            </a:r>
            <a:r>
              <a:rPr kumimoji="0" lang="en-US" altLang="en-US" sz="4400" b="0" i="0" u="none" strike="noStrike" cap="none" normalizeH="0" baseline="0" dirty="0">
                <a:ln>
                  <a:noFill/>
                </a:ln>
                <a:solidFill>
                  <a:schemeClr val="tx1"/>
                </a:solidFill>
                <a:effectLst/>
                <a:latin typeface="Arial Unicode MS"/>
              </a:rPr>
              <a:t>+ b</a:t>
            </a:r>
            <a:r>
              <a:rPr lang="en-US" altLang="en-US" sz="4400" baseline="-30000" dirty="0">
                <a:latin typeface="Arial Unicode MS"/>
              </a:rPr>
              <a:t>3</a:t>
            </a:r>
            <a:r>
              <a:rPr kumimoji="0" lang="en-US" altLang="en-US" sz="4400" b="0" i="0" u="none" strike="noStrike" cap="none" normalizeH="0" baseline="0" dirty="0">
                <a:ln>
                  <a:noFill/>
                </a:ln>
                <a:solidFill>
                  <a:schemeClr val="tx1"/>
                </a:solidFill>
                <a:effectLst/>
                <a:latin typeface="Arial Unicode MS"/>
              </a:rPr>
              <a:t>x</a:t>
            </a:r>
            <a:r>
              <a:rPr kumimoji="0" lang="en-US" altLang="en-US" sz="4400" b="0" i="0" u="none" strike="noStrike" cap="none" normalizeH="0" baseline="-30000" dirty="0">
                <a:ln>
                  <a:noFill/>
                </a:ln>
                <a:solidFill>
                  <a:schemeClr val="tx1"/>
                </a:solidFill>
                <a:effectLst/>
                <a:latin typeface="Arial Unicode MS"/>
              </a:rPr>
              <a:t>1</a:t>
            </a:r>
            <a:r>
              <a:rPr kumimoji="0" lang="en-US" altLang="en-US" sz="4400" b="0" i="0" u="none" strike="noStrike" cap="none" normalizeH="0" baseline="30000" dirty="0">
                <a:ln>
                  <a:noFill/>
                </a:ln>
                <a:solidFill>
                  <a:schemeClr val="tx1"/>
                </a:solidFill>
                <a:effectLst/>
                <a:latin typeface="Arial Unicode MS"/>
              </a:rPr>
              <a:t>3</a:t>
            </a:r>
            <a:r>
              <a:rPr kumimoji="0" lang="en-US" altLang="en-US" sz="4400" b="0" i="0" u="none" strike="noStrike" cap="none" normalizeH="0" baseline="0" dirty="0">
                <a:ln>
                  <a:noFill/>
                </a:ln>
                <a:solidFill>
                  <a:schemeClr val="tx1"/>
                </a:solidFill>
                <a:effectLst/>
                <a:latin typeface="Arial Unicode MS"/>
              </a:rPr>
              <a:t>+...... b</a:t>
            </a:r>
            <a:r>
              <a:rPr kumimoji="0" lang="en-US" altLang="en-US" sz="4400" b="0" i="0" u="none" strike="noStrike" cap="none" normalizeH="0" baseline="-30000" dirty="0">
                <a:ln>
                  <a:noFill/>
                </a:ln>
                <a:solidFill>
                  <a:schemeClr val="tx1"/>
                </a:solidFill>
                <a:effectLst/>
                <a:latin typeface="Arial Unicode MS"/>
              </a:rPr>
              <a:t>n</a:t>
            </a:r>
            <a:r>
              <a:rPr kumimoji="0" lang="en-US" altLang="en-US" sz="4400" b="0" i="0" u="none" strike="noStrike" cap="none" normalizeH="0" baseline="0" dirty="0">
                <a:ln>
                  <a:noFill/>
                </a:ln>
                <a:solidFill>
                  <a:schemeClr val="tx1"/>
                </a:solidFill>
                <a:effectLst/>
                <a:latin typeface="Arial Unicode MS"/>
              </a:rPr>
              <a:t>x</a:t>
            </a:r>
            <a:r>
              <a:rPr kumimoji="0" lang="en-US" altLang="en-US" sz="4400" b="0" i="0" u="none" strike="noStrike" cap="none" normalizeH="0" baseline="-30000" dirty="0">
                <a:ln>
                  <a:noFill/>
                </a:ln>
                <a:solidFill>
                  <a:schemeClr val="tx1"/>
                </a:solidFill>
                <a:effectLst/>
                <a:latin typeface="Arial Unicode MS"/>
              </a:rPr>
              <a:t>1</a:t>
            </a:r>
            <a:r>
              <a:rPr kumimoji="0" lang="en-US" altLang="en-US" sz="4400" b="0" i="0" u="none" strike="noStrike" cap="none" normalizeH="0" baseline="30000" dirty="0">
                <a:ln>
                  <a:noFill/>
                </a:ln>
                <a:solidFill>
                  <a:schemeClr val="tx1"/>
                </a:solidFill>
                <a:effectLst/>
                <a:latin typeface="Arial Unicode MS"/>
              </a:rPr>
              <a:t>n</a:t>
            </a:r>
            <a:r>
              <a:rPr kumimoji="0" lang="en-US" altLang="en-US" sz="44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CA187196-23F1-DE6D-D7CC-DF985189BF9F}"/>
              </a:ext>
            </a:extLst>
          </p:cNvPr>
          <p:cNvSpPr>
            <a:spLocks noGrp="1"/>
          </p:cNvSpPr>
          <p:nvPr>
            <p:ph type="title"/>
          </p:nvPr>
        </p:nvSpPr>
        <p:spPr>
          <a:xfrm>
            <a:off x="1463655" y="578276"/>
            <a:ext cx="17176789" cy="3077766"/>
          </a:xfrm>
        </p:spPr>
        <p:txBody>
          <a:bodyPr/>
          <a:lstStyle/>
          <a:p>
            <a:r>
              <a:rPr lang="en-US" sz="4000" dirty="0"/>
              <a:t>Polynomial Regression is a regression algorithm that models the relationship between a dependent(y) and independent variable(x) as nth degree polynomial. </a:t>
            </a:r>
            <a:br>
              <a:rPr lang="en-US" sz="4000" dirty="0"/>
            </a:br>
            <a:br>
              <a:rPr lang="en-US" sz="4000" dirty="0"/>
            </a:br>
            <a:r>
              <a:rPr lang="en-US" sz="4000" dirty="0"/>
              <a:t>The Polynomial Regression equation is given below:</a:t>
            </a:r>
            <a:endParaRPr lang="en-IN" sz="4000" dirty="0"/>
          </a:p>
        </p:txBody>
      </p:sp>
      <p:sp>
        <p:nvSpPr>
          <p:cNvPr id="3" name="TextBox 2">
            <a:extLst>
              <a:ext uri="{FF2B5EF4-FFF2-40B4-BE49-F238E27FC236}">
                <a16:creationId xmlns:a16="http://schemas.microsoft.com/office/drawing/2014/main" id="{F80CC61A-58CF-3BB2-162C-0F5CC9F6EA9F}"/>
              </a:ext>
            </a:extLst>
          </p:cNvPr>
          <p:cNvSpPr txBox="1"/>
          <p:nvPr/>
        </p:nvSpPr>
        <p:spPr>
          <a:xfrm>
            <a:off x="1060450" y="5655310"/>
            <a:ext cx="17579994" cy="2223686"/>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The dataset used in Polynomial regression for training is of non-linear nature. </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It makes use of a linear regression model to fit the complicated and non-linear functions and datasets.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4224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F51255-FC49-63B8-A0EB-193489155E9F}"/>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F323D58D-7AF5-F278-2EB0-A49AE9026A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8250" y="3662580"/>
            <a:ext cx="13487400" cy="5162550"/>
          </a:xfrm>
          <a:prstGeom prst="rect">
            <a:avLst/>
          </a:prstGeom>
        </p:spPr>
      </p:pic>
    </p:spTree>
    <p:extLst>
      <p:ext uri="{BB962C8B-B14F-4D97-AF65-F5344CB8AC3E}">
        <p14:creationId xmlns:p14="http://schemas.microsoft.com/office/powerpoint/2010/main" val="3866752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115D9-CAAA-88A0-C6C7-25EB2BF9E7AD}"/>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99936DEC-8571-D9C8-20E1-02FB0FEC2AC6}"/>
              </a:ext>
            </a:extLst>
          </p:cNvPr>
          <p:cNvSpPr>
            <a:spLocks noGrp="1"/>
          </p:cNvSpPr>
          <p:nvPr>
            <p:ph type="body" idx="1"/>
          </p:nvPr>
        </p:nvSpPr>
        <p:spPr>
          <a:xfrm>
            <a:off x="1421811" y="3662580"/>
            <a:ext cx="17260477" cy="4154984"/>
          </a:xfrm>
        </p:spPr>
        <p:txBody>
          <a:bodyPr/>
          <a:lstStyle/>
          <a:p>
            <a:r>
              <a:rPr lang="en-IN" sz="3600" b="1" dirty="0"/>
              <a:t>Equation of the Polynomial Regression Model:</a:t>
            </a:r>
          </a:p>
          <a:p>
            <a:endParaRPr lang="en-IN" sz="3600" b="1" dirty="0"/>
          </a:p>
          <a:p>
            <a:r>
              <a:rPr lang="en-IN" sz="3600" b="1" dirty="0"/>
              <a:t>Simple Linear Regression equation:         y = b</a:t>
            </a:r>
            <a:r>
              <a:rPr lang="en-IN" sz="3600" b="1" baseline="-25000" dirty="0"/>
              <a:t>0</a:t>
            </a:r>
            <a:r>
              <a:rPr lang="en-IN" sz="3600" b="1" dirty="0"/>
              <a:t>+b</a:t>
            </a:r>
            <a:r>
              <a:rPr lang="en-IN" sz="3600" b="1" baseline="-25000" dirty="0"/>
              <a:t>1</a:t>
            </a:r>
            <a:r>
              <a:rPr lang="en-IN" sz="3600" b="1" dirty="0"/>
              <a:t>x         .........(a)</a:t>
            </a:r>
          </a:p>
          <a:p>
            <a:endParaRPr lang="en-IN" sz="3600" dirty="0"/>
          </a:p>
          <a:p>
            <a:r>
              <a:rPr lang="en-IN" sz="3600" b="1" dirty="0"/>
              <a:t>Multiple Linear Regression equation:         y= b</a:t>
            </a:r>
            <a:r>
              <a:rPr lang="en-IN" sz="3600" b="1" baseline="-25000" dirty="0"/>
              <a:t>0</a:t>
            </a:r>
            <a:r>
              <a:rPr lang="en-IN" sz="3600" b="1" dirty="0"/>
              <a:t>+b</a:t>
            </a:r>
            <a:r>
              <a:rPr lang="en-IN" sz="3600" b="1" baseline="-25000" dirty="0"/>
              <a:t>1</a:t>
            </a:r>
            <a:r>
              <a:rPr lang="en-IN" sz="3600" b="1" dirty="0"/>
              <a:t>x+ b</a:t>
            </a:r>
            <a:r>
              <a:rPr lang="en-IN" sz="3600" b="1" baseline="-25000" dirty="0"/>
              <a:t>2</a:t>
            </a:r>
            <a:r>
              <a:rPr lang="en-IN" sz="3600" b="1" dirty="0"/>
              <a:t>x</a:t>
            </a:r>
            <a:r>
              <a:rPr lang="en-IN" sz="3600" b="1" baseline="-25000" dirty="0"/>
              <a:t>2</a:t>
            </a:r>
            <a:r>
              <a:rPr lang="en-IN" sz="3600" b="1" dirty="0"/>
              <a:t>+ b</a:t>
            </a:r>
            <a:r>
              <a:rPr lang="en-IN" sz="3600" b="1" baseline="-25000" dirty="0"/>
              <a:t>3</a:t>
            </a:r>
            <a:r>
              <a:rPr lang="en-IN" sz="3600" b="1" dirty="0"/>
              <a:t>x</a:t>
            </a:r>
            <a:r>
              <a:rPr lang="en-IN" sz="3600" b="1" baseline="-25000" dirty="0"/>
              <a:t>3</a:t>
            </a:r>
            <a:r>
              <a:rPr lang="en-IN" sz="3600" b="1" dirty="0"/>
              <a:t>+....+ </a:t>
            </a:r>
            <a:r>
              <a:rPr lang="en-IN" sz="3600" b="1" dirty="0" err="1"/>
              <a:t>b</a:t>
            </a:r>
            <a:r>
              <a:rPr lang="en-IN" sz="3600" b="1" baseline="-25000" dirty="0" err="1"/>
              <a:t>n</a:t>
            </a:r>
            <a:r>
              <a:rPr lang="en-IN" sz="3600" b="1" dirty="0" err="1"/>
              <a:t>x</a:t>
            </a:r>
            <a:r>
              <a:rPr lang="en-IN" sz="3600" b="1" baseline="-25000" dirty="0" err="1"/>
              <a:t>n</a:t>
            </a:r>
            <a:r>
              <a:rPr lang="en-IN" sz="3600" b="1" dirty="0"/>
              <a:t>         .........(b)</a:t>
            </a:r>
          </a:p>
          <a:p>
            <a:endParaRPr lang="en-IN" sz="3600" dirty="0"/>
          </a:p>
          <a:p>
            <a:r>
              <a:rPr lang="en-IN" sz="3600" b="1" dirty="0"/>
              <a:t>Polynomial Regression equation:         y= b</a:t>
            </a:r>
            <a:r>
              <a:rPr lang="en-IN" sz="3600" b="1" baseline="-25000" dirty="0"/>
              <a:t>0</a:t>
            </a:r>
            <a:r>
              <a:rPr lang="en-IN" sz="3600" b="1" dirty="0"/>
              <a:t>+b</a:t>
            </a:r>
            <a:r>
              <a:rPr lang="en-IN" sz="3600" b="1" baseline="-25000" dirty="0"/>
              <a:t>1</a:t>
            </a:r>
            <a:r>
              <a:rPr lang="en-IN" sz="3600" b="1" dirty="0"/>
              <a:t>x + b</a:t>
            </a:r>
            <a:r>
              <a:rPr lang="en-IN" sz="3600" b="1" baseline="-25000" dirty="0"/>
              <a:t>2</a:t>
            </a:r>
            <a:r>
              <a:rPr lang="en-IN" sz="3600" b="1" dirty="0"/>
              <a:t>x</a:t>
            </a:r>
            <a:r>
              <a:rPr lang="en-IN" sz="3600" b="1" baseline="30000" dirty="0"/>
              <a:t>2</a:t>
            </a:r>
            <a:r>
              <a:rPr lang="en-IN" sz="3600" b="1" dirty="0"/>
              <a:t>+ b</a:t>
            </a:r>
            <a:r>
              <a:rPr lang="en-IN" sz="3600" b="1" baseline="-25000" dirty="0"/>
              <a:t>3</a:t>
            </a:r>
            <a:r>
              <a:rPr lang="en-IN" sz="3600" b="1" dirty="0"/>
              <a:t>x</a:t>
            </a:r>
            <a:r>
              <a:rPr lang="en-IN" sz="3600" b="1" baseline="30000" dirty="0"/>
              <a:t>3</a:t>
            </a:r>
            <a:r>
              <a:rPr lang="en-IN" sz="3600" b="1" dirty="0"/>
              <a:t>+....+ </a:t>
            </a:r>
            <a:r>
              <a:rPr lang="en-IN" sz="3600" b="1" dirty="0" err="1"/>
              <a:t>b</a:t>
            </a:r>
            <a:r>
              <a:rPr lang="en-IN" sz="3600" b="1" baseline="-25000" dirty="0" err="1"/>
              <a:t>n</a:t>
            </a:r>
            <a:r>
              <a:rPr lang="en-IN" sz="3600" b="1" dirty="0" err="1"/>
              <a:t>x</a:t>
            </a:r>
            <a:r>
              <a:rPr lang="en-IN" sz="3600" b="1" baseline="30000" dirty="0" err="1"/>
              <a:t>n</a:t>
            </a:r>
            <a:r>
              <a:rPr lang="en-IN" sz="3600" b="1" dirty="0"/>
              <a:t>         ..........(c)</a:t>
            </a:r>
            <a:endParaRPr lang="en-IN" sz="3600" dirty="0"/>
          </a:p>
          <a:p>
            <a:endParaRPr lang="en-IN" dirty="0"/>
          </a:p>
        </p:txBody>
      </p:sp>
    </p:spTree>
    <p:extLst>
      <p:ext uri="{BB962C8B-B14F-4D97-AF65-F5344CB8AC3E}">
        <p14:creationId xmlns:p14="http://schemas.microsoft.com/office/powerpoint/2010/main" val="2024593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9353C-C01A-0DC4-CB8D-C7BFAA7A6F9A}"/>
              </a:ext>
            </a:extLst>
          </p:cNvPr>
          <p:cNvSpPr>
            <a:spLocks noGrp="1"/>
          </p:cNvSpPr>
          <p:nvPr>
            <p:ph type="title"/>
          </p:nvPr>
        </p:nvSpPr>
        <p:spPr>
          <a:xfrm>
            <a:off x="1463655" y="578276"/>
            <a:ext cx="17176789" cy="2492990"/>
          </a:xfrm>
        </p:spPr>
        <p:txBody>
          <a:bodyPr/>
          <a:lstStyle/>
          <a:p>
            <a:r>
              <a:rPr lang="en-US" b="1" dirty="0"/>
              <a:t>Assumptions of Linear Regression</a:t>
            </a:r>
            <a:br>
              <a:rPr lang="en-US" b="1" dirty="0"/>
            </a:br>
            <a:endParaRPr lang="en-IN" dirty="0"/>
          </a:p>
        </p:txBody>
      </p:sp>
      <p:sp>
        <p:nvSpPr>
          <p:cNvPr id="5" name="Text Placeholder 4">
            <a:extLst>
              <a:ext uri="{FF2B5EF4-FFF2-40B4-BE49-F238E27FC236}">
                <a16:creationId xmlns:a16="http://schemas.microsoft.com/office/drawing/2014/main" id="{505AFB98-6F4E-D45B-3759-A25FF54F6079}"/>
              </a:ext>
            </a:extLst>
          </p:cNvPr>
          <p:cNvSpPr>
            <a:spLocks noGrp="1"/>
          </p:cNvSpPr>
          <p:nvPr>
            <p:ph type="body" idx="1"/>
          </p:nvPr>
        </p:nvSpPr>
        <p:spPr>
          <a:xfrm>
            <a:off x="1421811" y="3662580"/>
            <a:ext cx="17260477" cy="6370975"/>
          </a:xfrm>
        </p:spPr>
        <p:txBody>
          <a:bodyPr/>
          <a:lstStyle/>
          <a:p>
            <a:pPr algn="just"/>
            <a:r>
              <a:rPr lang="en-US" sz="3600" dirty="0"/>
              <a:t>In linear regression, the dependent variable is the outcome or result from you're trying to predict. The independent variables are the things that explain your dependent variable. </a:t>
            </a:r>
          </a:p>
          <a:p>
            <a:pPr algn="just"/>
            <a:endParaRPr lang="en-US" sz="3600" dirty="0"/>
          </a:p>
          <a:p>
            <a:pPr algn="just"/>
            <a:r>
              <a:rPr lang="en-US" sz="3600" dirty="0"/>
              <a:t>You can use them to build a model that accurately predicts your dependent variable from the independent variables.</a:t>
            </a:r>
          </a:p>
          <a:p>
            <a:pPr algn="just"/>
            <a:endParaRPr lang="en-US" sz="3600" dirty="0"/>
          </a:p>
          <a:p>
            <a:r>
              <a:rPr lang="en-US" sz="3600" dirty="0"/>
              <a:t>For the model to be reliable and valid, there are some essential requirements:</a:t>
            </a:r>
          </a:p>
          <a:p>
            <a:endParaRPr lang="en-US" sz="3600" dirty="0"/>
          </a:p>
          <a:p>
            <a:pPr>
              <a:buFont typeface="Arial" panose="020B0604020202020204" pitchFamily="34" charset="0"/>
              <a:buChar char="•"/>
            </a:pPr>
            <a:r>
              <a:rPr lang="en-US" sz="3600" dirty="0"/>
              <a:t>The independent and dependent variables are linearly related.</a:t>
            </a:r>
          </a:p>
          <a:p>
            <a:pPr>
              <a:buFont typeface="Arial" panose="020B0604020202020204" pitchFamily="34" charset="0"/>
              <a:buChar char="•"/>
            </a:pPr>
            <a:r>
              <a:rPr lang="en-US" sz="3600" dirty="0"/>
              <a:t>There is no strong correlation between the independent variables.</a:t>
            </a:r>
          </a:p>
          <a:p>
            <a:pPr>
              <a:buFont typeface="Arial" panose="020B0604020202020204" pitchFamily="34" charset="0"/>
              <a:buChar char="•"/>
            </a:pPr>
            <a:r>
              <a:rPr lang="en-US" sz="3600" dirty="0"/>
              <a:t>Observations should be independent of one another.</a:t>
            </a:r>
          </a:p>
          <a:p>
            <a:endParaRPr lang="en-IN" dirty="0"/>
          </a:p>
        </p:txBody>
      </p:sp>
    </p:spTree>
    <p:extLst>
      <p:ext uri="{BB962C8B-B14F-4D97-AF65-F5344CB8AC3E}">
        <p14:creationId xmlns:p14="http://schemas.microsoft.com/office/powerpoint/2010/main" val="3957929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70450" y="1539875"/>
            <a:ext cx="9497060" cy="1433195"/>
          </a:xfrm>
          <a:prstGeom prst="rect">
            <a:avLst/>
          </a:prstGeom>
        </p:spPr>
        <p:txBody>
          <a:bodyPr vert="horz" wrap="square" lIns="0" tIns="17145" rIns="0" bIns="0" rtlCol="0">
            <a:spAutoFit/>
          </a:bodyPr>
          <a:lstStyle/>
          <a:p>
            <a:pPr marL="12700">
              <a:lnSpc>
                <a:spcPct val="100000"/>
              </a:lnSpc>
              <a:spcBef>
                <a:spcPts val="135"/>
              </a:spcBef>
            </a:pPr>
            <a:r>
              <a:rPr sz="9200" spc="185" dirty="0"/>
              <a:t>Gradient</a:t>
            </a:r>
            <a:r>
              <a:rPr sz="9200" spc="-65" dirty="0"/>
              <a:t> </a:t>
            </a:r>
            <a:r>
              <a:rPr sz="9200" spc="210" dirty="0"/>
              <a:t>Descent</a:t>
            </a:r>
            <a:endParaRPr sz="9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6509" y="489902"/>
            <a:ext cx="9497060" cy="1433195"/>
          </a:xfrm>
          <a:prstGeom prst="rect">
            <a:avLst/>
          </a:prstGeom>
        </p:spPr>
        <p:txBody>
          <a:bodyPr vert="horz" wrap="square" lIns="0" tIns="17145" rIns="0" bIns="0" rtlCol="0">
            <a:spAutoFit/>
          </a:bodyPr>
          <a:lstStyle/>
          <a:p>
            <a:pPr marL="12700">
              <a:lnSpc>
                <a:spcPct val="100000"/>
              </a:lnSpc>
              <a:spcBef>
                <a:spcPts val="135"/>
              </a:spcBef>
            </a:pPr>
            <a:r>
              <a:rPr sz="9200" spc="185" dirty="0"/>
              <a:t>Gradient</a:t>
            </a:r>
            <a:r>
              <a:rPr sz="9200" spc="-65" dirty="0"/>
              <a:t> </a:t>
            </a:r>
            <a:r>
              <a:rPr sz="9200" spc="210" dirty="0"/>
              <a:t>Descent</a:t>
            </a:r>
            <a:endParaRPr sz="9200"/>
          </a:p>
        </p:txBody>
      </p:sp>
      <p:sp>
        <p:nvSpPr>
          <p:cNvPr id="3" name="object 3"/>
          <p:cNvSpPr txBox="1"/>
          <p:nvPr/>
        </p:nvSpPr>
        <p:spPr>
          <a:xfrm>
            <a:off x="1421810" y="2783026"/>
            <a:ext cx="17545639" cy="8042586"/>
          </a:xfrm>
          <a:prstGeom prst="rect">
            <a:avLst/>
          </a:prstGeom>
        </p:spPr>
        <p:txBody>
          <a:bodyPr vert="horz" wrap="square" lIns="0" tIns="37465" rIns="0" bIns="0" rtlCol="0">
            <a:spAutoFit/>
          </a:bodyPr>
          <a:lstStyle/>
          <a:p>
            <a:pPr marL="571500" indent="-571500">
              <a:buFont typeface="Arial" panose="020B0604020202020204" pitchFamily="34" charset="0"/>
              <a:buChar char="•"/>
            </a:pPr>
            <a:r>
              <a:rPr lang="en-US" sz="4000" dirty="0"/>
              <a:t>Gradient descent is an optimization algorithm used in linear regression to find the best-fitting line by minimizing the cost function, typically the Mean Squared Error (MSE)</a:t>
            </a:r>
            <a:endParaRPr lang="en-IN" sz="4000" dirty="0"/>
          </a:p>
          <a:p>
            <a:pPr>
              <a:lnSpc>
                <a:spcPct val="100000"/>
              </a:lnSpc>
              <a:spcBef>
                <a:spcPts val="35"/>
              </a:spcBef>
              <a:buFont typeface="Arial"/>
              <a:buChar char="•"/>
            </a:pPr>
            <a:endParaRPr sz="4200" dirty="0">
              <a:latin typeface="Arial"/>
              <a:cs typeface="Arial"/>
            </a:endParaRPr>
          </a:p>
          <a:p>
            <a:pPr marL="535940" marR="5080" indent="-523875">
              <a:lnSpc>
                <a:spcPts val="4700"/>
              </a:lnSpc>
              <a:buSzPct val="125316"/>
              <a:buChar char="•"/>
              <a:tabLst>
                <a:tab pos="535940" algn="l"/>
                <a:tab pos="536575" algn="l"/>
              </a:tabLst>
            </a:pPr>
            <a:r>
              <a:rPr sz="3950" spc="-35" dirty="0">
                <a:latin typeface="Arial"/>
                <a:cs typeface="Arial"/>
              </a:rPr>
              <a:t>In </a:t>
            </a:r>
            <a:r>
              <a:rPr sz="3950" spc="25" dirty="0">
                <a:latin typeface="Arial"/>
                <a:cs typeface="Arial"/>
              </a:rPr>
              <a:t>gradient </a:t>
            </a:r>
            <a:r>
              <a:rPr sz="3950" spc="40" dirty="0">
                <a:latin typeface="Arial"/>
                <a:cs typeface="Arial"/>
              </a:rPr>
              <a:t>descent </a:t>
            </a:r>
            <a:r>
              <a:rPr sz="3950" spc="35" dirty="0">
                <a:latin typeface="Arial"/>
                <a:cs typeface="Arial"/>
              </a:rPr>
              <a:t>we </a:t>
            </a:r>
            <a:r>
              <a:rPr sz="3950" spc="95" dirty="0">
                <a:latin typeface="Arial"/>
                <a:cs typeface="Arial"/>
              </a:rPr>
              <a:t>pick </a:t>
            </a:r>
            <a:r>
              <a:rPr sz="3950" spc="-75" dirty="0">
                <a:latin typeface="Arial"/>
                <a:cs typeface="Arial"/>
              </a:rPr>
              <a:t>a </a:t>
            </a:r>
            <a:r>
              <a:rPr sz="3950" spc="40" dirty="0">
                <a:latin typeface="Arial"/>
                <a:cs typeface="Arial"/>
              </a:rPr>
              <a:t>random </a:t>
            </a:r>
            <a:r>
              <a:rPr sz="3950" spc="25" dirty="0">
                <a:latin typeface="Arial"/>
                <a:cs typeface="Arial"/>
              </a:rPr>
              <a:t>set </a:t>
            </a:r>
            <a:r>
              <a:rPr sz="3950" spc="70" dirty="0">
                <a:latin typeface="Arial"/>
                <a:cs typeface="Arial"/>
              </a:rPr>
              <a:t>of </a:t>
            </a:r>
            <a:r>
              <a:rPr sz="3950" spc="40" dirty="0">
                <a:latin typeface="Arial"/>
                <a:cs typeface="Arial"/>
              </a:rPr>
              <a:t>weights </a:t>
            </a:r>
            <a:r>
              <a:rPr sz="3950" spc="50" dirty="0">
                <a:latin typeface="Arial"/>
                <a:cs typeface="Arial"/>
              </a:rPr>
              <a:t>for </a:t>
            </a:r>
            <a:r>
              <a:rPr sz="3950" spc="25" dirty="0">
                <a:latin typeface="Arial"/>
                <a:cs typeface="Arial"/>
              </a:rPr>
              <a:t>our </a:t>
            </a:r>
            <a:r>
              <a:rPr sz="3950" spc="35" dirty="0">
                <a:latin typeface="Arial"/>
                <a:cs typeface="Arial"/>
              </a:rPr>
              <a:t>algorithm</a:t>
            </a:r>
            <a:r>
              <a:rPr sz="3950" spc="-290" dirty="0">
                <a:latin typeface="Arial"/>
                <a:cs typeface="Arial"/>
              </a:rPr>
              <a:t> </a:t>
            </a:r>
            <a:r>
              <a:rPr sz="3950" spc="25" dirty="0">
                <a:latin typeface="Arial"/>
                <a:cs typeface="Arial"/>
              </a:rPr>
              <a:t>and  </a:t>
            </a:r>
            <a:r>
              <a:rPr sz="3950" spc="5" dirty="0">
                <a:latin typeface="Arial"/>
                <a:cs typeface="Arial"/>
              </a:rPr>
              <a:t>iteratively </a:t>
            </a:r>
            <a:r>
              <a:rPr sz="3950" spc="35" dirty="0">
                <a:latin typeface="Arial"/>
                <a:cs typeface="Arial"/>
              </a:rPr>
              <a:t>adjust </a:t>
            </a:r>
            <a:r>
              <a:rPr sz="3950" spc="30" dirty="0">
                <a:latin typeface="Arial"/>
                <a:cs typeface="Arial"/>
              </a:rPr>
              <a:t>those </a:t>
            </a:r>
            <a:r>
              <a:rPr sz="3950" spc="40" dirty="0">
                <a:latin typeface="Arial"/>
                <a:cs typeface="Arial"/>
              </a:rPr>
              <a:t>weights </a:t>
            </a:r>
            <a:r>
              <a:rPr sz="3950" dirty="0">
                <a:latin typeface="Arial"/>
                <a:cs typeface="Arial"/>
              </a:rPr>
              <a:t>in </a:t>
            </a:r>
            <a:r>
              <a:rPr sz="3950" spc="25" dirty="0">
                <a:latin typeface="Arial"/>
                <a:cs typeface="Arial"/>
              </a:rPr>
              <a:t>the </a:t>
            </a:r>
            <a:r>
              <a:rPr sz="3950" spc="40" dirty="0">
                <a:latin typeface="Arial"/>
                <a:cs typeface="Arial"/>
              </a:rPr>
              <a:t>direction </a:t>
            </a:r>
            <a:r>
              <a:rPr sz="3950" spc="70" dirty="0">
                <a:latin typeface="Arial"/>
                <a:cs typeface="Arial"/>
              </a:rPr>
              <a:t>of </a:t>
            </a:r>
            <a:r>
              <a:rPr sz="3950" spc="25" dirty="0">
                <a:latin typeface="Arial"/>
                <a:cs typeface="Arial"/>
              </a:rPr>
              <a:t>the gradient </a:t>
            </a:r>
            <a:r>
              <a:rPr sz="3950" spc="70" dirty="0">
                <a:latin typeface="Arial"/>
                <a:cs typeface="Arial"/>
              </a:rPr>
              <a:t>of </a:t>
            </a:r>
            <a:r>
              <a:rPr sz="3950" spc="25" dirty="0">
                <a:latin typeface="Arial"/>
                <a:cs typeface="Arial"/>
              </a:rPr>
              <a:t>the </a:t>
            </a:r>
            <a:r>
              <a:rPr sz="3950" spc="-15" dirty="0">
                <a:latin typeface="Arial"/>
                <a:cs typeface="Arial"/>
              </a:rPr>
              <a:t>error  </a:t>
            </a:r>
            <a:r>
              <a:rPr sz="3950" spc="75" dirty="0">
                <a:latin typeface="Arial"/>
                <a:cs typeface="Arial"/>
              </a:rPr>
              <a:t>with </a:t>
            </a:r>
            <a:r>
              <a:rPr sz="3950" spc="30" dirty="0">
                <a:latin typeface="Arial"/>
                <a:cs typeface="Arial"/>
              </a:rPr>
              <a:t>respect </a:t>
            </a:r>
            <a:r>
              <a:rPr sz="3950" spc="110" dirty="0">
                <a:latin typeface="Arial"/>
                <a:cs typeface="Arial"/>
              </a:rPr>
              <a:t>to </a:t>
            </a:r>
            <a:r>
              <a:rPr sz="3950" dirty="0">
                <a:latin typeface="Arial"/>
                <a:cs typeface="Arial"/>
              </a:rPr>
              <a:t>each</a:t>
            </a:r>
            <a:r>
              <a:rPr sz="3950" spc="-220" dirty="0">
                <a:latin typeface="Arial"/>
                <a:cs typeface="Arial"/>
              </a:rPr>
              <a:t> </a:t>
            </a:r>
            <a:r>
              <a:rPr sz="3950" spc="40" dirty="0">
                <a:latin typeface="Arial"/>
                <a:cs typeface="Arial"/>
              </a:rPr>
              <a:t>weight.</a:t>
            </a:r>
            <a:endParaRPr sz="3950" dirty="0">
              <a:latin typeface="Arial"/>
              <a:cs typeface="Arial"/>
            </a:endParaRPr>
          </a:p>
          <a:p>
            <a:pPr>
              <a:lnSpc>
                <a:spcPct val="100000"/>
              </a:lnSpc>
              <a:spcBef>
                <a:spcPts val="30"/>
              </a:spcBef>
              <a:buFont typeface="Arial"/>
              <a:buChar char="•"/>
            </a:pPr>
            <a:endParaRPr sz="4200" dirty="0">
              <a:latin typeface="Arial"/>
              <a:cs typeface="Arial"/>
            </a:endParaRPr>
          </a:p>
          <a:p>
            <a:pPr marL="535940" marR="1941830" indent="-523875">
              <a:lnSpc>
                <a:spcPts val="4700"/>
              </a:lnSpc>
              <a:spcBef>
                <a:spcPts val="5"/>
              </a:spcBef>
              <a:buSzPct val="125316"/>
              <a:buChar char="•"/>
              <a:tabLst>
                <a:tab pos="535940" algn="l"/>
                <a:tab pos="536575" algn="l"/>
              </a:tabLst>
            </a:pPr>
            <a:r>
              <a:rPr sz="3950" spc="-35" dirty="0">
                <a:latin typeface="Arial"/>
                <a:cs typeface="Arial"/>
              </a:rPr>
              <a:t>As </a:t>
            </a:r>
            <a:r>
              <a:rPr sz="3950" spc="35" dirty="0">
                <a:latin typeface="Arial"/>
                <a:cs typeface="Arial"/>
              </a:rPr>
              <a:t>we </a:t>
            </a:r>
            <a:r>
              <a:rPr sz="3950" spc="10" dirty="0">
                <a:latin typeface="Arial"/>
                <a:cs typeface="Arial"/>
              </a:rPr>
              <a:t>iterate, </a:t>
            </a:r>
            <a:r>
              <a:rPr sz="3950" spc="25" dirty="0">
                <a:latin typeface="Arial"/>
                <a:cs typeface="Arial"/>
              </a:rPr>
              <a:t>the gradient </a:t>
            </a:r>
            <a:r>
              <a:rPr sz="3950" spc="20" dirty="0">
                <a:latin typeface="Arial"/>
                <a:cs typeface="Arial"/>
              </a:rPr>
              <a:t>approaches </a:t>
            </a:r>
            <a:r>
              <a:rPr sz="3950" spc="-40" dirty="0">
                <a:latin typeface="Arial"/>
                <a:cs typeface="Arial"/>
              </a:rPr>
              <a:t>zero </a:t>
            </a:r>
            <a:r>
              <a:rPr sz="3950" spc="25" dirty="0">
                <a:latin typeface="Arial"/>
                <a:cs typeface="Arial"/>
              </a:rPr>
              <a:t>and </a:t>
            </a:r>
            <a:r>
              <a:rPr sz="3950" spc="35" dirty="0">
                <a:latin typeface="Arial"/>
                <a:cs typeface="Arial"/>
              </a:rPr>
              <a:t>we approach</a:t>
            </a:r>
            <a:r>
              <a:rPr sz="3950" spc="-30" dirty="0">
                <a:latin typeface="Arial"/>
                <a:cs typeface="Arial"/>
              </a:rPr>
              <a:t> </a:t>
            </a:r>
            <a:r>
              <a:rPr sz="3950" spc="25" dirty="0">
                <a:latin typeface="Arial"/>
                <a:cs typeface="Arial"/>
              </a:rPr>
              <a:t>the  </a:t>
            </a:r>
            <a:r>
              <a:rPr sz="3950" spc="35" dirty="0">
                <a:latin typeface="Arial"/>
                <a:cs typeface="Arial"/>
              </a:rPr>
              <a:t>minimum</a:t>
            </a:r>
            <a:r>
              <a:rPr sz="3950" spc="-5" dirty="0">
                <a:latin typeface="Arial"/>
                <a:cs typeface="Arial"/>
              </a:rPr>
              <a:t> </a:t>
            </a:r>
            <a:r>
              <a:rPr sz="3950" spc="-75" dirty="0">
                <a:latin typeface="Arial"/>
                <a:cs typeface="Arial"/>
              </a:rPr>
              <a:t>error.</a:t>
            </a:r>
            <a:endParaRPr sz="3950" dirty="0">
              <a:latin typeface="Arial"/>
              <a:cs typeface="Arial"/>
            </a:endParaRPr>
          </a:p>
          <a:p>
            <a:pPr>
              <a:lnSpc>
                <a:spcPct val="100000"/>
              </a:lnSpc>
              <a:spcBef>
                <a:spcPts val="30"/>
              </a:spcBef>
              <a:buFont typeface="Arial"/>
              <a:buChar char="•"/>
            </a:pPr>
            <a:endParaRPr sz="4200" dirty="0">
              <a:latin typeface="Arial"/>
              <a:cs typeface="Arial"/>
            </a:endParaRPr>
          </a:p>
          <a:p>
            <a:pPr marL="535940" marR="200660" indent="-523875">
              <a:lnSpc>
                <a:spcPts val="4700"/>
              </a:lnSpc>
              <a:buSzPct val="125316"/>
              <a:buChar char="•"/>
              <a:tabLst>
                <a:tab pos="535940" algn="l"/>
                <a:tab pos="536575" algn="l"/>
              </a:tabLst>
            </a:pPr>
            <a:r>
              <a:rPr sz="3950" spc="-35" dirty="0">
                <a:latin typeface="Arial"/>
                <a:cs typeface="Arial"/>
              </a:rPr>
              <a:t>In </a:t>
            </a:r>
            <a:r>
              <a:rPr sz="3950" spc="10" dirty="0">
                <a:latin typeface="Arial"/>
                <a:cs typeface="Arial"/>
              </a:rPr>
              <a:t>machine </a:t>
            </a:r>
            <a:r>
              <a:rPr sz="3950" dirty="0">
                <a:latin typeface="Arial"/>
                <a:cs typeface="Arial"/>
              </a:rPr>
              <a:t>learning </a:t>
            </a:r>
            <a:r>
              <a:rPr sz="3950" spc="35" dirty="0">
                <a:latin typeface="Arial"/>
                <a:cs typeface="Arial"/>
              </a:rPr>
              <a:t>we </a:t>
            </a:r>
            <a:r>
              <a:rPr sz="3950" spc="45" dirty="0">
                <a:latin typeface="Arial"/>
                <a:cs typeface="Arial"/>
              </a:rPr>
              <a:t>often </a:t>
            </a:r>
            <a:r>
              <a:rPr sz="3950" spc="-25" dirty="0">
                <a:latin typeface="Arial"/>
                <a:cs typeface="Arial"/>
              </a:rPr>
              <a:t>use </a:t>
            </a:r>
            <a:r>
              <a:rPr sz="3950" spc="25" dirty="0">
                <a:latin typeface="Arial"/>
                <a:cs typeface="Arial"/>
              </a:rPr>
              <a:t>gradient </a:t>
            </a:r>
            <a:r>
              <a:rPr sz="3950" spc="40" dirty="0">
                <a:latin typeface="Arial"/>
                <a:cs typeface="Arial"/>
              </a:rPr>
              <a:t>descent </a:t>
            </a:r>
            <a:r>
              <a:rPr sz="3950" spc="75" dirty="0">
                <a:latin typeface="Arial"/>
                <a:cs typeface="Arial"/>
              </a:rPr>
              <a:t>with </a:t>
            </a:r>
            <a:r>
              <a:rPr sz="3950" spc="25" dirty="0">
                <a:latin typeface="Arial"/>
                <a:cs typeface="Arial"/>
              </a:rPr>
              <a:t>our </a:t>
            </a:r>
            <a:r>
              <a:rPr sz="3950" spc="-15" dirty="0">
                <a:latin typeface="Arial"/>
                <a:cs typeface="Arial"/>
              </a:rPr>
              <a:t>error</a:t>
            </a:r>
            <a:r>
              <a:rPr sz="3950" spc="-125" dirty="0">
                <a:latin typeface="Arial"/>
                <a:cs typeface="Arial"/>
              </a:rPr>
              <a:t> </a:t>
            </a:r>
            <a:r>
              <a:rPr sz="3950" spc="55" dirty="0">
                <a:latin typeface="Arial"/>
                <a:cs typeface="Arial"/>
              </a:rPr>
              <a:t>function  </a:t>
            </a:r>
            <a:r>
              <a:rPr sz="3950" spc="110" dirty="0">
                <a:latin typeface="Arial"/>
                <a:cs typeface="Arial"/>
              </a:rPr>
              <a:t>to </a:t>
            </a:r>
            <a:r>
              <a:rPr sz="3950" spc="55" dirty="0">
                <a:latin typeface="Arial"/>
                <a:cs typeface="Arial"/>
              </a:rPr>
              <a:t>find </a:t>
            </a:r>
            <a:r>
              <a:rPr sz="3950" spc="25" dirty="0">
                <a:latin typeface="Arial"/>
                <a:cs typeface="Arial"/>
              </a:rPr>
              <a:t>the </a:t>
            </a:r>
            <a:r>
              <a:rPr sz="3950" spc="40" dirty="0">
                <a:latin typeface="Arial"/>
                <a:cs typeface="Arial"/>
              </a:rPr>
              <a:t>weights </a:t>
            </a:r>
            <a:r>
              <a:rPr sz="3950" spc="55" dirty="0">
                <a:latin typeface="Arial"/>
                <a:cs typeface="Arial"/>
              </a:rPr>
              <a:t>that </a:t>
            </a:r>
            <a:r>
              <a:rPr sz="3950" dirty="0">
                <a:latin typeface="Arial"/>
                <a:cs typeface="Arial"/>
              </a:rPr>
              <a:t>give </a:t>
            </a:r>
            <a:r>
              <a:rPr sz="3950" spc="25" dirty="0">
                <a:latin typeface="Arial"/>
                <a:cs typeface="Arial"/>
              </a:rPr>
              <a:t>the </a:t>
            </a:r>
            <a:r>
              <a:rPr sz="3950" spc="50" dirty="0">
                <a:latin typeface="Arial"/>
                <a:cs typeface="Arial"/>
              </a:rPr>
              <a:t>lowest</a:t>
            </a:r>
            <a:r>
              <a:rPr sz="3950" spc="-315" dirty="0">
                <a:latin typeface="Arial"/>
                <a:cs typeface="Arial"/>
              </a:rPr>
              <a:t> </a:t>
            </a:r>
            <a:r>
              <a:rPr sz="3950" spc="-10" dirty="0">
                <a:latin typeface="Arial"/>
                <a:cs typeface="Arial"/>
              </a:rPr>
              <a:t>errors.</a:t>
            </a:r>
            <a:endParaRPr sz="3950" dirty="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21811" y="3662580"/>
            <a:ext cx="17260477" cy="4924425"/>
          </a:xfrm>
        </p:spPr>
        <p:txBody>
          <a:bodyPr/>
          <a:lstStyle/>
          <a:p>
            <a:r>
              <a:rPr lang="en-US" sz="4000" dirty="0"/>
              <a:t>Machine learning uses</a:t>
            </a:r>
            <a:r>
              <a:rPr lang="en-US" sz="4000" dirty="0">
                <a:hlinkClick r:id="rId2"/>
              </a:rPr>
              <a:t> derivatives</a:t>
            </a:r>
            <a:r>
              <a:rPr lang="en-US" sz="4000" dirty="0"/>
              <a:t> in optimization problems. Derivatives are used to decide whether to increase or decrease the weights to increase or decrease an objective function.</a:t>
            </a:r>
          </a:p>
          <a:p>
            <a:endParaRPr lang="en-US" sz="4000" dirty="0"/>
          </a:p>
          <a:p>
            <a:endParaRPr lang="en-US" sz="4000" dirty="0"/>
          </a:p>
          <a:p>
            <a:endParaRPr lang="en-US" sz="4000" dirty="0"/>
          </a:p>
          <a:p>
            <a:r>
              <a:rPr lang="en-US" sz="4000" dirty="0"/>
              <a:t> If we can compute the derivative of a function, we know in which direction to proceed to minimize it.</a:t>
            </a:r>
          </a:p>
        </p:txBody>
      </p:sp>
    </p:spTree>
    <p:extLst>
      <p:ext uri="{BB962C8B-B14F-4D97-AF65-F5344CB8AC3E}">
        <p14:creationId xmlns:p14="http://schemas.microsoft.com/office/powerpoint/2010/main" val="1231192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6509" y="489902"/>
            <a:ext cx="9497060" cy="1433195"/>
          </a:xfrm>
          <a:prstGeom prst="rect">
            <a:avLst/>
          </a:prstGeom>
        </p:spPr>
        <p:txBody>
          <a:bodyPr vert="horz" wrap="square" lIns="0" tIns="17145" rIns="0" bIns="0" rtlCol="0">
            <a:spAutoFit/>
          </a:bodyPr>
          <a:lstStyle/>
          <a:p>
            <a:pPr marL="12700">
              <a:lnSpc>
                <a:spcPct val="100000"/>
              </a:lnSpc>
              <a:spcBef>
                <a:spcPts val="135"/>
              </a:spcBef>
            </a:pPr>
            <a:r>
              <a:rPr sz="9200" spc="185" dirty="0"/>
              <a:t>Gradient</a:t>
            </a:r>
            <a:r>
              <a:rPr sz="9200" spc="-65" dirty="0"/>
              <a:t> </a:t>
            </a:r>
            <a:r>
              <a:rPr sz="9200" spc="210" dirty="0"/>
              <a:t>Descent</a:t>
            </a:r>
            <a:endParaRPr sz="9200"/>
          </a:p>
        </p:txBody>
      </p:sp>
      <p:sp>
        <p:nvSpPr>
          <p:cNvPr id="3" name="object 3"/>
          <p:cNvSpPr txBox="1"/>
          <p:nvPr/>
        </p:nvSpPr>
        <p:spPr>
          <a:xfrm>
            <a:off x="1421811" y="2599157"/>
            <a:ext cx="7525384" cy="7615555"/>
          </a:xfrm>
          <a:prstGeom prst="rect">
            <a:avLst/>
          </a:prstGeom>
        </p:spPr>
        <p:txBody>
          <a:bodyPr vert="horz" wrap="square" lIns="0" tIns="40005" rIns="0" bIns="0" rtlCol="0">
            <a:spAutoFit/>
          </a:bodyPr>
          <a:lstStyle/>
          <a:p>
            <a:pPr marL="514984" marR="347345" indent="-502920">
              <a:lnSpc>
                <a:spcPts val="4530"/>
              </a:lnSpc>
              <a:spcBef>
                <a:spcPts val="315"/>
              </a:spcBef>
              <a:buSzPct val="126315"/>
              <a:buChar char="•"/>
              <a:tabLst>
                <a:tab pos="514984" algn="l"/>
                <a:tab pos="515620" algn="l"/>
              </a:tabLst>
            </a:pPr>
            <a:r>
              <a:rPr sz="3800" spc="-35" dirty="0">
                <a:latin typeface="Arial"/>
                <a:cs typeface="Arial"/>
              </a:rPr>
              <a:t>Here </a:t>
            </a:r>
            <a:r>
              <a:rPr sz="3800" spc="10" dirty="0">
                <a:latin typeface="Arial"/>
                <a:cs typeface="Arial"/>
              </a:rPr>
              <a:t>is </a:t>
            </a:r>
            <a:r>
              <a:rPr sz="3800" spc="-20" dirty="0">
                <a:latin typeface="Arial"/>
                <a:cs typeface="Arial"/>
              </a:rPr>
              <a:t>an </a:t>
            </a:r>
            <a:r>
              <a:rPr sz="3800" spc="30" dirty="0">
                <a:latin typeface="Arial"/>
                <a:cs typeface="Arial"/>
              </a:rPr>
              <a:t>example </a:t>
            </a:r>
            <a:r>
              <a:rPr sz="3800" spc="85" dirty="0">
                <a:latin typeface="Arial"/>
                <a:cs typeface="Arial"/>
              </a:rPr>
              <a:t>with </a:t>
            </a:r>
            <a:r>
              <a:rPr sz="3800" spc="-55" dirty="0">
                <a:latin typeface="Arial"/>
                <a:cs typeface="Arial"/>
              </a:rPr>
              <a:t>a </a:t>
            </a:r>
            <a:r>
              <a:rPr sz="3800" dirty="0">
                <a:latin typeface="Arial"/>
                <a:cs typeface="Arial"/>
              </a:rPr>
              <a:t>very  </a:t>
            </a:r>
            <a:r>
              <a:rPr sz="3800" spc="40" dirty="0">
                <a:latin typeface="Arial"/>
                <a:cs typeface="Arial"/>
              </a:rPr>
              <a:t>simple</a:t>
            </a:r>
            <a:r>
              <a:rPr sz="3800" spc="5" dirty="0">
                <a:latin typeface="Arial"/>
                <a:cs typeface="Arial"/>
              </a:rPr>
              <a:t> </a:t>
            </a:r>
            <a:r>
              <a:rPr sz="3800" spc="60" dirty="0">
                <a:latin typeface="Arial"/>
                <a:cs typeface="Arial"/>
              </a:rPr>
              <a:t>function:</a:t>
            </a:r>
            <a:endParaRPr sz="3800">
              <a:latin typeface="Arial"/>
              <a:cs typeface="Arial"/>
            </a:endParaRPr>
          </a:p>
          <a:p>
            <a:pPr>
              <a:lnSpc>
                <a:spcPct val="100000"/>
              </a:lnSpc>
              <a:spcBef>
                <a:spcPts val="50"/>
              </a:spcBef>
              <a:buFont typeface="Arial"/>
              <a:buChar char="•"/>
            </a:pPr>
            <a:endParaRPr sz="4050">
              <a:latin typeface="Arial"/>
              <a:cs typeface="Arial"/>
            </a:endParaRPr>
          </a:p>
          <a:p>
            <a:pPr marL="514984" marR="410845" indent="-502920">
              <a:lnSpc>
                <a:spcPts val="4530"/>
              </a:lnSpc>
              <a:buSzPct val="126315"/>
              <a:buChar char="•"/>
              <a:tabLst>
                <a:tab pos="514984" algn="l"/>
                <a:tab pos="515620" algn="l"/>
              </a:tabLst>
            </a:pPr>
            <a:r>
              <a:rPr sz="3800" spc="-50" dirty="0">
                <a:latin typeface="Arial"/>
                <a:cs typeface="Arial"/>
              </a:rPr>
              <a:t>The </a:t>
            </a:r>
            <a:r>
              <a:rPr sz="3800" spc="40" dirty="0">
                <a:latin typeface="Arial"/>
                <a:cs typeface="Arial"/>
              </a:rPr>
              <a:t>gradient </a:t>
            </a:r>
            <a:r>
              <a:rPr sz="3800" spc="85" dirty="0">
                <a:latin typeface="Arial"/>
                <a:cs typeface="Arial"/>
              </a:rPr>
              <a:t>of </a:t>
            </a:r>
            <a:r>
              <a:rPr sz="3800" spc="50" dirty="0">
                <a:latin typeface="Arial"/>
                <a:cs typeface="Arial"/>
              </a:rPr>
              <a:t>this </a:t>
            </a:r>
            <a:r>
              <a:rPr sz="3800" spc="65" dirty="0">
                <a:latin typeface="Arial"/>
                <a:cs typeface="Arial"/>
              </a:rPr>
              <a:t>function</a:t>
            </a:r>
            <a:r>
              <a:rPr sz="3800" spc="-105" dirty="0">
                <a:latin typeface="Arial"/>
                <a:cs typeface="Arial"/>
              </a:rPr>
              <a:t> </a:t>
            </a:r>
            <a:r>
              <a:rPr sz="3800" spc="10" dirty="0">
                <a:latin typeface="Arial"/>
                <a:cs typeface="Arial"/>
              </a:rPr>
              <a:t>is  </a:t>
            </a:r>
            <a:r>
              <a:rPr sz="3800" spc="15" dirty="0">
                <a:latin typeface="Arial"/>
                <a:cs typeface="Arial"/>
              </a:rPr>
              <a:t>given</a:t>
            </a:r>
            <a:r>
              <a:rPr sz="3800" spc="5" dirty="0">
                <a:latin typeface="Arial"/>
                <a:cs typeface="Arial"/>
              </a:rPr>
              <a:t> </a:t>
            </a:r>
            <a:r>
              <a:rPr sz="3800" spc="60" dirty="0">
                <a:latin typeface="Arial"/>
                <a:cs typeface="Arial"/>
              </a:rPr>
              <a:t>by:</a:t>
            </a:r>
            <a:endParaRPr sz="3800">
              <a:latin typeface="Arial"/>
              <a:cs typeface="Arial"/>
            </a:endParaRPr>
          </a:p>
          <a:p>
            <a:pPr>
              <a:lnSpc>
                <a:spcPct val="100000"/>
              </a:lnSpc>
              <a:spcBef>
                <a:spcPts val="45"/>
              </a:spcBef>
              <a:buFont typeface="Arial"/>
              <a:buChar char="•"/>
            </a:pPr>
            <a:endParaRPr sz="3850">
              <a:latin typeface="Arial"/>
              <a:cs typeface="Arial"/>
            </a:endParaRPr>
          </a:p>
          <a:p>
            <a:pPr marL="514984" marR="5080" indent="-502920">
              <a:lnSpc>
                <a:spcPct val="101299"/>
              </a:lnSpc>
              <a:buSzPct val="126315"/>
              <a:buChar char="•"/>
              <a:tabLst>
                <a:tab pos="514984" algn="l"/>
                <a:tab pos="515620" algn="l"/>
              </a:tabLst>
            </a:pPr>
            <a:r>
              <a:rPr sz="3800" spc="-155" dirty="0">
                <a:latin typeface="Arial"/>
                <a:cs typeface="Arial"/>
              </a:rPr>
              <a:t>We </a:t>
            </a:r>
            <a:r>
              <a:rPr sz="3800" spc="55" dirty="0">
                <a:latin typeface="Arial"/>
                <a:cs typeface="Arial"/>
              </a:rPr>
              <a:t>choose </a:t>
            </a:r>
            <a:r>
              <a:rPr sz="3800" spc="-20" dirty="0">
                <a:latin typeface="Arial"/>
                <a:cs typeface="Arial"/>
              </a:rPr>
              <a:t>an </a:t>
            </a:r>
            <a:r>
              <a:rPr sz="3800" spc="55" dirty="0">
                <a:latin typeface="Arial"/>
                <a:cs typeface="Arial"/>
              </a:rPr>
              <a:t>random </a:t>
            </a:r>
            <a:r>
              <a:rPr sz="3800" spc="20" dirty="0">
                <a:latin typeface="Arial"/>
                <a:cs typeface="Arial"/>
              </a:rPr>
              <a:t>initial  </a:t>
            </a:r>
            <a:r>
              <a:rPr sz="3800" spc="-15" dirty="0">
                <a:latin typeface="Arial"/>
                <a:cs typeface="Arial"/>
              </a:rPr>
              <a:t>value </a:t>
            </a:r>
            <a:r>
              <a:rPr sz="3800" spc="60" dirty="0">
                <a:latin typeface="Arial"/>
                <a:cs typeface="Arial"/>
              </a:rPr>
              <a:t>for </a:t>
            </a:r>
            <a:r>
              <a:rPr sz="3800" i="1" spc="-55" dirty="0">
                <a:latin typeface="Arial"/>
                <a:cs typeface="Arial"/>
              </a:rPr>
              <a:t>x </a:t>
            </a:r>
            <a:r>
              <a:rPr sz="3800" spc="40" dirty="0">
                <a:latin typeface="Arial"/>
                <a:cs typeface="Arial"/>
              </a:rPr>
              <a:t>and </a:t>
            </a:r>
            <a:r>
              <a:rPr sz="3800" spc="-55" dirty="0">
                <a:latin typeface="Arial"/>
                <a:cs typeface="Arial"/>
              </a:rPr>
              <a:t>a </a:t>
            </a:r>
            <a:r>
              <a:rPr sz="3800" spc="15" dirty="0">
                <a:latin typeface="Arial"/>
                <a:cs typeface="Arial"/>
              </a:rPr>
              <a:t>learning rate</a:t>
            </a:r>
            <a:r>
              <a:rPr sz="3800" spc="20" dirty="0">
                <a:latin typeface="Arial"/>
                <a:cs typeface="Arial"/>
              </a:rPr>
              <a:t> </a:t>
            </a:r>
            <a:r>
              <a:rPr sz="3800" spc="85" dirty="0">
                <a:latin typeface="Arial"/>
                <a:cs typeface="Arial"/>
              </a:rPr>
              <a:t>of</a:t>
            </a:r>
            <a:endParaRPr sz="3800">
              <a:latin typeface="Arial"/>
              <a:cs typeface="Arial"/>
            </a:endParaRPr>
          </a:p>
          <a:p>
            <a:pPr marL="514984">
              <a:lnSpc>
                <a:spcPts val="4535"/>
              </a:lnSpc>
            </a:pPr>
            <a:r>
              <a:rPr sz="3800" spc="15" dirty="0">
                <a:latin typeface="Arial"/>
                <a:cs typeface="Arial"/>
              </a:rPr>
              <a:t>0.1 </a:t>
            </a:r>
            <a:r>
              <a:rPr sz="3800" spc="40" dirty="0">
                <a:latin typeface="Arial"/>
                <a:cs typeface="Arial"/>
              </a:rPr>
              <a:t>and </a:t>
            </a:r>
            <a:r>
              <a:rPr sz="3800" spc="35" dirty="0">
                <a:latin typeface="Arial"/>
                <a:cs typeface="Arial"/>
              </a:rPr>
              <a:t>then </a:t>
            </a:r>
            <a:r>
              <a:rPr sz="3800" spc="55" dirty="0">
                <a:latin typeface="Arial"/>
                <a:cs typeface="Arial"/>
              </a:rPr>
              <a:t>start</a:t>
            </a:r>
            <a:r>
              <a:rPr sz="3800" spc="-65" dirty="0">
                <a:latin typeface="Arial"/>
                <a:cs typeface="Arial"/>
              </a:rPr>
              <a:t> </a:t>
            </a:r>
            <a:r>
              <a:rPr sz="3800" spc="50" dirty="0">
                <a:latin typeface="Arial"/>
                <a:cs typeface="Arial"/>
              </a:rPr>
              <a:t>descent.</a:t>
            </a:r>
            <a:endParaRPr sz="3800">
              <a:latin typeface="Arial"/>
              <a:cs typeface="Arial"/>
            </a:endParaRPr>
          </a:p>
          <a:p>
            <a:pPr>
              <a:lnSpc>
                <a:spcPct val="100000"/>
              </a:lnSpc>
              <a:spcBef>
                <a:spcPts val="30"/>
              </a:spcBef>
            </a:pPr>
            <a:endParaRPr sz="4100">
              <a:latin typeface="Arial"/>
              <a:cs typeface="Arial"/>
            </a:endParaRPr>
          </a:p>
          <a:p>
            <a:pPr marL="514984" marR="12700" indent="-502920">
              <a:lnSpc>
                <a:spcPct val="100299"/>
              </a:lnSpc>
              <a:buSzPct val="126315"/>
              <a:buChar char="•"/>
              <a:tabLst>
                <a:tab pos="514984" algn="l"/>
                <a:tab pos="515620" algn="l"/>
              </a:tabLst>
            </a:pPr>
            <a:r>
              <a:rPr sz="3800" spc="-10" dirty="0">
                <a:latin typeface="Arial"/>
                <a:cs typeface="Arial"/>
              </a:rPr>
              <a:t>On </a:t>
            </a:r>
            <a:r>
              <a:rPr sz="3800" spc="15" dirty="0">
                <a:latin typeface="Arial"/>
                <a:cs typeface="Arial"/>
              </a:rPr>
              <a:t>each </a:t>
            </a:r>
            <a:r>
              <a:rPr sz="3800" spc="35" dirty="0">
                <a:latin typeface="Arial"/>
                <a:cs typeface="Arial"/>
              </a:rPr>
              <a:t>iteration </a:t>
            </a:r>
            <a:r>
              <a:rPr sz="3800" spc="40" dirty="0">
                <a:latin typeface="Arial"/>
                <a:cs typeface="Arial"/>
              </a:rPr>
              <a:t>our </a:t>
            </a:r>
            <a:r>
              <a:rPr sz="3800" i="1" spc="-55" dirty="0">
                <a:latin typeface="Arial"/>
                <a:cs typeface="Arial"/>
              </a:rPr>
              <a:t>x </a:t>
            </a:r>
            <a:r>
              <a:rPr sz="3800" spc="-15" dirty="0">
                <a:latin typeface="Arial"/>
                <a:cs typeface="Arial"/>
              </a:rPr>
              <a:t>value </a:t>
            </a:r>
            <a:r>
              <a:rPr sz="3800" spc="10" dirty="0">
                <a:latin typeface="Arial"/>
                <a:cs typeface="Arial"/>
              </a:rPr>
              <a:t>is  </a:t>
            </a:r>
            <a:r>
              <a:rPr sz="3800" spc="25" dirty="0">
                <a:latin typeface="Arial"/>
                <a:cs typeface="Arial"/>
              </a:rPr>
              <a:t>decreasing </a:t>
            </a:r>
            <a:r>
              <a:rPr sz="3800" spc="40" dirty="0">
                <a:latin typeface="Arial"/>
                <a:cs typeface="Arial"/>
              </a:rPr>
              <a:t>and the gradient</a:t>
            </a:r>
            <a:r>
              <a:rPr sz="3800" spc="-125" dirty="0">
                <a:latin typeface="Arial"/>
                <a:cs typeface="Arial"/>
              </a:rPr>
              <a:t> </a:t>
            </a:r>
            <a:r>
              <a:rPr sz="3800" spc="-145" dirty="0">
                <a:latin typeface="Arial"/>
                <a:cs typeface="Arial"/>
              </a:rPr>
              <a:t>(</a:t>
            </a:r>
            <a:r>
              <a:rPr sz="3800" i="1" spc="-145" dirty="0">
                <a:latin typeface="Arial"/>
                <a:cs typeface="Arial"/>
              </a:rPr>
              <a:t>2x</a:t>
            </a:r>
            <a:r>
              <a:rPr sz="3800" spc="-145" dirty="0">
                <a:latin typeface="Arial"/>
                <a:cs typeface="Arial"/>
              </a:rPr>
              <a:t>)  </a:t>
            </a:r>
            <a:r>
              <a:rPr sz="3800" spc="10" dirty="0">
                <a:latin typeface="Arial"/>
                <a:cs typeface="Arial"/>
              </a:rPr>
              <a:t>is </a:t>
            </a:r>
            <a:r>
              <a:rPr sz="3800" spc="35" dirty="0">
                <a:latin typeface="Arial"/>
                <a:cs typeface="Arial"/>
              </a:rPr>
              <a:t>converging </a:t>
            </a:r>
            <a:r>
              <a:rPr sz="3800" spc="65" dirty="0">
                <a:latin typeface="Arial"/>
                <a:cs typeface="Arial"/>
              </a:rPr>
              <a:t>towards</a:t>
            </a:r>
            <a:r>
              <a:rPr sz="3800" spc="-30" dirty="0">
                <a:latin typeface="Arial"/>
                <a:cs typeface="Arial"/>
              </a:rPr>
              <a:t> </a:t>
            </a:r>
            <a:r>
              <a:rPr sz="3800" spc="15" dirty="0">
                <a:latin typeface="Arial"/>
                <a:cs typeface="Arial"/>
              </a:rPr>
              <a:t>0.</a:t>
            </a:r>
            <a:endParaRPr sz="3800">
              <a:latin typeface="Arial"/>
              <a:cs typeface="Arial"/>
            </a:endParaRPr>
          </a:p>
        </p:txBody>
      </p:sp>
      <p:sp>
        <p:nvSpPr>
          <p:cNvPr id="4" name="object 4"/>
          <p:cNvSpPr/>
          <p:nvPr/>
        </p:nvSpPr>
        <p:spPr>
          <a:xfrm>
            <a:off x="14324170" y="2596779"/>
            <a:ext cx="1528749" cy="65966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4146165" y="4261650"/>
            <a:ext cx="1643929" cy="98426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2847776" y="5884637"/>
            <a:ext cx="4554835" cy="4554835"/>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66BC34-3DE4-D297-068E-0A92F4D0AF52}"/>
              </a:ext>
            </a:extLst>
          </p:cNvPr>
          <p:cNvSpPr>
            <a:spLocks noGrp="1"/>
          </p:cNvSpPr>
          <p:nvPr>
            <p:ph type="body" idx="1"/>
          </p:nvPr>
        </p:nvSpPr>
        <p:spPr>
          <a:xfrm>
            <a:off x="1421811" y="1539876"/>
            <a:ext cx="17260477" cy="7725192"/>
          </a:xfrm>
        </p:spPr>
        <p:txBody>
          <a:bodyPr/>
          <a:lstStyle/>
          <a:p>
            <a:pPr algn="just"/>
            <a:r>
              <a:rPr lang="en-US" sz="4400" dirty="0"/>
              <a:t>Linear regression makes predictions/forecast  for continuous/real or numeric variables such as </a:t>
            </a:r>
            <a:r>
              <a:rPr lang="en-US" sz="4400" b="1" dirty="0"/>
              <a:t>sales, salary, age, product price,</a:t>
            </a:r>
            <a:r>
              <a:rPr lang="en-US" sz="4400" dirty="0"/>
              <a:t> etc. </a:t>
            </a:r>
          </a:p>
          <a:p>
            <a:endParaRPr lang="en-US" sz="4400" dirty="0"/>
          </a:p>
          <a:p>
            <a:endParaRPr lang="en-US" sz="4400" dirty="0"/>
          </a:p>
          <a:p>
            <a:pPr algn="just"/>
            <a:r>
              <a:rPr lang="en-US" sz="4400" dirty="0"/>
              <a:t>Linear regression algorithm shows a linear relationship between a dependent (y) and one or more independent (x) variables, hence called as linear regression. </a:t>
            </a:r>
          </a:p>
          <a:p>
            <a:endParaRPr lang="en-US" sz="4400" dirty="0"/>
          </a:p>
          <a:p>
            <a:pPr algn="just"/>
            <a:r>
              <a:rPr lang="en-US" sz="4400" dirty="0"/>
              <a:t>Since linear regression shows the linear relationship, which means it finds how the value of the dependent variable is changing according to the value of the independent variable.</a:t>
            </a:r>
          </a:p>
          <a:p>
            <a:endParaRPr lang="en-IN" dirty="0"/>
          </a:p>
        </p:txBody>
      </p:sp>
    </p:spTree>
    <p:extLst>
      <p:ext uri="{BB962C8B-B14F-4D97-AF65-F5344CB8AC3E}">
        <p14:creationId xmlns:p14="http://schemas.microsoft.com/office/powerpoint/2010/main" val="42639486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6509" y="489902"/>
            <a:ext cx="9497060" cy="1433195"/>
          </a:xfrm>
          <a:prstGeom prst="rect">
            <a:avLst/>
          </a:prstGeom>
        </p:spPr>
        <p:txBody>
          <a:bodyPr vert="horz" wrap="square" lIns="0" tIns="17145" rIns="0" bIns="0" rtlCol="0">
            <a:spAutoFit/>
          </a:bodyPr>
          <a:lstStyle/>
          <a:p>
            <a:pPr marL="12700">
              <a:lnSpc>
                <a:spcPct val="100000"/>
              </a:lnSpc>
              <a:spcBef>
                <a:spcPts val="135"/>
              </a:spcBef>
            </a:pPr>
            <a:r>
              <a:rPr sz="9200" spc="185" dirty="0"/>
              <a:t>Gradient</a:t>
            </a:r>
            <a:r>
              <a:rPr sz="9200" spc="-65" dirty="0"/>
              <a:t> </a:t>
            </a:r>
            <a:r>
              <a:rPr sz="9200" spc="210" dirty="0"/>
              <a:t>Descent</a:t>
            </a:r>
            <a:endParaRPr sz="9200"/>
          </a:p>
        </p:txBody>
      </p:sp>
      <p:sp>
        <p:nvSpPr>
          <p:cNvPr id="3" name="object 3"/>
          <p:cNvSpPr txBox="1"/>
          <p:nvPr/>
        </p:nvSpPr>
        <p:spPr>
          <a:xfrm>
            <a:off x="1421811" y="3379866"/>
            <a:ext cx="16600169" cy="6062980"/>
          </a:xfrm>
          <a:prstGeom prst="rect">
            <a:avLst/>
          </a:prstGeom>
        </p:spPr>
        <p:txBody>
          <a:bodyPr vert="horz" wrap="square" lIns="0" tIns="13335" rIns="0" bIns="0" rtlCol="0">
            <a:spAutoFit/>
          </a:bodyPr>
          <a:lstStyle/>
          <a:p>
            <a:pPr marL="535940" indent="-523875">
              <a:lnSpc>
                <a:spcPct val="100000"/>
              </a:lnSpc>
              <a:spcBef>
                <a:spcPts val="105"/>
              </a:spcBef>
              <a:buSzPct val="125316"/>
              <a:buChar char="•"/>
              <a:tabLst>
                <a:tab pos="535940" algn="l"/>
                <a:tab pos="536575" algn="l"/>
              </a:tabLst>
            </a:pPr>
            <a:r>
              <a:rPr sz="3950" spc="-70" dirty="0">
                <a:latin typeface="Arial"/>
                <a:cs typeface="Arial"/>
              </a:rPr>
              <a:t>The </a:t>
            </a:r>
            <a:r>
              <a:rPr sz="3950" dirty="0">
                <a:latin typeface="Arial"/>
                <a:cs typeface="Arial"/>
              </a:rPr>
              <a:t>learning rate is </a:t>
            </a:r>
            <a:r>
              <a:rPr sz="3950" spc="-75" dirty="0">
                <a:latin typeface="Arial"/>
                <a:cs typeface="Arial"/>
              </a:rPr>
              <a:t>a </a:t>
            </a:r>
            <a:r>
              <a:rPr sz="3950" spc="55" dirty="0">
                <a:latin typeface="Arial"/>
                <a:cs typeface="Arial"/>
              </a:rPr>
              <a:t>what </a:t>
            </a:r>
            <a:r>
              <a:rPr sz="3950" dirty="0">
                <a:latin typeface="Arial"/>
                <a:cs typeface="Arial"/>
              </a:rPr>
              <a:t>is </a:t>
            </a:r>
            <a:r>
              <a:rPr sz="3950" spc="75" dirty="0">
                <a:latin typeface="Arial"/>
                <a:cs typeface="Arial"/>
              </a:rPr>
              <a:t>know </a:t>
            </a:r>
            <a:r>
              <a:rPr sz="3950" spc="-35" dirty="0">
                <a:latin typeface="Arial"/>
                <a:cs typeface="Arial"/>
              </a:rPr>
              <a:t>as </a:t>
            </a:r>
            <a:r>
              <a:rPr sz="3950" spc="-75" dirty="0">
                <a:latin typeface="Arial"/>
                <a:cs typeface="Arial"/>
              </a:rPr>
              <a:t>a</a:t>
            </a:r>
            <a:r>
              <a:rPr sz="3950" spc="55" dirty="0">
                <a:latin typeface="Arial"/>
                <a:cs typeface="Arial"/>
              </a:rPr>
              <a:t> </a:t>
            </a:r>
            <a:r>
              <a:rPr sz="3950" spc="-15" dirty="0">
                <a:latin typeface="Arial"/>
                <a:cs typeface="Arial"/>
              </a:rPr>
              <a:t>hyper-parameter.</a:t>
            </a:r>
            <a:endParaRPr sz="3950">
              <a:latin typeface="Arial"/>
              <a:cs typeface="Arial"/>
            </a:endParaRPr>
          </a:p>
          <a:p>
            <a:pPr marL="535940" marR="365760" indent="-523875">
              <a:lnSpc>
                <a:spcPts val="4700"/>
              </a:lnSpc>
              <a:spcBef>
                <a:spcPts val="5015"/>
              </a:spcBef>
              <a:buSzPct val="125316"/>
              <a:buChar char="•"/>
              <a:tabLst>
                <a:tab pos="535940" algn="l"/>
                <a:tab pos="536575" algn="l"/>
              </a:tabLst>
            </a:pPr>
            <a:r>
              <a:rPr sz="3950" dirty="0">
                <a:latin typeface="Arial"/>
                <a:cs typeface="Arial"/>
              </a:rPr>
              <a:t>If </a:t>
            </a:r>
            <a:r>
              <a:rPr sz="3950" spc="25" dirty="0">
                <a:latin typeface="Arial"/>
                <a:cs typeface="Arial"/>
              </a:rPr>
              <a:t>the </a:t>
            </a:r>
            <a:r>
              <a:rPr sz="3950" dirty="0">
                <a:latin typeface="Arial"/>
                <a:cs typeface="Arial"/>
              </a:rPr>
              <a:t>learning rate is </a:t>
            </a:r>
            <a:r>
              <a:rPr sz="3950" spc="95" dirty="0">
                <a:latin typeface="Arial"/>
                <a:cs typeface="Arial"/>
              </a:rPr>
              <a:t>too </a:t>
            </a:r>
            <a:r>
              <a:rPr sz="3950" dirty="0">
                <a:latin typeface="Arial"/>
                <a:cs typeface="Arial"/>
              </a:rPr>
              <a:t>small </a:t>
            </a:r>
            <a:r>
              <a:rPr sz="3950" spc="20" dirty="0">
                <a:latin typeface="Arial"/>
                <a:cs typeface="Arial"/>
              </a:rPr>
              <a:t>then </a:t>
            </a:r>
            <a:r>
              <a:rPr sz="3950" spc="10" dirty="0">
                <a:latin typeface="Arial"/>
                <a:cs typeface="Arial"/>
              </a:rPr>
              <a:t>convergence </a:t>
            </a:r>
            <a:r>
              <a:rPr sz="3950" spc="5" dirty="0">
                <a:latin typeface="Arial"/>
                <a:cs typeface="Arial"/>
              </a:rPr>
              <a:t>may </a:t>
            </a:r>
            <a:r>
              <a:rPr sz="3950" spc="20" dirty="0">
                <a:latin typeface="Arial"/>
                <a:cs typeface="Arial"/>
              </a:rPr>
              <a:t>take </a:t>
            </a:r>
            <a:r>
              <a:rPr sz="3950" spc="-75" dirty="0">
                <a:latin typeface="Arial"/>
                <a:cs typeface="Arial"/>
              </a:rPr>
              <a:t>a </a:t>
            </a:r>
            <a:r>
              <a:rPr sz="3950" spc="-20" dirty="0">
                <a:latin typeface="Arial"/>
                <a:cs typeface="Arial"/>
              </a:rPr>
              <a:t>very </a:t>
            </a:r>
            <a:r>
              <a:rPr sz="3950" spc="35" dirty="0">
                <a:latin typeface="Arial"/>
                <a:cs typeface="Arial"/>
              </a:rPr>
              <a:t>long  </a:t>
            </a:r>
            <a:r>
              <a:rPr sz="3950" spc="30" dirty="0">
                <a:latin typeface="Arial"/>
                <a:cs typeface="Arial"/>
              </a:rPr>
              <a:t>time.</a:t>
            </a:r>
            <a:endParaRPr sz="3950">
              <a:latin typeface="Arial"/>
              <a:cs typeface="Arial"/>
            </a:endParaRPr>
          </a:p>
          <a:p>
            <a:pPr>
              <a:lnSpc>
                <a:spcPct val="100000"/>
              </a:lnSpc>
              <a:spcBef>
                <a:spcPts val="35"/>
              </a:spcBef>
              <a:buFont typeface="Arial"/>
              <a:buChar char="•"/>
            </a:pPr>
            <a:endParaRPr sz="4200">
              <a:latin typeface="Arial"/>
              <a:cs typeface="Arial"/>
            </a:endParaRPr>
          </a:p>
          <a:p>
            <a:pPr marL="535940" marR="5080" indent="-523875">
              <a:lnSpc>
                <a:spcPts val="4700"/>
              </a:lnSpc>
              <a:buSzPct val="125316"/>
              <a:buChar char="•"/>
              <a:tabLst>
                <a:tab pos="535940" algn="l"/>
                <a:tab pos="536575" algn="l"/>
              </a:tabLst>
            </a:pPr>
            <a:r>
              <a:rPr sz="3950" dirty="0">
                <a:latin typeface="Arial"/>
                <a:cs typeface="Arial"/>
              </a:rPr>
              <a:t>If </a:t>
            </a:r>
            <a:r>
              <a:rPr sz="3950" spc="25" dirty="0">
                <a:latin typeface="Arial"/>
                <a:cs typeface="Arial"/>
              </a:rPr>
              <a:t>the </a:t>
            </a:r>
            <a:r>
              <a:rPr sz="3950" dirty="0">
                <a:latin typeface="Arial"/>
                <a:cs typeface="Arial"/>
              </a:rPr>
              <a:t>learning rate is </a:t>
            </a:r>
            <a:r>
              <a:rPr sz="3950" spc="95" dirty="0">
                <a:latin typeface="Arial"/>
                <a:cs typeface="Arial"/>
              </a:rPr>
              <a:t>too </a:t>
            </a:r>
            <a:r>
              <a:rPr sz="3950" spc="-40" dirty="0">
                <a:latin typeface="Arial"/>
                <a:cs typeface="Arial"/>
              </a:rPr>
              <a:t>large </a:t>
            </a:r>
            <a:r>
              <a:rPr sz="3950" spc="20" dirty="0">
                <a:latin typeface="Arial"/>
                <a:cs typeface="Arial"/>
              </a:rPr>
              <a:t>then </a:t>
            </a:r>
            <a:r>
              <a:rPr sz="3950" spc="10" dirty="0">
                <a:latin typeface="Arial"/>
                <a:cs typeface="Arial"/>
              </a:rPr>
              <a:t>convergence </a:t>
            </a:r>
            <a:r>
              <a:rPr sz="3950" spc="5" dirty="0">
                <a:latin typeface="Arial"/>
                <a:cs typeface="Arial"/>
              </a:rPr>
              <a:t>may </a:t>
            </a:r>
            <a:r>
              <a:rPr sz="3950" spc="-30" dirty="0">
                <a:latin typeface="Arial"/>
                <a:cs typeface="Arial"/>
              </a:rPr>
              <a:t>never </a:t>
            </a:r>
            <a:r>
              <a:rPr sz="3950" spc="25" dirty="0">
                <a:latin typeface="Arial"/>
                <a:cs typeface="Arial"/>
              </a:rPr>
              <a:t>happen  </a:t>
            </a:r>
            <a:r>
              <a:rPr sz="3950" spc="10" dirty="0">
                <a:latin typeface="Arial"/>
                <a:cs typeface="Arial"/>
              </a:rPr>
              <a:t>because </a:t>
            </a:r>
            <a:r>
              <a:rPr sz="3950" spc="25" dirty="0">
                <a:latin typeface="Arial"/>
                <a:cs typeface="Arial"/>
              </a:rPr>
              <a:t>our </a:t>
            </a:r>
            <a:r>
              <a:rPr sz="3950" spc="20" dirty="0">
                <a:latin typeface="Arial"/>
                <a:cs typeface="Arial"/>
              </a:rPr>
              <a:t>iterations </a:t>
            </a:r>
            <a:r>
              <a:rPr sz="3950" spc="50" dirty="0">
                <a:latin typeface="Arial"/>
                <a:cs typeface="Arial"/>
              </a:rPr>
              <a:t>bounce </a:t>
            </a:r>
            <a:r>
              <a:rPr sz="3950" spc="40" dirty="0">
                <a:latin typeface="Arial"/>
                <a:cs typeface="Arial"/>
              </a:rPr>
              <a:t>from </a:t>
            </a:r>
            <a:r>
              <a:rPr sz="3950" dirty="0">
                <a:latin typeface="Arial"/>
                <a:cs typeface="Arial"/>
              </a:rPr>
              <a:t>one </a:t>
            </a:r>
            <a:r>
              <a:rPr sz="3950" spc="20" dirty="0">
                <a:latin typeface="Arial"/>
                <a:cs typeface="Arial"/>
              </a:rPr>
              <a:t>side </a:t>
            </a:r>
            <a:r>
              <a:rPr sz="3950" spc="70" dirty="0">
                <a:latin typeface="Arial"/>
                <a:cs typeface="Arial"/>
              </a:rPr>
              <a:t>of </a:t>
            </a:r>
            <a:r>
              <a:rPr sz="3950" spc="25" dirty="0">
                <a:latin typeface="Arial"/>
                <a:cs typeface="Arial"/>
              </a:rPr>
              <a:t>the </a:t>
            </a:r>
            <a:r>
              <a:rPr sz="3950" spc="15" dirty="0">
                <a:latin typeface="Arial"/>
                <a:cs typeface="Arial"/>
              </a:rPr>
              <a:t>minima </a:t>
            </a:r>
            <a:r>
              <a:rPr sz="3950" spc="110" dirty="0">
                <a:latin typeface="Arial"/>
                <a:cs typeface="Arial"/>
              </a:rPr>
              <a:t>to </a:t>
            </a:r>
            <a:r>
              <a:rPr sz="3950" spc="25" dirty="0">
                <a:latin typeface="Arial"/>
                <a:cs typeface="Arial"/>
              </a:rPr>
              <a:t>the</a:t>
            </a:r>
            <a:r>
              <a:rPr sz="3950" spc="-350" dirty="0">
                <a:latin typeface="Arial"/>
                <a:cs typeface="Arial"/>
              </a:rPr>
              <a:t> </a:t>
            </a:r>
            <a:r>
              <a:rPr sz="3950" spc="-35" dirty="0">
                <a:latin typeface="Arial"/>
                <a:cs typeface="Arial"/>
              </a:rPr>
              <a:t>other.</a:t>
            </a:r>
            <a:endParaRPr sz="3950">
              <a:latin typeface="Arial"/>
              <a:cs typeface="Arial"/>
            </a:endParaRPr>
          </a:p>
          <a:p>
            <a:pPr>
              <a:lnSpc>
                <a:spcPct val="100000"/>
              </a:lnSpc>
              <a:spcBef>
                <a:spcPts val="30"/>
              </a:spcBef>
              <a:buFont typeface="Arial"/>
              <a:buChar char="•"/>
            </a:pPr>
            <a:endParaRPr sz="4200">
              <a:latin typeface="Arial"/>
              <a:cs typeface="Arial"/>
            </a:endParaRPr>
          </a:p>
          <a:p>
            <a:pPr marL="535940" marR="117475" indent="-523875">
              <a:lnSpc>
                <a:spcPts val="4700"/>
              </a:lnSpc>
              <a:spcBef>
                <a:spcPts val="5"/>
              </a:spcBef>
              <a:buSzPct val="125316"/>
              <a:buChar char="•"/>
              <a:tabLst>
                <a:tab pos="535940" algn="l"/>
                <a:tab pos="536575" algn="l"/>
              </a:tabLst>
            </a:pPr>
            <a:r>
              <a:rPr sz="3950" spc="30" dirty="0">
                <a:latin typeface="Arial"/>
                <a:cs typeface="Arial"/>
              </a:rPr>
              <a:t>Choosing </a:t>
            </a:r>
            <a:r>
              <a:rPr sz="3950" spc="-75" dirty="0">
                <a:latin typeface="Arial"/>
                <a:cs typeface="Arial"/>
              </a:rPr>
              <a:t>a </a:t>
            </a:r>
            <a:r>
              <a:rPr sz="3950" spc="20" dirty="0">
                <a:latin typeface="Arial"/>
                <a:cs typeface="Arial"/>
              </a:rPr>
              <a:t>suitable </a:t>
            </a:r>
            <a:r>
              <a:rPr sz="3950" spc="-30" dirty="0">
                <a:latin typeface="Arial"/>
                <a:cs typeface="Arial"/>
              </a:rPr>
              <a:t>value </a:t>
            </a:r>
            <a:r>
              <a:rPr sz="3950" spc="50" dirty="0">
                <a:latin typeface="Arial"/>
                <a:cs typeface="Arial"/>
              </a:rPr>
              <a:t>for </a:t>
            </a:r>
            <a:r>
              <a:rPr sz="3950" spc="10" dirty="0">
                <a:latin typeface="Arial"/>
                <a:cs typeface="Arial"/>
              </a:rPr>
              <a:t>hyper-parameters </a:t>
            </a:r>
            <a:r>
              <a:rPr sz="3950" dirty="0">
                <a:latin typeface="Arial"/>
                <a:cs typeface="Arial"/>
              </a:rPr>
              <a:t>is </a:t>
            </a:r>
            <a:r>
              <a:rPr sz="3950" spc="-35" dirty="0">
                <a:latin typeface="Arial"/>
                <a:cs typeface="Arial"/>
              </a:rPr>
              <a:t>an </a:t>
            </a:r>
            <a:r>
              <a:rPr sz="3950" spc="25" dirty="0">
                <a:latin typeface="Arial"/>
                <a:cs typeface="Arial"/>
              </a:rPr>
              <a:t>art </a:t>
            </a:r>
            <a:r>
              <a:rPr sz="3950" spc="35" dirty="0">
                <a:latin typeface="Arial"/>
                <a:cs typeface="Arial"/>
              </a:rPr>
              <a:t>so </a:t>
            </a:r>
            <a:r>
              <a:rPr sz="3950" spc="50" dirty="0">
                <a:latin typeface="Arial"/>
                <a:cs typeface="Arial"/>
              </a:rPr>
              <a:t>try </a:t>
            </a:r>
            <a:r>
              <a:rPr sz="3950" spc="-204" dirty="0">
                <a:latin typeface="Arial"/>
                <a:cs typeface="Arial"/>
              </a:rPr>
              <a:t>diﬀerent  </a:t>
            </a:r>
            <a:r>
              <a:rPr sz="3950" spc="-25" dirty="0">
                <a:latin typeface="Arial"/>
                <a:cs typeface="Arial"/>
              </a:rPr>
              <a:t>values </a:t>
            </a:r>
            <a:r>
              <a:rPr sz="3950" spc="25" dirty="0">
                <a:latin typeface="Arial"/>
                <a:cs typeface="Arial"/>
              </a:rPr>
              <a:t>and </a:t>
            </a:r>
            <a:r>
              <a:rPr sz="3950" spc="90" dirty="0">
                <a:latin typeface="Arial"/>
                <a:cs typeface="Arial"/>
              </a:rPr>
              <a:t>plot </a:t>
            </a:r>
            <a:r>
              <a:rPr sz="3950" spc="25" dirty="0">
                <a:latin typeface="Arial"/>
                <a:cs typeface="Arial"/>
              </a:rPr>
              <a:t>the </a:t>
            </a:r>
            <a:r>
              <a:rPr sz="3950" dirty="0">
                <a:latin typeface="Arial"/>
                <a:cs typeface="Arial"/>
              </a:rPr>
              <a:t>results </a:t>
            </a:r>
            <a:r>
              <a:rPr sz="3950" spc="30" dirty="0">
                <a:latin typeface="Arial"/>
                <a:cs typeface="Arial"/>
              </a:rPr>
              <a:t>until </a:t>
            </a:r>
            <a:r>
              <a:rPr sz="3950" spc="25" dirty="0">
                <a:latin typeface="Arial"/>
                <a:cs typeface="Arial"/>
              </a:rPr>
              <a:t>you </a:t>
            </a:r>
            <a:r>
              <a:rPr sz="3950" spc="55" dirty="0">
                <a:latin typeface="Arial"/>
                <a:cs typeface="Arial"/>
              </a:rPr>
              <a:t>find </a:t>
            </a:r>
            <a:r>
              <a:rPr sz="3950" spc="20" dirty="0">
                <a:latin typeface="Arial"/>
                <a:cs typeface="Arial"/>
              </a:rPr>
              <a:t>suitable</a:t>
            </a:r>
            <a:r>
              <a:rPr sz="3950" spc="-225" dirty="0">
                <a:latin typeface="Arial"/>
                <a:cs typeface="Arial"/>
              </a:rPr>
              <a:t> </a:t>
            </a:r>
            <a:r>
              <a:rPr sz="3950" spc="-20" dirty="0">
                <a:latin typeface="Arial"/>
                <a:cs typeface="Arial"/>
              </a:rPr>
              <a:t>values.</a:t>
            </a:r>
            <a:endParaRPr sz="395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9450" y="2557502"/>
            <a:ext cx="17260477" cy="553998"/>
          </a:xfrm>
        </p:spPr>
        <p:txBody>
          <a:bodyPr/>
          <a:lstStyle/>
          <a:p>
            <a:r>
              <a:rPr lang="en-US" sz="3600" dirty="0"/>
              <a:t>Remember the hypothesis of linear regression is:</a:t>
            </a:r>
          </a:p>
        </p:txBody>
      </p:sp>
      <p:sp>
        <p:nvSpPr>
          <p:cNvPr id="2" name="TextBox 1"/>
          <p:cNvSpPr txBox="1"/>
          <p:nvPr/>
        </p:nvSpPr>
        <p:spPr>
          <a:xfrm>
            <a:off x="1048664" y="1158875"/>
            <a:ext cx="9720546" cy="584775"/>
          </a:xfrm>
          <a:prstGeom prst="rect">
            <a:avLst/>
          </a:prstGeom>
          <a:noFill/>
        </p:spPr>
        <p:txBody>
          <a:bodyPr wrap="none" rtlCol="0">
            <a:spAutoFit/>
          </a:bodyPr>
          <a:lstStyle/>
          <a:p>
            <a:r>
              <a:rPr lang="en-US" sz="3200" dirty="0"/>
              <a:t>Cost Function of Linear Regression using gradient Descent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11500"/>
            <a:ext cx="20104100" cy="5075246"/>
          </a:xfrm>
          <a:prstGeom prst="rect">
            <a:avLst/>
          </a:prstGeom>
        </p:spPr>
      </p:pic>
    </p:spTree>
    <p:extLst>
      <p:ext uri="{BB962C8B-B14F-4D97-AF65-F5344CB8AC3E}">
        <p14:creationId xmlns:p14="http://schemas.microsoft.com/office/powerpoint/2010/main" val="10678545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1800" y="4054475"/>
            <a:ext cx="7943850" cy="4876799"/>
          </a:xfrm>
          <a:prstGeom prst="rect">
            <a:avLst/>
          </a:prstGeom>
        </p:spPr>
      </p:pic>
      <p:sp>
        <p:nvSpPr>
          <p:cNvPr id="2" name="TextBox 1"/>
          <p:cNvSpPr txBox="1"/>
          <p:nvPr/>
        </p:nvSpPr>
        <p:spPr>
          <a:xfrm>
            <a:off x="1048664" y="1158875"/>
            <a:ext cx="9720546" cy="584775"/>
          </a:xfrm>
          <a:prstGeom prst="rect">
            <a:avLst/>
          </a:prstGeom>
          <a:noFill/>
        </p:spPr>
        <p:txBody>
          <a:bodyPr wrap="none" rtlCol="0">
            <a:spAutoFit/>
          </a:bodyPr>
          <a:lstStyle/>
          <a:p>
            <a:r>
              <a:rPr lang="en-US" sz="3200" dirty="0"/>
              <a:t>Cost Function of Linear Regression using gradient Descent</a:t>
            </a:r>
          </a:p>
        </p:txBody>
      </p:sp>
    </p:spTree>
    <p:extLst>
      <p:ext uri="{BB962C8B-B14F-4D97-AF65-F5344CB8AC3E}">
        <p14:creationId xmlns:p14="http://schemas.microsoft.com/office/powerpoint/2010/main" val="2694553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7450" y="4130675"/>
            <a:ext cx="11182350" cy="5888192"/>
          </a:xfrm>
          <a:prstGeom prst="rect">
            <a:avLst/>
          </a:prstGeom>
        </p:spPr>
      </p:pic>
      <p:sp>
        <p:nvSpPr>
          <p:cNvPr id="5" name="TextBox 4"/>
          <p:cNvSpPr txBox="1"/>
          <p:nvPr/>
        </p:nvSpPr>
        <p:spPr>
          <a:xfrm>
            <a:off x="603250" y="1387475"/>
            <a:ext cx="17602200" cy="1200329"/>
          </a:xfrm>
          <a:prstGeom prst="rect">
            <a:avLst/>
          </a:prstGeom>
          <a:noFill/>
        </p:spPr>
        <p:txBody>
          <a:bodyPr wrap="square" rtlCol="0">
            <a:spAutoFit/>
          </a:bodyPr>
          <a:lstStyle/>
          <a:p>
            <a:r>
              <a:rPr lang="en-US" sz="3600" dirty="0"/>
              <a:t>Linear regression uses</a:t>
            </a:r>
            <a:r>
              <a:rPr lang="en-US" sz="3600" b="1" dirty="0"/>
              <a:t> Least Squared Error </a:t>
            </a:r>
            <a:r>
              <a:rPr lang="en-US" sz="3600" dirty="0"/>
              <a:t>as loss function that gives a convex graph and </a:t>
            </a:r>
          </a:p>
          <a:p>
            <a:r>
              <a:rPr lang="en-US" sz="3600" dirty="0"/>
              <a:t>then we can complete the optimization by finding its vertex as global minimum.</a:t>
            </a:r>
          </a:p>
        </p:txBody>
      </p:sp>
      <p:sp>
        <p:nvSpPr>
          <p:cNvPr id="7" name="TextBox 6"/>
          <p:cNvSpPr txBox="1"/>
          <p:nvPr/>
        </p:nvSpPr>
        <p:spPr>
          <a:xfrm>
            <a:off x="603250" y="3368675"/>
            <a:ext cx="8534400" cy="2308324"/>
          </a:xfrm>
          <a:prstGeom prst="rect">
            <a:avLst/>
          </a:prstGeom>
          <a:noFill/>
        </p:spPr>
        <p:txBody>
          <a:bodyPr wrap="square" rtlCol="0">
            <a:spAutoFit/>
          </a:bodyPr>
          <a:lstStyle/>
          <a:p>
            <a:r>
              <a:rPr lang="en-US" sz="3600" dirty="0"/>
              <a:t>Gradient Descent basically just does what we were doing by hand —</a:t>
            </a:r>
          </a:p>
          <a:p>
            <a:r>
              <a:rPr lang="en-US" sz="3600" dirty="0"/>
              <a:t> change the theta values, or parameters, bit by bit, until we hopefully arrived a minimum</a:t>
            </a:r>
            <a:r>
              <a:rPr lang="en-US" dirty="0"/>
              <a:t>.</a:t>
            </a:r>
          </a:p>
        </p:txBody>
      </p:sp>
    </p:spTree>
    <p:extLst>
      <p:ext uri="{BB962C8B-B14F-4D97-AF65-F5344CB8AC3E}">
        <p14:creationId xmlns:p14="http://schemas.microsoft.com/office/powerpoint/2010/main" val="1128057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9450" y="1311275"/>
            <a:ext cx="17260477" cy="6032421"/>
          </a:xfrm>
        </p:spPr>
        <p:txBody>
          <a:bodyPr/>
          <a:lstStyle/>
          <a:p>
            <a:r>
              <a:rPr lang="en-US" sz="4400" dirty="0"/>
              <a:t>In calculus, partial derivatives represent the rate of change of the functions as one variable change while the others are held constant. </a:t>
            </a:r>
          </a:p>
          <a:p>
            <a:endParaRPr lang="en-US" sz="4400" dirty="0"/>
          </a:p>
          <a:p>
            <a:endParaRPr lang="en-US" sz="4400" dirty="0"/>
          </a:p>
          <a:p>
            <a:r>
              <a:rPr lang="en-US" sz="4400" dirty="0"/>
              <a:t>We apply the partial derivatives with respect to m and c to the cost function to point us to the lowest point.</a:t>
            </a:r>
          </a:p>
          <a:p>
            <a:endParaRPr lang="en-US" sz="3200" dirty="0"/>
          </a:p>
          <a:p>
            <a:endParaRPr lang="en-US" sz="3200" dirty="0"/>
          </a:p>
          <a:p>
            <a:endParaRPr lang="en-US" sz="3200" dirty="0"/>
          </a:p>
          <a:p>
            <a:endParaRPr lang="en-US" sz="3200" dirty="0"/>
          </a:p>
        </p:txBody>
      </p:sp>
    </p:spTree>
    <p:extLst>
      <p:ext uri="{BB962C8B-B14F-4D97-AF65-F5344CB8AC3E}">
        <p14:creationId xmlns:p14="http://schemas.microsoft.com/office/powerpoint/2010/main" val="653468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60EBFDD-09B1-8931-4FA1-6AC93C53079F}"/>
              </a:ext>
            </a:extLst>
          </p:cNvPr>
          <p:cNvSpPr>
            <a:spLocks noGrp="1"/>
          </p:cNvSpPr>
          <p:nvPr>
            <p:ph type="body" idx="1"/>
          </p:nvPr>
        </p:nvSpPr>
        <p:spPr>
          <a:xfrm>
            <a:off x="1421811" y="1387475"/>
            <a:ext cx="17260477" cy="7325082"/>
          </a:xfrm>
        </p:spPr>
        <p:txBody>
          <a:bodyPr/>
          <a:lstStyle/>
          <a:p>
            <a:r>
              <a:rPr lang="en-US" sz="4000" dirty="0"/>
              <a:t>Gradient descent is used to minimize the cost function by iteratively adjusting the parameters θ</a:t>
            </a:r>
            <a:r>
              <a:rPr lang="en-US" sz="4000" baseline="-25000" dirty="0"/>
              <a:t>0</a:t>
            </a:r>
            <a:r>
              <a:rPr lang="en-US" sz="4000" dirty="0"/>
              <a:t> , θ</a:t>
            </a:r>
            <a:r>
              <a:rPr lang="en-US" sz="4000" baseline="-25000" dirty="0"/>
              <a:t>1, ……….</a:t>
            </a:r>
            <a:r>
              <a:rPr lang="en-US" sz="4000" dirty="0" err="1"/>
              <a:t>θ</a:t>
            </a:r>
            <a:r>
              <a:rPr lang="en-US" sz="4000" baseline="-25000" dirty="0" err="1"/>
              <a:t>n</a:t>
            </a:r>
            <a:r>
              <a:rPr lang="en-US" sz="4000" baseline="-25000" dirty="0"/>
              <a:t> </a:t>
            </a:r>
            <a:r>
              <a:rPr lang="en-US" sz="4000" dirty="0"/>
              <a:t>​ in the direction that reduces the cost.</a:t>
            </a:r>
          </a:p>
          <a:p>
            <a:endParaRPr lang="en-US" sz="4000" dirty="0"/>
          </a:p>
          <a:p>
            <a:r>
              <a:rPr lang="en-US" sz="4000" b="1" dirty="0"/>
              <a:t>Step 1:- Compute the gradient</a:t>
            </a:r>
            <a:r>
              <a:rPr lang="en-US" sz="4000" dirty="0"/>
              <a:t>: The gradient is the partial derivative of the cost function with respect to each parameter</a:t>
            </a:r>
          </a:p>
          <a:p>
            <a:endParaRPr lang="en-US" sz="4000" dirty="0"/>
          </a:p>
          <a:p>
            <a:r>
              <a:rPr lang="en-IN" sz="4000" b="1" dirty="0"/>
              <a:t>Step 2 Update the parameters: </a:t>
            </a:r>
            <a:r>
              <a:rPr lang="en-US" sz="4000" dirty="0"/>
              <a:t>The parameters are updated using the gradient</a:t>
            </a:r>
          </a:p>
          <a:p>
            <a:endParaRPr lang="en-US" sz="4000" dirty="0"/>
          </a:p>
          <a:p>
            <a:endParaRPr lang="en-US" sz="4000" dirty="0"/>
          </a:p>
          <a:p>
            <a:r>
              <a:rPr lang="en-US" sz="4000" dirty="0"/>
              <a:t>Step 3: </a:t>
            </a:r>
            <a:r>
              <a:rPr lang="en-US" sz="4000" b="1" dirty="0"/>
              <a:t>Repeat until convergence</a:t>
            </a:r>
            <a:r>
              <a:rPr lang="en-US" sz="4000" dirty="0"/>
              <a:t>: This process is repeated until the changes in the cost function are very small, indicating that the algorithm has found a minimum.</a:t>
            </a:r>
          </a:p>
          <a:p>
            <a:endParaRPr lang="en-US" sz="1800" b="1" dirty="0"/>
          </a:p>
          <a:p>
            <a:endParaRPr lang="en-IN" dirty="0"/>
          </a:p>
        </p:txBody>
      </p:sp>
    </p:spTree>
    <p:extLst>
      <p:ext uri="{BB962C8B-B14F-4D97-AF65-F5344CB8AC3E}">
        <p14:creationId xmlns:p14="http://schemas.microsoft.com/office/powerpoint/2010/main" val="27446966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21811" y="930275"/>
            <a:ext cx="17260477" cy="2954655"/>
          </a:xfrm>
        </p:spPr>
        <p:txBody>
          <a:bodyPr/>
          <a:lstStyle/>
          <a:p>
            <a:r>
              <a:rPr lang="en-US" sz="3200" dirty="0"/>
              <a:t>Calculate the partial derivative of the Cost function with respect to m. Let partial derivative of the Cost function with respect to m be </a:t>
            </a:r>
            <a:r>
              <a:rPr lang="en-US" sz="3200" dirty="0" err="1"/>
              <a:t>D</a:t>
            </a:r>
            <a:r>
              <a:rPr lang="en-US" sz="3200" baseline="-25000" dirty="0" err="1"/>
              <a:t>m</a:t>
            </a:r>
            <a:r>
              <a:rPr lang="en-US" sz="3200" dirty="0"/>
              <a:t> (With little change in m how much Cost function changes).</a:t>
            </a:r>
          </a:p>
          <a:p>
            <a:endParaRPr lang="en-US" sz="3200" dirty="0"/>
          </a:p>
          <a:p>
            <a:endParaRPr lang="en-US" sz="3200" dirty="0"/>
          </a:p>
          <a:p>
            <a:endParaRPr lang="en-US" sz="3200" dirty="0"/>
          </a:p>
          <a:p>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124" y="2407602"/>
            <a:ext cx="9467850" cy="6200775"/>
          </a:xfrm>
          <a:prstGeom prst="rect">
            <a:avLst/>
          </a:prstGeom>
        </p:spPr>
      </p:pic>
    </p:spTree>
    <p:extLst>
      <p:ext uri="{BB962C8B-B14F-4D97-AF65-F5344CB8AC3E}">
        <p14:creationId xmlns:p14="http://schemas.microsoft.com/office/powerpoint/2010/main" val="2147469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65249" y="1235075"/>
            <a:ext cx="18516601" cy="1846659"/>
          </a:xfrm>
        </p:spPr>
        <p:txBody>
          <a:bodyPr/>
          <a:lstStyle/>
          <a:p>
            <a:r>
              <a:rPr lang="en-US" sz="4000" dirty="0"/>
              <a:t>Similarly, let’s find the partial derivative with respect to c. Let partial derivative of the Cost function with respect to c be D</a:t>
            </a:r>
            <a:r>
              <a:rPr lang="en-US" sz="4000" baseline="-25000" dirty="0"/>
              <a:t>c</a:t>
            </a:r>
            <a:r>
              <a:rPr lang="en-US" sz="4000" dirty="0"/>
              <a:t> (With little change in c how much Cost function </a:t>
            </a:r>
          </a:p>
          <a:p>
            <a:r>
              <a:rPr lang="en-US" sz="4000" dirty="0"/>
              <a:t>changes).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7450" y="3695699"/>
            <a:ext cx="10210800" cy="5311775"/>
          </a:xfrm>
          <a:prstGeom prst="rect">
            <a:avLst/>
          </a:prstGeom>
        </p:spPr>
      </p:pic>
    </p:spTree>
    <p:extLst>
      <p:ext uri="{BB962C8B-B14F-4D97-AF65-F5344CB8AC3E}">
        <p14:creationId xmlns:p14="http://schemas.microsoft.com/office/powerpoint/2010/main" val="13517973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41450" y="2301875"/>
            <a:ext cx="17260477" cy="1107996"/>
          </a:xfrm>
        </p:spPr>
        <p:txBody>
          <a:bodyPr/>
          <a:lstStyle/>
          <a:p>
            <a:r>
              <a:rPr lang="en-US" sz="3600" dirty="0"/>
              <a:t>3.Now we update the current value of </a:t>
            </a:r>
            <a:r>
              <a:rPr lang="en-US" sz="3600" b="1" dirty="0"/>
              <a:t>m</a:t>
            </a:r>
            <a:r>
              <a:rPr lang="en-US" sz="3600" dirty="0"/>
              <a:t> and </a:t>
            </a:r>
            <a:r>
              <a:rPr lang="en-US" sz="3600" b="1" dirty="0"/>
              <a:t>c</a:t>
            </a:r>
            <a:r>
              <a:rPr lang="en-US" sz="3600" dirty="0"/>
              <a:t> using the following equation:</a:t>
            </a:r>
          </a:p>
          <a:p>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6650" y="3511118"/>
            <a:ext cx="6248400" cy="1701800"/>
          </a:xfrm>
          <a:prstGeom prst="rect">
            <a:avLst/>
          </a:prstGeom>
        </p:spPr>
      </p:pic>
      <p:sp>
        <p:nvSpPr>
          <p:cNvPr id="2" name="TextBox 1"/>
          <p:cNvSpPr txBox="1"/>
          <p:nvPr/>
        </p:nvSpPr>
        <p:spPr>
          <a:xfrm>
            <a:off x="1898650" y="5578475"/>
            <a:ext cx="14830231" cy="3970318"/>
          </a:xfrm>
          <a:prstGeom prst="rect">
            <a:avLst/>
          </a:prstGeom>
          <a:noFill/>
        </p:spPr>
        <p:txBody>
          <a:bodyPr wrap="square" rtlCol="0">
            <a:spAutoFit/>
          </a:bodyPr>
          <a:lstStyle/>
          <a:p>
            <a:r>
              <a:rPr lang="en-US" sz="3600" dirty="0"/>
              <a:t>Here, L is learning rate which corresponds to how large a step to take. To reach a local minimum efficiently, we have to set our learning rate- parameter α appropriately, neither too high nor too low. Depending on where the initial point starts on the graph, it could end up at different points. Typically, the value of the learning rate is chosen manually, starting with 0.1, 0.01, or 0.001 as the common values.</a:t>
            </a:r>
          </a:p>
          <a:p>
            <a:endParaRPr lang="en-US" sz="3600" dirty="0"/>
          </a:p>
        </p:txBody>
      </p:sp>
    </p:spTree>
    <p:extLst>
      <p:ext uri="{BB962C8B-B14F-4D97-AF65-F5344CB8AC3E}">
        <p14:creationId xmlns:p14="http://schemas.microsoft.com/office/powerpoint/2010/main" val="17893763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36650" y="1082675"/>
            <a:ext cx="17260477" cy="9233297"/>
          </a:xfrm>
        </p:spPr>
        <p:txBody>
          <a:bodyPr/>
          <a:lstStyle/>
          <a:p>
            <a:r>
              <a:rPr lang="en-US" sz="4000" dirty="0"/>
              <a:t>4. We repeat this process until our loss function is a very small value or ideally 0 (which means 0 error or 100% accuracy). </a:t>
            </a:r>
          </a:p>
          <a:p>
            <a:endParaRPr lang="en-US" sz="4000" dirty="0"/>
          </a:p>
          <a:p>
            <a:r>
              <a:rPr lang="en-US" sz="4000" dirty="0"/>
              <a:t>Hence, to solve for the gradient at the next step of the iteration, we iterate through our data points using our updated m and c values and compute their partial derivatives. This new gradient tells us the slope of our cost function at our current position and the direction we should move to update our parameters</a:t>
            </a:r>
          </a:p>
          <a:p>
            <a:endParaRPr lang="en-US" sz="4000" dirty="0"/>
          </a:p>
          <a:p>
            <a:endParaRPr lang="en-US" sz="4000" dirty="0"/>
          </a:p>
          <a:p>
            <a:r>
              <a:rPr lang="en-US" sz="4000" dirty="0"/>
              <a:t>The process of finding the optimal values for m and c is to then minimize our derivatives.</a:t>
            </a:r>
          </a:p>
          <a:p>
            <a:endParaRPr lang="en-US" sz="4000" dirty="0"/>
          </a:p>
          <a:p>
            <a:r>
              <a:rPr lang="en-US" sz="4000" dirty="0"/>
              <a:t> </a:t>
            </a:r>
          </a:p>
          <a:p>
            <a:br>
              <a:rPr lang="en-US" sz="4000" dirty="0"/>
            </a:br>
            <a:r>
              <a:rPr lang="en-US" sz="4000" dirty="0"/>
              <a:t>Now with the optimum value of </a:t>
            </a:r>
            <a:r>
              <a:rPr lang="en-US" sz="4000" b="1" dirty="0"/>
              <a:t>m</a:t>
            </a:r>
            <a:r>
              <a:rPr lang="en-US" sz="4000" dirty="0"/>
              <a:t> and </a:t>
            </a:r>
            <a:r>
              <a:rPr lang="en-US" sz="4000" b="1" dirty="0"/>
              <a:t>c</a:t>
            </a:r>
            <a:r>
              <a:rPr lang="en-US" sz="4000" dirty="0"/>
              <a:t> our model is ready to make predictions !</a:t>
            </a:r>
          </a:p>
        </p:txBody>
      </p:sp>
    </p:spTree>
    <p:extLst>
      <p:ext uri="{BB962C8B-B14F-4D97-AF65-F5344CB8AC3E}">
        <p14:creationId xmlns:p14="http://schemas.microsoft.com/office/powerpoint/2010/main" val="722308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A98B22-F05A-407B-B592-CBA90F16A4AA}"/>
              </a:ext>
            </a:extLst>
          </p:cNvPr>
          <p:cNvSpPr>
            <a:spLocks noGrp="1"/>
          </p:cNvSpPr>
          <p:nvPr>
            <p:ph type="body" idx="1"/>
          </p:nvPr>
        </p:nvSpPr>
        <p:spPr>
          <a:xfrm>
            <a:off x="1421811" y="1712932"/>
            <a:ext cx="17260477" cy="7048083"/>
          </a:xfrm>
        </p:spPr>
        <p:txBody>
          <a:bodyPr/>
          <a:lstStyle/>
          <a:p>
            <a:endParaRPr lang="en-US" sz="4000" dirty="0"/>
          </a:p>
          <a:p>
            <a:r>
              <a:rPr lang="es-ES_tradnl" sz="4000" b="1" dirty="0">
                <a:latin typeface=""/>
              </a:rPr>
              <a:t>Y</a:t>
            </a:r>
            <a:r>
              <a:rPr lang="en-US" sz="4000" b="1" dirty="0"/>
              <a:t>= </a:t>
            </a:r>
            <a:r>
              <a:rPr lang="el-GR" sz="4000" dirty="0"/>
              <a:t>θ</a:t>
            </a:r>
            <a:r>
              <a:rPr lang="en-US" sz="4000" b="1" baseline="-25000" dirty="0"/>
              <a:t>0</a:t>
            </a:r>
            <a:r>
              <a:rPr lang="en-US" sz="4000" b="1" dirty="0"/>
              <a:t> + </a:t>
            </a:r>
            <a:r>
              <a:rPr lang="el-GR" sz="4000" dirty="0"/>
              <a:t>θ</a:t>
            </a:r>
            <a:r>
              <a:rPr lang="en-US" sz="4000" b="1" baseline="-25000" dirty="0"/>
              <a:t>1 </a:t>
            </a:r>
            <a:r>
              <a:rPr lang="en-US" sz="4000" dirty="0"/>
              <a:t>X</a:t>
            </a:r>
            <a:endParaRPr kumimoji="0" lang="en-US" altLang="en-US" sz="4000" b="0" i="0" u="none" strike="noStrike" cap="none" normalizeH="0" baseline="0" dirty="0">
              <a:ln>
                <a:noFill/>
              </a:ln>
              <a:solidFill>
                <a:schemeClr val="tx1"/>
              </a:solidFill>
              <a:effectLst/>
              <a:latin typeface="Arial Unicode MS"/>
            </a:endParaRPr>
          </a:p>
          <a:p>
            <a:endParaRPr kumimoji="0" lang="en-US" altLang="en-US" sz="4000" b="0" i="0" u="none" strike="noStrike" cap="none" normalizeH="0" baseline="0" dirty="0">
              <a:ln>
                <a:noFill/>
              </a:ln>
              <a:solidFill>
                <a:schemeClr val="tx1"/>
              </a:solidFill>
              <a:effectLst/>
              <a:latin typeface="Arial Unicode MS"/>
            </a:endParaRPr>
          </a:p>
          <a:p>
            <a:endParaRPr kumimoji="0" lang="en-US" altLang="en-US" sz="4000" b="0" i="0" u="none" strike="noStrike" cap="none" normalizeH="0" baseline="0" dirty="0">
              <a:ln>
                <a:noFill/>
              </a:ln>
              <a:solidFill>
                <a:schemeClr val="tx1"/>
              </a:solidFill>
              <a:effectLst/>
              <a:latin typeface="Arial Unicode MS"/>
            </a:endParaRPr>
          </a:p>
          <a:p>
            <a:endParaRPr lang="en-US" sz="4000" dirty="0"/>
          </a:p>
          <a:p>
            <a:r>
              <a:rPr lang="en-US" sz="4000" dirty="0"/>
              <a:t>Y= Dependent Variable (Target Variable)</a:t>
            </a:r>
            <a:br>
              <a:rPr lang="en-US" sz="4000" dirty="0"/>
            </a:br>
            <a:r>
              <a:rPr lang="en-US" sz="4000" dirty="0"/>
              <a:t>X= Independent Variable (predictor Variable)</a:t>
            </a:r>
            <a:br>
              <a:rPr lang="en-US" sz="4000" dirty="0"/>
            </a:br>
            <a:r>
              <a:rPr lang="el-GR" sz="4000" dirty="0"/>
              <a:t>θ</a:t>
            </a:r>
            <a:r>
              <a:rPr lang="en-US" sz="4000" b="1" baseline="-25000" dirty="0"/>
              <a:t>0</a:t>
            </a:r>
            <a:r>
              <a:rPr lang="en-US" sz="4000" b="1" dirty="0"/>
              <a:t> </a:t>
            </a:r>
            <a:r>
              <a:rPr lang="en-US" sz="4000" dirty="0"/>
              <a:t>= intercept of the line (Gives an additional degree of freedom)</a:t>
            </a:r>
            <a:br>
              <a:rPr lang="en-US" sz="4000" dirty="0"/>
            </a:br>
            <a:r>
              <a:rPr lang="el-GR" sz="4000" dirty="0"/>
              <a:t>θ</a:t>
            </a:r>
            <a:r>
              <a:rPr lang="en-US" sz="4000" b="1" baseline="-25000" dirty="0"/>
              <a:t>1</a:t>
            </a:r>
            <a:r>
              <a:rPr lang="en-US" sz="4000" dirty="0"/>
              <a:t>= Linear regression coefficient (scale factor to each input value).</a:t>
            </a:r>
            <a:br>
              <a:rPr lang="en-US" sz="4000" dirty="0"/>
            </a:br>
            <a:r>
              <a:rPr lang="en-US" sz="4000" dirty="0"/>
              <a:t>The values for x and y variables are training datasets for Linear Regression model representation. </a:t>
            </a:r>
          </a:p>
          <a:p>
            <a:endParaRPr lang="en-IN" dirty="0"/>
          </a:p>
        </p:txBody>
      </p:sp>
      <p:sp>
        <p:nvSpPr>
          <p:cNvPr id="4" name="Rectangle 1">
            <a:extLst>
              <a:ext uri="{FF2B5EF4-FFF2-40B4-BE49-F238E27FC236}">
                <a16:creationId xmlns:a16="http://schemas.microsoft.com/office/drawing/2014/main" id="{BE022172-8B12-9A04-68F5-1CDC7D20CC6D}"/>
              </a:ext>
            </a:extLst>
          </p:cNvPr>
          <p:cNvSpPr>
            <a:spLocks noGrp="1" noChangeArrowheads="1"/>
          </p:cNvSpPr>
          <p:nvPr>
            <p:ph type="title"/>
          </p:nvPr>
        </p:nvSpPr>
        <p:spPr bwMode="auto">
          <a:xfrm>
            <a:off x="2639301" y="701675"/>
            <a:ext cx="768511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FF0000"/>
                </a:solidFill>
                <a:effectLst/>
                <a:latin typeface="Arial Unicode MS"/>
              </a:rPr>
              <a:t>Simple Linear Regression Form  </a:t>
            </a:r>
            <a:br>
              <a:rPr kumimoji="0" lang="en-US" altLang="en-US" sz="4000" b="0" i="0" u="none" strike="noStrike" cap="none" normalizeH="0" baseline="0" dirty="0">
                <a:ln>
                  <a:noFill/>
                </a:ln>
                <a:solidFill>
                  <a:srgbClr val="FF0000"/>
                </a:solidFill>
                <a:effectLst/>
                <a:latin typeface="Arial Unicode MS"/>
              </a:rPr>
            </a:br>
            <a:endParaRPr kumimoji="0" lang="en-US" altLang="en-US" sz="4000" b="0"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24625744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3655" y="578276"/>
            <a:ext cx="17176789" cy="2169825"/>
          </a:xfrm>
        </p:spPr>
        <p:txBody>
          <a:bodyPr/>
          <a:lstStyle/>
          <a:p>
            <a:r>
              <a:rPr lang="en-US" sz="6000" b="1" dirty="0"/>
              <a:t>Pros and cons of gradient descent</a:t>
            </a:r>
            <a:br>
              <a:rPr lang="en-US" dirty="0"/>
            </a:br>
            <a:endParaRPr lang="en-US" dirty="0"/>
          </a:p>
        </p:txBody>
      </p:sp>
      <p:sp>
        <p:nvSpPr>
          <p:cNvPr id="3" name="Text Placeholder 2"/>
          <p:cNvSpPr>
            <a:spLocks noGrp="1"/>
          </p:cNvSpPr>
          <p:nvPr>
            <p:ph type="body" idx="1"/>
          </p:nvPr>
        </p:nvSpPr>
        <p:spPr>
          <a:xfrm>
            <a:off x="1421811" y="3662580"/>
            <a:ext cx="17260477" cy="3600986"/>
          </a:xfrm>
        </p:spPr>
        <p:txBody>
          <a:bodyPr/>
          <a:lstStyle/>
          <a:p>
            <a:pPr marL="571500" indent="-571500">
              <a:buFont typeface="Arial" charset="0"/>
              <a:buChar char="•"/>
            </a:pPr>
            <a:r>
              <a:rPr lang="en-US" sz="3600" dirty="0"/>
              <a:t>A simple algorithm that is easy to implement and each iteration is cheap; we just need to compute a gradient</a:t>
            </a:r>
          </a:p>
          <a:p>
            <a:endParaRPr lang="en-US" sz="3600" dirty="0"/>
          </a:p>
          <a:p>
            <a:pPr marL="571500" indent="-571500">
              <a:buFont typeface="Arial" charset="0"/>
              <a:buChar char="•"/>
            </a:pPr>
            <a:r>
              <a:rPr lang="en-US" sz="3600" dirty="0"/>
              <a:t>However, it’s often slow because many interesting problems are not strongly convex</a:t>
            </a:r>
          </a:p>
          <a:p>
            <a:endParaRPr lang="en-US" sz="3600" dirty="0"/>
          </a:p>
          <a:p>
            <a:pPr marL="571500" indent="-571500">
              <a:buFont typeface="Arial" charset="0"/>
              <a:buChar char="•"/>
            </a:pPr>
            <a:r>
              <a:rPr lang="en-US" sz="3600" dirty="0"/>
              <a:t>Cannot handle non-differentiable functions (biggest downside)</a:t>
            </a:r>
          </a:p>
          <a:p>
            <a:pPr marL="285750" indent="-285750">
              <a:buFont typeface="Arial" charset="0"/>
              <a:buChar char="•"/>
            </a:pPr>
            <a:endParaRPr lang="en-US" dirty="0"/>
          </a:p>
        </p:txBody>
      </p:sp>
    </p:spTree>
    <p:extLst>
      <p:ext uri="{BB962C8B-B14F-4D97-AF65-F5344CB8AC3E}">
        <p14:creationId xmlns:p14="http://schemas.microsoft.com/office/powerpoint/2010/main" val="774044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Regression Coefficients</a:t>
            </a:r>
          </a:p>
        </p:txBody>
      </p:sp>
      <p:sp>
        <p:nvSpPr>
          <p:cNvPr id="3" name="Text Placeholder 2"/>
          <p:cNvSpPr>
            <a:spLocks noGrp="1"/>
          </p:cNvSpPr>
          <p:nvPr>
            <p:ph type="body" idx="1"/>
          </p:nvPr>
        </p:nvSpPr>
        <p:spPr>
          <a:xfrm>
            <a:off x="1421811" y="3662580"/>
            <a:ext cx="17260477" cy="6370975"/>
          </a:xfrm>
        </p:spPr>
        <p:txBody>
          <a:bodyPr/>
          <a:lstStyle/>
          <a:p>
            <a:r>
              <a:rPr lang="en-US" sz="4400" dirty="0"/>
              <a:t>When performing simple linear regression, the four main components are:</a:t>
            </a:r>
            <a:br>
              <a:rPr lang="en-US" sz="4400" dirty="0"/>
            </a:br>
            <a:endParaRPr lang="en-US" sz="4400" dirty="0"/>
          </a:p>
          <a:p>
            <a:r>
              <a:rPr lang="en-US" sz="4400" b="1" dirty="0"/>
              <a:t>Dependent Variable</a:t>
            </a:r>
            <a:r>
              <a:rPr lang="en-US" sz="4400" dirty="0"/>
              <a:t> — Target variable / will be estimated and predicted</a:t>
            </a:r>
          </a:p>
          <a:p>
            <a:endParaRPr lang="en-US" sz="4400" dirty="0"/>
          </a:p>
          <a:p>
            <a:r>
              <a:rPr lang="en-US" sz="4400" b="1" dirty="0"/>
              <a:t>Independent Variable</a:t>
            </a:r>
            <a:r>
              <a:rPr lang="en-US" sz="4400" dirty="0"/>
              <a:t> — Predictor variable / used to estimate and predict</a:t>
            </a:r>
          </a:p>
          <a:p>
            <a:endParaRPr lang="en-US" sz="4400" dirty="0"/>
          </a:p>
          <a:p>
            <a:r>
              <a:rPr lang="en-US" sz="4400" b="1" dirty="0"/>
              <a:t>Slope</a:t>
            </a:r>
            <a:r>
              <a:rPr lang="en-US" sz="4400" dirty="0"/>
              <a:t> — Angle of the line / denoted as </a:t>
            </a:r>
            <a:r>
              <a:rPr lang="en-US" sz="4400" b="1" i="1" dirty="0"/>
              <a:t>m</a:t>
            </a:r>
            <a:r>
              <a:rPr lang="en-US" sz="4400" dirty="0"/>
              <a:t> or </a:t>
            </a:r>
            <a:r>
              <a:rPr lang="en-US" sz="4400" b="1" dirty="0"/>
              <a:t>𝛽</a:t>
            </a:r>
            <a:r>
              <a:rPr lang="en-US" sz="4400" b="1" i="1" dirty="0"/>
              <a:t>1 or a</a:t>
            </a:r>
          </a:p>
          <a:p>
            <a:endParaRPr lang="en-US" sz="4400" dirty="0"/>
          </a:p>
          <a:p>
            <a:r>
              <a:rPr lang="en-US" sz="4400" b="1" dirty="0"/>
              <a:t>Intercept</a:t>
            </a:r>
            <a:r>
              <a:rPr lang="en-US" sz="4400" i="1" dirty="0"/>
              <a:t> — </a:t>
            </a:r>
            <a:r>
              <a:rPr lang="en-US" sz="4400" dirty="0"/>
              <a:t>Where function crosses the y-axis / denoted as</a:t>
            </a:r>
            <a:r>
              <a:rPr lang="en-US" sz="4400" b="1" dirty="0"/>
              <a:t> 𝑐</a:t>
            </a:r>
            <a:r>
              <a:rPr lang="en-US" sz="4400" dirty="0"/>
              <a:t> or </a:t>
            </a:r>
            <a:r>
              <a:rPr lang="en-US" sz="4400" b="1" dirty="0"/>
              <a:t>𝛽0</a:t>
            </a:r>
            <a:endParaRPr lang="en-US" sz="4400" dirty="0"/>
          </a:p>
          <a:p>
            <a:endParaRPr lang="en-US" dirty="0"/>
          </a:p>
        </p:txBody>
      </p:sp>
    </p:spTree>
    <p:extLst>
      <p:ext uri="{BB962C8B-B14F-4D97-AF65-F5344CB8AC3E}">
        <p14:creationId xmlns:p14="http://schemas.microsoft.com/office/powerpoint/2010/main" val="1143408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CB3E-6DE5-4B09-9D88-521E6D755FD3}"/>
              </a:ext>
            </a:extLst>
          </p:cNvPr>
          <p:cNvSpPr>
            <a:spLocks noGrp="1"/>
          </p:cNvSpPr>
          <p:nvPr>
            <p:ph type="title"/>
          </p:nvPr>
        </p:nvSpPr>
        <p:spPr>
          <a:xfrm>
            <a:off x="1463655" y="578276"/>
            <a:ext cx="17176789" cy="2600712"/>
          </a:xfrm>
        </p:spPr>
        <p:txBody>
          <a:bodyPr/>
          <a:lstStyle/>
          <a:p>
            <a:r>
              <a:rPr lang="en-US" altLang="en-US" sz="8800" dirty="0">
                <a:latin typeface="Arial Unicode MS"/>
              </a:rPr>
              <a:t>Salary=</a:t>
            </a:r>
            <a:r>
              <a:rPr lang="el-GR" sz="8800" dirty="0"/>
              <a:t> θ</a:t>
            </a:r>
            <a:r>
              <a:rPr lang="en-US" sz="8800" b="1" baseline="-25000" dirty="0"/>
              <a:t>0</a:t>
            </a:r>
            <a:r>
              <a:rPr lang="en-US" sz="8800" b="1" dirty="0"/>
              <a:t> + </a:t>
            </a:r>
            <a:r>
              <a:rPr lang="el-GR" sz="8800" dirty="0"/>
              <a:t>θ</a:t>
            </a:r>
            <a:r>
              <a:rPr lang="en-US" sz="8800" b="1" baseline="-25000" dirty="0"/>
              <a:t>1  </a:t>
            </a:r>
            <a:r>
              <a:rPr lang="en-US" sz="8800" b="1" baseline="-25000"/>
              <a:t>*</a:t>
            </a:r>
            <a:r>
              <a:rPr lang="en-US" sz="8800"/>
              <a:t> Experience</a:t>
            </a:r>
            <a:br>
              <a:rPr kumimoji="0" lang="en-US" altLang="en-US" sz="8800" b="0" i="0" u="none" strike="noStrike" cap="none" normalizeH="0" baseline="0" dirty="0">
                <a:ln>
                  <a:noFill/>
                </a:ln>
                <a:solidFill>
                  <a:schemeClr val="tx1"/>
                </a:solidFill>
                <a:effectLst/>
                <a:latin typeface="Arial Unicode MS"/>
              </a:rPr>
            </a:br>
            <a:endParaRPr lang="en-IN" dirty="0"/>
          </a:p>
        </p:txBody>
      </p:sp>
      <p:pic>
        <p:nvPicPr>
          <p:cNvPr id="5" name="Picture 4">
            <a:extLst>
              <a:ext uri="{FF2B5EF4-FFF2-40B4-BE49-F238E27FC236}">
                <a16:creationId xmlns:a16="http://schemas.microsoft.com/office/drawing/2014/main" id="{35D56F5E-ABFB-4CD8-2065-F94FBF6C3D03}"/>
              </a:ext>
            </a:extLst>
          </p:cNvPr>
          <p:cNvPicPr>
            <a:picLocks noChangeAspect="1"/>
          </p:cNvPicPr>
          <p:nvPr/>
        </p:nvPicPr>
        <p:blipFill>
          <a:blip r:embed="rId2"/>
          <a:stretch>
            <a:fillRect/>
          </a:stretch>
        </p:blipFill>
        <p:spPr>
          <a:xfrm>
            <a:off x="3819203" y="3178988"/>
            <a:ext cx="12465691" cy="6178868"/>
          </a:xfrm>
          <a:prstGeom prst="rect">
            <a:avLst/>
          </a:prstGeom>
        </p:spPr>
      </p:pic>
    </p:spTree>
    <p:extLst>
      <p:ext uri="{BB962C8B-B14F-4D97-AF65-F5344CB8AC3E}">
        <p14:creationId xmlns:p14="http://schemas.microsoft.com/office/powerpoint/2010/main" val="1713922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3655" y="578276"/>
            <a:ext cx="17176789" cy="631583"/>
          </a:xfrm>
          <a:prstGeom prst="rect">
            <a:avLst/>
          </a:prstGeom>
        </p:spPr>
        <p:txBody>
          <a:bodyPr vert="horz" wrap="square" lIns="0" tIns="15875" rIns="0" bIns="0" rtlCol="0">
            <a:spAutoFit/>
          </a:bodyPr>
          <a:lstStyle/>
          <a:p>
            <a:pPr marL="12700">
              <a:lnSpc>
                <a:spcPct val="100000"/>
              </a:lnSpc>
              <a:spcBef>
                <a:spcPts val="125"/>
              </a:spcBef>
            </a:pPr>
            <a:r>
              <a:rPr lang="en-IN" sz="4000" spc="110" dirty="0">
                <a:solidFill>
                  <a:srgbClr val="FF0000"/>
                </a:solidFill>
              </a:rPr>
              <a:t>Simple (</a:t>
            </a:r>
            <a:r>
              <a:rPr sz="4000" spc="110" dirty="0">
                <a:solidFill>
                  <a:srgbClr val="FF0000"/>
                </a:solidFill>
              </a:rPr>
              <a:t>Single </a:t>
            </a:r>
            <a:r>
              <a:rPr sz="4000" spc="160" dirty="0">
                <a:solidFill>
                  <a:srgbClr val="FF0000"/>
                </a:solidFill>
              </a:rPr>
              <a:t>Dimension</a:t>
            </a:r>
            <a:r>
              <a:rPr lang="en-IN" sz="4000" spc="160" dirty="0">
                <a:solidFill>
                  <a:srgbClr val="FF0000"/>
                </a:solidFill>
              </a:rPr>
              <a:t>)</a:t>
            </a:r>
            <a:r>
              <a:rPr sz="4000" spc="160" dirty="0">
                <a:solidFill>
                  <a:srgbClr val="FF0000"/>
                </a:solidFill>
              </a:rPr>
              <a:t> </a:t>
            </a:r>
            <a:r>
              <a:rPr sz="4000" spc="110" dirty="0">
                <a:solidFill>
                  <a:srgbClr val="FF0000"/>
                </a:solidFill>
              </a:rPr>
              <a:t>Linear</a:t>
            </a:r>
            <a:r>
              <a:rPr sz="4000" spc="-270" dirty="0">
                <a:solidFill>
                  <a:srgbClr val="FF0000"/>
                </a:solidFill>
              </a:rPr>
              <a:t> </a:t>
            </a:r>
            <a:r>
              <a:rPr sz="4000" spc="114" dirty="0">
                <a:solidFill>
                  <a:srgbClr val="FF0000"/>
                </a:solidFill>
              </a:rPr>
              <a:t>Regression</a:t>
            </a:r>
          </a:p>
        </p:txBody>
      </p:sp>
      <p:sp>
        <p:nvSpPr>
          <p:cNvPr id="3" name="object 3"/>
          <p:cNvSpPr txBox="1"/>
          <p:nvPr/>
        </p:nvSpPr>
        <p:spPr>
          <a:xfrm>
            <a:off x="908050" y="2866374"/>
            <a:ext cx="9208181" cy="7841249"/>
          </a:xfrm>
          <a:prstGeom prst="rect">
            <a:avLst/>
          </a:prstGeom>
        </p:spPr>
        <p:txBody>
          <a:bodyPr vert="horz" wrap="square" lIns="0" tIns="15875" rIns="0" bIns="0" rtlCol="0">
            <a:spAutoFit/>
          </a:bodyPr>
          <a:lstStyle/>
          <a:p>
            <a:pPr marL="525145" marR="451484" indent="-513080">
              <a:lnSpc>
                <a:spcPct val="100000"/>
              </a:lnSpc>
              <a:spcBef>
                <a:spcPts val="125"/>
              </a:spcBef>
              <a:buSzPct val="125974"/>
              <a:buChar char="•"/>
              <a:tabLst>
                <a:tab pos="525145" algn="l"/>
                <a:tab pos="525780" algn="l"/>
              </a:tabLst>
            </a:pPr>
            <a:r>
              <a:rPr sz="3850" spc="-5" dirty="0">
                <a:latin typeface="Arial"/>
                <a:cs typeface="Arial"/>
              </a:rPr>
              <a:t>Single </a:t>
            </a:r>
            <a:r>
              <a:rPr sz="3850" spc="35" dirty="0">
                <a:latin typeface="Arial"/>
                <a:cs typeface="Arial"/>
              </a:rPr>
              <a:t>dimension </a:t>
            </a:r>
            <a:r>
              <a:rPr sz="3850" spc="-15" dirty="0">
                <a:latin typeface="Arial"/>
                <a:cs typeface="Arial"/>
              </a:rPr>
              <a:t>linear </a:t>
            </a:r>
            <a:r>
              <a:rPr sz="3850" spc="-5" dirty="0">
                <a:latin typeface="Arial"/>
                <a:cs typeface="Arial"/>
              </a:rPr>
              <a:t>regression  </a:t>
            </a:r>
            <a:r>
              <a:rPr sz="3850" spc="-10" dirty="0">
                <a:latin typeface="Arial"/>
                <a:cs typeface="Arial"/>
              </a:rPr>
              <a:t>has </a:t>
            </a:r>
            <a:r>
              <a:rPr sz="3850" spc="25" dirty="0">
                <a:latin typeface="Arial"/>
                <a:cs typeface="Arial"/>
              </a:rPr>
              <a:t>pairs </a:t>
            </a:r>
            <a:r>
              <a:rPr sz="3850" spc="80" dirty="0">
                <a:latin typeface="Arial"/>
                <a:cs typeface="Arial"/>
              </a:rPr>
              <a:t>of </a:t>
            </a:r>
            <a:r>
              <a:rPr sz="3850" i="1" spc="-60" dirty="0">
                <a:latin typeface="Arial"/>
                <a:cs typeface="Arial"/>
              </a:rPr>
              <a:t>x</a:t>
            </a:r>
            <a:r>
              <a:rPr lang="en-IN" sz="3850" i="1" spc="-60" dirty="0">
                <a:latin typeface="Arial"/>
                <a:cs typeface="Arial"/>
              </a:rPr>
              <a:t> (independent variable)</a:t>
            </a:r>
            <a:r>
              <a:rPr sz="3850" i="1" spc="-60" dirty="0">
                <a:latin typeface="Arial"/>
                <a:cs typeface="Arial"/>
              </a:rPr>
              <a:t> </a:t>
            </a:r>
            <a:r>
              <a:rPr sz="3850" spc="35" dirty="0">
                <a:latin typeface="Arial"/>
                <a:cs typeface="Arial"/>
              </a:rPr>
              <a:t>and </a:t>
            </a:r>
            <a:r>
              <a:rPr sz="3850" i="1" spc="-60" dirty="0">
                <a:latin typeface="Arial"/>
                <a:cs typeface="Arial"/>
              </a:rPr>
              <a:t>y </a:t>
            </a:r>
            <a:r>
              <a:rPr lang="en-IN" sz="3850" i="1" spc="-60" dirty="0">
                <a:latin typeface="Arial"/>
                <a:cs typeface="Arial"/>
              </a:rPr>
              <a:t> (dependent variable) </a:t>
            </a:r>
            <a:r>
              <a:rPr sz="3850" spc="-15" dirty="0">
                <a:latin typeface="Arial"/>
                <a:cs typeface="Arial"/>
              </a:rPr>
              <a:t>values </a:t>
            </a:r>
            <a:r>
              <a:rPr sz="3850" spc="-25" dirty="0">
                <a:latin typeface="Arial"/>
                <a:cs typeface="Arial"/>
              </a:rPr>
              <a:t>as </a:t>
            </a:r>
            <a:r>
              <a:rPr sz="3850" spc="65" dirty="0">
                <a:latin typeface="Arial"/>
                <a:cs typeface="Arial"/>
              </a:rPr>
              <a:t>input  </a:t>
            </a:r>
            <a:r>
              <a:rPr sz="3850" spc="25" dirty="0">
                <a:latin typeface="Arial"/>
                <a:cs typeface="Arial"/>
              </a:rPr>
              <a:t>training</a:t>
            </a:r>
            <a:r>
              <a:rPr sz="3850" dirty="0">
                <a:latin typeface="Arial"/>
                <a:cs typeface="Arial"/>
              </a:rPr>
              <a:t> </a:t>
            </a:r>
            <a:r>
              <a:rPr sz="3850" spc="20" dirty="0">
                <a:latin typeface="Arial"/>
                <a:cs typeface="Arial"/>
              </a:rPr>
              <a:t>samples.</a:t>
            </a:r>
            <a:r>
              <a:rPr lang="en-US" sz="4000" dirty="0"/>
              <a:t> </a:t>
            </a:r>
            <a:r>
              <a:rPr lang="en-US" sz="4000" dirty="0" err="1"/>
              <a:t>ŷ</a:t>
            </a:r>
            <a:r>
              <a:rPr lang="en-US" sz="4000" dirty="0"/>
              <a:t> is the predicted value.</a:t>
            </a:r>
            <a:endParaRPr sz="3850" dirty="0">
              <a:latin typeface="Arial"/>
              <a:cs typeface="Arial"/>
            </a:endParaRPr>
          </a:p>
          <a:p>
            <a:pPr>
              <a:lnSpc>
                <a:spcPct val="100000"/>
              </a:lnSpc>
              <a:spcBef>
                <a:spcPts val="35"/>
              </a:spcBef>
              <a:buFont typeface="Arial"/>
              <a:buChar char="•"/>
            </a:pPr>
            <a:endParaRPr sz="4050" dirty="0">
              <a:latin typeface="Arial"/>
              <a:cs typeface="Arial"/>
            </a:endParaRPr>
          </a:p>
          <a:p>
            <a:pPr marL="525145" marR="5080" indent="-513080">
              <a:lnSpc>
                <a:spcPct val="100000"/>
              </a:lnSpc>
              <a:buSzPct val="125974"/>
              <a:buChar char="•"/>
              <a:tabLst>
                <a:tab pos="525145" algn="l"/>
                <a:tab pos="525780" algn="l"/>
              </a:tabLst>
            </a:pPr>
            <a:r>
              <a:rPr sz="3850" spc="40" dirty="0">
                <a:latin typeface="Arial"/>
                <a:cs typeface="Arial"/>
              </a:rPr>
              <a:t>It </a:t>
            </a:r>
            <a:r>
              <a:rPr sz="3850" spc="-5" dirty="0">
                <a:latin typeface="Arial"/>
                <a:cs typeface="Arial"/>
              </a:rPr>
              <a:t>uses </a:t>
            </a:r>
            <a:r>
              <a:rPr sz="3850" spc="10" dirty="0">
                <a:latin typeface="Arial"/>
                <a:cs typeface="Arial"/>
              </a:rPr>
              <a:t>these </a:t>
            </a:r>
            <a:r>
              <a:rPr sz="3850" spc="25" dirty="0">
                <a:latin typeface="Arial"/>
                <a:cs typeface="Arial"/>
              </a:rPr>
              <a:t>training sample </a:t>
            </a:r>
            <a:r>
              <a:rPr sz="3850" spc="114" dirty="0">
                <a:latin typeface="Arial"/>
                <a:cs typeface="Arial"/>
              </a:rPr>
              <a:t>to  </a:t>
            </a:r>
            <a:r>
              <a:rPr sz="3850" spc="10" dirty="0">
                <a:latin typeface="Arial"/>
                <a:cs typeface="Arial"/>
              </a:rPr>
              <a:t>derive </a:t>
            </a:r>
            <a:r>
              <a:rPr sz="3850" spc="-60" dirty="0">
                <a:latin typeface="Arial"/>
                <a:cs typeface="Arial"/>
              </a:rPr>
              <a:t>a </a:t>
            </a:r>
            <a:r>
              <a:rPr sz="3850" spc="-10" dirty="0">
                <a:latin typeface="Arial"/>
                <a:cs typeface="Arial"/>
              </a:rPr>
              <a:t>line </a:t>
            </a:r>
            <a:r>
              <a:rPr sz="3850" spc="65" dirty="0">
                <a:latin typeface="Arial"/>
                <a:cs typeface="Arial"/>
              </a:rPr>
              <a:t>that predicts </a:t>
            </a:r>
            <a:r>
              <a:rPr sz="3850" spc="-15" dirty="0">
                <a:latin typeface="Arial"/>
                <a:cs typeface="Arial"/>
              </a:rPr>
              <a:t>values </a:t>
            </a:r>
            <a:r>
              <a:rPr sz="3850" spc="80" dirty="0">
                <a:latin typeface="Arial"/>
                <a:cs typeface="Arial"/>
              </a:rPr>
              <a:t>of</a:t>
            </a:r>
            <a:r>
              <a:rPr sz="3850" spc="-60" dirty="0">
                <a:latin typeface="Arial"/>
                <a:cs typeface="Arial"/>
              </a:rPr>
              <a:t> </a:t>
            </a:r>
            <a:r>
              <a:rPr sz="3850" i="1" spc="-30" dirty="0">
                <a:latin typeface="Arial"/>
                <a:cs typeface="Arial"/>
              </a:rPr>
              <a:t>y</a:t>
            </a:r>
            <a:r>
              <a:rPr sz="3850" spc="-30" dirty="0">
                <a:latin typeface="Arial"/>
                <a:cs typeface="Arial"/>
              </a:rPr>
              <a:t>.</a:t>
            </a:r>
            <a:endParaRPr sz="3850" dirty="0">
              <a:latin typeface="Arial"/>
              <a:cs typeface="Arial"/>
            </a:endParaRPr>
          </a:p>
          <a:p>
            <a:pPr>
              <a:lnSpc>
                <a:spcPct val="100000"/>
              </a:lnSpc>
              <a:spcBef>
                <a:spcPts val="5"/>
              </a:spcBef>
              <a:buFont typeface="Arial"/>
              <a:buChar char="•"/>
            </a:pPr>
            <a:endParaRPr sz="4150" dirty="0">
              <a:latin typeface="Arial"/>
              <a:cs typeface="Arial"/>
            </a:endParaRPr>
          </a:p>
          <a:p>
            <a:pPr marL="525145" marR="716280" indent="-513080">
              <a:lnSpc>
                <a:spcPct val="100000"/>
              </a:lnSpc>
              <a:buSzPct val="125974"/>
              <a:buChar char="•"/>
              <a:tabLst>
                <a:tab pos="525145" algn="l"/>
                <a:tab pos="525780" algn="l"/>
              </a:tabLst>
            </a:pPr>
            <a:r>
              <a:rPr sz="3850" spc="-60" dirty="0">
                <a:latin typeface="Arial"/>
                <a:cs typeface="Arial"/>
              </a:rPr>
              <a:t>The </a:t>
            </a:r>
            <a:r>
              <a:rPr sz="3850" spc="25" dirty="0">
                <a:latin typeface="Arial"/>
                <a:cs typeface="Arial"/>
              </a:rPr>
              <a:t>training samples </a:t>
            </a:r>
            <a:r>
              <a:rPr sz="3850" spc="-60" dirty="0">
                <a:latin typeface="Arial"/>
                <a:cs typeface="Arial"/>
              </a:rPr>
              <a:t>are </a:t>
            </a:r>
            <a:r>
              <a:rPr sz="3850" spc="30" dirty="0">
                <a:latin typeface="Arial"/>
                <a:cs typeface="Arial"/>
              </a:rPr>
              <a:t>used </a:t>
            </a:r>
            <a:r>
              <a:rPr sz="3850" spc="114" dirty="0">
                <a:latin typeface="Arial"/>
                <a:cs typeface="Arial"/>
              </a:rPr>
              <a:t>to  </a:t>
            </a:r>
            <a:r>
              <a:rPr sz="3850" spc="10" dirty="0">
                <a:latin typeface="Arial"/>
                <a:cs typeface="Arial"/>
              </a:rPr>
              <a:t>derive </a:t>
            </a:r>
            <a:r>
              <a:rPr sz="3850" spc="35" dirty="0">
                <a:latin typeface="Arial"/>
                <a:cs typeface="Arial"/>
              </a:rPr>
              <a:t>the </a:t>
            </a:r>
            <a:r>
              <a:rPr sz="3850" spc="-15" dirty="0">
                <a:latin typeface="Arial"/>
                <a:cs typeface="Arial"/>
              </a:rPr>
              <a:t>values </a:t>
            </a:r>
            <a:r>
              <a:rPr sz="3850" spc="80" dirty="0">
                <a:latin typeface="Arial"/>
                <a:cs typeface="Arial"/>
              </a:rPr>
              <a:t>of </a:t>
            </a:r>
            <a:r>
              <a:rPr sz="3850" i="1" spc="-130" dirty="0">
                <a:latin typeface="Arial"/>
                <a:cs typeface="Arial"/>
              </a:rPr>
              <a:t>a </a:t>
            </a:r>
            <a:r>
              <a:rPr sz="3850" spc="35" dirty="0">
                <a:latin typeface="Arial"/>
                <a:cs typeface="Arial"/>
              </a:rPr>
              <a:t>and </a:t>
            </a:r>
            <a:r>
              <a:rPr sz="3850" i="1" spc="155" dirty="0">
                <a:latin typeface="Arial"/>
                <a:cs typeface="Arial"/>
              </a:rPr>
              <a:t>b </a:t>
            </a:r>
            <a:r>
              <a:rPr sz="3850" spc="65" dirty="0">
                <a:latin typeface="Arial"/>
                <a:cs typeface="Arial"/>
              </a:rPr>
              <a:t>that  </a:t>
            </a:r>
            <a:r>
              <a:rPr sz="3850" spc="20" dirty="0">
                <a:latin typeface="Arial"/>
                <a:cs typeface="Arial"/>
              </a:rPr>
              <a:t>minimise </a:t>
            </a:r>
            <a:r>
              <a:rPr sz="3850" spc="35" dirty="0">
                <a:latin typeface="Arial"/>
                <a:cs typeface="Arial"/>
              </a:rPr>
              <a:t>the </a:t>
            </a:r>
            <a:r>
              <a:rPr sz="3850" spc="-5" dirty="0">
                <a:latin typeface="Arial"/>
                <a:cs typeface="Arial"/>
              </a:rPr>
              <a:t>error </a:t>
            </a:r>
            <a:r>
              <a:rPr sz="3850" spc="40" dirty="0">
                <a:latin typeface="Arial"/>
                <a:cs typeface="Arial"/>
              </a:rPr>
              <a:t>between</a:t>
            </a:r>
            <a:r>
              <a:rPr sz="3850" spc="-55" dirty="0">
                <a:latin typeface="Arial"/>
                <a:cs typeface="Arial"/>
              </a:rPr>
              <a:t> </a:t>
            </a:r>
            <a:r>
              <a:rPr sz="3850" spc="35" dirty="0">
                <a:latin typeface="Arial"/>
                <a:cs typeface="Arial"/>
              </a:rPr>
              <a:t>actual </a:t>
            </a:r>
            <a:r>
              <a:rPr lang="en-IN" sz="3850" spc="35" dirty="0">
                <a:latin typeface="Arial"/>
                <a:cs typeface="Arial"/>
              </a:rPr>
              <a:t>value (y)</a:t>
            </a:r>
            <a:r>
              <a:rPr sz="3850" spc="35" dirty="0">
                <a:latin typeface="Arial"/>
                <a:cs typeface="Arial"/>
              </a:rPr>
              <a:t> and </a:t>
            </a:r>
            <a:r>
              <a:rPr sz="3850" spc="55" dirty="0">
                <a:latin typeface="Arial"/>
                <a:cs typeface="Arial"/>
              </a:rPr>
              <a:t>predicated </a:t>
            </a:r>
            <a:r>
              <a:rPr sz="3850" spc="-15" dirty="0">
                <a:latin typeface="Arial"/>
                <a:cs typeface="Arial"/>
              </a:rPr>
              <a:t>values</a:t>
            </a:r>
            <a:r>
              <a:rPr lang="en-IN" sz="3850" spc="-15" dirty="0">
                <a:latin typeface="Arial"/>
                <a:cs typeface="Arial"/>
              </a:rPr>
              <a:t> (</a:t>
            </a:r>
            <a:r>
              <a:rPr lang="en-US" sz="3600" dirty="0"/>
              <a:t>ŷ </a:t>
            </a:r>
            <a:r>
              <a:rPr lang="en-US" sz="3850" spc="-30" dirty="0">
                <a:latin typeface="Arial"/>
                <a:cs typeface="Arial"/>
              </a:rPr>
              <a:t>)</a:t>
            </a:r>
            <a:endParaRPr sz="3850" dirty="0">
              <a:latin typeface="Arial"/>
              <a:cs typeface="Arial"/>
            </a:endParaRPr>
          </a:p>
        </p:txBody>
      </p:sp>
      <p:grpSp>
        <p:nvGrpSpPr>
          <p:cNvPr id="4" name="object 4"/>
          <p:cNvGrpSpPr/>
          <p:nvPr/>
        </p:nvGrpSpPr>
        <p:grpSpPr>
          <a:xfrm>
            <a:off x="12795422" y="4563745"/>
            <a:ext cx="4125595" cy="1319530"/>
            <a:chOff x="12795422" y="4523422"/>
            <a:chExt cx="4125595" cy="1319530"/>
          </a:xfrm>
        </p:grpSpPr>
        <p:sp>
          <p:nvSpPr>
            <p:cNvPr id="5" name="object 5"/>
            <p:cNvSpPr/>
            <p:nvPr/>
          </p:nvSpPr>
          <p:spPr>
            <a:xfrm>
              <a:off x="13057194" y="4730366"/>
              <a:ext cx="3392566" cy="71680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2795422" y="4523422"/>
              <a:ext cx="4125528" cy="1319331"/>
            </a:xfrm>
            <a:prstGeom prst="rect">
              <a:avLst/>
            </a:prstGeom>
            <a:blipFill>
              <a:blip r:embed="rId3" cstate="print"/>
              <a:stretch>
                <a:fillRect/>
              </a:stretch>
            </a:blipFill>
          </p:spPr>
          <p:txBody>
            <a:bodyPr wrap="square" lIns="0" tIns="0" rIns="0" bIns="0" rtlCol="0"/>
            <a:lstStyle/>
            <a:p>
              <a:endParaRPr/>
            </a:p>
          </p:txBody>
        </p:sp>
      </p:gr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47450" y="6472564"/>
            <a:ext cx="6426200" cy="41021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lang="en-IN" spc="110" dirty="0"/>
              <a:t>Simple </a:t>
            </a:r>
            <a:r>
              <a:rPr spc="110" dirty="0"/>
              <a:t>Linear</a:t>
            </a:r>
            <a:r>
              <a:rPr spc="-270" dirty="0"/>
              <a:t> </a:t>
            </a:r>
            <a:r>
              <a:rPr spc="114" dirty="0"/>
              <a:t>Regression</a:t>
            </a:r>
          </a:p>
        </p:txBody>
      </p:sp>
      <p:sp>
        <p:nvSpPr>
          <p:cNvPr id="3" name="object 3"/>
          <p:cNvSpPr txBox="1"/>
          <p:nvPr/>
        </p:nvSpPr>
        <p:spPr>
          <a:xfrm>
            <a:off x="1421811" y="2793497"/>
            <a:ext cx="8209280" cy="7960513"/>
          </a:xfrm>
          <a:prstGeom prst="rect">
            <a:avLst/>
          </a:prstGeom>
        </p:spPr>
        <p:txBody>
          <a:bodyPr vert="horz" wrap="square" lIns="0" tIns="37465" rIns="0" bIns="0" rtlCol="0">
            <a:spAutoFit/>
          </a:bodyPr>
          <a:lstStyle/>
          <a:p>
            <a:pPr marL="535940" marR="105410" indent="-523875">
              <a:lnSpc>
                <a:spcPts val="4700"/>
              </a:lnSpc>
              <a:spcBef>
                <a:spcPts val="295"/>
              </a:spcBef>
              <a:buSzPct val="125316"/>
              <a:buChar char="•"/>
              <a:tabLst>
                <a:tab pos="535940" algn="l"/>
                <a:tab pos="536575" algn="l"/>
              </a:tabLst>
            </a:pPr>
            <a:r>
              <a:rPr sz="3950" spc="-185" dirty="0">
                <a:latin typeface="Arial"/>
                <a:cs typeface="Arial"/>
              </a:rPr>
              <a:t>We </a:t>
            </a:r>
            <a:r>
              <a:rPr sz="3950" spc="55" dirty="0">
                <a:latin typeface="Arial"/>
                <a:cs typeface="Arial"/>
              </a:rPr>
              <a:t>want </a:t>
            </a:r>
            <a:r>
              <a:rPr sz="3950" spc="-75" dirty="0">
                <a:latin typeface="Arial"/>
                <a:cs typeface="Arial"/>
              </a:rPr>
              <a:t>a </a:t>
            </a:r>
            <a:r>
              <a:rPr sz="3950" spc="-20" dirty="0">
                <a:latin typeface="Arial"/>
                <a:cs typeface="Arial"/>
              </a:rPr>
              <a:t>line </a:t>
            </a:r>
            <a:r>
              <a:rPr sz="3950" spc="55" dirty="0">
                <a:latin typeface="Arial"/>
                <a:cs typeface="Arial"/>
              </a:rPr>
              <a:t>that </a:t>
            </a:r>
            <a:r>
              <a:rPr sz="3950" spc="10" dirty="0">
                <a:latin typeface="Arial"/>
                <a:cs typeface="Arial"/>
              </a:rPr>
              <a:t>minimises </a:t>
            </a:r>
            <a:r>
              <a:rPr sz="3950" spc="25" dirty="0">
                <a:latin typeface="Arial"/>
                <a:cs typeface="Arial"/>
              </a:rPr>
              <a:t>the  </a:t>
            </a:r>
            <a:r>
              <a:rPr sz="3950" spc="-15" dirty="0">
                <a:latin typeface="Arial"/>
                <a:cs typeface="Arial"/>
              </a:rPr>
              <a:t>error </a:t>
            </a:r>
            <a:r>
              <a:rPr sz="3950" spc="30" dirty="0">
                <a:latin typeface="Arial"/>
                <a:cs typeface="Arial"/>
              </a:rPr>
              <a:t>between </a:t>
            </a:r>
            <a:r>
              <a:rPr sz="3950" spc="25" dirty="0">
                <a:latin typeface="Arial"/>
                <a:cs typeface="Arial"/>
              </a:rPr>
              <a:t>the </a:t>
            </a:r>
            <a:r>
              <a:rPr lang="en-IN" sz="3950" spc="-75" dirty="0">
                <a:latin typeface="Arial"/>
                <a:cs typeface="Arial"/>
              </a:rPr>
              <a:t>y </a:t>
            </a:r>
            <a:r>
              <a:rPr sz="3950" spc="-25" dirty="0">
                <a:latin typeface="Arial"/>
                <a:cs typeface="Arial"/>
              </a:rPr>
              <a:t>values </a:t>
            </a:r>
            <a:r>
              <a:rPr sz="3950" dirty="0">
                <a:latin typeface="Arial"/>
                <a:cs typeface="Arial"/>
              </a:rPr>
              <a:t>in  </a:t>
            </a:r>
            <a:r>
              <a:rPr sz="3950" spc="20" dirty="0">
                <a:latin typeface="Arial"/>
                <a:cs typeface="Arial"/>
              </a:rPr>
              <a:t>training </a:t>
            </a:r>
            <a:r>
              <a:rPr sz="3950" spc="10" dirty="0">
                <a:latin typeface="Arial"/>
                <a:cs typeface="Arial"/>
              </a:rPr>
              <a:t>samples </a:t>
            </a:r>
            <a:r>
              <a:rPr sz="3950" spc="25" dirty="0">
                <a:latin typeface="Arial"/>
                <a:cs typeface="Arial"/>
              </a:rPr>
              <a:t>and the</a:t>
            </a:r>
            <a:r>
              <a:rPr lang="en-IN" sz="3950" spc="25" dirty="0">
                <a:latin typeface="Arial"/>
                <a:cs typeface="Arial"/>
              </a:rPr>
              <a:t> y </a:t>
            </a:r>
            <a:r>
              <a:rPr sz="3950" spc="-110" dirty="0">
                <a:latin typeface="Arial"/>
                <a:cs typeface="Arial"/>
              </a:rPr>
              <a:t> </a:t>
            </a:r>
            <a:r>
              <a:rPr sz="3950" spc="-25" dirty="0">
                <a:latin typeface="Arial"/>
                <a:cs typeface="Arial"/>
              </a:rPr>
              <a:t>values  </a:t>
            </a:r>
            <a:r>
              <a:rPr sz="3950" spc="55" dirty="0">
                <a:latin typeface="Arial"/>
                <a:cs typeface="Arial"/>
              </a:rPr>
              <a:t>that </a:t>
            </a:r>
            <a:r>
              <a:rPr sz="3950" spc="25" dirty="0">
                <a:latin typeface="Arial"/>
                <a:cs typeface="Arial"/>
              </a:rPr>
              <a:t>the </a:t>
            </a:r>
            <a:r>
              <a:rPr sz="3950" spc="-20" dirty="0">
                <a:latin typeface="Arial"/>
                <a:cs typeface="Arial"/>
              </a:rPr>
              <a:t>line </a:t>
            </a:r>
            <a:r>
              <a:rPr sz="3950" dirty="0">
                <a:latin typeface="Arial"/>
                <a:cs typeface="Arial"/>
              </a:rPr>
              <a:t>passes</a:t>
            </a:r>
            <a:r>
              <a:rPr sz="3950" spc="-80" dirty="0">
                <a:latin typeface="Arial"/>
                <a:cs typeface="Arial"/>
              </a:rPr>
              <a:t> </a:t>
            </a:r>
            <a:r>
              <a:rPr sz="3950" spc="30" dirty="0">
                <a:latin typeface="Arial"/>
                <a:cs typeface="Arial"/>
              </a:rPr>
              <a:t>through.</a:t>
            </a:r>
            <a:endParaRPr sz="3950" dirty="0">
              <a:latin typeface="Arial"/>
              <a:cs typeface="Arial"/>
            </a:endParaRPr>
          </a:p>
          <a:p>
            <a:pPr>
              <a:lnSpc>
                <a:spcPct val="100000"/>
              </a:lnSpc>
              <a:spcBef>
                <a:spcPts val="35"/>
              </a:spcBef>
              <a:buFont typeface="Arial"/>
              <a:buChar char="•"/>
            </a:pPr>
            <a:endParaRPr sz="4200" dirty="0">
              <a:latin typeface="Arial"/>
              <a:cs typeface="Arial"/>
            </a:endParaRPr>
          </a:p>
          <a:p>
            <a:pPr marL="535940" marR="376555" indent="-523875">
              <a:lnSpc>
                <a:spcPts val="4700"/>
              </a:lnSpc>
              <a:buSzPct val="125316"/>
              <a:buChar char="•"/>
              <a:tabLst>
                <a:tab pos="535940" algn="l"/>
                <a:tab pos="536575" algn="l"/>
              </a:tabLst>
            </a:pPr>
            <a:r>
              <a:rPr sz="3950" spc="-35" dirty="0">
                <a:latin typeface="Arial"/>
                <a:cs typeface="Arial"/>
              </a:rPr>
              <a:t>Or </a:t>
            </a:r>
            <a:r>
              <a:rPr sz="3950" spc="100" dirty="0">
                <a:latin typeface="Arial"/>
                <a:cs typeface="Arial"/>
              </a:rPr>
              <a:t>put </a:t>
            </a:r>
            <a:r>
              <a:rPr sz="3950" spc="10" dirty="0">
                <a:latin typeface="Arial"/>
                <a:cs typeface="Arial"/>
              </a:rPr>
              <a:t>another </a:t>
            </a:r>
            <a:r>
              <a:rPr sz="3950" spc="-55" dirty="0">
                <a:latin typeface="Arial"/>
                <a:cs typeface="Arial"/>
              </a:rPr>
              <a:t>way, </a:t>
            </a:r>
            <a:r>
              <a:rPr sz="3950" spc="35" dirty="0">
                <a:latin typeface="Arial"/>
                <a:cs typeface="Arial"/>
              </a:rPr>
              <a:t>we </a:t>
            </a:r>
            <a:r>
              <a:rPr sz="3950" spc="55" dirty="0">
                <a:latin typeface="Arial"/>
                <a:cs typeface="Arial"/>
              </a:rPr>
              <a:t>want</a:t>
            </a:r>
            <a:r>
              <a:rPr sz="3950" spc="-100" dirty="0">
                <a:latin typeface="Arial"/>
                <a:cs typeface="Arial"/>
              </a:rPr>
              <a:t> </a:t>
            </a:r>
            <a:r>
              <a:rPr sz="3950" spc="25" dirty="0">
                <a:latin typeface="Arial"/>
                <a:cs typeface="Arial"/>
              </a:rPr>
              <a:t>the  </a:t>
            </a:r>
            <a:r>
              <a:rPr sz="3950" spc="-20" dirty="0">
                <a:latin typeface="Arial"/>
                <a:cs typeface="Arial"/>
              </a:rPr>
              <a:t>line </a:t>
            </a:r>
            <a:r>
              <a:rPr sz="3950" spc="55" dirty="0">
                <a:latin typeface="Arial"/>
                <a:cs typeface="Arial"/>
              </a:rPr>
              <a:t>that </a:t>
            </a:r>
            <a:r>
              <a:rPr sz="3950" spc="120" dirty="0">
                <a:latin typeface="Arial"/>
                <a:cs typeface="Arial"/>
              </a:rPr>
              <a:t>“best </a:t>
            </a:r>
            <a:r>
              <a:rPr sz="3950" spc="90" dirty="0">
                <a:latin typeface="Arial"/>
                <a:cs typeface="Arial"/>
              </a:rPr>
              <a:t>fits’ </a:t>
            </a:r>
            <a:r>
              <a:rPr sz="3950" spc="25" dirty="0">
                <a:latin typeface="Arial"/>
                <a:cs typeface="Arial"/>
              </a:rPr>
              <a:t>the </a:t>
            </a:r>
            <a:r>
              <a:rPr sz="3950" spc="20" dirty="0">
                <a:latin typeface="Arial"/>
                <a:cs typeface="Arial"/>
              </a:rPr>
              <a:t>training  </a:t>
            </a:r>
            <a:r>
              <a:rPr sz="3950" spc="10" dirty="0">
                <a:latin typeface="Arial"/>
                <a:cs typeface="Arial"/>
              </a:rPr>
              <a:t>samples.</a:t>
            </a:r>
            <a:endParaRPr sz="3950" dirty="0">
              <a:latin typeface="Arial"/>
              <a:cs typeface="Arial"/>
            </a:endParaRPr>
          </a:p>
          <a:p>
            <a:pPr>
              <a:lnSpc>
                <a:spcPct val="100000"/>
              </a:lnSpc>
              <a:spcBef>
                <a:spcPts val="30"/>
              </a:spcBef>
              <a:buFont typeface="Arial"/>
              <a:buChar char="•"/>
            </a:pPr>
            <a:endParaRPr sz="4200" dirty="0">
              <a:latin typeface="Arial"/>
              <a:cs typeface="Arial"/>
            </a:endParaRPr>
          </a:p>
          <a:p>
            <a:pPr marL="535940" marR="5080" indent="-523875" algn="just">
              <a:lnSpc>
                <a:spcPts val="4700"/>
              </a:lnSpc>
              <a:buSzPct val="125316"/>
              <a:buChar char="•"/>
              <a:tabLst>
                <a:tab pos="536575" algn="l"/>
              </a:tabLst>
            </a:pPr>
            <a:r>
              <a:rPr sz="3950" dirty="0">
                <a:latin typeface="Arial"/>
                <a:cs typeface="Arial"/>
              </a:rPr>
              <a:t>So </a:t>
            </a:r>
            <a:r>
              <a:rPr sz="3950" spc="35" dirty="0">
                <a:latin typeface="Arial"/>
                <a:cs typeface="Arial"/>
              </a:rPr>
              <a:t>we </a:t>
            </a:r>
            <a:r>
              <a:rPr sz="3950" spc="10" dirty="0">
                <a:latin typeface="Arial"/>
                <a:cs typeface="Arial"/>
              </a:rPr>
              <a:t>define </a:t>
            </a:r>
            <a:r>
              <a:rPr sz="3950" spc="25" dirty="0">
                <a:latin typeface="Arial"/>
                <a:cs typeface="Arial"/>
              </a:rPr>
              <a:t>the </a:t>
            </a:r>
            <a:r>
              <a:rPr sz="3950" spc="-15" dirty="0">
                <a:latin typeface="Arial"/>
                <a:cs typeface="Arial"/>
              </a:rPr>
              <a:t>error </a:t>
            </a:r>
            <a:r>
              <a:rPr sz="3950" spc="55" dirty="0">
                <a:latin typeface="Arial"/>
                <a:cs typeface="Arial"/>
              </a:rPr>
              <a:t>function</a:t>
            </a:r>
            <a:r>
              <a:rPr sz="3950" spc="-85" dirty="0">
                <a:latin typeface="Arial"/>
                <a:cs typeface="Arial"/>
              </a:rPr>
              <a:t> </a:t>
            </a:r>
            <a:r>
              <a:rPr sz="3950" spc="50" dirty="0">
                <a:latin typeface="Arial"/>
                <a:cs typeface="Arial"/>
              </a:rPr>
              <a:t>for  </a:t>
            </a:r>
            <a:r>
              <a:rPr sz="3950" spc="25" dirty="0">
                <a:latin typeface="Arial"/>
                <a:cs typeface="Arial"/>
              </a:rPr>
              <a:t>our </a:t>
            </a:r>
            <a:r>
              <a:rPr sz="3950" spc="35" dirty="0">
                <a:latin typeface="Arial"/>
                <a:cs typeface="Arial"/>
              </a:rPr>
              <a:t>algorithm so we </a:t>
            </a:r>
            <a:r>
              <a:rPr sz="3950" spc="25" dirty="0">
                <a:latin typeface="Arial"/>
                <a:cs typeface="Arial"/>
              </a:rPr>
              <a:t>can </a:t>
            </a:r>
            <a:r>
              <a:rPr sz="3950" spc="10" dirty="0">
                <a:latin typeface="Arial"/>
                <a:cs typeface="Arial"/>
              </a:rPr>
              <a:t>minimise  </a:t>
            </a:r>
            <a:r>
              <a:rPr sz="3950" spc="55" dirty="0">
                <a:latin typeface="Arial"/>
                <a:cs typeface="Arial"/>
              </a:rPr>
              <a:t>that</a:t>
            </a:r>
            <a:r>
              <a:rPr sz="3950" spc="-5" dirty="0">
                <a:latin typeface="Arial"/>
                <a:cs typeface="Arial"/>
              </a:rPr>
              <a:t> </a:t>
            </a:r>
            <a:r>
              <a:rPr sz="3950" spc="-75" dirty="0">
                <a:latin typeface="Arial"/>
                <a:cs typeface="Arial"/>
              </a:rPr>
              <a:t>error.</a:t>
            </a:r>
            <a:endParaRPr sz="3950" dirty="0">
              <a:latin typeface="Arial"/>
              <a:cs typeface="Arial"/>
            </a:endParaRPr>
          </a:p>
        </p:txBody>
      </p:sp>
      <p:sp>
        <p:nvSpPr>
          <p:cNvPr id="4" name="object 4"/>
          <p:cNvSpPr/>
          <p:nvPr/>
        </p:nvSpPr>
        <p:spPr>
          <a:xfrm>
            <a:off x="12701183" y="4345417"/>
            <a:ext cx="4397771" cy="1685812"/>
          </a:xfrm>
          <a:prstGeom prst="rect">
            <a:avLst/>
          </a:prstGeom>
          <a:blipFill>
            <a:blip r:embed="rId2" cstate="print"/>
            <a:stretch>
              <a:fillRect/>
            </a:stretch>
          </a:blipFill>
        </p:spPr>
        <p:txBody>
          <a:bodyPr wrap="square" lIns="0" tIns="0" rIns="0" bIns="0" rtlCol="0"/>
          <a:lstStyle/>
          <a:p>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0150" y="25168"/>
            <a:ext cx="10013950" cy="6433110"/>
          </a:xfrm>
          <a:prstGeom prst="rect">
            <a:avLst/>
          </a:prstGeom>
        </p:spPr>
      </p:pic>
      <p:sp>
        <p:nvSpPr>
          <p:cNvPr id="5" name="TextBox 4"/>
          <p:cNvSpPr txBox="1"/>
          <p:nvPr/>
        </p:nvSpPr>
        <p:spPr>
          <a:xfrm>
            <a:off x="374650" y="1997075"/>
            <a:ext cx="9906000" cy="8217634"/>
          </a:xfrm>
          <a:prstGeom prst="rect">
            <a:avLst/>
          </a:prstGeom>
          <a:noFill/>
        </p:spPr>
        <p:txBody>
          <a:bodyPr wrap="square" rtlCol="0">
            <a:spAutoFit/>
          </a:bodyPr>
          <a:lstStyle/>
          <a:p>
            <a:r>
              <a:rPr lang="en-US" sz="4400" dirty="0"/>
              <a:t>When we have drawn the “best fit line” we are ready to make some predictions. </a:t>
            </a:r>
          </a:p>
          <a:p>
            <a:endParaRPr lang="en-US" sz="4400" dirty="0"/>
          </a:p>
          <a:p>
            <a:r>
              <a:rPr lang="en-US" sz="4400" dirty="0"/>
              <a:t>However, since our prediction is based on the parameter values we estimate, when we predict new y values given x, we will have error or vertical offset (blue lines). </a:t>
            </a:r>
          </a:p>
          <a:p>
            <a:endParaRPr lang="en-US" sz="4400" dirty="0"/>
          </a:p>
          <a:p>
            <a:endParaRPr lang="en-US" sz="4400" dirty="0"/>
          </a:p>
          <a:p>
            <a:r>
              <a:rPr lang="en-US" sz="4400" dirty="0"/>
              <a:t>This error is denoted as </a:t>
            </a:r>
            <a:r>
              <a:rPr lang="en-US" sz="4400" b="1" dirty="0"/>
              <a:t>|𝑦̂ −𝑦| </a:t>
            </a:r>
            <a:r>
              <a:rPr lang="en-US" sz="4400" dirty="0"/>
              <a:t>where</a:t>
            </a:r>
            <a:r>
              <a:rPr lang="en-US" sz="4400" b="1" dirty="0"/>
              <a:t> 𝑦̂</a:t>
            </a:r>
            <a:r>
              <a:rPr lang="en-US" sz="4400" dirty="0"/>
              <a:t> is on our regression line and </a:t>
            </a:r>
            <a:r>
              <a:rPr lang="en-US" sz="4400" b="1" dirty="0"/>
              <a:t>y </a:t>
            </a:r>
            <a:r>
              <a:rPr lang="en-US" sz="4400" dirty="0"/>
              <a:t>is the actual observed value (green dot).</a:t>
            </a:r>
          </a:p>
        </p:txBody>
      </p:sp>
    </p:spTree>
    <p:extLst>
      <p:ext uri="{BB962C8B-B14F-4D97-AF65-F5344CB8AC3E}">
        <p14:creationId xmlns:p14="http://schemas.microsoft.com/office/powerpoint/2010/main" val="396473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1806</TotalTime>
  <Words>2411</Words>
  <Application>Microsoft Office PowerPoint</Application>
  <PresentationFormat>Custom</PresentationFormat>
  <Paragraphs>213</Paragraphs>
  <Slides>40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Arial Unicode MS</vt:lpstr>
      <vt:lpstr>Calibri</vt:lpstr>
      <vt:lpstr>Office Theme</vt:lpstr>
      <vt:lpstr>Machine Learning Linear Regression</vt:lpstr>
      <vt:lpstr>What is Regression?</vt:lpstr>
      <vt:lpstr>PowerPoint Presentation</vt:lpstr>
      <vt:lpstr>Simple Linear Regression Form   </vt:lpstr>
      <vt:lpstr>Regression Coefficients</vt:lpstr>
      <vt:lpstr>Salary= θ0 + θ1  * Experience </vt:lpstr>
      <vt:lpstr>Simple (Single Dimension) Linear Regression</vt:lpstr>
      <vt:lpstr>Simple Linear Regression</vt:lpstr>
      <vt:lpstr>PowerPoint Presentation</vt:lpstr>
      <vt:lpstr>Real-life example </vt:lpstr>
      <vt:lpstr>PowerPoint Presentation</vt:lpstr>
      <vt:lpstr>Performance Metrics</vt:lpstr>
      <vt:lpstr>3. R-squared</vt:lpstr>
      <vt:lpstr>PowerPoint Presentation</vt:lpstr>
      <vt:lpstr>PowerPoint Presentation</vt:lpstr>
      <vt:lpstr>Multiple Linear  Regression </vt:lpstr>
      <vt:lpstr>Real –life example </vt:lpstr>
      <vt:lpstr>PowerPoint Presentation</vt:lpstr>
      <vt:lpstr>PowerPoint Presentation</vt:lpstr>
      <vt:lpstr>Multiple Linear Regression</vt:lpstr>
      <vt:lpstr>Polynomial Regression </vt:lpstr>
      <vt:lpstr>Polynomial Regression is a regression algorithm that models the relationship between a dependent(y) and independent variable(x) as nth degree polynomial.   The Polynomial Regression equation is given below:</vt:lpstr>
      <vt:lpstr>PowerPoint Presentation</vt:lpstr>
      <vt:lpstr>PowerPoint Presentation</vt:lpstr>
      <vt:lpstr>Assumptions of Linear Regression </vt:lpstr>
      <vt:lpstr>Gradient Descent</vt:lpstr>
      <vt:lpstr>Gradient Descent</vt:lpstr>
      <vt:lpstr>PowerPoint Presentation</vt:lpstr>
      <vt:lpstr>Gradient Descent</vt:lpstr>
      <vt:lpstr>Gradient Descent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Pros and cons of gradient descent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Linear Regression</dc:title>
  <dc:creator>Sanjay Kumar</dc:creator>
  <cp:lastModifiedBy>Sanjay Kumar</cp:lastModifiedBy>
  <cp:revision>59</cp:revision>
  <dcterms:created xsi:type="dcterms:W3CDTF">2021-08-09T06:47:00Z</dcterms:created>
  <dcterms:modified xsi:type="dcterms:W3CDTF">2024-08-22T08:06:37Z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2021-08-09T00:00:00Z</vt:filetime>
  </property>
</Properties>
</file>