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57" r:id="rId3"/>
    <p:sldId id="259" r:id="rId4"/>
    <p:sldId id="262" r:id="rId5"/>
    <p:sldId id="277" r:id="rId6"/>
    <p:sldId id="260" r:id="rId7"/>
    <p:sldId id="261" r:id="rId8"/>
    <p:sldId id="263" r:id="rId9"/>
    <p:sldId id="266" r:id="rId10"/>
    <p:sldId id="267" r:id="rId11"/>
    <p:sldId id="268" r:id="rId12"/>
    <p:sldId id="278" r:id="rId13"/>
    <p:sldId id="279" r:id="rId14"/>
    <p:sldId id="280" r:id="rId15"/>
    <p:sldId id="269" r:id="rId16"/>
    <p:sldId id="270" r:id="rId17"/>
  </p:sldIdLst>
  <p:sldSz cx="20104100" cy="11315700"/>
  <p:notesSz cx="20104100" cy="11315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6DE721-10D2-4016-83DC-8A3D93A91A69}" v="1" dt="2024-04-20T02:51:16.99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540" y="68"/>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Kumar" userId="f7fa2fb5d317e67a" providerId="LiveId" clId="{263CCBAA-A886-46CF-A88D-AD0BC9DA5098}"/>
    <pc:docChg chg="modSld">
      <pc:chgData name="Sanjay Kumar" userId="f7fa2fb5d317e67a" providerId="LiveId" clId="{263CCBAA-A886-46CF-A88D-AD0BC9DA5098}" dt="2023-11-18T17:26:16.183" v="0" actId="14100"/>
      <pc:docMkLst>
        <pc:docMk/>
      </pc:docMkLst>
      <pc:sldChg chg="modSp mod">
        <pc:chgData name="Sanjay Kumar" userId="f7fa2fb5d317e67a" providerId="LiveId" clId="{263CCBAA-A886-46CF-A88D-AD0BC9DA5098}" dt="2023-11-18T17:26:16.183" v="0" actId="14100"/>
        <pc:sldMkLst>
          <pc:docMk/>
          <pc:sldMk cId="1779530012" sldId="277"/>
        </pc:sldMkLst>
        <pc:spChg chg="mod">
          <ac:chgData name="Sanjay Kumar" userId="f7fa2fb5d317e67a" providerId="LiveId" clId="{263CCBAA-A886-46CF-A88D-AD0BC9DA5098}" dt="2023-11-18T17:26:16.183" v="0" actId="14100"/>
          <ac:spMkLst>
            <pc:docMk/>
            <pc:sldMk cId="1779530012" sldId="277"/>
            <ac:spMk id="3" creationId="{1F32601E-6DEE-A024-D842-3CB91211CE75}"/>
          </ac:spMkLst>
        </pc:spChg>
      </pc:sldChg>
    </pc:docChg>
  </pc:docChgLst>
  <pc:docChgLst>
    <pc:chgData name="Sanjay Kumar" userId="f7fa2fb5d317e67a" providerId="LiveId" clId="{D76DE721-10D2-4016-83DC-8A3D93A91A69}"/>
    <pc:docChg chg="undo custSel addSld delSld modSld">
      <pc:chgData name="Sanjay Kumar" userId="f7fa2fb5d317e67a" providerId="LiveId" clId="{D76DE721-10D2-4016-83DC-8A3D93A91A69}" dt="2024-04-20T10:13:53.967" v="43" actId="680"/>
      <pc:docMkLst>
        <pc:docMk/>
      </pc:docMkLst>
      <pc:sldChg chg="modSp mod">
        <pc:chgData name="Sanjay Kumar" userId="f7fa2fb5d317e67a" providerId="LiveId" clId="{D76DE721-10D2-4016-83DC-8A3D93A91A69}" dt="2024-04-20T02:53:29.272" v="32" actId="20577"/>
        <pc:sldMkLst>
          <pc:docMk/>
          <pc:sldMk cId="0" sldId="268"/>
        </pc:sldMkLst>
        <pc:spChg chg="mod">
          <ac:chgData name="Sanjay Kumar" userId="f7fa2fb5d317e67a" providerId="LiveId" clId="{D76DE721-10D2-4016-83DC-8A3D93A91A69}" dt="2024-04-20T02:53:29.272" v="32" actId="20577"/>
          <ac:spMkLst>
            <pc:docMk/>
            <pc:sldMk cId="0" sldId="268"/>
            <ac:spMk id="3" creationId="{00000000-0000-0000-0000-000000000000}"/>
          </ac:spMkLst>
        </pc:spChg>
      </pc:sldChg>
      <pc:sldChg chg="delSp modSp new mod">
        <pc:chgData name="Sanjay Kumar" userId="f7fa2fb5d317e67a" providerId="LiveId" clId="{D76DE721-10D2-4016-83DC-8A3D93A91A69}" dt="2024-04-20T02:50:29.114" v="11"/>
        <pc:sldMkLst>
          <pc:docMk/>
          <pc:sldMk cId="3228457547" sldId="278"/>
        </pc:sldMkLst>
        <pc:spChg chg="del">
          <ac:chgData name="Sanjay Kumar" userId="f7fa2fb5d317e67a" providerId="LiveId" clId="{D76DE721-10D2-4016-83DC-8A3D93A91A69}" dt="2024-04-20T02:49:52.358" v="3" actId="478"/>
          <ac:spMkLst>
            <pc:docMk/>
            <pc:sldMk cId="3228457547" sldId="278"/>
            <ac:spMk id="2" creationId="{508B1FB7-FA98-54E6-1A63-7DC89B235BD4}"/>
          </ac:spMkLst>
        </pc:spChg>
        <pc:spChg chg="mod">
          <ac:chgData name="Sanjay Kumar" userId="f7fa2fb5d317e67a" providerId="LiveId" clId="{D76DE721-10D2-4016-83DC-8A3D93A91A69}" dt="2024-04-20T02:50:29.114" v="11"/>
          <ac:spMkLst>
            <pc:docMk/>
            <pc:sldMk cId="3228457547" sldId="278"/>
            <ac:spMk id="3" creationId="{6004ADAA-8CA4-5ACC-EFA9-5BAF670DA5B0}"/>
          </ac:spMkLst>
        </pc:spChg>
      </pc:sldChg>
      <pc:sldChg chg="addSp delSp modSp new mod">
        <pc:chgData name="Sanjay Kumar" userId="f7fa2fb5d317e67a" providerId="LiveId" clId="{D76DE721-10D2-4016-83DC-8A3D93A91A69}" dt="2024-04-20T02:51:30.997" v="17" actId="1076"/>
        <pc:sldMkLst>
          <pc:docMk/>
          <pc:sldMk cId="1213644625" sldId="279"/>
        </pc:sldMkLst>
        <pc:spChg chg="del">
          <ac:chgData name="Sanjay Kumar" userId="f7fa2fb5d317e67a" providerId="LiveId" clId="{D76DE721-10D2-4016-83DC-8A3D93A91A69}" dt="2024-04-20T02:51:22.146" v="14" actId="478"/>
          <ac:spMkLst>
            <pc:docMk/>
            <pc:sldMk cId="1213644625" sldId="279"/>
            <ac:spMk id="3" creationId="{0724A686-DBD2-F0B2-2970-E087FBD71FEA}"/>
          </ac:spMkLst>
        </pc:spChg>
        <pc:picChg chg="add mod">
          <ac:chgData name="Sanjay Kumar" userId="f7fa2fb5d317e67a" providerId="LiveId" clId="{D76DE721-10D2-4016-83DC-8A3D93A91A69}" dt="2024-04-20T02:51:30.997" v="17" actId="1076"/>
          <ac:picMkLst>
            <pc:docMk/>
            <pc:sldMk cId="1213644625" sldId="279"/>
            <ac:picMk id="5" creationId="{9CB01CE0-4EE1-7927-3EE6-36794AEBEF2E}"/>
          </ac:picMkLst>
        </pc:picChg>
      </pc:sldChg>
      <pc:sldChg chg="delSp modSp new mod">
        <pc:chgData name="Sanjay Kumar" userId="f7fa2fb5d317e67a" providerId="LiveId" clId="{D76DE721-10D2-4016-83DC-8A3D93A91A69}" dt="2024-04-20T02:54:43.190" v="41" actId="123"/>
        <pc:sldMkLst>
          <pc:docMk/>
          <pc:sldMk cId="3226428848" sldId="280"/>
        </pc:sldMkLst>
        <pc:spChg chg="del">
          <ac:chgData name="Sanjay Kumar" userId="f7fa2fb5d317e67a" providerId="LiveId" clId="{D76DE721-10D2-4016-83DC-8A3D93A91A69}" dt="2024-04-20T02:54:23.275" v="36" actId="478"/>
          <ac:spMkLst>
            <pc:docMk/>
            <pc:sldMk cId="3226428848" sldId="280"/>
            <ac:spMk id="2" creationId="{4873975C-0C39-25DD-7AA5-7FE0D006AD81}"/>
          </ac:spMkLst>
        </pc:spChg>
        <pc:spChg chg="mod">
          <ac:chgData name="Sanjay Kumar" userId="f7fa2fb5d317e67a" providerId="LiveId" clId="{D76DE721-10D2-4016-83DC-8A3D93A91A69}" dt="2024-04-20T02:54:43.190" v="41" actId="123"/>
          <ac:spMkLst>
            <pc:docMk/>
            <pc:sldMk cId="3226428848" sldId="280"/>
            <ac:spMk id="3" creationId="{97B295E8-025C-AA77-B830-3ACA21EB0E6B}"/>
          </ac:spMkLst>
        </pc:spChg>
      </pc:sldChg>
      <pc:sldChg chg="new del">
        <pc:chgData name="Sanjay Kumar" userId="f7fa2fb5d317e67a" providerId="LiveId" clId="{D76DE721-10D2-4016-83DC-8A3D93A91A69}" dt="2024-04-20T10:13:53.967" v="43" actId="680"/>
        <pc:sldMkLst>
          <pc:docMk/>
          <pc:sldMk cId="1294586958"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48789" y="925194"/>
            <a:ext cx="16606520" cy="13690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3015615" y="6336792"/>
            <a:ext cx="14072870" cy="2828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40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0" i="0">
                <a:solidFill>
                  <a:schemeClr val="tx1"/>
                </a:solidFill>
                <a:latin typeface="Arial MT"/>
                <a:cs typeface="Arial MT"/>
              </a:defRPr>
            </a:lvl1pPr>
          </a:lstStyle>
          <a:p>
            <a:endParaRPr/>
          </a:p>
        </p:txBody>
      </p:sp>
      <p:sp>
        <p:nvSpPr>
          <p:cNvPr id="3" name="Holder 3"/>
          <p:cNvSpPr>
            <a:spLocks noGrp="1"/>
          </p:cNvSpPr>
          <p:nvPr>
            <p:ph sz="half" idx="2"/>
          </p:nvPr>
        </p:nvSpPr>
        <p:spPr>
          <a:xfrm>
            <a:off x="1005205" y="2602611"/>
            <a:ext cx="8745284" cy="746836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2611"/>
            <a:ext cx="8745284" cy="746836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91837" y="3773730"/>
            <a:ext cx="9720425" cy="2755265"/>
          </a:xfrm>
          <a:prstGeom prst="rect">
            <a:avLst/>
          </a:prstGeom>
        </p:spPr>
        <p:txBody>
          <a:bodyPr wrap="square" lIns="0" tIns="0" rIns="0" bIns="0">
            <a:spAutoFit/>
          </a:bodyPr>
          <a:lstStyle>
            <a:lvl1pPr>
              <a:defRPr sz="9200" b="0" i="0">
                <a:solidFill>
                  <a:schemeClr val="tx1"/>
                </a:solidFill>
                <a:latin typeface="Arial MT"/>
                <a:cs typeface="Arial MT"/>
              </a:defRPr>
            </a:lvl1pPr>
          </a:lstStyle>
          <a:p>
            <a:endParaRPr/>
          </a:p>
        </p:txBody>
      </p:sp>
      <p:sp>
        <p:nvSpPr>
          <p:cNvPr id="3" name="Holder 3"/>
          <p:cNvSpPr>
            <a:spLocks noGrp="1"/>
          </p:cNvSpPr>
          <p:nvPr>
            <p:ph type="body" idx="1"/>
          </p:nvPr>
        </p:nvSpPr>
        <p:spPr>
          <a:xfrm>
            <a:off x="1050879" y="3672840"/>
            <a:ext cx="18002341" cy="4902200"/>
          </a:xfrm>
          <a:prstGeom prst="rect">
            <a:avLst/>
          </a:prstGeom>
        </p:spPr>
        <p:txBody>
          <a:bodyPr wrap="square" lIns="0" tIns="0" rIns="0" bIns="0">
            <a:spAutoFit/>
          </a:bodyPr>
          <a:lstStyle>
            <a:lvl1pPr>
              <a:defRPr sz="40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6835394" y="10523601"/>
            <a:ext cx="6433312" cy="5657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23601"/>
            <a:ext cx="4623943" cy="5657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6" name="Holder 6"/>
          <p:cNvSpPr>
            <a:spLocks noGrp="1"/>
          </p:cNvSpPr>
          <p:nvPr>
            <p:ph type="sldNum" sz="quarter" idx="7"/>
          </p:nvPr>
        </p:nvSpPr>
        <p:spPr>
          <a:xfrm>
            <a:off x="14474953" y="10523601"/>
            <a:ext cx="4623943" cy="5657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8726" y="4874959"/>
            <a:ext cx="10634345" cy="1427480"/>
          </a:xfrm>
          <a:prstGeom prst="rect">
            <a:avLst/>
          </a:prstGeom>
        </p:spPr>
        <p:txBody>
          <a:bodyPr vert="horz" wrap="square" lIns="0" tIns="12700" rIns="0" bIns="0" rtlCol="0">
            <a:spAutoFit/>
          </a:bodyPr>
          <a:lstStyle/>
          <a:p>
            <a:pPr marL="12700">
              <a:lnSpc>
                <a:spcPct val="100000"/>
              </a:lnSpc>
              <a:spcBef>
                <a:spcPts val="100"/>
              </a:spcBef>
            </a:pPr>
            <a:r>
              <a:rPr spc="245" dirty="0"/>
              <a:t>Logistic</a:t>
            </a:r>
            <a:r>
              <a:rPr spc="390" dirty="0"/>
              <a:t> </a:t>
            </a:r>
            <a:r>
              <a:rPr spc="75" dirty="0"/>
              <a:t>Regression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1037" y="439102"/>
            <a:ext cx="8663305" cy="1427480"/>
          </a:xfrm>
          <a:prstGeom prst="rect">
            <a:avLst/>
          </a:prstGeom>
        </p:spPr>
        <p:txBody>
          <a:bodyPr vert="horz" wrap="square" lIns="0" tIns="12700" rIns="0" bIns="0" rtlCol="0">
            <a:spAutoFit/>
          </a:bodyPr>
          <a:lstStyle/>
          <a:p>
            <a:pPr marL="12700">
              <a:lnSpc>
                <a:spcPct val="100000"/>
              </a:lnSpc>
              <a:spcBef>
                <a:spcPts val="100"/>
              </a:spcBef>
            </a:pPr>
            <a:r>
              <a:rPr spc="-20" dirty="0"/>
              <a:t>Sigmoid</a:t>
            </a:r>
            <a:r>
              <a:rPr spc="45" dirty="0"/>
              <a:t> </a:t>
            </a:r>
            <a:r>
              <a:rPr spc="-5" dirty="0"/>
              <a:t>function</a:t>
            </a:r>
          </a:p>
        </p:txBody>
      </p:sp>
      <p:pic>
        <p:nvPicPr>
          <p:cNvPr id="3" name="object 3"/>
          <p:cNvPicPr/>
          <p:nvPr/>
        </p:nvPicPr>
        <p:blipFill>
          <a:blip r:embed="rId2" cstate="print"/>
          <a:stretch>
            <a:fillRect/>
          </a:stretch>
        </p:blipFill>
        <p:spPr>
          <a:xfrm>
            <a:off x="6934200" y="1905000"/>
            <a:ext cx="3441700" cy="1536700"/>
          </a:xfrm>
          <a:prstGeom prst="rect">
            <a:avLst/>
          </a:prstGeom>
        </p:spPr>
      </p:pic>
      <p:pic>
        <p:nvPicPr>
          <p:cNvPr id="4" name="object 4"/>
          <p:cNvPicPr/>
          <p:nvPr/>
        </p:nvPicPr>
        <p:blipFill>
          <a:blip r:embed="rId3" cstate="print"/>
          <a:stretch>
            <a:fillRect/>
          </a:stretch>
        </p:blipFill>
        <p:spPr>
          <a:xfrm>
            <a:off x="11303000" y="3327400"/>
            <a:ext cx="6934200" cy="5092700"/>
          </a:xfrm>
          <a:prstGeom prst="rect">
            <a:avLst/>
          </a:prstGeom>
        </p:spPr>
      </p:pic>
      <p:pic>
        <p:nvPicPr>
          <p:cNvPr id="5" name="object 5"/>
          <p:cNvPicPr/>
          <p:nvPr/>
        </p:nvPicPr>
        <p:blipFill>
          <a:blip r:embed="rId4" cstate="print"/>
          <a:stretch>
            <a:fillRect/>
          </a:stretch>
        </p:blipFill>
        <p:spPr>
          <a:xfrm>
            <a:off x="4406900" y="6273800"/>
            <a:ext cx="5778500" cy="1155700"/>
          </a:xfrm>
          <a:prstGeom prst="rect">
            <a:avLst/>
          </a:prstGeom>
        </p:spPr>
      </p:pic>
      <p:sp>
        <p:nvSpPr>
          <p:cNvPr id="6" name="object 6"/>
          <p:cNvSpPr txBox="1"/>
          <p:nvPr/>
        </p:nvSpPr>
        <p:spPr>
          <a:xfrm>
            <a:off x="2815589" y="5134145"/>
            <a:ext cx="3912235" cy="635000"/>
          </a:xfrm>
          <a:prstGeom prst="rect">
            <a:avLst/>
          </a:prstGeom>
        </p:spPr>
        <p:txBody>
          <a:bodyPr vert="horz" wrap="square" lIns="0" tIns="12700" rIns="0" bIns="0" rtlCol="0">
            <a:spAutoFit/>
          </a:bodyPr>
          <a:lstStyle/>
          <a:p>
            <a:pPr marL="12700">
              <a:lnSpc>
                <a:spcPct val="100000"/>
              </a:lnSpc>
              <a:spcBef>
                <a:spcPts val="100"/>
              </a:spcBef>
            </a:pPr>
            <a:r>
              <a:rPr sz="4000" spc="-5" dirty="0">
                <a:latin typeface="Calibri"/>
                <a:cs typeface="Calibri"/>
              </a:rPr>
              <a:t>Logistic</a:t>
            </a:r>
            <a:r>
              <a:rPr sz="4000" spc="-35" dirty="0">
                <a:latin typeface="Calibri"/>
                <a:cs typeface="Calibri"/>
              </a:rPr>
              <a:t> </a:t>
            </a:r>
            <a:r>
              <a:rPr sz="4000" spc="-15" dirty="0">
                <a:latin typeface="Calibri"/>
                <a:cs typeface="Calibri"/>
              </a:rPr>
              <a:t>Regression</a:t>
            </a:r>
            <a:endParaRPr sz="40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8726" y="456246"/>
            <a:ext cx="10634345" cy="1427480"/>
          </a:xfrm>
          <a:prstGeom prst="rect">
            <a:avLst/>
          </a:prstGeom>
        </p:spPr>
        <p:txBody>
          <a:bodyPr vert="horz" wrap="square" lIns="0" tIns="12700" rIns="0" bIns="0" rtlCol="0">
            <a:spAutoFit/>
          </a:bodyPr>
          <a:lstStyle/>
          <a:p>
            <a:pPr marL="12700">
              <a:lnSpc>
                <a:spcPct val="100000"/>
              </a:lnSpc>
              <a:spcBef>
                <a:spcPts val="100"/>
              </a:spcBef>
            </a:pPr>
            <a:r>
              <a:rPr spc="245" dirty="0"/>
              <a:t>Logistic</a:t>
            </a:r>
            <a:r>
              <a:rPr spc="390" dirty="0"/>
              <a:t> </a:t>
            </a:r>
            <a:r>
              <a:rPr spc="75" dirty="0"/>
              <a:t>Regression</a:t>
            </a:r>
          </a:p>
        </p:txBody>
      </p:sp>
      <p:sp>
        <p:nvSpPr>
          <p:cNvPr id="3" name="object 3"/>
          <p:cNvSpPr txBox="1"/>
          <p:nvPr/>
        </p:nvSpPr>
        <p:spPr>
          <a:xfrm>
            <a:off x="1104900" y="2413104"/>
            <a:ext cx="8585200" cy="6806992"/>
          </a:xfrm>
          <a:prstGeom prst="rect">
            <a:avLst/>
          </a:prstGeom>
        </p:spPr>
        <p:txBody>
          <a:bodyPr vert="horz" wrap="square" lIns="0" tIns="12700" rIns="0" bIns="0" rtlCol="0">
            <a:spAutoFit/>
          </a:bodyPr>
          <a:lstStyle/>
          <a:p>
            <a:pPr marL="533400" indent="-520700">
              <a:lnSpc>
                <a:spcPct val="100000"/>
              </a:lnSpc>
              <a:spcBef>
                <a:spcPts val="100"/>
              </a:spcBef>
              <a:buSzPct val="122500"/>
              <a:buChar char="•"/>
              <a:tabLst>
                <a:tab pos="532765" algn="l"/>
                <a:tab pos="533400" algn="l"/>
              </a:tabLst>
            </a:pPr>
            <a:endParaRPr lang="en-IN" sz="4000" spc="-90" dirty="0">
              <a:latin typeface="Arial MT"/>
              <a:cs typeface="Arial MT"/>
            </a:endParaRPr>
          </a:p>
          <a:p>
            <a:r>
              <a:rPr lang="en-US" sz="4000" dirty="0"/>
              <a:t>The outcome probability is modeled using the logistic function, also known as the sigmoid function.</a:t>
            </a:r>
          </a:p>
          <a:p>
            <a:r>
              <a:rPr lang="en-US" sz="4000" dirty="0"/>
              <a:t>Here's the logistic function:</a:t>
            </a:r>
          </a:p>
          <a:p>
            <a:pPr marL="533400" indent="-520700">
              <a:lnSpc>
                <a:spcPct val="100000"/>
              </a:lnSpc>
              <a:spcBef>
                <a:spcPts val="4800"/>
              </a:spcBef>
              <a:buSzPct val="122500"/>
              <a:buChar char="•"/>
              <a:tabLst>
                <a:tab pos="532765" algn="l"/>
                <a:tab pos="533400" algn="l"/>
              </a:tabLst>
            </a:pPr>
            <a:r>
              <a:rPr sz="4000" dirty="0">
                <a:latin typeface="Arial MT"/>
                <a:cs typeface="Arial MT"/>
              </a:rPr>
              <a:t>And</a:t>
            </a:r>
            <a:r>
              <a:rPr sz="4000" spc="-50" dirty="0">
                <a:latin typeface="Arial MT"/>
                <a:cs typeface="Arial MT"/>
              </a:rPr>
              <a:t> </a:t>
            </a:r>
            <a:r>
              <a:rPr sz="4000" spc="-20" dirty="0">
                <a:latin typeface="Arial MT"/>
                <a:cs typeface="Arial MT"/>
              </a:rPr>
              <a:t>has</a:t>
            </a:r>
            <a:r>
              <a:rPr sz="4000" spc="-125" dirty="0">
                <a:latin typeface="Arial MT"/>
                <a:cs typeface="Arial MT"/>
              </a:rPr>
              <a:t> </a:t>
            </a:r>
            <a:r>
              <a:rPr sz="4000" dirty="0">
                <a:latin typeface="Arial MT"/>
                <a:cs typeface="Arial MT"/>
              </a:rPr>
              <a:t>a</a:t>
            </a:r>
            <a:r>
              <a:rPr sz="4000" spc="-150" dirty="0">
                <a:latin typeface="Arial MT"/>
                <a:cs typeface="Arial MT"/>
              </a:rPr>
              <a:t> </a:t>
            </a:r>
            <a:r>
              <a:rPr sz="4000" spc="-25" dirty="0">
                <a:latin typeface="Arial MT"/>
                <a:cs typeface="Arial MT"/>
              </a:rPr>
              <a:t>graph</a:t>
            </a:r>
            <a:r>
              <a:rPr sz="4000" spc="155" dirty="0">
                <a:latin typeface="Arial MT"/>
                <a:cs typeface="Arial MT"/>
              </a:rPr>
              <a:t> </a:t>
            </a:r>
            <a:r>
              <a:rPr sz="4000" spc="5" dirty="0">
                <a:latin typeface="Arial MT"/>
                <a:cs typeface="Arial MT"/>
              </a:rPr>
              <a:t>like</a:t>
            </a:r>
            <a:r>
              <a:rPr sz="4000" spc="-150" dirty="0">
                <a:latin typeface="Arial MT"/>
                <a:cs typeface="Arial MT"/>
              </a:rPr>
              <a:t> </a:t>
            </a:r>
            <a:r>
              <a:rPr sz="4000" spc="-10" dirty="0">
                <a:latin typeface="Arial MT"/>
                <a:cs typeface="Arial MT"/>
              </a:rPr>
              <a:t>this:</a:t>
            </a:r>
            <a:endParaRPr sz="4000" dirty="0">
              <a:latin typeface="Arial MT"/>
              <a:cs typeface="Arial MT"/>
            </a:endParaRPr>
          </a:p>
          <a:p>
            <a:pPr>
              <a:lnSpc>
                <a:spcPct val="100000"/>
              </a:lnSpc>
              <a:spcBef>
                <a:spcPts val="40"/>
              </a:spcBef>
              <a:buFont typeface="Arial MT"/>
              <a:buChar char="•"/>
            </a:pPr>
            <a:endParaRPr sz="4400" dirty="0">
              <a:latin typeface="Arial MT"/>
              <a:cs typeface="Arial MT"/>
            </a:endParaRPr>
          </a:p>
          <a:p>
            <a:pPr marL="533400" marR="5080" indent="-520700">
              <a:lnSpc>
                <a:spcPts val="4700"/>
              </a:lnSpc>
              <a:buSzPct val="122500"/>
              <a:buChar char="•"/>
              <a:tabLst>
                <a:tab pos="532765" algn="l"/>
                <a:tab pos="533400" algn="l"/>
              </a:tabLst>
            </a:pPr>
            <a:r>
              <a:rPr sz="4000" spc="15" dirty="0">
                <a:latin typeface="Arial MT"/>
                <a:cs typeface="Arial MT"/>
              </a:rPr>
              <a:t>By</a:t>
            </a:r>
            <a:r>
              <a:rPr sz="4000" spc="-25" dirty="0">
                <a:latin typeface="Arial MT"/>
                <a:cs typeface="Arial MT"/>
              </a:rPr>
              <a:t> </a:t>
            </a:r>
            <a:r>
              <a:rPr sz="4000" spc="-10" dirty="0">
                <a:latin typeface="Arial MT"/>
                <a:cs typeface="Arial MT"/>
              </a:rPr>
              <a:t>applying</a:t>
            </a:r>
            <a:r>
              <a:rPr sz="4000" spc="245" dirty="0">
                <a:latin typeface="Arial MT"/>
                <a:cs typeface="Arial MT"/>
              </a:rPr>
              <a:t> </a:t>
            </a:r>
            <a:r>
              <a:rPr sz="4000" spc="-10" dirty="0">
                <a:latin typeface="Arial MT"/>
                <a:cs typeface="Arial MT"/>
              </a:rPr>
              <a:t>this</a:t>
            </a:r>
            <a:r>
              <a:rPr sz="4000" spc="80" dirty="0">
                <a:latin typeface="Arial MT"/>
                <a:cs typeface="Arial MT"/>
              </a:rPr>
              <a:t> </a:t>
            </a:r>
            <a:r>
              <a:rPr sz="4000" spc="60" dirty="0">
                <a:latin typeface="Arial MT"/>
                <a:cs typeface="Arial MT"/>
              </a:rPr>
              <a:t>function</a:t>
            </a:r>
            <a:r>
              <a:rPr sz="4000" spc="-250" dirty="0">
                <a:latin typeface="Arial MT"/>
                <a:cs typeface="Arial MT"/>
              </a:rPr>
              <a:t> </a:t>
            </a:r>
            <a:r>
              <a:rPr sz="4000" spc="5" dirty="0">
                <a:latin typeface="Arial MT"/>
                <a:cs typeface="Arial MT"/>
              </a:rPr>
              <a:t>we</a:t>
            </a:r>
            <a:r>
              <a:rPr sz="4000" spc="50" dirty="0">
                <a:latin typeface="Arial MT"/>
                <a:cs typeface="Arial MT"/>
              </a:rPr>
              <a:t> </a:t>
            </a:r>
            <a:r>
              <a:rPr sz="4000" spc="-20" dirty="0">
                <a:latin typeface="Arial MT"/>
                <a:cs typeface="Arial MT"/>
              </a:rPr>
              <a:t>end</a:t>
            </a:r>
            <a:r>
              <a:rPr sz="4000" spc="-145" dirty="0">
                <a:latin typeface="Arial MT"/>
                <a:cs typeface="Arial MT"/>
              </a:rPr>
              <a:t> </a:t>
            </a:r>
            <a:r>
              <a:rPr sz="4000" spc="70" dirty="0">
                <a:latin typeface="Arial MT"/>
                <a:cs typeface="Arial MT"/>
              </a:rPr>
              <a:t>up </a:t>
            </a:r>
            <a:r>
              <a:rPr sz="4000" spc="-1100" dirty="0">
                <a:latin typeface="Arial MT"/>
                <a:cs typeface="Arial MT"/>
              </a:rPr>
              <a:t> </a:t>
            </a:r>
            <a:r>
              <a:rPr sz="4000" spc="75" dirty="0">
                <a:latin typeface="Arial MT"/>
                <a:cs typeface="Arial MT"/>
              </a:rPr>
              <a:t>with </a:t>
            </a:r>
            <a:r>
              <a:rPr sz="4000" spc="-15" dirty="0">
                <a:latin typeface="Arial MT"/>
                <a:cs typeface="Arial MT"/>
              </a:rPr>
              <a:t>predictions</a:t>
            </a:r>
            <a:r>
              <a:rPr sz="4000" spc="-10" dirty="0">
                <a:latin typeface="Arial MT"/>
                <a:cs typeface="Arial MT"/>
              </a:rPr>
              <a:t> </a:t>
            </a:r>
            <a:r>
              <a:rPr sz="4000" spc="55" dirty="0">
                <a:latin typeface="Arial MT"/>
                <a:cs typeface="Arial MT"/>
              </a:rPr>
              <a:t>that </a:t>
            </a:r>
            <a:r>
              <a:rPr sz="4000" spc="-90" dirty="0">
                <a:latin typeface="Arial MT"/>
                <a:cs typeface="Arial MT"/>
              </a:rPr>
              <a:t>are </a:t>
            </a:r>
            <a:r>
              <a:rPr sz="4000" spc="-25" dirty="0">
                <a:latin typeface="Arial MT"/>
                <a:cs typeface="Arial MT"/>
              </a:rPr>
              <a:t>between </a:t>
            </a:r>
            <a:r>
              <a:rPr sz="4000" spc="-20" dirty="0">
                <a:latin typeface="Arial MT"/>
                <a:cs typeface="Arial MT"/>
              </a:rPr>
              <a:t> </a:t>
            </a:r>
            <a:r>
              <a:rPr sz="4000" spc="-15" dirty="0">
                <a:latin typeface="Arial MT"/>
                <a:cs typeface="Arial MT"/>
              </a:rPr>
              <a:t>zero</a:t>
            </a:r>
            <a:r>
              <a:rPr sz="4000" spc="-245" dirty="0">
                <a:latin typeface="Arial MT"/>
                <a:cs typeface="Arial MT"/>
              </a:rPr>
              <a:t> </a:t>
            </a:r>
            <a:r>
              <a:rPr sz="4000" spc="-20" dirty="0">
                <a:latin typeface="Arial MT"/>
                <a:cs typeface="Arial MT"/>
              </a:rPr>
              <a:t>and</a:t>
            </a:r>
            <a:r>
              <a:rPr sz="4000" spc="60" dirty="0">
                <a:latin typeface="Arial MT"/>
                <a:cs typeface="Arial MT"/>
              </a:rPr>
              <a:t> </a:t>
            </a:r>
            <a:r>
              <a:rPr sz="4000" spc="-25" dirty="0">
                <a:latin typeface="Arial MT"/>
                <a:cs typeface="Arial MT"/>
              </a:rPr>
              <a:t>one</a:t>
            </a:r>
            <a:endParaRPr sz="4000" dirty="0">
              <a:latin typeface="Arial MT"/>
              <a:cs typeface="Arial MT"/>
            </a:endParaRPr>
          </a:p>
        </p:txBody>
      </p:sp>
      <p:pic>
        <p:nvPicPr>
          <p:cNvPr id="4" name="object 4"/>
          <p:cNvPicPr/>
          <p:nvPr/>
        </p:nvPicPr>
        <p:blipFill>
          <a:blip r:embed="rId2" cstate="print"/>
          <a:stretch>
            <a:fillRect/>
          </a:stretch>
        </p:blipFill>
        <p:spPr>
          <a:xfrm>
            <a:off x="10998200" y="5816600"/>
            <a:ext cx="8001000" cy="2755900"/>
          </a:xfrm>
          <a:prstGeom prst="rect">
            <a:avLst/>
          </a:prstGeom>
        </p:spPr>
      </p:pic>
      <p:pic>
        <p:nvPicPr>
          <p:cNvPr id="5" name="object 5"/>
          <p:cNvPicPr/>
          <p:nvPr/>
        </p:nvPicPr>
        <p:blipFill>
          <a:blip r:embed="rId3" cstate="print"/>
          <a:stretch>
            <a:fillRect/>
          </a:stretch>
        </p:blipFill>
        <p:spPr>
          <a:xfrm>
            <a:off x="12915900" y="3962400"/>
            <a:ext cx="4191000" cy="1409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04ADAA-8CA4-5ACC-EFA9-5BAF670DA5B0}"/>
              </a:ext>
            </a:extLst>
          </p:cNvPr>
          <p:cNvSpPr>
            <a:spLocks noGrp="1"/>
          </p:cNvSpPr>
          <p:nvPr>
            <p:ph type="body" idx="1"/>
          </p:nvPr>
        </p:nvSpPr>
        <p:spPr>
          <a:xfrm>
            <a:off x="1136650" y="2152650"/>
            <a:ext cx="18002341" cy="6155531"/>
          </a:xfrm>
        </p:spPr>
        <p:txBody>
          <a:bodyPr/>
          <a:lstStyle/>
          <a:p>
            <a:r>
              <a:rPr lang="en-US" dirty="0"/>
              <a:t>In logistic regression, the goal is to find the best-fitting line (or hyperplane in higher dimensions) that separates the two classes in the feature space. </a:t>
            </a:r>
          </a:p>
          <a:p>
            <a:endParaRPr lang="en-US" dirty="0"/>
          </a:p>
          <a:p>
            <a:r>
              <a:rPr lang="en-US" dirty="0"/>
              <a:t>The logistic function is used to transform the output of a linear combination of input features into a probability score between 0 and 1. </a:t>
            </a:r>
          </a:p>
          <a:p>
            <a:endParaRPr lang="en-US" dirty="0"/>
          </a:p>
          <a:p>
            <a:r>
              <a:rPr lang="en-US" dirty="0"/>
              <a:t>This probability represents the likelihood that the input belongs to one of the two classes.</a:t>
            </a:r>
          </a:p>
          <a:p>
            <a:endParaRPr lang="en-US" dirty="0"/>
          </a:p>
          <a:p>
            <a:r>
              <a:rPr lang="en-US" dirty="0"/>
              <a:t>The formula for logistic regression can be represented as:</a:t>
            </a:r>
            <a:endParaRPr lang="en-IN" dirty="0"/>
          </a:p>
        </p:txBody>
      </p:sp>
    </p:spTree>
    <p:extLst>
      <p:ext uri="{BB962C8B-B14F-4D97-AF65-F5344CB8AC3E}">
        <p14:creationId xmlns:p14="http://schemas.microsoft.com/office/powerpoint/2010/main" val="322845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351D-4DD9-0E72-BE70-1A94C5B099D5}"/>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9CB01CE0-4EE1-7927-3EE6-36794AEBE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250" y="1162050"/>
            <a:ext cx="17822834" cy="6553200"/>
          </a:xfrm>
          <a:prstGeom prst="rect">
            <a:avLst/>
          </a:prstGeom>
        </p:spPr>
      </p:pic>
    </p:spTree>
    <p:extLst>
      <p:ext uri="{BB962C8B-B14F-4D97-AF65-F5344CB8AC3E}">
        <p14:creationId xmlns:p14="http://schemas.microsoft.com/office/powerpoint/2010/main" val="1213644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B295E8-025C-AA77-B830-3ACA21EB0E6B}"/>
              </a:ext>
            </a:extLst>
          </p:cNvPr>
          <p:cNvSpPr>
            <a:spLocks noGrp="1"/>
          </p:cNvSpPr>
          <p:nvPr>
            <p:ph type="body" idx="1"/>
          </p:nvPr>
        </p:nvSpPr>
        <p:spPr>
          <a:xfrm>
            <a:off x="755650" y="2152650"/>
            <a:ext cx="18002341" cy="6155531"/>
          </a:xfrm>
        </p:spPr>
        <p:txBody>
          <a:bodyPr/>
          <a:lstStyle/>
          <a:p>
            <a:pPr algn="just"/>
            <a:r>
              <a:rPr lang="en-US" dirty="0"/>
              <a:t>During training, the logistic regression model learns the optimal values for the coefficients (β) that best fit the training data. This is typically done using optimization algorithms like gradient descent, which minimize a cost function such as the cross-entropy loss.</a:t>
            </a:r>
          </a:p>
          <a:p>
            <a:pPr algn="just"/>
            <a:endParaRPr lang="en-US" dirty="0"/>
          </a:p>
          <a:p>
            <a:pPr algn="just"/>
            <a:endParaRPr lang="en-US" dirty="0"/>
          </a:p>
          <a:p>
            <a:pPr algn="just"/>
            <a:r>
              <a:rPr lang="en-US" dirty="0"/>
              <a:t>Once trained, the logistic regression model can predict the probability of new instances belonging to one of the two classes, and based on a chosen threshold (often 0.5), it can make binary predictions.</a:t>
            </a:r>
          </a:p>
          <a:p>
            <a:endParaRPr lang="en-IN" dirty="0"/>
          </a:p>
        </p:txBody>
      </p:sp>
    </p:spTree>
    <p:extLst>
      <p:ext uri="{BB962C8B-B14F-4D97-AF65-F5344CB8AC3E}">
        <p14:creationId xmlns:p14="http://schemas.microsoft.com/office/powerpoint/2010/main" val="322642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9110" y="1184276"/>
            <a:ext cx="4404360" cy="695960"/>
          </a:xfrm>
          <a:prstGeom prst="rect">
            <a:avLst/>
          </a:prstGeom>
        </p:spPr>
        <p:txBody>
          <a:bodyPr vert="horz" wrap="square" lIns="0" tIns="12700" rIns="0" bIns="0" rtlCol="0">
            <a:spAutoFit/>
          </a:bodyPr>
          <a:lstStyle/>
          <a:p>
            <a:pPr marL="12700">
              <a:lnSpc>
                <a:spcPct val="100000"/>
              </a:lnSpc>
              <a:spcBef>
                <a:spcPts val="100"/>
              </a:spcBef>
            </a:pPr>
            <a:r>
              <a:rPr sz="4400" b="1" spc="10" dirty="0">
                <a:latin typeface="Calibri"/>
                <a:cs typeface="Calibri"/>
              </a:rPr>
              <a:t>Decision</a:t>
            </a:r>
            <a:r>
              <a:rPr sz="4400" b="1" spc="-135" dirty="0">
                <a:latin typeface="Calibri"/>
                <a:cs typeface="Calibri"/>
              </a:rPr>
              <a:t> </a:t>
            </a:r>
            <a:r>
              <a:rPr sz="4400" b="1" spc="25" dirty="0">
                <a:latin typeface="Calibri"/>
                <a:cs typeface="Calibri"/>
              </a:rPr>
              <a:t>Boundary</a:t>
            </a:r>
            <a:endParaRPr sz="4400">
              <a:latin typeface="Calibri"/>
              <a:cs typeface="Calibri"/>
            </a:endParaRPr>
          </a:p>
        </p:txBody>
      </p:sp>
      <p:sp>
        <p:nvSpPr>
          <p:cNvPr id="3" name="object 3"/>
          <p:cNvSpPr txBox="1"/>
          <p:nvPr/>
        </p:nvSpPr>
        <p:spPr>
          <a:xfrm>
            <a:off x="1409110" y="2530476"/>
            <a:ext cx="17179925" cy="6728459"/>
          </a:xfrm>
          <a:prstGeom prst="rect">
            <a:avLst/>
          </a:prstGeom>
        </p:spPr>
        <p:txBody>
          <a:bodyPr vert="horz" wrap="square" lIns="0" tIns="16510" rIns="0" bIns="0" rtlCol="0">
            <a:spAutoFit/>
          </a:bodyPr>
          <a:lstStyle/>
          <a:p>
            <a:pPr marL="12700" marR="1134110" algn="just">
              <a:lnSpc>
                <a:spcPct val="99400"/>
              </a:lnSpc>
              <a:spcBef>
                <a:spcPts val="130"/>
              </a:spcBef>
            </a:pPr>
            <a:r>
              <a:rPr sz="4400" spc="-10" dirty="0">
                <a:latin typeface="Calibri"/>
                <a:cs typeface="Calibri"/>
              </a:rPr>
              <a:t>We </a:t>
            </a:r>
            <a:r>
              <a:rPr sz="4400" spc="5" dirty="0">
                <a:latin typeface="Calibri"/>
                <a:cs typeface="Calibri"/>
              </a:rPr>
              <a:t>expect </a:t>
            </a:r>
            <a:r>
              <a:rPr sz="4400" spc="-15" dirty="0">
                <a:latin typeface="Calibri"/>
                <a:cs typeface="Calibri"/>
              </a:rPr>
              <a:t>our </a:t>
            </a:r>
            <a:r>
              <a:rPr sz="4400" spc="-10" dirty="0">
                <a:latin typeface="Calibri"/>
                <a:cs typeface="Calibri"/>
              </a:rPr>
              <a:t>classifier </a:t>
            </a:r>
            <a:r>
              <a:rPr sz="4400" spc="10" dirty="0">
                <a:latin typeface="Calibri"/>
                <a:cs typeface="Calibri"/>
              </a:rPr>
              <a:t>to </a:t>
            </a:r>
            <a:r>
              <a:rPr sz="4400" spc="5" dirty="0">
                <a:latin typeface="Calibri"/>
                <a:cs typeface="Calibri"/>
              </a:rPr>
              <a:t>give </a:t>
            </a:r>
            <a:r>
              <a:rPr sz="4400" spc="-10" dirty="0">
                <a:latin typeface="Calibri"/>
                <a:cs typeface="Calibri"/>
              </a:rPr>
              <a:t>us </a:t>
            </a:r>
            <a:r>
              <a:rPr sz="4400" dirty="0">
                <a:latin typeface="Calibri"/>
                <a:cs typeface="Calibri"/>
              </a:rPr>
              <a:t>a </a:t>
            </a:r>
            <a:r>
              <a:rPr sz="4400" spc="-5" dirty="0">
                <a:latin typeface="Calibri"/>
                <a:cs typeface="Calibri"/>
              </a:rPr>
              <a:t>set </a:t>
            </a:r>
            <a:r>
              <a:rPr sz="4400" spc="-15" dirty="0">
                <a:latin typeface="Calibri"/>
                <a:cs typeface="Calibri"/>
              </a:rPr>
              <a:t>of </a:t>
            </a:r>
            <a:r>
              <a:rPr sz="4400" spc="-5" dirty="0">
                <a:latin typeface="Calibri"/>
                <a:cs typeface="Calibri"/>
              </a:rPr>
              <a:t>outputs </a:t>
            </a:r>
            <a:r>
              <a:rPr sz="4400" spc="-15" dirty="0">
                <a:latin typeface="Calibri"/>
                <a:cs typeface="Calibri"/>
              </a:rPr>
              <a:t>or </a:t>
            </a:r>
            <a:r>
              <a:rPr sz="4400" spc="-5" dirty="0">
                <a:latin typeface="Calibri"/>
                <a:cs typeface="Calibri"/>
              </a:rPr>
              <a:t>classes </a:t>
            </a:r>
            <a:r>
              <a:rPr sz="4400" spc="-10" dirty="0">
                <a:latin typeface="Calibri"/>
                <a:cs typeface="Calibri"/>
              </a:rPr>
              <a:t>based </a:t>
            </a:r>
            <a:r>
              <a:rPr sz="4400" spc="-15" dirty="0">
                <a:latin typeface="Calibri"/>
                <a:cs typeface="Calibri"/>
              </a:rPr>
              <a:t>on </a:t>
            </a:r>
            <a:r>
              <a:rPr sz="4400" spc="-10" dirty="0">
                <a:latin typeface="Calibri"/>
                <a:cs typeface="Calibri"/>
              </a:rPr>
              <a:t> </a:t>
            </a:r>
            <a:r>
              <a:rPr sz="4400" spc="-15" dirty="0">
                <a:latin typeface="Calibri"/>
                <a:cs typeface="Calibri"/>
              </a:rPr>
              <a:t>probability when </a:t>
            </a:r>
            <a:r>
              <a:rPr sz="4400" spc="-25" dirty="0">
                <a:latin typeface="Calibri"/>
                <a:cs typeface="Calibri"/>
              </a:rPr>
              <a:t>we </a:t>
            </a:r>
            <a:r>
              <a:rPr sz="4400" spc="-15" dirty="0">
                <a:latin typeface="Calibri"/>
                <a:cs typeface="Calibri"/>
              </a:rPr>
              <a:t>pass </a:t>
            </a:r>
            <a:r>
              <a:rPr sz="4400" dirty="0">
                <a:latin typeface="Calibri"/>
                <a:cs typeface="Calibri"/>
              </a:rPr>
              <a:t>the </a:t>
            </a:r>
            <a:r>
              <a:rPr sz="4400" spc="-10" dirty="0">
                <a:latin typeface="Calibri"/>
                <a:cs typeface="Calibri"/>
              </a:rPr>
              <a:t>inputs through </a:t>
            </a:r>
            <a:r>
              <a:rPr sz="4400" dirty="0">
                <a:latin typeface="Calibri"/>
                <a:cs typeface="Calibri"/>
              </a:rPr>
              <a:t>a </a:t>
            </a:r>
            <a:r>
              <a:rPr sz="4400" spc="-5" dirty="0">
                <a:latin typeface="Calibri"/>
                <a:cs typeface="Calibri"/>
              </a:rPr>
              <a:t>prediction </a:t>
            </a:r>
            <a:r>
              <a:rPr sz="4400" spc="-10" dirty="0">
                <a:latin typeface="Calibri"/>
                <a:cs typeface="Calibri"/>
              </a:rPr>
              <a:t>function </a:t>
            </a:r>
            <a:r>
              <a:rPr sz="4400" spc="-15" dirty="0">
                <a:latin typeface="Calibri"/>
                <a:cs typeface="Calibri"/>
              </a:rPr>
              <a:t>and </a:t>
            </a:r>
            <a:r>
              <a:rPr sz="4400" spc="-980" dirty="0">
                <a:latin typeface="Calibri"/>
                <a:cs typeface="Calibri"/>
              </a:rPr>
              <a:t> </a:t>
            </a:r>
            <a:r>
              <a:rPr sz="4400" spc="-10" dirty="0">
                <a:latin typeface="Calibri"/>
                <a:cs typeface="Calibri"/>
              </a:rPr>
              <a:t>returns</a:t>
            </a:r>
            <a:r>
              <a:rPr sz="4400" spc="80" dirty="0">
                <a:latin typeface="Calibri"/>
                <a:cs typeface="Calibri"/>
              </a:rPr>
              <a:t> </a:t>
            </a:r>
            <a:r>
              <a:rPr sz="4400" dirty="0">
                <a:latin typeface="Calibri"/>
                <a:cs typeface="Calibri"/>
              </a:rPr>
              <a:t>a</a:t>
            </a:r>
            <a:r>
              <a:rPr sz="4400" spc="-10" dirty="0">
                <a:latin typeface="Calibri"/>
                <a:cs typeface="Calibri"/>
              </a:rPr>
              <a:t> </a:t>
            </a:r>
            <a:r>
              <a:rPr sz="4400" spc="-15" dirty="0">
                <a:latin typeface="Calibri"/>
                <a:cs typeface="Calibri"/>
              </a:rPr>
              <a:t>probability</a:t>
            </a:r>
            <a:r>
              <a:rPr sz="4400" spc="110" dirty="0">
                <a:latin typeface="Calibri"/>
                <a:cs typeface="Calibri"/>
              </a:rPr>
              <a:t> </a:t>
            </a:r>
            <a:r>
              <a:rPr sz="4400" spc="-10" dirty="0">
                <a:latin typeface="Calibri"/>
                <a:cs typeface="Calibri"/>
              </a:rPr>
              <a:t>score</a:t>
            </a:r>
            <a:r>
              <a:rPr sz="4400" spc="110" dirty="0">
                <a:latin typeface="Calibri"/>
                <a:cs typeface="Calibri"/>
              </a:rPr>
              <a:t> </a:t>
            </a:r>
            <a:r>
              <a:rPr sz="4400" spc="-5" dirty="0">
                <a:latin typeface="Calibri"/>
                <a:cs typeface="Calibri"/>
              </a:rPr>
              <a:t>between</a:t>
            </a:r>
            <a:r>
              <a:rPr sz="4400" spc="-10" dirty="0">
                <a:latin typeface="Calibri"/>
                <a:cs typeface="Calibri"/>
              </a:rPr>
              <a:t> </a:t>
            </a:r>
            <a:r>
              <a:rPr sz="4400" dirty="0">
                <a:latin typeface="Calibri"/>
                <a:cs typeface="Calibri"/>
              </a:rPr>
              <a:t>0</a:t>
            </a:r>
            <a:r>
              <a:rPr sz="4400" spc="-30" dirty="0">
                <a:latin typeface="Calibri"/>
                <a:cs typeface="Calibri"/>
              </a:rPr>
              <a:t> </a:t>
            </a:r>
            <a:r>
              <a:rPr sz="4400" spc="-10" dirty="0">
                <a:latin typeface="Calibri"/>
                <a:cs typeface="Calibri"/>
              </a:rPr>
              <a:t>and </a:t>
            </a:r>
            <a:r>
              <a:rPr sz="4400" spc="-20" dirty="0">
                <a:latin typeface="Calibri"/>
                <a:cs typeface="Calibri"/>
              </a:rPr>
              <a:t>1.</a:t>
            </a:r>
            <a:endParaRPr sz="4400">
              <a:latin typeface="Calibri"/>
              <a:cs typeface="Calibri"/>
            </a:endParaRPr>
          </a:p>
          <a:p>
            <a:pPr>
              <a:lnSpc>
                <a:spcPct val="100000"/>
              </a:lnSpc>
              <a:spcBef>
                <a:spcPts val="10"/>
              </a:spcBef>
            </a:pPr>
            <a:endParaRPr sz="4350">
              <a:latin typeface="Calibri"/>
              <a:cs typeface="Calibri"/>
            </a:endParaRPr>
          </a:p>
          <a:p>
            <a:pPr marL="12700" algn="just">
              <a:lnSpc>
                <a:spcPct val="100000"/>
              </a:lnSpc>
            </a:pPr>
            <a:r>
              <a:rPr sz="4400" spc="-20" dirty="0">
                <a:latin typeface="Calibri"/>
                <a:cs typeface="Calibri"/>
              </a:rPr>
              <a:t>For</a:t>
            </a:r>
            <a:r>
              <a:rPr sz="4400" spc="70" dirty="0">
                <a:latin typeface="Calibri"/>
                <a:cs typeface="Calibri"/>
              </a:rPr>
              <a:t> </a:t>
            </a:r>
            <a:r>
              <a:rPr sz="4400" spc="-15" dirty="0">
                <a:latin typeface="Calibri"/>
                <a:cs typeface="Calibri"/>
              </a:rPr>
              <a:t>Example,</a:t>
            </a:r>
            <a:r>
              <a:rPr sz="4400" spc="105" dirty="0">
                <a:latin typeface="Calibri"/>
                <a:cs typeface="Calibri"/>
              </a:rPr>
              <a:t> </a:t>
            </a:r>
            <a:r>
              <a:rPr sz="4400" spc="-10" dirty="0">
                <a:latin typeface="Calibri"/>
                <a:cs typeface="Calibri"/>
              </a:rPr>
              <a:t>We</a:t>
            </a:r>
            <a:r>
              <a:rPr sz="4400" spc="20" dirty="0">
                <a:latin typeface="Calibri"/>
                <a:cs typeface="Calibri"/>
              </a:rPr>
              <a:t> </a:t>
            </a:r>
            <a:r>
              <a:rPr sz="4400" spc="-5" dirty="0">
                <a:latin typeface="Calibri"/>
                <a:cs typeface="Calibri"/>
              </a:rPr>
              <a:t>have</a:t>
            </a:r>
            <a:r>
              <a:rPr sz="4400" spc="15" dirty="0">
                <a:latin typeface="Calibri"/>
                <a:cs typeface="Calibri"/>
              </a:rPr>
              <a:t> </a:t>
            </a:r>
            <a:r>
              <a:rPr sz="4400" dirty="0">
                <a:latin typeface="Calibri"/>
                <a:cs typeface="Calibri"/>
              </a:rPr>
              <a:t>2</a:t>
            </a:r>
            <a:r>
              <a:rPr sz="4400" spc="-25" dirty="0">
                <a:latin typeface="Calibri"/>
                <a:cs typeface="Calibri"/>
              </a:rPr>
              <a:t> </a:t>
            </a:r>
            <a:r>
              <a:rPr sz="4400" spc="-10" dirty="0">
                <a:latin typeface="Calibri"/>
                <a:cs typeface="Calibri"/>
              </a:rPr>
              <a:t>classes,</a:t>
            </a:r>
            <a:r>
              <a:rPr sz="4400" spc="110" dirty="0">
                <a:latin typeface="Calibri"/>
                <a:cs typeface="Calibri"/>
              </a:rPr>
              <a:t> </a:t>
            </a:r>
            <a:r>
              <a:rPr sz="4400" spc="5" dirty="0">
                <a:latin typeface="Calibri"/>
                <a:cs typeface="Calibri"/>
              </a:rPr>
              <a:t>let’s</a:t>
            </a:r>
            <a:r>
              <a:rPr sz="4400" spc="-15" dirty="0">
                <a:latin typeface="Calibri"/>
                <a:cs typeface="Calibri"/>
              </a:rPr>
              <a:t> </a:t>
            </a:r>
            <a:r>
              <a:rPr sz="4400" dirty="0">
                <a:latin typeface="Calibri"/>
                <a:cs typeface="Calibri"/>
              </a:rPr>
              <a:t>take</a:t>
            </a:r>
            <a:r>
              <a:rPr sz="4400" spc="-85" dirty="0">
                <a:latin typeface="Calibri"/>
                <a:cs typeface="Calibri"/>
              </a:rPr>
              <a:t> </a:t>
            </a:r>
            <a:r>
              <a:rPr sz="4400" spc="5" dirty="0">
                <a:latin typeface="Calibri"/>
                <a:cs typeface="Calibri"/>
              </a:rPr>
              <a:t>them</a:t>
            </a:r>
            <a:r>
              <a:rPr sz="4400" spc="-10" dirty="0">
                <a:latin typeface="Calibri"/>
                <a:cs typeface="Calibri"/>
              </a:rPr>
              <a:t> like</a:t>
            </a:r>
            <a:r>
              <a:rPr sz="4400" spc="20" dirty="0">
                <a:latin typeface="Calibri"/>
                <a:cs typeface="Calibri"/>
              </a:rPr>
              <a:t> </a:t>
            </a:r>
            <a:r>
              <a:rPr sz="4400" spc="10" dirty="0">
                <a:latin typeface="Calibri"/>
                <a:cs typeface="Calibri"/>
              </a:rPr>
              <a:t>cats</a:t>
            </a:r>
            <a:r>
              <a:rPr sz="4400" spc="-20" dirty="0">
                <a:latin typeface="Calibri"/>
                <a:cs typeface="Calibri"/>
              </a:rPr>
              <a:t> </a:t>
            </a:r>
            <a:r>
              <a:rPr sz="4400" spc="-10" dirty="0">
                <a:latin typeface="Calibri"/>
                <a:cs typeface="Calibri"/>
              </a:rPr>
              <a:t>and</a:t>
            </a:r>
            <a:r>
              <a:rPr sz="4400" spc="-15" dirty="0">
                <a:latin typeface="Calibri"/>
                <a:cs typeface="Calibri"/>
              </a:rPr>
              <a:t> </a:t>
            </a:r>
            <a:r>
              <a:rPr sz="4400" spc="-5" dirty="0">
                <a:latin typeface="Calibri"/>
                <a:cs typeface="Calibri"/>
              </a:rPr>
              <a:t>dogs</a:t>
            </a:r>
            <a:r>
              <a:rPr sz="4400" spc="85" dirty="0">
                <a:latin typeface="Calibri"/>
                <a:cs typeface="Calibri"/>
              </a:rPr>
              <a:t> </a:t>
            </a:r>
            <a:r>
              <a:rPr sz="4400" spc="-20" dirty="0">
                <a:latin typeface="Calibri"/>
                <a:cs typeface="Calibri"/>
              </a:rPr>
              <a:t>(1</a:t>
            </a:r>
            <a:r>
              <a:rPr sz="4400" spc="-25" dirty="0">
                <a:latin typeface="Calibri"/>
                <a:cs typeface="Calibri"/>
              </a:rPr>
              <a:t> </a:t>
            </a:r>
            <a:r>
              <a:rPr sz="4400" dirty="0">
                <a:latin typeface="Calibri"/>
                <a:cs typeface="Calibri"/>
              </a:rPr>
              <a:t>—</a:t>
            </a:r>
            <a:r>
              <a:rPr sz="4400" spc="20" dirty="0">
                <a:latin typeface="Calibri"/>
                <a:cs typeface="Calibri"/>
              </a:rPr>
              <a:t> </a:t>
            </a:r>
            <a:r>
              <a:rPr sz="4400" spc="-15" dirty="0">
                <a:latin typeface="Calibri"/>
                <a:cs typeface="Calibri"/>
              </a:rPr>
              <a:t>dog</a:t>
            </a:r>
            <a:endParaRPr sz="4400">
              <a:latin typeface="Calibri"/>
              <a:cs typeface="Calibri"/>
            </a:endParaRPr>
          </a:p>
          <a:p>
            <a:pPr marL="12700" algn="just">
              <a:lnSpc>
                <a:spcPct val="100000"/>
              </a:lnSpc>
              <a:spcBef>
                <a:spcPts val="20"/>
              </a:spcBef>
            </a:pPr>
            <a:r>
              <a:rPr sz="4400" dirty="0">
                <a:latin typeface="Calibri"/>
                <a:cs typeface="Calibri"/>
              </a:rPr>
              <a:t>,</a:t>
            </a:r>
            <a:r>
              <a:rPr sz="4400" spc="-15" dirty="0">
                <a:latin typeface="Calibri"/>
                <a:cs typeface="Calibri"/>
              </a:rPr>
              <a:t> </a:t>
            </a:r>
            <a:r>
              <a:rPr sz="4400" dirty="0">
                <a:latin typeface="Calibri"/>
                <a:cs typeface="Calibri"/>
              </a:rPr>
              <a:t>0</a:t>
            </a:r>
            <a:r>
              <a:rPr sz="4400" spc="-50" dirty="0">
                <a:latin typeface="Calibri"/>
                <a:cs typeface="Calibri"/>
              </a:rPr>
              <a:t> </a:t>
            </a:r>
            <a:r>
              <a:rPr sz="4400" dirty="0">
                <a:latin typeface="Calibri"/>
                <a:cs typeface="Calibri"/>
              </a:rPr>
              <a:t>—</a:t>
            </a:r>
            <a:r>
              <a:rPr sz="4400" spc="5" dirty="0">
                <a:latin typeface="Calibri"/>
                <a:cs typeface="Calibri"/>
              </a:rPr>
              <a:t> </a:t>
            </a:r>
            <a:r>
              <a:rPr sz="4400" spc="-10" dirty="0">
                <a:latin typeface="Calibri"/>
                <a:cs typeface="Calibri"/>
              </a:rPr>
              <a:t>cats).</a:t>
            </a:r>
            <a:endParaRPr sz="4400">
              <a:latin typeface="Calibri"/>
              <a:cs typeface="Calibri"/>
            </a:endParaRPr>
          </a:p>
          <a:p>
            <a:pPr>
              <a:lnSpc>
                <a:spcPct val="100000"/>
              </a:lnSpc>
              <a:spcBef>
                <a:spcPts val="10"/>
              </a:spcBef>
            </a:pPr>
            <a:endParaRPr sz="4250">
              <a:latin typeface="Calibri"/>
              <a:cs typeface="Calibri"/>
            </a:endParaRPr>
          </a:p>
          <a:p>
            <a:pPr marL="12700" marR="155575" indent="127000" algn="just">
              <a:lnSpc>
                <a:spcPct val="100400"/>
              </a:lnSpc>
            </a:pPr>
            <a:r>
              <a:rPr sz="4400" spc="-10" dirty="0">
                <a:latin typeface="Calibri"/>
                <a:cs typeface="Calibri"/>
              </a:rPr>
              <a:t>We basically </a:t>
            </a:r>
            <a:r>
              <a:rPr sz="4400" dirty="0">
                <a:latin typeface="Calibri"/>
                <a:cs typeface="Calibri"/>
              </a:rPr>
              <a:t>decide </a:t>
            </a:r>
            <a:r>
              <a:rPr sz="4400" spc="-10" dirty="0">
                <a:latin typeface="Calibri"/>
                <a:cs typeface="Calibri"/>
              </a:rPr>
              <a:t>with </a:t>
            </a:r>
            <a:r>
              <a:rPr sz="4400" dirty="0">
                <a:latin typeface="Calibri"/>
                <a:cs typeface="Calibri"/>
              </a:rPr>
              <a:t>a </a:t>
            </a:r>
            <a:r>
              <a:rPr sz="4400" spc="-15" dirty="0">
                <a:latin typeface="Calibri"/>
                <a:cs typeface="Calibri"/>
              </a:rPr>
              <a:t>threshold </a:t>
            </a:r>
            <a:r>
              <a:rPr sz="4400" spc="-5" dirty="0">
                <a:latin typeface="Calibri"/>
                <a:cs typeface="Calibri"/>
              </a:rPr>
              <a:t>value </a:t>
            </a:r>
            <a:r>
              <a:rPr sz="4400" spc="-10" dirty="0">
                <a:latin typeface="Calibri"/>
                <a:cs typeface="Calibri"/>
              </a:rPr>
              <a:t>above which </a:t>
            </a:r>
            <a:r>
              <a:rPr sz="4400" spc="-25" dirty="0">
                <a:latin typeface="Calibri"/>
                <a:cs typeface="Calibri"/>
              </a:rPr>
              <a:t>we </a:t>
            </a:r>
            <a:r>
              <a:rPr sz="4400" spc="-15" dirty="0">
                <a:latin typeface="Calibri"/>
                <a:cs typeface="Calibri"/>
              </a:rPr>
              <a:t>classify </a:t>
            </a:r>
            <a:r>
              <a:rPr sz="4400" spc="-5" dirty="0">
                <a:latin typeface="Calibri"/>
                <a:cs typeface="Calibri"/>
              </a:rPr>
              <a:t>values </a:t>
            </a:r>
            <a:r>
              <a:rPr sz="4400" dirty="0">
                <a:latin typeface="Calibri"/>
                <a:cs typeface="Calibri"/>
              </a:rPr>
              <a:t> into </a:t>
            </a:r>
            <a:r>
              <a:rPr sz="4400" spc="-20" dirty="0">
                <a:latin typeface="Calibri"/>
                <a:cs typeface="Calibri"/>
              </a:rPr>
              <a:t>Class </a:t>
            </a:r>
            <a:r>
              <a:rPr sz="4400" dirty="0">
                <a:latin typeface="Calibri"/>
                <a:cs typeface="Calibri"/>
              </a:rPr>
              <a:t>1 </a:t>
            </a:r>
            <a:r>
              <a:rPr sz="4400" spc="-10" dirty="0">
                <a:latin typeface="Calibri"/>
                <a:cs typeface="Calibri"/>
              </a:rPr>
              <a:t>and </a:t>
            </a:r>
            <a:r>
              <a:rPr sz="4400" spc="-15" dirty="0">
                <a:latin typeface="Calibri"/>
                <a:cs typeface="Calibri"/>
              </a:rPr>
              <a:t>of </a:t>
            </a:r>
            <a:r>
              <a:rPr sz="4400" dirty="0">
                <a:latin typeface="Calibri"/>
                <a:cs typeface="Calibri"/>
              </a:rPr>
              <a:t>the </a:t>
            </a:r>
            <a:r>
              <a:rPr sz="4400" spc="-5" dirty="0">
                <a:latin typeface="Calibri"/>
                <a:cs typeface="Calibri"/>
              </a:rPr>
              <a:t>value </a:t>
            </a:r>
            <a:r>
              <a:rPr sz="4400" dirty="0">
                <a:latin typeface="Calibri"/>
                <a:cs typeface="Calibri"/>
              </a:rPr>
              <a:t>goes </a:t>
            </a:r>
            <a:r>
              <a:rPr sz="4400" spc="-10" dirty="0">
                <a:latin typeface="Calibri"/>
                <a:cs typeface="Calibri"/>
              </a:rPr>
              <a:t>below </a:t>
            </a:r>
            <a:r>
              <a:rPr sz="4400" dirty="0">
                <a:latin typeface="Calibri"/>
                <a:cs typeface="Calibri"/>
              </a:rPr>
              <a:t>the </a:t>
            </a:r>
            <a:r>
              <a:rPr sz="4400" spc="-10" dirty="0">
                <a:latin typeface="Calibri"/>
                <a:cs typeface="Calibri"/>
              </a:rPr>
              <a:t>threshold </a:t>
            </a:r>
            <a:r>
              <a:rPr sz="4400" spc="5" dirty="0">
                <a:latin typeface="Calibri"/>
                <a:cs typeface="Calibri"/>
              </a:rPr>
              <a:t>then </a:t>
            </a:r>
            <a:r>
              <a:rPr sz="4400" spc="-25" dirty="0">
                <a:latin typeface="Calibri"/>
                <a:cs typeface="Calibri"/>
              </a:rPr>
              <a:t>we </a:t>
            </a:r>
            <a:r>
              <a:rPr sz="4400" spc="-15" dirty="0">
                <a:latin typeface="Calibri"/>
                <a:cs typeface="Calibri"/>
              </a:rPr>
              <a:t>classify </a:t>
            </a:r>
            <a:r>
              <a:rPr sz="4400" spc="-5" dirty="0">
                <a:latin typeface="Calibri"/>
                <a:cs typeface="Calibri"/>
              </a:rPr>
              <a:t>it </a:t>
            </a:r>
            <a:r>
              <a:rPr sz="4400" spc="-10" dirty="0">
                <a:latin typeface="Calibri"/>
                <a:cs typeface="Calibri"/>
              </a:rPr>
              <a:t>in </a:t>
            </a:r>
            <a:r>
              <a:rPr sz="4400" spc="-980" dirty="0">
                <a:latin typeface="Calibri"/>
                <a:cs typeface="Calibri"/>
              </a:rPr>
              <a:t> </a:t>
            </a:r>
            <a:r>
              <a:rPr sz="4400" spc="-20" dirty="0">
                <a:latin typeface="Calibri"/>
                <a:cs typeface="Calibri"/>
              </a:rPr>
              <a:t>Class</a:t>
            </a:r>
            <a:r>
              <a:rPr sz="4400" spc="75" dirty="0">
                <a:latin typeface="Calibri"/>
                <a:cs typeface="Calibri"/>
              </a:rPr>
              <a:t> </a:t>
            </a:r>
            <a:r>
              <a:rPr sz="4400" spc="-20" dirty="0">
                <a:latin typeface="Calibri"/>
                <a:cs typeface="Calibri"/>
              </a:rPr>
              <a:t>2.</a:t>
            </a:r>
            <a:endParaRPr sz="44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7750" y="5832475"/>
            <a:ext cx="17996535" cy="4048760"/>
          </a:xfrm>
          <a:prstGeom prst="rect">
            <a:avLst/>
          </a:prstGeom>
        </p:spPr>
        <p:txBody>
          <a:bodyPr vert="horz" wrap="square" lIns="0" tIns="16510" rIns="0" bIns="0" rtlCol="0">
            <a:spAutoFit/>
          </a:bodyPr>
          <a:lstStyle/>
          <a:p>
            <a:pPr marL="12700" marR="1542415">
              <a:lnSpc>
                <a:spcPct val="99400"/>
              </a:lnSpc>
              <a:spcBef>
                <a:spcPts val="130"/>
              </a:spcBef>
            </a:pPr>
            <a:r>
              <a:rPr sz="4400" spc="-25" dirty="0">
                <a:latin typeface="Calibri"/>
                <a:cs typeface="Calibri"/>
              </a:rPr>
              <a:t>As</a:t>
            </a:r>
            <a:r>
              <a:rPr sz="4400" spc="75" dirty="0">
                <a:latin typeface="Calibri"/>
                <a:cs typeface="Calibri"/>
              </a:rPr>
              <a:t> </a:t>
            </a:r>
            <a:r>
              <a:rPr sz="4400" spc="-25" dirty="0">
                <a:latin typeface="Calibri"/>
                <a:cs typeface="Calibri"/>
              </a:rPr>
              <a:t>shown</a:t>
            </a:r>
            <a:r>
              <a:rPr sz="4400" spc="90" dirty="0">
                <a:latin typeface="Calibri"/>
                <a:cs typeface="Calibri"/>
              </a:rPr>
              <a:t> </a:t>
            </a:r>
            <a:r>
              <a:rPr sz="4400" spc="-5" dirty="0">
                <a:latin typeface="Calibri"/>
                <a:cs typeface="Calibri"/>
              </a:rPr>
              <a:t>in</a:t>
            </a:r>
            <a:r>
              <a:rPr sz="4400" spc="-10" dirty="0">
                <a:latin typeface="Calibri"/>
                <a:cs typeface="Calibri"/>
              </a:rPr>
              <a:t> </a:t>
            </a:r>
            <a:r>
              <a:rPr sz="4400" dirty="0">
                <a:latin typeface="Calibri"/>
                <a:cs typeface="Calibri"/>
              </a:rPr>
              <a:t>the</a:t>
            </a:r>
            <a:r>
              <a:rPr sz="4400" spc="15" dirty="0">
                <a:latin typeface="Calibri"/>
                <a:cs typeface="Calibri"/>
              </a:rPr>
              <a:t> </a:t>
            </a:r>
            <a:r>
              <a:rPr sz="4400" spc="-10" dirty="0">
                <a:latin typeface="Calibri"/>
                <a:cs typeface="Calibri"/>
              </a:rPr>
              <a:t>above</a:t>
            </a:r>
            <a:r>
              <a:rPr sz="4400" spc="15" dirty="0">
                <a:latin typeface="Calibri"/>
                <a:cs typeface="Calibri"/>
              </a:rPr>
              <a:t> </a:t>
            </a:r>
            <a:r>
              <a:rPr sz="4400" spc="-10" dirty="0">
                <a:latin typeface="Calibri"/>
                <a:cs typeface="Calibri"/>
              </a:rPr>
              <a:t>graph</a:t>
            </a:r>
            <a:r>
              <a:rPr sz="4400" spc="90" dirty="0">
                <a:latin typeface="Calibri"/>
                <a:cs typeface="Calibri"/>
              </a:rPr>
              <a:t> </a:t>
            </a:r>
            <a:r>
              <a:rPr sz="4400" spc="-25" dirty="0">
                <a:latin typeface="Calibri"/>
                <a:cs typeface="Calibri"/>
              </a:rPr>
              <a:t>we</a:t>
            </a:r>
            <a:r>
              <a:rPr sz="4400" spc="15" dirty="0">
                <a:latin typeface="Calibri"/>
                <a:cs typeface="Calibri"/>
              </a:rPr>
              <a:t> </a:t>
            </a:r>
            <a:r>
              <a:rPr sz="4400" spc="-5" dirty="0">
                <a:latin typeface="Calibri"/>
                <a:cs typeface="Calibri"/>
              </a:rPr>
              <a:t>have</a:t>
            </a:r>
            <a:r>
              <a:rPr sz="4400" spc="15" dirty="0">
                <a:latin typeface="Calibri"/>
                <a:cs typeface="Calibri"/>
              </a:rPr>
              <a:t> </a:t>
            </a:r>
            <a:r>
              <a:rPr sz="4400" spc="-5" dirty="0">
                <a:latin typeface="Calibri"/>
                <a:cs typeface="Calibri"/>
              </a:rPr>
              <a:t>chosen</a:t>
            </a:r>
            <a:r>
              <a:rPr sz="4400" spc="-10" dirty="0">
                <a:latin typeface="Calibri"/>
                <a:cs typeface="Calibri"/>
              </a:rPr>
              <a:t> </a:t>
            </a:r>
            <a:r>
              <a:rPr sz="4400" dirty="0">
                <a:latin typeface="Calibri"/>
                <a:cs typeface="Calibri"/>
              </a:rPr>
              <a:t>the</a:t>
            </a:r>
            <a:r>
              <a:rPr sz="4400" spc="15" dirty="0">
                <a:latin typeface="Calibri"/>
                <a:cs typeface="Calibri"/>
              </a:rPr>
              <a:t> </a:t>
            </a:r>
            <a:r>
              <a:rPr sz="4400" spc="-10" dirty="0">
                <a:latin typeface="Calibri"/>
                <a:cs typeface="Calibri"/>
              </a:rPr>
              <a:t>threshold</a:t>
            </a:r>
            <a:r>
              <a:rPr sz="4400" spc="90" dirty="0">
                <a:latin typeface="Calibri"/>
                <a:cs typeface="Calibri"/>
              </a:rPr>
              <a:t> </a:t>
            </a:r>
            <a:r>
              <a:rPr sz="4400" spc="-5" dirty="0">
                <a:latin typeface="Calibri"/>
                <a:cs typeface="Calibri"/>
              </a:rPr>
              <a:t>as</a:t>
            </a:r>
            <a:r>
              <a:rPr sz="4400" spc="80" dirty="0">
                <a:latin typeface="Calibri"/>
                <a:cs typeface="Calibri"/>
              </a:rPr>
              <a:t> </a:t>
            </a:r>
            <a:r>
              <a:rPr sz="4400" spc="-25" dirty="0">
                <a:latin typeface="Calibri"/>
                <a:cs typeface="Calibri"/>
              </a:rPr>
              <a:t>0.5,</a:t>
            </a:r>
            <a:r>
              <a:rPr sz="4400" spc="5" dirty="0">
                <a:latin typeface="Calibri"/>
                <a:cs typeface="Calibri"/>
              </a:rPr>
              <a:t> </a:t>
            </a:r>
            <a:r>
              <a:rPr sz="4400" spc="-5" dirty="0">
                <a:latin typeface="Calibri"/>
                <a:cs typeface="Calibri"/>
              </a:rPr>
              <a:t>if</a:t>
            </a:r>
            <a:r>
              <a:rPr sz="4400" spc="60" dirty="0">
                <a:latin typeface="Calibri"/>
                <a:cs typeface="Calibri"/>
              </a:rPr>
              <a:t> </a:t>
            </a:r>
            <a:r>
              <a:rPr sz="4400" dirty="0">
                <a:latin typeface="Calibri"/>
                <a:cs typeface="Calibri"/>
              </a:rPr>
              <a:t>the </a:t>
            </a:r>
            <a:r>
              <a:rPr sz="4400" spc="-980" dirty="0">
                <a:latin typeface="Calibri"/>
                <a:cs typeface="Calibri"/>
              </a:rPr>
              <a:t> </a:t>
            </a:r>
            <a:r>
              <a:rPr sz="4400" spc="-5" dirty="0">
                <a:latin typeface="Calibri"/>
                <a:cs typeface="Calibri"/>
              </a:rPr>
              <a:t>prediction</a:t>
            </a:r>
            <a:r>
              <a:rPr sz="4400" spc="85" dirty="0">
                <a:latin typeface="Calibri"/>
                <a:cs typeface="Calibri"/>
              </a:rPr>
              <a:t> </a:t>
            </a:r>
            <a:r>
              <a:rPr sz="4400" spc="-10" dirty="0">
                <a:latin typeface="Calibri"/>
                <a:cs typeface="Calibri"/>
              </a:rPr>
              <a:t>function returned</a:t>
            </a:r>
            <a:r>
              <a:rPr sz="4400" spc="90" dirty="0">
                <a:latin typeface="Calibri"/>
                <a:cs typeface="Calibri"/>
              </a:rPr>
              <a:t> </a:t>
            </a:r>
            <a:r>
              <a:rPr sz="4400" dirty="0">
                <a:latin typeface="Calibri"/>
                <a:cs typeface="Calibri"/>
              </a:rPr>
              <a:t>a</a:t>
            </a:r>
            <a:r>
              <a:rPr sz="4400" spc="-5" dirty="0">
                <a:latin typeface="Calibri"/>
                <a:cs typeface="Calibri"/>
              </a:rPr>
              <a:t> value</a:t>
            </a:r>
            <a:r>
              <a:rPr sz="4400" spc="10" dirty="0">
                <a:latin typeface="Calibri"/>
                <a:cs typeface="Calibri"/>
              </a:rPr>
              <a:t> </a:t>
            </a:r>
            <a:r>
              <a:rPr sz="4400" spc="-15" dirty="0">
                <a:latin typeface="Calibri"/>
                <a:cs typeface="Calibri"/>
              </a:rPr>
              <a:t>of</a:t>
            </a:r>
            <a:r>
              <a:rPr sz="4400" spc="60" dirty="0">
                <a:latin typeface="Calibri"/>
                <a:cs typeface="Calibri"/>
              </a:rPr>
              <a:t> </a:t>
            </a:r>
            <a:r>
              <a:rPr sz="4400" spc="-20" dirty="0">
                <a:latin typeface="Calibri"/>
                <a:cs typeface="Calibri"/>
              </a:rPr>
              <a:t>0.7</a:t>
            </a:r>
            <a:r>
              <a:rPr sz="4400" spc="-30" dirty="0">
                <a:latin typeface="Calibri"/>
                <a:cs typeface="Calibri"/>
              </a:rPr>
              <a:t> </a:t>
            </a:r>
            <a:r>
              <a:rPr sz="4400" dirty="0">
                <a:latin typeface="Calibri"/>
                <a:cs typeface="Calibri"/>
              </a:rPr>
              <a:t>then</a:t>
            </a:r>
            <a:r>
              <a:rPr sz="4400" spc="-15" dirty="0">
                <a:latin typeface="Calibri"/>
                <a:cs typeface="Calibri"/>
              </a:rPr>
              <a:t> </a:t>
            </a:r>
            <a:r>
              <a:rPr sz="4400" spc="-25" dirty="0">
                <a:latin typeface="Calibri"/>
                <a:cs typeface="Calibri"/>
              </a:rPr>
              <a:t>we</a:t>
            </a:r>
            <a:r>
              <a:rPr sz="4400" spc="15" dirty="0">
                <a:latin typeface="Calibri"/>
                <a:cs typeface="Calibri"/>
              </a:rPr>
              <a:t> </a:t>
            </a:r>
            <a:r>
              <a:rPr sz="4400" spc="-20" dirty="0">
                <a:latin typeface="Calibri"/>
                <a:cs typeface="Calibri"/>
              </a:rPr>
              <a:t>would</a:t>
            </a:r>
            <a:r>
              <a:rPr sz="4400" spc="190" dirty="0">
                <a:latin typeface="Calibri"/>
                <a:cs typeface="Calibri"/>
              </a:rPr>
              <a:t> </a:t>
            </a:r>
            <a:r>
              <a:rPr sz="4400" spc="-10" dirty="0">
                <a:latin typeface="Calibri"/>
                <a:cs typeface="Calibri"/>
              </a:rPr>
              <a:t>classify</a:t>
            </a:r>
            <a:r>
              <a:rPr sz="4400" spc="15" dirty="0">
                <a:latin typeface="Calibri"/>
                <a:cs typeface="Calibri"/>
              </a:rPr>
              <a:t> </a:t>
            </a:r>
            <a:r>
              <a:rPr sz="4400" dirty="0">
                <a:latin typeface="Calibri"/>
                <a:cs typeface="Calibri"/>
              </a:rPr>
              <a:t>this </a:t>
            </a:r>
            <a:r>
              <a:rPr sz="4400" spc="5" dirty="0">
                <a:latin typeface="Calibri"/>
                <a:cs typeface="Calibri"/>
              </a:rPr>
              <a:t> </a:t>
            </a:r>
            <a:r>
              <a:rPr sz="4400" spc="-10" dirty="0">
                <a:latin typeface="Calibri"/>
                <a:cs typeface="Calibri"/>
              </a:rPr>
              <a:t>observation</a:t>
            </a:r>
            <a:r>
              <a:rPr sz="4400" spc="85" dirty="0">
                <a:latin typeface="Calibri"/>
                <a:cs typeface="Calibri"/>
              </a:rPr>
              <a:t> </a:t>
            </a:r>
            <a:r>
              <a:rPr sz="4400" spc="-5" dirty="0">
                <a:latin typeface="Calibri"/>
                <a:cs typeface="Calibri"/>
              </a:rPr>
              <a:t>as</a:t>
            </a:r>
            <a:r>
              <a:rPr sz="4400" spc="80" dirty="0">
                <a:latin typeface="Calibri"/>
                <a:cs typeface="Calibri"/>
              </a:rPr>
              <a:t> </a:t>
            </a:r>
            <a:r>
              <a:rPr sz="4400" spc="-20" dirty="0">
                <a:latin typeface="Calibri"/>
                <a:cs typeface="Calibri"/>
              </a:rPr>
              <a:t>Class</a:t>
            </a:r>
            <a:r>
              <a:rPr sz="4400" spc="75" dirty="0">
                <a:latin typeface="Calibri"/>
                <a:cs typeface="Calibri"/>
              </a:rPr>
              <a:t> </a:t>
            </a:r>
            <a:r>
              <a:rPr sz="4400" dirty="0">
                <a:latin typeface="Calibri"/>
                <a:cs typeface="Calibri"/>
              </a:rPr>
              <a:t>1</a:t>
            </a:r>
            <a:r>
              <a:rPr sz="4400" spc="-30" dirty="0">
                <a:latin typeface="Calibri"/>
                <a:cs typeface="Calibri"/>
              </a:rPr>
              <a:t> </a:t>
            </a:r>
            <a:r>
              <a:rPr sz="4400" spc="-15" dirty="0">
                <a:latin typeface="Calibri"/>
                <a:cs typeface="Calibri"/>
              </a:rPr>
              <a:t>(DOG).</a:t>
            </a:r>
            <a:endParaRPr sz="4400">
              <a:latin typeface="Calibri"/>
              <a:cs typeface="Calibri"/>
            </a:endParaRPr>
          </a:p>
          <a:p>
            <a:pPr>
              <a:lnSpc>
                <a:spcPct val="100000"/>
              </a:lnSpc>
              <a:spcBef>
                <a:spcPts val="50"/>
              </a:spcBef>
            </a:pPr>
            <a:endParaRPr sz="4300">
              <a:latin typeface="Calibri"/>
              <a:cs typeface="Calibri"/>
            </a:endParaRPr>
          </a:p>
          <a:p>
            <a:pPr marL="12700" marR="5080">
              <a:lnSpc>
                <a:spcPct val="100400"/>
              </a:lnSpc>
            </a:pPr>
            <a:r>
              <a:rPr sz="4400" spc="-5" dirty="0">
                <a:latin typeface="Calibri"/>
                <a:cs typeface="Calibri"/>
              </a:rPr>
              <a:t>If</a:t>
            </a:r>
            <a:r>
              <a:rPr sz="4400" spc="60" dirty="0">
                <a:latin typeface="Calibri"/>
                <a:cs typeface="Calibri"/>
              </a:rPr>
              <a:t> </a:t>
            </a:r>
            <a:r>
              <a:rPr sz="4400" spc="-15" dirty="0">
                <a:latin typeface="Calibri"/>
                <a:cs typeface="Calibri"/>
              </a:rPr>
              <a:t>our</a:t>
            </a:r>
            <a:r>
              <a:rPr sz="4400" spc="-30" dirty="0">
                <a:latin typeface="Calibri"/>
                <a:cs typeface="Calibri"/>
              </a:rPr>
              <a:t> </a:t>
            </a:r>
            <a:r>
              <a:rPr sz="4400" spc="-5" dirty="0">
                <a:latin typeface="Calibri"/>
                <a:cs typeface="Calibri"/>
              </a:rPr>
              <a:t>prediction</a:t>
            </a:r>
            <a:r>
              <a:rPr sz="4400" spc="90" dirty="0">
                <a:latin typeface="Calibri"/>
                <a:cs typeface="Calibri"/>
              </a:rPr>
              <a:t> </a:t>
            </a:r>
            <a:r>
              <a:rPr sz="4400" spc="-10" dirty="0">
                <a:latin typeface="Calibri"/>
                <a:cs typeface="Calibri"/>
              </a:rPr>
              <a:t>returned</a:t>
            </a:r>
            <a:r>
              <a:rPr sz="4400" spc="-5" dirty="0">
                <a:latin typeface="Calibri"/>
                <a:cs typeface="Calibri"/>
              </a:rPr>
              <a:t> </a:t>
            </a:r>
            <a:r>
              <a:rPr sz="4400" dirty="0">
                <a:latin typeface="Calibri"/>
                <a:cs typeface="Calibri"/>
              </a:rPr>
              <a:t>a</a:t>
            </a:r>
            <a:r>
              <a:rPr sz="4400" spc="100" dirty="0">
                <a:latin typeface="Calibri"/>
                <a:cs typeface="Calibri"/>
              </a:rPr>
              <a:t> </a:t>
            </a:r>
            <a:r>
              <a:rPr sz="4400" spc="-5" dirty="0">
                <a:latin typeface="Calibri"/>
                <a:cs typeface="Calibri"/>
              </a:rPr>
              <a:t>value</a:t>
            </a:r>
            <a:r>
              <a:rPr sz="4400" spc="15" dirty="0">
                <a:latin typeface="Calibri"/>
                <a:cs typeface="Calibri"/>
              </a:rPr>
              <a:t> </a:t>
            </a:r>
            <a:r>
              <a:rPr sz="4400" spc="-15" dirty="0">
                <a:latin typeface="Calibri"/>
                <a:cs typeface="Calibri"/>
              </a:rPr>
              <a:t>of</a:t>
            </a:r>
            <a:r>
              <a:rPr sz="4400" spc="-40" dirty="0">
                <a:latin typeface="Calibri"/>
                <a:cs typeface="Calibri"/>
              </a:rPr>
              <a:t> </a:t>
            </a:r>
            <a:r>
              <a:rPr sz="4400" spc="-20" dirty="0">
                <a:latin typeface="Calibri"/>
                <a:cs typeface="Calibri"/>
              </a:rPr>
              <a:t>0.2</a:t>
            </a:r>
            <a:r>
              <a:rPr sz="4400" spc="70" dirty="0">
                <a:latin typeface="Calibri"/>
                <a:cs typeface="Calibri"/>
              </a:rPr>
              <a:t> </a:t>
            </a:r>
            <a:r>
              <a:rPr sz="4400" dirty="0">
                <a:latin typeface="Calibri"/>
                <a:cs typeface="Calibri"/>
              </a:rPr>
              <a:t>then </a:t>
            </a:r>
            <a:r>
              <a:rPr sz="4400" spc="-25" dirty="0">
                <a:latin typeface="Calibri"/>
                <a:cs typeface="Calibri"/>
              </a:rPr>
              <a:t>we</a:t>
            </a:r>
            <a:r>
              <a:rPr sz="4400" spc="15" dirty="0">
                <a:latin typeface="Calibri"/>
                <a:cs typeface="Calibri"/>
              </a:rPr>
              <a:t> </a:t>
            </a:r>
            <a:r>
              <a:rPr sz="4400" spc="-20" dirty="0">
                <a:latin typeface="Calibri"/>
                <a:cs typeface="Calibri"/>
              </a:rPr>
              <a:t>would</a:t>
            </a:r>
            <a:r>
              <a:rPr sz="4400" spc="90" dirty="0">
                <a:latin typeface="Calibri"/>
                <a:cs typeface="Calibri"/>
              </a:rPr>
              <a:t> </a:t>
            </a:r>
            <a:r>
              <a:rPr sz="4400" spc="-10" dirty="0">
                <a:latin typeface="Calibri"/>
                <a:cs typeface="Calibri"/>
              </a:rPr>
              <a:t>classify</a:t>
            </a:r>
            <a:r>
              <a:rPr sz="4400" spc="110" dirty="0">
                <a:latin typeface="Calibri"/>
                <a:cs typeface="Calibri"/>
              </a:rPr>
              <a:t> </a:t>
            </a:r>
            <a:r>
              <a:rPr sz="4400" dirty="0">
                <a:latin typeface="Calibri"/>
                <a:cs typeface="Calibri"/>
              </a:rPr>
              <a:t>the</a:t>
            </a:r>
            <a:r>
              <a:rPr sz="4400" spc="15" dirty="0">
                <a:latin typeface="Calibri"/>
                <a:cs typeface="Calibri"/>
              </a:rPr>
              <a:t> </a:t>
            </a:r>
            <a:r>
              <a:rPr sz="4400" spc="-15" dirty="0">
                <a:latin typeface="Calibri"/>
                <a:cs typeface="Calibri"/>
              </a:rPr>
              <a:t>observation </a:t>
            </a:r>
            <a:r>
              <a:rPr sz="4400" spc="-975" dirty="0">
                <a:latin typeface="Calibri"/>
                <a:cs typeface="Calibri"/>
              </a:rPr>
              <a:t> </a:t>
            </a:r>
            <a:r>
              <a:rPr sz="4400" spc="-5" dirty="0">
                <a:latin typeface="Calibri"/>
                <a:cs typeface="Calibri"/>
              </a:rPr>
              <a:t>as</a:t>
            </a:r>
            <a:r>
              <a:rPr sz="4400" spc="-25" dirty="0">
                <a:latin typeface="Calibri"/>
                <a:cs typeface="Calibri"/>
              </a:rPr>
              <a:t> </a:t>
            </a:r>
            <a:r>
              <a:rPr sz="4400" spc="-20" dirty="0">
                <a:latin typeface="Calibri"/>
                <a:cs typeface="Calibri"/>
              </a:rPr>
              <a:t>Class</a:t>
            </a:r>
            <a:r>
              <a:rPr sz="4400" spc="180" dirty="0">
                <a:latin typeface="Calibri"/>
                <a:cs typeface="Calibri"/>
              </a:rPr>
              <a:t> </a:t>
            </a:r>
            <a:r>
              <a:rPr sz="4400" spc="-35" dirty="0">
                <a:latin typeface="Calibri"/>
                <a:cs typeface="Calibri"/>
              </a:rPr>
              <a:t>2(CAT).</a:t>
            </a:r>
            <a:endParaRPr sz="4400">
              <a:latin typeface="Calibri"/>
              <a:cs typeface="Calibri"/>
            </a:endParaRPr>
          </a:p>
        </p:txBody>
      </p:sp>
      <p:pic>
        <p:nvPicPr>
          <p:cNvPr id="3" name="object 3"/>
          <p:cNvPicPr/>
          <p:nvPr/>
        </p:nvPicPr>
        <p:blipFill>
          <a:blip r:embed="rId2" cstate="print"/>
          <a:stretch>
            <a:fillRect/>
          </a:stretch>
        </p:blipFill>
        <p:spPr>
          <a:xfrm>
            <a:off x="8255000" y="1092200"/>
            <a:ext cx="6108700" cy="4165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6184" y="456246"/>
            <a:ext cx="15650844" cy="1427480"/>
          </a:xfrm>
          <a:prstGeom prst="rect">
            <a:avLst/>
          </a:prstGeom>
        </p:spPr>
        <p:txBody>
          <a:bodyPr vert="horz" wrap="square" lIns="0" tIns="12700" rIns="0" bIns="0" rtlCol="0">
            <a:spAutoFit/>
          </a:bodyPr>
          <a:lstStyle/>
          <a:p>
            <a:pPr marL="12700">
              <a:lnSpc>
                <a:spcPct val="100000"/>
              </a:lnSpc>
              <a:spcBef>
                <a:spcPts val="100"/>
              </a:spcBef>
            </a:pPr>
            <a:r>
              <a:rPr spc="145" dirty="0"/>
              <a:t>What</a:t>
            </a:r>
            <a:r>
              <a:rPr spc="270" dirty="0"/>
              <a:t> </a:t>
            </a:r>
            <a:r>
              <a:rPr spc="75" dirty="0"/>
              <a:t>is</a:t>
            </a:r>
            <a:r>
              <a:rPr spc="420" dirty="0"/>
              <a:t> </a:t>
            </a:r>
            <a:r>
              <a:rPr spc="245" dirty="0"/>
              <a:t>Logistic</a:t>
            </a:r>
            <a:r>
              <a:rPr spc="30" dirty="0"/>
              <a:t> </a:t>
            </a:r>
            <a:r>
              <a:rPr spc="75" dirty="0"/>
              <a:t>Regression?</a:t>
            </a:r>
          </a:p>
        </p:txBody>
      </p:sp>
      <p:sp>
        <p:nvSpPr>
          <p:cNvPr id="3" name="object 3"/>
          <p:cNvSpPr txBox="1"/>
          <p:nvPr/>
        </p:nvSpPr>
        <p:spPr>
          <a:xfrm>
            <a:off x="1421810" y="2746454"/>
            <a:ext cx="17061815" cy="7753405"/>
          </a:xfrm>
          <a:prstGeom prst="rect">
            <a:avLst/>
          </a:prstGeom>
        </p:spPr>
        <p:txBody>
          <a:bodyPr vert="horz" wrap="square" lIns="0" tIns="12700" rIns="0" bIns="0" rtlCol="0">
            <a:spAutoFit/>
          </a:bodyPr>
          <a:lstStyle/>
          <a:p>
            <a:pPr marL="457200" indent="-444500">
              <a:lnSpc>
                <a:spcPct val="100000"/>
              </a:lnSpc>
              <a:spcBef>
                <a:spcPts val="100"/>
              </a:spcBef>
              <a:buSzPct val="126470"/>
              <a:buChar char="•"/>
              <a:tabLst>
                <a:tab pos="456565" algn="l"/>
                <a:tab pos="457200" algn="l"/>
              </a:tabLst>
            </a:pPr>
            <a:r>
              <a:rPr sz="3400" spc="5" dirty="0">
                <a:latin typeface="Arial MT"/>
                <a:cs typeface="Arial MT"/>
              </a:rPr>
              <a:t>Learning</a:t>
            </a:r>
            <a:endParaRPr sz="3400" dirty="0">
              <a:latin typeface="Arial MT"/>
              <a:cs typeface="Arial MT"/>
            </a:endParaRPr>
          </a:p>
          <a:p>
            <a:pPr marL="990600" lvl="1" indent="-457200">
              <a:lnSpc>
                <a:spcPct val="100000"/>
              </a:lnSpc>
              <a:spcBef>
                <a:spcPts val="4220"/>
              </a:spcBef>
              <a:buSzPct val="126470"/>
              <a:buChar char="•"/>
              <a:tabLst>
                <a:tab pos="989965" algn="l"/>
                <a:tab pos="990600" algn="l"/>
              </a:tabLst>
            </a:pPr>
            <a:r>
              <a:rPr sz="3400" dirty="0">
                <a:latin typeface="Arial MT"/>
                <a:cs typeface="Arial MT"/>
              </a:rPr>
              <a:t>A</a:t>
            </a:r>
            <a:r>
              <a:rPr sz="3400" spc="-310" dirty="0">
                <a:latin typeface="Arial MT"/>
                <a:cs typeface="Arial MT"/>
              </a:rPr>
              <a:t> </a:t>
            </a:r>
            <a:r>
              <a:rPr sz="3400" dirty="0">
                <a:latin typeface="Arial MT"/>
                <a:cs typeface="Arial MT"/>
              </a:rPr>
              <a:t>supervised</a:t>
            </a:r>
            <a:r>
              <a:rPr sz="3400" spc="70" dirty="0">
                <a:latin typeface="Arial MT"/>
                <a:cs typeface="Arial MT"/>
              </a:rPr>
              <a:t> </a:t>
            </a:r>
            <a:r>
              <a:rPr sz="3400" dirty="0">
                <a:latin typeface="Arial MT"/>
                <a:cs typeface="Arial MT"/>
              </a:rPr>
              <a:t>algorithm</a:t>
            </a:r>
            <a:r>
              <a:rPr sz="3400" spc="225" dirty="0">
                <a:latin typeface="Arial MT"/>
                <a:cs typeface="Arial MT"/>
              </a:rPr>
              <a:t> </a:t>
            </a:r>
            <a:r>
              <a:rPr sz="3400" spc="-10" dirty="0">
                <a:latin typeface="Arial MT"/>
                <a:cs typeface="Arial MT"/>
              </a:rPr>
              <a:t>that</a:t>
            </a:r>
            <a:r>
              <a:rPr sz="3400" spc="220" dirty="0">
                <a:latin typeface="Arial MT"/>
                <a:cs typeface="Arial MT"/>
              </a:rPr>
              <a:t> </a:t>
            </a:r>
            <a:r>
              <a:rPr sz="3400" dirty="0">
                <a:latin typeface="Arial MT"/>
                <a:cs typeface="Arial MT"/>
              </a:rPr>
              <a:t>learns</a:t>
            </a:r>
            <a:r>
              <a:rPr sz="3400" spc="-135" dirty="0">
                <a:latin typeface="Arial MT"/>
                <a:cs typeface="Arial MT"/>
              </a:rPr>
              <a:t> </a:t>
            </a:r>
            <a:r>
              <a:rPr sz="3400" spc="25" dirty="0">
                <a:latin typeface="Arial MT"/>
                <a:cs typeface="Arial MT"/>
              </a:rPr>
              <a:t>to</a:t>
            </a:r>
            <a:r>
              <a:rPr sz="3400" spc="275" dirty="0">
                <a:latin typeface="Arial MT"/>
                <a:cs typeface="Arial MT"/>
              </a:rPr>
              <a:t> </a:t>
            </a:r>
            <a:r>
              <a:rPr sz="3400" spc="-10" dirty="0">
                <a:latin typeface="Arial MT"/>
                <a:cs typeface="Arial MT"/>
              </a:rPr>
              <a:t>separate</a:t>
            </a:r>
            <a:r>
              <a:rPr sz="3400" spc="-35" dirty="0">
                <a:latin typeface="Arial MT"/>
                <a:cs typeface="Arial MT"/>
              </a:rPr>
              <a:t> </a:t>
            </a:r>
            <a:r>
              <a:rPr sz="3400" dirty="0">
                <a:latin typeface="Arial MT"/>
                <a:cs typeface="Arial MT"/>
              </a:rPr>
              <a:t>training</a:t>
            </a:r>
            <a:r>
              <a:rPr sz="3400" spc="175" dirty="0">
                <a:latin typeface="Arial MT"/>
                <a:cs typeface="Arial MT"/>
              </a:rPr>
              <a:t> </a:t>
            </a:r>
            <a:r>
              <a:rPr sz="3400" dirty="0">
                <a:latin typeface="Arial MT"/>
                <a:cs typeface="Arial MT"/>
              </a:rPr>
              <a:t>samples</a:t>
            </a:r>
            <a:r>
              <a:rPr sz="3400" spc="65" dirty="0">
                <a:latin typeface="Arial MT"/>
                <a:cs typeface="Arial MT"/>
              </a:rPr>
              <a:t> </a:t>
            </a:r>
            <a:r>
              <a:rPr sz="3400" spc="-5" dirty="0">
                <a:latin typeface="Arial MT"/>
                <a:cs typeface="Arial MT"/>
              </a:rPr>
              <a:t>into</a:t>
            </a:r>
            <a:r>
              <a:rPr sz="3400" spc="175" dirty="0">
                <a:latin typeface="Arial MT"/>
                <a:cs typeface="Arial MT"/>
              </a:rPr>
              <a:t> </a:t>
            </a:r>
            <a:r>
              <a:rPr sz="3400" spc="65" dirty="0">
                <a:latin typeface="Arial MT"/>
                <a:cs typeface="Arial MT"/>
              </a:rPr>
              <a:t>two</a:t>
            </a:r>
            <a:r>
              <a:rPr sz="3400" spc="70" dirty="0">
                <a:latin typeface="Arial MT"/>
                <a:cs typeface="Arial MT"/>
              </a:rPr>
              <a:t> </a:t>
            </a:r>
            <a:r>
              <a:rPr sz="3400" spc="-5" dirty="0">
                <a:latin typeface="Arial MT"/>
                <a:cs typeface="Arial MT"/>
              </a:rPr>
              <a:t>categories</a:t>
            </a:r>
            <a:endParaRPr lang="en-IN" sz="3400" spc="-5" dirty="0">
              <a:latin typeface="Arial MT"/>
              <a:cs typeface="Arial MT"/>
            </a:endParaRPr>
          </a:p>
          <a:p>
            <a:pPr marL="990600" lvl="1" indent="-457200">
              <a:lnSpc>
                <a:spcPct val="100000"/>
              </a:lnSpc>
              <a:spcBef>
                <a:spcPts val="4220"/>
              </a:spcBef>
              <a:buSzPct val="126470"/>
              <a:buChar char="•"/>
              <a:tabLst>
                <a:tab pos="989965" algn="l"/>
                <a:tab pos="990600" algn="l"/>
              </a:tabLst>
            </a:pPr>
            <a:r>
              <a:rPr lang="en-US" sz="3600" dirty="0"/>
              <a:t>Logistic regression is a statistical model used to predict the probability of a binary outcome based on one or more independent variables. </a:t>
            </a:r>
            <a:endParaRPr sz="3400" dirty="0">
              <a:latin typeface="Arial MT"/>
              <a:cs typeface="Arial MT"/>
            </a:endParaRPr>
          </a:p>
          <a:p>
            <a:pPr lvl="1">
              <a:lnSpc>
                <a:spcPct val="100000"/>
              </a:lnSpc>
              <a:spcBef>
                <a:spcPts val="50"/>
              </a:spcBef>
              <a:buFont typeface="Arial MT"/>
              <a:buChar char="•"/>
            </a:pPr>
            <a:endParaRPr sz="3800" dirty="0">
              <a:latin typeface="Arial MT"/>
              <a:cs typeface="Arial MT"/>
            </a:endParaRPr>
          </a:p>
          <a:p>
            <a:pPr lvl="1">
              <a:lnSpc>
                <a:spcPct val="100000"/>
              </a:lnSpc>
              <a:buFont typeface="Arial MT"/>
              <a:buChar char="•"/>
            </a:pPr>
            <a:r>
              <a:rPr lang="en-US" sz="4000" dirty="0"/>
              <a:t>It is a type of regression analysis where the dependent variable is categorical, typically representing two classes (e.g., yes/no, true/false, 0/1).</a:t>
            </a:r>
            <a:endParaRPr sz="3650" dirty="0">
              <a:latin typeface="Arial MT"/>
              <a:cs typeface="Arial MT"/>
            </a:endParaRPr>
          </a:p>
          <a:p>
            <a:pPr lvl="1">
              <a:lnSpc>
                <a:spcPct val="100000"/>
              </a:lnSpc>
              <a:spcBef>
                <a:spcPts val="20"/>
              </a:spcBef>
              <a:buFont typeface="Arial MT"/>
              <a:buChar char="•"/>
            </a:pPr>
            <a:endParaRPr sz="3550" dirty="0">
              <a:latin typeface="Arial MT"/>
              <a:cs typeface="Arial MT"/>
            </a:endParaRPr>
          </a:p>
          <a:p>
            <a:pPr marL="457200" indent="-444500">
              <a:lnSpc>
                <a:spcPct val="100000"/>
              </a:lnSpc>
              <a:buSzPct val="126470"/>
              <a:buChar char="•"/>
              <a:tabLst>
                <a:tab pos="456565" algn="l"/>
                <a:tab pos="457200" algn="l"/>
              </a:tabLst>
            </a:pPr>
            <a:r>
              <a:rPr sz="3400" dirty="0">
                <a:latin typeface="Arial MT"/>
                <a:cs typeface="Arial MT"/>
              </a:rPr>
              <a:t>Prediction</a:t>
            </a:r>
          </a:p>
          <a:p>
            <a:pPr>
              <a:lnSpc>
                <a:spcPct val="100000"/>
              </a:lnSpc>
              <a:spcBef>
                <a:spcPts val="30"/>
              </a:spcBef>
              <a:buFont typeface="Arial MT"/>
              <a:buChar char="•"/>
            </a:pPr>
            <a:endParaRPr sz="3800" dirty="0">
              <a:latin typeface="Arial MT"/>
              <a:cs typeface="Arial MT"/>
            </a:endParaRPr>
          </a:p>
          <a:p>
            <a:pPr marL="990600" marR="240029" lvl="1" indent="-457200">
              <a:lnSpc>
                <a:spcPts val="4000"/>
              </a:lnSpc>
              <a:buSzPct val="126470"/>
              <a:buChar char="•"/>
              <a:tabLst>
                <a:tab pos="989965" algn="l"/>
                <a:tab pos="990600" algn="l"/>
              </a:tabLst>
            </a:pPr>
            <a:r>
              <a:rPr sz="3400" spc="10" dirty="0">
                <a:latin typeface="Arial MT"/>
                <a:cs typeface="Arial MT"/>
              </a:rPr>
              <a:t>Uses</a:t>
            </a:r>
            <a:r>
              <a:rPr sz="3400" spc="-150" dirty="0">
                <a:latin typeface="Arial MT"/>
                <a:cs typeface="Arial MT"/>
              </a:rPr>
              <a:t> </a:t>
            </a:r>
            <a:r>
              <a:rPr sz="3400" spc="-15" dirty="0">
                <a:latin typeface="Arial MT"/>
                <a:cs typeface="Arial MT"/>
              </a:rPr>
              <a:t>the</a:t>
            </a:r>
            <a:r>
              <a:rPr sz="3400" spc="165" dirty="0">
                <a:latin typeface="Arial MT"/>
                <a:cs typeface="Arial MT"/>
              </a:rPr>
              <a:t> </a:t>
            </a:r>
            <a:r>
              <a:rPr sz="3400" dirty="0">
                <a:latin typeface="Arial MT"/>
                <a:cs typeface="Arial MT"/>
              </a:rPr>
              <a:t>learned</a:t>
            </a:r>
            <a:r>
              <a:rPr sz="3400" spc="-125" dirty="0">
                <a:latin typeface="Arial MT"/>
                <a:cs typeface="Arial MT"/>
              </a:rPr>
              <a:t> </a:t>
            </a:r>
            <a:r>
              <a:rPr sz="3400" spc="15" dirty="0">
                <a:latin typeface="Arial MT"/>
                <a:cs typeface="Arial MT"/>
              </a:rPr>
              <a:t>line,</a:t>
            </a:r>
            <a:r>
              <a:rPr sz="3400" spc="-190" dirty="0">
                <a:latin typeface="Arial MT"/>
                <a:cs typeface="Arial MT"/>
              </a:rPr>
              <a:t> </a:t>
            </a:r>
            <a:r>
              <a:rPr sz="3400" spc="10" dirty="0">
                <a:latin typeface="Arial MT"/>
                <a:cs typeface="Arial MT"/>
              </a:rPr>
              <a:t>plane</a:t>
            </a:r>
            <a:r>
              <a:rPr sz="3400" spc="-35" dirty="0">
                <a:latin typeface="Arial MT"/>
                <a:cs typeface="Arial MT"/>
              </a:rPr>
              <a:t> </a:t>
            </a:r>
            <a:r>
              <a:rPr sz="3400" dirty="0">
                <a:latin typeface="Arial MT"/>
                <a:cs typeface="Arial MT"/>
              </a:rPr>
              <a:t>or</a:t>
            </a:r>
            <a:r>
              <a:rPr sz="3400" spc="20" dirty="0">
                <a:latin typeface="Arial MT"/>
                <a:cs typeface="Arial MT"/>
              </a:rPr>
              <a:t> </a:t>
            </a:r>
            <a:r>
              <a:rPr sz="3400" dirty="0">
                <a:latin typeface="Arial MT"/>
                <a:cs typeface="Arial MT"/>
              </a:rPr>
              <a:t>hyper-plane</a:t>
            </a:r>
            <a:r>
              <a:rPr sz="3400" spc="65" dirty="0">
                <a:latin typeface="Arial MT"/>
                <a:cs typeface="Arial MT"/>
              </a:rPr>
              <a:t> </a:t>
            </a:r>
            <a:r>
              <a:rPr sz="3400" spc="25" dirty="0">
                <a:latin typeface="Arial MT"/>
                <a:cs typeface="Arial MT"/>
              </a:rPr>
              <a:t>to</a:t>
            </a:r>
            <a:r>
              <a:rPr sz="3400" spc="265" dirty="0">
                <a:latin typeface="Arial MT"/>
                <a:cs typeface="Arial MT"/>
              </a:rPr>
              <a:t> </a:t>
            </a:r>
            <a:r>
              <a:rPr sz="3400" spc="70" dirty="0">
                <a:latin typeface="Arial MT"/>
                <a:cs typeface="Arial MT"/>
              </a:rPr>
              <a:t>predict</a:t>
            </a:r>
            <a:r>
              <a:rPr sz="3400" spc="-185" dirty="0">
                <a:latin typeface="Arial MT"/>
                <a:cs typeface="Arial MT"/>
              </a:rPr>
              <a:t> </a:t>
            </a:r>
            <a:r>
              <a:rPr sz="3400" spc="-15" dirty="0">
                <a:latin typeface="Arial MT"/>
                <a:cs typeface="Arial MT"/>
              </a:rPr>
              <a:t>the</a:t>
            </a:r>
            <a:r>
              <a:rPr sz="3400" spc="165" dirty="0">
                <a:latin typeface="Arial MT"/>
                <a:cs typeface="Arial MT"/>
              </a:rPr>
              <a:t> </a:t>
            </a:r>
            <a:r>
              <a:rPr sz="3400" dirty="0">
                <a:latin typeface="Arial MT"/>
                <a:cs typeface="Arial MT"/>
              </a:rPr>
              <a:t>whether</a:t>
            </a:r>
            <a:r>
              <a:rPr sz="3400" spc="30" dirty="0">
                <a:latin typeface="Arial MT"/>
                <a:cs typeface="Arial MT"/>
              </a:rPr>
              <a:t> </a:t>
            </a:r>
            <a:r>
              <a:rPr sz="3400" dirty="0">
                <a:latin typeface="Arial MT"/>
                <a:cs typeface="Arial MT"/>
              </a:rPr>
              <a:t>an</a:t>
            </a:r>
            <a:r>
              <a:rPr sz="3400" spc="-130" dirty="0">
                <a:latin typeface="Arial MT"/>
                <a:cs typeface="Arial MT"/>
              </a:rPr>
              <a:t> </a:t>
            </a:r>
            <a:r>
              <a:rPr sz="3400" spc="90" dirty="0">
                <a:latin typeface="Arial MT"/>
                <a:cs typeface="Arial MT"/>
              </a:rPr>
              <a:t>input</a:t>
            </a:r>
            <a:r>
              <a:rPr sz="3400" spc="-285" dirty="0">
                <a:latin typeface="Arial MT"/>
                <a:cs typeface="Arial MT"/>
              </a:rPr>
              <a:t> </a:t>
            </a:r>
            <a:r>
              <a:rPr sz="3400" dirty="0">
                <a:latin typeface="Arial MT"/>
                <a:cs typeface="Arial MT"/>
              </a:rPr>
              <a:t>sample </a:t>
            </a:r>
            <a:r>
              <a:rPr sz="3400" spc="-930" dirty="0">
                <a:latin typeface="Arial MT"/>
                <a:cs typeface="Arial MT"/>
              </a:rPr>
              <a:t> </a:t>
            </a:r>
            <a:r>
              <a:rPr sz="3400" spc="-5" dirty="0">
                <a:latin typeface="Arial MT"/>
                <a:cs typeface="Arial MT"/>
              </a:rPr>
              <a:t>results</a:t>
            </a:r>
            <a:r>
              <a:rPr sz="3400" spc="50" dirty="0">
                <a:latin typeface="Arial MT"/>
                <a:cs typeface="Arial MT"/>
              </a:rPr>
              <a:t> </a:t>
            </a:r>
            <a:r>
              <a:rPr sz="3400" spc="20" dirty="0">
                <a:latin typeface="Arial MT"/>
                <a:cs typeface="Arial MT"/>
              </a:rPr>
              <a:t>in</a:t>
            </a:r>
            <a:r>
              <a:rPr sz="3400" spc="-40" dirty="0">
                <a:latin typeface="Arial MT"/>
                <a:cs typeface="Arial MT"/>
              </a:rPr>
              <a:t> </a:t>
            </a:r>
            <a:r>
              <a:rPr sz="3400" dirty="0">
                <a:latin typeface="Arial MT"/>
                <a:cs typeface="Arial MT"/>
              </a:rPr>
              <a:t>a</a:t>
            </a:r>
            <a:r>
              <a:rPr sz="3400" spc="-140" dirty="0">
                <a:latin typeface="Arial MT"/>
                <a:cs typeface="Arial MT"/>
              </a:rPr>
              <a:t> </a:t>
            </a:r>
            <a:r>
              <a:rPr sz="3400" spc="-15" dirty="0">
                <a:latin typeface="Arial MT"/>
                <a:cs typeface="Arial MT"/>
              </a:rPr>
              <a:t>target</a:t>
            </a:r>
            <a:r>
              <a:rPr sz="3400" spc="110" dirty="0">
                <a:latin typeface="Arial MT"/>
                <a:cs typeface="Arial MT"/>
              </a:rPr>
              <a:t> </a:t>
            </a:r>
            <a:r>
              <a:rPr sz="3400" spc="50" dirty="0">
                <a:latin typeface="Arial MT"/>
                <a:cs typeface="Arial MT"/>
              </a:rPr>
              <a:t>of</a:t>
            </a:r>
            <a:r>
              <a:rPr sz="3400" spc="110" dirty="0">
                <a:latin typeface="Arial MT"/>
                <a:cs typeface="Arial MT"/>
              </a:rPr>
              <a:t> </a:t>
            </a:r>
            <a:r>
              <a:rPr sz="3400" dirty="0">
                <a:latin typeface="Arial MT"/>
                <a:cs typeface="Arial MT"/>
              </a:rPr>
              <a:t>0</a:t>
            </a:r>
            <a:r>
              <a:rPr sz="3400" spc="-40" dirty="0">
                <a:latin typeface="Arial MT"/>
                <a:cs typeface="Arial MT"/>
              </a:rPr>
              <a:t> </a:t>
            </a:r>
            <a:r>
              <a:rPr sz="3400" dirty="0">
                <a:latin typeface="Arial MT"/>
                <a:cs typeface="Arial MT"/>
              </a:rPr>
              <a:t>or</a:t>
            </a:r>
            <a:r>
              <a:rPr sz="3400" spc="20" dirty="0">
                <a:latin typeface="Arial MT"/>
                <a:cs typeface="Arial MT"/>
              </a:rPr>
              <a:t> </a:t>
            </a:r>
            <a:r>
              <a:rPr sz="3400" spc="5" dirty="0">
                <a:latin typeface="Arial MT"/>
                <a:cs typeface="Arial MT"/>
              </a:rPr>
              <a:t>1</a:t>
            </a:r>
            <a:r>
              <a:rPr lang="en-IN" sz="3400" spc="5" dirty="0">
                <a:latin typeface="Arial MT"/>
                <a:cs typeface="Arial MT"/>
              </a:rPr>
              <a:t> (</a:t>
            </a:r>
            <a:r>
              <a:rPr lang="en-US" sz="3600" dirty="0"/>
              <a:t>yes/no, true/false)</a:t>
            </a:r>
            <a:endParaRPr sz="34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9525" rIns="0" bIns="0" rtlCol="0">
            <a:spAutoFit/>
          </a:bodyPr>
          <a:lstStyle/>
          <a:p>
            <a:pPr marL="12700" marR="5080" indent="127000">
              <a:lnSpc>
                <a:spcPct val="100400"/>
              </a:lnSpc>
              <a:spcBef>
                <a:spcPts val="75"/>
              </a:spcBef>
            </a:pPr>
            <a:r>
              <a:rPr spc="-10" dirty="0"/>
              <a:t>Logistic</a:t>
            </a:r>
            <a:r>
              <a:rPr spc="45" dirty="0"/>
              <a:t> </a:t>
            </a:r>
            <a:r>
              <a:rPr spc="-30" dirty="0"/>
              <a:t>Regression</a:t>
            </a:r>
            <a:r>
              <a:rPr spc="95" dirty="0"/>
              <a:t> </a:t>
            </a:r>
            <a:r>
              <a:rPr spc="-10" dirty="0"/>
              <a:t>is</a:t>
            </a:r>
            <a:r>
              <a:rPr spc="80" dirty="0"/>
              <a:t> </a:t>
            </a:r>
            <a:r>
              <a:rPr spc="-10" dirty="0"/>
              <a:t>used </a:t>
            </a:r>
            <a:r>
              <a:rPr spc="-15" dirty="0"/>
              <a:t>when</a:t>
            </a:r>
            <a:r>
              <a:rPr spc="95" dirty="0"/>
              <a:t> </a:t>
            </a:r>
            <a:r>
              <a:rPr dirty="0"/>
              <a:t>the</a:t>
            </a:r>
            <a:r>
              <a:rPr spc="-90" dirty="0"/>
              <a:t> </a:t>
            </a:r>
            <a:r>
              <a:rPr spc="-5" dirty="0"/>
              <a:t>dependent</a:t>
            </a:r>
            <a:r>
              <a:rPr spc="30" dirty="0"/>
              <a:t> </a:t>
            </a:r>
            <a:r>
              <a:rPr spc="-25" dirty="0"/>
              <a:t>variable(target)</a:t>
            </a:r>
            <a:r>
              <a:rPr spc="170" dirty="0"/>
              <a:t> </a:t>
            </a:r>
            <a:r>
              <a:rPr spc="-10" dirty="0"/>
              <a:t>is </a:t>
            </a:r>
            <a:r>
              <a:rPr spc="-980" dirty="0"/>
              <a:t> </a:t>
            </a:r>
            <a:r>
              <a:rPr dirty="0"/>
              <a:t>categorical.</a:t>
            </a:r>
          </a:p>
        </p:txBody>
      </p:sp>
      <p:sp>
        <p:nvSpPr>
          <p:cNvPr id="3" name="object 3"/>
          <p:cNvSpPr txBox="1"/>
          <p:nvPr/>
        </p:nvSpPr>
        <p:spPr>
          <a:xfrm>
            <a:off x="1748789" y="2944494"/>
            <a:ext cx="13376910" cy="1356360"/>
          </a:xfrm>
          <a:prstGeom prst="rect">
            <a:avLst/>
          </a:prstGeom>
        </p:spPr>
        <p:txBody>
          <a:bodyPr vert="horz" wrap="square" lIns="0" tIns="35560" rIns="0" bIns="0" rtlCol="0">
            <a:spAutoFit/>
          </a:bodyPr>
          <a:lstStyle/>
          <a:p>
            <a:pPr marL="12700" marR="5080">
              <a:lnSpc>
                <a:spcPts val="5200"/>
              </a:lnSpc>
              <a:spcBef>
                <a:spcPts val="280"/>
              </a:spcBef>
            </a:pPr>
            <a:r>
              <a:rPr sz="4400" spc="-50" dirty="0">
                <a:latin typeface="Calibri"/>
                <a:cs typeface="Calibri"/>
              </a:rPr>
              <a:t>For</a:t>
            </a:r>
            <a:r>
              <a:rPr sz="4400" spc="65" dirty="0">
                <a:latin typeface="Calibri"/>
                <a:cs typeface="Calibri"/>
              </a:rPr>
              <a:t> </a:t>
            </a:r>
            <a:r>
              <a:rPr sz="4400" spc="-30" dirty="0">
                <a:latin typeface="Calibri"/>
                <a:cs typeface="Calibri"/>
              </a:rPr>
              <a:t>example,</a:t>
            </a:r>
            <a:r>
              <a:rPr sz="4400" spc="105" dirty="0">
                <a:latin typeface="Calibri"/>
                <a:cs typeface="Calibri"/>
              </a:rPr>
              <a:t> </a:t>
            </a:r>
            <a:r>
              <a:rPr sz="4400" spc="-225" dirty="0">
                <a:latin typeface="Calibri"/>
                <a:cs typeface="Calibri"/>
              </a:rPr>
              <a:t>To</a:t>
            </a:r>
            <a:r>
              <a:rPr sz="4400" spc="80" dirty="0">
                <a:latin typeface="Calibri"/>
                <a:cs typeface="Calibri"/>
              </a:rPr>
              <a:t> </a:t>
            </a:r>
            <a:r>
              <a:rPr sz="4400" spc="-20" dirty="0">
                <a:latin typeface="Calibri"/>
                <a:cs typeface="Calibri"/>
              </a:rPr>
              <a:t>predict</a:t>
            </a:r>
            <a:r>
              <a:rPr sz="4400" spc="25" dirty="0">
                <a:latin typeface="Calibri"/>
                <a:cs typeface="Calibri"/>
              </a:rPr>
              <a:t> </a:t>
            </a:r>
            <a:r>
              <a:rPr sz="4400" spc="-10" dirty="0">
                <a:latin typeface="Calibri"/>
                <a:cs typeface="Calibri"/>
              </a:rPr>
              <a:t>whether</a:t>
            </a:r>
            <a:r>
              <a:rPr sz="4400" spc="65" dirty="0">
                <a:latin typeface="Calibri"/>
                <a:cs typeface="Calibri"/>
              </a:rPr>
              <a:t> </a:t>
            </a:r>
            <a:r>
              <a:rPr sz="4400" spc="-5" dirty="0">
                <a:latin typeface="Calibri"/>
                <a:cs typeface="Calibri"/>
              </a:rPr>
              <a:t>an</a:t>
            </a:r>
            <a:r>
              <a:rPr sz="4400" spc="-10" dirty="0">
                <a:latin typeface="Calibri"/>
                <a:cs typeface="Calibri"/>
              </a:rPr>
              <a:t> email</a:t>
            </a:r>
            <a:r>
              <a:rPr sz="4400" spc="-5" dirty="0">
                <a:latin typeface="Calibri"/>
                <a:cs typeface="Calibri"/>
              </a:rPr>
              <a:t> is</a:t>
            </a:r>
            <a:r>
              <a:rPr sz="4400" spc="75" dirty="0">
                <a:latin typeface="Calibri"/>
                <a:cs typeface="Calibri"/>
              </a:rPr>
              <a:t> </a:t>
            </a:r>
            <a:r>
              <a:rPr sz="4400" spc="-15" dirty="0">
                <a:latin typeface="Calibri"/>
                <a:cs typeface="Calibri"/>
              </a:rPr>
              <a:t>spam</a:t>
            </a:r>
            <a:r>
              <a:rPr sz="4400" spc="-10" dirty="0">
                <a:latin typeface="Calibri"/>
                <a:cs typeface="Calibri"/>
              </a:rPr>
              <a:t> </a:t>
            </a:r>
            <a:r>
              <a:rPr sz="4400" spc="-25" dirty="0">
                <a:latin typeface="Calibri"/>
                <a:cs typeface="Calibri"/>
              </a:rPr>
              <a:t>(1)</a:t>
            </a:r>
            <a:r>
              <a:rPr sz="4400" spc="70" dirty="0">
                <a:latin typeface="Calibri"/>
                <a:cs typeface="Calibri"/>
              </a:rPr>
              <a:t> </a:t>
            </a:r>
            <a:r>
              <a:rPr sz="4400" spc="-15" dirty="0">
                <a:latin typeface="Calibri"/>
                <a:cs typeface="Calibri"/>
              </a:rPr>
              <a:t>or</a:t>
            </a:r>
            <a:r>
              <a:rPr sz="4400" spc="65" dirty="0">
                <a:latin typeface="Calibri"/>
                <a:cs typeface="Calibri"/>
              </a:rPr>
              <a:t> </a:t>
            </a:r>
            <a:r>
              <a:rPr sz="4400" spc="-25" dirty="0">
                <a:latin typeface="Calibri"/>
                <a:cs typeface="Calibri"/>
              </a:rPr>
              <a:t>(0) </a:t>
            </a:r>
            <a:r>
              <a:rPr sz="4400" spc="-980" dirty="0">
                <a:latin typeface="Calibri"/>
                <a:cs typeface="Calibri"/>
              </a:rPr>
              <a:t> </a:t>
            </a:r>
            <a:r>
              <a:rPr sz="4400" dirty="0">
                <a:latin typeface="Calibri"/>
                <a:cs typeface="Calibri"/>
              </a:rPr>
              <a:t>Whether</a:t>
            </a:r>
            <a:r>
              <a:rPr sz="4400" spc="-40" dirty="0">
                <a:latin typeface="Calibri"/>
                <a:cs typeface="Calibri"/>
              </a:rPr>
              <a:t> </a:t>
            </a:r>
            <a:r>
              <a:rPr sz="4400" dirty="0">
                <a:latin typeface="Calibri"/>
                <a:cs typeface="Calibri"/>
              </a:rPr>
              <a:t>the</a:t>
            </a:r>
            <a:r>
              <a:rPr sz="4400" spc="15" dirty="0">
                <a:latin typeface="Calibri"/>
                <a:cs typeface="Calibri"/>
              </a:rPr>
              <a:t> </a:t>
            </a:r>
            <a:r>
              <a:rPr sz="4400" spc="-10" dirty="0">
                <a:latin typeface="Calibri"/>
                <a:cs typeface="Calibri"/>
              </a:rPr>
              <a:t>tumor</a:t>
            </a:r>
            <a:r>
              <a:rPr sz="4400" spc="-35" dirty="0">
                <a:latin typeface="Calibri"/>
                <a:cs typeface="Calibri"/>
              </a:rPr>
              <a:t> </a:t>
            </a:r>
            <a:r>
              <a:rPr sz="4400" spc="-5" dirty="0">
                <a:latin typeface="Calibri"/>
                <a:cs typeface="Calibri"/>
              </a:rPr>
              <a:t>is</a:t>
            </a:r>
            <a:r>
              <a:rPr sz="4400" spc="85" dirty="0">
                <a:latin typeface="Calibri"/>
                <a:cs typeface="Calibri"/>
              </a:rPr>
              <a:t> </a:t>
            </a:r>
            <a:r>
              <a:rPr sz="4400" spc="-10" dirty="0">
                <a:latin typeface="Calibri"/>
                <a:cs typeface="Calibri"/>
              </a:rPr>
              <a:t>malignant</a:t>
            </a:r>
            <a:r>
              <a:rPr sz="4400" spc="30" dirty="0">
                <a:latin typeface="Calibri"/>
                <a:cs typeface="Calibri"/>
              </a:rPr>
              <a:t> </a:t>
            </a:r>
            <a:r>
              <a:rPr sz="4400" spc="-25" dirty="0">
                <a:latin typeface="Calibri"/>
                <a:cs typeface="Calibri"/>
              </a:rPr>
              <a:t>(1)</a:t>
            </a:r>
            <a:r>
              <a:rPr sz="4400" spc="70" dirty="0">
                <a:latin typeface="Calibri"/>
                <a:cs typeface="Calibri"/>
              </a:rPr>
              <a:t> </a:t>
            </a:r>
            <a:r>
              <a:rPr sz="4400" spc="-15" dirty="0">
                <a:latin typeface="Calibri"/>
                <a:cs typeface="Calibri"/>
              </a:rPr>
              <a:t>or</a:t>
            </a:r>
            <a:r>
              <a:rPr sz="4400" spc="-35" dirty="0">
                <a:latin typeface="Calibri"/>
                <a:cs typeface="Calibri"/>
              </a:rPr>
              <a:t> </a:t>
            </a:r>
            <a:r>
              <a:rPr sz="4400" spc="-15" dirty="0">
                <a:latin typeface="Calibri"/>
                <a:cs typeface="Calibri"/>
              </a:rPr>
              <a:t>not</a:t>
            </a:r>
            <a:r>
              <a:rPr sz="4400" spc="135" dirty="0">
                <a:latin typeface="Calibri"/>
                <a:cs typeface="Calibri"/>
              </a:rPr>
              <a:t> </a:t>
            </a:r>
            <a:r>
              <a:rPr sz="4400" spc="-25" dirty="0">
                <a:latin typeface="Calibri"/>
                <a:cs typeface="Calibri"/>
              </a:rPr>
              <a:t>(0)</a:t>
            </a:r>
            <a:endParaRPr sz="4400" dirty="0">
              <a:latin typeface="Calibri"/>
              <a:cs typeface="Calibri"/>
            </a:endParaRPr>
          </a:p>
        </p:txBody>
      </p:sp>
      <p:pic>
        <p:nvPicPr>
          <p:cNvPr id="4" name="object 4"/>
          <p:cNvPicPr/>
          <p:nvPr/>
        </p:nvPicPr>
        <p:blipFill>
          <a:blip r:embed="rId2" cstate="print"/>
          <a:stretch>
            <a:fillRect/>
          </a:stretch>
        </p:blipFill>
        <p:spPr>
          <a:xfrm>
            <a:off x="8077200" y="4686300"/>
            <a:ext cx="10083800" cy="508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05058" y="0"/>
            <a:ext cx="9591675" cy="833119"/>
          </a:xfrm>
          <a:prstGeom prst="rect">
            <a:avLst/>
          </a:prstGeom>
        </p:spPr>
        <p:txBody>
          <a:bodyPr vert="horz" wrap="square" lIns="0" tIns="12700" rIns="0" bIns="0" rtlCol="0">
            <a:spAutoFit/>
          </a:bodyPr>
          <a:lstStyle/>
          <a:p>
            <a:pPr marL="12700">
              <a:lnSpc>
                <a:spcPct val="100000"/>
              </a:lnSpc>
              <a:spcBef>
                <a:spcPts val="100"/>
              </a:spcBef>
            </a:pPr>
            <a:r>
              <a:rPr sz="5300" spc="-15" dirty="0">
                <a:solidFill>
                  <a:srgbClr val="0125FF"/>
                </a:solidFill>
                <a:latin typeface="Arial MT"/>
                <a:cs typeface="Arial MT"/>
              </a:rPr>
              <a:t>Categorical</a:t>
            </a:r>
            <a:r>
              <a:rPr sz="5300" spc="15" dirty="0">
                <a:solidFill>
                  <a:srgbClr val="0125FF"/>
                </a:solidFill>
                <a:latin typeface="Arial MT"/>
                <a:cs typeface="Arial MT"/>
              </a:rPr>
              <a:t> </a:t>
            </a:r>
            <a:r>
              <a:rPr sz="5300" spc="-20" dirty="0">
                <a:solidFill>
                  <a:srgbClr val="0125FF"/>
                </a:solidFill>
                <a:latin typeface="Arial MT"/>
                <a:cs typeface="Arial MT"/>
              </a:rPr>
              <a:t>Response</a:t>
            </a:r>
            <a:r>
              <a:rPr sz="5300" spc="-50" dirty="0">
                <a:solidFill>
                  <a:srgbClr val="0125FF"/>
                </a:solidFill>
                <a:latin typeface="Arial MT"/>
                <a:cs typeface="Arial MT"/>
              </a:rPr>
              <a:t> </a:t>
            </a:r>
            <a:r>
              <a:rPr sz="5300" spc="-20" dirty="0">
                <a:solidFill>
                  <a:srgbClr val="0125FF"/>
                </a:solidFill>
                <a:latin typeface="Arial MT"/>
                <a:cs typeface="Arial MT"/>
              </a:rPr>
              <a:t>Variables</a:t>
            </a:r>
            <a:endParaRPr sz="5300">
              <a:latin typeface="Arial MT"/>
              <a:cs typeface="Arial MT"/>
            </a:endParaRPr>
          </a:p>
        </p:txBody>
      </p:sp>
      <p:sp>
        <p:nvSpPr>
          <p:cNvPr id="3" name="object 3"/>
          <p:cNvSpPr txBox="1"/>
          <p:nvPr/>
        </p:nvSpPr>
        <p:spPr>
          <a:xfrm>
            <a:off x="2591222" y="2070529"/>
            <a:ext cx="7306945" cy="924560"/>
          </a:xfrm>
          <a:prstGeom prst="rect">
            <a:avLst/>
          </a:prstGeom>
        </p:spPr>
        <p:txBody>
          <a:bodyPr vert="horz" wrap="square" lIns="0" tIns="12700" rIns="0" bIns="0" rtlCol="0">
            <a:spAutoFit/>
          </a:bodyPr>
          <a:lstStyle/>
          <a:p>
            <a:pPr marL="12700">
              <a:lnSpc>
                <a:spcPct val="100000"/>
              </a:lnSpc>
              <a:spcBef>
                <a:spcPts val="100"/>
              </a:spcBef>
            </a:pPr>
            <a:r>
              <a:rPr sz="5900" dirty="0">
                <a:solidFill>
                  <a:srgbClr val="0125FF"/>
                </a:solidFill>
                <a:latin typeface="Times New Roman"/>
                <a:cs typeface="Times New Roman"/>
              </a:rPr>
              <a:t>Whether</a:t>
            </a:r>
            <a:r>
              <a:rPr sz="5900" spc="45" dirty="0">
                <a:solidFill>
                  <a:srgbClr val="0125FF"/>
                </a:solidFill>
                <a:latin typeface="Times New Roman"/>
                <a:cs typeface="Times New Roman"/>
              </a:rPr>
              <a:t> </a:t>
            </a:r>
            <a:r>
              <a:rPr sz="5900" spc="20" dirty="0">
                <a:solidFill>
                  <a:srgbClr val="0125FF"/>
                </a:solidFill>
                <a:latin typeface="Times New Roman"/>
                <a:cs typeface="Times New Roman"/>
              </a:rPr>
              <a:t>or</a:t>
            </a:r>
            <a:r>
              <a:rPr sz="5900" spc="-50" dirty="0">
                <a:solidFill>
                  <a:srgbClr val="0125FF"/>
                </a:solidFill>
                <a:latin typeface="Times New Roman"/>
                <a:cs typeface="Times New Roman"/>
              </a:rPr>
              <a:t> </a:t>
            </a:r>
            <a:r>
              <a:rPr sz="5900" spc="30" dirty="0">
                <a:solidFill>
                  <a:srgbClr val="0125FF"/>
                </a:solidFill>
                <a:latin typeface="Times New Roman"/>
                <a:cs typeface="Times New Roman"/>
              </a:rPr>
              <a:t>not</a:t>
            </a:r>
            <a:r>
              <a:rPr sz="5900" spc="-30" dirty="0">
                <a:solidFill>
                  <a:srgbClr val="0125FF"/>
                </a:solidFill>
                <a:latin typeface="Times New Roman"/>
                <a:cs typeface="Times New Roman"/>
              </a:rPr>
              <a:t> </a:t>
            </a:r>
            <a:r>
              <a:rPr sz="5900" dirty="0">
                <a:solidFill>
                  <a:srgbClr val="0125FF"/>
                </a:solidFill>
                <a:latin typeface="Times New Roman"/>
                <a:cs typeface="Times New Roman"/>
              </a:rPr>
              <a:t>a</a:t>
            </a:r>
            <a:r>
              <a:rPr sz="5900" spc="-10" dirty="0">
                <a:solidFill>
                  <a:srgbClr val="0125FF"/>
                </a:solidFill>
                <a:latin typeface="Times New Roman"/>
                <a:cs typeface="Times New Roman"/>
              </a:rPr>
              <a:t> </a:t>
            </a:r>
            <a:r>
              <a:rPr sz="5900" spc="15" dirty="0">
                <a:solidFill>
                  <a:srgbClr val="0125FF"/>
                </a:solidFill>
                <a:latin typeface="Times New Roman"/>
                <a:cs typeface="Times New Roman"/>
              </a:rPr>
              <a:t>person</a:t>
            </a:r>
            <a:endParaRPr sz="5900">
              <a:latin typeface="Times New Roman"/>
              <a:cs typeface="Times New Roman"/>
            </a:endParaRPr>
          </a:p>
        </p:txBody>
      </p:sp>
      <p:sp>
        <p:nvSpPr>
          <p:cNvPr id="4" name="object 4"/>
          <p:cNvSpPr txBox="1"/>
          <p:nvPr/>
        </p:nvSpPr>
        <p:spPr>
          <a:xfrm>
            <a:off x="13168436" y="2799510"/>
            <a:ext cx="378460" cy="880744"/>
          </a:xfrm>
          <a:prstGeom prst="rect">
            <a:avLst/>
          </a:prstGeom>
        </p:spPr>
        <p:txBody>
          <a:bodyPr vert="horz" wrap="square" lIns="0" tIns="13970" rIns="0" bIns="0" rtlCol="0">
            <a:spAutoFit/>
          </a:bodyPr>
          <a:lstStyle/>
          <a:p>
            <a:pPr marL="12700">
              <a:lnSpc>
                <a:spcPct val="100000"/>
              </a:lnSpc>
              <a:spcBef>
                <a:spcPts val="110"/>
              </a:spcBef>
            </a:pPr>
            <a:r>
              <a:rPr sz="5600" spc="5" dirty="0">
                <a:latin typeface="Symbol"/>
                <a:cs typeface="Symbol"/>
              </a:rPr>
              <a:t></a:t>
            </a:r>
            <a:endParaRPr sz="5600">
              <a:latin typeface="Symbol"/>
              <a:cs typeface="Symbol"/>
            </a:endParaRPr>
          </a:p>
        </p:txBody>
      </p:sp>
      <p:sp>
        <p:nvSpPr>
          <p:cNvPr id="5" name="object 5"/>
          <p:cNvSpPr txBox="1"/>
          <p:nvPr/>
        </p:nvSpPr>
        <p:spPr>
          <a:xfrm>
            <a:off x="13143036" y="2628987"/>
            <a:ext cx="2584450" cy="880744"/>
          </a:xfrm>
          <a:prstGeom prst="rect">
            <a:avLst/>
          </a:prstGeom>
        </p:spPr>
        <p:txBody>
          <a:bodyPr vert="horz" wrap="square" lIns="0" tIns="13970" rIns="0" bIns="0" rtlCol="0">
            <a:spAutoFit/>
          </a:bodyPr>
          <a:lstStyle/>
          <a:p>
            <a:pPr marL="38100">
              <a:lnSpc>
                <a:spcPct val="100000"/>
              </a:lnSpc>
              <a:spcBef>
                <a:spcPts val="110"/>
              </a:spcBef>
            </a:pPr>
            <a:r>
              <a:rPr sz="8400" spc="-104" baseline="33234" dirty="0">
                <a:latin typeface="Symbol"/>
                <a:cs typeface="Symbol"/>
              </a:rPr>
              <a:t></a:t>
            </a:r>
            <a:r>
              <a:rPr sz="5600" spc="-70" dirty="0">
                <a:latin typeface="Times New Roman"/>
                <a:cs typeface="Times New Roman"/>
              </a:rPr>
              <a:t>Smoker</a:t>
            </a:r>
            <a:endParaRPr sz="5600">
              <a:latin typeface="Times New Roman"/>
              <a:cs typeface="Times New Roman"/>
            </a:endParaRPr>
          </a:p>
        </p:txBody>
      </p:sp>
      <p:sp>
        <p:nvSpPr>
          <p:cNvPr id="6" name="object 6"/>
          <p:cNvSpPr txBox="1">
            <a:spLocks noGrp="1"/>
          </p:cNvSpPr>
          <p:nvPr>
            <p:ph type="title"/>
          </p:nvPr>
        </p:nvSpPr>
        <p:spPr>
          <a:xfrm>
            <a:off x="11949414" y="1561043"/>
            <a:ext cx="5548630" cy="880744"/>
          </a:xfrm>
          <a:prstGeom prst="rect">
            <a:avLst/>
          </a:prstGeom>
        </p:spPr>
        <p:txBody>
          <a:bodyPr vert="horz" wrap="square" lIns="0" tIns="13970" rIns="0" bIns="0" rtlCol="0">
            <a:spAutoFit/>
          </a:bodyPr>
          <a:lstStyle/>
          <a:p>
            <a:pPr marL="38100">
              <a:lnSpc>
                <a:spcPct val="100000"/>
              </a:lnSpc>
              <a:spcBef>
                <a:spcPts val="110"/>
              </a:spcBef>
            </a:pPr>
            <a:r>
              <a:rPr sz="8400" i="1" spc="7" baseline="-40674" dirty="0">
                <a:latin typeface="Times New Roman"/>
                <a:cs typeface="Times New Roman"/>
              </a:rPr>
              <a:t>Y</a:t>
            </a:r>
            <a:r>
              <a:rPr sz="8400" i="1" spc="780" baseline="-40674" dirty="0">
                <a:latin typeface="Times New Roman"/>
                <a:cs typeface="Times New Roman"/>
              </a:rPr>
              <a:t> </a:t>
            </a:r>
            <a:r>
              <a:rPr sz="8400" spc="7" baseline="-40674" dirty="0">
                <a:latin typeface="Symbol"/>
                <a:cs typeface="Symbol"/>
              </a:rPr>
              <a:t></a:t>
            </a:r>
            <a:r>
              <a:rPr sz="8400" spc="-202" baseline="-40674" dirty="0">
                <a:latin typeface="Times New Roman"/>
                <a:cs typeface="Times New Roman"/>
              </a:rPr>
              <a:t> </a:t>
            </a:r>
            <a:r>
              <a:rPr sz="8400" spc="284" baseline="-3968" dirty="0">
                <a:latin typeface="Symbol"/>
                <a:cs typeface="Symbol"/>
              </a:rPr>
              <a:t></a:t>
            </a:r>
            <a:r>
              <a:rPr sz="5600" spc="-50" dirty="0">
                <a:latin typeface="Times New Roman"/>
                <a:cs typeface="Times New Roman"/>
              </a:rPr>
              <a:t>N</a:t>
            </a:r>
            <a:r>
              <a:rPr sz="5600" spc="-140" dirty="0">
                <a:latin typeface="Times New Roman"/>
                <a:cs typeface="Times New Roman"/>
              </a:rPr>
              <a:t>o</a:t>
            </a:r>
            <a:r>
              <a:rPr sz="5600" spc="5" dirty="0">
                <a:latin typeface="Times New Roman"/>
                <a:cs typeface="Times New Roman"/>
              </a:rPr>
              <a:t>n</a:t>
            </a:r>
            <a:r>
              <a:rPr sz="5600" spc="-180" dirty="0">
                <a:latin typeface="Times New Roman"/>
                <a:cs typeface="Times New Roman"/>
              </a:rPr>
              <a:t> </a:t>
            </a:r>
            <a:r>
              <a:rPr sz="5600" spc="5" dirty="0">
                <a:latin typeface="Symbol"/>
                <a:cs typeface="Symbol"/>
              </a:rPr>
              <a:t></a:t>
            </a:r>
            <a:r>
              <a:rPr sz="5600" spc="-655" dirty="0">
                <a:latin typeface="Times New Roman"/>
                <a:cs typeface="Times New Roman"/>
              </a:rPr>
              <a:t> </a:t>
            </a:r>
            <a:r>
              <a:rPr sz="5600" spc="150" dirty="0">
                <a:latin typeface="Times New Roman"/>
                <a:cs typeface="Times New Roman"/>
              </a:rPr>
              <a:t>s</a:t>
            </a:r>
            <a:r>
              <a:rPr sz="5600" spc="-365" dirty="0">
                <a:latin typeface="Times New Roman"/>
                <a:cs typeface="Times New Roman"/>
              </a:rPr>
              <a:t>m</a:t>
            </a:r>
            <a:r>
              <a:rPr sz="5600" spc="195" dirty="0">
                <a:latin typeface="Times New Roman"/>
                <a:cs typeface="Times New Roman"/>
              </a:rPr>
              <a:t>o</a:t>
            </a:r>
            <a:r>
              <a:rPr sz="5600" spc="-140" dirty="0">
                <a:latin typeface="Times New Roman"/>
                <a:cs typeface="Times New Roman"/>
              </a:rPr>
              <a:t>k</a:t>
            </a:r>
            <a:r>
              <a:rPr sz="5600" spc="-155" dirty="0">
                <a:latin typeface="Times New Roman"/>
                <a:cs typeface="Times New Roman"/>
              </a:rPr>
              <a:t>e</a:t>
            </a:r>
            <a:r>
              <a:rPr sz="5600" spc="5" dirty="0">
                <a:latin typeface="Times New Roman"/>
                <a:cs typeface="Times New Roman"/>
              </a:rPr>
              <a:t>r</a:t>
            </a:r>
            <a:endParaRPr sz="5600">
              <a:latin typeface="Times New Roman"/>
              <a:cs typeface="Times New Roman"/>
            </a:endParaRPr>
          </a:p>
        </p:txBody>
      </p:sp>
      <p:sp>
        <p:nvSpPr>
          <p:cNvPr id="7" name="object 7"/>
          <p:cNvSpPr txBox="1"/>
          <p:nvPr/>
        </p:nvSpPr>
        <p:spPr>
          <a:xfrm>
            <a:off x="13281519" y="5016587"/>
            <a:ext cx="1728470" cy="880744"/>
          </a:xfrm>
          <a:prstGeom prst="rect">
            <a:avLst/>
          </a:prstGeom>
        </p:spPr>
        <p:txBody>
          <a:bodyPr vert="horz" wrap="square" lIns="0" tIns="13970" rIns="0" bIns="0" rtlCol="0">
            <a:spAutoFit/>
          </a:bodyPr>
          <a:lstStyle/>
          <a:p>
            <a:pPr marL="38100">
              <a:lnSpc>
                <a:spcPct val="100000"/>
              </a:lnSpc>
              <a:spcBef>
                <a:spcPts val="110"/>
              </a:spcBef>
            </a:pPr>
            <a:r>
              <a:rPr sz="8400" spc="-15" baseline="33234" dirty="0">
                <a:latin typeface="Symbol"/>
                <a:cs typeface="Symbol"/>
              </a:rPr>
              <a:t></a:t>
            </a:r>
            <a:r>
              <a:rPr sz="5600" spc="-10" dirty="0">
                <a:latin typeface="Times New Roman"/>
                <a:cs typeface="Times New Roman"/>
              </a:rPr>
              <a:t>Dies</a:t>
            </a:r>
            <a:endParaRPr sz="5600">
              <a:latin typeface="Times New Roman"/>
              <a:cs typeface="Times New Roman"/>
            </a:endParaRPr>
          </a:p>
        </p:txBody>
      </p:sp>
      <p:sp>
        <p:nvSpPr>
          <p:cNvPr id="8" name="object 8"/>
          <p:cNvSpPr txBox="1"/>
          <p:nvPr/>
        </p:nvSpPr>
        <p:spPr>
          <a:xfrm>
            <a:off x="13306919" y="4844227"/>
            <a:ext cx="2440940" cy="2416810"/>
          </a:xfrm>
          <a:prstGeom prst="rect">
            <a:avLst/>
          </a:prstGeom>
        </p:spPr>
        <p:txBody>
          <a:bodyPr vert="horz" wrap="square" lIns="0" tIns="356870" rIns="0" bIns="0" rtlCol="0">
            <a:spAutoFit/>
          </a:bodyPr>
          <a:lstStyle/>
          <a:p>
            <a:pPr marL="12700">
              <a:lnSpc>
                <a:spcPct val="100000"/>
              </a:lnSpc>
              <a:spcBef>
                <a:spcPts val="2810"/>
              </a:spcBef>
            </a:pPr>
            <a:r>
              <a:rPr sz="5600" spc="20" dirty="0">
                <a:latin typeface="Symbol"/>
                <a:cs typeface="Symbol"/>
              </a:rPr>
              <a:t></a:t>
            </a:r>
            <a:endParaRPr sz="5600">
              <a:latin typeface="Symbol"/>
              <a:cs typeface="Symbol"/>
            </a:endParaRPr>
          </a:p>
          <a:p>
            <a:pPr marL="357505">
              <a:lnSpc>
                <a:spcPct val="100000"/>
              </a:lnSpc>
              <a:spcBef>
                <a:spcPts val="2680"/>
              </a:spcBef>
            </a:pPr>
            <a:r>
              <a:rPr sz="8400" spc="15" baseline="-3968" dirty="0">
                <a:latin typeface="Symbol"/>
                <a:cs typeface="Symbol"/>
              </a:rPr>
              <a:t></a:t>
            </a:r>
            <a:r>
              <a:rPr sz="5600" spc="-45" dirty="0">
                <a:latin typeface="Times New Roman"/>
                <a:cs typeface="Times New Roman"/>
              </a:rPr>
              <a:t>A</a:t>
            </a:r>
            <a:r>
              <a:rPr sz="5600" spc="-120" dirty="0">
                <a:latin typeface="Times New Roman"/>
                <a:cs typeface="Times New Roman"/>
              </a:rPr>
              <a:t>g</a:t>
            </a:r>
            <a:r>
              <a:rPr sz="5600" spc="125" dirty="0">
                <a:latin typeface="Times New Roman"/>
                <a:cs typeface="Times New Roman"/>
              </a:rPr>
              <a:t>r</a:t>
            </a:r>
            <a:r>
              <a:rPr sz="5600" spc="-150" dirty="0">
                <a:latin typeface="Times New Roman"/>
                <a:cs typeface="Times New Roman"/>
              </a:rPr>
              <a:t>e</a:t>
            </a:r>
            <a:r>
              <a:rPr sz="5600" spc="5" dirty="0">
                <a:latin typeface="Times New Roman"/>
                <a:cs typeface="Times New Roman"/>
              </a:rPr>
              <a:t>e</a:t>
            </a:r>
            <a:endParaRPr sz="5600">
              <a:latin typeface="Times New Roman"/>
              <a:cs typeface="Times New Roman"/>
            </a:endParaRPr>
          </a:p>
        </p:txBody>
      </p:sp>
      <p:sp>
        <p:nvSpPr>
          <p:cNvPr id="9" name="object 9"/>
          <p:cNvSpPr txBox="1"/>
          <p:nvPr/>
        </p:nvSpPr>
        <p:spPr>
          <a:xfrm>
            <a:off x="12089414" y="3948643"/>
            <a:ext cx="4076065" cy="880744"/>
          </a:xfrm>
          <a:prstGeom prst="rect">
            <a:avLst/>
          </a:prstGeom>
        </p:spPr>
        <p:txBody>
          <a:bodyPr vert="horz" wrap="square" lIns="0" tIns="13970" rIns="0" bIns="0" rtlCol="0">
            <a:spAutoFit/>
          </a:bodyPr>
          <a:lstStyle/>
          <a:p>
            <a:pPr marL="38100">
              <a:lnSpc>
                <a:spcPct val="100000"/>
              </a:lnSpc>
              <a:spcBef>
                <a:spcPts val="110"/>
              </a:spcBef>
            </a:pPr>
            <a:r>
              <a:rPr sz="8400" i="1" spc="30" baseline="-40674" dirty="0">
                <a:latin typeface="Times New Roman"/>
                <a:cs typeface="Times New Roman"/>
              </a:rPr>
              <a:t>Y</a:t>
            </a:r>
            <a:r>
              <a:rPr sz="8400" i="1" spc="705" baseline="-40674" dirty="0">
                <a:latin typeface="Times New Roman"/>
                <a:cs typeface="Times New Roman"/>
              </a:rPr>
              <a:t> </a:t>
            </a:r>
            <a:r>
              <a:rPr sz="8400" spc="30" baseline="-40674" dirty="0">
                <a:latin typeface="Symbol"/>
                <a:cs typeface="Symbol"/>
              </a:rPr>
              <a:t></a:t>
            </a:r>
            <a:r>
              <a:rPr sz="8400" spc="-270" baseline="-40674" dirty="0">
                <a:latin typeface="Times New Roman"/>
                <a:cs typeface="Times New Roman"/>
              </a:rPr>
              <a:t> </a:t>
            </a:r>
            <a:r>
              <a:rPr sz="8400" spc="-52" baseline="-3968" dirty="0">
                <a:latin typeface="Symbol"/>
                <a:cs typeface="Symbol"/>
              </a:rPr>
              <a:t></a:t>
            </a:r>
            <a:r>
              <a:rPr sz="5600" spc="-35" dirty="0">
                <a:latin typeface="Times New Roman"/>
                <a:cs typeface="Times New Roman"/>
              </a:rPr>
              <a:t>Survives</a:t>
            </a:r>
            <a:endParaRPr sz="5600">
              <a:latin typeface="Times New Roman"/>
              <a:cs typeface="Times New Roman"/>
            </a:endParaRPr>
          </a:p>
        </p:txBody>
      </p:sp>
      <p:sp>
        <p:nvSpPr>
          <p:cNvPr id="10" name="object 10"/>
          <p:cNvSpPr txBox="1"/>
          <p:nvPr/>
        </p:nvSpPr>
        <p:spPr>
          <a:xfrm>
            <a:off x="2591222" y="4332399"/>
            <a:ext cx="7851775" cy="3260090"/>
          </a:xfrm>
          <a:prstGeom prst="rect">
            <a:avLst/>
          </a:prstGeom>
        </p:spPr>
        <p:txBody>
          <a:bodyPr vert="horz" wrap="square" lIns="0" tIns="30480" rIns="0" bIns="0" rtlCol="0">
            <a:spAutoFit/>
          </a:bodyPr>
          <a:lstStyle/>
          <a:p>
            <a:pPr marL="12700" marR="1555115">
              <a:lnSpc>
                <a:spcPts val="7200"/>
              </a:lnSpc>
              <a:spcBef>
                <a:spcPts val="240"/>
              </a:spcBef>
            </a:pPr>
            <a:r>
              <a:rPr sz="5900" spc="-5" dirty="0">
                <a:solidFill>
                  <a:srgbClr val="0125FF"/>
                </a:solidFill>
                <a:latin typeface="Times New Roman"/>
                <a:cs typeface="Times New Roman"/>
              </a:rPr>
              <a:t>Success</a:t>
            </a:r>
            <a:r>
              <a:rPr sz="5900" spc="100" dirty="0">
                <a:solidFill>
                  <a:srgbClr val="0125FF"/>
                </a:solidFill>
                <a:latin typeface="Times New Roman"/>
                <a:cs typeface="Times New Roman"/>
              </a:rPr>
              <a:t> </a:t>
            </a:r>
            <a:r>
              <a:rPr sz="5900" spc="20" dirty="0">
                <a:solidFill>
                  <a:srgbClr val="0125FF"/>
                </a:solidFill>
                <a:latin typeface="Times New Roman"/>
                <a:cs typeface="Times New Roman"/>
              </a:rPr>
              <a:t>of</a:t>
            </a:r>
            <a:r>
              <a:rPr sz="5900" spc="-65" dirty="0">
                <a:solidFill>
                  <a:srgbClr val="0125FF"/>
                </a:solidFill>
                <a:latin typeface="Times New Roman"/>
                <a:cs typeface="Times New Roman"/>
              </a:rPr>
              <a:t> </a:t>
            </a:r>
            <a:r>
              <a:rPr sz="5900" dirty="0">
                <a:solidFill>
                  <a:srgbClr val="0125FF"/>
                </a:solidFill>
                <a:latin typeface="Times New Roman"/>
                <a:cs typeface="Times New Roman"/>
              </a:rPr>
              <a:t>a</a:t>
            </a:r>
            <a:r>
              <a:rPr sz="5900" spc="-20" dirty="0">
                <a:solidFill>
                  <a:srgbClr val="0125FF"/>
                </a:solidFill>
                <a:latin typeface="Times New Roman"/>
                <a:cs typeface="Times New Roman"/>
              </a:rPr>
              <a:t> </a:t>
            </a:r>
            <a:r>
              <a:rPr sz="5900" spc="-10" dirty="0">
                <a:solidFill>
                  <a:srgbClr val="0125FF"/>
                </a:solidFill>
                <a:latin typeface="Times New Roman"/>
                <a:cs typeface="Times New Roman"/>
              </a:rPr>
              <a:t>medical </a:t>
            </a:r>
            <a:r>
              <a:rPr sz="5900" spc="-1460" dirty="0">
                <a:solidFill>
                  <a:srgbClr val="0125FF"/>
                </a:solidFill>
                <a:latin typeface="Times New Roman"/>
                <a:cs typeface="Times New Roman"/>
              </a:rPr>
              <a:t> </a:t>
            </a:r>
            <a:r>
              <a:rPr sz="5900" spc="-10" dirty="0">
                <a:solidFill>
                  <a:srgbClr val="0125FF"/>
                </a:solidFill>
                <a:latin typeface="Times New Roman"/>
                <a:cs typeface="Times New Roman"/>
              </a:rPr>
              <a:t>treatment</a:t>
            </a:r>
            <a:endParaRPr sz="5900">
              <a:latin typeface="Times New Roman"/>
              <a:cs typeface="Times New Roman"/>
            </a:endParaRPr>
          </a:p>
          <a:p>
            <a:pPr marL="892175">
              <a:lnSpc>
                <a:spcPct val="100000"/>
              </a:lnSpc>
              <a:spcBef>
                <a:spcPts val="3845"/>
              </a:spcBef>
            </a:pPr>
            <a:r>
              <a:rPr sz="5900" spc="10" dirty="0">
                <a:solidFill>
                  <a:srgbClr val="0125FF"/>
                </a:solidFill>
                <a:latin typeface="Times New Roman"/>
                <a:cs typeface="Times New Roman"/>
              </a:rPr>
              <a:t>Opinion</a:t>
            </a:r>
            <a:r>
              <a:rPr sz="5900" spc="-60" dirty="0">
                <a:solidFill>
                  <a:srgbClr val="0125FF"/>
                </a:solidFill>
                <a:latin typeface="Times New Roman"/>
                <a:cs typeface="Times New Roman"/>
              </a:rPr>
              <a:t> </a:t>
            </a:r>
            <a:r>
              <a:rPr sz="5900" spc="10" dirty="0">
                <a:solidFill>
                  <a:srgbClr val="0125FF"/>
                </a:solidFill>
                <a:latin typeface="Times New Roman"/>
                <a:cs typeface="Times New Roman"/>
              </a:rPr>
              <a:t>poll</a:t>
            </a:r>
            <a:r>
              <a:rPr sz="5900" spc="-45" dirty="0">
                <a:solidFill>
                  <a:srgbClr val="0125FF"/>
                </a:solidFill>
                <a:latin typeface="Times New Roman"/>
                <a:cs typeface="Times New Roman"/>
              </a:rPr>
              <a:t> </a:t>
            </a:r>
            <a:r>
              <a:rPr sz="5900" spc="15" dirty="0">
                <a:solidFill>
                  <a:srgbClr val="0125FF"/>
                </a:solidFill>
                <a:latin typeface="Times New Roman"/>
                <a:cs typeface="Times New Roman"/>
              </a:rPr>
              <a:t>responses</a:t>
            </a:r>
            <a:endParaRPr sz="5900">
              <a:latin typeface="Times New Roman"/>
              <a:cs typeface="Times New Roman"/>
            </a:endParaRPr>
          </a:p>
        </p:txBody>
      </p:sp>
      <p:sp>
        <p:nvSpPr>
          <p:cNvPr id="11" name="object 11"/>
          <p:cNvSpPr txBox="1"/>
          <p:nvPr/>
        </p:nvSpPr>
        <p:spPr>
          <a:xfrm>
            <a:off x="13651971" y="8708294"/>
            <a:ext cx="377825" cy="877569"/>
          </a:xfrm>
          <a:prstGeom prst="rect">
            <a:avLst/>
          </a:prstGeom>
        </p:spPr>
        <p:txBody>
          <a:bodyPr vert="horz" wrap="square" lIns="0" tIns="11430" rIns="0" bIns="0" rtlCol="0">
            <a:spAutoFit/>
          </a:bodyPr>
          <a:lstStyle/>
          <a:p>
            <a:pPr marL="12700">
              <a:lnSpc>
                <a:spcPct val="100000"/>
              </a:lnSpc>
              <a:spcBef>
                <a:spcPts val="90"/>
              </a:spcBef>
            </a:pPr>
            <a:r>
              <a:rPr sz="5600" spc="5" dirty="0">
                <a:latin typeface="Symbol"/>
                <a:cs typeface="Symbol"/>
              </a:rPr>
              <a:t></a:t>
            </a:r>
            <a:endParaRPr sz="5600">
              <a:latin typeface="Symbol"/>
              <a:cs typeface="Symbol"/>
            </a:endParaRPr>
          </a:p>
        </p:txBody>
      </p:sp>
      <p:sp>
        <p:nvSpPr>
          <p:cNvPr id="12" name="object 12"/>
          <p:cNvSpPr txBox="1"/>
          <p:nvPr/>
        </p:nvSpPr>
        <p:spPr>
          <a:xfrm>
            <a:off x="13626571" y="8516387"/>
            <a:ext cx="2951480" cy="877569"/>
          </a:xfrm>
          <a:prstGeom prst="rect">
            <a:avLst/>
          </a:prstGeom>
        </p:spPr>
        <p:txBody>
          <a:bodyPr vert="horz" wrap="square" lIns="0" tIns="11430" rIns="0" bIns="0" rtlCol="0">
            <a:spAutoFit/>
          </a:bodyPr>
          <a:lstStyle/>
          <a:p>
            <a:pPr marL="38100">
              <a:lnSpc>
                <a:spcPct val="100000"/>
              </a:lnSpc>
              <a:spcBef>
                <a:spcPts val="90"/>
              </a:spcBef>
            </a:pPr>
            <a:r>
              <a:rPr sz="8400" spc="-195" baseline="20337" dirty="0">
                <a:latin typeface="Symbol"/>
                <a:cs typeface="Symbol"/>
              </a:rPr>
              <a:t></a:t>
            </a:r>
            <a:r>
              <a:rPr sz="5600" spc="-130" dirty="0">
                <a:latin typeface="Times New Roman"/>
                <a:cs typeface="Times New Roman"/>
              </a:rPr>
              <a:t>Disagree</a:t>
            </a:r>
            <a:endParaRPr sz="5600">
              <a:latin typeface="Times New Roman"/>
              <a:cs typeface="Times New Roman"/>
            </a:endParaRPr>
          </a:p>
        </p:txBody>
      </p:sp>
      <p:sp>
        <p:nvSpPr>
          <p:cNvPr id="13" name="object 13"/>
          <p:cNvSpPr txBox="1"/>
          <p:nvPr/>
        </p:nvSpPr>
        <p:spPr>
          <a:xfrm>
            <a:off x="13651971" y="7572720"/>
            <a:ext cx="377825" cy="877569"/>
          </a:xfrm>
          <a:prstGeom prst="rect">
            <a:avLst/>
          </a:prstGeom>
        </p:spPr>
        <p:txBody>
          <a:bodyPr vert="horz" wrap="square" lIns="0" tIns="11430" rIns="0" bIns="0" rtlCol="0">
            <a:spAutoFit/>
          </a:bodyPr>
          <a:lstStyle/>
          <a:p>
            <a:pPr marL="12700">
              <a:lnSpc>
                <a:spcPct val="100000"/>
              </a:lnSpc>
              <a:spcBef>
                <a:spcPts val="90"/>
              </a:spcBef>
            </a:pPr>
            <a:r>
              <a:rPr sz="5600" spc="5" dirty="0">
                <a:latin typeface="Symbol"/>
                <a:cs typeface="Symbol"/>
              </a:rPr>
              <a:t></a:t>
            </a:r>
            <a:endParaRPr sz="5600">
              <a:latin typeface="Symbol"/>
              <a:cs typeface="Symbol"/>
            </a:endParaRPr>
          </a:p>
        </p:txBody>
      </p:sp>
      <p:sp>
        <p:nvSpPr>
          <p:cNvPr id="14" name="object 14"/>
          <p:cNvSpPr txBox="1"/>
          <p:nvPr/>
        </p:nvSpPr>
        <p:spPr>
          <a:xfrm>
            <a:off x="12432133" y="7450077"/>
            <a:ext cx="3795395" cy="877569"/>
          </a:xfrm>
          <a:prstGeom prst="rect">
            <a:avLst/>
          </a:prstGeom>
        </p:spPr>
        <p:txBody>
          <a:bodyPr vert="horz" wrap="square" lIns="0" tIns="11430" rIns="0" bIns="0" rtlCol="0">
            <a:spAutoFit/>
          </a:bodyPr>
          <a:lstStyle/>
          <a:p>
            <a:pPr marL="38100">
              <a:lnSpc>
                <a:spcPct val="100000"/>
              </a:lnSpc>
              <a:spcBef>
                <a:spcPts val="90"/>
              </a:spcBef>
            </a:pPr>
            <a:r>
              <a:rPr sz="5600" i="1" spc="5" dirty="0">
                <a:latin typeface="Times New Roman"/>
                <a:cs typeface="Times New Roman"/>
              </a:rPr>
              <a:t>Y</a:t>
            </a:r>
            <a:r>
              <a:rPr sz="5600" i="1" spc="490" dirty="0">
                <a:latin typeface="Times New Roman"/>
                <a:cs typeface="Times New Roman"/>
              </a:rPr>
              <a:t> </a:t>
            </a:r>
            <a:r>
              <a:rPr sz="5600" spc="5" dirty="0">
                <a:latin typeface="Symbol"/>
                <a:cs typeface="Symbol"/>
              </a:rPr>
              <a:t></a:t>
            </a:r>
            <a:r>
              <a:rPr sz="5600" spc="-160" dirty="0">
                <a:latin typeface="Times New Roman"/>
                <a:cs typeface="Times New Roman"/>
              </a:rPr>
              <a:t> </a:t>
            </a:r>
            <a:r>
              <a:rPr sz="8400" spc="-150" baseline="32242" dirty="0">
                <a:latin typeface="Symbol"/>
                <a:cs typeface="Symbol"/>
              </a:rPr>
              <a:t></a:t>
            </a:r>
            <a:r>
              <a:rPr sz="5600" spc="-100" dirty="0">
                <a:latin typeface="Times New Roman"/>
                <a:cs typeface="Times New Roman"/>
              </a:rPr>
              <a:t>Neutral</a:t>
            </a:r>
            <a:endParaRPr sz="5600">
              <a:latin typeface="Times New Roman"/>
              <a:cs typeface="Times New Roman"/>
            </a:endParaRPr>
          </a:p>
        </p:txBody>
      </p:sp>
      <p:sp>
        <p:nvSpPr>
          <p:cNvPr id="15" name="object 15"/>
          <p:cNvSpPr/>
          <p:nvPr/>
        </p:nvSpPr>
        <p:spPr>
          <a:xfrm>
            <a:off x="5156200" y="3162300"/>
            <a:ext cx="5715000" cy="1003300"/>
          </a:xfrm>
          <a:custGeom>
            <a:avLst/>
            <a:gdLst/>
            <a:ahLst/>
            <a:cxnLst/>
            <a:rect l="l" t="t" r="r" b="b"/>
            <a:pathLst>
              <a:path w="5715000" h="1003300">
                <a:moveTo>
                  <a:pt x="5715000" y="0"/>
                </a:moveTo>
                <a:lnTo>
                  <a:pt x="0" y="0"/>
                </a:lnTo>
                <a:lnTo>
                  <a:pt x="0" y="1003300"/>
                </a:lnTo>
                <a:lnTo>
                  <a:pt x="5715000" y="1003300"/>
                </a:lnTo>
                <a:lnTo>
                  <a:pt x="5715000" y="0"/>
                </a:lnTo>
                <a:close/>
              </a:path>
            </a:pathLst>
          </a:custGeom>
          <a:solidFill>
            <a:srgbClr val="FFFF66"/>
          </a:solidFill>
        </p:spPr>
        <p:txBody>
          <a:bodyPr wrap="square" lIns="0" tIns="0" rIns="0" bIns="0" rtlCol="0"/>
          <a:lstStyle/>
          <a:p>
            <a:endParaRPr/>
          </a:p>
        </p:txBody>
      </p:sp>
      <p:sp>
        <p:nvSpPr>
          <p:cNvPr id="16" name="object 16"/>
          <p:cNvSpPr txBox="1"/>
          <p:nvPr/>
        </p:nvSpPr>
        <p:spPr>
          <a:xfrm>
            <a:off x="2565822" y="3168087"/>
            <a:ext cx="7837805" cy="924560"/>
          </a:xfrm>
          <a:prstGeom prst="rect">
            <a:avLst/>
          </a:prstGeom>
        </p:spPr>
        <p:txBody>
          <a:bodyPr vert="horz" wrap="square" lIns="0" tIns="12700" rIns="0" bIns="0" rtlCol="0">
            <a:spAutoFit/>
          </a:bodyPr>
          <a:lstStyle/>
          <a:p>
            <a:pPr marL="38100">
              <a:lnSpc>
                <a:spcPct val="100000"/>
              </a:lnSpc>
              <a:spcBef>
                <a:spcPts val="100"/>
              </a:spcBef>
              <a:tabLst>
                <a:tab pos="2676525" algn="l"/>
              </a:tabLst>
            </a:pPr>
            <a:r>
              <a:rPr sz="8850" spc="15" baseline="13653" dirty="0">
                <a:solidFill>
                  <a:srgbClr val="0125FF"/>
                </a:solidFill>
                <a:latin typeface="Times New Roman"/>
                <a:cs typeface="Times New Roman"/>
              </a:rPr>
              <a:t>smokes	</a:t>
            </a:r>
            <a:r>
              <a:rPr sz="5900" spc="-5" dirty="0">
                <a:latin typeface="Times New Roman"/>
                <a:cs typeface="Times New Roman"/>
              </a:rPr>
              <a:t>Binary</a:t>
            </a:r>
            <a:r>
              <a:rPr sz="5900" spc="15" dirty="0">
                <a:latin typeface="Times New Roman"/>
                <a:cs typeface="Times New Roman"/>
              </a:rPr>
              <a:t> </a:t>
            </a:r>
            <a:r>
              <a:rPr sz="5900" spc="10" dirty="0">
                <a:latin typeface="Times New Roman"/>
                <a:cs typeface="Times New Roman"/>
              </a:rPr>
              <a:t>Response</a:t>
            </a:r>
            <a:endParaRPr sz="5900">
              <a:latin typeface="Times New Roman"/>
              <a:cs typeface="Times New Roman"/>
            </a:endParaRPr>
          </a:p>
        </p:txBody>
      </p:sp>
      <p:sp>
        <p:nvSpPr>
          <p:cNvPr id="17" name="object 17"/>
          <p:cNvSpPr/>
          <p:nvPr/>
        </p:nvSpPr>
        <p:spPr>
          <a:xfrm>
            <a:off x="10591419" y="2812668"/>
            <a:ext cx="2102485" cy="1845310"/>
          </a:xfrm>
          <a:custGeom>
            <a:avLst/>
            <a:gdLst/>
            <a:ahLst/>
            <a:cxnLst/>
            <a:rect l="l" t="t" r="r" b="b"/>
            <a:pathLst>
              <a:path w="2102484" h="1845310">
                <a:moveTo>
                  <a:pt x="1822831" y="13081"/>
                </a:moveTo>
                <a:lnTo>
                  <a:pt x="1695704" y="0"/>
                </a:lnTo>
                <a:lnTo>
                  <a:pt x="1709166" y="35648"/>
                </a:lnTo>
                <a:lnTo>
                  <a:pt x="0" y="681062"/>
                </a:lnTo>
                <a:lnTo>
                  <a:pt x="13449" y="716711"/>
                </a:lnTo>
                <a:lnTo>
                  <a:pt x="1722628" y="71285"/>
                </a:lnTo>
                <a:lnTo>
                  <a:pt x="1736090" y="106934"/>
                </a:lnTo>
                <a:lnTo>
                  <a:pt x="1822831" y="13081"/>
                </a:lnTo>
                <a:close/>
              </a:path>
              <a:path w="2102484" h="1845310">
                <a:moveTo>
                  <a:pt x="2102231" y="1841881"/>
                </a:moveTo>
                <a:lnTo>
                  <a:pt x="2022881" y="1741703"/>
                </a:lnTo>
                <a:lnTo>
                  <a:pt x="2006752" y="1776222"/>
                </a:lnTo>
                <a:lnTo>
                  <a:pt x="154495" y="910234"/>
                </a:lnTo>
                <a:lnTo>
                  <a:pt x="138353" y="944740"/>
                </a:lnTo>
                <a:lnTo>
                  <a:pt x="1990610" y="1810740"/>
                </a:lnTo>
                <a:lnTo>
                  <a:pt x="1974481" y="1845246"/>
                </a:lnTo>
                <a:lnTo>
                  <a:pt x="2102231" y="1841881"/>
                </a:lnTo>
                <a:close/>
              </a:path>
            </a:pathLst>
          </a:custGeom>
          <a:solidFill>
            <a:srgbClr val="FF0000"/>
          </a:solidFill>
        </p:spPr>
        <p:txBody>
          <a:bodyPr wrap="square" lIns="0" tIns="0" rIns="0" bIns="0" rtlCol="0"/>
          <a:lstStyle/>
          <a:p>
            <a:endParaRPr/>
          </a:p>
        </p:txBody>
      </p:sp>
      <p:sp>
        <p:nvSpPr>
          <p:cNvPr id="18" name="object 18"/>
          <p:cNvSpPr/>
          <p:nvPr/>
        </p:nvSpPr>
        <p:spPr>
          <a:xfrm>
            <a:off x="4978400" y="7785100"/>
            <a:ext cx="5905500" cy="1016000"/>
          </a:xfrm>
          <a:custGeom>
            <a:avLst/>
            <a:gdLst/>
            <a:ahLst/>
            <a:cxnLst/>
            <a:rect l="l" t="t" r="r" b="b"/>
            <a:pathLst>
              <a:path w="5905500" h="1016000">
                <a:moveTo>
                  <a:pt x="5905500" y="0"/>
                </a:moveTo>
                <a:lnTo>
                  <a:pt x="0" y="0"/>
                </a:lnTo>
                <a:lnTo>
                  <a:pt x="0" y="1016000"/>
                </a:lnTo>
                <a:lnTo>
                  <a:pt x="5905500" y="1016000"/>
                </a:lnTo>
                <a:lnTo>
                  <a:pt x="5905500" y="0"/>
                </a:lnTo>
                <a:close/>
              </a:path>
            </a:pathLst>
          </a:custGeom>
          <a:solidFill>
            <a:srgbClr val="FFFF66"/>
          </a:solidFill>
        </p:spPr>
        <p:txBody>
          <a:bodyPr wrap="square" lIns="0" tIns="0" rIns="0" bIns="0" rtlCol="0"/>
          <a:lstStyle/>
          <a:p>
            <a:endParaRPr/>
          </a:p>
        </p:txBody>
      </p:sp>
      <p:sp>
        <p:nvSpPr>
          <p:cNvPr id="19" name="object 19"/>
          <p:cNvSpPr txBox="1"/>
          <p:nvPr/>
        </p:nvSpPr>
        <p:spPr>
          <a:xfrm>
            <a:off x="5062526" y="7798504"/>
            <a:ext cx="5400040" cy="924560"/>
          </a:xfrm>
          <a:prstGeom prst="rect">
            <a:avLst/>
          </a:prstGeom>
        </p:spPr>
        <p:txBody>
          <a:bodyPr vert="horz" wrap="square" lIns="0" tIns="12700" rIns="0" bIns="0" rtlCol="0">
            <a:spAutoFit/>
          </a:bodyPr>
          <a:lstStyle/>
          <a:p>
            <a:pPr marL="12700">
              <a:lnSpc>
                <a:spcPct val="100000"/>
              </a:lnSpc>
              <a:spcBef>
                <a:spcPts val="100"/>
              </a:spcBef>
            </a:pPr>
            <a:r>
              <a:rPr sz="5900" spc="10" dirty="0">
                <a:latin typeface="Times New Roman"/>
                <a:cs typeface="Times New Roman"/>
              </a:rPr>
              <a:t>Ordinal</a:t>
            </a:r>
            <a:r>
              <a:rPr sz="5900" spc="-75" dirty="0">
                <a:latin typeface="Times New Roman"/>
                <a:cs typeface="Times New Roman"/>
              </a:rPr>
              <a:t> </a:t>
            </a:r>
            <a:r>
              <a:rPr sz="5900" spc="10" dirty="0">
                <a:latin typeface="Times New Roman"/>
                <a:cs typeface="Times New Roman"/>
              </a:rPr>
              <a:t>Response</a:t>
            </a:r>
            <a:endParaRPr sz="5900">
              <a:latin typeface="Times New Roman"/>
              <a:cs typeface="Times New Roman"/>
            </a:endParaRPr>
          </a:p>
        </p:txBody>
      </p:sp>
      <p:sp>
        <p:nvSpPr>
          <p:cNvPr id="20" name="object 20"/>
          <p:cNvSpPr/>
          <p:nvPr/>
        </p:nvSpPr>
        <p:spPr>
          <a:xfrm>
            <a:off x="10808534" y="7947645"/>
            <a:ext cx="1517015" cy="497205"/>
          </a:xfrm>
          <a:custGeom>
            <a:avLst/>
            <a:gdLst/>
            <a:ahLst/>
            <a:cxnLst/>
            <a:rect l="l" t="t" r="r" b="b"/>
            <a:pathLst>
              <a:path w="1517015" h="497204">
                <a:moveTo>
                  <a:pt x="1390863" y="0"/>
                </a:moveTo>
                <a:lnTo>
                  <a:pt x="1401895" y="36468"/>
                </a:lnTo>
                <a:lnTo>
                  <a:pt x="0" y="460571"/>
                </a:lnTo>
                <a:lnTo>
                  <a:pt x="11031" y="497038"/>
                </a:lnTo>
                <a:lnTo>
                  <a:pt x="1412928" y="72936"/>
                </a:lnTo>
                <a:lnTo>
                  <a:pt x="1423960" y="109404"/>
                </a:lnTo>
                <a:lnTo>
                  <a:pt x="1516815" y="21605"/>
                </a:lnTo>
                <a:lnTo>
                  <a:pt x="1390863" y="0"/>
                </a:lnTo>
                <a:close/>
              </a:path>
            </a:pathLst>
          </a:custGeom>
          <a:solidFill>
            <a:srgbClr val="FF0000"/>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32601E-6DEE-A024-D842-3CB91211CE75}"/>
              </a:ext>
            </a:extLst>
          </p:cNvPr>
          <p:cNvSpPr>
            <a:spLocks noGrp="1"/>
          </p:cNvSpPr>
          <p:nvPr>
            <p:ph type="body" idx="1"/>
          </p:nvPr>
        </p:nvSpPr>
        <p:spPr>
          <a:xfrm>
            <a:off x="755650" y="1466850"/>
            <a:ext cx="18135600" cy="7848600"/>
          </a:xfrm>
        </p:spPr>
        <p:txBody>
          <a:bodyPr/>
          <a:lstStyle/>
          <a:p>
            <a:r>
              <a:rPr lang="en-US" dirty="0"/>
              <a:t>The main goal of logistic regression is to find the relationship between the independent variables and the probability of the binary outcome. </a:t>
            </a:r>
          </a:p>
          <a:p>
            <a:endParaRPr lang="en-US" dirty="0"/>
          </a:p>
          <a:p>
            <a:endParaRPr lang="en-US" dirty="0"/>
          </a:p>
          <a:p>
            <a:r>
              <a:rPr lang="en-US" dirty="0"/>
              <a:t>It estimates the probability using a logistic function, also known as the sigmoid function, which maps any real-valued number to a value between 0 and 1.</a:t>
            </a:r>
            <a:endParaRPr lang="en-IN" dirty="0"/>
          </a:p>
        </p:txBody>
      </p:sp>
    </p:spTree>
    <p:extLst>
      <p:ext uri="{BB962C8B-B14F-4D97-AF65-F5344CB8AC3E}">
        <p14:creationId xmlns:p14="http://schemas.microsoft.com/office/powerpoint/2010/main" val="177953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9110" y="2378076"/>
            <a:ext cx="16332835" cy="2029460"/>
          </a:xfrm>
          <a:prstGeom prst="rect">
            <a:avLst/>
          </a:prstGeom>
        </p:spPr>
        <p:txBody>
          <a:bodyPr vert="horz" wrap="square" lIns="0" tIns="16510" rIns="0" bIns="0" rtlCol="0">
            <a:spAutoFit/>
          </a:bodyPr>
          <a:lstStyle/>
          <a:p>
            <a:pPr marL="12700" marR="5080" algn="just">
              <a:lnSpc>
                <a:spcPct val="99400"/>
              </a:lnSpc>
              <a:spcBef>
                <a:spcPts val="130"/>
              </a:spcBef>
            </a:pPr>
            <a:r>
              <a:rPr sz="4400" spc="-10" dirty="0">
                <a:latin typeface="Calibri"/>
                <a:cs typeface="Calibri"/>
              </a:rPr>
              <a:t>Unlike, </a:t>
            </a:r>
            <a:r>
              <a:rPr sz="4400" spc="-980" dirty="0">
                <a:latin typeface="Calibri"/>
                <a:cs typeface="Calibri"/>
              </a:rPr>
              <a:t> </a:t>
            </a:r>
            <a:r>
              <a:rPr sz="4400" spc="-10" dirty="0">
                <a:latin typeface="Calibri"/>
                <a:cs typeface="Calibri"/>
              </a:rPr>
              <a:t>linear</a:t>
            </a:r>
            <a:r>
              <a:rPr sz="4400" spc="70" dirty="0">
                <a:latin typeface="Calibri"/>
                <a:cs typeface="Calibri"/>
              </a:rPr>
              <a:t> </a:t>
            </a:r>
            <a:r>
              <a:rPr sz="4400" spc="-15" dirty="0">
                <a:latin typeface="Calibri"/>
                <a:cs typeface="Calibri"/>
              </a:rPr>
              <a:t>regression,</a:t>
            </a:r>
            <a:r>
              <a:rPr sz="4400" spc="110" dirty="0">
                <a:latin typeface="Calibri"/>
                <a:cs typeface="Calibri"/>
              </a:rPr>
              <a:t> </a:t>
            </a:r>
            <a:r>
              <a:rPr sz="4400" spc="-10" dirty="0">
                <a:latin typeface="Calibri"/>
                <a:cs typeface="Calibri"/>
              </a:rPr>
              <a:t>which</a:t>
            </a:r>
            <a:r>
              <a:rPr sz="4400" spc="90" dirty="0">
                <a:latin typeface="Calibri"/>
                <a:cs typeface="Calibri"/>
              </a:rPr>
              <a:t> </a:t>
            </a:r>
            <a:r>
              <a:rPr sz="4400" spc="-5" dirty="0">
                <a:latin typeface="Calibri"/>
                <a:cs typeface="Calibri"/>
              </a:rPr>
              <a:t>is</a:t>
            </a:r>
            <a:r>
              <a:rPr sz="4400" spc="-15" dirty="0">
                <a:latin typeface="Calibri"/>
                <a:cs typeface="Calibri"/>
              </a:rPr>
              <a:t> </a:t>
            </a:r>
            <a:r>
              <a:rPr sz="4400" spc="-10" dirty="0">
                <a:latin typeface="Calibri"/>
                <a:cs typeface="Calibri"/>
              </a:rPr>
              <a:t>used </a:t>
            </a:r>
            <a:r>
              <a:rPr sz="4400" spc="10" dirty="0">
                <a:latin typeface="Calibri"/>
                <a:cs typeface="Calibri"/>
              </a:rPr>
              <a:t>to</a:t>
            </a:r>
            <a:r>
              <a:rPr sz="4400" spc="-10" dirty="0">
                <a:latin typeface="Calibri"/>
                <a:cs typeface="Calibri"/>
              </a:rPr>
              <a:t> make</a:t>
            </a:r>
            <a:r>
              <a:rPr sz="4400" spc="20" dirty="0">
                <a:latin typeface="Calibri"/>
                <a:cs typeface="Calibri"/>
              </a:rPr>
              <a:t> </a:t>
            </a:r>
            <a:r>
              <a:rPr sz="4400" dirty="0">
                <a:latin typeface="Calibri"/>
                <a:cs typeface="Calibri"/>
              </a:rPr>
              <a:t>a</a:t>
            </a:r>
            <a:r>
              <a:rPr sz="4400" spc="95" dirty="0">
                <a:latin typeface="Calibri"/>
                <a:cs typeface="Calibri"/>
              </a:rPr>
              <a:t> </a:t>
            </a:r>
            <a:r>
              <a:rPr sz="4400" spc="-5" dirty="0">
                <a:latin typeface="Calibri"/>
                <a:cs typeface="Calibri"/>
              </a:rPr>
              <a:t>prediction </a:t>
            </a:r>
            <a:r>
              <a:rPr sz="4400" spc="-15" dirty="0">
                <a:latin typeface="Calibri"/>
                <a:cs typeface="Calibri"/>
              </a:rPr>
              <a:t>on</a:t>
            </a:r>
            <a:r>
              <a:rPr sz="4400" spc="-10" dirty="0">
                <a:latin typeface="Calibri"/>
                <a:cs typeface="Calibri"/>
              </a:rPr>
              <a:t> </a:t>
            </a:r>
            <a:r>
              <a:rPr sz="4400" dirty="0">
                <a:latin typeface="Calibri"/>
                <a:cs typeface="Calibri"/>
              </a:rPr>
              <a:t>the</a:t>
            </a:r>
            <a:r>
              <a:rPr sz="4400" spc="20" dirty="0">
                <a:latin typeface="Calibri"/>
                <a:cs typeface="Calibri"/>
              </a:rPr>
              <a:t> </a:t>
            </a:r>
            <a:r>
              <a:rPr sz="4400" spc="-15" dirty="0">
                <a:latin typeface="Calibri"/>
                <a:cs typeface="Calibri"/>
              </a:rPr>
              <a:t>numeric </a:t>
            </a:r>
            <a:r>
              <a:rPr sz="4400" spc="-10" dirty="0">
                <a:latin typeface="Calibri"/>
                <a:cs typeface="Calibri"/>
              </a:rPr>
              <a:t> </a:t>
            </a:r>
            <a:r>
              <a:rPr sz="4400" spc="-20" dirty="0">
                <a:latin typeface="Calibri"/>
                <a:cs typeface="Calibri"/>
              </a:rPr>
              <a:t>response</a:t>
            </a:r>
            <a:r>
              <a:rPr sz="4400" spc="114" dirty="0">
                <a:latin typeface="Calibri"/>
                <a:cs typeface="Calibri"/>
              </a:rPr>
              <a:t> </a:t>
            </a:r>
            <a:r>
              <a:rPr sz="4400" dirty="0">
                <a:latin typeface="Calibri"/>
                <a:cs typeface="Calibri"/>
              </a:rPr>
              <a:t>,</a:t>
            </a:r>
            <a:r>
              <a:rPr sz="4400" spc="5" dirty="0">
                <a:latin typeface="Calibri"/>
                <a:cs typeface="Calibri"/>
              </a:rPr>
              <a:t> </a:t>
            </a:r>
            <a:r>
              <a:rPr sz="4400" spc="-10" dirty="0">
                <a:latin typeface="Calibri"/>
                <a:cs typeface="Calibri"/>
              </a:rPr>
              <a:t>Logistic</a:t>
            </a:r>
            <a:r>
              <a:rPr sz="4400" spc="145" dirty="0">
                <a:latin typeface="Calibri"/>
                <a:cs typeface="Calibri"/>
              </a:rPr>
              <a:t> </a:t>
            </a:r>
            <a:r>
              <a:rPr sz="4400" spc="-10" dirty="0">
                <a:latin typeface="Calibri"/>
                <a:cs typeface="Calibri"/>
              </a:rPr>
              <a:t>Regression </a:t>
            </a:r>
            <a:r>
              <a:rPr sz="4400" spc="-5" dirty="0">
                <a:latin typeface="Calibri"/>
                <a:cs typeface="Calibri"/>
              </a:rPr>
              <a:t>is</a:t>
            </a:r>
            <a:r>
              <a:rPr sz="4400" spc="90" dirty="0">
                <a:latin typeface="Calibri"/>
                <a:cs typeface="Calibri"/>
              </a:rPr>
              <a:t> </a:t>
            </a:r>
            <a:r>
              <a:rPr sz="4400" spc="-10" dirty="0">
                <a:latin typeface="Calibri"/>
                <a:cs typeface="Calibri"/>
              </a:rPr>
              <a:t>used </a:t>
            </a:r>
            <a:r>
              <a:rPr sz="4400" spc="10" dirty="0">
                <a:latin typeface="Calibri"/>
                <a:cs typeface="Calibri"/>
              </a:rPr>
              <a:t>to</a:t>
            </a:r>
            <a:r>
              <a:rPr sz="4400" spc="-15" dirty="0">
                <a:latin typeface="Calibri"/>
                <a:cs typeface="Calibri"/>
              </a:rPr>
              <a:t> </a:t>
            </a:r>
            <a:r>
              <a:rPr sz="4400" spc="-10" dirty="0">
                <a:latin typeface="Calibri"/>
                <a:cs typeface="Calibri"/>
              </a:rPr>
              <a:t>solve</a:t>
            </a:r>
            <a:r>
              <a:rPr sz="4400" spc="10" dirty="0">
                <a:latin typeface="Calibri"/>
                <a:cs typeface="Calibri"/>
              </a:rPr>
              <a:t> </a:t>
            </a:r>
            <a:r>
              <a:rPr sz="4400" dirty="0">
                <a:latin typeface="Calibri"/>
                <a:cs typeface="Calibri"/>
              </a:rPr>
              <a:t>a</a:t>
            </a:r>
            <a:r>
              <a:rPr sz="4400" spc="105" dirty="0">
                <a:latin typeface="Calibri"/>
                <a:cs typeface="Calibri"/>
              </a:rPr>
              <a:t> </a:t>
            </a:r>
            <a:r>
              <a:rPr sz="4400" spc="-10" dirty="0">
                <a:latin typeface="Calibri"/>
                <a:cs typeface="Calibri"/>
              </a:rPr>
              <a:t>classification</a:t>
            </a:r>
            <a:r>
              <a:rPr sz="4400" spc="90" dirty="0">
                <a:latin typeface="Calibri"/>
                <a:cs typeface="Calibri"/>
              </a:rPr>
              <a:t> </a:t>
            </a:r>
            <a:r>
              <a:rPr sz="4400" spc="-15" dirty="0">
                <a:latin typeface="Calibri"/>
                <a:cs typeface="Calibri"/>
              </a:rPr>
              <a:t>problem.</a:t>
            </a:r>
            <a:endParaRPr sz="4400" dirty="0">
              <a:latin typeface="Calibri"/>
              <a:cs typeface="Calibri"/>
            </a:endParaRPr>
          </a:p>
        </p:txBody>
      </p:sp>
      <p:sp>
        <p:nvSpPr>
          <p:cNvPr id="3" name="object 3"/>
          <p:cNvSpPr txBox="1"/>
          <p:nvPr/>
        </p:nvSpPr>
        <p:spPr>
          <a:xfrm>
            <a:off x="1409110" y="5730876"/>
            <a:ext cx="16893540" cy="2702560"/>
          </a:xfrm>
          <a:prstGeom prst="rect">
            <a:avLst/>
          </a:prstGeom>
        </p:spPr>
        <p:txBody>
          <a:bodyPr vert="horz" wrap="square" lIns="0" tIns="9525" rIns="0" bIns="0" rtlCol="0">
            <a:spAutoFit/>
          </a:bodyPr>
          <a:lstStyle/>
          <a:p>
            <a:pPr marL="12700" marR="5080">
              <a:lnSpc>
                <a:spcPct val="100400"/>
              </a:lnSpc>
              <a:spcBef>
                <a:spcPts val="75"/>
              </a:spcBef>
            </a:pPr>
            <a:r>
              <a:rPr sz="4400" spc="-20" dirty="0">
                <a:latin typeface="Calibri"/>
                <a:cs typeface="Calibri"/>
              </a:rPr>
              <a:t>For</a:t>
            </a:r>
            <a:r>
              <a:rPr sz="4400" spc="70" dirty="0">
                <a:latin typeface="Calibri"/>
                <a:cs typeface="Calibri"/>
              </a:rPr>
              <a:t> </a:t>
            </a:r>
            <a:r>
              <a:rPr sz="4400" spc="-5" dirty="0">
                <a:latin typeface="Calibri"/>
                <a:cs typeface="Calibri"/>
              </a:rPr>
              <a:t>example,</a:t>
            </a:r>
            <a:r>
              <a:rPr sz="4400" spc="5" dirty="0">
                <a:latin typeface="Calibri"/>
                <a:cs typeface="Calibri"/>
              </a:rPr>
              <a:t> </a:t>
            </a:r>
            <a:r>
              <a:rPr sz="4400" spc="-15" dirty="0">
                <a:latin typeface="Calibri"/>
                <a:cs typeface="Calibri"/>
              </a:rPr>
              <a:t>when</a:t>
            </a:r>
            <a:r>
              <a:rPr sz="4400" spc="90" dirty="0">
                <a:latin typeface="Calibri"/>
                <a:cs typeface="Calibri"/>
              </a:rPr>
              <a:t> </a:t>
            </a:r>
            <a:r>
              <a:rPr sz="4400" dirty="0">
                <a:latin typeface="Calibri"/>
                <a:cs typeface="Calibri"/>
              </a:rPr>
              <a:t>a</a:t>
            </a:r>
            <a:r>
              <a:rPr sz="4400" spc="-5" dirty="0">
                <a:latin typeface="Calibri"/>
                <a:cs typeface="Calibri"/>
              </a:rPr>
              <a:t> </a:t>
            </a:r>
            <a:r>
              <a:rPr sz="4400" spc="-15" dirty="0">
                <a:latin typeface="Calibri"/>
                <a:cs typeface="Calibri"/>
              </a:rPr>
              <a:t>person</a:t>
            </a:r>
            <a:r>
              <a:rPr sz="4400" spc="95" dirty="0">
                <a:latin typeface="Calibri"/>
                <a:cs typeface="Calibri"/>
              </a:rPr>
              <a:t> </a:t>
            </a:r>
            <a:r>
              <a:rPr sz="4400" spc="-10" dirty="0">
                <a:latin typeface="Calibri"/>
                <a:cs typeface="Calibri"/>
              </a:rPr>
              <a:t>applies</a:t>
            </a:r>
            <a:r>
              <a:rPr sz="4400" spc="80" dirty="0">
                <a:latin typeface="Calibri"/>
                <a:cs typeface="Calibri"/>
              </a:rPr>
              <a:t> </a:t>
            </a:r>
            <a:r>
              <a:rPr sz="4400" dirty="0">
                <a:latin typeface="Calibri"/>
                <a:cs typeface="Calibri"/>
              </a:rPr>
              <a:t>a</a:t>
            </a:r>
            <a:r>
              <a:rPr sz="4400" spc="-5" dirty="0">
                <a:latin typeface="Calibri"/>
                <a:cs typeface="Calibri"/>
              </a:rPr>
              <a:t> </a:t>
            </a:r>
            <a:r>
              <a:rPr sz="4400" spc="-15" dirty="0">
                <a:latin typeface="Calibri"/>
                <a:cs typeface="Calibri"/>
              </a:rPr>
              <a:t>loan</a:t>
            </a:r>
            <a:r>
              <a:rPr sz="4400" spc="-10" dirty="0">
                <a:latin typeface="Calibri"/>
                <a:cs typeface="Calibri"/>
              </a:rPr>
              <a:t> </a:t>
            </a:r>
            <a:r>
              <a:rPr sz="4400" spc="-30" dirty="0">
                <a:latin typeface="Calibri"/>
                <a:cs typeface="Calibri"/>
              </a:rPr>
              <a:t>from</a:t>
            </a:r>
            <a:r>
              <a:rPr sz="4400" spc="195" dirty="0">
                <a:latin typeface="Calibri"/>
                <a:cs typeface="Calibri"/>
              </a:rPr>
              <a:t> </a:t>
            </a:r>
            <a:r>
              <a:rPr sz="4400" dirty="0">
                <a:latin typeface="Calibri"/>
                <a:cs typeface="Calibri"/>
              </a:rPr>
              <a:t>a</a:t>
            </a:r>
            <a:r>
              <a:rPr sz="4400" spc="-5" dirty="0">
                <a:latin typeface="Calibri"/>
                <a:cs typeface="Calibri"/>
              </a:rPr>
              <a:t> </a:t>
            </a:r>
            <a:r>
              <a:rPr sz="4400" spc="-10" dirty="0">
                <a:latin typeface="Calibri"/>
                <a:cs typeface="Calibri"/>
              </a:rPr>
              <a:t>bank,</a:t>
            </a:r>
            <a:r>
              <a:rPr sz="4400" spc="5" dirty="0">
                <a:latin typeface="Calibri"/>
                <a:cs typeface="Calibri"/>
              </a:rPr>
              <a:t> </a:t>
            </a:r>
            <a:r>
              <a:rPr sz="4400" spc="-10" dirty="0">
                <a:latin typeface="Calibri"/>
                <a:cs typeface="Calibri"/>
              </a:rPr>
              <a:t>bank</a:t>
            </a:r>
            <a:r>
              <a:rPr sz="4400" spc="5" dirty="0">
                <a:latin typeface="Calibri"/>
                <a:cs typeface="Calibri"/>
              </a:rPr>
              <a:t> </a:t>
            </a:r>
            <a:r>
              <a:rPr sz="4400" spc="-5" dirty="0">
                <a:latin typeface="Calibri"/>
                <a:cs typeface="Calibri"/>
              </a:rPr>
              <a:t>is</a:t>
            </a:r>
            <a:r>
              <a:rPr sz="4400" spc="80" dirty="0">
                <a:latin typeface="Calibri"/>
                <a:cs typeface="Calibri"/>
              </a:rPr>
              <a:t> </a:t>
            </a:r>
            <a:r>
              <a:rPr sz="4400" spc="-5" dirty="0">
                <a:latin typeface="Calibri"/>
                <a:cs typeface="Calibri"/>
              </a:rPr>
              <a:t>interested </a:t>
            </a:r>
            <a:r>
              <a:rPr sz="4400" spc="-975" dirty="0">
                <a:latin typeface="Calibri"/>
                <a:cs typeface="Calibri"/>
              </a:rPr>
              <a:t> </a:t>
            </a:r>
            <a:r>
              <a:rPr sz="4400" spc="-5" dirty="0">
                <a:latin typeface="Calibri"/>
                <a:cs typeface="Calibri"/>
              </a:rPr>
              <a:t>in</a:t>
            </a:r>
            <a:r>
              <a:rPr sz="4400" spc="-10" dirty="0">
                <a:latin typeface="Calibri"/>
                <a:cs typeface="Calibri"/>
              </a:rPr>
              <a:t> </a:t>
            </a:r>
            <a:r>
              <a:rPr sz="4400" spc="-5" dirty="0">
                <a:latin typeface="Calibri"/>
                <a:cs typeface="Calibri"/>
              </a:rPr>
              <a:t>predicting</a:t>
            </a:r>
            <a:r>
              <a:rPr sz="4400" spc="30" dirty="0">
                <a:latin typeface="Calibri"/>
                <a:cs typeface="Calibri"/>
              </a:rPr>
              <a:t> </a:t>
            </a:r>
            <a:r>
              <a:rPr sz="4400" spc="-5" dirty="0">
                <a:latin typeface="Calibri"/>
                <a:cs typeface="Calibri"/>
              </a:rPr>
              <a:t>whether</a:t>
            </a:r>
            <a:r>
              <a:rPr sz="4400" spc="70" dirty="0">
                <a:latin typeface="Calibri"/>
                <a:cs typeface="Calibri"/>
              </a:rPr>
              <a:t> </a:t>
            </a:r>
            <a:r>
              <a:rPr sz="4400" dirty="0">
                <a:latin typeface="Calibri"/>
                <a:cs typeface="Calibri"/>
              </a:rPr>
              <a:t>the</a:t>
            </a:r>
            <a:r>
              <a:rPr sz="4400" spc="15" dirty="0">
                <a:latin typeface="Calibri"/>
                <a:cs typeface="Calibri"/>
              </a:rPr>
              <a:t> </a:t>
            </a:r>
            <a:r>
              <a:rPr sz="4400" spc="-10" dirty="0">
                <a:latin typeface="Calibri"/>
                <a:cs typeface="Calibri"/>
              </a:rPr>
              <a:t>applicant</a:t>
            </a:r>
            <a:r>
              <a:rPr sz="4400" spc="30" dirty="0">
                <a:latin typeface="Calibri"/>
                <a:cs typeface="Calibri"/>
              </a:rPr>
              <a:t> </a:t>
            </a:r>
            <a:r>
              <a:rPr sz="4400" spc="-20" dirty="0">
                <a:latin typeface="Calibri"/>
                <a:cs typeface="Calibri"/>
              </a:rPr>
              <a:t>will</a:t>
            </a:r>
            <a:r>
              <a:rPr sz="4400" spc="90" dirty="0">
                <a:latin typeface="Calibri"/>
                <a:cs typeface="Calibri"/>
              </a:rPr>
              <a:t> </a:t>
            </a:r>
            <a:r>
              <a:rPr sz="4400" spc="-15" dirty="0">
                <a:latin typeface="Calibri"/>
                <a:cs typeface="Calibri"/>
              </a:rPr>
              <a:t>default</a:t>
            </a:r>
            <a:r>
              <a:rPr sz="4400" spc="30" dirty="0">
                <a:latin typeface="Calibri"/>
                <a:cs typeface="Calibri"/>
              </a:rPr>
              <a:t> </a:t>
            </a:r>
            <a:r>
              <a:rPr sz="4400" spc="-5" dirty="0">
                <a:latin typeface="Calibri"/>
                <a:cs typeface="Calibri"/>
              </a:rPr>
              <a:t>in</a:t>
            </a:r>
            <a:r>
              <a:rPr sz="4400" spc="90" dirty="0">
                <a:latin typeface="Calibri"/>
                <a:cs typeface="Calibri"/>
              </a:rPr>
              <a:t> </a:t>
            </a:r>
            <a:r>
              <a:rPr sz="4400" spc="-15" dirty="0">
                <a:latin typeface="Calibri"/>
                <a:cs typeface="Calibri"/>
              </a:rPr>
              <a:t>future.</a:t>
            </a:r>
            <a:endParaRPr sz="4400" dirty="0">
              <a:latin typeface="Calibri"/>
              <a:cs typeface="Calibri"/>
            </a:endParaRPr>
          </a:p>
          <a:p>
            <a:pPr>
              <a:lnSpc>
                <a:spcPct val="100000"/>
              </a:lnSpc>
              <a:spcBef>
                <a:spcPts val="35"/>
              </a:spcBef>
            </a:pPr>
            <a:endParaRPr sz="4250" dirty="0">
              <a:latin typeface="Calibri"/>
              <a:cs typeface="Calibri"/>
            </a:endParaRPr>
          </a:p>
          <a:p>
            <a:pPr marL="12700">
              <a:lnSpc>
                <a:spcPct val="100000"/>
              </a:lnSpc>
            </a:pPr>
            <a:r>
              <a:rPr sz="4400" spc="-10" dirty="0">
                <a:latin typeface="Calibri"/>
                <a:cs typeface="Calibri"/>
              </a:rPr>
              <a:t>Due</a:t>
            </a:r>
            <a:r>
              <a:rPr sz="4400" spc="15" dirty="0">
                <a:latin typeface="Calibri"/>
                <a:cs typeface="Calibri"/>
              </a:rPr>
              <a:t> </a:t>
            </a:r>
            <a:r>
              <a:rPr sz="4400" spc="10" dirty="0">
                <a:latin typeface="Calibri"/>
                <a:cs typeface="Calibri"/>
              </a:rPr>
              <a:t>to</a:t>
            </a:r>
            <a:r>
              <a:rPr sz="4400" spc="-15" dirty="0">
                <a:latin typeface="Calibri"/>
                <a:cs typeface="Calibri"/>
              </a:rPr>
              <a:t> </a:t>
            </a:r>
            <a:r>
              <a:rPr sz="4400" dirty="0">
                <a:latin typeface="Calibri"/>
                <a:cs typeface="Calibri"/>
              </a:rPr>
              <a:t>the</a:t>
            </a:r>
            <a:r>
              <a:rPr sz="4400" spc="15" dirty="0">
                <a:latin typeface="Calibri"/>
                <a:cs typeface="Calibri"/>
              </a:rPr>
              <a:t> </a:t>
            </a:r>
            <a:r>
              <a:rPr sz="4400" spc="-10" dirty="0">
                <a:latin typeface="Calibri"/>
                <a:cs typeface="Calibri"/>
              </a:rPr>
              <a:t>nature</a:t>
            </a:r>
            <a:r>
              <a:rPr sz="4400" spc="20" dirty="0">
                <a:latin typeface="Calibri"/>
                <a:cs typeface="Calibri"/>
              </a:rPr>
              <a:t> </a:t>
            </a:r>
            <a:r>
              <a:rPr sz="4400" spc="-15" dirty="0">
                <a:latin typeface="Calibri"/>
                <a:cs typeface="Calibri"/>
              </a:rPr>
              <a:t>of</a:t>
            </a:r>
            <a:r>
              <a:rPr sz="4400" spc="60" dirty="0">
                <a:latin typeface="Calibri"/>
                <a:cs typeface="Calibri"/>
              </a:rPr>
              <a:t> </a:t>
            </a:r>
            <a:r>
              <a:rPr sz="4400" dirty="0">
                <a:latin typeface="Calibri"/>
                <a:cs typeface="Calibri"/>
              </a:rPr>
              <a:t>the</a:t>
            </a:r>
            <a:r>
              <a:rPr sz="4400" spc="15" dirty="0">
                <a:latin typeface="Calibri"/>
                <a:cs typeface="Calibri"/>
              </a:rPr>
              <a:t> </a:t>
            </a:r>
            <a:r>
              <a:rPr sz="4400" spc="-15" dirty="0">
                <a:latin typeface="Calibri"/>
                <a:cs typeface="Calibri"/>
              </a:rPr>
              <a:t>problem,</a:t>
            </a:r>
            <a:r>
              <a:rPr sz="4400" spc="110" dirty="0">
                <a:latin typeface="Calibri"/>
                <a:cs typeface="Calibri"/>
              </a:rPr>
              <a:t> </a:t>
            </a:r>
            <a:r>
              <a:rPr sz="4400" dirty="0">
                <a:latin typeface="Calibri"/>
                <a:cs typeface="Calibri"/>
              </a:rPr>
              <a:t>the</a:t>
            </a:r>
            <a:r>
              <a:rPr sz="4400" spc="-85" dirty="0">
                <a:latin typeface="Calibri"/>
                <a:cs typeface="Calibri"/>
              </a:rPr>
              <a:t> </a:t>
            </a:r>
            <a:r>
              <a:rPr sz="4400" spc="-5" dirty="0">
                <a:latin typeface="Calibri"/>
                <a:cs typeface="Calibri"/>
              </a:rPr>
              <a:t>prediction</a:t>
            </a:r>
            <a:r>
              <a:rPr sz="4400" spc="90" dirty="0">
                <a:latin typeface="Calibri"/>
                <a:cs typeface="Calibri"/>
              </a:rPr>
              <a:t> </a:t>
            </a:r>
            <a:r>
              <a:rPr sz="4400" spc="-20" dirty="0">
                <a:latin typeface="Calibri"/>
                <a:cs typeface="Calibri"/>
              </a:rPr>
              <a:t>will</a:t>
            </a:r>
            <a:r>
              <a:rPr sz="4400" spc="95" dirty="0">
                <a:latin typeface="Calibri"/>
                <a:cs typeface="Calibri"/>
              </a:rPr>
              <a:t> </a:t>
            </a:r>
            <a:r>
              <a:rPr sz="4400" spc="-20" dirty="0">
                <a:latin typeface="Calibri"/>
                <a:cs typeface="Calibri"/>
              </a:rPr>
              <a:t>fall</a:t>
            </a:r>
            <a:r>
              <a:rPr sz="4400" spc="100" dirty="0">
                <a:latin typeface="Calibri"/>
                <a:cs typeface="Calibri"/>
              </a:rPr>
              <a:t> </a:t>
            </a:r>
            <a:r>
              <a:rPr sz="4400" spc="-5" dirty="0">
                <a:latin typeface="Calibri"/>
                <a:cs typeface="Calibri"/>
              </a:rPr>
              <a:t>in</a:t>
            </a:r>
            <a:r>
              <a:rPr sz="4400" spc="-10" dirty="0">
                <a:latin typeface="Calibri"/>
                <a:cs typeface="Calibri"/>
              </a:rPr>
              <a:t> </a:t>
            </a:r>
            <a:r>
              <a:rPr sz="4400" spc="-30" dirty="0">
                <a:latin typeface="Calibri"/>
                <a:cs typeface="Calibri"/>
              </a:rPr>
              <a:t>[0,1].</a:t>
            </a:r>
            <a:endParaRPr sz="44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09110" y="2009776"/>
            <a:ext cx="16969740" cy="2053767"/>
          </a:xfrm>
          <a:prstGeom prst="rect">
            <a:avLst/>
          </a:prstGeom>
        </p:spPr>
        <p:txBody>
          <a:bodyPr vert="horz" wrap="square" lIns="0" tIns="9525" rIns="0" bIns="0" rtlCol="0">
            <a:spAutoFit/>
          </a:bodyPr>
          <a:lstStyle/>
          <a:p>
            <a:pPr marL="12700" marR="5080">
              <a:lnSpc>
                <a:spcPct val="100400"/>
              </a:lnSpc>
              <a:spcBef>
                <a:spcPts val="75"/>
              </a:spcBef>
              <a:tabLst>
                <a:tab pos="824865" algn="l"/>
              </a:tabLst>
            </a:pPr>
            <a:r>
              <a:rPr sz="4400" dirty="0">
                <a:latin typeface="Calibri"/>
                <a:cs typeface="Calibri"/>
              </a:rPr>
              <a:t>By	the</a:t>
            </a:r>
            <a:r>
              <a:rPr sz="4400" spc="15" dirty="0">
                <a:latin typeface="Calibri"/>
                <a:cs typeface="Calibri"/>
              </a:rPr>
              <a:t> </a:t>
            </a:r>
            <a:r>
              <a:rPr sz="4400" spc="-15" dirty="0">
                <a:latin typeface="Calibri"/>
                <a:cs typeface="Calibri"/>
              </a:rPr>
              <a:t>rule</a:t>
            </a:r>
            <a:r>
              <a:rPr sz="4400" spc="15" dirty="0">
                <a:latin typeface="Calibri"/>
                <a:cs typeface="Calibri"/>
              </a:rPr>
              <a:t> </a:t>
            </a:r>
            <a:r>
              <a:rPr sz="4400" spc="-15" dirty="0">
                <a:latin typeface="Calibri"/>
                <a:cs typeface="Calibri"/>
              </a:rPr>
              <a:t>of</a:t>
            </a:r>
            <a:r>
              <a:rPr sz="4400" spc="65" dirty="0">
                <a:latin typeface="Calibri"/>
                <a:cs typeface="Calibri"/>
              </a:rPr>
              <a:t> </a:t>
            </a:r>
            <a:r>
              <a:rPr sz="4400" spc="-10" dirty="0">
                <a:latin typeface="Calibri"/>
                <a:cs typeface="Calibri"/>
              </a:rPr>
              <a:t>thumb,</a:t>
            </a:r>
            <a:r>
              <a:rPr sz="4400" spc="5" dirty="0">
                <a:latin typeface="Calibri"/>
                <a:cs typeface="Calibri"/>
              </a:rPr>
              <a:t> </a:t>
            </a:r>
            <a:r>
              <a:rPr sz="4400" spc="-5" dirty="0">
                <a:latin typeface="Calibri"/>
                <a:cs typeface="Calibri"/>
              </a:rPr>
              <a:t>if</a:t>
            </a:r>
            <a:r>
              <a:rPr sz="4400" spc="-35" dirty="0">
                <a:latin typeface="Calibri"/>
                <a:cs typeface="Calibri"/>
              </a:rPr>
              <a:t> </a:t>
            </a:r>
            <a:r>
              <a:rPr sz="4400" dirty="0">
                <a:latin typeface="Calibri"/>
                <a:cs typeface="Calibri"/>
              </a:rPr>
              <a:t>the</a:t>
            </a:r>
            <a:r>
              <a:rPr sz="4400" spc="15" dirty="0">
                <a:latin typeface="Calibri"/>
                <a:cs typeface="Calibri"/>
              </a:rPr>
              <a:t> </a:t>
            </a:r>
            <a:r>
              <a:rPr sz="4400" spc="-20" dirty="0">
                <a:latin typeface="Calibri"/>
                <a:cs typeface="Calibri"/>
              </a:rPr>
              <a:t>prob.</a:t>
            </a:r>
            <a:r>
              <a:rPr sz="4400" spc="95" dirty="0">
                <a:latin typeface="Calibri"/>
                <a:cs typeface="Calibri"/>
              </a:rPr>
              <a:t> </a:t>
            </a:r>
            <a:r>
              <a:rPr sz="4400" spc="-5" dirty="0">
                <a:latin typeface="Calibri"/>
                <a:cs typeface="Calibri"/>
              </a:rPr>
              <a:t>is</a:t>
            </a:r>
            <a:r>
              <a:rPr sz="4400" spc="80" dirty="0">
                <a:latin typeface="Calibri"/>
                <a:cs typeface="Calibri"/>
              </a:rPr>
              <a:t> </a:t>
            </a:r>
            <a:r>
              <a:rPr sz="4400" dirty="0">
                <a:latin typeface="Calibri"/>
                <a:cs typeface="Calibri"/>
              </a:rPr>
              <a:t>greater</a:t>
            </a:r>
            <a:r>
              <a:rPr sz="4400" spc="-25" dirty="0">
                <a:latin typeface="Calibri"/>
                <a:cs typeface="Calibri"/>
              </a:rPr>
              <a:t> </a:t>
            </a:r>
            <a:r>
              <a:rPr sz="4400" dirty="0">
                <a:latin typeface="Calibri"/>
                <a:cs typeface="Calibri"/>
              </a:rPr>
              <a:t>than</a:t>
            </a:r>
            <a:r>
              <a:rPr sz="4400" spc="-10" dirty="0">
                <a:latin typeface="Calibri"/>
                <a:cs typeface="Calibri"/>
              </a:rPr>
              <a:t> equal</a:t>
            </a:r>
            <a:r>
              <a:rPr sz="4400" dirty="0">
                <a:latin typeface="Calibri"/>
                <a:cs typeface="Calibri"/>
              </a:rPr>
              <a:t> </a:t>
            </a:r>
            <a:r>
              <a:rPr sz="4400" spc="10" dirty="0">
                <a:latin typeface="Calibri"/>
                <a:cs typeface="Calibri"/>
              </a:rPr>
              <a:t>to</a:t>
            </a:r>
            <a:r>
              <a:rPr sz="4400" spc="-15" dirty="0">
                <a:latin typeface="Calibri"/>
                <a:cs typeface="Calibri"/>
              </a:rPr>
              <a:t> </a:t>
            </a:r>
            <a:r>
              <a:rPr sz="4400" spc="-25" dirty="0">
                <a:latin typeface="Calibri"/>
                <a:cs typeface="Calibri"/>
              </a:rPr>
              <a:t>0.5,</a:t>
            </a:r>
            <a:r>
              <a:rPr sz="4400" spc="110" dirty="0">
                <a:latin typeface="Calibri"/>
                <a:cs typeface="Calibri"/>
              </a:rPr>
              <a:t> </a:t>
            </a:r>
            <a:r>
              <a:rPr sz="4400" spc="5" dirty="0">
                <a:latin typeface="Calibri"/>
                <a:cs typeface="Calibri"/>
              </a:rPr>
              <a:t>then</a:t>
            </a:r>
            <a:r>
              <a:rPr sz="4400" spc="-10" dirty="0">
                <a:latin typeface="Calibri"/>
                <a:cs typeface="Calibri"/>
              </a:rPr>
              <a:t> </a:t>
            </a:r>
            <a:r>
              <a:rPr sz="4400" spc="-25" dirty="0">
                <a:latin typeface="Calibri"/>
                <a:cs typeface="Calibri"/>
              </a:rPr>
              <a:t>we</a:t>
            </a:r>
            <a:r>
              <a:rPr sz="4400" spc="15" dirty="0">
                <a:latin typeface="Calibri"/>
                <a:cs typeface="Calibri"/>
              </a:rPr>
              <a:t> </a:t>
            </a:r>
            <a:r>
              <a:rPr sz="4400" spc="5" dirty="0">
                <a:latin typeface="Calibri"/>
                <a:cs typeface="Calibri"/>
              </a:rPr>
              <a:t>can </a:t>
            </a:r>
            <a:r>
              <a:rPr sz="4400" spc="-980" dirty="0">
                <a:latin typeface="Calibri"/>
                <a:cs typeface="Calibri"/>
              </a:rPr>
              <a:t> </a:t>
            </a:r>
            <a:r>
              <a:rPr sz="4400" spc="-5" dirty="0">
                <a:latin typeface="Calibri"/>
                <a:cs typeface="Calibri"/>
              </a:rPr>
              <a:t>label</a:t>
            </a:r>
            <a:r>
              <a:rPr sz="4400" spc="-15" dirty="0">
                <a:latin typeface="Calibri"/>
                <a:cs typeface="Calibri"/>
              </a:rPr>
              <a:t> </a:t>
            </a:r>
            <a:r>
              <a:rPr sz="4400" dirty="0">
                <a:latin typeface="Calibri"/>
                <a:cs typeface="Calibri"/>
              </a:rPr>
              <a:t>the</a:t>
            </a:r>
            <a:r>
              <a:rPr sz="4400" spc="15" dirty="0">
                <a:latin typeface="Calibri"/>
                <a:cs typeface="Calibri"/>
              </a:rPr>
              <a:t> </a:t>
            </a:r>
            <a:r>
              <a:rPr sz="4400" spc="-10" dirty="0">
                <a:latin typeface="Calibri"/>
                <a:cs typeface="Calibri"/>
              </a:rPr>
              <a:t>applicant</a:t>
            </a:r>
            <a:r>
              <a:rPr sz="4400" spc="30" dirty="0">
                <a:latin typeface="Calibri"/>
                <a:cs typeface="Calibri"/>
              </a:rPr>
              <a:t> </a:t>
            </a:r>
            <a:r>
              <a:rPr sz="4400" spc="-5" dirty="0">
                <a:latin typeface="Calibri"/>
                <a:cs typeface="Calibri"/>
              </a:rPr>
              <a:t>as</a:t>
            </a:r>
            <a:r>
              <a:rPr sz="4400" spc="85" dirty="0">
                <a:latin typeface="Calibri"/>
                <a:cs typeface="Calibri"/>
              </a:rPr>
              <a:t> </a:t>
            </a:r>
            <a:r>
              <a:rPr sz="4400" spc="-10" dirty="0">
                <a:latin typeface="Calibri"/>
                <a:cs typeface="Calibri"/>
              </a:rPr>
              <a:t>default.</a:t>
            </a:r>
            <a:endParaRPr lang="en-IN" sz="4400" spc="-10" dirty="0">
              <a:latin typeface="Calibri"/>
              <a:cs typeface="Calibri"/>
            </a:endParaRPr>
          </a:p>
          <a:p>
            <a:pPr marL="12700" marR="5080">
              <a:lnSpc>
                <a:spcPct val="100400"/>
              </a:lnSpc>
              <a:spcBef>
                <a:spcPts val="75"/>
              </a:spcBef>
              <a:tabLst>
                <a:tab pos="824865" algn="l"/>
              </a:tabLst>
            </a:pPr>
            <a:endParaRPr sz="4400" dirty="0">
              <a:latin typeface="Calibri"/>
              <a:cs typeface="Calibri"/>
            </a:endParaRPr>
          </a:p>
        </p:txBody>
      </p:sp>
      <p:sp>
        <p:nvSpPr>
          <p:cNvPr id="3" name="object 3"/>
          <p:cNvSpPr txBox="1"/>
          <p:nvPr/>
        </p:nvSpPr>
        <p:spPr>
          <a:xfrm>
            <a:off x="1593850" y="4819650"/>
            <a:ext cx="17248505" cy="1369060"/>
          </a:xfrm>
          <a:prstGeom prst="rect">
            <a:avLst/>
          </a:prstGeom>
        </p:spPr>
        <p:txBody>
          <a:bodyPr vert="horz" wrap="square" lIns="0" tIns="9525" rIns="0" bIns="0" rtlCol="0">
            <a:spAutoFit/>
          </a:bodyPr>
          <a:lstStyle/>
          <a:p>
            <a:pPr marL="12700" marR="5080">
              <a:lnSpc>
                <a:spcPct val="100400"/>
              </a:lnSpc>
              <a:spcBef>
                <a:spcPts val="75"/>
              </a:spcBef>
              <a:tabLst>
                <a:tab pos="1028700" algn="l"/>
              </a:tabLst>
            </a:pPr>
            <a:r>
              <a:rPr sz="4400" dirty="0">
                <a:latin typeface="Calibri"/>
                <a:cs typeface="Calibri"/>
              </a:rPr>
              <a:t>Range</a:t>
            </a:r>
            <a:r>
              <a:rPr sz="4400" spc="10" dirty="0">
                <a:latin typeface="Calibri"/>
                <a:cs typeface="Calibri"/>
              </a:rPr>
              <a:t> </a:t>
            </a:r>
            <a:r>
              <a:rPr sz="4400" spc="-15" dirty="0">
                <a:latin typeface="Calibri"/>
                <a:cs typeface="Calibri"/>
              </a:rPr>
              <a:t>of</a:t>
            </a:r>
            <a:r>
              <a:rPr sz="4400" spc="-35" dirty="0">
                <a:latin typeface="Calibri"/>
                <a:cs typeface="Calibri"/>
              </a:rPr>
              <a:t> </a:t>
            </a:r>
            <a:r>
              <a:rPr sz="4400" spc="-15" dirty="0">
                <a:latin typeface="Calibri"/>
                <a:cs typeface="Calibri"/>
              </a:rPr>
              <a:t>Linear</a:t>
            </a:r>
            <a:r>
              <a:rPr sz="4400" spc="165" dirty="0">
                <a:latin typeface="Calibri"/>
                <a:cs typeface="Calibri"/>
              </a:rPr>
              <a:t> </a:t>
            </a:r>
            <a:r>
              <a:rPr sz="4400" spc="-15" dirty="0">
                <a:latin typeface="Calibri"/>
                <a:cs typeface="Calibri"/>
              </a:rPr>
              <a:t>regression</a:t>
            </a:r>
            <a:r>
              <a:rPr sz="4400" spc="95" dirty="0">
                <a:latin typeface="Calibri"/>
                <a:cs typeface="Calibri"/>
              </a:rPr>
              <a:t> </a:t>
            </a:r>
            <a:r>
              <a:rPr sz="4400" spc="-5" dirty="0">
                <a:latin typeface="Calibri"/>
                <a:cs typeface="Calibri"/>
              </a:rPr>
              <a:t>is</a:t>
            </a:r>
            <a:r>
              <a:rPr sz="4400" spc="-15" dirty="0">
                <a:latin typeface="Calibri"/>
                <a:cs typeface="Calibri"/>
              </a:rPr>
              <a:t> </a:t>
            </a:r>
            <a:r>
              <a:rPr sz="4400" spc="-25" dirty="0">
                <a:latin typeface="Calibri"/>
                <a:cs typeface="Calibri"/>
              </a:rPr>
              <a:t>-∞</a:t>
            </a:r>
            <a:r>
              <a:rPr sz="4400" spc="55" dirty="0">
                <a:latin typeface="Calibri"/>
                <a:cs typeface="Calibri"/>
              </a:rPr>
              <a:t> </a:t>
            </a:r>
            <a:r>
              <a:rPr sz="4400" spc="10" dirty="0">
                <a:latin typeface="Calibri"/>
                <a:cs typeface="Calibri"/>
              </a:rPr>
              <a:t>to</a:t>
            </a:r>
            <a:r>
              <a:rPr sz="4400" spc="-10" dirty="0">
                <a:latin typeface="Calibri"/>
                <a:cs typeface="Calibri"/>
              </a:rPr>
              <a:t> </a:t>
            </a:r>
            <a:r>
              <a:rPr sz="4400" spc="15" dirty="0">
                <a:latin typeface="Calibri"/>
                <a:cs typeface="Calibri"/>
              </a:rPr>
              <a:t>+∞,</a:t>
            </a:r>
            <a:r>
              <a:rPr sz="4400" spc="5" dirty="0">
                <a:latin typeface="Calibri"/>
                <a:cs typeface="Calibri"/>
              </a:rPr>
              <a:t> </a:t>
            </a:r>
            <a:r>
              <a:rPr sz="4400" spc="-10" dirty="0">
                <a:latin typeface="Calibri"/>
                <a:cs typeface="Calibri"/>
              </a:rPr>
              <a:t>however</a:t>
            </a:r>
            <a:r>
              <a:rPr sz="4400" spc="-25" dirty="0">
                <a:latin typeface="Calibri"/>
                <a:cs typeface="Calibri"/>
              </a:rPr>
              <a:t> </a:t>
            </a:r>
            <a:r>
              <a:rPr sz="4400" spc="-10" dirty="0">
                <a:latin typeface="Calibri"/>
                <a:cs typeface="Calibri"/>
              </a:rPr>
              <a:t>range</a:t>
            </a:r>
            <a:r>
              <a:rPr sz="4400" spc="114" dirty="0">
                <a:latin typeface="Calibri"/>
                <a:cs typeface="Calibri"/>
              </a:rPr>
              <a:t> </a:t>
            </a:r>
            <a:r>
              <a:rPr sz="4400" spc="-15" dirty="0">
                <a:latin typeface="Calibri"/>
                <a:cs typeface="Calibri"/>
              </a:rPr>
              <a:t>of</a:t>
            </a:r>
            <a:r>
              <a:rPr sz="4400" spc="-35" dirty="0">
                <a:latin typeface="Calibri"/>
                <a:cs typeface="Calibri"/>
              </a:rPr>
              <a:t> </a:t>
            </a:r>
            <a:r>
              <a:rPr sz="4400" spc="-5" dirty="0">
                <a:latin typeface="Calibri"/>
                <a:cs typeface="Calibri"/>
              </a:rPr>
              <a:t>logistic</a:t>
            </a:r>
            <a:r>
              <a:rPr sz="4400" spc="40" dirty="0">
                <a:latin typeface="Calibri"/>
                <a:cs typeface="Calibri"/>
              </a:rPr>
              <a:t> </a:t>
            </a:r>
            <a:r>
              <a:rPr sz="4400" spc="-15" dirty="0">
                <a:latin typeface="Calibri"/>
                <a:cs typeface="Calibri"/>
              </a:rPr>
              <a:t>regression </a:t>
            </a:r>
            <a:r>
              <a:rPr sz="4400" spc="-980" dirty="0">
                <a:latin typeface="Calibri"/>
                <a:cs typeface="Calibri"/>
              </a:rPr>
              <a:t> </a:t>
            </a:r>
            <a:r>
              <a:rPr sz="4400" spc="-5" dirty="0">
                <a:latin typeface="Calibri"/>
                <a:cs typeface="Calibri"/>
              </a:rPr>
              <a:t>is</a:t>
            </a:r>
            <a:r>
              <a:rPr sz="4400" spc="-20" dirty="0">
                <a:latin typeface="Calibri"/>
                <a:cs typeface="Calibri"/>
              </a:rPr>
              <a:t> </a:t>
            </a:r>
            <a:r>
              <a:rPr sz="4400" dirty="0">
                <a:latin typeface="Calibri"/>
                <a:cs typeface="Calibri"/>
              </a:rPr>
              <a:t>0	</a:t>
            </a:r>
            <a:r>
              <a:rPr sz="4400" spc="10" dirty="0">
                <a:latin typeface="Calibri"/>
                <a:cs typeface="Calibri"/>
              </a:rPr>
              <a:t>to</a:t>
            </a:r>
            <a:r>
              <a:rPr sz="4400" spc="-25" dirty="0">
                <a:latin typeface="Calibri"/>
                <a:cs typeface="Calibri"/>
              </a:rPr>
              <a:t> </a:t>
            </a:r>
            <a:r>
              <a:rPr sz="4400" spc="-15" dirty="0">
                <a:latin typeface="Calibri"/>
                <a:cs typeface="Calibri"/>
              </a:rPr>
              <a:t>1.</a:t>
            </a:r>
            <a:endParaRPr sz="44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4030" y="1362075"/>
            <a:ext cx="7195184" cy="695960"/>
          </a:xfrm>
          <a:prstGeom prst="rect">
            <a:avLst/>
          </a:prstGeom>
        </p:spPr>
        <p:txBody>
          <a:bodyPr vert="horz" wrap="square" lIns="0" tIns="12700" rIns="0" bIns="0" rtlCol="0">
            <a:spAutoFit/>
          </a:bodyPr>
          <a:lstStyle/>
          <a:p>
            <a:pPr marL="12700">
              <a:lnSpc>
                <a:spcPct val="100000"/>
              </a:lnSpc>
              <a:spcBef>
                <a:spcPts val="100"/>
              </a:spcBef>
            </a:pPr>
            <a:r>
              <a:rPr sz="4400" spc="-20" dirty="0"/>
              <a:t>Types</a:t>
            </a:r>
            <a:r>
              <a:rPr sz="4400" spc="60" dirty="0"/>
              <a:t> </a:t>
            </a:r>
            <a:r>
              <a:rPr sz="4400" spc="-25" dirty="0"/>
              <a:t>of</a:t>
            </a:r>
            <a:r>
              <a:rPr sz="4400" spc="40" dirty="0"/>
              <a:t> </a:t>
            </a:r>
            <a:r>
              <a:rPr sz="4400" spc="-20" dirty="0"/>
              <a:t>Logistic</a:t>
            </a:r>
            <a:r>
              <a:rPr sz="4400" spc="160" dirty="0"/>
              <a:t> </a:t>
            </a:r>
            <a:r>
              <a:rPr sz="4400" spc="-15" dirty="0"/>
              <a:t>Regression</a:t>
            </a:r>
            <a:endParaRPr sz="4400"/>
          </a:p>
        </p:txBody>
      </p:sp>
      <p:sp>
        <p:nvSpPr>
          <p:cNvPr id="3" name="object 3"/>
          <p:cNvSpPr txBox="1"/>
          <p:nvPr/>
        </p:nvSpPr>
        <p:spPr>
          <a:xfrm>
            <a:off x="2195470" y="3960494"/>
            <a:ext cx="10379075" cy="4597400"/>
          </a:xfrm>
          <a:prstGeom prst="rect">
            <a:avLst/>
          </a:prstGeom>
        </p:spPr>
        <p:txBody>
          <a:bodyPr vert="horz" wrap="square" lIns="0" tIns="12700" rIns="0" bIns="0" rtlCol="0">
            <a:spAutoFit/>
          </a:bodyPr>
          <a:lstStyle/>
          <a:p>
            <a:pPr marL="596900" indent="-584200">
              <a:lnSpc>
                <a:spcPct val="100000"/>
              </a:lnSpc>
              <a:spcBef>
                <a:spcPts val="100"/>
              </a:spcBef>
              <a:buSzPct val="98333"/>
              <a:buAutoNum type="arabicPeriod"/>
              <a:tabLst>
                <a:tab pos="596900" algn="l"/>
              </a:tabLst>
            </a:pPr>
            <a:r>
              <a:rPr sz="6000" spc="20" dirty="0">
                <a:latin typeface="Calibri"/>
                <a:cs typeface="Calibri"/>
              </a:rPr>
              <a:t>Binary</a:t>
            </a:r>
            <a:r>
              <a:rPr sz="6000" spc="-190" dirty="0">
                <a:latin typeface="Calibri"/>
                <a:cs typeface="Calibri"/>
              </a:rPr>
              <a:t> </a:t>
            </a:r>
            <a:r>
              <a:rPr sz="6000" spc="-20" dirty="0">
                <a:latin typeface="Calibri"/>
                <a:cs typeface="Calibri"/>
              </a:rPr>
              <a:t>Logistic</a:t>
            </a:r>
            <a:r>
              <a:rPr sz="6000" spc="90" dirty="0">
                <a:latin typeface="Calibri"/>
                <a:cs typeface="Calibri"/>
              </a:rPr>
              <a:t> </a:t>
            </a:r>
            <a:r>
              <a:rPr sz="6000" spc="-25" dirty="0">
                <a:latin typeface="Calibri"/>
                <a:cs typeface="Calibri"/>
              </a:rPr>
              <a:t>regression</a:t>
            </a:r>
            <a:endParaRPr sz="6000">
              <a:latin typeface="Calibri"/>
              <a:cs typeface="Calibri"/>
            </a:endParaRPr>
          </a:p>
          <a:p>
            <a:pPr marL="12700" marR="5080">
              <a:lnSpc>
                <a:spcPct val="200000"/>
              </a:lnSpc>
              <a:buSzPct val="98333"/>
              <a:buAutoNum type="arabicPeriod"/>
              <a:tabLst>
                <a:tab pos="596900" algn="l"/>
              </a:tabLst>
            </a:pPr>
            <a:r>
              <a:rPr sz="6000" spc="10" dirty="0">
                <a:latin typeface="Calibri"/>
                <a:cs typeface="Calibri"/>
              </a:rPr>
              <a:t>Multinomial</a:t>
            </a:r>
            <a:r>
              <a:rPr sz="6000" spc="-240" dirty="0">
                <a:latin typeface="Calibri"/>
                <a:cs typeface="Calibri"/>
              </a:rPr>
              <a:t> </a:t>
            </a:r>
            <a:r>
              <a:rPr sz="6000" spc="-20" dirty="0">
                <a:latin typeface="Calibri"/>
                <a:cs typeface="Calibri"/>
              </a:rPr>
              <a:t>Logistic</a:t>
            </a:r>
            <a:r>
              <a:rPr sz="6000" spc="110" dirty="0">
                <a:latin typeface="Calibri"/>
                <a:cs typeface="Calibri"/>
              </a:rPr>
              <a:t> </a:t>
            </a:r>
            <a:r>
              <a:rPr sz="6000" spc="-25" dirty="0">
                <a:latin typeface="Calibri"/>
                <a:cs typeface="Calibri"/>
              </a:rPr>
              <a:t>Regression </a:t>
            </a:r>
            <a:r>
              <a:rPr sz="6000" spc="-1340" dirty="0">
                <a:latin typeface="Calibri"/>
                <a:cs typeface="Calibri"/>
              </a:rPr>
              <a:t> </a:t>
            </a:r>
            <a:r>
              <a:rPr sz="6000" spc="10" dirty="0">
                <a:latin typeface="Calibri"/>
                <a:cs typeface="Calibri"/>
              </a:rPr>
              <a:t>3.Ordinal</a:t>
            </a:r>
            <a:r>
              <a:rPr sz="6000" spc="-140" dirty="0">
                <a:latin typeface="Calibri"/>
                <a:cs typeface="Calibri"/>
              </a:rPr>
              <a:t> </a:t>
            </a:r>
            <a:r>
              <a:rPr sz="6000" spc="-20" dirty="0">
                <a:latin typeface="Calibri"/>
                <a:cs typeface="Calibri"/>
              </a:rPr>
              <a:t>Logistic</a:t>
            </a:r>
            <a:r>
              <a:rPr sz="6000" dirty="0">
                <a:latin typeface="Calibri"/>
                <a:cs typeface="Calibri"/>
              </a:rPr>
              <a:t> </a:t>
            </a:r>
            <a:r>
              <a:rPr sz="6000" spc="-20" dirty="0">
                <a:latin typeface="Calibri"/>
                <a:cs typeface="Calibri"/>
              </a:rPr>
              <a:t>Regression</a:t>
            </a:r>
            <a:endParaRPr sz="60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8310" y="1806575"/>
            <a:ext cx="16463010" cy="6068060"/>
          </a:xfrm>
          <a:prstGeom prst="rect">
            <a:avLst/>
          </a:prstGeom>
        </p:spPr>
        <p:txBody>
          <a:bodyPr vert="horz" wrap="square" lIns="0" tIns="12700" rIns="0" bIns="0" rtlCol="0">
            <a:spAutoFit/>
          </a:bodyPr>
          <a:lstStyle/>
          <a:p>
            <a:pPr marL="63500">
              <a:lnSpc>
                <a:spcPct val="100000"/>
              </a:lnSpc>
              <a:spcBef>
                <a:spcPts val="100"/>
              </a:spcBef>
            </a:pPr>
            <a:r>
              <a:rPr sz="4400" b="1" spc="15" dirty="0">
                <a:latin typeface="Calibri"/>
                <a:cs typeface="Calibri"/>
              </a:rPr>
              <a:t>Hypothesis</a:t>
            </a:r>
            <a:r>
              <a:rPr sz="4400" b="1" spc="-170" dirty="0">
                <a:latin typeface="Calibri"/>
                <a:cs typeface="Calibri"/>
              </a:rPr>
              <a:t> </a:t>
            </a:r>
            <a:r>
              <a:rPr sz="4400" b="1" spc="5" dirty="0">
                <a:latin typeface="Calibri"/>
                <a:cs typeface="Calibri"/>
              </a:rPr>
              <a:t>Representation</a:t>
            </a:r>
            <a:endParaRPr sz="4400" dirty="0">
              <a:latin typeface="Calibri"/>
              <a:cs typeface="Calibri"/>
            </a:endParaRPr>
          </a:p>
          <a:p>
            <a:pPr>
              <a:lnSpc>
                <a:spcPct val="100000"/>
              </a:lnSpc>
              <a:spcBef>
                <a:spcPts val="45"/>
              </a:spcBef>
            </a:pPr>
            <a:endParaRPr sz="4300" dirty="0">
              <a:latin typeface="Calibri"/>
              <a:cs typeface="Calibri"/>
            </a:endParaRPr>
          </a:p>
          <a:p>
            <a:pPr marL="63500" marR="601980">
              <a:lnSpc>
                <a:spcPct val="100400"/>
              </a:lnSpc>
              <a:spcBef>
                <a:spcPts val="5"/>
              </a:spcBef>
            </a:pPr>
            <a:r>
              <a:rPr sz="4400" spc="-5" dirty="0">
                <a:latin typeface="Calibri"/>
                <a:cs typeface="Calibri"/>
              </a:rPr>
              <a:t>When</a:t>
            </a:r>
            <a:r>
              <a:rPr sz="4400" spc="-10" dirty="0">
                <a:latin typeface="Calibri"/>
                <a:cs typeface="Calibri"/>
              </a:rPr>
              <a:t> </a:t>
            </a:r>
            <a:r>
              <a:rPr sz="4400" spc="-15" dirty="0">
                <a:latin typeface="Calibri"/>
                <a:cs typeface="Calibri"/>
              </a:rPr>
              <a:t>using</a:t>
            </a:r>
            <a:r>
              <a:rPr sz="4400" spc="130" dirty="0">
                <a:latin typeface="Calibri"/>
                <a:cs typeface="Calibri"/>
              </a:rPr>
              <a:t> </a:t>
            </a:r>
            <a:r>
              <a:rPr sz="4400" i="1" spc="5" dirty="0">
                <a:latin typeface="Calibri"/>
                <a:cs typeface="Calibri"/>
              </a:rPr>
              <a:t>linear</a:t>
            </a:r>
            <a:r>
              <a:rPr sz="4400" i="1" spc="-105" dirty="0">
                <a:latin typeface="Calibri"/>
                <a:cs typeface="Calibri"/>
              </a:rPr>
              <a:t> </a:t>
            </a:r>
            <a:r>
              <a:rPr sz="4400" i="1" dirty="0">
                <a:latin typeface="Calibri"/>
                <a:cs typeface="Calibri"/>
              </a:rPr>
              <a:t>regression</a:t>
            </a:r>
            <a:r>
              <a:rPr sz="4400" i="1" spc="50" dirty="0">
                <a:latin typeface="Calibri"/>
                <a:cs typeface="Calibri"/>
              </a:rPr>
              <a:t> </a:t>
            </a:r>
            <a:r>
              <a:rPr sz="4400" spc="-25" dirty="0">
                <a:latin typeface="Calibri"/>
                <a:cs typeface="Calibri"/>
              </a:rPr>
              <a:t>we</a:t>
            </a:r>
            <a:r>
              <a:rPr sz="4400" spc="15" dirty="0">
                <a:latin typeface="Calibri"/>
                <a:cs typeface="Calibri"/>
              </a:rPr>
              <a:t> </a:t>
            </a:r>
            <a:r>
              <a:rPr sz="4400" spc="-10" dirty="0">
                <a:latin typeface="Calibri"/>
                <a:cs typeface="Calibri"/>
              </a:rPr>
              <a:t>used</a:t>
            </a:r>
            <a:r>
              <a:rPr sz="4400" spc="95" dirty="0">
                <a:latin typeface="Calibri"/>
                <a:cs typeface="Calibri"/>
              </a:rPr>
              <a:t> </a:t>
            </a:r>
            <a:r>
              <a:rPr sz="4400" dirty="0">
                <a:latin typeface="Calibri"/>
                <a:cs typeface="Calibri"/>
              </a:rPr>
              <a:t>a</a:t>
            </a:r>
            <a:r>
              <a:rPr sz="4400" spc="-5" dirty="0">
                <a:latin typeface="Calibri"/>
                <a:cs typeface="Calibri"/>
              </a:rPr>
              <a:t> </a:t>
            </a:r>
            <a:r>
              <a:rPr sz="4400" spc="-25" dirty="0">
                <a:latin typeface="Calibri"/>
                <a:cs typeface="Calibri"/>
              </a:rPr>
              <a:t>formula</a:t>
            </a:r>
            <a:r>
              <a:rPr sz="4400" spc="100" dirty="0">
                <a:latin typeface="Calibri"/>
                <a:cs typeface="Calibri"/>
              </a:rPr>
              <a:t> </a:t>
            </a:r>
            <a:r>
              <a:rPr sz="4400" spc="-15" dirty="0">
                <a:latin typeface="Calibri"/>
                <a:cs typeface="Calibri"/>
              </a:rPr>
              <a:t>of</a:t>
            </a:r>
            <a:r>
              <a:rPr sz="4400" spc="60" dirty="0">
                <a:latin typeface="Calibri"/>
                <a:cs typeface="Calibri"/>
              </a:rPr>
              <a:t> </a:t>
            </a:r>
            <a:r>
              <a:rPr sz="4400" dirty="0">
                <a:latin typeface="Calibri"/>
                <a:cs typeface="Calibri"/>
              </a:rPr>
              <a:t>the</a:t>
            </a:r>
            <a:r>
              <a:rPr sz="4400" spc="15" dirty="0">
                <a:latin typeface="Calibri"/>
                <a:cs typeface="Calibri"/>
              </a:rPr>
              <a:t> </a:t>
            </a:r>
            <a:r>
              <a:rPr sz="4400" spc="-10" dirty="0">
                <a:latin typeface="Calibri"/>
                <a:cs typeface="Calibri"/>
              </a:rPr>
              <a:t>hypothesis</a:t>
            </a:r>
            <a:r>
              <a:rPr sz="4400" spc="-15" dirty="0">
                <a:latin typeface="Calibri"/>
                <a:cs typeface="Calibri"/>
              </a:rPr>
              <a:t> </a:t>
            </a:r>
            <a:r>
              <a:rPr sz="4400" spc="-5" dirty="0">
                <a:latin typeface="Calibri"/>
                <a:cs typeface="Calibri"/>
              </a:rPr>
              <a:t>i.e. </a:t>
            </a:r>
            <a:r>
              <a:rPr sz="4400" spc="-975" dirty="0">
                <a:latin typeface="Calibri"/>
                <a:cs typeface="Calibri"/>
              </a:rPr>
              <a:t> </a:t>
            </a:r>
            <a:r>
              <a:rPr sz="4400" spc="-20" dirty="0">
                <a:latin typeface="Calibri"/>
                <a:cs typeface="Calibri"/>
              </a:rPr>
              <a:t>h</a:t>
            </a:r>
            <a:r>
              <a:rPr sz="4350" spc="-30" baseline="-19157" dirty="0">
                <a:latin typeface="Calibri"/>
                <a:cs typeface="Calibri"/>
              </a:rPr>
              <a:t>Θ</a:t>
            </a:r>
            <a:r>
              <a:rPr sz="4400" spc="-20" dirty="0">
                <a:latin typeface="Calibri"/>
                <a:cs typeface="Calibri"/>
              </a:rPr>
              <a:t>(x)</a:t>
            </a:r>
            <a:r>
              <a:rPr sz="4400" spc="65" dirty="0">
                <a:latin typeface="Calibri"/>
                <a:cs typeface="Calibri"/>
              </a:rPr>
              <a:t> </a:t>
            </a:r>
            <a:r>
              <a:rPr sz="4400" dirty="0">
                <a:latin typeface="Calibri"/>
                <a:cs typeface="Calibri"/>
              </a:rPr>
              <a:t>=</a:t>
            </a:r>
            <a:r>
              <a:rPr sz="4400" spc="15" dirty="0">
                <a:latin typeface="Calibri"/>
                <a:cs typeface="Calibri"/>
              </a:rPr>
              <a:t> </a:t>
            </a:r>
            <a:r>
              <a:rPr sz="4400" spc="-20" dirty="0">
                <a:latin typeface="Calibri"/>
                <a:cs typeface="Calibri"/>
              </a:rPr>
              <a:t>β₀</a:t>
            </a:r>
            <a:r>
              <a:rPr sz="4400" spc="85" dirty="0">
                <a:latin typeface="Calibri"/>
                <a:cs typeface="Calibri"/>
              </a:rPr>
              <a:t> </a:t>
            </a:r>
            <a:r>
              <a:rPr sz="4400" dirty="0">
                <a:latin typeface="Calibri"/>
                <a:cs typeface="Calibri"/>
              </a:rPr>
              <a:t>+</a:t>
            </a:r>
            <a:r>
              <a:rPr sz="4400" spc="15" dirty="0">
                <a:latin typeface="Calibri"/>
                <a:cs typeface="Calibri"/>
              </a:rPr>
              <a:t> </a:t>
            </a:r>
            <a:r>
              <a:rPr sz="4400" spc="-10" dirty="0">
                <a:latin typeface="Calibri"/>
                <a:cs typeface="Calibri"/>
              </a:rPr>
              <a:t>β₁X</a:t>
            </a:r>
            <a:endParaRPr sz="4400" dirty="0">
              <a:latin typeface="Calibri"/>
              <a:cs typeface="Calibri"/>
            </a:endParaRPr>
          </a:p>
          <a:p>
            <a:pPr marL="63500" marR="2506980">
              <a:lnSpc>
                <a:spcPct val="100400"/>
              </a:lnSpc>
              <a:spcBef>
                <a:spcPts val="5195"/>
              </a:spcBef>
            </a:pPr>
            <a:r>
              <a:rPr sz="4400" spc="-20" dirty="0">
                <a:latin typeface="Calibri"/>
                <a:cs typeface="Calibri"/>
              </a:rPr>
              <a:t>For</a:t>
            </a:r>
            <a:r>
              <a:rPr sz="4400" spc="60" dirty="0">
                <a:latin typeface="Calibri"/>
                <a:cs typeface="Calibri"/>
              </a:rPr>
              <a:t> </a:t>
            </a:r>
            <a:r>
              <a:rPr sz="4400" spc="-5" dirty="0">
                <a:latin typeface="Calibri"/>
                <a:cs typeface="Calibri"/>
              </a:rPr>
              <a:t>logistic</a:t>
            </a:r>
            <a:r>
              <a:rPr sz="4400" spc="40" dirty="0">
                <a:latin typeface="Calibri"/>
                <a:cs typeface="Calibri"/>
              </a:rPr>
              <a:t> </a:t>
            </a:r>
            <a:r>
              <a:rPr sz="4400" spc="-15" dirty="0">
                <a:latin typeface="Calibri"/>
                <a:cs typeface="Calibri"/>
              </a:rPr>
              <a:t>regression</a:t>
            </a:r>
            <a:r>
              <a:rPr sz="4400" spc="95" dirty="0">
                <a:latin typeface="Calibri"/>
                <a:cs typeface="Calibri"/>
              </a:rPr>
              <a:t> </a:t>
            </a:r>
            <a:r>
              <a:rPr sz="4400" spc="-25" dirty="0">
                <a:latin typeface="Calibri"/>
                <a:cs typeface="Calibri"/>
              </a:rPr>
              <a:t>we</a:t>
            </a:r>
            <a:r>
              <a:rPr sz="4400" spc="120" dirty="0">
                <a:latin typeface="Calibri"/>
                <a:cs typeface="Calibri"/>
              </a:rPr>
              <a:t> </a:t>
            </a:r>
            <a:r>
              <a:rPr sz="4400" spc="-20" dirty="0">
                <a:latin typeface="Calibri"/>
                <a:cs typeface="Calibri"/>
              </a:rPr>
              <a:t>are</a:t>
            </a:r>
            <a:r>
              <a:rPr sz="4400" spc="15" dirty="0">
                <a:latin typeface="Calibri"/>
                <a:cs typeface="Calibri"/>
              </a:rPr>
              <a:t> </a:t>
            </a:r>
            <a:r>
              <a:rPr sz="4400" spc="-5" dirty="0">
                <a:latin typeface="Calibri"/>
                <a:cs typeface="Calibri"/>
              </a:rPr>
              <a:t>going</a:t>
            </a:r>
            <a:r>
              <a:rPr sz="4400" spc="35" dirty="0">
                <a:latin typeface="Calibri"/>
                <a:cs typeface="Calibri"/>
              </a:rPr>
              <a:t> </a:t>
            </a:r>
            <a:r>
              <a:rPr sz="4400" spc="10" dirty="0">
                <a:latin typeface="Calibri"/>
                <a:cs typeface="Calibri"/>
              </a:rPr>
              <a:t>to</a:t>
            </a:r>
            <a:r>
              <a:rPr sz="4400" spc="-25" dirty="0">
                <a:latin typeface="Calibri"/>
                <a:cs typeface="Calibri"/>
              </a:rPr>
              <a:t> </a:t>
            </a:r>
            <a:r>
              <a:rPr sz="4400" spc="-20" dirty="0">
                <a:latin typeface="Calibri"/>
                <a:cs typeface="Calibri"/>
              </a:rPr>
              <a:t>modify</a:t>
            </a:r>
            <a:r>
              <a:rPr sz="4400" spc="114" dirty="0">
                <a:latin typeface="Calibri"/>
                <a:cs typeface="Calibri"/>
              </a:rPr>
              <a:t> </a:t>
            </a:r>
            <a:r>
              <a:rPr sz="4400" spc="-5" dirty="0">
                <a:latin typeface="Calibri"/>
                <a:cs typeface="Calibri"/>
              </a:rPr>
              <a:t>it</a:t>
            </a:r>
            <a:r>
              <a:rPr sz="4400" spc="30" dirty="0">
                <a:latin typeface="Calibri"/>
                <a:cs typeface="Calibri"/>
              </a:rPr>
              <a:t> </a:t>
            </a:r>
            <a:r>
              <a:rPr sz="4400" dirty="0">
                <a:latin typeface="Calibri"/>
                <a:cs typeface="Calibri"/>
              </a:rPr>
              <a:t>a</a:t>
            </a:r>
            <a:r>
              <a:rPr sz="4400" spc="-5" dirty="0">
                <a:latin typeface="Calibri"/>
                <a:cs typeface="Calibri"/>
              </a:rPr>
              <a:t> </a:t>
            </a:r>
            <a:r>
              <a:rPr sz="4400" dirty="0">
                <a:latin typeface="Calibri"/>
                <a:cs typeface="Calibri"/>
              </a:rPr>
              <a:t>little</a:t>
            </a:r>
            <a:r>
              <a:rPr sz="4400" spc="15" dirty="0">
                <a:latin typeface="Calibri"/>
                <a:cs typeface="Calibri"/>
              </a:rPr>
              <a:t> </a:t>
            </a:r>
            <a:r>
              <a:rPr sz="4400" spc="-10" dirty="0">
                <a:latin typeface="Calibri"/>
                <a:cs typeface="Calibri"/>
              </a:rPr>
              <a:t>bit</a:t>
            </a:r>
            <a:r>
              <a:rPr sz="4400" spc="30" dirty="0">
                <a:latin typeface="Calibri"/>
                <a:cs typeface="Calibri"/>
              </a:rPr>
              <a:t> </a:t>
            </a:r>
            <a:r>
              <a:rPr sz="4400" spc="-5" dirty="0">
                <a:latin typeface="Calibri"/>
                <a:cs typeface="Calibri"/>
              </a:rPr>
              <a:t>i.e. </a:t>
            </a:r>
            <a:r>
              <a:rPr sz="4400" spc="-980" dirty="0">
                <a:latin typeface="Calibri"/>
                <a:cs typeface="Calibri"/>
              </a:rPr>
              <a:t> </a:t>
            </a:r>
            <a:r>
              <a:rPr sz="4400" spc="-10" dirty="0">
                <a:latin typeface="Calibri"/>
                <a:cs typeface="Calibri"/>
              </a:rPr>
              <a:t>σ(Z)</a:t>
            </a:r>
            <a:r>
              <a:rPr sz="4400" spc="65" dirty="0">
                <a:latin typeface="Calibri"/>
                <a:cs typeface="Calibri"/>
              </a:rPr>
              <a:t> </a:t>
            </a:r>
            <a:r>
              <a:rPr sz="4400" dirty="0">
                <a:latin typeface="Calibri"/>
                <a:cs typeface="Calibri"/>
              </a:rPr>
              <a:t>=</a:t>
            </a:r>
            <a:r>
              <a:rPr sz="4400" spc="10" dirty="0">
                <a:latin typeface="Calibri"/>
                <a:cs typeface="Calibri"/>
              </a:rPr>
              <a:t> </a:t>
            </a:r>
            <a:r>
              <a:rPr sz="4400" spc="-30" dirty="0">
                <a:latin typeface="Calibri"/>
                <a:cs typeface="Calibri"/>
              </a:rPr>
              <a:t>σ(β₀</a:t>
            </a:r>
            <a:r>
              <a:rPr sz="4400" spc="85" dirty="0">
                <a:latin typeface="Calibri"/>
                <a:cs typeface="Calibri"/>
              </a:rPr>
              <a:t> </a:t>
            </a:r>
            <a:r>
              <a:rPr sz="4400" dirty="0">
                <a:latin typeface="Calibri"/>
                <a:cs typeface="Calibri"/>
              </a:rPr>
              <a:t>+</a:t>
            </a:r>
            <a:r>
              <a:rPr sz="4400" spc="15" dirty="0">
                <a:latin typeface="Calibri"/>
                <a:cs typeface="Calibri"/>
              </a:rPr>
              <a:t> </a:t>
            </a:r>
            <a:r>
              <a:rPr sz="4400" spc="-5" dirty="0">
                <a:latin typeface="Calibri"/>
                <a:cs typeface="Calibri"/>
              </a:rPr>
              <a:t>β₁X)</a:t>
            </a:r>
            <a:endParaRPr sz="4400" dirty="0">
              <a:latin typeface="Calibri"/>
              <a:cs typeface="Calibri"/>
            </a:endParaRPr>
          </a:p>
          <a:p>
            <a:pPr>
              <a:lnSpc>
                <a:spcPct val="100000"/>
              </a:lnSpc>
              <a:spcBef>
                <a:spcPts val="10"/>
              </a:spcBef>
            </a:pPr>
            <a:endParaRPr sz="4350" dirty="0">
              <a:latin typeface="Calibri"/>
              <a:cs typeface="Calibri"/>
            </a:endParaRPr>
          </a:p>
          <a:p>
            <a:pPr marL="63500">
              <a:lnSpc>
                <a:spcPct val="100000"/>
              </a:lnSpc>
            </a:pPr>
            <a:r>
              <a:rPr sz="4400" spc="-10" dirty="0">
                <a:latin typeface="Calibri"/>
                <a:cs typeface="Calibri"/>
              </a:rPr>
              <a:t>We</a:t>
            </a:r>
            <a:r>
              <a:rPr sz="4400" spc="15" dirty="0">
                <a:latin typeface="Calibri"/>
                <a:cs typeface="Calibri"/>
              </a:rPr>
              <a:t> </a:t>
            </a:r>
            <a:r>
              <a:rPr sz="4400" spc="-5" dirty="0">
                <a:latin typeface="Calibri"/>
                <a:cs typeface="Calibri"/>
              </a:rPr>
              <a:t>have</a:t>
            </a:r>
            <a:r>
              <a:rPr sz="4400" spc="20" dirty="0">
                <a:latin typeface="Calibri"/>
                <a:cs typeface="Calibri"/>
              </a:rPr>
              <a:t> </a:t>
            </a:r>
            <a:r>
              <a:rPr sz="4400" spc="5" dirty="0">
                <a:latin typeface="Calibri"/>
                <a:cs typeface="Calibri"/>
              </a:rPr>
              <a:t>expected</a:t>
            </a:r>
            <a:r>
              <a:rPr sz="4400" spc="-110" dirty="0">
                <a:latin typeface="Calibri"/>
                <a:cs typeface="Calibri"/>
              </a:rPr>
              <a:t> </a:t>
            </a:r>
            <a:r>
              <a:rPr sz="4400" dirty="0">
                <a:latin typeface="Calibri"/>
                <a:cs typeface="Calibri"/>
              </a:rPr>
              <a:t>that</a:t>
            </a:r>
            <a:r>
              <a:rPr sz="4400" spc="35" dirty="0">
                <a:latin typeface="Calibri"/>
                <a:cs typeface="Calibri"/>
              </a:rPr>
              <a:t> </a:t>
            </a:r>
            <a:r>
              <a:rPr sz="4400" spc="-15" dirty="0">
                <a:latin typeface="Calibri"/>
                <a:cs typeface="Calibri"/>
              </a:rPr>
              <a:t>our</a:t>
            </a:r>
            <a:r>
              <a:rPr sz="4400" spc="70" dirty="0">
                <a:latin typeface="Calibri"/>
                <a:cs typeface="Calibri"/>
              </a:rPr>
              <a:t> </a:t>
            </a:r>
            <a:r>
              <a:rPr sz="4400" spc="-10" dirty="0">
                <a:latin typeface="Calibri"/>
                <a:cs typeface="Calibri"/>
              </a:rPr>
              <a:t>hypothesis</a:t>
            </a:r>
            <a:r>
              <a:rPr sz="4400" spc="90" dirty="0">
                <a:latin typeface="Calibri"/>
                <a:cs typeface="Calibri"/>
              </a:rPr>
              <a:t> </a:t>
            </a:r>
            <a:r>
              <a:rPr sz="4400" spc="-20" dirty="0">
                <a:latin typeface="Calibri"/>
                <a:cs typeface="Calibri"/>
              </a:rPr>
              <a:t>will</a:t>
            </a:r>
            <a:r>
              <a:rPr sz="4400" spc="-5" dirty="0">
                <a:latin typeface="Calibri"/>
                <a:cs typeface="Calibri"/>
              </a:rPr>
              <a:t> </a:t>
            </a:r>
            <a:r>
              <a:rPr sz="4400" spc="5" dirty="0">
                <a:latin typeface="Calibri"/>
                <a:cs typeface="Calibri"/>
              </a:rPr>
              <a:t>give</a:t>
            </a:r>
            <a:r>
              <a:rPr sz="4400" spc="20" dirty="0">
                <a:latin typeface="Calibri"/>
                <a:cs typeface="Calibri"/>
              </a:rPr>
              <a:t> </a:t>
            </a:r>
            <a:r>
              <a:rPr sz="4400" spc="-5" dirty="0">
                <a:latin typeface="Calibri"/>
                <a:cs typeface="Calibri"/>
              </a:rPr>
              <a:t>values</a:t>
            </a:r>
            <a:r>
              <a:rPr sz="4400" spc="-10" dirty="0">
                <a:latin typeface="Calibri"/>
                <a:cs typeface="Calibri"/>
              </a:rPr>
              <a:t> </a:t>
            </a:r>
            <a:r>
              <a:rPr sz="4400" spc="-5" dirty="0">
                <a:latin typeface="Calibri"/>
                <a:cs typeface="Calibri"/>
              </a:rPr>
              <a:t>between</a:t>
            </a:r>
            <a:r>
              <a:rPr sz="4400" spc="90" dirty="0">
                <a:latin typeface="Calibri"/>
                <a:cs typeface="Calibri"/>
              </a:rPr>
              <a:t> </a:t>
            </a:r>
            <a:r>
              <a:rPr sz="4400" dirty="0">
                <a:latin typeface="Calibri"/>
                <a:cs typeface="Calibri"/>
              </a:rPr>
              <a:t>0</a:t>
            </a:r>
            <a:r>
              <a:rPr sz="4400" spc="-20" dirty="0">
                <a:latin typeface="Calibri"/>
                <a:cs typeface="Calibri"/>
              </a:rPr>
              <a:t> </a:t>
            </a:r>
            <a:r>
              <a:rPr sz="4400" spc="-10" dirty="0">
                <a:latin typeface="Calibri"/>
                <a:cs typeface="Calibri"/>
              </a:rPr>
              <a:t>and </a:t>
            </a:r>
            <a:r>
              <a:rPr sz="4400" spc="-15" dirty="0">
                <a:latin typeface="Calibri"/>
                <a:cs typeface="Calibri"/>
              </a:rPr>
              <a:t>1.</a:t>
            </a:r>
            <a:endParaRPr sz="44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819</Words>
  <Application>Microsoft Office PowerPoint</Application>
  <PresentationFormat>Custom</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MT</vt:lpstr>
      <vt:lpstr>Calibri</vt:lpstr>
      <vt:lpstr>Symbol</vt:lpstr>
      <vt:lpstr>Times New Roman</vt:lpstr>
      <vt:lpstr>Office Theme</vt:lpstr>
      <vt:lpstr>Logistic Regression</vt:lpstr>
      <vt:lpstr>What is Logistic Regression?</vt:lpstr>
      <vt:lpstr>Logistic Regression is used when the dependent variable(target) is  categorical.</vt:lpstr>
      <vt:lpstr>Y  Non  smoker</vt:lpstr>
      <vt:lpstr>PowerPoint Presentation</vt:lpstr>
      <vt:lpstr>Unlike,  linear regression, which is used to make a prediction on the numeric  response , Logistic Regression is used to solve a classification problem.</vt:lpstr>
      <vt:lpstr>PowerPoint Presentation</vt:lpstr>
      <vt:lpstr>Types of Logistic Regression</vt:lpstr>
      <vt:lpstr>PowerPoint Presentation</vt:lpstr>
      <vt:lpstr>Sigmoid function</vt:lpstr>
      <vt:lpstr>Logistic Regression</vt:lpstr>
      <vt:lpstr>PowerPoint Presentation</vt:lpstr>
      <vt:lpstr>PowerPoint Presentation</vt:lpstr>
      <vt:lpstr>PowerPoint Presentation</vt:lpstr>
      <vt:lpstr>Decision Boundary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Logistic Regression</dc:title>
  <dc:creator>Sanjay Kumar</dc:creator>
  <cp:lastModifiedBy>Sanjay Kumar</cp:lastModifiedBy>
  <cp:revision>5</cp:revision>
  <dcterms:created xsi:type="dcterms:W3CDTF">2023-06-17T14:18:46Z</dcterms:created>
  <dcterms:modified xsi:type="dcterms:W3CDTF">2024-04-20T10:14:00Z</dcterms:modified>
</cp:coreProperties>
</file>