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6" r:id="rId4"/>
    <p:sldId id="259" r:id="rId5"/>
    <p:sldId id="260" r:id="rId6"/>
    <p:sldId id="262" r:id="rId7"/>
    <p:sldId id="268" r:id="rId8"/>
    <p:sldId id="270" r:id="rId9"/>
    <p:sldId id="271" r:id="rId10"/>
    <p:sldId id="272"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58838"/>
            <a:ext cx="10009188" cy="1799575"/>
          </a:xfrm>
        </p:spPr>
        <p:txBody>
          <a:bodyPr>
            <a:normAutofit/>
          </a:bodyPr>
          <a:lstStyle/>
          <a:p>
            <a:r>
              <a:rPr lang="en-US" sz="4400" dirty="0">
                <a:solidFill>
                  <a:srgbClr val="262626"/>
                </a:solidFill>
                <a:latin typeface="Century Gothic"/>
              </a:rPr>
              <a:t>Web Based </a:t>
            </a:r>
            <a:r>
              <a:rPr lang="en-US" dirty="0">
                <a:solidFill>
                  <a:srgbClr val="00B0F0"/>
                </a:solidFill>
                <a:latin typeface="Century Gothic"/>
              </a:rPr>
              <a:t>Attendance</a:t>
            </a:r>
            <a:r>
              <a:rPr lang="en-US" sz="4400" dirty="0">
                <a:solidFill>
                  <a:srgbClr val="262626"/>
                </a:solidFill>
                <a:latin typeface="Century Gothic"/>
              </a:rPr>
              <a:t> </a:t>
            </a:r>
            <a:r>
              <a:rPr lang="en-US" dirty="0">
                <a:solidFill>
                  <a:srgbClr val="FFFFFF"/>
                </a:solidFill>
                <a:latin typeface="Century Gothic"/>
              </a:rPr>
              <a:t>System</a:t>
            </a:r>
          </a:p>
        </p:txBody>
      </p:sp>
      <p:sp>
        <p:nvSpPr>
          <p:cNvPr id="3" name="Subtitle 2"/>
          <p:cNvSpPr>
            <a:spLocks noGrp="1"/>
          </p:cNvSpPr>
          <p:nvPr>
            <p:ph type="subTitle" idx="1"/>
          </p:nvPr>
        </p:nvSpPr>
        <p:spPr>
          <a:xfrm>
            <a:off x="1562699" y="2762250"/>
            <a:ext cx="8915399" cy="1126283"/>
          </a:xfrm>
        </p:spPr>
        <p:txBody>
          <a:bodyPr/>
          <a:lstStyle/>
          <a:p>
            <a:r>
              <a:rPr lang="en-US" dirty="0"/>
              <a:t>Java Project</a:t>
            </a:r>
            <a:endParaRPr lang="en-US"/>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124890" y="28575"/>
            <a:ext cx="8010525" cy="998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latin typeface="Century Gothic"/>
              </a:rPr>
              <a:t>LOGIN</a:t>
            </a:r>
            <a:endParaRPr lang="en-US">
              <a:solidFill>
                <a:srgbClr val="FFFFFF"/>
              </a:solidFill>
              <a:latin typeface="Century Gothic"/>
            </a:endParaRPr>
          </a:p>
          <a:p>
            <a:pPr algn="ctr"/>
            <a:endParaRPr lang="en-US" dirty="0"/>
          </a:p>
          <a:p>
            <a:r>
              <a:rPr lang="en-US" dirty="0"/>
              <a:t>1. Student Login                2. Teacher Login                   3. Admin Login</a:t>
            </a:r>
          </a:p>
        </p:txBody>
      </p:sp>
      <p:sp>
        <p:nvSpPr>
          <p:cNvPr id="5" name="Rectangle: Rounded Corners 4"/>
          <p:cNvSpPr/>
          <p:nvPr/>
        </p:nvSpPr>
        <p:spPr>
          <a:xfrm>
            <a:off x="971923" y="1590675"/>
            <a:ext cx="2723652" cy="122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Credentials</a:t>
            </a:r>
          </a:p>
          <a:p>
            <a:r>
              <a:rPr lang="en-US" dirty="0"/>
              <a:t>2. From Date</a:t>
            </a:r>
          </a:p>
          <a:p>
            <a:r>
              <a:rPr lang="en-US" dirty="0"/>
              <a:t>3. To Date</a:t>
            </a:r>
          </a:p>
          <a:p>
            <a:r>
              <a:rPr lang="en-US" dirty="0"/>
              <a:t>4. Cname</a:t>
            </a:r>
          </a:p>
        </p:txBody>
      </p:sp>
      <p:sp>
        <p:nvSpPr>
          <p:cNvPr id="6" name="Rectangle: Rounded Corners 5"/>
          <p:cNvSpPr/>
          <p:nvPr/>
        </p:nvSpPr>
        <p:spPr>
          <a:xfrm>
            <a:off x="4516582" y="1590675"/>
            <a:ext cx="2457060" cy="1222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Credentials</a:t>
            </a:r>
          </a:p>
          <a:p>
            <a:r>
              <a:rPr lang="en-US" dirty="0"/>
              <a:t>2.Cname</a:t>
            </a:r>
          </a:p>
        </p:txBody>
      </p:sp>
      <p:sp>
        <p:nvSpPr>
          <p:cNvPr id="7" name="Rectangle: Rounded Corners 6"/>
          <p:cNvSpPr/>
          <p:nvPr/>
        </p:nvSpPr>
        <p:spPr>
          <a:xfrm>
            <a:off x="7804150" y="3546475"/>
            <a:ext cx="2162147" cy="1110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Options to add, delete, edit and view.</a:t>
            </a:r>
          </a:p>
        </p:txBody>
      </p:sp>
      <p:sp>
        <p:nvSpPr>
          <p:cNvPr id="8" name="Rectangle: Rounded Corners 7"/>
          <p:cNvSpPr/>
          <p:nvPr/>
        </p:nvSpPr>
        <p:spPr>
          <a:xfrm>
            <a:off x="7724976" y="1590675"/>
            <a:ext cx="2401741" cy="1208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Credentials</a:t>
            </a:r>
          </a:p>
        </p:txBody>
      </p:sp>
      <p:sp>
        <p:nvSpPr>
          <p:cNvPr id="9" name="Rectangle: Rounded Corners 8"/>
          <p:cNvSpPr/>
          <p:nvPr/>
        </p:nvSpPr>
        <p:spPr>
          <a:xfrm>
            <a:off x="1200610" y="3545990"/>
            <a:ext cx="1741488" cy="11017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 the attendance</a:t>
            </a:r>
            <a:endParaRPr lang="en-US"/>
          </a:p>
        </p:txBody>
      </p:sp>
      <p:sp>
        <p:nvSpPr>
          <p:cNvPr id="10" name="Rectangle: Rounded Corners 9"/>
          <p:cNvSpPr/>
          <p:nvPr/>
        </p:nvSpPr>
        <p:spPr>
          <a:xfrm>
            <a:off x="4516582" y="3545990"/>
            <a:ext cx="1993900" cy="1110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Insert Attendance </a:t>
            </a:r>
          </a:p>
        </p:txBody>
      </p:sp>
      <p:sp>
        <p:nvSpPr>
          <p:cNvPr id="11" name="Rectangle: Rounded Corners 10"/>
          <p:cNvSpPr/>
          <p:nvPr/>
        </p:nvSpPr>
        <p:spPr>
          <a:xfrm>
            <a:off x="7739010" y="5095875"/>
            <a:ext cx="240170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Further forms and Tables  </a:t>
            </a:r>
          </a:p>
        </p:txBody>
      </p:sp>
      <p:sp>
        <p:nvSpPr>
          <p:cNvPr id="12" name="Rectangle: Rounded Corners 11"/>
          <p:cNvSpPr/>
          <p:nvPr/>
        </p:nvSpPr>
        <p:spPr>
          <a:xfrm>
            <a:off x="5021601" y="5934075"/>
            <a:ext cx="1265237" cy="760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endParaRPr lang="en-US"/>
          </a:p>
        </p:txBody>
      </p:sp>
      <p:cxnSp>
        <p:nvCxnSpPr>
          <p:cNvPr id="13" name="Straight Arrow Connector 12"/>
          <p:cNvCxnSpPr/>
          <p:nvPr/>
        </p:nvCxnSpPr>
        <p:spPr>
          <a:xfrm>
            <a:off x="9000812" y="1036851"/>
            <a:ext cx="2806" cy="54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16277" y="1082830"/>
            <a:ext cx="16830"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011388" y="1049560"/>
            <a:ext cx="11219" cy="50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39286" y="2874471"/>
            <a:ext cx="16830" cy="61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590210" y="2876062"/>
            <a:ext cx="16830" cy="619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997817" y="2872877"/>
            <a:ext cx="2805" cy="67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875033" y="4734240"/>
            <a:ext cx="16829" cy="297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39539" y="4676775"/>
            <a:ext cx="2190633" cy="1292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646851" y="4717987"/>
            <a:ext cx="44878" cy="106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339832" y="5464129"/>
            <a:ext cx="1329525"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20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Worked on By:</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Vinay Jain</a:t>
            </a:r>
          </a:p>
          <a:p>
            <a:r>
              <a:rPr lang="en-US" dirty="0"/>
              <a:t>Pranshu Sharma</a:t>
            </a:r>
          </a:p>
          <a:p>
            <a:r>
              <a:rPr lang="en-US" dirty="0"/>
              <a:t>Bhavin Agarwal</a:t>
            </a:r>
          </a:p>
          <a:p>
            <a:r>
              <a:rPr lang="en-US" dirty="0"/>
              <a:t>Ayush Tibra</a:t>
            </a:r>
          </a:p>
        </p:txBody>
      </p:sp>
    </p:spTree>
    <p:extLst>
      <p:ext uri="{BB962C8B-B14F-4D97-AF65-F5344CB8AC3E}">
        <p14:creationId xmlns:p14="http://schemas.microsoft.com/office/powerpoint/2010/main" val="59378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5775" y="292100"/>
            <a:ext cx="9671244" cy="572464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839943"/>
                </a:solidFill>
                <a:latin typeface="Century Gothic"/>
                <a:cs typeface="Arial"/>
              </a:rPr>
              <a:t>About</a:t>
            </a:r>
            <a:r>
              <a:rPr lang="en-US" sz="2800" dirty="0">
                <a:solidFill>
                  <a:srgbClr val="000000"/>
                </a:solidFill>
                <a:latin typeface="Century Gothic"/>
                <a:cs typeface="Arial"/>
              </a:rPr>
              <a:t> </a:t>
            </a:r>
            <a:endParaRPr lang="en-US" sz="2800" dirty="0">
              <a:latin typeface="Century Gothic"/>
              <a:cs typeface="Arial"/>
            </a:endParaRPr>
          </a:p>
          <a:p>
            <a:pPr algn="ctr"/>
            <a:endParaRPr lang="en-US" dirty="0">
              <a:latin typeface="Century Gothic"/>
              <a:cs typeface="Arial"/>
            </a:endParaRPr>
          </a:p>
          <a:p>
            <a:r>
              <a:rPr lang="en-US" sz="2000" dirty="0">
                <a:solidFill>
                  <a:srgbClr val="221918"/>
                </a:solidFill>
                <a:latin typeface="Arial"/>
                <a:cs typeface="Arial"/>
              </a:rPr>
              <a:t>Attendance capture pattern and tracking designed for Lectures, track and manage attendance in all the days at any time. It is using </a:t>
            </a:r>
            <a:r>
              <a:rPr lang="en-US" sz="2000" dirty="0" err="1">
                <a:solidFill>
                  <a:srgbClr val="221918"/>
                </a:solidFill>
                <a:latin typeface="Arial"/>
                <a:cs typeface="Arial"/>
              </a:rPr>
              <a:t>RF-ID</a:t>
            </a:r>
            <a:r>
              <a:rPr lang="en-US" sz="2000" dirty="0">
                <a:solidFill>
                  <a:srgbClr val="221918"/>
                </a:solidFill>
                <a:latin typeface="Arial"/>
                <a:cs typeface="Arial"/>
              </a:rPr>
              <a:t> card, punch card and scanners to systematic the attendance recording procedure. Attendance reports can be generated in various criteria and assist teachers about student entry details and ease to calculate percentage of leaves, present date, gives relevant systematic information to the administration department and checks the individual attendance record and alert to parents.</a:t>
            </a:r>
            <a:r>
              <a:rPr lang="en-US" sz="2000" dirty="0">
                <a:solidFill>
                  <a:srgbClr val="000000"/>
                </a:solidFill>
                <a:latin typeface="Arial"/>
                <a:cs typeface="Arial"/>
              </a:rPr>
              <a:t> </a:t>
            </a:r>
            <a:endParaRPr lang="en-US" sz="2000" dirty="0">
              <a:latin typeface="Arial"/>
              <a:cs typeface="Arial"/>
            </a:endParaRPr>
          </a:p>
          <a:p>
            <a:br>
              <a:rPr lang="en-US" dirty="0">
                <a:latin typeface="Helvetica"/>
                <a:cs typeface="Helvetica"/>
              </a:rPr>
            </a:br>
            <a:endParaRPr lang="en-US" sz="2000" dirty="0">
              <a:latin typeface="Helvetica"/>
              <a:cs typeface="Helvetica"/>
            </a:endParaRPr>
          </a:p>
          <a:p>
            <a:r>
              <a:rPr lang="en-US" sz="2000" dirty="0">
                <a:solidFill>
                  <a:srgbClr val="252525"/>
                </a:solidFill>
                <a:latin typeface="Helvetica"/>
                <a:cs typeface="Helvetica"/>
              </a:rPr>
              <a:t>It is a three tier called </a:t>
            </a:r>
            <a:r>
              <a:rPr lang="en-US" sz="2000" i="1" dirty="0">
                <a:solidFill>
                  <a:srgbClr val="252525"/>
                </a:solidFill>
                <a:latin typeface="Helvetica"/>
                <a:cs typeface="Helvetica"/>
              </a:rPr>
              <a:t>presentation</a:t>
            </a:r>
            <a:r>
              <a:rPr lang="en-US" sz="2000" dirty="0">
                <a:solidFill>
                  <a:srgbClr val="252525"/>
                </a:solidFill>
                <a:latin typeface="Helvetica"/>
                <a:cs typeface="Helvetica"/>
              </a:rPr>
              <a:t>, </a:t>
            </a:r>
            <a:r>
              <a:rPr lang="en-US" sz="2000" i="1" dirty="0">
                <a:solidFill>
                  <a:srgbClr val="252525"/>
                </a:solidFill>
                <a:latin typeface="Helvetica"/>
                <a:cs typeface="Helvetica"/>
              </a:rPr>
              <a:t>application</a:t>
            </a:r>
            <a:r>
              <a:rPr lang="en-US" sz="2000" dirty="0">
                <a:solidFill>
                  <a:srgbClr val="252525"/>
                </a:solidFill>
                <a:latin typeface="Helvetica"/>
                <a:cs typeface="Helvetica"/>
              </a:rPr>
              <a:t> and </a:t>
            </a:r>
            <a:r>
              <a:rPr lang="en-US" sz="2000" i="1" dirty="0">
                <a:solidFill>
                  <a:srgbClr val="252525"/>
                </a:solidFill>
                <a:latin typeface="Helvetica"/>
                <a:cs typeface="Helvetica"/>
              </a:rPr>
              <a:t>storage</a:t>
            </a:r>
            <a:r>
              <a:rPr lang="en-US" sz="2000" dirty="0">
                <a:solidFill>
                  <a:srgbClr val="252525"/>
                </a:solidFill>
                <a:latin typeface="Helvetica"/>
                <a:cs typeface="Helvetica"/>
              </a:rPr>
              <a:t> system. A web browser is the first tier (presentation), an engine using dynamic Web content technology using JAVA servlets and JAVA is the middle tier (application logic), and a database with HSQLDB is the third tier (storage).The web browser sends requests to the middle tier, which services them by making queries and updates against the database and generates a user interface.</a:t>
            </a:r>
            <a:r>
              <a:rPr lang="en-US" sz="2400" dirty="0">
                <a:solidFill>
                  <a:srgbClr val="000000"/>
                </a:solidFill>
                <a:latin typeface="Helvetica"/>
                <a:cs typeface="Helvetica"/>
              </a:rPr>
              <a:t> </a:t>
            </a:r>
            <a:endParaRPr lang="en-US" dirty="0">
              <a:latin typeface="Helvetica"/>
              <a:cs typeface="Helvetica"/>
            </a:endParaRPr>
          </a:p>
          <a:p>
            <a:endParaRPr lang="en-US" dirty="0">
              <a:solidFill>
                <a:srgbClr val="000000"/>
              </a:solidFill>
              <a:latin typeface="Century Gothic"/>
            </a:endParaRPr>
          </a:p>
        </p:txBody>
      </p:sp>
    </p:spTree>
    <p:extLst>
      <p:ext uri="{BB962C8B-B14F-4D97-AF65-F5344CB8AC3E}">
        <p14:creationId xmlns:p14="http://schemas.microsoft.com/office/powerpoint/2010/main" val="311025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eb-requestHandling.gif"/>
          <p:cNvPicPr>
            <a:picLocks noChangeAspect="1"/>
          </p:cNvPicPr>
          <p:nvPr/>
        </p:nvPicPr>
        <p:blipFill>
          <a:blip r:embed="rId2"/>
          <a:stretch>
            <a:fillRect/>
          </a:stretch>
        </p:blipFill>
        <p:spPr>
          <a:xfrm>
            <a:off x="2696609" y="352425"/>
            <a:ext cx="6221230" cy="4116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2734724" y="4829175"/>
            <a:ext cx="2743200" cy="8002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6AAC91"/>
                </a:solidFill>
                <a:latin typeface="Comic Sans MS"/>
                <a:cs typeface="Courier New"/>
              </a:rPr>
              <a:t>Flow Chart</a:t>
            </a:r>
          </a:p>
          <a:p>
            <a:pPr algn="ctr"/>
            <a:endParaRPr lang="en-US" dirty="0">
              <a:solidFill>
                <a:srgbClr val="000000"/>
              </a:solidFill>
              <a:latin typeface="Century Gothic"/>
            </a:endParaRPr>
          </a:p>
        </p:txBody>
      </p:sp>
    </p:spTree>
    <p:extLst>
      <p:ext uri="{BB962C8B-B14F-4D97-AF65-F5344CB8AC3E}">
        <p14:creationId xmlns:p14="http://schemas.microsoft.com/office/powerpoint/2010/main" val="108932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a:p>
        </p:txBody>
      </p:sp>
      <p:sp>
        <p:nvSpPr>
          <p:cNvPr id="3" name="Content Placeholder 2"/>
          <p:cNvSpPr>
            <a:spLocks noGrp="1"/>
          </p:cNvSpPr>
          <p:nvPr>
            <p:ph idx="1"/>
          </p:nvPr>
        </p:nvSpPr>
        <p:spPr>
          <a:xfrm>
            <a:off x="2229705" y="1900833"/>
            <a:ext cx="8915400" cy="3777622"/>
          </a:xfrm>
        </p:spPr>
        <p:txBody>
          <a:bodyPr vert="horz" lIns="91440" tIns="45720" rIns="91440" bIns="45720" rtlCol="0" anchor="t">
            <a:normAutofit/>
          </a:bodyPr>
          <a:lstStyle/>
          <a:p>
            <a:pPr>
              <a:buFont typeface="+mj-lt"/>
              <a:buAutoNum type="arabicPeriod"/>
            </a:pPr>
            <a:r>
              <a:rPr lang="en-US" b="1" i="1" dirty="0">
                <a:solidFill>
                  <a:srgbClr val="221918"/>
                </a:solidFill>
                <a:latin typeface="Arial"/>
                <a:cs typeface="Arial"/>
              </a:rPr>
              <a:t>Separate login for Admin and other users (Teachers,Student):</a:t>
            </a:r>
          </a:p>
          <a:p>
            <a:pPr marL="0" indent="0">
              <a:buNone/>
            </a:pPr>
            <a:r>
              <a:rPr lang="en-US" dirty="0">
                <a:solidFill>
                  <a:srgbClr val="221918"/>
                </a:solidFill>
                <a:latin typeface="Arial"/>
                <a:cs typeface="Arial"/>
              </a:rPr>
              <a:t>This module is the UI for are Management that accepts the user input as an Admin or User which further contains Student or Teacher along with their password. This module uses Admin classes and the Users classes to verify the username and the password and deliver the corresponding rights to them. </a:t>
            </a:r>
          </a:p>
          <a:p>
            <a:pPr marL="0" indent="0">
              <a:buNone/>
            </a:pPr>
            <a:endParaRPr lang="en-US" dirty="0">
              <a:solidFill>
                <a:srgbClr val="221918"/>
              </a:solidFill>
              <a:latin typeface="Arial"/>
              <a:cs typeface="Arial"/>
            </a:endParaRPr>
          </a:p>
          <a:p>
            <a:pPr marL="0" indent="0">
              <a:buNone/>
            </a:pPr>
            <a:r>
              <a:rPr lang="en-US" b="1" i="1" dirty="0">
                <a:solidFill>
                  <a:srgbClr val="221918"/>
                </a:solidFill>
                <a:latin typeface="Arial"/>
                <a:cs typeface="Arial"/>
              </a:rPr>
              <a:t>2. Attendance for a Lecture Delivery:</a:t>
            </a:r>
          </a:p>
          <a:p>
            <a:pPr marL="0" indent="0">
              <a:buNone/>
            </a:pPr>
            <a:r>
              <a:rPr lang="en-US" dirty="0">
                <a:solidFill>
                  <a:srgbClr val="221918"/>
                </a:solidFill>
                <a:latin typeface="Arial"/>
                <a:cs typeface="Arial"/>
              </a:rPr>
              <a:t>This module handles the attendance assignment of the students. It uses the Student  class to fetch the details of the students in a particular course and further uses the Attendance class to assign the attendance accordingly.</a:t>
            </a:r>
          </a:p>
          <a:p>
            <a:pPr marL="0" indent="0">
              <a:buNone/>
            </a:pPr>
            <a:endParaRPr lang="en-US" dirty="0">
              <a:solidFill>
                <a:srgbClr val="221918"/>
              </a:solidFill>
              <a:latin typeface="Arial"/>
              <a:cs typeface="Arial"/>
            </a:endParaRPr>
          </a:p>
          <a:p>
            <a:pPr marL="0" indent="0">
              <a:buNone/>
            </a:pPr>
            <a:endParaRPr lang="en-US" dirty="0">
              <a:solidFill>
                <a:srgbClr val="221918"/>
              </a:solidFill>
              <a:latin typeface="Arial"/>
              <a:cs typeface="Arial"/>
            </a:endParaRPr>
          </a:p>
          <a:p>
            <a:pPr marL="0" indent="0">
              <a:buNone/>
            </a:pPr>
            <a:endParaRPr lang="en-US" dirty="0">
              <a:solidFill>
                <a:srgbClr val="221918"/>
              </a:solidFill>
              <a:latin typeface="Arial"/>
              <a:cs typeface="Arial"/>
            </a:endParaRPr>
          </a:p>
          <a:p>
            <a:pPr marL="0" indent="0">
              <a:buNone/>
            </a:pPr>
            <a:endParaRPr lang="en-US" dirty="0">
              <a:solidFill>
                <a:srgbClr val="404040"/>
              </a:solidFill>
              <a:latin typeface="Century Gothic"/>
              <a:cs typeface="Arial"/>
            </a:endParaRPr>
          </a:p>
        </p:txBody>
      </p:sp>
    </p:spTree>
    <p:extLst>
      <p:ext uri="{BB962C8B-B14F-4D97-AF65-F5344CB8AC3E}">
        <p14:creationId xmlns:p14="http://schemas.microsoft.com/office/powerpoint/2010/main" val="142568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8488" y="657225"/>
            <a:ext cx="9390237" cy="480131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rgbClr val="221918"/>
                </a:solidFill>
                <a:latin typeface="Arial"/>
                <a:cs typeface="Arial"/>
              </a:rPr>
              <a:t>3. Student Attendance report:</a:t>
            </a:r>
          </a:p>
          <a:p>
            <a:endParaRPr lang="en-US" b="1" i="1" dirty="0">
              <a:solidFill>
                <a:srgbClr val="221918"/>
              </a:solidFill>
              <a:latin typeface="Arial"/>
              <a:cs typeface="Arial"/>
            </a:endParaRPr>
          </a:p>
          <a:p>
            <a:r>
              <a:rPr lang="en-US" dirty="0">
                <a:solidFill>
                  <a:srgbClr val="221918"/>
                </a:solidFill>
                <a:latin typeface="Arial"/>
                <a:cs typeface="Arial"/>
              </a:rPr>
              <a:t>It covers the generation of the student report covering the complete information of the student on all the courses.</a:t>
            </a:r>
          </a:p>
          <a:p>
            <a:endParaRPr lang="en-US" dirty="0">
              <a:solidFill>
                <a:srgbClr val="221918"/>
              </a:solidFill>
              <a:latin typeface="Arial"/>
              <a:cs typeface="Arial"/>
            </a:endParaRPr>
          </a:p>
          <a:p>
            <a:r>
              <a:rPr lang="en-US" b="1" i="1" dirty="0">
                <a:solidFill>
                  <a:srgbClr val="221918"/>
                </a:solidFill>
                <a:latin typeface="Arial"/>
                <a:cs typeface="Arial"/>
              </a:rPr>
              <a:t>4. Add or delete Teacher/Student:</a:t>
            </a:r>
          </a:p>
          <a:p>
            <a:endParaRPr lang="en-US" dirty="0">
              <a:solidFill>
                <a:srgbClr val="221918"/>
              </a:solidFill>
              <a:latin typeface="Arial"/>
              <a:cs typeface="Arial"/>
            </a:endParaRPr>
          </a:p>
          <a:p>
            <a:r>
              <a:rPr lang="en-US" dirty="0">
                <a:solidFill>
                  <a:srgbClr val="221918"/>
                </a:solidFill>
                <a:latin typeface="Arial"/>
                <a:cs typeface="Arial"/>
              </a:rPr>
              <a:t>It give rights to the admin to add or delete teacher or a student to our database.</a:t>
            </a:r>
          </a:p>
          <a:p>
            <a:endParaRPr lang="en-US" dirty="0">
              <a:solidFill>
                <a:srgbClr val="221918"/>
              </a:solidFill>
              <a:latin typeface="Arial"/>
              <a:cs typeface="Arial"/>
            </a:endParaRPr>
          </a:p>
          <a:p>
            <a:r>
              <a:rPr lang="en-US" b="1" i="1" dirty="0">
                <a:solidFill>
                  <a:srgbClr val="221918"/>
                </a:solidFill>
                <a:latin typeface="Arial"/>
                <a:cs typeface="Arial"/>
              </a:rPr>
              <a:t>5. View Teacher/Student:</a:t>
            </a:r>
          </a:p>
          <a:p>
            <a:endParaRPr lang="en-US" dirty="0">
              <a:solidFill>
                <a:srgbClr val="221918"/>
              </a:solidFill>
              <a:latin typeface="Arial"/>
              <a:cs typeface="Arial"/>
            </a:endParaRPr>
          </a:p>
          <a:p>
            <a:r>
              <a:rPr lang="en-US" dirty="0">
                <a:solidFill>
                  <a:srgbClr val="221918"/>
                </a:solidFill>
                <a:latin typeface="Arial"/>
                <a:cs typeface="Arial"/>
              </a:rPr>
              <a:t>It gives the rights to the admin to view all the teachers or students in a particular course.</a:t>
            </a:r>
          </a:p>
          <a:p>
            <a:endParaRPr lang="en-US" dirty="0">
              <a:solidFill>
                <a:srgbClr val="221918"/>
              </a:solidFill>
              <a:latin typeface="Arial"/>
              <a:cs typeface="Arial"/>
            </a:endParaRPr>
          </a:p>
          <a:p>
            <a:endParaRPr lang="en-US" dirty="0">
              <a:solidFill>
                <a:srgbClr val="221918"/>
              </a:solidFill>
              <a:latin typeface="Arial"/>
              <a:cs typeface="Arial"/>
            </a:endParaRPr>
          </a:p>
          <a:p>
            <a:endParaRPr lang="en-US" dirty="0">
              <a:solidFill>
                <a:srgbClr val="221918"/>
              </a:solidFill>
              <a:latin typeface="Arial"/>
              <a:cs typeface="Arial"/>
            </a:endParaRPr>
          </a:p>
          <a:p>
            <a:endParaRPr lang="en-US" dirty="0">
              <a:solidFill>
                <a:srgbClr val="221918"/>
              </a:solidFill>
              <a:latin typeface="Arial"/>
              <a:cs typeface="Arial"/>
            </a:endParaRPr>
          </a:p>
          <a:p>
            <a:endParaRPr lang="en-US" dirty="0">
              <a:solidFill>
                <a:srgbClr val="221918"/>
              </a:solidFill>
              <a:latin typeface="Arial"/>
              <a:cs typeface="Arial"/>
            </a:endParaRPr>
          </a:p>
        </p:txBody>
      </p:sp>
    </p:spTree>
    <p:extLst>
      <p:ext uri="{BB962C8B-B14F-4D97-AF65-F5344CB8AC3E}">
        <p14:creationId xmlns:p14="http://schemas.microsoft.com/office/powerpoint/2010/main" val="187179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Century Gothic"/>
              </a:rPr>
              <a:t>Tables in our database: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Attendance(Uid [int], Cname[String], Date [Date], Status [char])</a:t>
            </a:r>
          </a:p>
          <a:p>
            <a:r>
              <a:rPr lang="en-US" dirty="0"/>
              <a:t>Student(Uid [int], Name[String], Password </a:t>
            </a:r>
            <a:r>
              <a:rPr lang="en-US" dirty="0">
                <a:solidFill>
                  <a:schemeClr val="tx1"/>
                </a:solidFill>
              </a:rPr>
              <a:t>[String]</a:t>
            </a:r>
            <a:r>
              <a:rPr lang="en-US" dirty="0"/>
              <a:t>, Cname </a:t>
            </a:r>
            <a:r>
              <a:rPr lang="en-US" dirty="0">
                <a:solidFill>
                  <a:schemeClr val="tx1"/>
                </a:solidFill>
              </a:rPr>
              <a:t>[String]</a:t>
            </a:r>
            <a:r>
              <a:rPr lang="en-US" dirty="0"/>
              <a:t>)</a:t>
            </a:r>
          </a:p>
          <a:p>
            <a:r>
              <a:rPr lang="en-US" dirty="0"/>
              <a:t>Teacher(Tid [int], Name[String], Password </a:t>
            </a:r>
            <a:r>
              <a:rPr lang="en-US" dirty="0">
                <a:solidFill>
                  <a:schemeClr val="tx1"/>
                </a:solidFill>
              </a:rPr>
              <a:t>[String]</a:t>
            </a:r>
            <a:r>
              <a:rPr lang="en-US" dirty="0"/>
              <a:t>, Cname </a:t>
            </a:r>
            <a:r>
              <a:rPr lang="en-US" dirty="0">
                <a:solidFill>
                  <a:schemeClr val="tx1"/>
                </a:solidFill>
              </a:rPr>
              <a:t>[String]</a:t>
            </a:r>
            <a:r>
              <a:rPr lang="en-US" dirty="0"/>
              <a:t>)</a:t>
            </a:r>
          </a:p>
          <a:p>
            <a:endParaRPr lang="en-US" dirty="0"/>
          </a:p>
        </p:txBody>
      </p:sp>
    </p:spTree>
    <p:extLst>
      <p:ext uri="{BB962C8B-B14F-4D97-AF65-F5344CB8AC3E}">
        <p14:creationId xmlns:p14="http://schemas.microsoft.com/office/powerpoint/2010/main" val="331049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Orientation</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sz="2400" dirty="0">
                <a:solidFill>
                  <a:srgbClr val="C00000"/>
                </a:solidFill>
              </a:rPr>
              <a:t>Student:</a:t>
            </a:r>
          </a:p>
          <a:p>
            <a:pPr marL="0" indent="0">
              <a:buNone/>
            </a:pPr>
            <a:r>
              <a:rPr lang="en-US" b="1" i="1" dirty="0">
                <a:solidFill>
                  <a:srgbClr val="6AAC91"/>
                </a:solidFill>
              </a:rPr>
              <a:t>1. Student Class-&gt;</a:t>
            </a:r>
            <a:r>
              <a:rPr lang="en-US" dirty="0"/>
              <a:t> This Section holds the details of a student containing all the properties related to it(name, password etc.) along with the getters and setters. </a:t>
            </a:r>
          </a:p>
          <a:p>
            <a:pPr marL="0" indent="0">
              <a:buNone/>
            </a:pPr>
            <a:r>
              <a:rPr lang="en-US" b="1" i="1" dirty="0">
                <a:solidFill>
                  <a:srgbClr val="6AAC91"/>
                </a:solidFill>
              </a:rPr>
              <a:t>2. StudentDao Class-&gt;</a:t>
            </a:r>
            <a:r>
              <a:rPr lang="en-US" dirty="0"/>
              <a:t> It Contains all the function that are required for the updation, deletion, insertion, and verification of the student.</a:t>
            </a:r>
          </a:p>
          <a:p>
            <a:pPr marL="0" indent="0">
              <a:buNone/>
            </a:pPr>
            <a:endParaRPr lang="en-US" dirty="0"/>
          </a:p>
          <a:p>
            <a:r>
              <a:rPr lang="en-US" sz="2400" dirty="0">
                <a:solidFill>
                  <a:srgbClr val="C00000"/>
                </a:solidFill>
              </a:rPr>
              <a:t>Teacher:</a:t>
            </a:r>
          </a:p>
          <a:p>
            <a:pPr marL="0" indent="0">
              <a:buNone/>
            </a:pPr>
            <a:r>
              <a:rPr lang="en-US" b="1" dirty="0">
                <a:solidFill>
                  <a:srgbClr val="6AAC91"/>
                </a:solidFill>
              </a:rPr>
              <a:t>1. Teacher Class-&gt;</a:t>
            </a:r>
            <a:r>
              <a:rPr lang="en-US" dirty="0">
                <a:solidFill>
                  <a:srgbClr val="404040"/>
                </a:solidFill>
              </a:rPr>
              <a:t> This Section holds the details of a student containing all the properties related to it(name, password etc.) along with the getters and setters. </a:t>
            </a:r>
            <a:r>
              <a:rPr lang="en-US" dirty="0">
                <a:solidFill>
                  <a:srgbClr val="000000"/>
                </a:solidFill>
              </a:rPr>
              <a:t> </a:t>
            </a:r>
            <a:endParaRPr lang="en-US" dirty="0">
              <a:solidFill>
                <a:schemeClr val="tx1"/>
              </a:solidFill>
            </a:endParaRPr>
          </a:p>
          <a:p>
            <a:pPr marL="0" indent="0">
              <a:buNone/>
            </a:pPr>
            <a:r>
              <a:rPr lang="en-US" b="1" dirty="0">
                <a:solidFill>
                  <a:srgbClr val="6AAC91"/>
                </a:solidFill>
              </a:rPr>
              <a:t>2. TeacherDao Class-&gt; </a:t>
            </a:r>
            <a:r>
              <a:rPr lang="en-US" dirty="0">
                <a:solidFill>
                  <a:srgbClr val="404040"/>
                </a:solidFill>
              </a:rPr>
              <a:t>It Contains all the function that are required for the updation, deletion, insertion, and verification of the Teacher.</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35472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4975" y="577850"/>
            <a:ext cx="9967932" cy="5796632"/>
          </a:xfrm>
        </p:spPr>
        <p:txBody>
          <a:bodyPr vert="horz" lIns="91440" tIns="45720" rIns="91440" bIns="45720" rtlCol="0" anchor="t">
            <a:normAutofit/>
          </a:bodyPr>
          <a:lstStyle/>
          <a:p>
            <a:r>
              <a:rPr lang="en-US" sz="2400" i="1" dirty="0">
                <a:solidFill>
                  <a:srgbClr val="C00000"/>
                </a:solidFill>
              </a:rPr>
              <a:t>Admin: </a:t>
            </a:r>
          </a:p>
          <a:p>
            <a:pPr marL="0" indent="0">
              <a:buNone/>
            </a:pPr>
            <a:r>
              <a:rPr lang="en-US" b="1" i="1" dirty="0">
                <a:solidFill>
                  <a:srgbClr val="6AAC91"/>
                </a:solidFill>
              </a:rPr>
              <a:t>1.EditDeleteStudent Class-&gt;</a:t>
            </a:r>
            <a:r>
              <a:rPr lang="en-US" dirty="0">
                <a:solidFill>
                  <a:schemeClr val="tx1"/>
                </a:solidFill>
              </a:rPr>
              <a:t>This class allows the admin to edit or delete a Student in the database. </a:t>
            </a:r>
          </a:p>
          <a:p>
            <a:pPr marL="0" indent="0">
              <a:buNone/>
            </a:pPr>
            <a:r>
              <a:rPr lang="en-US" b="1" dirty="0">
                <a:solidFill>
                  <a:srgbClr val="6AAC91"/>
                </a:solidFill>
              </a:rPr>
              <a:t>2.EditDeleteTeacher Class-&gt;</a:t>
            </a:r>
            <a:r>
              <a:rPr lang="en-US" dirty="0">
                <a:solidFill>
                  <a:schemeClr val="tx1"/>
                </a:solidFill>
              </a:rPr>
              <a:t>This class allows the admin to edit or delete a Teacher in the database. </a:t>
            </a:r>
          </a:p>
          <a:p>
            <a:pPr marL="0" indent="0">
              <a:buNone/>
            </a:pPr>
            <a:r>
              <a:rPr lang="en-US" b="1" dirty="0">
                <a:solidFill>
                  <a:srgbClr val="6AAC91"/>
                </a:solidFill>
              </a:rPr>
              <a:t>3.ViewTeacher-&gt;</a:t>
            </a:r>
            <a:r>
              <a:rPr lang="en-US" dirty="0">
                <a:solidFill>
                  <a:schemeClr val="tx1"/>
                </a:solidFill>
              </a:rPr>
              <a:t> This allows the admin to view all the teachers enrolled in all the courses. </a:t>
            </a:r>
          </a:p>
          <a:p>
            <a:pPr marL="0" indent="0">
              <a:buNone/>
            </a:pPr>
            <a:r>
              <a:rPr lang="en-US" b="1" dirty="0">
                <a:solidFill>
                  <a:srgbClr val="6AAC91"/>
                </a:solidFill>
              </a:rPr>
              <a:t>4.3.ViewStudent-&gt;</a:t>
            </a:r>
            <a:r>
              <a:rPr lang="en-US" dirty="0">
                <a:solidFill>
                  <a:schemeClr val="tx1"/>
                </a:solidFill>
              </a:rPr>
              <a:t> This allows the admin to view all the Students enrolled in all the courses. </a:t>
            </a:r>
          </a:p>
          <a:p>
            <a:pPr marL="0" indent="0">
              <a:buNone/>
            </a:pPr>
            <a:r>
              <a:rPr lang="en-US" b="1" dirty="0">
                <a:solidFill>
                  <a:srgbClr val="6AAC91"/>
                </a:solidFill>
              </a:rPr>
              <a:t>5.AddTeacher-&gt;</a:t>
            </a:r>
            <a:r>
              <a:rPr lang="en-US" dirty="0">
                <a:solidFill>
                  <a:schemeClr val="tx1"/>
                </a:solidFill>
              </a:rPr>
              <a:t>It gives admin the rights to add a teacher in our database. </a:t>
            </a:r>
          </a:p>
          <a:p>
            <a:pPr marL="0" indent="0">
              <a:buNone/>
            </a:pPr>
            <a:r>
              <a:rPr lang="en-US" b="1" dirty="0">
                <a:solidFill>
                  <a:srgbClr val="6AAC91"/>
                </a:solidFill>
              </a:rPr>
              <a:t>6.AddStudent-&gt;</a:t>
            </a:r>
            <a:r>
              <a:rPr lang="en-US" dirty="0">
                <a:solidFill>
                  <a:schemeClr val="tx1"/>
                </a:solidFill>
              </a:rPr>
              <a:t>It gives admin the rights to add a teacher in our database. </a:t>
            </a:r>
          </a:p>
          <a:p>
            <a:endParaRPr lang="en-US" dirty="0"/>
          </a:p>
        </p:txBody>
      </p:sp>
    </p:spTree>
    <p:extLst>
      <p:ext uri="{BB962C8B-B14F-4D97-AF65-F5344CB8AC3E}">
        <p14:creationId xmlns:p14="http://schemas.microsoft.com/office/powerpoint/2010/main" val="316618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6036" y="633550"/>
            <a:ext cx="9588577" cy="5278300"/>
          </a:xfrm>
        </p:spPr>
        <p:txBody>
          <a:bodyPr vert="horz" lIns="91440" tIns="45720" rIns="91440" bIns="45720" rtlCol="0" anchor="t">
            <a:normAutofit/>
          </a:bodyPr>
          <a:lstStyle/>
          <a:p>
            <a:r>
              <a:rPr lang="en-US" sz="2400" dirty="0">
                <a:solidFill>
                  <a:srgbClr val="C00000"/>
                </a:solidFill>
              </a:rPr>
              <a:t>Attendance: </a:t>
            </a:r>
          </a:p>
          <a:p>
            <a:pPr marL="0" indent="0">
              <a:buNone/>
            </a:pPr>
            <a:r>
              <a:rPr lang="en-US" b="1" dirty="0">
                <a:solidFill>
                  <a:srgbClr val="6AAC91"/>
                </a:solidFill>
              </a:rPr>
              <a:t>1. Attendance-&gt;</a:t>
            </a:r>
            <a:r>
              <a:rPr lang="en-US" dirty="0">
                <a:solidFill>
                  <a:schemeClr val="tx1"/>
                </a:solidFill>
              </a:rPr>
              <a:t>It holds the UId, Cname, Date, Status of a particular student along with the getters and setters. </a:t>
            </a:r>
          </a:p>
          <a:p>
            <a:pPr marL="0" indent="0">
              <a:buNone/>
            </a:pPr>
            <a:r>
              <a:rPr lang="en-US" b="1" dirty="0">
                <a:solidFill>
                  <a:srgbClr val="6AAC91"/>
                </a:solidFill>
              </a:rPr>
              <a:t>2.EnterAttendanceServlet class-&gt;</a:t>
            </a:r>
            <a:r>
              <a:rPr lang="en-US" b="1" dirty="0">
                <a:solidFill>
                  <a:schemeClr val="tx1"/>
                </a:solidFill>
              </a:rPr>
              <a:t> </a:t>
            </a:r>
            <a:r>
              <a:rPr lang="en-US" dirty="0">
                <a:solidFill>
                  <a:schemeClr val="tx1"/>
                </a:solidFill>
              </a:rPr>
              <a:t>It displays a list of students enrolled in the course of a particular teacher which furthers allows the teacher to enter the attendance of the students. </a:t>
            </a:r>
          </a:p>
          <a:p>
            <a:pPr marL="0" indent="0">
              <a:buNone/>
            </a:pPr>
            <a:r>
              <a:rPr lang="en-US" b="1" dirty="0">
                <a:solidFill>
                  <a:srgbClr val="6AAC91"/>
                </a:solidFill>
              </a:rPr>
              <a:t>3.AttendanceToServlet Class-&gt;</a:t>
            </a:r>
            <a:r>
              <a:rPr lang="en-US" dirty="0">
                <a:solidFill>
                  <a:schemeClr val="tx1"/>
                </a:solidFill>
              </a:rPr>
              <a:t> It connects the data entered by the teacher in the above class to connect to the database. </a:t>
            </a:r>
          </a:p>
          <a:p>
            <a:r>
              <a:rPr lang="en-US" sz="2400" dirty="0">
                <a:solidFill>
                  <a:srgbClr val="C00000"/>
                </a:solidFill>
              </a:rPr>
              <a:t>Other Classes: </a:t>
            </a:r>
          </a:p>
          <a:p>
            <a:pPr>
              <a:buFont typeface="+mj-lt"/>
              <a:buAutoNum type="arabicPeriod"/>
            </a:pPr>
            <a:r>
              <a:rPr lang="en-US" b="1" dirty="0">
                <a:solidFill>
                  <a:srgbClr val="6AAC91"/>
                </a:solidFill>
              </a:rPr>
              <a:t>Servlet1-&gt;</a:t>
            </a:r>
            <a:r>
              <a:rPr lang="en-US" dirty="0">
                <a:solidFill>
                  <a:schemeClr val="tx1"/>
                </a:solidFill>
              </a:rPr>
              <a:t>It checks the password of the admin entered. </a:t>
            </a:r>
          </a:p>
          <a:p>
            <a:pPr>
              <a:buFont typeface="+mj-lt"/>
              <a:buAutoNum type="arabicPeriod"/>
            </a:pPr>
            <a:r>
              <a:rPr lang="en-US" b="1" dirty="0">
                <a:solidFill>
                  <a:srgbClr val="6AAC91"/>
                </a:solidFill>
              </a:rPr>
              <a:t>Servlet2-&gt;</a:t>
            </a:r>
            <a:r>
              <a:rPr lang="en-US" dirty="0">
                <a:solidFill>
                  <a:schemeClr val="tx1"/>
                </a:solidFill>
              </a:rPr>
              <a:t>This class invalidates the session created for each login which is common to all I.e. Student, Teacher, Admin. </a:t>
            </a:r>
          </a:p>
          <a:p>
            <a:pPr marL="0" indent="0">
              <a:buNone/>
            </a:pPr>
            <a:endParaRPr lang="en-US" dirty="0"/>
          </a:p>
        </p:txBody>
      </p:sp>
    </p:spTree>
    <p:extLst>
      <p:ext uri="{BB962C8B-B14F-4D97-AF65-F5344CB8AC3E}">
        <p14:creationId xmlns:p14="http://schemas.microsoft.com/office/powerpoint/2010/main" val="20287196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Web Based Attendance System</vt:lpstr>
      <vt:lpstr>PowerPoint Presentation</vt:lpstr>
      <vt:lpstr>PowerPoint Presentation</vt:lpstr>
      <vt:lpstr>Modules</vt:lpstr>
      <vt:lpstr>PowerPoint Presentation</vt:lpstr>
      <vt:lpstr>Tables in our database:</vt:lpstr>
      <vt:lpstr>Object Orientation</vt:lpstr>
      <vt:lpstr>PowerPoint Presentation</vt:lpstr>
      <vt:lpstr>PowerPoint Presentation</vt:lpstr>
      <vt:lpstr>PowerPoint Presentation</vt:lpstr>
      <vt:lpstr>Worked on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cp:revision>
  <dcterms:created xsi:type="dcterms:W3CDTF">2014-09-12T02:13:59Z</dcterms:created>
  <dcterms:modified xsi:type="dcterms:W3CDTF">2017-04-18T10:33:25Z</dcterms:modified>
</cp:coreProperties>
</file>