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308" r:id="rId3"/>
    <p:sldId id="285" r:id="rId4"/>
    <p:sldId id="286" r:id="rId5"/>
    <p:sldId id="293" r:id="rId6"/>
    <p:sldId id="294" r:id="rId7"/>
    <p:sldId id="295" r:id="rId8"/>
    <p:sldId id="296" r:id="rId9"/>
    <p:sldId id="292" r:id="rId10"/>
    <p:sldId id="298" r:id="rId11"/>
    <p:sldId id="297" r:id="rId12"/>
    <p:sldId id="299" r:id="rId13"/>
    <p:sldId id="300" r:id="rId14"/>
    <p:sldId id="301" r:id="rId15"/>
    <p:sldId id="302" r:id="rId16"/>
    <p:sldId id="303" r:id="rId17"/>
    <p:sldId id="304" r:id="rId18"/>
    <p:sldId id="305" r:id="rId19"/>
    <p:sldId id="306" r:id="rId20"/>
    <p:sldId id="307"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5" r:id="rId47"/>
    <p:sldId id="336" r:id="rId48"/>
    <p:sldId id="337" r:id="rId49"/>
    <p:sldId id="288" r:id="rId50"/>
    <p:sldId id="291" r:id="rId51"/>
    <p:sldId id="289" r:id="rId52"/>
    <p:sldId id="287" r:id="rId53"/>
    <p:sldId id="290" r:id="rId54"/>
    <p:sldId id="334" r:id="rId55"/>
    <p:sldId id="338" r:id="rId56"/>
    <p:sldId id="339" r:id="rId57"/>
    <p:sldId id="340" r:id="rId58"/>
    <p:sldId id="341" r:id="rId59"/>
    <p:sldId id="342" r:id="rId60"/>
    <p:sldId id="343" r:id="rId61"/>
    <p:sldId id="344" r:id="rId62"/>
    <p:sldId id="345" r:id="rId63"/>
    <p:sldId id="346" r:id="rId64"/>
    <p:sldId id="34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66E475-6AD4-44A4-BBA4-242868ED01FC}">
          <p14:sldIdLst>
            <p14:sldId id="256"/>
            <p14:sldId id="308"/>
            <p14:sldId id="285"/>
            <p14:sldId id="286"/>
            <p14:sldId id="293"/>
            <p14:sldId id="294"/>
            <p14:sldId id="295"/>
            <p14:sldId id="296"/>
            <p14:sldId id="292"/>
            <p14:sldId id="298"/>
            <p14:sldId id="297"/>
            <p14:sldId id="299"/>
            <p14:sldId id="300"/>
            <p14:sldId id="301"/>
            <p14:sldId id="302"/>
            <p14:sldId id="303"/>
            <p14:sldId id="304"/>
            <p14:sldId id="305"/>
            <p14:sldId id="306"/>
            <p14:sldId id="307"/>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5"/>
            <p14:sldId id="336"/>
            <p14:sldId id="337"/>
            <p14:sldId id="288"/>
            <p14:sldId id="291"/>
            <p14:sldId id="289"/>
            <p14:sldId id="287"/>
            <p14:sldId id="290"/>
            <p14:sldId id="334"/>
            <p14:sldId id="338"/>
            <p14:sldId id="339"/>
            <p14:sldId id="340"/>
            <p14:sldId id="341"/>
            <p14:sldId id="342"/>
            <p14:sldId id="343"/>
            <p14:sldId id="344"/>
            <p14:sldId id="345"/>
            <p14:sldId id="346"/>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065EA-49D2-42EA-8EA1-893552E793A1}" v="164" dt="2023-12-15T10:46:15.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17:44:51.328"/>
    </inkml:context>
    <inkml:brush xml:id="br0">
      <inkml:brushProperty name="width" value="0.05" units="cm"/>
      <inkml:brushProperty name="height" value="0.05" units="cm"/>
    </inkml:brush>
  </inkml:definitions>
  <inkml:trace contextRef="#ctx0" brushRef="#br0">0 1 24575,'7'0'0,"9"0"0,9 0 0,7 0 0,6 0 0,2 0 0,2 0 0,1 0 0,-1 0 0,1 0 0,-8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97F5F-BE02-40A9-B884-FF870C83F8F3}"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E3D90-CEA4-4505-BC3F-A17D5E467539}" type="slidenum">
              <a:rPr lang="en-IN" smtClean="0"/>
              <a:t>‹#›</a:t>
            </a:fld>
            <a:endParaRPr lang="en-IN"/>
          </a:p>
        </p:txBody>
      </p:sp>
    </p:spTree>
    <p:extLst>
      <p:ext uri="{BB962C8B-B14F-4D97-AF65-F5344CB8AC3E}">
        <p14:creationId xmlns:p14="http://schemas.microsoft.com/office/powerpoint/2010/main" val="37220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2CC4FB-A6EC-4323-9608-1E28EC12BAE5}" type="slidenum">
              <a:rPr lang="en-IN" smtClean="0"/>
              <a:t>1</a:t>
            </a:fld>
            <a:endParaRPr lang="en-IN"/>
          </a:p>
        </p:txBody>
      </p:sp>
    </p:spTree>
    <p:extLst>
      <p:ext uri="{BB962C8B-B14F-4D97-AF65-F5344CB8AC3E}">
        <p14:creationId xmlns:p14="http://schemas.microsoft.com/office/powerpoint/2010/main" val="72687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281</a:t>
            </a:r>
          </a:p>
        </p:txBody>
      </p:sp>
      <p:sp>
        <p:nvSpPr>
          <p:cNvPr id="4" name="Slide Number Placeholder 3"/>
          <p:cNvSpPr>
            <a:spLocks noGrp="1"/>
          </p:cNvSpPr>
          <p:nvPr>
            <p:ph type="sldNum" sz="quarter" idx="5"/>
          </p:nvPr>
        </p:nvSpPr>
        <p:spPr/>
        <p:txBody>
          <a:bodyPr/>
          <a:lstStyle/>
          <a:p>
            <a:fld id="{2ADE3D90-CEA4-4505-BC3F-A17D5E467539}" type="slidenum">
              <a:rPr lang="en-IN" smtClean="0"/>
              <a:t>11</a:t>
            </a:fld>
            <a:endParaRPr lang="en-IN"/>
          </a:p>
        </p:txBody>
      </p:sp>
    </p:spTree>
    <p:extLst>
      <p:ext uri="{BB962C8B-B14F-4D97-AF65-F5344CB8AC3E}">
        <p14:creationId xmlns:p14="http://schemas.microsoft.com/office/powerpoint/2010/main" val="74190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DE3D90-CEA4-4505-BC3F-A17D5E467539}" type="slidenum">
              <a:rPr lang="en-IN" smtClean="0"/>
              <a:t>12</a:t>
            </a:fld>
            <a:endParaRPr lang="en-IN"/>
          </a:p>
        </p:txBody>
      </p:sp>
    </p:spTree>
    <p:extLst>
      <p:ext uri="{BB962C8B-B14F-4D97-AF65-F5344CB8AC3E}">
        <p14:creationId xmlns:p14="http://schemas.microsoft.com/office/powerpoint/2010/main" val="309803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Coleman and </a:t>
            </a:r>
            <a:r>
              <a:rPr lang="en-IN" dirty="0" err="1"/>
              <a:t>gurtin</a:t>
            </a:r>
            <a:endParaRPr lang="en-IN" dirty="0"/>
          </a:p>
        </p:txBody>
      </p:sp>
      <p:sp>
        <p:nvSpPr>
          <p:cNvPr id="4" name="Slide Number Placeholder 3"/>
          <p:cNvSpPr>
            <a:spLocks noGrp="1"/>
          </p:cNvSpPr>
          <p:nvPr>
            <p:ph type="sldNum" sz="quarter" idx="5"/>
          </p:nvPr>
        </p:nvSpPr>
        <p:spPr/>
        <p:txBody>
          <a:bodyPr/>
          <a:lstStyle/>
          <a:p>
            <a:fld id="{2ADE3D90-CEA4-4505-BC3F-A17D5E467539}" type="slidenum">
              <a:rPr lang="en-IN" smtClean="0"/>
              <a:t>47</a:t>
            </a:fld>
            <a:endParaRPr lang="en-IN"/>
          </a:p>
        </p:txBody>
      </p:sp>
    </p:spTree>
    <p:extLst>
      <p:ext uri="{BB962C8B-B14F-4D97-AF65-F5344CB8AC3E}">
        <p14:creationId xmlns:p14="http://schemas.microsoft.com/office/powerpoint/2010/main" val="133268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From(using) kinetic relation slide 7, time</a:t>
            </a:r>
          </a:p>
        </p:txBody>
      </p:sp>
      <p:sp>
        <p:nvSpPr>
          <p:cNvPr id="4" name="Slide Number Placeholder 3"/>
          <p:cNvSpPr>
            <a:spLocks noGrp="1"/>
          </p:cNvSpPr>
          <p:nvPr>
            <p:ph type="sldNum" sz="quarter" idx="5"/>
          </p:nvPr>
        </p:nvSpPr>
        <p:spPr/>
        <p:txBody>
          <a:bodyPr/>
          <a:lstStyle/>
          <a:p>
            <a:fld id="{2ADE3D90-CEA4-4505-BC3F-A17D5E467539}" type="slidenum">
              <a:rPr lang="en-IN" smtClean="0"/>
              <a:t>48</a:t>
            </a:fld>
            <a:endParaRPr lang="en-IN"/>
          </a:p>
        </p:txBody>
      </p:sp>
    </p:spTree>
    <p:extLst>
      <p:ext uri="{BB962C8B-B14F-4D97-AF65-F5344CB8AC3E}">
        <p14:creationId xmlns:p14="http://schemas.microsoft.com/office/powerpoint/2010/main" val="2673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A27ABE-ED5B-E086-DDFC-5A71FA07EEDC}"/>
              </a:ext>
            </a:extLst>
          </p:cNvPr>
          <p:cNvSpPr/>
          <p:nvPr userDrawn="1"/>
        </p:nvSpPr>
        <p:spPr>
          <a:xfrm>
            <a:off x="0" y="6515450"/>
            <a:ext cx="12192000" cy="36512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F1EB608-3E0A-C7AD-0DF6-89E4E7300DE9}"/>
              </a:ext>
            </a:extLst>
          </p:cNvPr>
          <p:cNvSpPr/>
          <p:nvPr userDrawn="1"/>
        </p:nvSpPr>
        <p:spPr>
          <a:xfrm>
            <a:off x="1524000" y="132080"/>
            <a:ext cx="9144000" cy="238760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582F43B-AB9B-EF2E-B0A8-12047FA094A5}"/>
              </a:ext>
            </a:extLst>
          </p:cNvPr>
          <p:cNvSpPr>
            <a:spLocks noGrp="1"/>
          </p:cNvSpPr>
          <p:nvPr>
            <p:ph type="ctrTitle"/>
          </p:nvPr>
        </p:nvSpPr>
        <p:spPr>
          <a:xfrm>
            <a:off x="1524000" y="880462"/>
            <a:ext cx="9144000" cy="830278"/>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FEE14133-1E9C-880D-4BAF-B3116165FAB8}"/>
              </a:ext>
            </a:extLst>
          </p:cNvPr>
          <p:cNvSpPr>
            <a:spLocks noGrp="1"/>
          </p:cNvSpPr>
          <p:nvPr>
            <p:ph type="subTitle" idx="1"/>
          </p:nvPr>
        </p:nvSpPr>
        <p:spPr>
          <a:xfrm>
            <a:off x="1524000" y="28537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29EC9BCC-325F-4B15-FA7C-0FDE6B1E164D}"/>
              </a:ext>
            </a:extLst>
          </p:cNvPr>
          <p:cNvSpPr>
            <a:spLocks noGrp="1"/>
          </p:cNvSpPr>
          <p:nvPr>
            <p:ph type="dt" sz="half" idx="10"/>
          </p:nvPr>
        </p:nvSpPr>
        <p:spPr>
          <a:xfrm>
            <a:off x="0" y="6499429"/>
            <a:ext cx="2743200" cy="365125"/>
          </a:xfrm>
        </p:spPr>
        <p:txBody>
          <a:bodyPr/>
          <a:lstStyle/>
          <a:p>
            <a:fld id="{C4F8DF07-8847-42A5-94E0-1565DBC43811}" type="datetime1">
              <a:rPr lang="en-IN" smtClean="0"/>
              <a:t>12-12-2023</a:t>
            </a:fld>
            <a:endParaRPr lang="en-IN"/>
          </a:p>
        </p:txBody>
      </p:sp>
      <p:sp>
        <p:nvSpPr>
          <p:cNvPr id="5" name="Footer Placeholder 4">
            <a:extLst>
              <a:ext uri="{FF2B5EF4-FFF2-40B4-BE49-F238E27FC236}">
                <a16:creationId xmlns:a16="http://schemas.microsoft.com/office/drawing/2014/main" id="{0C673C7C-33BC-138D-C15E-FDC52942050D}"/>
              </a:ext>
            </a:extLst>
          </p:cNvPr>
          <p:cNvSpPr>
            <a:spLocks noGrp="1"/>
          </p:cNvSpPr>
          <p:nvPr>
            <p:ph type="ftr" sz="quarter" idx="11"/>
          </p:nvPr>
        </p:nvSpPr>
        <p:spPr>
          <a:xfrm>
            <a:off x="4038600" y="6491040"/>
            <a:ext cx="4114800" cy="365125"/>
          </a:xfrm>
        </p:spPr>
        <p:txBody>
          <a:bodyPr/>
          <a:lstStyle/>
          <a:p>
            <a:r>
              <a:rPr lang="en-IN"/>
              <a:t>Viscoelasticity</a:t>
            </a:r>
          </a:p>
        </p:txBody>
      </p:sp>
      <p:sp>
        <p:nvSpPr>
          <p:cNvPr id="6" name="Slide Number Placeholder 5">
            <a:extLst>
              <a:ext uri="{FF2B5EF4-FFF2-40B4-BE49-F238E27FC236}">
                <a16:creationId xmlns:a16="http://schemas.microsoft.com/office/drawing/2014/main" id="{304E0921-8617-1526-2EEE-CA88E372F8BD}"/>
              </a:ext>
            </a:extLst>
          </p:cNvPr>
          <p:cNvSpPr>
            <a:spLocks noGrp="1"/>
          </p:cNvSpPr>
          <p:nvPr>
            <p:ph type="sldNum" sz="quarter" idx="12"/>
          </p:nvPr>
        </p:nvSpPr>
        <p:spPr>
          <a:xfrm>
            <a:off x="9448800" y="6499429"/>
            <a:ext cx="2743200" cy="365125"/>
          </a:xfrm>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4223937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775E-865C-76BB-5ABB-212205665B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A11DD-31F5-F8D6-093D-6D43C8A8E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F4373-1C97-BD26-2265-D8D585308EEB}"/>
              </a:ext>
            </a:extLst>
          </p:cNvPr>
          <p:cNvSpPr>
            <a:spLocks noGrp="1"/>
          </p:cNvSpPr>
          <p:nvPr>
            <p:ph type="dt" sz="half" idx="10"/>
          </p:nvPr>
        </p:nvSpPr>
        <p:spPr/>
        <p:txBody>
          <a:bodyPr/>
          <a:lstStyle/>
          <a:p>
            <a:fld id="{CDA849A0-47C8-424D-883E-A792E9093FE8}" type="datetime1">
              <a:rPr lang="en-IN" smtClean="0"/>
              <a:t>12-12-2023</a:t>
            </a:fld>
            <a:endParaRPr lang="en-IN"/>
          </a:p>
        </p:txBody>
      </p:sp>
      <p:sp>
        <p:nvSpPr>
          <p:cNvPr id="5" name="Footer Placeholder 4">
            <a:extLst>
              <a:ext uri="{FF2B5EF4-FFF2-40B4-BE49-F238E27FC236}">
                <a16:creationId xmlns:a16="http://schemas.microsoft.com/office/drawing/2014/main" id="{3718C934-CE68-1B77-7396-B38573D91D73}"/>
              </a:ext>
            </a:extLst>
          </p:cNvPr>
          <p:cNvSpPr>
            <a:spLocks noGrp="1"/>
          </p:cNvSpPr>
          <p:nvPr>
            <p:ph type="ftr" sz="quarter" idx="11"/>
          </p:nvPr>
        </p:nvSpPr>
        <p:spPr/>
        <p:txBody>
          <a:bodyPr/>
          <a:lstStyle/>
          <a:p>
            <a:r>
              <a:rPr lang="en-IN"/>
              <a:t>Viscoelasticity</a:t>
            </a:r>
          </a:p>
        </p:txBody>
      </p:sp>
      <p:sp>
        <p:nvSpPr>
          <p:cNvPr id="6" name="Slide Number Placeholder 5">
            <a:extLst>
              <a:ext uri="{FF2B5EF4-FFF2-40B4-BE49-F238E27FC236}">
                <a16:creationId xmlns:a16="http://schemas.microsoft.com/office/drawing/2014/main" id="{0EEE15EC-4824-711F-64ED-B06CCD7CE109}"/>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342175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6A73D-D869-CFC7-F078-4D17A63A68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806B3E-346B-9216-04E2-633186D12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D081B-08BF-E2A1-1066-3AE40E12209C}"/>
              </a:ext>
            </a:extLst>
          </p:cNvPr>
          <p:cNvSpPr>
            <a:spLocks noGrp="1"/>
          </p:cNvSpPr>
          <p:nvPr>
            <p:ph type="dt" sz="half" idx="10"/>
          </p:nvPr>
        </p:nvSpPr>
        <p:spPr/>
        <p:txBody>
          <a:bodyPr/>
          <a:lstStyle/>
          <a:p>
            <a:fld id="{3A2B677D-47FE-498B-B467-CF4573223092}" type="datetime1">
              <a:rPr lang="en-IN" smtClean="0"/>
              <a:t>12-12-2023</a:t>
            </a:fld>
            <a:endParaRPr lang="en-IN"/>
          </a:p>
        </p:txBody>
      </p:sp>
      <p:sp>
        <p:nvSpPr>
          <p:cNvPr id="5" name="Footer Placeholder 4">
            <a:extLst>
              <a:ext uri="{FF2B5EF4-FFF2-40B4-BE49-F238E27FC236}">
                <a16:creationId xmlns:a16="http://schemas.microsoft.com/office/drawing/2014/main" id="{8A599203-9BC1-03C4-F4C2-4B83D65E46D1}"/>
              </a:ext>
            </a:extLst>
          </p:cNvPr>
          <p:cNvSpPr>
            <a:spLocks noGrp="1"/>
          </p:cNvSpPr>
          <p:nvPr>
            <p:ph type="ftr" sz="quarter" idx="11"/>
          </p:nvPr>
        </p:nvSpPr>
        <p:spPr/>
        <p:txBody>
          <a:bodyPr/>
          <a:lstStyle/>
          <a:p>
            <a:r>
              <a:rPr lang="en-IN"/>
              <a:t>Viscoelasticity</a:t>
            </a:r>
          </a:p>
        </p:txBody>
      </p:sp>
      <p:sp>
        <p:nvSpPr>
          <p:cNvPr id="6" name="Slide Number Placeholder 5">
            <a:extLst>
              <a:ext uri="{FF2B5EF4-FFF2-40B4-BE49-F238E27FC236}">
                <a16:creationId xmlns:a16="http://schemas.microsoft.com/office/drawing/2014/main" id="{462B09BC-69DE-F857-B0BA-E6A7A4D654AA}"/>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267206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8F876A-8386-0375-3331-C0C7A5895411}"/>
              </a:ext>
            </a:extLst>
          </p:cNvPr>
          <p:cNvSpPr/>
          <p:nvPr userDrawn="1"/>
        </p:nvSpPr>
        <p:spPr>
          <a:xfrm>
            <a:off x="0" y="0"/>
            <a:ext cx="12192000" cy="822121"/>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BCE1DF2-2BEB-4589-D6FF-57A1A0F361BD}"/>
              </a:ext>
            </a:extLst>
          </p:cNvPr>
          <p:cNvSpPr/>
          <p:nvPr userDrawn="1"/>
        </p:nvSpPr>
        <p:spPr>
          <a:xfrm>
            <a:off x="0" y="6515450"/>
            <a:ext cx="12192000" cy="36512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E50B267-0871-4EDA-0249-B5EABC5ED087}"/>
              </a:ext>
            </a:extLst>
          </p:cNvPr>
          <p:cNvSpPr>
            <a:spLocks noGrp="1"/>
          </p:cNvSpPr>
          <p:nvPr>
            <p:ph type="title" hasCustomPrompt="1"/>
          </p:nvPr>
        </p:nvSpPr>
        <p:spPr>
          <a:xfrm>
            <a:off x="-1" y="-6101"/>
            <a:ext cx="10729520" cy="822122"/>
          </a:xfrm>
        </p:spPr>
        <p:txBody>
          <a:bodyPr/>
          <a:lstStyle>
            <a:lvl1pPr>
              <a:defRPr b="1">
                <a:solidFill>
                  <a:schemeClr val="bg1"/>
                </a:solidFill>
              </a:defRPr>
            </a:lvl1pPr>
          </a:lstStyle>
          <a:p>
            <a:r>
              <a:rPr lang="en-US" dirty="0"/>
              <a:t>Write slide title here</a:t>
            </a:r>
            <a:endParaRPr lang="en-IN" dirty="0"/>
          </a:p>
        </p:txBody>
      </p:sp>
      <p:sp>
        <p:nvSpPr>
          <p:cNvPr id="3" name="Content Placeholder 2">
            <a:extLst>
              <a:ext uri="{FF2B5EF4-FFF2-40B4-BE49-F238E27FC236}">
                <a16:creationId xmlns:a16="http://schemas.microsoft.com/office/drawing/2014/main" id="{CE52F688-8680-E503-4D2A-3FFE1E814FBE}"/>
              </a:ext>
            </a:extLst>
          </p:cNvPr>
          <p:cNvSpPr>
            <a:spLocks noGrp="1"/>
          </p:cNvSpPr>
          <p:nvPr>
            <p:ph idx="1"/>
          </p:nvPr>
        </p:nvSpPr>
        <p:spPr>
          <a:xfrm>
            <a:off x="838200" y="125333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A2D149DA-E3AC-021D-D26A-6B05E496B3A6}"/>
              </a:ext>
            </a:extLst>
          </p:cNvPr>
          <p:cNvSpPr>
            <a:spLocks noGrp="1"/>
          </p:cNvSpPr>
          <p:nvPr>
            <p:ph type="dt" sz="half" idx="10"/>
          </p:nvPr>
        </p:nvSpPr>
        <p:spPr>
          <a:xfrm>
            <a:off x="0" y="6492875"/>
            <a:ext cx="2743200" cy="365125"/>
          </a:xfrm>
        </p:spPr>
        <p:txBody>
          <a:bodyPr/>
          <a:lstStyle>
            <a:lvl1pPr>
              <a:defRPr>
                <a:solidFill>
                  <a:schemeClr val="bg1"/>
                </a:solidFill>
              </a:defRPr>
            </a:lvl1pPr>
          </a:lstStyle>
          <a:p>
            <a:fld id="{282862D0-3EA6-4E5A-A835-9F74B8BACB0A}" type="datetime1">
              <a:rPr lang="en-IN" smtClean="0"/>
              <a:t>12-12-2023</a:t>
            </a:fld>
            <a:endParaRPr lang="en-IN" dirty="0"/>
          </a:p>
        </p:txBody>
      </p:sp>
      <p:sp>
        <p:nvSpPr>
          <p:cNvPr id="5" name="Footer Placeholder 4">
            <a:extLst>
              <a:ext uri="{FF2B5EF4-FFF2-40B4-BE49-F238E27FC236}">
                <a16:creationId xmlns:a16="http://schemas.microsoft.com/office/drawing/2014/main" id="{6EADFF52-7CC5-855D-C6F0-0A7D5B88D594}"/>
              </a:ext>
            </a:extLst>
          </p:cNvPr>
          <p:cNvSpPr>
            <a:spLocks noGrp="1"/>
          </p:cNvSpPr>
          <p:nvPr>
            <p:ph type="ftr" sz="quarter" idx="11"/>
          </p:nvPr>
        </p:nvSpPr>
        <p:spPr>
          <a:xfrm>
            <a:off x="4038600" y="6492874"/>
            <a:ext cx="4114800" cy="365125"/>
          </a:xfrm>
        </p:spPr>
        <p:txBody>
          <a:bodyPr/>
          <a:lstStyle>
            <a:lvl1pPr>
              <a:defRPr>
                <a:solidFill>
                  <a:schemeClr val="bg1"/>
                </a:solidFill>
                <a:effectLst/>
              </a:defRPr>
            </a:lvl1pPr>
          </a:lstStyle>
          <a:p>
            <a:r>
              <a:rPr lang="en-US"/>
              <a:t>Viscoelasticity</a:t>
            </a:r>
            <a:endParaRPr lang="en-IN" dirty="0"/>
          </a:p>
        </p:txBody>
      </p:sp>
      <p:sp>
        <p:nvSpPr>
          <p:cNvPr id="6" name="Slide Number Placeholder 5">
            <a:extLst>
              <a:ext uri="{FF2B5EF4-FFF2-40B4-BE49-F238E27FC236}">
                <a16:creationId xmlns:a16="http://schemas.microsoft.com/office/drawing/2014/main" id="{35135069-ACC6-BDC1-B26E-DAF9FE035DFE}"/>
              </a:ext>
            </a:extLst>
          </p:cNvPr>
          <p:cNvSpPr>
            <a:spLocks noGrp="1"/>
          </p:cNvSpPr>
          <p:nvPr>
            <p:ph type="sldNum" sz="quarter" idx="12"/>
          </p:nvPr>
        </p:nvSpPr>
        <p:spPr>
          <a:xfrm>
            <a:off x="9448101" y="6490369"/>
            <a:ext cx="2743200" cy="365125"/>
          </a:xfrm>
        </p:spPr>
        <p:txBody>
          <a:bodyPr/>
          <a:lstStyle>
            <a:lvl1pPr>
              <a:defRPr>
                <a:solidFill>
                  <a:schemeClr val="bg1"/>
                </a:solidFill>
              </a:defRPr>
            </a:lvl1pPr>
          </a:lstStyle>
          <a:p>
            <a:fld id="{2E6C7C08-77A6-4D3D-9225-8AE301DF0A0D}" type="slidenum">
              <a:rPr lang="en-IN" smtClean="0"/>
              <a:pPr/>
              <a:t>‹#›</a:t>
            </a:fld>
            <a:endParaRPr lang="en-IN" dirty="0"/>
          </a:p>
        </p:txBody>
      </p:sp>
      <p:pic>
        <p:nvPicPr>
          <p:cNvPr id="12" name="Picture 11" descr="A logo of a book with a sun and text&#10;&#10;Description automatically generated">
            <a:extLst>
              <a:ext uri="{FF2B5EF4-FFF2-40B4-BE49-F238E27FC236}">
                <a16:creationId xmlns:a16="http://schemas.microsoft.com/office/drawing/2014/main" id="{AB6DC34F-CE0F-3F9E-23CC-1FE6720844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364" t="5523" r="15693" b="25528"/>
          <a:stretch/>
        </p:blipFill>
        <p:spPr>
          <a:xfrm>
            <a:off x="11381881" y="0"/>
            <a:ext cx="810119" cy="822121"/>
          </a:xfrm>
          <a:prstGeom prst="rect">
            <a:avLst/>
          </a:prstGeom>
        </p:spPr>
      </p:pic>
    </p:spTree>
    <p:extLst>
      <p:ext uri="{BB962C8B-B14F-4D97-AF65-F5344CB8AC3E}">
        <p14:creationId xmlns:p14="http://schemas.microsoft.com/office/powerpoint/2010/main" val="92198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4B8D-86B5-3BF0-EA4A-CB0FCDB05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B2CB76-8F13-C7CB-826D-4247230BB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9FF87F-AFDA-B369-3552-740C635301BC}"/>
              </a:ext>
            </a:extLst>
          </p:cNvPr>
          <p:cNvSpPr>
            <a:spLocks noGrp="1"/>
          </p:cNvSpPr>
          <p:nvPr>
            <p:ph type="dt" sz="half" idx="10"/>
          </p:nvPr>
        </p:nvSpPr>
        <p:spPr/>
        <p:txBody>
          <a:bodyPr/>
          <a:lstStyle/>
          <a:p>
            <a:fld id="{934E2509-010F-4E2D-ADE3-7C3C527CF420}" type="datetime1">
              <a:rPr lang="en-IN" smtClean="0"/>
              <a:t>12-12-2023</a:t>
            </a:fld>
            <a:endParaRPr lang="en-IN"/>
          </a:p>
        </p:txBody>
      </p:sp>
      <p:sp>
        <p:nvSpPr>
          <p:cNvPr id="5" name="Footer Placeholder 4">
            <a:extLst>
              <a:ext uri="{FF2B5EF4-FFF2-40B4-BE49-F238E27FC236}">
                <a16:creationId xmlns:a16="http://schemas.microsoft.com/office/drawing/2014/main" id="{420AACFF-FE9E-14AD-C089-417797D33570}"/>
              </a:ext>
            </a:extLst>
          </p:cNvPr>
          <p:cNvSpPr>
            <a:spLocks noGrp="1"/>
          </p:cNvSpPr>
          <p:nvPr>
            <p:ph type="ftr" sz="quarter" idx="11"/>
          </p:nvPr>
        </p:nvSpPr>
        <p:spPr/>
        <p:txBody>
          <a:bodyPr/>
          <a:lstStyle/>
          <a:p>
            <a:r>
              <a:rPr lang="en-IN"/>
              <a:t>Viscoelasticity</a:t>
            </a:r>
          </a:p>
        </p:txBody>
      </p:sp>
      <p:sp>
        <p:nvSpPr>
          <p:cNvPr id="6" name="Slide Number Placeholder 5">
            <a:extLst>
              <a:ext uri="{FF2B5EF4-FFF2-40B4-BE49-F238E27FC236}">
                <a16:creationId xmlns:a16="http://schemas.microsoft.com/office/drawing/2014/main" id="{12AE4E0A-E658-ADF8-71C8-5DD6C11B85DC}"/>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229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EFDE-6B3D-399A-A4AA-C47243E5D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3DC584-1B19-9202-0E49-B6D020453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1A19BF-39D0-2B7B-7F5F-C3BFEB93D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0CE180-97EE-A7BF-E305-4FA1FEB47BF7}"/>
              </a:ext>
            </a:extLst>
          </p:cNvPr>
          <p:cNvSpPr>
            <a:spLocks noGrp="1"/>
          </p:cNvSpPr>
          <p:nvPr>
            <p:ph type="dt" sz="half" idx="10"/>
          </p:nvPr>
        </p:nvSpPr>
        <p:spPr/>
        <p:txBody>
          <a:bodyPr/>
          <a:lstStyle/>
          <a:p>
            <a:fld id="{32993653-99A1-4B89-BB86-A252AC516D9A}" type="datetime1">
              <a:rPr lang="en-IN" smtClean="0"/>
              <a:t>12-12-2023</a:t>
            </a:fld>
            <a:endParaRPr lang="en-IN"/>
          </a:p>
        </p:txBody>
      </p:sp>
      <p:sp>
        <p:nvSpPr>
          <p:cNvPr id="6" name="Footer Placeholder 5">
            <a:extLst>
              <a:ext uri="{FF2B5EF4-FFF2-40B4-BE49-F238E27FC236}">
                <a16:creationId xmlns:a16="http://schemas.microsoft.com/office/drawing/2014/main" id="{62DDD34A-E46F-1DA1-F841-5FD4B0C3ACD7}"/>
              </a:ext>
            </a:extLst>
          </p:cNvPr>
          <p:cNvSpPr>
            <a:spLocks noGrp="1"/>
          </p:cNvSpPr>
          <p:nvPr>
            <p:ph type="ftr" sz="quarter" idx="11"/>
          </p:nvPr>
        </p:nvSpPr>
        <p:spPr/>
        <p:txBody>
          <a:bodyPr/>
          <a:lstStyle/>
          <a:p>
            <a:r>
              <a:rPr lang="en-IN"/>
              <a:t>Viscoelasticity</a:t>
            </a:r>
          </a:p>
        </p:txBody>
      </p:sp>
      <p:sp>
        <p:nvSpPr>
          <p:cNvPr id="7" name="Slide Number Placeholder 6">
            <a:extLst>
              <a:ext uri="{FF2B5EF4-FFF2-40B4-BE49-F238E27FC236}">
                <a16:creationId xmlns:a16="http://schemas.microsoft.com/office/drawing/2014/main" id="{FEBA5FEC-0912-EFCE-28D3-C421FDB2BEED}"/>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294140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2FC7-BC76-167A-300D-DE4FC4A486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75AE8-92AE-5E50-C0FF-BBA0B00C0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A7D21-0D88-54AF-5D34-F1253FDBBB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E6E6E2-F991-51E8-88E5-A50AECF91E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46EF8-D4DA-4A6F-E192-627A62DA2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F17753-E675-09A1-3095-2C0A329FB4ED}"/>
              </a:ext>
            </a:extLst>
          </p:cNvPr>
          <p:cNvSpPr>
            <a:spLocks noGrp="1"/>
          </p:cNvSpPr>
          <p:nvPr>
            <p:ph type="dt" sz="half" idx="10"/>
          </p:nvPr>
        </p:nvSpPr>
        <p:spPr/>
        <p:txBody>
          <a:bodyPr/>
          <a:lstStyle/>
          <a:p>
            <a:fld id="{83359B8A-44FA-469B-846F-5CBF4467F135}" type="datetime1">
              <a:rPr lang="en-IN" smtClean="0"/>
              <a:t>12-12-2023</a:t>
            </a:fld>
            <a:endParaRPr lang="en-IN"/>
          </a:p>
        </p:txBody>
      </p:sp>
      <p:sp>
        <p:nvSpPr>
          <p:cNvPr id="8" name="Footer Placeholder 7">
            <a:extLst>
              <a:ext uri="{FF2B5EF4-FFF2-40B4-BE49-F238E27FC236}">
                <a16:creationId xmlns:a16="http://schemas.microsoft.com/office/drawing/2014/main" id="{A789174F-85E4-F566-0140-CFE4972B7654}"/>
              </a:ext>
            </a:extLst>
          </p:cNvPr>
          <p:cNvSpPr>
            <a:spLocks noGrp="1"/>
          </p:cNvSpPr>
          <p:nvPr>
            <p:ph type="ftr" sz="quarter" idx="11"/>
          </p:nvPr>
        </p:nvSpPr>
        <p:spPr/>
        <p:txBody>
          <a:bodyPr/>
          <a:lstStyle/>
          <a:p>
            <a:r>
              <a:rPr lang="en-IN"/>
              <a:t>Viscoelasticity</a:t>
            </a:r>
          </a:p>
        </p:txBody>
      </p:sp>
      <p:sp>
        <p:nvSpPr>
          <p:cNvPr id="9" name="Slide Number Placeholder 8">
            <a:extLst>
              <a:ext uri="{FF2B5EF4-FFF2-40B4-BE49-F238E27FC236}">
                <a16:creationId xmlns:a16="http://schemas.microsoft.com/office/drawing/2014/main" id="{24D1FFB0-2B7B-E061-B7C8-F71896C17181}"/>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361701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00EC-DCEA-C33F-281A-5FDB41756E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D9C263-BD80-FA78-B722-8E39C4CB7607}"/>
              </a:ext>
            </a:extLst>
          </p:cNvPr>
          <p:cNvSpPr>
            <a:spLocks noGrp="1"/>
          </p:cNvSpPr>
          <p:nvPr>
            <p:ph type="dt" sz="half" idx="10"/>
          </p:nvPr>
        </p:nvSpPr>
        <p:spPr/>
        <p:txBody>
          <a:bodyPr/>
          <a:lstStyle/>
          <a:p>
            <a:fld id="{8128BFEB-016D-4BE3-9B87-D37B5DF87FD7}" type="datetime1">
              <a:rPr lang="en-IN" smtClean="0"/>
              <a:t>12-12-2023</a:t>
            </a:fld>
            <a:endParaRPr lang="en-IN"/>
          </a:p>
        </p:txBody>
      </p:sp>
      <p:sp>
        <p:nvSpPr>
          <p:cNvPr id="4" name="Footer Placeholder 3">
            <a:extLst>
              <a:ext uri="{FF2B5EF4-FFF2-40B4-BE49-F238E27FC236}">
                <a16:creationId xmlns:a16="http://schemas.microsoft.com/office/drawing/2014/main" id="{F01EA7D0-6C0E-91E2-9311-AA8051333AC0}"/>
              </a:ext>
            </a:extLst>
          </p:cNvPr>
          <p:cNvSpPr>
            <a:spLocks noGrp="1"/>
          </p:cNvSpPr>
          <p:nvPr>
            <p:ph type="ftr" sz="quarter" idx="11"/>
          </p:nvPr>
        </p:nvSpPr>
        <p:spPr/>
        <p:txBody>
          <a:bodyPr/>
          <a:lstStyle/>
          <a:p>
            <a:r>
              <a:rPr lang="en-IN"/>
              <a:t>Viscoelasticity</a:t>
            </a:r>
          </a:p>
        </p:txBody>
      </p:sp>
      <p:sp>
        <p:nvSpPr>
          <p:cNvPr id="5" name="Slide Number Placeholder 4">
            <a:extLst>
              <a:ext uri="{FF2B5EF4-FFF2-40B4-BE49-F238E27FC236}">
                <a16:creationId xmlns:a16="http://schemas.microsoft.com/office/drawing/2014/main" id="{022A367A-5DBB-7103-377B-EC58ECE3E48A}"/>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270517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7B685-99DB-ABF9-B7D3-8A367F356CDB}"/>
              </a:ext>
            </a:extLst>
          </p:cNvPr>
          <p:cNvSpPr>
            <a:spLocks noGrp="1"/>
          </p:cNvSpPr>
          <p:nvPr>
            <p:ph type="dt" sz="half" idx="10"/>
          </p:nvPr>
        </p:nvSpPr>
        <p:spPr/>
        <p:txBody>
          <a:bodyPr/>
          <a:lstStyle/>
          <a:p>
            <a:fld id="{26C12AEB-9829-4B6E-83D4-BECEA9F850BA}" type="datetime1">
              <a:rPr lang="en-IN" smtClean="0"/>
              <a:t>12-12-2023</a:t>
            </a:fld>
            <a:endParaRPr lang="en-IN"/>
          </a:p>
        </p:txBody>
      </p:sp>
      <p:sp>
        <p:nvSpPr>
          <p:cNvPr id="3" name="Footer Placeholder 2">
            <a:extLst>
              <a:ext uri="{FF2B5EF4-FFF2-40B4-BE49-F238E27FC236}">
                <a16:creationId xmlns:a16="http://schemas.microsoft.com/office/drawing/2014/main" id="{683908F5-D2C0-35FF-3EAC-9FC9CDFFB5CC}"/>
              </a:ext>
            </a:extLst>
          </p:cNvPr>
          <p:cNvSpPr>
            <a:spLocks noGrp="1"/>
          </p:cNvSpPr>
          <p:nvPr>
            <p:ph type="ftr" sz="quarter" idx="11"/>
          </p:nvPr>
        </p:nvSpPr>
        <p:spPr/>
        <p:txBody>
          <a:bodyPr/>
          <a:lstStyle/>
          <a:p>
            <a:r>
              <a:rPr lang="en-IN"/>
              <a:t>Viscoelasticity</a:t>
            </a:r>
          </a:p>
        </p:txBody>
      </p:sp>
      <p:sp>
        <p:nvSpPr>
          <p:cNvPr id="4" name="Slide Number Placeholder 3">
            <a:extLst>
              <a:ext uri="{FF2B5EF4-FFF2-40B4-BE49-F238E27FC236}">
                <a16:creationId xmlns:a16="http://schemas.microsoft.com/office/drawing/2014/main" id="{F14E1F57-94D6-5DB5-5DFD-6959AEC5EF10}"/>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287008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351C-3CAE-C891-BCB5-05B2617C8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C3F867-EAF1-3789-BFAA-9DF61BF286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550490-E315-EB35-8083-465C69B3B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9BBC5-1F03-FB80-E17C-AF80E142762A}"/>
              </a:ext>
            </a:extLst>
          </p:cNvPr>
          <p:cNvSpPr>
            <a:spLocks noGrp="1"/>
          </p:cNvSpPr>
          <p:nvPr>
            <p:ph type="dt" sz="half" idx="10"/>
          </p:nvPr>
        </p:nvSpPr>
        <p:spPr/>
        <p:txBody>
          <a:bodyPr/>
          <a:lstStyle/>
          <a:p>
            <a:fld id="{E00F051C-211F-447C-8427-03C9BB218F5F}" type="datetime1">
              <a:rPr lang="en-IN" smtClean="0"/>
              <a:t>12-12-2023</a:t>
            </a:fld>
            <a:endParaRPr lang="en-IN"/>
          </a:p>
        </p:txBody>
      </p:sp>
      <p:sp>
        <p:nvSpPr>
          <p:cNvPr id="6" name="Footer Placeholder 5">
            <a:extLst>
              <a:ext uri="{FF2B5EF4-FFF2-40B4-BE49-F238E27FC236}">
                <a16:creationId xmlns:a16="http://schemas.microsoft.com/office/drawing/2014/main" id="{28F62E2D-D6B2-4765-0D57-378846923D89}"/>
              </a:ext>
            </a:extLst>
          </p:cNvPr>
          <p:cNvSpPr>
            <a:spLocks noGrp="1"/>
          </p:cNvSpPr>
          <p:nvPr>
            <p:ph type="ftr" sz="quarter" idx="11"/>
          </p:nvPr>
        </p:nvSpPr>
        <p:spPr/>
        <p:txBody>
          <a:bodyPr/>
          <a:lstStyle/>
          <a:p>
            <a:r>
              <a:rPr lang="en-IN"/>
              <a:t>Viscoelasticity</a:t>
            </a:r>
          </a:p>
        </p:txBody>
      </p:sp>
      <p:sp>
        <p:nvSpPr>
          <p:cNvPr id="7" name="Slide Number Placeholder 6">
            <a:extLst>
              <a:ext uri="{FF2B5EF4-FFF2-40B4-BE49-F238E27FC236}">
                <a16:creationId xmlns:a16="http://schemas.microsoft.com/office/drawing/2014/main" id="{D7F1B165-6443-5FB6-5717-1B061E631BAB}"/>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1316308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F750-DA16-CB34-15F2-ECD49495B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45179-745A-F970-189F-C3790A501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463BB9-4A6D-8710-6985-F8293FCFE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2518A-94F2-5ECF-F016-0311F62C12E7}"/>
              </a:ext>
            </a:extLst>
          </p:cNvPr>
          <p:cNvSpPr>
            <a:spLocks noGrp="1"/>
          </p:cNvSpPr>
          <p:nvPr>
            <p:ph type="dt" sz="half" idx="10"/>
          </p:nvPr>
        </p:nvSpPr>
        <p:spPr/>
        <p:txBody>
          <a:bodyPr/>
          <a:lstStyle/>
          <a:p>
            <a:fld id="{1389E47C-0606-4CBB-8996-9E718B95FF97}" type="datetime1">
              <a:rPr lang="en-IN" smtClean="0"/>
              <a:t>12-12-2023</a:t>
            </a:fld>
            <a:endParaRPr lang="en-IN"/>
          </a:p>
        </p:txBody>
      </p:sp>
      <p:sp>
        <p:nvSpPr>
          <p:cNvPr id="6" name="Footer Placeholder 5">
            <a:extLst>
              <a:ext uri="{FF2B5EF4-FFF2-40B4-BE49-F238E27FC236}">
                <a16:creationId xmlns:a16="http://schemas.microsoft.com/office/drawing/2014/main" id="{5EAF1A04-053E-B60D-9B69-1740838378B5}"/>
              </a:ext>
            </a:extLst>
          </p:cNvPr>
          <p:cNvSpPr>
            <a:spLocks noGrp="1"/>
          </p:cNvSpPr>
          <p:nvPr>
            <p:ph type="ftr" sz="quarter" idx="11"/>
          </p:nvPr>
        </p:nvSpPr>
        <p:spPr/>
        <p:txBody>
          <a:bodyPr/>
          <a:lstStyle/>
          <a:p>
            <a:r>
              <a:rPr lang="en-IN"/>
              <a:t>Viscoelasticity</a:t>
            </a:r>
          </a:p>
        </p:txBody>
      </p:sp>
      <p:sp>
        <p:nvSpPr>
          <p:cNvPr id="7" name="Slide Number Placeholder 6">
            <a:extLst>
              <a:ext uri="{FF2B5EF4-FFF2-40B4-BE49-F238E27FC236}">
                <a16:creationId xmlns:a16="http://schemas.microsoft.com/office/drawing/2014/main" id="{C359BC81-7F23-0172-20DF-EBEF9D7D53F3}"/>
              </a:ext>
            </a:extLst>
          </p:cNvPr>
          <p:cNvSpPr>
            <a:spLocks noGrp="1"/>
          </p:cNvSpPr>
          <p:nvPr>
            <p:ph type="sldNum" sz="quarter" idx="12"/>
          </p:nvPr>
        </p:nvSpPr>
        <p:spPr/>
        <p:txBody>
          <a:bodyPr/>
          <a:lstStyle/>
          <a:p>
            <a:fld id="{2E6C7C08-77A6-4D3D-9225-8AE301DF0A0D}" type="slidenum">
              <a:rPr lang="en-IN" smtClean="0"/>
              <a:t>‹#›</a:t>
            </a:fld>
            <a:endParaRPr lang="en-IN"/>
          </a:p>
        </p:txBody>
      </p:sp>
    </p:spTree>
    <p:extLst>
      <p:ext uri="{BB962C8B-B14F-4D97-AF65-F5344CB8AC3E}">
        <p14:creationId xmlns:p14="http://schemas.microsoft.com/office/powerpoint/2010/main" val="368342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CAD0F-6C55-6429-6313-3C1CF0293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6EDABA-5834-5BFF-7212-9F1F95D5F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D411926A-2180-D204-6121-DAC7C5209C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0688F-2951-410D-9BEF-EE0306139A94}" type="datetime1">
              <a:rPr lang="en-IN" smtClean="0"/>
              <a:t>12-12-2023</a:t>
            </a:fld>
            <a:endParaRPr lang="en-IN" dirty="0"/>
          </a:p>
        </p:txBody>
      </p:sp>
      <p:sp>
        <p:nvSpPr>
          <p:cNvPr id="5" name="Footer Placeholder 4">
            <a:extLst>
              <a:ext uri="{FF2B5EF4-FFF2-40B4-BE49-F238E27FC236}">
                <a16:creationId xmlns:a16="http://schemas.microsoft.com/office/drawing/2014/main" id="{6AEE12AC-B534-D9C3-F513-9899C9381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Viscoelasticity</a:t>
            </a:r>
            <a:endParaRPr lang="en-IN" dirty="0"/>
          </a:p>
        </p:txBody>
      </p:sp>
      <p:sp>
        <p:nvSpPr>
          <p:cNvPr id="6" name="Slide Number Placeholder 5">
            <a:extLst>
              <a:ext uri="{FF2B5EF4-FFF2-40B4-BE49-F238E27FC236}">
                <a16:creationId xmlns:a16="http://schemas.microsoft.com/office/drawing/2014/main" id="{27651716-8564-A450-648C-8AED3DD25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C7C08-77A6-4D3D-9225-8AE301DF0A0D}" type="slidenum">
              <a:rPr lang="en-IN" smtClean="0"/>
              <a:t>‹#›</a:t>
            </a:fld>
            <a:endParaRPr lang="en-IN" dirty="0"/>
          </a:p>
        </p:txBody>
      </p:sp>
    </p:spTree>
    <p:extLst>
      <p:ext uri="{BB962C8B-B14F-4D97-AF65-F5344CB8AC3E}">
        <p14:creationId xmlns:p14="http://schemas.microsoft.com/office/powerpoint/2010/main" val="3893538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8.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0.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7.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69.png"/><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customXml" Target="../ink/ink1.xml"/></Relationships>
</file>

<file path=ppt/slides/_rels/slide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32.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4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4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4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4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52.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9.png"/></Relationships>
</file>

<file path=ppt/slides/_rels/slide5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 Id="rId5" Type="http://schemas.openxmlformats.org/officeDocument/2006/relationships/image" Target="../media/image144.png"/><Relationship Id="rId4" Type="http://schemas.openxmlformats.org/officeDocument/2006/relationships/image" Target="../media/image143.png"/></Relationships>
</file>

<file path=ppt/slides/_rels/slide58.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46.png"/><Relationship Id="rId7" Type="http://schemas.openxmlformats.org/officeDocument/2006/relationships/image" Target="../media/image150.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9" Type="http://schemas.openxmlformats.org/officeDocument/2006/relationships/image" Target="../media/image152.png"/></Relationships>
</file>

<file path=ppt/slides/_rels/slide59.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5.png"/><Relationship Id="rId4" Type="http://schemas.openxmlformats.org/officeDocument/2006/relationships/image" Target="../media/image1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8.png"/><Relationship Id="rId7" Type="http://schemas.openxmlformats.org/officeDocument/2006/relationships/image" Target="../media/image162.png"/><Relationship Id="rId2"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62.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2.xml"/><Relationship Id="rId5" Type="http://schemas.openxmlformats.org/officeDocument/2006/relationships/image" Target="../media/image167.png"/><Relationship Id="rId4" Type="http://schemas.openxmlformats.org/officeDocument/2006/relationships/image" Target="../media/image166.png"/></Relationships>
</file>

<file path=ppt/slides/_rels/slide63.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4483-C179-A77D-CBB7-4FB1F6D17B1B}"/>
              </a:ext>
            </a:extLst>
          </p:cNvPr>
          <p:cNvSpPr>
            <a:spLocks noGrp="1"/>
          </p:cNvSpPr>
          <p:nvPr>
            <p:ph type="ctrTitle"/>
          </p:nvPr>
        </p:nvSpPr>
        <p:spPr>
          <a:xfrm>
            <a:off x="1524000" y="772319"/>
            <a:ext cx="9144000" cy="1655761"/>
          </a:xfrm>
        </p:spPr>
        <p:txBody>
          <a:bodyPr>
            <a:normAutofit fontScale="90000"/>
          </a:bodyPr>
          <a:lstStyle/>
          <a:p>
            <a:pPr marL="0" indent="0" algn="ctr">
              <a:buNone/>
            </a:pPr>
            <a:r>
              <a:rPr lang="en-IN" sz="6000" dirty="0">
                <a:latin typeface="Times New Roman" panose="02020603050405020304" pitchFamily="18" charset="0"/>
                <a:cs typeface="Times New Roman" panose="02020603050405020304" pitchFamily="18" charset="0"/>
              </a:rPr>
              <a:t>Constitutive Models for viscoelasticity</a:t>
            </a:r>
          </a:p>
        </p:txBody>
      </p:sp>
      <p:sp>
        <p:nvSpPr>
          <p:cNvPr id="3" name="Subtitle 2">
            <a:extLst>
              <a:ext uri="{FF2B5EF4-FFF2-40B4-BE49-F238E27FC236}">
                <a16:creationId xmlns:a16="http://schemas.microsoft.com/office/drawing/2014/main" id="{64822E54-451C-4005-9CE2-DD58F90E9F17}"/>
              </a:ext>
            </a:extLst>
          </p:cNvPr>
          <p:cNvSpPr>
            <a:spLocks noGrp="1"/>
          </p:cNvSpPr>
          <p:nvPr>
            <p:ph type="subTitle" idx="1"/>
          </p:nvPr>
        </p:nvSpPr>
        <p:spPr>
          <a:xfrm>
            <a:off x="1524000" y="2669530"/>
            <a:ext cx="9144000" cy="2524166"/>
          </a:xfrm>
        </p:spPr>
        <p:txBody>
          <a:bodyPr>
            <a:normAutofit fontScale="92500" lnSpcReduction="10000"/>
          </a:bodyPr>
          <a:lstStyle/>
          <a:p>
            <a:pPr marL="0" indent="0" algn="ctr">
              <a:buNone/>
            </a:pPr>
            <a:r>
              <a:rPr lang="en-IN" sz="2000" dirty="0">
                <a:latin typeface="Times New Roman" panose="02020603050405020304" pitchFamily="18" charset="0"/>
                <a:cs typeface="Times New Roman" panose="02020603050405020304" pitchFamily="18" charset="0"/>
              </a:rPr>
              <a:t>Presented by:</a:t>
            </a:r>
          </a:p>
          <a:p>
            <a:pPr marL="0" indent="0" algn="ctr">
              <a:buNone/>
            </a:pPr>
            <a:r>
              <a:rPr lang="en-IN" sz="2000" dirty="0">
                <a:latin typeface="Times New Roman" panose="02020603050405020304" pitchFamily="18" charset="0"/>
                <a:cs typeface="Times New Roman" panose="02020603050405020304" pitchFamily="18" charset="0"/>
              </a:rPr>
              <a:t>Ayush Tripathi</a:t>
            </a:r>
          </a:p>
          <a:p>
            <a:endParaRPr lang="en-US" sz="2000" dirty="0"/>
          </a:p>
          <a:p>
            <a:pPr marL="0" indent="0" algn="ctr">
              <a:buNone/>
            </a:pPr>
            <a:r>
              <a:rPr lang="en-IN" sz="2000" dirty="0">
                <a:latin typeface="Times New Roman" panose="02020603050405020304" pitchFamily="18" charset="0"/>
                <a:cs typeface="Times New Roman" panose="02020603050405020304" pitchFamily="18" charset="0"/>
              </a:rPr>
              <a:t>Under the guidance of</a:t>
            </a:r>
          </a:p>
          <a:p>
            <a:pPr marL="0" indent="0" algn="ctr">
              <a:buNone/>
            </a:pPr>
            <a:r>
              <a:rPr lang="en-IN" sz="2000" dirty="0">
                <a:latin typeface="Times New Roman" panose="02020603050405020304" pitchFamily="18" charset="0"/>
                <a:cs typeface="Times New Roman" panose="02020603050405020304" pitchFamily="18" charset="0"/>
              </a:rPr>
              <a:t>Dr Prakhar Gupta</a:t>
            </a:r>
          </a:p>
          <a:p>
            <a:endParaRPr lang="en-US" sz="2000" dirty="0"/>
          </a:p>
          <a:p>
            <a:r>
              <a:rPr lang="en-US" sz="2000" dirty="0"/>
              <a:t>Department of Mechanical &amp; Aerospace Engineering</a:t>
            </a:r>
            <a:endParaRPr lang="en-IN" sz="2000" dirty="0"/>
          </a:p>
        </p:txBody>
      </p:sp>
      <p:pic>
        <p:nvPicPr>
          <p:cNvPr id="4" name="Picture 3" descr="A black background with blue text&#10;&#10;Description automatically generated">
            <a:extLst>
              <a:ext uri="{FF2B5EF4-FFF2-40B4-BE49-F238E27FC236}">
                <a16:creationId xmlns:a16="http://schemas.microsoft.com/office/drawing/2014/main" id="{36243B17-5AE3-F148-F5E6-13069E17D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484" y="5193696"/>
            <a:ext cx="3617031" cy="935875"/>
          </a:xfrm>
          <a:prstGeom prst="rect">
            <a:avLst/>
          </a:prstGeom>
        </p:spPr>
      </p:pic>
    </p:spTree>
    <p:extLst>
      <p:ext uri="{BB962C8B-B14F-4D97-AF65-F5344CB8AC3E}">
        <p14:creationId xmlns:p14="http://schemas.microsoft.com/office/powerpoint/2010/main" val="6125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24F7-A6CE-B9AD-F398-AF06C5906A0E}"/>
              </a:ext>
            </a:extLst>
          </p:cNvPr>
          <p:cNvSpPr>
            <a:spLocks noGrp="1"/>
          </p:cNvSpPr>
          <p:nvPr>
            <p:ph type="title"/>
          </p:nvPr>
        </p:nvSpPr>
        <p:spPr/>
        <p:txBody>
          <a:bodyPr/>
          <a:lstStyle/>
          <a:p>
            <a:r>
              <a:rPr lang="en-IN" dirty="0"/>
              <a:t>Constraints on constitutive law</a:t>
            </a:r>
          </a:p>
        </p:txBody>
      </p:sp>
      <p:sp>
        <p:nvSpPr>
          <p:cNvPr id="3" name="Content Placeholder 2">
            <a:extLst>
              <a:ext uri="{FF2B5EF4-FFF2-40B4-BE49-F238E27FC236}">
                <a16:creationId xmlns:a16="http://schemas.microsoft.com/office/drawing/2014/main" id="{882183FE-38BE-59D8-556E-62566EE61063}"/>
              </a:ext>
            </a:extLst>
          </p:cNvPr>
          <p:cNvSpPr>
            <a:spLocks noGrp="1"/>
          </p:cNvSpPr>
          <p:nvPr>
            <p:ph idx="1"/>
          </p:nvPr>
        </p:nvSpPr>
        <p:spPr>
          <a:xfrm>
            <a:off x="456063" y="1702026"/>
            <a:ext cx="10515600" cy="4351338"/>
          </a:xfrm>
        </p:spPr>
        <p:txBody>
          <a:bodyPr/>
          <a:lstStyle/>
          <a:p>
            <a:r>
              <a:rPr lang="en-IN" dirty="0"/>
              <a:t>Local entropy production must always be greater than zero</a:t>
            </a:r>
          </a:p>
          <a:p>
            <a:r>
              <a:rPr lang="en-IN" dirty="0"/>
              <a:t>Work conjugate pair; rate of internal mechanical work per unit volume (stress power)</a:t>
            </a:r>
          </a:p>
          <a:p>
            <a:r>
              <a:rPr lang="en-IN" dirty="0"/>
              <a:t>Rate of change of internal energy</a:t>
            </a:r>
          </a:p>
        </p:txBody>
      </p:sp>
      <p:sp>
        <p:nvSpPr>
          <p:cNvPr id="4" name="Date Placeholder 3">
            <a:extLst>
              <a:ext uri="{FF2B5EF4-FFF2-40B4-BE49-F238E27FC236}">
                <a16:creationId xmlns:a16="http://schemas.microsoft.com/office/drawing/2014/main" id="{B48237A7-21B5-A6AA-07FF-C2F7C9AF4C2A}"/>
              </a:ext>
            </a:extLst>
          </p:cNvPr>
          <p:cNvSpPr>
            <a:spLocks noGrp="1"/>
          </p:cNvSpPr>
          <p:nvPr>
            <p:ph type="dt" sz="half" idx="10"/>
          </p:nvPr>
        </p:nvSpPr>
        <p:spPr/>
        <p:txBody>
          <a:bodyPr/>
          <a:lstStyle/>
          <a:p>
            <a:fld id="{0B553B78-E372-4E8F-922C-54367258841E}" type="datetime1">
              <a:rPr lang="en-IN" smtClean="0"/>
              <a:t>12-12-2023</a:t>
            </a:fld>
            <a:endParaRPr lang="en-IN" dirty="0"/>
          </a:p>
        </p:txBody>
      </p:sp>
      <p:sp>
        <p:nvSpPr>
          <p:cNvPr id="5" name="Footer Placeholder 4">
            <a:extLst>
              <a:ext uri="{FF2B5EF4-FFF2-40B4-BE49-F238E27FC236}">
                <a16:creationId xmlns:a16="http://schemas.microsoft.com/office/drawing/2014/main" id="{526EFE0F-9AF1-D10F-23CB-37A891EE1D12}"/>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DB75FC4A-2B7A-56A3-A500-75C3FA1462FE}"/>
              </a:ext>
            </a:extLst>
          </p:cNvPr>
          <p:cNvSpPr>
            <a:spLocks noGrp="1"/>
          </p:cNvSpPr>
          <p:nvPr>
            <p:ph type="sldNum" sz="quarter" idx="12"/>
          </p:nvPr>
        </p:nvSpPr>
        <p:spPr/>
        <p:txBody>
          <a:bodyPr/>
          <a:lstStyle/>
          <a:p>
            <a:fld id="{2E6C7C08-77A6-4D3D-9225-8AE301DF0A0D}" type="slidenum">
              <a:rPr lang="en-IN" smtClean="0"/>
              <a:pPr/>
              <a:t>10</a:t>
            </a:fld>
            <a:endParaRPr lang="en-IN" dirty="0"/>
          </a:p>
        </p:txBody>
      </p:sp>
      <p:pic>
        <p:nvPicPr>
          <p:cNvPr id="9" name="Picture 8">
            <a:extLst>
              <a:ext uri="{FF2B5EF4-FFF2-40B4-BE49-F238E27FC236}">
                <a16:creationId xmlns:a16="http://schemas.microsoft.com/office/drawing/2014/main" id="{F37EE87F-86A4-CB34-CED2-41D49FF747A6}"/>
              </a:ext>
            </a:extLst>
          </p:cNvPr>
          <p:cNvPicPr>
            <a:picLocks noChangeAspect="1"/>
          </p:cNvPicPr>
          <p:nvPr/>
        </p:nvPicPr>
        <p:blipFill>
          <a:blip r:embed="rId2"/>
          <a:stretch>
            <a:fillRect/>
          </a:stretch>
        </p:blipFill>
        <p:spPr>
          <a:xfrm>
            <a:off x="4038600" y="1215570"/>
            <a:ext cx="2449648" cy="486455"/>
          </a:xfrm>
          <a:prstGeom prst="rect">
            <a:avLst/>
          </a:prstGeom>
        </p:spPr>
      </p:pic>
      <p:pic>
        <p:nvPicPr>
          <p:cNvPr id="13" name="Picture 12">
            <a:extLst>
              <a:ext uri="{FF2B5EF4-FFF2-40B4-BE49-F238E27FC236}">
                <a16:creationId xmlns:a16="http://schemas.microsoft.com/office/drawing/2014/main" id="{9D5FE158-D27F-A135-14E2-A9E033755FFD}"/>
              </a:ext>
            </a:extLst>
          </p:cNvPr>
          <p:cNvPicPr>
            <a:picLocks noChangeAspect="1"/>
          </p:cNvPicPr>
          <p:nvPr/>
        </p:nvPicPr>
        <p:blipFill>
          <a:blip r:embed="rId3"/>
          <a:stretch>
            <a:fillRect/>
          </a:stretch>
        </p:blipFill>
        <p:spPr>
          <a:xfrm>
            <a:off x="4587212" y="3811539"/>
            <a:ext cx="2116652" cy="581334"/>
          </a:xfrm>
          <a:prstGeom prst="rect">
            <a:avLst/>
          </a:prstGeom>
        </p:spPr>
      </p:pic>
      <p:pic>
        <p:nvPicPr>
          <p:cNvPr id="14" name="Content Placeholder 7">
            <a:extLst>
              <a:ext uri="{FF2B5EF4-FFF2-40B4-BE49-F238E27FC236}">
                <a16:creationId xmlns:a16="http://schemas.microsoft.com/office/drawing/2014/main" id="{CD2452AE-EA6D-0276-AF0C-7E4B133E0B98}"/>
              </a:ext>
            </a:extLst>
          </p:cNvPr>
          <p:cNvPicPr>
            <a:picLocks noChangeAspect="1"/>
          </p:cNvPicPr>
          <p:nvPr/>
        </p:nvPicPr>
        <p:blipFill>
          <a:blip r:embed="rId4"/>
          <a:stretch>
            <a:fillRect/>
          </a:stretch>
        </p:blipFill>
        <p:spPr>
          <a:xfrm>
            <a:off x="2404222" y="4880102"/>
            <a:ext cx="6619281" cy="1094096"/>
          </a:xfrm>
          <a:prstGeom prst="rect">
            <a:avLst/>
          </a:prstGeom>
        </p:spPr>
      </p:pic>
      <p:sp>
        <p:nvSpPr>
          <p:cNvPr id="15" name="TextBox 14">
            <a:extLst>
              <a:ext uri="{FF2B5EF4-FFF2-40B4-BE49-F238E27FC236}">
                <a16:creationId xmlns:a16="http://schemas.microsoft.com/office/drawing/2014/main" id="{1D943516-9DD0-2D70-FDD4-CDADB72F7E61}"/>
              </a:ext>
            </a:extLst>
          </p:cNvPr>
          <p:cNvSpPr txBox="1"/>
          <p:nvPr/>
        </p:nvSpPr>
        <p:spPr>
          <a:xfrm>
            <a:off x="877499" y="1223388"/>
            <a:ext cx="3601872" cy="369332"/>
          </a:xfrm>
          <a:prstGeom prst="rect">
            <a:avLst/>
          </a:prstGeom>
          <a:noFill/>
        </p:spPr>
        <p:txBody>
          <a:bodyPr wrap="square" rtlCol="0">
            <a:spAutoFit/>
          </a:bodyPr>
          <a:lstStyle/>
          <a:p>
            <a:r>
              <a:rPr lang="en-IN" dirty="0"/>
              <a:t>For purely mechanical theory</a:t>
            </a:r>
          </a:p>
        </p:txBody>
      </p:sp>
    </p:spTree>
    <p:extLst>
      <p:ext uri="{BB962C8B-B14F-4D97-AF65-F5344CB8AC3E}">
        <p14:creationId xmlns:p14="http://schemas.microsoft.com/office/powerpoint/2010/main" val="194488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929A-3753-2CE4-0AB7-B39D79E818B0}"/>
              </a:ext>
            </a:extLst>
          </p:cNvPr>
          <p:cNvSpPr>
            <a:spLocks noGrp="1"/>
          </p:cNvSpPr>
          <p:nvPr>
            <p:ph type="title"/>
          </p:nvPr>
        </p:nvSpPr>
        <p:spPr/>
        <p:txBody>
          <a:bodyPr/>
          <a:lstStyle/>
          <a:p>
            <a:r>
              <a:rPr lang="en-IN" dirty="0"/>
              <a:t>Internal variable model</a:t>
            </a:r>
          </a:p>
        </p:txBody>
      </p:sp>
      <p:sp>
        <p:nvSpPr>
          <p:cNvPr id="4" name="Date Placeholder 3">
            <a:extLst>
              <a:ext uri="{FF2B5EF4-FFF2-40B4-BE49-F238E27FC236}">
                <a16:creationId xmlns:a16="http://schemas.microsoft.com/office/drawing/2014/main" id="{E6296A16-F658-D2BC-44BA-09BD998D88FD}"/>
              </a:ext>
            </a:extLst>
          </p:cNvPr>
          <p:cNvSpPr>
            <a:spLocks noGrp="1"/>
          </p:cNvSpPr>
          <p:nvPr>
            <p:ph type="dt" sz="half" idx="10"/>
          </p:nvPr>
        </p:nvSpPr>
        <p:spPr/>
        <p:txBody>
          <a:bodyPr/>
          <a:lstStyle/>
          <a:p>
            <a:fld id="{AE65712C-AA9A-47F1-A7A1-F16B73BF1A34}" type="datetime1">
              <a:rPr lang="en-IN" smtClean="0"/>
              <a:t>12-12-2023</a:t>
            </a:fld>
            <a:endParaRPr lang="en-IN" dirty="0"/>
          </a:p>
        </p:txBody>
      </p:sp>
      <p:sp>
        <p:nvSpPr>
          <p:cNvPr id="5" name="Footer Placeholder 4">
            <a:extLst>
              <a:ext uri="{FF2B5EF4-FFF2-40B4-BE49-F238E27FC236}">
                <a16:creationId xmlns:a16="http://schemas.microsoft.com/office/drawing/2014/main" id="{BBD1EDFC-A88D-7990-D1C1-D835C8077DF6}"/>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DB3DE2F0-7FA1-B26A-DE23-26A88DC34CD1}"/>
              </a:ext>
            </a:extLst>
          </p:cNvPr>
          <p:cNvSpPr>
            <a:spLocks noGrp="1"/>
          </p:cNvSpPr>
          <p:nvPr>
            <p:ph type="sldNum" sz="quarter" idx="12"/>
          </p:nvPr>
        </p:nvSpPr>
        <p:spPr/>
        <p:txBody>
          <a:bodyPr/>
          <a:lstStyle/>
          <a:p>
            <a:fld id="{2E6C7C08-77A6-4D3D-9225-8AE301DF0A0D}" type="slidenum">
              <a:rPr lang="en-IN" smtClean="0"/>
              <a:pPr/>
              <a:t>11</a:t>
            </a:fld>
            <a:endParaRPr lang="en-IN" dirty="0"/>
          </a:p>
        </p:txBody>
      </p:sp>
      <p:pic>
        <p:nvPicPr>
          <p:cNvPr id="15" name="Picture 14">
            <a:extLst>
              <a:ext uri="{FF2B5EF4-FFF2-40B4-BE49-F238E27FC236}">
                <a16:creationId xmlns:a16="http://schemas.microsoft.com/office/drawing/2014/main" id="{39415425-6B3C-9CEE-984C-A40C740443E3}"/>
              </a:ext>
            </a:extLst>
          </p:cNvPr>
          <p:cNvPicPr>
            <a:picLocks noChangeAspect="1"/>
          </p:cNvPicPr>
          <p:nvPr/>
        </p:nvPicPr>
        <p:blipFill>
          <a:blip r:embed="rId3"/>
          <a:stretch>
            <a:fillRect/>
          </a:stretch>
        </p:blipFill>
        <p:spPr>
          <a:xfrm>
            <a:off x="5509146" y="2845230"/>
            <a:ext cx="3808422" cy="1119269"/>
          </a:xfrm>
          <a:prstGeom prst="rect">
            <a:avLst/>
          </a:prstGeom>
        </p:spPr>
      </p:pic>
      <p:pic>
        <p:nvPicPr>
          <p:cNvPr id="17" name="Picture 16">
            <a:extLst>
              <a:ext uri="{FF2B5EF4-FFF2-40B4-BE49-F238E27FC236}">
                <a16:creationId xmlns:a16="http://schemas.microsoft.com/office/drawing/2014/main" id="{AC3692E7-1125-A37F-3683-A4DCD1253F5D}"/>
              </a:ext>
            </a:extLst>
          </p:cNvPr>
          <p:cNvPicPr>
            <a:picLocks noChangeAspect="1"/>
          </p:cNvPicPr>
          <p:nvPr/>
        </p:nvPicPr>
        <p:blipFill>
          <a:blip r:embed="rId4"/>
          <a:stretch>
            <a:fillRect/>
          </a:stretch>
        </p:blipFill>
        <p:spPr>
          <a:xfrm>
            <a:off x="1058198" y="4032771"/>
            <a:ext cx="4867275" cy="1162050"/>
          </a:xfrm>
          <a:prstGeom prst="rect">
            <a:avLst/>
          </a:prstGeom>
        </p:spPr>
      </p:pic>
      <p:pic>
        <p:nvPicPr>
          <p:cNvPr id="18" name="Picture 17">
            <a:extLst>
              <a:ext uri="{FF2B5EF4-FFF2-40B4-BE49-F238E27FC236}">
                <a16:creationId xmlns:a16="http://schemas.microsoft.com/office/drawing/2014/main" id="{EC6457FC-D41E-F9CA-A89E-9C4CBB3161FB}"/>
              </a:ext>
            </a:extLst>
          </p:cNvPr>
          <p:cNvPicPr>
            <a:picLocks noChangeAspect="1"/>
          </p:cNvPicPr>
          <p:nvPr/>
        </p:nvPicPr>
        <p:blipFill>
          <a:blip r:embed="rId5"/>
          <a:stretch>
            <a:fillRect/>
          </a:stretch>
        </p:blipFill>
        <p:spPr>
          <a:xfrm>
            <a:off x="1058198" y="1024436"/>
            <a:ext cx="10075604" cy="1355820"/>
          </a:xfrm>
          <a:prstGeom prst="rect">
            <a:avLst/>
          </a:prstGeom>
        </p:spPr>
      </p:pic>
      <p:pic>
        <p:nvPicPr>
          <p:cNvPr id="22" name="Picture 21">
            <a:extLst>
              <a:ext uri="{FF2B5EF4-FFF2-40B4-BE49-F238E27FC236}">
                <a16:creationId xmlns:a16="http://schemas.microsoft.com/office/drawing/2014/main" id="{A4534E21-9AC5-3CB8-1692-7DB0A444804F}"/>
              </a:ext>
            </a:extLst>
          </p:cNvPr>
          <p:cNvPicPr>
            <a:picLocks noChangeAspect="1"/>
          </p:cNvPicPr>
          <p:nvPr/>
        </p:nvPicPr>
        <p:blipFill>
          <a:blip r:embed="rId6"/>
          <a:stretch>
            <a:fillRect/>
          </a:stretch>
        </p:blipFill>
        <p:spPr>
          <a:xfrm>
            <a:off x="1338262" y="2825229"/>
            <a:ext cx="3298379" cy="1207542"/>
          </a:xfrm>
          <a:prstGeom prst="rect">
            <a:avLst/>
          </a:prstGeom>
        </p:spPr>
      </p:pic>
      <p:sp>
        <p:nvSpPr>
          <p:cNvPr id="23" name="TextBox 22">
            <a:extLst>
              <a:ext uri="{FF2B5EF4-FFF2-40B4-BE49-F238E27FC236}">
                <a16:creationId xmlns:a16="http://schemas.microsoft.com/office/drawing/2014/main" id="{EFF74FDF-1C59-A6CD-DBB5-4AFD21EF0473}"/>
              </a:ext>
            </a:extLst>
          </p:cNvPr>
          <p:cNvSpPr txBox="1"/>
          <p:nvPr/>
        </p:nvSpPr>
        <p:spPr>
          <a:xfrm>
            <a:off x="488690" y="4925016"/>
            <a:ext cx="11054687"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t>Must hold for all times at every point of the continuum body </a:t>
            </a:r>
          </a:p>
          <a:p>
            <a:pPr marL="342900" indent="-342900">
              <a:buFont typeface="Arial" panose="020B0604020202020204" pitchFamily="34" charset="0"/>
              <a:buChar char="•"/>
            </a:pPr>
            <a:r>
              <a:rPr lang="en-IN" sz="2000" dirty="0"/>
              <a:t>            Conjugate to </a:t>
            </a:r>
          </a:p>
          <a:p>
            <a:pPr marL="342900" indent="-342900">
              <a:buFont typeface="Arial" panose="020B0604020202020204" pitchFamily="34" charset="0"/>
              <a:buChar char="•"/>
            </a:pPr>
            <a:r>
              <a:rPr lang="en-IN" sz="2000" dirty="0"/>
              <a:t>Tensor variables F and       are associated with thermodynamics forces P and</a:t>
            </a:r>
          </a:p>
          <a:p>
            <a:pPr marL="342900" indent="-342900">
              <a:buFont typeface="Arial" panose="020B0604020202020204" pitchFamily="34" charset="0"/>
              <a:buChar char="•"/>
            </a:pPr>
            <a:r>
              <a:rPr lang="en-IN" sz="2000" dirty="0"/>
              <a:t>If           is not needed to characterize thermodynamic state of the system, then the material is perfectly elastic</a:t>
            </a:r>
          </a:p>
        </p:txBody>
      </p:sp>
      <p:pic>
        <p:nvPicPr>
          <p:cNvPr id="25" name="Picture 24">
            <a:extLst>
              <a:ext uri="{FF2B5EF4-FFF2-40B4-BE49-F238E27FC236}">
                <a16:creationId xmlns:a16="http://schemas.microsoft.com/office/drawing/2014/main" id="{BE3A12EC-14B7-61D9-A16B-F098125DBF06}"/>
              </a:ext>
            </a:extLst>
          </p:cNvPr>
          <p:cNvPicPr>
            <a:picLocks noChangeAspect="1"/>
          </p:cNvPicPr>
          <p:nvPr/>
        </p:nvPicPr>
        <p:blipFill>
          <a:blip r:embed="rId7"/>
          <a:stretch>
            <a:fillRect/>
          </a:stretch>
        </p:blipFill>
        <p:spPr>
          <a:xfrm>
            <a:off x="1046828" y="5291135"/>
            <a:ext cx="409575" cy="390525"/>
          </a:xfrm>
          <a:prstGeom prst="rect">
            <a:avLst/>
          </a:prstGeom>
        </p:spPr>
      </p:pic>
      <p:pic>
        <p:nvPicPr>
          <p:cNvPr id="27" name="Picture 26">
            <a:extLst>
              <a:ext uri="{FF2B5EF4-FFF2-40B4-BE49-F238E27FC236}">
                <a16:creationId xmlns:a16="http://schemas.microsoft.com/office/drawing/2014/main" id="{5DB97E3D-1782-17AD-8453-FD1E2852F4DF}"/>
              </a:ext>
            </a:extLst>
          </p:cNvPr>
          <p:cNvPicPr>
            <a:picLocks noChangeAspect="1"/>
          </p:cNvPicPr>
          <p:nvPr/>
        </p:nvPicPr>
        <p:blipFill rotWithShape="1">
          <a:blip r:embed="rId8"/>
          <a:srcRect l="-4877" t="22871"/>
          <a:stretch/>
        </p:blipFill>
        <p:spPr>
          <a:xfrm>
            <a:off x="2987451" y="5278823"/>
            <a:ext cx="409575" cy="330595"/>
          </a:xfrm>
          <a:prstGeom prst="rect">
            <a:avLst/>
          </a:prstGeom>
        </p:spPr>
      </p:pic>
      <p:sp>
        <p:nvSpPr>
          <p:cNvPr id="29" name="TextBox 28">
            <a:extLst>
              <a:ext uri="{FF2B5EF4-FFF2-40B4-BE49-F238E27FC236}">
                <a16:creationId xmlns:a16="http://schemas.microsoft.com/office/drawing/2014/main" id="{B9A54240-F9E8-A848-F9D8-115A9233F9AF}"/>
              </a:ext>
            </a:extLst>
          </p:cNvPr>
          <p:cNvSpPr txBox="1"/>
          <p:nvPr/>
        </p:nvSpPr>
        <p:spPr>
          <a:xfrm>
            <a:off x="6266529" y="4429404"/>
            <a:ext cx="4867273" cy="369332"/>
          </a:xfrm>
          <a:prstGeom prst="rect">
            <a:avLst/>
          </a:prstGeom>
          <a:noFill/>
        </p:spPr>
        <p:txBody>
          <a:bodyPr wrap="square">
            <a:spAutoFit/>
          </a:bodyPr>
          <a:lstStyle/>
          <a:p>
            <a:r>
              <a:rPr lang="en-IN" dirty="0"/>
              <a:t>Gradient of free energy </a:t>
            </a:r>
            <a:r>
              <a:rPr lang="en-IN" dirty="0" err="1"/>
              <a:t>wrt</a:t>
            </a:r>
            <a:r>
              <a:rPr lang="en-IN" dirty="0"/>
              <a:t> to internal variable </a:t>
            </a:r>
          </a:p>
        </p:txBody>
      </p:sp>
      <p:sp>
        <p:nvSpPr>
          <p:cNvPr id="30" name="TextBox 29">
            <a:extLst>
              <a:ext uri="{FF2B5EF4-FFF2-40B4-BE49-F238E27FC236}">
                <a16:creationId xmlns:a16="http://schemas.microsoft.com/office/drawing/2014/main" id="{5B878E35-B35B-2C2A-0681-EF93BAC6D2D8}"/>
              </a:ext>
            </a:extLst>
          </p:cNvPr>
          <p:cNvSpPr txBox="1"/>
          <p:nvPr/>
        </p:nvSpPr>
        <p:spPr>
          <a:xfrm>
            <a:off x="1160060" y="2497540"/>
            <a:ext cx="2497540" cy="369332"/>
          </a:xfrm>
          <a:prstGeom prst="rect">
            <a:avLst/>
          </a:prstGeom>
          <a:noFill/>
        </p:spPr>
        <p:txBody>
          <a:bodyPr wrap="square" rtlCol="0">
            <a:spAutoFit/>
          </a:bodyPr>
          <a:lstStyle/>
          <a:p>
            <a:r>
              <a:rPr lang="en-IN" dirty="0"/>
              <a:t>Splitting the terms </a:t>
            </a:r>
          </a:p>
        </p:txBody>
      </p:sp>
      <p:pic>
        <p:nvPicPr>
          <p:cNvPr id="31" name="Picture 30">
            <a:extLst>
              <a:ext uri="{FF2B5EF4-FFF2-40B4-BE49-F238E27FC236}">
                <a16:creationId xmlns:a16="http://schemas.microsoft.com/office/drawing/2014/main" id="{517264DC-2EF9-DCE1-FAFE-BF008D0CCBB0}"/>
              </a:ext>
            </a:extLst>
          </p:cNvPr>
          <p:cNvPicPr>
            <a:picLocks noChangeAspect="1"/>
          </p:cNvPicPr>
          <p:nvPr/>
        </p:nvPicPr>
        <p:blipFill rotWithShape="1">
          <a:blip r:embed="rId8"/>
          <a:srcRect l="1" r="-4878"/>
          <a:stretch/>
        </p:blipFill>
        <p:spPr>
          <a:xfrm>
            <a:off x="3232983" y="5544737"/>
            <a:ext cx="409575" cy="428625"/>
          </a:xfrm>
          <a:prstGeom prst="rect">
            <a:avLst/>
          </a:prstGeom>
        </p:spPr>
      </p:pic>
      <p:pic>
        <p:nvPicPr>
          <p:cNvPr id="32" name="Picture 31">
            <a:extLst>
              <a:ext uri="{FF2B5EF4-FFF2-40B4-BE49-F238E27FC236}">
                <a16:creationId xmlns:a16="http://schemas.microsoft.com/office/drawing/2014/main" id="{06E7F3A5-9007-F02D-B0EA-DF1718888F40}"/>
              </a:ext>
            </a:extLst>
          </p:cNvPr>
          <p:cNvPicPr>
            <a:picLocks noChangeAspect="1"/>
          </p:cNvPicPr>
          <p:nvPr/>
        </p:nvPicPr>
        <p:blipFill>
          <a:blip r:embed="rId7"/>
          <a:stretch>
            <a:fillRect/>
          </a:stretch>
        </p:blipFill>
        <p:spPr>
          <a:xfrm>
            <a:off x="8754230" y="5545360"/>
            <a:ext cx="409575" cy="390525"/>
          </a:xfrm>
          <a:prstGeom prst="rect">
            <a:avLst/>
          </a:prstGeom>
        </p:spPr>
      </p:pic>
      <p:pic>
        <p:nvPicPr>
          <p:cNvPr id="33" name="Picture 32">
            <a:extLst>
              <a:ext uri="{FF2B5EF4-FFF2-40B4-BE49-F238E27FC236}">
                <a16:creationId xmlns:a16="http://schemas.microsoft.com/office/drawing/2014/main" id="{9C425A41-6BA0-0C99-C5D8-EB125F4662EE}"/>
              </a:ext>
            </a:extLst>
          </p:cNvPr>
          <p:cNvPicPr>
            <a:picLocks noChangeAspect="1"/>
          </p:cNvPicPr>
          <p:nvPr/>
        </p:nvPicPr>
        <p:blipFill rotWithShape="1">
          <a:blip r:embed="rId8"/>
          <a:srcRect l="1" r="-4878"/>
          <a:stretch/>
        </p:blipFill>
        <p:spPr>
          <a:xfrm>
            <a:off x="1251615" y="5872955"/>
            <a:ext cx="409575" cy="428625"/>
          </a:xfrm>
          <a:prstGeom prst="rect">
            <a:avLst/>
          </a:prstGeom>
        </p:spPr>
      </p:pic>
    </p:spTree>
    <p:extLst>
      <p:ext uri="{BB962C8B-B14F-4D97-AF65-F5344CB8AC3E}">
        <p14:creationId xmlns:p14="http://schemas.microsoft.com/office/powerpoint/2010/main" val="1949233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76EF-854D-39D3-7E2D-31AE77CE8A0A}"/>
              </a:ext>
            </a:extLst>
          </p:cNvPr>
          <p:cNvSpPr>
            <a:spLocks noGrp="1"/>
          </p:cNvSpPr>
          <p:nvPr>
            <p:ph type="title"/>
          </p:nvPr>
        </p:nvSpPr>
        <p:spPr/>
        <p:txBody>
          <a:bodyPr/>
          <a:lstStyle/>
          <a:p>
            <a:r>
              <a:rPr lang="en-IN" dirty="0"/>
              <a:t>Kinetic Relation</a:t>
            </a:r>
          </a:p>
        </p:txBody>
      </p:sp>
      <p:sp>
        <p:nvSpPr>
          <p:cNvPr id="3" name="Content Placeholder 2">
            <a:extLst>
              <a:ext uri="{FF2B5EF4-FFF2-40B4-BE49-F238E27FC236}">
                <a16:creationId xmlns:a16="http://schemas.microsoft.com/office/drawing/2014/main" id="{B74C45B6-1010-E017-033A-59773153A781}"/>
              </a:ext>
            </a:extLst>
          </p:cNvPr>
          <p:cNvSpPr>
            <a:spLocks noGrp="1"/>
          </p:cNvSpPr>
          <p:nvPr>
            <p:ph idx="1"/>
          </p:nvPr>
        </p:nvSpPr>
        <p:spPr>
          <a:xfrm>
            <a:off x="838200" y="1253330"/>
            <a:ext cx="10475794" cy="4929106"/>
          </a:xfrm>
        </p:spPr>
        <p:txBody>
          <a:bodyPr>
            <a:normAutofit fontScale="92500" lnSpcReduction="20000"/>
          </a:bodyPr>
          <a:lstStyle/>
          <a:p>
            <a:r>
              <a:rPr lang="en-IN" dirty="0"/>
              <a:t>Describes the evolution of the internal variable and associated dissipation mechanism</a:t>
            </a:r>
          </a:p>
          <a:p>
            <a:r>
              <a:rPr lang="en-IN" dirty="0"/>
              <a:t>Required to describe how an irreversible process evolves</a:t>
            </a:r>
          </a:p>
          <a:p>
            <a:r>
              <a:rPr lang="en-IN" dirty="0"/>
              <a:t>Thermodynamic admissibility is the only restriction</a:t>
            </a:r>
          </a:p>
          <a:p>
            <a:endParaRPr lang="en-IN" dirty="0"/>
          </a:p>
          <a:p>
            <a:endParaRPr lang="en-IN" dirty="0"/>
          </a:p>
          <a:p>
            <a:r>
              <a:rPr lang="en-IN" dirty="0"/>
              <a:t>Rate at which the internal variables tend towards equilibrium</a:t>
            </a:r>
          </a:p>
          <a:p>
            <a:r>
              <a:rPr lang="en-IN" dirty="0"/>
              <a:t>Tensor valued function with 1+m variables</a:t>
            </a:r>
          </a:p>
          <a:p>
            <a:r>
              <a:rPr lang="en-IN" dirty="0"/>
              <a:t>Every system tends to thermodynamic equilibrium </a:t>
            </a:r>
          </a:p>
          <a:p>
            <a:pPr lvl="1"/>
            <a:r>
              <a:rPr lang="en-IN" dirty="0"/>
              <a:t>Observable and internal variable reach equilibrium under prescribed stress and strain</a:t>
            </a:r>
          </a:p>
          <a:p>
            <a:pPr lvl="1"/>
            <a:r>
              <a:rPr lang="en-IN" dirty="0"/>
              <a:t>Remain constant at all points if the system with time</a:t>
            </a:r>
          </a:p>
          <a:p>
            <a:r>
              <a:rPr lang="en-IN" dirty="0"/>
              <a:t>For an elastic continuum, every state is in equilibrium</a:t>
            </a:r>
          </a:p>
          <a:p>
            <a:endParaRPr lang="en-IN" dirty="0"/>
          </a:p>
          <a:p>
            <a:endParaRPr lang="en-IN" dirty="0"/>
          </a:p>
        </p:txBody>
      </p:sp>
      <p:sp>
        <p:nvSpPr>
          <p:cNvPr id="4" name="Date Placeholder 3">
            <a:extLst>
              <a:ext uri="{FF2B5EF4-FFF2-40B4-BE49-F238E27FC236}">
                <a16:creationId xmlns:a16="http://schemas.microsoft.com/office/drawing/2014/main" id="{0A19C1FC-FE99-82FE-FEF8-FD644899289B}"/>
              </a:ext>
            </a:extLst>
          </p:cNvPr>
          <p:cNvSpPr>
            <a:spLocks noGrp="1"/>
          </p:cNvSpPr>
          <p:nvPr>
            <p:ph type="dt" sz="half" idx="10"/>
          </p:nvPr>
        </p:nvSpPr>
        <p:spPr/>
        <p:txBody>
          <a:bodyPr/>
          <a:lstStyle/>
          <a:p>
            <a:fld id="{F62D6593-7D3A-4B88-AF86-5B57B83A3CAE}" type="datetime1">
              <a:rPr lang="en-IN" smtClean="0"/>
              <a:t>12-12-2023</a:t>
            </a:fld>
            <a:endParaRPr lang="en-IN" dirty="0"/>
          </a:p>
        </p:txBody>
      </p:sp>
      <p:sp>
        <p:nvSpPr>
          <p:cNvPr id="5" name="Footer Placeholder 4">
            <a:extLst>
              <a:ext uri="{FF2B5EF4-FFF2-40B4-BE49-F238E27FC236}">
                <a16:creationId xmlns:a16="http://schemas.microsoft.com/office/drawing/2014/main" id="{1384FF23-559C-9A39-5F4C-5652DF79B4C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BB893C0A-952B-68DE-D0CB-0DAAA9CEA044}"/>
              </a:ext>
            </a:extLst>
          </p:cNvPr>
          <p:cNvSpPr>
            <a:spLocks noGrp="1"/>
          </p:cNvSpPr>
          <p:nvPr>
            <p:ph type="sldNum" sz="quarter" idx="12"/>
          </p:nvPr>
        </p:nvSpPr>
        <p:spPr/>
        <p:txBody>
          <a:bodyPr/>
          <a:lstStyle/>
          <a:p>
            <a:fld id="{2E6C7C08-77A6-4D3D-9225-8AE301DF0A0D}" type="slidenum">
              <a:rPr lang="en-IN" smtClean="0"/>
              <a:pPr/>
              <a:t>12</a:t>
            </a:fld>
            <a:endParaRPr lang="en-IN" dirty="0"/>
          </a:p>
        </p:txBody>
      </p:sp>
      <p:pic>
        <p:nvPicPr>
          <p:cNvPr id="9" name="Picture 8">
            <a:extLst>
              <a:ext uri="{FF2B5EF4-FFF2-40B4-BE49-F238E27FC236}">
                <a16:creationId xmlns:a16="http://schemas.microsoft.com/office/drawing/2014/main" id="{01BE0E84-A41F-760A-E432-BE3D4493A575}"/>
              </a:ext>
            </a:extLst>
          </p:cNvPr>
          <p:cNvPicPr>
            <a:picLocks noChangeAspect="1"/>
          </p:cNvPicPr>
          <p:nvPr/>
        </p:nvPicPr>
        <p:blipFill rotWithShape="1">
          <a:blip r:embed="rId3"/>
          <a:srcRect l="739" t="12014" r="1" b="11333"/>
          <a:stretch/>
        </p:blipFill>
        <p:spPr>
          <a:xfrm>
            <a:off x="3067271" y="2719316"/>
            <a:ext cx="4594975" cy="709684"/>
          </a:xfrm>
          <a:prstGeom prst="rect">
            <a:avLst/>
          </a:prstGeom>
        </p:spPr>
      </p:pic>
    </p:spTree>
    <p:extLst>
      <p:ext uri="{BB962C8B-B14F-4D97-AF65-F5344CB8AC3E}">
        <p14:creationId xmlns:p14="http://schemas.microsoft.com/office/powerpoint/2010/main" val="81603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F188-4402-984D-AE66-B83D4C3D20FA}"/>
              </a:ext>
            </a:extLst>
          </p:cNvPr>
          <p:cNvSpPr>
            <a:spLocks noGrp="1"/>
          </p:cNvSpPr>
          <p:nvPr>
            <p:ph type="title"/>
          </p:nvPr>
        </p:nvSpPr>
        <p:spPr/>
        <p:txBody>
          <a:bodyPr/>
          <a:lstStyle/>
          <a:p>
            <a:r>
              <a:rPr lang="en-IN" dirty="0"/>
              <a:t>Viscoelastic material at large strains</a:t>
            </a:r>
          </a:p>
        </p:txBody>
      </p:sp>
      <p:sp>
        <p:nvSpPr>
          <p:cNvPr id="3" name="Content Placeholder 2">
            <a:extLst>
              <a:ext uri="{FF2B5EF4-FFF2-40B4-BE49-F238E27FC236}">
                <a16:creationId xmlns:a16="http://schemas.microsoft.com/office/drawing/2014/main" id="{3AE2830A-33AC-92DD-46F0-C2005EF8296A}"/>
              </a:ext>
            </a:extLst>
          </p:cNvPr>
          <p:cNvSpPr>
            <a:spLocks noGrp="1"/>
          </p:cNvSpPr>
          <p:nvPr>
            <p:ph idx="1"/>
          </p:nvPr>
        </p:nvSpPr>
        <p:spPr/>
        <p:txBody>
          <a:bodyPr/>
          <a:lstStyle/>
          <a:p>
            <a:r>
              <a:rPr lang="en-IN" dirty="0"/>
              <a:t>Process involving relaxation and creep </a:t>
            </a:r>
          </a:p>
          <a:p>
            <a:pPr lvl="1"/>
            <a:r>
              <a:rPr lang="en-IN" dirty="0"/>
              <a:t>Non equilibrium thermodynamics</a:t>
            </a:r>
          </a:p>
          <a:p>
            <a:pPr lvl="1"/>
            <a:r>
              <a:rPr lang="en-IN" dirty="0"/>
              <a:t>Thermoplastic elastomers</a:t>
            </a:r>
          </a:p>
          <a:p>
            <a:r>
              <a:rPr lang="en-IN" dirty="0"/>
              <a:t>Thermodynamic state is characterized by internal variables</a:t>
            </a:r>
          </a:p>
          <a:p>
            <a:r>
              <a:rPr lang="en-IN" dirty="0"/>
              <a:t>External variables not suitable for finite element realization</a:t>
            </a:r>
          </a:p>
          <a:p>
            <a:r>
              <a:rPr lang="en-IN" dirty="0"/>
              <a:t>3D viscoelastic model for finite strains and small perturbations away from equilibrium</a:t>
            </a:r>
          </a:p>
          <a:p>
            <a:r>
              <a:rPr lang="en-IN" dirty="0"/>
              <a:t>Not restricted to isotropy</a:t>
            </a:r>
          </a:p>
        </p:txBody>
      </p:sp>
      <p:sp>
        <p:nvSpPr>
          <p:cNvPr id="4" name="Date Placeholder 3">
            <a:extLst>
              <a:ext uri="{FF2B5EF4-FFF2-40B4-BE49-F238E27FC236}">
                <a16:creationId xmlns:a16="http://schemas.microsoft.com/office/drawing/2014/main" id="{F2F7751A-F22F-2A58-0175-4F293AF22581}"/>
              </a:ext>
            </a:extLst>
          </p:cNvPr>
          <p:cNvSpPr>
            <a:spLocks noGrp="1"/>
          </p:cNvSpPr>
          <p:nvPr>
            <p:ph type="dt" sz="half" idx="10"/>
          </p:nvPr>
        </p:nvSpPr>
        <p:spPr/>
        <p:txBody>
          <a:bodyPr/>
          <a:lstStyle/>
          <a:p>
            <a:fld id="{D1C5AF8F-AF4B-4BD9-A4FD-92E00CB2A8F3}" type="datetime1">
              <a:rPr lang="en-IN" smtClean="0"/>
              <a:t>12-12-2023</a:t>
            </a:fld>
            <a:endParaRPr lang="en-IN" dirty="0"/>
          </a:p>
        </p:txBody>
      </p:sp>
      <p:sp>
        <p:nvSpPr>
          <p:cNvPr id="5" name="Footer Placeholder 4">
            <a:extLst>
              <a:ext uri="{FF2B5EF4-FFF2-40B4-BE49-F238E27FC236}">
                <a16:creationId xmlns:a16="http://schemas.microsoft.com/office/drawing/2014/main" id="{7CD2C809-F4D0-1799-2D72-742E0300686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D5A45AFE-CB0C-3D1F-AF89-94D44BA7FD37}"/>
              </a:ext>
            </a:extLst>
          </p:cNvPr>
          <p:cNvSpPr>
            <a:spLocks noGrp="1"/>
          </p:cNvSpPr>
          <p:nvPr>
            <p:ph type="sldNum" sz="quarter" idx="12"/>
          </p:nvPr>
        </p:nvSpPr>
        <p:spPr/>
        <p:txBody>
          <a:bodyPr/>
          <a:lstStyle/>
          <a:p>
            <a:fld id="{2E6C7C08-77A6-4D3D-9225-8AE301DF0A0D}" type="slidenum">
              <a:rPr lang="en-IN" smtClean="0"/>
              <a:pPr/>
              <a:t>13</a:t>
            </a:fld>
            <a:endParaRPr lang="en-IN" dirty="0"/>
          </a:p>
        </p:txBody>
      </p:sp>
    </p:spTree>
    <p:extLst>
      <p:ext uri="{BB962C8B-B14F-4D97-AF65-F5344CB8AC3E}">
        <p14:creationId xmlns:p14="http://schemas.microsoft.com/office/powerpoint/2010/main" val="75006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6157-994C-2343-F4BC-6C85DD21CAF3}"/>
              </a:ext>
            </a:extLst>
          </p:cNvPr>
          <p:cNvSpPr>
            <a:spLocks noGrp="1"/>
          </p:cNvSpPr>
          <p:nvPr>
            <p:ph type="title"/>
          </p:nvPr>
        </p:nvSpPr>
        <p:spPr/>
        <p:txBody>
          <a:bodyPr/>
          <a:lstStyle/>
          <a:p>
            <a:r>
              <a:rPr lang="en-IN" dirty="0"/>
              <a:t>Viscoelastic material at large strains</a:t>
            </a:r>
          </a:p>
        </p:txBody>
      </p:sp>
      <p:sp>
        <p:nvSpPr>
          <p:cNvPr id="3" name="Content Placeholder 2">
            <a:extLst>
              <a:ext uri="{FF2B5EF4-FFF2-40B4-BE49-F238E27FC236}">
                <a16:creationId xmlns:a16="http://schemas.microsoft.com/office/drawing/2014/main" id="{D9662F16-3D37-5916-907C-6D9AB2965047}"/>
              </a:ext>
            </a:extLst>
          </p:cNvPr>
          <p:cNvSpPr>
            <a:spLocks noGrp="1"/>
          </p:cNvSpPr>
          <p:nvPr>
            <p:ph idx="1"/>
          </p:nvPr>
        </p:nvSpPr>
        <p:spPr>
          <a:xfrm>
            <a:off x="491319" y="1253330"/>
            <a:ext cx="10862481" cy="5133821"/>
          </a:xfrm>
        </p:spPr>
        <p:txBody>
          <a:bodyPr/>
          <a:lstStyle/>
          <a:p>
            <a:r>
              <a:rPr lang="en-IN" dirty="0"/>
              <a:t>Decoupled representation of Helmholtz free energy function </a:t>
            </a:r>
          </a:p>
          <a:p>
            <a:pPr lvl="1"/>
            <a:r>
              <a:rPr lang="en-IN" dirty="0" err="1"/>
              <a:t>Dialational</a:t>
            </a:r>
            <a:endParaRPr lang="en-IN" dirty="0"/>
          </a:p>
          <a:p>
            <a:pPr lvl="1"/>
            <a:r>
              <a:rPr lang="en-IN" dirty="0"/>
              <a:t>Isochoric</a:t>
            </a:r>
          </a:p>
          <a:p>
            <a:r>
              <a:rPr lang="en-IN" dirty="0"/>
              <a:t>Change of free energy within an isothermal framework given by</a:t>
            </a:r>
          </a:p>
          <a:p>
            <a:endParaRPr lang="en-IN" dirty="0"/>
          </a:p>
          <a:p>
            <a:endParaRPr lang="en-IN" dirty="0"/>
          </a:p>
          <a:p>
            <a:endParaRPr lang="en-IN" dirty="0"/>
          </a:p>
          <a:p>
            <a:r>
              <a:rPr lang="en-IN" dirty="0"/>
              <a:t>Normalization condition </a:t>
            </a:r>
          </a:p>
        </p:txBody>
      </p:sp>
      <p:sp>
        <p:nvSpPr>
          <p:cNvPr id="4" name="Date Placeholder 3">
            <a:extLst>
              <a:ext uri="{FF2B5EF4-FFF2-40B4-BE49-F238E27FC236}">
                <a16:creationId xmlns:a16="http://schemas.microsoft.com/office/drawing/2014/main" id="{4EFB471B-87E6-5F1D-A423-88A9C9791231}"/>
              </a:ext>
            </a:extLst>
          </p:cNvPr>
          <p:cNvSpPr>
            <a:spLocks noGrp="1"/>
          </p:cNvSpPr>
          <p:nvPr>
            <p:ph type="dt" sz="half" idx="10"/>
          </p:nvPr>
        </p:nvSpPr>
        <p:spPr/>
        <p:txBody>
          <a:bodyPr/>
          <a:lstStyle/>
          <a:p>
            <a:fld id="{F95C13DB-E82B-44D7-83B9-8B9AEEF6BC4A}" type="datetime1">
              <a:rPr lang="en-IN" smtClean="0"/>
              <a:t>12-12-2023</a:t>
            </a:fld>
            <a:endParaRPr lang="en-IN" dirty="0"/>
          </a:p>
        </p:txBody>
      </p:sp>
      <p:sp>
        <p:nvSpPr>
          <p:cNvPr id="5" name="Footer Placeholder 4">
            <a:extLst>
              <a:ext uri="{FF2B5EF4-FFF2-40B4-BE49-F238E27FC236}">
                <a16:creationId xmlns:a16="http://schemas.microsoft.com/office/drawing/2014/main" id="{749C1D2E-72A5-3CB6-8768-32974FC576F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0C8D0191-74F8-BF95-0990-9EE3B9965098}"/>
              </a:ext>
            </a:extLst>
          </p:cNvPr>
          <p:cNvSpPr>
            <a:spLocks noGrp="1"/>
          </p:cNvSpPr>
          <p:nvPr>
            <p:ph type="sldNum" sz="quarter" idx="12"/>
          </p:nvPr>
        </p:nvSpPr>
        <p:spPr/>
        <p:txBody>
          <a:bodyPr/>
          <a:lstStyle/>
          <a:p>
            <a:fld id="{2E6C7C08-77A6-4D3D-9225-8AE301DF0A0D}" type="slidenum">
              <a:rPr lang="en-IN" smtClean="0"/>
              <a:pPr/>
              <a:t>14</a:t>
            </a:fld>
            <a:endParaRPr lang="en-IN" dirty="0"/>
          </a:p>
        </p:txBody>
      </p:sp>
      <p:sp>
        <p:nvSpPr>
          <p:cNvPr id="9" name="TextBox 8">
            <a:extLst>
              <a:ext uri="{FF2B5EF4-FFF2-40B4-BE49-F238E27FC236}">
                <a16:creationId xmlns:a16="http://schemas.microsoft.com/office/drawing/2014/main" id="{76FD12AD-996A-8280-F709-8A873222D679}"/>
              </a:ext>
            </a:extLst>
          </p:cNvPr>
          <p:cNvSpPr txBox="1"/>
          <p:nvPr/>
        </p:nvSpPr>
        <p:spPr>
          <a:xfrm>
            <a:off x="5214634" y="4035140"/>
            <a:ext cx="3220871" cy="369332"/>
          </a:xfrm>
          <a:prstGeom prst="rect">
            <a:avLst/>
          </a:prstGeom>
          <a:noFill/>
        </p:spPr>
        <p:txBody>
          <a:bodyPr wrap="square" rtlCol="0">
            <a:spAutoFit/>
          </a:bodyPr>
          <a:lstStyle/>
          <a:p>
            <a:r>
              <a:rPr lang="en-IN" dirty="0"/>
              <a:t>Equilibrium state</a:t>
            </a:r>
          </a:p>
        </p:txBody>
      </p:sp>
      <p:pic>
        <p:nvPicPr>
          <p:cNvPr id="12" name="Picture 11">
            <a:extLst>
              <a:ext uri="{FF2B5EF4-FFF2-40B4-BE49-F238E27FC236}">
                <a16:creationId xmlns:a16="http://schemas.microsoft.com/office/drawing/2014/main" id="{D9D3F0E2-32B2-5E8C-EB6C-AEA90502E8C2}"/>
              </a:ext>
            </a:extLst>
          </p:cNvPr>
          <p:cNvPicPr>
            <a:picLocks noChangeAspect="1"/>
          </p:cNvPicPr>
          <p:nvPr/>
        </p:nvPicPr>
        <p:blipFill>
          <a:blip r:embed="rId2"/>
          <a:stretch>
            <a:fillRect/>
          </a:stretch>
        </p:blipFill>
        <p:spPr>
          <a:xfrm>
            <a:off x="1543012" y="3012316"/>
            <a:ext cx="9105976" cy="1022824"/>
          </a:xfrm>
          <a:prstGeom prst="rect">
            <a:avLst/>
          </a:prstGeom>
        </p:spPr>
      </p:pic>
      <p:sp>
        <p:nvSpPr>
          <p:cNvPr id="13" name="TextBox 12">
            <a:extLst>
              <a:ext uri="{FF2B5EF4-FFF2-40B4-BE49-F238E27FC236}">
                <a16:creationId xmlns:a16="http://schemas.microsoft.com/office/drawing/2014/main" id="{FE4463C5-0C57-1BA7-275A-C5CB30081FB5}"/>
              </a:ext>
            </a:extLst>
          </p:cNvPr>
          <p:cNvSpPr txBox="1"/>
          <p:nvPr/>
        </p:nvSpPr>
        <p:spPr>
          <a:xfrm>
            <a:off x="8311487" y="4035140"/>
            <a:ext cx="2620370" cy="369332"/>
          </a:xfrm>
          <a:prstGeom prst="rect">
            <a:avLst/>
          </a:prstGeom>
          <a:noFill/>
        </p:spPr>
        <p:txBody>
          <a:bodyPr wrap="square" rtlCol="0">
            <a:spAutoFit/>
          </a:bodyPr>
          <a:lstStyle/>
          <a:p>
            <a:r>
              <a:rPr lang="en-IN" dirty="0"/>
              <a:t>Configurational</a:t>
            </a:r>
          </a:p>
        </p:txBody>
      </p:sp>
      <p:pic>
        <p:nvPicPr>
          <p:cNvPr id="15" name="Picture 14">
            <a:extLst>
              <a:ext uri="{FF2B5EF4-FFF2-40B4-BE49-F238E27FC236}">
                <a16:creationId xmlns:a16="http://schemas.microsoft.com/office/drawing/2014/main" id="{E5829EA1-11AA-21B7-F10E-9EC9FEB2EDE3}"/>
              </a:ext>
            </a:extLst>
          </p:cNvPr>
          <p:cNvPicPr>
            <a:picLocks noChangeAspect="1"/>
          </p:cNvPicPr>
          <p:nvPr/>
        </p:nvPicPr>
        <p:blipFill>
          <a:blip r:embed="rId3"/>
          <a:stretch>
            <a:fillRect/>
          </a:stretch>
        </p:blipFill>
        <p:spPr>
          <a:xfrm>
            <a:off x="1224601" y="5264867"/>
            <a:ext cx="2105443" cy="679605"/>
          </a:xfrm>
          <a:prstGeom prst="rect">
            <a:avLst/>
          </a:prstGeom>
        </p:spPr>
      </p:pic>
      <p:pic>
        <p:nvPicPr>
          <p:cNvPr id="17" name="Picture 16">
            <a:extLst>
              <a:ext uri="{FF2B5EF4-FFF2-40B4-BE49-F238E27FC236}">
                <a16:creationId xmlns:a16="http://schemas.microsoft.com/office/drawing/2014/main" id="{805E67C9-11EA-8126-69BD-F8CCE083C2CA}"/>
              </a:ext>
            </a:extLst>
          </p:cNvPr>
          <p:cNvPicPr>
            <a:picLocks noChangeAspect="1"/>
          </p:cNvPicPr>
          <p:nvPr/>
        </p:nvPicPr>
        <p:blipFill>
          <a:blip r:embed="rId4"/>
          <a:stretch>
            <a:fillRect/>
          </a:stretch>
        </p:blipFill>
        <p:spPr>
          <a:xfrm>
            <a:off x="3974108" y="5294768"/>
            <a:ext cx="2107929" cy="649704"/>
          </a:xfrm>
          <a:prstGeom prst="rect">
            <a:avLst/>
          </a:prstGeom>
        </p:spPr>
      </p:pic>
      <p:pic>
        <p:nvPicPr>
          <p:cNvPr id="19" name="Picture 18">
            <a:extLst>
              <a:ext uri="{FF2B5EF4-FFF2-40B4-BE49-F238E27FC236}">
                <a16:creationId xmlns:a16="http://schemas.microsoft.com/office/drawing/2014/main" id="{58C6F540-3C59-08E6-11C3-440F5E88253A}"/>
              </a:ext>
            </a:extLst>
          </p:cNvPr>
          <p:cNvPicPr>
            <a:picLocks noChangeAspect="1"/>
          </p:cNvPicPr>
          <p:nvPr/>
        </p:nvPicPr>
        <p:blipFill>
          <a:blip r:embed="rId5"/>
          <a:stretch>
            <a:fillRect/>
          </a:stretch>
        </p:blipFill>
        <p:spPr>
          <a:xfrm>
            <a:off x="7267575" y="5264867"/>
            <a:ext cx="1771650" cy="676275"/>
          </a:xfrm>
          <a:prstGeom prst="rect">
            <a:avLst/>
          </a:prstGeom>
        </p:spPr>
      </p:pic>
    </p:spTree>
    <p:extLst>
      <p:ext uri="{BB962C8B-B14F-4D97-AF65-F5344CB8AC3E}">
        <p14:creationId xmlns:p14="http://schemas.microsoft.com/office/powerpoint/2010/main" val="12767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6788-0A0B-9866-80AB-FB0135250650}"/>
              </a:ext>
            </a:extLst>
          </p:cNvPr>
          <p:cNvSpPr>
            <a:spLocks noGrp="1"/>
          </p:cNvSpPr>
          <p:nvPr>
            <p:ph type="title"/>
          </p:nvPr>
        </p:nvSpPr>
        <p:spPr/>
        <p:txBody>
          <a:bodyPr/>
          <a:lstStyle/>
          <a:p>
            <a:r>
              <a:rPr lang="en-IN" dirty="0"/>
              <a:t>Viscoelastic material at large strains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DD03B5-E4A8-097C-3D07-A62843CA4A36}"/>
                  </a:ext>
                </a:extLst>
              </p:cNvPr>
              <p:cNvSpPr>
                <a:spLocks noGrp="1"/>
              </p:cNvSpPr>
              <p:nvPr>
                <p:ph idx="1"/>
              </p:nvPr>
            </p:nvSpPr>
            <p:spPr/>
            <p:txBody>
              <a:bodyPr/>
              <a:lstStyle/>
              <a:p>
                <a:r>
                  <a:rPr lang="en-IN" dirty="0"/>
                  <a:t>Third term</a:t>
                </a:r>
              </a:p>
              <a:p>
                <a:pPr lvl="1"/>
                <a:r>
                  <a:rPr lang="en-IN" dirty="0"/>
                  <a:t>Represents configurational free energy</a:t>
                </a:r>
              </a:p>
              <a:p>
                <a:pPr lvl="1"/>
                <a:r>
                  <a:rPr lang="en-IN" dirty="0"/>
                  <a:t>Characterizes non equilibrium state(behaviour of relaxation and creep)</a:t>
                </a:r>
              </a:p>
              <a:p>
                <a:pPr marL="457200" lvl="1" indent="0">
                  <a:buNone/>
                </a:pPr>
                <a:endParaRPr lang="en-IN" dirty="0"/>
              </a:p>
              <a:p>
                <a:pPr marL="457200" lvl="1" indent="0">
                  <a:buNone/>
                </a:pPr>
                <a:r>
                  <a:rPr lang="en-IN" dirty="0"/>
                  <a:t> 	</a:t>
                </a:r>
              </a:p>
              <a:p>
                <a:pPr marL="457200" lvl="1" indent="0">
                  <a:buNone/>
                </a:pPr>
                <a:r>
                  <a:rPr lang="en-IN" dirty="0"/>
                  <a:t>		</a:t>
                </a:r>
                <a:r>
                  <a:rPr lang="en-IN" dirty="0">
                    <a:sym typeface="Wingdings" panose="05000000000000000000" pitchFamily="2" charset="2"/>
                  </a:rPr>
                  <a:t> function of strain like internal variables (inelastic,</a:t>
                </a:r>
                <a14:m>
                  <m:oMath xmlns:m="http://schemas.openxmlformats.org/officeDocument/2006/math">
                    <m:r>
                      <a:rPr lang="en-IN" b="0" i="0" smtClean="0">
                        <a:latin typeface="Cambria Math" panose="02040503050406030204" pitchFamily="18" charset="0"/>
                        <a:sym typeface="Wingdings" panose="05000000000000000000" pitchFamily="2" charset="2"/>
                      </a:rPr>
                      <m:t>   </m:t>
                    </m:r>
                    <m:r>
                      <a:rPr lang="en-IN" i="1" smtClean="0">
                        <a:latin typeface="Cambria Math" panose="02040503050406030204" pitchFamily="18" charset="0"/>
                        <a:sym typeface="Wingdings" panose="05000000000000000000" pitchFamily="2" charset="2"/>
                      </a:rPr>
                      <m:t>𝑟</m:t>
                    </m:r>
                  </m:oMath>
                </a14:m>
                <a:r>
                  <a:rPr lang="en-IN" dirty="0">
                    <a:sym typeface="Wingdings" panose="05000000000000000000" pitchFamily="2" charset="2"/>
                  </a:rPr>
                  <a:t>) akin to C</a:t>
                </a:r>
              </a:p>
              <a:p>
                <a:pPr marL="457200" lvl="1" indent="0">
                  <a:buNone/>
                </a:pPr>
                <a:endParaRPr lang="en-IN" dirty="0"/>
              </a:p>
            </p:txBody>
          </p:sp>
        </mc:Choice>
        <mc:Fallback xmlns="">
          <p:sp>
            <p:nvSpPr>
              <p:cNvPr id="3" name="Content Placeholder 2">
                <a:extLst>
                  <a:ext uri="{FF2B5EF4-FFF2-40B4-BE49-F238E27FC236}">
                    <a16:creationId xmlns:a16="http://schemas.microsoft.com/office/drawing/2014/main" id="{11DD03B5-E4A8-097C-3D07-A62843CA4A36}"/>
                  </a:ext>
                </a:extLst>
              </p:cNvPr>
              <p:cNvSpPr>
                <a:spLocks noGrp="1" noRot="1" noChangeAspect="1" noMove="1" noResize="1" noEditPoints="1" noAdjustHandles="1" noChangeArrowheads="1" noChangeShapeType="1" noTextEdit="1"/>
              </p:cNvSpPr>
              <p:nvPr>
                <p:ph idx="1"/>
              </p:nvPr>
            </p:nvSpPr>
            <p:spPr>
              <a:blipFill>
                <a:blip r:embed="rId2"/>
                <a:stretch>
                  <a:fillRect l="-1043" t="-2384"/>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0FC7C5AE-9377-ED4E-86B6-2E36D24E4A62}"/>
              </a:ext>
            </a:extLst>
          </p:cNvPr>
          <p:cNvSpPr>
            <a:spLocks noGrp="1"/>
          </p:cNvSpPr>
          <p:nvPr>
            <p:ph type="dt" sz="half" idx="10"/>
          </p:nvPr>
        </p:nvSpPr>
        <p:spPr/>
        <p:txBody>
          <a:bodyPr/>
          <a:lstStyle/>
          <a:p>
            <a:fld id="{2E60F906-7B50-4ACC-8DBB-E8A7664A5394}" type="datetime1">
              <a:rPr lang="en-IN" smtClean="0"/>
              <a:t>12-12-2023</a:t>
            </a:fld>
            <a:endParaRPr lang="en-IN" dirty="0"/>
          </a:p>
        </p:txBody>
      </p:sp>
      <p:sp>
        <p:nvSpPr>
          <p:cNvPr id="5" name="Footer Placeholder 4">
            <a:extLst>
              <a:ext uri="{FF2B5EF4-FFF2-40B4-BE49-F238E27FC236}">
                <a16:creationId xmlns:a16="http://schemas.microsoft.com/office/drawing/2014/main" id="{6BFCC189-96DC-1A22-B1A1-73A7581B851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FBD338EB-2FCE-B49C-7A12-1E0B06186ED6}"/>
              </a:ext>
            </a:extLst>
          </p:cNvPr>
          <p:cNvSpPr>
            <a:spLocks noGrp="1"/>
          </p:cNvSpPr>
          <p:nvPr>
            <p:ph type="sldNum" sz="quarter" idx="12"/>
          </p:nvPr>
        </p:nvSpPr>
        <p:spPr/>
        <p:txBody>
          <a:bodyPr/>
          <a:lstStyle/>
          <a:p>
            <a:fld id="{2E6C7C08-77A6-4D3D-9225-8AE301DF0A0D}" type="slidenum">
              <a:rPr lang="en-IN" smtClean="0"/>
              <a:pPr/>
              <a:t>15</a:t>
            </a:fld>
            <a:endParaRPr lang="en-IN" dirty="0"/>
          </a:p>
        </p:txBody>
      </p:sp>
      <p:pic>
        <p:nvPicPr>
          <p:cNvPr id="9" name="Picture 8">
            <a:extLst>
              <a:ext uri="{FF2B5EF4-FFF2-40B4-BE49-F238E27FC236}">
                <a16:creationId xmlns:a16="http://schemas.microsoft.com/office/drawing/2014/main" id="{1DE63D17-90E1-2788-BEE1-2D587CBD320B}"/>
              </a:ext>
            </a:extLst>
          </p:cNvPr>
          <p:cNvPicPr>
            <a:picLocks noChangeAspect="1"/>
          </p:cNvPicPr>
          <p:nvPr/>
        </p:nvPicPr>
        <p:blipFill>
          <a:blip r:embed="rId3"/>
          <a:stretch>
            <a:fillRect/>
          </a:stretch>
        </p:blipFill>
        <p:spPr>
          <a:xfrm>
            <a:off x="2743200" y="1097650"/>
            <a:ext cx="1571625" cy="704850"/>
          </a:xfrm>
          <a:prstGeom prst="rect">
            <a:avLst/>
          </a:prstGeom>
        </p:spPr>
      </p:pic>
      <p:pic>
        <p:nvPicPr>
          <p:cNvPr id="11" name="Picture 10">
            <a:extLst>
              <a:ext uri="{FF2B5EF4-FFF2-40B4-BE49-F238E27FC236}">
                <a16:creationId xmlns:a16="http://schemas.microsoft.com/office/drawing/2014/main" id="{0CF9F857-0DDC-9940-0968-BF95E42D84F1}"/>
              </a:ext>
            </a:extLst>
          </p:cNvPr>
          <p:cNvPicPr>
            <a:picLocks noChangeAspect="1"/>
          </p:cNvPicPr>
          <p:nvPr/>
        </p:nvPicPr>
        <p:blipFill>
          <a:blip r:embed="rId4"/>
          <a:stretch>
            <a:fillRect/>
          </a:stretch>
        </p:blipFill>
        <p:spPr>
          <a:xfrm>
            <a:off x="1013774" y="3275463"/>
            <a:ext cx="1590166" cy="505962"/>
          </a:xfrm>
          <a:prstGeom prst="rect">
            <a:avLst/>
          </a:prstGeom>
        </p:spPr>
      </p:pic>
    </p:spTree>
    <p:extLst>
      <p:ext uri="{BB962C8B-B14F-4D97-AF65-F5344CB8AC3E}">
        <p14:creationId xmlns:p14="http://schemas.microsoft.com/office/powerpoint/2010/main" val="316565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F106-51C5-028D-E66C-DF0CB0E90B6C}"/>
              </a:ext>
            </a:extLst>
          </p:cNvPr>
          <p:cNvSpPr>
            <a:spLocks noGrp="1"/>
          </p:cNvSpPr>
          <p:nvPr>
            <p:ph type="title"/>
          </p:nvPr>
        </p:nvSpPr>
        <p:spPr/>
        <p:txBody>
          <a:bodyPr/>
          <a:lstStyle/>
          <a:p>
            <a:r>
              <a:rPr lang="en-IN" dirty="0"/>
              <a:t>Decoupled volumetric-isochoric State</a:t>
            </a:r>
          </a:p>
        </p:txBody>
      </p:sp>
      <p:sp>
        <p:nvSpPr>
          <p:cNvPr id="3" name="Content Placeholder 2">
            <a:extLst>
              <a:ext uri="{FF2B5EF4-FFF2-40B4-BE49-F238E27FC236}">
                <a16:creationId xmlns:a16="http://schemas.microsoft.com/office/drawing/2014/main" id="{83496680-46DA-FFD2-3F1E-76444701D8C9}"/>
              </a:ext>
            </a:extLst>
          </p:cNvPr>
          <p:cNvSpPr>
            <a:spLocks noGrp="1"/>
          </p:cNvSpPr>
          <p:nvPr>
            <p:ph idx="1"/>
          </p:nvPr>
        </p:nvSpPr>
        <p:spPr>
          <a:xfrm>
            <a:off x="491319" y="1253330"/>
            <a:ext cx="10862481" cy="4915457"/>
          </a:xfrm>
        </p:spPr>
        <p:txBody>
          <a:bodyPr>
            <a:normAutofit fontScale="92500" lnSpcReduction="10000"/>
          </a:bodyPr>
          <a:lstStyle/>
          <a:p>
            <a:r>
              <a:rPr lang="en-IN" dirty="0"/>
              <a:t>Second </a:t>
            </a:r>
            <a:r>
              <a:rPr lang="en-IN" dirty="0" err="1"/>
              <a:t>Piola-Kirchoff</a:t>
            </a:r>
            <a:endParaRPr lang="en-IN" dirty="0"/>
          </a:p>
          <a:p>
            <a:endParaRPr lang="en-IN" dirty="0"/>
          </a:p>
          <a:p>
            <a:r>
              <a:rPr lang="en-IN" dirty="0"/>
              <a:t>Additive decomposition</a:t>
            </a:r>
          </a:p>
          <a:p>
            <a:endParaRPr lang="en-IN" dirty="0"/>
          </a:p>
          <a:p>
            <a:endParaRPr lang="en-IN" dirty="0"/>
          </a:p>
          <a:p>
            <a:endParaRPr lang="en-IN" dirty="0"/>
          </a:p>
          <a:p>
            <a:r>
              <a:rPr lang="en-IN" dirty="0"/>
              <a:t>Where, </a:t>
            </a:r>
          </a:p>
          <a:p>
            <a:pPr lvl="2"/>
            <a:endParaRPr lang="en-IN" dirty="0"/>
          </a:p>
          <a:p>
            <a:pPr lvl="2"/>
            <a:endParaRPr lang="en-IN" dirty="0"/>
          </a:p>
          <a:p>
            <a:pPr lvl="2"/>
            <a:endParaRPr lang="en-IN" dirty="0"/>
          </a:p>
          <a:p>
            <a:pPr lvl="2"/>
            <a:endParaRPr lang="en-IN" dirty="0"/>
          </a:p>
          <a:p>
            <a:pPr lvl="2"/>
            <a:r>
              <a:rPr lang="en-IN" sz="2200" dirty="0"/>
              <a:t>Q represents non-equilibrium stresses in the sense of non-equilibrium thermodynamics</a:t>
            </a:r>
          </a:p>
          <a:p>
            <a:pPr lvl="2"/>
            <a:r>
              <a:rPr lang="en-IN" sz="2200" dirty="0"/>
              <a:t>P is the projection tensor </a:t>
            </a:r>
          </a:p>
        </p:txBody>
      </p:sp>
      <p:sp>
        <p:nvSpPr>
          <p:cNvPr id="4" name="Date Placeholder 3">
            <a:extLst>
              <a:ext uri="{FF2B5EF4-FFF2-40B4-BE49-F238E27FC236}">
                <a16:creationId xmlns:a16="http://schemas.microsoft.com/office/drawing/2014/main" id="{F945E76B-2917-A632-240F-1A3AD2C8BF8F}"/>
              </a:ext>
            </a:extLst>
          </p:cNvPr>
          <p:cNvSpPr>
            <a:spLocks noGrp="1"/>
          </p:cNvSpPr>
          <p:nvPr>
            <p:ph type="dt" sz="half" idx="10"/>
          </p:nvPr>
        </p:nvSpPr>
        <p:spPr/>
        <p:txBody>
          <a:bodyPr/>
          <a:lstStyle/>
          <a:p>
            <a:fld id="{39B1BEC6-1650-4CDB-BFB2-59A9ECADD54F}" type="datetime1">
              <a:rPr lang="en-IN" smtClean="0"/>
              <a:t>12-12-2023</a:t>
            </a:fld>
            <a:endParaRPr lang="en-IN" dirty="0"/>
          </a:p>
        </p:txBody>
      </p:sp>
      <p:sp>
        <p:nvSpPr>
          <p:cNvPr id="5" name="Footer Placeholder 4">
            <a:extLst>
              <a:ext uri="{FF2B5EF4-FFF2-40B4-BE49-F238E27FC236}">
                <a16:creationId xmlns:a16="http://schemas.microsoft.com/office/drawing/2014/main" id="{B3E94843-B173-DF70-0AF2-EE1C046D51E0}"/>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B567B727-A377-AC6A-555B-AB6AAB22CEF0}"/>
              </a:ext>
            </a:extLst>
          </p:cNvPr>
          <p:cNvSpPr>
            <a:spLocks noGrp="1"/>
          </p:cNvSpPr>
          <p:nvPr>
            <p:ph type="sldNum" sz="quarter" idx="12"/>
          </p:nvPr>
        </p:nvSpPr>
        <p:spPr/>
        <p:txBody>
          <a:bodyPr/>
          <a:lstStyle/>
          <a:p>
            <a:fld id="{2E6C7C08-77A6-4D3D-9225-8AE301DF0A0D}" type="slidenum">
              <a:rPr lang="en-IN" smtClean="0"/>
              <a:pPr/>
              <a:t>16</a:t>
            </a:fld>
            <a:endParaRPr lang="en-IN" dirty="0"/>
          </a:p>
        </p:txBody>
      </p:sp>
      <p:pic>
        <p:nvPicPr>
          <p:cNvPr id="8" name="Picture 7">
            <a:extLst>
              <a:ext uri="{FF2B5EF4-FFF2-40B4-BE49-F238E27FC236}">
                <a16:creationId xmlns:a16="http://schemas.microsoft.com/office/drawing/2014/main" id="{4625B154-24C2-3DF8-F5CE-B6A702DE1B6F}"/>
              </a:ext>
            </a:extLst>
          </p:cNvPr>
          <p:cNvPicPr>
            <a:picLocks noChangeAspect="1"/>
          </p:cNvPicPr>
          <p:nvPr/>
        </p:nvPicPr>
        <p:blipFill>
          <a:blip r:embed="rId2"/>
          <a:stretch>
            <a:fillRect/>
          </a:stretch>
        </p:blipFill>
        <p:spPr>
          <a:xfrm>
            <a:off x="5351111" y="870775"/>
            <a:ext cx="3479317" cy="954194"/>
          </a:xfrm>
          <a:prstGeom prst="rect">
            <a:avLst/>
          </a:prstGeom>
        </p:spPr>
      </p:pic>
      <p:pic>
        <p:nvPicPr>
          <p:cNvPr id="12" name="Picture 11">
            <a:extLst>
              <a:ext uri="{FF2B5EF4-FFF2-40B4-BE49-F238E27FC236}">
                <a16:creationId xmlns:a16="http://schemas.microsoft.com/office/drawing/2014/main" id="{4B952546-0AF2-2A70-D882-B4C7C5E577B7}"/>
              </a:ext>
            </a:extLst>
          </p:cNvPr>
          <p:cNvPicPr>
            <a:picLocks noChangeAspect="1"/>
          </p:cNvPicPr>
          <p:nvPr/>
        </p:nvPicPr>
        <p:blipFill>
          <a:blip r:embed="rId3"/>
          <a:stretch>
            <a:fillRect/>
          </a:stretch>
        </p:blipFill>
        <p:spPr>
          <a:xfrm>
            <a:off x="2656194" y="2975240"/>
            <a:ext cx="6879611" cy="1196454"/>
          </a:xfrm>
          <a:prstGeom prst="rect">
            <a:avLst/>
          </a:prstGeom>
        </p:spPr>
      </p:pic>
      <p:pic>
        <p:nvPicPr>
          <p:cNvPr id="14" name="Picture 13">
            <a:extLst>
              <a:ext uri="{FF2B5EF4-FFF2-40B4-BE49-F238E27FC236}">
                <a16:creationId xmlns:a16="http://schemas.microsoft.com/office/drawing/2014/main" id="{968E327B-2965-B57F-98BC-D3CFB01A9653}"/>
              </a:ext>
            </a:extLst>
          </p:cNvPr>
          <p:cNvPicPr>
            <a:picLocks noChangeAspect="1"/>
          </p:cNvPicPr>
          <p:nvPr/>
        </p:nvPicPr>
        <p:blipFill>
          <a:blip r:embed="rId4"/>
          <a:stretch>
            <a:fillRect/>
          </a:stretch>
        </p:blipFill>
        <p:spPr>
          <a:xfrm>
            <a:off x="4953000" y="4451108"/>
            <a:ext cx="2971198" cy="911483"/>
          </a:xfrm>
          <a:prstGeom prst="rect">
            <a:avLst/>
          </a:prstGeom>
        </p:spPr>
      </p:pic>
      <p:pic>
        <p:nvPicPr>
          <p:cNvPr id="16" name="Picture 15">
            <a:extLst>
              <a:ext uri="{FF2B5EF4-FFF2-40B4-BE49-F238E27FC236}">
                <a16:creationId xmlns:a16="http://schemas.microsoft.com/office/drawing/2014/main" id="{A367535E-A93A-3AB1-2C94-33D9A887786E}"/>
              </a:ext>
            </a:extLst>
          </p:cNvPr>
          <p:cNvPicPr>
            <a:picLocks noChangeAspect="1"/>
          </p:cNvPicPr>
          <p:nvPr/>
        </p:nvPicPr>
        <p:blipFill>
          <a:blip r:embed="rId5"/>
          <a:stretch>
            <a:fillRect/>
          </a:stretch>
        </p:blipFill>
        <p:spPr>
          <a:xfrm>
            <a:off x="8258175" y="4521088"/>
            <a:ext cx="3095625" cy="771525"/>
          </a:xfrm>
          <a:prstGeom prst="rect">
            <a:avLst/>
          </a:prstGeom>
        </p:spPr>
      </p:pic>
      <p:pic>
        <p:nvPicPr>
          <p:cNvPr id="18" name="Picture 17">
            <a:extLst>
              <a:ext uri="{FF2B5EF4-FFF2-40B4-BE49-F238E27FC236}">
                <a16:creationId xmlns:a16="http://schemas.microsoft.com/office/drawing/2014/main" id="{A12DA496-5AFE-C799-F33B-50E0157776CA}"/>
              </a:ext>
            </a:extLst>
          </p:cNvPr>
          <p:cNvPicPr>
            <a:picLocks noChangeAspect="1"/>
          </p:cNvPicPr>
          <p:nvPr/>
        </p:nvPicPr>
        <p:blipFill>
          <a:blip r:embed="rId6"/>
          <a:stretch>
            <a:fillRect/>
          </a:stretch>
        </p:blipFill>
        <p:spPr>
          <a:xfrm>
            <a:off x="1923448" y="4573474"/>
            <a:ext cx="2695575" cy="666750"/>
          </a:xfrm>
          <a:prstGeom prst="rect">
            <a:avLst/>
          </a:prstGeom>
        </p:spPr>
      </p:pic>
    </p:spTree>
    <p:extLst>
      <p:ext uri="{BB962C8B-B14F-4D97-AF65-F5344CB8AC3E}">
        <p14:creationId xmlns:p14="http://schemas.microsoft.com/office/powerpoint/2010/main" val="3334500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AED9-4337-80F2-1C8C-FADF58E2189C}"/>
              </a:ext>
            </a:extLst>
          </p:cNvPr>
          <p:cNvSpPr>
            <a:spLocks noGrp="1"/>
          </p:cNvSpPr>
          <p:nvPr>
            <p:ph type="title"/>
          </p:nvPr>
        </p:nvSpPr>
        <p:spPr/>
        <p:txBody>
          <a:bodyPr/>
          <a:lstStyle/>
          <a:p>
            <a:r>
              <a:rPr lang="en-IN" dirty="0"/>
              <a:t>Viscoelastic material at large strains</a:t>
            </a:r>
          </a:p>
        </p:txBody>
      </p:sp>
      <p:sp>
        <p:nvSpPr>
          <p:cNvPr id="4" name="Date Placeholder 3">
            <a:extLst>
              <a:ext uri="{FF2B5EF4-FFF2-40B4-BE49-F238E27FC236}">
                <a16:creationId xmlns:a16="http://schemas.microsoft.com/office/drawing/2014/main" id="{D5702E78-EBFF-7665-CAE6-503BAABCDD54}"/>
              </a:ext>
            </a:extLst>
          </p:cNvPr>
          <p:cNvSpPr>
            <a:spLocks noGrp="1"/>
          </p:cNvSpPr>
          <p:nvPr>
            <p:ph type="dt" sz="half" idx="10"/>
          </p:nvPr>
        </p:nvSpPr>
        <p:spPr/>
        <p:txBody>
          <a:bodyPr/>
          <a:lstStyle/>
          <a:p>
            <a:fld id="{3049A442-CB22-4C10-ABF8-136E031CE80F}" type="datetime1">
              <a:rPr lang="en-IN" smtClean="0"/>
              <a:t>12-12-2023</a:t>
            </a:fld>
            <a:endParaRPr lang="en-IN" dirty="0"/>
          </a:p>
        </p:txBody>
      </p:sp>
      <p:sp>
        <p:nvSpPr>
          <p:cNvPr id="5" name="Footer Placeholder 4">
            <a:extLst>
              <a:ext uri="{FF2B5EF4-FFF2-40B4-BE49-F238E27FC236}">
                <a16:creationId xmlns:a16="http://schemas.microsoft.com/office/drawing/2014/main" id="{8F5685AC-4F23-FFA8-E91B-5B777293A7CA}"/>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BDD301C0-0C9E-CE85-D692-530B79B739DA}"/>
              </a:ext>
            </a:extLst>
          </p:cNvPr>
          <p:cNvSpPr>
            <a:spLocks noGrp="1"/>
          </p:cNvSpPr>
          <p:nvPr>
            <p:ph type="sldNum" sz="quarter" idx="12"/>
          </p:nvPr>
        </p:nvSpPr>
        <p:spPr/>
        <p:txBody>
          <a:bodyPr/>
          <a:lstStyle/>
          <a:p>
            <a:fld id="{2E6C7C08-77A6-4D3D-9225-8AE301DF0A0D}" type="slidenum">
              <a:rPr lang="en-IN" smtClean="0"/>
              <a:pPr/>
              <a:t>17</a:t>
            </a:fld>
            <a:endParaRPr lang="en-IN" dirty="0"/>
          </a:p>
        </p:txBody>
      </p:sp>
      <p:pic>
        <p:nvPicPr>
          <p:cNvPr id="7" name="Picture 6">
            <a:extLst>
              <a:ext uri="{FF2B5EF4-FFF2-40B4-BE49-F238E27FC236}">
                <a16:creationId xmlns:a16="http://schemas.microsoft.com/office/drawing/2014/main" id="{7D071073-8B91-6194-C777-D77F65924657}"/>
              </a:ext>
            </a:extLst>
          </p:cNvPr>
          <p:cNvPicPr>
            <a:picLocks noChangeAspect="1"/>
          </p:cNvPicPr>
          <p:nvPr/>
        </p:nvPicPr>
        <p:blipFill>
          <a:blip r:embed="rId2"/>
          <a:stretch>
            <a:fillRect/>
          </a:stretch>
        </p:blipFill>
        <p:spPr>
          <a:xfrm>
            <a:off x="640876" y="816021"/>
            <a:ext cx="4204648" cy="1289872"/>
          </a:xfrm>
          <a:prstGeom prst="rect">
            <a:avLst/>
          </a:prstGeom>
        </p:spPr>
      </p:pic>
      <p:sp>
        <p:nvSpPr>
          <p:cNvPr id="8" name="TextBox 7">
            <a:extLst>
              <a:ext uri="{FF2B5EF4-FFF2-40B4-BE49-F238E27FC236}">
                <a16:creationId xmlns:a16="http://schemas.microsoft.com/office/drawing/2014/main" id="{CF6676C9-CDF9-31D4-C0A9-C960770AFE5D}"/>
              </a:ext>
            </a:extLst>
          </p:cNvPr>
          <p:cNvSpPr txBox="1"/>
          <p:nvPr/>
        </p:nvSpPr>
        <p:spPr>
          <a:xfrm>
            <a:off x="1628819" y="1833400"/>
            <a:ext cx="1405720" cy="369332"/>
          </a:xfrm>
          <a:prstGeom prst="rect">
            <a:avLst/>
          </a:prstGeom>
          <a:noFill/>
        </p:spPr>
        <p:txBody>
          <a:bodyPr wrap="square" rtlCol="0">
            <a:spAutoFit/>
          </a:bodyPr>
          <a:lstStyle/>
          <a:p>
            <a:r>
              <a:rPr lang="en-IN" dirty="0"/>
              <a:t>Equilibrium</a:t>
            </a:r>
          </a:p>
        </p:txBody>
      </p:sp>
      <p:sp>
        <p:nvSpPr>
          <p:cNvPr id="9" name="TextBox 8">
            <a:extLst>
              <a:ext uri="{FF2B5EF4-FFF2-40B4-BE49-F238E27FC236}">
                <a16:creationId xmlns:a16="http://schemas.microsoft.com/office/drawing/2014/main" id="{D5CE43C0-F642-1DB6-6AAC-463EEAA3156F}"/>
              </a:ext>
            </a:extLst>
          </p:cNvPr>
          <p:cNvSpPr txBox="1"/>
          <p:nvPr/>
        </p:nvSpPr>
        <p:spPr>
          <a:xfrm>
            <a:off x="4565269" y="1784981"/>
            <a:ext cx="1817427" cy="369332"/>
          </a:xfrm>
          <a:prstGeom prst="rect">
            <a:avLst/>
          </a:prstGeom>
          <a:noFill/>
        </p:spPr>
        <p:txBody>
          <a:bodyPr wrap="square" rtlCol="0">
            <a:spAutoFit/>
          </a:bodyPr>
          <a:lstStyle/>
          <a:p>
            <a:r>
              <a:rPr lang="en-IN" dirty="0"/>
              <a:t>Non-Equilibrium</a:t>
            </a:r>
          </a:p>
        </p:txBody>
      </p:sp>
      <p:sp>
        <p:nvSpPr>
          <p:cNvPr id="12" name="TextBox 11">
            <a:extLst>
              <a:ext uri="{FF2B5EF4-FFF2-40B4-BE49-F238E27FC236}">
                <a16:creationId xmlns:a16="http://schemas.microsoft.com/office/drawing/2014/main" id="{0819FCE4-2BD7-0BC6-ED06-A9B6A3BC4625}"/>
              </a:ext>
            </a:extLst>
          </p:cNvPr>
          <p:cNvSpPr txBox="1"/>
          <p:nvPr/>
        </p:nvSpPr>
        <p:spPr>
          <a:xfrm>
            <a:off x="8910943" y="3542777"/>
            <a:ext cx="4114800" cy="369332"/>
          </a:xfrm>
          <a:prstGeom prst="rect">
            <a:avLst/>
          </a:prstGeom>
          <a:noFill/>
        </p:spPr>
        <p:txBody>
          <a:bodyPr wrap="square" rtlCol="0">
            <a:spAutoFit/>
          </a:bodyPr>
          <a:lstStyle/>
          <a:p>
            <a:r>
              <a:rPr lang="en-IN" dirty="0"/>
              <a:t>Fictitious Non Equilibrium Stress</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F5771A2-86EB-6C36-A2E6-F5807ACBD3E6}"/>
                  </a:ext>
                </a:extLst>
              </p:cNvPr>
              <p:cNvSpPr txBox="1"/>
              <p:nvPr/>
            </p:nvSpPr>
            <p:spPr>
              <a:xfrm>
                <a:off x="494204" y="2654659"/>
                <a:ext cx="11437241"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Q are the conjugate to </a:t>
                </a:r>
              </a:p>
              <a:p>
                <a:pPr marL="285750" indent="-285750" algn="just">
                  <a:buFont typeface="Arial" panose="020B0604020202020204" pitchFamily="34" charset="0"/>
                  <a:buChar char="•"/>
                </a:pPr>
                <a:r>
                  <a:rPr lang="en-IN" sz="2000" dirty="0"/>
                  <a:t>The conditions restrict configurational free energy</a:t>
                </a:r>
              </a:p>
              <a:p>
                <a:pPr marL="285750" indent="-285750" algn="just">
                  <a:buFont typeface="Arial" panose="020B0604020202020204" pitchFamily="34" charset="0"/>
                  <a:buChar char="•"/>
                </a:pPr>
                <a:r>
                  <a:rPr lang="en-IN" sz="2000" dirty="0"/>
                  <a:t>As t </a:t>
                </a:r>
                <a:r>
                  <a:rPr lang="en-IN" sz="2000" dirty="0">
                    <a:sym typeface="Wingdings" panose="05000000000000000000" pitchFamily="2" charset="2"/>
                  </a:rPr>
                  <a:t></a:t>
                </a:r>
                <a14:m>
                  <m:oMath xmlns:m="http://schemas.openxmlformats.org/officeDocument/2006/math">
                    <m:r>
                      <a:rPr lang="en-IN" sz="2000" smtClean="0"/>
                      <m:t>∞</m:t>
                    </m:r>
                    <m:r>
                      <a:rPr lang="en-IN" sz="2000" b="0" i="0" smtClean="0"/>
                      <m:t> </m:t>
                    </m:r>
                    <m:r>
                      <m:rPr>
                        <m:sty m:val="p"/>
                      </m:rPr>
                      <a:rPr lang="en-IN" sz="2000" b="0" i="0" smtClean="0"/>
                      <m:t>the</m:t>
                    </m:r>
                    <m:r>
                      <a:rPr lang="en-IN" sz="2000" b="0" i="0" smtClean="0"/>
                      <m:t> </m:t>
                    </m:r>
                    <m:r>
                      <m:rPr>
                        <m:sty m:val="p"/>
                      </m:rPr>
                      <a:rPr lang="en-IN" sz="2000" b="0" i="0" smtClean="0"/>
                      <m:t>isochoric</m:t>
                    </m:r>
                    <m:r>
                      <a:rPr lang="en-IN" sz="2000" b="0" i="0" smtClean="0"/>
                      <m:t> </m:t>
                    </m:r>
                    <m:r>
                      <m:rPr>
                        <m:sty m:val="p"/>
                      </m:rPr>
                      <a:rPr lang="en-IN" sz="2000" b="0" i="0" smtClean="0"/>
                      <m:t>stress</m:t>
                    </m:r>
                    <m:r>
                      <a:rPr lang="en-IN" sz="2000" b="0" i="0" smtClean="0"/>
                      <m:t> </m:t>
                    </m:r>
                    <m:r>
                      <m:rPr>
                        <m:sty m:val="p"/>
                      </m:rPr>
                      <a:rPr lang="en-IN" sz="2000" b="0" i="0" smtClean="0"/>
                      <m:t>reaches</m:t>
                    </m:r>
                    <m:r>
                      <a:rPr lang="en-IN" sz="2000" b="0" i="0" smtClean="0"/>
                      <m:t> </m:t>
                    </m:r>
                    <m:r>
                      <m:rPr>
                        <m:sty m:val="p"/>
                      </m:rPr>
                      <a:rPr lang="en-IN" sz="2000" b="0" i="0" smtClean="0"/>
                      <m:t>equilibrium</m:t>
                    </m:r>
                  </m:oMath>
                </a14:m>
                <a:endParaRPr lang="en-IN" sz="2000" b="0" dirty="0"/>
              </a:p>
              <a:p>
                <a:pPr marL="285750" indent="-285750" algn="just">
                  <a:buFont typeface="Arial" panose="020B0604020202020204" pitchFamily="34" charset="0"/>
                  <a:buChar char="•"/>
                </a:pPr>
                <a:r>
                  <a:rPr lang="en-IN" sz="2000" dirty="0"/>
                  <a:t>Q represents distance from equilibrium</a:t>
                </a:r>
              </a:p>
              <a:p>
                <a:pPr marL="285750" indent="-285750" algn="just">
                  <a:buFont typeface="Arial" panose="020B0604020202020204" pitchFamily="34" charset="0"/>
                  <a:buChar char="•"/>
                </a:pPr>
                <a:r>
                  <a:rPr lang="en-IN" sz="2000" dirty="0"/>
                  <a:t>Dissipation at equilibrium is zero</a:t>
                </a:r>
              </a:p>
              <a:p>
                <a:pPr marL="285750" indent="-285750" algn="just">
                  <a:buFont typeface="Arial" panose="020B0604020202020204" pitchFamily="34" charset="0"/>
                  <a:buChar char="•"/>
                </a:pPr>
                <a:r>
                  <a:rPr lang="en-IN" sz="2000" dirty="0"/>
                  <a:t>At thermodynamic equilibrium the material responds perfectly elastic</a:t>
                </a:r>
              </a:p>
            </p:txBody>
          </p:sp>
        </mc:Choice>
        <mc:Fallback>
          <p:sp>
            <p:nvSpPr>
              <p:cNvPr id="13" name="TextBox 12">
                <a:extLst>
                  <a:ext uri="{FF2B5EF4-FFF2-40B4-BE49-F238E27FC236}">
                    <a16:creationId xmlns:a16="http://schemas.microsoft.com/office/drawing/2014/main" id="{4F5771A2-86EB-6C36-A2E6-F5807ACBD3E6}"/>
                  </a:ext>
                </a:extLst>
              </p:cNvPr>
              <p:cNvSpPr txBox="1">
                <a:spLocks noRot="1" noChangeAspect="1" noMove="1" noResize="1" noEditPoints="1" noAdjustHandles="1" noChangeArrowheads="1" noChangeShapeType="1" noTextEdit="1"/>
              </p:cNvSpPr>
              <p:nvPr/>
            </p:nvSpPr>
            <p:spPr>
              <a:xfrm>
                <a:off x="494204" y="2654659"/>
                <a:ext cx="11437241" cy="1938992"/>
              </a:xfrm>
              <a:prstGeom prst="rect">
                <a:avLst/>
              </a:prstGeom>
              <a:blipFill>
                <a:blip r:embed="rId3"/>
                <a:stretch>
                  <a:fillRect l="-480" t="-1567" b="-4389"/>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2D39312E-26E0-1091-99FF-2790411E34F3}"/>
              </a:ext>
            </a:extLst>
          </p:cNvPr>
          <p:cNvPicPr>
            <a:picLocks noChangeAspect="1"/>
          </p:cNvPicPr>
          <p:nvPr/>
        </p:nvPicPr>
        <p:blipFill>
          <a:blip r:embed="rId4"/>
          <a:stretch>
            <a:fillRect/>
          </a:stretch>
        </p:blipFill>
        <p:spPr>
          <a:xfrm>
            <a:off x="2743200" y="2681872"/>
            <a:ext cx="314325" cy="314325"/>
          </a:xfrm>
          <a:prstGeom prst="rect">
            <a:avLst/>
          </a:prstGeom>
        </p:spPr>
      </p:pic>
      <p:pic>
        <p:nvPicPr>
          <p:cNvPr id="21" name="Picture 20">
            <a:extLst>
              <a:ext uri="{FF2B5EF4-FFF2-40B4-BE49-F238E27FC236}">
                <a16:creationId xmlns:a16="http://schemas.microsoft.com/office/drawing/2014/main" id="{494DFA91-D987-8461-1F63-6E6EC6063065}"/>
              </a:ext>
            </a:extLst>
          </p:cNvPr>
          <p:cNvPicPr>
            <a:picLocks noChangeAspect="1"/>
          </p:cNvPicPr>
          <p:nvPr/>
        </p:nvPicPr>
        <p:blipFill>
          <a:blip r:embed="rId5"/>
          <a:stretch>
            <a:fillRect/>
          </a:stretch>
        </p:blipFill>
        <p:spPr>
          <a:xfrm>
            <a:off x="4420815" y="5020778"/>
            <a:ext cx="3350369" cy="923330"/>
          </a:xfrm>
          <a:prstGeom prst="rect">
            <a:avLst/>
          </a:prstGeom>
        </p:spPr>
      </p:pic>
      <p:pic>
        <p:nvPicPr>
          <p:cNvPr id="23" name="Picture 22">
            <a:extLst>
              <a:ext uri="{FF2B5EF4-FFF2-40B4-BE49-F238E27FC236}">
                <a16:creationId xmlns:a16="http://schemas.microsoft.com/office/drawing/2014/main" id="{726FD0A5-32F6-C9C8-518A-D9EF34C9AA07}"/>
              </a:ext>
            </a:extLst>
          </p:cNvPr>
          <p:cNvPicPr>
            <a:picLocks noChangeAspect="1"/>
          </p:cNvPicPr>
          <p:nvPr/>
        </p:nvPicPr>
        <p:blipFill>
          <a:blip r:embed="rId6"/>
          <a:stretch>
            <a:fillRect/>
          </a:stretch>
        </p:blipFill>
        <p:spPr>
          <a:xfrm>
            <a:off x="8910943" y="2815049"/>
            <a:ext cx="2563319" cy="671084"/>
          </a:xfrm>
          <a:prstGeom prst="rect">
            <a:avLst/>
          </a:prstGeom>
        </p:spPr>
      </p:pic>
    </p:spTree>
    <p:extLst>
      <p:ext uri="{BB962C8B-B14F-4D97-AF65-F5344CB8AC3E}">
        <p14:creationId xmlns:p14="http://schemas.microsoft.com/office/powerpoint/2010/main" val="205474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FFD1-B53D-D81F-968A-2816DD00A4C1}"/>
              </a:ext>
            </a:extLst>
          </p:cNvPr>
          <p:cNvSpPr>
            <a:spLocks noGrp="1"/>
          </p:cNvSpPr>
          <p:nvPr>
            <p:ph type="title"/>
          </p:nvPr>
        </p:nvSpPr>
        <p:spPr/>
        <p:txBody>
          <a:bodyPr/>
          <a:lstStyle/>
          <a:p>
            <a:r>
              <a:rPr lang="en-IN" dirty="0"/>
              <a:t>Rheological models</a:t>
            </a:r>
          </a:p>
        </p:txBody>
      </p:sp>
      <p:sp>
        <p:nvSpPr>
          <p:cNvPr id="4" name="Date Placeholder 3">
            <a:extLst>
              <a:ext uri="{FF2B5EF4-FFF2-40B4-BE49-F238E27FC236}">
                <a16:creationId xmlns:a16="http://schemas.microsoft.com/office/drawing/2014/main" id="{EC6E01AA-C8E8-354F-36ED-5C7309FEA76E}"/>
              </a:ext>
            </a:extLst>
          </p:cNvPr>
          <p:cNvSpPr>
            <a:spLocks noGrp="1"/>
          </p:cNvSpPr>
          <p:nvPr>
            <p:ph type="dt" sz="half" idx="10"/>
          </p:nvPr>
        </p:nvSpPr>
        <p:spPr/>
        <p:txBody>
          <a:bodyPr/>
          <a:lstStyle/>
          <a:p>
            <a:fld id="{EB0ACB31-FAC6-438C-B8A1-2D45FE0DD90B}" type="datetime1">
              <a:rPr lang="en-IN" smtClean="0"/>
              <a:t>12-12-2023</a:t>
            </a:fld>
            <a:endParaRPr lang="en-IN" dirty="0"/>
          </a:p>
        </p:txBody>
      </p:sp>
      <p:sp>
        <p:nvSpPr>
          <p:cNvPr id="5" name="Footer Placeholder 4">
            <a:extLst>
              <a:ext uri="{FF2B5EF4-FFF2-40B4-BE49-F238E27FC236}">
                <a16:creationId xmlns:a16="http://schemas.microsoft.com/office/drawing/2014/main" id="{8A6A815D-5173-183F-993F-94ED64AA5FEA}"/>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BCC18B31-2678-3AEE-AB57-7B26FEE6FC64}"/>
              </a:ext>
            </a:extLst>
          </p:cNvPr>
          <p:cNvSpPr>
            <a:spLocks noGrp="1"/>
          </p:cNvSpPr>
          <p:nvPr>
            <p:ph type="sldNum" sz="quarter" idx="12"/>
          </p:nvPr>
        </p:nvSpPr>
        <p:spPr/>
        <p:txBody>
          <a:bodyPr/>
          <a:lstStyle/>
          <a:p>
            <a:fld id="{2E6C7C08-77A6-4D3D-9225-8AE301DF0A0D}" type="slidenum">
              <a:rPr lang="en-IN" smtClean="0"/>
              <a:pPr/>
              <a:t>18</a:t>
            </a:fld>
            <a:endParaRPr lang="en-IN" dirty="0"/>
          </a:p>
        </p:txBody>
      </p:sp>
      <p:pic>
        <p:nvPicPr>
          <p:cNvPr id="8" name="Picture 7">
            <a:extLst>
              <a:ext uri="{FF2B5EF4-FFF2-40B4-BE49-F238E27FC236}">
                <a16:creationId xmlns:a16="http://schemas.microsoft.com/office/drawing/2014/main" id="{6903646F-78F4-873D-FC4F-91A97FFCFAFE}"/>
              </a:ext>
            </a:extLst>
          </p:cNvPr>
          <p:cNvPicPr>
            <a:picLocks noChangeAspect="1"/>
          </p:cNvPicPr>
          <p:nvPr/>
        </p:nvPicPr>
        <p:blipFill rotWithShape="1">
          <a:blip r:embed="rId2"/>
          <a:srcRect l="8558" t="5835" r="-9082" b="5045"/>
          <a:stretch/>
        </p:blipFill>
        <p:spPr>
          <a:xfrm>
            <a:off x="298397" y="925204"/>
            <a:ext cx="7855003" cy="371219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49C679-F8A2-BF63-22EA-1E776BDAA197}"/>
                  </a:ext>
                </a:extLst>
              </p:cNvPr>
              <p:cNvSpPr txBox="1"/>
              <p:nvPr/>
            </p:nvSpPr>
            <p:spPr>
              <a:xfrm>
                <a:off x="298397" y="5029199"/>
                <a:ext cx="9855537" cy="1107996"/>
              </a:xfrm>
              <a:prstGeom prst="rect">
                <a:avLst/>
              </a:prstGeom>
              <a:noFill/>
            </p:spPr>
            <p:txBody>
              <a:bodyPr wrap="square" lIns="0" tIns="0" rIns="0" bIns="0" rtlCol="0">
                <a:spAutoFit/>
              </a:bodyPr>
              <a:lstStyle/>
              <a:p>
                <a:pPr marL="285750" indent="-285750">
                  <a:buFont typeface="Arial" panose="020B0604020202020204" pitchFamily="34" charset="0"/>
                  <a:buChar char="•"/>
                </a:pP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a:latin typeface="Cambria Math" panose="02040503050406030204" pitchFamily="18" charset="0"/>
                          </a:rPr>
                          <m:t>𝜏</m:t>
                        </m:r>
                      </m:e>
                      <m:sub>
                        <m:r>
                          <a:rPr lang="en-IN" i="1">
                            <a:latin typeface="Cambria Math" panose="02040503050406030204" pitchFamily="18" charset="0"/>
                          </a:rPr>
                          <m:t>𝑚</m:t>
                        </m:r>
                      </m:sub>
                    </m:sSub>
                  </m:oMath>
                </a14:m>
                <a:r>
                  <a:rPr lang="en-IN" dirty="0"/>
                  <a:t>= Relaxation Time of the subnetwork</a:t>
                </a:r>
              </a:p>
              <a:p>
                <a:pPr marL="285750" indent="-285750">
                  <a:buFont typeface="Arial" panose="020B0604020202020204" pitchFamily="34" charset="0"/>
                  <a:buChar char="•"/>
                </a:pPr>
                <a:r>
                  <a:rPr lang="en-IN" dirty="0"/>
                  <a:t>Solid behaviour is modelled by set of springs responding linearly according to </a:t>
                </a:r>
                <a:r>
                  <a:rPr lang="en-IN" dirty="0" err="1"/>
                  <a:t>hooke’s</a:t>
                </a:r>
                <a:r>
                  <a:rPr lang="en-IN" dirty="0"/>
                  <a:t> law</a:t>
                </a:r>
              </a:p>
              <a:p>
                <a:pPr marL="285750" indent="-285750">
                  <a:buFont typeface="Arial" panose="020B0604020202020204" pitchFamily="34" charset="0"/>
                  <a:buChar char="•"/>
                </a:pPr>
                <a:r>
                  <a:rPr lang="en-IN" dirty="0"/>
                  <a:t>The stiffness of the free spring and springs of </a:t>
                </a:r>
                <a:r>
                  <a:rPr lang="el-GR" dirty="0"/>
                  <a:t>α</a:t>
                </a:r>
                <a:r>
                  <a:rPr lang="en-IN" dirty="0"/>
                  <a:t>-maxwell element are determined by young’s moduli</a:t>
                </a:r>
              </a:p>
              <a:p>
                <a:pPr marL="285750" indent="-285750">
                  <a:buFont typeface="Arial" panose="020B0604020202020204" pitchFamily="34" charset="0"/>
                  <a:buChar char="•"/>
                </a:pPr>
                <a:r>
                  <a:rPr lang="en-IN" dirty="0"/>
                  <a:t>Flow behaviour is modelled by viscous fluid like dashpot </a:t>
                </a:r>
              </a:p>
            </p:txBody>
          </p:sp>
        </mc:Choice>
        <mc:Fallback xmlns="">
          <p:sp>
            <p:nvSpPr>
              <p:cNvPr id="9" name="TextBox 8">
                <a:extLst>
                  <a:ext uri="{FF2B5EF4-FFF2-40B4-BE49-F238E27FC236}">
                    <a16:creationId xmlns:a16="http://schemas.microsoft.com/office/drawing/2014/main" id="{C449C679-F8A2-BF63-22EA-1E776BDAA197}"/>
                  </a:ext>
                </a:extLst>
              </p:cNvPr>
              <p:cNvSpPr txBox="1">
                <a:spLocks noRot="1" noChangeAspect="1" noMove="1" noResize="1" noEditPoints="1" noAdjustHandles="1" noChangeArrowheads="1" noChangeShapeType="1" noTextEdit="1"/>
              </p:cNvSpPr>
              <p:nvPr/>
            </p:nvSpPr>
            <p:spPr>
              <a:xfrm>
                <a:off x="298397" y="5029199"/>
                <a:ext cx="9855537" cy="1107996"/>
              </a:xfrm>
              <a:prstGeom prst="rect">
                <a:avLst/>
              </a:prstGeom>
              <a:blipFill>
                <a:blip r:embed="rId3"/>
                <a:stretch>
                  <a:fillRect l="-1361" t="-7143" b="-11538"/>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9EF14E72-8750-2FB3-0FA3-8A957FCAA01B}"/>
              </a:ext>
            </a:extLst>
          </p:cNvPr>
          <p:cNvPicPr>
            <a:picLocks noChangeAspect="1"/>
          </p:cNvPicPr>
          <p:nvPr/>
        </p:nvPicPr>
        <p:blipFill>
          <a:blip r:embed="rId4"/>
          <a:stretch>
            <a:fillRect/>
          </a:stretch>
        </p:blipFill>
        <p:spPr>
          <a:xfrm>
            <a:off x="9938944" y="5536346"/>
            <a:ext cx="790575" cy="323850"/>
          </a:xfrm>
          <a:prstGeom prst="rect">
            <a:avLst/>
          </a:prstGeom>
        </p:spPr>
      </p:pic>
      <p:pic>
        <p:nvPicPr>
          <p:cNvPr id="15" name="Picture 14">
            <a:extLst>
              <a:ext uri="{FF2B5EF4-FFF2-40B4-BE49-F238E27FC236}">
                <a16:creationId xmlns:a16="http://schemas.microsoft.com/office/drawing/2014/main" id="{007FF8F7-F722-BE32-7C9E-F503C5912435}"/>
              </a:ext>
            </a:extLst>
          </p:cNvPr>
          <p:cNvPicPr>
            <a:picLocks noChangeAspect="1"/>
          </p:cNvPicPr>
          <p:nvPr/>
        </p:nvPicPr>
        <p:blipFill>
          <a:blip r:embed="rId5"/>
          <a:stretch>
            <a:fillRect/>
          </a:stretch>
        </p:blipFill>
        <p:spPr>
          <a:xfrm>
            <a:off x="10920588" y="5583971"/>
            <a:ext cx="800100" cy="276225"/>
          </a:xfrm>
          <a:prstGeom prst="rect">
            <a:avLst/>
          </a:prstGeom>
        </p:spPr>
      </p:pic>
      <p:pic>
        <p:nvPicPr>
          <p:cNvPr id="16" name="Picture 15">
            <a:extLst>
              <a:ext uri="{FF2B5EF4-FFF2-40B4-BE49-F238E27FC236}">
                <a16:creationId xmlns:a16="http://schemas.microsoft.com/office/drawing/2014/main" id="{B4C3CF9B-4540-1183-9943-6E238E1D5661}"/>
              </a:ext>
            </a:extLst>
          </p:cNvPr>
          <p:cNvPicPr>
            <a:picLocks noChangeAspect="1"/>
          </p:cNvPicPr>
          <p:nvPr/>
        </p:nvPicPr>
        <p:blipFill>
          <a:blip r:embed="rId6"/>
          <a:stretch>
            <a:fillRect/>
          </a:stretch>
        </p:blipFill>
        <p:spPr>
          <a:xfrm>
            <a:off x="8153398" y="1149264"/>
            <a:ext cx="567519" cy="520226"/>
          </a:xfrm>
          <a:prstGeom prst="rect">
            <a:avLst/>
          </a:prstGeom>
        </p:spPr>
      </p:pic>
      <p:pic>
        <p:nvPicPr>
          <p:cNvPr id="17" name="Picture 16">
            <a:extLst>
              <a:ext uri="{FF2B5EF4-FFF2-40B4-BE49-F238E27FC236}">
                <a16:creationId xmlns:a16="http://schemas.microsoft.com/office/drawing/2014/main" id="{145DC1F3-1D5B-EDC3-5FDA-2DF0C45FF777}"/>
              </a:ext>
            </a:extLst>
          </p:cNvPr>
          <p:cNvPicPr>
            <a:picLocks noChangeAspect="1"/>
          </p:cNvPicPr>
          <p:nvPr/>
        </p:nvPicPr>
        <p:blipFill>
          <a:blip r:embed="rId7"/>
          <a:stretch>
            <a:fillRect/>
          </a:stretch>
        </p:blipFill>
        <p:spPr>
          <a:xfrm>
            <a:off x="8173942" y="1524389"/>
            <a:ext cx="421871" cy="407324"/>
          </a:xfrm>
          <a:prstGeom prst="rect">
            <a:avLst/>
          </a:prstGeom>
        </p:spPr>
      </p:pic>
      <p:sp>
        <p:nvSpPr>
          <p:cNvPr id="18" name="TextBox 17">
            <a:extLst>
              <a:ext uri="{FF2B5EF4-FFF2-40B4-BE49-F238E27FC236}">
                <a16:creationId xmlns:a16="http://schemas.microsoft.com/office/drawing/2014/main" id="{033BC68B-C466-5F13-72CB-11365371FA1A}"/>
              </a:ext>
            </a:extLst>
          </p:cNvPr>
          <p:cNvSpPr txBox="1"/>
          <p:nvPr/>
        </p:nvSpPr>
        <p:spPr>
          <a:xfrm>
            <a:off x="8153398" y="1207825"/>
            <a:ext cx="4307007" cy="3693319"/>
          </a:xfrm>
          <a:prstGeom prst="rect">
            <a:avLst/>
          </a:prstGeom>
          <a:noFill/>
        </p:spPr>
        <p:txBody>
          <a:bodyPr wrap="square" rtlCol="0">
            <a:spAutoFit/>
          </a:bodyPr>
          <a:lstStyle/>
          <a:p>
            <a:pPr marL="742950" lvl="1" indent="-285750">
              <a:buFont typeface="Wingdings" panose="05000000000000000000" pitchFamily="2" charset="2"/>
              <a:buChar char="à"/>
            </a:pPr>
            <a:r>
              <a:rPr lang="en-IN" dirty="0">
                <a:sym typeface="Wingdings" panose="05000000000000000000" pitchFamily="2" charset="2"/>
              </a:rPr>
              <a:t>Total Stress applied</a:t>
            </a:r>
          </a:p>
          <a:p>
            <a:pPr lvl="1"/>
            <a:r>
              <a:rPr lang="en-IN" dirty="0">
                <a:sym typeface="Wingdings" panose="05000000000000000000" pitchFamily="2" charset="2"/>
              </a:rPr>
              <a:t>Total linear strain due to strain</a:t>
            </a:r>
          </a:p>
          <a:p>
            <a:pPr lvl="1"/>
            <a:endParaRPr lang="en-IN" dirty="0">
              <a:sym typeface="Wingdings" panose="05000000000000000000" pitchFamily="2" charset="2"/>
            </a:endParaRPr>
          </a:p>
          <a:p>
            <a:pPr lvl="1"/>
            <a:r>
              <a:rPr lang="en-IN" dirty="0">
                <a:sym typeface="Wingdings" panose="05000000000000000000" pitchFamily="2" charset="2"/>
              </a:rPr>
              <a:t>inelastic strain(internal variable)</a:t>
            </a:r>
          </a:p>
          <a:p>
            <a:pPr lvl="1"/>
            <a:endParaRPr lang="en-IN" dirty="0">
              <a:sym typeface="Wingdings" panose="05000000000000000000" pitchFamily="2" charset="2"/>
            </a:endParaRPr>
          </a:p>
          <a:p>
            <a:pPr lvl="1"/>
            <a:r>
              <a:rPr lang="en-IN" dirty="0">
                <a:sym typeface="Wingdings" panose="05000000000000000000" pitchFamily="2" charset="2"/>
              </a:rPr>
              <a:t>Strain rate </a:t>
            </a:r>
          </a:p>
          <a:p>
            <a:pPr lvl="1"/>
            <a:endParaRPr lang="en-IN" dirty="0">
              <a:sym typeface="Wingdings" panose="05000000000000000000" pitchFamily="2" charset="2"/>
            </a:endParaRPr>
          </a:p>
          <a:p>
            <a:pPr lvl="1"/>
            <a:r>
              <a:rPr lang="en-IN" dirty="0">
                <a:sym typeface="Wingdings" panose="05000000000000000000" pitchFamily="2" charset="2"/>
              </a:rPr>
              <a:t>Viscosity </a:t>
            </a:r>
          </a:p>
          <a:p>
            <a:pPr lvl="1"/>
            <a:r>
              <a:rPr lang="en-IN" dirty="0">
                <a:sym typeface="Wingdings" panose="05000000000000000000" pitchFamily="2" charset="2"/>
              </a:rPr>
              <a:t>-</a:t>
            </a:r>
          </a:p>
          <a:p>
            <a:pPr lvl="1"/>
            <a:r>
              <a:rPr lang="en-IN" dirty="0">
                <a:sym typeface="Wingdings" panose="05000000000000000000" pitchFamily="2" charset="2"/>
              </a:rPr>
              <a:t>Non equilibrium stress(internal variable) at each dashpot</a:t>
            </a:r>
          </a:p>
          <a:p>
            <a:pPr lvl="1"/>
            <a:endParaRPr lang="en-IN" dirty="0"/>
          </a:p>
          <a:p>
            <a:endParaRPr lang="en-IN" dirty="0"/>
          </a:p>
        </p:txBody>
      </p:sp>
      <p:pic>
        <p:nvPicPr>
          <p:cNvPr id="20" name="Picture 19">
            <a:extLst>
              <a:ext uri="{FF2B5EF4-FFF2-40B4-BE49-F238E27FC236}">
                <a16:creationId xmlns:a16="http://schemas.microsoft.com/office/drawing/2014/main" id="{A97E91CA-DD46-AFF1-ADAA-2C7D0428F0A4}"/>
              </a:ext>
            </a:extLst>
          </p:cNvPr>
          <p:cNvPicPr>
            <a:picLocks noChangeAspect="1"/>
          </p:cNvPicPr>
          <p:nvPr/>
        </p:nvPicPr>
        <p:blipFill>
          <a:blip r:embed="rId8"/>
          <a:stretch>
            <a:fillRect/>
          </a:stretch>
        </p:blipFill>
        <p:spPr>
          <a:xfrm>
            <a:off x="8074870" y="2507864"/>
            <a:ext cx="680297" cy="514002"/>
          </a:xfrm>
          <a:prstGeom prst="rect">
            <a:avLst/>
          </a:prstGeom>
        </p:spPr>
      </p:pic>
      <p:pic>
        <p:nvPicPr>
          <p:cNvPr id="22" name="Picture 21">
            <a:extLst>
              <a:ext uri="{FF2B5EF4-FFF2-40B4-BE49-F238E27FC236}">
                <a16:creationId xmlns:a16="http://schemas.microsoft.com/office/drawing/2014/main" id="{744C59A4-86FC-5C05-8E9D-FA498401FA76}"/>
              </a:ext>
            </a:extLst>
          </p:cNvPr>
          <p:cNvPicPr>
            <a:picLocks noChangeAspect="1"/>
          </p:cNvPicPr>
          <p:nvPr/>
        </p:nvPicPr>
        <p:blipFill>
          <a:blip r:embed="rId9"/>
          <a:stretch>
            <a:fillRect/>
          </a:stretch>
        </p:blipFill>
        <p:spPr>
          <a:xfrm>
            <a:off x="8193918" y="1856337"/>
            <a:ext cx="486480" cy="597597"/>
          </a:xfrm>
          <a:prstGeom prst="rect">
            <a:avLst/>
          </a:prstGeom>
        </p:spPr>
      </p:pic>
      <p:pic>
        <p:nvPicPr>
          <p:cNvPr id="24" name="Picture 23">
            <a:extLst>
              <a:ext uri="{FF2B5EF4-FFF2-40B4-BE49-F238E27FC236}">
                <a16:creationId xmlns:a16="http://schemas.microsoft.com/office/drawing/2014/main" id="{63261D5C-E303-7F39-1FEC-38C9B87E763A}"/>
              </a:ext>
            </a:extLst>
          </p:cNvPr>
          <p:cNvPicPr>
            <a:picLocks noChangeAspect="1"/>
          </p:cNvPicPr>
          <p:nvPr/>
        </p:nvPicPr>
        <p:blipFill>
          <a:blip r:embed="rId10"/>
          <a:stretch>
            <a:fillRect/>
          </a:stretch>
        </p:blipFill>
        <p:spPr>
          <a:xfrm>
            <a:off x="8202546" y="3084910"/>
            <a:ext cx="480592" cy="415647"/>
          </a:xfrm>
          <a:prstGeom prst="rect">
            <a:avLst/>
          </a:prstGeom>
        </p:spPr>
      </p:pic>
      <p:pic>
        <p:nvPicPr>
          <p:cNvPr id="26" name="Picture 25">
            <a:extLst>
              <a:ext uri="{FF2B5EF4-FFF2-40B4-BE49-F238E27FC236}">
                <a16:creationId xmlns:a16="http://schemas.microsoft.com/office/drawing/2014/main" id="{AAD4433C-226F-C8A6-42B5-874FE11107E7}"/>
              </a:ext>
            </a:extLst>
          </p:cNvPr>
          <p:cNvPicPr>
            <a:picLocks noChangeAspect="1"/>
          </p:cNvPicPr>
          <p:nvPr/>
        </p:nvPicPr>
        <p:blipFill>
          <a:blip r:embed="rId11"/>
          <a:stretch>
            <a:fillRect/>
          </a:stretch>
        </p:blipFill>
        <p:spPr>
          <a:xfrm>
            <a:off x="8202546" y="3635360"/>
            <a:ext cx="542558" cy="514002"/>
          </a:xfrm>
          <a:prstGeom prst="rect">
            <a:avLst/>
          </a:prstGeom>
        </p:spPr>
      </p:pic>
    </p:spTree>
    <p:extLst>
      <p:ext uri="{BB962C8B-B14F-4D97-AF65-F5344CB8AC3E}">
        <p14:creationId xmlns:p14="http://schemas.microsoft.com/office/powerpoint/2010/main" val="186679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337B-2A82-F630-FC09-D7A256510528}"/>
              </a:ext>
            </a:extLst>
          </p:cNvPr>
          <p:cNvSpPr>
            <a:spLocks noGrp="1"/>
          </p:cNvSpPr>
          <p:nvPr>
            <p:ph type="title"/>
          </p:nvPr>
        </p:nvSpPr>
        <p:spPr/>
        <p:txBody>
          <a:bodyPr/>
          <a:lstStyle/>
          <a:p>
            <a:r>
              <a:rPr lang="en-IN" dirty="0"/>
              <a:t>Rheological models</a:t>
            </a:r>
          </a:p>
        </p:txBody>
      </p:sp>
      <p:sp>
        <p:nvSpPr>
          <p:cNvPr id="3" name="Content Placeholder 2">
            <a:extLst>
              <a:ext uri="{FF2B5EF4-FFF2-40B4-BE49-F238E27FC236}">
                <a16:creationId xmlns:a16="http://schemas.microsoft.com/office/drawing/2014/main" id="{1B340FF9-7349-8AE6-14B1-3EECE672D553}"/>
              </a:ext>
            </a:extLst>
          </p:cNvPr>
          <p:cNvSpPr>
            <a:spLocks noGrp="1"/>
          </p:cNvSpPr>
          <p:nvPr>
            <p:ph idx="1"/>
          </p:nvPr>
        </p:nvSpPr>
        <p:spPr>
          <a:xfrm>
            <a:off x="838200" y="1253331"/>
            <a:ext cx="10515600" cy="4833570"/>
          </a:xfrm>
        </p:spPr>
        <p:txBody>
          <a:bodyPr>
            <a:normAutofit lnSpcReduction="10000"/>
          </a:bodyPr>
          <a:lstStyle/>
          <a:p>
            <a:r>
              <a:rPr lang="en-IN" dirty="0"/>
              <a:t>The Mechanical device is assumed to have unit area and unit length</a:t>
            </a:r>
          </a:p>
          <a:p>
            <a:pPr lvl="1"/>
            <a:r>
              <a:rPr lang="en-IN" dirty="0"/>
              <a:t>Stress and strain interpreted as force and extension</a:t>
            </a:r>
          </a:p>
          <a:p>
            <a:pPr lvl="1"/>
            <a:endParaRPr lang="en-IN" dirty="0"/>
          </a:p>
          <a:p>
            <a:pPr lvl="1"/>
            <a:r>
              <a:rPr lang="en-IN" dirty="0"/>
              <a:t>Total stress applied</a:t>
            </a:r>
          </a:p>
          <a:p>
            <a:pPr marL="457200" lvl="1" indent="0">
              <a:buNone/>
            </a:pPr>
            <a:endParaRPr lang="en-IN" dirty="0"/>
          </a:p>
          <a:p>
            <a:pPr marL="457200" lvl="1" indent="0">
              <a:buNone/>
            </a:pPr>
            <a:endParaRPr lang="en-IN" dirty="0"/>
          </a:p>
          <a:p>
            <a:pPr lvl="1"/>
            <a:r>
              <a:rPr lang="en-IN" dirty="0"/>
              <a:t>@ equilibrium </a:t>
            </a:r>
          </a:p>
          <a:p>
            <a:pPr lvl="1"/>
            <a:endParaRPr lang="en-IN" dirty="0"/>
          </a:p>
          <a:p>
            <a:pPr lvl="1"/>
            <a:r>
              <a:rPr lang="en-IN" dirty="0"/>
              <a:t>Stress in the spring of α-maxwell element </a:t>
            </a:r>
          </a:p>
          <a:p>
            <a:pPr marL="457200" lvl="1" indent="0">
              <a:buNone/>
            </a:pPr>
            <a:endParaRPr lang="en-IN" dirty="0"/>
          </a:p>
          <a:p>
            <a:pPr lvl="1"/>
            <a:r>
              <a:rPr lang="en-IN" dirty="0"/>
              <a:t>Stress acting on each dashpot</a:t>
            </a:r>
          </a:p>
          <a:p>
            <a:pPr lvl="1"/>
            <a:endParaRPr lang="en-IN" dirty="0"/>
          </a:p>
          <a:p>
            <a:pPr lvl="1"/>
            <a:r>
              <a:rPr lang="en-IN" dirty="0"/>
              <a:t>Differentiating, we get	</a:t>
            </a:r>
          </a:p>
          <a:p>
            <a:pPr lvl="1"/>
            <a:endParaRPr lang="en-IN" dirty="0"/>
          </a:p>
          <a:p>
            <a:pPr lvl="1"/>
            <a:endParaRPr lang="en-IN" dirty="0"/>
          </a:p>
          <a:p>
            <a:pPr lvl="1"/>
            <a:endParaRPr lang="en-IN" dirty="0"/>
          </a:p>
          <a:p>
            <a:pPr lvl="1"/>
            <a:endParaRPr lang="en-IN" dirty="0"/>
          </a:p>
          <a:p>
            <a:pPr marL="457200" lvl="1" indent="0">
              <a:buNone/>
            </a:pPr>
            <a:endParaRPr lang="en-IN" dirty="0"/>
          </a:p>
        </p:txBody>
      </p:sp>
      <p:sp>
        <p:nvSpPr>
          <p:cNvPr id="4" name="Date Placeholder 3">
            <a:extLst>
              <a:ext uri="{FF2B5EF4-FFF2-40B4-BE49-F238E27FC236}">
                <a16:creationId xmlns:a16="http://schemas.microsoft.com/office/drawing/2014/main" id="{93184927-1DD0-EE3D-211F-7AAA6B36D8C4}"/>
              </a:ext>
            </a:extLst>
          </p:cNvPr>
          <p:cNvSpPr>
            <a:spLocks noGrp="1"/>
          </p:cNvSpPr>
          <p:nvPr>
            <p:ph type="dt" sz="half" idx="10"/>
          </p:nvPr>
        </p:nvSpPr>
        <p:spPr/>
        <p:txBody>
          <a:bodyPr/>
          <a:lstStyle/>
          <a:p>
            <a:fld id="{26E84A79-C79A-4057-AF61-077A0B7C8E35}" type="datetime1">
              <a:rPr lang="en-IN" smtClean="0"/>
              <a:t>12-12-2023</a:t>
            </a:fld>
            <a:endParaRPr lang="en-IN" dirty="0"/>
          </a:p>
        </p:txBody>
      </p:sp>
      <p:sp>
        <p:nvSpPr>
          <p:cNvPr id="5" name="Footer Placeholder 4">
            <a:extLst>
              <a:ext uri="{FF2B5EF4-FFF2-40B4-BE49-F238E27FC236}">
                <a16:creationId xmlns:a16="http://schemas.microsoft.com/office/drawing/2014/main" id="{45E63F5D-D517-AC38-BCFA-5D87CA53F179}"/>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8CE9003-9386-A66B-B251-6F69B13E5FE2}"/>
              </a:ext>
            </a:extLst>
          </p:cNvPr>
          <p:cNvSpPr>
            <a:spLocks noGrp="1"/>
          </p:cNvSpPr>
          <p:nvPr>
            <p:ph type="sldNum" sz="quarter" idx="12"/>
          </p:nvPr>
        </p:nvSpPr>
        <p:spPr/>
        <p:txBody>
          <a:bodyPr/>
          <a:lstStyle/>
          <a:p>
            <a:fld id="{2E6C7C08-77A6-4D3D-9225-8AE301DF0A0D}" type="slidenum">
              <a:rPr lang="en-IN" smtClean="0"/>
              <a:pPr/>
              <a:t>19</a:t>
            </a:fld>
            <a:endParaRPr lang="en-IN" dirty="0"/>
          </a:p>
        </p:txBody>
      </p:sp>
      <p:pic>
        <p:nvPicPr>
          <p:cNvPr id="14" name="Picture 13">
            <a:extLst>
              <a:ext uri="{FF2B5EF4-FFF2-40B4-BE49-F238E27FC236}">
                <a16:creationId xmlns:a16="http://schemas.microsoft.com/office/drawing/2014/main" id="{9306BB49-38AD-DF45-248F-BB01FF9D2544}"/>
              </a:ext>
            </a:extLst>
          </p:cNvPr>
          <p:cNvPicPr>
            <a:picLocks noChangeAspect="1"/>
          </p:cNvPicPr>
          <p:nvPr/>
        </p:nvPicPr>
        <p:blipFill>
          <a:blip r:embed="rId2"/>
          <a:stretch>
            <a:fillRect/>
          </a:stretch>
        </p:blipFill>
        <p:spPr>
          <a:xfrm>
            <a:off x="4572001" y="2257643"/>
            <a:ext cx="2467614" cy="896198"/>
          </a:xfrm>
          <a:prstGeom prst="rect">
            <a:avLst/>
          </a:prstGeom>
        </p:spPr>
      </p:pic>
      <p:pic>
        <p:nvPicPr>
          <p:cNvPr id="16" name="Picture 15">
            <a:extLst>
              <a:ext uri="{FF2B5EF4-FFF2-40B4-BE49-F238E27FC236}">
                <a16:creationId xmlns:a16="http://schemas.microsoft.com/office/drawing/2014/main" id="{EAF32909-639B-B684-134B-73F9F9D8DCF3}"/>
              </a:ext>
            </a:extLst>
          </p:cNvPr>
          <p:cNvPicPr>
            <a:picLocks noChangeAspect="1"/>
          </p:cNvPicPr>
          <p:nvPr/>
        </p:nvPicPr>
        <p:blipFill>
          <a:blip r:embed="rId3"/>
          <a:stretch>
            <a:fillRect/>
          </a:stretch>
        </p:blipFill>
        <p:spPr>
          <a:xfrm>
            <a:off x="4773969" y="3417606"/>
            <a:ext cx="1435879" cy="410251"/>
          </a:xfrm>
          <a:prstGeom prst="rect">
            <a:avLst/>
          </a:prstGeom>
        </p:spPr>
      </p:pic>
      <p:pic>
        <p:nvPicPr>
          <p:cNvPr id="18" name="Picture 17">
            <a:extLst>
              <a:ext uri="{FF2B5EF4-FFF2-40B4-BE49-F238E27FC236}">
                <a16:creationId xmlns:a16="http://schemas.microsoft.com/office/drawing/2014/main" id="{DF88506A-BF05-F602-B1AC-BE532C41BC9A}"/>
              </a:ext>
            </a:extLst>
          </p:cNvPr>
          <p:cNvPicPr>
            <a:picLocks noChangeAspect="1"/>
          </p:cNvPicPr>
          <p:nvPr/>
        </p:nvPicPr>
        <p:blipFill>
          <a:blip r:embed="rId4"/>
          <a:stretch>
            <a:fillRect/>
          </a:stretch>
        </p:blipFill>
        <p:spPr>
          <a:xfrm>
            <a:off x="7531787" y="4094328"/>
            <a:ext cx="2134678" cy="503688"/>
          </a:xfrm>
          <a:prstGeom prst="rect">
            <a:avLst/>
          </a:prstGeom>
        </p:spPr>
      </p:pic>
      <p:pic>
        <p:nvPicPr>
          <p:cNvPr id="20" name="Picture 19">
            <a:extLst>
              <a:ext uri="{FF2B5EF4-FFF2-40B4-BE49-F238E27FC236}">
                <a16:creationId xmlns:a16="http://schemas.microsoft.com/office/drawing/2014/main" id="{20185A2D-B4DD-7808-F57E-A8B8911F0A9B}"/>
              </a:ext>
            </a:extLst>
          </p:cNvPr>
          <p:cNvPicPr>
            <a:picLocks noChangeAspect="1"/>
          </p:cNvPicPr>
          <p:nvPr/>
        </p:nvPicPr>
        <p:blipFill>
          <a:blip r:embed="rId5"/>
          <a:stretch>
            <a:fillRect/>
          </a:stretch>
        </p:blipFill>
        <p:spPr>
          <a:xfrm>
            <a:off x="7039615" y="4811488"/>
            <a:ext cx="2925677" cy="503688"/>
          </a:xfrm>
          <a:prstGeom prst="rect">
            <a:avLst/>
          </a:prstGeom>
        </p:spPr>
      </p:pic>
      <p:pic>
        <p:nvPicPr>
          <p:cNvPr id="23" name="Picture 22">
            <a:extLst>
              <a:ext uri="{FF2B5EF4-FFF2-40B4-BE49-F238E27FC236}">
                <a16:creationId xmlns:a16="http://schemas.microsoft.com/office/drawing/2014/main" id="{D0F28B61-6EA8-43E6-1F8C-7FB4478C7ADA}"/>
              </a:ext>
            </a:extLst>
          </p:cNvPr>
          <p:cNvPicPr>
            <a:picLocks noChangeAspect="1"/>
          </p:cNvPicPr>
          <p:nvPr/>
        </p:nvPicPr>
        <p:blipFill>
          <a:blip r:embed="rId6"/>
          <a:stretch>
            <a:fillRect/>
          </a:stretch>
        </p:blipFill>
        <p:spPr>
          <a:xfrm>
            <a:off x="6096000" y="5458301"/>
            <a:ext cx="2633916" cy="892365"/>
          </a:xfrm>
          <a:prstGeom prst="rect">
            <a:avLst/>
          </a:prstGeom>
        </p:spPr>
      </p:pic>
    </p:spTree>
    <p:extLst>
      <p:ext uri="{BB962C8B-B14F-4D97-AF65-F5344CB8AC3E}">
        <p14:creationId xmlns:p14="http://schemas.microsoft.com/office/powerpoint/2010/main" val="1242653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7FA0-C7DF-B39C-8316-15AE61974DD6}"/>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8B5E025-0159-DDA6-94AE-50093C666DC0}"/>
              </a:ext>
            </a:extLst>
          </p:cNvPr>
          <p:cNvSpPr>
            <a:spLocks noGrp="1"/>
          </p:cNvSpPr>
          <p:nvPr>
            <p:ph idx="1"/>
          </p:nvPr>
        </p:nvSpPr>
        <p:spPr>
          <a:xfrm>
            <a:off x="838199" y="1253331"/>
            <a:ext cx="10562303" cy="4955740"/>
          </a:xfrm>
        </p:spPr>
        <p:txBody>
          <a:bodyPr>
            <a:normAutofit lnSpcReduction="10000"/>
          </a:bodyPr>
          <a:lstStyle/>
          <a:p>
            <a:r>
              <a:rPr lang="en-IN" dirty="0"/>
              <a:t>Framework</a:t>
            </a:r>
          </a:p>
          <a:p>
            <a:r>
              <a:rPr lang="en-IN" dirty="0"/>
              <a:t>Internal variable model</a:t>
            </a:r>
          </a:p>
          <a:p>
            <a:r>
              <a:rPr lang="en-IN" dirty="0"/>
              <a:t>Continuum mechanics model</a:t>
            </a:r>
          </a:p>
          <a:p>
            <a:r>
              <a:rPr lang="en-IN" dirty="0"/>
              <a:t>Rheological model</a:t>
            </a:r>
          </a:p>
          <a:p>
            <a:r>
              <a:rPr lang="en-IN" dirty="0"/>
              <a:t>Strain energy density functions</a:t>
            </a:r>
          </a:p>
          <a:p>
            <a:r>
              <a:rPr lang="en-IN" dirty="0"/>
              <a:t>Micro macro model</a:t>
            </a:r>
          </a:p>
          <a:p>
            <a:r>
              <a:rPr lang="en-IN" dirty="0"/>
              <a:t>Statistical mechanics framework</a:t>
            </a:r>
          </a:p>
          <a:p>
            <a:r>
              <a:rPr lang="en-IN" dirty="0"/>
              <a:t>Honeywell project</a:t>
            </a:r>
          </a:p>
          <a:p>
            <a:r>
              <a:rPr lang="en-IN" dirty="0"/>
              <a:t>Roadblocks</a:t>
            </a:r>
          </a:p>
          <a:p>
            <a:r>
              <a:rPr lang="en-IN" dirty="0"/>
              <a:t>course of action</a:t>
            </a:r>
          </a:p>
          <a:p>
            <a:endParaRPr lang="en-IN" dirty="0"/>
          </a:p>
        </p:txBody>
      </p:sp>
      <p:sp>
        <p:nvSpPr>
          <p:cNvPr id="4" name="Date Placeholder 3">
            <a:extLst>
              <a:ext uri="{FF2B5EF4-FFF2-40B4-BE49-F238E27FC236}">
                <a16:creationId xmlns:a16="http://schemas.microsoft.com/office/drawing/2014/main" id="{D7E40254-AF2A-DF24-7E12-1C1F8FEBF1FD}"/>
              </a:ext>
            </a:extLst>
          </p:cNvPr>
          <p:cNvSpPr>
            <a:spLocks noGrp="1"/>
          </p:cNvSpPr>
          <p:nvPr>
            <p:ph type="dt" sz="half" idx="10"/>
          </p:nvPr>
        </p:nvSpPr>
        <p:spPr/>
        <p:txBody>
          <a:bodyPr/>
          <a:lstStyle/>
          <a:p>
            <a:fld id="{57FF01B2-4113-4A89-B813-2F3CEFD49794}" type="datetime1">
              <a:rPr lang="en-IN" smtClean="0"/>
              <a:t>12-12-2023</a:t>
            </a:fld>
            <a:endParaRPr lang="en-IN" dirty="0"/>
          </a:p>
        </p:txBody>
      </p:sp>
      <p:sp>
        <p:nvSpPr>
          <p:cNvPr id="5" name="Footer Placeholder 4">
            <a:extLst>
              <a:ext uri="{FF2B5EF4-FFF2-40B4-BE49-F238E27FC236}">
                <a16:creationId xmlns:a16="http://schemas.microsoft.com/office/drawing/2014/main" id="{43627085-476F-2FEC-1D33-75CA1FBA777F}"/>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215F6776-5D3F-DDA8-C945-D7AE3E61BF8A}"/>
              </a:ext>
            </a:extLst>
          </p:cNvPr>
          <p:cNvSpPr>
            <a:spLocks noGrp="1"/>
          </p:cNvSpPr>
          <p:nvPr>
            <p:ph type="sldNum" sz="quarter" idx="12"/>
          </p:nvPr>
        </p:nvSpPr>
        <p:spPr/>
        <p:txBody>
          <a:bodyPr/>
          <a:lstStyle/>
          <a:p>
            <a:fld id="{2E6C7C08-77A6-4D3D-9225-8AE301DF0A0D}" type="slidenum">
              <a:rPr lang="en-IN" smtClean="0"/>
              <a:pPr/>
              <a:t>2</a:t>
            </a:fld>
            <a:endParaRPr lang="en-IN" dirty="0"/>
          </a:p>
        </p:txBody>
      </p:sp>
    </p:spTree>
    <p:extLst>
      <p:ext uri="{BB962C8B-B14F-4D97-AF65-F5344CB8AC3E}">
        <p14:creationId xmlns:p14="http://schemas.microsoft.com/office/powerpoint/2010/main" val="99340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A227-B87F-FE71-61D8-ABB40B211710}"/>
              </a:ext>
            </a:extLst>
          </p:cNvPr>
          <p:cNvSpPr>
            <a:spLocks noGrp="1"/>
          </p:cNvSpPr>
          <p:nvPr>
            <p:ph type="title"/>
          </p:nvPr>
        </p:nvSpPr>
        <p:spPr/>
        <p:txBody>
          <a:bodyPr/>
          <a:lstStyle/>
          <a:p>
            <a:r>
              <a:rPr lang="en-IN" dirty="0"/>
              <a:t>Thermodynamic Admissibility</a:t>
            </a:r>
          </a:p>
        </p:txBody>
      </p:sp>
      <p:sp>
        <p:nvSpPr>
          <p:cNvPr id="3" name="Content Placeholder 2">
            <a:extLst>
              <a:ext uri="{FF2B5EF4-FFF2-40B4-BE49-F238E27FC236}">
                <a16:creationId xmlns:a16="http://schemas.microsoft.com/office/drawing/2014/main" id="{16E44B8A-9F00-B272-C72C-E780E8B2A66A}"/>
              </a:ext>
            </a:extLst>
          </p:cNvPr>
          <p:cNvSpPr>
            <a:spLocks noGrp="1"/>
          </p:cNvSpPr>
          <p:nvPr>
            <p:ph idx="1"/>
          </p:nvPr>
        </p:nvSpPr>
        <p:spPr/>
        <p:txBody>
          <a:bodyPr/>
          <a:lstStyle/>
          <a:p>
            <a:r>
              <a:rPr lang="en-IN" dirty="0"/>
              <a:t>	</a:t>
            </a:r>
            <a:r>
              <a:rPr lang="en-IN" dirty="0">
                <a:sym typeface="Wingdings" panose="05000000000000000000" pitchFamily="2" charset="2"/>
              </a:rPr>
              <a:t> stress on each dashpot</a:t>
            </a:r>
          </a:p>
          <a:p>
            <a:r>
              <a:rPr lang="en-IN" dirty="0">
                <a:sym typeface="Wingdings" panose="05000000000000000000" pitchFamily="2" charset="2"/>
              </a:rPr>
              <a:t>         strain rate on each dashpot</a:t>
            </a:r>
          </a:p>
          <a:p>
            <a:endParaRPr lang="en-IN" dirty="0">
              <a:sym typeface="Wingdings" panose="05000000000000000000" pitchFamily="2" charset="2"/>
            </a:endParaRPr>
          </a:p>
          <a:p>
            <a:endParaRPr lang="en-IN" dirty="0"/>
          </a:p>
        </p:txBody>
      </p:sp>
      <p:sp>
        <p:nvSpPr>
          <p:cNvPr id="4" name="Date Placeholder 3">
            <a:extLst>
              <a:ext uri="{FF2B5EF4-FFF2-40B4-BE49-F238E27FC236}">
                <a16:creationId xmlns:a16="http://schemas.microsoft.com/office/drawing/2014/main" id="{5416FA14-BD18-A0BB-6DE7-B368A4EFE421}"/>
              </a:ext>
            </a:extLst>
          </p:cNvPr>
          <p:cNvSpPr>
            <a:spLocks noGrp="1"/>
          </p:cNvSpPr>
          <p:nvPr>
            <p:ph type="dt" sz="half" idx="10"/>
          </p:nvPr>
        </p:nvSpPr>
        <p:spPr/>
        <p:txBody>
          <a:bodyPr/>
          <a:lstStyle/>
          <a:p>
            <a:fld id="{4379D105-AE96-489F-A6FE-6F9021AC438C}" type="datetime1">
              <a:rPr lang="en-IN" smtClean="0"/>
              <a:t>12-12-2023</a:t>
            </a:fld>
            <a:endParaRPr lang="en-IN" dirty="0"/>
          </a:p>
        </p:txBody>
      </p:sp>
      <p:sp>
        <p:nvSpPr>
          <p:cNvPr id="5" name="Footer Placeholder 4">
            <a:extLst>
              <a:ext uri="{FF2B5EF4-FFF2-40B4-BE49-F238E27FC236}">
                <a16:creationId xmlns:a16="http://schemas.microsoft.com/office/drawing/2014/main" id="{7D9F47E4-3DBB-E1D4-A024-8E251FA46EC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C99A296-C44A-17B5-BA45-DAA285EF6ECA}"/>
              </a:ext>
            </a:extLst>
          </p:cNvPr>
          <p:cNvSpPr>
            <a:spLocks noGrp="1"/>
          </p:cNvSpPr>
          <p:nvPr>
            <p:ph type="sldNum" sz="quarter" idx="12"/>
          </p:nvPr>
        </p:nvSpPr>
        <p:spPr/>
        <p:txBody>
          <a:bodyPr/>
          <a:lstStyle/>
          <a:p>
            <a:fld id="{2E6C7C08-77A6-4D3D-9225-8AE301DF0A0D}" type="slidenum">
              <a:rPr lang="en-IN" smtClean="0"/>
              <a:pPr/>
              <a:t>20</a:t>
            </a:fld>
            <a:endParaRPr lang="en-IN" dirty="0"/>
          </a:p>
        </p:txBody>
      </p:sp>
      <p:pic>
        <p:nvPicPr>
          <p:cNvPr id="9" name="Picture 8">
            <a:extLst>
              <a:ext uri="{FF2B5EF4-FFF2-40B4-BE49-F238E27FC236}">
                <a16:creationId xmlns:a16="http://schemas.microsoft.com/office/drawing/2014/main" id="{44DAA5C0-1987-C233-E985-93C5F72742BE}"/>
              </a:ext>
            </a:extLst>
          </p:cNvPr>
          <p:cNvPicPr>
            <a:picLocks noChangeAspect="1"/>
          </p:cNvPicPr>
          <p:nvPr/>
        </p:nvPicPr>
        <p:blipFill>
          <a:blip r:embed="rId2"/>
          <a:stretch>
            <a:fillRect/>
          </a:stretch>
        </p:blipFill>
        <p:spPr>
          <a:xfrm>
            <a:off x="1100321" y="1190225"/>
            <a:ext cx="542558" cy="514002"/>
          </a:xfrm>
          <a:prstGeom prst="rect">
            <a:avLst/>
          </a:prstGeom>
        </p:spPr>
      </p:pic>
      <p:pic>
        <p:nvPicPr>
          <p:cNvPr id="12" name="Picture 11">
            <a:extLst>
              <a:ext uri="{FF2B5EF4-FFF2-40B4-BE49-F238E27FC236}">
                <a16:creationId xmlns:a16="http://schemas.microsoft.com/office/drawing/2014/main" id="{46CE0554-70D3-3A69-1494-43AB302FCCA1}"/>
              </a:ext>
            </a:extLst>
          </p:cNvPr>
          <p:cNvPicPr>
            <a:picLocks noChangeAspect="1"/>
          </p:cNvPicPr>
          <p:nvPr/>
        </p:nvPicPr>
        <p:blipFill>
          <a:blip r:embed="rId3"/>
          <a:stretch>
            <a:fillRect/>
          </a:stretch>
        </p:blipFill>
        <p:spPr>
          <a:xfrm>
            <a:off x="1100321" y="1735494"/>
            <a:ext cx="630821" cy="514002"/>
          </a:xfrm>
          <a:prstGeom prst="rect">
            <a:avLst/>
          </a:prstGeom>
        </p:spPr>
      </p:pic>
      <p:pic>
        <p:nvPicPr>
          <p:cNvPr id="16" name="Picture 15">
            <a:extLst>
              <a:ext uri="{FF2B5EF4-FFF2-40B4-BE49-F238E27FC236}">
                <a16:creationId xmlns:a16="http://schemas.microsoft.com/office/drawing/2014/main" id="{3862E8E3-C56F-4C6C-B077-CFE83FFBC2E4}"/>
              </a:ext>
            </a:extLst>
          </p:cNvPr>
          <p:cNvPicPr>
            <a:picLocks noChangeAspect="1"/>
          </p:cNvPicPr>
          <p:nvPr/>
        </p:nvPicPr>
        <p:blipFill>
          <a:blip r:embed="rId4"/>
          <a:stretch>
            <a:fillRect/>
          </a:stretch>
        </p:blipFill>
        <p:spPr>
          <a:xfrm>
            <a:off x="3679563" y="2398736"/>
            <a:ext cx="3530539" cy="2060528"/>
          </a:xfrm>
          <a:prstGeom prst="rect">
            <a:avLst/>
          </a:prstGeom>
        </p:spPr>
      </p:pic>
      <p:sp>
        <p:nvSpPr>
          <p:cNvPr id="17" name="TextBox 16">
            <a:extLst>
              <a:ext uri="{FF2B5EF4-FFF2-40B4-BE49-F238E27FC236}">
                <a16:creationId xmlns:a16="http://schemas.microsoft.com/office/drawing/2014/main" id="{7EAD3110-0E62-16C5-6BA8-AB862C0D4A99}"/>
              </a:ext>
            </a:extLst>
          </p:cNvPr>
          <p:cNvSpPr txBox="1"/>
          <p:nvPr/>
        </p:nvSpPr>
        <p:spPr>
          <a:xfrm>
            <a:off x="7637396" y="3057941"/>
            <a:ext cx="3289110" cy="369332"/>
          </a:xfrm>
          <a:prstGeom prst="rect">
            <a:avLst/>
          </a:prstGeom>
          <a:noFill/>
        </p:spPr>
        <p:txBody>
          <a:bodyPr wrap="square" rtlCol="0">
            <a:spAutoFit/>
          </a:bodyPr>
          <a:lstStyle/>
          <a:p>
            <a:r>
              <a:rPr lang="en-IN" dirty="0"/>
              <a:t>Always non-negative</a:t>
            </a:r>
          </a:p>
        </p:txBody>
      </p:sp>
      <p:sp>
        <p:nvSpPr>
          <p:cNvPr id="7" name="TextBox 6">
            <a:extLst>
              <a:ext uri="{FF2B5EF4-FFF2-40B4-BE49-F238E27FC236}">
                <a16:creationId xmlns:a16="http://schemas.microsoft.com/office/drawing/2014/main" id="{B904BBB0-75A8-DB5E-D111-6C931702AA62}"/>
              </a:ext>
            </a:extLst>
          </p:cNvPr>
          <p:cNvSpPr txBox="1"/>
          <p:nvPr/>
        </p:nvSpPr>
        <p:spPr>
          <a:xfrm>
            <a:off x="838200" y="4689987"/>
            <a:ext cx="8880987" cy="461665"/>
          </a:xfrm>
          <a:prstGeom prst="rect">
            <a:avLst/>
          </a:prstGeom>
          <a:noFill/>
        </p:spPr>
        <p:txBody>
          <a:bodyPr wrap="square" rtlCol="0">
            <a:spAutoFit/>
          </a:bodyPr>
          <a:lstStyle/>
          <a:p>
            <a:r>
              <a:rPr lang="en-IN" sz="2400" dirty="0"/>
              <a:t>Condition for Thermodynamic admissibility of non-equilibrium stress</a:t>
            </a:r>
          </a:p>
        </p:txBody>
      </p:sp>
    </p:spTree>
    <p:extLst>
      <p:ext uri="{BB962C8B-B14F-4D97-AF65-F5344CB8AC3E}">
        <p14:creationId xmlns:p14="http://schemas.microsoft.com/office/powerpoint/2010/main" val="246180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EF01-1DD2-0605-22B1-B0A2BE644D8F}"/>
              </a:ext>
            </a:extLst>
          </p:cNvPr>
          <p:cNvSpPr>
            <a:spLocks noGrp="1"/>
          </p:cNvSpPr>
          <p:nvPr>
            <p:ph type="title"/>
          </p:nvPr>
        </p:nvSpPr>
        <p:spPr/>
        <p:txBody>
          <a:bodyPr/>
          <a:lstStyle/>
          <a:p>
            <a:r>
              <a:rPr lang="en-IN" dirty="0"/>
              <a:t>Stress Decomposition</a:t>
            </a:r>
          </a:p>
        </p:txBody>
      </p:sp>
      <p:sp>
        <p:nvSpPr>
          <p:cNvPr id="3" name="Content Placeholder 2">
            <a:extLst>
              <a:ext uri="{FF2B5EF4-FFF2-40B4-BE49-F238E27FC236}">
                <a16:creationId xmlns:a16="http://schemas.microsoft.com/office/drawing/2014/main" id="{9B5E6CBE-AE37-CEB2-68B3-29FD2206B03B}"/>
              </a:ext>
            </a:extLst>
          </p:cNvPr>
          <p:cNvSpPr>
            <a:spLocks noGrp="1"/>
          </p:cNvSpPr>
          <p:nvPr>
            <p:ph idx="1"/>
          </p:nvPr>
        </p:nvSpPr>
        <p:spPr/>
        <p:txBody>
          <a:bodyPr/>
          <a:lstStyle/>
          <a:p>
            <a:r>
              <a:rPr lang="en-IN" dirty="0"/>
              <a:t>Defining Strain energies</a:t>
            </a:r>
          </a:p>
          <a:p>
            <a:endParaRPr lang="en-IN" dirty="0"/>
          </a:p>
          <a:p>
            <a:endParaRPr lang="en-IN" dirty="0"/>
          </a:p>
          <a:p>
            <a:endParaRPr lang="en-IN" dirty="0"/>
          </a:p>
          <a:p>
            <a:pPr lvl="1"/>
            <a:r>
              <a:rPr lang="en-IN" dirty="0"/>
              <a:t>Where, the quadratic forms</a:t>
            </a:r>
          </a:p>
          <a:p>
            <a:pPr lvl="2"/>
            <a:endParaRPr lang="en-IN" dirty="0"/>
          </a:p>
          <a:p>
            <a:pPr lvl="2"/>
            <a:endParaRPr lang="en-IN" dirty="0"/>
          </a:p>
          <a:p>
            <a:pPr lvl="2"/>
            <a:endParaRPr lang="en-IN" dirty="0"/>
          </a:p>
          <a:p>
            <a:pPr lvl="1"/>
            <a:r>
              <a:rPr lang="en-IN" dirty="0"/>
              <a:t>Normalization condition</a:t>
            </a:r>
          </a:p>
          <a:p>
            <a:pPr lvl="2"/>
            <a:endParaRPr lang="en-IN" dirty="0"/>
          </a:p>
          <a:p>
            <a:pPr lvl="1"/>
            <a:endParaRPr lang="en-IN" dirty="0"/>
          </a:p>
        </p:txBody>
      </p:sp>
      <p:sp>
        <p:nvSpPr>
          <p:cNvPr id="4" name="Date Placeholder 3">
            <a:extLst>
              <a:ext uri="{FF2B5EF4-FFF2-40B4-BE49-F238E27FC236}">
                <a16:creationId xmlns:a16="http://schemas.microsoft.com/office/drawing/2014/main" id="{971AB014-C3CB-089A-1673-8EE15B567472}"/>
              </a:ext>
            </a:extLst>
          </p:cNvPr>
          <p:cNvSpPr>
            <a:spLocks noGrp="1"/>
          </p:cNvSpPr>
          <p:nvPr>
            <p:ph type="dt" sz="half" idx="10"/>
          </p:nvPr>
        </p:nvSpPr>
        <p:spPr/>
        <p:txBody>
          <a:bodyPr/>
          <a:lstStyle/>
          <a:p>
            <a:fld id="{70929137-0107-4F97-8C93-1D7D1E1EEF65}" type="datetime1">
              <a:rPr lang="en-IN" smtClean="0"/>
              <a:t>12-12-2023</a:t>
            </a:fld>
            <a:endParaRPr lang="en-IN" dirty="0"/>
          </a:p>
        </p:txBody>
      </p:sp>
      <p:sp>
        <p:nvSpPr>
          <p:cNvPr id="5" name="Footer Placeholder 4">
            <a:extLst>
              <a:ext uri="{FF2B5EF4-FFF2-40B4-BE49-F238E27FC236}">
                <a16:creationId xmlns:a16="http://schemas.microsoft.com/office/drawing/2014/main" id="{AA189DC5-0D1A-E392-C471-7DED0E810960}"/>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11C93E3B-1977-8F22-A653-7466FBAD6D6A}"/>
              </a:ext>
            </a:extLst>
          </p:cNvPr>
          <p:cNvSpPr>
            <a:spLocks noGrp="1"/>
          </p:cNvSpPr>
          <p:nvPr>
            <p:ph type="sldNum" sz="quarter" idx="12"/>
          </p:nvPr>
        </p:nvSpPr>
        <p:spPr/>
        <p:txBody>
          <a:bodyPr/>
          <a:lstStyle/>
          <a:p>
            <a:fld id="{2E6C7C08-77A6-4D3D-9225-8AE301DF0A0D}" type="slidenum">
              <a:rPr lang="en-IN" smtClean="0"/>
              <a:pPr/>
              <a:t>21</a:t>
            </a:fld>
            <a:endParaRPr lang="en-IN" dirty="0"/>
          </a:p>
        </p:txBody>
      </p:sp>
      <p:pic>
        <p:nvPicPr>
          <p:cNvPr id="8" name="Picture 7">
            <a:extLst>
              <a:ext uri="{FF2B5EF4-FFF2-40B4-BE49-F238E27FC236}">
                <a16:creationId xmlns:a16="http://schemas.microsoft.com/office/drawing/2014/main" id="{FCBB20A6-EB56-18F1-E0CD-E8008AF0BA0B}"/>
              </a:ext>
            </a:extLst>
          </p:cNvPr>
          <p:cNvPicPr>
            <a:picLocks noChangeAspect="1"/>
          </p:cNvPicPr>
          <p:nvPr/>
        </p:nvPicPr>
        <p:blipFill>
          <a:blip r:embed="rId2"/>
          <a:stretch>
            <a:fillRect/>
          </a:stretch>
        </p:blipFill>
        <p:spPr>
          <a:xfrm>
            <a:off x="2743200" y="1898744"/>
            <a:ext cx="6265888" cy="1049172"/>
          </a:xfrm>
          <a:prstGeom prst="rect">
            <a:avLst/>
          </a:prstGeom>
        </p:spPr>
      </p:pic>
      <p:pic>
        <p:nvPicPr>
          <p:cNvPr id="10" name="Picture 9">
            <a:extLst>
              <a:ext uri="{FF2B5EF4-FFF2-40B4-BE49-F238E27FC236}">
                <a16:creationId xmlns:a16="http://schemas.microsoft.com/office/drawing/2014/main" id="{1F325B86-62C8-FD9D-7C9F-76CDF00C8C26}"/>
              </a:ext>
            </a:extLst>
          </p:cNvPr>
          <p:cNvPicPr>
            <a:picLocks noChangeAspect="1"/>
          </p:cNvPicPr>
          <p:nvPr/>
        </p:nvPicPr>
        <p:blipFill>
          <a:blip r:embed="rId3"/>
          <a:stretch>
            <a:fillRect/>
          </a:stretch>
        </p:blipFill>
        <p:spPr>
          <a:xfrm>
            <a:off x="2862120" y="3651888"/>
            <a:ext cx="2417353" cy="729043"/>
          </a:xfrm>
          <a:prstGeom prst="rect">
            <a:avLst/>
          </a:prstGeom>
        </p:spPr>
      </p:pic>
      <p:pic>
        <p:nvPicPr>
          <p:cNvPr id="12" name="Picture 11">
            <a:extLst>
              <a:ext uri="{FF2B5EF4-FFF2-40B4-BE49-F238E27FC236}">
                <a16:creationId xmlns:a16="http://schemas.microsoft.com/office/drawing/2014/main" id="{478DBFA5-023A-92EB-CA92-136CA36EF193}"/>
              </a:ext>
            </a:extLst>
          </p:cNvPr>
          <p:cNvPicPr>
            <a:picLocks noChangeAspect="1"/>
          </p:cNvPicPr>
          <p:nvPr/>
        </p:nvPicPr>
        <p:blipFill>
          <a:blip r:embed="rId4"/>
          <a:stretch>
            <a:fillRect/>
          </a:stretch>
        </p:blipFill>
        <p:spPr>
          <a:xfrm>
            <a:off x="6227254" y="3651888"/>
            <a:ext cx="3220847" cy="729043"/>
          </a:xfrm>
          <a:prstGeom prst="rect">
            <a:avLst/>
          </a:prstGeom>
        </p:spPr>
      </p:pic>
      <p:pic>
        <p:nvPicPr>
          <p:cNvPr id="14" name="Picture 13">
            <a:extLst>
              <a:ext uri="{FF2B5EF4-FFF2-40B4-BE49-F238E27FC236}">
                <a16:creationId xmlns:a16="http://schemas.microsoft.com/office/drawing/2014/main" id="{FC9C200B-57F5-4FB0-C5FA-40AC5B73F091}"/>
              </a:ext>
            </a:extLst>
          </p:cNvPr>
          <p:cNvPicPr>
            <a:picLocks noChangeAspect="1"/>
          </p:cNvPicPr>
          <p:nvPr/>
        </p:nvPicPr>
        <p:blipFill>
          <a:blip r:embed="rId5"/>
          <a:stretch>
            <a:fillRect/>
          </a:stretch>
        </p:blipFill>
        <p:spPr>
          <a:xfrm>
            <a:off x="3156115" y="5233194"/>
            <a:ext cx="1266825" cy="371475"/>
          </a:xfrm>
          <a:prstGeom prst="rect">
            <a:avLst/>
          </a:prstGeom>
        </p:spPr>
      </p:pic>
      <p:pic>
        <p:nvPicPr>
          <p:cNvPr id="16" name="Picture 15">
            <a:extLst>
              <a:ext uri="{FF2B5EF4-FFF2-40B4-BE49-F238E27FC236}">
                <a16:creationId xmlns:a16="http://schemas.microsoft.com/office/drawing/2014/main" id="{7D5D0DF7-DE5D-DAA3-7C56-D4C327BDBAE5}"/>
              </a:ext>
            </a:extLst>
          </p:cNvPr>
          <p:cNvPicPr>
            <a:picLocks noChangeAspect="1"/>
          </p:cNvPicPr>
          <p:nvPr/>
        </p:nvPicPr>
        <p:blipFill>
          <a:blip r:embed="rId6"/>
          <a:stretch>
            <a:fillRect/>
          </a:stretch>
        </p:blipFill>
        <p:spPr>
          <a:xfrm>
            <a:off x="6263648" y="5247481"/>
            <a:ext cx="1505414" cy="371474"/>
          </a:xfrm>
          <a:prstGeom prst="rect">
            <a:avLst/>
          </a:prstGeom>
        </p:spPr>
      </p:pic>
    </p:spTree>
    <p:extLst>
      <p:ext uri="{BB962C8B-B14F-4D97-AF65-F5344CB8AC3E}">
        <p14:creationId xmlns:p14="http://schemas.microsoft.com/office/powerpoint/2010/main" val="149552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27F8-6754-D8F4-F5C3-0C53D394E192}"/>
              </a:ext>
            </a:extLst>
          </p:cNvPr>
          <p:cNvSpPr>
            <a:spLocks noGrp="1"/>
          </p:cNvSpPr>
          <p:nvPr>
            <p:ph type="title"/>
          </p:nvPr>
        </p:nvSpPr>
        <p:spPr/>
        <p:txBody>
          <a:bodyPr/>
          <a:lstStyle/>
          <a:p>
            <a:r>
              <a:rPr lang="en-IN" dirty="0"/>
              <a:t>Stress Decomposition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AEA253-46CE-F503-E1B0-3D5D463C02C6}"/>
                  </a:ext>
                </a:extLst>
              </p:cNvPr>
              <p:cNvSpPr>
                <a:spLocks noGrp="1"/>
              </p:cNvSpPr>
              <p:nvPr>
                <p:ph idx="1"/>
              </p:nvPr>
            </p:nvSpPr>
            <p:spPr>
              <a:xfrm>
                <a:off x="838200" y="949627"/>
                <a:ext cx="10515600" cy="4351338"/>
              </a:xfrm>
            </p:spPr>
            <p:txBody>
              <a:bodyPr/>
              <a:lstStyle/>
              <a:p>
                <a:r>
                  <a:rPr lang="en-IN" dirty="0"/>
                  <a:t>        </a:t>
                </a:r>
                <a:r>
                  <a:rPr lang="en-IN" dirty="0">
                    <a:sym typeface="Wingdings" panose="05000000000000000000" pitchFamily="2" charset="2"/>
                  </a:rPr>
                  <a:t> Energy stored elastically in springs</a:t>
                </a:r>
              </a:p>
              <a:p>
                <a:r>
                  <a:rPr lang="en-IN" dirty="0">
                    <a:sym typeface="Wingdings" panose="05000000000000000000" pitchFamily="2" charset="2"/>
                  </a:rPr>
                  <a:t>          Viscoelastic contribution to strain energy and is related to relaxation(retardation) process with relaxation time</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b="0" i="1" dirty="0" smtClean="0">
                            <a:solidFill>
                              <a:srgbClr val="836967"/>
                            </a:solidFill>
                            <a:latin typeface="Cambria Math" panose="02040503050406030204" pitchFamily="18" charset="0"/>
                          </a:rPr>
                          <m:t>(</m:t>
                        </m:r>
                        <m:r>
                          <a:rPr lang="en-IN" i="1" dirty="0">
                            <a:latin typeface="Cambria Math" panose="02040503050406030204" pitchFamily="18" charset="0"/>
                          </a:rPr>
                          <m:t>𝜏</m:t>
                        </m:r>
                      </m:e>
                      <m:sub>
                        <m:r>
                          <a:rPr lang="en-IN" i="1" dirty="0">
                            <a:latin typeface="Cambria Math" panose="02040503050406030204" pitchFamily="18" charset="0"/>
                          </a:rPr>
                          <m:t>𝛼</m:t>
                        </m:r>
                      </m:sub>
                    </m:sSub>
                    <m:r>
                      <a:rPr lang="en-IN" b="0" i="1" dirty="0" smtClean="0">
                        <a:latin typeface="Cambria Math" panose="02040503050406030204" pitchFamily="18" charset="0"/>
                      </a:rPr>
                      <m:t>)</m:t>
                    </m:r>
                  </m:oMath>
                </a14:m>
                <a:endParaRPr lang="en-IN" dirty="0"/>
              </a:p>
              <a:p>
                <a:r>
                  <a:rPr lang="en-IN" dirty="0"/>
                  <a:t>Differentiating (</a:t>
                </a:r>
                <a14:m>
                  <m:oMath xmlns:m="http://schemas.openxmlformats.org/officeDocument/2006/math">
                    <m:r>
                      <a:rPr lang="en-IN" i="1" dirty="0" smtClean="0">
                        <a:latin typeface="Cambria Math" panose="02040503050406030204" pitchFamily="18" charset="0"/>
                      </a:rPr>
                      <m:t>𝜓</m:t>
                    </m:r>
                  </m:oMath>
                </a14:m>
                <a:r>
                  <a:rPr lang="en-IN" dirty="0"/>
                  <a:t>) </a:t>
                </a:r>
                <a:r>
                  <a:rPr lang="en-IN" dirty="0" err="1"/>
                  <a:t>wrt</a:t>
                </a:r>
                <a:r>
                  <a:rPr lang="en-IN" dirty="0"/>
                  <a:t> total strain (</a:t>
                </a:r>
                <a14:m>
                  <m:oMath xmlns:m="http://schemas.openxmlformats.org/officeDocument/2006/math">
                    <m:r>
                      <a:rPr lang="en-IN" i="1" dirty="0" smtClean="0">
                        <a:latin typeface="Cambria Math" panose="02040503050406030204" pitchFamily="18" charset="0"/>
                      </a:rPr>
                      <m:t>𝜀</m:t>
                    </m:r>
                  </m:oMath>
                </a14:m>
                <a:r>
                  <a:rPr lang="en-IN" dirty="0"/>
                  <a:t>) gives the total stress (</a:t>
                </a:r>
                <a14:m>
                  <m:oMath xmlns:m="http://schemas.openxmlformats.org/officeDocument/2006/math">
                    <m:r>
                      <a:rPr lang="en-IN" i="1" dirty="0" smtClean="0">
                        <a:latin typeface="Cambria Math" panose="02040503050406030204" pitchFamily="18" charset="0"/>
                      </a:rPr>
                      <m:t>𝜎</m:t>
                    </m:r>
                  </m:oMath>
                </a14:m>
                <a:r>
                  <a:rPr lang="en-IN" dirty="0"/>
                  <a:t>) applied</a:t>
                </a:r>
              </a:p>
            </p:txBody>
          </p:sp>
        </mc:Choice>
        <mc:Fallback>
          <p:sp>
            <p:nvSpPr>
              <p:cNvPr id="3" name="Content Placeholder 2">
                <a:extLst>
                  <a:ext uri="{FF2B5EF4-FFF2-40B4-BE49-F238E27FC236}">
                    <a16:creationId xmlns:a16="http://schemas.microsoft.com/office/drawing/2014/main" id="{C7AEA253-46CE-F503-E1B0-3D5D463C02C6}"/>
                  </a:ext>
                </a:extLst>
              </p:cNvPr>
              <p:cNvSpPr>
                <a:spLocks noGrp="1" noRot="1" noChangeAspect="1" noMove="1" noResize="1" noEditPoints="1" noAdjustHandles="1" noChangeArrowheads="1" noChangeShapeType="1" noTextEdit="1"/>
              </p:cNvSpPr>
              <p:nvPr>
                <p:ph idx="1"/>
              </p:nvPr>
            </p:nvSpPr>
            <p:spPr>
              <a:xfrm>
                <a:off x="838200" y="949627"/>
                <a:ext cx="10515600" cy="4351338"/>
              </a:xfrm>
              <a:blipFill>
                <a:blip r:embed="rId2"/>
                <a:stretch>
                  <a:fillRect l="-1043" t="-2801" r="-174"/>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D9971251-C755-F7AD-98F9-3881EA195075}"/>
              </a:ext>
            </a:extLst>
          </p:cNvPr>
          <p:cNvSpPr>
            <a:spLocks noGrp="1"/>
          </p:cNvSpPr>
          <p:nvPr>
            <p:ph type="dt" sz="half" idx="10"/>
          </p:nvPr>
        </p:nvSpPr>
        <p:spPr/>
        <p:txBody>
          <a:bodyPr/>
          <a:lstStyle/>
          <a:p>
            <a:fld id="{14F7DDD2-682C-4190-B685-C6EAF4E10827}" type="datetime1">
              <a:rPr lang="en-IN" smtClean="0"/>
              <a:t>12-12-2023</a:t>
            </a:fld>
            <a:endParaRPr lang="en-IN" dirty="0"/>
          </a:p>
        </p:txBody>
      </p:sp>
      <p:sp>
        <p:nvSpPr>
          <p:cNvPr id="5" name="Footer Placeholder 4">
            <a:extLst>
              <a:ext uri="{FF2B5EF4-FFF2-40B4-BE49-F238E27FC236}">
                <a16:creationId xmlns:a16="http://schemas.microsoft.com/office/drawing/2014/main" id="{B4F46E9E-A504-C8CA-887A-5D64897D9CB0}"/>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5C8FC00-B998-3B8A-0EDE-C068B7D86C24}"/>
              </a:ext>
            </a:extLst>
          </p:cNvPr>
          <p:cNvSpPr>
            <a:spLocks noGrp="1"/>
          </p:cNvSpPr>
          <p:nvPr>
            <p:ph type="sldNum" sz="quarter" idx="12"/>
          </p:nvPr>
        </p:nvSpPr>
        <p:spPr/>
        <p:txBody>
          <a:bodyPr/>
          <a:lstStyle/>
          <a:p>
            <a:fld id="{2E6C7C08-77A6-4D3D-9225-8AE301DF0A0D}" type="slidenum">
              <a:rPr lang="en-IN" smtClean="0"/>
              <a:pPr/>
              <a:t>22</a:t>
            </a:fld>
            <a:endParaRPr lang="en-IN" dirty="0"/>
          </a:p>
        </p:txBody>
      </p:sp>
      <p:pic>
        <p:nvPicPr>
          <p:cNvPr id="8" name="Picture 7">
            <a:extLst>
              <a:ext uri="{FF2B5EF4-FFF2-40B4-BE49-F238E27FC236}">
                <a16:creationId xmlns:a16="http://schemas.microsoft.com/office/drawing/2014/main" id="{4145564D-ABAE-A26C-6603-712FD9045D71}"/>
              </a:ext>
            </a:extLst>
          </p:cNvPr>
          <p:cNvPicPr>
            <a:picLocks noChangeAspect="1"/>
          </p:cNvPicPr>
          <p:nvPr/>
        </p:nvPicPr>
        <p:blipFill>
          <a:blip r:embed="rId3"/>
          <a:stretch>
            <a:fillRect/>
          </a:stretch>
        </p:blipFill>
        <p:spPr>
          <a:xfrm>
            <a:off x="876300" y="1557035"/>
            <a:ext cx="990600" cy="333375"/>
          </a:xfrm>
          <a:prstGeom prst="rect">
            <a:avLst/>
          </a:prstGeom>
        </p:spPr>
      </p:pic>
      <p:pic>
        <p:nvPicPr>
          <p:cNvPr id="10" name="Picture 9">
            <a:extLst>
              <a:ext uri="{FF2B5EF4-FFF2-40B4-BE49-F238E27FC236}">
                <a16:creationId xmlns:a16="http://schemas.microsoft.com/office/drawing/2014/main" id="{013FDEC2-9335-FF52-1E49-2655F66129EC}"/>
              </a:ext>
            </a:extLst>
          </p:cNvPr>
          <p:cNvPicPr>
            <a:picLocks noChangeAspect="1"/>
          </p:cNvPicPr>
          <p:nvPr/>
        </p:nvPicPr>
        <p:blipFill>
          <a:blip r:embed="rId4"/>
          <a:stretch>
            <a:fillRect/>
          </a:stretch>
        </p:blipFill>
        <p:spPr>
          <a:xfrm>
            <a:off x="956125" y="920321"/>
            <a:ext cx="733425" cy="457200"/>
          </a:xfrm>
          <a:prstGeom prst="rect">
            <a:avLst/>
          </a:prstGeom>
        </p:spPr>
      </p:pic>
      <p:pic>
        <p:nvPicPr>
          <p:cNvPr id="12" name="Picture 11">
            <a:extLst>
              <a:ext uri="{FF2B5EF4-FFF2-40B4-BE49-F238E27FC236}">
                <a16:creationId xmlns:a16="http://schemas.microsoft.com/office/drawing/2014/main" id="{43A1E44B-0D1B-4EF9-A60F-6C6694E4A169}"/>
              </a:ext>
            </a:extLst>
          </p:cNvPr>
          <p:cNvPicPr>
            <a:picLocks noChangeAspect="1"/>
          </p:cNvPicPr>
          <p:nvPr/>
        </p:nvPicPr>
        <p:blipFill>
          <a:blip r:embed="rId5"/>
          <a:stretch>
            <a:fillRect/>
          </a:stretch>
        </p:blipFill>
        <p:spPr>
          <a:xfrm>
            <a:off x="2484091" y="2825579"/>
            <a:ext cx="5761336" cy="1035240"/>
          </a:xfrm>
          <a:prstGeom prst="rect">
            <a:avLst/>
          </a:prstGeom>
        </p:spPr>
      </p:pic>
      <p:pic>
        <p:nvPicPr>
          <p:cNvPr id="14" name="Picture 13">
            <a:extLst>
              <a:ext uri="{FF2B5EF4-FFF2-40B4-BE49-F238E27FC236}">
                <a16:creationId xmlns:a16="http://schemas.microsoft.com/office/drawing/2014/main" id="{72BBA479-B1AD-D492-AD3F-FD47BA34834A}"/>
              </a:ext>
            </a:extLst>
          </p:cNvPr>
          <p:cNvPicPr>
            <a:picLocks noChangeAspect="1"/>
          </p:cNvPicPr>
          <p:nvPr/>
        </p:nvPicPr>
        <p:blipFill>
          <a:blip r:embed="rId6"/>
          <a:stretch>
            <a:fillRect/>
          </a:stretch>
        </p:blipFill>
        <p:spPr>
          <a:xfrm>
            <a:off x="1429759" y="3999023"/>
            <a:ext cx="2885066" cy="898075"/>
          </a:xfrm>
          <a:prstGeom prst="rect">
            <a:avLst/>
          </a:prstGeom>
        </p:spPr>
      </p:pic>
      <p:pic>
        <p:nvPicPr>
          <p:cNvPr id="18" name="Picture 17">
            <a:extLst>
              <a:ext uri="{FF2B5EF4-FFF2-40B4-BE49-F238E27FC236}">
                <a16:creationId xmlns:a16="http://schemas.microsoft.com/office/drawing/2014/main" id="{1D4957B2-E348-DCE1-BA5B-F08D501644B8}"/>
              </a:ext>
            </a:extLst>
          </p:cNvPr>
          <p:cNvPicPr>
            <a:picLocks noChangeAspect="1"/>
          </p:cNvPicPr>
          <p:nvPr/>
        </p:nvPicPr>
        <p:blipFill>
          <a:blip r:embed="rId7"/>
          <a:stretch>
            <a:fillRect/>
          </a:stretch>
        </p:blipFill>
        <p:spPr>
          <a:xfrm>
            <a:off x="5484202" y="3984033"/>
            <a:ext cx="3724275" cy="942975"/>
          </a:xfrm>
          <a:prstGeom prst="rect">
            <a:avLst/>
          </a:prstGeom>
        </p:spPr>
      </p:pic>
      <p:sp>
        <p:nvSpPr>
          <p:cNvPr id="20" name="TextBox 19">
            <a:extLst>
              <a:ext uri="{FF2B5EF4-FFF2-40B4-BE49-F238E27FC236}">
                <a16:creationId xmlns:a16="http://schemas.microsoft.com/office/drawing/2014/main" id="{26FA9904-16E5-34B1-D986-379E9D5C2442}"/>
              </a:ext>
            </a:extLst>
          </p:cNvPr>
          <p:cNvSpPr txBox="1"/>
          <p:nvPr/>
        </p:nvSpPr>
        <p:spPr>
          <a:xfrm>
            <a:off x="9301555" y="4769151"/>
            <a:ext cx="1959167" cy="369332"/>
          </a:xfrm>
          <a:prstGeom prst="rect">
            <a:avLst/>
          </a:prstGeom>
          <a:noFill/>
        </p:spPr>
        <p:txBody>
          <a:bodyPr wrap="square" rtlCol="0">
            <a:spAutoFit/>
          </a:bodyPr>
          <a:lstStyle/>
          <a:p>
            <a:r>
              <a:rPr lang="en-IN" dirty="0"/>
              <a:t>Non-Linear Stress</a:t>
            </a:r>
          </a:p>
        </p:txBody>
      </p:sp>
      <p:sp>
        <p:nvSpPr>
          <p:cNvPr id="21" name="TextBox 20">
            <a:extLst>
              <a:ext uri="{FF2B5EF4-FFF2-40B4-BE49-F238E27FC236}">
                <a16:creationId xmlns:a16="http://schemas.microsoft.com/office/drawing/2014/main" id="{94EDB918-69F2-BB07-ECF1-5FD81C790F48}"/>
              </a:ext>
            </a:extLst>
          </p:cNvPr>
          <p:cNvSpPr txBox="1"/>
          <p:nvPr/>
        </p:nvSpPr>
        <p:spPr>
          <a:xfrm>
            <a:off x="169316" y="4720525"/>
            <a:ext cx="1569493" cy="369332"/>
          </a:xfrm>
          <a:prstGeom prst="rect">
            <a:avLst/>
          </a:prstGeom>
          <a:noFill/>
        </p:spPr>
        <p:txBody>
          <a:bodyPr wrap="square" rtlCol="0">
            <a:spAutoFit/>
          </a:bodyPr>
          <a:lstStyle/>
          <a:p>
            <a:r>
              <a:rPr lang="en-IN" dirty="0"/>
              <a:t>Linear Stress</a:t>
            </a:r>
          </a:p>
        </p:txBody>
      </p:sp>
      <p:sp>
        <p:nvSpPr>
          <p:cNvPr id="22" name="TextBox 21">
            <a:extLst>
              <a:ext uri="{FF2B5EF4-FFF2-40B4-BE49-F238E27FC236}">
                <a16:creationId xmlns:a16="http://schemas.microsoft.com/office/drawing/2014/main" id="{ED32464E-0006-8C9A-75C1-8979892939BE}"/>
              </a:ext>
            </a:extLst>
          </p:cNvPr>
          <p:cNvSpPr txBox="1"/>
          <p:nvPr/>
        </p:nvSpPr>
        <p:spPr>
          <a:xfrm>
            <a:off x="545910" y="5500048"/>
            <a:ext cx="5090615" cy="369332"/>
          </a:xfrm>
          <a:prstGeom prst="rect">
            <a:avLst/>
          </a:prstGeom>
          <a:noFill/>
        </p:spPr>
        <p:txBody>
          <a:bodyPr wrap="square" rtlCol="0">
            <a:spAutoFit/>
          </a:bodyPr>
          <a:lstStyle/>
          <a:p>
            <a:r>
              <a:rPr lang="en-IN" dirty="0"/>
              <a:t>The internal dissipation becomes</a:t>
            </a:r>
          </a:p>
        </p:txBody>
      </p:sp>
      <p:pic>
        <p:nvPicPr>
          <p:cNvPr id="24" name="Picture 23">
            <a:extLst>
              <a:ext uri="{FF2B5EF4-FFF2-40B4-BE49-F238E27FC236}">
                <a16:creationId xmlns:a16="http://schemas.microsoft.com/office/drawing/2014/main" id="{32277B7E-4D2B-0AF7-BAF5-AF28260CA926}"/>
              </a:ext>
            </a:extLst>
          </p:cNvPr>
          <p:cNvPicPr>
            <a:picLocks noChangeAspect="1"/>
          </p:cNvPicPr>
          <p:nvPr/>
        </p:nvPicPr>
        <p:blipFill>
          <a:blip r:embed="rId8"/>
          <a:stretch>
            <a:fillRect/>
          </a:stretch>
        </p:blipFill>
        <p:spPr>
          <a:xfrm>
            <a:off x="4314825" y="5160712"/>
            <a:ext cx="3562350" cy="1095375"/>
          </a:xfrm>
          <a:prstGeom prst="rect">
            <a:avLst/>
          </a:prstGeom>
        </p:spPr>
      </p:pic>
    </p:spTree>
    <p:extLst>
      <p:ext uri="{BB962C8B-B14F-4D97-AF65-F5344CB8AC3E}">
        <p14:creationId xmlns:p14="http://schemas.microsoft.com/office/powerpoint/2010/main" val="363014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DD79-B033-294E-B3E9-D0539B0EFBBE}"/>
              </a:ext>
            </a:extLst>
          </p:cNvPr>
          <p:cNvSpPr>
            <a:spLocks noGrp="1"/>
          </p:cNvSpPr>
          <p:nvPr>
            <p:ph type="title"/>
          </p:nvPr>
        </p:nvSpPr>
        <p:spPr/>
        <p:txBody>
          <a:bodyPr/>
          <a:lstStyle/>
          <a:p>
            <a:r>
              <a:rPr lang="en-IN" dirty="0"/>
              <a:t>Evolution Equation</a:t>
            </a:r>
          </a:p>
        </p:txBody>
      </p:sp>
      <p:sp>
        <p:nvSpPr>
          <p:cNvPr id="3" name="Content Placeholder 2">
            <a:extLst>
              <a:ext uri="{FF2B5EF4-FFF2-40B4-BE49-F238E27FC236}">
                <a16:creationId xmlns:a16="http://schemas.microsoft.com/office/drawing/2014/main" id="{1CA52891-1D96-7270-3AEE-A3DCB21BEE5E}"/>
              </a:ext>
            </a:extLst>
          </p:cNvPr>
          <p:cNvSpPr>
            <a:spLocks noGrp="1"/>
          </p:cNvSpPr>
          <p:nvPr>
            <p:ph idx="1"/>
          </p:nvPr>
        </p:nvSpPr>
        <p:spPr>
          <a:xfrm>
            <a:off x="838200" y="1253331"/>
            <a:ext cx="10844284" cy="4351338"/>
          </a:xfrm>
        </p:spPr>
        <p:txBody>
          <a:bodyPr>
            <a:normAutofit/>
          </a:bodyPr>
          <a:lstStyle/>
          <a:p>
            <a:r>
              <a:rPr lang="en-IN" dirty="0"/>
              <a:t>Necessary to specify complementary equations of evolution</a:t>
            </a:r>
          </a:p>
          <a:p>
            <a:pPr lvl="1"/>
            <a:r>
              <a:rPr lang="en-IN" dirty="0"/>
              <a:t>Describes evolution of a viscoelastic process</a:t>
            </a:r>
          </a:p>
          <a:p>
            <a:pPr lvl="1"/>
            <a:r>
              <a:rPr lang="en-IN" dirty="0"/>
              <a:t>Local entropy production inequality is satisfied</a:t>
            </a:r>
          </a:p>
          <a:p>
            <a:pPr lvl="1"/>
            <a:endParaRPr lang="en-IN" dirty="0"/>
          </a:p>
          <a:p>
            <a:r>
              <a:rPr lang="en-IN" dirty="0"/>
              <a:t>Law needs to govern internal variable</a:t>
            </a:r>
          </a:p>
          <a:p>
            <a:pPr lvl="1"/>
            <a:r>
              <a:rPr lang="en-IN" dirty="0"/>
              <a:t>       -- Isochoric non-equilibrium stress </a:t>
            </a:r>
          </a:p>
          <a:p>
            <a:r>
              <a:rPr lang="en-IN" dirty="0"/>
              <a:t>Evolution equation needs to have physical basis</a:t>
            </a:r>
          </a:p>
          <a:p>
            <a:r>
              <a:rPr lang="en-IN" dirty="0"/>
              <a:t>Should be suitable for time integration algorithm</a:t>
            </a:r>
          </a:p>
          <a:p>
            <a:r>
              <a:rPr lang="en-IN" dirty="0"/>
              <a:t>Good approximation to the observed physical behaviour for large strain</a:t>
            </a:r>
          </a:p>
          <a:p>
            <a:pPr lvl="1"/>
            <a:endParaRPr lang="en-IN" dirty="0"/>
          </a:p>
        </p:txBody>
      </p:sp>
      <p:sp>
        <p:nvSpPr>
          <p:cNvPr id="4" name="Date Placeholder 3">
            <a:extLst>
              <a:ext uri="{FF2B5EF4-FFF2-40B4-BE49-F238E27FC236}">
                <a16:creationId xmlns:a16="http://schemas.microsoft.com/office/drawing/2014/main" id="{33FB0F86-C8BA-D35B-8E3D-42077D0643DA}"/>
              </a:ext>
            </a:extLst>
          </p:cNvPr>
          <p:cNvSpPr>
            <a:spLocks noGrp="1"/>
          </p:cNvSpPr>
          <p:nvPr>
            <p:ph type="dt" sz="half" idx="10"/>
          </p:nvPr>
        </p:nvSpPr>
        <p:spPr/>
        <p:txBody>
          <a:bodyPr/>
          <a:lstStyle/>
          <a:p>
            <a:fld id="{C8BBA8FD-DA7F-437E-A8A3-7D56CBCB6E6F}" type="datetime1">
              <a:rPr lang="en-IN" smtClean="0"/>
              <a:t>12-12-2023</a:t>
            </a:fld>
            <a:endParaRPr lang="en-IN" dirty="0"/>
          </a:p>
        </p:txBody>
      </p:sp>
      <p:sp>
        <p:nvSpPr>
          <p:cNvPr id="5" name="Footer Placeholder 4">
            <a:extLst>
              <a:ext uri="{FF2B5EF4-FFF2-40B4-BE49-F238E27FC236}">
                <a16:creationId xmlns:a16="http://schemas.microsoft.com/office/drawing/2014/main" id="{725958A7-8740-9788-234F-B2EA565D8E9D}"/>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4D4DE76C-7D67-10A2-156B-8287BDD9DDBE}"/>
              </a:ext>
            </a:extLst>
          </p:cNvPr>
          <p:cNvSpPr>
            <a:spLocks noGrp="1"/>
          </p:cNvSpPr>
          <p:nvPr>
            <p:ph type="sldNum" sz="quarter" idx="12"/>
          </p:nvPr>
        </p:nvSpPr>
        <p:spPr/>
        <p:txBody>
          <a:bodyPr/>
          <a:lstStyle/>
          <a:p>
            <a:fld id="{2E6C7C08-77A6-4D3D-9225-8AE301DF0A0D}" type="slidenum">
              <a:rPr lang="en-IN" smtClean="0"/>
              <a:pPr/>
              <a:t>23</a:t>
            </a:fld>
            <a:endParaRPr lang="en-IN" dirty="0"/>
          </a:p>
        </p:txBody>
      </p:sp>
      <p:pic>
        <p:nvPicPr>
          <p:cNvPr id="8" name="Picture 7">
            <a:extLst>
              <a:ext uri="{FF2B5EF4-FFF2-40B4-BE49-F238E27FC236}">
                <a16:creationId xmlns:a16="http://schemas.microsoft.com/office/drawing/2014/main" id="{50D872B7-F3C8-A364-D206-654E64BBCBF7}"/>
              </a:ext>
            </a:extLst>
          </p:cNvPr>
          <p:cNvPicPr>
            <a:picLocks noChangeAspect="1"/>
          </p:cNvPicPr>
          <p:nvPr/>
        </p:nvPicPr>
        <p:blipFill>
          <a:blip r:embed="rId2"/>
          <a:stretch>
            <a:fillRect/>
          </a:stretch>
        </p:blipFill>
        <p:spPr>
          <a:xfrm>
            <a:off x="6627552" y="2906973"/>
            <a:ext cx="533628" cy="522027"/>
          </a:xfrm>
          <a:prstGeom prst="rect">
            <a:avLst/>
          </a:prstGeom>
        </p:spPr>
      </p:pic>
      <p:pic>
        <p:nvPicPr>
          <p:cNvPr id="10" name="Picture 9">
            <a:extLst>
              <a:ext uri="{FF2B5EF4-FFF2-40B4-BE49-F238E27FC236}">
                <a16:creationId xmlns:a16="http://schemas.microsoft.com/office/drawing/2014/main" id="{9C3FD471-9290-E28E-0C67-029B16894901}"/>
              </a:ext>
            </a:extLst>
          </p:cNvPr>
          <p:cNvPicPr>
            <a:picLocks noChangeAspect="1"/>
          </p:cNvPicPr>
          <p:nvPr/>
        </p:nvPicPr>
        <p:blipFill>
          <a:blip r:embed="rId2"/>
          <a:stretch>
            <a:fillRect/>
          </a:stretch>
        </p:blipFill>
        <p:spPr>
          <a:xfrm>
            <a:off x="1705630" y="3425847"/>
            <a:ext cx="438150" cy="428625"/>
          </a:xfrm>
          <a:prstGeom prst="rect">
            <a:avLst/>
          </a:prstGeom>
        </p:spPr>
      </p:pic>
      <p:pic>
        <p:nvPicPr>
          <p:cNvPr id="12" name="Picture 11">
            <a:extLst>
              <a:ext uri="{FF2B5EF4-FFF2-40B4-BE49-F238E27FC236}">
                <a16:creationId xmlns:a16="http://schemas.microsoft.com/office/drawing/2014/main" id="{18945545-50FA-22ED-7D24-9702B485DB20}"/>
              </a:ext>
            </a:extLst>
          </p:cNvPr>
          <p:cNvPicPr>
            <a:picLocks noChangeAspect="1"/>
          </p:cNvPicPr>
          <p:nvPr/>
        </p:nvPicPr>
        <p:blipFill>
          <a:blip r:embed="rId3"/>
          <a:stretch>
            <a:fillRect/>
          </a:stretch>
        </p:blipFill>
        <p:spPr>
          <a:xfrm>
            <a:off x="4179728" y="5334742"/>
            <a:ext cx="2370061" cy="823135"/>
          </a:xfrm>
          <a:prstGeom prst="rect">
            <a:avLst/>
          </a:prstGeom>
        </p:spPr>
      </p:pic>
      <p:pic>
        <p:nvPicPr>
          <p:cNvPr id="14" name="Picture 13">
            <a:extLst>
              <a:ext uri="{FF2B5EF4-FFF2-40B4-BE49-F238E27FC236}">
                <a16:creationId xmlns:a16="http://schemas.microsoft.com/office/drawing/2014/main" id="{C66B8486-91D4-2E28-F4EF-C827627570FD}"/>
              </a:ext>
            </a:extLst>
          </p:cNvPr>
          <p:cNvPicPr>
            <a:picLocks noChangeAspect="1"/>
          </p:cNvPicPr>
          <p:nvPr/>
        </p:nvPicPr>
        <p:blipFill>
          <a:blip r:embed="rId4"/>
          <a:stretch>
            <a:fillRect/>
          </a:stretch>
        </p:blipFill>
        <p:spPr>
          <a:xfrm>
            <a:off x="8153400" y="5528097"/>
            <a:ext cx="1151672" cy="436423"/>
          </a:xfrm>
          <a:prstGeom prst="rect">
            <a:avLst/>
          </a:prstGeom>
        </p:spPr>
      </p:pic>
    </p:spTree>
    <p:extLst>
      <p:ext uri="{BB962C8B-B14F-4D97-AF65-F5344CB8AC3E}">
        <p14:creationId xmlns:p14="http://schemas.microsoft.com/office/powerpoint/2010/main" val="80440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DD79-B033-294E-B3E9-D0539B0EFBBE}"/>
              </a:ext>
            </a:extLst>
          </p:cNvPr>
          <p:cNvSpPr>
            <a:spLocks noGrp="1"/>
          </p:cNvSpPr>
          <p:nvPr>
            <p:ph type="title"/>
          </p:nvPr>
        </p:nvSpPr>
        <p:spPr/>
        <p:txBody>
          <a:bodyPr/>
          <a:lstStyle/>
          <a:p>
            <a:r>
              <a:rPr lang="en-IN" dirty="0"/>
              <a:t>Evolution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A52891-1D96-7270-3AEE-A3DCB21BEE5E}"/>
                  </a:ext>
                </a:extLst>
              </p:cNvPr>
              <p:cNvSpPr>
                <a:spLocks noGrp="1"/>
              </p:cNvSpPr>
              <p:nvPr>
                <p:ph idx="1"/>
              </p:nvPr>
            </p:nvSpPr>
            <p:spPr/>
            <p:txBody>
              <a:bodyPr/>
              <a:lstStyle/>
              <a:p>
                <a:r>
                  <a:rPr lang="en-IN" dirty="0"/>
                  <a:t>we start from stress free configuration @ t=0</a:t>
                </a:r>
              </a:p>
              <a:p>
                <a:r>
                  <a:rPr lang="en-IN" dirty="0"/>
                  <a:t>          </a:t>
                </a:r>
                <a:r>
                  <a:rPr lang="en-IN" dirty="0">
                    <a:sym typeface="Wingdings" panose="05000000000000000000" pitchFamily="2" charset="2"/>
                  </a:rPr>
                  <a:t>Isochoric second PK corresponding to strain energy</a:t>
                </a:r>
              </a:p>
              <a:p>
                <a:pPr lvl="1"/>
                <a:r>
                  <a:rPr lang="en-IN" dirty="0">
                    <a:sym typeface="Wingdings" panose="05000000000000000000" pitchFamily="2" charset="2"/>
                  </a:rPr>
                  <a:t>Depends only on external variable C</a:t>
                </a:r>
              </a:p>
              <a:p>
                <a:pPr lvl="1"/>
                <a:r>
                  <a:rPr lang="en-IN" dirty="0">
                    <a:sym typeface="Wingdings" panose="05000000000000000000" pitchFamily="2" charset="2"/>
                  </a:rPr>
                  <a:t>Responsible for relaxation(retardation) process with relaxation(retardation) time</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b="0" i="1" dirty="0" smtClean="0">
                            <a:solidFill>
                              <a:srgbClr val="836967"/>
                            </a:solidFill>
                            <a:latin typeface="Cambria Math" panose="02040503050406030204" pitchFamily="18" charset="0"/>
                          </a:rPr>
                          <m:t>(</m:t>
                        </m:r>
                        <m:r>
                          <a:rPr lang="en-IN" i="1" dirty="0">
                            <a:latin typeface="Cambria Math" panose="02040503050406030204" pitchFamily="18" charset="0"/>
                          </a:rPr>
                          <m:t>𝜏</m:t>
                        </m:r>
                      </m:e>
                      <m:sub>
                        <m:r>
                          <a:rPr lang="en-IN" i="1" dirty="0">
                            <a:latin typeface="Cambria Math" panose="02040503050406030204" pitchFamily="18" charset="0"/>
                          </a:rPr>
                          <m:t>𝛼</m:t>
                        </m:r>
                      </m:sub>
                    </m:sSub>
                    <m:r>
                      <a:rPr lang="en-IN" b="0" i="1" dirty="0" smtClean="0">
                        <a:latin typeface="Cambria Math" panose="02040503050406030204" pitchFamily="18" charset="0"/>
                      </a:rPr>
                      <m:t>)</m:t>
                    </m:r>
                  </m:oMath>
                </a14:m>
                <a:endParaRPr lang="en-IN" dirty="0">
                  <a:sym typeface="Wingdings" panose="05000000000000000000" pitchFamily="2" charset="2"/>
                </a:endParaRPr>
              </a:p>
              <a:p>
                <a:pPr lvl="1"/>
                <a:r>
                  <a:rPr lang="en-IN" dirty="0">
                    <a:sym typeface="Wingdings" panose="05000000000000000000" pitchFamily="2" charset="2"/>
                  </a:rPr>
                  <a:t> constitutive equation for fictious second PK</a:t>
                </a:r>
              </a:p>
              <a:p>
                <a:pPr lvl="1"/>
                <a:r>
                  <a:rPr lang="en-IN" dirty="0">
                    <a:sym typeface="Wingdings" panose="05000000000000000000" pitchFamily="2" charset="2"/>
                  </a:rPr>
                  <a:t>Both Q and S contribute to the isochoric response</a:t>
                </a:r>
                <a:endParaRPr lang="en-IN" dirty="0"/>
              </a:p>
            </p:txBody>
          </p:sp>
        </mc:Choice>
        <mc:Fallback xmlns="">
          <p:sp>
            <p:nvSpPr>
              <p:cNvPr id="3" name="Content Placeholder 2">
                <a:extLst>
                  <a:ext uri="{FF2B5EF4-FFF2-40B4-BE49-F238E27FC236}">
                    <a16:creationId xmlns:a16="http://schemas.microsoft.com/office/drawing/2014/main" id="{1CA52891-1D96-7270-3AEE-A3DCB21BEE5E}"/>
                  </a:ext>
                </a:extLst>
              </p:cNvPr>
              <p:cNvSpPr>
                <a:spLocks noGrp="1" noRot="1" noChangeAspect="1" noMove="1" noResize="1" noEditPoints="1" noAdjustHandles="1" noChangeArrowheads="1" noChangeShapeType="1" noTextEdit="1"/>
              </p:cNvSpPr>
              <p:nvPr>
                <p:ph idx="1"/>
              </p:nvPr>
            </p:nvSpPr>
            <p:spPr>
              <a:blipFill>
                <a:blip r:embed="rId2"/>
                <a:stretch>
                  <a:fillRect l="-1043" t="-2384"/>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33FB0F86-C8BA-D35B-8E3D-42077D0643DA}"/>
              </a:ext>
            </a:extLst>
          </p:cNvPr>
          <p:cNvSpPr>
            <a:spLocks noGrp="1"/>
          </p:cNvSpPr>
          <p:nvPr>
            <p:ph type="dt" sz="half" idx="10"/>
          </p:nvPr>
        </p:nvSpPr>
        <p:spPr/>
        <p:txBody>
          <a:bodyPr/>
          <a:lstStyle/>
          <a:p>
            <a:fld id="{00873A65-6F65-44C1-991E-985799313503}" type="datetime1">
              <a:rPr lang="en-IN" smtClean="0"/>
              <a:t>12-12-2023</a:t>
            </a:fld>
            <a:endParaRPr lang="en-IN" dirty="0"/>
          </a:p>
        </p:txBody>
      </p:sp>
      <p:sp>
        <p:nvSpPr>
          <p:cNvPr id="5" name="Footer Placeholder 4">
            <a:extLst>
              <a:ext uri="{FF2B5EF4-FFF2-40B4-BE49-F238E27FC236}">
                <a16:creationId xmlns:a16="http://schemas.microsoft.com/office/drawing/2014/main" id="{725958A7-8740-9788-234F-B2EA565D8E9D}"/>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4D4DE76C-7D67-10A2-156B-8287BDD9DDBE}"/>
              </a:ext>
            </a:extLst>
          </p:cNvPr>
          <p:cNvSpPr>
            <a:spLocks noGrp="1"/>
          </p:cNvSpPr>
          <p:nvPr>
            <p:ph type="sldNum" sz="quarter" idx="12"/>
          </p:nvPr>
        </p:nvSpPr>
        <p:spPr/>
        <p:txBody>
          <a:bodyPr/>
          <a:lstStyle/>
          <a:p>
            <a:fld id="{2E6C7C08-77A6-4D3D-9225-8AE301DF0A0D}" type="slidenum">
              <a:rPr lang="en-IN" smtClean="0"/>
              <a:pPr/>
              <a:t>24</a:t>
            </a:fld>
            <a:endParaRPr lang="en-IN" dirty="0"/>
          </a:p>
        </p:txBody>
      </p:sp>
      <p:pic>
        <p:nvPicPr>
          <p:cNvPr id="8" name="Picture 7">
            <a:extLst>
              <a:ext uri="{FF2B5EF4-FFF2-40B4-BE49-F238E27FC236}">
                <a16:creationId xmlns:a16="http://schemas.microsoft.com/office/drawing/2014/main" id="{3C461FCB-5580-901F-9829-772E50EF5690}"/>
              </a:ext>
            </a:extLst>
          </p:cNvPr>
          <p:cNvPicPr>
            <a:picLocks noChangeAspect="1"/>
          </p:cNvPicPr>
          <p:nvPr/>
        </p:nvPicPr>
        <p:blipFill>
          <a:blip r:embed="rId3"/>
          <a:stretch>
            <a:fillRect/>
          </a:stretch>
        </p:blipFill>
        <p:spPr>
          <a:xfrm>
            <a:off x="7847463" y="1253331"/>
            <a:ext cx="914400" cy="417689"/>
          </a:xfrm>
          <a:prstGeom prst="rect">
            <a:avLst/>
          </a:prstGeom>
        </p:spPr>
      </p:pic>
      <p:pic>
        <p:nvPicPr>
          <p:cNvPr id="12" name="Picture 11">
            <a:extLst>
              <a:ext uri="{FF2B5EF4-FFF2-40B4-BE49-F238E27FC236}">
                <a16:creationId xmlns:a16="http://schemas.microsoft.com/office/drawing/2014/main" id="{C646AA93-159E-E57F-5A94-A43FA1BC87E4}"/>
              </a:ext>
            </a:extLst>
          </p:cNvPr>
          <p:cNvPicPr>
            <a:picLocks noChangeAspect="1"/>
          </p:cNvPicPr>
          <p:nvPr/>
        </p:nvPicPr>
        <p:blipFill>
          <a:blip r:embed="rId4"/>
          <a:stretch>
            <a:fillRect/>
          </a:stretch>
        </p:blipFill>
        <p:spPr>
          <a:xfrm>
            <a:off x="1149681" y="1762229"/>
            <a:ext cx="851707" cy="462355"/>
          </a:xfrm>
          <a:prstGeom prst="rect">
            <a:avLst/>
          </a:prstGeom>
        </p:spPr>
      </p:pic>
      <p:pic>
        <p:nvPicPr>
          <p:cNvPr id="14" name="Picture 13">
            <a:extLst>
              <a:ext uri="{FF2B5EF4-FFF2-40B4-BE49-F238E27FC236}">
                <a16:creationId xmlns:a16="http://schemas.microsoft.com/office/drawing/2014/main" id="{ADAE2C28-71BB-11A9-DF78-1B280157A0CA}"/>
              </a:ext>
            </a:extLst>
          </p:cNvPr>
          <p:cNvPicPr>
            <a:picLocks noChangeAspect="1"/>
          </p:cNvPicPr>
          <p:nvPr/>
        </p:nvPicPr>
        <p:blipFill>
          <a:blip r:embed="rId5"/>
          <a:stretch>
            <a:fillRect/>
          </a:stretch>
        </p:blipFill>
        <p:spPr>
          <a:xfrm>
            <a:off x="9766465" y="1862634"/>
            <a:ext cx="847725" cy="361950"/>
          </a:xfrm>
          <a:prstGeom prst="rect">
            <a:avLst/>
          </a:prstGeom>
        </p:spPr>
      </p:pic>
      <p:pic>
        <p:nvPicPr>
          <p:cNvPr id="16" name="Picture 15">
            <a:extLst>
              <a:ext uri="{FF2B5EF4-FFF2-40B4-BE49-F238E27FC236}">
                <a16:creationId xmlns:a16="http://schemas.microsoft.com/office/drawing/2014/main" id="{23EDDC10-79DA-A71A-18EA-6F3910B63524}"/>
              </a:ext>
            </a:extLst>
          </p:cNvPr>
          <p:cNvPicPr>
            <a:picLocks noChangeAspect="1"/>
          </p:cNvPicPr>
          <p:nvPr/>
        </p:nvPicPr>
        <p:blipFill>
          <a:blip r:embed="rId6"/>
          <a:stretch>
            <a:fillRect/>
          </a:stretch>
        </p:blipFill>
        <p:spPr>
          <a:xfrm>
            <a:off x="2101684" y="4421874"/>
            <a:ext cx="2711689" cy="692346"/>
          </a:xfrm>
          <a:prstGeom prst="rect">
            <a:avLst/>
          </a:prstGeom>
        </p:spPr>
      </p:pic>
      <p:pic>
        <p:nvPicPr>
          <p:cNvPr id="18" name="Picture 17">
            <a:extLst>
              <a:ext uri="{FF2B5EF4-FFF2-40B4-BE49-F238E27FC236}">
                <a16:creationId xmlns:a16="http://schemas.microsoft.com/office/drawing/2014/main" id="{A5B4AE69-DCF5-E127-11B1-A6ABCE6561FB}"/>
              </a:ext>
            </a:extLst>
          </p:cNvPr>
          <p:cNvPicPr>
            <a:picLocks noChangeAspect="1"/>
          </p:cNvPicPr>
          <p:nvPr/>
        </p:nvPicPr>
        <p:blipFill>
          <a:blip r:embed="rId7"/>
          <a:stretch>
            <a:fillRect/>
          </a:stretch>
        </p:blipFill>
        <p:spPr>
          <a:xfrm>
            <a:off x="7923842" y="4421874"/>
            <a:ext cx="1676042" cy="641448"/>
          </a:xfrm>
          <a:prstGeom prst="rect">
            <a:avLst/>
          </a:prstGeom>
        </p:spPr>
      </p:pic>
    </p:spTree>
    <p:extLst>
      <p:ext uri="{BB962C8B-B14F-4D97-AF65-F5344CB8AC3E}">
        <p14:creationId xmlns:p14="http://schemas.microsoft.com/office/powerpoint/2010/main" val="2648330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23CC-E028-DD57-9DE6-884E2F0CEA71}"/>
              </a:ext>
            </a:extLst>
          </p:cNvPr>
          <p:cNvSpPr>
            <a:spLocks noGrp="1"/>
          </p:cNvSpPr>
          <p:nvPr>
            <p:ph type="title"/>
          </p:nvPr>
        </p:nvSpPr>
        <p:spPr/>
        <p:txBody>
          <a:bodyPr/>
          <a:lstStyle/>
          <a:p>
            <a:r>
              <a:rPr lang="en-IN" dirty="0"/>
              <a:t>Solution to linear evolution equation</a:t>
            </a:r>
          </a:p>
        </p:txBody>
      </p:sp>
      <p:sp>
        <p:nvSpPr>
          <p:cNvPr id="3" name="Content Placeholder 2">
            <a:extLst>
              <a:ext uri="{FF2B5EF4-FFF2-40B4-BE49-F238E27FC236}">
                <a16:creationId xmlns:a16="http://schemas.microsoft.com/office/drawing/2014/main" id="{A829E244-B766-6096-FBA0-6C0890DCB608}"/>
              </a:ext>
            </a:extLst>
          </p:cNvPr>
          <p:cNvSpPr>
            <a:spLocks noGrp="1"/>
          </p:cNvSpPr>
          <p:nvPr>
            <p:ph idx="1"/>
          </p:nvPr>
        </p:nvSpPr>
        <p:spPr>
          <a:xfrm>
            <a:off x="838200" y="1253330"/>
            <a:ext cx="10515600" cy="4669797"/>
          </a:xfrm>
        </p:spPr>
        <p:txBody>
          <a:bodyPr>
            <a:normAutofit lnSpcReduction="10000"/>
          </a:bodyPr>
          <a:lstStyle/>
          <a:p>
            <a:r>
              <a:rPr lang="en-IN" dirty="0"/>
              <a:t>Solution to the evolution equation valid for semi-open interval </a:t>
            </a:r>
          </a:p>
          <a:p>
            <a:endParaRPr lang="en-IN" dirty="0"/>
          </a:p>
          <a:p>
            <a:endParaRPr lang="en-IN" dirty="0"/>
          </a:p>
          <a:p>
            <a:endParaRPr lang="en-IN" dirty="0"/>
          </a:p>
          <a:p>
            <a:r>
              <a:rPr lang="en-IN" dirty="0"/>
              <a:t>Instantaneous response            is given by </a:t>
            </a:r>
          </a:p>
          <a:p>
            <a:endParaRPr lang="en-IN" dirty="0"/>
          </a:p>
          <a:p>
            <a:endParaRPr lang="en-IN" dirty="0"/>
          </a:p>
          <a:p>
            <a:endParaRPr lang="en-IN" dirty="0"/>
          </a:p>
          <a:p>
            <a:r>
              <a:rPr lang="en-IN" dirty="0"/>
              <a:t>Evolution of internal variable is governed by strain energy density function </a:t>
            </a:r>
          </a:p>
          <a:p>
            <a:endParaRPr lang="en-IN" dirty="0"/>
          </a:p>
        </p:txBody>
      </p:sp>
      <p:sp>
        <p:nvSpPr>
          <p:cNvPr id="4" name="Date Placeholder 3">
            <a:extLst>
              <a:ext uri="{FF2B5EF4-FFF2-40B4-BE49-F238E27FC236}">
                <a16:creationId xmlns:a16="http://schemas.microsoft.com/office/drawing/2014/main" id="{C119025A-7C2E-E48E-3701-BB8B9E0AF020}"/>
              </a:ext>
            </a:extLst>
          </p:cNvPr>
          <p:cNvSpPr>
            <a:spLocks noGrp="1"/>
          </p:cNvSpPr>
          <p:nvPr>
            <p:ph type="dt" sz="half" idx="10"/>
          </p:nvPr>
        </p:nvSpPr>
        <p:spPr/>
        <p:txBody>
          <a:bodyPr/>
          <a:lstStyle/>
          <a:p>
            <a:fld id="{E43C03A1-AE51-4A42-9FE2-AB0AC8699917}" type="datetime1">
              <a:rPr lang="en-IN" smtClean="0"/>
              <a:t>12-12-2023</a:t>
            </a:fld>
            <a:endParaRPr lang="en-IN" dirty="0"/>
          </a:p>
        </p:txBody>
      </p:sp>
      <p:sp>
        <p:nvSpPr>
          <p:cNvPr id="5" name="Footer Placeholder 4">
            <a:extLst>
              <a:ext uri="{FF2B5EF4-FFF2-40B4-BE49-F238E27FC236}">
                <a16:creationId xmlns:a16="http://schemas.microsoft.com/office/drawing/2014/main" id="{8EF07B67-53F5-E597-2431-F111EA278EDD}"/>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D6BA5B48-D1EF-9823-6CB9-8667F011A798}"/>
              </a:ext>
            </a:extLst>
          </p:cNvPr>
          <p:cNvSpPr>
            <a:spLocks noGrp="1"/>
          </p:cNvSpPr>
          <p:nvPr>
            <p:ph type="sldNum" sz="quarter" idx="12"/>
          </p:nvPr>
        </p:nvSpPr>
        <p:spPr/>
        <p:txBody>
          <a:bodyPr/>
          <a:lstStyle/>
          <a:p>
            <a:fld id="{2E6C7C08-77A6-4D3D-9225-8AE301DF0A0D}" type="slidenum">
              <a:rPr lang="en-IN" smtClean="0"/>
              <a:pPr/>
              <a:t>25</a:t>
            </a:fld>
            <a:endParaRPr lang="en-IN" dirty="0"/>
          </a:p>
        </p:txBody>
      </p:sp>
      <p:pic>
        <p:nvPicPr>
          <p:cNvPr id="7" name="Picture 6">
            <a:extLst>
              <a:ext uri="{FF2B5EF4-FFF2-40B4-BE49-F238E27FC236}">
                <a16:creationId xmlns:a16="http://schemas.microsoft.com/office/drawing/2014/main" id="{848CB42D-9CDD-E4DC-FFCB-2301675F0FE2}"/>
              </a:ext>
            </a:extLst>
          </p:cNvPr>
          <p:cNvPicPr>
            <a:picLocks noChangeAspect="1"/>
          </p:cNvPicPr>
          <p:nvPr/>
        </p:nvPicPr>
        <p:blipFill>
          <a:blip r:embed="rId2"/>
          <a:stretch>
            <a:fillRect/>
          </a:stretch>
        </p:blipFill>
        <p:spPr>
          <a:xfrm>
            <a:off x="10350690" y="1265298"/>
            <a:ext cx="1151672" cy="436423"/>
          </a:xfrm>
          <a:prstGeom prst="rect">
            <a:avLst/>
          </a:prstGeom>
        </p:spPr>
      </p:pic>
      <p:pic>
        <p:nvPicPr>
          <p:cNvPr id="11" name="Picture 10">
            <a:extLst>
              <a:ext uri="{FF2B5EF4-FFF2-40B4-BE49-F238E27FC236}">
                <a16:creationId xmlns:a16="http://schemas.microsoft.com/office/drawing/2014/main" id="{794F4DBF-D6E8-5285-7339-A660F05F6499}"/>
              </a:ext>
            </a:extLst>
          </p:cNvPr>
          <p:cNvPicPr>
            <a:picLocks noChangeAspect="1"/>
          </p:cNvPicPr>
          <p:nvPr/>
        </p:nvPicPr>
        <p:blipFill>
          <a:blip r:embed="rId3"/>
          <a:stretch>
            <a:fillRect/>
          </a:stretch>
        </p:blipFill>
        <p:spPr>
          <a:xfrm>
            <a:off x="2503399" y="1857421"/>
            <a:ext cx="5722719" cy="1349803"/>
          </a:xfrm>
          <a:prstGeom prst="rect">
            <a:avLst/>
          </a:prstGeom>
        </p:spPr>
      </p:pic>
      <p:pic>
        <p:nvPicPr>
          <p:cNvPr id="13" name="Picture 12">
            <a:extLst>
              <a:ext uri="{FF2B5EF4-FFF2-40B4-BE49-F238E27FC236}">
                <a16:creationId xmlns:a16="http://schemas.microsoft.com/office/drawing/2014/main" id="{20C652CF-9881-B925-9B3C-68C090A2CF49}"/>
              </a:ext>
            </a:extLst>
          </p:cNvPr>
          <p:cNvPicPr>
            <a:picLocks noChangeAspect="1"/>
          </p:cNvPicPr>
          <p:nvPr/>
        </p:nvPicPr>
        <p:blipFill>
          <a:blip r:embed="rId4"/>
          <a:stretch>
            <a:fillRect/>
          </a:stretch>
        </p:blipFill>
        <p:spPr>
          <a:xfrm>
            <a:off x="9205199" y="2257824"/>
            <a:ext cx="1874052" cy="436423"/>
          </a:xfrm>
          <a:prstGeom prst="rect">
            <a:avLst/>
          </a:prstGeom>
        </p:spPr>
      </p:pic>
      <p:pic>
        <p:nvPicPr>
          <p:cNvPr id="15" name="Picture 14">
            <a:extLst>
              <a:ext uri="{FF2B5EF4-FFF2-40B4-BE49-F238E27FC236}">
                <a16:creationId xmlns:a16="http://schemas.microsoft.com/office/drawing/2014/main" id="{CDDBE4E0-34AC-0C4F-AB5B-EC4529C7DA98}"/>
              </a:ext>
            </a:extLst>
          </p:cNvPr>
          <p:cNvPicPr>
            <a:picLocks noChangeAspect="1"/>
          </p:cNvPicPr>
          <p:nvPr/>
        </p:nvPicPr>
        <p:blipFill>
          <a:blip r:embed="rId5"/>
          <a:stretch>
            <a:fillRect/>
          </a:stretch>
        </p:blipFill>
        <p:spPr>
          <a:xfrm>
            <a:off x="4816165" y="3099041"/>
            <a:ext cx="676275" cy="495300"/>
          </a:xfrm>
          <a:prstGeom prst="rect">
            <a:avLst/>
          </a:prstGeom>
        </p:spPr>
      </p:pic>
      <p:pic>
        <p:nvPicPr>
          <p:cNvPr id="17" name="Picture 16">
            <a:extLst>
              <a:ext uri="{FF2B5EF4-FFF2-40B4-BE49-F238E27FC236}">
                <a16:creationId xmlns:a16="http://schemas.microsoft.com/office/drawing/2014/main" id="{DBC4CB8E-2867-1AC3-DE0C-DDE8DF637CD9}"/>
              </a:ext>
            </a:extLst>
          </p:cNvPr>
          <p:cNvPicPr>
            <a:picLocks noChangeAspect="1"/>
          </p:cNvPicPr>
          <p:nvPr/>
        </p:nvPicPr>
        <p:blipFill>
          <a:blip r:embed="rId6"/>
          <a:stretch>
            <a:fillRect/>
          </a:stretch>
        </p:blipFill>
        <p:spPr>
          <a:xfrm>
            <a:off x="3350220" y="3714599"/>
            <a:ext cx="4029075" cy="1095375"/>
          </a:xfrm>
          <a:prstGeom prst="rect">
            <a:avLst/>
          </a:prstGeom>
        </p:spPr>
      </p:pic>
      <p:pic>
        <p:nvPicPr>
          <p:cNvPr id="19" name="Picture 18">
            <a:extLst>
              <a:ext uri="{FF2B5EF4-FFF2-40B4-BE49-F238E27FC236}">
                <a16:creationId xmlns:a16="http://schemas.microsoft.com/office/drawing/2014/main" id="{DDB221B2-58DD-F0C1-1D0E-6B6323530B5D}"/>
              </a:ext>
            </a:extLst>
          </p:cNvPr>
          <p:cNvPicPr>
            <a:picLocks noChangeAspect="1"/>
          </p:cNvPicPr>
          <p:nvPr/>
        </p:nvPicPr>
        <p:blipFill>
          <a:blip r:embed="rId7"/>
          <a:stretch>
            <a:fillRect/>
          </a:stretch>
        </p:blipFill>
        <p:spPr>
          <a:xfrm>
            <a:off x="2503399" y="5291198"/>
            <a:ext cx="676275" cy="371475"/>
          </a:xfrm>
          <a:prstGeom prst="rect">
            <a:avLst/>
          </a:prstGeom>
        </p:spPr>
      </p:pic>
    </p:spTree>
    <p:extLst>
      <p:ext uri="{BB962C8B-B14F-4D97-AF65-F5344CB8AC3E}">
        <p14:creationId xmlns:p14="http://schemas.microsoft.com/office/powerpoint/2010/main" val="45652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3E25-9DFC-596F-07AD-993F099B99D5}"/>
              </a:ext>
            </a:extLst>
          </p:cNvPr>
          <p:cNvSpPr>
            <a:spLocks noGrp="1"/>
          </p:cNvSpPr>
          <p:nvPr>
            <p:ph type="title"/>
          </p:nvPr>
        </p:nvSpPr>
        <p:spPr/>
        <p:txBody>
          <a:bodyPr/>
          <a:lstStyle/>
          <a:p>
            <a:r>
              <a:rPr lang="en-IN" dirty="0"/>
              <a:t>Solution to linear evolution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CE2473-FC78-64B1-1332-20A04BC9C2C8}"/>
                  </a:ext>
                </a:extLst>
              </p:cNvPr>
              <p:cNvSpPr>
                <a:spLocks noGrp="1"/>
              </p:cNvSpPr>
              <p:nvPr>
                <p:ph idx="1"/>
              </p:nvPr>
            </p:nvSpPr>
            <p:spPr/>
            <p:txBody>
              <a:bodyPr/>
              <a:lstStyle/>
              <a:p>
                <a:r>
                  <a:rPr lang="en-IN" dirty="0"/>
                  <a:t>If the viscoelastic medium such as thermoplastic elastomer is composed of identical polymer chains, we replace</a:t>
                </a:r>
              </a:p>
              <a:p>
                <a:endParaRPr lang="en-IN" dirty="0"/>
              </a:p>
              <a:p>
                <a:r>
                  <a:rPr lang="en-IN" dirty="0"/>
                  <a:t>The expression becomes</a:t>
                </a:r>
              </a:p>
              <a:p>
                <a:r>
                  <a:rPr lang="en-IN" dirty="0"/>
                  <a:t>                   Are given non-dimensional strain energy factors associated with    </a:t>
                </a:r>
                <a14:m>
                  <m:oMath xmlns:m="http://schemas.openxmlformats.org/officeDocument/2006/math">
                    <m:sSub>
                      <m:sSubPr>
                        <m:ctrlPr>
                          <a:rPr lang="en-IN" i="1" dirty="0" smtClean="0">
                            <a:solidFill>
                              <a:srgbClr val="836967"/>
                            </a:solidFill>
                            <a:latin typeface="Cambria Math" panose="02040503050406030204" pitchFamily="18" charset="0"/>
                          </a:rPr>
                        </m:ctrlPr>
                      </m:sSubPr>
                      <m:e>
                        <m:r>
                          <a:rPr lang="en-IN" b="0" i="1" dirty="0" smtClean="0">
                            <a:solidFill>
                              <a:srgbClr val="836967"/>
                            </a:solidFill>
                            <a:latin typeface="Cambria Math" panose="02040503050406030204" pitchFamily="18" charset="0"/>
                          </a:rPr>
                          <m:t>(</m:t>
                        </m:r>
                        <m:r>
                          <a:rPr lang="en-IN" i="1" dirty="0">
                            <a:latin typeface="Cambria Math" panose="02040503050406030204" pitchFamily="18" charset="0"/>
                          </a:rPr>
                          <m:t>𝜏</m:t>
                        </m:r>
                      </m:e>
                      <m:sub>
                        <m:r>
                          <a:rPr lang="en-IN" i="1" dirty="0">
                            <a:latin typeface="Cambria Math" panose="02040503050406030204" pitchFamily="18" charset="0"/>
                          </a:rPr>
                          <m:t>𝛼</m:t>
                        </m:r>
                      </m:sub>
                    </m:sSub>
                    <m:r>
                      <a:rPr lang="en-IN" b="0" i="1" dirty="0" smtClean="0">
                        <a:latin typeface="Cambria Math" panose="02040503050406030204" pitchFamily="18" charset="0"/>
                      </a:rPr>
                      <m:t>)</m:t>
                    </m:r>
                  </m:oMath>
                </a14:m>
                <a:r>
                  <a:rPr lang="en-IN" dirty="0"/>
                  <a:t>                  (Simo and Govindjee)</a:t>
                </a:r>
              </a:p>
            </p:txBody>
          </p:sp>
        </mc:Choice>
        <mc:Fallback xmlns="">
          <p:sp>
            <p:nvSpPr>
              <p:cNvPr id="3" name="Content Placeholder 2">
                <a:extLst>
                  <a:ext uri="{FF2B5EF4-FFF2-40B4-BE49-F238E27FC236}">
                    <a16:creationId xmlns:a16="http://schemas.microsoft.com/office/drawing/2014/main" id="{C1CE2473-FC78-64B1-1332-20A04BC9C2C8}"/>
                  </a:ext>
                </a:extLst>
              </p:cNvPr>
              <p:cNvSpPr>
                <a:spLocks noGrp="1" noRot="1" noChangeAspect="1" noMove="1" noResize="1" noEditPoints="1" noAdjustHandles="1" noChangeArrowheads="1" noChangeShapeType="1" noTextEdit="1"/>
              </p:cNvSpPr>
              <p:nvPr>
                <p:ph idx="1"/>
              </p:nvPr>
            </p:nvSpPr>
            <p:spPr>
              <a:blipFill>
                <a:blip r:embed="rId2"/>
                <a:stretch>
                  <a:fillRect l="-1043" t="-2384" r="-1159"/>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AAE0535D-82D3-F284-D005-FC6DD5A7DDFD}"/>
              </a:ext>
            </a:extLst>
          </p:cNvPr>
          <p:cNvSpPr>
            <a:spLocks noGrp="1"/>
          </p:cNvSpPr>
          <p:nvPr>
            <p:ph type="dt" sz="half" idx="10"/>
          </p:nvPr>
        </p:nvSpPr>
        <p:spPr/>
        <p:txBody>
          <a:bodyPr/>
          <a:lstStyle/>
          <a:p>
            <a:fld id="{68547DD1-E620-4489-B641-76AE1838A85E}" type="datetime1">
              <a:rPr lang="en-IN" smtClean="0"/>
              <a:t>12-12-2023</a:t>
            </a:fld>
            <a:endParaRPr lang="en-IN" dirty="0"/>
          </a:p>
        </p:txBody>
      </p:sp>
      <p:sp>
        <p:nvSpPr>
          <p:cNvPr id="5" name="Footer Placeholder 4">
            <a:extLst>
              <a:ext uri="{FF2B5EF4-FFF2-40B4-BE49-F238E27FC236}">
                <a16:creationId xmlns:a16="http://schemas.microsoft.com/office/drawing/2014/main" id="{6B4E874E-249B-4E0D-74FC-F1BF76D69FC0}"/>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FE3909D4-B40A-1683-1651-D580958E95D8}"/>
              </a:ext>
            </a:extLst>
          </p:cNvPr>
          <p:cNvSpPr>
            <a:spLocks noGrp="1"/>
          </p:cNvSpPr>
          <p:nvPr>
            <p:ph type="sldNum" sz="quarter" idx="12"/>
          </p:nvPr>
        </p:nvSpPr>
        <p:spPr/>
        <p:txBody>
          <a:bodyPr/>
          <a:lstStyle/>
          <a:p>
            <a:fld id="{2E6C7C08-77A6-4D3D-9225-8AE301DF0A0D}" type="slidenum">
              <a:rPr lang="en-IN" smtClean="0"/>
              <a:pPr/>
              <a:t>26</a:t>
            </a:fld>
            <a:endParaRPr lang="en-IN" dirty="0"/>
          </a:p>
        </p:txBody>
      </p:sp>
      <p:pic>
        <p:nvPicPr>
          <p:cNvPr id="8" name="Picture 7">
            <a:extLst>
              <a:ext uri="{FF2B5EF4-FFF2-40B4-BE49-F238E27FC236}">
                <a16:creationId xmlns:a16="http://schemas.microsoft.com/office/drawing/2014/main" id="{FB8F06AF-7007-62DE-5025-F0C93E219885}"/>
              </a:ext>
            </a:extLst>
          </p:cNvPr>
          <p:cNvPicPr>
            <a:picLocks noChangeAspect="1"/>
          </p:cNvPicPr>
          <p:nvPr/>
        </p:nvPicPr>
        <p:blipFill>
          <a:blip r:embed="rId3"/>
          <a:stretch>
            <a:fillRect/>
          </a:stretch>
        </p:blipFill>
        <p:spPr>
          <a:xfrm>
            <a:off x="8503452" y="1644479"/>
            <a:ext cx="1524000" cy="400050"/>
          </a:xfrm>
          <a:prstGeom prst="rect">
            <a:avLst/>
          </a:prstGeom>
        </p:spPr>
      </p:pic>
      <p:pic>
        <p:nvPicPr>
          <p:cNvPr id="10" name="Picture 9">
            <a:extLst>
              <a:ext uri="{FF2B5EF4-FFF2-40B4-BE49-F238E27FC236}">
                <a16:creationId xmlns:a16="http://schemas.microsoft.com/office/drawing/2014/main" id="{B5CA7DDF-FD90-B45C-F14F-C1B4BA76C117}"/>
              </a:ext>
            </a:extLst>
          </p:cNvPr>
          <p:cNvPicPr>
            <a:picLocks noChangeAspect="1"/>
          </p:cNvPicPr>
          <p:nvPr/>
        </p:nvPicPr>
        <p:blipFill>
          <a:blip r:embed="rId4"/>
          <a:stretch>
            <a:fillRect/>
          </a:stretch>
        </p:blipFill>
        <p:spPr>
          <a:xfrm>
            <a:off x="4802662" y="2668504"/>
            <a:ext cx="2799142" cy="521874"/>
          </a:xfrm>
          <a:prstGeom prst="rect">
            <a:avLst/>
          </a:prstGeom>
        </p:spPr>
      </p:pic>
      <p:pic>
        <p:nvPicPr>
          <p:cNvPr id="11" name="Picture 10">
            <a:extLst>
              <a:ext uri="{FF2B5EF4-FFF2-40B4-BE49-F238E27FC236}">
                <a16:creationId xmlns:a16="http://schemas.microsoft.com/office/drawing/2014/main" id="{03CC23F9-5D70-D74E-AD84-AE3B0747B1FA}"/>
              </a:ext>
            </a:extLst>
          </p:cNvPr>
          <p:cNvPicPr>
            <a:picLocks noChangeAspect="1"/>
          </p:cNvPicPr>
          <p:nvPr/>
        </p:nvPicPr>
        <p:blipFill>
          <a:blip r:embed="rId5"/>
          <a:stretch>
            <a:fillRect/>
          </a:stretch>
        </p:blipFill>
        <p:spPr>
          <a:xfrm>
            <a:off x="8153400" y="2711229"/>
            <a:ext cx="1874052" cy="436423"/>
          </a:xfrm>
          <a:prstGeom prst="rect">
            <a:avLst/>
          </a:prstGeom>
        </p:spPr>
      </p:pic>
      <p:pic>
        <p:nvPicPr>
          <p:cNvPr id="13" name="Picture 12">
            <a:extLst>
              <a:ext uri="{FF2B5EF4-FFF2-40B4-BE49-F238E27FC236}">
                <a16:creationId xmlns:a16="http://schemas.microsoft.com/office/drawing/2014/main" id="{DE8C203A-1996-18E0-431B-26BFC7243FD5}"/>
              </a:ext>
            </a:extLst>
          </p:cNvPr>
          <p:cNvPicPr>
            <a:picLocks noChangeAspect="1"/>
          </p:cNvPicPr>
          <p:nvPr/>
        </p:nvPicPr>
        <p:blipFill>
          <a:blip r:embed="rId6"/>
          <a:stretch>
            <a:fillRect/>
          </a:stretch>
        </p:blipFill>
        <p:spPr>
          <a:xfrm>
            <a:off x="2870223" y="3645090"/>
            <a:ext cx="937502" cy="344828"/>
          </a:xfrm>
          <a:prstGeom prst="rect">
            <a:avLst/>
          </a:prstGeom>
        </p:spPr>
      </p:pic>
      <p:pic>
        <p:nvPicPr>
          <p:cNvPr id="15" name="Picture 14">
            <a:extLst>
              <a:ext uri="{FF2B5EF4-FFF2-40B4-BE49-F238E27FC236}">
                <a16:creationId xmlns:a16="http://schemas.microsoft.com/office/drawing/2014/main" id="{1A4A7C17-5EA4-5924-D291-218CEFD73494}"/>
              </a:ext>
            </a:extLst>
          </p:cNvPr>
          <p:cNvPicPr>
            <a:picLocks noChangeAspect="1"/>
          </p:cNvPicPr>
          <p:nvPr/>
        </p:nvPicPr>
        <p:blipFill>
          <a:blip r:embed="rId7"/>
          <a:stretch>
            <a:fillRect/>
          </a:stretch>
        </p:blipFill>
        <p:spPr>
          <a:xfrm>
            <a:off x="1222252" y="3190378"/>
            <a:ext cx="1411766" cy="341796"/>
          </a:xfrm>
          <a:prstGeom prst="rect">
            <a:avLst/>
          </a:prstGeom>
        </p:spPr>
      </p:pic>
    </p:spTree>
    <p:extLst>
      <p:ext uri="{BB962C8B-B14F-4D97-AF65-F5344CB8AC3E}">
        <p14:creationId xmlns:p14="http://schemas.microsoft.com/office/powerpoint/2010/main" val="1877682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E6B-5696-B632-C1E1-A17272D996A7}"/>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3D17F8AF-E2D4-44F1-44A3-661FFBC019E1}"/>
              </a:ext>
            </a:extLst>
          </p:cNvPr>
          <p:cNvSpPr>
            <a:spLocks noGrp="1"/>
          </p:cNvSpPr>
          <p:nvPr>
            <p:ph idx="1"/>
          </p:nvPr>
        </p:nvSpPr>
        <p:spPr/>
        <p:txBody>
          <a:bodyPr/>
          <a:lstStyle/>
          <a:p>
            <a:r>
              <a:rPr lang="en-IN" dirty="0"/>
              <a:t>Cauchy’s equation of motion</a:t>
            </a:r>
          </a:p>
          <a:p>
            <a:r>
              <a:rPr lang="en-IN" dirty="0"/>
              <a:t>We need an update algorithm to obtain total stress</a:t>
            </a:r>
          </a:p>
          <a:p>
            <a:r>
              <a:rPr lang="en-IN" dirty="0"/>
              <a:t>Update procedure recognized in reference configuration </a:t>
            </a:r>
          </a:p>
          <a:p>
            <a:pPr lvl="1"/>
            <a:r>
              <a:rPr lang="en-IN" dirty="0"/>
              <a:t>Numerical integration of convolution integral  </a:t>
            </a:r>
          </a:p>
          <a:p>
            <a:r>
              <a:rPr lang="en-IN" dirty="0"/>
              <a:t>Algorithmic update of the second </a:t>
            </a:r>
            <a:r>
              <a:rPr lang="en-IN" dirty="0" err="1"/>
              <a:t>Piola</a:t>
            </a:r>
            <a:r>
              <a:rPr lang="en-IN" dirty="0"/>
              <a:t> Kirchhoff stress S</a:t>
            </a:r>
          </a:p>
          <a:p>
            <a:r>
              <a:rPr lang="en-IN" dirty="0"/>
              <a:t>Time discretization of the closed time interval </a:t>
            </a:r>
          </a:p>
        </p:txBody>
      </p:sp>
      <p:sp>
        <p:nvSpPr>
          <p:cNvPr id="4" name="Date Placeholder 3">
            <a:extLst>
              <a:ext uri="{FF2B5EF4-FFF2-40B4-BE49-F238E27FC236}">
                <a16:creationId xmlns:a16="http://schemas.microsoft.com/office/drawing/2014/main" id="{405221DA-C188-4E03-0080-2F124AB95E1F}"/>
              </a:ext>
            </a:extLst>
          </p:cNvPr>
          <p:cNvSpPr>
            <a:spLocks noGrp="1"/>
          </p:cNvSpPr>
          <p:nvPr>
            <p:ph type="dt" sz="half" idx="10"/>
          </p:nvPr>
        </p:nvSpPr>
        <p:spPr/>
        <p:txBody>
          <a:bodyPr/>
          <a:lstStyle/>
          <a:p>
            <a:fld id="{D8621DD4-CCD4-4983-AA5B-E8CB7DF01372}" type="datetime1">
              <a:rPr lang="en-IN" smtClean="0"/>
              <a:t>12-12-2023</a:t>
            </a:fld>
            <a:endParaRPr lang="en-IN" dirty="0"/>
          </a:p>
        </p:txBody>
      </p:sp>
      <p:sp>
        <p:nvSpPr>
          <p:cNvPr id="5" name="Footer Placeholder 4">
            <a:extLst>
              <a:ext uri="{FF2B5EF4-FFF2-40B4-BE49-F238E27FC236}">
                <a16:creationId xmlns:a16="http://schemas.microsoft.com/office/drawing/2014/main" id="{8BD43241-E1F7-66D0-0B44-D3F30EF4247F}"/>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3BF9E3C4-B2E6-19E7-37A6-0D44F3BF12D4}"/>
              </a:ext>
            </a:extLst>
          </p:cNvPr>
          <p:cNvSpPr>
            <a:spLocks noGrp="1"/>
          </p:cNvSpPr>
          <p:nvPr>
            <p:ph type="sldNum" sz="quarter" idx="12"/>
          </p:nvPr>
        </p:nvSpPr>
        <p:spPr/>
        <p:txBody>
          <a:bodyPr/>
          <a:lstStyle/>
          <a:p>
            <a:fld id="{2E6C7C08-77A6-4D3D-9225-8AE301DF0A0D}" type="slidenum">
              <a:rPr lang="en-IN" smtClean="0"/>
              <a:pPr/>
              <a:t>27</a:t>
            </a:fld>
            <a:endParaRPr lang="en-IN" dirty="0"/>
          </a:p>
        </p:txBody>
      </p:sp>
      <p:pic>
        <p:nvPicPr>
          <p:cNvPr id="8" name="Picture 7">
            <a:extLst>
              <a:ext uri="{FF2B5EF4-FFF2-40B4-BE49-F238E27FC236}">
                <a16:creationId xmlns:a16="http://schemas.microsoft.com/office/drawing/2014/main" id="{356DE249-BB09-8571-7FF1-563B43A33EA8}"/>
              </a:ext>
            </a:extLst>
          </p:cNvPr>
          <p:cNvPicPr>
            <a:picLocks noChangeAspect="1"/>
          </p:cNvPicPr>
          <p:nvPr/>
        </p:nvPicPr>
        <p:blipFill>
          <a:blip r:embed="rId2"/>
          <a:stretch>
            <a:fillRect/>
          </a:stretch>
        </p:blipFill>
        <p:spPr>
          <a:xfrm>
            <a:off x="5777978" y="1383264"/>
            <a:ext cx="1905711" cy="320962"/>
          </a:xfrm>
          <a:prstGeom prst="rect">
            <a:avLst/>
          </a:prstGeom>
        </p:spPr>
      </p:pic>
      <p:pic>
        <p:nvPicPr>
          <p:cNvPr id="10" name="Picture 9">
            <a:extLst>
              <a:ext uri="{FF2B5EF4-FFF2-40B4-BE49-F238E27FC236}">
                <a16:creationId xmlns:a16="http://schemas.microsoft.com/office/drawing/2014/main" id="{84006F24-2FD3-1CF3-2F5B-C7613DDB60ED}"/>
              </a:ext>
            </a:extLst>
          </p:cNvPr>
          <p:cNvPicPr>
            <a:picLocks noChangeAspect="1"/>
          </p:cNvPicPr>
          <p:nvPr/>
        </p:nvPicPr>
        <p:blipFill>
          <a:blip r:embed="rId3"/>
          <a:stretch>
            <a:fillRect/>
          </a:stretch>
        </p:blipFill>
        <p:spPr>
          <a:xfrm>
            <a:off x="4361186" y="4830732"/>
            <a:ext cx="2007146" cy="644004"/>
          </a:xfrm>
          <a:prstGeom prst="rect">
            <a:avLst/>
          </a:prstGeom>
        </p:spPr>
      </p:pic>
      <p:pic>
        <p:nvPicPr>
          <p:cNvPr id="12" name="Picture 11">
            <a:extLst>
              <a:ext uri="{FF2B5EF4-FFF2-40B4-BE49-F238E27FC236}">
                <a16:creationId xmlns:a16="http://schemas.microsoft.com/office/drawing/2014/main" id="{706B2139-817F-8216-4686-B9598EBFC932}"/>
              </a:ext>
            </a:extLst>
          </p:cNvPr>
          <p:cNvPicPr>
            <a:picLocks noChangeAspect="1"/>
          </p:cNvPicPr>
          <p:nvPr/>
        </p:nvPicPr>
        <p:blipFill>
          <a:blip r:embed="rId4"/>
          <a:stretch>
            <a:fillRect/>
          </a:stretch>
        </p:blipFill>
        <p:spPr>
          <a:xfrm>
            <a:off x="7841776" y="3734581"/>
            <a:ext cx="1066800" cy="371475"/>
          </a:xfrm>
          <a:prstGeom prst="rect">
            <a:avLst/>
          </a:prstGeom>
        </p:spPr>
      </p:pic>
    </p:spTree>
    <p:extLst>
      <p:ext uri="{BB962C8B-B14F-4D97-AF65-F5344CB8AC3E}">
        <p14:creationId xmlns:p14="http://schemas.microsoft.com/office/powerpoint/2010/main" val="2097459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9075-7762-852E-A52B-ADBB22ECC3E3}"/>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54C2DE25-4B4D-9F50-A11C-BE3D793D79CE}"/>
              </a:ext>
            </a:extLst>
          </p:cNvPr>
          <p:cNvSpPr>
            <a:spLocks noGrp="1"/>
          </p:cNvSpPr>
          <p:nvPr>
            <p:ph idx="1"/>
          </p:nvPr>
        </p:nvSpPr>
        <p:spPr/>
        <p:txBody>
          <a:bodyPr/>
          <a:lstStyle/>
          <a:p>
            <a:r>
              <a:rPr lang="en-IN" dirty="0"/>
              <a:t>For a time sub interval</a:t>
            </a:r>
          </a:p>
          <a:p>
            <a:r>
              <a:rPr lang="en-IN" dirty="0"/>
              <a:t>Assuming that upto a certain time    , the stress S</a:t>
            </a:r>
            <a:r>
              <a:rPr lang="en-IN" baseline="-25000" dirty="0"/>
              <a:t>n </a:t>
            </a:r>
            <a:r>
              <a:rPr lang="en-IN" dirty="0"/>
              <a:t>, satisfies the equilibrium equation and displacement field   U</a:t>
            </a:r>
            <a:r>
              <a:rPr lang="en-IN" baseline="-25000" dirty="0"/>
              <a:t>n</a:t>
            </a:r>
          </a:p>
          <a:p>
            <a:endParaRPr lang="en-IN" baseline="-25000" dirty="0"/>
          </a:p>
          <a:p>
            <a:pPr lvl="2"/>
            <a:r>
              <a:rPr lang="en-IN" sz="2400" b="1" dirty="0" err="1"/>
              <a:t>F</a:t>
            </a:r>
            <a:r>
              <a:rPr lang="en-IN" sz="2400" b="1" baseline="-25000" dirty="0" err="1"/>
              <a:t>n</a:t>
            </a:r>
            <a:r>
              <a:rPr lang="en-IN" sz="2400" b="1" baseline="-25000" dirty="0"/>
              <a:t>  </a:t>
            </a:r>
            <a:r>
              <a:rPr lang="en-IN" sz="2400" b="1" dirty="0"/>
              <a:t>= I + Grad U</a:t>
            </a:r>
            <a:r>
              <a:rPr lang="en-IN" sz="2400" b="1" baseline="-25000" dirty="0"/>
              <a:t>n                                                                 </a:t>
            </a:r>
            <a:r>
              <a:rPr lang="en-IN" sz="2400" b="1" dirty="0"/>
              <a:t>J</a:t>
            </a:r>
            <a:r>
              <a:rPr lang="en-IN" sz="2400" b="1" baseline="-25000" dirty="0"/>
              <a:t>n</a:t>
            </a:r>
            <a:r>
              <a:rPr lang="en-IN" sz="2400" b="1" dirty="0"/>
              <a:t>= det </a:t>
            </a:r>
            <a:r>
              <a:rPr lang="en-IN" sz="2400" b="1" dirty="0" err="1"/>
              <a:t>F</a:t>
            </a:r>
            <a:r>
              <a:rPr lang="en-IN" sz="2400" b="1" baseline="-25000" dirty="0" err="1"/>
              <a:t>n</a:t>
            </a:r>
            <a:endParaRPr lang="en-IN" sz="2400" b="1" baseline="-25000" dirty="0"/>
          </a:p>
          <a:p>
            <a:pPr lvl="2"/>
            <a:r>
              <a:rPr lang="en-IN" sz="2400" b="1" dirty="0"/>
              <a:t>C</a:t>
            </a:r>
            <a:r>
              <a:rPr lang="en-IN" sz="2400" b="1" baseline="-25000" dirty="0"/>
              <a:t>n</a:t>
            </a:r>
            <a:r>
              <a:rPr lang="en-IN" sz="2400" b="1" dirty="0"/>
              <a:t>= </a:t>
            </a:r>
            <a:r>
              <a:rPr lang="en-IN" sz="2400" b="1" dirty="0" err="1"/>
              <a:t>F</a:t>
            </a:r>
            <a:r>
              <a:rPr lang="en-IN" sz="2400" b="1" baseline="-25000" dirty="0" err="1"/>
              <a:t>n</a:t>
            </a:r>
            <a:r>
              <a:rPr lang="en-IN" sz="2400" b="1" baseline="30000" dirty="0" err="1"/>
              <a:t>T</a:t>
            </a:r>
            <a:r>
              <a:rPr lang="en-IN" sz="2400" b="1" baseline="30000" dirty="0"/>
              <a:t> </a:t>
            </a:r>
            <a:r>
              <a:rPr lang="en-IN" sz="2400" b="1" dirty="0" err="1"/>
              <a:t>F</a:t>
            </a:r>
            <a:r>
              <a:rPr lang="en-IN" sz="2400" b="1" baseline="-25000" dirty="0" err="1"/>
              <a:t>n</a:t>
            </a:r>
            <a:r>
              <a:rPr lang="en-IN" sz="2400" b="1" baseline="-25000" dirty="0"/>
              <a:t>                                                                                   </a:t>
            </a:r>
            <a:r>
              <a:rPr lang="en-IN" sz="2400" b="1" dirty="0"/>
              <a:t>C</a:t>
            </a:r>
            <a:r>
              <a:rPr lang="en-IN" sz="2400" b="1" baseline="-25000" dirty="0"/>
              <a:t> n</a:t>
            </a:r>
            <a:r>
              <a:rPr lang="en-IN" sz="2400" b="1" dirty="0"/>
              <a:t>=</a:t>
            </a:r>
            <a:r>
              <a:rPr lang="en-IN" sz="2400" b="1" baseline="-25000" dirty="0"/>
              <a:t> </a:t>
            </a:r>
            <a:r>
              <a:rPr lang="en-IN" sz="2400" b="1" dirty="0"/>
              <a:t>J</a:t>
            </a:r>
            <a:r>
              <a:rPr lang="en-IN" sz="2400" b="1" baseline="-25000" dirty="0"/>
              <a:t>n</a:t>
            </a:r>
            <a:r>
              <a:rPr lang="en-IN" sz="2400" b="1" baseline="30000" dirty="0"/>
              <a:t>-2/3</a:t>
            </a:r>
            <a:r>
              <a:rPr lang="en-IN" sz="2400" b="1" dirty="0"/>
              <a:t> C</a:t>
            </a:r>
            <a:r>
              <a:rPr lang="en-IN" sz="2400" b="1" baseline="-25000" dirty="0"/>
              <a:t>n</a:t>
            </a:r>
          </a:p>
          <a:p>
            <a:pPr lvl="2"/>
            <a:r>
              <a:rPr lang="en-IN" sz="2400" b="1" dirty="0"/>
              <a:t>S</a:t>
            </a:r>
            <a:r>
              <a:rPr lang="en-IN" sz="2400" b="1" baseline="-25000" dirty="0"/>
              <a:t>n</a:t>
            </a:r>
            <a:r>
              <a:rPr lang="en-IN" sz="2400" b="1" baseline="-25000" dirty="0">
                <a:sym typeface="Wingdings" panose="05000000000000000000" pitchFamily="2" charset="2"/>
              </a:rPr>
              <a:t> </a:t>
            </a:r>
            <a:r>
              <a:rPr lang="en-IN" b="1" dirty="0">
                <a:sym typeface="Wingdings" panose="05000000000000000000" pitchFamily="2" charset="2"/>
              </a:rPr>
              <a:t>Determined previously</a:t>
            </a:r>
          </a:p>
          <a:p>
            <a:pPr lvl="2"/>
            <a:endParaRPr lang="en-IN" dirty="0">
              <a:sym typeface="Wingdings" panose="05000000000000000000" pitchFamily="2" charset="2"/>
            </a:endParaRPr>
          </a:p>
          <a:p>
            <a:r>
              <a:rPr lang="en-IN" dirty="0">
                <a:sym typeface="Wingdings" panose="05000000000000000000" pitchFamily="2" charset="2"/>
              </a:rPr>
              <a:t>Are specified uniquely by a given motion </a:t>
            </a:r>
            <a:r>
              <a:rPr lang="en-IN" dirty="0" err="1">
                <a:sym typeface="Wingdings" panose="05000000000000000000" pitchFamily="2" charset="2"/>
              </a:rPr>
              <a:t>X</a:t>
            </a:r>
            <a:r>
              <a:rPr lang="en-IN" baseline="-25000" dirty="0" err="1">
                <a:sym typeface="Wingdings" panose="05000000000000000000" pitchFamily="2" charset="2"/>
              </a:rPr>
              <a:t>n</a:t>
            </a:r>
            <a:r>
              <a:rPr lang="en-IN" baseline="-25000" dirty="0">
                <a:sym typeface="Wingdings" panose="05000000000000000000" pitchFamily="2" charset="2"/>
              </a:rPr>
              <a:t> </a:t>
            </a:r>
            <a:r>
              <a:rPr lang="en-IN" dirty="0">
                <a:sym typeface="Wingdings" panose="05000000000000000000" pitchFamily="2" charset="2"/>
              </a:rPr>
              <a:t>at time </a:t>
            </a:r>
          </a:p>
          <a:p>
            <a:r>
              <a:rPr lang="en-IN" dirty="0">
                <a:sym typeface="Wingdings" panose="05000000000000000000" pitchFamily="2" charset="2"/>
              </a:rPr>
              <a:t>Strain driven type of numerical procedure</a:t>
            </a:r>
            <a:endParaRPr lang="en-IN" dirty="0"/>
          </a:p>
          <a:p>
            <a:pPr lvl="2"/>
            <a:endParaRPr lang="en-IN" sz="2400" baseline="-25000" dirty="0"/>
          </a:p>
        </p:txBody>
      </p:sp>
      <p:sp>
        <p:nvSpPr>
          <p:cNvPr id="4" name="Date Placeholder 3">
            <a:extLst>
              <a:ext uri="{FF2B5EF4-FFF2-40B4-BE49-F238E27FC236}">
                <a16:creationId xmlns:a16="http://schemas.microsoft.com/office/drawing/2014/main" id="{F56BD39C-C095-3252-B271-75BD58975700}"/>
              </a:ext>
            </a:extLst>
          </p:cNvPr>
          <p:cNvSpPr>
            <a:spLocks noGrp="1"/>
          </p:cNvSpPr>
          <p:nvPr>
            <p:ph type="dt" sz="half" idx="10"/>
          </p:nvPr>
        </p:nvSpPr>
        <p:spPr/>
        <p:txBody>
          <a:bodyPr/>
          <a:lstStyle/>
          <a:p>
            <a:fld id="{055C8875-5397-435B-A84A-FA9B2D7D8B93}" type="datetime1">
              <a:rPr lang="en-IN" smtClean="0"/>
              <a:t>12-12-2023</a:t>
            </a:fld>
            <a:endParaRPr lang="en-IN" dirty="0"/>
          </a:p>
        </p:txBody>
      </p:sp>
      <p:sp>
        <p:nvSpPr>
          <p:cNvPr id="5" name="Footer Placeholder 4">
            <a:extLst>
              <a:ext uri="{FF2B5EF4-FFF2-40B4-BE49-F238E27FC236}">
                <a16:creationId xmlns:a16="http://schemas.microsoft.com/office/drawing/2014/main" id="{A8CCBC1F-8F1D-FB00-2F01-5D696E4E6A8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A6329F83-9B82-2530-DDBF-D2F3F03C4D79}"/>
              </a:ext>
            </a:extLst>
          </p:cNvPr>
          <p:cNvSpPr>
            <a:spLocks noGrp="1"/>
          </p:cNvSpPr>
          <p:nvPr>
            <p:ph type="sldNum" sz="quarter" idx="12"/>
          </p:nvPr>
        </p:nvSpPr>
        <p:spPr/>
        <p:txBody>
          <a:bodyPr/>
          <a:lstStyle/>
          <a:p>
            <a:fld id="{2E6C7C08-77A6-4D3D-9225-8AE301DF0A0D}" type="slidenum">
              <a:rPr lang="en-IN" smtClean="0"/>
              <a:pPr/>
              <a:t>28</a:t>
            </a:fld>
            <a:endParaRPr lang="en-IN" dirty="0"/>
          </a:p>
        </p:txBody>
      </p:sp>
      <p:pic>
        <p:nvPicPr>
          <p:cNvPr id="8" name="Picture 7">
            <a:extLst>
              <a:ext uri="{FF2B5EF4-FFF2-40B4-BE49-F238E27FC236}">
                <a16:creationId xmlns:a16="http://schemas.microsoft.com/office/drawing/2014/main" id="{3ED26645-F003-BD41-2B73-89343A9E93B1}"/>
              </a:ext>
            </a:extLst>
          </p:cNvPr>
          <p:cNvPicPr>
            <a:picLocks noChangeAspect="1"/>
          </p:cNvPicPr>
          <p:nvPr/>
        </p:nvPicPr>
        <p:blipFill>
          <a:blip r:embed="rId2"/>
          <a:stretch>
            <a:fillRect/>
          </a:stretch>
        </p:blipFill>
        <p:spPr>
          <a:xfrm>
            <a:off x="4544420" y="1304176"/>
            <a:ext cx="1028700" cy="400050"/>
          </a:xfrm>
          <a:prstGeom prst="rect">
            <a:avLst/>
          </a:prstGeom>
        </p:spPr>
      </p:pic>
      <p:pic>
        <p:nvPicPr>
          <p:cNvPr id="10" name="Picture 9">
            <a:extLst>
              <a:ext uri="{FF2B5EF4-FFF2-40B4-BE49-F238E27FC236}">
                <a16:creationId xmlns:a16="http://schemas.microsoft.com/office/drawing/2014/main" id="{CE0008B4-9674-0D16-A98B-0E0DC1205919}"/>
              </a:ext>
            </a:extLst>
          </p:cNvPr>
          <p:cNvPicPr>
            <a:picLocks noChangeAspect="1"/>
          </p:cNvPicPr>
          <p:nvPr/>
        </p:nvPicPr>
        <p:blipFill>
          <a:blip r:embed="rId3"/>
          <a:stretch>
            <a:fillRect/>
          </a:stretch>
        </p:blipFill>
        <p:spPr>
          <a:xfrm>
            <a:off x="6409899" y="1253331"/>
            <a:ext cx="2480551" cy="579215"/>
          </a:xfrm>
          <a:prstGeom prst="rect">
            <a:avLst/>
          </a:prstGeom>
        </p:spPr>
      </p:pic>
      <p:pic>
        <p:nvPicPr>
          <p:cNvPr id="12" name="Picture 11">
            <a:extLst>
              <a:ext uri="{FF2B5EF4-FFF2-40B4-BE49-F238E27FC236}">
                <a16:creationId xmlns:a16="http://schemas.microsoft.com/office/drawing/2014/main" id="{141BFA78-1417-B3A3-355D-CBAC2A212A08}"/>
              </a:ext>
            </a:extLst>
          </p:cNvPr>
          <p:cNvPicPr>
            <a:picLocks noChangeAspect="1"/>
          </p:cNvPicPr>
          <p:nvPr/>
        </p:nvPicPr>
        <p:blipFill rotWithShape="1">
          <a:blip r:embed="rId3"/>
          <a:srcRect l="80063" t="-616"/>
          <a:stretch/>
        </p:blipFill>
        <p:spPr>
          <a:xfrm>
            <a:off x="6096000" y="1829005"/>
            <a:ext cx="374105" cy="440851"/>
          </a:xfrm>
          <a:prstGeom prst="rect">
            <a:avLst/>
          </a:prstGeom>
        </p:spPr>
      </p:pic>
      <p:pic>
        <p:nvPicPr>
          <p:cNvPr id="13" name="Picture 12">
            <a:extLst>
              <a:ext uri="{FF2B5EF4-FFF2-40B4-BE49-F238E27FC236}">
                <a16:creationId xmlns:a16="http://schemas.microsoft.com/office/drawing/2014/main" id="{21787641-7C4B-3A20-8034-6D5B9645139E}"/>
              </a:ext>
            </a:extLst>
          </p:cNvPr>
          <p:cNvPicPr>
            <a:picLocks noChangeAspect="1"/>
          </p:cNvPicPr>
          <p:nvPr/>
        </p:nvPicPr>
        <p:blipFill rotWithShape="1">
          <a:blip r:embed="rId3"/>
          <a:srcRect l="80063" t="-616"/>
          <a:stretch/>
        </p:blipFill>
        <p:spPr>
          <a:xfrm>
            <a:off x="8529993" y="4552843"/>
            <a:ext cx="518473" cy="610976"/>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C9107B06-BB0A-C49C-A7A2-1BFB7C8AA240}"/>
                  </a:ext>
                </a:extLst>
              </p14:cNvPr>
              <p14:cNvContentPartPr/>
              <p14:nvPr/>
            </p14:nvContentPartPr>
            <p14:xfrm>
              <a:off x="7064292" y="3435666"/>
              <a:ext cx="131040" cy="360"/>
            </p14:xfrm>
          </p:contentPart>
        </mc:Choice>
        <mc:Fallback xmlns="">
          <p:pic>
            <p:nvPicPr>
              <p:cNvPr id="14" name="Ink 13">
                <a:extLst>
                  <a:ext uri="{FF2B5EF4-FFF2-40B4-BE49-F238E27FC236}">
                    <a16:creationId xmlns:a16="http://schemas.microsoft.com/office/drawing/2014/main" id="{C9107B06-BB0A-C49C-A7A2-1BFB7C8AA240}"/>
                  </a:ext>
                </a:extLst>
              </p:cNvPr>
              <p:cNvPicPr/>
              <p:nvPr/>
            </p:nvPicPr>
            <p:blipFill>
              <a:blip r:embed="rId5"/>
              <a:stretch>
                <a:fillRect/>
              </a:stretch>
            </p:blipFill>
            <p:spPr>
              <a:xfrm>
                <a:off x="7055292" y="3427026"/>
                <a:ext cx="148680" cy="18000"/>
              </a:xfrm>
              <a:prstGeom prst="rect">
                <a:avLst/>
              </a:prstGeom>
            </p:spPr>
          </p:pic>
        </mc:Fallback>
      </mc:AlternateContent>
    </p:spTree>
    <p:extLst>
      <p:ext uri="{BB962C8B-B14F-4D97-AF65-F5344CB8AC3E}">
        <p14:creationId xmlns:p14="http://schemas.microsoft.com/office/powerpoint/2010/main" val="1343776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D337-16B8-2833-1865-C82BDAA50C15}"/>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31115BCC-12BA-1C15-6296-8AFCCE2816FE}"/>
              </a:ext>
            </a:extLst>
          </p:cNvPr>
          <p:cNvSpPr>
            <a:spLocks noGrp="1"/>
          </p:cNvSpPr>
          <p:nvPr>
            <p:ph idx="1"/>
          </p:nvPr>
        </p:nvSpPr>
        <p:spPr>
          <a:xfrm>
            <a:off x="838199" y="1253330"/>
            <a:ext cx="10967113" cy="5237039"/>
          </a:xfrm>
        </p:spPr>
        <p:txBody>
          <a:bodyPr/>
          <a:lstStyle/>
          <a:p>
            <a:r>
              <a:rPr lang="en-IN" dirty="0"/>
              <a:t>We advance the procedure to time</a:t>
            </a:r>
          </a:p>
          <a:p>
            <a:pPr lvl="1"/>
            <a:r>
              <a:rPr lang="en-IN" dirty="0"/>
              <a:t>Update all relevant quantities </a:t>
            </a:r>
          </a:p>
          <a:p>
            <a:pPr lvl="1"/>
            <a:r>
              <a:rPr lang="en-IN" dirty="0"/>
              <a:t>Make an initial guess X</a:t>
            </a:r>
            <a:r>
              <a:rPr lang="en-IN" baseline="-25000" dirty="0"/>
              <a:t>n+1</a:t>
            </a:r>
            <a:r>
              <a:rPr lang="en-IN" dirty="0"/>
              <a:t> </a:t>
            </a:r>
            <a:r>
              <a:rPr lang="en-IN" dirty="0">
                <a:sym typeface="Wingdings" panose="05000000000000000000" pitchFamily="2" charset="2"/>
              </a:rPr>
              <a:t> trial solution</a:t>
            </a:r>
          </a:p>
          <a:p>
            <a:pPr lvl="1"/>
            <a:r>
              <a:rPr lang="en-IN" dirty="0">
                <a:sym typeface="Wingdings" panose="05000000000000000000" pitchFamily="2" charset="2"/>
              </a:rPr>
              <a:t>Update all prescribed loads</a:t>
            </a:r>
          </a:p>
          <a:p>
            <a:pPr lvl="1"/>
            <a:endParaRPr lang="en-IN" dirty="0">
              <a:sym typeface="Wingdings" panose="05000000000000000000" pitchFamily="2" charset="2"/>
            </a:endParaRPr>
          </a:p>
          <a:p>
            <a:r>
              <a:rPr lang="en-IN" dirty="0">
                <a:sym typeface="Wingdings" panose="05000000000000000000" pitchFamily="2" charset="2"/>
              </a:rPr>
              <a:t>The new motion </a:t>
            </a:r>
            <a:r>
              <a:rPr lang="en-IN" dirty="0"/>
              <a:t>X</a:t>
            </a:r>
            <a:r>
              <a:rPr lang="en-IN" baseline="-25000" dirty="0"/>
              <a:t>n+1 </a:t>
            </a:r>
            <a:r>
              <a:rPr lang="en-IN" dirty="0"/>
              <a:t>at time t</a:t>
            </a:r>
            <a:r>
              <a:rPr lang="en-IN" baseline="-25000" dirty="0"/>
              <a:t>n+1 </a:t>
            </a:r>
            <a:r>
              <a:rPr lang="en-IN" dirty="0"/>
              <a:t>is corrected iteratively until all balance principles are satisfied</a:t>
            </a:r>
          </a:p>
          <a:p>
            <a:r>
              <a:rPr lang="en-IN" dirty="0"/>
              <a:t>To check equilibrium at t</a:t>
            </a:r>
            <a:r>
              <a:rPr lang="en-IN" baseline="-25000" dirty="0"/>
              <a:t>n+1 </a:t>
            </a:r>
            <a:r>
              <a:rPr lang="en-IN" dirty="0"/>
              <a:t>all the tensor variables are updated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080916E3-D59D-B4CC-F744-4445F5B392F0}"/>
              </a:ext>
            </a:extLst>
          </p:cNvPr>
          <p:cNvSpPr>
            <a:spLocks noGrp="1"/>
          </p:cNvSpPr>
          <p:nvPr>
            <p:ph type="dt" sz="half" idx="10"/>
          </p:nvPr>
        </p:nvSpPr>
        <p:spPr/>
        <p:txBody>
          <a:bodyPr/>
          <a:lstStyle/>
          <a:p>
            <a:fld id="{D4A859D3-E4C8-4849-A03A-622D5F0135D8}" type="datetime1">
              <a:rPr lang="en-IN" smtClean="0"/>
              <a:t>12-12-2023</a:t>
            </a:fld>
            <a:endParaRPr lang="en-IN" dirty="0"/>
          </a:p>
        </p:txBody>
      </p:sp>
      <p:sp>
        <p:nvSpPr>
          <p:cNvPr id="5" name="Footer Placeholder 4">
            <a:extLst>
              <a:ext uri="{FF2B5EF4-FFF2-40B4-BE49-F238E27FC236}">
                <a16:creationId xmlns:a16="http://schemas.microsoft.com/office/drawing/2014/main" id="{9C450CA8-C056-8BCF-4196-8470737BC993}"/>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254D351D-340C-2AF6-9A7D-2A92F72EB1B8}"/>
              </a:ext>
            </a:extLst>
          </p:cNvPr>
          <p:cNvSpPr>
            <a:spLocks noGrp="1"/>
          </p:cNvSpPr>
          <p:nvPr>
            <p:ph type="sldNum" sz="quarter" idx="12"/>
          </p:nvPr>
        </p:nvSpPr>
        <p:spPr/>
        <p:txBody>
          <a:bodyPr/>
          <a:lstStyle/>
          <a:p>
            <a:fld id="{2E6C7C08-77A6-4D3D-9225-8AE301DF0A0D}" type="slidenum">
              <a:rPr lang="en-IN" smtClean="0"/>
              <a:pPr/>
              <a:t>29</a:t>
            </a:fld>
            <a:endParaRPr lang="en-IN" dirty="0"/>
          </a:p>
        </p:txBody>
      </p:sp>
      <p:pic>
        <p:nvPicPr>
          <p:cNvPr id="8" name="Picture 7">
            <a:extLst>
              <a:ext uri="{FF2B5EF4-FFF2-40B4-BE49-F238E27FC236}">
                <a16:creationId xmlns:a16="http://schemas.microsoft.com/office/drawing/2014/main" id="{C7EB73E7-7DF3-C198-84AC-9858416C0E98}"/>
              </a:ext>
            </a:extLst>
          </p:cNvPr>
          <p:cNvPicPr>
            <a:picLocks noChangeAspect="1"/>
          </p:cNvPicPr>
          <p:nvPr/>
        </p:nvPicPr>
        <p:blipFill>
          <a:blip r:embed="rId2"/>
          <a:stretch>
            <a:fillRect/>
          </a:stretch>
        </p:blipFill>
        <p:spPr>
          <a:xfrm>
            <a:off x="6516236" y="1253331"/>
            <a:ext cx="2189165" cy="487803"/>
          </a:xfrm>
          <a:prstGeom prst="rect">
            <a:avLst/>
          </a:prstGeom>
        </p:spPr>
      </p:pic>
      <p:sp>
        <p:nvSpPr>
          <p:cNvPr id="10" name="TextBox 9">
            <a:extLst>
              <a:ext uri="{FF2B5EF4-FFF2-40B4-BE49-F238E27FC236}">
                <a16:creationId xmlns:a16="http://schemas.microsoft.com/office/drawing/2014/main" id="{91CEB2ED-DD8B-D847-06FE-8E1BE396D32D}"/>
              </a:ext>
            </a:extLst>
          </p:cNvPr>
          <p:cNvSpPr txBox="1"/>
          <p:nvPr/>
        </p:nvSpPr>
        <p:spPr>
          <a:xfrm>
            <a:off x="1936845" y="4915552"/>
            <a:ext cx="7511256" cy="830997"/>
          </a:xfrm>
          <a:prstGeom prst="rect">
            <a:avLst/>
          </a:prstGeom>
          <a:noFill/>
        </p:spPr>
        <p:txBody>
          <a:bodyPr wrap="square">
            <a:spAutoFit/>
          </a:bodyPr>
          <a:lstStyle/>
          <a:p>
            <a:pPr lvl="2"/>
            <a:r>
              <a:rPr lang="en-IN" sz="2400" b="1" dirty="0"/>
              <a:t>F</a:t>
            </a:r>
            <a:r>
              <a:rPr lang="en-IN" sz="2400" b="1" baseline="-25000" dirty="0"/>
              <a:t>n+1  </a:t>
            </a:r>
            <a:r>
              <a:rPr lang="en-IN" sz="2400" b="1" dirty="0"/>
              <a:t>= I + Grad U</a:t>
            </a:r>
            <a:r>
              <a:rPr lang="en-IN" sz="2400" b="1" baseline="-25000" dirty="0"/>
              <a:t>n+1                                          </a:t>
            </a:r>
            <a:r>
              <a:rPr lang="en-IN" sz="2400" b="1" dirty="0"/>
              <a:t>J</a:t>
            </a:r>
            <a:r>
              <a:rPr lang="en-IN" sz="2400" b="1" baseline="-25000" dirty="0"/>
              <a:t>n+1</a:t>
            </a:r>
            <a:r>
              <a:rPr lang="en-IN" sz="2400" b="1" dirty="0"/>
              <a:t>= det F</a:t>
            </a:r>
            <a:r>
              <a:rPr lang="en-IN" sz="2400" b="1" baseline="-25000" dirty="0"/>
              <a:t>n+1</a:t>
            </a:r>
          </a:p>
          <a:p>
            <a:pPr lvl="2"/>
            <a:r>
              <a:rPr lang="en-IN" sz="2400" b="1" dirty="0"/>
              <a:t>C</a:t>
            </a:r>
            <a:r>
              <a:rPr lang="en-IN" sz="2400" b="1" baseline="-25000" dirty="0"/>
              <a:t>n+1</a:t>
            </a:r>
            <a:r>
              <a:rPr lang="en-IN" sz="2400" b="1" dirty="0"/>
              <a:t>= F</a:t>
            </a:r>
            <a:r>
              <a:rPr lang="en-IN" sz="2400" b="1" baseline="-25000" dirty="0"/>
              <a:t>n+1</a:t>
            </a:r>
            <a:r>
              <a:rPr lang="en-IN" sz="2400" b="1" baseline="30000" dirty="0"/>
              <a:t>T </a:t>
            </a:r>
            <a:r>
              <a:rPr lang="en-IN" sz="2400" b="1" dirty="0"/>
              <a:t>F</a:t>
            </a:r>
            <a:r>
              <a:rPr lang="en-IN" sz="2400" b="1" baseline="-25000" dirty="0"/>
              <a:t>n+1                                                      </a:t>
            </a:r>
            <a:r>
              <a:rPr lang="en-IN" sz="2400" b="1" dirty="0"/>
              <a:t>C</a:t>
            </a:r>
            <a:r>
              <a:rPr lang="en-IN" sz="2400" b="1" baseline="-25000" dirty="0"/>
              <a:t> n+1</a:t>
            </a:r>
            <a:r>
              <a:rPr lang="en-IN" sz="2400" b="1" dirty="0"/>
              <a:t>=</a:t>
            </a:r>
            <a:r>
              <a:rPr lang="en-IN" sz="2400" b="1" baseline="-25000" dirty="0"/>
              <a:t> </a:t>
            </a:r>
            <a:r>
              <a:rPr lang="en-IN" sz="2400" b="1" dirty="0"/>
              <a:t>J</a:t>
            </a:r>
            <a:r>
              <a:rPr lang="en-IN" sz="2400" b="1" baseline="-25000" dirty="0"/>
              <a:t>n+1</a:t>
            </a:r>
            <a:r>
              <a:rPr lang="en-IN" sz="2400" b="1" baseline="30000" dirty="0"/>
              <a:t>-2/3</a:t>
            </a:r>
            <a:r>
              <a:rPr lang="en-IN" sz="2400" b="1" dirty="0"/>
              <a:t> C</a:t>
            </a:r>
            <a:r>
              <a:rPr lang="en-IN" sz="2400" b="1" baseline="-25000" dirty="0"/>
              <a:t>n+1</a:t>
            </a:r>
          </a:p>
        </p:txBody>
      </p:sp>
    </p:spTree>
    <p:extLst>
      <p:ext uri="{BB962C8B-B14F-4D97-AF65-F5344CB8AC3E}">
        <p14:creationId xmlns:p14="http://schemas.microsoft.com/office/powerpoint/2010/main" val="320417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8E2F-37F7-7409-C831-23DFFAFCCE5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7CF08C4-D2FB-252F-DCE2-928A317988AF}"/>
              </a:ext>
            </a:extLst>
          </p:cNvPr>
          <p:cNvSpPr>
            <a:spLocks noGrp="1"/>
          </p:cNvSpPr>
          <p:nvPr>
            <p:ph idx="1"/>
          </p:nvPr>
        </p:nvSpPr>
        <p:spPr>
          <a:xfrm>
            <a:off x="235974" y="1253331"/>
            <a:ext cx="11813458" cy="4587030"/>
          </a:xfrm>
        </p:spPr>
        <p:txBody>
          <a:bodyPr>
            <a:normAutofit/>
          </a:bodyPr>
          <a:lstStyle/>
          <a:p>
            <a:r>
              <a:rPr lang="en-IN" sz="3600" dirty="0">
                <a:latin typeface="Times New Roman" panose="02020603050405020304" pitchFamily="18" charset="0"/>
                <a:cs typeface="Times New Roman" panose="02020603050405020304" pitchFamily="18" charset="0"/>
              </a:rPr>
              <a:t>Development of constitutive models based on two approaches</a:t>
            </a:r>
          </a:p>
          <a:p>
            <a:endParaRPr lang="en-IN" sz="3600" dirty="0">
              <a:latin typeface="Times New Roman" panose="02020603050405020304" pitchFamily="18" charset="0"/>
              <a:cs typeface="Times New Roman" panose="02020603050405020304" pitchFamily="18" charset="0"/>
            </a:endParaRPr>
          </a:p>
          <a:p>
            <a:pPr lvl="1"/>
            <a:r>
              <a:rPr lang="en-IN" sz="3200" dirty="0">
                <a:latin typeface="Times New Roman" panose="02020603050405020304" pitchFamily="18" charset="0"/>
                <a:cs typeface="Times New Roman" panose="02020603050405020304" pitchFamily="18" charset="0"/>
              </a:rPr>
              <a:t>Continuum Mechanics framework</a:t>
            </a:r>
          </a:p>
          <a:p>
            <a:pPr lvl="2"/>
            <a:r>
              <a:rPr lang="en-IN" sz="2800" dirty="0">
                <a:latin typeface="Times New Roman" panose="02020603050405020304" pitchFamily="18" charset="0"/>
                <a:cs typeface="Times New Roman" panose="02020603050405020304" pitchFamily="18" charset="0"/>
              </a:rPr>
              <a:t>Internal variable</a:t>
            </a:r>
          </a:p>
          <a:p>
            <a:pPr lvl="2"/>
            <a:r>
              <a:rPr lang="en-IN" sz="2800" dirty="0">
                <a:latin typeface="Times New Roman" panose="02020603050405020304" pitchFamily="18" charset="0"/>
                <a:cs typeface="Times New Roman" panose="02020603050405020304" pitchFamily="18" charset="0"/>
              </a:rPr>
              <a:t>Thermodynamic variable</a:t>
            </a:r>
          </a:p>
          <a:p>
            <a:pPr lvl="1"/>
            <a:endParaRPr lang="en-IN" sz="3200" dirty="0">
              <a:latin typeface="Times New Roman" panose="02020603050405020304" pitchFamily="18" charset="0"/>
              <a:cs typeface="Times New Roman" panose="02020603050405020304" pitchFamily="18" charset="0"/>
            </a:endParaRPr>
          </a:p>
          <a:p>
            <a:pPr lvl="1"/>
            <a:r>
              <a:rPr lang="en-IN" sz="3200" dirty="0">
                <a:latin typeface="Times New Roman" panose="02020603050405020304" pitchFamily="18" charset="0"/>
                <a:cs typeface="Times New Roman" panose="02020603050405020304" pitchFamily="18" charset="0"/>
              </a:rPr>
              <a:t>Statistical Mechanics framework</a:t>
            </a:r>
          </a:p>
          <a:p>
            <a:pPr lvl="2"/>
            <a:r>
              <a:rPr lang="en-IN" sz="2800" dirty="0">
                <a:latin typeface="Times New Roman" panose="02020603050405020304" pitchFamily="18" charset="0"/>
                <a:cs typeface="Times New Roman" panose="02020603050405020304" pitchFamily="18" charset="0"/>
              </a:rPr>
              <a:t>Micro-mechanism</a:t>
            </a:r>
          </a:p>
        </p:txBody>
      </p:sp>
      <p:sp>
        <p:nvSpPr>
          <p:cNvPr id="4" name="Date Placeholder 3">
            <a:extLst>
              <a:ext uri="{FF2B5EF4-FFF2-40B4-BE49-F238E27FC236}">
                <a16:creationId xmlns:a16="http://schemas.microsoft.com/office/drawing/2014/main" id="{0FC579CF-C18C-0C9D-FD98-6A2C0B284DA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34C7C7-D82A-4D2F-9CAA-F3B2F70DD837}" type="datetime1">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t>12-12-2023</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0B4D55C-A12F-F90F-486F-11D0E99F227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Viscoelasticity</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D4D1E01-43ED-E1BF-8886-D495FA3078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E6C7C08-77A6-4D3D-9225-8AE301DF0A0D}" type="slidenum">
              <a:rPr kumimoji="0" lang="en-IN"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307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DC42-65AC-0418-9EF2-EFA8BC9CAE46}"/>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2222E523-6185-6B02-9D24-3976054501DD}"/>
              </a:ext>
            </a:extLst>
          </p:cNvPr>
          <p:cNvSpPr>
            <a:spLocks noGrp="1"/>
          </p:cNvSpPr>
          <p:nvPr>
            <p:ph idx="1"/>
          </p:nvPr>
        </p:nvSpPr>
        <p:spPr/>
        <p:txBody>
          <a:bodyPr/>
          <a:lstStyle/>
          <a:p>
            <a:r>
              <a:rPr lang="en-IN" sz="2800" dirty="0"/>
              <a:t>S</a:t>
            </a:r>
            <a:r>
              <a:rPr lang="en-IN" sz="2800" baseline="-25000" dirty="0"/>
              <a:t>n+1 </a:t>
            </a:r>
            <a:r>
              <a:rPr lang="en-IN" dirty="0"/>
              <a:t>at t</a:t>
            </a:r>
            <a:r>
              <a:rPr lang="en-IN" sz="2800" baseline="-25000" dirty="0"/>
              <a:t>n+1 </a:t>
            </a:r>
            <a:r>
              <a:rPr lang="en-IN" dirty="0"/>
              <a:t>is determined uniquely via associated constitutive relation</a:t>
            </a:r>
          </a:p>
          <a:p>
            <a:endParaRPr lang="en-IN" dirty="0"/>
          </a:p>
          <a:p>
            <a:endParaRPr lang="en-IN" dirty="0"/>
          </a:p>
          <a:p>
            <a:endParaRPr lang="en-IN" dirty="0"/>
          </a:p>
          <a:p>
            <a:endParaRPr lang="en-IN" dirty="0"/>
          </a:p>
          <a:p>
            <a:endParaRPr lang="en-IN" dirty="0"/>
          </a:p>
          <a:p>
            <a:r>
              <a:rPr lang="en-IN" dirty="0"/>
              <a:t>All strain measures are known at t</a:t>
            </a:r>
            <a:r>
              <a:rPr lang="en-IN" baseline="-25000" dirty="0"/>
              <a:t>n+1</a:t>
            </a:r>
          </a:p>
          <a:p>
            <a:endParaRPr lang="en-IN" baseline="-25000" dirty="0"/>
          </a:p>
        </p:txBody>
      </p:sp>
      <p:sp>
        <p:nvSpPr>
          <p:cNvPr id="4" name="Date Placeholder 3">
            <a:extLst>
              <a:ext uri="{FF2B5EF4-FFF2-40B4-BE49-F238E27FC236}">
                <a16:creationId xmlns:a16="http://schemas.microsoft.com/office/drawing/2014/main" id="{6006D520-DA1E-D167-D1F1-C2EC20619BB6}"/>
              </a:ext>
            </a:extLst>
          </p:cNvPr>
          <p:cNvSpPr>
            <a:spLocks noGrp="1"/>
          </p:cNvSpPr>
          <p:nvPr>
            <p:ph type="dt" sz="half" idx="10"/>
          </p:nvPr>
        </p:nvSpPr>
        <p:spPr/>
        <p:txBody>
          <a:bodyPr/>
          <a:lstStyle/>
          <a:p>
            <a:fld id="{581A51BD-A9CD-4428-84DE-568BD5442C09}" type="datetime1">
              <a:rPr lang="en-IN" smtClean="0"/>
              <a:t>12-12-2023</a:t>
            </a:fld>
            <a:endParaRPr lang="en-IN" dirty="0"/>
          </a:p>
        </p:txBody>
      </p:sp>
      <p:sp>
        <p:nvSpPr>
          <p:cNvPr id="5" name="Footer Placeholder 4">
            <a:extLst>
              <a:ext uri="{FF2B5EF4-FFF2-40B4-BE49-F238E27FC236}">
                <a16:creationId xmlns:a16="http://schemas.microsoft.com/office/drawing/2014/main" id="{FD145DA1-8336-234F-0FDC-FEC0910FF442}"/>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4B101789-5D21-DD33-4130-8B773216BE35}"/>
              </a:ext>
            </a:extLst>
          </p:cNvPr>
          <p:cNvSpPr>
            <a:spLocks noGrp="1"/>
          </p:cNvSpPr>
          <p:nvPr>
            <p:ph type="sldNum" sz="quarter" idx="12"/>
          </p:nvPr>
        </p:nvSpPr>
        <p:spPr/>
        <p:txBody>
          <a:bodyPr/>
          <a:lstStyle/>
          <a:p>
            <a:fld id="{2E6C7C08-77A6-4D3D-9225-8AE301DF0A0D}" type="slidenum">
              <a:rPr lang="en-IN" smtClean="0"/>
              <a:pPr/>
              <a:t>30</a:t>
            </a:fld>
            <a:endParaRPr lang="en-IN" dirty="0"/>
          </a:p>
        </p:txBody>
      </p:sp>
      <p:pic>
        <p:nvPicPr>
          <p:cNvPr id="8" name="Picture 7">
            <a:extLst>
              <a:ext uri="{FF2B5EF4-FFF2-40B4-BE49-F238E27FC236}">
                <a16:creationId xmlns:a16="http://schemas.microsoft.com/office/drawing/2014/main" id="{28B85D2B-1155-5C6B-A418-5B6F7F18BE57}"/>
              </a:ext>
            </a:extLst>
          </p:cNvPr>
          <p:cNvPicPr>
            <a:picLocks noChangeAspect="1"/>
          </p:cNvPicPr>
          <p:nvPr/>
        </p:nvPicPr>
        <p:blipFill>
          <a:blip r:embed="rId2"/>
          <a:stretch>
            <a:fillRect/>
          </a:stretch>
        </p:blipFill>
        <p:spPr>
          <a:xfrm>
            <a:off x="2991825" y="2111707"/>
            <a:ext cx="5403405" cy="890800"/>
          </a:xfrm>
          <a:prstGeom prst="rect">
            <a:avLst/>
          </a:prstGeom>
        </p:spPr>
      </p:pic>
      <p:pic>
        <p:nvPicPr>
          <p:cNvPr id="12" name="Picture 11">
            <a:extLst>
              <a:ext uri="{FF2B5EF4-FFF2-40B4-BE49-F238E27FC236}">
                <a16:creationId xmlns:a16="http://schemas.microsoft.com/office/drawing/2014/main" id="{0782CB02-B728-9512-C046-2F1D9C07E0DA}"/>
              </a:ext>
            </a:extLst>
          </p:cNvPr>
          <p:cNvPicPr>
            <a:picLocks noChangeAspect="1"/>
          </p:cNvPicPr>
          <p:nvPr/>
        </p:nvPicPr>
        <p:blipFill>
          <a:blip r:embed="rId3"/>
          <a:stretch>
            <a:fillRect/>
          </a:stretch>
        </p:blipFill>
        <p:spPr>
          <a:xfrm>
            <a:off x="2385330" y="3166180"/>
            <a:ext cx="7062771" cy="890800"/>
          </a:xfrm>
          <a:prstGeom prst="rect">
            <a:avLst/>
          </a:prstGeom>
        </p:spPr>
      </p:pic>
    </p:spTree>
    <p:extLst>
      <p:ext uri="{BB962C8B-B14F-4D97-AF65-F5344CB8AC3E}">
        <p14:creationId xmlns:p14="http://schemas.microsoft.com/office/powerpoint/2010/main" val="219645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CFF5-F4E0-0887-2927-C4DD856A0CC3}"/>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13D32797-E2A3-5D1F-46BF-80740128C589}"/>
              </a:ext>
            </a:extLst>
          </p:cNvPr>
          <p:cNvSpPr>
            <a:spLocks noGrp="1"/>
          </p:cNvSpPr>
          <p:nvPr>
            <p:ph idx="1"/>
          </p:nvPr>
        </p:nvSpPr>
        <p:spPr/>
        <p:txBody>
          <a:bodyPr/>
          <a:lstStyle/>
          <a:p>
            <a:r>
              <a:rPr lang="en-IN" dirty="0"/>
              <a:t>For         using the approach followed by (Simo 1987), which bypasses the need for incremental objectivity (frame indifference) during superimposed rigid body motion</a:t>
            </a:r>
          </a:p>
          <a:p>
            <a:endParaRPr lang="en-IN" dirty="0"/>
          </a:p>
          <a:p>
            <a:r>
              <a:rPr lang="en-IN" dirty="0"/>
              <a:t>Splitting the convolution integral </a:t>
            </a:r>
          </a:p>
        </p:txBody>
      </p:sp>
      <p:sp>
        <p:nvSpPr>
          <p:cNvPr id="4" name="Date Placeholder 3">
            <a:extLst>
              <a:ext uri="{FF2B5EF4-FFF2-40B4-BE49-F238E27FC236}">
                <a16:creationId xmlns:a16="http://schemas.microsoft.com/office/drawing/2014/main" id="{3212C2E9-404F-4C91-D6D1-512C86EA305C}"/>
              </a:ext>
            </a:extLst>
          </p:cNvPr>
          <p:cNvSpPr>
            <a:spLocks noGrp="1"/>
          </p:cNvSpPr>
          <p:nvPr>
            <p:ph type="dt" sz="half" idx="10"/>
          </p:nvPr>
        </p:nvSpPr>
        <p:spPr/>
        <p:txBody>
          <a:bodyPr/>
          <a:lstStyle/>
          <a:p>
            <a:fld id="{9C38207D-AEEC-4F00-AB2C-E7639765C84A}" type="datetime1">
              <a:rPr lang="en-IN" smtClean="0"/>
              <a:t>12-12-2023</a:t>
            </a:fld>
            <a:endParaRPr lang="en-IN" dirty="0"/>
          </a:p>
        </p:txBody>
      </p:sp>
      <p:sp>
        <p:nvSpPr>
          <p:cNvPr id="5" name="Footer Placeholder 4">
            <a:extLst>
              <a:ext uri="{FF2B5EF4-FFF2-40B4-BE49-F238E27FC236}">
                <a16:creationId xmlns:a16="http://schemas.microsoft.com/office/drawing/2014/main" id="{81A3D2A1-D226-0C4F-A2CA-861FAC174452}"/>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899E4ED-8530-A569-0EDB-F865602720B3}"/>
              </a:ext>
            </a:extLst>
          </p:cNvPr>
          <p:cNvSpPr>
            <a:spLocks noGrp="1"/>
          </p:cNvSpPr>
          <p:nvPr>
            <p:ph type="sldNum" sz="quarter" idx="12"/>
          </p:nvPr>
        </p:nvSpPr>
        <p:spPr/>
        <p:txBody>
          <a:bodyPr/>
          <a:lstStyle/>
          <a:p>
            <a:fld id="{2E6C7C08-77A6-4D3D-9225-8AE301DF0A0D}" type="slidenum">
              <a:rPr lang="en-IN" smtClean="0"/>
              <a:pPr/>
              <a:t>31</a:t>
            </a:fld>
            <a:endParaRPr lang="en-IN" dirty="0"/>
          </a:p>
        </p:txBody>
      </p:sp>
      <p:pic>
        <p:nvPicPr>
          <p:cNvPr id="8" name="Picture 7">
            <a:extLst>
              <a:ext uri="{FF2B5EF4-FFF2-40B4-BE49-F238E27FC236}">
                <a16:creationId xmlns:a16="http://schemas.microsoft.com/office/drawing/2014/main" id="{84995671-E379-DD8A-46BD-5B7831B03BBA}"/>
              </a:ext>
            </a:extLst>
          </p:cNvPr>
          <p:cNvPicPr>
            <a:picLocks noChangeAspect="1"/>
          </p:cNvPicPr>
          <p:nvPr/>
        </p:nvPicPr>
        <p:blipFill>
          <a:blip r:embed="rId2"/>
          <a:stretch>
            <a:fillRect/>
          </a:stretch>
        </p:blipFill>
        <p:spPr>
          <a:xfrm>
            <a:off x="1797523" y="1309196"/>
            <a:ext cx="427061" cy="395031"/>
          </a:xfrm>
          <a:prstGeom prst="rect">
            <a:avLst/>
          </a:prstGeom>
        </p:spPr>
      </p:pic>
      <p:pic>
        <p:nvPicPr>
          <p:cNvPr id="10" name="Picture 9">
            <a:extLst>
              <a:ext uri="{FF2B5EF4-FFF2-40B4-BE49-F238E27FC236}">
                <a16:creationId xmlns:a16="http://schemas.microsoft.com/office/drawing/2014/main" id="{BE75744D-AB98-0A59-DF89-A831EC82E991}"/>
              </a:ext>
            </a:extLst>
          </p:cNvPr>
          <p:cNvPicPr>
            <a:picLocks noChangeAspect="1"/>
          </p:cNvPicPr>
          <p:nvPr/>
        </p:nvPicPr>
        <p:blipFill>
          <a:blip r:embed="rId3"/>
          <a:stretch>
            <a:fillRect/>
          </a:stretch>
        </p:blipFill>
        <p:spPr>
          <a:xfrm>
            <a:off x="6933004" y="2682669"/>
            <a:ext cx="3886697" cy="1074091"/>
          </a:xfrm>
          <a:prstGeom prst="rect">
            <a:avLst/>
          </a:prstGeom>
        </p:spPr>
      </p:pic>
      <p:pic>
        <p:nvPicPr>
          <p:cNvPr id="12" name="Picture 11">
            <a:extLst>
              <a:ext uri="{FF2B5EF4-FFF2-40B4-BE49-F238E27FC236}">
                <a16:creationId xmlns:a16="http://schemas.microsoft.com/office/drawing/2014/main" id="{795307A4-B54A-DAD2-2471-6FBA0EDD1AE1}"/>
              </a:ext>
            </a:extLst>
          </p:cNvPr>
          <p:cNvPicPr>
            <a:picLocks noChangeAspect="1"/>
          </p:cNvPicPr>
          <p:nvPr/>
        </p:nvPicPr>
        <p:blipFill>
          <a:blip r:embed="rId4"/>
          <a:stretch>
            <a:fillRect/>
          </a:stretch>
        </p:blipFill>
        <p:spPr>
          <a:xfrm>
            <a:off x="1770169" y="3973838"/>
            <a:ext cx="8055482" cy="1988099"/>
          </a:xfrm>
          <a:prstGeom prst="rect">
            <a:avLst/>
          </a:prstGeom>
        </p:spPr>
      </p:pic>
    </p:spTree>
    <p:extLst>
      <p:ext uri="{BB962C8B-B14F-4D97-AF65-F5344CB8AC3E}">
        <p14:creationId xmlns:p14="http://schemas.microsoft.com/office/powerpoint/2010/main" val="3930591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7EC2-FEEE-0076-CEF4-748812DAFE13}"/>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03E8ADA1-C659-3FF0-5427-B98D8B8CF37D}"/>
              </a:ext>
            </a:extLst>
          </p:cNvPr>
          <p:cNvSpPr>
            <a:spLocks noGrp="1"/>
          </p:cNvSpPr>
          <p:nvPr>
            <p:ph idx="1"/>
          </p:nvPr>
        </p:nvSpPr>
        <p:spPr/>
        <p:txBody>
          <a:bodyPr/>
          <a:lstStyle/>
          <a:p>
            <a:r>
              <a:rPr lang="en-IN" dirty="0"/>
              <a:t>To simplify we substitute</a:t>
            </a:r>
          </a:p>
          <a:p>
            <a:endParaRPr lang="en-IN" dirty="0"/>
          </a:p>
          <a:p>
            <a:endParaRPr lang="en-IN" dirty="0"/>
          </a:p>
          <a:p>
            <a:r>
              <a:rPr lang="en-IN" dirty="0"/>
              <a:t>     takes values      and </a:t>
            </a:r>
          </a:p>
          <a:p>
            <a:r>
              <a:rPr lang="en-IN" dirty="0"/>
              <a:t>Using second order accurate mid point rule on the third term </a:t>
            </a:r>
          </a:p>
          <a:p>
            <a:endParaRPr lang="en-IN" dirty="0"/>
          </a:p>
          <a:p>
            <a:endParaRPr lang="en-IN" dirty="0"/>
          </a:p>
        </p:txBody>
      </p:sp>
      <p:sp>
        <p:nvSpPr>
          <p:cNvPr id="4" name="Date Placeholder 3">
            <a:extLst>
              <a:ext uri="{FF2B5EF4-FFF2-40B4-BE49-F238E27FC236}">
                <a16:creationId xmlns:a16="http://schemas.microsoft.com/office/drawing/2014/main" id="{0E605516-1DDA-AFC5-F841-136F2E226339}"/>
              </a:ext>
            </a:extLst>
          </p:cNvPr>
          <p:cNvSpPr>
            <a:spLocks noGrp="1"/>
          </p:cNvSpPr>
          <p:nvPr>
            <p:ph type="dt" sz="half" idx="10"/>
          </p:nvPr>
        </p:nvSpPr>
        <p:spPr/>
        <p:txBody>
          <a:bodyPr/>
          <a:lstStyle/>
          <a:p>
            <a:fld id="{DCC51175-5EF6-4273-967D-A1EA259ADDB3}" type="datetime1">
              <a:rPr lang="en-IN" smtClean="0"/>
              <a:t>12-12-2023</a:t>
            </a:fld>
            <a:endParaRPr lang="en-IN" dirty="0"/>
          </a:p>
        </p:txBody>
      </p:sp>
      <p:sp>
        <p:nvSpPr>
          <p:cNvPr id="5" name="Footer Placeholder 4">
            <a:extLst>
              <a:ext uri="{FF2B5EF4-FFF2-40B4-BE49-F238E27FC236}">
                <a16:creationId xmlns:a16="http://schemas.microsoft.com/office/drawing/2014/main" id="{146C014E-82A6-28C3-735E-6BE71FE9C2AA}"/>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0B84D0C4-6513-C287-79D8-CB69AF8D8D8B}"/>
              </a:ext>
            </a:extLst>
          </p:cNvPr>
          <p:cNvSpPr>
            <a:spLocks noGrp="1"/>
          </p:cNvSpPr>
          <p:nvPr>
            <p:ph type="sldNum" sz="quarter" idx="12"/>
          </p:nvPr>
        </p:nvSpPr>
        <p:spPr/>
        <p:txBody>
          <a:bodyPr/>
          <a:lstStyle/>
          <a:p>
            <a:fld id="{2E6C7C08-77A6-4D3D-9225-8AE301DF0A0D}" type="slidenum">
              <a:rPr lang="en-IN" smtClean="0"/>
              <a:pPr/>
              <a:t>32</a:t>
            </a:fld>
            <a:endParaRPr lang="en-IN" dirty="0"/>
          </a:p>
        </p:txBody>
      </p:sp>
      <p:pic>
        <p:nvPicPr>
          <p:cNvPr id="10" name="Picture 9">
            <a:extLst>
              <a:ext uri="{FF2B5EF4-FFF2-40B4-BE49-F238E27FC236}">
                <a16:creationId xmlns:a16="http://schemas.microsoft.com/office/drawing/2014/main" id="{A972011E-CFAB-C091-3AA4-431A23F030A7}"/>
              </a:ext>
            </a:extLst>
          </p:cNvPr>
          <p:cNvPicPr>
            <a:picLocks noChangeAspect="1"/>
          </p:cNvPicPr>
          <p:nvPr/>
        </p:nvPicPr>
        <p:blipFill>
          <a:blip r:embed="rId2"/>
          <a:stretch>
            <a:fillRect/>
          </a:stretch>
        </p:blipFill>
        <p:spPr>
          <a:xfrm>
            <a:off x="4943546" y="1342275"/>
            <a:ext cx="2125994" cy="405969"/>
          </a:xfrm>
          <a:prstGeom prst="rect">
            <a:avLst/>
          </a:prstGeom>
        </p:spPr>
      </p:pic>
      <p:pic>
        <p:nvPicPr>
          <p:cNvPr id="12" name="Picture 11">
            <a:extLst>
              <a:ext uri="{FF2B5EF4-FFF2-40B4-BE49-F238E27FC236}">
                <a16:creationId xmlns:a16="http://schemas.microsoft.com/office/drawing/2014/main" id="{F472DDC8-2840-A122-1598-9056EDBAC0D7}"/>
              </a:ext>
            </a:extLst>
          </p:cNvPr>
          <p:cNvPicPr>
            <a:picLocks noChangeAspect="1"/>
          </p:cNvPicPr>
          <p:nvPr/>
        </p:nvPicPr>
        <p:blipFill>
          <a:blip r:embed="rId3"/>
          <a:stretch>
            <a:fillRect/>
          </a:stretch>
        </p:blipFill>
        <p:spPr>
          <a:xfrm>
            <a:off x="2207981" y="1847929"/>
            <a:ext cx="6313555" cy="624603"/>
          </a:xfrm>
          <a:prstGeom prst="rect">
            <a:avLst/>
          </a:prstGeom>
        </p:spPr>
      </p:pic>
      <p:pic>
        <p:nvPicPr>
          <p:cNvPr id="14" name="Picture 13">
            <a:extLst>
              <a:ext uri="{FF2B5EF4-FFF2-40B4-BE49-F238E27FC236}">
                <a16:creationId xmlns:a16="http://schemas.microsoft.com/office/drawing/2014/main" id="{FA3B20FB-36E8-9C2B-0456-CFB7163D48AE}"/>
              </a:ext>
            </a:extLst>
          </p:cNvPr>
          <p:cNvPicPr>
            <a:picLocks noChangeAspect="1"/>
          </p:cNvPicPr>
          <p:nvPr/>
        </p:nvPicPr>
        <p:blipFill>
          <a:blip r:embed="rId4"/>
          <a:stretch>
            <a:fillRect/>
          </a:stretch>
        </p:blipFill>
        <p:spPr>
          <a:xfrm>
            <a:off x="3270627" y="2731649"/>
            <a:ext cx="491446" cy="478845"/>
          </a:xfrm>
          <a:prstGeom prst="rect">
            <a:avLst/>
          </a:prstGeom>
        </p:spPr>
      </p:pic>
      <p:pic>
        <p:nvPicPr>
          <p:cNvPr id="16" name="Picture 15">
            <a:extLst>
              <a:ext uri="{FF2B5EF4-FFF2-40B4-BE49-F238E27FC236}">
                <a16:creationId xmlns:a16="http://schemas.microsoft.com/office/drawing/2014/main" id="{010BF0B3-7963-A70E-039C-057727B84E95}"/>
              </a:ext>
            </a:extLst>
          </p:cNvPr>
          <p:cNvPicPr>
            <a:picLocks noChangeAspect="1"/>
          </p:cNvPicPr>
          <p:nvPr/>
        </p:nvPicPr>
        <p:blipFill>
          <a:blip r:embed="rId5"/>
          <a:stretch>
            <a:fillRect/>
          </a:stretch>
        </p:blipFill>
        <p:spPr>
          <a:xfrm>
            <a:off x="4396107" y="2731649"/>
            <a:ext cx="832278" cy="478845"/>
          </a:xfrm>
          <a:prstGeom prst="rect">
            <a:avLst/>
          </a:prstGeom>
        </p:spPr>
      </p:pic>
      <p:pic>
        <p:nvPicPr>
          <p:cNvPr id="18" name="Picture 17">
            <a:extLst>
              <a:ext uri="{FF2B5EF4-FFF2-40B4-BE49-F238E27FC236}">
                <a16:creationId xmlns:a16="http://schemas.microsoft.com/office/drawing/2014/main" id="{A9D92579-1AE6-CBDF-2B93-9258DB16C75F}"/>
              </a:ext>
            </a:extLst>
          </p:cNvPr>
          <p:cNvPicPr>
            <a:picLocks noChangeAspect="1"/>
          </p:cNvPicPr>
          <p:nvPr/>
        </p:nvPicPr>
        <p:blipFill>
          <a:blip r:embed="rId6"/>
          <a:stretch>
            <a:fillRect/>
          </a:stretch>
        </p:blipFill>
        <p:spPr>
          <a:xfrm>
            <a:off x="1156572" y="2866030"/>
            <a:ext cx="367428" cy="344464"/>
          </a:xfrm>
          <a:prstGeom prst="rect">
            <a:avLst/>
          </a:prstGeom>
        </p:spPr>
      </p:pic>
      <p:pic>
        <p:nvPicPr>
          <p:cNvPr id="20" name="Picture 19">
            <a:extLst>
              <a:ext uri="{FF2B5EF4-FFF2-40B4-BE49-F238E27FC236}">
                <a16:creationId xmlns:a16="http://schemas.microsoft.com/office/drawing/2014/main" id="{FBF79F0E-ED76-E057-E2EC-DD78D68A785C}"/>
              </a:ext>
            </a:extLst>
          </p:cNvPr>
          <p:cNvPicPr>
            <a:picLocks noChangeAspect="1"/>
          </p:cNvPicPr>
          <p:nvPr/>
        </p:nvPicPr>
        <p:blipFill>
          <a:blip r:embed="rId7"/>
          <a:stretch>
            <a:fillRect/>
          </a:stretch>
        </p:blipFill>
        <p:spPr>
          <a:xfrm>
            <a:off x="10178178" y="3210494"/>
            <a:ext cx="1714500" cy="733425"/>
          </a:xfrm>
          <a:prstGeom prst="rect">
            <a:avLst/>
          </a:prstGeom>
        </p:spPr>
      </p:pic>
      <p:pic>
        <p:nvPicPr>
          <p:cNvPr id="24" name="Picture 23">
            <a:extLst>
              <a:ext uri="{FF2B5EF4-FFF2-40B4-BE49-F238E27FC236}">
                <a16:creationId xmlns:a16="http://schemas.microsoft.com/office/drawing/2014/main" id="{78315C65-4DDA-C61F-D857-A9F0CE51949B}"/>
              </a:ext>
            </a:extLst>
          </p:cNvPr>
          <p:cNvPicPr>
            <a:picLocks noChangeAspect="1"/>
          </p:cNvPicPr>
          <p:nvPr/>
        </p:nvPicPr>
        <p:blipFill>
          <a:blip r:embed="rId8"/>
          <a:stretch>
            <a:fillRect/>
          </a:stretch>
        </p:blipFill>
        <p:spPr>
          <a:xfrm>
            <a:off x="1371600" y="3811254"/>
            <a:ext cx="8367829" cy="1945690"/>
          </a:xfrm>
          <a:prstGeom prst="rect">
            <a:avLst/>
          </a:prstGeom>
        </p:spPr>
      </p:pic>
    </p:spTree>
    <p:extLst>
      <p:ext uri="{BB962C8B-B14F-4D97-AF65-F5344CB8AC3E}">
        <p14:creationId xmlns:p14="http://schemas.microsoft.com/office/powerpoint/2010/main" val="663605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5E6CA14-5333-2072-4F77-F24BB8CCDB4F}"/>
              </a:ext>
            </a:extLst>
          </p:cNvPr>
          <p:cNvSpPr/>
          <p:nvPr/>
        </p:nvSpPr>
        <p:spPr>
          <a:xfrm>
            <a:off x="2235840" y="3867299"/>
            <a:ext cx="5524903" cy="5965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CDFF2C4-5EC8-6CA4-D2DB-5FA673063E02}"/>
              </a:ext>
            </a:extLst>
          </p:cNvPr>
          <p:cNvSpPr>
            <a:spLocks noGrp="1"/>
          </p:cNvSpPr>
          <p:nvPr>
            <p:ph type="title"/>
          </p:nvPr>
        </p:nvSpPr>
        <p:spPr/>
        <p:txBody>
          <a:bodyPr/>
          <a:lstStyle/>
          <a:p>
            <a:r>
              <a:rPr lang="en-IN" dirty="0"/>
              <a:t>Time integration algorithm</a:t>
            </a:r>
          </a:p>
        </p:txBody>
      </p:sp>
      <p:sp>
        <p:nvSpPr>
          <p:cNvPr id="3" name="Content Placeholder 2">
            <a:extLst>
              <a:ext uri="{FF2B5EF4-FFF2-40B4-BE49-F238E27FC236}">
                <a16:creationId xmlns:a16="http://schemas.microsoft.com/office/drawing/2014/main" id="{B5D892F1-3EAC-A3A0-6DB6-A80F96BC6A8E}"/>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Rearranging and substituting we get,</a:t>
            </a:r>
          </a:p>
          <a:p>
            <a:endParaRPr lang="en-IN" dirty="0"/>
          </a:p>
          <a:p>
            <a:r>
              <a:rPr lang="en-IN" dirty="0"/>
              <a:t> where</a:t>
            </a:r>
          </a:p>
        </p:txBody>
      </p:sp>
      <p:sp>
        <p:nvSpPr>
          <p:cNvPr id="4" name="Date Placeholder 3">
            <a:extLst>
              <a:ext uri="{FF2B5EF4-FFF2-40B4-BE49-F238E27FC236}">
                <a16:creationId xmlns:a16="http://schemas.microsoft.com/office/drawing/2014/main" id="{70262EEC-0360-1335-B8E7-F24D95D4141E}"/>
              </a:ext>
            </a:extLst>
          </p:cNvPr>
          <p:cNvSpPr>
            <a:spLocks noGrp="1"/>
          </p:cNvSpPr>
          <p:nvPr>
            <p:ph type="dt" sz="half" idx="10"/>
          </p:nvPr>
        </p:nvSpPr>
        <p:spPr/>
        <p:txBody>
          <a:bodyPr/>
          <a:lstStyle/>
          <a:p>
            <a:fld id="{DD3D0725-C5FF-4AEE-8EF4-2D49B9244372}" type="datetime1">
              <a:rPr lang="en-IN" smtClean="0"/>
              <a:t>12-12-2023</a:t>
            </a:fld>
            <a:endParaRPr lang="en-IN" dirty="0"/>
          </a:p>
        </p:txBody>
      </p:sp>
      <p:sp>
        <p:nvSpPr>
          <p:cNvPr id="5" name="Footer Placeholder 4">
            <a:extLst>
              <a:ext uri="{FF2B5EF4-FFF2-40B4-BE49-F238E27FC236}">
                <a16:creationId xmlns:a16="http://schemas.microsoft.com/office/drawing/2014/main" id="{EB61D8CB-8CDE-92E5-54F8-6B6E1D11930D}"/>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0BB1A21A-4CC7-0F1A-96B0-FCA3E59DCF53}"/>
              </a:ext>
            </a:extLst>
          </p:cNvPr>
          <p:cNvSpPr>
            <a:spLocks noGrp="1"/>
          </p:cNvSpPr>
          <p:nvPr>
            <p:ph type="sldNum" sz="quarter" idx="12"/>
          </p:nvPr>
        </p:nvSpPr>
        <p:spPr/>
        <p:txBody>
          <a:bodyPr/>
          <a:lstStyle/>
          <a:p>
            <a:fld id="{2E6C7C08-77A6-4D3D-9225-8AE301DF0A0D}" type="slidenum">
              <a:rPr lang="en-IN" smtClean="0"/>
              <a:pPr/>
              <a:t>33</a:t>
            </a:fld>
            <a:endParaRPr lang="en-IN" dirty="0"/>
          </a:p>
        </p:txBody>
      </p:sp>
      <p:pic>
        <p:nvPicPr>
          <p:cNvPr id="8" name="Picture 7">
            <a:extLst>
              <a:ext uri="{FF2B5EF4-FFF2-40B4-BE49-F238E27FC236}">
                <a16:creationId xmlns:a16="http://schemas.microsoft.com/office/drawing/2014/main" id="{AAC2B6D5-8547-9C61-8FBF-0FE6602DA586}"/>
              </a:ext>
            </a:extLst>
          </p:cNvPr>
          <p:cNvPicPr>
            <a:picLocks noChangeAspect="1"/>
          </p:cNvPicPr>
          <p:nvPr/>
        </p:nvPicPr>
        <p:blipFill>
          <a:blip r:embed="rId2"/>
          <a:stretch>
            <a:fillRect/>
          </a:stretch>
        </p:blipFill>
        <p:spPr>
          <a:xfrm>
            <a:off x="2235840" y="1497623"/>
            <a:ext cx="7418245" cy="1493079"/>
          </a:xfrm>
          <a:prstGeom prst="rect">
            <a:avLst/>
          </a:prstGeom>
        </p:spPr>
      </p:pic>
      <p:pic>
        <p:nvPicPr>
          <p:cNvPr id="10" name="Picture 9">
            <a:extLst>
              <a:ext uri="{FF2B5EF4-FFF2-40B4-BE49-F238E27FC236}">
                <a16:creationId xmlns:a16="http://schemas.microsoft.com/office/drawing/2014/main" id="{DD319ED9-B992-A00D-4A25-F58EAAE293F7}"/>
              </a:ext>
            </a:extLst>
          </p:cNvPr>
          <p:cNvPicPr>
            <a:picLocks noChangeAspect="1"/>
          </p:cNvPicPr>
          <p:nvPr/>
        </p:nvPicPr>
        <p:blipFill>
          <a:blip r:embed="rId3"/>
          <a:stretch>
            <a:fillRect/>
          </a:stretch>
        </p:blipFill>
        <p:spPr>
          <a:xfrm>
            <a:off x="2235840" y="3813275"/>
            <a:ext cx="8056283" cy="1488661"/>
          </a:xfrm>
          <a:prstGeom prst="rect">
            <a:avLst/>
          </a:prstGeom>
        </p:spPr>
      </p:pic>
      <p:sp>
        <p:nvSpPr>
          <p:cNvPr id="11" name="TextBox 10">
            <a:extLst>
              <a:ext uri="{FF2B5EF4-FFF2-40B4-BE49-F238E27FC236}">
                <a16:creationId xmlns:a16="http://schemas.microsoft.com/office/drawing/2014/main" id="{0CC9DEAE-9F01-63CB-9B3B-A515CBC8C6A0}"/>
              </a:ext>
            </a:extLst>
          </p:cNvPr>
          <p:cNvSpPr txBox="1"/>
          <p:nvPr/>
        </p:nvSpPr>
        <p:spPr>
          <a:xfrm>
            <a:off x="7760743" y="2806036"/>
            <a:ext cx="2743200" cy="369332"/>
          </a:xfrm>
          <a:prstGeom prst="rect">
            <a:avLst/>
          </a:prstGeom>
          <a:noFill/>
        </p:spPr>
        <p:txBody>
          <a:bodyPr wrap="square" rtlCol="0">
            <a:spAutoFit/>
          </a:bodyPr>
          <a:lstStyle/>
          <a:p>
            <a:r>
              <a:rPr lang="en-IN" b="1" dirty="0"/>
              <a:t>Dimensionless parameter</a:t>
            </a:r>
          </a:p>
        </p:txBody>
      </p:sp>
      <p:sp>
        <p:nvSpPr>
          <p:cNvPr id="12" name="TextBox 11">
            <a:extLst>
              <a:ext uri="{FF2B5EF4-FFF2-40B4-BE49-F238E27FC236}">
                <a16:creationId xmlns:a16="http://schemas.microsoft.com/office/drawing/2014/main" id="{A63EF08A-897E-FAE5-295A-02AEC11E042C}"/>
              </a:ext>
            </a:extLst>
          </p:cNvPr>
          <p:cNvSpPr txBox="1"/>
          <p:nvPr/>
        </p:nvSpPr>
        <p:spPr>
          <a:xfrm>
            <a:off x="2847832" y="5352087"/>
            <a:ext cx="6496335" cy="369332"/>
          </a:xfrm>
          <a:prstGeom prst="rect">
            <a:avLst/>
          </a:prstGeom>
          <a:noFill/>
        </p:spPr>
        <p:txBody>
          <a:bodyPr wrap="square" rtlCol="0">
            <a:spAutoFit/>
          </a:bodyPr>
          <a:lstStyle/>
          <a:p>
            <a:r>
              <a:rPr lang="en-IN" b="1" dirty="0"/>
              <a:t>History term determined by Q and S from previous iteration.</a:t>
            </a:r>
          </a:p>
        </p:txBody>
      </p:sp>
    </p:spTree>
    <p:extLst>
      <p:ext uri="{BB962C8B-B14F-4D97-AF65-F5344CB8AC3E}">
        <p14:creationId xmlns:p14="http://schemas.microsoft.com/office/powerpoint/2010/main" val="1180880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4CC9-FDEF-DEC1-9336-11F7590B761A}"/>
              </a:ext>
            </a:extLst>
          </p:cNvPr>
          <p:cNvSpPr>
            <a:spLocks noGrp="1"/>
          </p:cNvSpPr>
          <p:nvPr>
            <p:ph type="title"/>
          </p:nvPr>
        </p:nvSpPr>
        <p:spPr/>
        <p:txBody>
          <a:bodyPr/>
          <a:lstStyle/>
          <a:p>
            <a:r>
              <a:rPr lang="en-IN" dirty="0"/>
              <a:t>Micro mechanical based model</a:t>
            </a:r>
          </a:p>
        </p:txBody>
      </p:sp>
      <p:sp>
        <p:nvSpPr>
          <p:cNvPr id="3" name="Content Placeholder 2">
            <a:extLst>
              <a:ext uri="{FF2B5EF4-FFF2-40B4-BE49-F238E27FC236}">
                <a16:creationId xmlns:a16="http://schemas.microsoft.com/office/drawing/2014/main" id="{11013C53-190D-16E4-B482-CAB7FB580AD6}"/>
              </a:ext>
            </a:extLst>
          </p:cNvPr>
          <p:cNvSpPr>
            <a:spLocks noGrp="1"/>
          </p:cNvSpPr>
          <p:nvPr>
            <p:ph idx="1"/>
          </p:nvPr>
        </p:nvSpPr>
        <p:spPr/>
        <p:txBody>
          <a:bodyPr>
            <a:normAutofit/>
          </a:bodyPr>
          <a:lstStyle/>
          <a:p>
            <a:r>
              <a:rPr lang="en-US" sz="2800" b="0" i="0" dirty="0">
                <a:solidFill>
                  <a:srgbClr val="000000"/>
                </a:solidFill>
                <a:effectLst/>
                <a:latin typeface="Gulliver"/>
              </a:rPr>
              <a:t>Elastomers consist of polymer networks formed by the cross-linking of highly mobile and flexible polymer chains </a:t>
            </a:r>
          </a:p>
          <a:p>
            <a:r>
              <a:rPr lang="en-US" sz="2800" b="0" i="0" dirty="0">
                <a:solidFill>
                  <a:srgbClr val="000000"/>
                </a:solidFill>
                <a:effectLst/>
                <a:latin typeface="Gulliver"/>
              </a:rPr>
              <a:t>typically characterized by their high compliance and capability of sustaining large deformation</a:t>
            </a:r>
            <a:endParaRPr lang="en-IN" dirty="0"/>
          </a:p>
          <a:p>
            <a:r>
              <a:rPr lang="en-IN" dirty="0"/>
              <a:t>Non linear stress behaviour </a:t>
            </a:r>
          </a:p>
          <a:p>
            <a:pPr lvl="1"/>
            <a:r>
              <a:rPr lang="en-IN" dirty="0"/>
              <a:t>Sustain strain upto few hundred percent (</a:t>
            </a:r>
            <a:r>
              <a:rPr lang="en-IN" dirty="0" err="1"/>
              <a:t>Hyperelasticity</a:t>
            </a:r>
            <a:r>
              <a:rPr lang="en-IN" dirty="0"/>
              <a:t>)</a:t>
            </a:r>
          </a:p>
          <a:p>
            <a:pPr lvl="1"/>
            <a:r>
              <a:rPr lang="en-IN" dirty="0"/>
              <a:t>Rate dependent behaviour(viscoelasticity)</a:t>
            </a:r>
          </a:p>
          <a:p>
            <a:r>
              <a:rPr lang="en-IN" dirty="0"/>
              <a:t>Decompose stress </a:t>
            </a:r>
          </a:p>
          <a:p>
            <a:pPr lvl="1"/>
            <a:r>
              <a:rPr lang="en-IN" dirty="0"/>
              <a:t>Elastic + Inelastic</a:t>
            </a:r>
            <a:br>
              <a:rPr lang="en-US" dirty="0"/>
            </a:br>
            <a:endParaRPr lang="en-IN" dirty="0"/>
          </a:p>
        </p:txBody>
      </p:sp>
      <p:sp>
        <p:nvSpPr>
          <p:cNvPr id="4" name="Date Placeholder 3">
            <a:extLst>
              <a:ext uri="{FF2B5EF4-FFF2-40B4-BE49-F238E27FC236}">
                <a16:creationId xmlns:a16="http://schemas.microsoft.com/office/drawing/2014/main" id="{1845840D-63B8-5A65-6246-1498ABBF7E56}"/>
              </a:ext>
            </a:extLst>
          </p:cNvPr>
          <p:cNvSpPr>
            <a:spLocks noGrp="1"/>
          </p:cNvSpPr>
          <p:nvPr>
            <p:ph type="dt" sz="half" idx="10"/>
          </p:nvPr>
        </p:nvSpPr>
        <p:spPr/>
        <p:txBody>
          <a:bodyPr/>
          <a:lstStyle/>
          <a:p>
            <a:fld id="{F976989A-B1B3-4972-8E0E-236015AD5EAF}" type="datetime1">
              <a:rPr lang="en-IN" smtClean="0"/>
              <a:t>12-12-2023</a:t>
            </a:fld>
            <a:endParaRPr lang="en-IN" dirty="0"/>
          </a:p>
        </p:txBody>
      </p:sp>
      <p:sp>
        <p:nvSpPr>
          <p:cNvPr id="5" name="Footer Placeholder 4">
            <a:extLst>
              <a:ext uri="{FF2B5EF4-FFF2-40B4-BE49-F238E27FC236}">
                <a16:creationId xmlns:a16="http://schemas.microsoft.com/office/drawing/2014/main" id="{FCF625B9-967F-D5DF-355A-6406F01CC9E2}"/>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B7314A13-A4E8-B6D8-E9C7-7A2304F3E633}"/>
              </a:ext>
            </a:extLst>
          </p:cNvPr>
          <p:cNvSpPr>
            <a:spLocks noGrp="1"/>
          </p:cNvSpPr>
          <p:nvPr>
            <p:ph type="sldNum" sz="quarter" idx="12"/>
          </p:nvPr>
        </p:nvSpPr>
        <p:spPr/>
        <p:txBody>
          <a:bodyPr/>
          <a:lstStyle/>
          <a:p>
            <a:fld id="{2E6C7C08-77A6-4D3D-9225-8AE301DF0A0D}" type="slidenum">
              <a:rPr lang="en-IN" smtClean="0"/>
              <a:pPr/>
              <a:t>34</a:t>
            </a:fld>
            <a:endParaRPr lang="en-IN" dirty="0"/>
          </a:p>
        </p:txBody>
      </p:sp>
    </p:spTree>
    <p:extLst>
      <p:ext uri="{BB962C8B-B14F-4D97-AF65-F5344CB8AC3E}">
        <p14:creationId xmlns:p14="http://schemas.microsoft.com/office/powerpoint/2010/main" val="245502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93AB-54A2-A2C9-4906-3529306D1738}"/>
              </a:ext>
            </a:extLst>
          </p:cNvPr>
          <p:cNvSpPr>
            <a:spLocks noGrp="1"/>
          </p:cNvSpPr>
          <p:nvPr>
            <p:ph type="title"/>
          </p:nvPr>
        </p:nvSpPr>
        <p:spPr/>
        <p:txBody>
          <a:bodyPr/>
          <a:lstStyle/>
          <a:p>
            <a:r>
              <a:rPr lang="en-IN" dirty="0"/>
              <a:t>Micro mechanical based model</a:t>
            </a:r>
          </a:p>
        </p:txBody>
      </p:sp>
      <p:sp>
        <p:nvSpPr>
          <p:cNvPr id="3" name="Content Placeholder 2">
            <a:extLst>
              <a:ext uri="{FF2B5EF4-FFF2-40B4-BE49-F238E27FC236}">
                <a16:creationId xmlns:a16="http://schemas.microsoft.com/office/drawing/2014/main" id="{F703C379-F48B-D09D-8987-1F6DDA3C6FF2}"/>
              </a:ext>
            </a:extLst>
          </p:cNvPr>
          <p:cNvSpPr>
            <a:spLocks noGrp="1"/>
          </p:cNvSpPr>
          <p:nvPr>
            <p:ph idx="1"/>
          </p:nvPr>
        </p:nvSpPr>
        <p:spPr/>
        <p:txBody>
          <a:bodyPr/>
          <a:lstStyle/>
          <a:p>
            <a:r>
              <a:rPr lang="en-IN" dirty="0"/>
              <a:t>Phenomenological model</a:t>
            </a:r>
          </a:p>
          <a:p>
            <a:pPr lvl="1"/>
            <a:r>
              <a:rPr lang="en-IN" dirty="0"/>
              <a:t>Properties of material defined using strain energy density function</a:t>
            </a:r>
          </a:p>
          <a:p>
            <a:pPr lvl="1"/>
            <a:r>
              <a:rPr lang="en-IN" dirty="0"/>
              <a:t>Strain invariants and principal stretches</a:t>
            </a:r>
          </a:p>
          <a:p>
            <a:pPr lvl="1"/>
            <a:endParaRPr lang="en-IN" dirty="0"/>
          </a:p>
          <a:p>
            <a:r>
              <a:rPr lang="en-IN" dirty="0"/>
              <a:t>Models sufficient to describe empirical relationship between stress and strain</a:t>
            </a:r>
          </a:p>
          <a:p>
            <a:pPr lvl="1"/>
            <a:r>
              <a:rPr lang="en-IN" dirty="0"/>
              <a:t>Lack microstructural justification</a:t>
            </a:r>
          </a:p>
          <a:p>
            <a:pPr lvl="1"/>
            <a:endParaRPr lang="en-IN" dirty="0"/>
          </a:p>
          <a:p>
            <a:endParaRPr lang="en-IN" dirty="0"/>
          </a:p>
        </p:txBody>
      </p:sp>
      <p:sp>
        <p:nvSpPr>
          <p:cNvPr id="4" name="Date Placeholder 3">
            <a:extLst>
              <a:ext uri="{FF2B5EF4-FFF2-40B4-BE49-F238E27FC236}">
                <a16:creationId xmlns:a16="http://schemas.microsoft.com/office/drawing/2014/main" id="{C47FD458-FECE-938F-B2D3-2210B501447F}"/>
              </a:ext>
            </a:extLst>
          </p:cNvPr>
          <p:cNvSpPr>
            <a:spLocks noGrp="1"/>
          </p:cNvSpPr>
          <p:nvPr>
            <p:ph type="dt" sz="half" idx="10"/>
          </p:nvPr>
        </p:nvSpPr>
        <p:spPr/>
        <p:txBody>
          <a:bodyPr/>
          <a:lstStyle/>
          <a:p>
            <a:fld id="{3488AA30-8A4E-4D7F-8314-7A030266D28C}" type="datetime1">
              <a:rPr lang="en-IN" smtClean="0"/>
              <a:t>12-12-2023</a:t>
            </a:fld>
            <a:endParaRPr lang="en-IN" dirty="0"/>
          </a:p>
        </p:txBody>
      </p:sp>
      <p:sp>
        <p:nvSpPr>
          <p:cNvPr id="5" name="Footer Placeholder 4">
            <a:extLst>
              <a:ext uri="{FF2B5EF4-FFF2-40B4-BE49-F238E27FC236}">
                <a16:creationId xmlns:a16="http://schemas.microsoft.com/office/drawing/2014/main" id="{0500290D-99EE-1487-81F8-307F5AEC1236}"/>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3A0DDD9-ED52-F0FF-CE98-8E54A3F95100}"/>
              </a:ext>
            </a:extLst>
          </p:cNvPr>
          <p:cNvSpPr>
            <a:spLocks noGrp="1"/>
          </p:cNvSpPr>
          <p:nvPr>
            <p:ph type="sldNum" sz="quarter" idx="12"/>
          </p:nvPr>
        </p:nvSpPr>
        <p:spPr/>
        <p:txBody>
          <a:bodyPr/>
          <a:lstStyle/>
          <a:p>
            <a:fld id="{2E6C7C08-77A6-4D3D-9225-8AE301DF0A0D}" type="slidenum">
              <a:rPr lang="en-IN" smtClean="0"/>
              <a:pPr/>
              <a:t>35</a:t>
            </a:fld>
            <a:endParaRPr lang="en-IN" dirty="0"/>
          </a:p>
        </p:txBody>
      </p:sp>
    </p:spTree>
    <p:extLst>
      <p:ext uri="{BB962C8B-B14F-4D97-AF65-F5344CB8AC3E}">
        <p14:creationId xmlns:p14="http://schemas.microsoft.com/office/powerpoint/2010/main" val="3206701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5825-A980-6EDB-59E8-C5409D44C698}"/>
              </a:ext>
            </a:extLst>
          </p:cNvPr>
          <p:cNvSpPr>
            <a:spLocks noGrp="1"/>
          </p:cNvSpPr>
          <p:nvPr>
            <p:ph type="title"/>
          </p:nvPr>
        </p:nvSpPr>
        <p:spPr/>
        <p:txBody>
          <a:bodyPr>
            <a:normAutofit/>
          </a:bodyPr>
          <a:lstStyle/>
          <a:p>
            <a:r>
              <a:rPr lang="en-IN" dirty="0"/>
              <a:t>Micro mechanism model	</a:t>
            </a:r>
          </a:p>
        </p:txBody>
      </p:sp>
      <p:sp>
        <p:nvSpPr>
          <p:cNvPr id="3" name="Content Placeholder 2">
            <a:extLst>
              <a:ext uri="{FF2B5EF4-FFF2-40B4-BE49-F238E27FC236}">
                <a16:creationId xmlns:a16="http://schemas.microsoft.com/office/drawing/2014/main" id="{82A2C056-232E-B512-C380-E6A54AE70525}"/>
              </a:ext>
            </a:extLst>
          </p:cNvPr>
          <p:cNvSpPr>
            <a:spLocks noGrp="1"/>
          </p:cNvSpPr>
          <p:nvPr>
            <p:ph idx="1"/>
          </p:nvPr>
        </p:nvSpPr>
        <p:spPr>
          <a:xfrm>
            <a:off x="838200" y="1253330"/>
            <a:ext cx="10515600" cy="4915457"/>
          </a:xfrm>
        </p:spPr>
        <p:txBody>
          <a:bodyPr>
            <a:normAutofit/>
          </a:bodyPr>
          <a:lstStyle/>
          <a:p>
            <a:r>
              <a:rPr lang="en-IN" dirty="0"/>
              <a:t>Directly link macroscopic behaviour to their microstructure</a:t>
            </a:r>
          </a:p>
          <a:p>
            <a:r>
              <a:rPr lang="en-IN" dirty="0"/>
              <a:t>Considering parameters of polymer physics and chemistry</a:t>
            </a:r>
          </a:p>
          <a:p>
            <a:pPr lvl="1"/>
            <a:r>
              <a:rPr lang="en-IN" dirty="0"/>
              <a:t>Cross-linking density</a:t>
            </a:r>
          </a:p>
          <a:p>
            <a:pPr lvl="1"/>
            <a:r>
              <a:rPr lang="en-IN" dirty="0"/>
              <a:t>Molecular weight of monomers</a:t>
            </a:r>
          </a:p>
          <a:p>
            <a:pPr lvl="1"/>
            <a:r>
              <a:rPr lang="en-IN" dirty="0"/>
              <a:t>Chain </a:t>
            </a:r>
            <a:r>
              <a:rPr lang="en-IN" dirty="0" err="1"/>
              <a:t>extensibilty</a:t>
            </a:r>
            <a:endParaRPr lang="en-IN" dirty="0"/>
          </a:p>
          <a:p>
            <a:pPr lvl="1"/>
            <a:r>
              <a:rPr lang="en-IN" dirty="0"/>
              <a:t>Polymerization degree</a:t>
            </a:r>
          </a:p>
          <a:p>
            <a:pPr lvl="1"/>
            <a:r>
              <a:rPr lang="en-IN" dirty="0"/>
              <a:t>Amount of entanglement of polymer chains</a:t>
            </a:r>
          </a:p>
          <a:p>
            <a:pPr lvl="1"/>
            <a:endParaRPr lang="en-IN" dirty="0"/>
          </a:p>
          <a:p>
            <a:r>
              <a:rPr lang="en-IN" dirty="0"/>
              <a:t>Gaussian: chain length &lt;&lt;&lt; extension limit</a:t>
            </a:r>
          </a:p>
          <a:p>
            <a:r>
              <a:rPr lang="en-IN" dirty="0"/>
              <a:t>Non-gaussian: chain length approaches maximum extension</a:t>
            </a:r>
          </a:p>
          <a:p>
            <a:r>
              <a:rPr lang="en-IN" dirty="0"/>
              <a:t>Fail to capture entanglement effects of chain</a:t>
            </a:r>
          </a:p>
          <a:p>
            <a:endParaRPr lang="en-IN" dirty="0"/>
          </a:p>
          <a:p>
            <a:endParaRPr lang="en-IN" dirty="0"/>
          </a:p>
        </p:txBody>
      </p:sp>
      <p:sp>
        <p:nvSpPr>
          <p:cNvPr id="4" name="Date Placeholder 3">
            <a:extLst>
              <a:ext uri="{FF2B5EF4-FFF2-40B4-BE49-F238E27FC236}">
                <a16:creationId xmlns:a16="http://schemas.microsoft.com/office/drawing/2014/main" id="{9A63100E-C24C-43A5-A5B1-EB0F3D898CA9}"/>
              </a:ext>
            </a:extLst>
          </p:cNvPr>
          <p:cNvSpPr>
            <a:spLocks noGrp="1"/>
          </p:cNvSpPr>
          <p:nvPr>
            <p:ph type="dt" sz="half" idx="10"/>
          </p:nvPr>
        </p:nvSpPr>
        <p:spPr/>
        <p:txBody>
          <a:bodyPr/>
          <a:lstStyle/>
          <a:p>
            <a:fld id="{BC8ED149-D2EC-4736-9F85-636A3E095F82}" type="datetime1">
              <a:rPr lang="en-IN" smtClean="0"/>
              <a:t>12-12-2023</a:t>
            </a:fld>
            <a:endParaRPr lang="en-IN" dirty="0"/>
          </a:p>
        </p:txBody>
      </p:sp>
      <p:sp>
        <p:nvSpPr>
          <p:cNvPr id="5" name="Footer Placeholder 4">
            <a:extLst>
              <a:ext uri="{FF2B5EF4-FFF2-40B4-BE49-F238E27FC236}">
                <a16:creationId xmlns:a16="http://schemas.microsoft.com/office/drawing/2014/main" id="{8FE7DAA4-42ED-9BF5-10BB-8C963315DFEF}"/>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460E076E-1D42-15E1-81BF-66F49035FFE1}"/>
              </a:ext>
            </a:extLst>
          </p:cNvPr>
          <p:cNvSpPr>
            <a:spLocks noGrp="1"/>
          </p:cNvSpPr>
          <p:nvPr>
            <p:ph type="sldNum" sz="quarter" idx="12"/>
          </p:nvPr>
        </p:nvSpPr>
        <p:spPr/>
        <p:txBody>
          <a:bodyPr/>
          <a:lstStyle/>
          <a:p>
            <a:fld id="{2E6C7C08-77A6-4D3D-9225-8AE301DF0A0D}" type="slidenum">
              <a:rPr lang="en-IN" smtClean="0"/>
              <a:pPr/>
              <a:t>36</a:t>
            </a:fld>
            <a:endParaRPr lang="en-IN" dirty="0"/>
          </a:p>
        </p:txBody>
      </p:sp>
    </p:spTree>
    <p:extLst>
      <p:ext uri="{BB962C8B-B14F-4D97-AF65-F5344CB8AC3E}">
        <p14:creationId xmlns:p14="http://schemas.microsoft.com/office/powerpoint/2010/main" val="96002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B412-3AB4-881A-6EB0-AC03A6C53BF3}"/>
              </a:ext>
            </a:extLst>
          </p:cNvPr>
          <p:cNvSpPr>
            <a:spLocks noGrp="1"/>
          </p:cNvSpPr>
          <p:nvPr>
            <p:ph type="title"/>
          </p:nvPr>
        </p:nvSpPr>
        <p:spPr>
          <a:xfrm>
            <a:off x="-2" y="-6101"/>
            <a:ext cx="11204813" cy="822122"/>
          </a:xfrm>
        </p:spPr>
        <p:txBody>
          <a:bodyPr>
            <a:normAutofit fontScale="90000"/>
          </a:bodyPr>
          <a:lstStyle/>
          <a:p>
            <a:r>
              <a:rPr lang="en-IN" dirty="0"/>
              <a:t>Multiplicative decomposition of deformation gradient</a:t>
            </a:r>
          </a:p>
        </p:txBody>
      </p:sp>
      <p:sp>
        <p:nvSpPr>
          <p:cNvPr id="3" name="Content Placeholder 2">
            <a:extLst>
              <a:ext uri="{FF2B5EF4-FFF2-40B4-BE49-F238E27FC236}">
                <a16:creationId xmlns:a16="http://schemas.microsoft.com/office/drawing/2014/main" id="{BB357B10-B1F3-29F4-0FAC-5F169659C63C}"/>
              </a:ext>
            </a:extLst>
          </p:cNvPr>
          <p:cNvSpPr>
            <a:spLocks noGrp="1"/>
          </p:cNvSpPr>
          <p:nvPr>
            <p:ph idx="1"/>
          </p:nvPr>
        </p:nvSpPr>
        <p:spPr>
          <a:xfrm>
            <a:off x="838200" y="941696"/>
            <a:ext cx="10366612" cy="5349922"/>
          </a:xfrm>
        </p:spPr>
        <p:txBody>
          <a:bodyPr>
            <a:normAutofit/>
          </a:bodyPr>
          <a:lstStyle/>
          <a:p>
            <a:r>
              <a:rPr lang="en-IN" dirty="0"/>
              <a:t>Stress or strain like internal variable</a:t>
            </a:r>
          </a:p>
          <a:p>
            <a:r>
              <a:rPr lang="en-IN" dirty="0"/>
              <a:t>Similar to finite deformation plasticity</a:t>
            </a:r>
          </a:p>
          <a:p>
            <a:r>
              <a:rPr lang="en-IN" dirty="0"/>
              <a:t>Multiplicative decomposition of deformation gradient</a:t>
            </a:r>
          </a:p>
          <a:p>
            <a:r>
              <a:rPr lang="en-IN" dirty="0"/>
              <a:t>Microstructure details are not reflected by the material parameter</a:t>
            </a:r>
          </a:p>
          <a:p>
            <a:r>
              <a:rPr lang="en-IN" dirty="0"/>
              <a:t>Capable of qualitatively predicting</a:t>
            </a:r>
          </a:p>
          <a:p>
            <a:pPr lvl="1"/>
            <a:r>
              <a:rPr lang="en-IN" dirty="0"/>
              <a:t>Time dependent inelastic deformation</a:t>
            </a:r>
          </a:p>
          <a:p>
            <a:pPr lvl="1"/>
            <a:r>
              <a:rPr lang="en-IN" dirty="0"/>
              <a:t>Stress response of elastomers</a:t>
            </a:r>
          </a:p>
          <a:p>
            <a:r>
              <a:rPr lang="en-IN" dirty="0"/>
              <a:t>Distinguish between them by</a:t>
            </a:r>
          </a:p>
          <a:p>
            <a:pPr lvl="1"/>
            <a:r>
              <a:rPr lang="en-IN" dirty="0"/>
              <a:t>Numerical modelling on macroscopic viscoelastic behaviour</a:t>
            </a:r>
          </a:p>
          <a:p>
            <a:pPr lvl="1"/>
            <a:r>
              <a:rPr lang="en-IN" dirty="0"/>
              <a:t>Fitting to experimental behaviour</a:t>
            </a:r>
          </a:p>
          <a:p>
            <a:r>
              <a:rPr lang="en-IN" dirty="0"/>
              <a:t>Lack underlying physical mechanism of viscoelasticity</a:t>
            </a:r>
          </a:p>
          <a:p>
            <a:pPr lvl="1"/>
            <a:endParaRPr lang="en-IN" dirty="0"/>
          </a:p>
          <a:p>
            <a:endParaRPr lang="en-IN" dirty="0"/>
          </a:p>
          <a:p>
            <a:pPr lvl="1"/>
            <a:endParaRPr lang="en-IN" dirty="0"/>
          </a:p>
          <a:p>
            <a:pPr lvl="1"/>
            <a:endParaRPr lang="en-IN" dirty="0"/>
          </a:p>
        </p:txBody>
      </p:sp>
      <p:sp>
        <p:nvSpPr>
          <p:cNvPr id="4" name="Date Placeholder 3">
            <a:extLst>
              <a:ext uri="{FF2B5EF4-FFF2-40B4-BE49-F238E27FC236}">
                <a16:creationId xmlns:a16="http://schemas.microsoft.com/office/drawing/2014/main" id="{00FA8091-04B8-4A63-A0BC-CBB93A82A30E}"/>
              </a:ext>
            </a:extLst>
          </p:cNvPr>
          <p:cNvSpPr>
            <a:spLocks noGrp="1"/>
          </p:cNvSpPr>
          <p:nvPr>
            <p:ph type="dt" sz="half" idx="10"/>
          </p:nvPr>
        </p:nvSpPr>
        <p:spPr/>
        <p:txBody>
          <a:bodyPr/>
          <a:lstStyle/>
          <a:p>
            <a:fld id="{479F5B87-2AA8-41C9-B55E-4A35505EA4DE}" type="datetime1">
              <a:rPr lang="en-IN" smtClean="0"/>
              <a:t>12-12-2023</a:t>
            </a:fld>
            <a:endParaRPr lang="en-IN" dirty="0"/>
          </a:p>
        </p:txBody>
      </p:sp>
      <p:sp>
        <p:nvSpPr>
          <p:cNvPr id="5" name="Footer Placeholder 4">
            <a:extLst>
              <a:ext uri="{FF2B5EF4-FFF2-40B4-BE49-F238E27FC236}">
                <a16:creationId xmlns:a16="http://schemas.microsoft.com/office/drawing/2014/main" id="{B7E39041-D02C-8455-5364-33B1A8D9041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181C3E2C-3710-88AF-092C-FF0FE5DAB33C}"/>
              </a:ext>
            </a:extLst>
          </p:cNvPr>
          <p:cNvSpPr>
            <a:spLocks noGrp="1"/>
          </p:cNvSpPr>
          <p:nvPr>
            <p:ph type="sldNum" sz="quarter" idx="12"/>
          </p:nvPr>
        </p:nvSpPr>
        <p:spPr/>
        <p:txBody>
          <a:bodyPr/>
          <a:lstStyle/>
          <a:p>
            <a:fld id="{2E6C7C08-77A6-4D3D-9225-8AE301DF0A0D}" type="slidenum">
              <a:rPr lang="en-IN" smtClean="0"/>
              <a:pPr/>
              <a:t>37</a:t>
            </a:fld>
            <a:endParaRPr lang="en-IN" dirty="0"/>
          </a:p>
        </p:txBody>
      </p:sp>
    </p:spTree>
    <p:extLst>
      <p:ext uri="{BB962C8B-B14F-4D97-AF65-F5344CB8AC3E}">
        <p14:creationId xmlns:p14="http://schemas.microsoft.com/office/powerpoint/2010/main" val="4093167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4E7F-795D-5220-4678-826A5CF36784}"/>
              </a:ext>
            </a:extLst>
          </p:cNvPr>
          <p:cNvSpPr>
            <a:spLocks noGrp="1"/>
          </p:cNvSpPr>
          <p:nvPr>
            <p:ph type="title"/>
          </p:nvPr>
        </p:nvSpPr>
        <p:spPr/>
        <p:txBody>
          <a:bodyPr>
            <a:normAutofit/>
          </a:bodyPr>
          <a:lstStyle/>
          <a:p>
            <a:r>
              <a:rPr lang="en-IN" dirty="0"/>
              <a:t>Polymer Dynamics: Tube model</a:t>
            </a:r>
          </a:p>
        </p:txBody>
      </p:sp>
      <p:pic>
        <p:nvPicPr>
          <p:cNvPr id="8" name="Content Placeholder 7">
            <a:extLst>
              <a:ext uri="{FF2B5EF4-FFF2-40B4-BE49-F238E27FC236}">
                <a16:creationId xmlns:a16="http://schemas.microsoft.com/office/drawing/2014/main" id="{D99395A4-9803-A69F-BA1E-C68C5BB65DA7}"/>
              </a:ext>
            </a:extLst>
          </p:cNvPr>
          <p:cNvPicPr>
            <a:picLocks noGrp="1" noChangeAspect="1"/>
          </p:cNvPicPr>
          <p:nvPr>
            <p:ph idx="1"/>
          </p:nvPr>
        </p:nvPicPr>
        <p:blipFill>
          <a:blip r:embed="rId2"/>
          <a:stretch>
            <a:fillRect/>
          </a:stretch>
        </p:blipFill>
        <p:spPr>
          <a:xfrm>
            <a:off x="705773" y="1285583"/>
            <a:ext cx="3332827" cy="2143417"/>
          </a:xfrm>
        </p:spPr>
      </p:pic>
      <p:sp>
        <p:nvSpPr>
          <p:cNvPr id="4" name="Date Placeholder 3">
            <a:extLst>
              <a:ext uri="{FF2B5EF4-FFF2-40B4-BE49-F238E27FC236}">
                <a16:creationId xmlns:a16="http://schemas.microsoft.com/office/drawing/2014/main" id="{3F4ED7BA-43F6-B190-BFB2-C19FC11B6D99}"/>
              </a:ext>
            </a:extLst>
          </p:cNvPr>
          <p:cNvSpPr>
            <a:spLocks noGrp="1"/>
          </p:cNvSpPr>
          <p:nvPr>
            <p:ph type="dt" sz="half" idx="10"/>
          </p:nvPr>
        </p:nvSpPr>
        <p:spPr/>
        <p:txBody>
          <a:bodyPr/>
          <a:lstStyle/>
          <a:p>
            <a:fld id="{26A4C48E-82D9-41F7-AF87-3A0E54B90B65}" type="datetime1">
              <a:rPr lang="en-IN" smtClean="0"/>
              <a:t>12-12-2023</a:t>
            </a:fld>
            <a:endParaRPr lang="en-IN" dirty="0"/>
          </a:p>
        </p:txBody>
      </p:sp>
      <p:sp>
        <p:nvSpPr>
          <p:cNvPr id="5" name="Footer Placeholder 4">
            <a:extLst>
              <a:ext uri="{FF2B5EF4-FFF2-40B4-BE49-F238E27FC236}">
                <a16:creationId xmlns:a16="http://schemas.microsoft.com/office/drawing/2014/main" id="{54FFEBC5-EFD1-46DB-96FE-1C0FE340F488}"/>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3EB3F26E-2867-B1B7-0761-47015CA5807D}"/>
              </a:ext>
            </a:extLst>
          </p:cNvPr>
          <p:cNvSpPr>
            <a:spLocks noGrp="1"/>
          </p:cNvSpPr>
          <p:nvPr>
            <p:ph type="sldNum" sz="quarter" idx="12"/>
          </p:nvPr>
        </p:nvSpPr>
        <p:spPr/>
        <p:txBody>
          <a:bodyPr/>
          <a:lstStyle/>
          <a:p>
            <a:fld id="{2E6C7C08-77A6-4D3D-9225-8AE301DF0A0D}" type="slidenum">
              <a:rPr lang="en-IN" smtClean="0"/>
              <a:pPr/>
              <a:t>38</a:t>
            </a:fld>
            <a:endParaRPr lang="en-IN" dirty="0"/>
          </a:p>
        </p:txBody>
      </p:sp>
      <p:pic>
        <p:nvPicPr>
          <p:cNvPr id="10" name="Picture 9">
            <a:extLst>
              <a:ext uri="{FF2B5EF4-FFF2-40B4-BE49-F238E27FC236}">
                <a16:creationId xmlns:a16="http://schemas.microsoft.com/office/drawing/2014/main" id="{71063A66-4FAA-C81C-C3DF-84856365E156}"/>
              </a:ext>
            </a:extLst>
          </p:cNvPr>
          <p:cNvPicPr>
            <a:picLocks noChangeAspect="1"/>
          </p:cNvPicPr>
          <p:nvPr/>
        </p:nvPicPr>
        <p:blipFill>
          <a:blip r:embed="rId3"/>
          <a:stretch>
            <a:fillRect/>
          </a:stretch>
        </p:blipFill>
        <p:spPr>
          <a:xfrm>
            <a:off x="6755416" y="1285583"/>
            <a:ext cx="3153533" cy="2143417"/>
          </a:xfrm>
          <a:prstGeom prst="rect">
            <a:avLst/>
          </a:prstGeom>
        </p:spPr>
      </p:pic>
      <p:sp>
        <p:nvSpPr>
          <p:cNvPr id="12" name="TextBox 11">
            <a:extLst>
              <a:ext uri="{FF2B5EF4-FFF2-40B4-BE49-F238E27FC236}">
                <a16:creationId xmlns:a16="http://schemas.microsoft.com/office/drawing/2014/main" id="{0EFA75D1-625C-8D7A-ED69-D30FC28213D5}"/>
              </a:ext>
            </a:extLst>
          </p:cNvPr>
          <p:cNvSpPr txBox="1"/>
          <p:nvPr/>
        </p:nvSpPr>
        <p:spPr>
          <a:xfrm>
            <a:off x="705773" y="3698543"/>
            <a:ext cx="3497737" cy="369332"/>
          </a:xfrm>
          <a:prstGeom prst="rect">
            <a:avLst/>
          </a:prstGeom>
          <a:noFill/>
        </p:spPr>
        <p:txBody>
          <a:bodyPr wrap="square" rtlCol="0">
            <a:spAutoFit/>
          </a:bodyPr>
          <a:lstStyle/>
          <a:p>
            <a:r>
              <a:rPr lang="en-IN" dirty="0"/>
              <a:t>Cross Linked with chains at C and D</a:t>
            </a:r>
          </a:p>
        </p:txBody>
      </p:sp>
      <p:sp>
        <p:nvSpPr>
          <p:cNvPr id="13" name="TextBox 12">
            <a:extLst>
              <a:ext uri="{FF2B5EF4-FFF2-40B4-BE49-F238E27FC236}">
                <a16:creationId xmlns:a16="http://schemas.microsoft.com/office/drawing/2014/main" id="{4242A949-7E5D-25A7-F079-431DE66B8B97}"/>
              </a:ext>
            </a:extLst>
          </p:cNvPr>
          <p:cNvSpPr txBox="1"/>
          <p:nvPr/>
        </p:nvSpPr>
        <p:spPr>
          <a:xfrm>
            <a:off x="6755416" y="3692724"/>
            <a:ext cx="3780656" cy="369332"/>
          </a:xfrm>
          <a:prstGeom prst="rect">
            <a:avLst/>
          </a:prstGeom>
          <a:noFill/>
        </p:spPr>
        <p:txBody>
          <a:bodyPr wrap="square" rtlCol="0">
            <a:spAutoFit/>
          </a:bodyPr>
          <a:lstStyle/>
          <a:p>
            <a:r>
              <a:rPr lang="en-IN" dirty="0"/>
              <a:t>Entanglement with chains at C and D</a:t>
            </a:r>
          </a:p>
        </p:txBody>
      </p:sp>
      <p:sp>
        <p:nvSpPr>
          <p:cNvPr id="14" name="TextBox 13">
            <a:extLst>
              <a:ext uri="{FF2B5EF4-FFF2-40B4-BE49-F238E27FC236}">
                <a16:creationId xmlns:a16="http://schemas.microsoft.com/office/drawing/2014/main" id="{5E0AE59E-78FD-1F10-97B1-BE75263DAF89}"/>
              </a:ext>
            </a:extLst>
          </p:cNvPr>
          <p:cNvSpPr txBox="1"/>
          <p:nvPr/>
        </p:nvSpPr>
        <p:spPr>
          <a:xfrm>
            <a:off x="464024" y="4514846"/>
            <a:ext cx="10265495" cy="646331"/>
          </a:xfrm>
          <a:prstGeom prst="rect">
            <a:avLst/>
          </a:prstGeom>
          <a:noFill/>
        </p:spPr>
        <p:txBody>
          <a:bodyPr wrap="square" rtlCol="0">
            <a:spAutoFit/>
          </a:bodyPr>
          <a:lstStyle/>
          <a:p>
            <a:pPr marL="285750" indent="-285750">
              <a:buFont typeface="Arial" panose="020B0604020202020204" pitchFamily="34" charset="0"/>
              <a:buChar char="•"/>
            </a:pPr>
            <a:r>
              <a:rPr lang="en-IN" dirty="0"/>
              <a:t>Topological constraint: Polymer chain is confined in a tube like region</a:t>
            </a:r>
          </a:p>
          <a:p>
            <a:pPr marL="285750" indent="-285750">
              <a:buFont typeface="Arial" panose="020B0604020202020204" pitchFamily="34" charset="0"/>
              <a:buChar char="•"/>
            </a:pPr>
            <a:r>
              <a:rPr lang="en-IN" dirty="0"/>
              <a:t>Primitive chain:  Axis of tube confining chain C-D </a:t>
            </a:r>
          </a:p>
        </p:txBody>
      </p:sp>
    </p:spTree>
    <p:extLst>
      <p:ext uri="{BB962C8B-B14F-4D97-AF65-F5344CB8AC3E}">
        <p14:creationId xmlns:p14="http://schemas.microsoft.com/office/powerpoint/2010/main" val="363141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BB79-2B6A-EC2E-62DA-DA3F107696C2}"/>
              </a:ext>
            </a:extLst>
          </p:cNvPr>
          <p:cNvSpPr>
            <a:spLocks noGrp="1"/>
          </p:cNvSpPr>
          <p:nvPr>
            <p:ph type="title"/>
          </p:nvPr>
        </p:nvSpPr>
        <p:spPr/>
        <p:txBody>
          <a:bodyPr/>
          <a:lstStyle/>
          <a:p>
            <a:r>
              <a:rPr lang="en-IN" dirty="0"/>
              <a:t>Polymer Dynamics: Tube model</a:t>
            </a:r>
          </a:p>
        </p:txBody>
      </p:sp>
      <p:sp>
        <p:nvSpPr>
          <p:cNvPr id="3" name="Content Placeholder 2">
            <a:extLst>
              <a:ext uri="{FF2B5EF4-FFF2-40B4-BE49-F238E27FC236}">
                <a16:creationId xmlns:a16="http://schemas.microsoft.com/office/drawing/2014/main" id="{ECFD50D4-4328-821B-B606-08C4A9DD1752}"/>
              </a:ext>
            </a:extLst>
          </p:cNvPr>
          <p:cNvSpPr>
            <a:spLocks noGrp="1"/>
          </p:cNvSpPr>
          <p:nvPr>
            <p:ph idx="1"/>
          </p:nvPr>
        </p:nvSpPr>
        <p:spPr>
          <a:xfrm>
            <a:off x="409433" y="1253331"/>
            <a:ext cx="11150221" cy="4738036"/>
          </a:xfrm>
        </p:spPr>
        <p:txBody>
          <a:bodyPr/>
          <a:lstStyle/>
          <a:p>
            <a:r>
              <a:rPr lang="en-IN" dirty="0"/>
              <a:t>For short time scales</a:t>
            </a:r>
          </a:p>
          <a:p>
            <a:pPr lvl="1"/>
            <a:r>
              <a:rPr lang="en-IN" dirty="0"/>
              <a:t>motion of polymer chain can be considered as wriggling around its primitive chain</a:t>
            </a:r>
          </a:p>
          <a:p>
            <a:pPr lvl="1"/>
            <a:endParaRPr lang="en-IN" dirty="0"/>
          </a:p>
          <a:p>
            <a:r>
              <a:rPr lang="en-IN" dirty="0"/>
              <a:t>Wriggling represented by</a:t>
            </a:r>
          </a:p>
          <a:p>
            <a:pPr lvl="1"/>
            <a:r>
              <a:rPr lang="en-IN" dirty="0"/>
              <a:t>Dia of tube</a:t>
            </a:r>
          </a:p>
          <a:p>
            <a:pPr lvl="1"/>
            <a:r>
              <a:rPr lang="en-IN" dirty="0"/>
              <a:t>Contour length of primitive chain</a:t>
            </a:r>
          </a:p>
          <a:p>
            <a:pPr lvl="1"/>
            <a:r>
              <a:rPr lang="en-IN" dirty="0"/>
              <a:t>Motion forgotten once parameters are defined</a:t>
            </a:r>
          </a:p>
          <a:p>
            <a:pPr lvl="1"/>
            <a:endParaRPr lang="en-IN" dirty="0"/>
          </a:p>
          <a:p>
            <a:r>
              <a:rPr lang="en-IN" dirty="0"/>
              <a:t>For long time scales</a:t>
            </a:r>
          </a:p>
          <a:p>
            <a:pPr lvl="1"/>
            <a:r>
              <a:rPr lang="en-IN" dirty="0"/>
              <a:t>Polymer chain </a:t>
            </a:r>
            <a:r>
              <a:rPr lang="en-IN" dirty="0" err="1"/>
              <a:t>reptates</a:t>
            </a:r>
            <a:r>
              <a:rPr lang="en-IN" dirty="0"/>
              <a:t> along the tube</a:t>
            </a:r>
          </a:p>
          <a:p>
            <a:pPr lvl="1"/>
            <a:r>
              <a:rPr lang="en-IN" dirty="0"/>
              <a:t>Destroying and creating ends of the tube</a:t>
            </a:r>
          </a:p>
          <a:p>
            <a:pPr lvl="1"/>
            <a:endParaRPr lang="en-IN" dirty="0"/>
          </a:p>
        </p:txBody>
      </p:sp>
      <p:sp>
        <p:nvSpPr>
          <p:cNvPr id="4" name="Date Placeholder 3">
            <a:extLst>
              <a:ext uri="{FF2B5EF4-FFF2-40B4-BE49-F238E27FC236}">
                <a16:creationId xmlns:a16="http://schemas.microsoft.com/office/drawing/2014/main" id="{60F7A3D0-9D4F-936A-6259-875FE6A6F656}"/>
              </a:ext>
            </a:extLst>
          </p:cNvPr>
          <p:cNvSpPr>
            <a:spLocks noGrp="1"/>
          </p:cNvSpPr>
          <p:nvPr>
            <p:ph type="dt" sz="half" idx="10"/>
          </p:nvPr>
        </p:nvSpPr>
        <p:spPr/>
        <p:txBody>
          <a:bodyPr/>
          <a:lstStyle/>
          <a:p>
            <a:fld id="{A3693EB1-A942-4ED9-87F0-A695CC0F7B4A}" type="datetime1">
              <a:rPr lang="en-IN" smtClean="0"/>
              <a:t>12-12-2023</a:t>
            </a:fld>
            <a:endParaRPr lang="en-IN" dirty="0"/>
          </a:p>
        </p:txBody>
      </p:sp>
      <p:sp>
        <p:nvSpPr>
          <p:cNvPr id="5" name="Footer Placeholder 4">
            <a:extLst>
              <a:ext uri="{FF2B5EF4-FFF2-40B4-BE49-F238E27FC236}">
                <a16:creationId xmlns:a16="http://schemas.microsoft.com/office/drawing/2014/main" id="{2AF0F89A-54A1-D9D3-CEE3-A06BC0531507}"/>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91FA86FB-E52E-2599-C6CF-18871A8D6ABD}"/>
              </a:ext>
            </a:extLst>
          </p:cNvPr>
          <p:cNvSpPr>
            <a:spLocks noGrp="1"/>
          </p:cNvSpPr>
          <p:nvPr>
            <p:ph type="sldNum" sz="quarter" idx="12"/>
          </p:nvPr>
        </p:nvSpPr>
        <p:spPr/>
        <p:txBody>
          <a:bodyPr/>
          <a:lstStyle/>
          <a:p>
            <a:fld id="{2E6C7C08-77A6-4D3D-9225-8AE301DF0A0D}" type="slidenum">
              <a:rPr lang="en-IN" smtClean="0"/>
              <a:pPr/>
              <a:t>39</a:t>
            </a:fld>
            <a:endParaRPr lang="en-IN" dirty="0"/>
          </a:p>
        </p:txBody>
      </p:sp>
    </p:spTree>
    <p:extLst>
      <p:ext uri="{BB962C8B-B14F-4D97-AF65-F5344CB8AC3E}">
        <p14:creationId xmlns:p14="http://schemas.microsoft.com/office/powerpoint/2010/main" val="198760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0542-0116-5FB2-C356-291316B1A1FB}"/>
              </a:ext>
            </a:extLst>
          </p:cNvPr>
          <p:cNvSpPr>
            <a:spLocks noGrp="1"/>
          </p:cNvSpPr>
          <p:nvPr>
            <p:ph type="title"/>
          </p:nvPr>
        </p:nvSpPr>
        <p:spPr/>
        <p:txBody>
          <a:bodyPr/>
          <a:lstStyle/>
          <a:p>
            <a:r>
              <a:rPr lang="en-IN" dirty="0"/>
              <a:t>Continuum mechanics framework</a:t>
            </a:r>
          </a:p>
        </p:txBody>
      </p:sp>
      <p:sp>
        <p:nvSpPr>
          <p:cNvPr id="3" name="Content Placeholder 2">
            <a:extLst>
              <a:ext uri="{FF2B5EF4-FFF2-40B4-BE49-F238E27FC236}">
                <a16:creationId xmlns:a16="http://schemas.microsoft.com/office/drawing/2014/main" id="{CC76FCF3-6283-87B5-EBBD-6463B8454396}"/>
              </a:ext>
            </a:extLst>
          </p:cNvPr>
          <p:cNvSpPr>
            <a:spLocks noGrp="1"/>
          </p:cNvSpPr>
          <p:nvPr>
            <p:ph idx="1"/>
          </p:nvPr>
        </p:nvSpPr>
        <p:spPr/>
        <p:txBody>
          <a:bodyPr>
            <a:noAutofit/>
          </a:bodyPr>
          <a:lstStyle/>
          <a:p>
            <a:pPr algn="just"/>
            <a:r>
              <a:rPr lang="en-US" sz="2400" dirty="0">
                <a:solidFill>
                  <a:srgbClr val="000000"/>
                </a:solidFill>
                <a:cs typeface="Times New Roman" panose="02020603050405020304" pitchFamily="18" charset="0"/>
              </a:rPr>
              <a:t>A</a:t>
            </a:r>
            <a:r>
              <a:rPr lang="en-US" sz="2400" b="0" i="0" dirty="0">
                <a:solidFill>
                  <a:srgbClr val="000000"/>
                </a:solidFill>
                <a:effectLst/>
                <a:cs typeface="Times New Roman" panose="02020603050405020304" pitchFamily="18" charset="0"/>
              </a:rPr>
              <a:t>lso referred as phenomenological models. </a:t>
            </a:r>
          </a:p>
          <a:p>
            <a:pPr algn="just"/>
            <a:r>
              <a:rPr lang="en-US" sz="2400" b="0" i="0" dirty="0">
                <a:solidFill>
                  <a:srgbClr val="000000"/>
                </a:solidFill>
                <a:effectLst/>
                <a:cs typeface="Times New Roman" panose="02020603050405020304" pitchFamily="18" charset="0"/>
              </a:rPr>
              <a:t>Such models assume that the </a:t>
            </a:r>
            <a:r>
              <a:rPr lang="en-US" sz="2400" b="0" i="0" dirty="0" err="1">
                <a:solidFill>
                  <a:srgbClr val="000000"/>
                </a:solidFill>
                <a:effectLst/>
                <a:cs typeface="Times New Roman" panose="02020603050405020304" pitchFamily="18" charset="0"/>
              </a:rPr>
              <a:t>hyperelastic</a:t>
            </a:r>
            <a:r>
              <a:rPr lang="en-US" sz="2400" b="0" i="0" dirty="0">
                <a:solidFill>
                  <a:srgbClr val="000000"/>
                </a:solidFill>
                <a:effectLst/>
                <a:cs typeface="Times New Roman" panose="02020603050405020304" pitchFamily="18" charset="0"/>
              </a:rPr>
              <a:t> properties can be described by means of a strain energy density function that involves either strain invariants or principal stretches.</a:t>
            </a:r>
            <a:r>
              <a:rPr lang="en-US" sz="2400" dirty="0">
                <a:cs typeface="Times New Roman" panose="02020603050405020304" pitchFamily="18" charset="0"/>
              </a:rPr>
              <a:t> </a:t>
            </a:r>
          </a:p>
          <a:p>
            <a:pPr algn="just"/>
            <a:r>
              <a:rPr lang="en-US" sz="2400" dirty="0">
                <a:cs typeface="Times New Roman" panose="02020603050405020304" pitchFamily="18" charset="0"/>
              </a:rPr>
              <a:t>All </a:t>
            </a:r>
            <a:r>
              <a:rPr lang="en-US" sz="2400" dirty="0" err="1">
                <a:cs typeface="Times New Roman" panose="02020603050405020304" pitchFamily="18" charset="0"/>
              </a:rPr>
              <a:t>hyperelastic</a:t>
            </a:r>
            <a:r>
              <a:rPr lang="en-US" sz="2400" dirty="0">
                <a:cs typeface="Times New Roman" panose="02020603050405020304" pitchFamily="18" charset="0"/>
              </a:rPr>
              <a:t> material models are based on a strain energy function that determines how much energy is stored in the material as a function of the applied deformation</a:t>
            </a:r>
          </a:p>
          <a:p>
            <a:pPr algn="just"/>
            <a:r>
              <a:rPr lang="en-US" sz="2400" dirty="0">
                <a:cs typeface="Times New Roman" panose="02020603050405020304" pitchFamily="18" charset="0"/>
              </a:rPr>
              <a:t>Since the energy must be independent of rigid body rotations, the strain energy function is often written in terms of its invariants</a:t>
            </a:r>
          </a:p>
          <a:p>
            <a:pPr algn="just"/>
            <a:r>
              <a:rPr lang="en-US" sz="2400" dirty="0">
                <a:cs typeface="Times New Roman" panose="02020603050405020304" pitchFamily="18" charset="0"/>
              </a:rPr>
              <a:t>Lack microstructural justification</a:t>
            </a:r>
          </a:p>
          <a:p>
            <a:pPr marL="0" indent="0" algn="just">
              <a:buNone/>
            </a:pPr>
            <a:br>
              <a:rPr lang="en-US" sz="2400" dirty="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171B272-30AD-B60A-16FA-9B0571F00C0D}"/>
              </a:ext>
            </a:extLst>
          </p:cNvPr>
          <p:cNvSpPr>
            <a:spLocks noGrp="1"/>
          </p:cNvSpPr>
          <p:nvPr>
            <p:ph type="dt" sz="half" idx="10"/>
          </p:nvPr>
        </p:nvSpPr>
        <p:spPr/>
        <p:txBody>
          <a:bodyPr/>
          <a:lstStyle/>
          <a:p>
            <a:fld id="{90E15BB6-D778-4569-A3F3-5FFD01C0F58B}" type="datetime1">
              <a:rPr lang="en-IN" smtClean="0"/>
              <a:t>12-12-2023</a:t>
            </a:fld>
            <a:endParaRPr lang="en-IN" dirty="0"/>
          </a:p>
        </p:txBody>
      </p:sp>
      <p:sp>
        <p:nvSpPr>
          <p:cNvPr id="5" name="Footer Placeholder 4">
            <a:extLst>
              <a:ext uri="{FF2B5EF4-FFF2-40B4-BE49-F238E27FC236}">
                <a16:creationId xmlns:a16="http://schemas.microsoft.com/office/drawing/2014/main" id="{2E564FEC-1A0B-2C02-2CDE-6093AF68D21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0F204D6D-5DE8-EC17-9F17-83E37921F1F6}"/>
              </a:ext>
            </a:extLst>
          </p:cNvPr>
          <p:cNvSpPr>
            <a:spLocks noGrp="1"/>
          </p:cNvSpPr>
          <p:nvPr>
            <p:ph type="sldNum" sz="quarter" idx="12"/>
          </p:nvPr>
        </p:nvSpPr>
        <p:spPr/>
        <p:txBody>
          <a:bodyPr/>
          <a:lstStyle/>
          <a:p>
            <a:fld id="{2E6C7C08-77A6-4D3D-9225-8AE301DF0A0D}" type="slidenum">
              <a:rPr lang="en-IN" smtClean="0"/>
              <a:pPr/>
              <a:t>4</a:t>
            </a:fld>
            <a:endParaRPr lang="en-IN" dirty="0"/>
          </a:p>
        </p:txBody>
      </p:sp>
      <p:sp>
        <p:nvSpPr>
          <p:cNvPr id="8" name="Rectangle 2">
            <a:extLst>
              <a:ext uri="{FF2B5EF4-FFF2-40B4-BE49-F238E27FC236}">
                <a16:creationId xmlns:a16="http://schemas.microsoft.com/office/drawing/2014/main" id="{03443D6C-8DB4-70BB-CA6F-09B120BA2C5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690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3659-7072-1CA9-A6D6-459909225BB9}"/>
              </a:ext>
            </a:extLst>
          </p:cNvPr>
          <p:cNvSpPr>
            <a:spLocks noGrp="1"/>
          </p:cNvSpPr>
          <p:nvPr>
            <p:ph type="title"/>
          </p:nvPr>
        </p:nvSpPr>
        <p:spPr/>
        <p:txBody>
          <a:bodyPr/>
          <a:lstStyle/>
          <a:p>
            <a:r>
              <a:rPr lang="en-IN" dirty="0"/>
              <a:t>Polymer Dynamics: Tube model</a:t>
            </a:r>
          </a:p>
        </p:txBody>
      </p:sp>
      <p:sp>
        <p:nvSpPr>
          <p:cNvPr id="3" name="Content Placeholder 2">
            <a:extLst>
              <a:ext uri="{FF2B5EF4-FFF2-40B4-BE49-F238E27FC236}">
                <a16:creationId xmlns:a16="http://schemas.microsoft.com/office/drawing/2014/main" id="{77598BF4-065F-3C63-32BA-008CCA53036F}"/>
              </a:ext>
            </a:extLst>
          </p:cNvPr>
          <p:cNvSpPr>
            <a:spLocks noGrp="1"/>
          </p:cNvSpPr>
          <p:nvPr>
            <p:ph idx="1"/>
          </p:nvPr>
        </p:nvSpPr>
        <p:spPr/>
        <p:txBody>
          <a:bodyPr>
            <a:normAutofit fontScale="92500"/>
          </a:bodyPr>
          <a:lstStyle/>
          <a:p>
            <a:r>
              <a:rPr lang="en-IN" dirty="0"/>
              <a:t>Under deformation</a:t>
            </a:r>
          </a:p>
          <a:p>
            <a:pPr lvl="1"/>
            <a:r>
              <a:rPr lang="en-IN" dirty="0"/>
              <a:t>Ground network sustains elastic stress</a:t>
            </a:r>
          </a:p>
          <a:p>
            <a:pPr lvl="1"/>
            <a:r>
              <a:rPr lang="en-IN" dirty="0"/>
              <a:t>Inelastic stress is generated by reptation</a:t>
            </a:r>
          </a:p>
          <a:p>
            <a:pPr lvl="1"/>
            <a:r>
              <a:rPr lang="en-IN" dirty="0"/>
              <a:t>Dia of tube changes significantly</a:t>
            </a:r>
          </a:p>
          <a:p>
            <a:pPr lvl="1"/>
            <a:r>
              <a:rPr lang="en-IN" dirty="0"/>
              <a:t>Affects the reptation ability and hence relaxation process </a:t>
            </a:r>
          </a:p>
          <a:p>
            <a:pPr lvl="1"/>
            <a:endParaRPr lang="en-IN" dirty="0"/>
          </a:p>
          <a:p>
            <a:r>
              <a:rPr lang="en-IN" dirty="0"/>
              <a:t>Needs to be developed statistically</a:t>
            </a:r>
          </a:p>
          <a:p>
            <a:pPr lvl="1"/>
            <a:r>
              <a:rPr lang="en-IN" dirty="0"/>
              <a:t>All parameters have microscopic foundation</a:t>
            </a:r>
          </a:p>
          <a:p>
            <a:pPr lvl="1"/>
            <a:r>
              <a:rPr lang="en-IN" dirty="0"/>
              <a:t>Obtained by fitting experimental data/ simulation</a:t>
            </a:r>
          </a:p>
          <a:p>
            <a:pPr lvl="1"/>
            <a:endParaRPr lang="en-IN" dirty="0"/>
          </a:p>
          <a:p>
            <a:r>
              <a:rPr lang="en-US" dirty="0"/>
              <a:t>cannot be used to capture the energy dissipation during finite deformation</a:t>
            </a:r>
            <a:endParaRPr lang="en-IN" dirty="0"/>
          </a:p>
          <a:p>
            <a:pPr lvl="1"/>
            <a:endParaRPr lang="en-IN" dirty="0"/>
          </a:p>
        </p:txBody>
      </p:sp>
      <p:sp>
        <p:nvSpPr>
          <p:cNvPr id="4" name="Date Placeholder 3">
            <a:extLst>
              <a:ext uri="{FF2B5EF4-FFF2-40B4-BE49-F238E27FC236}">
                <a16:creationId xmlns:a16="http://schemas.microsoft.com/office/drawing/2014/main" id="{66DB7F9D-A8C1-852C-A497-EA5A7674EEFB}"/>
              </a:ext>
            </a:extLst>
          </p:cNvPr>
          <p:cNvSpPr>
            <a:spLocks noGrp="1"/>
          </p:cNvSpPr>
          <p:nvPr>
            <p:ph type="dt" sz="half" idx="10"/>
          </p:nvPr>
        </p:nvSpPr>
        <p:spPr/>
        <p:txBody>
          <a:bodyPr/>
          <a:lstStyle/>
          <a:p>
            <a:fld id="{BEC6328F-DF84-4DA5-8CDC-EE84F87AF0D7}" type="datetime1">
              <a:rPr lang="en-IN" smtClean="0"/>
              <a:t>12-12-2023</a:t>
            </a:fld>
            <a:endParaRPr lang="en-IN" dirty="0"/>
          </a:p>
        </p:txBody>
      </p:sp>
      <p:sp>
        <p:nvSpPr>
          <p:cNvPr id="5" name="Footer Placeholder 4">
            <a:extLst>
              <a:ext uri="{FF2B5EF4-FFF2-40B4-BE49-F238E27FC236}">
                <a16:creationId xmlns:a16="http://schemas.microsoft.com/office/drawing/2014/main" id="{CF89130B-1B08-BD5E-A300-96E58BA33CF1}"/>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08707D1-B510-4705-D95F-6B7D5AF7EB1C}"/>
              </a:ext>
            </a:extLst>
          </p:cNvPr>
          <p:cNvSpPr>
            <a:spLocks noGrp="1"/>
          </p:cNvSpPr>
          <p:nvPr>
            <p:ph type="sldNum" sz="quarter" idx="12"/>
          </p:nvPr>
        </p:nvSpPr>
        <p:spPr/>
        <p:txBody>
          <a:bodyPr/>
          <a:lstStyle/>
          <a:p>
            <a:fld id="{2E6C7C08-77A6-4D3D-9225-8AE301DF0A0D}" type="slidenum">
              <a:rPr lang="en-IN" smtClean="0"/>
              <a:pPr/>
              <a:t>40</a:t>
            </a:fld>
            <a:endParaRPr lang="en-IN" dirty="0"/>
          </a:p>
        </p:txBody>
      </p:sp>
    </p:spTree>
    <p:extLst>
      <p:ext uri="{BB962C8B-B14F-4D97-AF65-F5344CB8AC3E}">
        <p14:creationId xmlns:p14="http://schemas.microsoft.com/office/powerpoint/2010/main" val="1350356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A97C-3AC6-7C1E-2FC0-6813840E221D}"/>
              </a:ext>
            </a:extLst>
          </p:cNvPr>
          <p:cNvSpPr>
            <a:spLocks noGrp="1"/>
          </p:cNvSpPr>
          <p:nvPr>
            <p:ph type="title"/>
          </p:nvPr>
        </p:nvSpPr>
        <p:spPr/>
        <p:txBody>
          <a:bodyPr/>
          <a:lstStyle/>
          <a:p>
            <a:r>
              <a:rPr lang="en-IN" dirty="0"/>
              <a:t>Micro macro constitutive model</a:t>
            </a:r>
          </a:p>
        </p:txBody>
      </p:sp>
      <p:sp>
        <p:nvSpPr>
          <p:cNvPr id="3" name="Content Placeholder 2">
            <a:extLst>
              <a:ext uri="{FF2B5EF4-FFF2-40B4-BE49-F238E27FC236}">
                <a16:creationId xmlns:a16="http://schemas.microsoft.com/office/drawing/2014/main" id="{A081C7B5-C85E-56F4-F381-F3E86272B935}"/>
              </a:ext>
            </a:extLst>
          </p:cNvPr>
          <p:cNvSpPr>
            <a:spLocks noGrp="1"/>
          </p:cNvSpPr>
          <p:nvPr>
            <p:ph idx="1"/>
          </p:nvPr>
        </p:nvSpPr>
        <p:spPr>
          <a:xfrm>
            <a:off x="838200" y="1253331"/>
            <a:ext cx="10729520" cy="4615206"/>
          </a:xfrm>
        </p:spPr>
        <p:txBody>
          <a:bodyPr/>
          <a:lstStyle/>
          <a:p>
            <a:r>
              <a:rPr lang="en-IN" dirty="0"/>
              <a:t>Micro macro constitutive model</a:t>
            </a:r>
          </a:p>
          <a:p>
            <a:pPr lvl="1"/>
            <a:r>
              <a:rPr lang="en-IN" dirty="0"/>
              <a:t>Combines continuum mechanics and statistical mechanics</a:t>
            </a:r>
          </a:p>
          <a:p>
            <a:pPr lvl="1"/>
            <a:r>
              <a:rPr lang="en-IN" dirty="0"/>
              <a:t>Incorporates non-linear viscosity  into state of art continuum mechanics</a:t>
            </a:r>
          </a:p>
          <a:p>
            <a:pPr lvl="1"/>
            <a:r>
              <a:rPr lang="en-IN" dirty="0"/>
              <a:t>Adopts thermodynamic evolution model</a:t>
            </a:r>
          </a:p>
          <a:p>
            <a:pPr lvl="1"/>
            <a:r>
              <a:rPr lang="en-IN" dirty="0"/>
              <a:t>adopts most of the </a:t>
            </a:r>
            <a:r>
              <a:rPr lang="en-IN" dirty="0" err="1"/>
              <a:t>hyperelastic</a:t>
            </a:r>
            <a:r>
              <a:rPr lang="en-IN" dirty="0"/>
              <a:t> constitutive equations</a:t>
            </a:r>
          </a:p>
          <a:p>
            <a:pPr lvl="1"/>
            <a:r>
              <a:rPr lang="en-IN" dirty="0"/>
              <a:t>Captures the relaxation and non-linear viscosity of polymer chains under large deformations</a:t>
            </a:r>
          </a:p>
          <a:p>
            <a:pPr lvl="1"/>
            <a:r>
              <a:rPr lang="en-IN" dirty="0"/>
              <a:t>Insights into tailoring the microstructure to application</a:t>
            </a:r>
          </a:p>
        </p:txBody>
      </p:sp>
      <p:sp>
        <p:nvSpPr>
          <p:cNvPr id="4" name="Date Placeholder 3">
            <a:extLst>
              <a:ext uri="{FF2B5EF4-FFF2-40B4-BE49-F238E27FC236}">
                <a16:creationId xmlns:a16="http://schemas.microsoft.com/office/drawing/2014/main" id="{371C67C1-9B44-A1DD-7C8E-8C65C5F4AD22}"/>
              </a:ext>
            </a:extLst>
          </p:cNvPr>
          <p:cNvSpPr>
            <a:spLocks noGrp="1"/>
          </p:cNvSpPr>
          <p:nvPr>
            <p:ph type="dt" sz="half" idx="10"/>
          </p:nvPr>
        </p:nvSpPr>
        <p:spPr/>
        <p:txBody>
          <a:bodyPr/>
          <a:lstStyle/>
          <a:p>
            <a:fld id="{ECF0A1D9-33C1-47B4-93B8-5D4383FAF864}" type="datetime1">
              <a:rPr lang="en-IN" smtClean="0"/>
              <a:t>12-12-2023</a:t>
            </a:fld>
            <a:endParaRPr lang="en-IN" dirty="0"/>
          </a:p>
        </p:txBody>
      </p:sp>
      <p:sp>
        <p:nvSpPr>
          <p:cNvPr id="5" name="Footer Placeholder 4">
            <a:extLst>
              <a:ext uri="{FF2B5EF4-FFF2-40B4-BE49-F238E27FC236}">
                <a16:creationId xmlns:a16="http://schemas.microsoft.com/office/drawing/2014/main" id="{CF46BDD1-0090-47A8-8006-B6C832A9C183}"/>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7D47DD2-17FF-F500-5B48-2F73A6B9FF72}"/>
              </a:ext>
            </a:extLst>
          </p:cNvPr>
          <p:cNvSpPr>
            <a:spLocks noGrp="1"/>
          </p:cNvSpPr>
          <p:nvPr>
            <p:ph type="sldNum" sz="quarter" idx="12"/>
          </p:nvPr>
        </p:nvSpPr>
        <p:spPr/>
        <p:txBody>
          <a:bodyPr/>
          <a:lstStyle/>
          <a:p>
            <a:fld id="{2E6C7C08-77A6-4D3D-9225-8AE301DF0A0D}" type="slidenum">
              <a:rPr lang="en-IN" smtClean="0"/>
              <a:pPr/>
              <a:t>41</a:t>
            </a:fld>
            <a:endParaRPr lang="en-IN" dirty="0"/>
          </a:p>
        </p:txBody>
      </p:sp>
    </p:spTree>
    <p:extLst>
      <p:ext uri="{BB962C8B-B14F-4D97-AF65-F5344CB8AC3E}">
        <p14:creationId xmlns:p14="http://schemas.microsoft.com/office/powerpoint/2010/main" val="612538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9EFB-BABF-A5E8-AFAA-26BE5A4CCCDD}"/>
              </a:ext>
            </a:extLst>
          </p:cNvPr>
          <p:cNvSpPr>
            <a:spLocks noGrp="1"/>
          </p:cNvSpPr>
          <p:nvPr>
            <p:ph type="title"/>
          </p:nvPr>
        </p:nvSpPr>
        <p:spPr/>
        <p:txBody>
          <a:bodyPr/>
          <a:lstStyle/>
          <a:p>
            <a:r>
              <a:rPr lang="en-IN" dirty="0"/>
              <a:t>Continuum mechanics Framework</a:t>
            </a:r>
          </a:p>
        </p:txBody>
      </p:sp>
      <p:sp>
        <p:nvSpPr>
          <p:cNvPr id="3" name="Content Placeholder 2">
            <a:extLst>
              <a:ext uri="{FF2B5EF4-FFF2-40B4-BE49-F238E27FC236}">
                <a16:creationId xmlns:a16="http://schemas.microsoft.com/office/drawing/2014/main" id="{CCF424AE-0D5C-7E21-6195-152C0CD90884}"/>
              </a:ext>
            </a:extLst>
          </p:cNvPr>
          <p:cNvSpPr>
            <a:spLocks noGrp="1"/>
          </p:cNvSpPr>
          <p:nvPr>
            <p:ph idx="1"/>
          </p:nvPr>
        </p:nvSpPr>
        <p:spPr/>
        <p:txBody>
          <a:bodyPr/>
          <a:lstStyle/>
          <a:p>
            <a:r>
              <a:rPr lang="en-IN" dirty="0"/>
              <a:t>Elastic ground network</a:t>
            </a:r>
          </a:p>
          <a:p>
            <a:r>
              <a:rPr lang="en-IN" dirty="0"/>
              <a:t>Subnetwork of different types of polymer chains</a:t>
            </a:r>
          </a:p>
          <a:p>
            <a:r>
              <a:rPr lang="en-IN" dirty="0"/>
              <a:t>Each subnetwork represents a type of polymer chains with similar diffusion behaviour</a:t>
            </a:r>
          </a:p>
          <a:p>
            <a:r>
              <a:rPr lang="en-IN" dirty="0"/>
              <a:t>Subnetworks B</a:t>
            </a:r>
            <a:r>
              <a:rPr lang="en-IN" baseline="-25000" dirty="0"/>
              <a:t>1 </a:t>
            </a:r>
            <a:r>
              <a:rPr lang="en-IN" dirty="0"/>
              <a:t>–B</a:t>
            </a:r>
            <a:r>
              <a:rPr lang="en-IN" baseline="-25000" dirty="0"/>
              <a:t>m </a:t>
            </a:r>
            <a:r>
              <a:rPr lang="en-IN" dirty="0"/>
              <a:t>relax with time and dissipate energy</a:t>
            </a:r>
          </a:p>
          <a:p>
            <a:r>
              <a:rPr lang="en-IN" dirty="0"/>
              <a:t>Deformation gradient is</a:t>
            </a:r>
          </a:p>
          <a:p>
            <a:r>
              <a:rPr lang="en-IN" dirty="0"/>
              <a:t>Since deformation acts on all the polymer network</a:t>
            </a:r>
          </a:p>
          <a:p>
            <a:pPr marL="457200" lvl="1" indent="0">
              <a:buNone/>
            </a:pPr>
            <a:endParaRPr lang="en-IN" dirty="0"/>
          </a:p>
          <a:p>
            <a:endParaRPr lang="en-IN" dirty="0"/>
          </a:p>
          <a:p>
            <a:endParaRPr lang="en-IN" dirty="0"/>
          </a:p>
        </p:txBody>
      </p:sp>
      <p:sp>
        <p:nvSpPr>
          <p:cNvPr id="4" name="Date Placeholder 3">
            <a:extLst>
              <a:ext uri="{FF2B5EF4-FFF2-40B4-BE49-F238E27FC236}">
                <a16:creationId xmlns:a16="http://schemas.microsoft.com/office/drawing/2014/main" id="{D7F6B958-5287-E8FF-F28D-CF7EFB03E8D0}"/>
              </a:ext>
            </a:extLst>
          </p:cNvPr>
          <p:cNvSpPr>
            <a:spLocks noGrp="1"/>
          </p:cNvSpPr>
          <p:nvPr>
            <p:ph type="dt" sz="half" idx="10"/>
          </p:nvPr>
        </p:nvSpPr>
        <p:spPr/>
        <p:txBody>
          <a:bodyPr/>
          <a:lstStyle/>
          <a:p>
            <a:fld id="{82896EFD-710F-4AD8-90A0-6B2D6FAD27E0}" type="datetime1">
              <a:rPr lang="en-IN" smtClean="0"/>
              <a:t>12-12-2023</a:t>
            </a:fld>
            <a:endParaRPr lang="en-IN" dirty="0"/>
          </a:p>
        </p:txBody>
      </p:sp>
      <p:sp>
        <p:nvSpPr>
          <p:cNvPr id="5" name="Footer Placeholder 4">
            <a:extLst>
              <a:ext uri="{FF2B5EF4-FFF2-40B4-BE49-F238E27FC236}">
                <a16:creationId xmlns:a16="http://schemas.microsoft.com/office/drawing/2014/main" id="{0BBC7DAE-28BC-D45F-7B99-9DAC4F972EB4}"/>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775C038F-E2A2-F45E-DC88-A1F99CD37D6D}"/>
              </a:ext>
            </a:extLst>
          </p:cNvPr>
          <p:cNvSpPr>
            <a:spLocks noGrp="1"/>
          </p:cNvSpPr>
          <p:nvPr>
            <p:ph type="sldNum" sz="quarter" idx="12"/>
          </p:nvPr>
        </p:nvSpPr>
        <p:spPr/>
        <p:txBody>
          <a:bodyPr/>
          <a:lstStyle/>
          <a:p>
            <a:fld id="{2E6C7C08-77A6-4D3D-9225-8AE301DF0A0D}" type="slidenum">
              <a:rPr lang="en-IN" smtClean="0"/>
              <a:pPr/>
              <a:t>42</a:t>
            </a:fld>
            <a:endParaRPr lang="en-IN" dirty="0"/>
          </a:p>
        </p:txBody>
      </p:sp>
      <p:pic>
        <p:nvPicPr>
          <p:cNvPr id="8" name="Picture 7">
            <a:extLst>
              <a:ext uri="{FF2B5EF4-FFF2-40B4-BE49-F238E27FC236}">
                <a16:creationId xmlns:a16="http://schemas.microsoft.com/office/drawing/2014/main" id="{D7E81DE3-760A-5BD4-A515-B7D21DCCD81A}"/>
              </a:ext>
            </a:extLst>
          </p:cNvPr>
          <p:cNvPicPr>
            <a:picLocks noChangeAspect="1"/>
          </p:cNvPicPr>
          <p:nvPr/>
        </p:nvPicPr>
        <p:blipFill>
          <a:blip r:embed="rId2"/>
          <a:stretch>
            <a:fillRect/>
          </a:stretch>
        </p:blipFill>
        <p:spPr>
          <a:xfrm>
            <a:off x="4724746" y="3571093"/>
            <a:ext cx="1553224" cy="721576"/>
          </a:xfrm>
          <a:prstGeom prst="rect">
            <a:avLst/>
          </a:prstGeom>
        </p:spPr>
      </p:pic>
      <p:pic>
        <p:nvPicPr>
          <p:cNvPr id="10" name="Picture 9">
            <a:extLst>
              <a:ext uri="{FF2B5EF4-FFF2-40B4-BE49-F238E27FC236}">
                <a16:creationId xmlns:a16="http://schemas.microsoft.com/office/drawing/2014/main" id="{54238F91-7BB2-FD22-9D5B-3506DDA02746}"/>
              </a:ext>
            </a:extLst>
          </p:cNvPr>
          <p:cNvPicPr>
            <a:picLocks noChangeAspect="1"/>
          </p:cNvPicPr>
          <p:nvPr/>
        </p:nvPicPr>
        <p:blipFill>
          <a:blip r:embed="rId3"/>
          <a:stretch>
            <a:fillRect/>
          </a:stretch>
        </p:blipFill>
        <p:spPr>
          <a:xfrm>
            <a:off x="3506337" y="5093712"/>
            <a:ext cx="3721632" cy="356137"/>
          </a:xfrm>
          <a:prstGeom prst="rect">
            <a:avLst/>
          </a:prstGeom>
        </p:spPr>
      </p:pic>
    </p:spTree>
    <p:extLst>
      <p:ext uri="{BB962C8B-B14F-4D97-AF65-F5344CB8AC3E}">
        <p14:creationId xmlns:p14="http://schemas.microsoft.com/office/powerpoint/2010/main" val="1659016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5322-A403-DCE2-F4E8-8378923738F8}"/>
              </a:ext>
            </a:extLst>
          </p:cNvPr>
          <p:cNvSpPr>
            <a:spLocks noGrp="1"/>
          </p:cNvSpPr>
          <p:nvPr>
            <p:ph type="title"/>
          </p:nvPr>
        </p:nvSpPr>
        <p:spPr/>
        <p:txBody>
          <a:bodyPr/>
          <a:lstStyle/>
          <a:p>
            <a:r>
              <a:rPr lang="en-IN" dirty="0"/>
              <a:t>Continuum mechanics Framework</a:t>
            </a:r>
          </a:p>
        </p:txBody>
      </p:sp>
      <p:sp>
        <p:nvSpPr>
          <p:cNvPr id="3" name="Content Placeholder 2">
            <a:extLst>
              <a:ext uri="{FF2B5EF4-FFF2-40B4-BE49-F238E27FC236}">
                <a16:creationId xmlns:a16="http://schemas.microsoft.com/office/drawing/2014/main" id="{83B7AAF2-5AB6-F784-AE19-AFDD0FF3C615}"/>
              </a:ext>
            </a:extLst>
          </p:cNvPr>
          <p:cNvSpPr>
            <a:spLocks noGrp="1"/>
          </p:cNvSpPr>
          <p:nvPr>
            <p:ph idx="1"/>
          </p:nvPr>
        </p:nvSpPr>
        <p:spPr/>
        <p:txBody>
          <a:bodyPr/>
          <a:lstStyle/>
          <a:p>
            <a:r>
              <a:rPr lang="en-IN" dirty="0"/>
              <a:t>For each subnetwork, F can be decomposed into </a:t>
            </a:r>
          </a:p>
          <a:p>
            <a:pPr lvl="1"/>
            <a:r>
              <a:rPr lang="en-IN" dirty="0"/>
              <a:t>Elastic Component</a:t>
            </a:r>
          </a:p>
          <a:p>
            <a:pPr lvl="1"/>
            <a:r>
              <a:rPr lang="en-IN" dirty="0"/>
              <a:t>Inelastic component</a:t>
            </a:r>
          </a:p>
          <a:p>
            <a:pPr lvl="1"/>
            <a:endParaRPr lang="en-IN" dirty="0"/>
          </a:p>
          <a:p>
            <a:r>
              <a:rPr lang="en-IN" dirty="0"/>
              <a:t>    </a:t>
            </a:r>
            <a:r>
              <a:rPr lang="en-IN" dirty="0">
                <a:sym typeface="Wingdings" panose="05000000000000000000" pitchFamily="2" charset="2"/>
              </a:rPr>
              <a:t></a:t>
            </a:r>
            <a:r>
              <a:rPr lang="en-IN" dirty="0"/>
              <a:t>  Deformation gradient of the spring</a:t>
            </a:r>
          </a:p>
          <a:p>
            <a:pPr marL="0" indent="0">
              <a:buNone/>
            </a:pPr>
            <a:r>
              <a:rPr lang="en-IN" dirty="0"/>
              <a:t> </a:t>
            </a:r>
          </a:p>
          <a:p>
            <a:r>
              <a:rPr lang="en-IN" dirty="0"/>
              <a:t>     </a:t>
            </a:r>
            <a:r>
              <a:rPr lang="en-IN" dirty="0">
                <a:sym typeface="Wingdings" panose="05000000000000000000" pitchFamily="2" charset="2"/>
              </a:rPr>
              <a:t> Deformation gradient of the damper in the subnetwork</a:t>
            </a:r>
            <a:endParaRPr lang="en-IN" dirty="0"/>
          </a:p>
        </p:txBody>
      </p:sp>
      <p:sp>
        <p:nvSpPr>
          <p:cNvPr id="4" name="Date Placeholder 3">
            <a:extLst>
              <a:ext uri="{FF2B5EF4-FFF2-40B4-BE49-F238E27FC236}">
                <a16:creationId xmlns:a16="http://schemas.microsoft.com/office/drawing/2014/main" id="{9D44259A-F0EB-6B31-1B7C-B0985A5BB50F}"/>
              </a:ext>
            </a:extLst>
          </p:cNvPr>
          <p:cNvSpPr>
            <a:spLocks noGrp="1"/>
          </p:cNvSpPr>
          <p:nvPr>
            <p:ph type="dt" sz="half" idx="10"/>
          </p:nvPr>
        </p:nvSpPr>
        <p:spPr/>
        <p:txBody>
          <a:bodyPr/>
          <a:lstStyle/>
          <a:p>
            <a:fld id="{C8A231AE-67B3-430C-90AF-91EFCC6A2B94}" type="datetime1">
              <a:rPr lang="en-IN" smtClean="0"/>
              <a:t>12-12-2023</a:t>
            </a:fld>
            <a:endParaRPr lang="en-IN" dirty="0"/>
          </a:p>
        </p:txBody>
      </p:sp>
      <p:sp>
        <p:nvSpPr>
          <p:cNvPr id="5" name="Footer Placeholder 4">
            <a:extLst>
              <a:ext uri="{FF2B5EF4-FFF2-40B4-BE49-F238E27FC236}">
                <a16:creationId xmlns:a16="http://schemas.microsoft.com/office/drawing/2014/main" id="{8BD82577-69A1-F357-D0D3-A2DDD5638828}"/>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00AA1AC5-5BC8-A3D0-4277-223FFE3A90D0}"/>
              </a:ext>
            </a:extLst>
          </p:cNvPr>
          <p:cNvSpPr>
            <a:spLocks noGrp="1"/>
          </p:cNvSpPr>
          <p:nvPr>
            <p:ph type="sldNum" sz="quarter" idx="12"/>
          </p:nvPr>
        </p:nvSpPr>
        <p:spPr/>
        <p:txBody>
          <a:bodyPr/>
          <a:lstStyle/>
          <a:p>
            <a:fld id="{2E6C7C08-77A6-4D3D-9225-8AE301DF0A0D}" type="slidenum">
              <a:rPr lang="en-IN" smtClean="0"/>
              <a:pPr/>
              <a:t>43</a:t>
            </a:fld>
            <a:endParaRPr lang="en-IN" dirty="0"/>
          </a:p>
        </p:txBody>
      </p:sp>
      <p:pic>
        <p:nvPicPr>
          <p:cNvPr id="8" name="Picture 7">
            <a:extLst>
              <a:ext uri="{FF2B5EF4-FFF2-40B4-BE49-F238E27FC236}">
                <a16:creationId xmlns:a16="http://schemas.microsoft.com/office/drawing/2014/main" id="{A9682548-3FCC-8ED6-CD08-8963048179F7}"/>
              </a:ext>
            </a:extLst>
          </p:cNvPr>
          <p:cNvPicPr>
            <a:picLocks noChangeAspect="1"/>
          </p:cNvPicPr>
          <p:nvPr/>
        </p:nvPicPr>
        <p:blipFill>
          <a:blip r:embed="rId2"/>
          <a:stretch>
            <a:fillRect/>
          </a:stretch>
        </p:blipFill>
        <p:spPr>
          <a:xfrm>
            <a:off x="8438244" y="1701721"/>
            <a:ext cx="2019714" cy="570789"/>
          </a:xfrm>
          <a:prstGeom prst="rect">
            <a:avLst/>
          </a:prstGeom>
        </p:spPr>
      </p:pic>
      <p:pic>
        <p:nvPicPr>
          <p:cNvPr id="9" name="Picture 8">
            <a:extLst>
              <a:ext uri="{FF2B5EF4-FFF2-40B4-BE49-F238E27FC236}">
                <a16:creationId xmlns:a16="http://schemas.microsoft.com/office/drawing/2014/main" id="{71AFEB11-6AB9-98AD-4D06-61F102F04B51}"/>
              </a:ext>
            </a:extLst>
          </p:cNvPr>
          <p:cNvPicPr>
            <a:picLocks noChangeAspect="1"/>
          </p:cNvPicPr>
          <p:nvPr/>
        </p:nvPicPr>
        <p:blipFill rotWithShape="1">
          <a:blip r:embed="rId2"/>
          <a:srcRect l="49584" t="-2" r="27526" b="-6748"/>
          <a:stretch/>
        </p:blipFill>
        <p:spPr>
          <a:xfrm>
            <a:off x="890514" y="2916359"/>
            <a:ext cx="388961" cy="512641"/>
          </a:xfrm>
          <a:prstGeom prst="rect">
            <a:avLst/>
          </a:prstGeom>
        </p:spPr>
      </p:pic>
      <p:pic>
        <p:nvPicPr>
          <p:cNvPr id="10" name="Picture 9">
            <a:extLst>
              <a:ext uri="{FF2B5EF4-FFF2-40B4-BE49-F238E27FC236}">
                <a16:creationId xmlns:a16="http://schemas.microsoft.com/office/drawing/2014/main" id="{69F62277-2F3D-37F1-F44B-FD4DEF77886C}"/>
              </a:ext>
            </a:extLst>
          </p:cNvPr>
          <p:cNvPicPr>
            <a:picLocks noChangeAspect="1"/>
          </p:cNvPicPr>
          <p:nvPr/>
        </p:nvPicPr>
        <p:blipFill rotWithShape="1">
          <a:blip r:embed="rId2"/>
          <a:srcRect l="72103" t="1052" b="-1"/>
          <a:stretch/>
        </p:blipFill>
        <p:spPr>
          <a:xfrm>
            <a:off x="852984" y="3870304"/>
            <a:ext cx="518616" cy="519854"/>
          </a:xfrm>
          <a:prstGeom prst="rect">
            <a:avLst/>
          </a:prstGeom>
        </p:spPr>
      </p:pic>
    </p:spTree>
    <p:extLst>
      <p:ext uri="{BB962C8B-B14F-4D97-AF65-F5344CB8AC3E}">
        <p14:creationId xmlns:p14="http://schemas.microsoft.com/office/powerpoint/2010/main" val="1555259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A66E-5FAF-5AEE-13D3-151F186E3985}"/>
              </a:ext>
            </a:extLst>
          </p:cNvPr>
          <p:cNvSpPr>
            <a:spLocks noGrp="1"/>
          </p:cNvSpPr>
          <p:nvPr>
            <p:ph type="title"/>
          </p:nvPr>
        </p:nvSpPr>
        <p:spPr/>
        <p:txBody>
          <a:bodyPr/>
          <a:lstStyle/>
          <a:p>
            <a:r>
              <a:rPr lang="en-IN" dirty="0"/>
              <a:t>Continuum mechanics Framework</a:t>
            </a:r>
          </a:p>
        </p:txBody>
      </p:sp>
      <p:sp>
        <p:nvSpPr>
          <p:cNvPr id="4" name="Date Placeholder 3">
            <a:extLst>
              <a:ext uri="{FF2B5EF4-FFF2-40B4-BE49-F238E27FC236}">
                <a16:creationId xmlns:a16="http://schemas.microsoft.com/office/drawing/2014/main" id="{29BF20A0-F3A4-CF6A-A4B0-162C084DB625}"/>
              </a:ext>
            </a:extLst>
          </p:cNvPr>
          <p:cNvSpPr>
            <a:spLocks noGrp="1"/>
          </p:cNvSpPr>
          <p:nvPr>
            <p:ph type="dt" sz="half" idx="10"/>
          </p:nvPr>
        </p:nvSpPr>
        <p:spPr/>
        <p:txBody>
          <a:bodyPr/>
          <a:lstStyle/>
          <a:p>
            <a:fld id="{20C40250-8FE6-46EC-9135-9B241804BA6F}" type="datetime1">
              <a:rPr lang="en-IN" smtClean="0"/>
              <a:t>12-12-2023</a:t>
            </a:fld>
            <a:endParaRPr lang="en-IN" dirty="0"/>
          </a:p>
        </p:txBody>
      </p:sp>
      <p:sp>
        <p:nvSpPr>
          <p:cNvPr id="5" name="Footer Placeholder 4">
            <a:extLst>
              <a:ext uri="{FF2B5EF4-FFF2-40B4-BE49-F238E27FC236}">
                <a16:creationId xmlns:a16="http://schemas.microsoft.com/office/drawing/2014/main" id="{5631498C-E8CD-B7EC-4506-0BC3DB1D9EE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E441C0D9-5C42-5141-6C23-D6296B8DFECF}"/>
              </a:ext>
            </a:extLst>
          </p:cNvPr>
          <p:cNvSpPr>
            <a:spLocks noGrp="1"/>
          </p:cNvSpPr>
          <p:nvPr>
            <p:ph type="sldNum" sz="quarter" idx="12"/>
          </p:nvPr>
        </p:nvSpPr>
        <p:spPr/>
        <p:txBody>
          <a:bodyPr/>
          <a:lstStyle/>
          <a:p>
            <a:fld id="{2E6C7C08-77A6-4D3D-9225-8AE301DF0A0D}" type="slidenum">
              <a:rPr lang="en-IN" smtClean="0"/>
              <a:pPr/>
              <a:t>44</a:t>
            </a:fld>
            <a:endParaRPr lang="en-IN" dirty="0"/>
          </a:p>
        </p:txBody>
      </p:sp>
      <p:sp>
        <p:nvSpPr>
          <p:cNvPr id="10" name="Content Placeholder 9">
            <a:extLst>
              <a:ext uri="{FF2B5EF4-FFF2-40B4-BE49-F238E27FC236}">
                <a16:creationId xmlns:a16="http://schemas.microsoft.com/office/drawing/2014/main" id="{52EF533D-62EA-EE8B-3B65-589311DDAFF5}"/>
              </a:ext>
            </a:extLst>
          </p:cNvPr>
          <p:cNvSpPr>
            <a:spLocks noGrp="1"/>
          </p:cNvSpPr>
          <p:nvPr>
            <p:ph idx="1"/>
          </p:nvPr>
        </p:nvSpPr>
        <p:spPr/>
        <p:txBody>
          <a:bodyPr/>
          <a:lstStyle/>
          <a:p>
            <a:r>
              <a:rPr lang="en-IN" dirty="0"/>
              <a:t>           &amp;                    Helmholtz free energy densities of the spring in ground and sub network respectively</a:t>
            </a:r>
          </a:p>
          <a:p>
            <a:endParaRPr lang="en-IN" dirty="0"/>
          </a:p>
          <a:p>
            <a:r>
              <a:rPr lang="en-IN" dirty="0"/>
              <a:t>Total free energy density of the elastomer</a:t>
            </a:r>
          </a:p>
          <a:p>
            <a:endParaRPr lang="en-IN" dirty="0"/>
          </a:p>
          <a:p>
            <a:endParaRPr lang="en-IN" dirty="0"/>
          </a:p>
          <a:p>
            <a:r>
              <a:rPr lang="en-IN" dirty="0"/>
              <a:t>Cauchy stress tensor is given by </a:t>
            </a:r>
          </a:p>
        </p:txBody>
      </p:sp>
      <p:pic>
        <p:nvPicPr>
          <p:cNvPr id="11" name="Content Placeholder 7">
            <a:extLst>
              <a:ext uri="{FF2B5EF4-FFF2-40B4-BE49-F238E27FC236}">
                <a16:creationId xmlns:a16="http://schemas.microsoft.com/office/drawing/2014/main" id="{234EB410-D5CE-E523-C7B5-FB70F9FBEE99}"/>
              </a:ext>
            </a:extLst>
          </p:cNvPr>
          <p:cNvPicPr>
            <a:picLocks noChangeAspect="1"/>
          </p:cNvPicPr>
          <p:nvPr/>
        </p:nvPicPr>
        <p:blipFill>
          <a:blip r:embed="rId2"/>
          <a:stretch>
            <a:fillRect/>
          </a:stretch>
        </p:blipFill>
        <p:spPr>
          <a:xfrm>
            <a:off x="838200" y="1275602"/>
            <a:ext cx="1028700" cy="428625"/>
          </a:xfrm>
          <a:prstGeom prst="rect">
            <a:avLst/>
          </a:prstGeom>
        </p:spPr>
      </p:pic>
      <p:pic>
        <p:nvPicPr>
          <p:cNvPr id="13" name="Picture 12">
            <a:extLst>
              <a:ext uri="{FF2B5EF4-FFF2-40B4-BE49-F238E27FC236}">
                <a16:creationId xmlns:a16="http://schemas.microsoft.com/office/drawing/2014/main" id="{1975ECF3-ABB6-F647-1BE7-79CDDCF4E430}"/>
              </a:ext>
            </a:extLst>
          </p:cNvPr>
          <p:cNvPicPr>
            <a:picLocks noChangeAspect="1"/>
          </p:cNvPicPr>
          <p:nvPr/>
        </p:nvPicPr>
        <p:blipFill>
          <a:blip r:embed="rId3"/>
          <a:stretch>
            <a:fillRect/>
          </a:stretch>
        </p:blipFill>
        <p:spPr>
          <a:xfrm>
            <a:off x="2344571" y="1304177"/>
            <a:ext cx="1238250" cy="400050"/>
          </a:xfrm>
          <a:prstGeom prst="rect">
            <a:avLst/>
          </a:prstGeom>
        </p:spPr>
      </p:pic>
      <p:pic>
        <p:nvPicPr>
          <p:cNvPr id="17" name="Picture 16">
            <a:extLst>
              <a:ext uri="{FF2B5EF4-FFF2-40B4-BE49-F238E27FC236}">
                <a16:creationId xmlns:a16="http://schemas.microsoft.com/office/drawing/2014/main" id="{7E8E2394-644F-2231-1453-0767B7AB11CE}"/>
              </a:ext>
            </a:extLst>
          </p:cNvPr>
          <p:cNvPicPr>
            <a:picLocks noChangeAspect="1"/>
          </p:cNvPicPr>
          <p:nvPr/>
        </p:nvPicPr>
        <p:blipFill>
          <a:blip r:embed="rId4"/>
          <a:stretch>
            <a:fillRect/>
          </a:stretch>
        </p:blipFill>
        <p:spPr>
          <a:xfrm>
            <a:off x="2352433" y="3228505"/>
            <a:ext cx="6024651" cy="870045"/>
          </a:xfrm>
          <a:prstGeom prst="rect">
            <a:avLst/>
          </a:prstGeom>
        </p:spPr>
      </p:pic>
      <p:pic>
        <p:nvPicPr>
          <p:cNvPr id="19" name="Picture 18">
            <a:extLst>
              <a:ext uri="{FF2B5EF4-FFF2-40B4-BE49-F238E27FC236}">
                <a16:creationId xmlns:a16="http://schemas.microsoft.com/office/drawing/2014/main" id="{1003FFA8-6A09-C1D8-7940-C6BA86294925}"/>
              </a:ext>
            </a:extLst>
          </p:cNvPr>
          <p:cNvPicPr>
            <a:picLocks noChangeAspect="1"/>
          </p:cNvPicPr>
          <p:nvPr/>
        </p:nvPicPr>
        <p:blipFill>
          <a:blip r:embed="rId5"/>
          <a:stretch>
            <a:fillRect/>
          </a:stretch>
        </p:blipFill>
        <p:spPr>
          <a:xfrm>
            <a:off x="3582821" y="4986755"/>
            <a:ext cx="3582254" cy="895564"/>
          </a:xfrm>
          <a:prstGeom prst="rect">
            <a:avLst/>
          </a:prstGeom>
        </p:spPr>
      </p:pic>
    </p:spTree>
    <p:extLst>
      <p:ext uri="{BB962C8B-B14F-4D97-AF65-F5344CB8AC3E}">
        <p14:creationId xmlns:p14="http://schemas.microsoft.com/office/powerpoint/2010/main" val="2154666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EA48-48CB-60A9-AD53-CD60C3B24677}"/>
              </a:ext>
            </a:extLst>
          </p:cNvPr>
          <p:cNvSpPr>
            <a:spLocks noGrp="1"/>
          </p:cNvSpPr>
          <p:nvPr>
            <p:ph type="title"/>
          </p:nvPr>
        </p:nvSpPr>
        <p:spPr/>
        <p:txBody>
          <a:bodyPr/>
          <a:lstStyle/>
          <a:p>
            <a:r>
              <a:rPr lang="en-IN" dirty="0"/>
              <a:t>Continuum mechanics Framework</a:t>
            </a:r>
          </a:p>
        </p:txBody>
      </p:sp>
      <p:sp>
        <p:nvSpPr>
          <p:cNvPr id="3" name="Content Placeholder 2">
            <a:extLst>
              <a:ext uri="{FF2B5EF4-FFF2-40B4-BE49-F238E27FC236}">
                <a16:creationId xmlns:a16="http://schemas.microsoft.com/office/drawing/2014/main" id="{EDFABD17-A4A1-4686-4E70-0CF355E6424A}"/>
              </a:ext>
            </a:extLst>
          </p:cNvPr>
          <p:cNvSpPr>
            <a:spLocks noGrp="1"/>
          </p:cNvSpPr>
          <p:nvPr>
            <p:ph idx="1"/>
          </p:nvPr>
        </p:nvSpPr>
        <p:spPr/>
        <p:txBody>
          <a:bodyPr/>
          <a:lstStyle/>
          <a:p>
            <a:r>
              <a:rPr lang="en-IN" dirty="0"/>
              <a:t>Where,</a:t>
            </a:r>
          </a:p>
          <a:p>
            <a:endParaRPr lang="en-IN" dirty="0"/>
          </a:p>
          <a:p>
            <a:endParaRPr lang="en-IN" dirty="0"/>
          </a:p>
          <a:p>
            <a:r>
              <a:rPr lang="en-IN" dirty="0"/>
              <a:t>First </a:t>
            </a:r>
            <a:r>
              <a:rPr lang="en-IN" dirty="0" err="1"/>
              <a:t>piola</a:t>
            </a:r>
            <a:r>
              <a:rPr lang="en-IN" dirty="0"/>
              <a:t> </a:t>
            </a:r>
            <a:r>
              <a:rPr lang="en-IN" dirty="0" err="1"/>
              <a:t>Kirchoff</a:t>
            </a:r>
            <a:r>
              <a:rPr lang="en-IN" dirty="0"/>
              <a:t> stress tensor is given by</a:t>
            </a:r>
          </a:p>
        </p:txBody>
      </p:sp>
      <p:sp>
        <p:nvSpPr>
          <p:cNvPr id="4" name="Date Placeholder 3">
            <a:extLst>
              <a:ext uri="{FF2B5EF4-FFF2-40B4-BE49-F238E27FC236}">
                <a16:creationId xmlns:a16="http://schemas.microsoft.com/office/drawing/2014/main" id="{1256795B-CD79-D6D7-8018-C99C33F48A15}"/>
              </a:ext>
            </a:extLst>
          </p:cNvPr>
          <p:cNvSpPr>
            <a:spLocks noGrp="1"/>
          </p:cNvSpPr>
          <p:nvPr>
            <p:ph type="dt" sz="half" idx="10"/>
          </p:nvPr>
        </p:nvSpPr>
        <p:spPr/>
        <p:txBody>
          <a:bodyPr/>
          <a:lstStyle/>
          <a:p>
            <a:fld id="{45256095-4EA2-4E1B-9AB5-B78D27E78D5D}" type="datetime1">
              <a:rPr lang="en-IN" smtClean="0"/>
              <a:t>12-12-2023</a:t>
            </a:fld>
            <a:endParaRPr lang="en-IN" dirty="0"/>
          </a:p>
        </p:txBody>
      </p:sp>
      <p:sp>
        <p:nvSpPr>
          <p:cNvPr id="5" name="Footer Placeholder 4">
            <a:extLst>
              <a:ext uri="{FF2B5EF4-FFF2-40B4-BE49-F238E27FC236}">
                <a16:creationId xmlns:a16="http://schemas.microsoft.com/office/drawing/2014/main" id="{EB66FAC0-1A1A-C416-B26D-1D2D8BB3E32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5C9988F-1BE4-608A-8415-FA5683402112}"/>
              </a:ext>
            </a:extLst>
          </p:cNvPr>
          <p:cNvSpPr>
            <a:spLocks noGrp="1"/>
          </p:cNvSpPr>
          <p:nvPr>
            <p:ph type="sldNum" sz="quarter" idx="12"/>
          </p:nvPr>
        </p:nvSpPr>
        <p:spPr/>
        <p:txBody>
          <a:bodyPr/>
          <a:lstStyle/>
          <a:p>
            <a:fld id="{2E6C7C08-77A6-4D3D-9225-8AE301DF0A0D}" type="slidenum">
              <a:rPr lang="en-IN" smtClean="0"/>
              <a:pPr/>
              <a:t>45</a:t>
            </a:fld>
            <a:endParaRPr lang="en-IN" dirty="0"/>
          </a:p>
        </p:txBody>
      </p:sp>
      <p:pic>
        <p:nvPicPr>
          <p:cNvPr id="7" name="Picture 6">
            <a:extLst>
              <a:ext uri="{FF2B5EF4-FFF2-40B4-BE49-F238E27FC236}">
                <a16:creationId xmlns:a16="http://schemas.microsoft.com/office/drawing/2014/main" id="{B0DA99E4-B4C7-81C1-CAB5-A8635DF7541D}"/>
              </a:ext>
            </a:extLst>
          </p:cNvPr>
          <p:cNvPicPr>
            <a:picLocks noChangeAspect="1"/>
          </p:cNvPicPr>
          <p:nvPr/>
        </p:nvPicPr>
        <p:blipFill rotWithShape="1">
          <a:blip r:embed="rId2"/>
          <a:srcRect t="11818" r="2905" b="10038"/>
          <a:stretch/>
        </p:blipFill>
        <p:spPr>
          <a:xfrm>
            <a:off x="4201225" y="1823458"/>
            <a:ext cx="2553452" cy="549055"/>
          </a:xfrm>
          <a:prstGeom prst="rect">
            <a:avLst/>
          </a:prstGeom>
        </p:spPr>
      </p:pic>
      <p:pic>
        <p:nvPicPr>
          <p:cNvPr id="9" name="Picture 8">
            <a:extLst>
              <a:ext uri="{FF2B5EF4-FFF2-40B4-BE49-F238E27FC236}">
                <a16:creationId xmlns:a16="http://schemas.microsoft.com/office/drawing/2014/main" id="{43126462-AE72-4E91-484F-2E4496EC8BC1}"/>
              </a:ext>
            </a:extLst>
          </p:cNvPr>
          <p:cNvPicPr>
            <a:picLocks noChangeAspect="1"/>
          </p:cNvPicPr>
          <p:nvPr/>
        </p:nvPicPr>
        <p:blipFill rotWithShape="1">
          <a:blip r:embed="rId3"/>
          <a:srcRect t="1" r="5120" b="2851"/>
          <a:stretch/>
        </p:blipFill>
        <p:spPr>
          <a:xfrm>
            <a:off x="1170123" y="1740827"/>
            <a:ext cx="1349589" cy="656948"/>
          </a:xfrm>
          <a:prstGeom prst="rect">
            <a:avLst/>
          </a:prstGeom>
        </p:spPr>
      </p:pic>
      <p:pic>
        <p:nvPicPr>
          <p:cNvPr id="11" name="Picture 10">
            <a:extLst>
              <a:ext uri="{FF2B5EF4-FFF2-40B4-BE49-F238E27FC236}">
                <a16:creationId xmlns:a16="http://schemas.microsoft.com/office/drawing/2014/main" id="{757F9379-E356-25AB-F33B-9E1C7BC75296}"/>
              </a:ext>
            </a:extLst>
          </p:cNvPr>
          <p:cNvPicPr>
            <a:picLocks noChangeAspect="1"/>
          </p:cNvPicPr>
          <p:nvPr/>
        </p:nvPicPr>
        <p:blipFill>
          <a:blip r:embed="rId4"/>
          <a:stretch>
            <a:fillRect/>
          </a:stretch>
        </p:blipFill>
        <p:spPr>
          <a:xfrm>
            <a:off x="7752592" y="1701721"/>
            <a:ext cx="2884093" cy="735161"/>
          </a:xfrm>
          <a:prstGeom prst="rect">
            <a:avLst/>
          </a:prstGeom>
        </p:spPr>
      </p:pic>
      <p:pic>
        <p:nvPicPr>
          <p:cNvPr id="13" name="Picture 12">
            <a:extLst>
              <a:ext uri="{FF2B5EF4-FFF2-40B4-BE49-F238E27FC236}">
                <a16:creationId xmlns:a16="http://schemas.microsoft.com/office/drawing/2014/main" id="{B1C74714-52CE-5C74-100F-24171808BC47}"/>
              </a:ext>
            </a:extLst>
          </p:cNvPr>
          <p:cNvPicPr>
            <a:picLocks noChangeAspect="1"/>
          </p:cNvPicPr>
          <p:nvPr/>
        </p:nvPicPr>
        <p:blipFill rotWithShape="1">
          <a:blip r:embed="rId5"/>
          <a:srcRect t="15069" r="5262" b="14972"/>
          <a:stretch/>
        </p:blipFill>
        <p:spPr>
          <a:xfrm>
            <a:off x="5157669" y="3797144"/>
            <a:ext cx="1597008" cy="382894"/>
          </a:xfrm>
          <a:prstGeom prst="rect">
            <a:avLst/>
          </a:prstGeom>
        </p:spPr>
      </p:pic>
    </p:spTree>
    <p:extLst>
      <p:ext uri="{BB962C8B-B14F-4D97-AF65-F5344CB8AC3E}">
        <p14:creationId xmlns:p14="http://schemas.microsoft.com/office/powerpoint/2010/main" val="4222362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CA3F-896F-A78D-77C6-397889A0584A}"/>
              </a:ext>
            </a:extLst>
          </p:cNvPr>
          <p:cNvSpPr>
            <a:spLocks noGrp="1"/>
          </p:cNvSpPr>
          <p:nvPr>
            <p:ph type="title"/>
          </p:nvPr>
        </p:nvSpPr>
        <p:spPr/>
        <p:txBody>
          <a:bodyPr/>
          <a:lstStyle/>
          <a:p>
            <a:r>
              <a:rPr lang="en-IN" dirty="0"/>
              <a:t>Thermodynamic requirement</a:t>
            </a:r>
          </a:p>
        </p:txBody>
      </p:sp>
      <p:sp>
        <p:nvSpPr>
          <p:cNvPr id="3" name="Content Placeholder 2">
            <a:extLst>
              <a:ext uri="{FF2B5EF4-FFF2-40B4-BE49-F238E27FC236}">
                <a16:creationId xmlns:a16="http://schemas.microsoft.com/office/drawing/2014/main" id="{83E4122A-DB64-6C0E-986B-74D9326674EF}"/>
              </a:ext>
            </a:extLst>
          </p:cNvPr>
          <p:cNvSpPr>
            <a:spLocks noGrp="1"/>
          </p:cNvSpPr>
          <p:nvPr>
            <p:ph idx="1"/>
          </p:nvPr>
        </p:nvSpPr>
        <p:spPr>
          <a:xfrm>
            <a:off x="838200" y="964038"/>
            <a:ext cx="10515600" cy="4351338"/>
          </a:xfrm>
        </p:spPr>
        <p:txBody>
          <a:bodyPr/>
          <a:lstStyle/>
          <a:p>
            <a:r>
              <a:rPr lang="en-US" sz="2000" b="0" i="0" dirty="0">
                <a:solidFill>
                  <a:srgbClr val="000000"/>
                </a:solidFill>
                <a:effectLst/>
              </a:rPr>
              <a:t>free energy of a material system must never increase under isothermal conditions. </a:t>
            </a:r>
          </a:p>
          <a:p>
            <a:pPr lvl="1"/>
            <a:r>
              <a:rPr lang="en-US" sz="2000" b="0" i="0" dirty="0">
                <a:solidFill>
                  <a:srgbClr val="000000"/>
                </a:solidFill>
                <a:effectLst/>
              </a:rPr>
              <a:t>internal variables of the time-dependent polymer networks must fulfil the entropy inequality</a:t>
            </a:r>
            <a:r>
              <a:rPr lang="en-US" sz="2000" dirty="0"/>
              <a:t> </a:t>
            </a:r>
            <a:br>
              <a:rPr lang="en-US" dirty="0"/>
            </a:br>
            <a:br>
              <a:rPr lang="en-US" dirty="0"/>
            </a:br>
            <a:endParaRPr lang="en-IN" dirty="0"/>
          </a:p>
        </p:txBody>
      </p:sp>
      <p:sp>
        <p:nvSpPr>
          <p:cNvPr id="4" name="Date Placeholder 3">
            <a:extLst>
              <a:ext uri="{FF2B5EF4-FFF2-40B4-BE49-F238E27FC236}">
                <a16:creationId xmlns:a16="http://schemas.microsoft.com/office/drawing/2014/main" id="{CBA360BE-657A-5FA1-EB38-3440134C99A8}"/>
              </a:ext>
            </a:extLst>
          </p:cNvPr>
          <p:cNvSpPr>
            <a:spLocks noGrp="1"/>
          </p:cNvSpPr>
          <p:nvPr>
            <p:ph type="dt" sz="half" idx="10"/>
          </p:nvPr>
        </p:nvSpPr>
        <p:spPr/>
        <p:txBody>
          <a:bodyPr/>
          <a:lstStyle/>
          <a:p>
            <a:fld id="{1A33CBCE-6476-4F30-861F-7DCA23EE1781}" type="datetime1">
              <a:rPr lang="en-IN" smtClean="0"/>
              <a:t>12-12-2023</a:t>
            </a:fld>
            <a:endParaRPr lang="en-IN" dirty="0"/>
          </a:p>
        </p:txBody>
      </p:sp>
      <p:sp>
        <p:nvSpPr>
          <p:cNvPr id="5" name="Footer Placeholder 4">
            <a:extLst>
              <a:ext uri="{FF2B5EF4-FFF2-40B4-BE49-F238E27FC236}">
                <a16:creationId xmlns:a16="http://schemas.microsoft.com/office/drawing/2014/main" id="{CB22949C-89EA-0494-99CC-0D4258212E41}"/>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ECE912F2-BEDD-2F81-A701-911F7974A9D7}"/>
              </a:ext>
            </a:extLst>
          </p:cNvPr>
          <p:cNvSpPr>
            <a:spLocks noGrp="1"/>
          </p:cNvSpPr>
          <p:nvPr>
            <p:ph type="sldNum" sz="quarter" idx="12"/>
          </p:nvPr>
        </p:nvSpPr>
        <p:spPr/>
        <p:txBody>
          <a:bodyPr/>
          <a:lstStyle/>
          <a:p>
            <a:fld id="{2E6C7C08-77A6-4D3D-9225-8AE301DF0A0D}" type="slidenum">
              <a:rPr lang="en-IN" smtClean="0"/>
              <a:pPr/>
              <a:t>46</a:t>
            </a:fld>
            <a:endParaRPr lang="en-IN" dirty="0"/>
          </a:p>
        </p:txBody>
      </p:sp>
      <p:pic>
        <p:nvPicPr>
          <p:cNvPr id="8" name="Picture 7">
            <a:extLst>
              <a:ext uri="{FF2B5EF4-FFF2-40B4-BE49-F238E27FC236}">
                <a16:creationId xmlns:a16="http://schemas.microsoft.com/office/drawing/2014/main" id="{4C626CD3-A3A9-6C53-BB95-CA6C1CF82547}"/>
              </a:ext>
            </a:extLst>
          </p:cNvPr>
          <p:cNvPicPr>
            <a:picLocks noChangeAspect="1"/>
          </p:cNvPicPr>
          <p:nvPr/>
        </p:nvPicPr>
        <p:blipFill>
          <a:blip r:embed="rId2"/>
          <a:stretch>
            <a:fillRect/>
          </a:stretch>
        </p:blipFill>
        <p:spPr>
          <a:xfrm>
            <a:off x="2356730" y="1788731"/>
            <a:ext cx="7056212" cy="519398"/>
          </a:xfrm>
          <a:prstGeom prst="rect">
            <a:avLst/>
          </a:prstGeom>
        </p:spPr>
      </p:pic>
      <p:pic>
        <p:nvPicPr>
          <p:cNvPr id="12" name="Picture 11">
            <a:extLst>
              <a:ext uri="{FF2B5EF4-FFF2-40B4-BE49-F238E27FC236}">
                <a16:creationId xmlns:a16="http://schemas.microsoft.com/office/drawing/2014/main" id="{77392768-3635-2DFE-E52D-6AA1092E1773}"/>
              </a:ext>
            </a:extLst>
          </p:cNvPr>
          <p:cNvPicPr>
            <a:picLocks noChangeAspect="1"/>
          </p:cNvPicPr>
          <p:nvPr/>
        </p:nvPicPr>
        <p:blipFill>
          <a:blip r:embed="rId3"/>
          <a:stretch>
            <a:fillRect/>
          </a:stretch>
        </p:blipFill>
        <p:spPr>
          <a:xfrm>
            <a:off x="674661" y="2448338"/>
            <a:ext cx="10420350" cy="295275"/>
          </a:xfrm>
          <a:prstGeom prst="rect">
            <a:avLst/>
          </a:prstGeom>
        </p:spPr>
      </p:pic>
      <p:pic>
        <p:nvPicPr>
          <p:cNvPr id="14" name="Picture 13">
            <a:extLst>
              <a:ext uri="{FF2B5EF4-FFF2-40B4-BE49-F238E27FC236}">
                <a16:creationId xmlns:a16="http://schemas.microsoft.com/office/drawing/2014/main" id="{72385133-CCD8-492A-F305-4951ADC35973}"/>
              </a:ext>
            </a:extLst>
          </p:cNvPr>
          <p:cNvPicPr>
            <a:picLocks noChangeAspect="1"/>
          </p:cNvPicPr>
          <p:nvPr/>
        </p:nvPicPr>
        <p:blipFill>
          <a:blip r:embed="rId4"/>
          <a:stretch>
            <a:fillRect/>
          </a:stretch>
        </p:blipFill>
        <p:spPr>
          <a:xfrm>
            <a:off x="11095011" y="2481675"/>
            <a:ext cx="704850" cy="228600"/>
          </a:xfrm>
          <a:prstGeom prst="rect">
            <a:avLst/>
          </a:prstGeom>
        </p:spPr>
      </p:pic>
      <p:pic>
        <p:nvPicPr>
          <p:cNvPr id="16" name="Picture 15">
            <a:extLst>
              <a:ext uri="{FF2B5EF4-FFF2-40B4-BE49-F238E27FC236}">
                <a16:creationId xmlns:a16="http://schemas.microsoft.com/office/drawing/2014/main" id="{20BB329D-D530-F328-A2FA-36DFE6813BB6}"/>
              </a:ext>
            </a:extLst>
          </p:cNvPr>
          <p:cNvPicPr>
            <a:picLocks noChangeAspect="1"/>
          </p:cNvPicPr>
          <p:nvPr/>
        </p:nvPicPr>
        <p:blipFill>
          <a:blip r:embed="rId5"/>
          <a:stretch>
            <a:fillRect/>
          </a:stretch>
        </p:blipFill>
        <p:spPr>
          <a:xfrm>
            <a:off x="2973134" y="2986391"/>
            <a:ext cx="5660428" cy="743942"/>
          </a:xfrm>
          <a:prstGeom prst="rect">
            <a:avLst/>
          </a:prstGeom>
        </p:spPr>
      </p:pic>
      <p:pic>
        <p:nvPicPr>
          <p:cNvPr id="18" name="Picture 17">
            <a:extLst>
              <a:ext uri="{FF2B5EF4-FFF2-40B4-BE49-F238E27FC236}">
                <a16:creationId xmlns:a16="http://schemas.microsoft.com/office/drawing/2014/main" id="{4673766A-723A-03E3-8AF0-ADE5DB1329DE}"/>
              </a:ext>
            </a:extLst>
          </p:cNvPr>
          <p:cNvPicPr>
            <a:picLocks noChangeAspect="1"/>
          </p:cNvPicPr>
          <p:nvPr/>
        </p:nvPicPr>
        <p:blipFill>
          <a:blip r:embed="rId6"/>
          <a:stretch>
            <a:fillRect/>
          </a:stretch>
        </p:blipFill>
        <p:spPr>
          <a:xfrm>
            <a:off x="723719" y="3964271"/>
            <a:ext cx="1152525" cy="628650"/>
          </a:xfrm>
          <a:prstGeom prst="rect">
            <a:avLst/>
          </a:prstGeom>
        </p:spPr>
      </p:pic>
      <p:sp>
        <p:nvSpPr>
          <p:cNvPr id="19" name="TextBox 18">
            <a:extLst>
              <a:ext uri="{FF2B5EF4-FFF2-40B4-BE49-F238E27FC236}">
                <a16:creationId xmlns:a16="http://schemas.microsoft.com/office/drawing/2014/main" id="{B6359761-1FD9-2C69-61D3-66EC4EFF60DD}"/>
              </a:ext>
            </a:extLst>
          </p:cNvPr>
          <p:cNvSpPr txBox="1"/>
          <p:nvPr/>
        </p:nvSpPr>
        <p:spPr>
          <a:xfrm>
            <a:off x="2003744" y="4093930"/>
            <a:ext cx="5759355" cy="369332"/>
          </a:xfrm>
          <a:prstGeom prst="rect">
            <a:avLst/>
          </a:prstGeom>
          <a:noFill/>
        </p:spPr>
        <p:txBody>
          <a:bodyPr wrap="square" rtlCol="0">
            <a:spAutoFit/>
          </a:bodyPr>
          <a:lstStyle/>
          <a:p>
            <a:r>
              <a:rPr lang="en-IN" dirty="0"/>
              <a:t>Even when the system is in a non-equilibrium state</a:t>
            </a:r>
          </a:p>
        </p:txBody>
      </p:sp>
      <p:pic>
        <p:nvPicPr>
          <p:cNvPr id="21" name="Picture 20">
            <a:extLst>
              <a:ext uri="{FF2B5EF4-FFF2-40B4-BE49-F238E27FC236}">
                <a16:creationId xmlns:a16="http://schemas.microsoft.com/office/drawing/2014/main" id="{B707BC5F-F2AB-0185-9952-3C41B9C73942}"/>
              </a:ext>
            </a:extLst>
          </p:cNvPr>
          <p:cNvPicPr>
            <a:picLocks noChangeAspect="1"/>
          </p:cNvPicPr>
          <p:nvPr/>
        </p:nvPicPr>
        <p:blipFill>
          <a:blip r:embed="rId7"/>
          <a:stretch>
            <a:fillRect/>
          </a:stretch>
        </p:blipFill>
        <p:spPr>
          <a:xfrm>
            <a:off x="3622414" y="4612966"/>
            <a:ext cx="3770786" cy="913740"/>
          </a:xfrm>
          <a:prstGeom prst="rect">
            <a:avLst/>
          </a:prstGeom>
        </p:spPr>
      </p:pic>
    </p:spTree>
    <p:extLst>
      <p:ext uri="{BB962C8B-B14F-4D97-AF65-F5344CB8AC3E}">
        <p14:creationId xmlns:p14="http://schemas.microsoft.com/office/powerpoint/2010/main" val="636350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2695-1398-5159-1033-153DE8E387D8}"/>
              </a:ext>
            </a:extLst>
          </p:cNvPr>
          <p:cNvSpPr>
            <a:spLocks noGrp="1"/>
          </p:cNvSpPr>
          <p:nvPr>
            <p:ph type="title"/>
          </p:nvPr>
        </p:nvSpPr>
        <p:spPr/>
        <p:txBody>
          <a:bodyPr/>
          <a:lstStyle/>
          <a:p>
            <a:r>
              <a:rPr lang="en-IN" dirty="0"/>
              <a:t>Internal variable evolution equation</a:t>
            </a:r>
          </a:p>
        </p:txBody>
      </p:sp>
      <p:sp>
        <p:nvSpPr>
          <p:cNvPr id="3" name="Content Placeholder 2">
            <a:extLst>
              <a:ext uri="{FF2B5EF4-FFF2-40B4-BE49-F238E27FC236}">
                <a16:creationId xmlns:a16="http://schemas.microsoft.com/office/drawing/2014/main" id="{31CC9EF7-5E5D-C42C-6212-62CD114FC1D9}"/>
              </a:ext>
            </a:extLst>
          </p:cNvPr>
          <p:cNvSpPr>
            <a:spLocks noGrp="1"/>
          </p:cNvSpPr>
          <p:nvPr>
            <p:ph idx="1"/>
          </p:nvPr>
        </p:nvSpPr>
        <p:spPr>
          <a:xfrm>
            <a:off x="838199" y="1253331"/>
            <a:ext cx="10729519" cy="5237038"/>
          </a:xfrm>
        </p:spPr>
        <p:txBody>
          <a:bodyPr/>
          <a:lstStyle/>
          <a:p>
            <a:r>
              <a:rPr lang="en-IN" dirty="0"/>
              <a:t>We know that</a:t>
            </a:r>
          </a:p>
          <a:p>
            <a:endParaRPr lang="en-IN" dirty="0"/>
          </a:p>
          <a:p>
            <a:pPr marL="0" indent="0">
              <a:buNone/>
            </a:pPr>
            <a:r>
              <a:rPr lang="en-IN" dirty="0"/>
              <a:t>Material time derivative of internal variable,</a:t>
            </a:r>
          </a:p>
          <a:p>
            <a:pPr marL="0" indent="0">
              <a:buNone/>
            </a:pPr>
            <a:endParaRPr lang="en-IN" dirty="0"/>
          </a:p>
          <a:p>
            <a:pPr marL="0" indent="0">
              <a:buNone/>
            </a:pPr>
            <a:endParaRPr lang="en-IN" dirty="0"/>
          </a:p>
          <a:p>
            <a:pPr marL="0" indent="0">
              <a:buNone/>
            </a:pPr>
            <a:r>
              <a:rPr lang="en-IN" dirty="0"/>
              <a:t>Where,</a:t>
            </a:r>
          </a:p>
          <a:p>
            <a:pPr marL="0" indent="0">
              <a:buNone/>
            </a:pPr>
            <a:endParaRPr lang="en-IN" dirty="0"/>
          </a:p>
          <a:p>
            <a:r>
              <a:rPr lang="en-IN" dirty="0"/>
              <a:t>Load is applied simultaneously to all networks simultaneously </a:t>
            </a:r>
          </a:p>
          <a:p>
            <a:r>
              <a:rPr lang="en-IN" dirty="0"/>
              <a:t>Relaxation of different subnetwork is independent of each other</a:t>
            </a:r>
          </a:p>
        </p:txBody>
      </p:sp>
      <p:sp>
        <p:nvSpPr>
          <p:cNvPr id="4" name="Date Placeholder 3">
            <a:extLst>
              <a:ext uri="{FF2B5EF4-FFF2-40B4-BE49-F238E27FC236}">
                <a16:creationId xmlns:a16="http://schemas.microsoft.com/office/drawing/2014/main" id="{D3F6C0A7-C8E4-4CEF-16EF-871D89DE4B7E}"/>
              </a:ext>
            </a:extLst>
          </p:cNvPr>
          <p:cNvSpPr>
            <a:spLocks noGrp="1"/>
          </p:cNvSpPr>
          <p:nvPr>
            <p:ph type="dt" sz="half" idx="10"/>
          </p:nvPr>
        </p:nvSpPr>
        <p:spPr/>
        <p:txBody>
          <a:bodyPr/>
          <a:lstStyle/>
          <a:p>
            <a:fld id="{EE39B30E-36CD-4D2C-92DB-0C246F3098FA}" type="datetime1">
              <a:rPr lang="en-IN" smtClean="0"/>
              <a:t>13-12-2023</a:t>
            </a:fld>
            <a:endParaRPr lang="en-IN" dirty="0"/>
          </a:p>
        </p:txBody>
      </p:sp>
      <p:sp>
        <p:nvSpPr>
          <p:cNvPr id="5" name="Footer Placeholder 4">
            <a:extLst>
              <a:ext uri="{FF2B5EF4-FFF2-40B4-BE49-F238E27FC236}">
                <a16:creationId xmlns:a16="http://schemas.microsoft.com/office/drawing/2014/main" id="{E71972CE-B6B6-ED7E-E010-5E0D157A32A1}"/>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B9D45838-739A-F9E1-ACE5-86519BFBBA02}"/>
              </a:ext>
            </a:extLst>
          </p:cNvPr>
          <p:cNvSpPr>
            <a:spLocks noGrp="1"/>
          </p:cNvSpPr>
          <p:nvPr>
            <p:ph type="sldNum" sz="quarter" idx="12"/>
          </p:nvPr>
        </p:nvSpPr>
        <p:spPr/>
        <p:txBody>
          <a:bodyPr/>
          <a:lstStyle/>
          <a:p>
            <a:fld id="{2E6C7C08-77A6-4D3D-9225-8AE301DF0A0D}" type="slidenum">
              <a:rPr lang="en-IN" smtClean="0"/>
              <a:pPr/>
              <a:t>47</a:t>
            </a:fld>
            <a:endParaRPr lang="en-IN" dirty="0"/>
          </a:p>
        </p:txBody>
      </p:sp>
      <p:pic>
        <p:nvPicPr>
          <p:cNvPr id="8" name="Picture 7">
            <a:extLst>
              <a:ext uri="{FF2B5EF4-FFF2-40B4-BE49-F238E27FC236}">
                <a16:creationId xmlns:a16="http://schemas.microsoft.com/office/drawing/2014/main" id="{6365CC60-3024-5079-0C99-06721FD2BEFA}"/>
              </a:ext>
            </a:extLst>
          </p:cNvPr>
          <p:cNvPicPr>
            <a:picLocks noChangeAspect="1"/>
          </p:cNvPicPr>
          <p:nvPr/>
        </p:nvPicPr>
        <p:blipFill>
          <a:blip r:embed="rId3"/>
          <a:stretch>
            <a:fillRect/>
          </a:stretch>
        </p:blipFill>
        <p:spPr>
          <a:xfrm>
            <a:off x="3755033" y="1229447"/>
            <a:ext cx="3517433" cy="822122"/>
          </a:xfrm>
          <a:prstGeom prst="rect">
            <a:avLst/>
          </a:prstGeom>
        </p:spPr>
      </p:pic>
      <p:pic>
        <p:nvPicPr>
          <p:cNvPr id="10" name="Picture 9">
            <a:extLst>
              <a:ext uri="{FF2B5EF4-FFF2-40B4-BE49-F238E27FC236}">
                <a16:creationId xmlns:a16="http://schemas.microsoft.com/office/drawing/2014/main" id="{9789F828-4994-0240-5615-EF64914555D2}"/>
              </a:ext>
            </a:extLst>
          </p:cNvPr>
          <p:cNvPicPr>
            <a:picLocks noChangeAspect="1"/>
          </p:cNvPicPr>
          <p:nvPr/>
        </p:nvPicPr>
        <p:blipFill>
          <a:blip r:embed="rId4"/>
          <a:stretch>
            <a:fillRect/>
          </a:stretch>
        </p:blipFill>
        <p:spPr>
          <a:xfrm>
            <a:off x="8528668" y="1387811"/>
            <a:ext cx="1838866" cy="427342"/>
          </a:xfrm>
          <a:prstGeom prst="rect">
            <a:avLst/>
          </a:prstGeom>
        </p:spPr>
      </p:pic>
      <p:pic>
        <p:nvPicPr>
          <p:cNvPr id="12" name="Picture 11">
            <a:extLst>
              <a:ext uri="{FF2B5EF4-FFF2-40B4-BE49-F238E27FC236}">
                <a16:creationId xmlns:a16="http://schemas.microsoft.com/office/drawing/2014/main" id="{2B2C9C85-8C2D-F05F-6138-3D9CDCD12CEB}"/>
              </a:ext>
            </a:extLst>
          </p:cNvPr>
          <p:cNvPicPr>
            <a:picLocks noChangeAspect="1"/>
          </p:cNvPicPr>
          <p:nvPr/>
        </p:nvPicPr>
        <p:blipFill>
          <a:blip r:embed="rId5"/>
          <a:stretch>
            <a:fillRect/>
          </a:stretch>
        </p:blipFill>
        <p:spPr>
          <a:xfrm>
            <a:off x="3210465" y="2703358"/>
            <a:ext cx="5771069" cy="1246663"/>
          </a:xfrm>
          <a:prstGeom prst="rect">
            <a:avLst/>
          </a:prstGeom>
        </p:spPr>
      </p:pic>
      <p:pic>
        <p:nvPicPr>
          <p:cNvPr id="14" name="Picture 13">
            <a:extLst>
              <a:ext uri="{FF2B5EF4-FFF2-40B4-BE49-F238E27FC236}">
                <a16:creationId xmlns:a16="http://schemas.microsoft.com/office/drawing/2014/main" id="{D859A1FD-6FA5-DB68-B913-6F74E5BE23AB}"/>
              </a:ext>
            </a:extLst>
          </p:cNvPr>
          <p:cNvPicPr>
            <a:picLocks noChangeAspect="1"/>
          </p:cNvPicPr>
          <p:nvPr/>
        </p:nvPicPr>
        <p:blipFill>
          <a:blip r:embed="rId6"/>
          <a:stretch>
            <a:fillRect/>
          </a:stretch>
        </p:blipFill>
        <p:spPr>
          <a:xfrm>
            <a:off x="2530487" y="4009460"/>
            <a:ext cx="7131023" cy="612397"/>
          </a:xfrm>
          <a:prstGeom prst="rect">
            <a:avLst/>
          </a:prstGeom>
        </p:spPr>
      </p:pic>
    </p:spTree>
    <p:extLst>
      <p:ext uri="{BB962C8B-B14F-4D97-AF65-F5344CB8AC3E}">
        <p14:creationId xmlns:p14="http://schemas.microsoft.com/office/powerpoint/2010/main" val="2335354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5CFC-D6A6-7DDA-90DC-5F3DA7BC1F5C}"/>
              </a:ext>
            </a:extLst>
          </p:cNvPr>
          <p:cNvSpPr>
            <a:spLocks noGrp="1"/>
          </p:cNvSpPr>
          <p:nvPr>
            <p:ph type="title"/>
          </p:nvPr>
        </p:nvSpPr>
        <p:spPr/>
        <p:txBody>
          <a:bodyPr/>
          <a:lstStyle/>
          <a:p>
            <a:r>
              <a:rPr lang="en-IN" dirty="0"/>
              <a:t>Thermodynamic admissibility</a:t>
            </a:r>
          </a:p>
        </p:txBody>
      </p:sp>
      <p:sp>
        <p:nvSpPr>
          <p:cNvPr id="3" name="Content Placeholder 2">
            <a:extLst>
              <a:ext uri="{FF2B5EF4-FFF2-40B4-BE49-F238E27FC236}">
                <a16:creationId xmlns:a16="http://schemas.microsoft.com/office/drawing/2014/main" id="{E1854C18-654A-19CB-B671-BC6FBC5004A9}"/>
              </a:ext>
            </a:extLst>
          </p:cNvPr>
          <p:cNvSpPr>
            <a:spLocks noGrp="1"/>
          </p:cNvSpPr>
          <p:nvPr>
            <p:ph idx="1"/>
          </p:nvPr>
        </p:nvSpPr>
        <p:spPr/>
        <p:txBody>
          <a:bodyPr/>
          <a:lstStyle/>
          <a:p>
            <a:r>
              <a:rPr lang="en-IN" dirty="0"/>
              <a:t>A sufficient condition for fulfilling the inequality is that the internal variable satisfy the thermodynamic evolution equation</a:t>
            </a:r>
          </a:p>
        </p:txBody>
      </p:sp>
      <p:sp>
        <p:nvSpPr>
          <p:cNvPr id="4" name="Date Placeholder 3">
            <a:extLst>
              <a:ext uri="{FF2B5EF4-FFF2-40B4-BE49-F238E27FC236}">
                <a16:creationId xmlns:a16="http://schemas.microsoft.com/office/drawing/2014/main" id="{E1CC23F1-D89B-67C9-F8A8-A278C97BC70D}"/>
              </a:ext>
            </a:extLst>
          </p:cNvPr>
          <p:cNvSpPr>
            <a:spLocks noGrp="1"/>
          </p:cNvSpPr>
          <p:nvPr>
            <p:ph type="dt" sz="half" idx="10"/>
          </p:nvPr>
        </p:nvSpPr>
        <p:spPr/>
        <p:txBody>
          <a:bodyPr/>
          <a:lstStyle/>
          <a:p>
            <a:fld id="{DDCC700B-B7BD-4763-8085-A067C9D8E7B5}" type="datetime1">
              <a:rPr lang="en-IN" smtClean="0"/>
              <a:t>12-12-2023</a:t>
            </a:fld>
            <a:endParaRPr lang="en-IN" dirty="0"/>
          </a:p>
        </p:txBody>
      </p:sp>
      <p:sp>
        <p:nvSpPr>
          <p:cNvPr id="5" name="Footer Placeholder 4">
            <a:extLst>
              <a:ext uri="{FF2B5EF4-FFF2-40B4-BE49-F238E27FC236}">
                <a16:creationId xmlns:a16="http://schemas.microsoft.com/office/drawing/2014/main" id="{0EEA4E23-1593-A237-B3E7-06AA04A47DB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37ED1ED-4975-F091-4FFF-9EF4A0D32AF3}"/>
              </a:ext>
            </a:extLst>
          </p:cNvPr>
          <p:cNvSpPr>
            <a:spLocks noGrp="1"/>
          </p:cNvSpPr>
          <p:nvPr>
            <p:ph type="sldNum" sz="quarter" idx="12"/>
          </p:nvPr>
        </p:nvSpPr>
        <p:spPr/>
        <p:txBody>
          <a:bodyPr/>
          <a:lstStyle/>
          <a:p>
            <a:fld id="{2E6C7C08-77A6-4D3D-9225-8AE301DF0A0D}" type="slidenum">
              <a:rPr lang="en-IN" smtClean="0"/>
              <a:pPr/>
              <a:t>48</a:t>
            </a:fld>
            <a:endParaRPr lang="en-IN" dirty="0"/>
          </a:p>
        </p:txBody>
      </p:sp>
      <p:pic>
        <p:nvPicPr>
          <p:cNvPr id="8" name="Picture 7">
            <a:extLst>
              <a:ext uri="{FF2B5EF4-FFF2-40B4-BE49-F238E27FC236}">
                <a16:creationId xmlns:a16="http://schemas.microsoft.com/office/drawing/2014/main" id="{B73B770B-5E15-C0AF-291B-8A7226AF81A6}"/>
              </a:ext>
            </a:extLst>
          </p:cNvPr>
          <p:cNvPicPr>
            <a:picLocks noChangeAspect="1"/>
          </p:cNvPicPr>
          <p:nvPr/>
        </p:nvPicPr>
        <p:blipFill>
          <a:blip r:embed="rId3"/>
          <a:stretch>
            <a:fillRect/>
          </a:stretch>
        </p:blipFill>
        <p:spPr>
          <a:xfrm>
            <a:off x="2259081" y="2541320"/>
            <a:ext cx="6211356" cy="2337466"/>
          </a:xfrm>
          <a:prstGeom prst="rect">
            <a:avLst/>
          </a:prstGeom>
        </p:spPr>
      </p:pic>
      <p:pic>
        <p:nvPicPr>
          <p:cNvPr id="10" name="Picture 9">
            <a:extLst>
              <a:ext uri="{FF2B5EF4-FFF2-40B4-BE49-F238E27FC236}">
                <a16:creationId xmlns:a16="http://schemas.microsoft.com/office/drawing/2014/main" id="{6939ABEE-8128-61F9-D152-87825ABEA69D}"/>
              </a:ext>
            </a:extLst>
          </p:cNvPr>
          <p:cNvPicPr>
            <a:picLocks noChangeAspect="1"/>
          </p:cNvPicPr>
          <p:nvPr/>
        </p:nvPicPr>
        <p:blipFill>
          <a:blip r:embed="rId4"/>
          <a:stretch>
            <a:fillRect/>
          </a:stretch>
        </p:blipFill>
        <p:spPr>
          <a:xfrm>
            <a:off x="2401242" y="5316096"/>
            <a:ext cx="5927034" cy="275676"/>
          </a:xfrm>
          <a:prstGeom prst="rect">
            <a:avLst/>
          </a:prstGeom>
        </p:spPr>
      </p:pic>
    </p:spTree>
    <p:extLst>
      <p:ext uri="{BB962C8B-B14F-4D97-AF65-F5344CB8AC3E}">
        <p14:creationId xmlns:p14="http://schemas.microsoft.com/office/powerpoint/2010/main" val="124653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FF1A-0A22-1496-17E7-22D729038B7D}"/>
              </a:ext>
            </a:extLst>
          </p:cNvPr>
          <p:cNvSpPr>
            <a:spLocks noGrp="1"/>
          </p:cNvSpPr>
          <p:nvPr>
            <p:ph type="title"/>
          </p:nvPr>
        </p:nvSpPr>
        <p:spPr/>
        <p:txBody>
          <a:bodyPr/>
          <a:lstStyle/>
          <a:p>
            <a:r>
              <a:rPr lang="en-IN" dirty="0"/>
              <a:t>Rivlin-Mooney</a:t>
            </a:r>
          </a:p>
        </p:txBody>
      </p:sp>
      <p:sp>
        <p:nvSpPr>
          <p:cNvPr id="3" name="Content Placeholder 2">
            <a:extLst>
              <a:ext uri="{FF2B5EF4-FFF2-40B4-BE49-F238E27FC236}">
                <a16:creationId xmlns:a16="http://schemas.microsoft.com/office/drawing/2014/main" id="{887EC399-E255-B802-E075-8FF1A7F6B1DA}"/>
              </a:ext>
            </a:extLst>
          </p:cNvPr>
          <p:cNvSpPr>
            <a:spLocks noGrp="1"/>
          </p:cNvSpPr>
          <p:nvPr>
            <p:ph idx="1"/>
          </p:nvPr>
        </p:nvSpPr>
        <p:spPr>
          <a:xfrm>
            <a:off x="523952" y="2139031"/>
            <a:ext cx="10515600" cy="4351338"/>
          </a:xfrm>
        </p:spPr>
        <p:txBody>
          <a:bodyPr/>
          <a:lstStyle/>
          <a:p>
            <a:r>
              <a:rPr lang="en-IN" dirty="0"/>
              <a:t>Linear dependence on first and second invariance</a:t>
            </a:r>
          </a:p>
          <a:p>
            <a:r>
              <a:rPr lang="en-IN" dirty="0"/>
              <a:t> applicable for small strains only</a:t>
            </a:r>
          </a:p>
          <a:p>
            <a:r>
              <a:rPr lang="en-IN" dirty="0"/>
              <a:t>Cannot capture strain hardening or softening</a:t>
            </a:r>
          </a:p>
          <a:p>
            <a:r>
              <a:rPr lang="en-IN" dirty="0"/>
              <a:t>Lack of frequency dependence</a:t>
            </a:r>
          </a:p>
          <a:p>
            <a:r>
              <a:rPr lang="en-IN" dirty="0"/>
              <a:t>Parameters lack physical basis</a:t>
            </a:r>
          </a:p>
        </p:txBody>
      </p:sp>
      <p:sp>
        <p:nvSpPr>
          <p:cNvPr id="4" name="Date Placeholder 3">
            <a:extLst>
              <a:ext uri="{FF2B5EF4-FFF2-40B4-BE49-F238E27FC236}">
                <a16:creationId xmlns:a16="http://schemas.microsoft.com/office/drawing/2014/main" id="{7CAC6E8B-2049-57CE-A874-D615F6F91BBD}"/>
              </a:ext>
            </a:extLst>
          </p:cNvPr>
          <p:cNvSpPr>
            <a:spLocks noGrp="1"/>
          </p:cNvSpPr>
          <p:nvPr>
            <p:ph type="dt" sz="half" idx="10"/>
          </p:nvPr>
        </p:nvSpPr>
        <p:spPr/>
        <p:txBody>
          <a:bodyPr/>
          <a:lstStyle/>
          <a:p>
            <a:fld id="{F46E5296-4DEC-4604-87E7-10FCB1C2A0C9}" type="datetime1">
              <a:rPr lang="en-IN" smtClean="0"/>
              <a:t>12-12-2023</a:t>
            </a:fld>
            <a:endParaRPr lang="en-IN" dirty="0"/>
          </a:p>
        </p:txBody>
      </p:sp>
      <p:sp>
        <p:nvSpPr>
          <p:cNvPr id="5" name="Footer Placeholder 4">
            <a:extLst>
              <a:ext uri="{FF2B5EF4-FFF2-40B4-BE49-F238E27FC236}">
                <a16:creationId xmlns:a16="http://schemas.microsoft.com/office/drawing/2014/main" id="{78557A07-07C8-008A-9B4C-538027E7B797}"/>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AC42FA03-BD7B-FFF7-232C-41D6690647D2}"/>
              </a:ext>
            </a:extLst>
          </p:cNvPr>
          <p:cNvSpPr>
            <a:spLocks noGrp="1"/>
          </p:cNvSpPr>
          <p:nvPr>
            <p:ph type="sldNum" sz="quarter" idx="12"/>
          </p:nvPr>
        </p:nvSpPr>
        <p:spPr/>
        <p:txBody>
          <a:bodyPr/>
          <a:lstStyle/>
          <a:p>
            <a:fld id="{2E6C7C08-77A6-4D3D-9225-8AE301DF0A0D}" type="slidenum">
              <a:rPr lang="en-IN" smtClean="0"/>
              <a:pPr/>
              <a:t>49</a:t>
            </a:fld>
            <a:endParaRPr lang="en-IN" dirty="0"/>
          </a:p>
        </p:txBody>
      </p:sp>
      <p:pic>
        <p:nvPicPr>
          <p:cNvPr id="8" name="Picture 7">
            <a:extLst>
              <a:ext uri="{FF2B5EF4-FFF2-40B4-BE49-F238E27FC236}">
                <a16:creationId xmlns:a16="http://schemas.microsoft.com/office/drawing/2014/main" id="{731BD097-B90C-7C58-8C33-524E4E30032F}"/>
              </a:ext>
            </a:extLst>
          </p:cNvPr>
          <p:cNvPicPr>
            <a:picLocks noChangeAspect="1"/>
          </p:cNvPicPr>
          <p:nvPr/>
        </p:nvPicPr>
        <p:blipFill rotWithShape="1">
          <a:blip r:embed="rId2"/>
          <a:srcRect l="6637" t="29236" r="3529" b="17093"/>
          <a:stretch/>
        </p:blipFill>
        <p:spPr>
          <a:xfrm>
            <a:off x="2743200" y="1184014"/>
            <a:ext cx="6819784" cy="822122"/>
          </a:xfrm>
          <a:prstGeom prst="rect">
            <a:avLst/>
          </a:prstGeom>
        </p:spPr>
      </p:pic>
    </p:spTree>
    <p:extLst>
      <p:ext uri="{BB962C8B-B14F-4D97-AF65-F5344CB8AC3E}">
        <p14:creationId xmlns:p14="http://schemas.microsoft.com/office/powerpoint/2010/main" val="256402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3E5E-614B-E38F-EB4F-E224A339C017}"/>
              </a:ext>
            </a:extLst>
          </p:cNvPr>
          <p:cNvSpPr>
            <a:spLocks noGrp="1"/>
          </p:cNvSpPr>
          <p:nvPr>
            <p:ph type="title"/>
          </p:nvPr>
        </p:nvSpPr>
        <p:spPr/>
        <p:txBody>
          <a:bodyPr/>
          <a:lstStyle/>
          <a:p>
            <a:r>
              <a:rPr lang="en-IN" dirty="0"/>
              <a:t>Statistical mechanics framework</a:t>
            </a:r>
          </a:p>
        </p:txBody>
      </p:sp>
      <p:sp>
        <p:nvSpPr>
          <p:cNvPr id="3" name="Content Placeholder 2">
            <a:extLst>
              <a:ext uri="{FF2B5EF4-FFF2-40B4-BE49-F238E27FC236}">
                <a16:creationId xmlns:a16="http://schemas.microsoft.com/office/drawing/2014/main" id="{F3844F82-A876-EE7A-9E87-4CD4562A3C59}"/>
              </a:ext>
            </a:extLst>
          </p:cNvPr>
          <p:cNvSpPr>
            <a:spLocks noGrp="1"/>
          </p:cNvSpPr>
          <p:nvPr>
            <p:ph idx="1"/>
          </p:nvPr>
        </p:nvSpPr>
        <p:spPr>
          <a:xfrm>
            <a:off x="294968" y="1253331"/>
            <a:ext cx="11058832" cy="5044230"/>
          </a:xfrm>
        </p:spPr>
        <p:txBody>
          <a:bodyPr>
            <a:normAutofit/>
          </a:bodyPr>
          <a:lstStyle/>
          <a:p>
            <a:pPr algn="just"/>
            <a:r>
              <a:rPr lang="en-US" sz="2400" dirty="0">
                <a:solidFill>
                  <a:srgbClr val="000000"/>
                </a:solidFill>
                <a:cs typeface="Times New Roman" panose="02020603050405020304" pitchFamily="18" charset="0"/>
              </a:rPr>
              <a:t>D</a:t>
            </a:r>
            <a:r>
              <a:rPr lang="en-US" sz="2400" b="0" i="0" dirty="0">
                <a:solidFill>
                  <a:srgbClr val="000000"/>
                </a:solidFill>
                <a:effectLst/>
                <a:cs typeface="Times New Roman" panose="02020603050405020304" pitchFamily="18" charset="0"/>
              </a:rPr>
              <a:t>irectly link the macroscopic behavior of the materials to their microstructure. </a:t>
            </a:r>
          </a:p>
          <a:p>
            <a:pPr algn="just"/>
            <a:r>
              <a:rPr lang="en-US" sz="2400" dirty="0">
                <a:solidFill>
                  <a:srgbClr val="000000"/>
                </a:solidFill>
                <a:cs typeface="Times New Roman" panose="02020603050405020304" pitchFamily="18" charset="0"/>
              </a:rPr>
              <a:t>T</a:t>
            </a:r>
            <a:r>
              <a:rPr lang="en-US" sz="2400" b="0" i="0" dirty="0">
                <a:solidFill>
                  <a:srgbClr val="000000"/>
                </a:solidFill>
                <a:effectLst/>
                <a:cs typeface="Times New Roman" panose="02020603050405020304" pitchFamily="18" charset="0"/>
              </a:rPr>
              <a:t>he parameters of polymer physics and chemistry, such as the cross-linking density, the molecular weight of the monomers, the chain extensibility, the </a:t>
            </a:r>
            <a:r>
              <a:rPr lang="en-US" sz="2400" b="0" i="0" dirty="0" err="1">
                <a:solidFill>
                  <a:srgbClr val="000000"/>
                </a:solidFill>
                <a:effectLst/>
                <a:cs typeface="Times New Roman" panose="02020603050405020304" pitchFamily="18" charset="0"/>
              </a:rPr>
              <a:t>polymerisation</a:t>
            </a:r>
            <a:r>
              <a:rPr lang="en-US" sz="2400" b="0" i="0" dirty="0">
                <a:solidFill>
                  <a:srgbClr val="000000"/>
                </a:solidFill>
                <a:effectLst/>
                <a:cs typeface="Times New Roman" panose="02020603050405020304" pitchFamily="18" charset="0"/>
              </a:rPr>
              <a:t> degree and the amount of entanglements of polymer chains, reflect the microstructure of the material</a:t>
            </a:r>
          </a:p>
          <a:p>
            <a:pPr algn="just"/>
            <a:r>
              <a:rPr lang="en-IN" sz="2400" dirty="0">
                <a:solidFill>
                  <a:srgbClr val="000000"/>
                </a:solidFill>
                <a:cs typeface="Times New Roman" panose="02020603050405020304" pitchFamily="18" charset="0"/>
              </a:rPr>
              <a:t>M</a:t>
            </a:r>
            <a:r>
              <a:rPr lang="en-IN" sz="2400" b="0" i="0" dirty="0">
                <a:solidFill>
                  <a:srgbClr val="000000"/>
                </a:solidFill>
                <a:effectLst/>
                <a:cs typeface="Times New Roman" panose="02020603050405020304" pitchFamily="18" charset="0"/>
              </a:rPr>
              <a:t>icro-mechanical based </a:t>
            </a:r>
            <a:r>
              <a:rPr lang="en-IN" sz="2400" b="0" i="0" dirty="0" err="1">
                <a:solidFill>
                  <a:srgbClr val="000000"/>
                </a:solidFill>
                <a:effectLst/>
                <a:cs typeface="Times New Roman" panose="02020603050405020304" pitchFamily="18" charset="0"/>
              </a:rPr>
              <a:t>hyperelastic</a:t>
            </a:r>
            <a:r>
              <a:rPr lang="en-IN" sz="2400" b="0" i="0" dirty="0">
                <a:solidFill>
                  <a:srgbClr val="000000"/>
                </a:solidFill>
                <a:effectLst/>
                <a:cs typeface="Times New Roman" panose="02020603050405020304" pitchFamily="18" charset="0"/>
              </a:rPr>
              <a:t> models</a:t>
            </a:r>
            <a:r>
              <a:rPr lang="en-IN" sz="2400" dirty="0">
                <a:cs typeface="Times New Roman" panose="02020603050405020304" pitchFamily="18" charset="0"/>
              </a:rPr>
              <a:t> </a:t>
            </a:r>
          </a:p>
          <a:p>
            <a:pPr algn="just"/>
            <a:r>
              <a:rPr lang="en-US" sz="2400" dirty="0">
                <a:solidFill>
                  <a:srgbClr val="000000"/>
                </a:solidFill>
                <a:cs typeface="Times New Roman" panose="02020603050405020304" pitchFamily="18" charset="0"/>
              </a:rPr>
              <a:t>P</a:t>
            </a:r>
            <a:r>
              <a:rPr lang="en-US" sz="2400" b="0" i="0" dirty="0">
                <a:solidFill>
                  <a:srgbClr val="000000"/>
                </a:solidFill>
                <a:effectLst/>
                <a:cs typeface="Times New Roman" panose="02020603050405020304" pitchFamily="18" charset="0"/>
              </a:rPr>
              <a:t>reserve the affinity of network deformation induced by the macroscopic deformation</a:t>
            </a:r>
            <a:r>
              <a:rPr lang="en-US" sz="2400" dirty="0">
                <a:cs typeface="Times New Roman" panose="02020603050405020304" pitchFamily="18" charset="0"/>
              </a:rPr>
              <a:t> </a:t>
            </a:r>
          </a:p>
          <a:p>
            <a:pPr algn="just"/>
            <a:r>
              <a:rPr lang="en-US" sz="2400" dirty="0">
                <a:solidFill>
                  <a:srgbClr val="000000"/>
                </a:solidFill>
                <a:cs typeface="Times New Roman" panose="02020603050405020304" pitchFamily="18" charset="0"/>
              </a:rPr>
              <a:t>A</a:t>
            </a:r>
            <a:r>
              <a:rPr lang="en-US" sz="2400" b="0" i="0" dirty="0">
                <a:solidFill>
                  <a:srgbClr val="000000"/>
                </a:solidFill>
                <a:effectLst/>
                <a:cs typeface="Times New Roman" panose="02020603050405020304" pitchFamily="18" charset="0"/>
              </a:rPr>
              <a:t>ffine network models fail to fully capture the entanglement effect of polymer chains, hence cannot represent the real molecular structure of the elastomers.</a:t>
            </a:r>
            <a:r>
              <a:rPr lang="en-US" sz="2400" dirty="0">
                <a:cs typeface="Times New Roman" panose="02020603050405020304" pitchFamily="18" charset="0"/>
              </a:rPr>
              <a:t> </a:t>
            </a:r>
            <a:br>
              <a:rPr lang="en-US" sz="2400" dirty="0">
                <a:cs typeface="Times New Roman" panose="02020603050405020304" pitchFamily="18" charset="0"/>
              </a:rPr>
            </a:br>
            <a:br>
              <a:rPr lang="en-US" dirty="0"/>
            </a:br>
            <a:endParaRPr lang="en-IN" dirty="0"/>
          </a:p>
        </p:txBody>
      </p:sp>
      <p:sp>
        <p:nvSpPr>
          <p:cNvPr id="4" name="Date Placeholder 3">
            <a:extLst>
              <a:ext uri="{FF2B5EF4-FFF2-40B4-BE49-F238E27FC236}">
                <a16:creationId xmlns:a16="http://schemas.microsoft.com/office/drawing/2014/main" id="{7821109D-39E0-61FF-42F9-90789A8FE26F}"/>
              </a:ext>
            </a:extLst>
          </p:cNvPr>
          <p:cNvSpPr>
            <a:spLocks noGrp="1"/>
          </p:cNvSpPr>
          <p:nvPr>
            <p:ph type="dt" sz="half" idx="10"/>
          </p:nvPr>
        </p:nvSpPr>
        <p:spPr/>
        <p:txBody>
          <a:bodyPr/>
          <a:lstStyle/>
          <a:p>
            <a:fld id="{3DD320A1-98C7-41B0-A950-F38F04FE44B2}" type="datetime1">
              <a:rPr lang="en-IN" smtClean="0"/>
              <a:t>12-12-2023</a:t>
            </a:fld>
            <a:endParaRPr lang="en-IN" dirty="0"/>
          </a:p>
        </p:txBody>
      </p:sp>
      <p:sp>
        <p:nvSpPr>
          <p:cNvPr id="5" name="Footer Placeholder 4">
            <a:extLst>
              <a:ext uri="{FF2B5EF4-FFF2-40B4-BE49-F238E27FC236}">
                <a16:creationId xmlns:a16="http://schemas.microsoft.com/office/drawing/2014/main" id="{6524BFFB-E2D4-156F-A7A0-3990E004078B}"/>
              </a:ext>
            </a:extLst>
          </p:cNvPr>
          <p:cNvSpPr>
            <a:spLocks noGrp="1"/>
          </p:cNvSpPr>
          <p:nvPr>
            <p:ph type="ftr" sz="quarter" idx="11"/>
          </p:nvPr>
        </p:nvSpPr>
        <p:spPr/>
        <p:txBody>
          <a:bodyPr/>
          <a:lstStyle/>
          <a:p>
            <a:r>
              <a:rPr lang="en-IN"/>
              <a:t>Viscoelasticity</a:t>
            </a:r>
            <a:endParaRPr lang="en-IN" dirty="0"/>
          </a:p>
        </p:txBody>
      </p:sp>
      <p:sp>
        <p:nvSpPr>
          <p:cNvPr id="6" name="Slide Number Placeholder 5">
            <a:extLst>
              <a:ext uri="{FF2B5EF4-FFF2-40B4-BE49-F238E27FC236}">
                <a16:creationId xmlns:a16="http://schemas.microsoft.com/office/drawing/2014/main" id="{9B91A662-3837-82DD-22E9-47C5428540E0}"/>
              </a:ext>
            </a:extLst>
          </p:cNvPr>
          <p:cNvSpPr>
            <a:spLocks noGrp="1"/>
          </p:cNvSpPr>
          <p:nvPr>
            <p:ph type="sldNum" sz="quarter" idx="12"/>
          </p:nvPr>
        </p:nvSpPr>
        <p:spPr/>
        <p:txBody>
          <a:bodyPr/>
          <a:lstStyle/>
          <a:p>
            <a:fld id="{2E6C7C08-77A6-4D3D-9225-8AE301DF0A0D}" type="slidenum">
              <a:rPr lang="en-IN" smtClean="0"/>
              <a:pPr/>
              <a:t>5</a:t>
            </a:fld>
            <a:endParaRPr lang="en-IN" dirty="0"/>
          </a:p>
        </p:txBody>
      </p:sp>
    </p:spTree>
    <p:extLst>
      <p:ext uri="{BB962C8B-B14F-4D97-AF65-F5344CB8AC3E}">
        <p14:creationId xmlns:p14="http://schemas.microsoft.com/office/powerpoint/2010/main" val="3408239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5224-CF4C-4A87-359A-20A26BD04F17}"/>
              </a:ext>
            </a:extLst>
          </p:cNvPr>
          <p:cNvSpPr>
            <a:spLocks noGrp="1"/>
          </p:cNvSpPr>
          <p:nvPr>
            <p:ph type="title"/>
          </p:nvPr>
        </p:nvSpPr>
        <p:spPr/>
        <p:txBody>
          <a:bodyPr/>
          <a:lstStyle/>
          <a:p>
            <a:r>
              <a:rPr lang="en-IN" dirty="0"/>
              <a:t>Neo-Hookean Model</a:t>
            </a:r>
          </a:p>
        </p:txBody>
      </p:sp>
      <p:sp>
        <p:nvSpPr>
          <p:cNvPr id="3" name="Content Placeholder 2">
            <a:extLst>
              <a:ext uri="{FF2B5EF4-FFF2-40B4-BE49-F238E27FC236}">
                <a16:creationId xmlns:a16="http://schemas.microsoft.com/office/drawing/2014/main" id="{02CF0BC7-02A3-BB41-E061-CB5EFC97CCC2}"/>
              </a:ext>
            </a:extLst>
          </p:cNvPr>
          <p:cNvSpPr>
            <a:spLocks noGrp="1"/>
          </p:cNvSpPr>
          <p:nvPr>
            <p:ph idx="1"/>
          </p:nvPr>
        </p:nvSpPr>
        <p:spPr>
          <a:xfrm>
            <a:off x="837851" y="2321593"/>
            <a:ext cx="10515600" cy="4351338"/>
          </a:xfrm>
        </p:spPr>
        <p:txBody>
          <a:bodyPr/>
          <a:lstStyle/>
          <a:p>
            <a:r>
              <a:rPr lang="en-IN" dirty="0"/>
              <a:t>µ and k are material parameters</a:t>
            </a:r>
          </a:p>
          <a:p>
            <a:r>
              <a:rPr lang="en-IN" dirty="0"/>
              <a:t>For small strain, they are shear and bulk modulus respectively</a:t>
            </a:r>
          </a:p>
          <a:p>
            <a:r>
              <a:rPr lang="en-IN" dirty="0"/>
              <a:t>µ =</a:t>
            </a:r>
            <a:r>
              <a:rPr lang="en-IN" dirty="0" err="1"/>
              <a:t>NkT</a:t>
            </a:r>
            <a:r>
              <a:rPr lang="en-IN" dirty="0"/>
              <a:t>; </a:t>
            </a:r>
            <a:r>
              <a:rPr lang="en-US" dirty="0"/>
              <a:t>where N is the number of polymer chains per unit volume, k is the Boltzmann constant, and T is temperature.</a:t>
            </a:r>
          </a:p>
          <a:p>
            <a:r>
              <a:rPr lang="en-US" dirty="0"/>
              <a:t>Limited compressibility </a:t>
            </a:r>
          </a:p>
          <a:p>
            <a:r>
              <a:rPr lang="en-US" dirty="0"/>
              <a:t>Does not account for variation in Material parameters with strain rate</a:t>
            </a:r>
          </a:p>
          <a:p>
            <a:r>
              <a:rPr lang="en-US" dirty="0"/>
              <a:t>Not suitable for finite deformation</a:t>
            </a:r>
          </a:p>
          <a:p>
            <a:endParaRPr lang="en-IN" dirty="0"/>
          </a:p>
        </p:txBody>
      </p:sp>
      <p:sp>
        <p:nvSpPr>
          <p:cNvPr id="4" name="Date Placeholder 3">
            <a:extLst>
              <a:ext uri="{FF2B5EF4-FFF2-40B4-BE49-F238E27FC236}">
                <a16:creationId xmlns:a16="http://schemas.microsoft.com/office/drawing/2014/main" id="{FFE3C698-E1DA-649B-B124-009367E066D5}"/>
              </a:ext>
            </a:extLst>
          </p:cNvPr>
          <p:cNvSpPr>
            <a:spLocks noGrp="1"/>
          </p:cNvSpPr>
          <p:nvPr>
            <p:ph type="dt" sz="half" idx="10"/>
          </p:nvPr>
        </p:nvSpPr>
        <p:spPr/>
        <p:txBody>
          <a:bodyPr/>
          <a:lstStyle/>
          <a:p>
            <a:fld id="{A30B3EBD-3E01-4835-960E-0B1437DBD06B}" type="datetime1">
              <a:rPr lang="en-IN" smtClean="0"/>
              <a:t>12-12-2023</a:t>
            </a:fld>
            <a:endParaRPr lang="en-IN" dirty="0"/>
          </a:p>
        </p:txBody>
      </p:sp>
      <p:sp>
        <p:nvSpPr>
          <p:cNvPr id="5" name="Footer Placeholder 4">
            <a:extLst>
              <a:ext uri="{FF2B5EF4-FFF2-40B4-BE49-F238E27FC236}">
                <a16:creationId xmlns:a16="http://schemas.microsoft.com/office/drawing/2014/main" id="{F1473B37-1810-D5B3-F6B6-51F383045769}"/>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103F022B-EFAF-CD79-0E33-8453E698DF75}"/>
              </a:ext>
            </a:extLst>
          </p:cNvPr>
          <p:cNvSpPr>
            <a:spLocks noGrp="1"/>
          </p:cNvSpPr>
          <p:nvPr>
            <p:ph type="sldNum" sz="quarter" idx="12"/>
          </p:nvPr>
        </p:nvSpPr>
        <p:spPr/>
        <p:txBody>
          <a:bodyPr/>
          <a:lstStyle/>
          <a:p>
            <a:fld id="{2E6C7C08-77A6-4D3D-9225-8AE301DF0A0D}" type="slidenum">
              <a:rPr lang="en-IN" smtClean="0"/>
              <a:pPr/>
              <a:t>50</a:t>
            </a:fld>
            <a:endParaRPr lang="en-IN" dirty="0"/>
          </a:p>
        </p:txBody>
      </p:sp>
      <p:pic>
        <p:nvPicPr>
          <p:cNvPr id="8" name="Picture 7">
            <a:extLst>
              <a:ext uri="{FF2B5EF4-FFF2-40B4-BE49-F238E27FC236}">
                <a16:creationId xmlns:a16="http://schemas.microsoft.com/office/drawing/2014/main" id="{B601B35C-D4B1-A68E-5C24-08F68C196F50}"/>
              </a:ext>
            </a:extLst>
          </p:cNvPr>
          <p:cNvPicPr>
            <a:picLocks noChangeAspect="1"/>
          </p:cNvPicPr>
          <p:nvPr/>
        </p:nvPicPr>
        <p:blipFill rotWithShape="1">
          <a:blip r:embed="rId2"/>
          <a:srcRect l="2106" t="8363" b="7968"/>
          <a:stretch/>
        </p:blipFill>
        <p:spPr>
          <a:xfrm>
            <a:off x="3848935" y="1119116"/>
            <a:ext cx="4493431" cy="573207"/>
          </a:xfrm>
          <a:prstGeom prst="rect">
            <a:avLst/>
          </a:prstGeom>
        </p:spPr>
      </p:pic>
    </p:spTree>
    <p:extLst>
      <p:ext uri="{BB962C8B-B14F-4D97-AF65-F5344CB8AC3E}">
        <p14:creationId xmlns:p14="http://schemas.microsoft.com/office/powerpoint/2010/main" val="647309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880B-AFAB-4493-0A29-C9426B001287}"/>
              </a:ext>
            </a:extLst>
          </p:cNvPr>
          <p:cNvSpPr>
            <a:spLocks noGrp="1"/>
          </p:cNvSpPr>
          <p:nvPr>
            <p:ph type="title"/>
          </p:nvPr>
        </p:nvSpPr>
        <p:spPr/>
        <p:txBody>
          <a:bodyPr/>
          <a:lstStyle/>
          <a:p>
            <a:r>
              <a:rPr lang="en-IN" dirty="0"/>
              <a:t>Ogden</a:t>
            </a:r>
          </a:p>
        </p:txBody>
      </p:sp>
      <p:pic>
        <p:nvPicPr>
          <p:cNvPr id="10" name="Content Placeholder 9">
            <a:extLst>
              <a:ext uri="{FF2B5EF4-FFF2-40B4-BE49-F238E27FC236}">
                <a16:creationId xmlns:a16="http://schemas.microsoft.com/office/drawing/2014/main" id="{0735AB81-CF50-3937-609E-4163C6C9BD7F}"/>
              </a:ext>
            </a:extLst>
          </p:cNvPr>
          <p:cNvPicPr>
            <a:picLocks noGrp="1" noChangeAspect="1"/>
          </p:cNvPicPr>
          <p:nvPr>
            <p:ph idx="1"/>
          </p:nvPr>
        </p:nvPicPr>
        <p:blipFill>
          <a:blip r:embed="rId2"/>
          <a:stretch>
            <a:fillRect/>
          </a:stretch>
        </p:blipFill>
        <p:spPr>
          <a:xfrm>
            <a:off x="1598035" y="2167968"/>
            <a:ext cx="2290330" cy="365125"/>
          </a:xfrm>
        </p:spPr>
      </p:pic>
      <p:sp>
        <p:nvSpPr>
          <p:cNvPr id="4" name="Date Placeholder 3">
            <a:extLst>
              <a:ext uri="{FF2B5EF4-FFF2-40B4-BE49-F238E27FC236}">
                <a16:creationId xmlns:a16="http://schemas.microsoft.com/office/drawing/2014/main" id="{2A6ABEB7-5B88-8AA6-E61D-AF7735A38273}"/>
              </a:ext>
            </a:extLst>
          </p:cNvPr>
          <p:cNvSpPr>
            <a:spLocks noGrp="1"/>
          </p:cNvSpPr>
          <p:nvPr>
            <p:ph type="dt" sz="half" idx="10"/>
          </p:nvPr>
        </p:nvSpPr>
        <p:spPr/>
        <p:txBody>
          <a:bodyPr/>
          <a:lstStyle/>
          <a:p>
            <a:fld id="{11393EB6-5054-48C0-985B-59295C567385}" type="datetime1">
              <a:rPr lang="en-IN" smtClean="0"/>
              <a:t>12-12-2023</a:t>
            </a:fld>
            <a:endParaRPr lang="en-IN" dirty="0"/>
          </a:p>
        </p:txBody>
      </p:sp>
      <p:sp>
        <p:nvSpPr>
          <p:cNvPr id="5" name="Footer Placeholder 4">
            <a:extLst>
              <a:ext uri="{FF2B5EF4-FFF2-40B4-BE49-F238E27FC236}">
                <a16:creationId xmlns:a16="http://schemas.microsoft.com/office/drawing/2014/main" id="{E1377A89-C3AE-D687-97B1-17984ED4D194}"/>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3816542D-7BD7-FB2F-E088-DBB25949396F}"/>
              </a:ext>
            </a:extLst>
          </p:cNvPr>
          <p:cNvSpPr>
            <a:spLocks noGrp="1"/>
          </p:cNvSpPr>
          <p:nvPr>
            <p:ph type="sldNum" sz="quarter" idx="12"/>
          </p:nvPr>
        </p:nvSpPr>
        <p:spPr/>
        <p:txBody>
          <a:bodyPr/>
          <a:lstStyle/>
          <a:p>
            <a:fld id="{2E6C7C08-77A6-4D3D-9225-8AE301DF0A0D}" type="slidenum">
              <a:rPr lang="en-IN" smtClean="0"/>
              <a:pPr/>
              <a:t>51</a:t>
            </a:fld>
            <a:endParaRPr lang="en-IN" dirty="0"/>
          </a:p>
        </p:txBody>
      </p:sp>
      <p:pic>
        <p:nvPicPr>
          <p:cNvPr id="8" name="Picture 7">
            <a:extLst>
              <a:ext uri="{FF2B5EF4-FFF2-40B4-BE49-F238E27FC236}">
                <a16:creationId xmlns:a16="http://schemas.microsoft.com/office/drawing/2014/main" id="{C67E3D11-6D26-BB92-F75B-ABA104D71CA9}"/>
              </a:ext>
            </a:extLst>
          </p:cNvPr>
          <p:cNvPicPr>
            <a:picLocks noChangeAspect="1"/>
          </p:cNvPicPr>
          <p:nvPr/>
        </p:nvPicPr>
        <p:blipFill>
          <a:blip r:embed="rId3"/>
          <a:stretch>
            <a:fillRect/>
          </a:stretch>
        </p:blipFill>
        <p:spPr>
          <a:xfrm>
            <a:off x="1878251" y="911704"/>
            <a:ext cx="7310543" cy="1211381"/>
          </a:xfrm>
          <a:prstGeom prst="rect">
            <a:avLst/>
          </a:prstGeom>
        </p:spPr>
      </p:pic>
      <p:pic>
        <p:nvPicPr>
          <p:cNvPr id="12" name="Picture 11">
            <a:extLst>
              <a:ext uri="{FF2B5EF4-FFF2-40B4-BE49-F238E27FC236}">
                <a16:creationId xmlns:a16="http://schemas.microsoft.com/office/drawing/2014/main" id="{A0A659B7-5FD6-0C2D-0E8B-49181AD214C8}"/>
              </a:ext>
            </a:extLst>
          </p:cNvPr>
          <p:cNvPicPr>
            <a:picLocks noChangeAspect="1"/>
          </p:cNvPicPr>
          <p:nvPr/>
        </p:nvPicPr>
        <p:blipFill>
          <a:blip r:embed="rId4"/>
          <a:stretch>
            <a:fillRect/>
          </a:stretch>
        </p:blipFill>
        <p:spPr>
          <a:xfrm>
            <a:off x="4038600" y="2251618"/>
            <a:ext cx="4476798" cy="281475"/>
          </a:xfrm>
          <a:prstGeom prst="rect">
            <a:avLst/>
          </a:prstGeom>
        </p:spPr>
      </p:pic>
      <p:sp>
        <p:nvSpPr>
          <p:cNvPr id="13" name="TextBox 12">
            <a:extLst>
              <a:ext uri="{FF2B5EF4-FFF2-40B4-BE49-F238E27FC236}">
                <a16:creationId xmlns:a16="http://schemas.microsoft.com/office/drawing/2014/main" id="{9F0F15B4-FE24-469A-B368-82A6C9D73054}"/>
              </a:ext>
            </a:extLst>
          </p:cNvPr>
          <p:cNvSpPr txBox="1"/>
          <p:nvPr/>
        </p:nvSpPr>
        <p:spPr>
          <a:xfrm>
            <a:off x="327546" y="2729552"/>
            <a:ext cx="11273051" cy="313932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Stretch based</a:t>
            </a:r>
          </a:p>
          <a:p>
            <a:pPr marL="285750" indent="-285750" algn="just">
              <a:buFont typeface="Arial" panose="020B0604020202020204" pitchFamily="34" charset="0"/>
              <a:buChar char="•"/>
            </a:pPr>
            <a:r>
              <a:rPr lang="en-IN" sz="2000" dirty="0"/>
              <a:t>Modified principle stretches associated with volume changing deformations</a:t>
            </a:r>
          </a:p>
          <a:p>
            <a:pPr marL="285750" indent="-285750" algn="just">
              <a:buFont typeface="Arial" panose="020B0604020202020204" pitchFamily="34" charset="0"/>
              <a:buChar char="•"/>
            </a:pPr>
            <a:r>
              <a:rPr lang="en-IN" sz="2000" dirty="0"/>
              <a:t>Choices of independent variable complicate the mathematical analysis associated with it</a:t>
            </a:r>
          </a:p>
          <a:p>
            <a:pPr marL="285750" indent="-285750" algn="just">
              <a:buFont typeface="Arial" panose="020B0604020202020204" pitchFamily="34" charset="0"/>
              <a:buChar char="•"/>
            </a:pPr>
            <a:r>
              <a:rPr lang="en-IN" sz="2000" dirty="0"/>
              <a:t>Versatile (compressible and incompressible material)</a:t>
            </a:r>
          </a:p>
          <a:p>
            <a:pPr marL="285750" indent="-285750" algn="just">
              <a:buFont typeface="Arial" panose="020B0604020202020204" pitchFamily="34" charset="0"/>
              <a:buChar char="•"/>
            </a:pPr>
            <a:r>
              <a:rPr lang="en-IN" sz="2000" dirty="0"/>
              <a:t>Highly </a:t>
            </a:r>
            <a:r>
              <a:rPr lang="en-IN" sz="2000" dirty="0" err="1"/>
              <a:t>parameterisable</a:t>
            </a:r>
            <a:endParaRPr lang="en-IN" sz="2000" dirty="0"/>
          </a:p>
          <a:p>
            <a:pPr marL="285750" indent="-285750" algn="just">
              <a:buFont typeface="Arial" panose="020B0604020202020204" pitchFamily="34" charset="0"/>
              <a:buChar char="•"/>
            </a:pPr>
            <a:r>
              <a:rPr lang="en-IN" sz="2000" dirty="0"/>
              <a:t>Suitable for finite deformation; high strain range</a:t>
            </a:r>
          </a:p>
          <a:p>
            <a:pPr marL="285750" indent="-285750" algn="just">
              <a:buFont typeface="Arial" panose="020B0604020202020204" pitchFamily="34" charset="0"/>
              <a:buChar char="•"/>
            </a:pPr>
            <a:r>
              <a:rPr lang="en-IN" sz="2000" dirty="0"/>
              <a:t>Limited capture of nonlinearities</a:t>
            </a:r>
          </a:p>
          <a:p>
            <a:pPr marL="285750" indent="-285750" algn="just">
              <a:buFont typeface="Arial" panose="020B0604020202020204" pitchFamily="34" charset="0"/>
              <a:buChar char="•"/>
            </a:pPr>
            <a:r>
              <a:rPr lang="en-IN" sz="2000" dirty="0"/>
              <a:t>Parameters does not have physical basis</a:t>
            </a:r>
          </a:p>
          <a:p>
            <a:pPr marL="285750" indent="-285750" algn="just">
              <a:buFont typeface="Arial" panose="020B0604020202020204" pitchFamily="34" charset="0"/>
              <a:buChar char="•"/>
            </a:pPr>
            <a:r>
              <a:rPr lang="en-IN" sz="2000" dirty="0"/>
              <a:t>Can be reduced to Rivlin-Mooney</a:t>
            </a:r>
            <a:endParaRPr lang="en-IN" dirty="0"/>
          </a:p>
          <a:p>
            <a:endParaRPr lang="en-IN" dirty="0"/>
          </a:p>
        </p:txBody>
      </p:sp>
    </p:spTree>
    <p:extLst>
      <p:ext uri="{BB962C8B-B14F-4D97-AF65-F5344CB8AC3E}">
        <p14:creationId xmlns:p14="http://schemas.microsoft.com/office/powerpoint/2010/main" val="869284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344B-378A-4792-5E6C-91F6D2891B83}"/>
              </a:ext>
            </a:extLst>
          </p:cNvPr>
          <p:cNvSpPr>
            <a:spLocks noGrp="1"/>
          </p:cNvSpPr>
          <p:nvPr>
            <p:ph type="title"/>
          </p:nvPr>
        </p:nvSpPr>
        <p:spPr/>
        <p:txBody>
          <a:bodyPr/>
          <a:lstStyle/>
          <a:p>
            <a:r>
              <a:rPr lang="en-IN" dirty="0"/>
              <a:t>Gent</a:t>
            </a:r>
          </a:p>
        </p:txBody>
      </p:sp>
      <p:sp>
        <p:nvSpPr>
          <p:cNvPr id="3" name="Content Placeholder 2">
            <a:extLst>
              <a:ext uri="{FF2B5EF4-FFF2-40B4-BE49-F238E27FC236}">
                <a16:creationId xmlns:a16="http://schemas.microsoft.com/office/drawing/2014/main" id="{54C4D317-B99B-630C-9563-9FD8FFEEFF63}"/>
              </a:ext>
            </a:extLst>
          </p:cNvPr>
          <p:cNvSpPr>
            <a:spLocks noGrp="1"/>
          </p:cNvSpPr>
          <p:nvPr>
            <p:ph idx="1"/>
          </p:nvPr>
        </p:nvSpPr>
        <p:spPr/>
        <p:txBody>
          <a:bodyPr/>
          <a:lstStyle/>
          <a:p>
            <a:r>
              <a:rPr lang="en-US" b="0" i="0" dirty="0">
                <a:solidFill>
                  <a:srgbClr val="000000"/>
                </a:solidFill>
                <a:effectLst/>
                <a:latin typeface="-apple-system"/>
              </a:rPr>
              <a:t>Singularity when the first invariant of the left Cauchy-Green deformation tensor reaches a limiting value</a:t>
            </a:r>
          </a:p>
          <a:p>
            <a:r>
              <a:rPr lang="en-US" dirty="0">
                <a:solidFill>
                  <a:srgbClr val="000000"/>
                </a:solidFill>
                <a:latin typeface="-apple-system"/>
              </a:rPr>
              <a:t>Finite stretchability</a:t>
            </a:r>
          </a:p>
          <a:p>
            <a:r>
              <a:rPr lang="en-US" dirty="0">
                <a:solidFill>
                  <a:srgbClr val="000000"/>
                </a:solidFill>
                <a:latin typeface="-apple-system"/>
              </a:rPr>
              <a:t>Accounts for chain extensibility</a:t>
            </a:r>
            <a:endParaRPr lang="en-IN" dirty="0"/>
          </a:p>
        </p:txBody>
      </p:sp>
      <p:sp>
        <p:nvSpPr>
          <p:cNvPr id="4" name="Date Placeholder 3">
            <a:extLst>
              <a:ext uri="{FF2B5EF4-FFF2-40B4-BE49-F238E27FC236}">
                <a16:creationId xmlns:a16="http://schemas.microsoft.com/office/drawing/2014/main" id="{6FA233DE-CCCB-6C46-17D4-43D6672053EB}"/>
              </a:ext>
            </a:extLst>
          </p:cNvPr>
          <p:cNvSpPr>
            <a:spLocks noGrp="1"/>
          </p:cNvSpPr>
          <p:nvPr>
            <p:ph type="dt" sz="half" idx="10"/>
          </p:nvPr>
        </p:nvSpPr>
        <p:spPr/>
        <p:txBody>
          <a:bodyPr/>
          <a:lstStyle/>
          <a:p>
            <a:fld id="{7A3CD807-AB2A-4140-98DD-1DFD4B93D6E1}" type="datetime1">
              <a:rPr lang="en-IN" smtClean="0"/>
              <a:t>12-12-2023</a:t>
            </a:fld>
            <a:endParaRPr lang="en-IN" dirty="0"/>
          </a:p>
        </p:txBody>
      </p:sp>
      <p:sp>
        <p:nvSpPr>
          <p:cNvPr id="5" name="Footer Placeholder 4">
            <a:extLst>
              <a:ext uri="{FF2B5EF4-FFF2-40B4-BE49-F238E27FC236}">
                <a16:creationId xmlns:a16="http://schemas.microsoft.com/office/drawing/2014/main" id="{9955521A-A108-EC95-0EA6-C17203D6EC96}"/>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72A5C66-789F-D4B0-924F-D52F596AEF68}"/>
              </a:ext>
            </a:extLst>
          </p:cNvPr>
          <p:cNvSpPr>
            <a:spLocks noGrp="1"/>
          </p:cNvSpPr>
          <p:nvPr>
            <p:ph type="sldNum" sz="quarter" idx="12"/>
          </p:nvPr>
        </p:nvSpPr>
        <p:spPr/>
        <p:txBody>
          <a:bodyPr/>
          <a:lstStyle/>
          <a:p>
            <a:fld id="{2E6C7C08-77A6-4D3D-9225-8AE301DF0A0D}" type="slidenum">
              <a:rPr lang="en-IN" smtClean="0"/>
              <a:pPr/>
              <a:t>52</a:t>
            </a:fld>
            <a:endParaRPr lang="en-IN" dirty="0"/>
          </a:p>
        </p:txBody>
      </p:sp>
      <p:pic>
        <p:nvPicPr>
          <p:cNvPr id="8" name="Picture 7">
            <a:extLst>
              <a:ext uri="{FF2B5EF4-FFF2-40B4-BE49-F238E27FC236}">
                <a16:creationId xmlns:a16="http://schemas.microsoft.com/office/drawing/2014/main" id="{9A9C0D22-0892-87D0-F480-C6103F603338}"/>
              </a:ext>
            </a:extLst>
          </p:cNvPr>
          <p:cNvPicPr>
            <a:picLocks noChangeAspect="1"/>
          </p:cNvPicPr>
          <p:nvPr/>
        </p:nvPicPr>
        <p:blipFill>
          <a:blip r:embed="rId2"/>
          <a:stretch>
            <a:fillRect/>
          </a:stretch>
        </p:blipFill>
        <p:spPr>
          <a:xfrm>
            <a:off x="1685792" y="3429282"/>
            <a:ext cx="7762309" cy="2612979"/>
          </a:xfrm>
          <a:prstGeom prst="rect">
            <a:avLst/>
          </a:prstGeom>
        </p:spPr>
      </p:pic>
    </p:spTree>
    <p:extLst>
      <p:ext uri="{BB962C8B-B14F-4D97-AF65-F5344CB8AC3E}">
        <p14:creationId xmlns:p14="http://schemas.microsoft.com/office/powerpoint/2010/main" val="3414310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5582-63DE-5051-B861-8F9AA2D5D145}"/>
              </a:ext>
            </a:extLst>
          </p:cNvPr>
          <p:cNvSpPr>
            <a:spLocks noGrp="1"/>
          </p:cNvSpPr>
          <p:nvPr>
            <p:ph type="title"/>
          </p:nvPr>
        </p:nvSpPr>
        <p:spPr/>
        <p:txBody>
          <a:bodyPr/>
          <a:lstStyle/>
          <a:p>
            <a:r>
              <a:rPr lang="en-IN" dirty="0"/>
              <a:t>Stress-strain relation </a:t>
            </a:r>
          </a:p>
        </p:txBody>
      </p:sp>
      <p:sp>
        <p:nvSpPr>
          <p:cNvPr id="3" name="Content Placeholder 2">
            <a:extLst>
              <a:ext uri="{FF2B5EF4-FFF2-40B4-BE49-F238E27FC236}">
                <a16:creationId xmlns:a16="http://schemas.microsoft.com/office/drawing/2014/main" id="{39B349A0-9CE3-08A1-E284-5DA59F806F1E}"/>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3E5AEF7A-D4C7-2776-EBD4-C8385FC4572B}"/>
              </a:ext>
            </a:extLst>
          </p:cNvPr>
          <p:cNvSpPr>
            <a:spLocks noGrp="1"/>
          </p:cNvSpPr>
          <p:nvPr>
            <p:ph type="dt" sz="half" idx="10"/>
          </p:nvPr>
        </p:nvSpPr>
        <p:spPr/>
        <p:txBody>
          <a:bodyPr/>
          <a:lstStyle/>
          <a:p>
            <a:fld id="{CF134478-19A5-4A61-A679-BB035D38AFAF}" type="datetime1">
              <a:rPr lang="en-IN" smtClean="0"/>
              <a:t>12-12-2023</a:t>
            </a:fld>
            <a:endParaRPr lang="en-IN" dirty="0"/>
          </a:p>
        </p:txBody>
      </p:sp>
      <p:sp>
        <p:nvSpPr>
          <p:cNvPr id="5" name="Footer Placeholder 4">
            <a:extLst>
              <a:ext uri="{FF2B5EF4-FFF2-40B4-BE49-F238E27FC236}">
                <a16:creationId xmlns:a16="http://schemas.microsoft.com/office/drawing/2014/main" id="{A9A2A270-5A9F-EA42-F973-A5F30A6AF946}"/>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D4621E41-D9A4-09E2-E342-42FECD0552A1}"/>
              </a:ext>
            </a:extLst>
          </p:cNvPr>
          <p:cNvSpPr>
            <a:spLocks noGrp="1"/>
          </p:cNvSpPr>
          <p:nvPr>
            <p:ph type="sldNum" sz="quarter" idx="12"/>
          </p:nvPr>
        </p:nvSpPr>
        <p:spPr/>
        <p:txBody>
          <a:bodyPr/>
          <a:lstStyle/>
          <a:p>
            <a:fld id="{2E6C7C08-77A6-4D3D-9225-8AE301DF0A0D}" type="slidenum">
              <a:rPr lang="en-IN" smtClean="0"/>
              <a:pPr/>
              <a:t>53</a:t>
            </a:fld>
            <a:endParaRPr lang="en-IN" dirty="0"/>
          </a:p>
        </p:txBody>
      </p:sp>
      <p:pic>
        <p:nvPicPr>
          <p:cNvPr id="8" name="Picture 7">
            <a:extLst>
              <a:ext uri="{FF2B5EF4-FFF2-40B4-BE49-F238E27FC236}">
                <a16:creationId xmlns:a16="http://schemas.microsoft.com/office/drawing/2014/main" id="{34A5023D-314B-DEB6-7EB2-8E75119D7C21}"/>
              </a:ext>
            </a:extLst>
          </p:cNvPr>
          <p:cNvPicPr>
            <a:picLocks noChangeAspect="1"/>
          </p:cNvPicPr>
          <p:nvPr/>
        </p:nvPicPr>
        <p:blipFill>
          <a:blip r:embed="rId2"/>
          <a:stretch>
            <a:fillRect/>
          </a:stretch>
        </p:blipFill>
        <p:spPr>
          <a:xfrm>
            <a:off x="3762396" y="2875377"/>
            <a:ext cx="3602681" cy="1107246"/>
          </a:xfrm>
          <a:prstGeom prst="rect">
            <a:avLst/>
          </a:prstGeom>
        </p:spPr>
      </p:pic>
    </p:spTree>
    <p:extLst>
      <p:ext uri="{BB962C8B-B14F-4D97-AF65-F5344CB8AC3E}">
        <p14:creationId xmlns:p14="http://schemas.microsoft.com/office/powerpoint/2010/main" val="2429435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AB9A-338B-78A7-CB4A-F81278A58530}"/>
              </a:ext>
            </a:extLst>
          </p:cNvPr>
          <p:cNvSpPr>
            <a:spLocks noGrp="1"/>
          </p:cNvSpPr>
          <p:nvPr>
            <p:ph type="title"/>
          </p:nvPr>
        </p:nvSpPr>
        <p:spPr/>
        <p:txBody>
          <a:bodyPr/>
          <a:lstStyle/>
          <a:p>
            <a:r>
              <a:rPr lang="en-IN" dirty="0"/>
              <a:t>Non-linear viscosity of free chains</a:t>
            </a:r>
          </a:p>
        </p:txBody>
      </p:sp>
      <p:sp>
        <p:nvSpPr>
          <p:cNvPr id="3" name="Content Placeholder 2">
            <a:extLst>
              <a:ext uri="{FF2B5EF4-FFF2-40B4-BE49-F238E27FC236}">
                <a16:creationId xmlns:a16="http://schemas.microsoft.com/office/drawing/2014/main" id="{820C970C-BCDC-2D61-D976-54DEDBA631C7}"/>
              </a:ext>
            </a:extLst>
          </p:cNvPr>
          <p:cNvSpPr>
            <a:spLocks noGrp="1"/>
          </p:cNvSpPr>
          <p:nvPr>
            <p:ph idx="1"/>
          </p:nvPr>
        </p:nvSpPr>
        <p:spPr/>
        <p:txBody>
          <a:bodyPr>
            <a:normAutofit lnSpcReduction="10000"/>
          </a:bodyPr>
          <a:lstStyle/>
          <a:p>
            <a:r>
              <a:rPr lang="en-US" b="0" i="0" dirty="0">
                <a:solidFill>
                  <a:srgbClr val="000000"/>
                </a:solidFill>
                <a:effectLst/>
              </a:rPr>
              <a:t>The viscosity        of subnetwork B</a:t>
            </a:r>
            <a:r>
              <a:rPr lang="en-US" b="0" i="1" dirty="0">
                <a:solidFill>
                  <a:srgbClr val="000000"/>
                </a:solidFill>
                <a:effectLst/>
              </a:rPr>
              <a:t>n </a:t>
            </a:r>
            <a:r>
              <a:rPr lang="en-US" b="0" i="0" dirty="0">
                <a:solidFill>
                  <a:srgbClr val="000000"/>
                </a:solidFill>
                <a:effectLst/>
              </a:rPr>
              <a:t>must be constitutively prescribed to obtain inelastic deformation</a:t>
            </a:r>
          </a:p>
          <a:p>
            <a:r>
              <a:rPr lang="en-US" sz="2800" b="0" i="0" dirty="0">
                <a:solidFill>
                  <a:srgbClr val="000000"/>
                </a:solidFill>
                <a:effectLst/>
                <a:latin typeface="Gulliver"/>
              </a:rPr>
              <a:t>viscosity of a polymer network can be expressed in terms of the shear relaxation modulus </a:t>
            </a:r>
            <a:r>
              <a:rPr lang="en-US" sz="2800" b="0" i="1" dirty="0" err="1">
                <a:solidFill>
                  <a:srgbClr val="000000"/>
                </a:solidFill>
                <a:effectLst/>
                <a:latin typeface="Gulliver-Italic"/>
              </a:rPr>
              <a:t>Gn</a:t>
            </a:r>
            <a:endParaRPr lang="en-US" sz="2800" b="0" i="1" dirty="0">
              <a:solidFill>
                <a:srgbClr val="000000"/>
              </a:solidFill>
              <a:effectLst/>
              <a:latin typeface="Gulliver-Italic"/>
            </a:endParaRPr>
          </a:p>
          <a:p>
            <a:endParaRPr lang="en-US" i="1" dirty="0">
              <a:solidFill>
                <a:srgbClr val="000000"/>
              </a:solidFill>
              <a:latin typeface="Gulliver-Italic"/>
            </a:endParaRPr>
          </a:p>
          <a:p>
            <a:endParaRPr lang="en-US" i="1" dirty="0">
              <a:solidFill>
                <a:srgbClr val="000000"/>
              </a:solidFill>
              <a:latin typeface="Gulliver-Italic"/>
            </a:endParaRPr>
          </a:p>
          <a:p>
            <a:endParaRPr lang="en-US" dirty="0"/>
          </a:p>
          <a:p>
            <a:r>
              <a:rPr lang="en-US" dirty="0"/>
              <a:t>Relaxation of elastomers originate from the polymer chains </a:t>
            </a:r>
            <a:br>
              <a:rPr lang="en-US" dirty="0"/>
            </a:br>
            <a:r>
              <a:rPr lang="en-US" b="0" i="0" dirty="0">
                <a:solidFill>
                  <a:srgbClr val="000000"/>
                </a:solidFill>
                <a:effectLst/>
              </a:rPr>
              <a:t> </a:t>
            </a:r>
            <a:br>
              <a:rPr lang="en-US" dirty="0"/>
            </a:br>
            <a:endParaRPr lang="en-IN" dirty="0"/>
          </a:p>
        </p:txBody>
      </p:sp>
      <p:sp>
        <p:nvSpPr>
          <p:cNvPr id="4" name="Date Placeholder 3">
            <a:extLst>
              <a:ext uri="{FF2B5EF4-FFF2-40B4-BE49-F238E27FC236}">
                <a16:creationId xmlns:a16="http://schemas.microsoft.com/office/drawing/2014/main" id="{D91CAEC5-138A-5DDD-9C5F-E0FB8B03D276}"/>
              </a:ext>
            </a:extLst>
          </p:cNvPr>
          <p:cNvSpPr>
            <a:spLocks noGrp="1"/>
          </p:cNvSpPr>
          <p:nvPr>
            <p:ph type="dt" sz="half" idx="10"/>
          </p:nvPr>
        </p:nvSpPr>
        <p:spPr/>
        <p:txBody>
          <a:bodyPr/>
          <a:lstStyle/>
          <a:p>
            <a:fld id="{1C102E2A-AA30-403F-B04D-51761D936DA3}" type="datetime1">
              <a:rPr lang="en-IN" smtClean="0"/>
              <a:t>12-12-2023</a:t>
            </a:fld>
            <a:endParaRPr lang="en-IN" dirty="0"/>
          </a:p>
        </p:txBody>
      </p:sp>
      <p:sp>
        <p:nvSpPr>
          <p:cNvPr id="5" name="Footer Placeholder 4">
            <a:extLst>
              <a:ext uri="{FF2B5EF4-FFF2-40B4-BE49-F238E27FC236}">
                <a16:creationId xmlns:a16="http://schemas.microsoft.com/office/drawing/2014/main" id="{48AE3424-3694-7C02-E910-0A1D5BCFA3F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66A39FF-E4C3-B8F9-E0F3-C7FD6CFF69FC}"/>
              </a:ext>
            </a:extLst>
          </p:cNvPr>
          <p:cNvSpPr>
            <a:spLocks noGrp="1"/>
          </p:cNvSpPr>
          <p:nvPr>
            <p:ph type="sldNum" sz="quarter" idx="12"/>
          </p:nvPr>
        </p:nvSpPr>
        <p:spPr/>
        <p:txBody>
          <a:bodyPr/>
          <a:lstStyle/>
          <a:p>
            <a:fld id="{2E6C7C08-77A6-4D3D-9225-8AE301DF0A0D}" type="slidenum">
              <a:rPr lang="en-IN" smtClean="0"/>
              <a:pPr/>
              <a:t>54</a:t>
            </a:fld>
            <a:endParaRPr lang="en-IN" dirty="0"/>
          </a:p>
        </p:txBody>
      </p:sp>
      <p:pic>
        <p:nvPicPr>
          <p:cNvPr id="8" name="Picture 7">
            <a:extLst>
              <a:ext uri="{FF2B5EF4-FFF2-40B4-BE49-F238E27FC236}">
                <a16:creationId xmlns:a16="http://schemas.microsoft.com/office/drawing/2014/main" id="{C5AC3751-57E6-1CDD-798B-1BF933E6A582}"/>
              </a:ext>
            </a:extLst>
          </p:cNvPr>
          <p:cNvPicPr>
            <a:picLocks noChangeAspect="1"/>
          </p:cNvPicPr>
          <p:nvPr/>
        </p:nvPicPr>
        <p:blipFill>
          <a:blip r:embed="rId2"/>
          <a:stretch>
            <a:fillRect/>
          </a:stretch>
        </p:blipFill>
        <p:spPr>
          <a:xfrm>
            <a:off x="3054761" y="1357671"/>
            <a:ext cx="514350" cy="371475"/>
          </a:xfrm>
          <a:prstGeom prst="rect">
            <a:avLst/>
          </a:prstGeom>
        </p:spPr>
      </p:pic>
      <p:pic>
        <p:nvPicPr>
          <p:cNvPr id="10" name="Picture 9">
            <a:extLst>
              <a:ext uri="{FF2B5EF4-FFF2-40B4-BE49-F238E27FC236}">
                <a16:creationId xmlns:a16="http://schemas.microsoft.com/office/drawing/2014/main" id="{22B63933-14CD-4292-0296-8361F2BD84EE}"/>
              </a:ext>
            </a:extLst>
          </p:cNvPr>
          <p:cNvPicPr>
            <a:picLocks noChangeAspect="1"/>
          </p:cNvPicPr>
          <p:nvPr/>
        </p:nvPicPr>
        <p:blipFill>
          <a:blip r:embed="rId3"/>
          <a:stretch>
            <a:fillRect/>
          </a:stretch>
        </p:blipFill>
        <p:spPr>
          <a:xfrm>
            <a:off x="4437147" y="3059515"/>
            <a:ext cx="2159160" cy="1066879"/>
          </a:xfrm>
          <a:prstGeom prst="rect">
            <a:avLst/>
          </a:prstGeom>
        </p:spPr>
      </p:pic>
      <p:pic>
        <p:nvPicPr>
          <p:cNvPr id="12" name="Picture 11">
            <a:extLst>
              <a:ext uri="{FF2B5EF4-FFF2-40B4-BE49-F238E27FC236}">
                <a16:creationId xmlns:a16="http://schemas.microsoft.com/office/drawing/2014/main" id="{9EC1243A-57D0-CAC5-1102-35EAAC0879F9}"/>
              </a:ext>
            </a:extLst>
          </p:cNvPr>
          <p:cNvPicPr>
            <a:picLocks noChangeAspect="1"/>
          </p:cNvPicPr>
          <p:nvPr/>
        </p:nvPicPr>
        <p:blipFill>
          <a:blip r:embed="rId4"/>
          <a:stretch>
            <a:fillRect/>
          </a:stretch>
        </p:blipFill>
        <p:spPr>
          <a:xfrm>
            <a:off x="9712035" y="4319433"/>
            <a:ext cx="1171575" cy="342900"/>
          </a:xfrm>
          <a:prstGeom prst="rect">
            <a:avLst/>
          </a:prstGeom>
        </p:spPr>
      </p:pic>
    </p:spTree>
    <p:extLst>
      <p:ext uri="{BB962C8B-B14F-4D97-AF65-F5344CB8AC3E}">
        <p14:creationId xmlns:p14="http://schemas.microsoft.com/office/powerpoint/2010/main" val="996349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81A9-274E-0A53-1740-9D6B54D697F6}"/>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07C7138D-C53C-9D25-A54B-0E3FF1AAC29F}"/>
              </a:ext>
            </a:extLst>
          </p:cNvPr>
          <p:cNvSpPr>
            <a:spLocks noGrp="1"/>
          </p:cNvSpPr>
          <p:nvPr>
            <p:ph idx="1"/>
          </p:nvPr>
        </p:nvSpPr>
        <p:spPr>
          <a:xfrm>
            <a:off x="294968" y="958645"/>
            <a:ext cx="11058832" cy="4646024"/>
          </a:xfrm>
        </p:spPr>
        <p:txBody>
          <a:bodyPr/>
          <a:lstStyle/>
          <a:p>
            <a:r>
              <a:rPr lang="en-IN" dirty="0"/>
              <a:t>For short time scale(t&lt;</a:t>
            </a:r>
            <a:r>
              <a:rPr lang="en-IN" dirty="0" err="1"/>
              <a:t>te</a:t>
            </a:r>
            <a:r>
              <a:rPr lang="en-IN" dirty="0"/>
              <a:t>)</a:t>
            </a:r>
          </a:p>
          <a:p>
            <a:pPr lvl="1"/>
            <a:r>
              <a:rPr lang="en-IN" dirty="0"/>
              <a:t>Diffusion of the polymer chain can be represented as Brownian motion</a:t>
            </a:r>
          </a:p>
          <a:p>
            <a:r>
              <a:rPr lang="en-IN" dirty="0"/>
              <a:t>For (t=</a:t>
            </a:r>
            <a:r>
              <a:rPr lang="en-IN" dirty="0" err="1"/>
              <a:t>te</a:t>
            </a:r>
            <a:r>
              <a:rPr lang="en-IN" dirty="0"/>
              <a:t>)</a:t>
            </a:r>
          </a:p>
          <a:p>
            <a:pPr lvl="1"/>
            <a:r>
              <a:rPr lang="en-IN" dirty="0"/>
              <a:t>Brownian motion restricted by topological constraint (tube region)</a:t>
            </a:r>
          </a:p>
          <a:p>
            <a:r>
              <a:rPr lang="en-IN" dirty="0"/>
              <a:t>For (t&gt;</a:t>
            </a:r>
            <a:r>
              <a:rPr lang="en-IN" dirty="0" err="1"/>
              <a:t>te</a:t>
            </a:r>
            <a:r>
              <a:rPr lang="en-IN" dirty="0"/>
              <a:t>)</a:t>
            </a:r>
          </a:p>
          <a:p>
            <a:pPr lvl="1"/>
            <a:r>
              <a:rPr lang="en-IN" dirty="0"/>
              <a:t>Due to restriction on the tube, the polymer chain starts to </a:t>
            </a:r>
            <a:r>
              <a:rPr lang="en-IN" dirty="0" err="1"/>
              <a:t>reptate</a:t>
            </a:r>
            <a:r>
              <a:rPr lang="en-IN" dirty="0"/>
              <a:t> and disengages from the original tube</a:t>
            </a:r>
          </a:p>
          <a:p>
            <a:r>
              <a:rPr lang="en-IN" dirty="0"/>
              <a:t>Assuming smooth transition from rouse behaviour to reptation behaviour, G in terms of polymer structure parameter </a:t>
            </a:r>
          </a:p>
        </p:txBody>
      </p:sp>
      <p:sp>
        <p:nvSpPr>
          <p:cNvPr id="4" name="Date Placeholder 3">
            <a:extLst>
              <a:ext uri="{FF2B5EF4-FFF2-40B4-BE49-F238E27FC236}">
                <a16:creationId xmlns:a16="http://schemas.microsoft.com/office/drawing/2014/main" id="{C8D27075-D372-E0BA-663E-7006F9223199}"/>
              </a:ext>
            </a:extLst>
          </p:cNvPr>
          <p:cNvSpPr>
            <a:spLocks noGrp="1"/>
          </p:cNvSpPr>
          <p:nvPr>
            <p:ph type="dt" sz="half" idx="10"/>
          </p:nvPr>
        </p:nvSpPr>
        <p:spPr/>
        <p:txBody>
          <a:bodyPr/>
          <a:lstStyle/>
          <a:p>
            <a:fld id="{B9D096F8-B923-4B47-9841-C756A68373E1}" type="datetime1">
              <a:rPr lang="en-IN" smtClean="0"/>
              <a:t>14-12-2023</a:t>
            </a:fld>
            <a:endParaRPr lang="en-IN" dirty="0"/>
          </a:p>
        </p:txBody>
      </p:sp>
      <p:sp>
        <p:nvSpPr>
          <p:cNvPr id="5" name="Footer Placeholder 4">
            <a:extLst>
              <a:ext uri="{FF2B5EF4-FFF2-40B4-BE49-F238E27FC236}">
                <a16:creationId xmlns:a16="http://schemas.microsoft.com/office/drawing/2014/main" id="{59F7219E-233A-4777-8452-0B44D5736670}"/>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3CC5AF8A-CBB4-1CED-5AD4-884F189A155D}"/>
              </a:ext>
            </a:extLst>
          </p:cNvPr>
          <p:cNvSpPr>
            <a:spLocks noGrp="1"/>
          </p:cNvSpPr>
          <p:nvPr>
            <p:ph type="sldNum" sz="quarter" idx="12"/>
          </p:nvPr>
        </p:nvSpPr>
        <p:spPr/>
        <p:txBody>
          <a:bodyPr/>
          <a:lstStyle/>
          <a:p>
            <a:fld id="{2E6C7C08-77A6-4D3D-9225-8AE301DF0A0D}" type="slidenum">
              <a:rPr lang="en-IN" smtClean="0"/>
              <a:pPr/>
              <a:t>55</a:t>
            </a:fld>
            <a:endParaRPr lang="en-IN" dirty="0"/>
          </a:p>
        </p:txBody>
      </p:sp>
      <p:pic>
        <p:nvPicPr>
          <p:cNvPr id="8" name="Picture 7">
            <a:extLst>
              <a:ext uri="{FF2B5EF4-FFF2-40B4-BE49-F238E27FC236}">
                <a16:creationId xmlns:a16="http://schemas.microsoft.com/office/drawing/2014/main" id="{A0BD09AB-8E3F-FC5C-BE47-341E12BD3894}"/>
              </a:ext>
            </a:extLst>
          </p:cNvPr>
          <p:cNvPicPr>
            <a:picLocks noChangeAspect="1"/>
          </p:cNvPicPr>
          <p:nvPr/>
        </p:nvPicPr>
        <p:blipFill>
          <a:blip r:embed="rId2"/>
          <a:stretch>
            <a:fillRect/>
          </a:stretch>
        </p:blipFill>
        <p:spPr>
          <a:xfrm>
            <a:off x="3786356" y="4855772"/>
            <a:ext cx="3156805" cy="794498"/>
          </a:xfrm>
          <a:prstGeom prst="rect">
            <a:avLst/>
          </a:prstGeom>
        </p:spPr>
      </p:pic>
      <p:pic>
        <p:nvPicPr>
          <p:cNvPr id="10" name="Picture 9">
            <a:extLst>
              <a:ext uri="{FF2B5EF4-FFF2-40B4-BE49-F238E27FC236}">
                <a16:creationId xmlns:a16="http://schemas.microsoft.com/office/drawing/2014/main" id="{93F6704F-861A-984C-B797-BA1BC85975BA}"/>
              </a:ext>
            </a:extLst>
          </p:cNvPr>
          <p:cNvPicPr>
            <a:picLocks noChangeAspect="1"/>
          </p:cNvPicPr>
          <p:nvPr/>
        </p:nvPicPr>
        <p:blipFill>
          <a:blip r:embed="rId3"/>
          <a:stretch>
            <a:fillRect/>
          </a:stretch>
        </p:blipFill>
        <p:spPr>
          <a:xfrm>
            <a:off x="614209" y="5747486"/>
            <a:ext cx="10420350" cy="276225"/>
          </a:xfrm>
          <a:prstGeom prst="rect">
            <a:avLst/>
          </a:prstGeom>
        </p:spPr>
      </p:pic>
      <p:pic>
        <p:nvPicPr>
          <p:cNvPr id="12" name="Picture 11">
            <a:extLst>
              <a:ext uri="{FF2B5EF4-FFF2-40B4-BE49-F238E27FC236}">
                <a16:creationId xmlns:a16="http://schemas.microsoft.com/office/drawing/2014/main" id="{E082AD36-87A6-4A2C-0B20-8E2C73E3174C}"/>
              </a:ext>
            </a:extLst>
          </p:cNvPr>
          <p:cNvPicPr>
            <a:picLocks noChangeAspect="1"/>
          </p:cNvPicPr>
          <p:nvPr/>
        </p:nvPicPr>
        <p:blipFill>
          <a:blip r:embed="rId4"/>
          <a:stretch>
            <a:fillRect/>
          </a:stretch>
        </p:blipFill>
        <p:spPr>
          <a:xfrm>
            <a:off x="614209" y="6047465"/>
            <a:ext cx="5915025" cy="238125"/>
          </a:xfrm>
          <a:prstGeom prst="rect">
            <a:avLst/>
          </a:prstGeom>
        </p:spPr>
      </p:pic>
      <p:sp>
        <p:nvSpPr>
          <p:cNvPr id="7" name="Title 1">
            <a:extLst>
              <a:ext uri="{FF2B5EF4-FFF2-40B4-BE49-F238E27FC236}">
                <a16:creationId xmlns:a16="http://schemas.microsoft.com/office/drawing/2014/main" id="{33316AE7-AC32-7ABB-68DD-3B785F363FC1}"/>
              </a:ext>
            </a:extLst>
          </p:cNvPr>
          <p:cNvSpPr txBox="1">
            <a:spLocks/>
          </p:cNvSpPr>
          <p:nvPr/>
        </p:nvSpPr>
        <p:spPr>
          <a:xfrm>
            <a:off x="90181" y="25688"/>
            <a:ext cx="10729520" cy="8221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IN" dirty="0"/>
              <a:t>Non-linear viscosity of free chains</a:t>
            </a:r>
          </a:p>
        </p:txBody>
      </p:sp>
    </p:spTree>
    <p:extLst>
      <p:ext uri="{BB962C8B-B14F-4D97-AF65-F5344CB8AC3E}">
        <p14:creationId xmlns:p14="http://schemas.microsoft.com/office/powerpoint/2010/main" val="380929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6531-5ECE-7CE8-8F72-E57C01E71397}"/>
              </a:ext>
            </a:extLst>
          </p:cNvPr>
          <p:cNvSpPr>
            <a:spLocks noGrp="1"/>
          </p:cNvSpPr>
          <p:nvPr>
            <p:ph type="title"/>
          </p:nvPr>
        </p:nvSpPr>
        <p:spPr/>
        <p:txBody>
          <a:bodyPr>
            <a:normAutofit/>
          </a:bodyPr>
          <a:lstStyle/>
          <a:p>
            <a:r>
              <a:rPr lang="en-IN" dirty="0"/>
              <a:t>Non-linear viscosity of free chains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E18396-BBE3-8321-C6EC-534212DB0E62}"/>
                  </a:ext>
                </a:extLst>
              </p:cNvPr>
              <p:cNvSpPr>
                <a:spLocks noGrp="1"/>
              </p:cNvSpPr>
              <p:nvPr>
                <p:ph idx="1"/>
              </p:nvPr>
            </p:nvSpPr>
            <p:spPr>
              <a:xfrm>
                <a:off x="106959" y="1093521"/>
                <a:ext cx="6647802" cy="5062726"/>
              </a:xfrm>
            </p:spPr>
            <p:txBody>
              <a:bodyPr>
                <a:normAutofit fontScale="92500" lnSpcReduction="10000"/>
              </a:bodyPr>
              <a:lstStyle/>
              <a:p>
                <a:r>
                  <a:rPr lang="en-IN" dirty="0"/>
                  <a:t>During reptation</a:t>
                </a:r>
              </a:p>
              <a:p>
                <a:pPr lvl="1"/>
                <a:r>
                  <a:rPr lang="en-IN" dirty="0"/>
                  <a:t>Parts of chain disengage from tube</a:t>
                </a:r>
              </a:p>
              <a:p>
                <a:pPr lvl="1"/>
                <a:r>
                  <a:rPr lang="en-IN" dirty="0"/>
                  <a:t>Only the parts still confined in the tube contribute to the stress</a:t>
                </a:r>
              </a:p>
              <a:p>
                <a:pPr lvl="1"/>
                <a:r>
                  <a:rPr lang="en-IN" dirty="0"/>
                  <a:t>The relaxation modulus G</a:t>
                </a:r>
                <a:r>
                  <a:rPr lang="en-IN" baseline="-25000" dirty="0"/>
                  <a:t>n </a:t>
                </a:r>
                <a:r>
                  <a:rPr lang="en-IN" dirty="0"/>
                  <a:t>is proportional to the fraction </a:t>
                </a:r>
                <a14:m>
                  <m:oMath xmlns:m="http://schemas.openxmlformats.org/officeDocument/2006/math">
                    <m:r>
                      <a:rPr lang="en-IN" i="1" dirty="0">
                        <a:latin typeface="Cambria Math" panose="02040503050406030204" pitchFamily="18" charset="0"/>
                      </a:rPr>
                      <m:t>𝜑</m:t>
                    </m:r>
                    <m:d>
                      <m:dPr>
                        <m:ctrlPr>
                          <a:rPr lang="en-IN" i="1" dirty="0">
                            <a:latin typeface="Cambria Math" panose="02040503050406030204" pitchFamily="18" charset="0"/>
                          </a:rPr>
                        </m:ctrlPr>
                      </m:dPr>
                      <m:e>
                        <m:r>
                          <a:rPr lang="en-IN" i="1" dirty="0">
                            <a:latin typeface="Cambria Math" panose="02040503050406030204" pitchFamily="18" charset="0"/>
                          </a:rPr>
                          <m:t>𝑡</m:t>
                        </m:r>
                      </m:e>
                    </m:d>
                  </m:oMath>
                </a14:m>
                <a:r>
                  <a:rPr lang="en-IN" baseline="-25000" dirty="0"/>
                  <a:t> </a:t>
                </a:r>
                <a:r>
                  <a:rPr lang="en-IN" dirty="0"/>
                  <a:t>of the chain still confined in the tube at time t (i.e. G</a:t>
                </a:r>
                <a:r>
                  <a:rPr lang="en-IN" baseline="-25000" dirty="0"/>
                  <a:t>n</a:t>
                </a:r>
                <a:r>
                  <a:rPr lang="en-IN" dirty="0"/>
                  <a:t> </a:t>
                </a:r>
                <a14:m>
                  <m:oMath xmlns:m="http://schemas.openxmlformats.org/officeDocument/2006/math">
                    <m:d>
                      <m:dPr>
                        <m:ctrlPr>
                          <a:rPr lang="en-IN" i="1" dirty="0">
                            <a:latin typeface="Cambria Math" panose="02040503050406030204" pitchFamily="18" charset="0"/>
                          </a:rPr>
                        </m:ctrlPr>
                      </m:dPr>
                      <m:e>
                        <m:r>
                          <a:rPr lang="en-IN" i="1" dirty="0">
                            <a:latin typeface="Cambria Math" panose="02040503050406030204" pitchFamily="18" charset="0"/>
                          </a:rPr>
                          <m:t>𝑡</m:t>
                        </m:r>
                      </m:e>
                    </m:d>
                  </m:oMath>
                </a14:m>
                <a:r>
                  <a:rPr lang="en-IN" dirty="0"/>
                  <a:t>= </a:t>
                </a:r>
                <a14:m>
                  <m:oMath xmlns:m="http://schemas.openxmlformats.org/officeDocument/2006/math">
                    <m:sSubSup>
                      <m:sSubSupPr>
                        <m:ctrlPr>
                          <a:rPr lang="en-IN" i="1" dirty="0" smtClean="0">
                            <a:solidFill>
                              <a:srgbClr val="836967"/>
                            </a:solidFill>
                            <a:latin typeface="Cambria Math" panose="02040503050406030204" pitchFamily="18" charset="0"/>
                          </a:rPr>
                        </m:ctrlPr>
                      </m:sSubSupPr>
                      <m:e>
                        <m:r>
                          <a:rPr lang="en-IN" i="1" dirty="0">
                            <a:latin typeface="Cambria Math" panose="02040503050406030204" pitchFamily="18" charset="0"/>
                          </a:rPr>
                          <m:t>𝐺</m:t>
                        </m:r>
                      </m:e>
                      <m:sub>
                        <m:r>
                          <a:rPr lang="en-IN" i="1" dirty="0">
                            <a:latin typeface="Cambria Math" panose="02040503050406030204" pitchFamily="18" charset="0"/>
                          </a:rPr>
                          <m:t>𝑛</m:t>
                        </m:r>
                      </m:sub>
                      <m:sup>
                        <m:r>
                          <a:rPr lang="en-IN" i="1" dirty="0">
                            <a:latin typeface="Cambria Math" panose="02040503050406030204" pitchFamily="18" charset="0"/>
                          </a:rPr>
                          <m:t>0</m:t>
                        </m:r>
                      </m:sup>
                    </m:sSubSup>
                    <m:d>
                      <m:dPr>
                        <m:ctrlPr>
                          <a:rPr lang="en-IN" i="1" dirty="0">
                            <a:solidFill>
                              <a:srgbClr val="836967"/>
                            </a:solidFill>
                            <a:latin typeface="Cambria Math" panose="02040503050406030204" pitchFamily="18" charset="0"/>
                          </a:rPr>
                        </m:ctrlPr>
                      </m:dPr>
                      <m:e>
                        <m:r>
                          <a:rPr lang="en-IN" i="1" dirty="0">
                            <a:latin typeface="Cambria Math" panose="02040503050406030204" pitchFamily="18" charset="0"/>
                          </a:rPr>
                          <m:t>𝑡</m:t>
                        </m:r>
                      </m:e>
                    </m:d>
                  </m:oMath>
                </a14:m>
                <a:r>
                  <a:rPr lang="en-IN" dirty="0"/>
                  <a:t>)</a:t>
                </a:r>
                <a:endParaRPr lang="en-IN" baseline="-25000" dirty="0"/>
              </a:p>
              <a:p>
                <a:pPr lvl="1"/>
                <a:endParaRPr lang="en-IN" dirty="0"/>
              </a:p>
              <a:p>
                <a:pPr lvl="1"/>
                <a:endParaRPr lang="en-IN" dirty="0"/>
              </a:p>
              <a:p>
                <a:pPr lvl="1" algn="just"/>
                <a:endParaRPr lang="en-IN" dirty="0"/>
              </a:p>
              <a:p>
                <a:pPr lvl="1" algn="just"/>
                <a:r>
                  <a:rPr lang="en-IN" dirty="0"/>
                  <a:t>We define (</a:t>
                </a:r>
                <a:r>
                  <a:rPr lang="en-IN" i="1" dirty="0"/>
                  <a:t>s) </a:t>
                </a:r>
                <a:r>
                  <a:rPr lang="en-IN" dirty="0"/>
                  <a:t>as the contour position of the segment on the primitive chain  and               as the probability that the primitive chain moves      while its ends have not reached the segment (</a:t>
                </a:r>
                <a:r>
                  <a:rPr lang="en-IN" i="1" dirty="0"/>
                  <a:t>s)</a:t>
                </a:r>
                <a:r>
                  <a:rPr lang="en-IN" dirty="0"/>
                  <a:t> of the original tube</a:t>
                </a:r>
              </a:p>
              <a:p>
                <a:pPr lvl="1"/>
                <a:endParaRPr lang="en-IN" dirty="0"/>
              </a:p>
              <a:p>
                <a:pPr lvl="1"/>
                <a:endParaRPr lang="en-IN" dirty="0"/>
              </a:p>
            </p:txBody>
          </p:sp>
        </mc:Choice>
        <mc:Fallback>
          <p:sp>
            <p:nvSpPr>
              <p:cNvPr id="3" name="Content Placeholder 2">
                <a:extLst>
                  <a:ext uri="{FF2B5EF4-FFF2-40B4-BE49-F238E27FC236}">
                    <a16:creationId xmlns:a16="http://schemas.microsoft.com/office/drawing/2014/main" id="{C4E18396-BBE3-8321-C6EC-534212DB0E62}"/>
                  </a:ext>
                </a:extLst>
              </p:cNvPr>
              <p:cNvSpPr>
                <a:spLocks noGrp="1" noRot="1" noChangeAspect="1" noMove="1" noResize="1" noEditPoints="1" noAdjustHandles="1" noChangeArrowheads="1" noChangeShapeType="1" noTextEdit="1"/>
              </p:cNvSpPr>
              <p:nvPr>
                <p:ph idx="1"/>
              </p:nvPr>
            </p:nvSpPr>
            <p:spPr>
              <a:xfrm>
                <a:off x="106959" y="1093521"/>
                <a:ext cx="6647802" cy="5062726"/>
              </a:xfrm>
              <a:blipFill>
                <a:blip r:embed="rId2"/>
                <a:stretch>
                  <a:fillRect l="-1468" t="-2407" r="-1193"/>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441D2019-48A3-A260-0C1A-8779324F9BBD}"/>
              </a:ext>
            </a:extLst>
          </p:cNvPr>
          <p:cNvSpPr>
            <a:spLocks noGrp="1"/>
          </p:cNvSpPr>
          <p:nvPr>
            <p:ph type="dt" sz="half" idx="10"/>
          </p:nvPr>
        </p:nvSpPr>
        <p:spPr/>
        <p:txBody>
          <a:bodyPr/>
          <a:lstStyle/>
          <a:p>
            <a:fld id="{AB028368-34ED-4F0F-A608-DB23CC2E2AA2}" type="datetime1">
              <a:rPr lang="en-IN" smtClean="0"/>
              <a:t>14-12-2023</a:t>
            </a:fld>
            <a:endParaRPr lang="en-IN" dirty="0"/>
          </a:p>
        </p:txBody>
      </p:sp>
      <p:sp>
        <p:nvSpPr>
          <p:cNvPr id="5" name="Footer Placeholder 4">
            <a:extLst>
              <a:ext uri="{FF2B5EF4-FFF2-40B4-BE49-F238E27FC236}">
                <a16:creationId xmlns:a16="http://schemas.microsoft.com/office/drawing/2014/main" id="{C0C59CAD-B806-2023-6FB2-24D702E55AF6}"/>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AF48C7DE-CA22-B383-4064-C3C5B8E95038}"/>
              </a:ext>
            </a:extLst>
          </p:cNvPr>
          <p:cNvSpPr>
            <a:spLocks noGrp="1"/>
          </p:cNvSpPr>
          <p:nvPr>
            <p:ph type="sldNum" sz="quarter" idx="12"/>
          </p:nvPr>
        </p:nvSpPr>
        <p:spPr/>
        <p:txBody>
          <a:bodyPr/>
          <a:lstStyle/>
          <a:p>
            <a:fld id="{2E6C7C08-77A6-4D3D-9225-8AE301DF0A0D}" type="slidenum">
              <a:rPr lang="en-IN" smtClean="0"/>
              <a:pPr/>
              <a:t>56</a:t>
            </a:fld>
            <a:endParaRPr lang="en-IN" dirty="0"/>
          </a:p>
        </p:txBody>
      </p:sp>
      <p:pic>
        <p:nvPicPr>
          <p:cNvPr id="12" name="Picture 11">
            <a:extLst>
              <a:ext uri="{FF2B5EF4-FFF2-40B4-BE49-F238E27FC236}">
                <a16:creationId xmlns:a16="http://schemas.microsoft.com/office/drawing/2014/main" id="{A4288826-66DC-86C8-A628-D04A52BE3153}"/>
              </a:ext>
            </a:extLst>
          </p:cNvPr>
          <p:cNvPicPr>
            <a:picLocks noChangeAspect="1"/>
          </p:cNvPicPr>
          <p:nvPr/>
        </p:nvPicPr>
        <p:blipFill>
          <a:blip r:embed="rId3"/>
          <a:stretch>
            <a:fillRect/>
          </a:stretch>
        </p:blipFill>
        <p:spPr>
          <a:xfrm>
            <a:off x="5034452" y="4506577"/>
            <a:ext cx="884255" cy="331595"/>
          </a:xfrm>
          <a:prstGeom prst="rect">
            <a:avLst/>
          </a:prstGeom>
        </p:spPr>
      </p:pic>
      <p:pic>
        <p:nvPicPr>
          <p:cNvPr id="14" name="Picture 13">
            <a:extLst>
              <a:ext uri="{FF2B5EF4-FFF2-40B4-BE49-F238E27FC236}">
                <a16:creationId xmlns:a16="http://schemas.microsoft.com/office/drawing/2014/main" id="{49AB939E-4152-E298-DD4F-04760BD0F2B4}"/>
              </a:ext>
            </a:extLst>
          </p:cNvPr>
          <p:cNvPicPr>
            <a:picLocks noChangeAspect="1"/>
          </p:cNvPicPr>
          <p:nvPr/>
        </p:nvPicPr>
        <p:blipFill>
          <a:blip r:embed="rId4"/>
          <a:stretch>
            <a:fillRect/>
          </a:stretch>
        </p:blipFill>
        <p:spPr>
          <a:xfrm>
            <a:off x="5779510" y="4800038"/>
            <a:ext cx="278394" cy="374761"/>
          </a:xfrm>
          <a:prstGeom prst="rect">
            <a:avLst/>
          </a:prstGeom>
        </p:spPr>
      </p:pic>
      <p:pic>
        <p:nvPicPr>
          <p:cNvPr id="9" name="Picture 8">
            <a:extLst>
              <a:ext uri="{FF2B5EF4-FFF2-40B4-BE49-F238E27FC236}">
                <a16:creationId xmlns:a16="http://schemas.microsoft.com/office/drawing/2014/main" id="{E7D9E397-308B-2909-02BD-7EF317F6E71A}"/>
              </a:ext>
            </a:extLst>
          </p:cNvPr>
          <p:cNvPicPr>
            <a:picLocks noChangeAspect="1"/>
          </p:cNvPicPr>
          <p:nvPr/>
        </p:nvPicPr>
        <p:blipFill>
          <a:blip r:embed="rId5"/>
          <a:stretch>
            <a:fillRect/>
          </a:stretch>
        </p:blipFill>
        <p:spPr>
          <a:xfrm>
            <a:off x="7761095" y="816021"/>
            <a:ext cx="4430905" cy="5594718"/>
          </a:xfrm>
          <a:prstGeom prst="rect">
            <a:avLst/>
          </a:prstGeom>
        </p:spPr>
      </p:pic>
    </p:spTree>
    <p:extLst>
      <p:ext uri="{BB962C8B-B14F-4D97-AF65-F5344CB8AC3E}">
        <p14:creationId xmlns:p14="http://schemas.microsoft.com/office/powerpoint/2010/main" val="1587582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444C-7C6C-0D56-2B97-30A249DF0994}"/>
              </a:ext>
            </a:extLst>
          </p:cNvPr>
          <p:cNvSpPr>
            <a:spLocks noGrp="1"/>
          </p:cNvSpPr>
          <p:nvPr>
            <p:ph type="title"/>
          </p:nvPr>
        </p:nvSpPr>
        <p:spPr/>
        <p:txBody>
          <a:bodyPr/>
          <a:lstStyle/>
          <a:p>
            <a:r>
              <a:rPr lang="en-IN" dirty="0"/>
              <a:t>Non-linear viscosity of free chains</a:t>
            </a:r>
          </a:p>
        </p:txBody>
      </p:sp>
      <p:sp>
        <p:nvSpPr>
          <p:cNvPr id="3" name="Content Placeholder 2">
            <a:extLst>
              <a:ext uri="{FF2B5EF4-FFF2-40B4-BE49-F238E27FC236}">
                <a16:creationId xmlns:a16="http://schemas.microsoft.com/office/drawing/2014/main" id="{D0D37F16-1D02-DAAB-14BB-82A45769AC97}"/>
              </a:ext>
            </a:extLst>
          </p:cNvPr>
          <p:cNvSpPr>
            <a:spLocks noGrp="1"/>
          </p:cNvSpPr>
          <p:nvPr>
            <p:ph idx="1"/>
          </p:nvPr>
        </p:nvSpPr>
        <p:spPr/>
        <p:txBody>
          <a:bodyPr/>
          <a:lstStyle/>
          <a:p>
            <a:r>
              <a:rPr lang="en-IN" dirty="0"/>
              <a:t>             must satisfy the one dimensional diffusion equation</a:t>
            </a:r>
          </a:p>
          <a:p>
            <a:endParaRPr lang="en-IN" dirty="0"/>
          </a:p>
          <a:p>
            <a:pPr marL="0" indent="0">
              <a:buNone/>
            </a:pPr>
            <a:endParaRPr lang="en-IN" dirty="0"/>
          </a:p>
          <a:p>
            <a:pPr lvl="1"/>
            <a:r>
              <a:rPr lang="en-IN" dirty="0"/>
              <a:t>D</a:t>
            </a:r>
            <a:r>
              <a:rPr lang="en-IN" baseline="-25000" dirty="0"/>
              <a:t>c </a:t>
            </a:r>
            <a:r>
              <a:rPr lang="en-IN" dirty="0"/>
              <a:t>is the diffusion coefficient of the polymer chain </a:t>
            </a:r>
          </a:p>
          <a:p>
            <a:pPr lvl="1"/>
            <a:r>
              <a:rPr lang="en-IN" dirty="0"/>
              <a:t>When </a:t>
            </a:r>
            <a:r>
              <a:rPr lang="el-GR" dirty="0"/>
              <a:t>ξ</a:t>
            </a:r>
            <a:r>
              <a:rPr lang="en-IN" dirty="0"/>
              <a:t> = </a:t>
            </a:r>
            <a:r>
              <a:rPr lang="en-IN" i="1" dirty="0"/>
              <a:t>s, </a:t>
            </a:r>
            <a:r>
              <a:rPr lang="en-IN" dirty="0"/>
              <a:t>segment </a:t>
            </a:r>
            <a:r>
              <a:rPr lang="en-IN" i="1" dirty="0"/>
              <a:t>s </a:t>
            </a:r>
            <a:r>
              <a:rPr lang="en-IN" dirty="0"/>
              <a:t>disengages from the original tube and</a:t>
            </a:r>
          </a:p>
          <a:p>
            <a:pPr lvl="1"/>
            <a:r>
              <a:rPr lang="en-IN" dirty="0"/>
              <a:t>Similarly                     when </a:t>
            </a:r>
            <a:r>
              <a:rPr lang="el-GR" dirty="0"/>
              <a:t>ξ</a:t>
            </a:r>
            <a:r>
              <a:rPr lang="en-IN" dirty="0"/>
              <a:t> = </a:t>
            </a:r>
            <a:r>
              <a:rPr lang="en-IN" i="1" dirty="0"/>
              <a:t>s-L, </a:t>
            </a:r>
            <a:r>
              <a:rPr lang="en-IN" dirty="0"/>
              <a:t>where L is contour length of the primitive chain at time t</a:t>
            </a:r>
          </a:p>
          <a:p>
            <a:pPr lvl="1"/>
            <a:r>
              <a:rPr lang="en-IN" dirty="0"/>
              <a:t>The solution using the boundary conditions</a:t>
            </a:r>
          </a:p>
        </p:txBody>
      </p:sp>
      <p:sp>
        <p:nvSpPr>
          <p:cNvPr id="4" name="Date Placeholder 3">
            <a:extLst>
              <a:ext uri="{FF2B5EF4-FFF2-40B4-BE49-F238E27FC236}">
                <a16:creationId xmlns:a16="http://schemas.microsoft.com/office/drawing/2014/main" id="{EE0038BA-D445-87E1-E939-EEC590D79968}"/>
              </a:ext>
            </a:extLst>
          </p:cNvPr>
          <p:cNvSpPr>
            <a:spLocks noGrp="1"/>
          </p:cNvSpPr>
          <p:nvPr>
            <p:ph type="dt" sz="half" idx="10"/>
          </p:nvPr>
        </p:nvSpPr>
        <p:spPr/>
        <p:txBody>
          <a:bodyPr/>
          <a:lstStyle/>
          <a:p>
            <a:fld id="{CFA20A21-4675-49C9-B9D3-69C8591BA10F}" type="datetime1">
              <a:rPr lang="en-IN" smtClean="0"/>
              <a:t>12-12-2023</a:t>
            </a:fld>
            <a:endParaRPr lang="en-IN" dirty="0"/>
          </a:p>
        </p:txBody>
      </p:sp>
      <p:sp>
        <p:nvSpPr>
          <p:cNvPr id="5" name="Footer Placeholder 4">
            <a:extLst>
              <a:ext uri="{FF2B5EF4-FFF2-40B4-BE49-F238E27FC236}">
                <a16:creationId xmlns:a16="http://schemas.microsoft.com/office/drawing/2014/main" id="{CC9806ED-B9DB-46FF-687B-73C196DB7ABE}"/>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47D5F235-BFD6-5F4B-E926-67B7171D30E0}"/>
              </a:ext>
            </a:extLst>
          </p:cNvPr>
          <p:cNvSpPr>
            <a:spLocks noGrp="1"/>
          </p:cNvSpPr>
          <p:nvPr>
            <p:ph type="sldNum" sz="quarter" idx="12"/>
          </p:nvPr>
        </p:nvSpPr>
        <p:spPr/>
        <p:txBody>
          <a:bodyPr/>
          <a:lstStyle/>
          <a:p>
            <a:fld id="{2E6C7C08-77A6-4D3D-9225-8AE301DF0A0D}" type="slidenum">
              <a:rPr lang="en-IN" smtClean="0"/>
              <a:pPr/>
              <a:t>57</a:t>
            </a:fld>
            <a:endParaRPr lang="en-IN" dirty="0"/>
          </a:p>
        </p:txBody>
      </p:sp>
      <p:pic>
        <p:nvPicPr>
          <p:cNvPr id="10" name="Picture 9">
            <a:extLst>
              <a:ext uri="{FF2B5EF4-FFF2-40B4-BE49-F238E27FC236}">
                <a16:creationId xmlns:a16="http://schemas.microsoft.com/office/drawing/2014/main" id="{43D1C728-E214-7498-8E1E-6D9937FE4ED2}"/>
              </a:ext>
            </a:extLst>
          </p:cNvPr>
          <p:cNvPicPr>
            <a:picLocks noChangeAspect="1"/>
          </p:cNvPicPr>
          <p:nvPr/>
        </p:nvPicPr>
        <p:blipFill>
          <a:blip r:embed="rId2"/>
          <a:stretch>
            <a:fillRect/>
          </a:stretch>
        </p:blipFill>
        <p:spPr>
          <a:xfrm>
            <a:off x="1173879" y="1346553"/>
            <a:ext cx="964637" cy="357674"/>
          </a:xfrm>
          <a:prstGeom prst="rect">
            <a:avLst/>
          </a:prstGeom>
        </p:spPr>
      </p:pic>
      <p:pic>
        <p:nvPicPr>
          <p:cNvPr id="12" name="Picture 11">
            <a:extLst>
              <a:ext uri="{FF2B5EF4-FFF2-40B4-BE49-F238E27FC236}">
                <a16:creationId xmlns:a16="http://schemas.microsoft.com/office/drawing/2014/main" id="{0D3F3092-E286-CE0C-D735-10541972D5C8}"/>
              </a:ext>
            </a:extLst>
          </p:cNvPr>
          <p:cNvPicPr>
            <a:picLocks noChangeAspect="1"/>
          </p:cNvPicPr>
          <p:nvPr/>
        </p:nvPicPr>
        <p:blipFill>
          <a:blip r:embed="rId3"/>
          <a:stretch>
            <a:fillRect/>
          </a:stretch>
        </p:blipFill>
        <p:spPr>
          <a:xfrm>
            <a:off x="4356176" y="1948170"/>
            <a:ext cx="2017165" cy="898269"/>
          </a:xfrm>
          <a:prstGeom prst="rect">
            <a:avLst/>
          </a:prstGeom>
        </p:spPr>
      </p:pic>
      <p:pic>
        <p:nvPicPr>
          <p:cNvPr id="18" name="Picture 17">
            <a:extLst>
              <a:ext uri="{FF2B5EF4-FFF2-40B4-BE49-F238E27FC236}">
                <a16:creationId xmlns:a16="http://schemas.microsoft.com/office/drawing/2014/main" id="{4CAF94B4-8C1E-C2A1-C10A-4A8E304B9A55}"/>
              </a:ext>
            </a:extLst>
          </p:cNvPr>
          <p:cNvPicPr>
            <a:picLocks noChangeAspect="1"/>
          </p:cNvPicPr>
          <p:nvPr/>
        </p:nvPicPr>
        <p:blipFill>
          <a:blip r:embed="rId4"/>
          <a:stretch>
            <a:fillRect/>
          </a:stretch>
        </p:blipFill>
        <p:spPr>
          <a:xfrm>
            <a:off x="9177409" y="3144164"/>
            <a:ext cx="1642292" cy="340189"/>
          </a:xfrm>
          <a:prstGeom prst="rect">
            <a:avLst/>
          </a:prstGeom>
        </p:spPr>
      </p:pic>
      <p:pic>
        <p:nvPicPr>
          <p:cNvPr id="20" name="Picture 19">
            <a:extLst>
              <a:ext uri="{FF2B5EF4-FFF2-40B4-BE49-F238E27FC236}">
                <a16:creationId xmlns:a16="http://schemas.microsoft.com/office/drawing/2014/main" id="{8BD14DC5-9113-C83E-24FF-E0BCB6B55B77}"/>
              </a:ext>
            </a:extLst>
          </p:cNvPr>
          <p:cNvPicPr>
            <a:picLocks noChangeAspect="1"/>
          </p:cNvPicPr>
          <p:nvPr/>
        </p:nvPicPr>
        <p:blipFill>
          <a:blip r:embed="rId4"/>
          <a:stretch>
            <a:fillRect/>
          </a:stretch>
        </p:blipFill>
        <p:spPr>
          <a:xfrm>
            <a:off x="2743200" y="3605002"/>
            <a:ext cx="1333500" cy="276225"/>
          </a:xfrm>
          <a:prstGeom prst="rect">
            <a:avLst/>
          </a:prstGeom>
        </p:spPr>
      </p:pic>
      <p:pic>
        <p:nvPicPr>
          <p:cNvPr id="22" name="Picture 21">
            <a:extLst>
              <a:ext uri="{FF2B5EF4-FFF2-40B4-BE49-F238E27FC236}">
                <a16:creationId xmlns:a16="http://schemas.microsoft.com/office/drawing/2014/main" id="{DD6C96FD-FDA3-FC97-5B7A-15A5FE7B7470}"/>
              </a:ext>
            </a:extLst>
          </p:cNvPr>
          <p:cNvPicPr>
            <a:picLocks noChangeAspect="1"/>
          </p:cNvPicPr>
          <p:nvPr/>
        </p:nvPicPr>
        <p:blipFill>
          <a:blip r:embed="rId5"/>
          <a:stretch>
            <a:fillRect/>
          </a:stretch>
        </p:blipFill>
        <p:spPr>
          <a:xfrm>
            <a:off x="2512089" y="4737272"/>
            <a:ext cx="7167821" cy="898269"/>
          </a:xfrm>
          <a:prstGeom prst="rect">
            <a:avLst/>
          </a:prstGeom>
        </p:spPr>
      </p:pic>
    </p:spTree>
    <p:extLst>
      <p:ext uri="{BB962C8B-B14F-4D97-AF65-F5344CB8AC3E}">
        <p14:creationId xmlns:p14="http://schemas.microsoft.com/office/powerpoint/2010/main" val="1980987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E52-BB60-F5C3-2ABB-93782936241F}"/>
              </a:ext>
            </a:extLst>
          </p:cNvPr>
          <p:cNvSpPr>
            <a:spLocks noGrp="1"/>
          </p:cNvSpPr>
          <p:nvPr>
            <p:ph type="title"/>
          </p:nvPr>
        </p:nvSpPr>
        <p:spPr/>
        <p:txBody>
          <a:bodyPr/>
          <a:lstStyle/>
          <a:p>
            <a:r>
              <a:rPr lang="en-IN" dirty="0"/>
              <a:t>Non-linear viscosity of free chains</a:t>
            </a:r>
          </a:p>
        </p:txBody>
      </p:sp>
      <p:sp>
        <p:nvSpPr>
          <p:cNvPr id="4" name="Date Placeholder 3">
            <a:extLst>
              <a:ext uri="{FF2B5EF4-FFF2-40B4-BE49-F238E27FC236}">
                <a16:creationId xmlns:a16="http://schemas.microsoft.com/office/drawing/2014/main" id="{57D4EEEB-CC2A-4DE4-2A79-EB596AF83A73}"/>
              </a:ext>
            </a:extLst>
          </p:cNvPr>
          <p:cNvSpPr>
            <a:spLocks noGrp="1"/>
          </p:cNvSpPr>
          <p:nvPr>
            <p:ph type="dt" sz="half" idx="10"/>
          </p:nvPr>
        </p:nvSpPr>
        <p:spPr/>
        <p:txBody>
          <a:bodyPr/>
          <a:lstStyle/>
          <a:p>
            <a:fld id="{02330A09-23F6-47C0-94D7-B15C5EFAA8AF}" type="datetime1">
              <a:rPr lang="en-IN" smtClean="0"/>
              <a:t>12-12-2023</a:t>
            </a:fld>
            <a:endParaRPr lang="en-IN" dirty="0"/>
          </a:p>
        </p:txBody>
      </p:sp>
      <p:sp>
        <p:nvSpPr>
          <p:cNvPr id="5" name="Footer Placeholder 4">
            <a:extLst>
              <a:ext uri="{FF2B5EF4-FFF2-40B4-BE49-F238E27FC236}">
                <a16:creationId xmlns:a16="http://schemas.microsoft.com/office/drawing/2014/main" id="{00F8556C-D2C5-41F0-996B-40FB2465075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0632647-33C7-1BEE-68ED-03353A1D2F82}"/>
              </a:ext>
            </a:extLst>
          </p:cNvPr>
          <p:cNvSpPr>
            <a:spLocks noGrp="1"/>
          </p:cNvSpPr>
          <p:nvPr>
            <p:ph type="sldNum" sz="quarter" idx="12"/>
          </p:nvPr>
        </p:nvSpPr>
        <p:spPr/>
        <p:txBody>
          <a:bodyPr/>
          <a:lstStyle/>
          <a:p>
            <a:fld id="{2E6C7C08-77A6-4D3D-9225-8AE301DF0A0D}" type="slidenum">
              <a:rPr lang="en-IN" smtClean="0"/>
              <a:pPr/>
              <a:t>58</a:t>
            </a:fld>
            <a:endParaRPr lang="en-IN" dirty="0"/>
          </a:p>
        </p:txBody>
      </p:sp>
      <p:sp>
        <p:nvSpPr>
          <p:cNvPr id="9" name="TextBox 8">
            <a:extLst>
              <a:ext uri="{FF2B5EF4-FFF2-40B4-BE49-F238E27FC236}">
                <a16:creationId xmlns:a16="http://schemas.microsoft.com/office/drawing/2014/main" id="{526F0FF5-5292-7345-80DC-B0047EBE9908}"/>
              </a:ext>
            </a:extLst>
          </p:cNvPr>
          <p:cNvSpPr txBox="1"/>
          <p:nvPr/>
        </p:nvSpPr>
        <p:spPr>
          <a:xfrm>
            <a:off x="147484" y="1091381"/>
            <a:ext cx="7613611" cy="5078313"/>
          </a:xfrm>
          <a:prstGeom prst="rect">
            <a:avLst/>
          </a:prstGeom>
          <a:noFill/>
        </p:spPr>
        <p:txBody>
          <a:bodyPr wrap="square" rtlCol="0">
            <a:spAutoFit/>
          </a:bodyPr>
          <a:lstStyle/>
          <a:p>
            <a:pPr marL="285750" indent="-285750">
              <a:buFont typeface="Arial" panose="020B0604020202020204" pitchFamily="34" charset="0"/>
              <a:buChar char="•"/>
            </a:pPr>
            <a:r>
              <a:rPr lang="en-IN" dirty="0"/>
              <a:t>Where      is the disengagement time of the free chain</a:t>
            </a:r>
          </a:p>
          <a:p>
            <a:pPr marL="742950" lvl="1" indent="-285750">
              <a:buFont typeface="Arial" panose="020B0604020202020204" pitchFamily="34" charset="0"/>
              <a:buChar char="•"/>
            </a:pPr>
            <a:r>
              <a:rPr lang="en-IN" dirty="0"/>
              <a:t>Time needed for complete disengagement of the polymer chain from the tube it is confined or finish the relaxation process</a:t>
            </a:r>
          </a:p>
          <a:p>
            <a:pPr marL="742950" lvl="1"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Fraction of chain confined in the tube at time (t)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Combining, we get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r>
              <a:rPr lang="en-IN" dirty="0"/>
              <a:t>where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94C4FB8E-EBCF-2E87-7A16-E2890CF9A66E}"/>
              </a:ext>
            </a:extLst>
          </p:cNvPr>
          <p:cNvPicPr>
            <a:picLocks noChangeAspect="1"/>
          </p:cNvPicPr>
          <p:nvPr/>
        </p:nvPicPr>
        <p:blipFill>
          <a:blip r:embed="rId2"/>
          <a:stretch>
            <a:fillRect/>
          </a:stretch>
        </p:blipFill>
        <p:spPr>
          <a:xfrm>
            <a:off x="1114425" y="1113648"/>
            <a:ext cx="360414" cy="347065"/>
          </a:xfrm>
          <a:prstGeom prst="rect">
            <a:avLst/>
          </a:prstGeom>
        </p:spPr>
      </p:pic>
      <p:pic>
        <p:nvPicPr>
          <p:cNvPr id="13" name="Picture 12">
            <a:extLst>
              <a:ext uri="{FF2B5EF4-FFF2-40B4-BE49-F238E27FC236}">
                <a16:creationId xmlns:a16="http://schemas.microsoft.com/office/drawing/2014/main" id="{4A71B317-C641-41C2-92BC-3CE34F62B94B}"/>
              </a:ext>
            </a:extLst>
          </p:cNvPr>
          <p:cNvPicPr>
            <a:picLocks noChangeAspect="1"/>
          </p:cNvPicPr>
          <p:nvPr/>
        </p:nvPicPr>
        <p:blipFill>
          <a:blip r:embed="rId3"/>
          <a:stretch>
            <a:fillRect/>
          </a:stretch>
        </p:blipFill>
        <p:spPr>
          <a:xfrm>
            <a:off x="2525845" y="2546751"/>
            <a:ext cx="3025509" cy="872525"/>
          </a:xfrm>
          <a:prstGeom prst="rect">
            <a:avLst/>
          </a:prstGeom>
        </p:spPr>
      </p:pic>
      <p:pic>
        <p:nvPicPr>
          <p:cNvPr id="15" name="Picture 14">
            <a:extLst>
              <a:ext uri="{FF2B5EF4-FFF2-40B4-BE49-F238E27FC236}">
                <a16:creationId xmlns:a16="http://schemas.microsoft.com/office/drawing/2014/main" id="{68C29014-9F28-38C7-21C9-E0FB4E7A8F5B}"/>
              </a:ext>
            </a:extLst>
          </p:cNvPr>
          <p:cNvPicPr>
            <a:picLocks noChangeAspect="1"/>
          </p:cNvPicPr>
          <p:nvPr/>
        </p:nvPicPr>
        <p:blipFill>
          <a:blip r:embed="rId4"/>
          <a:stretch>
            <a:fillRect/>
          </a:stretch>
        </p:blipFill>
        <p:spPr>
          <a:xfrm>
            <a:off x="2456073" y="3672010"/>
            <a:ext cx="2996431" cy="872524"/>
          </a:xfrm>
          <a:prstGeom prst="rect">
            <a:avLst/>
          </a:prstGeom>
        </p:spPr>
      </p:pic>
      <p:pic>
        <p:nvPicPr>
          <p:cNvPr id="19" name="Picture 18">
            <a:extLst>
              <a:ext uri="{FF2B5EF4-FFF2-40B4-BE49-F238E27FC236}">
                <a16:creationId xmlns:a16="http://schemas.microsoft.com/office/drawing/2014/main" id="{E4F0822F-A2FB-9033-0ABC-CD0482396A08}"/>
              </a:ext>
            </a:extLst>
          </p:cNvPr>
          <p:cNvPicPr>
            <a:picLocks noChangeAspect="1"/>
          </p:cNvPicPr>
          <p:nvPr/>
        </p:nvPicPr>
        <p:blipFill>
          <a:blip r:embed="rId5"/>
          <a:stretch>
            <a:fillRect/>
          </a:stretch>
        </p:blipFill>
        <p:spPr>
          <a:xfrm>
            <a:off x="2987458" y="5205477"/>
            <a:ext cx="1933660" cy="727056"/>
          </a:xfrm>
          <a:prstGeom prst="rect">
            <a:avLst/>
          </a:prstGeom>
        </p:spPr>
      </p:pic>
      <p:sp>
        <p:nvSpPr>
          <p:cNvPr id="20" name="TextBox 19">
            <a:extLst>
              <a:ext uri="{FF2B5EF4-FFF2-40B4-BE49-F238E27FC236}">
                <a16:creationId xmlns:a16="http://schemas.microsoft.com/office/drawing/2014/main" id="{BCE03A9A-7AB2-CC6B-54EF-FDC305097CE0}"/>
              </a:ext>
            </a:extLst>
          </p:cNvPr>
          <p:cNvSpPr txBox="1"/>
          <p:nvPr/>
        </p:nvSpPr>
        <p:spPr>
          <a:xfrm>
            <a:off x="7168235" y="2580296"/>
            <a:ext cx="5135384" cy="1709571"/>
          </a:xfrm>
          <a:prstGeom prst="rect">
            <a:avLst/>
          </a:prstGeom>
          <a:noFill/>
        </p:spPr>
        <p:txBody>
          <a:bodyPr wrap="square" rtlCol="0">
            <a:spAutoFit/>
          </a:bodyPr>
          <a:lstStyle/>
          <a:p>
            <a:pPr>
              <a:lnSpc>
                <a:spcPct val="150000"/>
              </a:lnSpc>
            </a:pPr>
            <a:r>
              <a:rPr lang="en-IN" dirty="0"/>
              <a:t>              </a:t>
            </a:r>
            <a:r>
              <a:rPr lang="en-IN" dirty="0">
                <a:sym typeface="Wingdings" panose="05000000000000000000" pitchFamily="2" charset="2"/>
              </a:rPr>
              <a:t> </a:t>
            </a:r>
            <a:r>
              <a:rPr lang="en-IN" dirty="0"/>
              <a:t> Tube diameter</a:t>
            </a:r>
          </a:p>
          <a:p>
            <a:pPr>
              <a:lnSpc>
                <a:spcPct val="150000"/>
              </a:lnSpc>
            </a:pPr>
            <a:r>
              <a:rPr lang="en-IN" dirty="0"/>
              <a:t>              </a:t>
            </a:r>
            <a:r>
              <a:rPr lang="en-IN" dirty="0">
                <a:sym typeface="Wingdings" panose="05000000000000000000" pitchFamily="2" charset="2"/>
              </a:rPr>
              <a:t>monomer friction coefficient</a:t>
            </a:r>
          </a:p>
          <a:p>
            <a:pPr>
              <a:lnSpc>
                <a:spcPct val="150000"/>
              </a:lnSpc>
            </a:pPr>
            <a:r>
              <a:rPr lang="en-IN" dirty="0">
                <a:sym typeface="Wingdings" panose="05000000000000000000" pitchFamily="2" charset="2"/>
              </a:rPr>
              <a:t>              Polymerisation degree of network</a:t>
            </a:r>
          </a:p>
          <a:p>
            <a:pPr>
              <a:lnSpc>
                <a:spcPct val="150000"/>
              </a:lnSpc>
            </a:pPr>
            <a:r>
              <a:rPr lang="en-IN" dirty="0">
                <a:sym typeface="Wingdings" panose="05000000000000000000" pitchFamily="2" charset="2"/>
              </a:rPr>
              <a:t>       </a:t>
            </a:r>
            <a:r>
              <a:rPr lang="en-IN" dirty="0" err="1">
                <a:sym typeface="Wingdings" panose="05000000000000000000" pitchFamily="2" charset="2"/>
              </a:rPr>
              <a:t>b</a:t>
            </a:r>
            <a:r>
              <a:rPr lang="en-IN" baseline="-25000" dirty="0" err="1">
                <a:sym typeface="Wingdings" panose="05000000000000000000" pitchFamily="2" charset="2"/>
              </a:rPr>
              <a:t>o</a:t>
            </a:r>
            <a:r>
              <a:rPr lang="en-IN" dirty="0">
                <a:sym typeface="Wingdings" panose="05000000000000000000" pitchFamily="2" charset="2"/>
              </a:rPr>
              <a:t>   effective bond length between monomers</a:t>
            </a:r>
          </a:p>
        </p:txBody>
      </p:sp>
      <p:pic>
        <p:nvPicPr>
          <p:cNvPr id="24" name="Picture 23">
            <a:extLst>
              <a:ext uri="{FF2B5EF4-FFF2-40B4-BE49-F238E27FC236}">
                <a16:creationId xmlns:a16="http://schemas.microsoft.com/office/drawing/2014/main" id="{D557A09F-07C9-7A7D-CC0C-04ED322C5051}"/>
              </a:ext>
            </a:extLst>
          </p:cNvPr>
          <p:cNvPicPr>
            <a:picLocks noChangeAspect="1"/>
          </p:cNvPicPr>
          <p:nvPr/>
        </p:nvPicPr>
        <p:blipFill>
          <a:blip r:embed="rId6"/>
          <a:stretch>
            <a:fillRect/>
          </a:stretch>
        </p:blipFill>
        <p:spPr>
          <a:xfrm>
            <a:off x="7551087" y="3055537"/>
            <a:ext cx="332723" cy="465812"/>
          </a:xfrm>
          <a:prstGeom prst="rect">
            <a:avLst/>
          </a:prstGeom>
        </p:spPr>
      </p:pic>
      <p:pic>
        <p:nvPicPr>
          <p:cNvPr id="26" name="Picture 25">
            <a:extLst>
              <a:ext uri="{FF2B5EF4-FFF2-40B4-BE49-F238E27FC236}">
                <a16:creationId xmlns:a16="http://schemas.microsoft.com/office/drawing/2014/main" id="{2D18CB75-9132-6FE9-CC70-60487CE40C73}"/>
              </a:ext>
            </a:extLst>
          </p:cNvPr>
          <p:cNvPicPr>
            <a:picLocks noChangeAspect="1"/>
          </p:cNvPicPr>
          <p:nvPr/>
        </p:nvPicPr>
        <p:blipFill>
          <a:blip r:embed="rId7"/>
          <a:stretch>
            <a:fillRect/>
          </a:stretch>
        </p:blipFill>
        <p:spPr>
          <a:xfrm>
            <a:off x="7560285" y="2790428"/>
            <a:ext cx="314325" cy="228600"/>
          </a:xfrm>
          <a:prstGeom prst="rect">
            <a:avLst/>
          </a:prstGeom>
        </p:spPr>
      </p:pic>
      <p:pic>
        <p:nvPicPr>
          <p:cNvPr id="30" name="Picture 29">
            <a:extLst>
              <a:ext uri="{FF2B5EF4-FFF2-40B4-BE49-F238E27FC236}">
                <a16:creationId xmlns:a16="http://schemas.microsoft.com/office/drawing/2014/main" id="{BCF36031-6868-E464-83D9-6727EC302E65}"/>
              </a:ext>
            </a:extLst>
          </p:cNvPr>
          <p:cNvPicPr>
            <a:picLocks noChangeAspect="1"/>
          </p:cNvPicPr>
          <p:nvPr/>
        </p:nvPicPr>
        <p:blipFill>
          <a:blip r:embed="rId8"/>
          <a:stretch>
            <a:fillRect/>
          </a:stretch>
        </p:blipFill>
        <p:spPr>
          <a:xfrm>
            <a:off x="7469799" y="3551647"/>
            <a:ext cx="495300" cy="342900"/>
          </a:xfrm>
          <a:prstGeom prst="rect">
            <a:avLst/>
          </a:prstGeom>
        </p:spPr>
      </p:pic>
      <p:pic>
        <p:nvPicPr>
          <p:cNvPr id="32" name="Picture 31">
            <a:extLst>
              <a:ext uri="{FF2B5EF4-FFF2-40B4-BE49-F238E27FC236}">
                <a16:creationId xmlns:a16="http://schemas.microsoft.com/office/drawing/2014/main" id="{A03A50E8-BB89-20CA-87DD-CDD729DD5464}"/>
              </a:ext>
            </a:extLst>
          </p:cNvPr>
          <p:cNvPicPr>
            <a:picLocks noChangeAspect="1"/>
          </p:cNvPicPr>
          <p:nvPr/>
        </p:nvPicPr>
        <p:blipFill>
          <a:blip r:embed="rId9"/>
          <a:stretch>
            <a:fillRect/>
          </a:stretch>
        </p:blipFill>
        <p:spPr>
          <a:xfrm>
            <a:off x="11475474" y="3514847"/>
            <a:ext cx="342900" cy="314325"/>
          </a:xfrm>
          <a:prstGeom prst="rect">
            <a:avLst/>
          </a:prstGeom>
        </p:spPr>
      </p:pic>
    </p:spTree>
    <p:extLst>
      <p:ext uri="{BB962C8B-B14F-4D97-AF65-F5344CB8AC3E}">
        <p14:creationId xmlns:p14="http://schemas.microsoft.com/office/powerpoint/2010/main" val="2020124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5964-C268-396A-7FEB-4300AAEA416D}"/>
              </a:ext>
            </a:extLst>
          </p:cNvPr>
          <p:cNvSpPr>
            <a:spLocks noGrp="1"/>
          </p:cNvSpPr>
          <p:nvPr>
            <p:ph type="title"/>
          </p:nvPr>
        </p:nvSpPr>
        <p:spPr/>
        <p:txBody>
          <a:bodyPr/>
          <a:lstStyle/>
          <a:p>
            <a:r>
              <a:rPr lang="en-IN" dirty="0"/>
              <a:t>Non-linear viscosity of free chains</a:t>
            </a:r>
          </a:p>
        </p:txBody>
      </p:sp>
      <p:sp>
        <p:nvSpPr>
          <p:cNvPr id="3" name="Content Placeholder 2">
            <a:extLst>
              <a:ext uri="{FF2B5EF4-FFF2-40B4-BE49-F238E27FC236}">
                <a16:creationId xmlns:a16="http://schemas.microsoft.com/office/drawing/2014/main" id="{C62021CC-F72A-FCD6-B04E-588602598BB5}"/>
              </a:ext>
            </a:extLst>
          </p:cNvPr>
          <p:cNvSpPr>
            <a:spLocks noGrp="1"/>
          </p:cNvSpPr>
          <p:nvPr>
            <p:ph idx="1"/>
          </p:nvPr>
        </p:nvSpPr>
        <p:spPr>
          <a:xfrm>
            <a:off x="800100" y="887050"/>
            <a:ext cx="10591800" cy="4926243"/>
          </a:xfrm>
        </p:spPr>
        <p:txBody>
          <a:bodyPr>
            <a:normAutofit/>
          </a:bodyPr>
          <a:lstStyle/>
          <a:p>
            <a:pPr algn="just"/>
            <a:r>
              <a:rPr lang="en-IN" dirty="0"/>
              <a:t>     of the tube and primitive chain length are assumed to be unchanged under deformation (Doi and Edwards 1986)</a:t>
            </a:r>
          </a:p>
          <a:p>
            <a:pPr lvl="1" algn="just"/>
            <a:r>
              <a:rPr lang="en-IN" dirty="0"/>
              <a:t>Which yields a constant        </a:t>
            </a:r>
          </a:p>
          <a:p>
            <a:pPr lvl="1" algn="just"/>
            <a:r>
              <a:rPr lang="en-IN" dirty="0"/>
              <a:t>Works well for small deformations</a:t>
            </a:r>
          </a:p>
          <a:p>
            <a:pPr algn="just"/>
            <a:r>
              <a:rPr lang="en-IN" dirty="0"/>
              <a:t>To capture the nonlinear viscosity under finite deformation</a:t>
            </a:r>
          </a:p>
          <a:p>
            <a:pPr lvl="1" algn="just"/>
            <a:r>
              <a:rPr lang="en-IN" dirty="0"/>
              <a:t>The primitive chain length L must change with macroscopic deformation</a:t>
            </a:r>
          </a:p>
          <a:p>
            <a:pPr lvl="1" algn="just"/>
            <a:r>
              <a:rPr lang="en-IN" dirty="0"/>
              <a:t>Average over all possible initial tangent vectors </a:t>
            </a:r>
            <a:r>
              <a:rPr lang="en-IN" b="1" dirty="0"/>
              <a:t>u</a:t>
            </a:r>
            <a:r>
              <a:rPr lang="en-IN" b="1" baseline="-25000" dirty="0"/>
              <a:t>0</a:t>
            </a:r>
            <a:r>
              <a:rPr lang="en-IN" baseline="-25000" dirty="0"/>
              <a:t> </a:t>
            </a:r>
            <a:r>
              <a:rPr lang="en-IN" dirty="0"/>
              <a:t>is formulated as</a:t>
            </a:r>
          </a:p>
          <a:p>
            <a:pPr lvl="1" algn="just"/>
            <a:endParaRPr lang="en-IN" dirty="0"/>
          </a:p>
          <a:p>
            <a:pPr lvl="1" algn="just"/>
            <a:endParaRPr lang="en-IN" dirty="0"/>
          </a:p>
          <a:p>
            <a:pPr lvl="1" algn="just"/>
            <a:r>
              <a:rPr lang="en-IN" dirty="0"/>
              <a:t>The mean diameter (a</a:t>
            </a:r>
            <a:r>
              <a:rPr lang="en-IN" baseline="-25000" dirty="0"/>
              <a:t>n</a:t>
            </a:r>
            <a:r>
              <a:rPr lang="en-IN" dirty="0"/>
              <a:t>)also changes with deformation</a:t>
            </a:r>
          </a:p>
          <a:p>
            <a:pPr lvl="2" algn="just"/>
            <a:r>
              <a:rPr lang="en-IN" dirty="0"/>
              <a:t>Linked to mean square end-to-end distance of the primitive chain </a:t>
            </a:r>
          </a:p>
          <a:p>
            <a:pPr lvl="1" algn="just"/>
            <a:r>
              <a:rPr lang="en-IN" dirty="0"/>
              <a:t>Assumptions have been verified using molecular dynamics simulation	</a:t>
            </a:r>
            <a:endParaRPr lang="en-IN" baseline="-25000" dirty="0"/>
          </a:p>
        </p:txBody>
      </p:sp>
      <p:sp>
        <p:nvSpPr>
          <p:cNvPr id="4" name="Date Placeholder 3">
            <a:extLst>
              <a:ext uri="{FF2B5EF4-FFF2-40B4-BE49-F238E27FC236}">
                <a16:creationId xmlns:a16="http://schemas.microsoft.com/office/drawing/2014/main" id="{3EA8AC3F-6216-D3D6-A24E-223735A8735C}"/>
              </a:ext>
            </a:extLst>
          </p:cNvPr>
          <p:cNvSpPr>
            <a:spLocks noGrp="1"/>
          </p:cNvSpPr>
          <p:nvPr>
            <p:ph type="dt" sz="half" idx="10"/>
          </p:nvPr>
        </p:nvSpPr>
        <p:spPr/>
        <p:txBody>
          <a:bodyPr/>
          <a:lstStyle/>
          <a:p>
            <a:fld id="{24494638-FDE1-40CE-8D20-94B54DC671BA}" type="datetime1">
              <a:rPr lang="en-IN" smtClean="0"/>
              <a:t>12-12-2023</a:t>
            </a:fld>
            <a:endParaRPr lang="en-IN" dirty="0"/>
          </a:p>
        </p:txBody>
      </p:sp>
      <p:sp>
        <p:nvSpPr>
          <p:cNvPr id="5" name="Footer Placeholder 4">
            <a:extLst>
              <a:ext uri="{FF2B5EF4-FFF2-40B4-BE49-F238E27FC236}">
                <a16:creationId xmlns:a16="http://schemas.microsoft.com/office/drawing/2014/main" id="{F32EB6F5-C6A4-8D51-CE23-9DD4A432F07E}"/>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E8919DDF-C53D-3E2D-9044-3CD05BD57807}"/>
              </a:ext>
            </a:extLst>
          </p:cNvPr>
          <p:cNvSpPr>
            <a:spLocks noGrp="1"/>
          </p:cNvSpPr>
          <p:nvPr>
            <p:ph type="sldNum" sz="quarter" idx="12"/>
          </p:nvPr>
        </p:nvSpPr>
        <p:spPr/>
        <p:txBody>
          <a:bodyPr/>
          <a:lstStyle/>
          <a:p>
            <a:fld id="{2E6C7C08-77A6-4D3D-9225-8AE301DF0A0D}" type="slidenum">
              <a:rPr lang="en-IN" smtClean="0"/>
              <a:pPr/>
              <a:t>59</a:t>
            </a:fld>
            <a:endParaRPr lang="en-IN" dirty="0"/>
          </a:p>
        </p:txBody>
      </p:sp>
      <p:pic>
        <p:nvPicPr>
          <p:cNvPr id="7" name="Picture 6">
            <a:extLst>
              <a:ext uri="{FF2B5EF4-FFF2-40B4-BE49-F238E27FC236}">
                <a16:creationId xmlns:a16="http://schemas.microsoft.com/office/drawing/2014/main" id="{6274172C-AADC-AB7D-333B-AD1468393859}"/>
              </a:ext>
            </a:extLst>
          </p:cNvPr>
          <p:cNvPicPr>
            <a:picLocks noChangeAspect="1"/>
          </p:cNvPicPr>
          <p:nvPr/>
        </p:nvPicPr>
        <p:blipFill>
          <a:blip r:embed="rId2"/>
          <a:stretch>
            <a:fillRect/>
          </a:stretch>
        </p:blipFill>
        <p:spPr>
          <a:xfrm>
            <a:off x="1043286" y="1002994"/>
            <a:ext cx="416804" cy="303130"/>
          </a:xfrm>
          <a:prstGeom prst="rect">
            <a:avLst/>
          </a:prstGeom>
        </p:spPr>
      </p:pic>
      <p:pic>
        <p:nvPicPr>
          <p:cNvPr id="9" name="Picture 8">
            <a:extLst>
              <a:ext uri="{FF2B5EF4-FFF2-40B4-BE49-F238E27FC236}">
                <a16:creationId xmlns:a16="http://schemas.microsoft.com/office/drawing/2014/main" id="{5850E45F-790F-7312-C22E-A001A9C23CA9}"/>
              </a:ext>
            </a:extLst>
          </p:cNvPr>
          <p:cNvPicPr>
            <a:picLocks noChangeAspect="1"/>
          </p:cNvPicPr>
          <p:nvPr/>
        </p:nvPicPr>
        <p:blipFill>
          <a:blip r:embed="rId3"/>
          <a:stretch>
            <a:fillRect/>
          </a:stretch>
        </p:blipFill>
        <p:spPr>
          <a:xfrm>
            <a:off x="4498870" y="1710813"/>
            <a:ext cx="513371" cy="452974"/>
          </a:xfrm>
          <a:prstGeom prst="rect">
            <a:avLst/>
          </a:prstGeom>
        </p:spPr>
      </p:pic>
      <p:pic>
        <p:nvPicPr>
          <p:cNvPr id="11" name="Picture 10">
            <a:extLst>
              <a:ext uri="{FF2B5EF4-FFF2-40B4-BE49-F238E27FC236}">
                <a16:creationId xmlns:a16="http://schemas.microsoft.com/office/drawing/2014/main" id="{F1F39377-9FD6-8974-92F6-F90709C2BAC6}"/>
              </a:ext>
            </a:extLst>
          </p:cNvPr>
          <p:cNvPicPr>
            <a:picLocks noChangeAspect="1"/>
          </p:cNvPicPr>
          <p:nvPr/>
        </p:nvPicPr>
        <p:blipFill>
          <a:blip r:embed="rId4"/>
          <a:stretch>
            <a:fillRect/>
          </a:stretch>
        </p:blipFill>
        <p:spPr>
          <a:xfrm>
            <a:off x="3857920" y="3870991"/>
            <a:ext cx="2647358" cy="576109"/>
          </a:xfrm>
          <a:prstGeom prst="rect">
            <a:avLst/>
          </a:prstGeom>
        </p:spPr>
      </p:pic>
      <p:pic>
        <p:nvPicPr>
          <p:cNvPr id="10" name="Picture 9">
            <a:extLst>
              <a:ext uri="{FF2B5EF4-FFF2-40B4-BE49-F238E27FC236}">
                <a16:creationId xmlns:a16="http://schemas.microsoft.com/office/drawing/2014/main" id="{6EB903D1-36DF-75C8-9000-2C49330A9F9A}"/>
              </a:ext>
            </a:extLst>
          </p:cNvPr>
          <p:cNvPicPr>
            <a:picLocks noChangeAspect="1"/>
          </p:cNvPicPr>
          <p:nvPr/>
        </p:nvPicPr>
        <p:blipFill>
          <a:blip r:embed="rId5"/>
          <a:stretch>
            <a:fillRect/>
          </a:stretch>
        </p:blipFill>
        <p:spPr>
          <a:xfrm>
            <a:off x="9253144" y="4606565"/>
            <a:ext cx="1476375" cy="723900"/>
          </a:xfrm>
          <a:prstGeom prst="rect">
            <a:avLst/>
          </a:prstGeom>
        </p:spPr>
      </p:pic>
    </p:spTree>
    <p:extLst>
      <p:ext uri="{BB962C8B-B14F-4D97-AF65-F5344CB8AC3E}">
        <p14:creationId xmlns:p14="http://schemas.microsoft.com/office/powerpoint/2010/main" val="302599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B2A6-1855-B3FD-DE4E-A68BA957F3E9}"/>
              </a:ext>
            </a:extLst>
          </p:cNvPr>
          <p:cNvSpPr>
            <a:spLocks noGrp="1"/>
          </p:cNvSpPr>
          <p:nvPr>
            <p:ph type="title"/>
          </p:nvPr>
        </p:nvSpPr>
        <p:spPr/>
        <p:txBody>
          <a:bodyPr/>
          <a:lstStyle/>
          <a:p>
            <a:r>
              <a:rPr lang="en-IN" dirty="0"/>
              <a:t>Constitutive models with Internal variables</a:t>
            </a:r>
          </a:p>
        </p:txBody>
      </p:sp>
      <p:sp>
        <p:nvSpPr>
          <p:cNvPr id="3" name="Content Placeholder 2">
            <a:extLst>
              <a:ext uri="{FF2B5EF4-FFF2-40B4-BE49-F238E27FC236}">
                <a16:creationId xmlns:a16="http://schemas.microsoft.com/office/drawing/2014/main" id="{B4BFD2AC-CAEB-CA98-81E3-91A5F226DAED}"/>
              </a:ext>
            </a:extLst>
          </p:cNvPr>
          <p:cNvSpPr>
            <a:spLocks noGrp="1"/>
          </p:cNvSpPr>
          <p:nvPr>
            <p:ph idx="1"/>
          </p:nvPr>
        </p:nvSpPr>
        <p:spPr>
          <a:xfrm>
            <a:off x="313899" y="1253331"/>
            <a:ext cx="11039901" cy="4970048"/>
          </a:xfrm>
        </p:spPr>
        <p:txBody>
          <a:bodyPr/>
          <a:lstStyle/>
          <a:p>
            <a:r>
              <a:rPr lang="en-IN" dirty="0"/>
              <a:t>Current state of thermoelastic material</a:t>
            </a:r>
          </a:p>
          <a:p>
            <a:pPr lvl="1"/>
            <a:r>
              <a:rPr lang="en-IN" dirty="0"/>
              <a:t>F and </a:t>
            </a:r>
            <a:r>
              <a:rPr lang="el-GR" dirty="0"/>
              <a:t>θ</a:t>
            </a:r>
            <a:endParaRPr lang="en-IN" dirty="0"/>
          </a:p>
          <a:p>
            <a:pPr lvl="1"/>
            <a:r>
              <a:rPr lang="en-IN" dirty="0"/>
              <a:t>Measurable and controllable (External variable)</a:t>
            </a:r>
          </a:p>
          <a:p>
            <a:pPr lvl="1"/>
            <a:endParaRPr lang="en-IN" dirty="0"/>
          </a:p>
          <a:p>
            <a:r>
              <a:rPr lang="en-IN" dirty="0"/>
              <a:t>Material involving dissipation</a:t>
            </a:r>
          </a:p>
          <a:p>
            <a:pPr lvl="1"/>
            <a:r>
              <a:rPr lang="en-IN" dirty="0"/>
              <a:t>Internal variable</a:t>
            </a:r>
          </a:p>
          <a:p>
            <a:pPr lvl="2"/>
            <a:r>
              <a:rPr lang="en-IN" dirty="0"/>
              <a:t>Describes aspects of the internal structure of a material</a:t>
            </a:r>
          </a:p>
          <a:p>
            <a:pPr lvl="2"/>
            <a:r>
              <a:rPr lang="en-IN" dirty="0"/>
              <a:t>History variable for dissipative materials</a:t>
            </a:r>
          </a:p>
          <a:p>
            <a:pPr lvl="1"/>
            <a:r>
              <a:rPr lang="en-IN" dirty="0"/>
              <a:t>Thermodynamic state variable </a:t>
            </a:r>
            <a:r>
              <a:rPr lang="el-GR" b="0" i="0" dirty="0">
                <a:solidFill>
                  <a:srgbClr val="111111"/>
                </a:solidFill>
                <a:effectLst/>
                <a:latin typeface="-apple-system"/>
              </a:rPr>
              <a:t>ζ</a:t>
            </a:r>
            <a:endParaRPr lang="en-IN" b="0" i="0" dirty="0">
              <a:solidFill>
                <a:srgbClr val="111111"/>
              </a:solidFill>
              <a:effectLst/>
              <a:latin typeface="-apple-system"/>
            </a:endParaRPr>
          </a:p>
          <a:p>
            <a:pPr lvl="1"/>
            <a:endParaRPr lang="en-IN" dirty="0">
              <a:solidFill>
                <a:srgbClr val="111111"/>
              </a:solidFill>
              <a:latin typeface="-apple-system"/>
            </a:endParaRPr>
          </a:p>
          <a:p>
            <a:r>
              <a:rPr lang="en-IN" dirty="0">
                <a:solidFill>
                  <a:srgbClr val="111111"/>
                </a:solidFill>
                <a:latin typeface="-apple-system"/>
              </a:rPr>
              <a:t>Current state of dissipative material : F, </a:t>
            </a:r>
            <a:r>
              <a:rPr lang="el-GR" dirty="0"/>
              <a:t>θ</a:t>
            </a:r>
            <a:r>
              <a:rPr lang="en-IN" dirty="0"/>
              <a:t>, </a:t>
            </a:r>
            <a:r>
              <a:rPr lang="el-GR" b="0" i="0" dirty="0">
                <a:solidFill>
                  <a:srgbClr val="111111"/>
                </a:solidFill>
                <a:effectLst/>
                <a:latin typeface="-apple-system"/>
              </a:rPr>
              <a:t>ζ</a:t>
            </a:r>
            <a:endParaRPr lang="en-IN" b="0" i="0" dirty="0">
              <a:solidFill>
                <a:srgbClr val="111111"/>
              </a:solidFill>
              <a:effectLst/>
              <a:latin typeface="-apple-system"/>
            </a:endParaRPr>
          </a:p>
          <a:p>
            <a:endParaRPr lang="en-IN" dirty="0"/>
          </a:p>
          <a:p>
            <a:endParaRPr lang="en-IN" dirty="0"/>
          </a:p>
          <a:p>
            <a:pPr lvl="2"/>
            <a:endParaRPr lang="en-IN" dirty="0"/>
          </a:p>
          <a:p>
            <a:pPr lvl="2"/>
            <a:endParaRPr lang="en-IN" dirty="0"/>
          </a:p>
          <a:p>
            <a:pPr lvl="1"/>
            <a:endParaRPr lang="en-IN" dirty="0"/>
          </a:p>
        </p:txBody>
      </p:sp>
      <p:sp>
        <p:nvSpPr>
          <p:cNvPr id="4" name="Date Placeholder 3">
            <a:extLst>
              <a:ext uri="{FF2B5EF4-FFF2-40B4-BE49-F238E27FC236}">
                <a16:creationId xmlns:a16="http://schemas.microsoft.com/office/drawing/2014/main" id="{4855BA86-10DB-6A12-7FB9-42E730BDD734}"/>
              </a:ext>
            </a:extLst>
          </p:cNvPr>
          <p:cNvSpPr>
            <a:spLocks noGrp="1"/>
          </p:cNvSpPr>
          <p:nvPr>
            <p:ph type="dt" sz="half" idx="10"/>
          </p:nvPr>
        </p:nvSpPr>
        <p:spPr/>
        <p:txBody>
          <a:bodyPr/>
          <a:lstStyle/>
          <a:p>
            <a:fld id="{68FDDFE4-A478-4AB3-B4E9-08707696D19A}" type="datetime1">
              <a:rPr lang="en-IN" smtClean="0"/>
              <a:t>12-12-2023</a:t>
            </a:fld>
            <a:endParaRPr lang="en-IN" dirty="0"/>
          </a:p>
        </p:txBody>
      </p:sp>
      <p:sp>
        <p:nvSpPr>
          <p:cNvPr id="5" name="Footer Placeholder 4">
            <a:extLst>
              <a:ext uri="{FF2B5EF4-FFF2-40B4-BE49-F238E27FC236}">
                <a16:creationId xmlns:a16="http://schemas.microsoft.com/office/drawing/2014/main" id="{6BD9074A-5A09-49CA-AE6D-CEEBC8972104}"/>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573FE96E-82FA-EE5D-B9A1-4655F1EF0AD2}"/>
              </a:ext>
            </a:extLst>
          </p:cNvPr>
          <p:cNvSpPr>
            <a:spLocks noGrp="1"/>
          </p:cNvSpPr>
          <p:nvPr>
            <p:ph type="sldNum" sz="quarter" idx="12"/>
          </p:nvPr>
        </p:nvSpPr>
        <p:spPr/>
        <p:txBody>
          <a:bodyPr/>
          <a:lstStyle/>
          <a:p>
            <a:fld id="{2E6C7C08-77A6-4D3D-9225-8AE301DF0A0D}" type="slidenum">
              <a:rPr lang="en-IN" smtClean="0"/>
              <a:pPr/>
              <a:t>6</a:t>
            </a:fld>
            <a:endParaRPr lang="en-IN" dirty="0"/>
          </a:p>
        </p:txBody>
      </p:sp>
    </p:spTree>
    <p:extLst>
      <p:ext uri="{BB962C8B-B14F-4D97-AF65-F5344CB8AC3E}">
        <p14:creationId xmlns:p14="http://schemas.microsoft.com/office/powerpoint/2010/main" val="5926497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95B-D1A2-81D5-3E81-B025450BB487}"/>
              </a:ext>
            </a:extLst>
          </p:cNvPr>
          <p:cNvSpPr>
            <a:spLocks noGrp="1"/>
          </p:cNvSpPr>
          <p:nvPr>
            <p:ph type="title"/>
          </p:nvPr>
        </p:nvSpPr>
        <p:spPr/>
        <p:txBody>
          <a:bodyPr/>
          <a:lstStyle/>
          <a:p>
            <a:r>
              <a:rPr lang="en-IN" dirty="0"/>
              <a:t>Non-linear viscosity of free chains</a:t>
            </a:r>
          </a:p>
        </p:txBody>
      </p:sp>
      <p:sp>
        <p:nvSpPr>
          <p:cNvPr id="3" name="Content Placeholder 2">
            <a:extLst>
              <a:ext uri="{FF2B5EF4-FFF2-40B4-BE49-F238E27FC236}">
                <a16:creationId xmlns:a16="http://schemas.microsoft.com/office/drawing/2014/main" id="{8A7F1F80-0503-48D7-116C-83B2228D61E3}"/>
              </a:ext>
            </a:extLst>
          </p:cNvPr>
          <p:cNvSpPr>
            <a:spLocks noGrp="1"/>
          </p:cNvSpPr>
          <p:nvPr>
            <p:ph idx="1"/>
          </p:nvPr>
        </p:nvSpPr>
        <p:spPr>
          <a:xfrm>
            <a:off x="838200" y="1253331"/>
            <a:ext cx="10515600" cy="5237038"/>
          </a:xfrm>
        </p:spPr>
        <p:txBody>
          <a:bodyPr>
            <a:normAutofit/>
          </a:bodyPr>
          <a:lstStyle/>
          <a:p>
            <a:r>
              <a:rPr lang="en-IN" dirty="0"/>
              <a:t>In this model, the disengagement time      in the equation of viscosity varies with macroscopic deformation</a:t>
            </a:r>
          </a:p>
          <a:p>
            <a:r>
              <a:rPr lang="en-IN" dirty="0"/>
              <a:t>Leading to non-linearity of viscosity</a:t>
            </a:r>
          </a:p>
          <a:p>
            <a:r>
              <a:rPr lang="en-IN" dirty="0"/>
              <a:t>Here, the mean square end-to-end distance of the primitive chain is calculated as</a:t>
            </a:r>
          </a:p>
          <a:p>
            <a:endParaRPr lang="en-IN" dirty="0"/>
          </a:p>
          <a:p>
            <a:endParaRPr lang="en-IN" dirty="0"/>
          </a:p>
          <a:p>
            <a:r>
              <a:rPr lang="en-IN" i="1" dirty="0"/>
              <a:t> f</a:t>
            </a:r>
            <a:r>
              <a:rPr lang="en-IN" i="1" baseline="-25000" dirty="0"/>
              <a:t>0</a:t>
            </a:r>
            <a:r>
              <a:rPr lang="en-IN" dirty="0"/>
              <a:t>(R)</a:t>
            </a:r>
            <a:r>
              <a:rPr lang="en-IN" i="1" baseline="-25000" dirty="0"/>
              <a:t> </a:t>
            </a:r>
            <a:r>
              <a:rPr lang="en-IN" dirty="0"/>
              <a:t>is the statistical distribution function on end-to-end vector </a:t>
            </a:r>
            <a:r>
              <a:rPr lang="en-IN" b="1" dirty="0"/>
              <a:t>R </a:t>
            </a:r>
            <a:r>
              <a:rPr lang="en-IN" dirty="0"/>
              <a:t>of the primitive chain in reference state </a:t>
            </a:r>
          </a:p>
        </p:txBody>
      </p:sp>
      <p:sp>
        <p:nvSpPr>
          <p:cNvPr id="4" name="Date Placeholder 3">
            <a:extLst>
              <a:ext uri="{FF2B5EF4-FFF2-40B4-BE49-F238E27FC236}">
                <a16:creationId xmlns:a16="http://schemas.microsoft.com/office/drawing/2014/main" id="{D79B8C18-1835-55B8-8FD8-0F585E125858}"/>
              </a:ext>
            </a:extLst>
          </p:cNvPr>
          <p:cNvSpPr>
            <a:spLocks noGrp="1"/>
          </p:cNvSpPr>
          <p:nvPr>
            <p:ph type="dt" sz="half" idx="10"/>
          </p:nvPr>
        </p:nvSpPr>
        <p:spPr/>
        <p:txBody>
          <a:bodyPr/>
          <a:lstStyle/>
          <a:p>
            <a:fld id="{282862D0-3EA6-4E5A-A835-9F74B8BACB0A}" type="datetime1">
              <a:rPr lang="en-IN" smtClean="0"/>
              <a:t>12-12-2023</a:t>
            </a:fld>
            <a:endParaRPr lang="en-IN" dirty="0"/>
          </a:p>
        </p:txBody>
      </p:sp>
      <p:sp>
        <p:nvSpPr>
          <p:cNvPr id="5" name="Footer Placeholder 4">
            <a:extLst>
              <a:ext uri="{FF2B5EF4-FFF2-40B4-BE49-F238E27FC236}">
                <a16:creationId xmlns:a16="http://schemas.microsoft.com/office/drawing/2014/main" id="{5918599A-1365-82F4-82E4-0A49AD91C036}"/>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69FEA220-B5CC-707B-75C4-AD30CB83D958}"/>
              </a:ext>
            </a:extLst>
          </p:cNvPr>
          <p:cNvSpPr>
            <a:spLocks noGrp="1"/>
          </p:cNvSpPr>
          <p:nvPr>
            <p:ph type="sldNum" sz="quarter" idx="12"/>
          </p:nvPr>
        </p:nvSpPr>
        <p:spPr/>
        <p:txBody>
          <a:bodyPr/>
          <a:lstStyle/>
          <a:p>
            <a:fld id="{2E6C7C08-77A6-4D3D-9225-8AE301DF0A0D}" type="slidenum">
              <a:rPr lang="en-IN" smtClean="0"/>
              <a:pPr/>
              <a:t>60</a:t>
            </a:fld>
            <a:endParaRPr lang="en-IN" dirty="0"/>
          </a:p>
        </p:txBody>
      </p:sp>
      <p:pic>
        <p:nvPicPr>
          <p:cNvPr id="7" name="Picture 6">
            <a:extLst>
              <a:ext uri="{FF2B5EF4-FFF2-40B4-BE49-F238E27FC236}">
                <a16:creationId xmlns:a16="http://schemas.microsoft.com/office/drawing/2014/main" id="{EB5685CA-F92B-3B43-5701-83AE27AC5F59}"/>
              </a:ext>
            </a:extLst>
          </p:cNvPr>
          <p:cNvPicPr>
            <a:picLocks noChangeAspect="1"/>
          </p:cNvPicPr>
          <p:nvPr/>
        </p:nvPicPr>
        <p:blipFill>
          <a:blip r:embed="rId2"/>
          <a:stretch>
            <a:fillRect/>
          </a:stretch>
        </p:blipFill>
        <p:spPr>
          <a:xfrm>
            <a:off x="6804229" y="1303254"/>
            <a:ext cx="454435" cy="400972"/>
          </a:xfrm>
          <a:prstGeom prst="rect">
            <a:avLst/>
          </a:prstGeom>
        </p:spPr>
      </p:pic>
      <p:pic>
        <p:nvPicPr>
          <p:cNvPr id="9" name="Picture 8">
            <a:extLst>
              <a:ext uri="{FF2B5EF4-FFF2-40B4-BE49-F238E27FC236}">
                <a16:creationId xmlns:a16="http://schemas.microsoft.com/office/drawing/2014/main" id="{2BFE9659-990B-1810-8584-1A0C0FD3F498}"/>
              </a:ext>
            </a:extLst>
          </p:cNvPr>
          <p:cNvPicPr>
            <a:picLocks noChangeAspect="1"/>
          </p:cNvPicPr>
          <p:nvPr/>
        </p:nvPicPr>
        <p:blipFill>
          <a:blip r:embed="rId3"/>
          <a:stretch>
            <a:fillRect/>
          </a:stretch>
        </p:blipFill>
        <p:spPr>
          <a:xfrm>
            <a:off x="3804024" y="3738804"/>
            <a:ext cx="3557879" cy="716987"/>
          </a:xfrm>
          <a:prstGeom prst="rect">
            <a:avLst/>
          </a:prstGeom>
        </p:spPr>
      </p:pic>
    </p:spTree>
    <p:extLst>
      <p:ext uri="{BB962C8B-B14F-4D97-AF65-F5344CB8AC3E}">
        <p14:creationId xmlns:p14="http://schemas.microsoft.com/office/powerpoint/2010/main" val="1939727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CB8F-912E-4DC5-5FC4-18C31B51727B}"/>
              </a:ext>
            </a:extLst>
          </p:cNvPr>
          <p:cNvSpPr>
            <a:spLocks noGrp="1"/>
          </p:cNvSpPr>
          <p:nvPr>
            <p:ph type="title"/>
          </p:nvPr>
        </p:nvSpPr>
        <p:spPr/>
        <p:txBody>
          <a:bodyPr/>
          <a:lstStyle/>
          <a:p>
            <a:r>
              <a:rPr lang="en-IN" dirty="0"/>
              <a:t>Non-linear viscosity of free chains</a:t>
            </a:r>
          </a:p>
        </p:txBody>
      </p:sp>
      <p:sp>
        <p:nvSpPr>
          <p:cNvPr id="3" name="Content Placeholder 2">
            <a:extLst>
              <a:ext uri="{FF2B5EF4-FFF2-40B4-BE49-F238E27FC236}">
                <a16:creationId xmlns:a16="http://schemas.microsoft.com/office/drawing/2014/main" id="{20D15741-83A9-024E-B05E-F645A2E58E4C}"/>
              </a:ext>
            </a:extLst>
          </p:cNvPr>
          <p:cNvSpPr>
            <a:spLocks noGrp="1"/>
          </p:cNvSpPr>
          <p:nvPr>
            <p:ph idx="1"/>
          </p:nvPr>
        </p:nvSpPr>
        <p:spPr>
          <a:xfrm>
            <a:off x="684566" y="1010115"/>
            <a:ext cx="10729519" cy="5237038"/>
          </a:xfrm>
        </p:spPr>
        <p:txBody>
          <a:bodyPr/>
          <a:lstStyle/>
          <a:p>
            <a:r>
              <a:rPr lang="en-IN" dirty="0"/>
              <a:t>Assumed that the primitive chain in the current state is deformed in the same way as the microscopic deformation therefore,</a:t>
            </a:r>
          </a:p>
          <a:p>
            <a:endParaRPr lang="en-IN" dirty="0"/>
          </a:p>
          <a:p>
            <a:pPr marL="0" indent="0">
              <a:buNone/>
            </a:pPr>
            <a:r>
              <a:rPr lang="en-IN" dirty="0"/>
              <a:t>                                                                                                 </a:t>
            </a:r>
          </a:p>
          <a:p>
            <a:pPr lvl="1"/>
            <a:endParaRPr lang="en-IN" dirty="0"/>
          </a:p>
          <a:p>
            <a:pPr lvl="1"/>
            <a:r>
              <a:rPr lang="en-IN" b="1" dirty="0"/>
              <a:t>a</a:t>
            </a:r>
            <a:r>
              <a:rPr lang="en-IN" b="1" baseline="-25000" dirty="0"/>
              <a:t>0</a:t>
            </a:r>
            <a:r>
              <a:rPr lang="en-IN" dirty="0"/>
              <a:t>=</a:t>
            </a:r>
            <a:r>
              <a:rPr lang="en-IN" baseline="-25000" dirty="0"/>
              <a:t> </a:t>
            </a:r>
            <a:r>
              <a:rPr lang="en-IN" dirty="0"/>
              <a:t>diameter in the primitive chain</a:t>
            </a:r>
          </a:p>
          <a:p>
            <a:pPr lvl="1"/>
            <a:r>
              <a:rPr lang="en-IN" dirty="0"/>
              <a:t>       = m</a:t>
            </a:r>
            <a:r>
              <a:rPr lang="en-US" sz="2400" b="0" i="0" dirty="0" err="1">
                <a:solidFill>
                  <a:srgbClr val="000000"/>
                </a:solidFill>
                <a:effectLst/>
                <a:latin typeface="Gulliver"/>
              </a:rPr>
              <a:t>ean</a:t>
            </a:r>
            <a:r>
              <a:rPr lang="en-US" sz="2400" b="0" i="0" dirty="0">
                <a:solidFill>
                  <a:srgbClr val="000000"/>
                </a:solidFill>
                <a:effectLst/>
                <a:latin typeface="Gulliver"/>
              </a:rPr>
              <a:t> square end-to-end vector of the primitive chain in the reference state</a:t>
            </a:r>
            <a:r>
              <a:rPr lang="en-US" dirty="0"/>
              <a:t> </a:t>
            </a:r>
          </a:p>
          <a:p>
            <a:r>
              <a:rPr lang="en-IN" dirty="0"/>
              <a:t>Substituting in the equation for non-linear viscosity</a:t>
            </a:r>
          </a:p>
          <a:p>
            <a:pPr lvl="1"/>
            <a:endParaRPr lang="en-IN" dirty="0"/>
          </a:p>
        </p:txBody>
      </p:sp>
      <p:sp>
        <p:nvSpPr>
          <p:cNvPr id="4" name="Date Placeholder 3">
            <a:extLst>
              <a:ext uri="{FF2B5EF4-FFF2-40B4-BE49-F238E27FC236}">
                <a16:creationId xmlns:a16="http://schemas.microsoft.com/office/drawing/2014/main" id="{B4C2A5A2-43E4-BF9A-7EE2-5F55B2B2EB4D}"/>
              </a:ext>
            </a:extLst>
          </p:cNvPr>
          <p:cNvSpPr>
            <a:spLocks noGrp="1"/>
          </p:cNvSpPr>
          <p:nvPr>
            <p:ph type="dt" sz="half" idx="10"/>
          </p:nvPr>
        </p:nvSpPr>
        <p:spPr/>
        <p:txBody>
          <a:bodyPr/>
          <a:lstStyle/>
          <a:p>
            <a:fld id="{282862D0-3EA6-4E5A-A835-9F74B8BACB0A}" type="datetime1">
              <a:rPr lang="en-IN" smtClean="0"/>
              <a:t>14-12-2023</a:t>
            </a:fld>
            <a:endParaRPr lang="en-IN" dirty="0"/>
          </a:p>
        </p:txBody>
      </p:sp>
      <p:sp>
        <p:nvSpPr>
          <p:cNvPr id="5" name="Footer Placeholder 4">
            <a:extLst>
              <a:ext uri="{FF2B5EF4-FFF2-40B4-BE49-F238E27FC236}">
                <a16:creationId xmlns:a16="http://schemas.microsoft.com/office/drawing/2014/main" id="{59BAC764-D191-29B5-4D9D-BE76546DA6A0}"/>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61868E2B-A6FC-488D-3AD9-B31853D2C5E7}"/>
              </a:ext>
            </a:extLst>
          </p:cNvPr>
          <p:cNvSpPr>
            <a:spLocks noGrp="1"/>
          </p:cNvSpPr>
          <p:nvPr>
            <p:ph type="sldNum" sz="quarter" idx="12"/>
          </p:nvPr>
        </p:nvSpPr>
        <p:spPr/>
        <p:txBody>
          <a:bodyPr/>
          <a:lstStyle/>
          <a:p>
            <a:fld id="{2E6C7C08-77A6-4D3D-9225-8AE301DF0A0D}" type="slidenum">
              <a:rPr lang="en-IN" smtClean="0"/>
              <a:pPr/>
              <a:t>61</a:t>
            </a:fld>
            <a:endParaRPr lang="en-IN" dirty="0"/>
          </a:p>
        </p:txBody>
      </p:sp>
      <p:pic>
        <p:nvPicPr>
          <p:cNvPr id="8" name="Picture 7">
            <a:extLst>
              <a:ext uri="{FF2B5EF4-FFF2-40B4-BE49-F238E27FC236}">
                <a16:creationId xmlns:a16="http://schemas.microsoft.com/office/drawing/2014/main" id="{5F292B7D-4948-9E60-23F8-79C79207991E}"/>
              </a:ext>
            </a:extLst>
          </p:cNvPr>
          <p:cNvPicPr>
            <a:picLocks noChangeAspect="1"/>
          </p:cNvPicPr>
          <p:nvPr/>
        </p:nvPicPr>
        <p:blipFill>
          <a:blip r:embed="rId2"/>
          <a:stretch>
            <a:fillRect/>
          </a:stretch>
        </p:blipFill>
        <p:spPr>
          <a:xfrm>
            <a:off x="1969864" y="1981614"/>
            <a:ext cx="3487102" cy="945894"/>
          </a:xfrm>
          <a:prstGeom prst="rect">
            <a:avLst/>
          </a:prstGeom>
        </p:spPr>
      </p:pic>
      <p:pic>
        <p:nvPicPr>
          <p:cNvPr id="10" name="Picture 9">
            <a:extLst>
              <a:ext uri="{FF2B5EF4-FFF2-40B4-BE49-F238E27FC236}">
                <a16:creationId xmlns:a16="http://schemas.microsoft.com/office/drawing/2014/main" id="{A2AC6E78-CB72-C631-6A47-C06737C0323F}"/>
              </a:ext>
            </a:extLst>
          </p:cNvPr>
          <p:cNvPicPr>
            <a:picLocks noChangeAspect="1"/>
          </p:cNvPicPr>
          <p:nvPr/>
        </p:nvPicPr>
        <p:blipFill>
          <a:blip r:embed="rId3"/>
          <a:stretch>
            <a:fillRect/>
          </a:stretch>
        </p:blipFill>
        <p:spPr>
          <a:xfrm>
            <a:off x="1301186" y="3589849"/>
            <a:ext cx="637531" cy="507283"/>
          </a:xfrm>
          <a:prstGeom prst="rect">
            <a:avLst/>
          </a:prstGeom>
        </p:spPr>
      </p:pic>
      <p:pic>
        <p:nvPicPr>
          <p:cNvPr id="12" name="Picture 11">
            <a:extLst>
              <a:ext uri="{FF2B5EF4-FFF2-40B4-BE49-F238E27FC236}">
                <a16:creationId xmlns:a16="http://schemas.microsoft.com/office/drawing/2014/main" id="{4DFBF4BF-3E35-CD96-1149-8BE201332247}"/>
              </a:ext>
            </a:extLst>
          </p:cNvPr>
          <p:cNvPicPr>
            <a:picLocks noChangeAspect="1"/>
          </p:cNvPicPr>
          <p:nvPr/>
        </p:nvPicPr>
        <p:blipFill>
          <a:blip r:embed="rId4"/>
          <a:stretch>
            <a:fillRect/>
          </a:stretch>
        </p:blipFill>
        <p:spPr>
          <a:xfrm>
            <a:off x="9091161" y="2101295"/>
            <a:ext cx="2177892" cy="507629"/>
          </a:xfrm>
          <a:prstGeom prst="rect">
            <a:avLst/>
          </a:prstGeom>
        </p:spPr>
      </p:pic>
      <p:pic>
        <p:nvPicPr>
          <p:cNvPr id="13" name="Picture 12">
            <a:extLst>
              <a:ext uri="{FF2B5EF4-FFF2-40B4-BE49-F238E27FC236}">
                <a16:creationId xmlns:a16="http://schemas.microsoft.com/office/drawing/2014/main" id="{63DB4284-1594-060E-617D-157CDBFE1059}"/>
              </a:ext>
            </a:extLst>
          </p:cNvPr>
          <p:cNvPicPr>
            <a:picLocks noChangeAspect="1"/>
          </p:cNvPicPr>
          <p:nvPr/>
        </p:nvPicPr>
        <p:blipFill>
          <a:blip r:embed="rId3"/>
          <a:stretch>
            <a:fillRect/>
          </a:stretch>
        </p:blipFill>
        <p:spPr>
          <a:xfrm>
            <a:off x="7612385" y="1981614"/>
            <a:ext cx="823140" cy="654972"/>
          </a:xfrm>
          <a:prstGeom prst="rect">
            <a:avLst/>
          </a:prstGeom>
        </p:spPr>
      </p:pic>
      <p:pic>
        <p:nvPicPr>
          <p:cNvPr id="15" name="Picture 14">
            <a:extLst>
              <a:ext uri="{FF2B5EF4-FFF2-40B4-BE49-F238E27FC236}">
                <a16:creationId xmlns:a16="http://schemas.microsoft.com/office/drawing/2014/main" id="{5754D2F5-9D82-0A78-17B9-41BD179C470B}"/>
              </a:ext>
            </a:extLst>
          </p:cNvPr>
          <p:cNvPicPr>
            <a:picLocks noChangeAspect="1"/>
          </p:cNvPicPr>
          <p:nvPr/>
        </p:nvPicPr>
        <p:blipFill>
          <a:blip r:embed="rId5"/>
          <a:stretch>
            <a:fillRect/>
          </a:stretch>
        </p:blipFill>
        <p:spPr>
          <a:xfrm>
            <a:off x="1301186" y="4901992"/>
            <a:ext cx="2246496" cy="945893"/>
          </a:xfrm>
          <a:prstGeom prst="rect">
            <a:avLst/>
          </a:prstGeom>
        </p:spPr>
      </p:pic>
      <p:pic>
        <p:nvPicPr>
          <p:cNvPr id="17" name="Picture 16">
            <a:extLst>
              <a:ext uri="{FF2B5EF4-FFF2-40B4-BE49-F238E27FC236}">
                <a16:creationId xmlns:a16="http://schemas.microsoft.com/office/drawing/2014/main" id="{1F7DDC1E-F700-9AA1-D5A9-319930676E43}"/>
              </a:ext>
            </a:extLst>
          </p:cNvPr>
          <p:cNvPicPr>
            <a:picLocks noChangeAspect="1"/>
          </p:cNvPicPr>
          <p:nvPr/>
        </p:nvPicPr>
        <p:blipFill>
          <a:blip r:embed="rId6"/>
          <a:stretch>
            <a:fillRect/>
          </a:stretch>
        </p:blipFill>
        <p:spPr>
          <a:xfrm>
            <a:off x="4139721" y="4901991"/>
            <a:ext cx="3282806" cy="945893"/>
          </a:xfrm>
          <a:prstGeom prst="rect">
            <a:avLst/>
          </a:prstGeom>
        </p:spPr>
      </p:pic>
      <p:pic>
        <p:nvPicPr>
          <p:cNvPr id="19" name="Picture 18">
            <a:extLst>
              <a:ext uri="{FF2B5EF4-FFF2-40B4-BE49-F238E27FC236}">
                <a16:creationId xmlns:a16="http://schemas.microsoft.com/office/drawing/2014/main" id="{42F467B5-4413-D129-4D7A-BCFE04E51665}"/>
              </a:ext>
            </a:extLst>
          </p:cNvPr>
          <p:cNvPicPr>
            <a:picLocks noChangeAspect="1"/>
          </p:cNvPicPr>
          <p:nvPr/>
        </p:nvPicPr>
        <p:blipFill>
          <a:blip r:embed="rId7"/>
          <a:stretch>
            <a:fillRect/>
          </a:stretch>
        </p:blipFill>
        <p:spPr>
          <a:xfrm>
            <a:off x="8014566" y="4778166"/>
            <a:ext cx="3181883" cy="1080927"/>
          </a:xfrm>
          <a:prstGeom prst="rect">
            <a:avLst/>
          </a:prstGeom>
        </p:spPr>
      </p:pic>
      <p:pic>
        <p:nvPicPr>
          <p:cNvPr id="21" name="Picture 20">
            <a:extLst>
              <a:ext uri="{FF2B5EF4-FFF2-40B4-BE49-F238E27FC236}">
                <a16:creationId xmlns:a16="http://schemas.microsoft.com/office/drawing/2014/main" id="{4DC1693D-7C21-3EB5-453F-11DB3C49E856}"/>
              </a:ext>
            </a:extLst>
          </p:cNvPr>
          <p:cNvPicPr>
            <a:picLocks noChangeAspect="1"/>
          </p:cNvPicPr>
          <p:nvPr/>
        </p:nvPicPr>
        <p:blipFill>
          <a:blip r:embed="rId8"/>
          <a:stretch>
            <a:fillRect/>
          </a:stretch>
        </p:blipFill>
        <p:spPr>
          <a:xfrm>
            <a:off x="8622585" y="2101295"/>
            <a:ext cx="323544" cy="415610"/>
          </a:xfrm>
          <a:prstGeom prst="rect">
            <a:avLst/>
          </a:prstGeom>
        </p:spPr>
      </p:pic>
      <p:sp>
        <p:nvSpPr>
          <p:cNvPr id="22" name="TextBox 21">
            <a:extLst>
              <a:ext uri="{FF2B5EF4-FFF2-40B4-BE49-F238E27FC236}">
                <a16:creationId xmlns:a16="http://schemas.microsoft.com/office/drawing/2014/main" id="{89A49217-18E0-6243-4766-8A4FBF0BA700}"/>
              </a:ext>
            </a:extLst>
          </p:cNvPr>
          <p:cNvSpPr txBox="1"/>
          <p:nvPr/>
        </p:nvSpPr>
        <p:spPr>
          <a:xfrm>
            <a:off x="4139721" y="5847884"/>
            <a:ext cx="3181883" cy="369332"/>
          </a:xfrm>
          <a:prstGeom prst="rect">
            <a:avLst/>
          </a:prstGeom>
          <a:noFill/>
        </p:spPr>
        <p:txBody>
          <a:bodyPr wrap="square" rtlCol="0">
            <a:spAutoFit/>
          </a:bodyPr>
          <a:lstStyle/>
          <a:p>
            <a:r>
              <a:rPr lang="en-IN" dirty="0"/>
              <a:t>Viscosity in reference state</a:t>
            </a:r>
          </a:p>
        </p:txBody>
      </p:sp>
      <p:sp>
        <p:nvSpPr>
          <p:cNvPr id="23" name="TextBox 22">
            <a:extLst>
              <a:ext uri="{FF2B5EF4-FFF2-40B4-BE49-F238E27FC236}">
                <a16:creationId xmlns:a16="http://schemas.microsoft.com/office/drawing/2014/main" id="{A62D0120-B1A0-A795-B081-759B47C815C3}"/>
              </a:ext>
            </a:extLst>
          </p:cNvPr>
          <p:cNvSpPr txBox="1"/>
          <p:nvPr/>
        </p:nvSpPr>
        <p:spPr>
          <a:xfrm>
            <a:off x="8435525" y="5868457"/>
            <a:ext cx="3181883" cy="369332"/>
          </a:xfrm>
          <a:prstGeom prst="rect">
            <a:avLst/>
          </a:prstGeom>
          <a:noFill/>
        </p:spPr>
        <p:txBody>
          <a:bodyPr wrap="square" rtlCol="0">
            <a:spAutoFit/>
          </a:bodyPr>
          <a:lstStyle/>
          <a:p>
            <a:r>
              <a:rPr lang="en-IN" dirty="0"/>
              <a:t>Dimensionless parameter</a:t>
            </a:r>
          </a:p>
        </p:txBody>
      </p:sp>
    </p:spTree>
    <p:extLst>
      <p:ext uri="{BB962C8B-B14F-4D97-AF65-F5344CB8AC3E}">
        <p14:creationId xmlns:p14="http://schemas.microsoft.com/office/powerpoint/2010/main" val="3995101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AEF2-216F-1213-82B2-67AF45EE3774}"/>
              </a:ext>
            </a:extLst>
          </p:cNvPr>
          <p:cNvSpPr>
            <a:spLocks noGrp="1"/>
          </p:cNvSpPr>
          <p:nvPr>
            <p:ph type="title"/>
          </p:nvPr>
        </p:nvSpPr>
        <p:spPr/>
        <p:txBody>
          <a:bodyPr/>
          <a:lstStyle/>
          <a:p>
            <a:r>
              <a:rPr lang="en-IN" dirty="0"/>
              <a:t>Numerical simulations</a:t>
            </a:r>
          </a:p>
        </p:txBody>
      </p:sp>
      <p:sp>
        <p:nvSpPr>
          <p:cNvPr id="3" name="Content Placeholder 2">
            <a:extLst>
              <a:ext uri="{FF2B5EF4-FFF2-40B4-BE49-F238E27FC236}">
                <a16:creationId xmlns:a16="http://schemas.microsoft.com/office/drawing/2014/main" id="{B8EEFD29-5374-61F3-FECB-EA0DD1B75EB1}"/>
              </a:ext>
            </a:extLst>
          </p:cNvPr>
          <p:cNvSpPr>
            <a:spLocks noGrp="1"/>
          </p:cNvSpPr>
          <p:nvPr>
            <p:ph idx="1"/>
          </p:nvPr>
        </p:nvSpPr>
        <p:spPr>
          <a:xfrm>
            <a:off x="690715" y="919251"/>
            <a:ext cx="11240729" cy="4498540"/>
          </a:xfrm>
        </p:spPr>
        <p:txBody>
          <a:bodyPr/>
          <a:lstStyle/>
          <a:p>
            <a:r>
              <a:rPr lang="en-IN" dirty="0"/>
              <a:t>Helmholtz free energy density functions must be specified first</a:t>
            </a:r>
          </a:p>
          <a:p>
            <a:r>
              <a:rPr lang="en-IN" dirty="0"/>
              <a:t>              Governed by elastic ground network of the polymer</a:t>
            </a:r>
          </a:p>
          <a:p>
            <a:pPr lvl="1"/>
            <a:r>
              <a:rPr lang="en-IN" dirty="0"/>
              <a:t>Should be able to capture elastic response of the elastomer</a:t>
            </a:r>
          </a:p>
          <a:p>
            <a:pPr lvl="1"/>
            <a:r>
              <a:rPr lang="en-IN" dirty="0"/>
              <a:t>Material parameters can be obtained by fitting them to quasi-static experiments</a:t>
            </a:r>
          </a:p>
          <a:p>
            <a:pPr lvl="1"/>
            <a:endParaRPr lang="en-IN" dirty="0"/>
          </a:p>
          <a:p>
            <a:r>
              <a:rPr lang="en-IN" dirty="0"/>
              <a:t>The material parameters of                  can be </a:t>
            </a:r>
            <a:r>
              <a:rPr lang="en-IN" dirty="0" err="1"/>
              <a:t>be</a:t>
            </a:r>
            <a:r>
              <a:rPr lang="en-IN" dirty="0"/>
              <a:t> determined by fitting them to loading-unloading experiments conducted at different strain rates </a:t>
            </a:r>
          </a:p>
          <a:p>
            <a:endParaRPr lang="en-IN" dirty="0"/>
          </a:p>
          <a:p>
            <a:r>
              <a:rPr lang="en-IN" dirty="0"/>
              <a:t>Considering homogenous isochoric deformation</a:t>
            </a:r>
          </a:p>
          <a:p>
            <a:endParaRPr lang="en-IN" dirty="0"/>
          </a:p>
        </p:txBody>
      </p:sp>
      <p:sp>
        <p:nvSpPr>
          <p:cNvPr id="4" name="Date Placeholder 3">
            <a:extLst>
              <a:ext uri="{FF2B5EF4-FFF2-40B4-BE49-F238E27FC236}">
                <a16:creationId xmlns:a16="http://schemas.microsoft.com/office/drawing/2014/main" id="{B2670C14-20F0-BBC3-2AC4-2522AA9803E3}"/>
              </a:ext>
            </a:extLst>
          </p:cNvPr>
          <p:cNvSpPr>
            <a:spLocks noGrp="1"/>
          </p:cNvSpPr>
          <p:nvPr>
            <p:ph type="dt" sz="half" idx="10"/>
          </p:nvPr>
        </p:nvSpPr>
        <p:spPr/>
        <p:txBody>
          <a:bodyPr/>
          <a:lstStyle/>
          <a:p>
            <a:fld id="{282862D0-3EA6-4E5A-A835-9F74B8BACB0A}" type="datetime1">
              <a:rPr lang="en-IN" smtClean="0"/>
              <a:t>12-12-2023</a:t>
            </a:fld>
            <a:endParaRPr lang="en-IN" dirty="0"/>
          </a:p>
        </p:txBody>
      </p:sp>
      <p:sp>
        <p:nvSpPr>
          <p:cNvPr id="5" name="Footer Placeholder 4">
            <a:extLst>
              <a:ext uri="{FF2B5EF4-FFF2-40B4-BE49-F238E27FC236}">
                <a16:creationId xmlns:a16="http://schemas.microsoft.com/office/drawing/2014/main" id="{6ADAD3AA-2895-8DE0-C323-608C41037258}"/>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2753FF75-6149-6C3B-B9DE-E960309ACA87}"/>
              </a:ext>
            </a:extLst>
          </p:cNvPr>
          <p:cNvSpPr>
            <a:spLocks noGrp="1"/>
          </p:cNvSpPr>
          <p:nvPr>
            <p:ph type="sldNum" sz="quarter" idx="12"/>
          </p:nvPr>
        </p:nvSpPr>
        <p:spPr/>
        <p:txBody>
          <a:bodyPr/>
          <a:lstStyle/>
          <a:p>
            <a:fld id="{2E6C7C08-77A6-4D3D-9225-8AE301DF0A0D}" type="slidenum">
              <a:rPr lang="en-IN" smtClean="0"/>
              <a:pPr/>
              <a:t>62</a:t>
            </a:fld>
            <a:endParaRPr lang="en-IN" dirty="0"/>
          </a:p>
        </p:txBody>
      </p:sp>
      <p:pic>
        <p:nvPicPr>
          <p:cNvPr id="8" name="Picture 7">
            <a:extLst>
              <a:ext uri="{FF2B5EF4-FFF2-40B4-BE49-F238E27FC236}">
                <a16:creationId xmlns:a16="http://schemas.microsoft.com/office/drawing/2014/main" id="{2568ACEB-F6A6-EA07-AA62-C182585C5AFA}"/>
              </a:ext>
            </a:extLst>
          </p:cNvPr>
          <p:cNvPicPr>
            <a:picLocks noChangeAspect="1"/>
          </p:cNvPicPr>
          <p:nvPr/>
        </p:nvPicPr>
        <p:blipFill>
          <a:blip r:embed="rId2"/>
          <a:stretch>
            <a:fillRect/>
          </a:stretch>
        </p:blipFill>
        <p:spPr>
          <a:xfrm>
            <a:off x="1106128" y="1468252"/>
            <a:ext cx="981075" cy="381000"/>
          </a:xfrm>
          <a:prstGeom prst="rect">
            <a:avLst/>
          </a:prstGeom>
        </p:spPr>
      </p:pic>
      <p:pic>
        <p:nvPicPr>
          <p:cNvPr id="10" name="Picture 9">
            <a:extLst>
              <a:ext uri="{FF2B5EF4-FFF2-40B4-BE49-F238E27FC236}">
                <a16:creationId xmlns:a16="http://schemas.microsoft.com/office/drawing/2014/main" id="{73DB5EC9-6A94-CA8B-01A0-DC4154DC53C2}"/>
              </a:ext>
            </a:extLst>
          </p:cNvPr>
          <p:cNvPicPr>
            <a:picLocks noChangeAspect="1"/>
          </p:cNvPicPr>
          <p:nvPr/>
        </p:nvPicPr>
        <p:blipFill>
          <a:blip r:embed="rId3"/>
          <a:stretch>
            <a:fillRect/>
          </a:stretch>
        </p:blipFill>
        <p:spPr>
          <a:xfrm>
            <a:off x="5053779" y="3111522"/>
            <a:ext cx="1257300" cy="542925"/>
          </a:xfrm>
          <a:prstGeom prst="rect">
            <a:avLst/>
          </a:prstGeom>
        </p:spPr>
      </p:pic>
      <p:pic>
        <p:nvPicPr>
          <p:cNvPr id="12" name="Picture 11">
            <a:extLst>
              <a:ext uri="{FF2B5EF4-FFF2-40B4-BE49-F238E27FC236}">
                <a16:creationId xmlns:a16="http://schemas.microsoft.com/office/drawing/2014/main" id="{A315D059-0A33-BE31-C66C-AEA61C4C10EE}"/>
              </a:ext>
            </a:extLst>
          </p:cNvPr>
          <p:cNvPicPr>
            <a:picLocks noChangeAspect="1"/>
          </p:cNvPicPr>
          <p:nvPr/>
        </p:nvPicPr>
        <p:blipFill rotWithShape="1">
          <a:blip r:embed="rId4"/>
          <a:srcRect l="1006" t="8793" r="1244"/>
          <a:stretch/>
        </p:blipFill>
        <p:spPr>
          <a:xfrm>
            <a:off x="929148" y="5267309"/>
            <a:ext cx="10102645" cy="1158818"/>
          </a:xfrm>
          <a:prstGeom prst="rect">
            <a:avLst/>
          </a:prstGeom>
        </p:spPr>
      </p:pic>
      <p:pic>
        <p:nvPicPr>
          <p:cNvPr id="14" name="Picture 13">
            <a:extLst>
              <a:ext uri="{FF2B5EF4-FFF2-40B4-BE49-F238E27FC236}">
                <a16:creationId xmlns:a16="http://schemas.microsoft.com/office/drawing/2014/main" id="{9A64179B-5A31-F724-D5C6-369A9C38487F}"/>
              </a:ext>
            </a:extLst>
          </p:cNvPr>
          <p:cNvPicPr>
            <a:picLocks noChangeAspect="1"/>
          </p:cNvPicPr>
          <p:nvPr/>
        </p:nvPicPr>
        <p:blipFill>
          <a:blip r:embed="rId5"/>
          <a:stretch>
            <a:fillRect/>
          </a:stretch>
        </p:blipFill>
        <p:spPr>
          <a:xfrm>
            <a:off x="8153400" y="4623969"/>
            <a:ext cx="3527323" cy="287945"/>
          </a:xfrm>
          <a:prstGeom prst="rect">
            <a:avLst/>
          </a:prstGeom>
        </p:spPr>
      </p:pic>
    </p:spTree>
    <p:extLst>
      <p:ext uri="{BB962C8B-B14F-4D97-AF65-F5344CB8AC3E}">
        <p14:creationId xmlns:p14="http://schemas.microsoft.com/office/powerpoint/2010/main" val="623919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8C72-B599-F008-760F-1EF199C82959}"/>
              </a:ext>
            </a:extLst>
          </p:cNvPr>
          <p:cNvSpPr>
            <a:spLocks noGrp="1"/>
          </p:cNvSpPr>
          <p:nvPr>
            <p:ph type="title"/>
          </p:nvPr>
        </p:nvSpPr>
        <p:spPr/>
        <p:txBody>
          <a:bodyPr/>
          <a:lstStyle/>
          <a:p>
            <a:r>
              <a:rPr lang="en-IN" dirty="0"/>
              <a:t>Honeywell project: Gel preparation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FA5943-58B8-B945-867F-E49A416C217B}"/>
                  </a:ext>
                </a:extLst>
              </p:cNvPr>
              <p:cNvSpPr>
                <a:spLocks noGrp="1"/>
              </p:cNvSpPr>
              <p:nvPr>
                <p:ph idx="1"/>
              </p:nvPr>
            </p:nvSpPr>
            <p:spPr>
              <a:xfrm>
                <a:off x="501445" y="816022"/>
                <a:ext cx="10899057" cy="5437294"/>
              </a:xfrm>
            </p:spPr>
            <p:txBody>
              <a:bodyPr>
                <a:normAutofit lnSpcReduction="10000"/>
              </a:bodyPr>
              <a:lstStyle/>
              <a:p>
                <a:r>
                  <a:rPr lang="en-IN" dirty="0"/>
                  <a:t>Prepared 36 Gel samples replicating bird material</a:t>
                </a:r>
              </a:p>
              <a:p>
                <a:r>
                  <a:rPr lang="en-IN" dirty="0"/>
                  <a:t>Cut 75 mm </a:t>
                </a:r>
                <a:r>
                  <a:rPr lang="en-IN" dirty="0" err="1"/>
                  <a:t>dia</a:t>
                </a:r>
                <a:r>
                  <a:rPr lang="en-IN" dirty="0"/>
                  <a:t> plastic tubes with 180 mm length</a:t>
                </a:r>
              </a:p>
              <a:p>
                <a:pPr lvl="1"/>
                <a:r>
                  <a:rPr lang="en-IN" dirty="0"/>
                  <a:t>To be used as a mould</a:t>
                </a:r>
              </a:p>
              <a:p>
                <a:pPr lvl="1"/>
                <a:r>
                  <a:rPr lang="en-IN" dirty="0"/>
                  <a:t>Prepare wheat dough with a dry consistency for sealing</a:t>
                </a:r>
              </a:p>
              <a:p>
                <a:pPr lvl="1"/>
                <a:r>
                  <a:rPr lang="en-IN" dirty="0"/>
                  <a:t>Spread the dough 10mm thick on a rigid tray</a:t>
                </a:r>
              </a:p>
              <a:p>
                <a:pPr lvl="1"/>
                <a:r>
                  <a:rPr lang="en-IN" dirty="0"/>
                  <a:t>Stick the pipes in dough to obtain a proper seal</a:t>
                </a:r>
              </a:p>
              <a:p>
                <a:pPr lvl="1"/>
                <a:r>
                  <a:rPr lang="en-IN" dirty="0"/>
                  <a:t>Spray silicon nitride to prevent gel from sticking to the pipe</a:t>
                </a:r>
              </a:p>
              <a:p>
                <a:r>
                  <a:rPr lang="en-IN" dirty="0"/>
                  <a:t>Prepared gel with 1000 kg/m</a:t>
                </a:r>
                <a:r>
                  <a:rPr lang="en-IN" baseline="30000" dirty="0"/>
                  <a:t>3 </a:t>
                </a:r>
                <a:r>
                  <a:rPr lang="en-IN" dirty="0"/>
                  <a:t>density</a:t>
                </a:r>
              </a:p>
              <a:p>
                <a:pPr lvl="1"/>
                <a:r>
                  <a:rPr lang="en-IN" dirty="0"/>
                  <a:t>10 % Gelatine (w/w)% in water</a:t>
                </a:r>
              </a:p>
              <a:p>
                <a:pPr lvl="1"/>
                <a:r>
                  <a:rPr lang="en-IN" dirty="0"/>
                  <a:t>Mix thoroughly and let it sit for 1-2 hours</a:t>
                </a:r>
              </a:p>
              <a:p>
                <a:pPr lvl="1"/>
                <a:r>
                  <a:rPr lang="en-IN" dirty="0"/>
                  <a:t>Heat the beaker in water bath maintaining 55 </a:t>
                </a:r>
                <a14:m>
                  <m:oMath xmlns:m="http://schemas.openxmlformats.org/officeDocument/2006/math">
                    <m:r>
                      <a:rPr lang="en-IN" dirty="0" smtClean="0">
                        <a:latin typeface="Cambria Math" panose="02040503050406030204" pitchFamily="18" charset="0"/>
                      </a:rPr>
                      <m:t>±</m:t>
                    </m:r>
                    <m:r>
                      <a:rPr lang="en-IN" b="0" i="0" dirty="0" smtClean="0">
                        <a:latin typeface="Cambria Math" panose="02040503050406030204" pitchFamily="18" charset="0"/>
                      </a:rPr>
                      <m:t>5 </m:t>
                    </m:r>
                    <m:r>
                      <a:rPr lang="en-IN" b="0" i="1" dirty="0" smtClean="0">
                        <a:latin typeface="Cambria Math" panose="02040503050406030204" pitchFamily="18" charset="0"/>
                        <a:ea typeface="Cambria Math" panose="02040503050406030204" pitchFamily="18" charset="0"/>
                      </a:rPr>
                      <m:t>℃</m:t>
                    </m:r>
                  </m:oMath>
                </a14:m>
                <a:r>
                  <a:rPr lang="en-IN" dirty="0"/>
                  <a:t> until homogenous solution is obtained</a:t>
                </a:r>
              </a:p>
              <a:p>
                <a:pPr lvl="1"/>
                <a:r>
                  <a:rPr lang="en-IN" dirty="0"/>
                  <a:t>Pour the solution in the pipes till 155mm height from dough surface</a:t>
                </a:r>
              </a:p>
              <a:p>
                <a:pPr lvl="1"/>
                <a:r>
                  <a:rPr lang="en-IN" dirty="0"/>
                  <a:t>Refrigerate at 5-15 </a:t>
                </a:r>
                <a14:m>
                  <m:oMath xmlns:m="http://schemas.openxmlformats.org/officeDocument/2006/math">
                    <m:r>
                      <a:rPr lang="en-IN" b="0" i="1" dirty="0" smtClean="0">
                        <a:latin typeface="Cambria Math" panose="02040503050406030204" pitchFamily="18" charset="0"/>
                        <a:ea typeface="Cambria Math" panose="02040503050406030204" pitchFamily="18" charset="0"/>
                      </a:rPr>
                      <m:t>℃</m:t>
                    </m:r>
                  </m:oMath>
                </a14:m>
                <a:r>
                  <a:rPr lang="en-IN" dirty="0"/>
                  <a:t> for 18 to 36 hours</a:t>
                </a:r>
              </a:p>
              <a:p>
                <a:pPr lvl="1"/>
                <a:endParaRPr lang="en-IN" dirty="0"/>
              </a:p>
              <a:p>
                <a:pPr lvl="1"/>
                <a:endParaRPr lang="en-IN" dirty="0"/>
              </a:p>
            </p:txBody>
          </p:sp>
        </mc:Choice>
        <mc:Fallback>
          <p:sp>
            <p:nvSpPr>
              <p:cNvPr id="3" name="Content Placeholder 2">
                <a:extLst>
                  <a:ext uri="{FF2B5EF4-FFF2-40B4-BE49-F238E27FC236}">
                    <a16:creationId xmlns:a16="http://schemas.microsoft.com/office/drawing/2014/main" id="{49FA5943-58B8-B945-867F-E49A416C217B}"/>
                  </a:ext>
                </a:extLst>
              </p:cNvPr>
              <p:cNvSpPr>
                <a:spLocks noGrp="1" noRot="1" noChangeAspect="1" noMove="1" noResize="1" noEditPoints="1" noAdjustHandles="1" noChangeArrowheads="1" noChangeShapeType="1" noTextEdit="1"/>
              </p:cNvSpPr>
              <p:nvPr>
                <p:ph idx="1"/>
              </p:nvPr>
            </p:nvSpPr>
            <p:spPr>
              <a:xfrm>
                <a:off x="501445" y="816022"/>
                <a:ext cx="10899057" cy="5437294"/>
              </a:xfrm>
              <a:blipFill>
                <a:blip r:embed="rId2"/>
                <a:stretch>
                  <a:fillRect l="-1007" t="-2578"/>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A8B46FE8-72F1-7B2B-A2C8-987D71E7A852}"/>
              </a:ext>
            </a:extLst>
          </p:cNvPr>
          <p:cNvSpPr>
            <a:spLocks noGrp="1"/>
          </p:cNvSpPr>
          <p:nvPr>
            <p:ph type="dt" sz="half" idx="10"/>
          </p:nvPr>
        </p:nvSpPr>
        <p:spPr/>
        <p:txBody>
          <a:bodyPr/>
          <a:lstStyle/>
          <a:p>
            <a:fld id="{282862D0-3EA6-4E5A-A835-9F74B8BACB0A}" type="datetime1">
              <a:rPr lang="en-IN" smtClean="0"/>
              <a:t>12-12-2023</a:t>
            </a:fld>
            <a:endParaRPr lang="en-IN" dirty="0"/>
          </a:p>
        </p:txBody>
      </p:sp>
      <p:sp>
        <p:nvSpPr>
          <p:cNvPr id="5" name="Footer Placeholder 4">
            <a:extLst>
              <a:ext uri="{FF2B5EF4-FFF2-40B4-BE49-F238E27FC236}">
                <a16:creationId xmlns:a16="http://schemas.microsoft.com/office/drawing/2014/main" id="{F77A3BD8-A278-FE69-8667-06E1E486CE7B}"/>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6279512F-A93A-9A1E-8518-9BF7E24B5FDC}"/>
              </a:ext>
            </a:extLst>
          </p:cNvPr>
          <p:cNvSpPr>
            <a:spLocks noGrp="1"/>
          </p:cNvSpPr>
          <p:nvPr>
            <p:ph type="sldNum" sz="quarter" idx="12"/>
          </p:nvPr>
        </p:nvSpPr>
        <p:spPr/>
        <p:txBody>
          <a:bodyPr/>
          <a:lstStyle/>
          <a:p>
            <a:fld id="{2E6C7C08-77A6-4D3D-9225-8AE301DF0A0D}" type="slidenum">
              <a:rPr lang="en-IN" smtClean="0"/>
              <a:pPr/>
              <a:t>63</a:t>
            </a:fld>
            <a:endParaRPr lang="en-IN" dirty="0"/>
          </a:p>
        </p:txBody>
      </p:sp>
    </p:spTree>
    <p:extLst>
      <p:ext uri="{BB962C8B-B14F-4D97-AF65-F5344CB8AC3E}">
        <p14:creationId xmlns:p14="http://schemas.microsoft.com/office/powerpoint/2010/main" val="23772111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A23D-7ABC-D14E-CE27-4EA269396541}"/>
              </a:ext>
            </a:extLst>
          </p:cNvPr>
          <p:cNvSpPr>
            <a:spLocks noGrp="1"/>
          </p:cNvSpPr>
          <p:nvPr>
            <p:ph type="title"/>
          </p:nvPr>
        </p:nvSpPr>
        <p:spPr/>
        <p:txBody>
          <a:bodyPr/>
          <a:lstStyle/>
          <a:p>
            <a:r>
              <a:rPr lang="en-IN" dirty="0"/>
              <a:t>Setup</a:t>
            </a:r>
          </a:p>
        </p:txBody>
      </p:sp>
      <p:sp>
        <p:nvSpPr>
          <p:cNvPr id="3" name="Content Placeholder 2">
            <a:extLst>
              <a:ext uri="{FF2B5EF4-FFF2-40B4-BE49-F238E27FC236}">
                <a16:creationId xmlns:a16="http://schemas.microsoft.com/office/drawing/2014/main" id="{AE35DF35-3EB8-3506-AF3C-DD603CC54321}"/>
              </a:ext>
            </a:extLst>
          </p:cNvPr>
          <p:cNvSpPr>
            <a:spLocks noGrp="1"/>
          </p:cNvSpPr>
          <p:nvPr>
            <p:ph idx="1"/>
          </p:nvPr>
        </p:nvSpPr>
        <p:spPr/>
        <p:txBody>
          <a:bodyPr>
            <a:normAutofit/>
          </a:bodyPr>
          <a:lstStyle/>
          <a:p>
            <a:r>
              <a:rPr lang="en-IN" dirty="0"/>
              <a:t>Mould removal</a:t>
            </a:r>
          </a:p>
          <a:p>
            <a:pPr lvl="1"/>
            <a:r>
              <a:rPr lang="en-IN" dirty="0"/>
              <a:t>Dip the cast in warm water briefly</a:t>
            </a:r>
          </a:p>
          <a:p>
            <a:pPr lvl="1"/>
            <a:r>
              <a:rPr lang="en-IN" dirty="0"/>
              <a:t>Use a long thin metal wire to slowly </a:t>
            </a:r>
            <a:r>
              <a:rPr lang="en-IN" dirty="0" err="1"/>
              <a:t>debond</a:t>
            </a:r>
            <a:r>
              <a:rPr lang="en-IN" dirty="0"/>
              <a:t> the curved surface of the pipe</a:t>
            </a:r>
          </a:p>
          <a:p>
            <a:pPr lvl="1"/>
            <a:r>
              <a:rPr lang="en-IN" dirty="0"/>
              <a:t>Gently apply pressure from free end to obtain the required gel cylinder</a:t>
            </a:r>
          </a:p>
          <a:p>
            <a:pPr lvl="1"/>
            <a:endParaRPr lang="en-IN" dirty="0"/>
          </a:p>
          <a:p>
            <a:r>
              <a:rPr lang="en-IN" dirty="0"/>
              <a:t>Helped in the initial setup of the </a:t>
            </a:r>
          </a:p>
          <a:p>
            <a:pPr lvl="1"/>
            <a:r>
              <a:rPr lang="en-IN" dirty="0"/>
              <a:t>Strain gauge</a:t>
            </a:r>
          </a:p>
          <a:p>
            <a:pPr lvl="1"/>
            <a:r>
              <a:rPr lang="en-IN" dirty="0"/>
              <a:t>Gas gun</a:t>
            </a:r>
          </a:p>
          <a:p>
            <a:pPr lvl="1"/>
            <a:r>
              <a:rPr lang="en-IN" dirty="0"/>
              <a:t>Barrel</a:t>
            </a:r>
          </a:p>
          <a:p>
            <a:pPr lvl="1"/>
            <a:r>
              <a:rPr lang="en-IN" dirty="0"/>
              <a:t>Momentum trap</a:t>
            </a:r>
          </a:p>
          <a:p>
            <a:pPr lvl="1"/>
            <a:endParaRPr lang="en-IN" dirty="0"/>
          </a:p>
        </p:txBody>
      </p:sp>
      <p:sp>
        <p:nvSpPr>
          <p:cNvPr id="4" name="Date Placeholder 3">
            <a:extLst>
              <a:ext uri="{FF2B5EF4-FFF2-40B4-BE49-F238E27FC236}">
                <a16:creationId xmlns:a16="http://schemas.microsoft.com/office/drawing/2014/main" id="{A6848EB1-3A85-7A68-A9F6-017952C8C8D1}"/>
              </a:ext>
            </a:extLst>
          </p:cNvPr>
          <p:cNvSpPr>
            <a:spLocks noGrp="1"/>
          </p:cNvSpPr>
          <p:nvPr>
            <p:ph type="dt" sz="half" idx="10"/>
          </p:nvPr>
        </p:nvSpPr>
        <p:spPr/>
        <p:txBody>
          <a:bodyPr/>
          <a:lstStyle/>
          <a:p>
            <a:fld id="{282862D0-3EA6-4E5A-A835-9F74B8BACB0A}" type="datetime1">
              <a:rPr lang="en-IN" smtClean="0"/>
              <a:t>15-12-2023</a:t>
            </a:fld>
            <a:endParaRPr lang="en-IN" dirty="0"/>
          </a:p>
        </p:txBody>
      </p:sp>
      <p:sp>
        <p:nvSpPr>
          <p:cNvPr id="5" name="Footer Placeholder 4">
            <a:extLst>
              <a:ext uri="{FF2B5EF4-FFF2-40B4-BE49-F238E27FC236}">
                <a16:creationId xmlns:a16="http://schemas.microsoft.com/office/drawing/2014/main" id="{EA823CE1-72A2-E8B4-6A5A-F870228B936E}"/>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29E5C753-9591-8262-75FA-648A83B15FCA}"/>
              </a:ext>
            </a:extLst>
          </p:cNvPr>
          <p:cNvSpPr>
            <a:spLocks noGrp="1"/>
          </p:cNvSpPr>
          <p:nvPr>
            <p:ph type="sldNum" sz="quarter" idx="12"/>
          </p:nvPr>
        </p:nvSpPr>
        <p:spPr/>
        <p:txBody>
          <a:bodyPr/>
          <a:lstStyle/>
          <a:p>
            <a:fld id="{2E6C7C08-77A6-4D3D-9225-8AE301DF0A0D}" type="slidenum">
              <a:rPr lang="en-IN" smtClean="0"/>
              <a:pPr/>
              <a:t>64</a:t>
            </a:fld>
            <a:endParaRPr lang="en-IN" dirty="0"/>
          </a:p>
        </p:txBody>
      </p:sp>
    </p:spTree>
    <p:extLst>
      <p:ext uri="{BB962C8B-B14F-4D97-AF65-F5344CB8AC3E}">
        <p14:creationId xmlns:p14="http://schemas.microsoft.com/office/powerpoint/2010/main" val="43852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8EEA-FFB6-9278-0D91-389114FAF58C}"/>
              </a:ext>
            </a:extLst>
          </p:cNvPr>
          <p:cNvSpPr>
            <a:spLocks noGrp="1"/>
          </p:cNvSpPr>
          <p:nvPr>
            <p:ph type="title"/>
          </p:nvPr>
        </p:nvSpPr>
        <p:spPr/>
        <p:txBody>
          <a:bodyPr/>
          <a:lstStyle/>
          <a:p>
            <a:r>
              <a:rPr lang="en-IN" dirty="0"/>
              <a:t>Constitutive models with Internal variables</a:t>
            </a:r>
          </a:p>
        </p:txBody>
      </p:sp>
      <p:sp>
        <p:nvSpPr>
          <p:cNvPr id="3" name="Content Placeholder 2">
            <a:extLst>
              <a:ext uri="{FF2B5EF4-FFF2-40B4-BE49-F238E27FC236}">
                <a16:creationId xmlns:a16="http://schemas.microsoft.com/office/drawing/2014/main" id="{8CCD0BD0-6383-6C30-EBE0-D854F0396987}"/>
              </a:ext>
            </a:extLst>
          </p:cNvPr>
          <p:cNvSpPr>
            <a:spLocks noGrp="1"/>
          </p:cNvSpPr>
          <p:nvPr>
            <p:ph idx="1"/>
          </p:nvPr>
        </p:nvSpPr>
        <p:spPr>
          <a:xfrm>
            <a:off x="518615" y="1253331"/>
            <a:ext cx="11027391" cy="4492376"/>
          </a:xfrm>
        </p:spPr>
        <p:txBody>
          <a:bodyPr/>
          <a:lstStyle/>
          <a:p>
            <a:pPr algn="just"/>
            <a:r>
              <a:rPr lang="en-IN" dirty="0"/>
              <a:t>Current thermodynamic state: fictitious state of thermodynamic equilibrium described by their current value and not by their past history</a:t>
            </a:r>
          </a:p>
          <a:p>
            <a:pPr algn="just"/>
            <a:r>
              <a:rPr lang="en-IN" dirty="0"/>
              <a:t>phenomenological variable constructed mathematically(Thermal, chemical, mechanical)</a:t>
            </a:r>
          </a:p>
          <a:p>
            <a:pPr algn="just"/>
            <a:r>
              <a:rPr lang="en-IN" dirty="0"/>
              <a:t>Describe structural property within a macroscopic framework</a:t>
            </a:r>
          </a:p>
          <a:p>
            <a:pPr lvl="1" algn="just"/>
            <a:r>
              <a:rPr lang="en-IN" dirty="0"/>
              <a:t>Dashpot displacement in viscoelastic models</a:t>
            </a:r>
          </a:p>
          <a:p>
            <a:pPr lvl="1" algn="just"/>
            <a:r>
              <a:rPr lang="en-IN" dirty="0"/>
              <a:t>Damage, inelastic strains, dislocation densities</a:t>
            </a:r>
          </a:p>
          <a:p>
            <a:pPr algn="just"/>
            <a:r>
              <a:rPr lang="en-IN" dirty="0"/>
              <a:t> The existence of non-equilibrium states that evolve with time is an essential feature of inelastic materials</a:t>
            </a:r>
          </a:p>
          <a:p>
            <a:pPr algn="just"/>
            <a:r>
              <a:rPr lang="en-IN" dirty="0"/>
              <a:t>A viscoelastic behaviour of a material is characterised by hysteresis</a:t>
            </a:r>
          </a:p>
          <a:p>
            <a:endParaRPr lang="en-IN" dirty="0"/>
          </a:p>
          <a:p>
            <a:pPr lvl="1"/>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78E5C187-9639-2B16-2DC8-910A99B3FD74}"/>
              </a:ext>
            </a:extLst>
          </p:cNvPr>
          <p:cNvSpPr>
            <a:spLocks noGrp="1"/>
          </p:cNvSpPr>
          <p:nvPr>
            <p:ph type="dt" sz="half" idx="10"/>
          </p:nvPr>
        </p:nvSpPr>
        <p:spPr/>
        <p:txBody>
          <a:bodyPr/>
          <a:lstStyle/>
          <a:p>
            <a:fld id="{E6B71AFE-A1ED-4E7A-B734-3164E86BD70F}" type="datetime1">
              <a:rPr lang="en-IN" smtClean="0"/>
              <a:t>12-12-2023</a:t>
            </a:fld>
            <a:endParaRPr lang="en-IN" dirty="0"/>
          </a:p>
        </p:txBody>
      </p:sp>
      <p:sp>
        <p:nvSpPr>
          <p:cNvPr id="5" name="Footer Placeholder 4">
            <a:extLst>
              <a:ext uri="{FF2B5EF4-FFF2-40B4-BE49-F238E27FC236}">
                <a16:creationId xmlns:a16="http://schemas.microsoft.com/office/drawing/2014/main" id="{61062627-69D4-0ACE-2565-2FBF917903DE}"/>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35F60109-C9FE-025A-5765-81F832878A01}"/>
              </a:ext>
            </a:extLst>
          </p:cNvPr>
          <p:cNvSpPr>
            <a:spLocks noGrp="1"/>
          </p:cNvSpPr>
          <p:nvPr>
            <p:ph type="sldNum" sz="quarter" idx="12"/>
          </p:nvPr>
        </p:nvSpPr>
        <p:spPr/>
        <p:txBody>
          <a:bodyPr/>
          <a:lstStyle/>
          <a:p>
            <a:fld id="{2E6C7C08-77A6-4D3D-9225-8AE301DF0A0D}" type="slidenum">
              <a:rPr lang="en-IN" smtClean="0"/>
              <a:pPr/>
              <a:t>7</a:t>
            </a:fld>
            <a:endParaRPr lang="en-IN" dirty="0"/>
          </a:p>
        </p:txBody>
      </p:sp>
    </p:spTree>
    <p:extLst>
      <p:ext uri="{BB962C8B-B14F-4D97-AF65-F5344CB8AC3E}">
        <p14:creationId xmlns:p14="http://schemas.microsoft.com/office/powerpoint/2010/main" val="422323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926D-DC7B-4907-6AA4-F51E571DEDDB}"/>
              </a:ext>
            </a:extLst>
          </p:cNvPr>
          <p:cNvSpPr>
            <a:spLocks noGrp="1"/>
          </p:cNvSpPr>
          <p:nvPr>
            <p:ph type="title"/>
          </p:nvPr>
        </p:nvSpPr>
        <p:spPr/>
        <p:txBody>
          <a:bodyPr/>
          <a:lstStyle/>
          <a:p>
            <a:r>
              <a:rPr lang="en-IN" dirty="0"/>
              <a:t>Isothermal framework</a:t>
            </a:r>
          </a:p>
        </p:txBody>
      </p:sp>
      <p:sp>
        <p:nvSpPr>
          <p:cNvPr id="3" name="Content Placeholder 2">
            <a:extLst>
              <a:ext uri="{FF2B5EF4-FFF2-40B4-BE49-F238E27FC236}">
                <a16:creationId xmlns:a16="http://schemas.microsoft.com/office/drawing/2014/main" id="{75B37B5B-9932-25F5-D4DA-E799503DA41B}"/>
              </a:ext>
            </a:extLst>
          </p:cNvPr>
          <p:cNvSpPr>
            <a:spLocks noGrp="1"/>
          </p:cNvSpPr>
          <p:nvPr>
            <p:ph idx="1"/>
          </p:nvPr>
        </p:nvSpPr>
        <p:spPr/>
        <p:txBody>
          <a:bodyPr/>
          <a:lstStyle/>
          <a:p>
            <a:r>
              <a:rPr lang="en-IN" dirty="0" err="1"/>
              <a:t>Hemholtz</a:t>
            </a:r>
            <a:r>
              <a:rPr lang="en-IN" dirty="0"/>
              <a:t> free energy function defines the thermodynamic state by</a:t>
            </a:r>
          </a:p>
          <a:p>
            <a:pPr lvl="1"/>
            <a:r>
              <a:rPr lang="en-IN" dirty="0"/>
              <a:t>Deformation Gradient (F)</a:t>
            </a:r>
          </a:p>
          <a:p>
            <a:pPr lvl="1"/>
            <a:r>
              <a:rPr lang="en-IN" dirty="0"/>
              <a:t>Internal history variable specified for a particular problem </a:t>
            </a:r>
          </a:p>
          <a:p>
            <a:pPr lvl="1"/>
            <a:endParaRPr lang="en-IN" dirty="0"/>
          </a:p>
          <a:p>
            <a:pPr lvl="1"/>
            <a:endParaRPr lang="en-IN" dirty="0"/>
          </a:p>
          <a:p>
            <a:pPr lvl="1"/>
            <a:endParaRPr lang="en-IN" dirty="0"/>
          </a:p>
          <a:p>
            <a:r>
              <a:rPr lang="en-IN" dirty="0"/>
              <a:t>Number of variables depend on theory and boundary condition</a:t>
            </a:r>
          </a:p>
        </p:txBody>
      </p:sp>
      <p:sp>
        <p:nvSpPr>
          <p:cNvPr id="4" name="Date Placeholder 3">
            <a:extLst>
              <a:ext uri="{FF2B5EF4-FFF2-40B4-BE49-F238E27FC236}">
                <a16:creationId xmlns:a16="http://schemas.microsoft.com/office/drawing/2014/main" id="{2B02399A-488A-FF1A-77E0-F016AFCF8066}"/>
              </a:ext>
            </a:extLst>
          </p:cNvPr>
          <p:cNvSpPr>
            <a:spLocks noGrp="1"/>
          </p:cNvSpPr>
          <p:nvPr>
            <p:ph type="dt" sz="half" idx="10"/>
          </p:nvPr>
        </p:nvSpPr>
        <p:spPr/>
        <p:txBody>
          <a:bodyPr/>
          <a:lstStyle/>
          <a:p>
            <a:fld id="{881F4EF5-BAD9-4EB6-AE31-1E2F523509BB}" type="datetime1">
              <a:rPr lang="en-IN" smtClean="0"/>
              <a:t>12-12-2023</a:t>
            </a:fld>
            <a:endParaRPr lang="en-IN" dirty="0"/>
          </a:p>
        </p:txBody>
      </p:sp>
      <p:sp>
        <p:nvSpPr>
          <p:cNvPr id="5" name="Footer Placeholder 4">
            <a:extLst>
              <a:ext uri="{FF2B5EF4-FFF2-40B4-BE49-F238E27FC236}">
                <a16:creationId xmlns:a16="http://schemas.microsoft.com/office/drawing/2014/main" id="{3E68E02F-E0CE-05CD-D3E3-C0B6FA13D278}"/>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8131402C-39EA-2BFD-26B6-52C9F5DE224E}"/>
              </a:ext>
            </a:extLst>
          </p:cNvPr>
          <p:cNvSpPr>
            <a:spLocks noGrp="1"/>
          </p:cNvSpPr>
          <p:nvPr>
            <p:ph type="sldNum" sz="quarter" idx="12"/>
          </p:nvPr>
        </p:nvSpPr>
        <p:spPr/>
        <p:txBody>
          <a:bodyPr/>
          <a:lstStyle/>
          <a:p>
            <a:fld id="{2E6C7C08-77A6-4D3D-9225-8AE301DF0A0D}" type="slidenum">
              <a:rPr lang="en-IN" smtClean="0"/>
              <a:pPr/>
              <a:t>8</a:t>
            </a:fld>
            <a:endParaRPr lang="en-IN" dirty="0"/>
          </a:p>
        </p:txBody>
      </p:sp>
      <p:pic>
        <p:nvPicPr>
          <p:cNvPr id="8" name="Picture 7">
            <a:extLst>
              <a:ext uri="{FF2B5EF4-FFF2-40B4-BE49-F238E27FC236}">
                <a16:creationId xmlns:a16="http://schemas.microsoft.com/office/drawing/2014/main" id="{CB120465-E22F-A2CB-DCCD-CADA89841496}"/>
              </a:ext>
            </a:extLst>
          </p:cNvPr>
          <p:cNvPicPr>
            <a:picLocks noChangeAspect="1"/>
          </p:cNvPicPr>
          <p:nvPr/>
        </p:nvPicPr>
        <p:blipFill rotWithShape="1">
          <a:blip r:embed="rId2"/>
          <a:srcRect l="32699" t="93269" r="33837" b="-695"/>
          <a:stretch/>
        </p:blipFill>
        <p:spPr>
          <a:xfrm>
            <a:off x="3692908" y="2766516"/>
            <a:ext cx="3343702" cy="448390"/>
          </a:xfrm>
          <a:prstGeom prst="rect">
            <a:avLst/>
          </a:prstGeom>
        </p:spPr>
      </p:pic>
    </p:spTree>
    <p:extLst>
      <p:ext uri="{BB962C8B-B14F-4D97-AF65-F5344CB8AC3E}">
        <p14:creationId xmlns:p14="http://schemas.microsoft.com/office/powerpoint/2010/main" val="378158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98B8-88FE-F8CE-FDD1-10963CF39863}"/>
              </a:ext>
            </a:extLst>
          </p:cNvPr>
          <p:cNvSpPr>
            <a:spLocks noGrp="1"/>
          </p:cNvSpPr>
          <p:nvPr>
            <p:ph type="title"/>
          </p:nvPr>
        </p:nvSpPr>
        <p:spPr/>
        <p:txBody>
          <a:bodyPr/>
          <a:lstStyle/>
          <a:p>
            <a:r>
              <a:rPr lang="en-IN" dirty="0"/>
              <a:t>Constraints on constitutive law</a:t>
            </a:r>
          </a:p>
        </p:txBody>
      </p:sp>
      <p:sp>
        <p:nvSpPr>
          <p:cNvPr id="4" name="Date Placeholder 3">
            <a:extLst>
              <a:ext uri="{FF2B5EF4-FFF2-40B4-BE49-F238E27FC236}">
                <a16:creationId xmlns:a16="http://schemas.microsoft.com/office/drawing/2014/main" id="{EECA61CA-DCFC-DED8-D9CC-99C04D3D1CB8}"/>
              </a:ext>
            </a:extLst>
          </p:cNvPr>
          <p:cNvSpPr>
            <a:spLocks noGrp="1"/>
          </p:cNvSpPr>
          <p:nvPr>
            <p:ph type="dt" sz="half" idx="10"/>
          </p:nvPr>
        </p:nvSpPr>
        <p:spPr/>
        <p:txBody>
          <a:bodyPr/>
          <a:lstStyle/>
          <a:p>
            <a:fld id="{920BCA25-1682-4B39-B745-35F17229BC7B}" type="datetime1">
              <a:rPr lang="en-IN" smtClean="0"/>
              <a:t>12-12-2023</a:t>
            </a:fld>
            <a:endParaRPr lang="en-IN" dirty="0"/>
          </a:p>
        </p:txBody>
      </p:sp>
      <p:sp>
        <p:nvSpPr>
          <p:cNvPr id="5" name="Footer Placeholder 4">
            <a:extLst>
              <a:ext uri="{FF2B5EF4-FFF2-40B4-BE49-F238E27FC236}">
                <a16:creationId xmlns:a16="http://schemas.microsoft.com/office/drawing/2014/main" id="{55B3EC55-0F6C-5349-DB34-E0077130BD85}"/>
              </a:ext>
            </a:extLst>
          </p:cNvPr>
          <p:cNvSpPr>
            <a:spLocks noGrp="1"/>
          </p:cNvSpPr>
          <p:nvPr>
            <p:ph type="ftr" sz="quarter" idx="11"/>
          </p:nvPr>
        </p:nvSpPr>
        <p:spPr/>
        <p:txBody>
          <a:bodyPr/>
          <a:lstStyle/>
          <a:p>
            <a:r>
              <a:rPr lang="en-US"/>
              <a:t>Viscoelasticity</a:t>
            </a:r>
            <a:endParaRPr lang="en-IN" dirty="0"/>
          </a:p>
        </p:txBody>
      </p:sp>
      <p:sp>
        <p:nvSpPr>
          <p:cNvPr id="6" name="Slide Number Placeholder 5">
            <a:extLst>
              <a:ext uri="{FF2B5EF4-FFF2-40B4-BE49-F238E27FC236}">
                <a16:creationId xmlns:a16="http://schemas.microsoft.com/office/drawing/2014/main" id="{291D1243-09C6-4D77-B6A5-4CF8E1FCD42F}"/>
              </a:ext>
            </a:extLst>
          </p:cNvPr>
          <p:cNvSpPr>
            <a:spLocks noGrp="1"/>
          </p:cNvSpPr>
          <p:nvPr>
            <p:ph type="sldNum" sz="quarter" idx="12"/>
          </p:nvPr>
        </p:nvSpPr>
        <p:spPr/>
        <p:txBody>
          <a:bodyPr/>
          <a:lstStyle/>
          <a:p>
            <a:fld id="{2E6C7C08-77A6-4D3D-9225-8AE301DF0A0D}" type="slidenum">
              <a:rPr lang="en-IN" smtClean="0"/>
              <a:pPr/>
              <a:t>9</a:t>
            </a:fld>
            <a:endParaRPr lang="en-IN" dirty="0"/>
          </a:p>
        </p:txBody>
      </p:sp>
      <p:sp>
        <p:nvSpPr>
          <p:cNvPr id="8" name="Rectangle 2">
            <a:extLst>
              <a:ext uri="{FF2B5EF4-FFF2-40B4-BE49-F238E27FC236}">
                <a16:creationId xmlns:a16="http://schemas.microsoft.com/office/drawing/2014/main" id="{81A3DD6D-5B3E-DF0F-4904-6591E1D2D7FD}"/>
              </a:ext>
            </a:extLst>
          </p:cNvPr>
          <p:cNvSpPr>
            <a:spLocks noGrp="1" noChangeArrowheads="1"/>
          </p:cNvSpPr>
          <p:nvPr>
            <p:ph idx="1"/>
          </p:nvPr>
        </p:nvSpPr>
        <p:spPr bwMode="auto">
          <a:xfrm>
            <a:off x="219252" y="955283"/>
            <a:ext cx="11753495" cy="450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solidFill>
                  <a:srgbClr val="000000"/>
                </a:solidFill>
                <a:effectLst/>
                <a:latin typeface="+mn-lt"/>
                <a:cs typeface="Times New Roman" panose="02020603050405020304" pitchFamily="18" charset="0"/>
              </a:rPr>
              <a:t>it is essential to make sure that the stress-strain law satisfies two conditions:</a:t>
            </a:r>
            <a:endParaRPr kumimoji="0" lang="en-US" altLang="en-US" sz="2400" b="0" u="none" strike="noStrike" cap="none" normalizeH="0" baseline="0" dirty="0">
              <a:ln>
                <a:noFill/>
              </a:ln>
              <a:solidFill>
                <a:schemeClr val="tx1"/>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solidFill>
                  <a:srgbClr val="000000"/>
                </a:solidFill>
                <a:effectLst/>
                <a:latin typeface="+mn-lt"/>
                <a:cs typeface="Times New Roman" panose="02020603050405020304" pitchFamily="18" charset="0"/>
              </a:rPr>
              <a:t>(</a:t>
            </a:r>
            <a:r>
              <a:rPr kumimoji="0" lang="en-US" altLang="en-US" sz="2400" b="0" u="none" strike="noStrike" cap="none" normalizeH="0" baseline="0" dirty="0" err="1">
                <a:ln>
                  <a:noFill/>
                </a:ln>
                <a:solidFill>
                  <a:srgbClr val="000000"/>
                </a:solidFill>
                <a:effectLst/>
                <a:latin typeface="+mn-lt"/>
                <a:cs typeface="Times New Roman" panose="02020603050405020304" pitchFamily="18" charset="0"/>
              </a:rPr>
              <a:t>i</a:t>
            </a:r>
            <a:r>
              <a:rPr kumimoji="0" lang="en-US" altLang="en-US" sz="2400" b="0" u="none" strike="noStrike" cap="none" normalizeH="0" baseline="0" dirty="0">
                <a:ln>
                  <a:noFill/>
                </a:ln>
                <a:solidFill>
                  <a:srgbClr val="000000"/>
                </a:solidFill>
                <a:effectLst/>
                <a:latin typeface="+mn-lt"/>
                <a:cs typeface="Times New Roman" panose="02020603050405020304" pitchFamily="18" charset="0"/>
              </a:rPr>
              <a:t>) It must obey the laws of thermodynamics.</a:t>
            </a:r>
            <a:endParaRPr kumimoji="0" lang="en-US" altLang="en-US" sz="2400" b="0" u="none" strike="noStrike" cap="none" normalizeH="0" baseline="0" dirty="0">
              <a:ln>
                <a:noFill/>
              </a:ln>
              <a:solidFill>
                <a:schemeClr val="tx1"/>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solidFill>
                  <a:srgbClr val="000000"/>
                </a:solidFill>
                <a:effectLst/>
                <a:latin typeface="+mn-lt"/>
                <a:cs typeface="Times New Roman" panose="02020603050405020304" pitchFamily="18" charset="0"/>
              </a:rPr>
              <a:t>(ii) It must satisfy the condition of objectivity, or material frame indifference.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mn-lt"/>
              <a:cs typeface="Times New Roman" panose="02020603050405020304" pitchFamily="18" charset="0"/>
            </a:endParaRPr>
          </a:p>
          <a:p>
            <a:pPr marL="0" marR="0" algn="just">
              <a:spcBef>
                <a:spcPts val="0"/>
              </a:spcBef>
              <a:spcAft>
                <a:spcPts val="0"/>
              </a:spcAft>
            </a:pPr>
            <a:r>
              <a:rPr lang="en-US" sz="2400" b="1" i="0" dirty="0">
                <a:solidFill>
                  <a:srgbClr val="000000"/>
                </a:solidFill>
                <a:effectLst/>
                <a:latin typeface="+mn-lt"/>
              </a:rPr>
              <a:t>Thermodynamic restrictions: </a:t>
            </a:r>
            <a:r>
              <a:rPr lang="en-US" sz="2400" b="0" i="0" dirty="0">
                <a:solidFill>
                  <a:srgbClr val="000000"/>
                </a:solidFill>
                <a:effectLst/>
                <a:latin typeface="+mn-lt"/>
              </a:rPr>
              <a:t>The laws of thermodynamics impose two restrictions on stress-strain laws:</a:t>
            </a:r>
          </a:p>
          <a:p>
            <a:pPr marL="457200" marR="0" indent="-228600" algn="just">
              <a:spcBef>
                <a:spcPts val="0"/>
              </a:spcBef>
              <a:spcAft>
                <a:spcPts val="0"/>
              </a:spcAft>
            </a:pPr>
            <a:r>
              <a:rPr lang="en-US" sz="2400" b="0" i="0" dirty="0">
                <a:solidFill>
                  <a:srgbClr val="000000"/>
                </a:solidFill>
                <a:effectLst/>
                <a:latin typeface="+mn-lt"/>
              </a:rPr>
              <a:t>The first law requires that the work done by stresses must either be stored as recoverable internal energy in the solid, or be dissipated as heat (or a combination of both).</a:t>
            </a:r>
          </a:p>
          <a:p>
            <a:pPr marL="457200" marR="0" indent="-228600" algn="just">
              <a:spcBef>
                <a:spcPts val="0"/>
              </a:spcBef>
              <a:spcAft>
                <a:spcPts val="0"/>
              </a:spcAft>
            </a:pPr>
            <a:r>
              <a:rPr lang="en-US" sz="2400" b="0" i="0" dirty="0">
                <a:solidFill>
                  <a:srgbClr val="000000"/>
                </a:solidFill>
                <a:effectLst/>
                <a:latin typeface="+mn-lt"/>
              </a:rPr>
              <a:t>The second law requires that if a sample of the material is subjected to a cycle of deformation that starts and ends with an identical strain and internal energy (at constant temperature, or without heat exchange with the surroundings) the total work done must be positive or zero.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A88812B5-0FB5-3043-36EE-D70CA33147DF}"/>
              </a:ext>
            </a:extLst>
          </p:cNvPr>
          <p:cNvPicPr>
            <a:picLocks noChangeAspect="1"/>
          </p:cNvPicPr>
          <p:nvPr/>
        </p:nvPicPr>
        <p:blipFill>
          <a:blip r:embed="rId2"/>
          <a:stretch>
            <a:fillRect/>
          </a:stretch>
        </p:blipFill>
        <p:spPr>
          <a:xfrm>
            <a:off x="3844889" y="5609249"/>
            <a:ext cx="4308511" cy="722236"/>
          </a:xfrm>
          <a:prstGeom prst="rect">
            <a:avLst/>
          </a:prstGeom>
        </p:spPr>
      </p:pic>
    </p:spTree>
    <p:extLst>
      <p:ext uri="{BB962C8B-B14F-4D97-AF65-F5344CB8AC3E}">
        <p14:creationId xmlns:p14="http://schemas.microsoft.com/office/powerpoint/2010/main" val="13670978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13510</TotalTime>
  <Words>3488</Words>
  <Application>Microsoft Office PowerPoint</Application>
  <PresentationFormat>Widescreen</PresentationFormat>
  <Paragraphs>767</Paragraphs>
  <Slides>64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-apple-system</vt:lpstr>
      <vt:lpstr>Arial</vt:lpstr>
      <vt:lpstr>Calibri</vt:lpstr>
      <vt:lpstr>Calibri Light</vt:lpstr>
      <vt:lpstr>Cambria Math</vt:lpstr>
      <vt:lpstr>Gulliver</vt:lpstr>
      <vt:lpstr>Gulliver-Italic</vt:lpstr>
      <vt:lpstr>Times New Roman</vt:lpstr>
      <vt:lpstr>Wingdings</vt:lpstr>
      <vt:lpstr>1_Office Theme</vt:lpstr>
      <vt:lpstr>Constitutive Models for viscoelasticity</vt:lpstr>
      <vt:lpstr>Index</vt:lpstr>
      <vt:lpstr>Introduction</vt:lpstr>
      <vt:lpstr>Continuum mechanics framework</vt:lpstr>
      <vt:lpstr>Statistical mechanics framework</vt:lpstr>
      <vt:lpstr>Constitutive models with Internal variables</vt:lpstr>
      <vt:lpstr>Constitutive models with Internal variables</vt:lpstr>
      <vt:lpstr>Isothermal framework</vt:lpstr>
      <vt:lpstr>Constraints on constitutive law</vt:lpstr>
      <vt:lpstr>Constraints on constitutive law</vt:lpstr>
      <vt:lpstr>Internal variable model</vt:lpstr>
      <vt:lpstr>Kinetic Relation</vt:lpstr>
      <vt:lpstr>Viscoelastic material at large strains</vt:lpstr>
      <vt:lpstr>Viscoelastic material at large strains</vt:lpstr>
      <vt:lpstr>Viscoelastic material at large strains</vt:lpstr>
      <vt:lpstr>Decoupled volumetric-isochoric State</vt:lpstr>
      <vt:lpstr>Viscoelastic material at large strains</vt:lpstr>
      <vt:lpstr>Rheological models</vt:lpstr>
      <vt:lpstr>Rheological models</vt:lpstr>
      <vt:lpstr>Thermodynamic Admissibility</vt:lpstr>
      <vt:lpstr>Stress Decomposition</vt:lpstr>
      <vt:lpstr>Stress Decomposition</vt:lpstr>
      <vt:lpstr>Evolution Equation</vt:lpstr>
      <vt:lpstr>Evolution Equation</vt:lpstr>
      <vt:lpstr>Solution to linear evolution equation</vt:lpstr>
      <vt:lpstr>Solution to linear evolution equation</vt:lpstr>
      <vt:lpstr>Time integration algorithm</vt:lpstr>
      <vt:lpstr>Time integration algorithm</vt:lpstr>
      <vt:lpstr>Time integration algorithm</vt:lpstr>
      <vt:lpstr>Time integration algorithm</vt:lpstr>
      <vt:lpstr>Time integration algorithm</vt:lpstr>
      <vt:lpstr>Time integration algorithm</vt:lpstr>
      <vt:lpstr>Time integration algorithm</vt:lpstr>
      <vt:lpstr>Micro mechanical based model</vt:lpstr>
      <vt:lpstr>Micro mechanical based model</vt:lpstr>
      <vt:lpstr>Micro mechanism model </vt:lpstr>
      <vt:lpstr>Multiplicative decomposition of deformation gradient</vt:lpstr>
      <vt:lpstr>Polymer Dynamics: Tube model</vt:lpstr>
      <vt:lpstr>Polymer Dynamics: Tube model</vt:lpstr>
      <vt:lpstr>Polymer Dynamics: Tube model</vt:lpstr>
      <vt:lpstr>Micro macro constitutive model</vt:lpstr>
      <vt:lpstr>Continuum mechanics Framework</vt:lpstr>
      <vt:lpstr>Continuum mechanics Framework</vt:lpstr>
      <vt:lpstr>Continuum mechanics Framework</vt:lpstr>
      <vt:lpstr>Continuum mechanics Framework</vt:lpstr>
      <vt:lpstr>Thermodynamic requirement</vt:lpstr>
      <vt:lpstr>Internal variable evolution equation</vt:lpstr>
      <vt:lpstr>Thermodynamic admissibility</vt:lpstr>
      <vt:lpstr>Rivlin-Mooney</vt:lpstr>
      <vt:lpstr>Neo-Hookean Model</vt:lpstr>
      <vt:lpstr>Ogden</vt:lpstr>
      <vt:lpstr>Gent</vt:lpstr>
      <vt:lpstr>Stress-strain relation </vt:lpstr>
      <vt:lpstr>Non-linear viscosity of free chains</vt:lpstr>
      <vt:lpstr>  </vt:lpstr>
      <vt:lpstr>Non-linear viscosity of free chains</vt:lpstr>
      <vt:lpstr>Non-linear viscosity of free chains</vt:lpstr>
      <vt:lpstr>Non-linear viscosity of free chains</vt:lpstr>
      <vt:lpstr>Non-linear viscosity of free chains</vt:lpstr>
      <vt:lpstr>Non-linear viscosity of free chains</vt:lpstr>
      <vt:lpstr>Non-linear viscosity of free chains</vt:lpstr>
      <vt:lpstr>Numerical simulations</vt:lpstr>
      <vt:lpstr>Honeywell project: Gel preparation</vt:lpstr>
      <vt:lpstr>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Ayush Tripathi</dc:creator>
  <cp:lastModifiedBy>Ayush Tripathi</cp:lastModifiedBy>
  <cp:revision>76</cp:revision>
  <dcterms:created xsi:type="dcterms:W3CDTF">2023-12-05T11:48:00Z</dcterms:created>
  <dcterms:modified xsi:type="dcterms:W3CDTF">2023-12-15T11:21:17Z</dcterms:modified>
</cp:coreProperties>
</file>