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5" y="6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@SIH</a:t>
            </a:r>
            <a:r>
              <a:rPr spc="-30" dirty="0"/>
              <a:t> </a:t>
            </a:r>
            <a:r>
              <a:rPr dirty="0"/>
              <a:t>Idea</a:t>
            </a:r>
            <a:r>
              <a:rPr spc="5" dirty="0"/>
              <a:t> </a:t>
            </a:r>
            <a:r>
              <a:rPr dirty="0"/>
              <a:t>submission-</a:t>
            </a:r>
            <a:r>
              <a:rPr spc="-6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4572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@SIH</a:t>
            </a:r>
            <a:r>
              <a:rPr spc="-30" dirty="0"/>
              <a:t> </a:t>
            </a:r>
            <a:r>
              <a:rPr dirty="0"/>
              <a:t>Idea</a:t>
            </a:r>
            <a:r>
              <a:rPr spc="5" dirty="0"/>
              <a:t> </a:t>
            </a:r>
            <a:r>
              <a:rPr dirty="0"/>
              <a:t>submission-</a:t>
            </a:r>
            <a:r>
              <a:rPr spc="-6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4572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@SIH</a:t>
            </a:r>
            <a:r>
              <a:rPr spc="-30" dirty="0"/>
              <a:t> </a:t>
            </a:r>
            <a:r>
              <a:rPr dirty="0"/>
              <a:t>Idea</a:t>
            </a:r>
            <a:r>
              <a:rPr spc="5" dirty="0"/>
              <a:t> </a:t>
            </a:r>
            <a:r>
              <a:rPr dirty="0"/>
              <a:t>submission-</a:t>
            </a:r>
            <a:r>
              <a:rPr spc="-6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4572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@SIH</a:t>
            </a:r>
            <a:r>
              <a:rPr spc="-30" dirty="0"/>
              <a:t> </a:t>
            </a:r>
            <a:r>
              <a:rPr dirty="0"/>
              <a:t>Idea</a:t>
            </a:r>
            <a:r>
              <a:rPr spc="5" dirty="0"/>
              <a:t> </a:t>
            </a:r>
            <a:r>
              <a:rPr dirty="0"/>
              <a:t>submission-</a:t>
            </a:r>
            <a:r>
              <a:rPr spc="-6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4572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@SIH</a:t>
            </a:r>
            <a:r>
              <a:rPr spc="-30" dirty="0"/>
              <a:t> </a:t>
            </a:r>
            <a:r>
              <a:rPr dirty="0"/>
              <a:t>Idea</a:t>
            </a:r>
            <a:r>
              <a:rPr spc="5" dirty="0"/>
              <a:t> </a:t>
            </a:r>
            <a:r>
              <a:rPr dirty="0"/>
              <a:t>submission-</a:t>
            </a:r>
            <a:r>
              <a:rPr spc="-6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4572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376421"/>
            <a:ext cx="12189714" cy="47928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355079"/>
            <a:ext cx="12192000" cy="502920"/>
          </a:xfrm>
          <a:custGeom>
            <a:avLst/>
            <a:gdLst/>
            <a:ahLst/>
            <a:cxnLst/>
            <a:rect l="l" t="t" r="r" b="b"/>
            <a:pathLst>
              <a:path w="12192000" h="502920">
                <a:moveTo>
                  <a:pt x="12192000" y="0"/>
                </a:moveTo>
                <a:lnTo>
                  <a:pt x="0" y="0"/>
                </a:lnTo>
                <a:lnTo>
                  <a:pt x="0" y="502920"/>
                </a:lnTo>
                <a:lnTo>
                  <a:pt x="12192000" y="5029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0899" y="221437"/>
            <a:ext cx="695020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409" y="2837180"/>
            <a:ext cx="5481320" cy="1520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07634" y="6448280"/>
            <a:ext cx="2086609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@SIH</a:t>
            </a:r>
            <a:r>
              <a:rPr spc="-30" dirty="0"/>
              <a:t> </a:t>
            </a:r>
            <a:r>
              <a:rPr dirty="0"/>
              <a:t>Idea</a:t>
            </a:r>
            <a:r>
              <a:rPr spc="5" dirty="0"/>
              <a:t> </a:t>
            </a:r>
            <a:r>
              <a:rPr dirty="0"/>
              <a:t>submission-</a:t>
            </a:r>
            <a:r>
              <a:rPr spc="-6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9293" y="6446122"/>
            <a:ext cx="172720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4572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jp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35.png"/><Relationship Id="rId7" Type="http://schemas.openxmlformats.org/officeDocument/2006/relationships/image" Target="../media/image39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jp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g"/><Relationship Id="rId13" Type="http://schemas.openxmlformats.org/officeDocument/2006/relationships/image" Target="../media/image55.png"/><Relationship Id="rId3" Type="http://schemas.openxmlformats.org/officeDocument/2006/relationships/image" Target="../media/image45.jpg"/><Relationship Id="rId7" Type="http://schemas.openxmlformats.org/officeDocument/2006/relationships/image" Target="../media/image49.jp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jpg"/><Relationship Id="rId10" Type="http://schemas.openxmlformats.org/officeDocument/2006/relationships/image" Target="../media/image52.png"/><Relationship Id="rId4" Type="http://schemas.openxmlformats.org/officeDocument/2006/relationships/image" Target="../media/image46.jp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divis.com/anatomy-x" TargetMode="External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jpg"/><Relationship Id="rId5" Type="http://schemas.openxmlformats.org/officeDocument/2006/relationships/image" Target="../media/image59.png"/><Relationship Id="rId10" Type="http://schemas.openxmlformats.org/officeDocument/2006/relationships/hyperlink" Target="https://www.researchgate.net/publication/350918578_Augmented_Reality_AR_in_Healthcare" TargetMode="External"/><Relationship Id="rId4" Type="http://schemas.openxmlformats.org/officeDocument/2006/relationships/image" Target="../media/image58.jpg"/><Relationship Id="rId9" Type="http://schemas.openxmlformats.org/officeDocument/2006/relationships/hyperlink" Target="https://www.wipro.com/innovation/application-of-augmented-reality-in-healthca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70151" y="153161"/>
            <a:ext cx="808355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800" spc="300" dirty="0">
                <a:solidFill>
                  <a:srgbClr val="1F48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BITS 3.0</a:t>
            </a:r>
            <a:endParaRPr sz="48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3834" y="3842216"/>
            <a:ext cx="9766566" cy="24064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085" algn="l"/>
              </a:tabLst>
            </a:pPr>
            <a:r>
              <a:rPr sz="2300" b="1" dirty="0">
                <a:latin typeface="Times New Roman"/>
                <a:cs typeface="Times New Roman"/>
              </a:rPr>
              <a:t>Problem</a:t>
            </a:r>
            <a:r>
              <a:rPr sz="2300" b="1" spc="-50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Statement</a:t>
            </a:r>
            <a:r>
              <a:rPr sz="2300" b="1" spc="-120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Title</a:t>
            </a:r>
            <a:r>
              <a:rPr lang="en-US" sz="2300" b="1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-</a:t>
            </a:r>
            <a:r>
              <a:rPr sz="2300" b="1" spc="-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Student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Innovation</a:t>
            </a:r>
            <a:endParaRPr sz="23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920"/>
              </a:spcBef>
              <a:buFont typeface="Arial MT"/>
              <a:buChar char="•"/>
              <a:tabLst>
                <a:tab pos="299085" algn="l"/>
              </a:tabLst>
            </a:pPr>
            <a:r>
              <a:rPr sz="2300" b="1" spc="-10" dirty="0">
                <a:latin typeface="Times New Roman"/>
                <a:cs typeface="Times New Roman"/>
              </a:rPr>
              <a:t>Theme</a:t>
            </a:r>
            <a:r>
              <a:rPr lang="en-US" sz="2300" b="1" spc="-10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-</a:t>
            </a:r>
            <a:r>
              <a:rPr lang="en-US" sz="2300" b="1" spc="-10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MedTech</a:t>
            </a: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Font typeface="Arial MT"/>
              <a:buChar char="•"/>
            </a:pPr>
            <a:endParaRPr sz="23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300" b="1" dirty="0">
                <a:latin typeface="Times New Roman"/>
                <a:cs typeface="Times New Roman"/>
              </a:rPr>
              <a:t>PS</a:t>
            </a:r>
            <a:r>
              <a:rPr sz="2300" b="1" spc="-30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Category-</a:t>
            </a:r>
            <a:r>
              <a:rPr sz="2300" b="1" spc="-25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Software</a:t>
            </a: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300" b="1" spc="-40" dirty="0">
                <a:latin typeface="Times New Roman"/>
                <a:cs typeface="Times New Roman"/>
              </a:rPr>
              <a:t>Team</a:t>
            </a:r>
            <a:r>
              <a:rPr sz="2300" b="1" spc="-30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Name</a:t>
            </a:r>
            <a:r>
              <a:rPr sz="2300" b="1" spc="-40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-</a:t>
            </a:r>
            <a:r>
              <a:rPr sz="2300" b="1" spc="-25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Mirage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23104-99B0-427A-9AF4-294C04BE67A7}"/>
              </a:ext>
            </a:extLst>
          </p:cNvPr>
          <p:cNvSpPr txBox="1"/>
          <p:nvPr/>
        </p:nvSpPr>
        <p:spPr>
          <a:xfrm>
            <a:off x="1053834" y="1293437"/>
            <a:ext cx="9766566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900" dirty="0"/>
              <a:t>Over 5 billion people lack access to safe surgery (WHO, 2023), with 143 million more procedures needed annually. India faces a 1:1456 doctor-to-patient ratio, and 80% of rural specialist positions remain vacant (National Health Profile, 2022). 30% of Indian surgery graduates lack hands-on experience (AIIMS, 2023), increasing surgical risks. Traditional training methods fail to provide real-world precision. Augmented Reality (AR) can bridge this gap by enhancing surgical training, planning, and execution, reducing errors, and improving patient outcomes.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900" y="152378"/>
            <a:ext cx="945843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edical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mmersive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eality for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dvanced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uided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xpertise</a:t>
            </a:r>
            <a:endParaRPr sz="2800" spc="-2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908" y="1276603"/>
            <a:ext cx="6749415" cy="993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9385">
              <a:lnSpc>
                <a:spcPct val="101600"/>
              </a:lnSpc>
              <a:spcBef>
                <a:spcPts val="95"/>
              </a:spcBef>
              <a:buAutoNum type="arabicPeriod"/>
              <a:tabLst>
                <a:tab pos="172085" algn="l"/>
              </a:tabLst>
            </a:pPr>
            <a:r>
              <a:rPr sz="1250" dirty="0">
                <a:latin typeface="Times New Roman"/>
                <a:cs typeface="Times New Roman"/>
              </a:rPr>
              <a:t>Description: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MediSphereAR</a:t>
            </a:r>
            <a:r>
              <a:rPr sz="1250" b="1" spc="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leverages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augmented</a:t>
            </a:r>
            <a:r>
              <a:rPr sz="1250" b="1" spc="5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reality</a:t>
            </a:r>
            <a:r>
              <a:rPr sz="1250" b="1" spc="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to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deliver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high-fidelity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simulations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and </a:t>
            </a:r>
            <a:r>
              <a:rPr sz="1250" b="1" dirty="0">
                <a:latin typeface="Times New Roman"/>
                <a:cs typeface="Times New Roman"/>
              </a:rPr>
              <a:t>patient-specific</a:t>
            </a:r>
            <a:r>
              <a:rPr sz="1250" b="1" spc="6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3D</a:t>
            </a:r>
            <a:r>
              <a:rPr sz="1250" b="1" spc="3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models</a:t>
            </a:r>
            <a:r>
              <a:rPr sz="1250" dirty="0">
                <a:latin typeface="Times New Roman"/>
                <a:cs typeface="Times New Roman"/>
              </a:rPr>
              <a:t>,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revolutionizing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virtual</a:t>
            </a:r>
            <a:r>
              <a:rPr sz="1250" b="1" spc="4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surgeries</a:t>
            </a:r>
            <a:r>
              <a:rPr sz="1250" dirty="0">
                <a:latin typeface="Times New Roman"/>
                <a:cs typeface="Times New Roman"/>
              </a:rPr>
              <a:t>,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advanced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medical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training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and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real-</a:t>
            </a:r>
            <a:r>
              <a:rPr sz="1250" spc="-20" dirty="0">
                <a:latin typeface="Times New Roman"/>
                <a:cs typeface="Times New Roman"/>
              </a:rPr>
              <a:t>time </a:t>
            </a:r>
            <a:r>
              <a:rPr sz="1250" dirty="0">
                <a:latin typeface="Times New Roman"/>
                <a:cs typeface="Times New Roman"/>
              </a:rPr>
              <a:t>patient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education.</a:t>
            </a:r>
            <a:endParaRPr sz="1250">
              <a:latin typeface="Times New Roman"/>
              <a:cs typeface="Times New Roman"/>
            </a:endParaRPr>
          </a:p>
          <a:p>
            <a:pPr marL="171450" indent="-15875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171450" algn="l"/>
              </a:tabLst>
            </a:pPr>
            <a:r>
              <a:rPr sz="1250" dirty="0">
                <a:latin typeface="Times New Roman"/>
                <a:cs typeface="Times New Roman"/>
              </a:rPr>
              <a:t>Solution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Overview:</a:t>
            </a:r>
            <a:endParaRPr sz="1250">
              <a:latin typeface="Times New Roman"/>
              <a:cs typeface="Times New Roman"/>
            </a:endParaRPr>
          </a:p>
          <a:p>
            <a:pPr marL="610870" lvl="1" indent="-140970">
              <a:lnSpc>
                <a:spcPct val="100000"/>
              </a:lnSpc>
              <a:spcBef>
                <a:spcPts val="25"/>
              </a:spcBef>
              <a:buAutoNum type="alphaLcPeriod"/>
              <a:tabLst>
                <a:tab pos="610870" algn="l"/>
              </a:tabLst>
            </a:pPr>
            <a:r>
              <a:rPr sz="1250" dirty="0">
                <a:latin typeface="Times New Roman"/>
                <a:cs typeface="Times New Roman"/>
              </a:rPr>
              <a:t>Augmented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Reality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Integration: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908" y="2244597"/>
            <a:ext cx="6983730" cy="1768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13485" indent="-28638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1213485" algn="l"/>
              </a:tabLst>
            </a:pPr>
            <a:r>
              <a:rPr sz="1250" b="1" dirty="0">
                <a:latin typeface="Times New Roman"/>
                <a:cs typeface="Times New Roman"/>
              </a:rPr>
              <a:t>Surgical</a:t>
            </a:r>
            <a:r>
              <a:rPr sz="1250" b="1" spc="2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Simulations</a:t>
            </a:r>
            <a:r>
              <a:rPr sz="1250" dirty="0">
                <a:latin typeface="Times New Roman"/>
                <a:cs typeface="Times New Roman"/>
              </a:rPr>
              <a:t>: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Realistic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virtual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environments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for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practice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and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skill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enhancement.</a:t>
            </a:r>
            <a:endParaRPr sz="1250">
              <a:latin typeface="Times New Roman"/>
              <a:cs typeface="Times New Roman"/>
            </a:endParaRPr>
          </a:p>
          <a:p>
            <a:pPr marL="1213485" indent="-28638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1213485" algn="l"/>
              </a:tabLst>
            </a:pPr>
            <a:r>
              <a:rPr sz="1250" b="1" dirty="0">
                <a:latin typeface="Times New Roman"/>
                <a:cs typeface="Times New Roman"/>
              </a:rPr>
              <a:t>Virtual</a:t>
            </a:r>
            <a:r>
              <a:rPr sz="1250" b="1" spc="4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Surgeries</a:t>
            </a:r>
            <a:r>
              <a:rPr sz="1250" dirty="0">
                <a:latin typeface="Times New Roman"/>
                <a:cs typeface="Times New Roman"/>
              </a:rPr>
              <a:t>: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Preoperative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rehearsals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to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improve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precision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and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reduce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errors.</a:t>
            </a:r>
            <a:endParaRPr sz="1250">
              <a:latin typeface="Times New Roman"/>
              <a:cs typeface="Times New Roman"/>
            </a:endParaRPr>
          </a:p>
          <a:p>
            <a:pPr marL="1213485" marR="707390" indent="-287020">
              <a:lnSpc>
                <a:spcPct val="101600"/>
              </a:lnSpc>
              <a:buFont typeface="Arial MT"/>
              <a:buChar char="•"/>
              <a:tabLst>
                <a:tab pos="1213485" algn="l"/>
              </a:tabLst>
            </a:pPr>
            <a:r>
              <a:rPr sz="1250" b="1" dirty="0">
                <a:latin typeface="Times New Roman"/>
                <a:cs typeface="Times New Roman"/>
              </a:rPr>
              <a:t>Emergency</a:t>
            </a:r>
            <a:r>
              <a:rPr sz="1250" b="1" spc="3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Response</a:t>
            </a:r>
            <a:r>
              <a:rPr sz="1250" b="1" spc="1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Training</a:t>
            </a:r>
            <a:r>
              <a:rPr sz="1250" dirty="0">
                <a:latin typeface="Times New Roman"/>
                <a:cs typeface="Times New Roman"/>
              </a:rPr>
              <a:t>: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Simulated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scenarios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for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effective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emergency preparedness.</a:t>
            </a:r>
            <a:endParaRPr sz="12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250" dirty="0">
                <a:latin typeface="Times New Roman"/>
                <a:cs typeface="Times New Roman"/>
              </a:rPr>
              <a:t>b.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Medical</a:t>
            </a:r>
            <a:r>
              <a:rPr sz="1250" b="1" spc="2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Imaging</a:t>
            </a:r>
            <a:r>
              <a:rPr sz="1250" b="1" spc="5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Data</a:t>
            </a:r>
            <a:r>
              <a:rPr sz="1250" b="1" spc="20" dirty="0">
                <a:latin typeface="Times New Roman"/>
                <a:cs typeface="Times New Roman"/>
              </a:rPr>
              <a:t> </a:t>
            </a:r>
            <a:r>
              <a:rPr sz="1250" b="1" spc="-10" dirty="0">
                <a:latin typeface="Times New Roman"/>
                <a:cs typeface="Times New Roman"/>
              </a:rPr>
              <a:t>Integration</a:t>
            </a:r>
            <a:r>
              <a:rPr sz="1250" spc="-10" dirty="0">
                <a:latin typeface="Times New Roman"/>
                <a:cs typeface="Times New Roman"/>
              </a:rPr>
              <a:t>:</a:t>
            </a:r>
            <a:endParaRPr sz="1250">
              <a:latin typeface="Times New Roman"/>
              <a:cs typeface="Times New Roman"/>
            </a:endParaRPr>
          </a:p>
          <a:p>
            <a:pPr marL="1213485" indent="-28638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1213485" algn="l"/>
              </a:tabLst>
            </a:pPr>
            <a:r>
              <a:rPr sz="1250" dirty="0">
                <a:latin typeface="Times New Roman"/>
                <a:cs typeface="Times New Roman"/>
              </a:rPr>
              <a:t>3D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Model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Creation: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Converts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CT/MRI</a:t>
            </a:r>
            <a:r>
              <a:rPr sz="1250" b="1" spc="1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scans</a:t>
            </a:r>
            <a:r>
              <a:rPr sz="1250" b="1" spc="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into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interactive</a:t>
            </a:r>
            <a:r>
              <a:rPr sz="1250" b="1" spc="4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3D</a:t>
            </a:r>
            <a:r>
              <a:rPr sz="1250" b="1" spc="-5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AR</a:t>
            </a:r>
            <a:r>
              <a:rPr sz="1250" b="1" spc="10" dirty="0">
                <a:latin typeface="Times New Roman"/>
                <a:cs typeface="Times New Roman"/>
              </a:rPr>
              <a:t> </a:t>
            </a:r>
            <a:r>
              <a:rPr sz="1250" b="1" spc="-10" dirty="0">
                <a:latin typeface="Times New Roman"/>
                <a:cs typeface="Times New Roman"/>
              </a:rPr>
              <a:t>models</a:t>
            </a:r>
            <a:r>
              <a:rPr sz="1250" spc="-10" dirty="0">
                <a:latin typeface="Times New Roman"/>
                <a:cs typeface="Times New Roman"/>
              </a:rPr>
              <a:t>.</a:t>
            </a:r>
            <a:endParaRPr sz="1250">
              <a:latin typeface="Times New Roman"/>
              <a:cs typeface="Times New Roman"/>
            </a:endParaRPr>
          </a:p>
          <a:p>
            <a:pPr marL="1213485" marR="74930" indent="-287020">
              <a:lnSpc>
                <a:spcPct val="101600"/>
              </a:lnSpc>
              <a:buFont typeface="Arial MT"/>
              <a:buChar char="•"/>
              <a:tabLst>
                <a:tab pos="1213485" algn="l"/>
              </a:tabLst>
            </a:pPr>
            <a:r>
              <a:rPr sz="1250" dirty="0">
                <a:latin typeface="Times New Roman"/>
                <a:cs typeface="Times New Roman"/>
              </a:rPr>
              <a:t>Custom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Models: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Patient-specific</a:t>
            </a:r>
            <a:r>
              <a:rPr sz="1250" b="1" spc="-3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AR</a:t>
            </a:r>
            <a:r>
              <a:rPr sz="1250" b="1" spc="1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models</a:t>
            </a:r>
            <a:r>
              <a:rPr sz="1250" b="1" spc="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(e.g.,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heart</a:t>
            </a:r>
            <a:r>
              <a:rPr sz="1250" b="1" spc="3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with</a:t>
            </a:r>
            <a:r>
              <a:rPr sz="1250" b="1" spc="2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blockages</a:t>
            </a:r>
            <a:r>
              <a:rPr sz="1250" dirty="0">
                <a:latin typeface="Times New Roman"/>
                <a:cs typeface="Times New Roman"/>
              </a:rPr>
              <a:t>)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for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b="1" spc="-10" dirty="0">
                <a:latin typeface="Times New Roman"/>
                <a:cs typeface="Times New Roman"/>
              </a:rPr>
              <a:t>targeted diagnosis.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50" dirty="0">
                <a:latin typeface="Times New Roman"/>
                <a:cs typeface="Times New Roman"/>
              </a:rPr>
              <a:t>3.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Key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Benefits: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108" y="3986910"/>
            <a:ext cx="6437630" cy="993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260350" indent="-287020">
              <a:lnSpc>
                <a:spcPct val="1016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</a:tabLst>
            </a:pPr>
            <a:r>
              <a:rPr sz="1250" dirty="0">
                <a:latin typeface="Times New Roman"/>
                <a:cs typeface="Times New Roman"/>
              </a:rPr>
              <a:t>Enhanced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Training: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Realistic</a:t>
            </a:r>
            <a:r>
              <a:rPr sz="1250" b="1" spc="2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simulations</a:t>
            </a:r>
            <a:r>
              <a:rPr sz="1250" b="1" spc="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improve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procedural</a:t>
            </a:r>
            <a:r>
              <a:rPr sz="1250" b="1" spc="4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skills</a:t>
            </a:r>
            <a:r>
              <a:rPr sz="1250" b="1" spc="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and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reduce</a:t>
            </a:r>
            <a:r>
              <a:rPr sz="1250" b="1" spc="20" dirty="0">
                <a:latin typeface="Times New Roman"/>
                <a:cs typeface="Times New Roman"/>
              </a:rPr>
              <a:t> </a:t>
            </a:r>
            <a:r>
              <a:rPr sz="1250" b="1" spc="-10" dirty="0">
                <a:latin typeface="Times New Roman"/>
                <a:cs typeface="Times New Roman"/>
              </a:rPr>
              <a:t>training time</a:t>
            </a:r>
            <a:r>
              <a:rPr sz="1250" spc="-10" dirty="0">
                <a:latin typeface="Times New Roman"/>
                <a:cs typeface="Times New Roman"/>
              </a:rPr>
              <a:t>.</a:t>
            </a:r>
            <a:endParaRPr sz="12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299085" algn="l"/>
              </a:tabLst>
            </a:pPr>
            <a:r>
              <a:rPr sz="1250" dirty="0">
                <a:latin typeface="Times New Roman"/>
                <a:cs typeface="Times New Roman"/>
              </a:rPr>
              <a:t>Informed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Decisions: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Interactive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models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aid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in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better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understanding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of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conditions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and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treatment</a:t>
            </a:r>
            <a:endParaRPr sz="125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25"/>
              </a:spcBef>
            </a:pPr>
            <a:r>
              <a:rPr sz="1250" spc="-10" dirty="0">
                <a:latin typeface="Times New Roman"/>
                <a:cs typeface="Times New Roman"/>
              </a:rPr>
              <a:t>options.</a:t>
            </a:r>
            <a:endParaRPr sz="12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299085" algn="l"/>
              </a:tabLst>
            </a:pPr>
            <a:r>
              <a:rPr sz="1250" dirty="0">
                <a:latin typeface="Times New Roman"/>
                <a:cs typeface="Times New Roman"/>
              </a:rPr>
              <a:t>Improved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Response: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Simulated</a:t>
            </a:r>
            <a:r>
              <a:rPr sz="1250" b="1" spc="8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emergencies</a:t>
            </a:r>
            <a:r>
              <a:rPr sz="1250" b="1" spc="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enhance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preparedness</a:t>
            </a:r>
            <a:r>
              <a:rPr sz="1250" b="1" spc="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and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team</a:t>
            </a:r>
            <a:r>
              <a:rPr sz="1250" b="1" spc="50" dirty="0">
                <a:latin typeface="Times New Roman"/>
                <a:cs typeface="Times New Roman"/>
              </a:rPr>
              <a:t> </a:t>
            </a:r>
            <a:r>
              <a:rPr sz="1250" b="1" spc="-10" dirty="0">
                <a:latin typeface="Times New Roman"/>
                <a:cs typeface="Times New Roman"/>
              </a:rPr>
              <a:t>coordination</a:t>
            </a:r>
            <a:r>
              <a:rPr sz="1250" spc="-10" dirty="0">
                <a:latin typeface="Times New Roman"/>
                <a:cs typeface="Times New Roman"/>
              </a:rPr>
              <a:t>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908" y="4954904"/>
            <a:ext cx="255841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dirty="0">
                <a:latin typeface="Times New Roman"/>
                <a:cs typeface="Times New Roman"/>
              </a:rPr>
              <a:t>4.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Unique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Selling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Propositions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(USPs):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9945" y="253745"/>
            <a:ext cx="1252855" cy="806450"/>
          </a:xfrm>
          <a:custGeom>
            <a:avLst/>
            <a:gdLst/>
            <a:ahLst/>
            <a:cxnLst/>
            <a:rect l="l" t="t" r="r" b="b"/>
            <a:pathLst>
              <a:path w="1252855" h="806450">
                <a:moveTo>
                  <a:pt x="0" y="403098"/>
                </a:moveTo>
                <a:lnTo>
                  <a:pt x="10091" y="330639"/>
                </a:lnTo>
                <a:lnTo>
                  <a:pt x="39186" y="262441"/>
                </a:lnTo>
                <a:lnTo>
                  <a:pt x="60307" y="230296"/>
                </a:lnTo>
                <a:lnTo>
                  <a:pt x="85516" y="199643"/>
                </a:lnTo>
                <a:lnTo>
                  <a:pt x="114591" y="170625"/>
                </a:lnTo>
                <a:lnTo>
                  <a:pt x="147311" y="143384"/>
                </a:lnTo>
                <a:lnTo>
                  <a:pt x="183456" y="118062"/>
                </a:lnTo>
                <a:lnTo>
                  <a:pt x="222803" y="94801"/>
                </a:lnTo>
                <a:lnTo>
                  <a:pt x="265133" y="73744"/>
                </a:lnTo>
                <a:lnTo>
                  <a:pt x="310224" y="55033"/>
                </a:lnTo>
                <a:lnTo>
                  <a:pt x="357854" y="38810"/>
                </a:lnTo>
                <a:lnTo>
                  <a:pt x="407803" y="25218"/>
                </a:lnTo>
                <a:lnTo>
                  <a:pt x="459850" y="14398"/>
                </a:lnTo>
                <a:lnTo>
                  <a:pt x="513773" y="6494"/>
                </a:lnTo>
                <a:lnTo>
                  <a:pt x="569351" y="1647"/>
                </a:lnTo>
                <a:lnTo>
                  <a:pt x="626363" y="0"/>
                </a:lnTo>
                <a:lnTo>
                  <a:pt x="683378" y="1647"/>
                </a:lnTo>
                <a:lnTo>
                  <a:pt x="738958" y="6494"/>
                </a:lnTo>
                <a:lnTo>
                  <a:pt x="792882" y="14398"/>
                </a:lnTo>
                <a:lnTo>
                  <a:pt x="844929" y="25218"/>
                </a:lnTo>
                <a:lnTo>
                  <a:pt x="894878" y="38810"/>
                </a:lnTo>
                <a:lnTo>
                  <a:pt x="942509" y="55033"/>
                </a:lnTo>
                <a:lnTo>
                  <a:pt x="987599" y="73744"/>
                </a:lnTo>
                <a:lnTo>
                  <a:pt x="1029929" y="94801"/>
                </a:lnTo>
                <a:lnTo>
                  <a:pt x="1069276" y="118062"/>
                </a:lnTo>
                <a:lnTo>
                  <a:pt x="1105420" y="143384"/>
                </a:lnTo>
                <a:lnTo>
                  <a:pt x="1138140" y="170625"/>
                </a:lnTo>
                <a:lnTo>
                  <a:pt x="1167214" y="199644"/>
                </a:lnTo>
                <a:lnTo>
                  <a:pt x="1192422" y="230296"/>
                </a:lnTo>
                <a:lnTo>
                  <a:pt x="1213543" y="262441"/>
                </a:lnTo>
                <a:lnTo>
                  <a:pt x="1242636" y="330639"/>
                </a:lnTo>
                <a:lnTo>
                  <a:pt x="1252728" y="403098"/>
                </a:lnTo>
                <a:lnTo>
                  <a:pt x="1250168" y="439789"/>
                </a:lnTo>
                <a:lnTo>
                  <a:pt x="1230354" y="510259"/>
                </a:lnTo>
                <a:lnTo>
                  <a:pt x="1192422" y="575899"/>
                </a:lnTo>
                <a:lnTo>
                  <a:pt x="1167214" y="606551"/>
                </a:lnTo>
                <a:lnTo>
                  <a:pt x="1138140" y="635570"/>
                </a:lnTo>
                <a:lnTo>
                  <a:pt x="1105420" y="662811"/>
                </a:lnTo>
                <a:lnTo>
                  <a:pt x="1069276" y="688133"/>
                </a:lnTo>
                <a:lnTo>
                  <a:pt x="1029929" y="711394"/>
                </a:lnTo>
                <a:lnTo>
                  <a:pt x="987599" y="732451"/>
                </a:lnTo>
                <a:lnTo>
                  <a:pt x="942509" y="751162"/>
                </a:lnTo>
                <a:lnTo>
                  <a:pt x="894878" y="767385"/>
                </a:lnTo>
                <a:lnTo>
                  <a:pt x="844929" y="780977"/>
                </a:lnTo>
                <a:lnTo>
                  <a:pt x="792882" y="791797"/>
                </a:lnTo>
                <a:lnTo>
                  <a:pt x="738958" y="799701"/>
                </a:lnTo>
                <a:lnTo>
                  <a:pt x="683378" y="804548"/>
                </a:lnTo>
                <a:lnTo>
                  <a:pt x="626363" y="806195"/>
                </a:lnTo>
                <a:lnTo>
                  <a:pt x="569351" y="804548"/>
                </a:lnTo>
                <a:lnTo>
                  <a:pt x="513773" y="799701"/>
                </a:lnTo>
                <a:lnTo>
                  <a:pt x="459850" y="791797"/>
                </a:lnTo>
                <a:lnTo>
                  <a:pt x="407803" y="780977"/>
                </a:lnTo>
                <a:lnTo>
                  <a:pt x="357854" y="767385"/>
                </a:lnTo>
                <a:lnTo>
                  <a:pt x="310224" y="751162"/>
                </a:lnTo>
                <a:lnTo>
                  <a:pt x="265133" y="732451"/>
                </a:lnTo>
                <a:lnTo>
                  <a:pt x="222803" y="711394"/>
                </a:lnTo>
                <a:lnTo>
                  <a:pt x="183456" y="688133"/>
                </a:lnTo>
                <a:lnTo>
                  <a:pt x="147311" y="662811"/>
                </a:lnTo>
                <a:lnTo>
                  <a:pt x="114591" y="635570"/>
                </a:lnTo>
                <a:lnTo>
                  <a:pt x="85516" y="606551"/>
                </a:lnTo>
                <a:lnTo>
                  <a:pt x="60307" y="575899"/>
                </a:lnTo>
                <a:lnTo>
                  <a:pt x="39186" y="543754"/>
                </a:lnTo>
                <a:lnTo>
                  <a:pt x="10091" y="475556"/>
                </a:lnTo>
                <a:lnTo>
                  <a:pt x="0" y="403098"/>
                </a:lnTo>
                <a:close/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2140" y="498728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Mirage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040880" y="1517916"/>
            <a:ext cx="4935220" cy="4735195"/>
            <a:chOff x="7040880" y="1517916"/>
            <a:chExt cx="4935220" cy="473519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6912" y="4299203"/>
              <a:ext cx="1461516" cy="19537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6912" y="1676400"/>
              <a:ext cx="4678680" cy="239572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70136" y="1517916"/>
              <a:ext cx="298678" cy="92048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565767" y="1540891"/>
              <a:ext cx="164465" cy="760730"/>
            </a:xfrm>
            <a:custGeom>
              <a:avLst/>
              <a:gdLst/>
              <a:ahLst/>
              <a:cxnLst/>
              <a:rect l="l" t="t" r="r" b="b"/>
              <a:pathLst>
                <a:path w="164465" h="760730">
                  <a:moveTo>
                    <a:pt x="0" y="677672"/>
                  </a:moveTo>
                  <a:lnTo>
                    <a:pt x="25526" y="760730"/>
                  </a:lnTo>
                  <a:lnTo>
                    <a:pt x="70395" y="699008"/>
                  </a:lnTo>
                  <a:lnTo>
                    <a:pt x="48894" y="699008"/>
                  </a:lnTo>
                  <a:lnTo>
                    <a:pt x="23367" y="694689"/>
                  </a:lnTo>
                  <a:lnTo>
                    <a:pt x="25486" y="681940"/>
                  </a:lnTo>
                  <a:lnTo>
                    <a:pt x="0" y="677672"/>
                  </a:lnTo>
                  <a:close/>
                </a:path>
                <a:path w="164465" h="760730">
                  <a:moveTo>
                    <a:pt x="25486" y="681940"/>
                  </a:moveTo>
                  <a:lnTo>
                    <a:pt x="23367" y="694689"/>
                  </a:lnTo>
                  <a:lnTo>
                    <a:pt x="48894" y="699008"/>
                  </a:lnTo>
                  <a:lnTo>
                    <a:pt x="51022" y="686218"/>
                  </a:lnTo>
                  <a:lnTo>
                    <a:pt x="25486" y="681940"/>
                  </a:lnTo>
                  <a:close/>
                </a:path>
                <a:path w="164465" h="760730">
                  <a:moveTo>
                    <a:pt x="51022" y="686218"/>
                  </a:moveTo>
                  <a:lnTo>
                    <a:pt x="48894" y="699008"/>
                  </a:lnTo>
                  <a:lnTo>
                    <a:pt x="70395" y="699008"/>
                  </a:lnTo>
                  <a:lnTo>
                    <a:pt x="76580" y="690499"/>
                  </a:lnTo>
                  <a:lnTo>
                    <a:pt x="51022" y="686218"/>
                  </a:lnTo>
                  <a:close/>
                </a:path>
                <a:path w="164465" h="760730">
                  <a:moveTo>
                    <a:pt x="138810" y="0"/>
                  </a:moveTo>
                  <a:lnTo>
                    <a:pt x="25486" y="681940"/>
                  </a:lnTo>
                  <a:lnTo>
                    <a:pt x="51022" y="686218"/>
                  </a:lnTo>
                  <a:lnTo>
                    <a:pt x="164464" y="4318"/>
                  </a:lnTo>
                  <a:lnTo>
                    <a:pt x="1388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40880" y="5283708"/>
              <a:ext cx="1021067" cy="43434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083552" y="5370576"/>
              <a:ext cx="862965" cy="289560"/>
            </a:xfrm>
            <a:custGeom>
              <a:avLst/>
              <a:gdLst/>
              <a:ahLst/>
              <a:cxnLst/>
              <a:rect l="l" t="t" r="r" b="b"/>
              <a:pathLst>
                <a:path w="862965" h="289560">
                  <a:moveTo>
                    <a:pt x="784680" y="24730"/>
                  </a:moveTo>
                  <a:lnTo>
                    <a:pt x="0" y="264185"/>
                  </a:lnTo>
                  <a:lnTo>
                    <a:pt x="7620" y="288963"/>
                  </a:lnTo>
                  <a:lnTo>
                    <a:pt x="792261" y="49507"/>
                  </a:lnTo>
                  <a:lnTo>
                    <a:pt x="784680" y="24730"/>
                  </a:lnTo>
                  <a:close/>
                </a:path>
                <a:path w="862965" h="289560">
                  <a:moveTo>
                    <a:pt x="856017" y="20955"/>
                  </a:moveTo>
                  <a:lnTo>
                    <a:pt x="797051" y="20955"/>
                  </a:lnTo>
                  <a:lnTo>
                    <a:pt x="804672" y="45720"/>
                  </a:lnTo>
                  <a:lnTo>
                    <a:pt x="792261" y="49507"/>
                  </a:lnTo>
                  <a:lnTo>
                    <a:pt x="799846" y="74295"/>
                  </a:lnTo>
                  <a:lnTo>
                    <a:pt x="856017" y="20955"/>
                  </a:lnTo>
                  <a:close/>
                </a:path>
                <a:path w="862965" h="289560">
                  <a:moveTo>
                    <a:pt x="797051" y="20955"/>
                  </a:moveTo>
                  <a:lnTo>
                    <a:pt x="784680" y="24730"/>
                  </a:lnTo>
                  <a:lnTo>
                    <a:pt x="792261" y="49507"/>
                  </a:lnTo>
                  <a:lnTo>
                    <a:pt x="804672" y="45720"/>
                  </a:lnTo>
                  <a:lnTo>
                    <a:pt x="797051" y="20955"/>
                  </a:lnTo>
                  <a:close/>
                </a:path>
                <a:path w="862965" h="289560">
                  <a:moveTo>
                    <a:pt x="777113" y="0"/>
                  </a:moveTo>
                  <a:lnTo>
                    <a:pt x="784680" y="24730"/>
                  </a:lnTo>
                  <a:lnTo>
                    <a:pt x="797051" y="20955"/>
                  </a:lnTo>
                  <a:lnTo>
                    <a:pt x="856017" y="20955"/>
                  </a:lnTo>
                  <a:lnTo>
                    <a:pt x="862838" y="14478"/>
                  </a:lnTo>
                  <a:lnTo>
                    <a:pt x="77711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931911" y="1278381"/>
            <a:ext cx="34651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solidFill>
                  <a:srgbClr val="FF0000"/>
                </a:solidFill>
                <a:latin typeface="Times New Roman"/>
                <a:cs typeface="Times New Roman"/>
              </a:rPr>
              <a:t>Partial</a:t>
            </a:r>
            <a:r>
              <a:rPr sz="13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00" b="1" dirty="0">
                <a:solidFill>
                  <a:srgbClr val="FF0000"/>
                </a:solidFill>
                <a:latin typeface="Times New Roman"/>
                <a:cs typeface="Times New Roman"/>
              </a:rPr>
              <a:t>anomalous</a:t>
            </a:r>
            <a:r>
              <a:rPr sz="13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00" b="1" dirty="0">
                <a:solidFill>
                  <a:srgbClr val="FF0000"/>
                </a:solidFill>
                <a:latin typeface="Times New Roman"/>
                <a:cs typeface="Times New Roman"/>
              </a:rPr>
              <a:t>pulmonary</a:t>
            </a:r>
            <a:r>
              <a:rPr sz="13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00" b="1" dirty="0">
                <a:solidFill>
                  <a:srgbClr val="FF0000"/>
                </a:solidFill>
                <a:latin typeface="Times New Roman"/>
                <a:cs typeface="Times New Roman"/>
              </a:rPr>
              <a:t>venous</a:t>
            </a:r>
            <a:r>
              <a:rPr sz="13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connection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63970" y="5169153"/>
            <a:ext cx="62230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Working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1108" y="5148453"/>
            <a:ext cx="6384290" cy="993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99085" algn="l"/>
              </a:tabLst>
            </a:pPr>
            <a:r>
              <a:rPr sz="1250" b="1" dirty="0">
                <a:latin typeface="Times New Roman"/>
                <a:cs typeface="Times New Roman"/>
              </a:rPr>
              <a:t>First</a:t>
            </a:r>
            <a:r>
              <a:rPr sz="1250" b="1" spc="3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in</a:t>
            </a:r>
            <a:r>
              <a:rPr sz="1250" b="1" spc="2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India</a:t>
            </a:r>
            <a:r>
              <a:rPr sz="1250" dirty="0">
                <a:latin typeface="Times New Roman"/>
                <a:cs typeface="Times New Roman"/>
              </a:rPr>
              <a:t>: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Pioneering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animated</a:t>
            </a:r>
            <a:r>
              <a:rPr sz="1250" b="1" spc="-3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AR assets</a:t>
            </a:r>
            <a:r>
              <a:rPr sz="1250" b="1" spc="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in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healthcare.</a:t>
            </a:r>
            <a:endParaRPr sz="12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299085" algn="l"/>
              </a:tabLst>
            </a:pPr>
            <a:r>
              <a:rPr sz="1250" dirty="0">
                <a:latin typeface="Times New Roman"/>
                <a:cs typeface="Times New Roman"/>
              </a:rPr>
              <a:t>Comprehensive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Visualization: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Offers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both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external</a:t>
            </a:r>
            <a:r>
              <a:rPr sz="1250" b="1" spc="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and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internal</a:t>
            </a:r>
            <a:r>
              <a:rPr sz="1250" b="1" spc="3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anatomical</a:t>
            </a:r>
            <a:r>
              <a:rPr sz="1250" b="1" spc="4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views</a:t>
            </a:r>
            <a:r>
              <a:rPr sz="1250" dirty="0">
                <a:latin typeface="Times New Roman"/>
                <a:cs typeface="Times New Roman"/>
              </a:rPr>
              <a:t>.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875" b="1" baseline="-4444" dirty="0">
                <a:solidFill>
                  <a:srgbClr val="FF0000"/>
                </a:solidFill>
                <a:latin typeface="Times New Roman"/>
                <a:cs typeface="Times New Roman"/>
              </a:rPr>
              <a:t>model</a:t>
            </a:r>
            <a:r>
              <a:rPr sz="1875" b="1" spc="75" baseline="-444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75" b="1" spc="-37" baseline="-4444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endParaRPr sz="1875" baseline="-4444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299085" algn="l"/>
              </a:tabLst>
            </a:pPr>
            <a:r>
              <a:rPr sz="1250" dirty="0">
                <a:latin typeface="Times New Roman"/>
                <a:cs typeface="Times New Roman"/>
              </a:rPr>
              <a:t>Custom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AR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Models: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Detailed</a:t>
            </a:r>
            <a:r>
              <a:rPr sz="1250" b="1" spc="3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models</a:t>
            </a:r>
            <a:r>
              <a:rPr sz="1250" b="1" spc="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based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on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individual</a:t>
            </a:r>
            <a:r>
              <a:rPr sz="1250" b="1" spc="6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medical</a:t>
            </a:r>
            <a:r>
              <a:rPr sz="1250" b="1" spc="30" dirty="0">
                <a:latin typeface="Times New Roman"/>
                <a:cs typeface="Times New Roman"/>
              </a:rPr>
              <a:t> </a:t>
            </a:r>
            <a:r>
              <a:rPr sz="1250" b="1" spc="-10" dirty="0">
                <a:latin typeface="Times New Roman"/>
                <a:cs typeface="Times New Roman"/>
              </a:rPr>
              <a:t>data</a:t>
            </a:r>
            <a:r>
              <a:rPr sz="1250" spc="-10" dirty="0">
                <a:latin typeface="Times New Roman"/>
                <a:cs typeface="Times New Roman"/>
              </a:rPr>
              <a:t>.</a:t>
            </a:r>
            <a:endParaRPr sz="12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299085" algn="l"/>
              </a:tabLst>
            </a:pPr>
            <a:r>
              <a:rPr sz="1250" b="1" dirty="0">
                <a:latin typeface="Times New Roman"/>
                <a:cs typeface="Times New Roman"/>
              </a:rPr>
              <a:t>360-Degree</a:t>
            </a:r>
            <a:r>
              <a:rPr sz="1250" b="1" spc="-5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Anchoring</a:t>
            </a:r>
            <a:r>
              <a:rPr sz="1250" dirty="0">
                <a:latin typeface="Times New Roman"/>
                <a:cs typeface="Times New Roman"/>
              </a:rPr>
              <a:t>: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View</a:t>
            </a:r>
            <a:r>
              <a:rPr sz="1250" spc="-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AR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objects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from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all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angles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by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moving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around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them.</a:t>
            </a:r>
            <a:endParaRPr sz="12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</a:tabLst>
            </a:pPr>
            <a:r>
              <a:rPr sz="1250" b="1" dirty="0">
                <a:latin typeface="Times New Roman"/>
                <a:cs typeface="Times New Roman"/>
              </a:rPr>
              <a:t>Digital</a:t>
            </a:r>
            <a:r>
              <a:rPr sz="1250" b="1" spc="2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Indexing</a:t>
            </a:r>
            <a:r>
              <a:rPr sz="1250" dirty="0">
                <a:latin typeface="Times New Roman"/>
                <a:cs typeface="Times New Roman"/>
              </a:rPr>
              <a:t>: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Navigate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seamlessly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between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different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AR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models.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63970" y="5550204"/>
            <a:ext cx="80772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50" b="1" dirty="0">
                <a:solidFill>
                  <a:srgbClr val="FF0000"/>
                </a:solidFill>
                <a:latin typeface="Times New Roman"/>
                <a:cs typeface="Times New Roman"/>
              </a:rPr>
              <a:t>Heart</a:t>
            </a:r>
            <a:r>
              <a:rPr sz="125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in </a:t>
            </a:r>
            <a:r>
              <a:rPr sz="12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Augmented Reality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819388" y="4299203"/>
            <a:ext cx="1251585" cy="1945005"/>
            <a:chOff x="8819388" y="4299203"/>
            <a:chExt cx="1251585" cy="194500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19388" y="4299203"/>
              <a:ext cx="1114044" cy="19446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70136" y="5681471"/>
              <a:ext cx="600443" cy="23783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9591294" y="5752223"/>
              <a:ext cx="441325" cy="89535"/>
            </a:xfrm>
            <a:custGeom>
              <a:avLst/>
              <a:gdLst/>
              <a:ahLst/>
              <a:cxnLst/>
              <a:rect l="l" t="t" r="r" b="b"/>
              <a:pathLst>
                <a:path w="441325" h="89535">
                  <a:moveTo>
                    <a:pt x="78612" y="25772"/>
                  </a:moveTo>
                  <a:lnTo>
                    <a:pt x="75945" y="51540"/>
                  </a:lnTo>
                  <a:lnTo>
                    <a:pt x="438150" y="89319"/>
                  </a:lnTo>
                  <a:lnTo>
                    <a:pt x="440816" y="63550"/>
                  </a:lnTo>
                  <a:lnTo>
                    <a:pt x="78612" y="25772"/>
                  </a:lnTo>
                  <a:close/>
                </a:path>
                <a:path w="441325" h="89535">
                  <a:moveTo>
                    <a:pt x="81279" y="0"/>
                  </a:moveTo>
                  <a:lnTo>
                    <a:pt x="0" y="30594"/>
                  </a:lnTo>
                  <a:lnTo>
                    <a:pt x="73278" y="77304"/>
                  </a:lnTo>
                  <a:lnTo>
                    <a:pt x="75945" y="51540"/>
                  </a:lnTo>
                  <a:lnTo>
                    <a:pt x="63119" y="50203"/>
                  </a:lnTo>
                  <a:lnTo>
                    <a:pt x="65785" y="24434"/>
                  </a:lnTo>
                  <a:lnTo>
                    <a:pt x="78751" y="24434"/>
                  </a:lnTo>
                  <a:lnTo>
                    <a:pt x="81279" y="0"/>
                  </a:lnTo>
                  <a:close/>
                </a:path>
                <a:path w="441325" h="89535">
                  <a:moveTo>
                    <a:pt x="65785" y="24434"/>
                  </a:moveTo>
                  <a:lnTo>
                    <a:pt x="63119" y="50203"/>
                  </a:lnTo>
                  <a:lnTo>
                    <a:pt x="75945" y="51540"/>
                  </a:lnTo>
                  <a:lnTo>
                    <a:pt x="78612" y="25772"/>
                  </a:lnTo>
                  <a:lnTo>
                    <a:pt x="65785" y="24434"/>
                  </a:lnTo>
                  <a:close/>
                </a:path>
                <a:path w="441325" h="89535">
                  <a:moveTo>
                    <a:pt x="78751" y="24434"/>
                  </a:moveTo>
                  <a:lnTo>
                    <a:pt x="65785" y="24434"/>
                  </a:lnTo>
                  <a:lnTo>
                    <a:pt x="78612" y="25772"/>
                  </a:lnTo>
                  <a:lnTo>
                    <a:pt x="78751" y="2443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110596" y="5675477"/>
            <a:ext cx="76327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solidFill>
                  <a:srgbClr val="FF0000"/>
                </a:solidFill>
                <a:latin typeface="Times New Roman"/>
                <a:cs typeface="Times New Roman"/>
              </a:rPr>
              <a:t>Shows</a:t>
            </a:r>
            <a:r>
              <a:rPr sz="13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13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interior</a:t>
            </a:r>
            <a:r>
              <a:rPr sz="13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1300" b="1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3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organs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034016" y="4291584"/>
            <a:ext cx="1348740" cy="1354836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1463655" y="4878070"/>
            <a:ext cx="70040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Complete Anatomy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6764" y="1205483"/>
            <a:ext cx="11497310" cy="5038725"/>
            <a:chOff x="16764" y="1205483"/>
            <a:chExt cx="11497310" cy="5038725"/>
          </a:xfrm>
        </p:grpSpPr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4" y="1205483"/>
              <a:ext cx="7240524" cy="503834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4008" y="1229867"/>
              <a:ext cx="7150734" cy="4948555"/>
            </a:xfrm>
            <a:custGeom>
              <a:avLst/>
              <a:gdLst/>
              <a:ahLst/>
              <a:cxnLst/>
              <a:rect l="l" t="t" r="r" b="b"/>
              <a:pathLst>
                <a:path w="7150734" h="4948555">
                  <a:moveTo>
                    <a:pt x="0" y="4948428"/>
                  </a:moveTo>
                  <a:lnTo>
                    <a:pt x="7150608" y="4948428"/>
                  </a:lnTo>
                  <a:lnTo>
                    <a:pt x="7150608" y="0"/>
                  </a:lnTo>
                  <a:lnTo>
                    <a:pt x="0" y="0"/>
                  </a:lnTo>
                  <a:lnTo>
                    <a:pt x="0" y="4948428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74095" y="4850955"/>
              <a:ext cx="839711" cy="31095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0795254" y="4929758"/>
              <a:ext cx="681355" cy="173990"/>
            </a:xfrm>
            <a:custGeom>
              <a:avLst/>
              <a:gdLst/>
              <a:ahLst/>
              <a:cxnLst/>
              <a:rect l="l" t="t" r="r" b="b"/>
              <a:pathLst>
                <a:path w="681354" h="173989">
                  <a:moveTo>
                    <a:pt x="78753" y="25335"/>
                  </a:moveTo>
                  <a:lnTo>
                    <a:pt x="73546" y="50735"/>
                  </a:lnTo>
                  <a:lnTo>
                    <a:pt x="675767" y="173990"/>
                  </a:lnTo>
                  <a:lnTo>
                    <a:pt x="680974" y="148590"/>
                  </a:lnTo>
                  <a:lnTo>
                    <a:pt x="78753" y="25335"/>
                  </a:lnTo>
                  <a:close/>
                </a:path>
                <a:path w="681354" h="173989">
                  <a:moveTo>
                    <a:pt x="83947" y="0"/>
                  </a:moveTo>
                  <a:lnTo>
                    <a:pt x="0" y="22479"/>
                  </a:lnTo>
                  <a:lnTo>
                    <a:pt x="68325" y="76200"/>
                  </a:lnTo>
                  <a:lnTo>
                    <a:pt x="73546" y="50735"/>
                  </a:lnTo>
                  <a:lnTo>
                    <a:pt x="60832" y="48133"/>
                  </a:lnTo>
                  <a:lnTo>
                    <a:pt x="66040" y="22733"/>
                  </a:lnTo>
                  <a:lnTo>
                    <a:pt x="79286" y="22733"/>
                  </a:lnTo>
                  <a:lnTo>
                    <a:pt x="83947" y="0"/>
                  </a:lnTo>
                  <a:close/>
                </a:path>
                <a:path w="681354" h="173989">
                  <a:moveTo>
                    <a:pt x="66040" y="22733"/>
                  </a:moveTo>
                  <a:lnTo>
                    <a:pt x="60832" y="48133"/>
                  </a:lnTo>
                  <a:lnTo>
                    <a:pt x="73546" y="50735"/>
                  </a:lnTo>
                  <a:lnTo>
                    <a:pt x="78753" y="25335"/>
                  </a:lnTo>
                  <a:lnTo>
                    <a:pt x="66040" y="22733"/>
                  </a:lnTo>
                  <a:close/>
                </a:path>
                <a:path w="681354" h="173989">
                  <a:moveTo>
                    <a:pt x="79286" y="22733"/>
                  </a:moveTo>
                  <a:lnTo>
                    <a:pt x="66040" y="22733"/>
                  </a:lnTo>
                  <a:lnTo>
                    <a:pt x="78753" y="25335"/>
                  </a:lnTo>
                  <a:lnTo>
                    <a:pt x="79286" y="2273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645920" y="733044"/>
            <a:ext cx="7091680" cy="44958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204"/>
              </a:spcBef>
            </a:pPr>
            <a:r>
              <a:rPr sz="13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MediSphereAR </a:t>
            </a:r>
            <a:r>
              <a:rPr sz="1300" b="1" dirty="0">
                <a:solidFill>
                  <a:srgbClr val="FF0000"/>
                </a:solidFill>
                <a:latin typeface="Times New Roman"/>
                <a:cs typeface="Times New Roman"/>
              </a:rPr>
              <a:t>Prototype</a:t>
            </a:r>
            <a:r>
              <a:rPr sz="13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00" b="1" dirty="0">
                <a:solidFill>
                  <a:srgbClr val="FF0000"/>
                </a:solidFill>
                <a:latin typeface="Times New Roman"/>
                <a:cs typeface="Times New Roman"/>
              </a:rPr>
              <a:t>Link</a:t>
            </a:r>
            <a:r>
              <a:rPr sz="13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  <a:p>
            <a:pPr marL="76835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https://drive.google.com/file/d/1m5PtIdDI9q5AfA8olmCpoc9Cgv7j16gK/view?usp=drive_link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70270" y="707529"/>
            <a:ext cx="7181088" cy="539534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425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7" name="object 29">
            <a:extLst>
              <a:ext uri="{FF2B5EF4-FFF2-40B4-BE49-F238E27FC236}">
                <a16:creationId xmlns:a16="http://schemas.microsoft.com/office/drawing/2014/main" id="{A9FCF0F6-7AA4-872A-CDEB-370269954E0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207634" y="6448280"/>
            <a:ext cx="208660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410"/>
              </a:lnSpc>
            </a:pPr>
            <a:r>
              <a:rPr lang="en-US" dirty="0"/>
              <a:t>@codebits-3.0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71469" y="124205"/>
            <a:ext cx="5454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</a:t>
            </a:r>
            <a:r>
              <a:rPr spc="-39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</a:p>
        </p:txBody>
      </p:sp>
      <p:sp>
        <p:nvSpPr>
          <p:cNvPr id="4" name="object 4"/>
          <p:cNvSpPr/>
          <p:nvPr/>
        </p:nvSpPr>
        <p:spPr>
          <a:xfrm>
            <a:off x="329945" y="253745"/>
            <a:ext cx="1252855" cy="806450"/>
          </a:xfrm>
          <a:custGeom>
            <a:avLst/>
            <a:gdLst/>
            <a:ahLst/>
            <a:cxnLst/>
            <a:rect l="l" t="t" r="r" b="b"/>
            <a:pathLst>
              <a:path w="1252855" h="806450">
                <a:moveTo>
                  <a:pt x="0" y="403098"/>
                </a:moveTo>
                <a:lnTo>
                  <a:pt x="10091" y="330639"/>
                </a:lnTo>
                <a:lnTo>
                  <a:pt x="39186" y="262441"/>
                </a:lnTo>
                <a:lnTo>
                  <a:pt x="60307" y="230296"/>
                </a:lnTo>
                <a:lnTo>
                  <a:pt x="85516" y="199643"/>
                </a:lnTo>
                <a:lnTo>
                  <a:pt x="114591" y="170625"/>
                </a:lnTo>
                <a:lnTo>
                  <a:pt x="147311" y="143384"/>
                </a:lnTo>
                <a:lnTo>
                  <a:pt x="183456" y="118062"/>
                </a:lnTo>
                <a:lnTo>
                  <a:pt x="222803" y="94801"/>
                </a:lnTo>
                <a:lnTo>
                  <a:pt x="265133" y="73744"/>
                </a:lnTo>
                <a:lnTo>
                  <a:pt x="310224" y="55033"/>
                </a:lnTo>
                <a:lnTo>
                  <a:pt x="357854" y="38810"/>
                </a:lnTo>
                <a:lnTo>
                  <a:pt x="407803" y="25218"/>
                </a:lnTo>
                <a:lnTo>
                  <a:pt x="459850" y="14398"/>
                </a:lnTo>
                <a:lnTo>
                  <a:pt x="513773" y="6494"/>
                </a:lnTo>
                <a:lnTo>
                  <a:pt x="569351" y="1647"/>
                </a:lnTo>
                <a:lnTo>
                  <a:pt x="626363" y="0"/>
                </a:lnTo>
                <a:lnTo>
                  <a:pt x="683378" y="1647"/>
                </a:lnTo>
                <a:lnTo>
                  <a:pt x="738958" y="6494"/>
                </a:lnTo>
                <a:lnTo>
                  <a:pt x="792882" y="14398"/>
                </a:lnTo>
                <a:lnTo>
                  <a:pt x="844929" y="25218"/>
                </a:lnTo>
                <a:lnTo>
                  <a:pt x="894878" y="38810"/>
                </a:lnTo>
                <a:lnTo>
                  <a:pt x="942509" y="55033"/>
                </a:lnTo>
                <a:lnTo>
                  <a:pt x="987599" y="73744"/>
                </a:lnTo>
                <a:lnTo>
                  <a:pt x="1029929" y="94801"/>
                </a:lnTo>
                <a:lnTo>
                  <a:pt x="1069276" y="118062"/>
                </a:lnTo>
                <a:lnTo>
                  <a:pt x="1105420" y="143384"/>
                </a:lnTo>
                <a:lnTo>
                  <a:pt x="1138140" y="170625"/>
                </a:lnTo>
                <a:lnTo>
                  <a:pt x="1167214" y="199644"/>
                </a:lnTo>
                <a:lnTo>
                  <a:pt x="1192422" y="230296"/>
                </a:lnTo>
                <a:lnTo>
                  <a:pt x="1213543" y="262441"/>
                </a:lnTo>
                <a:lnTo>
                  <a:pt x="1242636" y="330639"/>
                </a:lnTo>
                <a:lnTo>
                  <a:pt x="1252728" y="403098"/>
                </a:lnTo>
                <a:lnTo>
                  <a:pt x="1250168" y="439789"/>
                </a:lnTo>
                <a:lnTo>
                  <a:pt x="1230354" y="510259"/>
                </a:lnTo>
                <a:lnTo>
                  <a:pt x="1192422" y="575899"/>
                </a:lnTo>
                <a:lnTo>
                  <a:pt x="1167214" y="606551"/>
                </a:lnTo>
                <a:lnTo>
                  <a:pt x="1138140" y="635570"/>
                </a:lnTo>
                <a:lnTo>
                  <a:pt x="1105420" y="662811"/>
                </a:lnTo>
                <a:lnTo>
                  <a:pt x="1069276" y="688133"/>
                </a:lnTo>
                <a:lnTo>
                  <a:pt x="1029929" y="711394"/>
                </a:lnTo>
                <a:lnTo>
                  <a:pt x="987599" y="732451"/>
                </a:lnTo>
                <a:lnTo>
                  <a:pt x="942509" y="751162"/>
                </a:lnTo>
                <a:lnTo>
                  <a:pt x="894878" y="767385"/>
                </a:lnTo>
                <a:lnTo>
                  <a:pt x="844929" y="780977"/>
                </a:lnTo>
                <a:lnTo>
                  <a:pt x="792882" y="791797"/>
                </a:lnTo>
                <a:lnTo>
                  <a:pt x="738958" y="799701"/>
                </a:lnTo>
                <a:lnTo>
                  <a:pt x="683378" y="804548"/>
                </a:lnTo>
                <a:lnTo>
                  <a:pt x="626363" y="806195"/>
                </a:lnTo>
                <a:lnTo>
                  <a:pt x="569351" y="804548"/>
                </a:lnTo>
                <a:lnTo>
                  <a:pt x="513773" y="799701"/>
                </a:lnTo>
                <a:lnTo>
                  <a:pt x="459850" y="791797"/>
                </a:lnTo>
                <a:lnTo>
                  <a:pt x="407803" y="780977"/>
                </a:lnTo>
                <a:lnTo>
                  <a:pt x="357854" y="767385"/>
                </a:lnTo>
                <a:lnTo>
                  <a:pt x="310224" y="751162"/>
                </a:lnTo>
                <a:lnTo>
                  <a:pt x="265133" y="732451"/>
                </a:lnTo>
                <a:lnTo>
                  <a:pt x="222803" y="711394"/>
                </a:lnTo>
                <a:lnTo>
                  <a:pt x="183456" y="688133"/>
                </a:lnTo>
                <a:lnTo>
                  <a:pt x="147311" y="662811"/>
                </a:lnTo>
                <a:lnTo>
                  <a:pt x="114591" y="635570"/>
                </a:lnTo>
                <a:lnTo>
                  <a:pt x="85516" y="606551"/>
                </a:lnTo>
                <a:lnTo>
                  <a:pt x="60307" y="575899"/>
                </a:lnTo>
                <a:lnTo>
                  <a:pt x="39186" y="543754"/>
                </a:lnTo>
                <a:lnTo>
                  <a:pt x="10091" y="475556"/>
                </a:lnTo>
                <a:lnTo>
                  <a:pt x="0" y="403098"/>
                </a:lnTo>
                <a:close/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140" y="498728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Mirage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93914" y="5301741"/>
            <a:ext cx="130873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External Integrations (APIs/Services)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77228" y="1575790"/>
            <a:ext cx="5031105" cy="4599940"/>
            <a:chOff x="6777228" y="1575790"/>
            <a:chExt cx="5031105" cy="459994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89724" y="1635252"/>
              <a:ext cx="598348" cy="5942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0332" y="1677924"/>
              <a:ext cx="502920" cy="5196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6220" y="1575790"/>
              <a:ext cx="2694431" cy="76812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903464" y="1600200"/>
              <a:ext cx="2604770" cy="678180"/>
            </a:xfrm>
            <a:custGeom>
              <a:avLst/>
              <a:gdLst/>
              <a:ahLst/>
              <a:cxnLst/>
              <a:rect l="l" t="t" r="r" b="b"/>
              <a:pathLst>
                <a:path w="2604770" h="678180">
                  <a:moveTo>
                    <a:pt x="0" y="113029"/>
                  </a:moveTo>
                  <a:lnTo>
                    <a:pt x="8874" y="69008"/>
                  </a:lnTo>
                  <a:lnTo>
                    <a:pt x="33083" y="33083"/>
                  </a:lnTo>
                  <a:lnTo>
                    <a:pt x="69008" y="8874"/>
                  </a:lnTo>
                  <a:lnTo>
                    <a:pt x="113029" y="0"/>
                  </a:lnTo>
                  <a:lnTo>
                    <a:pt x="2491485" y="0"/>
                  </a:lnTo>
                  <a:lnTo>
                    <a:pt x="2535507" y="8874"/>
                  </a:lnTo>
                  <a:lnTo>
                    <a:pt x="2571432" y="33083"/>
                  </a:lnTo>
                  <a:lnTo>
                    <a:pt x="2595641" y="69008"/>
                  </a:lnTo>
                  <a:lnTo>
                    <a:pt x="2604515" y="113029"/>
                  </a:lnTo>
                  <a:lnTo>
                    <a:pt x="2604515" y="565150"/>
                  </a:lnTo>
                  <a:lnTo>
                    <a:pt x="2595641" y="609171"/>
                  </a:lnTo>
                  <a:lnTo>
                    <a:pt x="2571432" y="645096"/>
                  </a:lnTo>
                  <a:lnTo>
                    <a:pt x="2535507" y="669305"/>
                  </a:lnTo>
                  <a:lnTo>
                    <a:pt x="2491485" y="678179"/>
                  </a:lnTo>
                  <a:lnTo>
                    <a:pt x="113029" y="678179"/>
                  </a:lnTo>
                  <a:lnTo>
                    <a:pt x="69008" y="669305"/>
                  </a:lnTo>
                  <a:lnTo>
                    <a:pt x="33083" y="645096"/>
                  </a:lnTo>
                  <a:lnTo>
                    <a:pt x="8874" y="609171"/>
                  </a:lnTo>
                  <a:lnTo>
                    <a:pt x="0" y="565150"/>
                  </a:lnTo>
                  <a:lnTo>
                    <a:pt x="0" y="113029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5834" y="2860832"/>
              <a:ext cx="490076" cy="48560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52488" y="3889248"/>
              <a:ext cx="1976627" cy="2941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55536" y="5401236"/>
              <a:ext cx="658368" cy="53913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98736" y="3938016"/>
              <a:ext cx="637031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25584" y="5315711"/>
              <a:ext cx="710174" cy="56235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04048" y="2734030"/>
              <a:ext cx="2412492" cy="77726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051292" y="2758440"/>
              <a:ext cx="2322830" cy="687705"/>
            </a:xfrm>
            <a:custGeom>
              <a:avLst/>
              <a:gdLst/>
              <a:ahLst/>
              <a:cxnLst/>
              <a:rect l="l" t="t" r="r" b="b"/>
              <a:pathLst>
                <a:path w="2322829" h="687704">
                  <a:moveTo>
                    <a:pt x="0" y="114554"/>
                  </a:moveTo>
                  <a:lnTo>
                    <a:pt x="9005" y="69973"/>
                  </a:lnTo>
                  <a:lnTo>
                    <a:pt x="33559" y="33559"/>
                  </a:lnTo>
                  <a:lnTo>
                    <a:pt x="69973" y="9005"/>
                  </a:lnTo>
                  <a:lnTo>
                    <a:pt x="114553" y="0"/>
                  </a:lnTo>
                  <a:lnTo>
                    <a:pt x="2208022" y="0"/>
                  </a:lnTo>
                  <a:lnTo>
                    <a:pt x="2252602" y="9005"/>
                  </a:lnTo>
                  <a:lnTo>
                    <a:pt x="2289016" y="33559"/>
                  </a:lnTo>
                  <a:lnTo>
                    <a:pt x="2313570" y="69973"/>
                  </a:lnTo>
                  <a:lnTo>
                    <a:pt x="2322576" y="114554"/>
                  </a:lnTo>
                  <a:lnTo>
                    <a:pt x="2322576" y="572770"/>
                  </a:lnTo>
                  <a:lnTo>
                    <a:pt x="2313570" y="617350"/>
                  </a:lnTo>
                  <a:lnTo>
                    <a:pt x="2289016" y="653764"/>
                  </a:lnTo>
                  <a:lnTo>
                    <a:pt x="2252602" y="678318"/>
                  </a:lnTo>
                  <a:lnTo>
                    <a:pt x="2208022" y="687324"/>
                  </a:lnTo>
                  <a:lnTo>
                    <a:pt x="114553" y="687324"/>
                  </a:lnTo>
                  <a:lnTo>
                    <a:pt x="69973" y="678318"/>
                  </a:lnTo>
                  <a:lnTo>
                    <a:pt x="33559" y="653764"/>
                  </a:lnTo>
                  <a:lnTo>
                    <a:pt x="9005" y="617350"/>
                  </a:lnTo>
                  <a:lnTo>
                    <a:pt x="0" y="572770"/>
                  </a:lnTo>
                  <a:lnTo>
                    <a:pt x="0" y="114554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80276" y="3767340"/>
              <a:ext cx="2316479" cy="96772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827520" y="3791711"/>
              <a:ext cx="2226945" cy="878205"/>
            </a:xfrm>
            <a:custGeom>
              <a:avLst/>
              <a:gdLst/>
              <a:ahLst/>
              <a:cxnLst/>
              <a:rect l="l" t="t" r="r" b="b"/>
              <a:pathLst>
                <a:path w="2226945" h="878204">
                  <a:moveTo>
                    <a:pt x="0" y="146304"/>
                  </a:moveTo>
                  <a:lnTo>
                    <a:pt x="7461" y="100071"/>
                  </a:lnTo>
                  <a:lnTo>
                    <a:pt x="28236" y="59911"/>
                  </a:lnTo>
                  <a:lnTo>
                    <a:pt x="59911" y="28236"/>
                  </a:lnTo>
                  <a:lnTo>
                    <a:pt x="100071" y="7461"/>
                  </a:lnTo>
                  <a:lnTo>
                    <a:pt x="146303" y="0"/>
                  </a:lnTo>
                  <a:lnTo>
                    <a:pt x="2080259" y="0"/>
                  </a:lnTo>
                  <a:lnTo>
                    <a:pt x="2126492" y="7461"/>
                  </a:lnTo>
                  <a:lnTo>
                    <a:pt x="2166652" y="28236"/>
                  </a:lnTo>
                  <a:lnTo>
                    <a:pt x="2198327" y="59911"/>
                  </a:lnTo>
                  <a:lnTo>
                    <a:pt x="2219102" y="100071"/>
                  </a:lnTo>
                  <a:lnTo>
                    <a:pt x="2226563" y="146304"/>
                  </a:lnTo>
                  <a:lnTo>
                    <a:pt x="2226563" y="731519"/>
                  </a:lnTo>
                  <a:lnTo>
                    <a:pt x="2219102" y="777752"/>
                  </a:lnTo>
                  <a:lnTo>
                    <a:pt x="2198327" y="817912"/>
                  </a:lnTo>
                  <a:lnTo>
                    <a:pt x="2166652" y="849587"/>
                  </a:lnTo>
                  <a:lnTo>
                    <a:pt x="2126492" y="870362"/>
                  </a:lnTo>
                  <a:lnTo>
                    <a:pt x="2080259" y="877824"/>
                  </a:lnTo>
                  <a:lnTo>
                    <a:pt x="146303" y="877824"/>
                  </a:lnTo>
                  <a:lnTo>
                    <a:pt x="100071" y="870362"/>
                  </a:lnTo>
                  <a:lnTo>
                    <a:pt x="59911" y="849587"/>
                  </a:lnTo>
                  <a:lnTo>
                    <a:pt x="28236" y="817912"/>
                  </a:lnTo>
                  <a:lnTo>
                    <a:pt x="7461" y="777752"/>
                  </a:lnTo>
                  <a:lnTo>
                    <a:pt x="0" y="731519"/>
                  </a:lnTo>
                  <a:lnTo>
                    <a:pt x="0" y="146304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81388" y="3774960"/>
              <a:ext cx="2112263" cy="72845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628632" y="3799332"/>
              <a:ext cx="2022475" cy="638810"/>
            </a:xfrm>
            <a:custGeom>
              <a:avLst/>
              <a:gdLst/>
              <a:ahLst/>
              <a:cxnLst/>
              <a:rect l="l" t="t" r="r" b="b"/>
              <a:pathLst>
                <a:path w="2022475" h="638810">
                  <a:moveTo>
                    <a:pt x="0" y="106426"/>
                  </a:moveTo>
                  <a:lnTo>
                    <a:pt x="8360" y="64990"/>
                  </a:lnTo>
                  <a:lnTo>
                    <a:pt x="31162" y="31162"/>
                  </a:lnTo>
                  <a:lnTo>
                    <a:pt x="64990" y="8360"/>
                  </a:lnTo>
                  <a:lnTo>
                    <a:pt x="106425" y="0"/>
                  </a:lnTo>
                  <a:lnTo>
                    <a:pt x="1915922" y="0"/>
                  </a:lnTo>
                  <a:lnTo>
                    <a:pt x="1957357" y="8360"/>
                  </a:lnTo>
                  <a:lnTo>
                    <a:pt x="1991185" y="31162"/>
                  </a:lnTo>
                  <a:lnTo>
                    <a:pt x="2013987" y="64990"/>
                  </a:lnTo>
                  <a:lnTo>
                    <a:pt x="2022348" y="106426"/>
                  </a:lnTo>
                  <a:lnTo>
                    <a:pt x="2022348" y="532130"/>
                  </a:lnTo>
                  <a:lnTo>
                    <a:pt x="2013987" y="573565"/>
                  </a:lnTo>
                  <a:lnTo>
                    <a:pt x="1991185" y="607393"/>
                  </a:lnTo>
                  <a:lnTo>
                    <a:pt x="1957357" y="630195"/>
                  </a:lnTo>
                  <a:lnTo>
                    <a:pt x="1915922" y="638556"/>
                  </a:lnTo>
                  <a:lnTo>
                    <a:pt x="106425" y="638556"/>
                  </a:lnTo>
                  <a:lnTo>
                    <a:pt x="64990" y="630195"/>
                  </a:lnTo>
                  <a:lnTo>
                    <a:pt x="31162" y="607393"/>
                  </a:lnTo>
                  <a:lnTo>
                    <a:pt x="8360" y="573565"/>
                  </a:lnTo>
                  <a:lnTo>
                    <a:pt x="0" y="532130"/>
                  </a:lnTo>
                  <a:lnTo>
                    <a:pt x="0" y="106426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77228" y="5190744"/>
              <a:ext cx="2316479" cy="98449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824472" y="5215128"/>
              <a:ext cx="2226945" cy="894715"/>
            </a:xfrm>
            <a:custGeom>
              <a:avLst/>
              <a:gdLst/>
              <a:ahLst/>
              <a:cxnLst/>
              <a:rect l="l" t="t" r="r" b="b"/>
              <a:pathLst>
                <a:path w="2226945" h="894714">
                  <a:moveTo>
                    <a:pt x="0" y="149098"/>
                  </a:moveTo>
                  <a:lnTo>
                    <a:pt x="7605" y="101990"/>
                  </a:lnTo>
                  <a:lnTo>
                    <a:pt x="28781" y="61063"/>
                  </a:lnTo>
                  <a:lnTo>
                    <a:pt x="61063" y="28781"/>
                  </a:lnTo>
                  <a:lnTo>
                    <a:pt x="101990" y="7605"/>
                  </a:lnTo>
                  <a:lnTo>
                    <a:pt x="149098" y="0"/>
                  </a:lnTo>
                  <a:lnTo>
                    <a:pt x="2077466" y="0"/>
                  </a:lnTo>
                  <a:lnTo>
                    <a:pt x="2124573" y="7605"/>
                  </a:lnTo>
                  <a:lnTo>
                    <a:pt x="2165500" y="28781"/>
                  </a:lnTo>
                  <a:lnTo>
                    <a:pt x="2197782" y="61063"/>
                  </a:lnTo>
                  <a:lnTo>
                    <a:pt x="2218958" y="101990"/>
                  </a:lnTo>
                  <a:lnTo>
                    <a:pt x="2226563" y="149098"/>
                  </a:lnTo>
                  <a:lnTo>
                    <a:pt x="2226563" y="745490"/>
                  </a:lnTo>
                  <a:lnTo>
                    <a:pt x="2218958" y="792617"/>
                  </a:lnTo>
                  <a:lnTo>
                    <a:pt x="2197782" y="833546"/>
                  </a:lnTo>
                  <a:lnTo>
                    <a:pt x="2165500" y="865821"/>
                  </a:lnTo>
                  <a:lnTo>
                    <a:pt x="2124573" y="886987"/>
                  </a:lnTo>
                  <a:lnTo>
                    <a:pt x="2077466" y="894588"/>
                  </a:lnTo>
                  <a:lnTo>
                    <a:pt x="149098" y="894588"/>
                  </a:lnTo>
                  <a:lnTo>
                    <a:pt x="101990" y="886987"/>
                  </a:lnTo>
                  <a:lnTo>
                    <a:pt x="61063" y="865821"/>
                  </a:lnTo>
                  <a:lnTo>
                    <a:pt x="28781" y="833546"/>
                  </a:lnTo>
                  <a:lnTo>
                    <a:pt x="7605" y="792617"/>
                  </a:lnTo>
                  <a:lnTo>
                    <a:pt x="0" y="745490"/>
                  </a:lnTo>
                  <a:lnTo>
                    <a:pt x="0" y="149098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85376" y="5187696"/>
              <a:ext cx="2322576" cy="85647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532620" y="5212079"/>
              <a:ext cx="2232660" cy="767080"/>
            </a:xfrm>
            <a:custGeom>
              <a:avLst/>
              <a:gdLst/>
              <a:ahLst/>
              <a:cxnLst/>
              <a:rect l="l" t="t" r="r" b="b"/>
              <a:pathLst>
                <a:path w="2232659" h="767079">
                  <a:moveTo>
                    <a:pt x="0" y="127762"/>
                  </a:moveTo>
                  <a:lnTo>
                    <a:pt x="10032" y="78009"/>
                  </a:lnTo>
                  <a:lnTo>
                    <a:pt x="37401" y="37401"/>
                  </a:lnTo>
                  <a:lnTo>
                    <a:pt x="78009" y="10033"/>
                  </a:lnTo>
                  <a:lnTo>
                    <a:pt x="127761" y="0"/>
                  </a:lnTo>
                  <a:lnTo>
                    <a:pt x="2104898" y="0"/>
                  </a:lnTo>
                  <a:lnTo>
                    <a:pt x="2154650" y="10033"/>
                  </a:lnTo>
                  <a:lnTo>
                    <a:pt x="2195258" y="37401"/>
                  </a:lnTo>
                  <a:lnTo>
                    <a:pt x="2222627" y="78009"/>
                  </a:lnTo>
                  <a:lnTo>
                    <a:pt x="2232659" y="127762"/>
                  </a:lnTo>
                  <a:lnTo>
                    <a:pt x="2232659" y="638810"/>
                  </a:lnTo>
                  <a:lnTo>
                    <a:pt x="2222627" y="688540"/>
                  </a:lnTo>
                  <a:lnTo>
                    <a:pt x="2195258" y="729151"/>
                  </a:lnTo>
                  <a:lnTo>
                    <a:pt x="2154650" y="756531"/>
                  </a:lnTo>
                  <a:lnTo>
                    <a:pt x="2104898" y="766572"/>
                  </a:lnTo>
                  <a:lnTo>
                    <a:pt x="127761" y="766572"/>
                  </a:lnTo>
                  <a:lnTo>
                    <a:pt x="78009" y="756531"/>
                  </a:lnTo>
                  <a:lnTo>
                    <a:pt x="37401" y="729151"/>
                  </a:lnTo>
                  <a:lnTo>
                    <a:pt x="10032" y="688540"/>
                  </a:lnTo>
                  <a:lnTo>
                    <a:pt x="0" y="638810"/>
                  </a:lnTo>
                  <a:lnTo>
                    <a:pt x="0" y="127762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247758" y="1737740"/>
            <a:ext cx="1152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10" dirty="0">
                <a:latin typeface="Times New Roman"/>
                <a:cs typeface="Times New Roman"/>
              </a:rPr>
              <a:t> Interface </a:t>
            </a:r>
            <a:r>
              <a:rPr sz="1200" dirty="0">
                <a:latin typeface="Times New Roman"/>
                <a:cs typeface="Times New Roman"/>
              </a:rPr>
              <a:t>(ARCore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/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ARKit)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906382" y="2875280"/>
            <a:ext cx="139954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Backend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Services </a:t>
            </a:r>
            <a:r>
              <a:rPr sz="1400" dirty="0">
                <a:latin typeface="Times New Roman"/>
                <a:cs typeface="Times New Roman"/>
              </a:rPr>
              <a:t>(Node.js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/ </a:t>
            </a:r>
            <a:r>
              <a:rPr sz="1400" spc="-10" dirty="0">
                <a:latin typeface="Times New Roman"/>
                <a:cs typeface="Times New Roman"/>
              </a:rPr>
              <a:t>Express)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37375" y="4193794"/>
            <a:ext cx="206438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Medical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Imaging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Processing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DICOM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Libraries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366629" y="3912234"/>
            <a:ext cx="12846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Storage (Database/Cloud)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366629" y="5386197"/>
            <a:ext cx="13423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3D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Model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Storage </a:t>
            </a:r>
            <a:r>
              <a:rPr sz="1400" dirty="0">
                <a:latin typeface="Times New Roman"/>
                <a:cs typeface="Times New Roman"/>
              </a:rPr>
              <a:t>(Cloud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Storage)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633971" y="1135380"/>
            <a:ext cx="5520055" cy="5198745"/>
            <a:chOff x="6633971" y="1135380"/>
            <a:chExt cx="5520055" cy="5198745"/>
          </a:xfrm>
        </p:grpSpPr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092183" y="2255481"/>
              <a:ext cx="237832" cy="64011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175876" y="2278888"/>
              <a:ext cx="78105" cy="480059"/>
            </a:xfrm>
            <a:custGeom>
              <a:avLst/>
              <a:gdLst/>
              <a:ahLst/>
              <a:cxnLst/>
              <a:rect l="l" t="t" r="r" b="b"/>
              <a:pathLst>
                <a:path w="78104" h="480060">
                  <a:moveTo>
                    <a:pt x="0" y="401320"/>
                  </a:moveTo>
                  <a:lnTo>
                    <a:pt x="37465" y="479806"/>
                  </a:lnTo>
                  <a:lnTo>
                    <a:pt x="71213" y="415289"/>
                  </a:lnTo>
                  <a:lnTo>
                    <a:pt x="51689" y="415289"/>
                  </a:lnTo>
                  <a:lnTo>
                    <a:pt x="25780" y="414782"/>
                  </a:lnTo>
                  <a:lnTo>
                    <a:pt x="26003" y="402844"/>
                  </a:lnTo>
                  <a:lnTo>
                    <a:pt x="26022" y="401830"/>
                  </a:lnTo>
                  <a:lnTo>
                    <a:pt x="0" y="401320"/>
                  </a:lnTo>
                  <a:close/>
                </a:path>
                <a:path w="78104" h="480060">
                  <a:moveTo>
                    <a:pt x="26022" y="401830"/>
                  </a:moveTo>
                  <a:lnTo>
                    <a:pt x="25780" y="414782"/>
                  </a:lnTo>
                  <a:lnTo>
                    <a:pt x="51689" y="415289"/>
                  </a:lnTo>
                  <a:lnTo>
                    <a:pt x="51917" y="402844"/>
                  </a:lnTo>
                  <a:lnTo>
                    <a:pt x="51926" y="402338"/>
                  </a:lnTo>
                  <a:lnTo>
                    <a:pt x="26022" y="401830"/>
                  </a:lnTo>
                  <a:close/>
                </a:path>
                <a:path w="78104" h="480060">
                  <a:moveTo>
                    <a:pt x="51926" y="402338"/>
                  </a:moveTo>
                  <a:lnTo>
                    <a:pt x="51698" y="414782"/>
                  </a:lnTo>
                  <a:lnTo>
                    <a:pt x="51689" y="415289"/>
                  </a:lnTo>
                  <a:lnTo>
                    <a:pt x="71213" y="415289"/>
                  </a:lnTo>
                  <a:lnTo>
                    <a:pt x="77724" y="402844"/>
                  </a:lnTo>
                  <a:lnTo>
                    <a:pt x="51926" y="402338"/>
                  </a:lnTo>
                  <a:close/>
                </a:path>
                <a:path w="78104" h="480060">
                  <a:moveTo>
                    <a:pt x="33527" y="0"/>
                  </a:moveTo>
                  <a:lnTo>
                    <a:pt x="26032" y="401320"/>
                  </a:lnTo>
                  <a:lnTo>
                    <a:pt x="26022" y="401830"/>
                  </a:lnTo>
                  <a:lnTo>
                    <a:pt x="51926" y="402338"/>
                  </a:lnTo>
                  <a:lnTo>
                    <a:pt x="59308" y="508"/>
                  </a:lnTo>
                  <a:lnTo>
                    <a:pt x="3352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19643" y="3066275"/>
              <a:ext cx="269748" cy="86107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901939" y="3089147"/>
              <a:ext cx="149860" cy="702310"/>
            </a:xfrm>
            <a:custGeom>
              <a:avLst/>
              <a:gdLst/>
              <a:ahLst/>
              <a:cxnLst/>
              <a:rect l="l" t="t" r="r" b="b"/>
              <a:pathLst>
                <a:path w="149859" h="702310">
                  <a:moveTo>
                    <a:pt x="25907" y="624332"/>
                  </a:moveTo>
                  <a:lnTo>
                    <a:pt x="0" y="624332"/>
                  </a:lnTo>
                  <a:lnTo>
                    <a:pt x="38861" y="702056"/>
                  </a:lnTo>
                  <a:lnTo>
                    <a:pt x="71247" y="637285"/>
                  </a:lnTo>
                  <a:lnTo>
                    <a:pt x="25907" y="637285"/>
                  </a:lnTo>
                  <a:lnTo>
                    <a:pt x="25907" y="624332"/>
                  </a:lnTo>
                  <a:close/>
                </a:path>
                <a:path w="149859" h="702310">
                  <a:moveTo>
                    <a:pt x="149859" y="0"/>
                  </a:moveTo>
                  <a:lnTo>
                    <a:pt x="31750" y="0"/>
                  </a:lnTo>
                  <a:lnTo>
                    <a:pt x="25907" y="5841"/>
                  </a:lnTo>
                  <a:lnTo>
                    <a:pt x="25907" y="637285"/>
                  </a:lnTo>
                  <a:lnTo>
                    <a:pt x="51815" y="637285"/>
                  </a:lnTo>
                  <a:lnTo>
                    <a:pt x="51815" y="25907"/>
                  </a:lnTo>
                  <a:lnTo>
                    <a:pt x="38861" y="25907"/>
                  </a:lnTo>
                  <a:lnTo>
                    <a:pt x="51815" y="12953"/>
                  </a:lnTo>
                  <a:lnTo>
                    <a:pt x="149859" y="12953"/>
                  </a:lnTo>
                  <a:lnTo>
                    <a:pt x="149859" y="0"/>
                  </a:lnTo>
                  <a:close/>
                </a:path>
                <a:path w="149859" h="702310">
                  <a:moveTo>
                    <a:pt x="77724" y="624332"/>
                  </a:moveTo>
                  <a:lnTo>
                    <a:pt x="51815" y="624332"/>
                  </a:lnTo>
                  <a:lnTo>
                    <a:pt x="51815" y="637285"/>
                  </a:lnTo>
                  <a:lnTo>
                    <a:pt x="71247" y="637285"/>
                  </a:lnTo>
                  <a:lnTo>
                    <a:pt x="77724" y="624332"/>
                  </a:lnTo>
                  <a:close/>
                </a:path>
                <a:path w="149859" h="702310">
                  <a:moveTo>
                    <a:pt x="51815" y="12953"/>
                  </a:moveTo>
                  <a:lnTo>
                    <a:pt x="38861" y="25907"/>
                  </a:lnTo>
                  <a:lnTo>
                    <a:pt x="51815" y="25907"/>
                  </a:lnTo>
                  <a:lnTo>
                    <a:pt x="51815" y="12953"/>
                  </a:lnTo>
                  <a:close/>
                </a:path>
                <a:path w="149859" h="702310">
                  <a:moveTo>
                    <a:pt x="149859" y="12953"/>
                  </a:moveTo>
                  <a:lnTo>
                    <a:pt x="51815" y="12953"/>
                  </a:lnTo>
                  <a:lnTo>
                    <a:pt x="51815" y="25907"/>
                  </a:lnTo>
                  <a:lnTo>
                    <a:pt x="149859" y="25907"/>
                  </a:lnTo>
                  <a:lnTo>
                    <a:pt x="149859" y="12953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322051" y="3051060"/>
              <a:ext cx="434340" cy="88543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0364723" y="3073400"/>
              <a:ext cx="314960" cy="726440"/>
            </a:xfrm>
            <a:custGeom>
              <a:avLst/>
              <a:gdLst/>
              <a:ahLst/>
              <a:cxnLst/>
              <a:rect l="l" t="t" r="r" b="b"/>
              <a:pathLst>
                <a:path w="314959" h="726439">
                  <a:moveTo>
                    <a:pt x="263017" y="648588"/>
                  </a:moveTo>
                  <a:lnTo>
                    <a:pt x="237108" y="648588"/>
                  </a:lnTo>
                  <a:lnTo>
                    <a:pt x="275971" y="726313"/>
                  </a:lnTo>
                  <a:lnTo>
                    <a:pt x="308355" y="661543"/>
                  </a:lnTo>
                  <a:lnTo>
                    <a:pt x="263017" y="661543"/>
                  </a:lnTo>
                  <a:lnTo>
                    <a:pt x="263017" y="648588"/>
                  </a:lnTo>
                  <a:close/>
                </a:path>
                <a:path w="314959" h="726439">
                  <a:moveTo>
                    <a:pt x="263017" y="12953"/>
                  </a:moveTo>
                  <a:lnTo>
                    <a:pt x="263017" y="661543"/>
                  </a:lnTo>
                  <a:lnTo>
                    <a:pt x="288925" y="661543"/>
                  </a:lnTo>
                  <a:lnTo>
                    <a:pt x="288925" y="25908"/>
                  </a:lnTo>
                  <a:lnTo>
                    <a:pt x="275971" y="25908"/>
                  </a:lnTo>
                  <a:lnTo>
                    <a:pt x="263017" y="12953"/>
                  </a:lnTo>
                  <a:close/>
                </a:path>
                <a:path w="314959" h="726439">
                  <a:moveTo>
                    <a:pt x="314832" y="648588"/>
                  </a:moveTo>
                  <a:lnTo>
                    <a:pt x="288925" y="648588"/>
                  </a:lnTo>
                  <a:lnTo>
                    <a:pt x="288925" y="661543"/>
                  </a:lnTo>
                  <a:lnTo>
                    <a:pt x="308355" y="661543"/>
                  </a:lnTo>
                  <a:lnTo>
                    <a:pt x="314832" y="648588"/>
                  </a:lnTo>
                  <a:close/>
                </a:path>
                <a:path w="314959" h="726439">
                  <a:moveTo>
                    <a:pt x="24891" y="11937"/>
                  </a:moveTo>
                  <a:lnTo>
                    <a:pt x="0" y="11937"/>
                  </a:lnTo>
                  <a:lnTo>
                    <a:pt x="0" y="20192"/>
                  </a:lnTo>
                  <a:lnTo>
                    <a:pt x="5842" y="25908"/>
                  </a:lnTo>
                  <a:lnTo>
                    <a:pt x="263017" y="25908"/>
                  </a:lnTo>
                  <a:lnTo>
                    <a:pt x="263017" y="12953"/>
                  </a:lnTo>
                  <a:lnTo>
                    <a:pt x="25907" y="12953"/>
                  </a:lnTo>
                  <a:lnTo>
                    <a:pt x="24891" y="11937"/>
                  </a:lnTo>
                  <a:close/>
                </a:path>
                <a:path w="314959" h="726439">
                  <a:moveTo>
                    <a:pt x="288925" y="11937"/>
                  </a:moveTo>
                  <a:lnTo>
                    <a:pt x="25907" y="11937"/>
                  </a:lnTo>
                  <a:lnTo>
                    <a:pt x="25907" y="12953"/>
                  </a:lnTo>
                  <a:lnTo>
                    <a:pt x="263017" y="12953"/>
                  </a:lnTo>
                  <a:lnTo>
                    <a:pt x="275971" y="25908"/>
                  </a:lnTo>
                  <a:lnTo>
                    <a:pt x="288925" y="25908"/>
                  </a:lnTo>
                  <a:lnTo>
                    <a:pt x="288925" y="11937"/>
                  </a:lnTo>
                  <a:close/>
                </a:path>
                <a:path w="314959" h="726439">
                  <a:moveTo>
                    <a:pt x="283082" y="0"/>
                  </a:moveTo>
                  <a:lnTo>
                    <a:pt x="12953" y="0"/>
                  </a:lnTo>
                  <a:lnTo>
                    <a:pt x="25907" y="12953"/>
                  </a:lnTo>
                  <a:lnTo>
                    <a:pt x="25907" y="11937"/>
                  </a:lnTo>
                  <a:lnTo>
                    <a:pt x="288925" y="11937"/>
                  </a:lnTo>
                  <a:lnTo>
                    <a:pt x="288925" y="5841"/>
                  </a:lnTo>
                  <a:lnTo>
                    <a:pt x="28308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16595" y="4648174"/>
              <a:ext cx="237832" cy="70411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899399" y="4670170"/>
              <a:ext cx="78105" cy="545465"/>
            </a:xfrm>
            <a:custGeom>
              <a:avLst/>
              <a:gdLst/>
              <a:ahLst/>
              <a:cxnLst/>
              <a:rect l="l" t="t" r="r" b="b"/>
              <a:pathLst>
                <a:path w="78104" h="545464">
                  <a:moveTo>
                    <a:pt x="0" y="467232"/>
                  </a:moveTo>
                  <a:lnTo>
                    <a:pt x="38353" y="545210"/>
                  </a:lnTo>
                  <a:lnTo>
                    <a:pt x="71205" y="480567"/>
                  </a:lnTo>
                  <a:lnTo>
                    <a:pt x="25780" y="480567"/>
                  </a:lnTo>
                  <a:lnTo>
                    <a:pt x="25856" y="467401"/>
                  </a:lnTo>
                  <a:lnTo>
                    <a:pt x="0" y="467232"/>
                  </a:lnTo>
                  <a:close/>
                </a:path>
                <a:path w="78104" h="545464">
                  <a:moveTo>
                    <a:pt x="25856" y="467401"/>
                  </a:moveTo>
                  <a:lnTo>
                    <a:pt x="25780" y="480567"/>
                  </a:lnTo>
                  <a:lnTo>
                    <a:pt x="51689" y="480567"/>
                  </a:lnTo>
                  <a:lnTo>
                    <a:pt x="51764" y="467571"/>
                  </a:lnTo>
                  <a:lnTo>
                    <a:pt x="25856" y="467401"/>
                  </a:lnTo>
                  <a:close/>
                </a:path>
                <a:path w="78104" h="545464">
                  <a:moveTo>
                    <a:pt x="51764" y="467571"/>
                  </a:moveTo>
                  <a:lnTo>
                    <a:pt x="51689" y="480567"/>
                  </a:lnTo>
                  <a:lnTo>
                    <a:pt x="71205" y="480567"/>
                  </a:lnTo>
                  <a:lnTo>
                    <a:pt x="77724" y="467740"/>
                  </a:lnTo>
                  <a:lnTo>
                    <a:pt x="51764" y="467571"/>
                  </a:lnTo>
                  <a:close/>
                </a:path>
                <a:path w="78104" h="545464">
                  <a:moveTo>
                    <a:pt x="28575" y="0"/>
                  </a:moveTo>
                  <a:lnTo>
                    <a:pt x="25857" y="467232"/>
                  </a:lnTo>
                  <a:lnTo>
                    <a:pt x="25856" y="467401"/>
                  </a:lnTo>
                  <a:lnTo>
                    <a:pt x="51764" y="467571"/>
                  </a:lnTo>
                  <a:lnTo>
                    <a:pt x="54482" y="253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527791" y="4416539"/>
              <a:ext cx="237832" cy="91746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0609071" y="4438522"/>
              <a:ext cx="78105" cy="758825"/>
            </a:xfrm>
            <a:custGeom>
              <a:avLst/>
              <a:gdLst/>
              <a:ahLst/>
              <a:cxnLst/>
              <a:rect l="l" t="t" r="r" b="b"/>
              <a:pathLst>
                <a:path w="78104" h="758825">
                  <a:moveTo>
                    <a:pt x="25881" y="681143"/>
                  </a:moveTo>
                  <a:lnTo>
                    <a:pt x="0" y="681482"/>
                  </a:lnTo>
                  <a:lnTo>
                    <a:pt x="39750" y="758697"/>
                  </a:lnTo>
                  <a:lnTo>
                    <a:pt x="71128" y="694054"/>
                  </a:lnTo>
                  <a:lnTo>
                    <a:pt x="26034" y="694054"/>
                  </a:lnTo>
                  <a:lnTo>
                    <a:pt x="25885" y="681482"/>
                  </a:lnTo>
                  <a:lnTo>
                    <a:pt x="25881" y="681143"/>
                  </a:lnTo>
                  <a:close/>
                </a:path>
                <a:path w="78104" h="758825">
                  <a:moveTo>
                    <a:pt x="51788" y="680805"/>
                  </a:moveTo>
                  <a:lnTo>
                    <a:pt x="25881" y="681143"/>
                  </a:lnTo>
                  <a:lnTo>
                    <a:pt x="26031" y="693801"/>
                  </a:lnTo>
                  <a:lnTo>
                    <a:pt x="26034" y="694054"/>
                  </a:lnTo>
                  <a:lnTo>
                    <a:pt x="51943" y="693801"/>
                  </a:lnTo>
                  <a:lnTo>
                    <a:pt x="51796" y="681482"/>
                  </a:lnTo>
                  <a:lnTo>
                    <a:pt x="51788" y="680805"/>
                  </a:lnTo>
                  <a:close/>
                </a:path>
                <a:path w="78104" h="758825">
                  <a:moveTo>
                    <a:pt x="77724" y="680465"/>
                  </a:moveTo>
                  <a:lnTo>
                    <a:pt x="51788" y="680805"/>
                  </a:lnTo>
                  <a:lnTo>
                    <a:pt x="51943" y="693801"/>
                  </a:lnTo>
                  <a:lnTo>
                    <a:pt x="26034" y="694054"/>
                  </a:lnTo>
                  <a:lnTo>
                    <a:pt x="71128" y="694054"/>
                  </a:lnTo>
                  <a:lnTo>
                    <a:pt x="77724" y="680465"/>
                  </a:lnTo>
                  <a:close/>
                </a:path>
                <a:path w="78104" h="758825">
                  <a:moveTo>
                    <a:pt x="43687" y="0"/>
                  </a:moveTo>
                  <a:lnTo>
                    <a:pt x="17779" y="253"/>
                  </a:lnTo>
                  <a:lnTo>
                    <a:pt x="25873" y="680465"/>
                  </a:lnTo>
                  <a:lnTo>
                    <a:pt x="25881" y="681143"/>
                  </a:lnTo>
                  <a:lnTo>
                    <a:pt x="51788" y="680805"/>
                  </a:lnTo>
                  <a:lnTo>
                    <a:pt x="43691" y="253"/>
                  </a:lnTo>
                  <a:lnTo>
                    <a:pt x="4368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33971" y="1135380"/>
              <a:ext cx="5519928" cy="519836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681215" y="1159764"/>
              <a:ext cx="5430520" cy="5108575"/>
            </a:xfrm>
            <a:custGeom>
              <a:avLst/>
              <a:gdLst/>
              <a:ahLst/>
              <a:cxnLst/>
              <a:rect l="l" t="t" r="r" b="b"/>
              <a:pathLst>
                <a:path w="5430520" h="5108575">
                  <a:moveTo>
                    <a:pt x="0" y="5108448"/>
                  </a:moveTo>
                  <a:lnTo>
                    <a:pt x="5430012" y="5108448"/>
                  </a:lnTo>
                  <a:lnTo>
                    <a:pt x="5430012" y="0"/>
                  </a:lnTo>
                  <a:lnTo>
                    <a:pt x="0" y="0"/>
                  </a:lnTo>
                  <a:lnTo>
                    <a:pt x="0" y="5108448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129653" y="1244346"/>
            <a:ext cx="4363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MediSphereAR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System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Architecture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Flowchart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3474" y="1244600"/>
            <a:ext cx="14611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Times New Roman"/>
                <a:cs typeface="Times New Roman"/>
              </a:rPr>
              <a:t>Technology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Stack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20674" y="1459483"/>
            <a:ext cx="5687695" cy="25330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25"/>
              </a:spcBef>
              <a:buAutoNum type="alphaLcPeriod"/>
              <a:tabLst>
                <a:tab pos="240029" algn="l"/>
              </a:tabLst>
            </a:pPr>
            <a:r>
              <a:rPr sz="1150" dirty="0">
                <a:latin typeface="Times New Roman"/>
                <a:cs typeface="Times New Roman"/>
              </a:rPr>
              <a:t>User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Interface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spc="-50" dirty="0"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643255" lvl="1" indent="-17335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643255" algn="l"/>
              </a:tabLst>
            </a:pPr>
            <a:r>
              <a:rPr sz="1150" b="1" dirty="0">
                <a:latin typeface="Times New Roman"/>
                <a:cs typeface="Times New Roman"/>
              </a:rPr>
              <a:t>ARCore</a:t>
            </a:r>
            <a:r>
              <a:rPr sz="1150" b="1" spc="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(for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Android-specific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AR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features)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,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ARKit</a:t>
            </a:r>
            <a:r>
              <a:rPr sz="1150" b="1" spc="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(for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iOS-specific</a:t>
            </a:r>
            <a:r>
              <a:rPr sz="1150" spc="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AR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features)</a:t>
            </a:r>
            <a:endParaRPr sz="115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35"/>
              </a:spcBef>
              <a:buAutoNum type="alphaLcPeriod"/>
              <a:tabLst>
                <a:tab pos="240665" algn="l"/>
              </a:tabLst>
            </a:pPr>
            <a:r>
              <a:rPr sz="1150" dirty="0">
                <a:latin typeface="Times New Roman"/>
                <a:cs typeface="Times New Roman"/>
              </a:rPr>
              <a:t>Backend</a:t>
            </a:r>
            <a:r>
              <a:rPr sz="1150" spc="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Services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-50" dirty="0"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643890" lvl="1" indent="-17399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643890" algn="l"/>
              </a:tabLst>
            </a:pPr>
            <a:r>
              <a:rPr sz="1150" b="1" dirty="0">
                <a:latin typeface="Times New Roman"/>
                <a:cs typeface="Times New Roman"/>
              </a:rPr>
              <a:t>Node.js</a:t>
            </a:r>
            <a:r>
              <a:rPr sz="1150" b="1" spc="30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/</a:t>
            </a:r>
            <a:r>
              <a:rPr sz="1150" b="1" spc="30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Express</a:t>
            </a:r>
            <a:r>
              <a:rPr sz="1150" b="1" spc="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(for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server-side</a:t>
            </a:r>
            <a:r>
              <a:rPr sz="1150" b="1" spc="65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logic</a:t>
            </a:r>
            <a:r>
              <a:rPr sz="1150" b="1" spc="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API</a:t>
            </a:r>
            <a:r>
              <a:rPr sz="1150" b="1" spc="15" dirty="0">
                <a:latin typeface="Times New Roman"/>
                <a:cs typeface="Times New Roman"/>
              </a:rPr>
              <a:t> </a:t>
            </a:r>
            <a:r>
              <a:rPr sz="1150" b="1" spc="-10" dirty="0">
                <a:latin typeface="Times New Roman"/>
                <a:cs typeface="Times New Roman"/>
              </a:rPr>
              <a:t>handling</a:t>
            </a:r>
            <a:r>
              <a:rPr sz="1150" spc="-10" dirty="0"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35"/>
              </a:spcBef>
              <a:buAutoNum type="alphaLcPeriod"/>
              <a:tabLst>
                <a:tab pos="240029" algn="l"/>
              </a:tabLst>
            </a:pPr>
            <a:r>
              <a:rPr sz="1150" dirty="0">
                <a:latin typeface="Times New Roman"/>
                <a:cs typeface="Times New Roman"/>
              </a:rPr>
              <a:t>Medical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Imaging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Processing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-50" dirty="0"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643890" lvl="1" indent="-17399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643890" algn="l"/>
              </a:tabLst>
            </a:pPr>
            <a:r>
              <a:rPr sz="1150" b="1" dirty="0">
                <a:latin typeface="Times New Roman"/>
                <a:cs typeface="Times New Roman"/>
              </a:rPr>
              <a:t>DICOM</a:t>
            </a:r>
            <a:r>
              <a:rPr sz="1150" b="1" spc="45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Libraries</a:t>
            </a:r>
            <a:r>
              <a:rPr sz="1150" b="1" spc="9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(for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handling</a:t>
            </a:r>
            <a:r>
              <a:rPr sz="1150" b="1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processing</a:t>
            </a:r>
            <a:r>
              <a:rPr sz="1150" b="1" spc="75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medical</a:t>
            </a:r>
            <a:r>
              <a:rPr sz="1150" b="1" spc="45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imaging</a:t>
            </a:r>
            <a:r>
              <a:rPr sz="1150" b="1" spc="25" dirty="0">
                <a:latin typeface="Times New Roman"/>
                <a:cs typeface="Times New Roman"/>
              </a:rPr>
              <a:t> </a:t>
            </a:r>
            <a:r>
              <a:rPr sz="1150" b="1" spc="-10" dirty="0">
                <a:latin typeface="Times New Roman"/>
                <a:cs typeface="Times New Roman"/>
              </a:rPr>
              <a:t>data</a:t>
            </a:r>
            <a:r>
              <a:rPr sz="1150" spc="-10" dirty="0"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35"/>
              </a:spcBef>
              <a:buAutoNum type="alphaLcPeriod"/>
              <a:tabLst>
                <a:tab pos="240665" algn="l"/>
              </a:tabLst>
            </a:pPr>
            <a:r>
              <a:rPr sz="1150" dirty="0">
                <a:latin typeface="Times New Roman"/>
                <a:cs typeface="Times New Roman"/>
              </a:rPr>
              <a:t>Data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Storage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-50" dirty="0"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643890" lvl="1" indent="-17399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643890" algn="l"/>
              </a:tabLst>
            </a:pPr>
            <a:r>
              <a:rPr sz="1150" b="1" dirty="0">
                <a:latin typeface="Times New Roman"/>
                <a:cs typeface="Times New Roman"/>
              </a:rPr>
              <a:t>Database</a:t>
            </a:r>
            <a:r>
              <a:rPr sz="1150" b="1" spc="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(for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structured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data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storage)</a:t>
            </a:r>
            <a:endParaRPr sz="1150">
              <a:latin typeface="Times New Roman"/>
              <a:cs typeface="Times New Roman"/>
            </a:endParaRPr>
          </a:p>
          <a:p>
            <a:pPr marL="643255" lvl="1" indent="-173355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643255" algn="l"/>
              </a:tabLst>
            </a:pPr>
            <a:r>
              <a:rPr sz="1150" b="1" dirty="0">
                <a:latin typeface="Times New Roman"/>
                <a:cs typeface="Times New Roman"/>
              </a:rPr>
              <a:t>Cloud</a:t>
            </a:r>
            <a:r>
              <a:rPr sz="1150" b="1" spc="20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Storage</a:t>
            </a:r>
            <a:r>
              <a:rPr sz="1150" b="1" spc="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(</a:t>
            </a:r>
            <a:r>
              <a:rPr sz="1150" b="1" dirty="0">
                <a:latin typeface="Times New Roman"/>
                <a:cs typeface="Times New Roman"/>
              </a:rPr>
              <a:t>AWS</a:t>
            </a:r>
            <a:r>
              <a:rPr sz="1150" b="1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or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Google</a:t>
            </a:r>
            <a:r>
              <a:rPr sz="1150" b="1" spc="50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Cloud</a:t>
            </a:r>
            <a:r>
              <a:rPr sz="1150" b="1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for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scalable</a:t>
            </a:r>
            <a:r>
              <a:rPr sz="1150" spc="9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data</a:t>
            </a:r>
            <a:r>
              <a:rPr sz="1150" spc="5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storage)</a:t>
            </a:r>
            <a:endParaRPr sz="115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30"/>
              </a:spcBef>
              <a:buAutoNum type="alphaLcPeriod"/>
              <a:tabLst>
                <a:tab pos="240029" algn="l"/>
              </a:tabLst>
            </a:pPr>
            <a:r>
              <a:rPr sz="1150" dirty="0">
                <a:latin typeface="Times New Roman"/>
                <a:cs typeface="Times New Roman"/>
              </a:rPr>
              <a:t>External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Integrations</a:t>
            </a:r>
            <a:r>
              <a:rPr sz="1150" spc="90" dirty="0">
                <a:latin typeface="Times New Roman"/>
                <a:cs typeface="Times New Roman"/>
              </a:rPr>
              <a:t> </a:t>
            </a:r>
            <a:r>
              <a:rPr sz="1150" spc="-50" dirty="0"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643890" lvl="1" indent="-17399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643890" algn="l"/>
              </a:tabLst>
            </a:pPr>
            <a:r>
              <a:rPr sz="1150" b="1" dirty="0">
                <a:latin typeface="Times New Roman"/>
                <a:cs typeface="Times New Roman"/>
              </a:rPr>
              <a:t>APIs/Services</a:t>
            </a:r>
            <a:r>
              <a:rPr sz="1150" b="1" spc="7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(for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connecting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with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external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systems</a:t>
            </a:r>
            <a:r>
              <a:rPr sz="1150" spc="7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services)</a:t>
            </a:r>
            <a:endParaRPr sz="115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25"/>
              </a:spcBef>
              <a:buAutoNum type="alphaLcPeriod"/>
              <a:tabLst>
                <a:tab pos="240665" algn="l"/>
              </a:tabLst>
            </a:pPr>
            <a:r>
              <a:rPr sz="1150" dirty="0">
                <a:latin typeface="Times New Roman"/>
                <a:cs typeface="Times New Roman"/>
              </a:rPr>
              <a:t>3D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Model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Storage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-50" dirty="0"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643890" lvl="1" indent="-17399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643890" algn="l"/>
              </a:tabLst>
            </a:pPr>
            <a:r>
              <a:rPr sz="1150" b="1" dirty="0">
                <a:latin typeface="Times New Roman"/>
                <a:cs typeface="Times New Roman"/>
              </a:rPr>
              <a:t>Cloud</a:t>
            </a:r>
            <a:r>
              <a:rPr sz="1150" b="1" spc="25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Storage</a:t>
            </a:r>
            <a:r>
              <a:rPr sz="1150" b="1" spc="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(</a:t>
            </a:r>
            <a:r>
              <a:rPr sz="1150" b="1" dirty="0">
                <a:latin typeface="Times New Roman"/>
                <a:cs typeface="Times New Roman"/>
              </a:rPr>
              <a:t>AWS</a:t>
            </a:r>
            <a:r>
              <a:rPr sz="1150" b="1" spc="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or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Google</a:t>
            </a:r>
            <a:r>
              <a:rPr sz="1150" b="1" spc="55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Cloud</a:t>
            </a:r>
            <a:r>
              <a:rPr sz="1150" b="1" spc="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for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storing</a:t>
            </a:r>
            <a:r>
              <a:rPr sz="1150" b="1" spc="50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3D</a:t>
            </a:r>
            <a:r>
              <a:rPr sz="1150" b="1" spc="50" dirty="0">
                <a:latin typeface="Times New Roman"/>
                <a:cs typeface="Times New Roman"/>
              </a:rPr>
              <a:t> </a:t>
            </a:r>
            <a:r>
              <a:rPr sz="1150" b="1" spc="-10" dirty="0">
                <a:latin typeface="Times New Roman"/>
                <a:cs typeface="Times New Roman"/>
              </a:rPr>
              <a:t>models</a:t>
            </a:r>
            <a:r>
              <a:rPr sz="1150" spc="-10" dirty="0"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25"/>
              </a:spcBef>
              <a:buAutoNum type="alphaLcPeriod"/>
              <a:tabLst>
                <a:tab pos="240029" algn="l"/>
              </a:tabLst>
            </a:pPr>
            <a:r>
              <a:rPr sz="1150" dirty="0">
                <a:latin typeface="Times New Roman"/>
                <a:cs typeface="Times New Roman"/>
              </a:rPr>
              <a:t>Additional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Tools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-50" dirty="0"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77874" y="3967098"/>
            <a:ext cx="364553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6690" indent="-17399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186690" algn="l"/>
              </a:tabLst>
            </a:pPr>
            <a:r>
              <a:rPr sz="1150" b="1" dirty="0">
                <a:latin typeface="Times New Roman"/>
                <a:cs typeface="Times New Roman"/>
              </a:rPr>
              <a:t>Blender</a:t>
            </a:r>
            <a:r>
              <a:rPr sz="1150" b="1" spc="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or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3ds</a:t>
            </a:r>
            <a:r>
              <a:rPr sz="1150" b="1" spc="20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Max</a:t>
            </a:r>
            <a:r>
              <a:rPr sz="1150" b="1" spc="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(for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3D</a:t>
            </a:r>
            <a:r>
              <a:rPr sz="1150" b="1" spc="25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modeling</a:t>
            </a:r>
            <a:r>
              <a:rPr sz="1150" b="1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b="1" spc="-10" dirty="0">
                <a:latin typeface="Times New Roman"/>
                <a:cs typeface="Times New Roman"/>
              </a:rPr>
              <a:t>animation</a:t>
            </a:r>
            <a:r>
              <a:rPr sz="1150" spc="-10" dirty="0"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  <a:p>
            <a:pPr marL="186690" indent="-17399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186690" algn="l"/>
              </a:tabLst>
            </a:pPr>
            <a:r>
              <a:rPr sz="1150" b="1" dirty="0">
                <a:latin typeface="Times New Roman"/>
                <a:cs typeface="Times New Roman"/>
              </a:rPr>
              <a:t>OpenCV</a:t>
            </a:r>
            <a:r>
              <a:rPr sz="1150" b="1" spc="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(for</a:t>
            </a:r>
            <a:r>
              <a:rPr sz="1150" spc="50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advanced</a:t>
            </a:r>
            <a:r>
              <a:rPr sz="1150" b="1" spc="35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image</a:t>
            </a:r>
            <a:r>
              <a:rPr sz="1150" b="1" spc="65" dirty="0">
                <a:latin typeface="Times New Roman"/>
                <a:cs typeface="Times New Roman"/>
              </a:rPr>
              <a:t> </a:t>
            </a:r>
            <a:r>
              <a:rPr sz="1150" b="1" spc="-10" dirty="0">
                <a:latin typeface="Times New Roman"/>
                <a:cs typeface="Times New Roman"/>
              </a:rPr>
              <a:t>processing</a:t>
            </a:r>
            <a:r>
              <a:rPr sz="1150" spc="-10" dirty="0"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  <a:p>
            <a:pPr marL="186055" indent="-173355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186055" algn="l"/>
              </a:tabLst>
            </a:pPr>
            <a:r>
              <a:rPr sz="1150" b="1" dirty="0">
                <a:latin typeface="Times New Roman"/>
                <a:cs typeface="Times New Roman"/>
              </a:rPr>
              <a:t>Firebase</a:t>
            </a:r>
            <a:r>
              <a:rPr sz="1150" b="1" spc="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(for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backend</a:t>
            </a:r>
            <a:r>
              <a:rPr sz="1150" b="1" spc="20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services</a:t>
            </a:r>
            <a:r>
              <a:rPr sz="1150" b="1" spc="9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real-time</a:t>
            </a:r>
            <a:r>
              <a:rPr sz="1150" b="1" spc="35" dirty="0">
                <a:latin typeface="Times New Roman"/>
                <a:cs typeface="Times New Roman"/>
              </a:rPr>
              <a:t> </a:t>
            </a:r>
            <a:r>
              <a:rPr sz="1150" b="1" spc="-10" dirty="0">
                <a:latin typeface="Times New Roman"/>
                <a:cs typeface="Times New Roman"/>
              </a:rPr>
              <a:t>database</a:t>
            </a:r>
            <a:r>
              <a:rPr sz="1150" spc="-10" dirty="0"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6679" y="4709159"/>
            <a:ext cx="6486525" cy="1564005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334"/>
              </a:spcBef>
            </a:pPr>
            <a:r>
              <a:rPr sz="1400" b="1" spc="-10" dirty="0">
                <a:latin typeface="Times New Roman"/>
                <a:cs typeface="Times New Roman"/>
              </a:rPr>
              <a:t>Methodology:</a:t>
            </a:r>
            <a:endParaRPr sz="1400">
              <a:latin typeface="Times New Roman"/>
              <a:cs typeface="Times New Roman"/>
            </a:endParaRPr>
          </a:p>
          <a:p>
            <a:pPr marL="706120" indent="-227965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706120" algn="l"/>
              </a:tabLst>
            </a:pPr>
            <a:r>
              <a:rPr sz="1150" b="1" dirty="0">
                <a:latin typeface="Times New Roman"/>
                <a:cs typeface="Times New Roman"/>
              </a:rPr>
              <a:t>Data</a:t>
            </a:r>
            <a:r>
              <a:rPr sz="1150" b="1" spc="-30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Integration</a:t>
            </a:r>
            <a:r>
              <a:rPr sz="1150" dirty="0">
                <a:latin typeface="Times New Roman"/>
                <a:cs typeface="Times New Roman"/>
              </a:rPr>
              <a:t>: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Convert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CT/MRI</a:t>
            </a:r>
            <a:r>
              <a:rPr sz="1150" b="1" spc="-45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scans</a:t>
            </a:r>
            <a:r>
              <a:rPr sz="1150" b="1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3D</a:t>
            </a:r>
            <a:r>
              <a:rPr sz="1150" b="1" spc="-40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models</a:t>
            </a:r>
            <a:r>
              <a:rPr sz="1150" b="1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using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DICOM</a:t>
            </a:r>
            <a:r>
              <a:rPr sz="1150" b="1" spc="-30" dirty="0">
                <a:latin typeface="Times New Roman"/>
                <a:cs typeface="Times New Roman"/>
              </a:rPr>
              <a:t> </a:t>
            </a:r>
            <a:r>
              <a:rPr sz="1150" b="1" spc="-10" dirty="0">
                <a:latin typeface="Times New Roman"/>
                <a:cs typeface="Times New Roman"/>
              </a:rPr>
              <a:t>libraries</a:t>
            </a:r>
            <a:r>
              <a:rPr sz="1150" spc="-10" dirty="0">
                <a:latin typeface="Times New Roman"/>
                <a:cs typeface="Times New Roman"/>
              </a:rPr>
              <a:t>.</a:t>
            </a:r>
            <a:endParaRPr sz="1150">
              <a:latin typeface="Times New Roman"/>
              <a:cs typeface="Times New Roman"/>
            </a:endParaRPr>
          </a:p>
          <a:p>
            <a:pPr marL="706120" indent="-227965">
              <a:lnSpc>
                <a:spcPct val="100000"/>
              </a:lnSpc>
              <a:buAutoNum type="arabicPeriod"/>
              <a:tabLst>
                <a:tab pos="706120" algn="l"/>
              </a:tabLst>
            </a:pPr>
            <a:r>
              <a:rPr sz="1150" b="1" dirty="0">
                <a:latin typeface="Times New Roman"/>
                <a:cs typeface="Times New Roman"/>
              </a:rPr>
              <a:t>AR</a:t>
            </a:r>
            <a:r>
              <a:rPr sz="1150" b="1" spc="-45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Development</a:t>
            </a:r>
            <a:r>
              <a:rPr sz="1150" dirty="0">
                <a:latin typeface="Times New Roman"/>
                <a:cs typeface="Times New Roman"/>
              </a:rPr>
              <a:t>: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Build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immersive </a:t>
            </a:r>
            <a:r>
              <a:rPr sz="1150" b="1" dirty="0">
                <a:latin typeface="Times New Roman"/>
                <a:cs typeface="Times New Roman"/>
              </a:rPr>
              <a:t>AR</a:t>
            </a:r>
            <a:r>
              <a:rPr sz="1150" b="1" spc="-45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experiences</a:t>
            </a:r>
            <a:r>
              <a:rPr sz="1150" b="1" spc="2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with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ARCore</a:t>
            </a:r>
            <a:r>
              <a:rPr sz="1150" b="1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(Android)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ARKit</a:t>
            </a:r>
            <a:r>
              <a:rPr sz="1150" b="1" spc="-30" dirty="0">
                <a:latin typeface="Times New Roman"/>
                <a:cs typeface="Times New Roman"/>
              </a:rPr>
              <a:t> </a:t>
            </a:r>
            <a:r>
              <a:rPr sz="1150" spc="-50" dirty="0">
                <a:latin typeface="Times New Roman"/>
                <a:cs typeface="Times New Roman"/>
              </a:rPr>
              <a:t>.</a:t>
            </a:r>
            <a:endParaRPr sz="1150">
              <a:latin typeface="Times New Roman"/>
              <a:cs typeface="Times New Roman"/>
            </a:endParaRPr>
          </a:p>
          <a:p>
            <a:pPr marL="706120" indent="-227965">
              <a:lnSpc>
                <a:spcPct val="100000"/>
              </a:lnSpc>
              <a:buAutoNum type="arabicPeriod"/>
              <a:tabLst>
                <a:tab pos="706120" algn="l"/>
              </a:tabLst>
            </a:pPr>
            <a:r>
              <a:rPr sz="1150" b="1" dirty="0">
                <a:latin typeface="Times New Roman"/>
                <a:cs typeface="Times New Roman"/>
              </a:rPr>
              <a:t>Backend</a:t>
            </a:r>
            <a:r>
              <a:rPr sz="1150" b="1" spc="-25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Setup</a:t>
            </a:r>
            <a:r>
              <a:rPr sz="1150" dirty="0">
                <a:latin typeface="Times New Roman"/>
                <a:cs typeface="Times New Roman"/>
              </a:rPr>
              <a:t>: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Develop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b="1" spc="-10" dirty="0">
                <a:latin typeface="Times New Roman"/>
                <a:cs typeface="Times New Roman"/>
              </a:rPr>
              <a:t>server-</a:t>
            </a:r>
            <a:r>
              <a:rPr sz="1150" b="1" dirty="0">
                <a:latin typeface="Times New Roman"/>
                <a:cs typeface="Times New Roman"/>
              </a:rPr>
              <a:t>side</a:t>
            </a:r>
            <a:r>
              <a:rPr sz="1150" b="1" spc="-20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logic</a:t>
            </a:r>
            <a:r>
              <a:rPr sz="1150" b="1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APIs</a:t>
            </a:r>
            <a:r>
              <a:rPr sz="1150" b="1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using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b="1" spc="-10" dirty="0">
                <a:latin typeface="Times New Roman"/>
                <a:cs typeface="Times New Roman"/>
              </a:rPr>
              <a:t>Node.js/Express</a:t>
            </a:r>
            <a:r>
              <a:rPr sz="1150" spc="-10" dirty="0">
                <a:latin typeface="Times New Roman"/>
                <a:cs typeface="Times New Roman"/>
              </a:rPr>
              <a:t>.</a:t>
            </a:r>
            <a:endParaRPr sz="1150">
              <a:latin typeface="Times New Roman"/>
              <a:cs typeface="Times New Roman"/>
            </a:endParaRPr>
          </a:p>
          <a:p>
            <a:pPr marL="705485" indent="-227329">
              <a:lnSpc>
                <a:spcPct val="100000"/>
              </a:lnSpc>
              <a:buAutoNum type="arabicPeriod"/>
              <a:tabLst>
                <a:tab pos="705485" algn="l"/>
              </a:tabLst>
            </a:pPr>
            <a:r>
              <a:rPr sz="1150" b="1" dirty="0">
                <a:latin typeface="Times New Roman"/>
                <a:cs typeface="Times New Roman"/>
              </a:rPr>
              <a:t>Data</a:t>
            </a:r>
            <a:r>
              <a:rPr sz="1150" b="1" spc="-15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Storage</a:t>
            </a:r>
            <a:r>
              <a:rPr sz="1150" dirty="0">
                <a:latin typeface="Times New Roman"/>
                <a:cs typeface="Times New Roman"/>
              </a:rPr>
              <a:t>: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Store 3D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models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structured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data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AWS</a:t>
            </a:r>
            <a:r>
              <a:rPr sz="1150" b="1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or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Google</a:t>
            </a:r>
            <a:r>
              <a:rPr sz="1150" b="1" spc="-15" dirty="0">
                <a:latin typeface="Times New Roman"/>
                <a:cs typeface="Times New Roman"/>
              </a:rPr>
              <a:t> </a:t>
            </a:r>
            <a:r>
              <a:rPr sz="1150" b="1" spc="-10" dirty="0">
                <a:latin typeface="Times New Roman"/>
                <a:cs typeface="Times New Roman"/>
              </a:rPr>
              <a:t>Cloud</a:t>
            </a:r>
            <a:r>
              <a:rPr sz="1150" spc="-10" dirty="0">
                <a:latin typeface="Times New Roman"/>
                <a:cs typeface="Times New Roman"/>
              </a:rPr>
              <a:t>.</a:t>
            </a:r>
            <a:endParaRPr sz="1150">
              <a:latin typeface="Times New Roman"/>
              <a:cs typeface="Times New Roman"/>
            </a:endParaRPr>
          </a:p>
          <a:p>
            <a:pPr marL="706120" indent="-227965">
              <a:lnSpc>
                <a:spcPct val="100000"/>
              </a:lnSpc>
              <a:buAutoNum type="arabicPeriod"/>
              <a:tabLst>
                <a:tab pos="706120" algn="l"/>
              </a:tabLst>
            </a:pPr>
            <a:r>
              <a:rPr sz="1150" b="1" dirty="0">
                <a:latin typeface="Times New Roman"/>
                <a:cs typeface="Times New Roman"/>
              </a:rPr>
              <a:t>External</a:t>
            </a:r>
            <a:r>
              <a:rPr sz="1150" b="1" spc="-55" dirty="0">
                <a:latin typeface="Times New Roman"/>
                <a:cs typeface="Times New Roman"/>
              </a:rPr>
              <a:t> </a:t>
            </a:r>
            <a:r>
              <a:rPr sz="1150" b="1" dirty="0">
                <a:latin typeface="Times New Roman"/>
                <a:cs typeface="Times New Roman"/>
              </a:rPr>
              <a:t>Integrations</a:t>
            </a:r>
            <a:r>
              <a:rPr sz="1150" dirty="0">
                <a:latin typeface="Times New Roman"/>
                <a:cs typeface="Times New Roman"/>
              </a:rPr>
              <a:t>: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Connect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with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necessary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APIs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external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services.</a:t>
            </a:r>
            <a:endParaRPr sz="1150">
              <a:latin typeface="Times New Roman"/>
              <a:cs typeface="Times New Roman"/>
            </a:endParaRPr>
          </a:p>
          <a:p>
            <a:pPr marL="706120" indent="-227965">
              <a:lnSpc>
                <a:spcPct val="100000"/>
              </a:lnSpc>
              <a:buAutoNum type="arabicPeriod"/>
              <a:tabLst>
                <a:tab pos="706120" algn="l"/>
              </a:tabLst>
            </a:pPr>
            <a:r>
              <a:rPr sz="1150" b="1" dirty="0">
                <a:latin typeface="Times New Roman"/>
                <a:cs typeface="Times New Roman"/>
              </a:rPr>
              <a:t>Testing</a:t>
            </a:r>
            <a:r>
              <a:rPr sz="1150" dirty="0">
                <a:latin typeface="Times New Roman"/>
                <a:cs typeface="Times New Roman"/>
              </a:rPr>
              <a:t>: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Optimize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models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AR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functionality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for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performance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across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devices.</a:t>
            </a:r>
            <a:endParaRPr sz="1150">
              <a:latin typeface="Times New Roman"/>
              <a:cs typeface="Times New Roman"/>
            </a:endParaRPr>
          </a:p>
          <a:p>
            <a:pPr marL="706120" indent="-227965">
              <a:lnSpc>
                <a:spcPct val="100000"/>
              </a:lnSpc>
              <a:buAutoNum type="arabicPeriod"/>
              <a:tabLst>
                <a:tab pos="706120" algn="l"/>
              </a:tabLst>
            </a:pPr>
            <a:r>
              <a:rPr sz="1150" b="1" dirty="0">
                <a:latin typeface="Times New Roman"/>
                <a:cs typeface="Times New Roman"/>
              </a:rPr>
              <a:t>Deployment</a:t>
            </a:r>
            <a:r>
              <a:rPr sz="1150" dirty="0">
                <a:latin typeface="Times New Roman"/>
                <a:cs typeface="Times New Roman"/>
              </a:rPr>
              <a:t>: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Launch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on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AR-</a:t>
            </a:r>
            <a:r>
              <a:rPr sz="1150" dirty="0">
                <a:latin typeface="Times New Roman"/>
                <a:cs typeface="Times New Roman"/>
              </a:rPr>
              <a:t>compatible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devices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with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continuous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updates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and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maintenance.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9435" y="1139952"/>
            <a:ext cx="6600825" cy="5198745"/>
            <a:chOff x="59435" y="1139952"/>
            <a:chExt cx="6600825" cy="5198745"/>
          </a:xfrm>
        </p:grpSpPr>
        <p:pic>
          <p:nvPicPr>
            <p:cNvPr id="51" name="object 5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9435" y="1139952"/>
              <a:ext cx="6600444" cy="355854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06679" y="1164336"/>
              <a:ext cx="6510655" cy="3469004"/>
            </a:xfrm>
            <a:custGeom>
              <a:avLst/>
              <a:gdLst/>
              <a:ahLst/>
              <a:cxnLst/>
              <a:rect l="l" t="t" r="r" b="b"/>
              <a:pathLst>
                <a:path w="6510655" h="3469004">
                  <a:moveTo>
                    <a:pt x="0" y="3468624"/>
                  </a:moveTo>
                  <a:lnTo>
                    <a:pt x="6510528" y="3468624"/>
                  </a:lnTo>
                  <a:lnTo>
                    <a:pt x="6510528" y="0"/>
                  </a:lnTo>
                  <a:lnTo>
                    <a:pt x="0" y="0"/>
                  </a:lnTo>
                  <a:lnTo>
                    <a:pt x="0" y="3468624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9435" y="4684763"/>
              <a:ext cx="6576059" cy="1653539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1660651" y="708152"/>
            <a:ext cx="592074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MediSphereAR</a:t>
            </a:r>
            <a:r>
              <a:rPr sz="13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00" b="1" dirty="0">
                <a:solidFill>
                  <a:srgbClr val="FF0000"/>
                </a:solidFill>
                <a:latin typeface="Times New Roman"/>
                <a:cs typeface="Times New Roman"/>
              </a:rPr>
              <a:t>Implementation</a:t>
            </a:r>
            <a:r>
              <a:rPr sz="13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Workflow</a:t>
            </a:r>
            <a:r>
              <a:rPr sz="13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Link: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FF0000"/>
                </a:solidFill>
                <a:latin typeface="Times New Roman"/>
                <a:cs typeface="Times New Roman"/>
              </a:rPr>
              <a:t>https://drive.google.com/file/d/1FZ5e1z4qgookIjOcOwp15h6K1zHNqdnZ/view?usp=drive_link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598675" y="708634"/>
            <a:ext cx="6230620" cy="495934"/>
            <a:chOff x="1598675" y="708634"/>
            <a:chExt cx="6230620" cy="495934"/>
          </a:xfrm>
        </p:grpSpPr>
        <p:pic>
          <p:nvPicPr>
            <p:cNvPr id="56" name="object 5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98675" y="708634"/>
              <a:ext cx="6230112" cy="495325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645919" y="733044"/>
              <a:ext cx="6140450" cy="405765"/>
            </a:xfrm>
            <a:custGeom>
              <a:avLst/>
              <a:gdLst/>
              <a:ahLst/>
              <a:cxnLst/>
              <a:rect l="l" t="t" r="r" b="b"/>
              <a:pathLst>
                <a:path w="6140450" h="405765">
                  <a:moveTo>
                    <a:pt x="0" y="405384"/>
                  </a:moveTo>
                  <a:lnTo>
                    <a:pt x="6140196" y="405384"/>
                  </a:lnTo>
                  <a:lnTo>
                    <a:pt x="6140196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425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60" name="object 29">
            <a:extLst>
              <a:ext uri="{FF2B5EF4-FFF2-40B4-BE49-F238E27FC236}">
                <a16:creationId xmlns:a16="http://schemas.microsoft.com/office/drawing/2014/main" id="{727FDAAB-074D-79B8-C9BA-17522C3B6E5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207634" y="6448280"/>
            <a:ext cx="208660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410"/>
              </a:lnSpc>
            </a:pPr>
            <a:r>
              <a:rPr lang="en-US" dirty="0"/>
              <a:t>@codebits-3.0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4541" y="89153"/>
            <a:ext cx="6580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FEASIBILITY</a:t>
            </a:r>
            <a:r>
              <a:rPr spc="-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spc="-7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VIABILITY</a:t>
            </a:r>
          </a:p>
        </p:txBody>
      </p:sp>
      <p:sp>
        <p:nvSpPr>
          <p:cNvPr id="4" name="object 4"/>
          <p:cNvSpPr/>
          <p:nvPr/>
        </p:nvSpPr>
        <p:spPr>
          <a:xfrm>
            <a:off x="329945" y="166878"/>
            <a:ext cx="1252855" cy="807720"/>
          </a:xfrm>
          <a:custGeom>
            <a:avLst/>
            <a:gdLst/>
            <a:ahLst/>
            <a:cxnLst/>
            <a:rect l="l" t="t" r="r" b="b"/>
            <a:pathLst>
              <a:path w="1252855" h="807719">
                <a:moveTo>
                  <a:pt x="0" y="403860"/>
                </a:moveTo>
                <a:lnTo>
                  <a:pt x="10091" y="331274"/>
                </a:lnTo>
                <a:lnTo>
                  <a:pt x="39186" y="262953"/>
                </a:lnTo>
                <a:lnTo>
                  <a:pt x="60307" y="230749"/>
                </a:lnTo>
                <a:lnTo>
                  <a:pt x="85516" y="200039"/>
                </a:lnTo>
                <a:lnTo>
                  <a:pt x="114591" y="170965"/>
                </a:lnTo>
                <a:lnTo>
                  <a:pt x="147311" y="143672"/>
                </a:lnTo>
                <a:lnTo>
                  <a:pt x="183456" y="118300"/>
                </a:lnTo>
                <a:lnTo>
                  <a:pt x="222803" y="94993"/>
                </a:lnTo>
                <a:lnTo>
                  <a:pt x="265133" y="73894"/>
                </a:lnTo>
                <a:lnTo>
                  <a:pt x="310224" y="55146"/>
                </a:lnTo>
                <a:lnTo>
                  <a:pt x="357854" y="38890"/>
                </a:lnTo>
                <a:lnTo>
                  <a:pt x="407803" y="25270"/>
                </a:lnTo>
                <a:lnTo>
                  <a:pt x="459850" y="14428"/>
                </a:lnTo>
                <a:lnTo>
                  <a:pt x="513773" y="6507"/>
                </a:lnTo>
                <a:lnTo>
                  <a:pt x="569351" y="1650"/>
                </a:lnTo>
                <a:lnTo>
                  <a:pt x="626363" y="0"/>
                </a:lnTo>
                <a:lnTo>
                  <a:pt x="683378" y="1650"/>
                </a:lnTo>
                <a:lnTo>
                  <a:pt x="738958" y="6507"/>
                </a:lnTo>
                <a:lnTo>
                  <a:pt x="792882" y="14428"/>
                </a:lnTo>
                <a:lnTo>
                  <a:pt x="844929" y="25270"/>
                </a:lnTo>
                <a:lnTo>
                  <a:pt x="894878" y="38890"/>
                </a:lnTo>
                <a:lnTo>
                  <a:pt x="942509" y="55146"/>
                </a:lnTo>
                <a:lnTo>
                  <a:pt x="987599" y="73894"/>
                </a:lnTo>
                <a:lnTo>
                  <a:pt x="1029929" y="94993"/>
                </a:lnTo>
                <a:lnTo>
                  <a:pt x="1069276" y="118300"/>
                </a:lnTo>
                <a:lnTo>
                  <a:pt x="1105420" y="143672"/>
                </a:lnTo>
                <a:lnTo>
                  <a:pt x="1138140" y="170965"/>
                </a:lnTo>
                <a:lnTo>
                  <a:pt x="1167214" y="200039"/>
                </a:lnTo>
                <a:lnTo>
                  <a:pt x="1192422" y="230749"/>
                </a:lnTo>
                <a:lnTo>
                  <a:pt x="1213543" y="262953"/>
                </a:lnTo>
                <a:lnTo>
                  <a:pt x="1242636" y="331274"/>
                </a:lnTo>
                <a:lnTo>
                  <a:pt x="1252728" y="403860"/>
                </a:lnTo>
                <a:lnTo>
                  <a:pt x="1250168" y="440614"/>
                </a:lnTo>
                <a:lnTo>
                  <a:pt x="1230354" y="511210"/>
                </a:lnTo>
                <a:lnTo>
                  <a:pt x="1192422" y="576970"/>
                </a:lnTo>
                <a:lnTo>
                  <a:pt x="1167214" y="607680"/>
                </a:lnTo>
                <a:lnTo>
                  <a:pt x="1138140" y="636754"/>
                </a:lnTo>
                <a:lnTo>
                  <a:pt x="1105420" y="664047"/>
                </a:lnTo>
                <a:lnTo>
                  <a:pt x="1069276" y="689419"/>
                </a:lnTo>
                <a:lnTo>
                  <a:pt x="1029929" y="712726"/>
                </a:lnTo>
                <a:lnTo>
                  <a:pt x="987599" y="733825"/>
                </a:lnTo>
                <a:lnTo>
                  <a:pt x="942509" y="752573"/>
                </a:lnTo>
                <a:lnTo>
                  <a:pt x="894878" y="768829"/>
                </a:lnTo>
                <a:lnTo>
                  <a:pt x="844929" y="782449"/>
                </a:lnTo>
                <a:lnTo>
                  <a:pt x="792882" y="793291"/>
                </a:lnTo>
                <a:lnTo>
                  <a:pt x="738958" y="801212"/>
                </a:lnTo>
                <a:lnTo>
                  <a:pt x="683378" y="806069"/>
                </a:lnTo>
                <a:lnTo>
                  <a:pt x="626363" y="807720"/>
                </a:lnTo>
                <a:lnTo>
                  <a:pt x="569351" y="806069"/>
                </a:lnTo>
                <a:lnTo>
                  <a:pt x="513773" y="801212"/>
                </a:lnTo>
                <a:lnTo>
                  <a:pt x="459850" y="793291"/>
                </a:lnTo>
                <a:lnTo>
                  <a:pt x="407803" y="782449"/>
                </a:lnTo>
                <a:lnTo>
                  <a:pt x="357854" y="768829"/>
                </a:lnTo>
                <a:lnTo>
                  <a:pt x="310224" y="752573"/>
                </a:lnTo>
                <a:lnTo>
                  <a:pt x="265133" y="733825"/>
                </a:lnTo>
                <a:lnTo>
                  <a:pt x="222803" y="712726"/>
                </a:lnTo>
                <a:lnTo>
                  <a:pt x="183456" y="689419"/>
                </a:lnTo>
                <a:lnTo>
                  <a:pt x="147311" y="664047"/>
                </a:lnTo>
                <a:lnTo>
                  <a:pt x="114591" y="636754"/>
                </a:lnTo>
                <a:lnTo>
                  <a:pt x="85516" y="607680"/>
                </a:lnTo>
                <a:lnTo>
                  <a:pt x="60307" y="576970"/>
                </a:lnTo>
                <a:lnTo>
                  <a:pt x="39186" y="544766"/>
                </a:lnTo>
                <a:lnTo>
                  <a:pt x="10091" y="476445"/>
                </a:lnTo>
                <a:lnTo>
                  <a:pt x="0" y="403860"/>
                </a:lnTo>
                <a:close/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140" y="413130"/>
            <a:ext cx="68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Mirage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004" y="1330578"/>
            <a:ext cx="6331585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Analysis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Feasibility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Idea:</a:t>
            </a:r>
            <a:endParaRPr sz="1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Technical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Feasibility:</a:t>
            </a:r>
            <a:endParaRPr sz="1400">
              <a:latin typeface="Times New Roman"/>
              <a:cs typeface="Times New Roman"/>
            </a:endParaRPr>
          </a:p>
          <a:p>
            <a:pPr marL="469900" marR="5080" lvl="1" indent="-7620">
              <a:lnSpc>
                <a:spcPct val="100000"/>
              </a:lnSpc>
              <a:buSzPct val="92857"/>
              <a:buChar char="•"/>
              <a:tabLst>
                <a:tab pos="532130" algn="l"/>
              </a:tabLst>
            </a:pPr>
            <a:r>
              <a:rPr sz="1400" dirty="0">
                <a:latin typeface="Times New Roman"/>
                <a:cs typeface="Times New Roman"/>
              </a:rPr>
              <a:t>	3D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Model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Integration: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Feasible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DICOM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libraries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ARCore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ARKit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for </a:t>
            </a:r>
            <a:r>
              <a:rPr sz="1400" dirty="0">
                <a:latin typeface="Times New Roman"/>
                <a:cs typeface="Times New Roman"/>
              </a:rPr>
              <a:t>accurate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model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rendering.</a:t>
            </a:r>
            <a:endParaRPr sz="1400">
              <a:latin typeface="Times New Roman"/>
              <a:cs typeface="Times New Roman"/>
            </a:endParaRPr>
          </a:p>
          <a:p>
            <a:pPr marL="469900" marR="15875" lvl="1" indent="-7620">
              <a:lnSpc>
                <a:spcPct val="100000"/>
              </a:lnSpc>
              <a:buSzPct val="92857"/>
              <a:buChar char="•"/>
              <a:tabLst>
                <a:tab pos="532130" algn="l"/>
              </a:tabLst>
            </a:pPr>
            <a:r>
              <a:rPr sz="1400" dirty="0">
                <a:latin typeface="Times New Roman"/>
                <a:cs typeface="Times New Roman"/>
              </a:rPr>
              <a:t>	Cloud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Storage: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b="1" spc="-45" dirty="0">
                <a:latin typeface="Times New Roman"/>
                <a:cs typeface="Times New Roman"/>
              </a:rPr>
              <a:t>AWS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S3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Google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Cloud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Storage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ensures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scalable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efficient </a:t>
            </a:r>
            <a:r>
              <a:rPr sz="1400" dirty="0">
                <a:latin typeface="Times New Roman"/>
                <a:cs typeface="Times New Roman"/>
              </a:rPr>
              <a:t>handling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large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datasets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3D</a:t>
            </a:r>
            <a:r>
              <a:rPr sz="1400" spc="-10" dirty="0">
                <a:latin typeface="Times New Roman"/>
                <a:cs typeface="Times New Roman"/>
              </a:rPr>
              <a:t> models.</a:t>
            </a:r>
            <a:endParaRPr sz="1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400" b="1" dirty="0">
                <a:latin typeface="Times New Roman"/>
                <a:cs typeface="Times New Roman"/>
              </a:rPr>
              <a:t>Market</a:t>
            </a:r>
            <a:r>
              <a:rPr sz="1400" b="1" spc="-10" dirty="0">
                <a:latin typeface="Times New Roman"/>
                <a:cs typeface="Times New Roman"/>
              </a:rPr>
              <a:t> Feasibility:</a:t>
            </a:r>
            <a:endParaRPr sz="1400">
              <a:latin typeface="Times New Roman"/>
              <a:cs typeface="Times New Roman"/>
            </a:endParaRPr>
          </a:p>
          <a:p>
            <a:pPr marL="531495" lvl="1" indent="-69850">
              <a:lnSpc>
                <a:spcPct val="100000"/>
              </a:lnSpc>
              <a:buSzPct val="92857"/>
              <a:buFont typeface="Times New Roman"/>
              <a:buChar char="•"/>
              <a:tabLst>
                <a:tab pos="531495" algn="l"/>
              </a:tabLst>
            </a:pPr>
            <a:r>
              <a:rPr sz="1400" b="1" dirty="0">
                <a:latin typeface="Times New Roman"/>
                <a:cs typeface="Times New Roman"/>
              </a:rPr>
              <a:t>AR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Healthcare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Market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expected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reach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$4.7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billion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2026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29.5%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Times New Roman"/>
                <a:cs typeface="Times New Roman"/>
              </a:rPr>
              <a:t>CAGR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</a:t>
            </a:r>
            <a:r>
              <a:rPr sz="1400" b="1" dirty="0">
                <a:latin typeface="Times New Roman"/>
                <a:cs typeface="Times New Roman"/>
              </a:rPr>
              <a:t>source: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Grand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View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Research</a:t>
            </a:r>
            <a:r>
              <a:rPr sz="1400" spc="-10" dirty="0">
                <a:latin typeface="Times New Roman"/>
                <a:cs typeface="Times New Roman"/>
              </a:rPr>
              <a:t>).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004" y="3464814"/>
            <a:ext cx="27679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Potential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Challenges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Strategies: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004" y="3678173"/>
            <a:ext cx="6312535" cy="237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</a:tabLst>
            </a:pPr>
            <a:r>
              <a:rPr sz="1400" b="1" dirty="0">
                <a:latin typeface="Times New Roman"/>
                <a:cs typeface="Times New Roman"/>
              </a:rPr>
              <a:t>Data</a:t>
            </a:r>
            <a:r>
              <a:rPr sz="1400" b="1" spc="-9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Accuracy:</a:t>
            </a:r>
            <a:endParaRPr sz="1400">
              <a:latin typeface="Times New Roman"/>
              <a:cs typeface="Times New Roman"/>
            </a:endParaRPr>
          </a:p>
          <a:p>
            <a:pPr marL="532130" lvl="1" indent="-69850">
              <a:lnSpc>
                <a:spcPct val="100000"/>
              </a:lnSpc>
              <a:spcBef>
                <a:spcPts val="5"/>
              </a:spcBef>
              <a:buSzPct val="92857"/>
              <a:buChar char="•"/>
              <a:tabLst>
                <a:tab pos="532130" algn="l"/>
              </a:tabLst>
            </a:pPr>
            <a:r>
              <a:rPr sz="1400" dirty="0">
                <a:latin typeface="Times New Roman"/>
                <a:cs typeface="Times New Roman"/>
              </a:rPr>
              <a:t>Challenge: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Variability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scan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quality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resolution.</a:t>
            </a:r>
            <a:endParaRPr sz="1400">
              <a:latin typeface="Times New Roman"/>
              <a:cs typeface="Times New Roman"/>
            </a:endParaRPr>
          </a:p>
          <a:p>
            <a:pPr marL="469900" marR="5080" lvl="1" indent="-7620">
              <a:lnSpc>
                <a:spcPct val="100000"/>
              </a:lnSpc>
              <a:buSzPct val="92857"/>
              <a:buChar char="•"/>
              <a:tabLst>
                <a:tab pos="532130" algn="l"/>
              </a:tabLst>
            </a:pPr>
            <a:r>
              <a:rPr sz="1400" dirty="0">
                <a:latin typeface="Times New Roman"/>
                <a:cs typeface="Times New Roman"/>
              </a:rPr>
              <a:t>	Strategy: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Implement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validation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protocols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machine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learning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model optimization.</a:t>
            </a:r>
            <a:endParaRPr sz="1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400" b="1" dirty="0">
                <a:latin typeface="Times New Roman"/>
                <a:cs typeface="Times New Roman"/>
              </a:rPr>
              <a:t>Device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Compatibility:</a:t>
            </a:r>
            <a:endParaRPr sz="1400">
              <a:latin typeface="Times New Roman"/>
              <a:cs typeface="Times New Roman"/>
            </a:endParaRPr>
          </a:p>
          <a:p>
            <a:pPr marL="532130" lvl="1" indent="-69850">
              <a:lnSpc>
                <a:spcPct val="100000"/>
              </a:lnSpc>
              <a:buSzPct val="92857"/>
              <a:buChar char="•"/>
              <a:tabLst>
                <a:tab pos="532130" algn="l"/>
              </a:tabLst>
            </a:pPr>
            <a:r>
              <a:rPr sz="1400" dirty="0">
                <a:latin typeface="Times New Roman"/>
                <a:cs typeface="Times New Roman"/>
              </a:rPr>
              <a:t>Challenge: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Performance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vary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across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devices.</a:t>
            </a:r>
            <a:endParaRPr sz="1400">
              <a:latin typeface="Times New Roman"/>
              <a:cs typeface="Times New Roman"/>
            </a:endParaRPr>
          </a:p>
          <a:p>
            <a:pPr marL="532130" lvl="1" indent="-69850">
              <a:lnSpc>
                <a:spcPct val="100000"/>
              </a:lnSpc>
              <a:buSzPct val="92857"/>
              <a:buChar char="•"/>
              <a:tabLst>
                <a:tab pos="532130" algn="l"/>
              </a:tabLst>
            </a:pPr>
            <a:r>
              <a:rPr sz="1400" dirty="0">
                <a:latin typeface="Times New Roman"/>
                <a:cs typeface="Times New Roman"/>
              </a:rPr>
              <a:t>Strategy: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Conduct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cross-</a:t>
            </a:r>
            <a:r>
              <a:rPr sz="1400" b="1" dirty="0">
                <a:latin typeface="Times New Roman"/>
                <a:cs typeface="Times New Roman"/>
              </a:rPr>
              <a:t>platform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testing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utilize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adaptive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rendering</a:t>
            </a:r>
            <a:r>
              <a:rPr sz="1400" spc="-1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400" b="1" dirty="0">
                <a:latin typeface="Times New Roman"/>
                <a:cs typeface="Times New Roman"/>
              </a:rPr>
              <a:t>Privacy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Security:</a:t>
            </a:r>
            <a:endParaRPr sz="1400">
              <a:latin typeface="Times New Roman"/>
              <a:cs typeface="Times New Roman"/>
            </a:endParaRPr>
          </a:p>
          <a:p>
            <a:pPr marL="532130" lvl="1" indent="-69850">
              <a:lnSpc>
                <a:spcPct val="100000"/>
              </a:lnSpc>
              <a:buSzPct val="92857"/>
              <a:buChar char="•"/>
              <a:tabLst>
                <a:tab pos="532130" algn="l"/>
              </a:tabLst>
            </a:pPr>
            <a:r>
              <a:rPr sz="1400" dirty="0">
                <a:latin typeface="Times New Roman"/>
                <a:cs typeface="Times New Roman"/>
              </a:rPr>
              <a:t>Challenge: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Ensuring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compliance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regulations.</a:t>
            </a:r>
            <a:endParaRPr sz="1400">
              <a:latin typeface="Times New Roman"/>
              <a:cs typeface="Times New Roman"/>
            </a:endParaRPr>
          </a:p>
          <a:p>
            <a:pPr marL="531495" lvl="1" indent="-69850">
              <a:lnSpc>
                <a:spcPct val="100000"/>
              </a:lnSpc>
              <a:buSzPct val="92857"/>
              <a:buChar char="•"/>
              <a:tabLst>
                <a:tab pos="531495" algn="l"/>
              </a:tabLst>
            </a:pPr>
            <a:r>
              <a:rPr sz="1400" spc="-10" dirty="0">
                <a:latin typeface="Times New Roman"/>
                <a:cs typeface="Times New Roman"/>
              </a:rPr>
              <a:t>Strategy: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Adhere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HIPAA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GDPR</a:t>
            </a:r>
            <a:r>
              <a:rPr sz="1400" dirty="0">
                <a:latin typeface="Times New Roman"/>
                <a:cs typeface="Times New Roman"/>
              </a:rPr>
              <a:t>;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implement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end-to-</a:t>
            </a:r>
            <a:r>
              <a:rPr sz="1400" b="1" dirty="0">
                <a:latin typeface="Times New Roman"/>
                <a:cs typeface="Times New Roman"/>
              </a:rPr>
              <a:t>end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encryption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secure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authentication.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716" y="1226819"/>
            <a:ext cx="8650605" cy="5080000"/>
            <a:chOff x="13716" y="1226819"/>
            <a:chExt cx="8650605" cy="50800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6599" y="1251203"/>
              <a:ext cx="1577340" cy="24825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" y="1226819"/>
              <a:ext cx="7039356" cy="507949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0960" y="1251203"/>
              <a:ext cx="6949440" cy="4989830"/>
            </a:xfrm>
            <a:custGeom>
              <a:avLst/>
              <a:gdLst/>
              <a:ahLst/>
              <a:cxnLst/>
              <a:rect l="l" t="t" r="r" b="b"/>
              <a:pathLst>
                <a:path w="6949440" h="4989830">
                  <a:moveTo>
                    <a:pt x="0" y="4989576"/>
                  </a:moveTo>
                  <a:lnTo>
                    <a:pt x="6949440" y="4989576"/>
                  </a:lnTo>
                  <a:lnTo>
                    <a:pt x="6949440" y="0"/>
                  </a:lnTo>
                  <a:lnTo>
                    <a:pt x="0" y="0"/>
                  </a:lnTo>
                  <a:lnTo>
                    <a:pt x="0" y="4989576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163816" y="3745229"/>
            <a:ext cx="1406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Sagittal</a:t>
            </a:r>
            <a:r>
              <a:rPr sz="1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Sectioning</a:t>
            </a:r>
            <a:r>
              <a:rPr sz="1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of </a:t>
            </a:r>
            <a:r>
              <a:rPr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Heart</a:t>
            </a:r>
            <a:r>
              <a:rPr sz="12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using </a:t>
            </a:r>
            <a:r>
              <a:rPr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Augmented</a:t>
            </a:r>
            <a:r>
              <a:rPr sz="12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Reality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06411" y="2846819"/>
            <a:ext cx="2773680" cy="3127375"/>
            <a:chOff x="7106411" y="2846819"/>
            <a:chExt cx="2773680" cy="312737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28787" y="2846819"/>
              <a:ext cx="318477" cy="102566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871586" y="2948177"/>
              <a:ext cx="184785" cy="866775"/>
            </a:xfrm>
            <a:custGeom>
              <a:avLst/>
              <a:gdLst/>
              <a:ahLst/>
              <a:cxnLst/>
              <a:rect l="l" t="t" r="r" b="b"/>
              <a:pathLst>
                <a:path w="184784" h="866775">
                  <a:moveTo>
                    <a:pt x="133484" y="74423"/>
                  </a:moveTo>
                  <a:lnTo>
                    <a:pt x="0" y="862457"/>
                  </a:lnTo>
                  <a:lnTo>
                    <a:pt x="25654" y="866775"/>
                  </a:lnTo>
                  <a:lnTo>
                    <a:pt x="159013" y="78741"/>
                  </a:lnTo>
                  <a:lnTo>
                    <a:pt x="133484" y="74423"/>
                  </a:lnTo>
                  <a:close/>
                </a:path>
                <a:path w="184784" h="866775">
                  <a:moveTo>
                    <a:pt x="178038" y="61722"/>
                  </a:moveTo>
                  <a:lnTo>
                    <a:pt x="135636" y="61722"/>
                  </a:lnTo>
                  <a:lnTo>
                    <a:pt x="161163" y="66039"/>
                  </a:lnTo>
                  <a:lnTo>
                    <a:pt x="159013" y="78741"/>
                  </a:lnTo>
                  <a:lnTo>
                    <a:pt x="184531" y="83058"/>
                  </a:lnTo>
                  <a:lnTo>
                    <a:pt x="178038" y="61722"/>
                  </a:lnTo>
                  <a:close/>
                </a:path>
                <a:path w="184784" h="866775">
                  <a:moveTo>
                    <a:pt x="135636" y="61722"/>
                  </a:moveTo>
                  <a:lnTo>
                    <a:pt x="133484" y="74423"/>
                  </a:lnTo>
                  <a:lnTo>
                    <a:pt x="159013" y="78741"/>
                  </a:lnTo>
                  <a:lnTo>
                    <a:pt x="161163" y="66039"/>
                  </a:lnTo>
                  <a:lnTo>
                    <a:pt x="135636" y="61722"/>
                  </a:lnTo>
                  <a:close/>
                </a:path>
                <a:path w="184784" h="866775">
                  <a:moveTo>
                    <a:pt x="159258" y="0"/>
                  </a:moveTo>
                  <a:lnTo>
                    <a:pt x="107950" y="70104"/>
                  </a:lnTo>
                  <a:lnTo>
                    <a:pt x="133484" y="74423"/>
                  </a:lnTo>
                  <a:lnTo>
                    <a:pt x="135636" y="61722"/>
                  </a:lnTo>
                  <a:lnTo>
                    <a:pt x="178038" y="61722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06411" y="4351019"/>
              <a:ext cx="2773679" cy="162305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124445" y="6084519"/>
            <a:ext cx="22155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Ventricular</a:t>
            </a:r>
            <a:r>
              <a:rPr sz="12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Septal</a:t>
            </a:r>
            <a:r>
              <a:rPr sz="12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Defect</a:t>
            </a:r>
            <a:r>
              <a:rPr sz="1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Closure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225028" y="1578863"/>
            <a:ext cx="3802379" cy="4567555"/>
            <a:chOff x="8225028" y="1578863"/>
            <a:chExt cx="3802379" cy="456755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25028" y="5352287"/>
              <a:ext cx="237832" cy="79399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307324" y="5453634"/>
              <a:ext cx="78105" cy="635635"/>
            </a:xfrm>
            <a:custGeom>
              <a:avLst/>
              <a:gdLst/>
              <a:ahLst/>
              <a:cxnLst/>
              <a:rect l="l" t="t" r="r" b="b"/>
              <a:pathLst>
                <a:path w="78104" h="635635">
                  <a:moveTo>
                    <a:pt x="51816" y="64769"/>
                  </a:moveTo>
                  <a:lnTo>
                    <a:pt x="25907" y="64769"/>
                  </a:lnTo>
                  <a:lnTo>
                    <a:pt x="25907" y="635139"/>
                  </a:lnTo>
                  <a:lnTo>
                    <a:pt x="51816" y="635139"/>
                  </a:lnTo>
                  <a:lnTo>
                    <a:pt x="51816" y="64769"/>
                  </a:lnTo>
                  <a:close/>
                </a:path>
                <a:path w="78104" h="635635">
                  <a:moveTo>
                    <a:pt x="38861" y="0"/>
                  </a:moveTo>
                  <a:lnTo>
                    <a:pt x="0" y="77723"/>
                  </a:lnTo>
                  <a:lnTo>
                    <a:pt x="25907" y="77723"/>
                  </a:lnTo>
                  <a:lnTo>
                    <a:pt x="25907" y="64769"/>
                  </a:lnTo>
                  <a:lnTo>
                    <a:pt x="71247" y="64769"/>
                  </a:lnTo>
                  <a:lnTo>
                    <a:pt x="38861" y="0"/>
                  </a:lnTo>
                  <a:close/>
                </a:path>
                <a:path w="78104" h="635635">
                  <a:moveTo>
                    <a:pt x="71247" y="64769"/>
                  </a:moveTo>
                  <a:lnTo>
                    <a:pt x="51816" y="64769"/>
                  </a:lnTo>
                  <a:lnTo>
                    <a:pt x="51816" y="77723"/>
                  </a:lnTo>
                  <a:lnTo>
                    <a:pt x="77724" y="77723"/>
                  </a:lnTo>
                  <a:lnTo>
                    <a:pt x="71247" y="647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83980" y="1578863"/>
              <a:ext cx="3043428" cy="160020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9279128" y="1201292"/>
            <a:ext cx="2171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Polycystic</a:t>
            </a:r>
            <a:r>
              <a:rPr sz="1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Kidney</a:t>
            </a:r>
            <a:r>
              <a:rPr sz="12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Disease</a:t>
            </a:r>
            <a:r>
              <a:rPr sz="12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(PKD)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442447" y="3613403"/>
            <a:ext cx="1572768" cy="238506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9308083" y="3483102"/>
            <a:ext cx="1073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Epidermal </a:t>
            </a:r>
            <a:r>
              <a:rPr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Dissection</a:t>
            </a:r>
            <a:r>
              <a:rPr sz="12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using </a:t>
            </a:r>
            <a:r>
              <a:rPr sz="1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Augmented Reality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849611" y="1424927"/>
            <a:ext cx="1031875" cy="3432175"/>
            <a:chOff x="9849611" y="1424927"/>
            <a:chExt cx="1031875" cy="3432175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49611" y="1424927"/>
              <a:ext cx="362686" cy="88850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9952862" y="1448307"/>
              <a:ext cx="220979" cy="728980"/>
            </a:xfrm>
            <a:custGeom>
              <a:avLst/>
              <a:gdLst/>
              <a:ahLst/>
              <a:cxnLst/>
              <a:rect l="l" t="t" r="r" b="b"/>
              <a:pathLst>
                <a:path w="220979" h="728980">
                  <a:moveTo>
                    <a:pt x="0" y="643763"/>
                  </a:moveTo>
                  <a:lnTo>
                    <a:pt x="17906" y="728726"/>
                  </a:lnTo>
                  <a:lnTo>
                    <a:pt x="69946" y="669416"/>
                  </a:lnTo>
                  <a:lnTo>
                    <a:pt x="46862" y="669416"/>
                  </a:lnTo>
                  <a:lnTo>
                    <a:pt x="21843" y="662813"/>
                  </a:lnTo>
                  <a:lnTo>
                    <a:pt x="25116" y="650338"/>
                  </a:lnTo>
                  <a:lnTo>
                    <a:pt x="0" y="643763"/>
                  </a:lnTo>
                  <a:close/>
                </a:path>
                <a:path w="220979" h="728980">
                  <a:moveTo>
                    <a:pt x="25116" y="650338"/>
                  </a:moveTo>
                  <a:lnTo>
                    <a:pt x="21843" y="662813"/>
                  </a:lnTo>
                  <a:lnTo>
                    <a:pt x="46862" y="669416"/>
                  </a:lnTo>
                  <a:lnTo>
                    <a:pt x="50150" y="656893"/>
                  </a:lnTo>
                  <a:lnTo>
                    <a:pt x="25116" y="650338"/>
                  </a:lnTo>
                  <a:close/>
                </a:path>
                <a:path w="220979" h="728980">
                  <a:moveTo>
                    <a:pt x="50150" y="656893"/>
                  </a:moveTo>
                  <a:lnTo>
                    <a:pt x="46862" y="669416"/>
                  </a:lnTo>
                  <a:lnTo>
                    <a:pt x="69946" y="669416"/>
                  </a:lnTo>
                  <a:lnTo>
                    <a:pt x="75183" y="663447"/>
                  </a:lnTo>
                  <a:lnTo>
                    <a:pt x="50150" y="656893"/>
                  </a:lnTo>
                  <a:close/>
                </a:path>
                <a:path w="220979" h="728980">
                  <a:moveTo>
                    <a:pt x="195706" y="0"/>
                  </a:moveTo>
                  <a:lnTo>
                    <a:pt x="25116" y="650338"/>
                  </a:lnTo>
                  <a:lnTo>
                    <a:pt x="50150" y="656893"/>
                  </a:lnTo>
                  <a:lnTo>
                    <a:pt x="220852" y="6603"/>
                  </a:lnTo>
                  <a:lnTo>
                    <a:pt x="19570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19715" y="4079722"/>
              <a:ext cx="961656" cy="77726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9962895" y="4102227"/>
              <a:ext cx="802005" cy="618490"/>
            </a:xfrm>
            <a:custGeom>
              <a:avLst/>
              <a:gdLst/>
              <a:ahLst/>
              <a:cxnLst/>
              <a:rect l="l" t="t" r="r" b="b"/>
              <a:pathLst>
                <a:path w="802004" h="618489">
                  <a:moveTo>
                    <a:pt x="732409" y="581278"/>
                  </a:moveTo>
                  <a:lnTo>
                    <a:pt x="716660" y="601853"/>
                  </a:lnTo>
                  <a:lnTo>
                    <a:pt x="802004" y="618236"/>
                  </a:lnTo>
                  <a:lnTo>
                    <a:pt x="787818" y="589153"/>
                  </a:lnTo>
                  <a:lnTo>
                    <a:pt x="742696" y="589153"/>
                  </a:lnTo>
                  <a:lnTo>
                    <a:pt x="732409" y="581278"/>
                  </a:lnTo>
                  <a:close/>
                </a:path>
                <a:path w="802004" h="618489">
                  <a:moveTo>
                    <a:pt x="748157" y="560704"/>
                  </a:moveTo>
                  <a:lnTo>
                    <a:pt x="732409" y="581278"/>
                  </a:lnTo>
                  <a:lnTo>
                    <a:pt x="742696" y="589153"/>
                  </a:lnTo>
                  <a:lnTo>
                    <a:pt x="758444" y="568579"/>
                  </a:lnTo>
                  <a:lnTo>
                    <a:pt x="748157" y="560704"/>
                  </a:lnTo>
                  <a:close/>
                </a:path>
                <a:path w="802004" h="618489">
                  <a:moveTo>
                    <a:pt x="763904" y="540131"/>
                  </a:moveTo>
                  <a:lnTo>
                    <a:pt x="748157" y="560704"/>
                  </a:lnTo>
                  <a:lnTo>
                    <a:pt x="758444" y="568579"/>
                  </a:lnTo>
                  <a:lnTo>
                    <a:pt x="742696" y="589153"/>
                  </a:lnTo>
                  <a:lnTo>
                    <a:pt x="787818" y="589153"/>
                  </a:lnTo>
                  <a:lnTo>
                    <a:pt x="763904" y="540131"/>
                  </a:lnTo>
                  <a:close/>
                </a:path>
                <a:path w="802004" h="618489">
                  <a:moveTo>
                    <a:pt x="15748" y="0"/>
                  </a:moveTo>
                  <a:lnTo>
                    <a:pt x="0" y="20574"/>
                  </a:lnTo>
                  <a:lnTo>
                    <a:pt x="732409" y="581278"/>
                  </a:lnTo>
                  <a:lnTo>
                    <a:pt x="748157" y="560704"/>
                  </a:lnTo>
                  <a:lnTo>
                    <a:pt x="1574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581911" y="733044"/>
            <a:ext cx="7103745" cy="466725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70"/>
              </a:spcBef>
            </a:pPr>
            <a:r>
              <a:rPr sz="1300" b="1" dirty="0">
                <a:solidFill>
                  <a:srgbClr val="FF0000"/>
                </a:solidFill>
                <a:latin typeface="Times New Roman"/>
                <a:cs typeface="Times New Roman"/>
              </a:rPr>
              <a:t>Link</a:t>
            </a:r>
            <a:r>
              <a:rPr sz="13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00" b="1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13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MediSphereAR’s</a:t>
            </a:r>
            <a:r>
              <a:rPr sz="13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00" b="1" dirty="0">
                <a:solidFill>
                  <a:srgbClr val="FF0000"/>
                </a:solidFill>
                <a:latin typeface="Times New Roman"/>
                <a:cs typeface="Times New Roman"/>
              </a:rPr>
              <a:t>Drive</a:t>
            </a:r>
            <a:r>
              <a:rPr sz="13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300" spc="-10" dirty="0">
                <a:solidFill>
                  <a:srgbClr val="FF0000"/>
                </a:solidFill>
                <a:latin typeface="Times New Roman"/>
                <a:cs typeface="Times New Roman"/>
              </a:rPr>
              <a:t>https://drive.google.com/drive/folders/1XUnd1VG6u6FEGE_HbFIJgaWi6DnL01gj?usp=drive_link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34667" y="708685"/>
            <a:ext cx="7193280" cy="556234"/>
          </a:xfrm>
          <a:prstGeom prst="rect">
            <a:avLst/>
          </a:prstGeom>
        </p:spPr>
      </p:pic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425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5" name="object 29">
            <a:extLst>
              <a:ext uri="{FF2B5EF4-FFF2-40B4-BE49-F238E27FC236}">
                <a16:creationId xmlns:a16="http://schemas.microsoft.com/office/drawing/2014/main" id="{AAD69A8A-877F-AD80-8965-75EB09DE13A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207634" y="6448280"/>
            <a:ext cx="208660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410"/>
              </a:lnSpc>
            </a:pPr>
            <a:r>
              <a:rPr lang="en-US" dirty="0"/>
              <a:t>@codebits-3.0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074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</a:t>
            </a:r>
            <a:r>
              <a:rPr spc="-254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spc="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8178" y="1109853"/>
            <a:ext cx="5555615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Times New Roman"/>
                <a:cs typeface="Times New Roman"/>
              </a:rPr>
              <a:t>Impact: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Times New Roman"/>
              <a:cs typeface="Times New Roman"/>
            </a:endParaRPr>
          </a:p>
          <a:p>
            <a:pPr marL="457200" indent="-457200">
              <a:lnSpc>
                <a:spcPct val="100000"/>
              </a:lnSpc>
              <a:buFont typeface="Times New Roman"/>
              <a:buAutoNum type="arabicPeriod"/>
              <a:tabLst>
                <a:tab pos="457200" algn="l"/>
              </a:tabLst>
            </a:pPr>
            <a:r>
              <a:rPr sz="1500" b="1" dirty="0">
                <a:latin typeface="Times New Roman"/>
                <a:cs typeface="Times New Roman"/>
              </a:rPr>
              <a:t>Surgeons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&amp;</a:t>
            </a:r>
            <a:r>
              <a:rPr sz="1500" b="1" spc="-50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Trainees</a:t>
            </a:r>
            <a:r>
              <a:rPr sz="1500" spc="-10" dirty="0">
                <a:latin typeface="Times New Roman"/>
                <a:cs typeface="Times New Roman"/>
              </a:rPr>
              <a:t>: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Immersive,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hands-</a:t>
            </a:r>
            <a:r>
              <a:rPr sz="1500" b="1" dirty="0">
                <a:latin typeface="Times New Roman"/>
                <a:cs typeface="Times New Roman"/>
              </a:rPr>
              <a:t>on</a:t>
            </a:r>
            <a:r>
              <a:rPr sz="1500" b="1" spc="-4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training</a:t>
            </a:r>
            <a:r>
              <a:rPr sz="1500" b="1" spc="-5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with</a:t>
            </a:r>
            <a:endParaRPr sz="15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sz="1500" b="1" spc="-10" dirty="0">
                <a:latin typeface="Times New Roman"/>
                <a:cs typeface="Times New Roman"/>
              </a:rPr>
              <a:t>real-</a:t>
            </a:r>
            <a:r>
              <a:rPr sz="1500" b="1" dirty="0">
                <a:latin typeface="Times New Roman"/>
                <a:cs typeface="Times New Roman"/>
              </a:rPr>
              <a:t>time</a:t>
            </a:r>
            <a:r>
              <a:rPr sz="1500" b="1" spc="-4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feedback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practice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complex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procedures</a:t>
            </a:r>
            <a:r>
              <a:rPr sz="1500" spc="-10" dirty="0">
                <a:latin typeface="Times New Roman"/>
                <a:cs typeface="Times New Roman"/>
              </a:rPr>
              <a:t>.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Reduces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the</a:t>
            </a:r>
            <a:endParaRPr sz="15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sz="1500" b="1" dirty="0">
                <a:latin typeface="Times New Roman"/>
                <a:cs typeface="Times New Roman"/>
              </a:rPr>
              <a:t>learning</a:t>
            </a:r>
            <a:r>
              <a:rPr sz="1500" b="1" spc="-5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curve</a:t>
            </a:r>
            <a:r>
              <a:rPr sz="1500" b="1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improves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surgical</a:t>
            </a:r>
            <a:r>
              <a:rPr sz="1500" b="1" spc="-35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precision</a:t>
            </a:r>
            <a:r>
              <a:rPr sz="1500" spc="-10" dirty="0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  <a:p>
            <a:pPr marL="457200" marR="75565" indent="-457834">
              <a:lnSpc>
                <a:spcPct val="100000"/>
              </a:lnSpc>
              <a:buFont typeface="Times New Roman"/>
              <a:buAutoNum type="arabicPeriod" startAt="2"/>
              <a:tabLst>
                <a:tab pos="457200" algn="l"/>
              </a:tabLst>
            </a:pPr>
            <a:r>
              <a:rPr sz="1500" b="1" dirty="0">
                <a:latin typeface="Times New Roman"/>
                <a:cs typeface="Times New Roman"/>
              </a:rPr>
              <a:t>Remote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Surgeons</a:t>
            </a:r>
            <a:r>
              <a:rPr sz="1500" dirty="0">
                <a:latin typeface="Times New Roman"/>
                <a:cs typeface="Times New Roman"/>
              </a:rPr>
              <a:t>: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Surgeons</a:t>
            </a:r>
            <a:r>
              <a:rPr sz="1500" b="1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underserved</a:t>
            </a:r>
            <a:r>
              <a:rPr sz="1500" b="1" spc="-4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regions</a:t>
            </a:r>
            <a:r>
              <a:rPr sz="1500" b="1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can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access </a:t>
            </a:r>
            <a:r>
              <a:rPr sz="1500" b="1" spc="-10" dirty="0">
                <a:latin typeface="Times New Roman"/>
                <a:cs typeface="Times New Roman"/>
              </a:rPr>
              <a:t>state-</a:t>
            </a:r>
            <a:r>
              <a:rPr sz="1500" b="1" dirty="0">
                <a:latin typeface="Times New Roman"/>
                <a:cs typeface="Times New Roman"/>
              </a:rPr>
              <a:t>of-</a:t>
            </a:r>
            <a:r>
              <a:rPr sz="1500" b="1" spc="-25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the-</a:t>
            </a:r>
            <a:r>
              <a:rPr sz="1500" b="1" dirty="0">
                <a:latin typeface="Times New Roman"/>
                <a:cs typeface="Times New Roman"/>
              </a:rPr>
              <a:t>art</a:t>
            </a:r>
            <a:r>
              <a:rPr sz="1500" b="1" spc="-1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training</a:t>
            </a:r>
            <a:r>
              <a:rPr sz="1500" dirty="0">
                <a:latin typeface="Times New Roman"/>
                <a:cs typeface="Times New Roman"/>
              </a:rPr>
              <a:t>,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improving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global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surgical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skills</a:t>
            </a:r>
            <a:r>
              <a:rPr sz="1500" b="1" spc="1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and </a:t>
            </a:r>
            <a:r>
              <a:rPr sz="1500" b="1" dirty="0">
                <a:latin typeface="Times New Roman"/>
                <a:cs typeface="Times New Roman"/>
              </a:rPr>
              <a:t>reducing</a:t>
            </a:r>
            <a:r>
              <a:rPr sz="1500" b="1" spc="-4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malpractice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post-</a:t>
            </a:r>
            <a:r>
              <a:rPr sz="1500" b="1" dirty="0">
                <a:latin typeface="Times New Roman"/>
                <a:cs typeface="Times New Roman"/>
              </a:rPr>
              <a:t>surgical</a:t>
            </a:r>
            <a:r>
              <a:rPr sz="1500" b="1" spc="-40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complications</a:t>
            </a:r>
            <a:r>
              <a:rPr sz="1500" spc="-10" dirty="0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  <a:p>
            <a:pPr marL="457200" indent="-457200">
              <a:lnSpc>
                <a:spcPct val="100000"/>
              </a:lnSpc>
              <a:buFont typeface="Times New Roman"/>
              <a:buAutoNum type="arabicPeriod" startAt="2"/>
              <a:tabLst>
                <a:tab pos="457200" algn="l"/>
              </a:tabLst>
            </a:pPr>
            <a:r>
              <a:rPr sz="1500" b="1" dirty="0">
                <a:latin typeface="Times New Roman"/>
                <a:cs typeface="Times New Roman"/>
              </a:rPr>
              <a:t>Patients</a:t>
            </a:r>
            <a:r>
              <a:rPr sz="1500" dirty="0">
                <a:latin typeface="Times New Roman"/>
                <a:cs typeface="Times New Roman"/>
              </a:rPr>
              <a:t>: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Increased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safety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through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virtual</a:t>
            </a:r>
            <a:r>
              <a:rPr sz="1500" b="1" spc="-4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rehearsals</a:t>
            </a:r>
            <a:r>
              <a:rPr sz="1500" b="1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better</a:t>
            </a:r>
            <a:endParaRPr sz="15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communication,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enhancing</a:t>
            </a:r>
            <a:r>
              <a:rPr sz="1500" b="1" spc="-2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patient</a:t>
            </a:r>
            <a:r>
              <a:rPr sz="1500" b="1" spc="-4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trust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understanding.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9945" y="253745"/>
            <a:ext cx="1252855" cy="806450"/>
          </a:xfrm>
          <a:custGeom>
            <a:avLst/>
            <a:gdLst/>
            <a:ahLst/>
            <a:cxnLst/>
            <a:rect l="l" t="t" r="r" b="b"/>
            <a:pathLst>
              <a:path w="1252855" h="806450">
                <a:moveTo>
                  <a:pt x="0" y="403098"/>
                </a:moveTo>
                <a:lnTo>
                  <a:pt x="10091" y="330639"/>
                </a:lnTo>
                <a:lnTo>
                  <a:pt x="39186" y="262441"/>
                </a:lnTo>
                <a:lnTo>
                  <a:pt x="60307" y="230296"/>
                </a:lnTo>
                <a:lnTo>
                  <a:pt x="85516" y="199643"/>
                </a:lnTo>
                <a:lnTo>
                  <a:pt x="114591" y="170625"/>
                </a:lnTo>
                <a:lnTo>
                  <a:pt x="147311" y="143384"/>
                </a:lnTo>
                <a:lnTo>
                  <a:pt x="183456" y="118062"/>
                </a:lnTo>
                <a:lnTo>
                  <a:pt x="222803" y="94801"/>
                </a:lnTo>
                <a:lnTo>
                  <a:pt x="265133" y="73744"/>
                </a:lnTo>
                <a:lnTo>
                  <a:pt x="310224" y="55033"/>
                </a:lnTo>
                <a:lnTo>
                  <a:pt x="357854" y="38810"/>
                </a:lnTo>
                <a:lnTo>
                  <a:pt x="407803" y="25218"/>
                </a:lnTo>
                <a:lnTo>
                  <a:pt x="459850" y="14398"/>
                </a:lnTo>
                <a:lnTo>
                  <a:pt x="513773" y="6494"/>
                </a:lnTo>
                <a:lnTo>
                  <a:pt x="569351" y="1647"/>
                </a:lnTo>
                <a:lnTo>
                  <a:pt x="626363" y="0"/>
                </a:lnTo>
                <a:lnTo>
                  <a:pt x="683378" y="1647"/>
                </a:lnTo>
                <a:lnTo>
                  <a:pt x="738958" y="6494"/>
                </a:lnTo>
                <a:lnTo>
                  <a:pt x="792882" y="14398"/>
                </a:lnTo>
                <a:lnTo>
                  <a:pt x="844929" y="25218"/>
                </a:lnTo>
                <a:lnTo>
                  <a:pt x="894878" y="38810"/>
                </a:lnTo>
                <a:lnTo>
                  <a:pt x="942509" y="55033"/>
                </a:lnTo>
                <a:lnTo>
                  <a:pt x="987599" y="73744"/>
                </a:lnTo>
                <a:lnTo>
                  <a:pt x="1029929" y="94801"/>
                </a:lnTo>
                <a:lnTo>
                  <a:pt x="1069276" y="118062"/>
                </a:lnTo>
                <a:lnTo>
                  <a:pt x="1105420" y="143384"/>
                </a:lnTo>
                <a:lnTo>
                  <a:pt x="1138140" y="170625"/>
                </a:lnTo>
                <a:lnTo>
                  <a:pt x="1167214" y="199644"/>
                </a:lnTo>
                <a:lnTo>
                  <a:pt x="1192422" y="230296"/>
                </a:lnTo>
                <a:lnTo>
                  <a:pt x="1213543" y="262441"/>
                </a:lnTo>
                <a:lnTo>
                  <a:pt x="1242636" y="330639"/>
                </a:lnTo>
                <a:lnTo>
                  <a:pt x="1252728" y="403098"/>
                </a:lnTo>
                <a:lnTo>
                  <a:pt x="1250168" y="439789"/>
                </a:lnTo>
                <a:lnTo>
                  <a:pt x="1230354" y="510259"/>
                </a:lnTo>
                <a:lnTo>
                  <a:pt x="1192422" y="575899"/>
                </a:lnTo>
                <a:lnTo>
                  <a:pt x="1167214" y="606551"/>
                </a:lnTo>
                <a:lnTo>
                  <a:pt x="1138140" y="635570"/>
                </a:lnTo>
                <a:lnTo>
                  <a:pt x="1105420" y="662811"/>
                </a:lnTo>
                <a:lnTo>
                  <a:pt x="1069276" y="688133"/>
                </a:lnTo>
                <a:lnTo>
                  <a:pt x="1029929" y="711394"/>
                </a:lnTo>
                <a:lnTo>
                  <a:pt x="987599" y="732451"/>
                </a:lnTo>
                <a:lnTo>
                  <a:pt x="942509" y="751162"/>
                </a:lnTo>
                <a:lnTo>
                  <a:pt x="894878" y="767385"/>
                </a:lnTo>
                <a:lnTo>
                  <a:pt x="844929" y="780977"/>
                </a:lnTo>
                <a:lnTo>
                  <a:pt x="792882" y="791797"/>
                </a:lnTo>
                <a:lnTo>
                  <a:pt x="738958" y="799701"/>
                </a:lnTo>
                <a:lnTo>
                  <a:pt x="683378" y="804548"/>
                </a:lnTo>
                <a:lnTo>
                  <a:pt x="626363" y="806195"/>
                </a:lnTo>
                <a:lnTo>
                  <a:pt x="569351" y="804548"/>
                </a:lnTo>
                <a:lnTo>
                  <a:pt x="513773" y="799701"/>
                </a:lnTo>
                <a:lnTo>
                  <a:pt x="459850" y="791797"/>
                </a:lnTo>
                <a:lnTo>
                  <a:pt x="407803" y="780977"/>
                </a:lnTo>
                <a:lnTo>
                  <a:pt x="357854" y="767385"/>
                </a:lnTo>
                <a:lnTo>
                  <a:pt x="310224" y="751162"/>
                </a:lnTo>
                <a:lnTo>
                  <a:pt x="265133" y="732451"/>
                </a:lnTo>
                <a:lnTo>
                  <a:pt x="222803" y="711394"/>
                </a:lnTo>
                <a:lnTo>
                  <a:pt x="183456" y="688133"/>
                </a:lnTo>
                <a:lnTo>
                  <a:pt x="147311" y="662811"/>
                </a:lnTo>
                <a:lnTo>
                  <a:pt x="114591" y="635570"/>
                </a:lnTo>
                <a:lnTo>
                  <a:pt x="85516" y="606551"/>
                </a:lnTo>
                <a:lnTo>
                  <a:pt x="60307" y="575899"/>
                </a:lnTo>
                <a:lnTo>
                  <a:pt x="39186" y="543754"/>
                </a:lnTo>
                <a:lnTo>
                  <a:pt x="10091" y="475556"/>
                </a:lnTo>
                <a:lnTo>
                  <a:pt x="0" y="403098"/>
                </a:lnTo>
                <a:close/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6712" y="491109"/>
            <a:ext cx="677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Mirage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0772" y="1114044"/>
            <a:ext cx="6052185" cy="2392680"/>
            <a:chOff x="80772" y="1114044"/>
            <a:chExt cx="6052185" cy="23926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" y="1114044"/>
              <a:ext cx="6051804" cy="23926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8016" y="1138428"/>
              <a:ext cx="5962015" cy="2303145"/>
            </a:xfrm>
            <a:custGeom>
              <a:avLst/>
              <a:gdLst/>
              <a:ahLst/>
              <a:cxnLst/>
              <a:rect l="l" t="t" r="r" b="b"/>
              <a:pathLst>
                <a:path w="5962015" h="2303145">
                  <a:moveTo>
                    <a:pt x="0" y="2302764"/>
                  </a:moveTo>
                  <a:lnTo>
                    <a:pt x="5961888" y="2302764"/>
                  </a:lnTo>
                  <a:lnTo>
                    <a:pt x="5961888" y="0"/>
                  </a:lnTo>
                  <a:lnTo>
                    <a:pt x="0" y="0"/>
                  </a:lnTo>
                  <a:lnTo>
                    <a:pt x="0" y="2302764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03107" y="3855720"/>
            <a:ext cx="1548383" cy="20086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207756" y="5898591"/>
            <a:ext cx="13887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Pharynx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then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Floor</a:t>
            </a:r>
            <a:r>
              <a:rPr sz="1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Mouth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83295" y="1223772"/>
            <a:ext cx="3777996" cy="212597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66604" y="3848100"/>
            <a:ext cx="1658111" cy="201625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307193" y="5907125"/>
            <a:ext cx="138811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solidFill>
                  <a:srgbClr val="FF0000"/>
                </a:solidFill>
                <a:latin typeface="Times New Roman"/>
                <a:cs typeface="Times New Roman"/>
              </a:rPr>
              <a:t>Myology</a:t>
            </a:r>
            <a:r>
              <a:rPr sz="13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using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dirty="0">
                <a:solidFill>
                  <a:srgbClr val="FF0000"/>
                </a:solidFill>
                <a:latin typeface="Times New Roman"/>
                <a:cs typeface="Times New Roman"/>
              </a:rPr>
              <a:t>Augmented</a:t>
            </a:r>
            <a:r>
              <a:rPr sz="13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Reality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875264" y="5109971"/>
            <a:ext cx="264160" cy="885825"/>
            <a:chOff x="10875264" y="5109971"/>
            <a:chExt cx="264160" cy="88582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75264" y="5109971"/>
              <a:ext cx="263601" cy="88543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967593" y="5211317"/>
              <a:ext cx="132715" cy="725805"/>
            </a:xfrm>
            <a:custGeom>
              <a:avLst/>
              <a:gdLst/>
              <a:ahLst/>
              <a:cxnLst/>
              <a:rect l="l" t="t" r="r" b="b"/>
              <a:pathLst>
                <a:path w="132715" h="725804">
                  <a:moveTo>
                    <a:pt x="51397" y="75479"/>
                  </a:moveTo>
                  <a:lnTo>
                    <a:pt x="25609" y="78708"/>
                  </a:lnTo>
                  <a:lnTo>
                    <a:pt x="106806" y="725296"/>
                  </a:lnTo>
                  <a:lnTo>
                    <a:pt x="132460" y="722071"/>
                  </a:lnTo>
                  <a:lnTo>
                    <a:pt x="51397" y="75479"/>
                  </a:lnTo>
                  <a:close/>
                </a:path>
                <a:path w="132715" h="725804">
                  <a:moveTo>
                    <a:pt x="28828" y="0"/>
                  </a:moveTo>
                  <a:lnTo>
                    <a:pt x="0" y="81914"/>
                  </a:lnTo>
                  <a:lnTo>
                    <a:pt x="25609" y="78708"/>
                  </a:lnTo>
                  <a:lnTo>
                    <a:pt x="24002" y="65912"/>
                  </a:lnTo>
                  <a:lnTo>
                    <a:pt x="49783" y="62610"/>
                  </a:lnTo>
                  <a:lnTo>
                    <a:pt x="70643" y="62610"/>
                  </a:lnTo>
                  <a:lnTo>
                    <a:pt x="28828" y="0"/>
                  </a:lnTo>
                  <a:close/>
                </a:path>
                <a:path w="132715" h="725804">
                  <a:moveTo>
                    <a:pt x="49783" y="62610"/>
                  </a:moveTo>
                  <a:lnTo>
                    <a:pt x="24002" y="65912"/>
                  </a:lnTo>
                  <a:lnTo>
                    <a:pt x="25609" y="78708"/>
                  </a:lnTo>
                  <a:lnTo>
                    <a:pt x="51397" y="75479"/>
                  </a:lnTo>
                  <a:lnTo>
                    <a:pt x="49783" y="62610"/>
                  </a:lnTo>
                  <a:close/>
                </a:path>
                <a:path w="132715" h="725804">
                  <a:moveTo>
                    <a:pt x="70643" y="62610"/>
                  </a:moveTo>
                  <a:lnTo>
                    <a:pt x="49783" y="62610"/>
                  </a:lnTo>
                  <a:lnTo>
                    <a:pt x="51397" y="75479"/>
                  </a:lnTo>
                  <a:lnTo>
                    <a:pt x="77088" y="72262"/>
                  </a:lnTo>
                  <a:lnTo>
                    <a:pt x="70643" y="6261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22135" y="3912108"/>
            <a:ext cx="1117091" cy="203911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43471" y="1159763"/>
            <a:ext cx="1139952" cy="218236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159753" y="3364738"/>
            <a:ext cx="188722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Anatomy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Vision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using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Augmented</a:t>
            </a:r>
            <a:r>
              <a:rPr sz="1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Reality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64909" y="6046723"/>
            <a:ext cx="1298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Interior</a:t>
            </a:r>
            <a:r>
              <a:rPr sz="1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Brain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907780" y="5109971"/>
            <a:ext cx="260985" cy="885825"/>
            <a:chOff x="8907780" y="5109971"/>
            <a:chExt cx="260985" cy="885825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07780" y="5109971"/>
              <a:ext cx="260603" cy="88543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999728" y="5211317"/>
              <a:ext cx="130810" cy="725805"/>
            </a:xfrm>
            <a:custGeom>
              <a:avLst/>
              <a:gdLst/>
              <a:ahLst/>
              <a:cxnLst/>
              <a:rect l="l" t="t" r="r" b="b"/>
              <a:pathLst>
                <a:path w="130809" h="725804">
                  <a:moveTo>
                    <a:pt x="51477" y="75564"/>
                  </a:moveTo>
                  <a:lnTo>
                    <a:pt x="25822" y="78729"/>
                  </a:lnTo>
                  <a:lnTo>
                    <a:pt x="104775" y="725258"/>
                  </a:lnTo>
                  <a:lnTo>
                    <a:pt x="130428" y="722109"/>
                  </a:lnTo>
                  <a:lnTo>
                    <a:pt x="51477" y="75564"/>
                  </a:lnTo>
                  <a:close/>
                </a:path>
                <a:path w="130809" h="725804">
                  <a:moveTo>
                    <a:pt x="29210" y="0"/>
                  </a:moveTo>
                  <a:lnTo>
                    <a:pt x="0" y="81914"/>
                  </a:lnTo>
                  <a:lnTo>
                    <a:pt x="25822" y="78729"/>
                  </a:lnTo>
                  <a:lnTo>
                    <a:pt x="24256" y="65912"/>
                  </a:lnTo>
                  <a:lnTo>
                    <a:pt x="49911" y="62737"/>
                  </a:lnTo>
                  <a:lnTo>
                    <a:pt x="70815" y="62737"/>
                  </a:lnTo>
                  <a:lnTo>
                    <a:pt x="29210" y="0"/>
                  </a:lnTo>
                  <a:close/>
                </a:path>
                <a:path w="130809" h="725804">
                  <a:moveTo>
                    <a:pt x="49911" y="62737"/>
                  </a:moveTo>
                  <a:lnTo>
                    <a:pt x="24256" y="65912"/>
                  </a:lnTo>
                  <a:lnTo>
                    <a:pt x="25822" y="78729"/>
                  </a:lnTo>
                  <a:lnTo>
                    <a:pt x="51477" y="75564"/>
                  </a:lnTo>
                  <a:lnTo>
                    <a:pt x="49911" y="62737"/>
                  </a:lnTo>
                  <a:close/>
                </a:path>
                <a:path w="130809" h="725804">
                  <a:moveTo>
                    <a:pt x="70815" y="62737"/>
                  </a:moveTo>
                  <a:lnTo>
                    <a:pt x="49911" y="62737"/>
                  </a:lnTo>
                  <a:lnTo>
                    <a:pt x="51477" y="75564"/>
                  </a:lnTo>
                  <a:lnTo>
                    <a:pt x="77216" y="72389"/>
                  </a:lnTo>
                  <a:lnTo>
                    <a:pt x="70815" y="6273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851904" y="5382767"/>
            <a:ext cx="238125" cy="760730"/>
            <a:chOff x="6851904" y="5382767"/>
            <a:chExt cx="238125" cy="760730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51904" y="5382767"/>
              <a:ext cx="237832" cy="76048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930644" y="5484113"/>
              <a:ext cx="78105" cy="601345"/>
            </a:xfrm>
            <a:custGeom>
              <a:avLst/>
              <a:gdLst/>
              <a:ahLst/>
              <a:cxnLst/>
              <a:rect l="l" t="t" r="r" b="b"/>
              <a:pathLst>
                <a:path w="78104" h="601345">
                  <a:moveTo>
                    <a:pt x="25903" y="77131"/>
                  </a:moveTo>
                  <a:lnTo>
                    <a:pt x="5079" y="599770"/>
                  </a:lnTo>
                  <a:lnTo>
                    <a:pt x="30987" y="600798"/>
                  </a:lnTo>
                  <a:lnTo>
                    <a:pt x="51767" y="79248"/>
                  </a:lnTo>
                  <a:lnTo>
                    <a:pt x="51809" y="78189"/>
                  </a:lnTo>
                  <a:lnTo>
                    <a:pt x="25903" y="77131"/>
                  </a:lnTo>
                  <a:close/>
                </a:path>
                <a:path w="78104" h="601345">
                  <a:moveTo>
                    <a:pt x="70951" y="64262"/>
                  </a:moveTo>
                  <a:lnTo>
                    <a:pt x="26415" y="64262"/>
                  </a:lnTo>
                  <a:lnTo>
                    <a:pt x="52324" y="65278"/>
                  </a:lnTo>
                  <a:lnTo>
                    <a:pt x="51893" y="76073"/>
                  </a:lnTo>
                  <a:lnTo>
                    <a:pt x="51809" y="78189"/>
                  </a:lnTo>
                  <a:lnTo>
                    <a:pt x="77724" y="79248"/>
                  </a:lnTo>
                  <a:lnTo>
                    <a:pt x="70951" y="64262"/>
                  </a:lnTo>
                  <a:close/>
                </a:path>
                <a:path w="78104" h="601345">
                  <a:moveTo>
                    <a:pt x="26415" y="64262"/>
                  </a:moveTo>
                  <a:lnTo>
                    <a:pt x="25945" y="76073"/>
                  </a:lnTo>
                  <a:lnTo>
                    <a:pt x="25903" y="77131"/>
                  </a:lnTo>
                  <a:lnTo>
                    <a:pt x="51809" y="78189"/>
                  </a:lnTo>
                  <a:lnTo>
                    <a:pt x="52324" y="65278"/>
                  </a:lnTo>
                  <a:lnTo>
                    <a:pt x="26415" y="64262"/>
                  </a:lnTo>
                  <a:close/>
                </a:path>
                <a:path w="78104" h="601345">
                  <a:moveTo>
                    <a:pt x="41909" y="0"/>
                  </a:moveTo>
                  <a:lnTo>
                    <a:pt x="0" y="76073"/>
                  </a:lnTo>
                  <a:lnTo>
                    <a:pt x="25903" y="77131"/>
                  </a:lnTo>
                  <a:lnTo>
                    <a:pt x="26375" y="65278"/>
                  </a:lnTo>
                  <a:lnTo>
                    <a:pt x="26415" y="64262"/>
                  </a:lnTo>
                  <a:lnTo>
                    <a:pt x="70951" y="64262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563227" y="3410457"/>
            <a:ext cx="22828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Heart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after</a:t>
            </a:r>
            <a:r>
              <a:rPr sz="1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Fontan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procedure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759695" y="2737104"/>
            <a:ext cx="960755" cy="772795"/>
            <a:chOff x="9759695" y="2737104"/>
            <a:chExt cx="960755" cy="772795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59695" y="2737104"/>
              <a:ext cx="960145" cy="77266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9880853" y="2838450"/>
              <a:ext cx="800735" cy="612775"/>
            </a:xfrm>
            <a:custGeom>
              <a:avLst/>
              <a:gdLst/>
              <a:ahLst/>
              <a:cxnLst/>
              <a:rect l="l" t="t" r="r" b="b"/>
              <a:pathLst>
                <a:path w="800734" h="612775">
                  <a:moveTo>
                    <a:pt x="69743" y="36662"/>
                  </a:moveTo>
                  <a:lnTo>
                    <a:pt x="54008" y="57372"/>
                  </a:lnTo>
                  <a:lnTo>
                    <a:pt x="784732" y="612648"/>
                  </a:lnTo>
                  <a:lnTo>
                    <a:pt x="800480" y="591947"/>
                  </a:lnTo>
                  <a:lnTo>
                    <a:pt x="69743" y="36662"/>
                  </a:lnTo>
                  <a:close/>
                </a:path>
                <a:path w="800734" h="612775">
                  <a:moveTo>
                    <a:pt x="0" y="0"/>
                  </a:moveTo>
                  <a:lnTo>
                    <a:pt x="38353" y="77977"/>
                  </a:lnTo>
                  <a:lnTo>
                    <a:pt x="54008" y="57372"/>
                  </a:lnTo>
                  <a:lnTo>
                    <a:pt x="43688" y="49529"/>
                  </a:lnTo>
                  <a:lnTo>
                    <a:pt x="59436" y="28828"/>
                  </a:lnTo>
                  <a:lnTo>
                    <a:pt x="75695" y="28828"/>
                  </a:lnTo>
                  <a:lnTo>
                    <a:pt x="85344" y="16128"/>
                  </a:lnTo>
                  <a:lnTo>
                    <a:pt x="0" y="0"/>
                  </a:lnTo>
                  <a:close/>
                </a:path>
                <a:path w="800734" h="612775">
                  <a:moveTo>
                    <a:pt x="59436" y="28828"/>
                  </a:moveTo>
                  <a:lnTo>
                    <a:pt x="43688" y="49529"/>
                  </a:lnTo>
                  <a:lnTo>
                    <a:pt x="54008" y="57372"/>
                  </a:lnTo>
                  <a:lnTo>
                    <a:pt x="69743" y="36662"/>
                  </a:lnTo>
                  <a:lnTo>
                    <a:pt x="59436" y="28828"/>
                  </a:lnTo>
                  <a:close/>
                </a:path>
                <a:path w="800734" h="612775">
                  <a:moveTo>
                    <a:pt x="75695" y="28828"/>
                  </a:moveTo>
                  <a:lnTo>
                    <a:pt x="59436" y="28828"/>
                  </a:lnTo>
                  <a:lnTo>
                    <a:pt x="69743" y="36662"/>
                  </a:lnTo>
                  <a:lnTo>
                    <a:pt x="75695" y="288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548628" y="2580144"/>
            <a:ext cx="375285" cy="922019"/>
            <a:chOff x="6548628" y="2580144"/>
            <a:chExt cx="375285" cy="922019"/>
          </a:xfrm>
        </p:grpSpPr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48628" y="2580144"/>
              <a:ext cx="374954" cy="92200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652260" y="2681477"/>
              <a:ext cx="233045" cy="763270"/>
            </a:xfrm>
            <a:custGeom>
              <a:avLst/>
              <a:gdLst/>
              <a:ahLst/>
              <a:cxnLst/>
              <a:rect l="l" t="t" r="r" b="b"/>
              <a:pathLst>
                <a:path w="233045" h="763270">
                  <a:moveTo>
                    <a:pt x="50075" y="71702"/>
                  </a:moveTo>
                  <a:lnTo>
                    <a:pt x="25046" y="78393"/>
                  </a:lnTo>
                  <a:lnTo>
                    <a:pt x="207645" y="762888"/>
                  </a:lnTo>
                  <a:lnTo>
                    <a:pt x="232664" y="756285"/>
                  </a:lnTo>
                  <a:lnTo>
                    <a:pt x="50075" y="71702"/>
                  </a:lnTo>
                  <a:close/>
                </a:path>
                <a:path w="233045" h="763270">
                  <a:moveTo>
                    <a:pt x="17525" y="0"/>
                  </a:moveTo>
                  <a:lnTo>
                    <a:pt x="0" y="85089"/>
                  </a:lnTo>
                  <a:lnTo>
                    <a:pt x="25046" y="78393"/>
                  </a:lnTo>
                  <a:lnTo>
                    <a:pt x="21717" y="65912"/>
                  </a:lnTo>
                  <a:lnTo>
                    <a:pt x="46736" y="59182"/>
                  </a:lnTo>
                  <a:lnTo>
                    <a:pt x="69888" y="59182"/>
                  </a:lnTo>
                  <a:lnTo>
                    <a:pt x="17525" y="0"/>
                  </a:lnTo>
                  <a:close/>
                </a:path>
                <a:path w="233045" h="763270">
                  <a:moveTo>
                    <a:pt x="46736" y="59182"/>
                  </a:moveTo>
                  <a:lnTo>
                    <a:pt x="21717" y="65912"/>
                  </a:lnTo>
                  <a:lnTo>
                    <a:pt x="25046" y="78393"/>
                  </a:lnTo>
                  <a:lnTo>
                    <a:pt x="50075" y="71702"/>
                  </a:lnTo>
                  <a:lnTo>
                    <a:pt x="46736" y="59182"/>
                  </a:lnTo>
                  <a:close/>
                </a:path>
                <a:path w="233045" h="763270">
                  <a:moveTo>
                    <a:pt x="69888" y="59182"/>
                  </a:moveTo>
                  <a:lnTo>
                    <a:pt x="46736" y="59182"/>
                  </a:lnTo>
                  <a:lnTo>
                    <a:pt x="50075" y="71702"/>
                  </a:lnTo>
                  <a:lnTo>
                    <a:pt x="75057" y="65024"/>
                  </a:lnTo>
                  <a:lnTo>
                    <a:pt x="69888" y="5918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29819" y="3690873"/>
            <a:ext cx="778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Benefits: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9819" y="4178934"/>
            <a:ext cx="5649595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marR="755650" indent="-457200">
              <a:lnSpc>
                <a:spcPct val="100000"/>
              </a:lnSpc>
              <a:spcBef>
                <a:spcPts val="95"/>
              </a:spcBef>
              <a:buFont typeface="Times New Roman"/>
              <a:buAutoNum type="arabicPeriod"/>
              <a:tabLst>
                <a:tab pos="457200" algn="l"/>
              </a:tabLst>
            </a:pPr>
            <a:r>
              <a:rPr sz="1600" b="1" dirty="0">
                <a:latin typeface="Times New Roman"/>
                <a:cs typeface="Times New Roman"/>
              </a:rPr>
              <a:t>Social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Global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access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advanced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surgical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training</a:t>
            </a:r>
            <a:r>
              <a:rPr sz="1600" spc="-10" dirty="0">
                <a:latin typeface="Times New Roman"/>
                <a:cs typeface="Times New Roman"/>
              </a:rPr>
              <a:t>, </a:t>
            </a:r>
            <a:r>
              <a:rPr sz="1600" dirty="0">
                <a:latin typeface="Times New Roman"/>
                <a:cs typeface="Times New Roman"/>
              </a:rPr>
              <a:t>improving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healthcare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remote</a:t>
            </a:r>
            <a:r>
              <a:rPr sz="1600" spc="-10" dirty="0">
                <a:latin typeface="Times New Roman"/>
                <a:cs typeface="Times New Roman"/>
              </a:rPr>
              <a:t> areas.</a:t>
            </a:r>
            <a:endParaRPr sz="1600">
              <a:latin typeface="Times New Roman"/>
              <a:cs typeface="Times New Roman"/>
            </a:endParaRPr>
          </a:p>
          <a:p>
            <a:pPr marL="457200" marR="5715" indent="-457200">
              <a:lnSpc>
                <a:spcPct val="100000"/>
              </a:lnSpc>
              <a:buFont typeface="Times New Roman"/>
              <a:buAutoNum type="arabicPeriod"/>
              <a:tabLst>
                <a:tab pos="457200" algn="l"/>
              </a:tabLst>
            </a:pPr>
            <a:r>
              <a:rPr sz="1600" b="1" dirty="0">
                <a:latin typeface="Times New Roman"/>
                <a:cs typeface="Times New Roman"/>
              </a:rPr>
              <a:t>Economic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Reduces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training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costs</a:t>
            </a:r>
            <a:r>
              <a:rPr sz="1600" dirty="0">
                <a:latin typeface="Times New Roman"/>
                <a:cs typeface="Times New Roman"/>
              </a:rPr>
              <a:t>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lowers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malpractice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risks</a:t>
            </a:r>
            <a:r>
              <a:rPr sz="1600" spc="-10" dirty="0">
                <a:latin typeface="Times New Roman"/>
                <a:cs typeface="Times New Roman"/>
              </a:rPr>
              <a:t>, </a:t>
            </a:r>
            <a:r>
              <a:rPr sz="1600" b="1" dirty="0">
                <a:latin typeface="Times New Roman"/>
                <a:cs typeface="Times New Roman"/>
              </a:rPr>
              <a:t>minimizes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surgical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errors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improves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operating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room </a:t>
            </a:r>
            <a:r>
              <a:rPr sz="1600" b="1" dirty="0">
                <a:latin typeface="Times New Roman"/>
                <a:cs typeface="Times New Roman"/>
              </a:rPr>
              <a:t>efficiency</a:t>
            </a:r>
            <a:r>
              <a:rPr sz="1600" dirty="0">
                <a:latin typeface="Times New Roman"/>
                <a:cs typeface="Times New Roman"/>
              </a:rPr>
              <a:t>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saving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time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resources.</a:t>
            </a:r>
            <a:endParaRPr sz="1600">
              <a:latin typeface="Times New Roman"/>
              <a:cs typeface="Times New Roman"/>
            </a:endParaRPr>
          </a:p>
          <a:p>
            <a:pPr marL="457200" marR="5080" indent="-457200">
              <a:lnSpc>
                <a:spcPct val="100000"/>
              </a:lnSpc>
              <a:buFont typeface="Times New Roman"/>
              <a:buAutoNum type="arabicPeriod"/>
              <a:tabLst>
                <a:tab pos="457200" algn="l"/>
              </a:tabLst>
            </a:pPr>
            <a:r>
              <a:rPr sz="1600" b="1" dirty="0">
                <a:latin typeface="Times New Roman"/>
                <a:cs typeface="Times New Roman"/>
              </a:rPr>
              <a:t>Environmental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Cuts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medical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waste,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reduces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resource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lowers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carbon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emissions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allowing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remote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training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without </a:t>
            </a:r>
            <a:r>
              <a:rPr sz="1600" dirty="0">
                <a:latin typeface="Times New Roman"/>
                <a:cs typeface="Times New Roman"/>
              </a:rPr>
              <a:t>travel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specialized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centers.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8204" y="3662171"/>
            <a:ext cx="6052185" cy="2647315"/>
            <a:chOff x="108204" y="3662171"/>
            <a:chExt cx="6052185" cy="2647315"/>
          </a:xfrm>
        </p:grpSpPr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204" y="3662171"/>
              <a:ext cx="6051804" cy="264718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55448" y="3686555"/>
              <a:ext cx="5962015" cy="2557780"/>
            </a:xfrm>
            <a:custGeom>
              <a:avLst/>
              <a:gdLst/>
              <a:ahLst/>
              <a:cxnLst/>
              <a:rect l="l" t="t" r="r" b="b"/>
              <a:pathLst>
                <a:path w="5962015" h="2557779">
                  <a:moveTo>
                    <a:pt x="0" y="2557272"/>
                  </a:moveTo>
                  <a:lnTo>
                    <a:pt x="5961888" y="2557272"/>
                  </a:lnTo>
                  <a:lnTo>
                    <a:pt x="5961888" y="0"/>
                  </a:lnTo>
                  <a:lnTo>
                    <a:pt x="0" y="0"/>
                  </a:lnTo>
                  <a:lnTo>
                    <a:pt x="0" y="2557272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425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43" name="object 29">
            <a:extLst>
              <a:ext uri="{FF2B5EF4-FFF2-40B4-BE49-F238E27FC236}">
                <a16:creationId xmlns:a16="http://schemas.microsoft.com/office/drawing/2014/main" id="{539087B7-E6C5-A3CC-A935-6A4D6EEEB34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207634" y="6448280"/>
            <a:ext cx="208660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410"/>
              </a:lnSpc>
            </a:pPr>
            <a:r>
              <a:rPr lang="en-US" dirty="0"/>
              <a:t>@codebits-3.0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2756535" algn="l"/>
              </a:tabLst>
            </a:pPr>
            <a:r>
              <a:rPr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</a:t>
            </a:r>
            <a:r>
              <a:rPr lang="en-US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4" name="object 4"/>
          <p:cNvSpPr/>
          <p:nvPr/>
        </p:nvSpPr>
        <p:spPr>
          <a:xfrm>
            <a:off x="329945" y="253745"/>
            <a:ext cx="1252855" cy="806450"/>
          </a:xfrm>
          <a:custGeom>
            <a:avLst/>
            <a:gdLst/>
            <a:ahLst/>
            <a:cxnLst/>
            <a:rect l="l" t="t" r="r" b="b"/>
            <a:pathLst>
              <a:path w="1252855" h="806450">
                <a:moveTo>
                  <a:pt x="0" y="403098"/>
                </a:moveTo>
                <a:lnTo>
                  <a:pt x="10091" y="330639"/>
                </a:lnTo>
                <a:lnTo>
                  <a:pt x="39186" y="262441"/>
                </a:lnTo>
                <a:lnTo>
                  <a:pt x="60307" y="230296"/>
                </a:lnTo>
                <a:lnTo>
                  <a:pt x="85516" y="199643"/>
                </a:lnTo>
                <a:lnTo>
                  <a:pt x="114591" y="170625"/>
                </a:lnTo>
                <a:lnTo>
                  <a:pt x="147311" y="143384"/>
                </a:lnTo>
                <a:lnTo>
                  <a:pt x="183456" y="118062"/>
                </a:lnTo>
                <a:lnTo>
                  <a:pt x="222803" y="94801"/>
                </a:lnTo>
                <a:lnTo>
                  <a:pt x="265133" y="73744"/>
                </a:lnTo>
                <a:lnTo>
                  <a:pt x="310224" y="55033"/>
                </a:lnTo>
                <a:lnTo>
                  <a:pt x="357854" y="38810"/>
                </a:lnTo>
                <a:lnTo>
                  <a:pt x="407803" y="25218"/>
                </a:lnTo>
                <a:lnTo>
                  <a:pt x="459850" y="14398"/>
                </a:lnTo>
                <a:lnTo>
                  <a:pt x="513773" y="6494"/>
                </a:lnTo>
                <a:lnTo>
                  <a:pt x="569351" y="1647"/>
                </a:lnTo>
                <a:lnTo>
                  <a:pt x="626363" y="0"/>
                </a:lnTo>
                <a:lnTo>
                  <a:pt x="683378" y="1647"/>
                </a:lnTo>
                <a:lnTo>
                  <a:pt x="738958" y="6494"/>
                </a:lnTo>
                <a:lnTo>
                  <a:pt x="792882" y="14398"/>
                </a:lnTo>
                <a:lnTo>
                  <a:pt x="844929" y="25218"/>
                </a:lnTo>
                <a:lnTo>
                  <a:pt x="894878" y="38810"/>
                </a:lnTo>
                <a:lnTo>
                  <a:pt x="942509" y="55033"/>
                </a:lnTo>
                <a:lnTo>
                  <a:pt x="987599" y="73744"/>
                </a:lnTo>
                <a:lnTo>
                  <a:pt x="1029929" y="94801"/>
                </a:lnTo>
                <a:lnTo>
                  <a:pt x="1069276" y="118062"/>
                </a:lnTo>
                <a:lnTo>
                  <a:pt x="1105420" y="143384"/>
                </a:lnTo>
                <a:lnTo>
                  <a:pt x="1138140" y="170625"/>
                </a:lnTo>
                <a:lnTo>
                  <a:pt x="1167214" y="199644"/>
                </a:lnTo>
                <a:lnTo>
                  <a:pt x="1192422" y="230296"/>
                </a:lnTo>
                <a:lnTo>
                  <a:pt x="1213543" y="262441"/>
                </a:lnTo>
                <a:lnTo>
                  <a:pt x="1242636" y="330639"/>
                </a:lnTo>
                <a:lnTo>
                  <a:pt x="1252728" y="403098"/>
                </a:lnTo>
                <a:lnTo>
                  <a:pt x="1250168" y="439789"/>
                </a:lnTo>
                <a:lnTo>
                  <a:pt x="1230354" y="510259"/>
                </a:lnTo>
                <a:lnTo>
                  <a:pt x="1192422" y="575899"/>
                </a:lnTo>
                <a:lnTo>
                  <a:pt x="1167214" y="606551"/>
                </a:lnTo>
                <a:lnTo>
                  <a:pt x="1138140" y="635570"/>
                </a:lnTo>
                <a:lnTo>
                  <a:pt x="1105420" y="662811"/>
                </a:lnTo>
                <a:lnTo>
                  <a:pt x="1069276" y="688133"/>
                </a:lnTo>
                <a:lnTo>
                  <a:pt x="1029929" y="711394"/>
                </a:lnTo>
                <a:lnTo>
                  <a:pt x="987599" y="732451"/>
                </a:lnTo>
                <a:lnTo>
                  <a:pt x="942509" y="751162"/>
                </a:lnTo>
                <a:lnTo>
                  <a:pt x="894878" y="767385"/>
                </a:lnTo>
                <a:lnTo>
                  <a:pt x="844929" y="780977"/>
                </a:lnTo>
                <a:lnTo>
                  <a:pt x="792882" y="791797"/>
                </a:lnTo>
                <a:lnTo>
                  <a:pt x="738958" y="799701"/>
                </a:lnTo>
                <a:lnTo>
                  <a:pt x="683378" y="804548"/>
                </a:lnTo>
                <a:lnTo>
                  <a:pt x="626363" y="806195"/>
                </a:lnTo>
                <a:lnTo>
                  <a:pt x="569351" y="804548"/>
                </a:lnTo>
                <a:lnTo>
                  <a:pt x="513773" y="799701"/>
                </a:lnTo>
                <a:lnTo>
                  <a:pt x="459850" y="791797"/>
                </a:lnTo>
                <a:lnTo>
                  <a:pt x="407803" y="780977"/>
                </a:lnTo>
                <a:lnTo>
                  <a:pt x="357854" y="767385"/>
                </a:lnTo>
                <a:lnTo>
                  <a:pt x="310224" y="751162"/>
                </a:lnTo>
                <a:lnTo>
                  <a:pt x="265133" y="732451"/>
                </a:lnTo>
                <a:lnTo>
                  <a:pt x="222803" y="711394"/>
                </a:lnTo>
                <a:lnTo>
                  <a:pt x="183456" y="688133"/>
                </a:lnTo>
                <a:lnTo>
                  <a:pt x="147311" y="662811"/>
                </a:lnTo>
                <a:lnTo>
                  <a:pt x="114591" y="635570"/>
                </a:lnTo>
                <a:lnTo>
                  <a:pt x="85516" y="606551"/>
                </a:lnTo>
                <a:lnTo>
                  <a:pt x="60307" y="575899"/>
                </a:lnTo>
                <a:lnTo>
                  <a:pt x="39186" y="543754"/>
                </a:lnTo>
                <a:lnTo>
                  <a:pt x="10091" y="475556"/>
                </a:lnTo>
                <a:lnTo>
                  <a:pt x="0" y="403098"/>
                </a:lnTo>
                <a:close/>
              </a:path>
            </a:pathLst>
          </a:custGeom>
          <a:ln w="25908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6712" y="491109"/>
            <a:ext cx="677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Mirage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41135" y="1266444"/>
            <a:ext cx="3337560" cy="1503045"/>
            <a:chOff x="6041135" y="1266444"/>
            <a:chExt cx="3337560" cy="15030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41135" y="1266444"/>
              <a:ext cx="2862071" cy="15026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22107" y="1976602"/>
              <a:ext cx="1656588" cy="44046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843265" y="1999742"/>
              <a:ext cx="1497330" cy="305435"/>
            </a:xfrm>
            <a:custGeom>
              <a:avLst/>
              <a:gdLst/>
              <a:ahLst/>
              <a:cxnLst/>
              <a:rect l="l" t="t" r="r" b="b"/>
              <a:pathLst>
                <a:path w="1497329" h="305435">
                  <a:moveTo>
                    <a:pt x="69595" y="228600"/>
                  </a:moveTo>
                  <a:lnTo>
                    <a:pt x="0" y="280670"/>
                  </a:lnTo>
                  <a:lnTo>
                    <a:pt x="83311" y="305181"/>
                  </a:lnTo>
                  <a:lnTo>
                    <a:pt x="79149" y="281940"/>
                  </a:lnTo>
                  <a:lnTo>
                    <a:pt x="66039" y="281940"/>
                  </a:lnTo>
                  <a:lnTo>
                    <a:pt x="61467" y="256412"/>
                  </a:lnTo>
                  <a:lnTo>
                    <a:pt x="74169" y="254137"/>
                  </a:lnTo>
                  <a:lnTo>
                    <a:pt x="69595" y="228600"/>
                  </a:lnTo>
                  <a:close/>
                </a:path>
                <a:path w="1497329" h="305435">
                  <a:moveTo>
                    <a:pt x="74169" y="254137"/>
                  </a:moveTo>
                  <a:lnTo>
                    <a:pt x="61467" y="256412"/>
                  </a:lnTo>
                  <a:lnTo>
                    <a:pt x="66039" y="281940"/>
                  </a:lnTo>
                  <a:lnTo>
                    <a:pt x="78741" y="279663"/>
                  </a:lnTo>
                  <a:lnTo>
                    <a:pt x="74169" y="254137"/>
                  </a:lnTo>
                  <a:close/>
                </a:path>
                <a:path w="1497329" h="305435">
                  <a:moveTo>
                    <a:pt x="78741" y="279663"/>
                  </a:moveTo>
                  <a:lnTo>
                    <a:pt x="66039" y="281940"/>
                  </a:lnTo>
                  <a:lnTo>
                    <a:pt x="79149" y="281940"/>
                  </a:lnTo>
                  <a:lnTo>
                    <a:pt x="78741" y="279663"/>
                  </a:lnTo>
                  <a:close/>
                </a:path>
                <a:path w="1497329" h="305435">
                  <a:moveTo>
                    <a:pt x="1492757" y="0"/>
                  </a:moveTo>
                  <a:lnTo>
                    <a:pt x="74169" y="254137"/>
                  </a:lnTo>
                  <a:lnTo>
                    <a:pt x="78741" y="279663"/>
                  </a:lnTo>
                  <a:lnTo>
                    <a:pt x="1497329" y="25400"/>
                  </a:lnTo>
                  <a:lnTo>
                    <a:pt x="14927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041135" y="2967227"/>
            <a:ext cx="3327400" cy="1508760"/>
            <a:chOff x="6041135" y="2967227"/>
            <a:chExt cx="3327400" cy="150876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41135" y="2967227"/>
              <a:ext cx="2871216" cy="1508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03235" y="3640861"/>
              <a:ext cx="1764792" cy="28039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724393" y="3663695"/>
              <a:ext cx="1605915" cy="155575"/>
            </a:xfrm>
            <a:custGeom>
              <a:avLst/>
              <a:gdLst/>
              <a:ahLst/>
              <a:cxnLst/>
              <a:rect l="l" t="t" r="r" b="b"/>
              <a:pathLst>
                <a:path w="1605915" h="155575">
                  <a:moveTo>
                    <a:pt x="74929" y="77850"/>
                  </a:moveTo>
                  <a:lnTo>
                    <a:pt x="0" y="121919"/>
                  </a:lnTo>
                  <a:lnTo>
                    <a:pt x="80136" y="155447"/>
                  </a:lnTo>
                  <a:lnTo>
                    <a:pt x="78458" y="130428"/>
                  </a:lnTo>
                  <a:lnTo>
                    <a:pt x="65531" y="130428"/>
                  </a:lnTo>
                  <a:lnTo>
                    <a:pt x="63753" y="104647"/>
                  </a:lnTo>
                  <a:lnTo>
                    <a:pt x="76669" y="103770"/>
                  </a:lnTo>
                  <a:lnTo>
                    <a:pt x="74929" y="77850"/>
                  </a:lnTo>
                  <a:close/>
                </a:path>
                <a:path w="1605915" h="155575">
                  <a:moveTo>
                    <a:pt x="76669" y="103770"/>
                  </a:moveTo>
                  <a:lnTo>
                    <a:pt x="63753" y="104647"/>
                  </a:lnTo>
                  <a:lnTo>
                    <a:pt x="65471" y="129555"/>
                  </a:lnTo>
                  <a:lnTo>
                    <a:pt x="65531" y="130428"/>
                  </a:lnTo>
                  <a:lnTo>
                    <a:pt x="78399" y="129555"/>
                  </a:lnTo>
                  <a:lnTo>
                    <a:pt x="76728" y="104647"/>
                  </a:lnTo>
                  <a:lnTo>
                    <a:pt x="76669" y="103770"/>
                  </a:lnTo>
                  <a:close/>
                </a:path>
                <a:path w="1605915" h="155575">
                  <a:moveTo>
                    <a:pt x="78399" y="129555"/>
                  </a:moveTo>
                  <a:lnTo>
                    <a:pt x="65531" y="130428"/>
                  </a:lnTo>
                  <a:lnTo>
                    <a:pt x="78458" y="130428"/>
                  </a:lnTo>
                  <a:lnTo>
                    <a:pt x="78399" y="129555"/>
                  </a:lnTo>
                  <a:close/>
                </a:path>
                <a:path w="1605915" h="155575">
                  <a:moveTo>
                    <a:pt x="1603755" y="0"/>
                  </a:moveTo>
                  <a:lnTo>
                    <a:pt x="76669" y="103770"/>
                  </a:lnTo>
                  <a:lnTo>
                    <a:pt x="78399" y="129555"/>
                  </a:lnTo>
                  <a:lnTo>
                    <a:pt x="1605533" y="25907"/>
                  </a:lnTo>
                  <a:lnTo>
                    <a:pt x="16037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041135" y="4693920"/>
            <a:ext cx="3305810" cy="1503045"/>
            <a:chOff x="6041135" y="4693920"/>
            <a:chExt cx="3305810" cy="150304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41135" y="4693920"/>
              <a:ext cx="2859023" cy="15026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81899" y="5411724"/>
              <a:ext cx="1764792" cy="28039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703057" y="5434584"/>
              <a:ext cx="1605915" cy="155575"/>
            </a:xfrm>
            <a:custGeom>
              <a:avLst/>
              <a:gdLst/>
              <a:ahLst/>
              <a:cxnLst/>
              <a:rect l="l" t="t" r="r" b="b"/>
              <a:pathLst>
                <a:path w="1605915" h="155575">
                  <a:moveTo>
                    <a:pt x="74930" y="77850"/>
                  </a:moveTo>
                  <a:lnTo>
                    <a:pt x="0" y="121919"/>
                  </a:lnTo>
                  <a:lnTo>
                    <a:pt x="80137" y="155435"/>
                  </a:lnTo>
                  <a:lnTo>
                    <a:pt x="78458" y="130428"/>
                  </a:lnTo>
                  <a:lnTo>
                    <a:pt x="65532" y="130428"/>
                  </a:lnTo>
                  <a:lnTo>
                    <a:pt x="63753" y="104647"/>
                  </a:lnTo>
                  <a:lnTo>
                    <a:pt x="76669" y="103770"/>
                  </a:lnTo>
                  <a:lnTo>
                    <a:pt x="74930" y="77850"/>
                  </a:lnTo>
                  <a:close/>
                </a:path>
                <a:path w="1605915" h="155575">
                  <a:moveTo>
                    <a:pt x="76669" y="103770"/>
                  </a:moveTo>
                  <a:lnTo>
                    <a:pt x="63753" y="104647"/>
                  </a:lnTo>
                  <a:lnTo>
                    <a:pt x="65471" y="129555"/>
                  </a:lnTo>
                  <a:lnTo>
                    <a:pt x="65532" y="130428"/>
                  </a:lnTo>
                  <a:lnTo>
                    <a:pt x="78400" y="129555"/>
                  </a:lnTo>
                  <a:lnTo>
                    <a:pt x="76728" y="104647"/>
                  </a:lnTo>
                  <a:lnTo>
                    <a:pt x="76669" y="103770"/>
                  </a:lnTo>
                  <a:close/>
                </a:path>
                <a:path w="1605915" h="155575">
                  <a:moveTo>
                    <a:pt x="78400" y="129555"/>
                  </a:moveTo>
                  <a:lnTo>
                    <a:pt x="65532" y="130428"/>
                  </a:lnTo>
                  <a:lnTo>
                    <a:pt x="78458" y="130428"/>
                  </a:lnTo>
                  <a:lnTo>
                    <a:pt x="78400" y="129555"/>
                  </a:lnTo>
                  <a:close/>
                </a:path>
                <a:path w="1605915" h="155575">
                  <a:moveTo>
                    <a:pt x="1603756" y="0"/>
                  </a:moveTo>
                  <a:lnTo>
                    <a:pt x="76669" y="103770"/>
                  </a:lnTo>
                  <a:lnTo>
                    <a:pt x="78400" y="129555"/>
                  </a:lnTo>
                  <a:lnTo>
                    <a:pt x="1605534" y="25907"/>
                  </a:lnTo>
                  <a:lnTo>
                    <a:pt x="16037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0948" y="1117081"/>
            <a:ext cx="5908675" cy="5123815"/>
            <a:chOff x="60948" y="1117081"/>
            <a:chExt cx="5908675" cy="5123815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48" y="1117081"/>
              <a:ext cx="5908571" cy="512370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9060" y="1132331"/>
              <a:ext cx="5836920" cy="5052060"/>
            </a:xfrm>
            <a:custGeom>
              <a:avLst/>
              <a:gdLst/>
              <a:ahLst/>
              <a:cxnLst/>
              <a:rect l="l" t="t" r="r" b="b"/>
              <a:pathLst>
                <a:path w="5836920" h="5052060">
                  <a:moveTo>
                    <a:pt x="0" y="5052060"/>
                  </a:moveTo>
                  <a:lnTo>
                    <a:pt x="5836920" y="5052060"/>
                  </a:lnTo>
                  <a:lnTo>
                    <a:pt x="5836920" y="0"/>
                  </a:lnTo>
                  <a:lnTo>
                    <a:pt x="0" y="0"/>
                  </a:lnTo>
                  <a:lnTo>
                    <a:pt x="0" y="5052060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78409" y="1312926"/>
            <a:ext cx="5093970" cy="1337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ts val="1675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latin typeface="Times New Roman"/>
                <a:cs typeface="Times New Roman"/>
              </a:rPr>
              <a:t>Reference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Link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927100">
              <a:lnSpc>
                <a:spcPts val="1914"/>
              </a:lnSpc>
            </a:pPr>
            <a:r>
              <a:rPr sz="1600" b="1" spc="-20" dirty="0">
                <a:latin typeface="Times New Roman"/>
                <a:cs typeface="Times New Roman"/>
              </a:rPr>
              <a:t>MediVis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Anatomy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  <a:p>
            <a:pPr marL="927100" marR="5080" lvl="1" indent="-7620">
              <a:lnSpc>
                <a:spcPct val="100000"/>
              </a:lnSpc>
              <a:spcBef>
                <a:spcPts val="5"/>
              </a:spcBef>
              <a:buSzPct val="92857"/>
              <a:buFont typeface="Times New Roman"/>
              <a:buChar char="•"/>
              <a:tabLst>
                <a:tab pos="989330" algn="l"/>
              </a:tabLst>
            </a:pPr>
            <a:r>
              <a:rPr sz="1400" b="1" dirty="0">
                <a:latin typeface="Times New Roman"/>
                <a:cs typeface="Times New Roman"/>
              </a:rPr>
              <a:t>	Description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MediVis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offers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advanced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solutions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for </a:t>
            </a:r>
            <a:r>
              <a:rPr sz="1400" dirty="0">
                <a:latin typeface="Times New Roman"/>
                <a:cs typeface="Times New Roman"/>
              </a:rPr>
              <a:t>medical training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education,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including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high-</a:t>
            </a:r>
            <a:r>
              <a:rPr sz="1400" dirty="0">
                <a:latin typeface="Times New Roman"/>
                <a:cs typeface="Times New Roman"/>
              </a:rPr>
              <a:t>fidelity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3D </a:t>
            </a:r>
            <a:r>
              <a:rPr sz="1400" dirty="0">
                <a:latin typeface="Times New Roman"/>
                <a:cs typeface="Times New Roman"/>
              </a:rPr>
              <a:t>anatomical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models.</a:t>
            </a:r>
            <a:endParaRPr sz="1400">
              <a:latin typeface="Times New Roman"/>
              <a:cs typeface="Times New Roman"/>
            </a:endParaRPr>
          </a:p>
          <a:p>
            <a:pPr marL="988694" lvl="1" indent="-69850">
              <a:lnSpc>
                <a:spcPct val="100000"/>
              </a:lnSpc>
              <a:buSzPct val="92857"/>
              <a:buFont typeface="Times New Roman"/>
              <a:buChar char="•"/>
              <a:tabLst>
                <a:tab pos="988694" algn="l"/>
              </a:tabLst>
            </a:pPr>
            <a:r>
              <a:rPr sz="1400" b="1" dirty="0">
                <a:latin typeface="Times New Roman"/>
                <a:cs typeface="Times New Roman"/>
              </a:rPr>
              <a:t>Link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https://www.medivis.com/anatomy-</a:t>
            </a:r>
            <a:r>
              <a:rPr sz="1400" u="sng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xfrm>
            <a:off x="5207634" y="6448280"/>
            <a:ext cx="208660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410"/>
              </a:lnSpc>
            </a:pPr>
            <a:r>
              <a:rPr lang="en-US" dirty="0"/>
              <a:t>@codebits-3.0</a:t>
            </a:r>
            <a:endParaRPr spc="-10" dirty="0"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ts val="1425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Research</a:t>
            </a:r>
            <a:r>
              <a:rPr spc="-40" dirty="0"/>
              <a:t> </a:t>
            </a:r>
            <a:r>
              <a:rPr dirty="0"/>
              <a:t>Link</a:t>
            </a:r>
            <a:r>
              <a:rPr spc="-40" dirty="0"/>
              <a:t> </a:t>
            </a:r>
            <a:r>
              <a:rPr spc="-50" dirty="0"/>
              <a:t>:</a:t>
            </a:r>
          </a:p>
          <a:p>
            <a:pPr marL="989330" lvl="1" indent="-69850">
              <a:lnSpc>
                <a:spcPct val="100000"/>
              </a:lnSpc>
              <a:buSzPct val="92857"/>
              <a:buFont typeface="Times New Roman"/>
              <a:buChar char="•"/>
              <a:tabLst>
                <a:tab pos="989330" algn="l"/>
              </a:tabLst>
            </a:pPr>
            <a:r>
              <a:rPr sz="1400" b="1" dirty="0">
                <a:latin typeface="Times New Roman"/>
                <a:cs typeface="Times New Roman"/>
              </a:rPr>
              <a:t>Application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Augmented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Reality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Healthcare</a:t>
            </a:r>
            <a:endParaRPr sz="1400">
              <a:latin typeface="Times New Roman"/>
              <a:cs typeface="Times New Roman"/>
            </a:endParaRPr>
          </a:p>
          <a:p>
            <a:pPr marL="927100" marR="5080" lvl="1" indent="-7620">
              <a:lnSpc>
                <a:spcPct val="100000"/>
              </a:lnSpc>
              <a:buSzPct val="92857"/>
              <a:buFont typeface="Times New Roman"/>
              <a:buChar char="•"/>
              <a:tabLst>
                <a:tab pos="98933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	Description</a:t>
            </a:r>
            <a:r>
              <a:rPr sz="1400" spc="-10" dirty="0">
                <a:latin typeface="Times New Roman"/>
                <a:cs typeface="Times New Roman"/>
              </a:rPr>
              <a:t>: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article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explores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various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applications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of </a:t>
            </a:r>
            <a:r>
              <a:rPr sz="1400" dirty="0">
                <a:latin typeface="Times New Roman"/>
                <a:cs typeface="Times New Roman"/>
              </a:rPr>
              <a:t>AR 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healthcare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sector,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including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enhancements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surgical </a:t>
            </a:r>
            <a:r>
              <a:rPr sz="1400" dirty="0">
                <a:latin typeface="Times New Roman"/>
                <a:cs typeface="Times New Roman"/>
              </a:rPr>
              <a:t>procedures,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medical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training,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patient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care.</a:t>
            </a:r>
            <a:endParaRPr sz="1400">
              <a:latin typeface="Times New Roman"/>
              <a:cs typeface="Times New Roman"/>
            </a:endParaRPr>
          </a:p>
          <a:p>
            <a:pPr marL="927100" marR="426084" lvl="1" indent="-7620">
              <a:lnSpc>
                <a:spcPct val="100000"/>
              </a:lnSpc>
              <a:buSzPct val="92857"/>
              <a:buFont typeface="Times New Roman"/>
              <a:buChar char="•"/>
              <a:tabLst>
                <a:tab pos="989330" algn="l"/>
              </a:tabLst>
            </a:pPr>
            <a:r>
              <a:rPr sz="1400" b="1" dirty="0">
                <a:latin typeface="Times New Roman"/>
                <a:cs typeface="Times New Roman"/>
                <a:hlinkClick r:id="rId9"/>
              </a:rPr>
              <a:t>	Link</a:t>
            </a:r>
            <a:r>
              <a:rPr sz="1400" dirty="0">
                <a:latin typeface="Times New Roman"/>
                <a:cs typeface="Times New Roman"/>
                <a:hlinkClick r:id="rId9"/>
              </a:rPr>
              <a:t>:</a:t>
            </a:r>
            <a:r>
              <a:rPr sz="1400" spc="150" dirty="0">
                <a:latin typeface="Times New Roman"/>
                <a:cs typeface="Times New Roman"/>
                <a:hlinkClick r:id="rId9"/>
              </a:rPr>
              <a:t> 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9"/>
              </a:rPr>
              <a:t>https://www.wipro.com/innovation/application-</a:t>
            </a:r>
            <a:r>
              <a:rPr sz="140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9"/>
              </a:rPr>
              <a:t>of-</a:t>
            </a:r>
            <a:r>
              <a:rPr sz="1400" spc="-25" dirty="0">
                <a:solidFill>
                  <a:srgbClr val="0000FF"/>
                </a:solidFill>
                <a:latin typeface="Times New Roman"/>
                <a:cs typeface="Times New Roman"/>
                <a:hlinkClick r:id="rId9"/>
              </a:rPr>
              <a:t> 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9"/>
              </a:rPr>
              <a:t>augmented-reality-in-healthcare/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92809" y="4544314"/>
            <a:ext cx="463804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 indent="-69850">
              <a:lnSpc>
                <a:spcPct val="100000"/>
              </a:lnSpc>
              <a:spcBef>
                <a:spcPts val="100"/>
              </a:spcBef>
              <a:buSzPct val="92857"/>
              <a:buFont typeface="Times New Roman"/>
              <a:buChar char="•"/>
              <a:tabLst>
                <a:tab pos="74930" algn="l"/>
              </a:tabLst>
            </a:pPr>
            <a:r>
              <a:rPr sz="1400" b="1" dirty="0">
                <a:latin typeface="Times New Roman"/>
                <a:cs typeface="Times New Roman"/>
              </a:rPr>
              <a:t>Augmented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Reality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(AR)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Healthcare</a:t>
            </a:r>
            <a:endParaRPr sz="1400">
              <a:latin typeface="Times New Roman"/>
              <a:cs typeface="Times New Roman"/>
            </a:endParaRPr>
          </a:p>
          <a:p>
            <a:pPr marL="74930" indent="-69850">
              <a:lnSpc>
                <a:spcPct val="100000"/>
              </a:lnSpc>
              <a:spcBef>
                <a:spcPts val="5"/>
              </a:spcBef>
              <a:buSzPct val="92857"/>
              <a:buFont typeface="Times New Roman"/>
              <a:buChar char="•"/>
              <a:tabLst>
                <a:tab pos="7493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Description</a:t>
            </a:r>
            <a:r>
              <a:rPr sz="1400" spc="-10" dirty="0">
                <a:latin typeface="Times New Roman"/>
                <a:cs typeface="Times New Roman"/>
              </a:rPr>
              <a:t>: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comprehensive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research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paper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discussing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implementation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 technologies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healthcare,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including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case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92809" y="5184775"/>
            <a:ext cx="28143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sz="1400" dirty="0">
                <a:latin typeface="Times New Roman"/>
                <a:cs typeface="Times New Roman"/>
              </a:rPr>
              <a:t>studies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future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prospects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5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74930" indent="-69850">
              <a:lnSpc>
                <a:spcPct val="100000"/>
              </a:lnSpc>
              <a:buSzPct val="92857"/>
              <a:buFont typeface="Times New Roman"/>
              <a:buChar char="•"/>
              <a:tabLst>
                <a:tab pos="7493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Link</a:t>
            </a:r>
            <a:r>
              <a:rPr sz="1400" spc="-1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92809" y="5611469"/>
            <a:ext cx="46215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0"/>
              </a:rPr>
              <a:t>https://www.researchgate.net/publication/350918578_Augmente</a:t>
            </a:r>
            <a:r>
              <a:rPr sz="1400" spc="-10" dirty="0">
                <a:solidFill>
                  <a:srgbClr val="0000FF"/>
                </a:solidFill>
                <a:latin typeface="Times New Roman"/>
                <a:cs typeface="Times New Roman"/>
                <a:hlinkClick r:id="rId10"/>
              </a:rPr>
              <a:t> 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10"/>
              </a:rPr>
              <a:t>d_Reality_AR_in_Healthcare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27209" y="1689049"/>
            <a:ext cx="250952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Ventricular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Septal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Defect</a:t>
            </a:r>
            <a:r>
              <a:rPr sz="14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(VSD)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Hole</a:t>
            </a:r>
            <a:r>
              <a:rPr sz="1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1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heart’s</a:t>
            </a:r>
            <a:r>
              <a:rPr sz="1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septum,</a:t>
            </a:r>
            <a:r>
              <a:rPr sz="1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mixing oxygen-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rich</a:t>
            </a:r>
            <a:r>
              <a:rPr sz="1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4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poor</a:t>
            </a:r>
            <a:r>
              <a:rPr sz="1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blood.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27209" y="3359657"/>
            <a:ext cx="2322830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Epithelium</a:t>
            </a:r>
            <a:r>
              <a:rPr sz="1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Colon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1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Lining</a:t>
            </a:r>
            <a:r>
              <a:rPr sz="14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colon,</a:t>
            </a:r>
            <a:r>
              <a:rPr sz="1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absorbs</a:t>
            </a:r>
            <a:r>
              <a:rPr sz="1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nutrients</a:t>
            </a:r>
            <a:r>
              <a:rPr sz="1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secretes</a:t>
            </a:r>
            <a:r>
              <a:rPr sz="1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mucus.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427209" y="4950967"/>
            <a:ext cx="200406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Normal</a:t>
            </a: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Foot</a:t>
            </a:r>
            <a:r>
              <a:rPr sz="14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Anatomy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1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Times New Roman"/>
                <a:cs typeface="Times New Roman"/>
              </a:rPr>
              <a:t>26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bones</a:t>
            </a:r>
            <a:r>
              <a:rPr sz="1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joints</a:t>
            </a:r>
            <a:r>
              <a:rPr sz="1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support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movement</a:t>
            </a:r>
            <a:r>
              <a:rPr sz="1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weight distribution.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1279</Words>
  <Application>Microsoft Office PowerPoint</Application>
  <PresentationFormat>Widescreen</PresentationFormat>
  <Paragraphs>151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MT</vt:lpstr>
      <vt:lpstr>Calibri</vt:lpstr>
      <vt:lpstr>Times New Roman</vt:lpstr>
      <vt:lpstr>Office Theme</vt:lpstr>
      <vt:lpstr>CODE BITS 3.0</vt:lpstr>
      <vt:lpstr>Medical Immersive Reality for Advanced Guided Expertise</vt:lpstr>
      <vt:lpstr>TECHNICAL APPROACH</vt:lpstr>
      <vt:lpstr>FEASIBILITY AND VIABILITY</vt:lpstr>
      <vt:lpstr>IMPACT AND BENEFITS</vt:lpstr>
      <vt:lpstr>RESEARCH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MIKHIL</cp:lastModifiedBy>
  <cp:revision>2</cp:revision>
  <dcterms:created xsi:type="dcterms:W3CDTF">2025-02-13T07:05:10Z</dcterms:created>
  <dcterms:modified xsi:type="dcterms:W3CDTF">2025-03-07T05:52:15Z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2025-02-13T00:00:00Z</vt:filetime>
  </property>
  <property fmtid="{D5CDD505-2E9C-101B-9397-08002B2CF9AE}" pid="5" name="Producer">
    <vt:lpwstr>Microsoft® PowerPoint® 2016</vt:lpwstr>
  </property>
</Properties>
</file>