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7" r:id="rId2"/>
    <p:sldId id="261" r:id="rId3"/>
    <p:sldId id="258" r:id="rId4"/>
    <p:sldId id="259" r:id="rId5"/>
    <p:sldId id="256" r:id="rId6"/>
    <p:sldId id="260" r:id="rId7"/>
    <p:sldId id="266" r:id="rId8"/>
    <p:sldId id="267" r:id="rId9"/>
    <p:sldId id="268" r:id="rId10"/>
    <p:sldId id="269" r:id="rId11"/>
    <p:sldId id="270" r:id="rId12"/>
    <p:sldId id="271" r:id="rId13"/>
    <p:sldId id="272" r:id="rId14"/>
    <p:sldId id="273" r:id="rId15"/>
    <p:sldId id="275" r:id="rId16"/>
    <p:sldId id="27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13ED9DDE-95BD-438E-91CE-B8FEE77E275C}" type="datetimeFigureOut">
              <a:rPr lang="en-IN" smtClean="0"/>
              <a:t>03-08-2020</a:t>
            </a:fld>
            <a:endParaRPr lang="en-IN" dirty="0"/>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IN" dirty="0"/>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907C168C-BD71-4990-B126-B1A33C468EC3}" type="slidenum">
              <a:rPr lang="en-IN" smtClean="0"/>
              <a:t>‹#›</a:t>
            </a:fld>
            <a:endParaRPr lang="en-IN" dirty="0"/>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855520735"/>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ED9DDE-95BD-438E-91CE-B8FEE77E275C}" type="datetimeFigureOut">
              <a:rPr lang="en-IN" smtClean="0"/>
              <a:t>03-08-2020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07C168C-BD71-4990-B126-B1A33C468EC3}" type="slidenum">
              <a:rPr lang="en-IN" smtClean="0"/>
              <a:t>‹#›</a:t>
            </a:fld>
            <a:endParaRPr lang="en-IN" dirty="0"/>
          </a:p>
        </p:txBody>
      </p:sp>
    </p:spTree>
    <p:extLst>
      <p:ext uri="{BB962C8B-B14F-4D97-AF65-F5344CB8AC3E}">
        <p14:creationId xmlns:p14="http://schemas.microsoft.com/office/powerpoint/2010/main" val="2010253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13ED9DDE-95BD-438E-91CE-B8FEE77E275C}" type="datetimeFigureOut">
              <a:rPr lang="en-IN" smtClean="0"/>
              <a:t>03-08-2020</a:t>
            </a:fld>
            <a:endParaRPr lang="en-IN" dirty="0"/>
          </a:p>
        </p:txBody>
      </p:sp>
      <p:sp>
        <p:nvSpPr>
          <p:cNvPr id="5" name="Footer Placeholder 4"/>
          <p:cNvSpPr>
            <a:spLocks noGrp="1"/>
          </p:cNvSpPr>
          <p:nvPr>
            <p:ph type="ftr" sz="quarter" idx="11"/>
          </p:nvPr>
        </p:nvSpPr>
        <p:spPr>
          <a:xfrm>
            <a:off x="2933699" y="6296615"/>
            <a:ext cx="5959577" cy="365125"/>
          </a:xfrm>
        </p:spPr>
        <p:txBody>
          <a:bodyPr/>
          <a:lstStyle/>
          <a:p>
            <a:endParaRPr lang="en-IN"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907C168C-BD71-4990-B126-B1A33C468EC3}" type="slidenum">
              <a:rPr lang="en-IN" smtClean="0"/>
              <a:t>‹#›</a:t>
            </a:fld>
            <a:endParaRPr lang="en-IN" dirty="0"/>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4884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ED9DDE-95BD-438E-91CE-B8FEE77E275C}" type="datetimeFigureOut">
              <a:rPr lang="en-IN" smtClean="0"/>
              <a:t>03-08-2020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07C168C-BD71-4990-B126-B1A33C468EC3}" type="slidenum">
              <a:rPr lang="en-IN" smtClean="0"/>
              <a:t>‹#›</a:t>
            </a:fld>
            <a:endParaRPr lang="en-IN" dirty="0"/>
          </a:p>
        </p:txBody>
      </p:sp>
    </p:spTree>
    <p:extLst>
      <p:ext uri="{BB962C8B-B14F-4D97-AF65-F5344CB8AC3E}">
        <p14:creationId xmlns:p14="http://schemas.microsoft.com/office/powerpoint/2010/main" val="281450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13ED9DDE-95BD-438E-91CE-B8FEE77E275C}" type="datetimeFigureOut">
              <a:rPr lang="en-IN" smtClean="0"/>
              <a:t>03-08-2020</a:t>
            </a:fld>
            <a:endParaRPr lang="en-IN" dirty="0"/>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IN" dirty="0"/>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907C168C-BD71-4990-B126-B1A33C468EC3}" type="slidenum">
              <a:rPr lang="en-IN" smtClean="0"/>
              <a:t>‹#›</a:t>
            </a:fld>
            <a:endParaRPr lang="en-IN" dirty="0"/>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250982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ED9DDE-95BD-438E-91CE-B8FEE77E275C}" type="datetimeFigureOut">
              <a:rPr lang="en-IN" smtClean="0"/>
              <a:t>03-08-2020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07C168C-BD71-4990-B126-B1A33C468EC3}" type="slidenum">
              <a:rPr lang="en-IN" smtClean="0"/>
              <a:t>‹#›</a:t>
            </a:fld>
            <a:endParaRPr lang="en-IN" dirty="0"/>
          </a:p>
        </p:txBody>
      </p:sp>
    </p:spTree>
    <p:extLst>
      <p:ext uri="{BB962C8B-B14F-4D97-AF65-F5344CB8AC3E}">
        <p14:creationId xmlns:p14="http://schemas.microsoft.com/office/powerpoint/2010/main" val="558589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ED9DDE-95BD-438E-91CE-B8FEE77E275C}" type="datetimeFigureOut">
              <a:rPr lang="en-IN" smtClean="0"/>
              <a:t>03-08-2020</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907C168C-BD71-4990-B126-B1A33C468EC3}" type="slidenum">
              <a:rPr lang="en-IN" smtClean="0"/>
              <a:t>‹#›</a:t>
            </a:fld>
            <a:endParaRPr lang="en-IN" dirty="0"/>
          </a:p>
        </p:txBody>
      </p:sp>
    </p:spTree>
    <p:extLst>
      <p:ext uri="{BB962C8B-B14F-4D97-AF65-F5344CB8AC3E}">
        <p14:creationId xmlns:p14="http://schemas.microsoft.com/office/powerpoint/2010/main" val="1666702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ED9DDE-95BD-438E-91CE-B8FEE77E275C}" type="datetimeFigureOut">
              <a:rPr lang="en-IN" smtClean="0"/>
              <a:t>03-08-2020</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907C168C-BD71-4990-B126-B1A33C468EC3}" type="slidenum">
              <a:rPr lang="en-IN" smtClean="0"/>
              <a:t>‹#›</a:t>
            </a:fld>
            <a:endParaRPr lang="en-IN" dirty="0"/>
          </a:p>
        </p:txBody>
      </p:sp>
    </p:spTree>
    <p:extLst>
      <p:ext uri="{BB962C8B-B14F-4D97-AF65-F5344CB8AC3E}">
        <p14:creationId xmlns:p14="http://schemas.microsoft.com/office/powerpoint/2010/main" val="2327217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13ED9DDE-95BD-438E-91CE-B8FEE77E275C}" type="datetimeFigureOut">
              <a:rPr lang="en-IN" smtClean="0"/>
              <a:t>03-08-2020</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907C168C-BD71-4990-B126-B1A33C468EC3}" type="slidenum">
              <a:rPr lang="en-IN" smtClean="0"/>
              <a:t>‹#›</a:t>
            </a:fld>
            <a:endParaRPr lang="en-IN" dirty="0"/>
          </a:p>
        </p:txBody>
      </p:sp>
    </p:spTree>
    <p:extLst>
      <p:ext uri="{BB962C8B-B14F-4D97-AF65-F5344CB8AC3E}">
        <p14:creationId xmlns:p14="http://schemas.microsoft.com/office/powerpoint/2010/main" val="2957453221"/>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13ED9DDE-95BD-438E-91CE-B8FEE77E275C}" type="datetimeFigureOut">
              <a:rPr lang="en-IN" smtClean="0"/>
              <a:t>03-08-2020</a:t>
            </a:fld>
            <a:endParaRPr lang="en-IN" dirty="0"/>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IN" dirty="0"/>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907C168C-BD71-4990-B126-B1A33C468EC3}" type="slidenum">
              <a:rPr lang="en-IN" smtClean="0"/>
              <a:t>‹#›</a:t>
            </a:fld>
            <a:endParaRPr lang="en-IN" dirty="0"/>
          </a:p>
        </p:txBody>
      </p:sp>
    </p:spTree>
    <p:extLst>
      <p:ext uri="{BB962C8B-B14F-4D97-AF65-F5344CB8AC3E}">
        <p14:creationId xmlns:p14="http://schemas.microsoft.com/office/powerpoint/2010/main" val="2950638095"/>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13ED9DDE-95BD-438E-91CE-B8FEE77E275C}" type="datetimeFigureOut">
              <a:rPr lang="en-IN" smtClean="0"/>
              <a:t>03-08-2020</a:t>
            </a:fld>
            <a:endParaRPr lang="en-IN" dirty="0"/>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IN" dirty="0"/>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907C168C-BD71-4990-B126-B1A33C468EC3}" type="slidenum">
              <a:rPr lang="en-IN" smtClean="0"/>
              <a:t>‹#›</a:t>
            </a:fld>
            <a:endParaRPr lang="en-IN" dirty="0"/>
          </a:p>
        </p:txBody>
      </p:sp>
    </p:spTree>
    <p:extLst>
      <p:ext uri="{BB962C8B-B14F-4D97-AF65-F5344CB8AC3E}">
        <p14:creationId xmlns:p14="http://schemas.microsoft.com/office/powerpoint/2010/main" val="2589299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13ED9DDE-95BD-438E-91CE-B8FEE77E275C}" type="datetimeFigureOut">
              <a:rPr lang="en-IN" smtClean="0"/>
              <a:t>03-08-2020</a:t>
            </a:fld>
            <a:endParaRPr lang="en-IN" dirty="0"/>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IN" dirty="0"/>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907C168C-BD71-4990-B126-B1A33C468EC3}" type="slidenum">
              <a:rPr lang="en-IN" smtClean="0"/>
              <a:t>‹#›</a:t>
            </a:fld>
            <a:endParaRPr lang="en-IN" dirty="0"/>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580688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0AFDD-E476-41D7-BDA4-3E779E03D789}"/>
              </a:ext>
            </a:extLst>
          </p:cNvPr>
          <p:cNvSpPr>
            <a:spLocks noGrp="1"/>
          </p:cNvSpPr>
          <p:nvPr>
            <p:ph type="title"/>
          </p:nvPr>
        </p:nvSpPr>
        <p:spPr/>
        <p:txBody>
          <a:bodyPr/>
          <a:lstStyle/>
          <a:p>
            <a:pPr algn="ctr"/>
            <a:r>
              <a:rPr lang="en-US" b="1" dirty="0"/>
              <a:t>SIH-2020 : Software Category</a:t>
            </a:r>
            <a:endParaRPr lang="en-IN" b="1" dirty="0"/>
          </a:p>
        </p:txBody>
      </p:sp>
      <p:sp>
        <p:nvSpPr>
          <p:cNvPr id="3" name="Content Placeholder 2">
            <a:extLst>
              <a:ext uri="{FF2B5EF4-FFF2-40B4-BE49-F238E27FC236}">
                <a16:creationId xmlns:a16="http://schemas.microsoft.com/office/drawing/2014/main" id="{EE4C4944-0F9A-492B-BDD7-F94324C48696}"/>
              </a:ext>
            </a:extLst>
          </p:cNvPr>
          <p:cNvSpPr>
            <a:spLocks noGrp="1"/>
          </p:cNvSpPr>
          <p:nvPr>
            <p:ph idx="1"/>
          </p:nvPr>
        </p:nvSpPr>
        <p:spPr/>
        <p:txBody>
          <a:bodyPr/>
          <a:lstStyle/>
          <a:p>
            <a:pPr marL="0" indent="0">
              <a:buNone/>
            </a:pPr>
            <a:r>
              <a:rPr lang="en-US" b="1" dirty="0"/>
              <a:t>Ministry/ Organization name</a:t>
            </a:r>
            <a:r>
              <a:rPr lang="en-US" dirty="0"/>
              <a:t>: Government of Andhra Pradesh</a:t>
            </a:r>
          </a:p>
          <a:p>
            <a:pPr marL="0" indent="0">
              <a:buNone/>
            </a:pPr>
            <a:r>
              <a:rPr lang="en-US" b="1" dirty="0"/>
              <a:t>Problem Code: </a:t>
            </a:r>
            <a:r>
              <a:rPr lang="en-US" dirty="0"/>
              <a:t>KB186</a:t>
            </a:r>
          </a:p>
          <a:p>
            <a:pPr marL="0" indent="0">
              <a:buNone/>
            </a:pPr>
            <a:r>
              <a:rPr lang="en-US" b="1" dirty="0"/>
              <a:t>Project Title: </a:t>
            </a:r>
            <a:r>
              <a:rPr lang="en-US" dirty="0"/>
              <a:t>Solutions required to solve the challenges faced by Law </a:t>
            </a:r>
          </a:p>
          <a:p>
            <a:pPr marL="0" indent="0">
              <a:buNone/>
            </a:pPr>
            <a:r>
              <a:rPr lang="en-US" dirty="0"/>
              <a:t>                         Investigating Officers(LEOs) in Cyber Crimes</a:t>
            </a:r>
          </a:p>
          <a:p>
            <a:pPr marL="0" indent="0">
              <a:buNone/>
            </a:pPr>
            <a:r>
              <a:rPr lang="en-US" b="1" dirty="0"/>
              <a:t>Team Name: </a:t>
            </a:r>
            <a:r>
              <a:rPr lang="en-US" dirty="0"/>
              <a:t>6_BIT</a:t>
            </a:r>
          </a:p>
          <a:p>
            <a:pPr marL="0" indent="0">
              <a:buNone/>
            </a:pPr>
            <a:r>
              <a:rPr lang="en-US" b="1" dirty="0"/>
              <a:t>Team Leader Name: </a:t>
            </a:r>
            <a:r>
              <a:rPr lang="en-US" dirty="0"/>
              <a:t>Ayush Singh</a:t>
            </a:r>
          </a:p>
          <a:p>
            <a:pPr marL="0" indent="0">
              <a:buNone/>
            </a:pPr>
            <a:r>
              <a:rPr lang="en-US" b="1" dirty="0"/>
              <a:t>College Code:</a:t>
            </a:r>
            <a:r>
              <a:rPr lang="en-US" dirty="0"/>
              <a:t>   1-351235900              </a:t>
            </a:r>
            <a:endParaRPr lang="en-IN" dirty="0"/>
          </a:p>
        </p:txBody>
      </p:sp>
    </p:spTree>
    <p:extLst>
      <p:ext uri="{BB962C8B-B14F-4D97-AF65-F5344CB8AC3E}">
        <p14:creationId xmlns:p14="http://schemas.microsoft.com/office/powerpoint/2010/main" val="2324783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320" y="581223"/>
            <a:ext cx="8770571" cy="1560716"/>
          </a:xfrm>
        </p:spPr>
        <p:txBody>
          <a:bodyPr/>
          <a:lstStyle/>
          <a:p>
            <a:r>
              <a:rPr lang="en-IN" dirty="0"/>
              <a:t>On clicking </a:t>
            </a:r>
            <a:r>
              <a:rPr lang="en-IN" dirty="0" err="1"/>
              <a:t>sms</a:t>
            </a:r>
            <a:r>
              <a:rPr lang="en-IN" dirty="0"/>
              <a:t> icon this window will appear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66704" y="1764405"/>
            <a:ext cx="2820473" cy="4765184"/>
          </a:xfrm>
        </p:spPr>
      </p:pic>
    </p:spTree>
    <p:extLst>
      <p:ext uri="{BB962C8B-B14F-4D97-AF65-F5344CB8AC3E}">
        <p14:creationId xmlns:p14="http://schemas.microsoft.com/office/powerpoint/2010/main" val="1469231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702" y="568345"/>
            <a:ext cx="11034570" cy="1560716"/>
          </a:xfrm>
        </p:spPr>
        <p:txBody>
          <a:bodyPr/>
          <a:lstStyle/>
          <a:p>
            <a:r>
              <a:rPr lang="en-IN" dirty="0"/>
              <a:t>On clicking mail this window appears.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55111" y="2438400"/>
            <a:ext cx="1928116" cy="3651250"/>
          </a:xfrm>
        </p:spPr>
      </p:pic>
    </p:spTree>
    <p:extLst>
      <p:ext uri="{BB962C8B-B14F-4D97-AF65-F5344CB8AC3E}">
        <p14:creationId xmlns:p14="http://schemas.microsoft.com/office/powerpoint/2010/main" val="1280852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156" y="568345"/>
            <a:ext cx="11189116" cy="1560716"/>
          </a:xfrm>
        </p:spPr>
        <p:txBody>
          <a:bodyPr/>
          <a:lstStyle/>
          <a:p>
            <a:r>
              <a:rPr lang="en-IN" dirty="0"/>
              <a:t>On clicking </a:t>
            </a:r>
            <a:r>
              <a:rPr lang="en-IN" dirty="0" err="1"/>
              <a:t>whats</a:t>
            </a:r>
            <a:r>
              <a:rPr lang="en-IN" dirty="0"/>
              <a:t> app this will appear.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58145" y="2438400"/>
            <a:ext cx="1922048" cy="3651250"/>
          </a:xfrm>
        </p:spPr>
      </p:pic>
    </p:spTree>
    <p:extLst>
      <p:ext uri="{BB962C8B-B14F-4D97-AF65-F5344CB8AC3E}">
        <p14:creationId xmlns:p14="http://schemas.microsoft.com/office/powerpoint/2010/main" val="1034184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For reporting disputed message </a:t>
            </a:r>
          </a:p>
        </p:txBody>
      </p:sp>
      <p:pic>
        <p:nvPicPr>
          <p:cNvPr id="7" name="Content Placeholder 6">
            <a:extLst>
              <a:ext uri="{FF2B5EF4-FFF2-40B4-BE49-F238E27FC236}">
                <a16:creationId xmlns:a16="http://schemas.microsoft.com/office/drawing/2014/main" id="{45FBDF48-63A0-4ABD-A692-0ECF9F0F3E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1027" y="2438400"/>
            <a:ext cx="1776283" cy="3651250"/>
          </a:xfrm>
        </p:spPr>
      </p:pic>
    </p:spTree>
    <p:extLst>
      <p:ext uri="{BB962C8B-B14F-4D97-AF65-F5344CB8AC3E}">
        <p14:creationId xmlns:p14="http://schemas.microsoft.com/office/powerpoint/2010/main" val="1849654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9550" y="568345"/>
            <a:ext cx="11124722" cy="1560716"/>
          </a:xfrm>
        </p:spPr>
        <p:txBody>
          <a:bodyPr/>
          <a:lstStyle/>
          <a:p>
            <a:r>
              <a:rPr lang="en-IN" dirty="0"/>
              <a:t>Stored in database for further sharing with authorities. (PS 3)</a:t>
            </a:r>
          </a:p>
        </p:txBody>
      </p:sp>
      <p:pic>
        <p:nvPicPr>
          <p:cNvPr id="7" name="Content Placeholder 6">
            <a:extLst>
              <a:ext uri="{FF2B5EF4-FFF2-40B4-BE49-F238E27FC236}">
                <a16:creationId xmlns:a16="http://schemas.microsoft.com/office/drawing/2014/main" id="{3A814CB8-0E6C-4535-A4FA-436C88761C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73613" y="2438400"/>
            <a:ext cx="6491111" cy="3651250"/>
          </a:xfrm>
        </p:spPr>
      </p:pic>
    </p:spTree>
    <p:extLst>
      <p:ext uri="{BB962C8B-B14F-4D97-AF65-F5344CB8AC3E}">
        <p14:creationId xmlns:p14="http://schemas.microsoft.com/office/powerpoint/2010/main" val="3530231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972" y="233494"/>
            <a:ext cx="11382299" cy="1560716"/>
          </a:xfrm>
        </p:spPr>
        <p:txBody>
          <a:bodyPr>
            <a:normAutofit/>
          </a:bodyPr>
          <a:lstStyle/>
          <a:p>
            <a:r>
              <a:rPr lang="en-IN" dirty="0"/>
              <a:t>The location of the sender will also be stored for further process (PS 2 &amp; 4)</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1679" y="1661375"/>
            <a:ext cx="8761683" cy="4984124"/>
          </a:xfrm>
        </p:spPr>
      </p:pic>
    </p:spTree>
    <p:extLst>
      <p:ext uri="{BB962C8B-B14F-4D97-AF65-F5344CB8AC3E}">
        <p14:creationId xmlns:p14="http://schemas.microsoft.com/office/powerpoint/2010/main" val="1706063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About the application.</a:t>
            </a:r>
            <a:br>
              <a:rPr lang="en-IN" dirty="0"/>
            </a:b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432029" y="2438400"/>
            <a:ext cx="1774279" cy="3651250"/>
          </a:xfrm>
        </p:spPr>
      </p:pic>
    </p:spTree>
    <p:extLst>
      <p:ext uri="{BB962C8B-B14F-4D97-AF65-F5344CB8AC3E}">
        <p14:creationId xmlns:p14="http://schemas.microsoft.com/office/powerpoint/2010/main" val="2618377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A6202B-71DD-4EC5-9079-F9DA7B1A889F}"/>
              </a:ext>
            </a:extLst>
          </p:cNvPr>
          <p:cNvSpPr>
            <a:spLocks noGrp="1"/>
          </p:cNvSpPr>
          <p:nvPr>
            <p:ph idx="1"/>
          </p:nvPr>
        </p:nvSpPr>
        <p:spPr>
          <a:xfrm>
            <a:off x="838200" y="192946"/>
            <a:ext cx="10515600" cy="6375633"/>
          </a:xfrm>
        </p:spPr>
        <p:txBody>
          <a:bodyPr>
            <a:normAutofit fontScale="85000" lnSpcReduction="20000"/>
          </a:bodyPr>
          <a:lstStyle/>
          <a:p>
            <a:pPr marL="0" indent="0">
              <a:buNone/>
            </a:pPr>
            <a:r>
              <a:rPr lang="en-US" sz="2000" b="1" dirty="0"/>
              <a:t>Problem Statement: </a:t>
            </a:r>
            <a:r>
              <a:rPr lang="en-US" sz="1600" dirty="0"/>
              <a:t>Solutions required to solve the challenges faced by Law Investigating Officers(LEOs) in Cyber</a:t>
            </a:r>
          </a:p>
          <a:p>
            <a:pPr marL="0" indent="0">
              <a:buNone/>
            </a:pPr>
            <a:r>
              <a:rPr lang="en-US" sz="1600" dirty="0"/>
              <a:t>                                               crimes.</a:t>
            </a:r>
          </a:p>
          <a:p>
            <a:pPr marL="0" indent="0">
              <a:buNone/>
            </a:pPr>
            <a:r>
              <a:rPr lang="en-US" sz="2000" b="1" dirty="0"/>
              <a:t>Problem Code:</a:t>
            </a:r>
            <a:r>
              <a:rPr lang="en-US" sz="2000" dirty="0"/>
              <a:t> </a:t>
            </a:r>
            <a:r>
              <a:rPr lang="en-US" sz="1600" dirty="0"/>
              <a:t>KB186</a:t>
            </a:r>
          </a:p>
          <a:p>
            <a:pPr marL="0" indent="0">
              <a:buNone/>
            </a:pPr>
            <a:r>
              <a:rPr lang="en-US" sz="2100" b="1" dirty="0"/>
              <a:t>Project Title:</a:t>
            </a:r>
            <a:r>
              <a:rPr lang="en-US" sz="1600" dirty="0"/>
              <a:t> LEO assistant</a:t>
            </a:r>
          </a:p>
          <a:p>
            <a:pPr marL="0" indent="0">
              <a:buNone/>
            </a:pPr>
            <a:endParaRPr lang="en-US" sz="1200" dirty="0"/>
          </a:p>
          <a:p>
            <a:pPr marL="0" indent="0">
              <a:buNone/>
            </a:pPr>
            <a:r>
              <a:rPr lang="en-US" sz="2000" b="1" dirty="0"/>
              <a:t>Solution:</a:t>
            </a:r>
          </a:p>
          <a:p>
            <a:pPr marL="0" indent="0">
              <a:buNone/>
            </a:pPr>
            <a:r>
              <a:rPr lang="en-US" sz="1800" b="1" dirty="0"/>
              <a:t>                </a:t>
            </a:r>
            <a:r>
              <a:rPr lang="en-US" sz="1800" dirty="0"/>
              <a:t>A web based mobile application built through Flutter and Dart, runs in the background of phone and access the IP address and Location/GPS co-ordinates of the user.</a:t>
            </a:r>
          </a:p>
          <a:p>
            <a:pPr marL="0" indent="0">
              <a:buNone/>
            </a:pPr>
            <a:r>
              <a:rPr lang="en-US" sz="1800" b="1" dirty="0"/>
              <a:t>               </a:t>
            </a:r>
            <a:r>
              <a:rPr lang="en-US" sz="1800" dirty="0"/>
              <a:t>Using the Selenium package of PYTHON the app will access the WhatsApp messages and send the details of messages to the admin database.</a:t>
            </a:r>
          </a:p>
          <a:p>
            <a:pPr marL="0" indent="0">
              <a:buNone/>
            </a:pPr>
            <a:endParaRPr lang="en-US" sz="1800" dirty="0"/>
          </a:p>
          <a:p>
            <a:pPr marL="0" indent="0">
              <a:buNone/>
            </a:pPr>
            <a:r>
              <a:rPr lang="en-US" sz="1800" b="1" dirty="0"/>
              <a:t>Eg: </a:t>
            </a:r>
            <a:r>
              <a:rPr lang="en-US" sz="1800" dirty="0"/>
              <a:t>Time when message was received, location of the receiver, the message recived</a:t>
            </a:r>
          </a:p>
          <a:p>
            <a:pPr marL="0" indent="0">
              <a:buNone/>
            </a:pPr>
            <a:r>
              <a:rPr lang="en-US" sz="1800" dirty="0"/>
              <a:t>                Network.list() function of Flutter and Dart will allow us to access the location of receiver and will let us calculate the distance  between the sender and receiver address co-ordinates.</a:t>
            </a:r>
          </a:p>
          <a:p>
            <a:pPr marL="0" indent="0">
              <a:buNone/>
            </a:pPr>
            <a:r>
              <a:rPr lang="en-US" sz="1800" dirty="0"/>
              <a:t>                get_ip package of Flutter will allow us to access the IP address of the users and will store it in the database.</a:t>
            </a:r>
          </a:p>
          <a:p>
            <a:pPr marL="0" indent="0">
              <a:buNone/>
            </a:pPr>
            <a:r>
              <a:rPr lang="en-US" sz="1800" dirty="0"/>
              <a:t>                 Native API is used for the OTP verification allowing us to access contact Information of the user.</a:t>
            </a:r>
          </a:p>
          <a:p>
            <a:pPr marL="0" indent="0">
              <a:buNone/>
            </a:pPr>
            <a:endParaRPr lang="en-US" sz="1800" dirty="0"/>
          </a:p>
          <a:p>
            <a:pPr marL="0" indent="0">
              <a:buNone/>
            </a:pPr>
            <a:r>
              <a:rPr lang="en-US" sz="1800" dirty="0"/>
              <a:t>-&gt; Use of Flutter and Dart will allow us to we can launch our application for both IOS and android at the same             </a:t>
            </a:r>
          </a:p>
          <a:p>
            <a:pPr marL="0" indent="0">
              <a:buNone/>
            </a:pPr>
            <a:r>
              <a:rPr lang="en-US" sz="1800" dirty="0"/>
              <a:t>     time.</a:t>
            </a:r>
          </a:p>
          <a:p>
            <a:pPr marL="0" indent="0">
              <a:buNone/>
            </a:pPr>
            <a:r>
              <a:rPr lang="en-US" dirty="0"/>
              <a:t> </a:t>
            </a:r>
            <a:endParaRPr lang="en-IN" dirty="0"/>
          </a:p>
        </p:txBody>
      </p:sp>
    </p:spTree>
    <p:extLst>
      <p:ext uri="{BB962C8B-B14F-4D97-AF65-F5344CB8AC3E}">
        <p14:creationId xmlns:p14="http://schemas.microsoft.com/office/powerpoint/2010/main" val="1162607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F169D-8C6A-4A4A-9818-06825E72B2C4}"/>
              </a:ext>
            </a:extLst>
          </p:cNvPr>
          <p:cNvSpPr>
            <a:spLocks noGrp="1"/>
          </p:cNvSpPr>
          <p:nvPr>
            <p:ph type="title"/>
          </p:nvPr>
        </p:nvSpPr>
        <p:spPr/>
        <p:txBody>
          <a:bodyPr/>
          <a:lstStyle/>
          <a:p>
            <a:r>
              <a:rPr lang="en-US" b="1" dirty="0"/>
              <a:t>Technology Stack:</a:t>
            </a:r>
            <a:endParaRPr lang="en-IN" b="1" dirty="0"/>
          </a:p>
        </p:txBody>
      </p:sp>
      <p:sp>
        <p:nvSpPr>
          <p:cNvPr id="3" name="Content Placeholder 2">
            <a:extLst>
              <a:ext uri="{FF2B5EF4-FFF2-40B4-BE49-F238E27FC236}">
                <a16:creationId xmlns:a16="http://schemas.microsoft.com/office/drawing/2014/main" id="{C8F94DBD-B52A-45DF-8E6F-0BB56FAC3AAA}"/>
              </a:ext>
            </a:extLst>
          </p:cNvPr>
          <p:cNvSpPr>
            <a:spLocks noGrp="1"/>
          </p:cNvSpPr>
          <p:nvPr>
            <p:ph idx="1"/>
          </p:nvPr>
        </p:nvSpPr>
        <p:spPr/>
        <p:txBody>
          <a:bodyPr/>
          <a:lstStyle/>
          <a:p>
            <a:r>
              <a:rPr lang="en-US" dirty="0"/>
              <a:t>Flutter (hybrid application development method)</a:t>
            </a:r>
          </a:p>
          <a:p>
            <a:r>
              <a:rPr lang="en-US" dirty="0"/>
              <a:t>Selenium package PYTHON</a:t>
            </a:r>
          </a:p>
          <a:p>
            <a:r>
              <a:rPr lang="en-US" dirty="0"/>
              <a:t>get_ip package (to get IP address)</a:t>
            </a:r>
          </a:p>
          <a:p>
            <a:r>
              <a:rPr lang="en-US" dirty="0"/>
              <a:t>Native API (verification purpose)</a:t>
            </a:r>
          </a:p>
          <a:p>
            <a:r>
              <a:rPr lang="en-US" dirty="0"/>
              <a:t>Adobe XD (prototype development)</a:t>
            </a:r>
          </a:p>
          <a:p>
            <a:r>
              <a:rPr lang="en-US" dirty="0"/>
              <a:t>SDK 24.0+ and IOS version 9+</a:t>
            </a:r>
          </a:p>
          <a:p>
            <a:r>
              <a:rPr lang="en-US" dirty="0"/>
              <a:t>navIC </a:t>
            </a:r>
            <a:endParaRPr lang="en-IN" dirty="0"/>
          </a:p>
        </p:txBody>
      </p:sp>
    </p:spTree>
    <p:extLst>
      <p:ext uri="{BB962C8B-B14F-4D97-AF65-F5344CB8AC3E}">
        <p14:creationId xmlns:p14="http://schemas.microsoft.com/office/powerpoint/2010/main" val="4106042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descr="Man">
            <a:extLst>
              <a:ext uri="{FF2B5EF4-FFF2-40B4-BE49-F238E27FC236}">
                <a16:creationId xmlns:a16="http://schemas.microsoft.com/office/drawing/2014/main" id="{D7FF3BA1-7277-4742-B4AA-9B26D6257E3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1790" y="1445004"/>
            <a:ext cx="1089171" cy="1398864"/>
          </a:xfrm>
          <a:prstGeom prst="rect">
            <a:avLst/>
          </a:prstGeom>
        </p:spPr>
      </p:pic>
      <p:sp>
        <p:nvSpPr>
          <p:cNvPr id="6" name="Rectangle 5">
            <a:extLst>
              <a:ext uri="{FF2B5EF4-FFF2-40B4-BE49-F238E27FC236}">
                <a16:creationId xmlns:a16="http://schemas.microsoft.com/office/drawing/2014/main" id="{8E5FBA44-0330-4620-98F2-826FDFEFDC06}"/>
              </a:ext>
            </a:extLst>
          </p:cNvPr>
          <p:cNvSpPr/>
          <p:nvPr/>
        </p:nvSpPr>
        <p:spPr>
          <a:xfrm>
            <a:off x="537593" y="3035495"/>
            <a:ext cx="637563" cy="2537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user</a:t>
            </a:r>
            <a:endParaRPr lang="en-IN" dirty="0"/>
          </a:p>
        </p:txBody>
      </p:sp>
      <p:sp>
        <p:nvSpPr>
          <p:cNvPr id="7" name="Rectangle 6">
            <a:extLst>
              <a:ext uri="{FF2B5EF4-FFF2-40B4-BE49-F238E27FC236}">
                <a16:creationId xmlns:a16="http://schemas.microsoft.com/office/drawing/2014/main" id="{B9584730-2C7D-474D-BAE7-28CF28451A14}"/>
              </a:ext>
            </a:extLst>
          </p:cNvPr>
          <p:cNvSpPr/>
          <p:nvPr/>
        </p:nvSpPr>
        <p:spPr>
          <a:xfrm>
            <a:off x="81672" y="98300"/>
            <a:ext cx="305243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USE CASE:</a:t>
            </a:r>
          </a:p>
        </p:txBody>
      </p:sp>
      <p:sp>
        <p:nvSpPr>
          <p:cNvPr id="8" name="Flowchart: Process 7">
            <a:extLst>
              <a:ext uri="{FF2B5EF4-FFF2-40B4-BE49-F238E27FC236}">
                <a16:creationId xmlns:a16="http://schemas.microsoft.com/office/drawing/2014/main" id="{E25CB2D9-AF47-4253-958D-DFF12F7094F7}"/>
              </a:ext>
            </a:extLst>
          </p:cNvPr>
          <p:cNvSpPr/>
          <p:nvPr/>
        </p:nvSpPr>
        <p:spPr>
          <a:xfrm>
            <a:off x="2041148" y="1310780"/>
            <a:ext cx="6837027" cy="5048075"/>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9" name="Rectangle: Rounded Corners 8">
            <a:extLst>
              <a:ext uri="{FF2B5EF4-FFF2-40B4-BE49-F238E27FC236}">
                <a16:creationId xmlns:a16="http://schemas.microsoft.com/office/drawing/2014/main" id="{96A189D9-1BF3-40D8-B883-E892EA5DA05F}"/>
              </a:ext>
            </a:extLst>
          </p:cNvPr>
          <p:cNvSpPr/>
          <p:nvPr/>
        </p:nvSpPr>
        <p:spPr>
          <a:xfrm>
            <a:off x="2432807" y="1828799"/>
            <a:ext cx="1124125" cy="60400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Mobile app login</a:t>
            </a:r>
            <a:endParaRPr lang="en-IN" dirty="0"/>
          </a:p>
        </p:txBody>
      </p:sp>
      <p:sp>
        <p:nvSpPr>
          <p:cNvPr id="10" name="Rectangle: Rounded Corners 9">
            <a:extLst>
              <a:ext uri="{FF2B5EF4-FFF2-40B4-BE49-F238E27FC236}">
                <a16:creationId xmlns:a16="http://schemas.microsoft.com/office/drawing/2014/main" id="{298086E7-48ED-4121-AE7B-64DD801DAE7A}"/>
              </a:ext>
            </a:extLst>
          </p:cNvPr>
          <p:cNvSpPr/>
          <p:nvPr/>
        </p:nvSpPr>
        <p:spPr>
          <a:xfrm>
            <a:off x="4549456" y="1874939"/>
            <a:ext cx="1275126" cy="60400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NATIVE API OTP verification</a:t>
            </a:r>
            <a:endParaRPr lang="en-IN" sz="1400" dirty="0"/>
          </a:p>
        </p:txBody>
      </p:sp>
      <p:sp>
        <p:nvSpPr>
          <p:cNvPr id="11" name="Rectangle: Rounded Corners 10">
            <a:extLst>
              <a:ext uri="{FF2B5EF4-FFF2-40B4-BE49-F238E27FC236}">
                <a16:creationId xmlns:a16="http://schemas.microsoft.com/office/drawing/2014/main" id="{30DBE477-00DB-4FFE-83EF-CEC5429A7102}"/>
              </a:ext>
            </a:extLst>
          </p:cNvPr>
          <p:cNvSpPr/>
          <p:nvPr/>
        </p:nvSpPr>
        <p:spPr>
          <a:xfrm>
            <a:off x="4549456" y="3135106"/>
            <a:ext cx="1459684" cy="93956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900" dirty="0"/>
              <a:t>get_ip to access the IP address of the user</a:t>
            </a:r>
          </a:p>
          <a:p>
            <a:pPr algn="ctr"/>
            <a:endParaRPr lang="en-US" sz="1100" b="1" dirty="0"/>
          </a:p>
          <a:p>
            <a:pPr algn="ctr"/>
            <a:r>
              <a:rPr lang="en-US" sz="1100" b="1" dirty="0"/>
              <a:t>Solution to ps 4</a:t>
            </a:r>
            <a:endParaRPr lang="en-IN" sz="900" b="1" dirty="0"/>
          </a:p>
        </p:txBody>
      </p:sp>
      <p:sp>
        <p:nvSpPr>
          <p:cNvPr id="13" name="Rectangle: Rounded Corners 12">
            <a:extLst>
              <a:ext uri="{FF2B5EF4-FFF2-40B4-BE49-F238E27FC236}">
                <a16:creationId xmlns:a16="http://schemas.microsoft.com/office/drawing/2014/main" id="{521D1D2B-7E6E-40A1-82C8-89D8BE496746}"/>
              </a:ext>
            </a:extLst>
          </p:cNvPr>
          <p:cNvSpPr/>
          <p:nvPr/>
        </p:nvSpPr>
        <p:spPr>
          <a:xfrm>
            <a:off x="4570428" y="4730833"/>
            <a:ext cx="1417739" cy="111447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900" dirty="0"/>
              <a:t>Selenium accessing co-ordinates of message</a:t>
            </a:r>
          </a:p>
          <a:p>
            <a:pPr algn="ctr"/>
            <a:endParaRPr lang="en-US" sz="1200" dirty="0"/>
          </a:p>
          <a:p>
            <a:pPr algn="ctr"/>
            <a:r>
              <a:rPr lang="en-US" sz="1200" b="1" dirty="0"/>
              <a:t>Solution to ps 1 &amp; 3</a:t>
            </a:r>
            <a:endParaRPr lang="en-IN" sz="1200" b="1" dirty="0"/>
          </a:p>
        </p:txBody>
      </p:sp>
      <p:sp>
        <p:nvSpPr>
          <p:cNvPr id="14" name="TextBox 13">
            <a:extLst>
              <a:ext uri="{FF2B5EF4-FFF2-40B4-BE49-F238E27FC236}">
                <a16:creationId xmlns:a16="http://schemas.microsoft.com/office/drawing/2014/main" id="{27A7EF33-75EA-419D-8A08-7CB93F0D61C7}"/>
              </a:ext>
            </a:extLst>
          </p:cNvPr>
          <p:cNvSpPr txBox="1"/>
          <p:nvPr/>
        </p:nvSpPr>
        <p:spPr>
          <a:xfrm>
            <a:off x="6425967" y="4488110"/>
            <a:ext cx="1417739" cy="369332"/>
          </a:xfrm>
          <a:prstGeom prst="rect">
            <a:avLst/>
          </a:prstGeom>
          <a:noFill/>
        </p:spPr>
        <p:txBody>
          <a:bodyPr wrap="square" rtlCol="0">
            <a:spAutoFit/>
          </a:bodyPr>
          <a:lstStyle/>
          <a:p>
            <a:r>
              <a:rPr lang="en-US" dirty="0"/>
              <a:t> </a:t>
            </a:r>
            <a:endParaRPr lang="en-IN" dirty="0"/>
          </a:p>
        </p:txBody>
      </p:sp>
      <p:sp>
        <p:nvSpPr>
          <p:cNvPr id="15" name="Flowchart: Alternate Process 14">
            <a:extLst>
              <a:ext uri="{FF2B5EF4-FFF2-40B4-BE49-F238E27FC236}">
                <a16:creationId xmlns:a16="http://schemas.microsoft.com/office/drawing/2014/main" id="{36B6F49D-88DA-4065-A2AF-8A70AB73B760}"/>
              </a:ext>
            </a:extLst>
          </p:cNvPr>
          <p:cNvSpPr/>
          <p:nvPr/>
        </p:nvSpPr>
        <p:spPr>
          <a:xfrm>
            <a:off x="6803391" y="3130912"/>
            <a:ext cx="1525222" cy="2714395"/>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r>
              <a:rPr lang="en-US" dirty="0"/>
              <a:t>   admin      database</a:t>
            </a:r>
          </a:p>
          <a:p>
            <a:endParaRPr lang="en-US" dirty="0"/>
          </a:p>
          <a:p>
            <a:r>
              <a:rPr lang="en-US" dirty="0"/>
              <a:t>(containing IP and co-ordinates of the receiver)</a:t>
            </a:r>
            <a:endParaRPr lang="en-IN" dirty="0"/>
          </a:p>
        </p:txBody>
      </p:sp>
      <p:sp>
        <p:nvSpPr>
          <p:cNvPr id="17" name="Arrow: Right 16">
            <a:extLst>
              <a:ext uri="{FF2B5EF4-FFF2-40B4-BE49-F238E27FC236}">
                <a16:creationId xmlns:a16="http://schemas.microsoft.com/office/drawing/2014/main" id="{A0144654-1A7A-400F-B0C9-3551FB16C6BC}"/>
              </a:ext>
            </a:extLst>
          </p:cNvPr>
          <p:cNvSpPr/>
          <p:nvPr/>
        </p:nvSpPr>
        <p:spPr>
          <a:xfrm>
            <a:off x="1440283" y="2013358"/>
            <a:ext cx="924365" cy="32717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18" name="Arrow: Right 17">
            <a:extLst>
              <a:ext uri="{FF2B5EF4-FFF2-40B4-BE49-F238E27FC236}">
                <a16:creationId xmlns:a16="http://schemas.microsoft.com/office/drawing/2014/main" id="{761885AE-D8A8-478E-83A1-95A60D8F2228}"/>
              </a:ext>
            </a:extLst>
          </p:cNvPr>
          <p:cNvSpPr/>
          <p:nvPr/>
        </p:nvSpPr>
        <p:spPr>
          <a:xfrm>
            <a:off x="3719472" y="2013358"/>
            <a:ext cx="756757" cy="32717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19" name="Arrow: Down 18">
            <a:extLst>
              <a:ext uri="{FF2B5EF4-FFF2-40B4-BE49-F238E27FC236}">
                <a16:creationId xmlns:a16="http://schemas.microsoft.com/office/drawing/2014/main" id="{95360114-B97D-4F7B-B1A5-663727CF41C2}"/>
              </a:ext>
            </a:extLst>
          </p:cNvPr>
          <p:cNvSpPr/>
          <p:nvPr/>
        </p:nvSpPr>
        <p:spPr>
          <a:xfrm>
            <a:off x="5010850" y="2517740"/>
            <a:ext cx="352337" cy="578571"/>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20" name="Arrow: Down 19">
            <a:extLst>
              <a:ext uri="{FF2B5EF4-FFF2-40B4-BE49-F238E27FC236}">
                <a16:creationId xmlns:a16="http://schemas.microsoft.com/office/drawing/2014/main" id="{82E3C71C-D28E-4579-B7F9-0D137D0A56F5}"/>
              </a:ext>
            </a:extLst>
          </p:cNvPr>
          <p:cNvSpPr/>
          <p:nvPr/>
        </p:nvSpPr>
        <p:spPr>
          <a:xfrm>
            <a:off x="5010850" y="4113467"/>
            <a:ext cx="352337" cy="578571"/>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21" name="Arrow: Left-Right 20">
            <a:extLst>
              <a:ext uri="{FF2B5EF4-FFF2-40B4-BE49-F238E27FC236}">
                <a16:creationId xmlns:a16="http://schemas.microsoft.com/office/drawing/2014/main" id="{88EBD4A2-3425-44E1-B7C0-A1E6BBF003C3}"/>
              </a:ext>
            </a:extLst>
          </p:cNvPr>
          <p:cNvSpPr/>
          <p:nvPr/>
        </p:nvSpPr>
        <p:spPr>
          <a:xfrm>
            <a:off x="6080754" y="3500245"/>
            <a:ext cx="651022" cy="279214"/>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22" name="Arrow: Left-Right 21">
            <a:extLst>
              <a:ext uri="{FF2B5EF4-FFF2-40B4-BE49-F238E27FC236}">
                <a16:creationId xmlns:a16="http://schemas.microsoft.com/office/drawing/2014/main" id="{945659BE-D294-4B46-B24E-3F7871B38D56}"/>
              </a:ext>
            </a:extLst>
          </p:cNvPr>
          <p:cNvSpPr/>
          <p:nvPr/>
        </p:nvSpPr>
        <p:spPr>
          <a:xfrm>
            <a:off x="6040080" y="4886134"/>
            <a:ext cx="651022" cy="279214"/>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23" name="Arrow: Bent 22">
            <a:extLst>
              <a:ext uri="{FF2B5EF4-FFF2-40B4-BE49-F238E27FC236}">
                <a16:creationId xmlns:a16="http://schemas.microsoft.com/office/drawing/2014/main" id="{42CC3F97-B8D7-44A8-B71B-3FDE5E530D08}"/>
              </a:ext>
            </a:extLst>
          </p:cNvPr>
          <p:cNvSpPr/>
          <p:nvPr/>
        </p:nvSpPr>
        <p:spPr>
          <a:xfrm rot="5400000">
            <a:off x="6319061" y="1755358"/>
            <a:ext cx="1079098" cy="1525221"/>
          </a:xfrm>
          <a:prstGeom prst="ben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solidFill>
                <a:schemeClr val="tx1"/>
              </a:solidFill>
            </a:endParaRPr>
          </a:p>
        </p:txBody>
      </p:sp>
      <p:sp>
        <p:nvSpPr>
          <p:cNvPr id="24" name="Arrow: Right 23">
            <a:extLst>
              <a:ext uri="{FF2B5EF4-FFF2-40B4-BE49-F238E27FC236}">
                <a16:creationId xmlns:a16="http://schemas.microsoft.com/office/drawing/2014/main" id="{3BBC653E-8F48-4473-8BE2-EF1E350B7E24}"/>
              </a:ext>
            </a:extLst>
          </p:cNvPr>
          <p:cNvSpPr/>
          <p:nvPr/>
        </p:nvSpPr>
        <p:spPr>
          <a:xfrm>
            <a:off x="8505750" y="4202776"/>
            <a:ext cx="1182848" cy="4700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25" name="Flowchart: Process 24">
            <a:extLst>
              <a:ext uri="{FF2B5EF4-FFF2-40B4-BE49-F238E27FC236}">
                <a16:creationId xmlns:a16="http://schemas.microsoft.com/office/drawing/2014/main" id="{73DA237B-0530-4E50-A454-438338CEC854}"/>
              </a:ext>
            </a:extLst>
          </p:cNvPr>
          <p:cNvSpPr/>
          <p:nvPr/>
        </p:nvSpPr>
        <p:spPr>
          <a:xfrm>
            <a:off x="9991288" y="5410341"/>
            <a:ext cx="861971" cy="344507"/>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admin</a:t>
            </a:r>
            <a:endParaRPr lang="en-IN" dirty="0"/>
          </a:p>
        </p:txBody>
      </p:sp>
      <p:sp>
        <p:nvSpPr>
          <p:cNvPr id="2" name="Flowchart: Alternate Process 1">
            <a:extLst>
              <a:ext uri="{FF2B5EF4-FFF2-40B4-BE49-F238E27FC236}">
                <a16:creationId xmlns:a16="http://schemas.microsoft.com/office/drawing/2014/main" id="{6F505E43-23A3-47C3-B862-6AC76822B011}"/>
              </a:ext>
            </a:extLst>
          </p:cNvPr>
          <p:cNvSpPr/>
          <p:nvPr/>
        </p:nvSpPr>
        <p:spPr>
          <a:xfrm>
            <a:off x="2494797" y="3197887"/>
            <a:ext cx="1368374" cy="814003"/>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900" dirty="0"/>
              <a:t>Network.list() to access the user location and GPS coordinates</a:t>
            </a:r>
          </a:p>
          <a:p>
            <a:pPr algn="ctr"/>
            <a:endParaRPr lang="en-US" sz="900" dirty="0"/>
          </a:p>
          <a:p>
            <a:pPr algn="ctr"/>
            <a:r>
              <a:rPr lang="en-US" sz="1200" b="1" dirty="0"/>
              <a:t>Solution to ps 2</a:t>
            </a:r>
            <a:endParaRPr lang="en-IN" sz="1200" b="1" dirty="0"/>
          </a:p>
        </p:txBody>
      </p:sp>
      <p:sp>
        <p:nvSpPr>
          <p:cNvPr id="3" name="Arrow: Left-Right 2">
            <a:extLst>
              <a:ext uri="{FF2B5EF4-FFF2-40B4-BE49-F238E27FC236}">
                <a16:creationId xmlns:a16="http://schemas.microsoft.com/office/drawing/2014/main" id="{4329AB6A-62A6-4298-A063-942129CB96CC}"/>
              </a:ext>
            </a:extLst>
          </p:cNvPr>
          <p:cNvSpPr/>
          <p:nvPr/>
        </p:nvSpPr>
        <p:spPr>
          <a:xfrm>
            <a:off x="3918077" y="3509962"/>
            <a:ext cx="588198" cy="269497"/>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pic>
        <p:nvPicPr>
          <p:cNvPr id="16" name="Graphic 15" descr="Programmer">
            <a:extLst>
              <a:ext uri="{FF2B5EF4-FFF2-40B4-BE49-F238E27FC236}">
                <a16:creationId xmlns:a16="http://schemas.microsoft.com/office/drawing/2014/main" id="{59829173-F1D0-48E6-912D-94ABEA82C44E}"/>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865735" y="4074673"/>
            <a:ext cx="1210186" cy="1215215"/>
          </a:xfrm>
          <a:prstGeom prst="rect">
            <a:avLst/>
          </a:prstGeom>
        </p:spPr>
      </p:pic>
    </p:spTree>
    <p:extLst>
      <p:ext uri="{BB962C8B-B14F-4D97-AF65-F5344CB8AC3E}">
        <p14:creationId xmlns:p14="http://schemas.microsoft.com/office/powerpoint/2010/main" val="4007513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a:endCxn id="1030" idx="1"/>
          </p:cNvCxnSpPr>
          <p:nvPr/>
        </p:nvCxnSpPr>
        <p:spPr>
          <a:xfrm flipV="1">
            <a:off x="2580830" y="1482869"/>
            <a:ext cx="1747452" cy="1559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490125" y="1986005"/>
            <a:ext cx="1064871" cy="1383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4002676" y="2100091"/>
            <a:ext cx="729123" cy="1269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2580830" y="1146625"/>
            <a:ext cx="4086188" cy="2493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ound Diagonal Corner Rectangle 25"/>
          <p:cNvSpPr/>
          <p:nvPr/>
        </p:nvSpPr>
        <p:spPr>
          <a:xfrm>
            <a:off x="7917084" y="1508332"/>
            <a:ext cx="4004840" cy="2003989"/>
          </a:xfrm>
          <a:prstGeom prst="round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The sender will send an SOS to Cyber cell with his current location and there will be google map API link which will automatically find the distance by subtracting the distance between  sender and receiver location</a:t>
            </a:r>
          </a:p>
        </p:txBody>
      </p:sp>
      <p:pic>
        <p:nvPicPr>
          <p:cNvPr id="1026" name="Picture 2" descr="Image result for images of nav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42446" y="3369126"/>
            <a:ext cx="2425381" cy="1819036"/>
          </a:xfrm>
          <a:prstGeom prst="rect">
            <a:avLst/>
          </a:prstGeom>
          <a:noFill/>
          <a:extLst>
            <a:ext uri="{909E8E84-426E-40DD-AFC4-6F175D3DCCD1}">
              <a14:hiddenFill xmlns:a14="http://schemas.microsoft.com/office/drawing/2010/main">
                <a:solidFill>
                  <a:srgbClr val="FFFFFF"/>
                </a:solidFill>
              </a14:hiddenFill>
            </a:ext>
          </a:extLst>
        </p:spPr>
      </p:pic>
      <p:cxnSp>
        <p:nvCxnSpPr>
          <p:cNvPr id="31" name="Straight Arrow Connector 30"/>
          <p:cNvCxnSpPr>
            <a:stCxn id="1026" idx="3"/>
          </p:cNvCxnSpPr>
          <p:nvPr/>
        </p:nvCxnSpPr>
        <p:spPr>
          <a:xfrm>
            <a:off x="4467827" y="4278644"/>
            <a:ext cx="2199191" cy="232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8" name="Picture 4" descr="Image result for images person in emergenc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2845" y="630270"/>
            <a:ext cx="2033603" cy="135573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images so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28282" y="931445"/>
            <a:ext cx="1949676" cy="110284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images cyber polic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67018" y="3670328"/>
            <a:ext cx="2341172" cy="1517834"/>
          </a:xfrm>
          <a:prstGeom prst="rect">
            <a:avLst/>
          </a:prstGeom>
          <a:noFill/>
          <a:extLst>
            <a:ext uri="{909E8E84-426E-40DD-AFC4-6F175D3DCCD1}">
              <a14:hiddenFill xmlns:a14="http://schemas.microsoft.com/office/drawing/2010/main">
                <a:solidFill>
                  <a:srgbClr val="FFFFFF"/>
                </a:solidFill>
              </a14:hiddenFill>
            </a:ext>
          </a:extLst>
        </p:spPr>
      </p:pic>
      <p:sp>
        <p:nvSpPr>
          <p:cNvPr id="2" name="Arc 1">
            <a:extLst>
              <a:ext uri="{FF2B5EF4-FFF2-40B4-BE49-F238E27FC236}">
                <a16:creationId xmlns:a16="http://schemas.microsoft.com/office/drawing/2014/main" id="{1C184EB9-1F37-4247-972A-927AA7A72237}"/>
              </a:ext>
            </a:extLst>
          </p:cNvPr>
          <p:cNvSpPr/>
          <p:nvPr/>
        </p:nvSpPr>
        <p:spPr>
          <a:xfrm>
            <a:off x="-612396" y="657993"/>
            <a:ext cx="5972961" cy="273452"/>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3" name="Arc 2">
            <a:extLst>
              <a:ext uri="{FF2B5EF4-FFF2-40B4-BE49-F238E27FC236}">
                <a16:creationId xmlns:a16="http://schemas.microsoft.com/office/drawing/2014/main" id="{701A996A-2F89-4420-BBDC-8750AB659B1B}"/>
              </a:ext>
            </a:extLst>
          </p:cNvPr>
          <p:cNvSpPr/>
          <p:nvPr/>
        </p:nvSpPr>
        <p:spPr>
          <a:xfrm>
            <a:off x="2924838" y="1482869"/>
            <a:ext cx="5489320" cy="3705293"/>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4" name="Rectangle 3">
            <a:extLst>
              <a:ext uri="{FF2B5EF4-FFF2-40B4-BE49-F238E27FC236}">
                <a16:creationId xmlns:a16="http://schemas.microsoft.com/office/drawing/2014/main" id="{46AD47D5-260D-4AF9-AD0E-9B6C93CA0414}"/>
              </a:ext>
            </a:extLst>
          </p:cNvPr>
          <p:cNvSpPr/>
          <p:nvPr/>
        </p:nvSpPr>
        <p:spPr>
          <a:xfrm>
            <a:off x="2042446" y="5926555"/>
            <a:ext cx="5535655" cy="338554"/>
          </a:xfrm>
          <a:prstGeom prst="rect">
            <a:avLst/>
          </a:prstGeom>
          <a:noFill/>
        </p:spPr>
        <p:txBody>
          <a:bodyPr wrap="square" lIns="91440" tIns="45720" rIns="91440" bIns="45720">
            <a:spAutoFit/>
          </a:bodyPr>
          <a:lstStyle/>
          <a:p>
            <a:pPr algn="ctr"/>
            <a:r>
              <a:rPr lang="en-US" sz="1600" dirty="0">
                <a:ln w="0"/>
                <a:effectLst>
                  <a:outerShdw blurRad="38100" dist="19050" dir="2700000" algn="tl" rotWithShape="0">
                    <a:schemeClr val="dk1">
                      <a:alpha val="40000"/>
                    </a:schemeClr>
                  </a:outerShdw>
                </a:effectLst>
              </a:rPr>
              <a:t>Solution to ps 5</a:t>
            </a:r>
            <a:endParaRPr lang="en-US" sz="16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297833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4D28C5-5A54-42E0-95C2-5444AC97D2CA}"/>
              </a:ext>
            </a:extLst>
          </p:cNvPr>
          <p:cNvSpPr>
            <a:spLocks noGrp="1"/>
          </p:cNvSpPr>
          <p:nvPr>
            <p:ph idx="1"/>
          </p:nvPr>
        </p:nvSpPr>
        <p:spPr>
          <a:xfrm>
            <a:off x="838200" y="310393"/>
            <a:ext cx="10515600" cy="5866570"/>
          </a:xfrm>
        </p:spPr>
        <p:txBody>
          <a:bodyPr>
            <a:normAutofit lnSpcReduction="10000"/>
          </a:bodyPr>
          <a:lstStyle/>
          <a:p>
            <a:pPr marL="0" indent="0">
              <a:buNone/>
            </a:pPr>
            <a:r>
              <a:rPr lang="en-US" b="1" dirty="0"/>
              <a:t>Dependencies:</a:t>
            </a:r>
          </a:p>
          <a:p>
            <a:pPr marL="0" indent="0">
              <a:buNone/>
            </a:pPr>
            <a:r>
              <a:rPr lang="en-US" sz="2200" dirty="0"/>
              <a:t> -&gt; Proper Native API functioning for OTP verification.</a:t>
            </a:r>
          </a:p>
          <a:p>
            <a:pPr marL="0" indent="0">
              <a:buNone/>
            </a:pPr>
            <a:r>
              <a:rPr lang="en-US" sz="2200" dirty="0"/>
              <a:t> -&gt; get_ip package for accessing location and IP address of the user.</a:t>
            </a:r>
          </a:p>
          <a:p>
            <a:pPr marL="0" indent="0">
              <a:buNone/>
            </a:pPr>
            <a:r>
              <a:rPr lang="en-US" sz="2200" dirty="0"/>
              <a:t> -&gt; Selenium package of PYTHON to access WhatsApp messages.</a:t>
            </a:r>
          </a:p>
          <a:p>
            <a:pPr marL="0" indent="0">
              <a:buNone/>
            </a:pPr>
            <a:r>
              <a:rPr lang="en-US" sz="2200" dirty="0"/>
              <a:t> -&gt;  work with the Indian technology navIC of </a:t>
            </a:r>
            <a:r>
              <a:rPr lang="en-IN" sz="2400" dirty="0"/>
              <a:t>Indian Regional Navigation Satellite System</a:t>
            </a:r>
          </a:p>
          <a:p>
            <a:pPr marL="0" indent="0">
              <a:buNone/>
            </a:pPr>
            <a:r>
              <a:rPr lang="en-IN" sz="2400" dirty="0"/>
              <a:t> -&gt; Provide contact information to contact cyber cell.</a:t>
            </a:r>
          </a:p>
          <a:p>
            <a:pPr marL="0" indent="0">
              <a:buNone/>
            </a:pPr>
            <a:r>
              <a:rPr lang="en-US" b="1" dirty="0"/>
              <a:t>Show Stoppers:</a:t>
            </a:r>
          </a:p>
          <a:p>
            <a:pPr marL="0" indent="0">
              <a:buNone/>
            </a:pPr>
            <a:r>
              <a:rPr lang="en-US" dirty="0"/>
              <a:t> </a:t>
            </a:r>
            <a:r>
              <a:rPr lang="en-US" sz="2200" dirty="0"/>
              <a:t>-&gt; WhatsApp is a 3</a:t>
            </a:r>
            <a:r>
              <a:rPr lang="en-US" sz="2200" baseline="30000" dirty="0"/>
              <a:t>rd</a:t>
            </a:r>
            <a:r>
              <a:rPr lang="en-US" sz="2200" dirty="0"/>
              <a:t> party application, so it may or may not allow the</a:t>
            </a:r>
          </a:p>
          <a:p>
            <a:pPr marL="0" indent="0">
              <a:buNone/>
            </a:pPr>
            <a:r>
              <a:rPr lang="en-US" sz="2200" dirty="0"/>
              <a:t>      Selenium package of Python to access the messages. </a:t>
            </a:r>
          </a:p>
          <a:p>
            <a:pPr marL="0" indent="0">
              <a:buNone/>
            </a:pPr>
            <a:r>
              <a:rPr lang="en-US" sz="2200" dirty="0"/>
              <a:t> -&gt; Application may not function properly in background.   </a:t>
            </a:r>
          </a:p>
          <a:p>
            <a:pPr marL="0" indent="0">
              <a:buNone/>
            </a:pPr>
            <a:r>
              <a:rPr lang="en-US" sz="2200" dirty="0"/>
              <a:t> -&gt; Network.list() of flutter may not be able to calculate accurate distance</a:t>
            </a:r>
          </a:p>
          <a:p>
            <a:pPr marL="0" indent="0">
              <a:buNone/>
            </a:pPr>
            <a:r>
              <a:rPr lang="en-US" sz="2200" dirty="0"/>
              <a:t>      between the two users if Selenium package do not function properly.                   </a:t>
            </a:r>
            <a:endParaRPr lang="en-IN" sz="2200" dirty="0"/>
          </a:p>
        </p:txBody>
      </p:sp>
    </p:spTree>
    <p:extLst>
      <p:ext uri="{BB962C8B-B14F-4D97-AF65-F5344CB8AC3E}">
        <p14:creationId xmlns:p14="http://schemas.microsoft.com/office/powerpoint/2010/main" val="1585279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040" y="121285"/>
            <a:ext cx="10515600" cy="1325563"/>
          </a:xfrm>
        </p:spPr>
        <p:txBody>
          <a:bodyPr/>
          <a:lstStyle/>
          <a:p>
            <a:r>
              <a:rPr lang="en-IN" dirty="0"/>
              <a:t>Positive aspects</a:t>
            </a:r>
          </a:p>
        </p:txBody>
      </p:sp>
      <p:sp>
        <p:nvSpPr>
          <p:cNvPr id="3" name="Content Placeholder 2"/>
          <p:cNvSpPr>
            <a:spLocks noGrp="1"/>
          </p:cNvSpPr>
          <p:nvPr>
            <p:ph idx="1"/>
          </p:nvPr>
        </p:nvSpPr>
        <p:spPr>
          <a:xfrm>
            <a:off x="624555" y="1365568"/>
            <a:ext cx="10515600" cy="4351338"/>
          </a:xfrm>
        </p:spPr>
        <p:txBody>
          <a:bodyPr>
            <a:normAutofit/>
          </a:bodyPr>
          <a:lstStyle/>
          <a:p>
            <a:pPr marL="0" indent="0">
              <a:buNone/>
            </a:pPr>
            <a:r>
              <a:rPr lang="en-IN" u="sng" dirty="0"/>
              <a:t>&gt;NavIC </a:t>
            </a:r>
            <a:r>
              <a:rPr lang="en-IN" dirty="0"/>
              <a:t>– Indian regional navigation satellite</a:t>
            </a:r>
          </a:p>
          <a:p>
            <a:pPr marL="0" indent="0">
              <a:buNone/>
            </a:pPr>
            <a:r>
              <a:rPr lang="en-IN" dirty="0"/>
              <a:t>   Provides accurate real time positioning</a:t>
            </a:r>
          </a:p>
          <a:p>
            <a:pPr marL="0" indent="0">
              <a:buNone/>
            </a:pPr>
            <a:r>
              <a:rPr lang="en-IN" dirty="0"/>
              <a:t>   Extended upto 1500km from indian boundary (ps 5)</a:t>
            </a:r>
          </a:p>
          <a:p>
            <a:pPr marL="0" indent="0">
              <a:buNone/>
            </a:pPr>
            <a:r>
              <a:rPr lang="en-IN" dirty="0"/>
              <a:t>&gt;</a:t>
            </a:r>
            <a:r>
              <a:rPr lang="en-IN" u="sng" dirty="0"/>
              <a:t>Proper native API and Get_ip package </a:t>
            </a:r>
            <a:r>
              <a:rPr lang="en-IN" dirty="0"/>
              <a:t>– verification of users.</a:t>
            </a:r>
          </a:p>
          <a:p>
            <a:pPr marL="0" indent="0">
              <a:buNone/>
            </a:pPr>
            <a:r>
              <a:rPr lang="en-IN" dirty="0"/>
              <a:t>&gt;Provides security to all users (ps 1,2,4)</a:t>
            </a:r>
          </a:p>
          <a:p>
            <a:pPr marL="0" indent="0">
              <a:buNone/>
            </a:pPr>
            <a:r>
              <a:rPr lang="en-IN" dirty="0"/>
              <a:t>&gt;</a:t>
            </a:r>
            <a:r>
              <a:rPr lang="en-IN" u="sng" dirty="0"/>
              <a:t>Selenium package</a:t>
            </a:r>
            <a:r>
              <a:rPr lang="en-IN" dirty="0"/>
              <a:t>- security breaches can be handled </a:t>
            </a:r>
          </a:p>
          <a:p>
            <a:pPr marL="0" indent="0">
              <a:buNone/>
            </a:pPr>
            <a:r>
              <a:rPr lang="en-IN" dirty="0"/>
              <a:t>&gt;Malicious content will be traced out.</a:t>
            </a:r>
          </a:p>
          <a:p>
            <a:pPr marL="0" indent="0">
              <a:buNone/>
            </a:pPr>
            <a:r>
              <a:rPr lang="en-IN" dirty="0"/>
              <a:t>      Culprit can be Booked under UAPA act , IPC and IT act of India 2000 </a:t>
            </a:r>
          </a:p>
          <a:p>
            <a:pPr marL="0" indent="0">
              <a:buNone/>
            </a:pPr>
            <a:r>
              <a:rPr lang="en-IN"/>
              <a:t>      (</a:t>
            </a:r>
            <a:r>
              <a:rPr lang="en-IN" dirty="0"/>
              <a:t>ps 3)</a:t>
            </a:r>
          </a:p>
        </p:txBody>
      </p:sp>
    </p:spTree>
    <p:extLst>
      <p:ext uri="{BB962C8B-B14F-4D97-AF65-F5344CB8AC3E}">
        <p14:creationId xmlns:p14="http://schemas.microsoft.com/office/powerpoint/2010/main" val="2563401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4704" y="568345"/>
            <a:ext cx="10609567" cy="1560716"/>
          </a:xfrm>
        </p:spPr>
        <p:txBody>
          <a:bodyPr>
            <a:normAutofit fontScale="90000"/>
          </a:bodyPr>
          <a:lstStyle/>
          <a:p>
            <a:r>
              <a:rPr lang="en-IN" dirty="0"/>
              <a:t>Solution</a:t>
            </a:r>
            <a:br>
              <a:rPr lang="en-IN" dirty="0"/>
            </a:br>
            <a:r>
              <a:rPr lang="en-IN" dirty="0"/>
              <a:t>first page consisting all the state information</a:t>
            </a:r>
            <a:br>
              <a:rPr lang="en-IN" dirty="0"/>
            </a:br>
            <a:br>
              <a:rPr lang="en-IN" dirty="0"/>
            </a:br>
            <a:endParaRPr lang="en-IN" dirty="0"/>
          </a:p>
        </p:txBody>
      </p:sp>
      <p:pic>
        <p:nvPicPr>
          <p:cNvPr id="12" name="Content Placeholder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49273" y="2129061"/>
            <a:ext cx="3617939" cy="4728939"/>
          </a:xfrm>
        </p:spPr>
      </p:pic>
    </p:spTree>
    <p:extLst>
      <p:ext uri="{BB962C8B-B14F-4D97-AF65-F5344CB8AC3E}">
        <p14:creationId xmlns:p14="http://schemas.microsoft.com/office/powerpoint/2010/main" val="2822166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323647"/>
            <a:ext cx="8770571" cy="1560716"/>
          </a:xfrm>
        </p:spPr>
        <p:txBody>
          <a:bodyPr/>
          <a:lstStyle/>
          <a:p>
            <a:r>
              <a:rPr lang="en-IN" dirty="0"/>
              <a:t>By clicking on any state these options will appear.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37161" y="1245673"/>
            <a:ext cx="3432992" cy="5175250"/>
          </a:xfrm>
        </p:spPr>
      </p:pic>
    </p:spTree>
    <p:extLst>
      <p:ext uri="{BB962C8B-B14F-4D97-AF65-F5344CB8AC3E}">
        <p14:creationId xmlns:p14="http://schemas.microsoft.com/office/powerpoint/2010/main" val="274061524"/>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docProps/app.xml><?xml version="1.0" encoding="utf-8"?>
<Properties xmlns="http://schemas.openxmlformats.org/officeDocument/2006/extended-properties" xmlns:vt="http://schemas.openxmlformats.org/officeDocument/2006/docPropsVTypes">
  <Template>TM10001104[[fn=Feathered]]</Template>
  <TotalTime>438</TotalTime>
  <Words>720</Words>
  <Application>Microsoft Office PowerPoint</Application>
  <PresentationFormat>Widescreen</PresentationFormat>
  <Paragraphs>84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Calibri</vt:lpstr>
      <vt:lpstr>Century Schoolbook</vt:lpstr>
      <vt:lpstr>Corbel</vt:lpstr>
      <vt:lpstr>Feathered</vt:lpstr>
      <vt:lpstr>SIH-2020 : Software Category</vt:lpstr>
      <vt:lpstr>PowerPoint Presentation</vt:lpstr>
      <vt:lpstr>Technology Stack:</vt:lpstr>
      <vt:lpstr>PowerPoint Presentation</vt:lpstr>
      <vt:lpstr>PowerPoint Presentation</vt:lpstr>
      <vt:lpstr>PowerPoint Presentation</vt:lpstr>
      <vt:lpstr>Positive aspects</vt:lpstr>
      <vt:lpstr>Solution first page consisting all the state information  </vt:lpstr>
      <vt:lpstr>By clicking on any state these options will appear.</vt:lpstr>
      <vt:lpstr>On clicking sms icon this window will appear</vt:lpstr>
      <vt:lpstr>On clicking mail this window appears.</vt:lpstr>
      <vt:lpstr>On clicking whats app this will appear. </vt:lpstr>
      <vt:lpstr>For reporting disputed message </vt:lpstr>
      <vt:lpstr>Stored in database for further sharing with authorities. (PS 3)</vt:lpstr>
      <vt:lpstr>The location of the sender will also be stored for further process (PS 2 &amp; 4)</vt:lpstr>
      <vt:lpstr>About the application.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SIH-2020 : Software Category</dc:title>
  <dc:creator>ayush singh</dc:creator>
  <cp:lastModifiedBy>ayush singh</cp:lastModifiedBy>
  <cp:revision>38</cp:revision>
  <dcterms:created xsi:type="dcterms:W3CDTF">2020-02-20T04:23:48Z</dcterms:created>
  <dcterms:modified xsi:type="dcterms:W3CDTF">2020-08-03T10:55:26Z</dcterms:modified>
</cp:coreProperties>
</file>