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202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9CE562-DC63-4577-9961-7D2CC674C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437D04E-E566-4AB5-8E52-23ECD1086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49BDC0-3B14-4272-9BFB-C4715D85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03C-9CD2-4B3D-9321-EC702955C9D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D67FBB-9D2D-4BFC-A08E-250373B1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7576E6-3595-4DDF-A2F8-4EFEC03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ED9A-BA28-4FBC-AF8C-5632E5C5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8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DD21F1-F73C-4CF8-B1B2-96A1FBD8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84F8DE-2456-4AEB-A457-D1722B165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0B0FC03-409B-4B6A-A849-7EFA2504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03C-9CD2-4B3D-9321-EC702955C9D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029F1E-883F-4F69-ADAE-DA919746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DA59CF-55E1-4A83-A5C7-75E1BC1C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ED9A-BA28-4FBC-AF8C-5632E5C5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5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83E4021-39FC-4C94-931F-4E2B85226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ADD28BF-667A-49FC-9F86-571D39865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4CE74A-FE74-4C06-9DE7-812DAABA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03C-9CD2-4B3D-9321-EC702955C9D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E687A0-642D-4DC3-AFB3-2F4E0257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A9108F-18F1-42F4-9C86-9CCB4DD7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ED9A-BA28-4FBC-AF8C-5632E5C5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1757A6-1EB4-49BF-AFE7-236486A6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B67536-862A-4FF1-A369-0127C4C4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5114A0-C432-47ED-AE05-E2E73FEA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03C-9CD2-4B3D-9321-EC702955C9D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2E5917-B97A-408D-92BA-C5A9F041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C46ADB-8A95-47D8-8FC7-3783C733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ED9A-BA28-4FBC-AF8C-5632E5C5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8C0054-3369-4853-80B8-128A6AEF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BB2C5B7-6CE4-4D1E-98C6-22568AA97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1116F5-2AC1-4470-AF7C-2DE9690A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03C-9CD2-4B3D-9321-EC702955C9D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964541-CA54-49B5-9A30-EE5C1001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261A19-7E19-4964-BAB0-589E1DC3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ED9A-BA28-4FBC-AF8C-5632E5C5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1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32B2BB-FCD7-40D8-BEDA-E7AB8A57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8B0F25-E0A0-436C-940A-C051703BA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FF9B674-C371-4FA0-8341-48A678BE7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71227BD-6404-46C1-9F5D-1641C51D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03C-9CD2-4B3D-9321-EC702955C9D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72B1E22-07AF-4648-9F2D-E87A178B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055F4A-26C1-4B8A-8114-096F3CD1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ED9A-BA28-4FBC-AF8C-5632E5C5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7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69BAE8-0DB2-4D51-9677-2DC5012C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72F8D8A-E1D0-4202-8B56-B85FCFC10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17CACBF-73D1-4258-9B35-3103534F5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61005C3-5E50-49D2-88F3-B3F2FEF92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2193615-3B9F-4530-A118-14EFC95C9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F237CBA-CAEB-4C89-94ED-2C01D4BD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03C-9CD2-4B3D-9321-EC702955C9D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86B77A-272C-4B46-9AAD-78D01296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168300C-819C-4658-A59A-86BC7100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ED9A-BA28-4FBC-AF8C-5632E5C5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2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9BC291-3457-4565-93AF-47F9B1B7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A49FA85-334F-496B-88D9-6567D13F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03C-9CD2-4B3D-9321-EC702955C9D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E7CD1B2-C231-4895-B78F-FA6B8AA0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0B69094-6E67-4A60-916B-62B2EA26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ED9A-BA28-4FBC-AF8C-5632E5C5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7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75394DD-7FC6-499E-B15E-9872A6D8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03C-9CD2-4B3D-9321-EC702955C9D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E77CF0-773B-4597-AE11-BC56713F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16A1D37-F341-42BA-9B20-4FD59CA0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ED9A-BA28-4FBC-AF8C-5632E5C5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EAED11-F2F3-4F61-A891-5819D0D0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B26706-5A09-42F1-B19C-B68724D67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D35882-229B-4125-9E32-AF15EC2CD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568361C-63DA-4660-9A8F-64BF1C88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03C-9CD2-4B3D-9321-EC702955C9D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EFF596-4D1E-4813-B545-DCF39A52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9CE37A1-71F0-484B-80BB-4481D4B9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ED9A-BA28-4FBC-AF8C-5632E5C5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8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49BC7C-5D4F-4A77-8FE7-C4386B2E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4107BEB-3253-4AAD-A757-1115BBE1E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A218027-8552-4B8E-8AD5-DCD65C029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8CA0DB3-B508-4BF1-ADBB-0040882E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03C-9CD2-4B3D-9321-EC702955C9D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C897B68-F52C-4743-92C8-A7BD5072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27A4ABA-48D4-4675-9FB5-A1EA2038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ED9A-BA28-4FBC-AF8C-5632E5C5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1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D39DB91-30F8-4F2A-85AA-A9B9D3D7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7DD37D5-9F22-49A0-B7F6-9FB26CE5C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7BBB80-EC62-429E-893B-BBDFFC20F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BA03C-9CD2-4B3D-9321-EC702955C9D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114BC4-6B67-4433-9FFD-4681D864E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5178AE-2A54-493E-A514-F0169A60D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5ED9A-BA28-4FBC-AF8C-5632E5C5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7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78597-24F5-4515-AB30-61B522FAC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0983"/>
            <a:ext cx="10068732" cy="1068980"/>
          </a:xfrm>
        </p:spPr>
        <p:txBody>
          <a:bodyPr/>
          <a:lstStyle/>
          <a:p>
            <a:r>
              <a:rPr lang="en-US" dirty="0" smtClean="0"/>
              <a:t>Trace of </a:t>
            </a:r>
            <a:r>
              <a:rPr lang="en-US" dirty="0" err="1" smtClean="0"/>
              <a:t>minimax</a:t>
            </a:r>
            <a:r>
              <a:rPr lang="en-US" dirty="0" smtClean="0"/>
              <a:t> Algorithm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A82FD76-1BCF-4239-B2D0-900E85232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3736"/>
            <a:ext cx="9144000" cy="1053884"/>
          </a:xfrm>
        </p:spPr>
        <p:txBody>
          <a:bodyPr/>
          <a:lstStyle/>
          <a:p>
            <a:r>
              <a:rPr lang="en-US" dirty="0" smtClean="0"/>
              <a:t>Prepared by</a:t>
            </a:r>
          </a:p>
          <a:p>
            <a:r>
              <a:rPr lang="en-US" b="1" dirty="0" err="1" smtClean="0">
                <a:solidFill>
                  <a:srgbClr val="0000FF"/>
                </a:solidFill>
              </a:rPr>
              <a:t>Kiran</a:t>
            </a:r>
            <a:r>
              <a:rPr lang="en-US" b="1" dirty="0" smtClean="0">
                <a:solidFill>
                  <a:srgbClr val="0000FF"/>
                </a:solidFill>
              </a:rPr>
              <a:t> Swami, B. Tech (IT), 2019 Batch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78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F8E7536-3038-43E8-8C8E-DB10D9D28B46}"/>
              </a:ext>
            </a:extLst>
          </p:cNvPr>
          <p:cNvSpPr/>
          <p:nvPr/>
        </p:nvSpPr>
        <p:spPr>
          <a:xfrm>
            <a:off x="5680364" y="1112982"/>
            <a:ext cx="701964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2ADB968-7E4E-45CF-A217-AEDC7D310A2F}"/>
              </a:ext>
            </a:extLst>
          </p:cNvPr>
          <p:cNvSpPr/>
          <p:nvPr/>
        </p:nvSpPr>
        <p:spPr>
          <a:xfrm>
            <a:off x="5680364" y="2359891"/>
            <a:ext cx="701964" cy="5172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A3B61E2-3CAD-47E0-8B1B-15C6DF79F79E}"/>
              </a:ext>
            </a:extLst>
          </p:cNvPr>
          <p:cNvSpPr/>
          <p:nvPr/>
        </p:nvSpPr>
        <p:spPr>
          <a:xfrm>
            <a:off x="4405745" y="3814496"/>
            <a:ext cx="701964" cy="5172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216BAC9-0FC5-48E5-9E9E-6C492013E697}"/>
              </a:ext>
            </a:extLst>
          </p:cNvPr>
          <p:cNvSpPr/>
          <p:nvPr/>
        </p:nvSpPr>
        <p:spPr>
          <a:xfrm>
            <a:off x="7176656" y="3814496"/>
            <a:ext cx="701964" cy="5172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AE187E03-3788-4D10-9571-EC27AF002E95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6031346" y="1630218"/>
            <a:ext cx="0" cy="72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52B3EC2C-245C-43D2-AA48-B9CDAC6B219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4756727" y="2877127"/>
            <a:ext cx="1274619" cy="93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BBD4A810-8ED2-4020-B197-B9E752AB96BE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031346" y="2877127"/>
            <a:ext cx="1496292" cy="93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CD40D9A-B476-470D-9C71-039D2C48F767}"/>
              </a:ext>
            </a:extLst>
          </p:cNvPr>
          <p:cNvSpPr txBox="1"/>
          <p:nvPr/>
        </p:nvSpPr>
        <p:spPr>
          <a:xfrm>
            <a:off x="2881745" y="2249177"/>
            <a:ext cx="252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This Branch = 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19CF53E-C3CE-478E-AFF1-BB0A4F9E82E9}"/>
              </a:ext>
            </a:extLst>
          </p:cNvPr>
          <p:cNvSpPr txBox="1"/>
          <p:nvPr/>
        </p:nvSpPr>
        <p:spPr>
          <a:xfrm>
            <a:off x="6922909" y="2346159"/>
            <a:ext cx="19311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V=</a:t>
            </a:r>
            <a:r>
              <a:rPr lang="en-US" b="1" dirty="0" err="1">
                <a:solidFill>
                  <a:schemeClr val="tx1"/>
                </a:solidFill>
              </a:rPr>
              <a:t>MiniMax</a:t>
            </a:r>
            <a:r>
              <a:rPr lang="en-US" b="1" dirty="0">
                <a:solidFill>
                  <a:schemeClr val="tx1"/>
                </a:solidFill>
              </a:rPr>
              <a:t>(D,1,0)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B5E2FED6-FC55-4A4D-975C-79AEF7961619}"/>
              </a:ext>
            </a:extLst>
          </p:cNvPr>
          <p:cNvCxnSpPr>
            <a:cxnSpLocks/>
          </p:cNvCxnSpPr>
          <p:nvPr/>
        </p:nvCxnSpPr>
        <p:spPr>
          <a:xfrm flipH="1">
            <a:off x="4184072" y="2618509"/>
            <a:ext cx="1241138" cy="7273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40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EE4A1A4-2CB8-462C-8AE1-97BE060837E7}"/>
              </a:ext>
            </a:extLst>
          </p:cNvPr>
          <p:cNvSpPr/>
          <p:nvPr/>
        </p:nvSpPr>
        <p:spPr>
          <a:xfrm>
            <a:off x="5680364" y="1112982"/>
            <a:ext cx="701964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C8A1D86-0E6F-49E5-91E7-C106488F38C9}"/>
              </a:ext>
            </a:extLst>
          </p:cNvPr>
          <p:cNvSpPr/>
          <p:nvPr/>
        </p:nvSpPr>
        <p:spPr>
          <a:xfrm>
            <a:off x="5680364" y="2359891"/>
            <a:ext cx="701964" cy="5172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33CA96D-A702-466F-82F2-B156029BFAA7}"/>
              </a:ext>
            </a:extLst>
          </p:cNvPr>
          <p:cNvSpPr/>
          <p:nvPr/>
        </p:nvSpPr>
        <p:spPr>
          <a:xfrm>
            <a:off x="3611417" y="3814496"/>
            <a:ext cx="701964" cy="5172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D6534B3-E02B-490D-A579-845F0B383CD3}"/>
              </a:ext>
            </a:extLst>
          </p:cNvPr>
          <p:cNvSpPr/>
          <p:nvPr/>
        </p:nvSpPr>
        <p:spPr>
          <a:xfrm>
            <a:off x="8132366" y="3883892"/>
            <a:ext cx="701964" cy="5172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462CEA86-90D8-4DCC-A450-62715B5BBB5B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6031346" y="1630218"/>
            <a:ext cx="0" cy="72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D9CDAC37-638E-498D-9372-14D45E56DA77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962399" y="2877127"/>
            <a:ext cx="2068947" cy="93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2F83C40B-DF7E-480D-BEB9-369AC09444C9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031346" y="2877127"/>
            <a:ext cx="2452002" cy="100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FBDEF40-3B0C-4DEC-B543-AEAE3234388E}"/>
              </a:ext>
            </a:extLst>
          </p:cNvPr>
          <p:cNvSpPr txBox="1"/>
          <p:nvPr/>
        </p:nvSpPr>
        <p:spPr>
          <a:xfrm>
            <a:off x="1025236" y="521977"/>
            <a:ext cx="22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Branch 2(D)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BDF8B8-A5A5-4BB2-A0B6-1707457F2DC5}"/>
              </a:ext>
            </a:extLst>
          </p:cNvPr>
          <p:cNvSpPr txBox="1"/>
          <p:nvPr/>
        </p:nvSpPr>
        <p:spPr>
          <a:xfrm>
            <a:off x="2896749" y="4622770"/>
            <a:ext cx="2100123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V= </a:t>
            </a:r>
            <a:r>
              <a:rPr lang="en-US" dirty="0" err="1"/>
              <a:t>MiniMax</a:t>
            </a:r>
            <a:r>
              <a:rPr lang="en-US" dirty="0"/>
              <a:t>(J,0,1)</a:t>
            </a:r>
          </a:p>
          <a:p>
            <a:r>
              <a:rPr lang="en-US" dirty="0"/>
              <a:t>So Best Value = -4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FD17602-C4A0-4320-B86C-AEEB3357EDAE}"/>
              </a:ext>
            </a:extLst>
          </p:cNvPr>
          <p:cNvSpPr txBox="1"/>
          <p:nvPr/>
        </p:nvSpPr>
        <p:spPr>
          <a:xfrm>
            <a:off x="7433286" y="4641120"/>
            <a:ext cx="2100123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V= </a:t>
            </a:r>
            <a:r>
              <a:rPr lang="en-US" dirty="0" err="1"/>
              <a:t>MiniMax</a:t>
            </a:r>
            <a:r>
              <a:rPr lang="en-US" dirty="0"/>
              <a:t>(K,0,1)</a:t>
            </a:r>
          </a:p>
          <a:p>
            <a:r>
              <a:rPr lang="en-US" dirty="0"/>
              <a:t>So Best Value = -3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7064BD6-7945-4A4B-AB92-DB99D3ACF926}"/>
              </a:ext>
            </a:extLst>
          </p:cNvPr>
          <p:cNvSpPr txBox="1"/>
          <p:nvPr/>
        </p:nvSpPr>
        <p:spPr>
          <a:xfrm>
            <a:off x="4387851" y="5703163"/>
            <a:ext cx="3286989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Minimum ( -4,-3 ) = -4 So Return This Value To D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="" xmlns:a16="http://schemas.microsoft.com/office/drawing/2014/main" id="{C233B3EB-CF79-40D8-B77B-3890CCD7D159}"/>
              </a:ext>
            </a:extLst>
          </p:cNvPr>
          <p:cNvCxnSpPr>
            <a:cxnSpLocks/>
            <a:stCxn id="12" idx="1"/>
            <a:endCxn id="3" idx="1"/>
          </p:cNvCxnSpPr>
          <p:nvPr/>
        </p:nvCxnSpPr>
        <p:spPr>
          <a:xfrm rot="10800000" flipH="1">
            <a:off x="4387850" y="2618509"/>
            <a:ext cx="1292513" cy="3407820"/>
          </a:xfrm>
          <a:prstGeom prst="curvedConnector3">
            <a:avLst>
              <a:gd name="adj1" fmla="val -2299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C624B0-9A6B-43A2-A0C2-615FD1668E0D}"/>
              </a:ext>
            </a:extLst>
          </p:cNvPr>
          <p:cNvSpPr txBox="1"/>
          <p:nvPr/>
        </p:nvSpPr>
        <p:spPr>
          <a:xfrm>
            <a:off x="3438710" y="2175225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Value Of D = -4 </a:t>
            </a:r>
          </a:p>
        </p:txBody>
      </p:sp>
    </p:spTree>
    <p:extLst>
      <p:ext uri="{BB962C8B-B14F-4D97-AF65-F5344CB8AC3E}">
        <p14:creationId xmlns:p14="http://schemas.microsoft.com/office/powerpoint/2010/main" val="7855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FD8B6F-3F59-45AA-8FE0-FE409C01CC72}"/>
              </a:ext>
            </a:extLst>
          </p:cNvPr>
          <p:cNvSpPr/>
          <p:nvPr/>
        </p:nvSpPr>
        <p:spPr>
          <a:xfrm>
            <a:off x="5680364" y="1112982"/>
            <a:ext cx="701964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C2B9C12-F091-4F7E-A437-66490863F5E3}"/>
              </a:ext>
            </a:extLst>
          </p:cNvPr>
          <p:cNvGrpSpPr/>
          <p:nvPr/>
        </p:nvGrpSpPr>
        <p:grpSpPr>
          <a:xfrm>
            <a:off x="2453374" y="1630218"/>
            <a:ext cx="7115499" cy="2110510"/>
            <a:chOff x="2453374" y="1630218"/>
            <a:chExt cx="7135861" cy="1828678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0817B2BB-2FDD-4990-B528-42C51526E011}"/>
                </a:ext>
              </a:extLst>
            </p:cNvPr>
            <p:cNvSpPr/>
            <p:nvPr/>
          </p:nvSpPr>
          <p:spPr>
            <a:xfrm>
              <a:off x="3246585" y="2359891"/>
              <a:ext cx="701964" cy="5172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85430326-2FF8-4596-A788-A626B7C9197E}"/>
                </a:ext>
              </a:extLst>
            </p:cNvPr>
            <p:cNvSpPr/>
            <p:nvPr/>
          </p:nvSpPr>
          <p:spPr>
            <a:xfrm>
              <a:off x="5680364" y="2359891"/>
              <a:ext cx="701964" cy="5172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E9C5B8D8-309D-49F8-AE92-E66195491E84}"/>
                </a:ext>
              </a:extLst>
            </p:cNvPr>
            <p:cNvSpPr/>
            <p:nvPr/>
          </p:nvSpPr>
          <p:spPr>
            <a:xfrm>
              <a:off x="8326582" y="2359891"/>
              <a:ext cx="701964" cy="5172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="" xmlns:a16="http://schemas.microsoft.com/office/drawing/2014/main" id="{AD5BC991-4159-485E-863C-2F59F0F0B565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6031346" y="1630218"/>
              <a:ext cx="0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="" xmlns:a16="http://schemas.microsoft.com/office/drawing/2014/main" id="{93AB8DB9-2EA7-4A88-B976-9001A20877E3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 flipH="1">
              <a:off x="3597567" y="1630218"/>
              <a:ext cx="2433779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="" xmlns:a16="http://schemas.microsoft.com/office/drawing/2014/main" id="{A8CA07BA-BDD9-42AA-9331-B0B0677BEDC0}"/>
                </a:ext>
              </a:extLst>
            </p:cNvPr>
            <p:cNvCxnSpPr>
              <a:stCxn id="2" idx="2"/>
              <a:endCxn id="5" idx="0"/>
            </p:cNvCxnSpPr>
            <p:nvPr/>
          </p:nvCxnSpPr>
          <p:spPr>
            <a:xfrm>
              <a:off x="6031346" y="1630218"/>
              <a:ext cx="2646218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C28C77AD-2C77-497C-9AC0-133E29AD68D9}"/>
                </a:ext>
              </a:extLst>
            </p:cNvPr>
            <p:cNvSpPr txBox="1"/>
            <p:nvPr/>
          </p:nvSpPr>
          <p:spPr>
            <a:xfrm>
              <a:off x="2453374" y="3089564"/>
              <a:ext cx="191738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V=</a:t>
              </a:r>
              <a:r>
                <a:rPr lang="en-US" b="1" dirty="0" err="1">
                  <a:solidFill>
                    <a:schemeClr val="tx1"/>
                  </a:solidFill>
                </a:rPr>
                <a:t>MiniMax</a:t>
              </a:r>
              <a:r>
                <a:rPr lang="en-US" b="1" dirty="0">
                  <a:solidFill>
                    <a:schemeClr val="tx1"/>
                  </a:solidFill>
                </a:rPr>
                <a:t>(B,1,0)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066E72A4-FB1D-49C8-93E9-F261886DECC0}"/>
                </a:ext>
              </a:extLst>
            </p:cNvPr>
            <p:cNvSpPr txBox="1"/>
            <p:nvPr/>
          </p:nvSpPr>
          <p:spPr>
            <a:xfrm>
              <a:off x="4970283" y="3059668"/>
              <a:ext cx="1911421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V=</a:t>
              </a:r>
              <a:r>
                <a:rPr lang="en-US" b="1" dirty="0" err="1">
                  <a:solidFill>
                    <a:schemeClr val="tx1"/>
                  </a:solidFill>
                </a:rPr>
                <a:t>MiniMax</a:t>
              </a:r>
              <a:r>
                <a:rPr lang="en-US" b="1" dirty="0">
                  <a:solidFill>
                    <a:schemeClr val="tx1"/>
                  </a:solidFill>
                </a:rPr>
                <a:t>(C,1,0)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9B753585-E80E-4631-8174-D560F611DB80}"/>
                </a:ext>
              </a:extLst>
            </p:cNvPr>
            <p:cNvSpPr txBox="1"/>
            <p:nvPr/>
          </p:nvSpPr>
          <p:spPr>
            <a:xfrm>
              <a:off x="7658065" y="3059668"/>
              <a:ext cx="193117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V=</a:t>
              </a:r>
              <a:r>
                <a:rPr lang="en-US" b="1" dirty="0" err="1">
                  <a:solidFill>
                    <a:schemeClr val="tx1"/>
                  </a:solidFill>
                </a:rPr>
                <a:t>MiniMax</a:t>
              </a:r>
              <a:r>
                <a:rPr lang="en-US" b="1" dirty="0">
                  <a:solidFill>
                    <a:schemeClr val="tx1"/>
                  </a:solidFill>
                </a:rPr>
                <a:t>(D,1,0)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CE28413-7F18-477E-8BF1-768AB11E6221}"/>
              </a:ext>
            </a:extLst>
          </p:cNvPr>
          <p:cNvSpPr txBox="1"/>
          <p:nvPr/>
        </p:nvSpPr>
        <p:spPr>
          <a:xfrm>
            <a:off x="415636" y="453261"/>
            <a:ext cx="430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Computed Best Values of All Successors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D26CB41-157F-4976-AAC4-B397C35A5BDC}"/>
              </a:ext>
            </a:extLst>
          </p:cNvPr>
          <p:cNvSpPr/>
          <p:nvPr/>
        </p:nvSpPr>
        <p:spPr>
          <a:xfrm>
            <a:off x="7772400" y="4017816"/>
            <a:ext cx="1524000" cy="426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Val = -4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92C7E55-134A-4A3C-89EC-83A9DC8F716D}"/>
              </a:ext>
            </a:extLst>
          </p:cNvPr>
          <p:cNvSpPr/>
          <p:nvPr/>
        </p:nvSpPr>
        <p:spPr>
          <a:xfrm>
            <a:off x="5009639" y="4017817"/>
            <a:ext cx="1524000" cy="426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Val = -2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8081313-EE52-409C-88C4-35681212AA94}"/>
              </a:ext>
            </a:extLst>
          </p:cNvPr>
          <p:cNvSpPr/>
          <p:nvPr/>
        </p:nvSpPr>
        <p:spPr>
          <a:xfrm>
            <a:off x="2647330" y="4036977"/>
            <a:ext cx="1524000" cy="426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Val = -6</a:t>
            </a:r>
          </a:p>
        </p:txBody>
      </p:sp>
    </p:spTree>
    <p:extLst>
      <p:ext uri="{BB962C8B-B14F-4D97-AF65-F5344CB8AC3E}">
        <p14:creationId xmlns:p14="http://schemas.microsoft.com/office/powerpoint/2010/main" val="86558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4BB033C-7883-4D2A-87A9-6DC2CF57D96D}"/>
              </a:ext>
            </a:extLst>
          </p:cNvPr>
          <p:cNvSpPr txBox="1"/>
          <p:nvPr/>
        </p:nvSpPr>
        <p:spPr>
          <a:xfrm>
            <a:off x="203200" y="333189"/>
            <a:ext cx="434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Return Maximum Value From This to 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65A93A1-1241-427A-AAB7-02045F90A140}"/>
              </a:ext>
            </a:extLst>
          </p:cNvPr>
          <p:cNvSpPr/>
          <p:nvPr/>
        </p:nvSpPr>
        <p:spPr>
          <a:xfrm>
            <a:off x="5765240" y="1685636"/>
            <a:ext cx="701964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B4D24B54-FB56-4CEE-8062-DA27877F45D9}"/>
              </a:ext>
            </a:extLst>
          </p:cNvPr>
          <p:cNvGrpSpPr/>
          <p:nvPr/>
        </p:nvGrpSpPr>
        <p:grpSpPr>
          <a:xfrm>
            <a:off x="2538250" y="2202872"/>
            <a:ext cx="7115499" cy="2110510"/>
            <a:chOff x="2453374" y="1630218"/>
            <a:chExt cx="7135861" cy="1828678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B9D58681-7113-4E4B-883D-8B38F3108C18}"/>
                </a:ext>
              </a:extLst>
            </p:cNvPr>
            <p:cNvSpPr/>
            <p:nvPr/>
          </p:nvSpPr>
          <p:spPr>
            <a:xfrm>
              <a:off x="3246585" y="2359891"/>
              <a:ext cx="701964" cy="5172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2F024527-3DD1-4CDA-B14F-92ADEC310718}"/>
                </a:ext>
              </a:extLst>
            </p:cNvPr>
            <p:cNvSpPr/>
            <p:nvPr/>
          </p:nvSpPr>
          <p:spPr>
            <a:xfrm>
              <a:off x="5680364" y="2359891"/>
              <a:ext cx="701964" cy="5172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FD2982C5-5309-4493-B818-4528647A020C}"/>
                </a:ext>
              </a:extLst>
            </p:cNvPr>
            <p:cNvSpPr/>
            <p:nvPr/>
          </p:nvSpPr>
          <p:spPr>
            <a:xfrm>
              <a:off x="8326582" y="2359891"/>
              <a:ext cx="701964" cy="5172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="" xmlns:a16="http://schemas.microsoft.com/office/drawing/2014/main" id="{E8F52372-7D35-4085-BE17-8FF833046E10}"/>
                </a:ext>
              </a:extLst>
            </p:cNvPr>
            <p:cNvCxnSpPr>
              <a:stCxn id="2" idx="2"/>
              <a:endCxn id="5" idx="0"/>
            </p:cNvCxnSpPr>
            <p:nvPr/>
          </p:nvCxnSpPr>
          <p:spPr>
            <a:xfrm>
              <a:off x="6031346" y="1630218"/>
              <a:ext cx="0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="" xmlns:a16="http://schemas.microsoft.com/office/drawing/2014/main" id="{C650068D-D042-4DB5-99B0-F75CB2E0D2EF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 flipH="1">
              <a:off x="3597567" y="1630218"/>
              <a:ext cx="2433779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="" xmlns:a16="http://schemas.microsoft.com/office/drawing/2014/main" id="{84F15952-6B64-466E-B9B1-8D4D1D2CA3B4}"/>
                </a:ext>
              </a:extLst>
            </p:cNvPr>
            <p:cNvCxnSpPr>
              <a:stCxn id="2" idx="2"/>
              <a:endCxn id="6" idx="0"/>
            </p:cNvCxnSpPr>
            <p:nvPr/>
          </p:nvCxnSpPr>
          <p:spPr>
            <a:xfrm>
              <a:off x="6031346" y="1630218"/>
              <a:ext cx="2646218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E474CF47-6CD2-47E2-8B28-095789AFF3A6}"/>
                </a:ext>
              </a:extLst>
            </p:cNvPr>
            <p:cNvSpPr txBox="1"/>
            <p:nvPr/>
          </p:nvSpPr>
          <p:spPr>
            <a:xfrm>
              <a:off x="2453374" y="3089564"/>
              <a:ext cx="191738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V=</a:t>
              </a:r>
              <a:r>
                <a:rPr lang="en-US" b="1" dirty="0" err="1">
                  <a:solidFill>
                    <a:schemeClr val="tx1"/>
                  </a:solidFill>
                </a:rPr>
                <a:t>MiniMax</a:t>
              </a:r>
              <a:r>
                <a:rPr lang="en-US" b="1" dirty="0">
                  <a:solidFill>
                    <a:schemeClr val="tx1"/>
                  </a:solidFill>
                </a:rPr>
                <a:t>(B,1,0)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C760BF71-076D-4C58-B2CC-A21889FB84E9}"/>
                </a:ext>
              </a:extLst>
            </p:cNvPr>
            <p:cNvSpPr txBox="1"/>
            <p:nvPr/>
          </p:nvSpPr>
          <p:spPr>
            <a:xfrm>
              <a:off x="4970283" y="3059668"/>
              <a:ext cx="1911421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V=</a:t>
              </a:r>
              <a:r>
                <a:rPr lang="en-US" b="1" dirty="0" err="1">
                  <a:solidFill>
                    <a:schemeClr val="tx1"/>
                  </a:solidFill>
                </a:rPr>
                <a:t>MiniMax</a:t>
              </a:r>
              <a:r>
                <a:rPr lang="en-US" b="1" dirty="0">
                  <a:solidFill>
                    <a:schemeClr val="tx1"/>
                  </a:solidFill>
                </a:rPr>
                <a:t>(C,1,0)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494EC165-D5D7-449E-AE0C-B75838D10471}"/>
                </a:ext>
              </a:extLst>
            </p:cNvPr>
            <p:cNvSpPr txBox="1"/>
            <p:nvPr/>
          </p:nvSpPr>
          <p:spPr>
            <a:xfrm>
              <a:off x="7658065" y="3059668"/>
              <a:ext cx="193117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V=</a:t>
              </a:r>
              <a:r>
                <a:rPr lang="en-US" b="1" dirty="0" err="1">
                  <a:solidFill>
                    <a:schemeClr val="tx1"/>
                  </a:solidFill>
                </a:rPr>
                <a:t>MiniMax</a:t>
              </a:r>
              <a:r>
                <a:rPr lang="en-US" b="1" dirty="0">
                  <a:solidFill>
                    <a:schemeClr val="tx1"/>
                  </a:solidFill>
                </a:rPr>
                <a:t>(D,1,0)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02B1025-C39D-44E9-954C-54638D55AD99}"/>
              </a:ext>
            </a:extLst>
          </p:cNvPr>
          <p:cNvSpPr/>
          <p:nvPr/>
        </p:nvSpPr>
        <p:spPr>
          <a:xfrm>
            <a:off x="7857276" y="4590470"/>
            <a:ext cx="1524000" cy="426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Val = -4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864D6B6-4D47-4A4E-8DAF-41180632971B}"/>
              </a:ext>
            </a:extLst>
          </p:cNvPr>
          <p:cNvSpPr/>
          <p:nvPr/>
        </p:nvSpPr>
        <p:spPr>
          <a:xfrm>
            <a:off x="5094515" y="4590471"/>
            <a:ext cx="1524000" cy="426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Val = -2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C1F96F5-E23A-4628-B089-1006D0D70813}"/>
              </a:ext>
            </a:extLst>
          </p:cNvPr>
          <p:cNvSpPr/>
          <p:nvPr/>
        </p:nvSpPr>
        <p:spPr>
          <a:xfrm>
            <a:off x="2732206" y="4609631"/>
            <a:ext cx="1524000" cy="426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Val = -6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C4E1187-E6C5-4D56-B640-3EE151E7BBD8}"/>
              </a:ext>
            </a:extLst>
          </p:cNvPr>
          <p:cNvSpPr txBox="1"/>
          <p:nvPr/>
        </p:nvSpPr>
        <p:spPr>
          <a:xfrm>
            <a:off x="4357465" y="5795527"/>
            <a:ext cx="3286989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Maximum ( -6,-2 , -4) = -2 So Return This Value To A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="" xmlns:a16="http://schemas.microsoft.com/office/drawing/2014/main" id="{D401051B-387E-4DFB-962B-F86CC99C9496}"/>
              </a:ext>
            </a:extLst>
          </p:cNvPr>
          <p:cNvCxnSpPr>
            <a:cxnSpLocks/>
            <a:stCxn id="18" idx="1"/>
            <a:endCxn id="2" idx="1"/>
          </p:cNvCxnSpPr>
          <p:nvPr/>
        </p:nvCxnSpPr>
        <p:spPr>
          <a:xfrm rot="10800000" flipH="1">
            <a:off x="4357464" y="1944255"/>
            <a:ext cx="1407775" cy="4174439"/>
          </a:xfrm>
          <a:prstGeom prst="curvedConnector3">
            <a:avLst>
              <a:gd name="adj1" fmla="val -2130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D7B6EAD-5717-48B7-A9FF-F15581C663A4}"/>
              </a:ext>
            </a:extLst>
          </p:cNvPr>
          <p:cNvSpPr txBox="1"/>
          <p:nvPr/>
        </p:nvSpPr>
        <p:spPr>
          <a:xfrm>
            <a:off x="3595506" y="1574922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Value Of A = -2 </a:t>
            </a:r>
          </a:p>
        </p:txBody>
      </p:sp>
    </p:spTree>
    <p:extLst>
      <p:ext uri="{BB962C8B-B14F-4D97-AF65-F5344CB8AC3E}">
        <p14:creationId xmlns:p14="http://schemas.microsoft.com/office/powerpoint/2010/main" val="35304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FDF328A2-9562-4A3A-9701-070E38D19304}"/>
              </a:ext>
            </a:extLst>
          </p:cNvPr>
          <p:cNvGrpSpPr/>
          <p:nvPr/>
        </p:nvGrpSpPr>
        <p:grpSpPr>
          <a:xfrm>
            <a:off x="1251528" y="1112982"/>
            <a:ext cx="8617525" cy="3408157"/>
            <a:chOff x="1251528" y="1112982"/>
            <a:chExt cx="8617525" cy="3408157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5BD6AA6B-88AA-493B-BA5E-D7F69298CB33}"/>
                </a:ext>
              </a:extLst>
            </p:cNvPr>
            <p:cNvSpPr/>
            <p:nvPr/>
          </p:nvSpPr>
          <p:spPr>
            <a:xfrm>
              <a:off x="5680364" y="1112982"/>
              <a:ext cx="701964" cy="517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3F441FFA-E0B5-416D-9CE1-153DE782BB56}"/>
                </a:ext>
              </a:extLst>
            </p:cNvPr>
            <p:cNvSpPr/>
            <p:nvPr/>
          </p:nvSpPr>
          <p:spPr>
            <a:xfrm>
              <a:off x="3246585" y="2359891"/>
              <a:ext cx="701964" cy="5172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E681B738-4DEB-43CD-8BBF-79303202769B}"/>
                </a:ext>
              </a:extLst>
            </p:cNvPr>
            <p:cNvSpPr/>
            <p:nvPr/>
          </p:nvSpPr>
          <p:spPr>
            <a:xfrm>
              <a:off x="5680364" y="2359891"/>
              <a:ext cx="701964" cy="5172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7125B157-1BD3-496F-B5A9-9FE07E413C94}"/>
                </a:ext>
              </a:extLst>
            </p:cNvPr>
            <p:cNvSpPr/>
            <p:nvPr/>
          </p:nvSpPr>
          <p:spPr>
            <a:xfrm>
              <a:off x="8326582" y="2359891"/>
              <a:ext cx="701964" cy="5172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95B05D85-5D6D-4FBF-935E-F74E71DDD21A}"/>
                </a:ext>
              </a:extLst>
            </p:cNvPr>
            <p:cNvSpPr/>
            <p:nvPr/>
          </p:nvSpPr>
          <p:spPr>
            <a:xfrm>
              <a:off x="1251528" y="3606800"/>
              <a:ext cx="701964" cy="5172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1BF93FA7-5D69-46DE-892A-DA9E8282CF07}"/>
                </a:ext>
              </a:extLst>
            </p:cNvPr>
            <p:cNvSpPr/>
            <p:nvPr/>
          </p:nvSpPr>
          <p:spPr>
            <a:xfrm>
              <a:off x="2544621" y="3606800"/>
              <a:ext cx="701964" cy="5172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24E45954-5688-4DAB-8A30-AA627295DEF3}"/>
                </a:ext>
              </a:extLst>
            </p:cNvPr>
            <p:cNvSpPr/>
            <p:nvPr/>
          </p:nvSpPr>
          <p:spPr>
            <a:xfrm>
              <a:off x="3851566" y="3606800"/>
              <a:ext cx="701964" cy="5172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9B2B1080-99C6-46F8-9CC6-40D1D05297B7}"/>
                </a:ext>
              </a:extLst>
            </p:cNvPr>
            <p:cNvSpPr/>
            <p:nvPr/>
          </p:nvSpPr>
          <p:spPr>
            <a:xfrm>
              <a:off x="5158511" y="3606800"/>
              <a:ext cx="701964" cy="5172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23DF0E43-070E-4506-98A2-4E9C4D1AD94E}"/>
                </a:ext>
              </a:extLst>
            </p:cNvPr>
            <p:cNvSpPr/>
            <p:nvPr/>
          </p:nvSpPr>
          <p:spPr>
            <a:xfrm>
              <a:off x="6428511" y="3606800"/>
              <a:ext cx="701964" cy="5172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B2E47AE1-FAD8-41AF-BA5C-B65CB635A2D1}"/>
                </a:ext>
              </a:extLst>
            </p:cNvPr>
            <p:cNvSpPr/>
            <p:nvPr/>
          </p:nvSpPr>
          <p:spPr>
            <a:xfrm>
              <a:off x="7781637" y="3606800"/>
              <a:ext cx="701964" cy="5172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087BDB8C-878D-4993-AEFF-5E1330AA74BF}"/>
                </a:ext>
              </a:extLst>
            </p:cNvPr>
            <p:cNvSpPr/>
            <p:nvPr/>
          </p:nvSpPr>
          <p:spPr>
            <a:xfrm>
              <a:off x="9167089" y="3606800"/>
              <a:ext cx="701964" cy="5172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9278888B-C081-4194-A149-5BB5849835BE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6031346" y="1630218"/>
              <a:ext cx="0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C9DC1534-2C12-468A-BE8B-A807FFC8626A}"/>
                </a:ext>
              </a:extLst>
            </p:cNvPr>
            <p:cNvCxnSpPr>
              <a:stCxn id="3" idx="2"/>
              <a:endCxn id="6" idx="0"/>
            </p:cNvCxnSpPr>
            <p:nvPr/>
          </p:nvCxnSpPr>
          <p:spPr>
            <a:xfrm flipH="1">
              <a:off x="1602510" y="2877127"/>
              <a:ext cx="1995057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="" xmlns:a16="http://schemas.microsoft.com/office/drawing/2014/main" id="{B805600A-AC5A-4E1A-9EF2-D67D64E3966F}"/>
                </a:ext>
              </a:extLst>
            </p:cNvPr>
            <p:cNvCxnSpPr>
              <a:stCxn id="3" idx="2"/>
              <a:endCxn id="7" idx="0"/>
            </p:cNvCxnSpPr>
            <p:nvPr/>
          </p:nvCxnSpPr>
          <p:spPr>
            <a:xfrm flipH="1">
              <a:off x="2895603" y="2877127"/>
              <a:ext cx="701964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="" xmlns:a16="http://schemas.microsoft.com/office/drawing/2014/main" id="{B7316F74-6A4C-4105-879B-E2C4C60DE828}"/>
                </a:ext>
              </a:extLst>
            </p:cNvPr>
            <p:cNvCxnSpPr>
              <a:stCxn id="3" idx="2"/>
              <a:endCxn id="8" idx="0"/>
            </p:cNvCxnSpPr>
            <p:nvPr/>
          </p:nvCxnSpPr>
          <p:spPr>
            <a:xfrm>
              <a:off x="3597567" y="2877127"/>
              <a:ext cx="604981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62ECC463-E3F8-4DF2-91A0-57CAD410CC8B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 flipH="1">
              <a:off x="3597567" y="1630218"/>
              <a:ext cx="2433779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EB7BDB93-61C5-4B44-A3F9-E01DDD96553F}"/>
                </a:ext>
              </a:extLst>
            </p:cNvPr>
            <p:cNvCxnSpPr>
              <a:stCxn id="2" idx="2"/>
              <a:endCxn id="5" idx="0"/>
            </p:cNvCxnSpPr>
            <p:nvPr/>
          </p:nvCxnSpPr>
          <p:spPr>
            <a:xfrm>
              <a:off x="6031346" y="1630218"/>
              <a:ext cx="2646218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C194A142-0BFF-40FE-B7E9-749355C008E4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 flipH="1">
              <a:off x="5509493" y="2877127"/>
              <a:ext cx="521853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="" xmlns:a16="http://schemas.microsoft.com/office/drawing/2014/main" id="{E02E8A92-5034-4241-9CF0-8D42E49F509A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>
              <a:off x="6031346" y="2877127"/>
              <a:ext cx="748147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="" xmlns:a16="http://schemas.microsoft.com/office/drawing/2014/main" id="{9181E177-3B5A-474E-B32F-BA0C3C851494}"/>
                </a:ext>
              </a:extLst>
            </p:cNvPr>
            <p:cNvCxnSpPr>
              <a:stCxn id="5" idx="2"/>
              <a:endCxn id="11" idx="0"/>
            </p:cNvCxnSpPr>
            <p:nvPr/>
          </p:nvCxnSpPr>
          <p:spPr>
            <a:xfrm flipH="1">
              <a:off x="8132619" y="2877127"/>
              <a:ext cx="544945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="" xmlns:a16="http://schemas.microsoft.com/office/drawing/2014/main" id="{2651B50E-C170-4DB9-8565-AE73C0D03853}"/>
                </a:ext>
              </a:extLst>
            </p:cNvPr>
            <p:cNvCxnSpPr>
              <a:stCxn id="5" idx="2"/>
              <a:endCxn id="12" idx="0"/>
            </p:cNvCxnSpPr>
            <p:nvPr/>
          </p:nvCxnSpPr>
          <p:spPr>
            <a:xfrm>
              <a:off x="8677564" y="2877127"/>
              <a:ext cx="840507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751C2370-19BE-4FFB-8AEC-295D71C6CE37}"/>
                </a:ext>
              </a:extLst>
            </p:cNvPr>
            <p:cNvSpPr txBox="1"/>
            <p:nvPr/>
          </p:nvSpPr>
          <p:spPr>
            <a:xfrm>
              <a:off x="1420093" y="4151807"/>
              <a:ext cx="364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C2823D91-D4C5-419B-9CBF-EF5A225B4975}"/>
                </a:ext>
              </a:extLst>
            </p:cNvPr>
            <p:cNvSpPr txBox="1"/>
            <p:nvPr/>
          </p:nvSpPr>
          <p:spPr>
            <a:xfrm>
              <a:off x="2713185" y="4147066"/>
              <a:ext cx="533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-6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D4643055-B1E6-49CA-B8AC-F2D26AAD0CC9}"/>
                </a:ext>
              </a:extLst>
            </p:cNvPr>
            <p:cNvSpPr txBox="1"/>
            <p:nvPr/>
          </p:nvSpPr>
          <p:spPr>
            <a:xfrm>
              <a:off x="3978570" y="4147066"/>
              <a:ext cx="533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B2C1D4C9-76FE-4FCE-9AFA-6DF5EE29A0A6}"/>
                </a:ext>
              </a:extLst>
            </p:cNvPr>
            <p:cNvSpPr txBox="1"/>
            <p:nvPr/>
          </p:nvSpPr>
          <p:spPr>
            <a:xfrm>
              <a:off x="5327076" y="4147066"/>
              <a:ext cx="533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C58F559B-A521-439E-9750-6C576DA008A1}"/>
                </a:ext>
              </a:extLst>
            </p:cNvPr>
            <p:cNvSpPr txBox="1"/>
            <p:nvPr/>
          </p:nvSpPr>
          <p:spPr>
            <a:xfrm>
              <a:off x="6597076" y="4151623"/>
              <a:ext cx="533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41BCD895-D1CA-446D-9648-F7202B900FF4}"/>
                </a:ext>
              </a:extLst>
            </p:cNvPr>
            <p:cNvSpPr txBox="1"/>
            <p:nvPr/>
          </p:nvSpPr>
          <p:spPr>
            <a:xfrm>
              <a:off x="7945582" y="4124036"/>
              <a:ext cx="533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B2FB678B-1196-4D2D-A60F-7067E58232F7}"/>
                </a:ext>
              </a:extLst>
            </p:cNvPr>
            <p:cNvSpPr txBox="1"/>
            <p:nvPr/>
          </p:nvSpPr>
          <p:spPr>
            <a:xfrm>
              <a:off x="9324118" y="4124036"/>
              <a:ext cx="533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B4ED46F9-3230-4B41-8CEF-DF809F6FE919}"/>
                </a:ext>
              </a:extLst>
            </p:cNvPr>
            <p:cNvSpPr txBox="1"/>
            <p:nvPr/>
          </p:nvSpPr>
          <p:spPr>
            <a:xfrm>
              <a:off x="2863279" y="2433843"/>
              <a:ext cx="533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4F559342-E44F-4749-A409-0ED5771C82EB}"/>
                </a:ext>
              </a:extLst>
            </p:cNvPr>
            <p:cNvSpPr txBox="1"/>
            <p:nvPr/>
          </p:nvSpPr>
          <p:spPr>
            <a:xfrm>
              <a:off x="5263577" y="2507795"/>
              <a:ext cx="533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27F77FFC-DDF9-40B4-95D8-C5F51C48343C}"/>
                </a:ext>
              </a:extLst>
            </p:cNvPr>
            <p:cNvSpPr txBox="1"/>
            <p:nvPr/>
          </p:nvSpPr>
          <p:spPr>
            <a:xfrm>
              <a:off x="7847443" y="2433843"/>
              <a:ext cx="533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D845A384-FF9F-4656-B80E-1C33F2C23A3D}"/>
                </a:ext>
              </a:extLst>
            </p:cNvPr>
            <p:cNvSpPr txBox="1"/>
            <p:nvPr/>
          </p:nvSpPr>
          <p:spPr>
            <a:xfrm>
              <a:off x="5158511" y="1177698"/>
              <a:ext cx="533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720555" y="5052447"/>
            <a:ext cx="464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Backed up values by the </a:t>
            </a:r>
            <a:r>
              <a:rPr lang="en-US" b="1" dirty="0" err="1" smtClean="0">
                <a:solidFill>
                  <a:srgbClr val="0000FF"/>
                </a:solidFill>
              </a:rPr>
              <a:t>minimax</a:t>
            </a:r>
            <a:r>
              <a:rPr lang="en-US" b="1" dirty="0" smtClean="0">
                <a:solidFill>
                  <a:srgbClr val="0000FF"/>
                </a:solidFill>
              </a:rPr>
              <a:t> algorithm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35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Algorithm- </a:t>
            </a:r>
            <a:r>
              <a:rPr lang="en-US" dirty="0" err="1" smtClean="0"/>
              <a:t>minimax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638800" cy="438912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4500" b="1" dirty="0"/>
              <a:t>function</a:t>
            </a:r>
            <a:r>
              <a:rPr lang="en-US" sz="4500" dirty="0"/>
              <a:t> </a:t>
            </a:r>
            <a:r>
              <a:rPr lang="en-US" sz="4500" dirty="0" err="1">
                <a:solidFill>
                  <a:srgbClr val="0000FF"/>
                </a:solidFill>
              </a:rPr>
              <a:t>minimax</a:t>
            </a:r>
            <a:r>
              <a:rPr lang="en-US" sz="4500" dirty="0"/>
              <a:t>(node, depth, </a:t>
            </a:r>
            <a:r>
              <a:rPr lang="en-US" sz="4500" dirty="0" err="1"/>
              <a:t>maximizingPlayer</a:t>
            </a:r>
            <a:r>
              <a:rPr lang="en-US" sz="4500" dirty="0"/>
              <a:t>) </a:t>
            </a:r>
            <a:endParaRPr lang="en-US" sz="4500" dirty="0" smtClean="0"/>
          </a:p>
          <a:p>
            <a:pPr marL="365760" lvl="1" indent="0">
              <a:buNone/>
            </a:pPr>
            <a:r>
              <a:rPr lang="en-US" sz="4500" dirty="0" smtClean="0"/>
              <a:t> </a:t>
            </a:r>
            <a:r>
              <a:rPr lang="en-US" sz="4500" b="1" dirty="0"/>
              <a:t>if</a:t>
            </a:r>
            <a:r>
              <a:rPr lang="en-US" sz="4500" dirty="0"/>
              <a:t> depth = 0 </a:t>
            </a:r>
            <a:r>
              <a:rPr lang="en-US" sz="4500" b="1" dirty="0"/>
              <a:t>or</a:t>
            </a:r>
            <a:r>
              <a:rPr lang="en-US" sz="4500" dirty="0"/>
              <a:t> node is a terminal node </a:t>
            </a:r>
            <a:endParaRPr lang="en-US" sz="4500" dirty="0" smtClean="0"/>
          </a:p>
          <a:p>
            <a:pPr marL="365760" lvl="1" indent="0">
              <a:buNone/>
            </a:pPr>
            <a:r>
              <a:rPr lang="en-US" sz="4500" b="1" dirty="0" smtClean="0"/>
              <a:t>	return</a:t>
            </a:r>
            <a:r>
              <a:rPr lang="en-US" sz="4500" dirty="0" smtClean="0"/>
              <a:t> </a:t>
            </a:r>
            <a:r>
              <a:rPr lang="en-US" sz="4500" dirty="0"/>
              <a:t>the heuristic value of node </a:t>
            </a:r>
            <a:endParaRPr lang="en-US" sz="4500" dirty="0" smtClean="0"/>
          </a:p>
          <a:p>
            <a:pPr marL="365760" lvl="1" indent="0">
              <a:buNone/>
            </a:pPr>
            <a:r>
              <a:rPr lang="en-US" sz="4500" b="1" dirty="0" smtClean="0"/>
              <a:t>if</a:t>
            </a:r>
            <a:r>
              <a:rPr lang="en-US" sz="4500" dirty="0" smtClean="0"/>
              <a:t> </a:t>
            </a:r>
            <a:r>
              <a:rPr lang="en-US" sz="4500" dirty="0" err="1">
                <a:solidFill>
                  <a:srgbClr val="0000FF"/>
                </a:solidFill>
              </a:rPr>
              <a:t>maximizingPlayer</a:t>
            </a:r>
            <a:r>
              <a:rPr lang="en-US" sz="4500" dirty="0"/>
              <a:t> </a:t>
            </a:r>
            <a:endParaRPr lang="en-US" sz="4500" dirty="0" smtClean="0"/>
          </a:p>
          <a:p>
            <a:pPr marL="365760" lvl="1" indent="0">
              <a:buNone/>
            </a:pPr>
            <a:r>
              <a:rPr lang="en-US" sz="4500" dirty="0" smtClean="0"/>
              <a:t> 	</a:t>
            </a:r>
            <a:r>
              <a:rPr lang="en-US" sz="4500" dirty="0" err="1" smtClean="0"/>
              <a:t>bestValue</a:t>
            </a:r>
            <a:r>
              <a:rPr lang="en-US" sz="4500" dirty="0" smtClean="0"/>
              <a:t> </a:t>
            </a:r>
            <a:r>
              <a:rPr lang="en-US" sz="4500" dirty="0"/>
              <a:t>:= −∞ </a:t>
            </a:r>
            <a:endParaRPr lang="en-US" sz="4500" dirty="0" smtClean="0"/>
          </a:p>
          <a:p>
            <a:pPr marL="365760" lvl="1" indent="0">
              <a:buNone/>
            </a:pPr>
            <a:r>
              <a:rPr lang="en-US" sz="4500" b="1" dirty="0" smtClean="0"/>
              <a:t>	for </a:t>
            </a:r>
            <a:r>
              <a:rPr lang="en-US" sz="4500" b="1" dirty="0"/>
              <a:t>each</a:t>
            </a:r>
            <a:r>
              <a:rPr lang="en-US" sz="4500" dirty="0"/>
              <a:t> </a:t>
            </a:r>
            <a:r>
              <a:rPr lang="en-US" sz="4500" dirty="0" smtClean="0"/>
              <a:t>child </a:t>
            </a:r>
            <a:r>
              <a:rPr lang="en-US" sz="4500" dirty="0"/>
              <a:t>of node </a:t>
            </a:r>
            <a:endParaRPr lang="en-US" sz="4500" dirty="0" smtClean="0"/>
          </a:p>
          <a:p>
            <a:pPr marL="365760" lvl="1" indent="0">
              <a:buNone/>
            </a:pPr>
            <a:r>
              <a:rPr lang="en-US" sz="4500" dirty="0" smtClean="0"/>
              <a:t>	v </a:t>
            </a:r>
            <a:r>
              <a:rPr lang="en-US" sz="4500" dirty="0"/>
              <a:t>:= </a:t>
            </a:r>
            <a:r>
              <a:rPr lang="en-US" sz="4500" dirty="0" err="1">
                <a:solidFill>
                  <a:srgbClr val="0000FF"/>
                </a:solidFill>
              </a:rPr>
              <a:t>minimax</a:t>
            </a:r>
            <a:r>
              <a:rPr lang="en-US" sz="4500" dirty="0"/>
              <a:t>(child, depth − 1, </a:t>
            </a:r>
            <a:r>
              <a:rPr lang="en-US" sz="4500" dirty="0">
                <a:solidFill>
                  <a:srgbClr val="0000FF"/>
                </a:solidFill>
              </a:rPr>
              <a:t>FALSE</a:t>
            </a:r>
            <a:r>
              <a:rPr lang="en-US" sz="4500" dirty="0"/>
              <a:t>) </a:t>
            </a:r>
            <a:endParaRPr lang="en-US" sz="4500" dirty="0" smtClean="0"/>
          </a:p>
          <a:p>
            <a:pPr marL="365760" lvl="1" indent="0">
              <a:buNone/>
            </a:pPr>
            <a:r>
              <a:rPr lang="en-US" sz="4500" dirty="0" smtClean="0"/>
              <a:t>	</a:t>
            </a:r>
            <a:r>
              <a:rPr lang="en-US" sz="4500" dirty="0" err="1" smtClean="0"/>
              <a:t>bestValue</a:t>
            </a:r>
            <a:r>
              <a:rPr lang="en-US" sz="4500" dirty="0" smtClean="0"/>
              <a:t> </a:t>
            </a:r>
            <a:r>
              <a:rPr lang="en-US" sz="4500" dirty="0"/>
              <a:t>:= </a:t>
            </a:r>
            <a:r>
              <a:rPr lang="en-US" sz="4500" dirty="0">
                <a:solidFill>
                  <a:srgbClr val="FF0000"/>
                </a:solidFill>
              </a:rPr>
              <a:t>max</a:t>
            </a:r>
            <a:r>
              <a:rPr lang="en-US" sz="4500" dirty="0"/>
              <a:t>(</a:t>
            </a:r>
            <a:r>
              <a:rPr lang="en-US" sz="4500" dirty="0" err="1"/>
              <a:t>bestValue</a:t>
            </a:r>
            <a:r>
              <a:rPr lang="en-US" sz="4500" dirty="0"/>
              <a:t>, v) </a:t>
            </a:r>
            <a:endParaRPr lang="en-US" sz="4500" dirty="0" smtClean="0"/>
          </a:p>
          <a:p>
            <a:pPr marL="365760" lvl="1" indent="0">
              <a:buNone/>
            </a:pPr>
            <a:r>
              <a:rPr lang="en-US" sz="4500" b="1" dirty="0" smtClean="0"/>
              <a:t>	return</a:t>
            </a:r>
            <a:r>
              <a:rPr lang="en-US" sz="4500" dirty="0" smtClean="0"/>
              <a:t> </a:t>
            </a:r>
            <a:r>
              <a:rPr lang="en-US" sz="4500" dirty="0" err="1" smtClean="0"/>
              <a:t>bestValue</a:t>
            </a:r>
            <a:endParaRPr lang="en-US" sz="4500" dirty="0" smtClean="0"/>
          </a:p>
          <a:p>
            <a:pPr marL="365760" lvl="1" indent="0">
              <a:buNone/>
            </a:pPr>
            <a:r>
              <a:rPr lang="en-US" sz="4500" b="1" dirty="0" smtClean="0"/>
              <a:t>else</a:t>
            </a:r>
            <a:r>
              <a:rPr lang="en-US" sz="4500" dirty="0" smtClean="0"/>
              <a:t> </a:t>
            </a:r>
            <a:r>
              <a:rPr lang="en-US" sz="4500" i="1" dirty="0"/>
              <a:t>(* minimizing player </a:t>
            </a:r>
            <a:r>
              <a:rPr lang="en-US" sz="4500" i="1" dirty="0" smtClean="0"/>
              <a:t>*)</a:t>
            </a:r>
          </a:p>
          <a:p>
            <a:pPr marL="365760" lvl="1" indent="0">
              <a:buNone/>
            </a:pPr>
            <a:r>
              <a:rPr lang="en-US" sz="4500" dirty="0" smtClean="0"/>
              <a:t>	</a:t>
            </a:r>
            <a:r>
              <a:rPr lang="en-US" sz="4500" dirty="0" err="1" smtClean="0"/>
              <a:t>bestValue</a:t>
            </a:r>
            <a:r>
              <a:rPr lang="en-US" sz="4500" dirty="0" smtClean="0"/>
              <a:t> </a:t>
            </a:r>
            <a:r>
              <a:rPr lang="en-US" sz="4500" dirty="0"/>
              <a:t>:= +∞ </a:t>
            </a:r>
            <a:endParaRPr lang="en-US" sz="4500" dirty="0" smtClean="0"/>
          </a:p>
          <a:p>
            <a:pPr marL="365760" lvl="1" indent="0">
              <a:buNone/>
            </a:pPr>
            <a:r>
              <a:rPr lang="en-US" sz="4500" b="1" dirty="0" smtClean="0"/>
              <a:t>	for </a:t>
            </a:r>
            <a:r>
              <a:rPr lang="en-US" sz="4500" b="1" dirty="0"/>
              <a:t>each</a:t>
            </a:r>
            <a:r>
              <a:rPr lang="en-US" sz="4500" dirty="0"/>
              <a:t> child of node </a:t>
            </a:r>
            <a:endParaRPr lang="en-US" sz="4500" dirty="0" smtClean="0"/>
          </a:p>
          <a:p>
            <a:pPr marL="365760" lvl="1" indent="0">
              <a:buNone/>
            </a:pPr>
            <a:r>
              <a:rPr lang="en-US" sz="4500" dirty="0" smtClean="0"/>
              <a:t>	v </a:t>
            </a:r>
            <a:r>
              <a:rPr lang="en-US" sz="4500" dirty="0"/>
              <a:t>:= </a:t>
            </a:r>
            <a:r>
              <a:rPr lang="en-US" sz="4500" dirty="0" err="1">
                <a:solidFill>
                  <a:srgbClr val="0000FF"/>
                </a:solidFill>
              </a:rPr>
              <a:t>minimax</a:t>
            </a:r>
            <a:r>
              <a:rPr lang="en-US" sz="4500" dirty="0"/>
              <a:t>(child, depth − 1, </a:t>
            </a:r>
            <a:r>
              <a:rPr lang="en-US" sz="4500" dirty="0">
                <a:solidFill>
                  <a:srgbClr val="0000FF"/>
                </a:solidFill>
              </a:rPr>
              <a:t>TRUE</a:t>
            </a:r>
            <a:r>
              <a:rPr lang="en-US" sz="4500" dirty="0"/>
              <a:t>) </a:t>
            </a:r>
            <a:endParaRPr lang="en-US" sz="4500" dirty="0" smtClean="0"/>
          </a:p>
          <a:p>
            <a:pPr marL="365760" lvl="1" indent="0">
              <a:buNone/>
            </a:pPr>
            <a:r>
              <a:rPr lang="en-US" sz="4500" dirty="0" smtClean="0"/>
              <a:t>	</a:t>
            </a:r>
            <a:r>
              <a:rPr lang="en-US" sz="4500" dirty="0" err="1" smtClean="0"/>
              <a:t>bestValue</a:t>
            </a:r>
            <a:r>
              <a:rPr lang="en-US" sz="4500" dirty="0" smtClean="0"/>
              <a:t> </a:t>
            </a:r>
            <a:r>
              <a:rPr lang="en-US" sz="4500" dirty="0"/>
              <a:t>:= </a:t>
            </a:r>
            <a:r>
              <a:rPr lang="en-US" sz="4500" dirty="0">
                <a:solidFill>
                  <a:srgbClr val="FF0000"/>
                </a:solidFill>
              </a:rPr>
              <a:t>min</a:t>
            </a:r>
            <a:r>
              <a:rPr lang="en-US" sz="4500" dirty="0"/>
              <a:t>(</a:t>
            </a:r>
            <a:r>
              <a:rPr lang="en-US" sz="4500" dirty="0" err="1"/>
              <a:t>bestValue</a:t>
            </a:r>
            <a:r>
              <a:rPr lang="en-US" sz="4500" dirty="0"/>
              <a:t>, v) </a:t>
            </a:r>
            <a:endParaRPr lang="en-US" sz="4500" dirty="0" smtClean="0"/>
          </a:p>
          <a:p>
            <a:pPr marL="365760" lvl="1" indent="0">
              <a:buNone/>
            </a:pPr>
            <a:r>
              <a:rPr lang="en-US" sz="4500" b="1" dirty="0" smtClean="0"/>
              <a:t>return</a:t>
            </a:r>
            <a:r>
              <a:rPr lang="en-US" sz="4500" dirty="0" smtClean="0"/>
              <a:t> </a:t>
            </a:r>
            <a:r>
              <a:rPr lang="en-US" sz="4500" dirty="0" err="1"/>
              <a:t>bestValue</a:t>
            </a:r>
            <a:endParaRPr lang="en-US" sz="4500" dirty="0"/>
          </a:p>
        </p:txBody>
      </p:sp>
      <p:sp>
        <p:nvSpPr>
          <p:cNvPr id="5" name="TextBox 4"/>
          <p:cNvSpPr txBox="1"/>
          <p:nvPr/>
        </p:nvSpPr>
        <p:spPr>
          <a:xfrm>
            <a:off x="5693045" y="28194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this function as</a:t>
            </a:r>
          </a:p>
          <a:p>
            <a:r>
              <a:rPr lang="en-US" dirty="0" err="1" smtClean="0"/>
              <a:t>minimax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initialNode</a:t>
            </a:r>
            <a:r>
              <a:rPr lang="en-US" dirty="0" smtClean="0"/>
              <a:t>, </a:t>
            </a:r>
            <a:r>
              <a:rPr lang="en-US" dirty="0" smtClean="0"/>
              <a:t>depth=</a:t>
            </a:r>
            <a:r>
              <a:rPr lang="en-US" b="1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652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FDF328A2-9562-4A3A-9701-070E38D19304}"/>
              </a:ext>
            </a:extLst>
          </p:cNvPr>
          <p:cNvGrpSpPr/>
          <p:nvPr/>
        </p:nvGrpSpPr>
        <p:grpSpPr>
          <a:xfrm>
            <a:off x="1251528" y="1112982"/>
            <a:ext cx="8617525" cy="3408157"/>
            <a:chOff x="1251528" y="1112982"/>
            <a:chExt cx="8617525" cy="3408157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5BD6AA6B-88AA-493B-BA5E-D7F69298CB33}"/>
                </a:ext>
              </a:extLst>
            </p:cNvPr>
            <p:cNvSpPr/>
            <p:nvPr/>
          </p:nvSpPr>
          <p:spPr>
            <a:xfrm>
              <a:off x="5680364" y="1112982"/>
              <a:ext cx="701964" cy="517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3F441FFA-E0B5-416D-9CE1-153DE782BB56}"/>
                </a:ext>
              </a:extLst>
            </p:cNvPr>
            <p:cNvSpPr/>
            <p:nvPr/>
          </p:nvSpPr>
          <p:spPr>
            <a:xfrm>
              <a:off x="3246585" y="2359891"/>
              <a:ext cx="701964" cy="5172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E681B738-4DEB-43CD-8BBF-79303202769B}"/>
                </a:ext>
              </a:extLst>
            </p:cNvPr>
            <p:cNvSpPr/>
            <p:nvPr/>
          </p:nvSpPr>
          <p:spPr>
            <a:xfrm>
              <a:off x="5680364" y="2359891"/>
              <a:ext cx="701964" cy="5172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7125B157-1BD3-496F-B5A9-9FE07E413C94}"/>
                </a:ext>
              </a:extLst>
            </p:cNvPr>
            <p:cNvSpPr/>
            <p:nvPr/>
          </p:nvSpPr>
          <p:spPr>
            <a:xfrm>
              <a:off x="8326582" y="2359891"/>
              <a:ext cx="701964" cy="5172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95B05D85-5D6D-4FBF-935E-F74E71DDD21A}"/>
                </a:ext>
              </a:extLst>
            </p:cNvPr>
            <p:cNvSpPr/>
            <p:nvPr/>
          </p:nvSpPr>
          <p:spPr>
            <a:xfrm>
              <a:off x="1251528" y="3606800"/>
              <a:ext cx="701964" cy="5172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1BF93FA7-5D69-46DE-892A-DA9E8282CF07}"/>
                </a:ext>
              </a:extLst>
            </p:cNvPr>
            <p:cNvSpPr/>
            <p:nvPr/>
          </p:nvSpPr>
          <p:spPr>
            <a:xfrm>
              <a:off x="2544621" y="3606800"/>
              <a:ext cx="701964" cy="5172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24E45954-5688-4DAB-8A30-AA627295DEF3}"/>
                </a:ext>
              </a:extLst>
            </p:cNvPr>
            <p:cNvSpPr/>
            <p:nvPr/>
          </p:nvSpPr>
          <p:spPr>
            <a:xfrm>
              <a:off x="3851566" y="3606800"/>
              <a:ext cx="701964" cy="5172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9B2B1080-99C6-46F8-9CC6-40D1D05297B7}"/>
                </a:ext>
              </a:extLst>
            </p:cNvPr>
            <p:cNvSpPr/>
            <p:nvPr/>
          </p:nvSpPr>
          <p:spPr>
            <a:xfrm>
              <a:off x="5158511" y="3606800"/>
              <a:ext cx="701964" cy="5172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23DF0E43-070E-4506-98A2-4E9C4D1AD94E}"/>
                </a:ext>
              </a:extLst>
            </p:cNvPr>
            <p:cNvSpPr/>
            <p:nvPr/>
          </p:nvSpPr>
          <p:spPr>
            <a:xfrm>
              <a:off x="6428511" y="3606800"/>
              <a:ext cx="701964" cy="5172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B2E47AE1-FAD8-41AF-BA5C-B65CB635A2D1}"/>
                </a:ext>
              </a:extLst>
            </p:cNvPr>
            <p:cNvSpPr/>
            <p:nvPr/>
          </p:nvSpPr>
          <p:spPr>
            <a:xfrm>
              <a:off x="7781637" y="3606800"/>
              <a:ext cx="701964" cy="5172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087BDB8C-878D-4993-AEFF-5E1330AA74BF}"/>
                </a:ext>
              </a:extLst>
            </p:cNvPr>
            <p:cNvSpPr/>
            <p:nvPr/>
          </p:nvSpPr>
          <p:spPr>
            <a:xfrm>
              <a:off x="9167089" y="3606800"/>
              <a:ext cx="701964" cy="5172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9278888B-C081-4194-A149-5BB5849835BE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6031346" y="1630218"/>
              <a:ext cx="0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C9DC1534-2C12-468A-BE8B-A807FFC8626A}"/>
                </a:ext>
              </a:extLst>
            </p:cNvPr>
            <p:cNvCxnSpPr>
              <a:stCxn id="3" idx="2"/>
              <a:endCxn id="6" idx="0"/>
            </p:cNvCxnSpPr>
            <p:nvPr/>
          </p:nvCxnSpPr>
          <p:spPr>
            <a:xfrm flipH="1">
              <a:off x="1602510" y="2877127"/>
              <a:ext cx="1995057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="" xmlns:a16="http://schemas.microsoft.com/office/drawing/2014/main" id="{B805600A-AC5A-4E1A-9EF2-D67D64E3966F}"/>
                </a:ext>
              </a:extLst>
            </p:cNvPr>
            <p:cNvCxnSpPr>
              <a:stCxn id="3" idx="2"/>
              <a:endCxn id="7" idx="0"/>
            </p:cNvCxnSpPr>
            <p:nvPr/>
          </p:nvCxnSpPr>
          <p:spPr>
            <a:xfrm flipH="1">
              <a:off x="2895603" y="2877127"/>
              <a:ext cx="701964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="" xmlns:a16="http://schemas.microsoft.com/office/drawing/2014/main" id="{B7316F74-6A4C-4105-879B-E2C4C60DE828}"/>
                </a:ext>
              </a:extLst>
            </p:cNvPr>
            <p:cNvCxnSpPr>
              <a:stCxn id="3" idx="2"/>
              <a:endCxn id="8" idx="0"/>
            </p:cNvCxnSpPr>
            <p:nvPr/>
          </p:nvCxnSpPr>
          <p:spPr>
            <a:xfrm>
              <a:off x="3597567" y="2877127"/>
              <a:ext cx="604981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62ECC463-E3F8-4DF2-91A0-57CAD410CC8B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 flipH="1">
              <a:off x="3597567" y="1630218"/>
              <a:ext cx="2433779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EB7BDB93-61C5-4B44-A3F9-E01DDD96553F}"/>
                </a:ext>
              </a:extLst>
            </p:cNvPr>
            <p:cNvCxnSpPr>
              <a:stCxn id="2" idx="2"/>
              <a:endCxn id="5" idx="0"/>
            </p:cNvCxnSpPr>
            <p:nvPr/>
          </p:nvCxnSpPr>
          <p:spPr>
            <a:xfrm>
              <a:off x="6031346" y="1630218"/>
              <a:ext cx="2646218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C194A142-0BFF-40FE-B7E9-749355C008E4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 flipH="1">
              <a:off x="5509493" y="2877127"/>
              <a:ext cx="521853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="" xmlns:a16="http://schemas.microsoft.com/office/drawing/2014/main" id="{E02E8A92-5034-4241-9CF0-8D42E49F509A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>
              <a:off x="6031346" y="2877127"/>
              <a:ext cx="748147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="" xmlns:a16="http://schemas.microsoft.com/office/drawing/2014/main" id="{9181E177-3B5A-474E-B32F-BA0C3C851494}"/>
                </a:ext>
              </a:extLst>
            </p:cNvPr>
            <p:cNvCxnSpPr>
              <a:stCxn id="5" idx="2"/>
              <a:endCxn id="11" idx="0"/>
            </p:cNvCxnSpPr>
            <p:nvPr/>
          </p:nvCxnSpPr>
          <p:spPr>
            <a:xfrm flipH="1">
              <a:off x="8132619" y="2877127"/>
              <a:ext cx="544945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="" xmlns:a16="http://schemas.microsoft.com/office/drawing/2014/main" id="{2651B50E-C170-4DB9-8565-AE73C0D03853}"/>
                </a:ext>
              </a:extLst>
            </p:cNvPr>
            <p:cNvCxnSpPr>
              <a:stCxn id="5" idx="2"/>
              <a:endCxn id="12" idx="0"/>
            </p:cNvCxnSpPr>
            <p:nvPr/>
          </p:nvCxnSpPr>
          <p:spPr>
            <a:xfrm>
              <a:off x="8677564" y="2877127"/>
              <a:ext cx="840507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751C2370-19BE-4FFB-8AEC-295D71C6CE37}"/>
                </a:ext>
              </a:extLst>
            </p:cNvPr>
            <p:cNvSpPr txBox="1"/>
            <p:nvPr/>
          </p:nvSpPr>
          <p:spPr>
            <a:xfrm>
              <a:off x="1420093" y="4151807"/>
              <a:ext cx="364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C2823D91-D4C5-419B-9CBF-EF5A225B4975}"/>
                </a:ext>
              </a:extLst>
            </p:cNvPr>
            <p:cNvSpPr txBox="1"/>
            <p:nvPr/>
          </p:nvSpPr>
          <p:spPr>
            <a:xfrm>
              <a:off x="2713185" y="4147066"/>
              <a:ext cx="533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-6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D4643055-B1E6-49CA-B8AC-F2D26AAD0CC9}"/>
                </a:ext>
              </a:extLst>
            </p:cNvPr>
            <p:cNvSpPr txBox="1"/>
            <p:nvPr/>
          </p:nvSpPr>
          <p:spPr>
            <a:xfrm>
              <a:off x="3978570" y="4147066"/>
              <a:ext cx="533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B2C1D4C9-76FE-4FCE-9AFA-6DF5EE29A0A6}"/>
                </a:ext>
              </a:extLst>
            </p:cNvPr>
            <p:cNvSpPr txBox="1"/>
            <p:nvPr/>
          </p:nvSpPr>
          <p:spPr>
            <a:xfrm>
              <a:off x="5327076" y="4147066"/>
              <a:ext cx="533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C58F559B-A521-439E-9750-6C576DA008A1}"/>
                </a:ext>
              </a:extLst>
            </p:cNvPr>
            <p:cNvSpPr txBox="1"/>
            <p:nvPr/>
          </p:nvSpPr>
          <p:spPr>
            <a:xfrm>
              <a:off x="6597076" y="4151623"/>
              <a:ext cx="533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41BCD895-D1CA-446D-9648-F7202B900FF4}"/>
                </a:ext>
              </a:extLst>
            </p:cNvPr>
            <p:cNvSpPr txBox="1"/>
            <p:nvPr/>
          </p:nvSpPr>
          <p:spPr>
            <a:xfrm>
              <a:off x="7945582" y="4124036"/>
              <a:ext cx="533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B2FB678B-1196-4D2D-A60F-7067E58232F7}"/>
                </a:ext>
              </a:extLst>
            </p:cNvPr>
            <p:cNvSpPr txBox="1"/>
            <p:nvPr/>
          </p:nvSpPr>
          <p:spPr>
            <a:xfrm>
              <a:off x="9324118" y="4124036"/>
              <a:ext cx="533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B4ED46F9-3230-4B41-8CEF-DF809F6FE919}"/>
                </a:ext>
              </a:extLst>
            </p:cNvPr>
            <p:cNvSpPr txBox="1"/>
            <p:nvPr/>
          </p:nvSpPr>
          <p:spPr>
            <a:xfrm>
              <a:off x="2863279" y="2433843"/>
              <a:ext cx="533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4F559342-E44F-4749-A409-0ED5771C82EB}"/>
                </a:ext>
              </a:extLst>
            </p:cNvPr>
            <p:cNvSpPr txBox="1"/>
            <p:nvPr/>
          </p:nvSpPr>
          <p:spPr>
            <a:xfrm>
              <a:off x="5263577" y="2507795"/>
              <a:ext cx="533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27F77FFC-DDF9-40B4-95D8-C5F51C48343C}"/>
                </a:ext>
              </a:extLst>
            </p:cNvPr>
            <p:cNvSpPr txBox="1"/>
            <p:nvPr/>
          </p:nvSpPr>
          <p:spPr>
            <a:xfrm>
              <a:off x="7847443" y="2433843"/>
              <a:ext cx="533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D845A384-FF9F-4656-B80E-1C33F2C23A3D}"/>
                </a:ext>
              </a:extLst>
            </p:cNvPr>
            <p:cNvSpPr txBox="1"/>
            <p:nvPr/>
          </p:nvSpPr>
          <p:spPr>
            <a:xfrm>
              <a:off x="5158511" y="1177698"/>
              <a:ext cx="533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72698" y="5160936"/>
            <a:ext cx="108410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00FF"/>
                </a:solidFill>
              </a:rPr>
              <a:t>Example Game Tree for 2 –ply search, initial node is A, and starting turn is of max player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E3E5D131-68A5-45AF-8996-C23E0D6E3017}"/>
              </a:ext>
            </a:extLst>
          </p:cNvPr>
          <p:cNvGrpSpPr/>
          <p:nvPr/>
        </p:nvGrpSpPr>
        <p:grpSpPr>
          <a:xfrm>
            <a:off x="1251528" y="1112982"/>
            <a:ext cx="8617525" cy="3408157"/>
            <a:chOff x="1251528" y="1112982"/>
            <a:chExt cx="8617525" cy="3408157"/>
          </a:xfrm>
        </p:grpSpPr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F73CF599-8588-47DC-BFE6-B68AF0546410}"/>
                </a:ext>
              </a:extLst>
            </p:cNvPr>
            <p:cNvSpPr/>
            <p:nvPr/>
          </p:nvSpPr>
          <p:spPr>
            <a:xfrm>
              <a:off x="5680364" y="1112982"/>
              <a:ext cx="701964" cy="517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52C7400F-6B11-4A5D-884F-B638603AB330}"/>
                </a:ext>
              </a:extLst>
            </p:cNvPr>
            <p:cNvSpPr/>
            <p:nvPr/>
          </p:nvSpPr>
          <p:spPr>
            <a:xfrm>
              <a:off x="3246585" y="2359891"/>
              <a:ext cx="701964" cy="5172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0A714461-B357-48B3-B5EC-8CCC670EBCE1}"/>
                </a:ext>
              </a:extLst>
            </p:cNvPr>
            <p:cNvSpPr/>
            <p:nvPr/>
          </p:nvSpPr>
          <p:spPr>
            <a:xfrm>
              <a:off x="5680364" y="2359891"/>
              <a:ext cx="701964" cy="5172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4C165A95-ECE3-4FB8-87FA-9A720AFB3D13}"/>
                </a:ext>
              </a:extLst>
            </p:cNvPr>
            <p:cNvSpPr/>
            <p:nvPr/>
          </p:nvSpPr>
          <p:spPr>
            <a:xfrm>
              <a:off x="8326582" y="2359891"/>
              <a:ext cx="701964" cy="5172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0FDB4196-2211-4C30-8BFF-F4A3C9EE7A9C}"/>
                </a:ext>
              </a:extLst>
            </p:cNvPr>
            <p:cNvSpPr/>
            <p:nvPr/>
          </p:nvSpPr>
          <p:spPr>
            <a:xfrm>
              <a:off x="1251528" y="3606800"/>
              <a:ext cx="701964" cy="5172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4B10D0AA-C900-478A-B2F4-06B550F37EE5}"/>
                </a:ext>
              </a:extLst>
            </p:cNvPr>
            <p:cNvSpPr/>
            <p:nvPr/>
          </p:nvSpPr>
          <p:spPr>
            <a:xfrm>
              <a:off x="2544621" y="3606800"/>
              <a:ext cx="701964" cy="5172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0B67FD6F-06F4-471F-BCA5-4B2E451815CA}"/>
                </a:ext>
              </a:extLst>
            </p:cNvPr>
            <p:cNvSpPr/>
            <p:nvPr/>
          </p:nvSpPr>
          <p:spPr>
            <a:xfrm>
              <a:off x="3851566" y="3606800"/>
              <a:ext cx="701964" cy="5172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4A830776-59DA-43B0-B8EF-E95C7DC9EA4A}"/>
                </a:ext>
              </a:extLst>
            </p:cNvPr>
            <p:cNvSpPr/>
            <p:nvPr/>
          </p:nvSpPr>
          <p:spPr>
            <a:xfrm>
              <a:off x="5158511" y="3606800"/>
              <a:ext cx="701964" cy="5172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EED7E5AA-62DE-415E-8B5D-EED5B464DB7F}"/>
                </a:ext>
              </a:extLst>
            </p:cNvPr>
            <p:cNvSpPr/>
            <p:nvPr/>
          </p:nvSpPr>
          <p:spPr>
            <a:xfrm>
              <a:off x="6428511" y="3606800"/>
              <a:ext cx="701964" cy="5172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8ECA8E39-F278-43BC-976D-428D88E3E711}"/>
                </a:ext>
              </a:extLst>
            </p:cNvPr>
            <p:cNvSpPr/>
            <p:nvPr/>
          </p:nvSpPr>
          <p:spPr>
            <a:xfrm>
              <a:off x="7781637" y="3606800"/>
              <a:ext cx="701964" cy="5172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4882314D-00DF-45C4-8244-B20A75767794}"/>
                </a:ext>
              </a:extLst>
            </p:cNvPr>
            <p:cNvSpPr/>
            <p:nvPr/>
          </p:nvSpPr>
          <p:spPr>
            <a:xfrm>
              <a:off x="9167089" y="3606800"/>
              <a:ext cx="701964" cy="5172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="" xmlns:a16="http://schemas.microsoft.com/office/drawing/2014/main" id="{86C619CA-755E-40A8-A8DB-ECDB1F778066}"/>
                </a:ext>
              </a:extLst>
            </p:cNvPr>
            <p:cNvCxnSpPr>
              <a:stCxn id="36" idx="2"/>
              <a:endCxn id="38" idx="0"/>
            </p:cNvCxnSpPr>
            <p:nvPr/>
          </p:nvCxnSpPr>
          <p:spPr>
            <a:xfrm>
              <a:off x="6031346" y="1630218"/>
              <a:ext cx="0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="" xmlns:a16="http://schemas.microsoft.com/office/drawing/2014/main" id="{B3D9A2FC-74DB-4F0E-9E84-51E82D15E64C}"/>
                </a:ext>
              </a:extLst>
            </p:cNvPr>
            <p:cNvCxnSpPr>
              <a:stCxn id="37" idx="2"/>
              <a:endCxn id="40" idx="0"/>
            </p:cNvCxnSpPr>
            <p:nvPr/>
          </p:nvCxnSpPr>
          <p:spPr>
            <a:xfrm flipH="1">
              <a:off x="1602510" y="2877127"/>
              <a:ext cx="1995057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="" xmlns:a16="http://schemas.microsoft.com/office/drawing/2014/main" id="{27C47D0F-DB86-4F3D-AB73-7E614E55BB8E}"/>
                </a:ext>
              </a:extLst>
            </p:cNvPr>
            <p:cNvCxnSpPr>
              <a:stCxn id="37" idx="2"/>
              <a:endCxn id="41" idx="0"/>
            </p:cNvCxnSpPr>
            <p:nvPr/>
          </p:nvCxnSpPr>
          <p:spPr>
            <a:xfrm flipH="1">
              <a:off x="2895603" y="2877127"/>
              <a:ext cx="701964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="" xmlns:a16="http://schemas.microsoft.com/office/drawing/2014/main" id="{E0AD59C5-BF33-41F2-B660-DF4BFF928BD3}"/>
                </a:ext>
              </a:extLst>
            </p:cNvPr>
            <p:cNvCxnSpPr>
              <a:stCxn id="37" idx="2"/>
              <a:endCxn id="42" idx="0"/>
            </p:cNvCxnSpPr>
            <p:nvPr/>
          </p:nvCxnSpPr>
          <p:spPr>
            <a:xfrm>
              <a:off x="3597567" y="2877127"/>
              <a:ext cx="604981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="" xmlns:a16="http://schemas.microsoft.com/office/drawing/2014/main" id="{34662C69-CBCA-410E-8245-41C98D880FF5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 flipH="1">
              <a:off x="3597567" y="1630218"/>
              <a:ext cx="2433779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="" xmlns:a16="http://schemas.microsoft.com/office/drawing/2014/main" id="{EBDB925D-AB3A-4D23-944F-EB1DA57B4407}"/>
                </a:ext>
              </a:extLst>
            </p:cNvPr>
            <p:cNvCxnSpPr>
              <a:stCxn id="36" idx="2"/>
              <a:endCxn id="39" idx="0"/>
            </p:cNvCxnSpPr>
            <p:nvPr/>
          </p:nvCxnSpPr>
          <p:spPr>
            <a:xfrm>
              <a:off x="6031346" y="1630218"/>
              <a:ext cx="2646218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="" xmlns:a16="http://schemas.microsoft.com/office/drawing/2014/main" id="{274D869B-6D9E-40B2-AC08-0FE979D4F644}"/>
                </a:ext>
              </a:extLst>
            </p:cNvPr>
            <p:cNvCxnSpPr>
              <a:stCxn id="38" idx="2"/>
              <a:endCxn id="43" idx="0"/>
            </p:cNvCxnSpPr>
            <p:nvPr/>
          </p:nvCxnSpPr>
          <p:spPr>
            <a:xfrm flipH="1">
              <a:off x="5509493" y="2877127"/>
              <a:ext cx="521853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="" xmlns:a16="http://schemas.microsoft.com/office/drawing/2014/main" id="{42F66B9D-BDC6-4241-834B-2E94BE3F49EB}"/>
                </a:ext>
              </a:extLst>
            </p:cNvPr>
            <p:cNvCxnSpPr>
              <a:stCxn id="38" idx="2"/>
              <a:endCxn id="44" idx="0"/>
            </p:cNvCxnSpPr>
            <p:nvPr/>
          </p:nvCxnSpPr>
          <p:spPr>
            <a:xfrm>
              <a:off x="6031346" y="2877127"/>
              <a:ext cx="748147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="" xmlns:a16="http://schemas.microsoft.com/office/drawing/2014/main" id="{14B52516-43C3-4C4C-95F3-37A3E9B1E0C8}"/>
                </a:ext>
              </a:extLst>
            </p:cNvPr>
            <p:cNvCxnSpPr>
              <a:stCxn id="39" idx="2"/>
              <a:endCxn id="45" idx="0"/>
            </p:cNvCxnSpPr>
            <p:nvPr/>
          </p:nvCxnSpPr>
          <p:spPr>
            <a:xfrm flipH="1">
              <a:off x="8132619" y="2877127"/>
              <a:ext cx="544945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="" xmlns:a16="http://schemas.microsoft.com/office/drawing/2014/main" id="{C68CD3B2-755A-4DB8-A078-36884074DC61}"/>
                </a:ext>
              </a:extLst>
            </p:cNvPr>
            <p:cNvCxnSpPr>
              <a:stCxn id="39" idx="2"/>
              <a:endCxn id="46" idx="0"/>
            </p:cNvCxnSpPr>
            <p:nvPr/>
          </p:nvCxnSpPr>
          <p:spPr>
            <a:xfrm>
              <a:off x="8677564" y="2877127"/>
              <a:ext cx="840507" cy="72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B8F2FEE5-26F6-4334-9A6C-F60A5B3FCF32}"/>
                </a:ext>
              </a:extLst>
            </p:cNvPr>
            <p:cNvSpPr txBox="1"/>
            <p:nvPr/>
          </p:nvSpPr>
          <p:spPr>
            <a:xfrm>
              <a:off x="1420093" y="4151807"/>
              <a:ext cx="364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20971D72-CF4B-4B09-B297-F96967B02481}"/>
                </a:ext>
              </a:extLst>
            </p:cNvPr>
            <p:cNvSpPr txBox="1"/>
            <p:nvPr/>
          </p:nvSpPr>
          <p:spPr>
            <a:xfrm>
              <a:off x="2713185" y="4147066"/>
              <a:ext cx="533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EDAE67FF-F8A1-4A9E-BE93-28222A329479}"/>
                </a:ext>
              </a:extLst>
            </p:cNvPr>
            <p:cNvSpPr txBox="1"/>
            <p:nvPr/>
          </p:nvSpPr>
          <p:spPr>
            <a:xfrm>
              <a:off x="3978570" y="4147066"/>
              <a:ext cx="533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F9E5B901-0500-417C-AEE4-752811B8DEED}"/>
                </a:ext>
              </a:extLst>
            </p:cNvPr>
            <p:cNvSpPr txBox="1"/>
            <p:nvPr/>
          </p:nvSpPr>
          <p:spPr>
            <a:xfrm>
              <a:off x="5327076" y="4147066"/>
              <a:ext cx="533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C35A7A5C-01D3-4D4F-B22B-4695A66833C2}"/>
                </a:ext>
              </a:extLst>
            </p:cNvPr>
            <p:cNvSpPr txBox="1"/>
            <p:nvPr/>
          </p:nvSpPr>
          <p:spPr>
            <a:xfrm>
              <a:off x="6597076" y="4151623"/>
              <a:ext cx="533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29F59597-AB78-4BFC-8FBA-2E8880F6FE2C}"/>
                </a:ext>
              </a:extLst>
            </p:cNvPr>
            <p:cNvSpPr txBox="1"/>
            <p:nvPr/>
          </p:nvSpPr>
          <p:spPr>
            <a:xfrm>
              <a:off x="7945582" y="4124036"/>
              <a:ext cx="533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0200547-1873-4C6F-A9CC-7E1D7CE6CF23}"/>
                </a:ext>
              </a:extLst>
            </p:cNvPr>
            <p:cNvSpPr txBox="1"/>
            <p:nvPr/>
          </p:nvSpPr>
          <p:spPr>
            <a:xfrm>
              <a:off x="9324118" y="4124036"/>
              <a:ext cx="533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C483FD1D-D0B1-47D5-89AF-72C90C4E02F6}"/>
              </a:ext>
            </a:extLst>
          </p:cNvPr>
          <p:cNvCxnSpPr>
            <a:cxnSpLocks/>
          </p:cNvCxnSpPr>
          <p:nvPr/>
        </p:nvCxnSpPr>
        <p:spPr>
          <a:xfrm>
            <a:off x="1159164" y="2512353"/>
            <a:ext cx="13946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1D30B89-1332-4804-9DD4-7807E48ACA6A}"/>
              </a:ext>
            </a:extLst>
          </p:cNvPr>
          <p:cNvSpPr txBox="1"/>
          <p:nvPr/>
        </p:nvSpPr>
        <p:spPr>
          <a:xfrm>
            <a:off x="508372" y="1990559"/>
            <a:ext cx="19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This Level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02A18387-4A93-44C0-AB3D-F73E01FCFDF2}"/>
              </a:ext>
            </a:extLst>
          </p:cNvPr>
          <p:cNvSpPr txBox="1"/>
          <p:nvPr/>
        </p:nvSpPr>
        <p:spPr>
          <a:xfrm>
            <a:off x="4696696" y="5495636"/>
            <a:ext cx="243377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Set Best Value = -∞</a:t>
            </a:r>
          </a:p>
        </p:txBody>
      </p:sp>
    </p:spTree>
    <p:extLst>
      <p:ext uri="{BB962C8B-B14F-4D97-AF65-F5344CB8AC3E}">
        <p14:creationId xmlns:p14="http://schemas.microsoft.com/office/powerpoint/2010/main" val="30486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DC8FB93-F8C3-4863-8F4F-4092185E79F0}"/>
              </a:ext>
            </a:extLst>
          </p:cNvPr>
          <p:cNvSpPr/>
          <p:nvPr/>
        </p:nvSpPr>
        <p:spPr>
          <a:xfrm>
            <a:off x="5680364" y="1112982"/>
            <a:ext cx="701964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236DE1DB-5AA1-45A6-8CAC-3AAB7F4051FC}"/>
              </a:ext>
            </a:extLst>
          </p:cNvPr>
          <p:cNvSpPr/>
          <p:nvPr/>
        </p:nvSpPr>
        <p:spPr>
          <a:xfrm>
            <a:off x="3246585" y="2359891"/>
            <a:ext cx="701964" cy="5172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DB0FBA94-D5EB-4E28-9A87-811B66A93B34}"/>
              </a:ext>
            </a:extLst>
          </p:cNvPr>
          <p:cNvSpPr/>
          <p:nvPr/>
        </p:nvSpPr>
        <p:spPr>
          <a:xfrm>
            <a:off x="5680364" y="2359891"/>
            <a:ext cx="701964" cy="5172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97CAAAC2-EF9A-4842-81A9-195C264BAB3F}"/>
              </a:ext>
            </a:extLst>
          </p:cNvPr>
          <p:cNvSpPr/>
          <p:nvPr/>
        </p:nvSpPr>
        <p:spPr>
          <a:xfrm>
            <a:off x="8326582" y="2359891"/>
            <a:ext cx="701964" cy="5172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33B7F7E5-37A2-4EC3-AA49-1F7A6E2EA0FA}"/>
              </a:ext>
            </a:extLst>
          </p:cNvPr>
          <p:cNvCxnSpPr>
            <a:stCxn id="36" idx="2"/>
            <a:endCxn id="38" idx="0"/>
          </p:cNvCxnSpPr>
          <p:nvPr/>
        </p:nvCxnSpPr>
        <p:spPr>
          <a:xfrm>
            <a:off x="6031346" y="1630218"/>
            <a:ext cx="0" cy="72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088A3B42-C891-4B8B-BB83-B7251BC3E477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3597567" y="1630218"/>
            <a:ext cx="2433779" cy="72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CAFE3A6B-E48E-4E00-AD44-22007BD7F863}"/>
              </a:ext>
            </a:extLst>
          </p:cNvPr>
          <p:cNvCxnSpPr>
            <a:stCxn id="36" idx="2"/>
            <a:endCxn id="39" idx="0"/>
          </p:cNvCxnSpPr>
          <p:nvPr/>
        </p:nvCxnSpPr>
        <p:spPr>
          <a:xfrm>
            <a:off x="6031346" y="1630218"/>
            <a:ext cx="2646218" cy="72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05E8548-549D-462D-9870-DBF0CC77DC35}"/>
              </a:ext>
            </a:extLst>
          </p:cNvPr>
          <p:cNvSpPr txBox="1"/>
          <p:nvPr/>
        </p:nvSpPr>
        <p:spPr>
          <a:xfrm>
            <a:off x="2453374" y="3089564"/>
            <a:ext cx="191738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V=</a:t>
            </a:r>
            <a:r>
              <a:rPr lang="en-US" b="1" dirty="0" err="1">
                <a:solidFill>
                  <a:schemeClr val="tx1"/>
                </a:solidFill>
              </a:rPr>
              <a:t>MiniMax</a:t>
            </a:r>
            <a:r>
              <a:rPr lang="en-US" b="1" dirty="0">
                <a:solidFill>
                  <a:schemeClr val="tx1"/>
                </a:solidFill>
              </a:rPr>
              <a:t>(B,1,0)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132ECBB4-5B28-4831-A30B-CA932D0A2C79}"/>
              </a:ext>
            </a:extLst>
          </p:cNvPr>
          <p:cNvSpPr txBox="1"/>
          <p:nvPr/>
        </p:nvSpPr>
        <p:spPr>
          <a:xfrm>
            <a:off x="4970283" y="3059668"/>
            <a:ext cx="191142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V=</a:t>
            </a:r>
            <a:r>
              <a:rPr lang="en-US" b="1" dirty="0" err="1">
                <a:solidFill>
                  <a:schemeClr val="tx1"/>
                </a:solidFill>
              </a:rPr>
              <a:t>MiniMax</a:t>
            </a:r>
            <a:r>
              <a:rPr lang="en-US" b="1" dirty="0">
                <a:solidFill>
                  <a:schemeClr val="tx1"/>
                </a:solidFill>
              </a:rPr>
              <a:t>(C,1,0)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83E70A72-3663-462C-93AC-7A749E09E297}"/>
              </a:ext>
            </a:extLst>
          </p:cNvPr>
          <p:cNvSpPr txBox="1"/>
          <p:nvPr/>
        </p:nvSpPr>
        <p:spPr>
          <a:xfrm>
            <a:off x="7658065" y="3059668"/>
            <a:ext cx="19311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V=</a:t>
            </a:r>
            <a:r>
              <a:rPr lang="en-US" b="1" dirty="0" err="1">
                <a:solidFill>
                  <a:schemeClr val="tx1"/>
                </a:solidFill>
              </a:rPr>
              <a:t>MiniMax</a:t>
            </a:r>
            <a:r>
              <a:rPr lang="en-US" b="1" dirty="0">
                <a:solidFill>
                  <a:schemeClr val="tx1"/>
                </a:solidFill>
              </a:rPr>
              <a:t>(D,1,0)</a:t>
            </a:r>
          </a:p>
        </p:txBody>
      </p:sp>
    </p:spTree>
    <p:extLst>
      <p:ext uri="{BB962C8B-B14F-4D97-AF65-F5344CB8AC3E}">
        <p14:creationId xmlns:p14="http://schemas.microsoft.com/office/powerpoint/2010/main" val="413390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1D7064F-FAB5-4983-AA79-9E3F19B2B2EA}"/>
              </a:ext>
            </a:extLst>
          </p:cNvPr>
          <p:cNvSpPr/>
          <p:nvPr/>
        </p:nvSpPr>
        <p:spPr>
          <a:xfrm>
            <a:off x="5680364" y="1112982"/>
            <a:ext cx="701964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392807D-680A-43AB-B44B-C4E1488740C0}"/>
              </a:ext>
            </a:extLst>
          </p:cNvPr>
          <p:cNvSpPr/>
          <p:nvPr/>
        </p:nvSpPr>
        <p:spPr>
          <a:xfrm>
            <a:off x="3246585" y="2359891"/>
            <a:ext cx="701964" cy="5172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F2B0B89-B6F6-4403-A05D-38A63CFC47DD}"/>
              </a:ext>
            </a:extLst>
          </p:cNvPr>
          <p:cNvSpPr/>
          <p:nvPr/>
        </p:nvSpPr>
        <p:spPr>
          <a:xfrm>
            <a:off x="1251528" y="3606800"/>
            <a:ext cx="701964" cy="5172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6296BF-BF6E-4109-9D3C-A41555B11547}"/>
              </a:ext>
            </a:extLst>
          </p:cNvPr>
          <p:cNvSpPr/>
          <p:nvPr/>
        </p:nvSpPr>
        <p:spPr>
          <a:xfrm>
            <a:off x="2544621" y="3606800"/>
            <a:ext cx="701964" cy="5172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27A34A5-0A5F-4D1B-A6FA-25B040DAFAB8}"/>
              </a:ext>
            </a:extLst>
          </p:cNvPr>
          <p:cNvSpPr/>
          <p:nvPr/>
        </p:nvSpPr>
        <p:spPr>
          <a:xfrm>
            <a:off x="3851566" y="3606800"/>
            <a:ext cx="701964" cy="5172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BF481779-F13E-425A-A2DF-1367D341436E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1602510" y="2877127"/>
            <a:ext cx="1995057" cy="72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483E9CEA-CD29-49E7-BC94-89F1D3B5AA26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895603" y="2877127"/>
            <a:ext cx="701964" cy="72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2AB47830-8A56-4118-B783-B4BADC59DEC7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3597567" y="2877127"/>
            <a:ext cx="604981" cy="72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3C711728-1E1A-4811-B5C8-9AA9FBEAD3FA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597567" y="1630218"/>
            <a:ext cx="2433779" cy="72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088A336-4E06-4D64-9D9A-F19E489B560D}"/>
              </a:ext>
            </a:extLst>
          </p:cNvPr>
          <p:cNvSpPr txBox="1"/>
          <p:nvPr/>
        </p:nvSpPr>
        <p:spPr>
          <a:xfrm>
            <a:off x="1420093" y="4151807"/>
            <a:ext cx="36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6C4E6B9-28A7-4B02-8CFF-3894E339B345}"/>
              </a:ext>
            </a:extLst>
          </p:cNvPr>
          <p:cNvSpPr txBox="1"/>
          <p:nvPr/>
        </p:nvSpPr>
        <p:spPr>
          <a:xfrm>
            <a:off x="2713185" y="4147066"/>
            <a:ext cx="53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5C862AD-F8F7-4980-BE33-F48F64907066}"/>
              </a:ext>
            </a:extLst>
          </p:cNvPr>
          <p:cNvSpPr txBox="1"/>
          <p:nvPr/>
        </p:nvSpPr>
        <p:spPr>
          <a:xfrm>
            <a:off x="3978570" y="4147066"/>
            <a:ext cx="53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F87F2FAD-5E19-45D1-8C1C-DB8FDFC02A41}"/>
              </a:ext>
            </a:extLst>
          </p:cNvPr>
          <p:cNvCxnSpPr>
            <a:cxnSpLocks/>
          </p:cNvCxnSpPr>
          <p:nvPr/>
        </p:nvCxnSpPr>
        <p:spPr>
          <a:xfrm flipH="1">
            <a:off x="1163789" y="2507688"/>
            <a:ext cx="1870362" cy="743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CA6DF7B-C99B-4B53-8700-B6E19026C4E2}"/>
              </a:ext>
            </a:extLst>
          </p:cNvPr>
          <p:cNvSpPr txBox="1"/>
          <p:nvPr/>
        </p:nvSpPr>
        <p:spPr>
          <a:xfrm>
            <a:off x="700398" y="2064404"/>
            <a:ext cx="245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This Branch = 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22F18DE-1411-41F7-96FC-F19ABF0C36EA}"/>
              </a:ext>
            </a:extLst>
          </p:cNvPr>
          <p:cNvSpPr txBox="1"/>
          <p:nvPr/>
        </p:nvSpPr>
        <p:spPr>
          <a:xfrm>
            <a:off x="4383774" y="2433843"/>
            <a:ext cx="191738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V=</a:t>
            </a:r>
            <a:r>
              <a:rPr lang="en-US" b="1" dirty="0" err="1">
                <a:solidFill>
                  <a:schemeClr val="tx1"/>
                </a:solidFill>
              </a:rPr>
              <a:t>MiniMax</a:t>
            </a:r>
            <a:r>
              <a:rPr lang="en-US" b="1" dirty="0">
                <a:solidFill>
                  <a:schemeClr val="tx1"/>
                </a:solidFill>
              </a:rPr>
              <a:t>(B,1,0)</a:t>
            </a:r>
          </a:p>
        </p:txBody>
      </p:sp>
    </p:spTree>
    <p:extLst>
      <p:ext uri="{BB962C8B-B14F-4D97-AF65-F5344CB8AC3E}">
        <p14:creationId xmlns:p14="http://schemas.microsoft.com/office/powerpoint/2010/main" val="38059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968A1EE-45AC-4EF4-A9C6-33F27A12A224}"/>
              </a:ext>
            </a:extLst>
          </p:cNvPr>
          <p:cNvSpPr/>
          <p:nvPr/>
        </p:nvSpPr>
        <p:spPr>
          <a:xfrm>
            <a:off x="5680364" y="1112982"/>
            <a:ext cx="701964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63AFEAE-5A27-47A1-9CF1-DF3E498904B6}"/>
              </a:ext>
            </a:extLst>
          </p:cNvPr>
          <p:cNvSpPr/>
          <p:nvPr/>
        </p:nvSpPr>
        <p:spPr>
          <a:xfrm>
            <a:off x="5417133" y="2147454"/>
            <a:ext cx="701964" cy="5172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513D4B7-6F32-4821-98E0-35DEB3B9AB3F}"/>
              </a:ext>
            </a:extLst>
          </p:cNvPr>
          <p:cNvSpPr/>
          <p:nvPr/>
        </p:nvSpPr>
        <p:spPr>
          <a:xfrm>
            <a:off x="3246584" y="3606800"/>
            <a:ext cx="701964" cy="5172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6E44DAE-0CCA-427A-99D5-76210766B043}"/>
              </a:ext>
            </a:extLst>
          </p:cNvPr>
          <p:cNvSpPr/>
          <p:nvPr/>
        </p:nvSpPr>
        <p:spPr>
          <a:xfrm>
            <a:off x="5329382" y="3532893"/>
            <a:ext cx="701964" cy="5172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2901B35-575A-435B-AA1D-99881009889C}"/>
              </a:ext>
            </a:extLst>
          </p:cNvPr>
          <p:cNvSpPr/>
          <p:nvPr/>
        </p:nvSpPr>
        <p:spPr>
          <a:xfrm>
            <a:off x="7742383" y="3606800"/>
            <a:ext cx="701964" cy="5172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B42C34D9-DC9D-409B-89F3-812AC2F6C27E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597566" y="2664690"/>
            <a:ext cx="2170549" cy="9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8EE05ED4-BBC2-45B9-97CC-B17E4AC9B72D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5680364" y="2664690"/>
            <a:ext cx="87751" cy="86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0F1148E7-217B-42F2-B097-AB68778FF74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781974" y="2660063"/>
            <a:ext cx="2311391" cy="94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54613CD5-21AE-41B9-AD65-44526119BED3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5768115" y="1602447"/>
            <a:ext cx="263232" cy="54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07E8E1E-47E5-4563-AD95-96AF083C7BBB}"/>
              </a:ext>
            </a:extLst>
          </p:cNvPr>
          <p:cNvSpPr txBox="1"/>
          <p:nvPr/>
        </p:nvSpPr>
        <p:spPr>
          <a:xfrm>
            <a:off x="2411846" y="4341136"/>
            <a:ext cx="2100123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V= </a:t>
            </a:r>
            <a:r>
              <a:rPr lang="en-US" dirty="0" err="1"/>
              <a:t>MiniMax</a:t>
            </a:r>
            <a:r>
              <a:rPr lang="en-US" dirty="0"/>
              <a:t>(E,0,1)</a:t>
            </a:r>
          </a:p>
          <a:p>
            <a:r>
              <a:rPr lang="en-US" dirty="0"/>
              <a:t>So Best Value = 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6E7C9E1-06F2-4F23-AE18-4BBE2A181352}"/>
              </a:ext>
            </a:extLst>
          </p:cNvPr>
          <p:cNvSpPr txBox="1"/>
          <p:nvPr/>
        </p:nvSpPr>
        <p:spPr>
          <a:xfrm>
            <a:off x="3978570" y="4147066"/>
            <a:ext cx="53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7E722F2-A8E2-49C4-AD00-E76842003581}"/>
              </a:ext>
            </a:extLst>
          </p:cNvPr>
          <p:cNvSpPr txBox="1"/>
          <p:nvPr/>
        </p:nvSpPr>
        <p:spPr>
          <a:xfrm>
            <a:off x="859354" y="420377"/>
            <a:ext cx="21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Branch 2(B)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AB5ED52-E05D-4AC5-9A89-0D981F13878B}"/>
              </a:ext>
            </a:extLst>
          </p:cNvPr>
          <p:cNvSpPr txBox="1"/>
          <p:nvPr/>
        </p:nvSpPr>
        <p:spPr>
          <a:xfrm>
            <a:off x="4719782" y="4350700"/>
            <a:ext cx="217054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V= </a:t>
            </a:r>
            <a:r>
              <a:rPr lang="en-US" dirty="0" err="1"/>
              <a:t>MiniMax</a:t>
            </a:r>
            <a:r>
              <a:rPr lang="en-US" dirty="0"/>
              <a:t>(F,0,1) </a:t>
            </a:r>
          </a:p>
          <a:p>
            <a:r>
              <a:rPr lang="en-US" dirty="0"/>
              <a:t>So Best Value = -6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1B3DF41-CB6E-41EA-93E1-6E1B7F6F429A}"/>
              </a:ext>
            </a:extLst>
          </p:cNvPr>
          <p:cNvSpPr txBox="1"/>
          <p:nvPr/>
        </p:nvSpPr>
        <p:spPr>
          <a:xfrm>
            <a:off x="7157028" y="4331732"/>
            <a:ext cx="207009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V= </a:t>
            </a:r>
            <a:r>
              <a:rPr lang="en-US" dirty="0" err="1"/>
              <a:t>MiniMax</a:t>
            </a:r>
            <a:r>
              <a:rPr lang="en-US" dirty="0"/>
              <a:t>(G,0,1)</a:t>
            </a:r>
          </a:p>
          <a:p>
            <a:r>
              <a:rPr lang="en-US" dirty="0"/>
              <a:t>So Best Value =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CFD77A9-FFFB-46D1-BE86-3471576FAFCC}"/>
              </a:ext>
            </a:extLst>
          </p:cNvPr>
          <p:cNvSpPr txBox="1"/>
          <p:nvPr/>
        </p:nvSpPr>
        <p:spPr>
          <a:xfrm>
            <a:off x="4138479" y="5569786"/>
            <a:ext cx="3286989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Minimum ( 9,-6,0) = -6 So Return This Value To B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="" xmlns:a16="http://schemas.microsoft.com/office/drawing/2014/main" id="{0B70A9A7-D7B3-46FE-B4B4-20F5AEDCA247}"/>
              </a:ext>
            </a:extLst>
          </p:cNvPr>
          <p:cNvCxnSpPr>
            <a:cxnSpLocks/>
            <a:stCxn id="28" idx="1"/>
            <a:endCxn id="3" idx="1"/>
          </p:cNvCxnSpPr>
          <p:nvPr/>
        </p:nvCxnSpPr>
        <p:spPr>
          <a:xfrm rot="10800000" flipH="1">
            <a:off x="4138479" y="2406072"/>
            <a:ext cx="1278654" cy="3486880"/>
          </a:xfrm>
          <a:prstGeom prst="curvedConnector3">
            <a:avLst>
              <a:gd name="adj1" fmla="val -2237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CBD4970-3C77-4FE8-AEB3-A72A7F420519}"/>
              </a:ext>
            </a:extLst>
          </p:cNvPr>
          <p:cNvSpPr txBox="1"/>
          <p:nvPr/>
        </p:nvSpPr>
        <p:spPr>
          <a:xfrm>
            <a:off x="3320845" y="1981108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Value Of B = -6 </a:t>
            </a:r>
          </a:p>
        </p:txBody>
      </p:sp>
    </p:spTree>
    <p:extLst>
      <p:ext uri="{BB962C8B-B14F-4D97-AF65-F5344CB8AC3E}">
        <p14:creationId xmlns:p14="http://schemas.microsoft.com/office/powerpoint/2010/main" val="59848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47AE8F9-99B3-4150-95BB-952A3CE895AE}"/>
              </a:ext>
            </a:extLst>
          </p:cNvPr>
          <p:cNvSpPr/>
          <p:nvPr/>
        </p:nvSpPr>
        <p:spPr>
          <a:xfrm>
            <a:off x="5680364" y="1112982"/>
            <a:ext cx="701964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FFCF334-8D82-46EB-9CF8-B8A201476112}"/>
              </a:ext>
            </a:extLst>
          </p:cNvPr>
          <p:cNvSpPr/>
          <p:nvPr/>
        </p:nvSpPr>
        <p:spPr>
          <a:xfrm>
            <a:off x="5680364" y="2359891"/>
            <a:ext cx="701964" cy="5172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691D2E5-227F-411D-BB1F-6B5767C3B1EB}"/>
              </a:ext>
            </a:extLst>
          </p:cNvPr>
          <p:cNvSpPr/>
          <p:nvPr/>
        </p:nvSpPr>
        <p:spPr>
          <a:xfrm>
            <a:off x="4405745" y="3814496"/>
            <a:ext cx="701964" cy="5172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D5F8299-62EC-4B49-A915-78A16B71D134}"/>
              </a:ext>
            </a:extLst>
          </p:cNvPr>
          <p:cNvSpPr/>
          <p:nvPr/>
        </p:nvSpPr>
        <p:spPr>
          <a:xfrm>
            <a:off x="7176656" y="3814496"/>
            <a:ext cx="701964" cy="5172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1DDC42F1-E3F4-4425-9831-0D5B35527BA8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031346" y="1630218"/>
            <a:ext cx="0" cy="72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F999B814-E054-4F30-9652-8F6F70ECE6E7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4756727" y="2877127"/>
            <a:ext cx="1274619" cy="93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E3A219A3-910E-4DF7-A484-ED946FF589E9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6031346" y="2877127"/>
            <a:ext cx="1496292" cy="93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159EB07-1A89-487C-B3E7-7F01B227F40C}"/>
              </a:ext>
            </a:extLst>
          </p:cNvPr>
          <p:cNvSpPr txBox="1"/>
          <p:nvPr/>
        </p:nvSpPr>
        <p:spPr>
          <a:xfrm>
            <a:off x="2881745" y="2249177"/>
            <a:ext cx="250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This Branch = C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129D290-CD1E-46C3-A8FD-9720021E268E}"/>
              </a:ext>
            </a:extLst>
          </p:cNvPr>
          <p:cNvSpPr txBox="1"/>
          <p:nvPr/>
        </p:nvSpPr>
        <p:spPr>
          <a:xfrm>
            <a:off x="6922909" y="2346159"/>
            <a:ext cx="191142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V=</a:t>
            </a:r>
            <a:r>
              <a:rPr lang="en-US" b="1" dirty="0" err="1">
                <a:solidFill>
                  <a:schemeClr val="tx1"/>
                </a:solidFill>
              </a:rPr>
              <a:t>MiniMax</a:t>
            </a:r>
            <a:r>
              <a:rPr lang="en-US" b="1" dirty="0">
                <a:solidFill>
                  <a:schemeClr val="tx1"/>
                </a:solidFill>
              </a:rPr>
              <a:t>(C,1,0)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0B9A143E-190F-4826-A3D3-25D819527D6E}"/>
              </a:ext>
            </a:extLst>
          </p:cNvPr>
          <p:cNvCxnSpPr>
            <a:cxnSpLocks/>
          </p:cNvCxnSpPr>
          <p:nvPr/>
        </p:nvCxnSpPr>
        <p:spPr>
          <a:xfrm flipH="1">
            <a:off x="4184072" y="2618509"/>
            <a:ext cx="1241138" cy="7273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3A0F906-4213-4E97-B367-D4999C3ABB9C}"/>
              </a:ext>
            </a:extLst>
          </p:cNvPr>
          <p:cNvSpPr/>
          <p:nvPr/>
        </p:nvSpPr>
        <p:spPr>
          <a:xfrm>
            <a:off x="5680364" y="1112982"/>
            <a:ext cx="701964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065FCAE-B646-4A57-AA3A-68DC96E20B6C}"/>
              </a:ext>
            </a:extLst>
          </p:cNvPr>
          <p:cNvSpPr/>
          <p:nvPr/>
        </p:nvSpPr>
        <p:spPr>
          <a:xfrm>
            <a:off x="5680364" y="2359891"/>
            <a:ext cx="701964" cy="5172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E4FC12D-B4AB-4155-9C90-7A8B55ECC215}"/>
              </a:ext>
            </a:extLst>
          </p:cNvPr>
          <p:cNvSpPr/>
          <p:nvPr/>
        </p:nvSpPr>
        <p:spPr>
          <a:xfrm>
            <a:off x="3611417" y="3814496"/>
            <a:ext cx="701964" cy="5172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420FB37-9754-4CBA-9303-9E1BEB85D739}"/>
              </a:ext>
            </a:extLst>
          </p:cNvPr>
          <p:cNvSpPr/>
          <p:nvPr/>
        </p:nvSpPr>
        <p:spPr>
          <a:xfrm>
            <a:off x="8132366" y="3883892"/>
            <a:ext cx="701964" cy="5172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EA4BBE76-B664-488C-979E-4459C60A4E8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6031346" y="1630218"/>
            <a:ext cx="0" cy="72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3708C5EB-AE38-4A58-A4BE-D6B639C4A75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962399" y="2877127"/>
            <a:ext cx="2068947" cy="93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CA71A413-3A99-486F-9575-32F28D4FFD94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031346" y="2877127"/>
            <a:ext cx="2452002" cy="100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E58B734-ACD2-4BFA-928E-023F67A76787}"/>
              </a:ext>
            </a:extLst>
          </p:cNvPr>
          <p:cNvSpPr txBox="1"/>
          <p:nvPr/>
        </p:nvSpPr>
        <p:spPr>
          <a:xfrm>
            <a:off x="1025236" y="521977"/>
            <a:ext cx="22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Branch 2(C)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E63FFC0-2955-421A-9332-CEF5DB2B729E}"/>
              </a:ext>
            </a:extLst>
          </p:cNvPr>
          <p:cNvSpPr txBox="1"/>
          <p:nvPr/>
        </p:nvSpPr>
        <p:spPr>
          <a:xfrm>
            <a:off x="2896749" y="4622770"/>
            <a:ext cx="2100123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V= </a:t>
            </a:r>
            <a:r>
              <a:rPr lang="en-US" dirty="0" err="1"/>
              <a:t>MiniMax</a:t>
            </a:r>
            <a:r>
              <a:rPr lang="en-US" dirty="0"/>
              <a:t>(H,0,1)</a:t>
            </a:r>
          </a:p>
          <a:p>
            <a:r>
              <a:rPr lang="en-US" dirty="0"/>
              <a:t>So Best Value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487E59D-7D85-4360-A00F-11A59E140007}"/>
              </a:ext>
            </a:extLst>
          </p:cNvPr>
          <p:cNvSpPr txBox="1"/>
          <p:nvPr/>
        </p:nvSpPr>
        <p:spPr>
          <a:xfrm>
            <a:off x="7433286" y="4641120"/>
            <a:ext cx="2100123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V= </a:t>
            </a:r>
            <a:r>
              <a:rPr lang="en-US" dirty="0" err="1"/>
              <a:t>MiniMax</a:t>
            </a:r>
            <a:r>
              <a:rPr lang="en-US" dirty="0"/>
              <a:t>(I,0,1)</a:t>
            </a:r>
          </a:p>
          <a:p>
            <a:r>
              <a:rPr lang="en-US" dirty="0"/>
              <a:t>So Best Value = 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E53355D-AC90-48CF-BA95-D6715465FB5C}"/>
              </a:ext>
            </a:extLst>
          </p:cNvPr>
          <p:cNvSpPr txBox="1"/>
          <p:nvPr/>
        </p:nvSpPr>
        <p:spPr>
          <a:xfrm>
            <a:off x="4387851" y="5703163"/>
            <a:ext cx="3286989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Minimum ( 0,-2) = -2 So Return This Value To C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="" xmlns:a16="http://schemas.microsoft.com/office/drawing/2014/main" id="{C9624611-54CA-4608-99E6-849ACC4B3931}"/>
              </a:ext>
            </a:extLst>
          </p:cNvPr>
          <p:cNvCxnSpPr>
            <a:cxnSpLocks/>
            <a:stCxn id="17" idx="1"/>
            <a:endCxn id="3" idx="1"/>
          </p:cNvCxnSpPr>
          <p:nvPr/>
        </p:nvCxnSpPr>
        <p:spPr>
          <a:xfrm rot="10800000" flipH="1">
            <a:off x="4387850" y="2618509"/>
            <a:ext cx="1292513" cy="3407820"/>
          </a:xfrm>
          <a:prstGeom prst="curvedConnector3">
            <a:avLst>
              <a:gd name="adj1" fmla="val -2299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6CBF305-F3E2-4ADE-9427-D3A78C49F443}"/>
              </a:ext>
            </a:extLst>
          </p:cNvPr>
          <p:cNvSpPr txBox="1"/>
          <p:nvPr/>
        </p:nvSpPr>
        <p:spPr>
          <a:xfrm>
            <a:off x="3438710" y="2175225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Value Of C = -2 </a:t>
            </a:r>
          </a:p>
        </p:txBody>
      </p:sp>
    </p:spTree>
    <p:extLst>
      <p:ext uri="{BB962C8B-B14F-4D97-AF65-F5344CB8AC3E}">
        <p14:creationId xmlns:p14="http://schemas.microsoft.com/office/powerpoint/2010/main" val="8590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473</Words>
  <Application>Microsoft Office PowerPoint</Application>
  <PresentationFormat>Custom</PresentationFormat>
  <Paragraphs>177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Trace of minimax Algorithm </vt:lpstr>
      <vt:lpstr>Algorithm- minimax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Swami</dc:creator>
  <cp:lastModifiedBy>admin</cp:lastModifiedBy>
  <cp:revision>10</cp:revision>
  <dcterms:created xsi:type="dcterms:W3CDTF">2019-02-21T08:23:26Z</dcterms:created>
  <dcterms:modified xsi:type="dcterms:W3CDTF">2020-09-30T08:00:59Z</dcterms:modified>
</cp:coreProperties>
</file>