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92A5-E549-452C-86E7-2485DF50ECB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7EF1-B6DC-4373-BA33-66433A24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Tic-</a:t>
            </a:r>
            <a:r>
              <a:rPr lang="en-US" b="1" dirty="0" err="1" smtClean="0">
                <a:solidFill>
                  <a:srgbClr val="0000FF"/>
                </a:solidFill>
              </a:rPr>
              <a:t>Tac</a:t>
            </a:r>
            <a:r>
              <a:rPr lang="en-US" b="1" dirty="0" smtClean="0">
                <a:solidFill>
                  <a:srgbClr val="0000FF"/>
                </a:solidFill>
              </a:rPr>
              <a:t>-Toe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Non-AI and AI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Priyadarshan</a:t>
            </a:r>
            <a:r>
              <a:rPr lang="en-US" dirty="0" smtClean="0"/>
              <a:t> </a:t>
            </a:r>
            <a:r>
              <a:rPr lang="en-US" dirty="0" err="1" smtClean="0"/>
              <a:t>Dhabe</a:t>
            </a:r>
            <a:r>
              <a:rPr lang="en-US" dirty="0" smtClean="0"/>
              <a:t>,</a:t>
            </a:r>
          </a:p>
          <a:p>
            <a:r>
              <a:rPr lang="en-US" sz="2000" b="1" dirty="0" err="1" smtClean="0"/>
              <a:t>Ph.D</a:t>
            </a:r>
            <a:r>
              <a:rPr lang="en-US" sz="2000" b="1" dirty="0" smtClean="0"/>
              <a:t> (IIT Bombay)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066800"/>
          </a:xfrm>
        </p:spPr>
        <p:txBody>
          <a:bodyPr/>
          <a:lstStyle/>
          <a:p>
            <a:r>
              <a:rPr lang="en-US" dirty="0" smtClean="0"/>
              <a:t>How to select the best possible move?- using scores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AI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1762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Winning- 60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Blocking- 50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Else- No of rows+ cols+ diagonals blocked from winning our opponent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754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Design two functions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	1. Possible move generator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	2. Node evaluator </a:t>
            </a:r>
          </a:p>
        </p:txBody>
      </p:sp>
      <p:sp>
        <p:nvSpPr>
          <p:cNvPr id="2" name="Down Arrow 1"/>
          <p:cNvSpPr/>
          <p:nvPr/>
        </p:nvSpPr>
        <p:spPr>
          <a:xfrm>
            <a:off x="457200" y="4571762"/>
            <a:ext cx="533400" cy="160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Possible move generator</a:t>
            </a:r>
            <a:endParaRPr lang="en-US" sz="40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1295400"/>
            <a:ext cx="1524000" cy="1447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5814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648200"/>
          <a:ext cx="63245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00800" y="1371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X-2</a:t>
            </a:r>
          </a:p>
          <a:p>
            <a:r>
              <a:rPr lang="en-US" dirty="0" smtClean="0"/>
              <a:t>O-1</a:t>
            </a:r>
          </a:p>
          <a:p>
            <a:r>
              <a:rPr lang="en-US" dirty="0" smtClean="0"/>
              <a:t>Next Turn 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3886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 X 9 element matrix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3048000"/>
          <a:ext cx="63245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Find all possible moves from the given state and choose best one if it is turn of player X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2209800"/>
            <a:ext cx="1524000" cy="1447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14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29000" y="2209800"/>
            <a:ext cx="1524000" cy="1447800"/>
            <a:chOff x="1066800" y="2895600"/>
            <a:chExt cx="2895600" cy="2590800"/>
          </a:xfrm>
        </p:grpSpPr>
        <p:sp>
          <p:nvSpPr>
            <p:cNvPr id="11" name="Rectangle 10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624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4572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Find all possible moves from the given state and choose best one if it is turn of player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 using Mini-max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Get input as a valid bard position, there is turn of O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0650"/>
            <a:ext cx="15906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15906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15906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4400"/>
            <a:ext cx="159067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362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 –is maximizing </a:t>
            </a:r>
          </a:p>
          <a:p>
            <a:r>
              <a:rPr lang="en-US" b="1" dirty="0" smtClean="0"/>
              <a:t>X-minimizing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362200"/>
            <a:ext cx="193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 ply search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stCxn id="3075" idx="2"/>
            <a:endCxn id="3076" idx="0"/>
          </p:cNvCxnSpPr>
          <p:nvPr/>
        </p:nvCxnSpPr>
        <p:spPr>
          <a:xfrm flipH="1">
            <a:off x="1862138" y="4197350"/>
            <a:ext cx="2133600" cy="5270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075" idx="2"/>
            <a:endCxn id="3077" idx="0"/>
          </p:cNvCxnSpPr>
          <p:nvPr/>
        </p:nvCxnSpPr>
        <p:spPr>
          <a:xfrm>
            <a:off x="3995738" y="4197350"/>
            <a:ext cx="152400" cy="5270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075" idx="2"/>
            <a:endCxn id="3078" idx="0"/>
          </p:cNvCxnSpPr>
          <p:nvPr/>
        </p:nvCxnSpPr>
        <p:spPr>
          <a:xfrm>
            <a:off x="3995738" y="4197350"/>
            <a:ext cx="2057400" cy="5270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76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95438" y="6270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632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15168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6" y="2971800"/>
            <a:ext cx="990599" cy="96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990600" cy="96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6" y="2590800"/>
            <a:ext cx="990599" cy="96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990600" cy="96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2909888"/>
            <a:ext cx="253047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7387" y="4678096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100" idx="0"/>
          </p:cNvCxnSpPr>
          <p:nvPr/>
        </p:nvCxnSpPr>
        <p:spPr>
          <a:xfrm flipH="1">
            <a:off x="862446" y="2374900"/>
            <a:ext cx="1042554" cy="5969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101" idx="0"/>
          </p:cNvCxnSpPr>
          <p:nvPr/>
        </p:nvCxnSpPr>
        <p:spPr>
          <a:xfrm>
            <a:off x="1905000" y="2374900"/>
            <a:ext cx="495300" cy="5207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098" idx="2"/>
            <a:endCxn id="8" idx="0"/>
          </p:cNvCxnSpPr>
          <p:nvPr/>
        </p:nvCxnSpPr>
        <p:spPr>
          <a:xfrm flipH="1">
            <a:off x="3758046" y="2374900"/>
            <a:ext cx="732198" cy="2159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098" idx="2"/>
            <a:endCxn id="9" idx="0"/>
          </p:cNvCxnSpPr>
          <p:nvPr/>
        </p:nvCxnSpPr>
        <p:spPr>
          <a:xfrm>
            <a:off x="4490244" y="2374900"/>
            <a:ext cx="805656" cy="1397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9400" y="2374900"/>
            <a:ext cx="533400" cy="62017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2800" y="2374900"/>
            <a:ext cx="990600" cy="5207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9926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Evaluate each node at level 2 and backup the values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5105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Maximizing -O</a:t>
            </a:r>
          </a:p>
          <a:p>
            <a:r>
              <a:rPr lang="en-US" dirty="0" smtClean="0"/>
              <a:t>Winning - </a:t>
            </a:r>
            <a:r>
              <a:rPr lang="en-US" dirty="0" smtClean="0">
                <a:solidFill>
                  <a:srgbClr val="0000FF"/>
                </a:solidFill>
              </a:rPr>
              <a:t>+60</a:t>
            </a:r>
          </a:p>
          <a:p>
            <a:r>
              <a:rPr lang="en-US" dirty="0" smtClean="0"/>
              <a:t>Blocking-  </a:t>
            </a:r>
            <a:r>
              <a:rPr lang="en-US" b="1" dirty="0" smtClean="0">
                <a:solidFill>
                  <a:srgbClr val="0000FF"/>
                </a:solidFill>
              </a:rPr>
              <a:t>+50</a:t>
            </a:r>
          </a:p>
          <a:p>
            <a:r>
              <a:rPr lang="en-US" dirty="0" smtClean="0"/>
              <a:t>Else-  </a:t>
            </a:r>
            <a:r>
              <a:rPr lang="en-US" dirty="0" smtClean="0">
                <a:solidFill>
                  <a:srgbClr val="0000FF"/>
                </a:solidFill>
              </a:rPr>
              <a:t>+sum of R,C, D blocked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510539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Minimizing -X</a:t>
            </a:r>
          </a:p>
          <a:p>
            <a:r>
              <a:rPr lang="en-US" dirty="0" smtClean="0"/>
              <a:t>Winning --   </a:t>
            </a:r>
            <a:r>
              <a:rPr lang="en-US" dirty="0" smtClean="0">
                <a:solidFill>
                  <a:srgbClr val="FF0000"/>
                </a:solidFill>
              </a:rPr>
              <a:t>-60</a:t>
            </a:r>
          </a:p>
          <a:p>
            <a:r>
              <a:rPr lang="en-US" dirty="0" smtClean="0"/>
              <a:t>Blocking-   </a:t>
            </a:r>
            <a:r>
              <a:rPr lang="en-US" dirty="0" smtClean="0">
                <a:solidFill>
                  <a:srgbClr val="FF0000"/>
                </a:solidFill>
              </a:rPr>
              <a:t>-50</a:t>
            </a:r>
          </a:p>
          <a:p>
            <a:r>
              <a:rPr lang="en-US" dirty="0" smtClean="0"/>
              <a:t>Else-  </a:t>
            </a:r>
            <a:r>
              <a:rPr lang="en-US" dirty="0" smtClean="0">
                <a:solidFill>
                  <a:srgbClr val="FF0000"/>
                </a:solidFill>
              </a:rPr>
              <a:t>-  sum of R,C, D blocked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2650" y="40500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38331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72050" y="35634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40500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95082" y="40178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" y="14218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3100" y="14357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61782" y="14060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tic-tac-toe?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1397000"/>
          <a:ext cx="3124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85800" y="2819400"/>
            <a:ext cx="2895600" cy="2590800"/>
            <a:chOff x="1066800" y="2895600"/>
            <a:chExt cx="2895600" cy="2590800"/>
          </a:xfrm>
        </p:grpSpPr>
        <p:sp>
          <p:nvSpPr>
            <p:cNvPr id="8" name="Rectangle 7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Board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28194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Turn of P1- will put one X in any blank cell</a:t>
            </a:r>
          </a:p>
          <a:p>
            <a:r>
              <a:rPr lang="en-US" sz="2000" dirty="0" smtClean="0"/>
              <a:t>Turn of P2- will put one O in any blank cell</a:t>
            </a:r>
          </a:p>
          <a:p>
            <a:r>
              <a:rPr lang="en-US" sz="2000" dirty="0" smtClean="0"/>
              <a:t>P1 &amp;P2- Play alternate turns</a:t>
            </a:r>
          </a:p>
          <a:p>
            <a:r>
              <a:rPr lang="en-US" sz="2000" dirty="0" smtClean="0"/>
              <a:t>Winning position- </a:t>
            </a:r>
          </a:p>
          <a:p>
            <a:r>
              <a:rPr lang="en-US" sz="2000" dirty="0" smtClean="0"/>
              <a:t>P1- will try to put all X in any row, column or diagonal</a:t>
            </a:r>
          </a:p>
          <a:p>
            <a:r>
              <a:rPr lang="en-US" sz="2000" dirty="0" smtClean="0"/>
              <a:t>P2- will try to put all O’s in any row, column or diagonal</a:t>
            </a:r>
          </a:p>
          <a:p>
            <a:r>
              <a:rPr lang="en-US" sz="2000" dirty="0" smtClean="0"/>
              <a:t>Max Turns-9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play tic-tac-toe?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1905000"/>
            <a:ext cx="2133600" cy="2057400"/>
            <a:chOff x="1066800" y="2895600"/>
            <a:chExt cx="2895600" cy="2590800"/>
          </a:xfrm>
        </p:grpSpPr>
        <p:sp>
          <p:nvSpPr>
            <p:cNvPr id="6" name="Rectangle 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14400" y="2133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27387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3348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4419600"/>
            <a:ext cx="2133600" cy="2057400"/>
            <a:chOff x="1066800" y="2895600"/>
            <a:chExt cx="2895600" cy="2590800"/>
          </a:xfrm>
        </p:grpSpPr>
        <p:sp>
          <p:nvSpPr>
            <p:cNvPr id="15" name="Rectangle 1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24000" y="5867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0200" y="5257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0200" y="4572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5200" y="23622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Winning position of P2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8869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Winning position of P1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P1 or P2 will be played by computer</a:t>
            </a:r>
          </a:p>
          <a:p>
            <a:r>
              <a:rPr lang="en-US" dirty="0" smtClean="0"/>
              <a:t>Computer can use two Techniques to play this game by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Non-AI technique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AI technique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play tic-tac-toe using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board position in computer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38100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Using 3x 3 Matrix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1600200"/>
            <a:ext cx="2895600" cy="2590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267200"/>
            <a:ext cx="4876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/>
              <a:t>2. Using 9 element vector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90600" y="5105400"/>
            <a:ext cx="6553200" cy="686594"/>
            <a:chOff x="990600" y="5105400"/>
            <a:chExt cx="6553200" cy="686594"/>
          </a:xfrm>
        </p:grpSpPr>
        <p:sp>
          <p:nvSpPr>
            <p:cNvPr id="11" name="Rectangle 10"/>
            <p:cNvSpPr/>
            <p:nvPr/>
          </p:nvSpPr>
          <p:spPr>
            <a:xfrm>
              <a:off x="990600" y="5105400"/>
              <a:ext cx="6553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251440" y="5448300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8676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6296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3154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0774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763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525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287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7150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2400" y="3821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1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90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0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76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0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Using rules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1524000"/>
            <a:ext cx="1066800" cy="1066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48000" y="152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1905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1495864"/>
            <a:ext cx="1066800" cy="1066800"/>
            <a:chOff x="1066800" y="2895600"/>
            <a:chExt cx="2895600" cy="2590800"/>
          </a:xfrm>
        </p:grpSpPr>
        <p:sp>
          <p:nvSpPr>
            <p:cNvPr id="13" name="Rectangle 12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62600" y="152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1840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2895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calculations use following values to represent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smtClean="0">
                <a:solidFill>
                  <a:srgbClr val="0000FF"/>
                </a:solidFill>
              </a:rPr>
              <a:t>Blank</a:t>
            </a:r>
            <a:r>
              <a:rPr lang="en-US" sz="2800" dirty="0" smtClean="0"/>
              <a:t>- 0 (Zero)</a:t>
            </a:r>
          </a:p>
          <a:p>
            <a:r>
              <a:rPr lang="en-US" sz="2800" dirty="0" smtClean="0"/>
              <a:t>	-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- 1 (one)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O</a:t>
            </a:r>
            <a:r>
              <a:rPr lang="en-US" sz="2800" dirty="0" smtClean="0"/>
              <a:t>-2 (Two)</a:t>
            </a:r>
            <a:endParaRPr lang="en-US" sz="28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876800" y="3810000"/>
            <a:ext cx="1066800" cy="1066800"/>
            <a:chOff x="4876800" y="3810000"/>
            <a:chExt cx="1066800" cy="10668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76800" y="3810000"/>
              <a:ext cx="1066800" cy="1066800"/>
              <a:chOff x="1066800" y="2895600"/>
              <a:chExt cx="2895600" cy="2590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 flipH="1">
              <a:off x="48768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5864" y="4191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86600" y="3810000"/>
            <a:ext cx="1086728" cy="1069200"/>
            <a:chOff x="2951872" y="4876800"/>
            <a:chExt cx="1086728" cy="1069200"/>
          </a:xfrm>
        </p:grpSpPr>
        <p:grpSp>
          <p:nvGrpSpPr>
            <p:cNvPr id="42" name="Group 41"/>
            <p:cNvGrpSpPr/>
            <p:nvPr/>
          </p:nvGrpSpPr>
          <p:grpSpPr>
            <a:xfrm>
              <a:off x="2971800" y="4876800"/>
              <a:ext cx="1066800" cy="1066800"/>
              <a:chOff x="1066800" y="2895600"/>
              <a:chExt cx="2895600" cy="25908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971800" y="490493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522140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52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89672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51872" y="522726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3800" y="526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1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8084" y="5576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2438400" y="57912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8862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Vector representation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System will prepare a rule base of 3^ 9 rules like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286000"/>
            <a:ext cx="1066800" cy="1066800"/>
            <a:chOff x="1066800" y="2895600"/>
            <a:chExt cx="2895600" cy="2590800"/>
          </a:xfrm>
        </p:grpSpPr>
        <p:sp>
          <p:nvSpPr>
            <p:cNvPr id="6" name="Rectangle 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0" y="2286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267200" y="2667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62600" y="2257864"/>
            <a:ext cx="1066800" cy="1066800"/>
            <a:chOff x="1066800" y="2895600"/>
            <a:chExt cx="2895600" cy="2590800"/>
          </a:xfrm>
        </p:grpSpPr>
        <p:sp>
          <p:nvSpPr>
            <p:cNvPr id="14" name="Rectangle 13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562600" y="2286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602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7244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37338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9 element vector is considered as base 3 number to provide an </a:t>
            </a:r>
            <a:r>
              <a:rPr lang="en-US" sz="2400" b="1" dirty="0" smtClean="0">
                <a:solidFill>
                  <a:srgbClr val="0000FF"/>
                </a:solidFill>
              </a:rPr>
              <a:t>index </a:t>
            </a:r>
            <a:r>
              <a:rPr lang="en-US" sz="2400" dirty="0" smtClean="0"/>
              <a:t>in rule base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676401" y="5486400"/>
          <a:ext cx="7208156" cy="89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593880" imgH="444240" progId="Equation.3">
                  <p:embed/>
                </p:oleObj>
              </mc:Choice>
              <mc:Fallback>
                <p:oleObj name="Equation" r:id="rId3" imgW="35938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5486400"/>
                        <a:ext cx="7208156" cy="891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use index?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2196"/>
              </p:ext>
            </p:extLst>
          </p:nvPr>
        </p:nvGraphicFramePr>
        <p:xfrm>
          <a:off x="1752600" y="2438400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[000,000,000]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3^9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[…………………..]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game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895600"/>
            <a:ext cx="1066800" cy="1066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124200" y="2895600"/>
            <a:ext cx="1066800" cy="1066800"/>
            <a:chOff x="1066800" y="2895600"/>
            <a:chExt cx="2895600" cy="2590800"/>
          </a:xfrm>
        </p:grpSpPr>
        <p:sp>
          <p:nvSpPr>
            <p:cNvPr id="11" name="Rectangle 10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0" y="1295400"/>
            <a:ext cx="1066800" cy="1066800"/>
            <a:chOff x="1066800" y="2895600"/>
            <a:chExt cx="28956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010400" y="3581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6532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72200" y="2847536"/>
            <a:ext cx="1066800" cy="1066800"/>
            <a:chOff x="1066800" y="2895600"/>
            <a:chExt cx="2895600" cy="2590800"/>
          </a:xfrm>
        </p:grpSpPr>
        <p:sp>
          <p:nvSpPr>
            <p:cNvPr id="26" name="Rectangle 2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3200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………....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17" idx="2"/>
            <a:endCxn id="5" idx="0"/>
          </p:cNvCxnSpPr>
          <p:nvPr/>
        </p:nvCxnSpPr>
        <p:spPr>
          <a:xfrm rot="5400000">
            <a:off x="2552700" y="1257300"/>
            <a:ext cx="533400" cy="27432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 rot="5400000">
            <a:off x="3657600" y="2362200"/>
            <a:ext cx="533400" cy="533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26" idx="0"/>
          </p:cNvCxnSpPr>
          <p:nvPr/>
        </p:nvCxnSpPr>
        <p:spPr>
          <a:xfrm rot="16200000" flipH="1">
            <a:off x="5205632" y="1347568"/>
            <a:ext cx="485336" cy="2514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133600" y="4953000"/>
            <a:ext cx="1066800" cy="1066800"/>
            <a:chOff x="1066800" y="2895600"/>
            <a:chExt cx="2895600" cy="2590800"/>
          </a:xfrm>
        </p:grpSpPr>
        <p:sp>
          <p:nvSpPr>
            <p:cNvPr id="40" name="Rectangle 39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62400" y="4876800"/>
            <a:ext cx="1066800" cy="1066800"/>
            <a:chOff x="1066800" y="2895600"/>
            <a:chExt cx="2895600" cy="2590800"/>
          </a:xfrm>
        </p:grpSpPr>
        <p:sp>
          <p:nvSpPr>
            <p:cNvPr id="46" name="Rectangle 4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172200" y="4876800"/>
            <a:ext cx="1066800" cy="1066800"/>
            <a:chOff x="1066800" y="2895600"/>
            <a:chExt cx="2895600" cy="2590800"/>
          </a:xfrm>
        </p:grpSpPr>
        <p:sp>
          <p:nvSpPr>
            <p:cNvPr id="52" name="Rectangle 51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438400" y="4964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95600" y="5029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434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482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06196" y="489672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29200" y="5314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………....</a:t>
            </a:r>
            <a:endParaRPr lang="en-US" sz="2000" dirty="0"/>
          </a:p>
        </p:txBody>
      </p:sp>
      <p:cxnSp>
        <p:nvCxnSpPr>
          <p:cNvPr id="65" name="Straight Arrow Connector 64"/>
          <p:cNvCxnSpPr>
            <a:stCxn id="11" idx="2"/>
            <a:endCxn id="40" idx="0"/>
          </p:cNvCxnSpPr>
          <p:nvPr/>
        </p:nvCxnSpPr>
        <p:spPr>
          <a:xfrm rot="5400000">
            <a:off x="2667000" y="3962400"/>
            <a:ext cx="990600" cy="990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2"/>
            <a:endCxn id="59" idx="0"/>
          </p:cNvCxnSpPr>
          <p:nvPr/>
        </p:nvCxnSpPr>
        <p:spPr>
          <a:xfrm rot="16200000" flipH="1">
            <a:off x="3600450" y="4019550"/>
            <a:ext cx="914400" cy="8001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2"/>
            <a:endCxn id="60" idx="0"/>
          </p:cNvCxnSpPr>
          <p:nvPr/>
        </p:nvCxnSpPr>
        <p:spPr>
          <a:xfrm rot="16200000" flipH="1">
            <a:off x="4667250" y="2952750"/>
            <a:ext cx="914400" cy="29337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1" grpId="0"/>
      <p:bldP spid="3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12074</TotalTime>
  <Words>524</Words>
  <Application>Microsoft Office PowerPoint</Application>
  <PresentationFormat>On-screen Show (4:3)</PresentationFormat>
  <Paragraphs>223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Tic-Tac-Toe Non-AI and AI technique</vt:lpstr>
      <vt:lpstr>How to play tic-tac-toe?</vt:lpstr>
      <vt:lpstr>PowerPoint Presentation</vt:lpstr>
      <vt:lpstr>How to play tic-tac-toe using Computer ?</vt:lpstr>
      <vt:lpstr>Representation of board position in computer memory</vt:lpstr>
      <vt:lpstr>Non-AI technique</vt:lpstr>
      <vt:lpstr>Non-AI technique</vt:lpstr>
      <vt:lpstr>Non-AI technique</vt:lpstr>
      <vt:lpstr>Tic-Tac-Toe game tree</vt:lpstr>
      <vt:lpstr>Tic-Tac-Toe AI technique</vt:lpstr>
      <vt:lpstr>Possible move generator</vt:lpstr>
      <vt:lpstr>Find all possible moves from the given state and choose best one if it is turn of player X</vt:lpstr>
      <vt:lpstr>PowerPoint Presentation</vt:lpstr>
      <vt:lpstr>Tic-Tac-Toe using Mini-max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Non-AI and AI technique</dc:title>
  <dc:creator>Admin</dc:creator>
  <cp:lastModifiedBy>admin</cp:lastModifiedBy>
  <cp:revision>48</cp:revision>
  <dcterms:created xsi:type="dcterms:W3CDTF">2020-08-16T15:46:33Z</dcterms:created>
  <dcterms:modified xsi:type="dcterms:W3CDTF">2021-09-08T08:55:58Z</dcterms:modified>
</cp:coreProperties>
</file>