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5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4630400" cy="8229600"/>
  <p:notesSz cx="8229600" cy="14630400"/>
  <p:embeddedFontLst>
    <p:embeddedFont>
      <p:font typeface="Aldhabi" panose="01000000000000000000" pitchFamily="2" charset="-78"/>
      <p:regular r:id="rId14"/>
    </p:embeddedFont>
    <p:embeddedFont>
      <p:font typeface="Amasis MT Pro Black" panose="02040A04050005020304" pitchFamily="18" charset="0"/>
      <p:bold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ADA3D-A1EA-4C9C-9F80-483B94D17CF4}" v="16" dt="2024-09-16T07:34:03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USH%20AGGARWAL\AppData\Local\Microsoft\Windows\INetCache\IE\DHQGNJLF\HR_DATA_Excel%5b2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USH%20AGGARWAL\AppData\Local\Microsoft\Windows\INetCache\IE\DHQGNJLF\HR_DATA_Excel%5b2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USH%20AGGARWAL\AppData\Local\Microsoft\Windows\INetCache\IE\DHQGNJLF\HR_DATA_Excel%5b2%5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YUSH%20AGGARWAL\AppData\Local\Microsoft\Windows\INetCache\IE\DHQGNJLF\HR_DATA_Excel%5b2%5d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AYUSH%20AGGARWAL\AppData\Local\Microsoft\Windows\INetCache\IE\DHQGNJLF\HR_DATA_Excel%5b2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[HR_DATA_Excel(2).xlsx]EDUCATION BY ATTRITION!EDUCATION BY ATTRITION</c:name>
    <c:fmtId val="7"/>
  </c:pivotSource>
  <c:chart>
    <c:autoTitleDeleted val="1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"/>
          <c:y val="4.6296296296296294E-3"/>
          <c:w val="1"/>
          <c:h val="0.9953703703703703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'EDUCATION BY ATTRITION'!$B$3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'EDUCATION BY ATTRITION'!$A$4:$A$9</c:f>
              <c:strCache>
                <c:ptCount val="5"/>
                <c:pt idx="0">
                  <c:v>Doctoral Degree</c:v>
                </c:pt>
                <c:pt idx="1">
                  <c:v>High School</c:v>
                </c:pt>
                <c:pt idx="2">
                  <c:v>Associates Degree</c:v>
                </c:pt>
                <c:pt idx="3">
                  <c:v>Master's Degree</c:v>
                </c:pt>
                <c:pt idx="4">
                  <c:v>Bachelor's Degree</c:v>
                </c:pt>
              </c:strCache>
            </c:strRef>
          </c:cat>
          <c:val>
            <c:numRef>
              <c:f>'EDUCATION BY ATTRITION'!$B$4:$B$9</c:f>
              <c:numCache>
                <c:formatCode>General</c:formatCode>
                <c:ptCount val="5"/>
                <c:pt idx="0">
                  <c:v>5</c:v>
                </c:pt>
                <c:pt idx="1">
                  <c:v>31</c:v>
                </c:pt>
                <c:pt idx="2">
                  <c:v>44</c:v>
                </c:pt>
                <c:pt idx="3">
                  <c:v>58</c:v>
                </c:pt>
                <c:pt idx="4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CA-405E-A84B-980887D166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26099823"/>
        <c:axId val="626098383"/>
      </c:barChart>
      <c:catAx>
        <c:axId val="626099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098383"/>
        <c:crosses val="autoZero"/>
        <c:auto val="1"/>
        <c:lblAlgn val="ctr"/>
        <c:lblOffset val="100"/>
        <c:noMultiLvlLbl val="0"/>
      </c:catAx>
      <c:valAx>
        <c:axId val="6260983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6099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[HR_DATA_Excel(2).xlsx]DEPT WISE ATTRITION!DEPT WISE ATTRITION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2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'DEPT WISE ATTRITION'!$B$3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48F-407B-910A-6BCFF89CC5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48F-407B-910A-6BCFF89CC5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48F-407B-910A-6BCFF89CC582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D0887A92-B33F-4987-8910-336AFCE5C5BA}" type="PERCENTAGE">
                      <a:rPr lang="en-US" sz="2800"/>
                      <a:pPr/>
                      <a:t>[PERCENTAGE]</a:t>
                    </a:fld>
                    <a:endParaRPr lang="en-IN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48F-407B-910A-6BCFF89CC5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'DEPT WISE ATTRITION'!$A$4:$A$7</c:f>
              <c:strCache>
                <c:ptCount val="3"/>
                <c:pt idx="0">
                  <c:v>HR</c:v>
                </c:pt>
                <c:pt idx="1">
                  <c:v>R&amp;D</c:v>
                </c:pt>
                <c:pt idx="2">
                  <c:v>Sales</c:v>
                </c:pt>
              </c:strCache>
            </c:strRef>
          </c:cat>
          <c:val>
            <c:numRef>
              <c:f>'DEPT WISE ATTRITION'!$B$4:$B$7</c:f>
              <c:numCache>
                <c:formatCode>0.00%</c:formatCode>
                <c:ptCount val="3"/>
                <c:pt idx="0">
                  <c:v>5.0632911392405063E-2</c:v>
                </c:pt>
                <c:pt idx="1">
                  <c:v>0.56118143459915615</c:v>
                </c:pt>
                <c:pt idx="2">
                  <c:v>0.3881856540084388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8F-407B-910A-6BCFF89CC58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[HR_DATA_Excel(2).xlsx]ATTRITION BY AGE GROUP!ATTRITION BY AGE GROUP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2204424103737605E-2"/>
          <c:y val="0"/>
          <c:w val="0.98779557589626243"/>
          <c:h val="0.90371286922468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'ATTRITION BY AGE GROUP'!$B$3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'ATTRITION BY AGE GROUP'!$A$4:$A$9</c:f>
              <c:strCache>
                <c:ptCount val="5"/>
                <c:pt idx="0">
                  <c:v>25 - 34</c:v>
                </c:pt>
                <c:pt idx="1">
                  <c:v>35 - 44</c:v>
                </c:pt>
                <c:pt idx="2">
                  <c:v>Under 25</c:v>
                </c:pt>
                <c:pt idx="3">
                  <c:v>45 - 54</c:v>
                </c:pt>
                <c:pt idx="4">
                  <c:v>Over 55</c:v>
                </c:pt>
              </c:strCache>
            </c:strRef>
          </c:cat>
          <c:val>
            <c:numRef>
              <c:f>'ATTRITION BY AGE GROUP'!$B$4:$B$9</c:f>
              <c:numCache>
                <c:formatCode>General</c:formatCode>
                <c:ptCount val="5"/>
                <c:pt idx="0">
                  <c:v>112</c:v>
                </c:pt>
                <c:pt idx="1">
                  <c:v>51</c:v>
                </c:pt>
                <c:pt idx="2">
                  <c:v>38</c:v>
                </c:pt>
                <c:pt idx="3">
                  <c:v>25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73-455C-93F0-7A57BA15E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30862207"/>
        <c:axId val="630860767"/>
      </c:barChart>
      <c:catAx>
        <c:axId val="63086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860767"/>
        <c:crosses val="autoZero"/>
        <c:auto val="1"/>
        <c:lblAlgn val="ctr"/>
        <c:lblOffset val="100"/>
        <c:noMultiLvlLbl val="0"/>
      </c:catAx>
      <c:valAx>
        <c:axId val="6308607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862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'ATTRITION BY JOB'!$D$4:$D$12</cx:f>
        <cx:lvl ptCount="9">
          <cx:pt idx="0">Healthcare Representative</cx:pt>
          <cx:pt idx="1">Human Resources</cx:pt>
          <cx:pt idx="2">Laboratory Technician</cx:pt>
          <cx:pt idx="3">Manager</cx:pt>
          <cx:pt idx="4">Manufacturing Director</cx:pt>
          <cx:pt idx="5">Research Director</cx:pt>
          <cx:pt idx="6">Research Scientist</cx:pt>
          <cx:pt idx="7">Sales Executive</cx:pt>
          <cx:pt idx="8">Sales Representative</cx:pt>
        </cx:lvl>
      </cx:strDim>
      <cx:numDim type="size">
        <cx:f>'ATTRITION BY JOB'!$E$4:$E$12</cx:f>
        <cx:lvl ptCount="9" formatCode="General">
          <cx:pt idx="0">9</cx:pt>
          <cx:pt idx="1">12</cx:pt>
          <cx:pt idx="2">62</cx:pt>
          <cx:pt idx="3">5</cx:pt>
          <cx:pt idx="4">10</cx:pt>
          <cx:pt idx="5">2</cx:pt>
          <cx:pt idx="6">47</cx:pt>
          <cx:pt idx="7">57</cx:pt>
          <cx:pt idx="8">33</cx:pt>
        </cx:lvl>
      </cx:numDim>
    </cx:data>
  </cx:chartData>
  <cx:chart>
    <cx:plotArea>
      <cx:plotAreaRegion>
        <cx:series layoutId="treemap" uniqueId="{711FBC53-180B-43C2-AF67-6E2D2F6E988C}"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400"/>
                </a:pPr>
                <a:endParaRPr lang="en-US" sz="2400" b="1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'MARITAL STATUS'!$D$4:$D$6</cx:f>
        <cx:lvl ptCount="3">
          <cx:pt idx="0">Divorced</cx:pt>
          <cx:pt idx="1">Single</cx:pt>
          <cx:pt idx="2">Married</cx:pt>
        </cx:lvl>
      </cx:strDim>
      <cx:numDim type="val">
        <cx:f>'MARITAL STATUS'!$E$4:$E$6</cx:f>
        <cx:lvl ptCount="3" formatCode="General">
          <cx:pt idx="0">327</cx:pt>
          <cx:pt idx="1">470</cx:pt>
          <cx:pt idx="2">673</cx:pt>
        </cx:lvl>
      </cx:numDim>
    </cx:data>
  </cx:chartData>
  <cx:chart>
    <cx:plotArea>
      <cx:plotAreaRegion>
        <cx:series layoutId="funnel" uniqueId="{9B7E9CE6-FA64-4DC0-878E-FA3C2EC4A0B4}">
          <cx:tx>
            <cx:txData>
              <cx:f>'MARITAL STATUS'!$E$3</cx:f>
              <cx:v>ATTRITION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3600"/>
                </a:pPr>
                <a:endParaRPr lang="en-US" sz="36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2800"/>
            </a:pPr>
            <a:endParaRPr lang="en-US" sz="28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6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330" b="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cap="all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1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3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flipH="1">
            <a:off x="-152400" y="0"/>
            <a:ext cx="152400" cy="8229600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2589" y="2895601"/>
            <a:ext cx="93852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9600" dirty="0">
                <a:solidFill>
                  <a:srgbClr val="F2E782"/>
                </a:solidFill>
                <a:latin typeface="Aldhabi" panose="01000000000000000000" pitchFamily="2" charset="-78"/>
                <a:ea typeface="Prata" pitchFamily="34" charset="-122"/>
                <a:cs typeface="Aldhabi" panose="01000000000000000000" pitchFamily="2" charset="-78"/>
              </a:rPr>
              <a:t>INTRODUCTION  TO  HR ANALYTICS  DASHBOARD</a:t>
            </a:r>
            <a:endParaRPr lang="en-US"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70440" y="582573"/>
            <a:ext cx="73452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8800" dirty="0">
                <a:solidFill>
                  <a:srgbClr val="F2E78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KEY INSIGHTS 6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3"/>
          <p:cNvSpPr/>
          <p:nvPr/>
        </p:nvSpPr>
        <p:spPr>
          <a:xfrm>
            <a:off x="7754422" y="3958828"/>
            <a:ext cx="35042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77544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BF4AE737-40E8-FDE2-4660-C392DB93C8E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31649024"/>
                  </p:ext>
                </p:extLst>
              </p:nvPr>
            </p:nvGraphicFramePr>
            <p:xfrm>
              <a:off x="552450" y="1695450"/>
              <a:ext cx="9048750" cy="57340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3" name="Chart 12">
                <a:extLst>
                  <a:ext uri="{FF2B5EF4-FFF2-40B4-BE49-F238E27FC236}">
                    <a16:creationId xmlns:a16="http://schemas.microsoft.com/office/drawing/2014/main" id="{BF4AE737-40E8-FDE2-4660-C392DB93C8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450" y="1695450"/>
                <a:ext cx="9048750" cy="573405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1A9BE60-1A27-B73E-842F-6ADB019C4198}"/>
              </a:ext>
            </a:extLst>
          </p:cNvPr>
          <p:cNvSpPr txBox="1"/>
          <p:nvPr/>
        </p:nvSpPr>
        <p:spPr>
          <a:xfrm>
            <a:off x="9829920" y="2960014"/>
            <a:ext cx="4800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 suggests that marital status may influence attrition, with married individuals experiencing the highest rate.</a:t>
            </a:r>
            <a:endParaRPr lang="en-IN" sz="5400" dirty="0">
              <a:solidFill>
                <a:schemeClr val="bg2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F8371-5F1D-270E-CBD3-82DEBB71B7D4}"/>
              </a:ext>
            </a:extLst>
          </p:cNvPr>
          <p:cNvSpPr txBox="1"/>
          <p:nvPr/>
        </p:nvSpPr>
        <p:spPr>
          <a:xfrm>
            <a:off x="9601200" y="1799659"/>
            <a:ext cx="48831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u="sng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MARTIAL STATUS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910707" y="1821623"/>
            <a:ext cx="73452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3"/>
          <p:cNvSpPr/>
          <p:nvPr/>
        </p:nvSpPr>
        <p:spPr>
          <a:xfrm>
            <a:off x="7754422" y="3958828"/>
            <a:ext cx="35042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77544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pic>
        <p:nvPicPr>
          <p:cNvPr id="1026" name="Picture 2" descr="Best Thank You For PowerPoint Template and Google Slides">
            <a:extLst>
              <a:ext uri="{FF2B5EF4-FFF2-40B4-BE49-F238E27FC236}">
                <a16:creationId xmlns:a16="http://schemas.microsoft.com/office/drawing/2014/main" id="{57641B75-6818-3231-F75A-1C01A2531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9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flipH="1">
            <a:off x="-152400" y="0"/>
            <a:ext cx="152400" cy="8229600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93989" y="438151"/>
            <a:ext cx="93852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9600" dirty="0">
                <a:solidFill>
                  <a:srgbClr val="F2E78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TEAM MEMBERS </a:t>
            </a:r>
            <a:endParaRPr lang="en-US" sz="9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637D8-503A-F52E-0B59-864A8DF8E48B}"/>
              </a:ext>
            </a:extLst>
          </p:cNvPr>
          <p:cNvSpPr txBox="1"/>
          <p:nvPr/>
        </p:nvSpPr>
        <p:spPr>
          <a:xfrm>
            <a:off x="842394" y="6115050"/>
            <a:ext cx="37321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AYUSH AGGARWAL</a:t>
            </a:r>
          </a:p>
          <a:p>
            <a:pPr algn="ctr"/>
            <a:r>
              <a:rPr lang="en-IN" sz="4800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PG</a:t>
            </a:r>
            <a:r>
              <a:rPr lang="en-IN" sz="2800" dirty="0">
                <a:solidFill>
                  <a:schemeClr val="bg2"/>
                </a:solidFill>
                <a:cs typeface="Aldhabi" panose="01000000000000000000" pitchFamily="2" charset="-78"/>
              </a:rPr>
              <a:t>24089</a:t>
            </a:r>
            <a:endParaRPr lang="en-IN" sz="4800" dirty="0">
              <a:solidFill>
                <a:schemeClr val="bg2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BA2FC-7AD4-687C-16F5-D21E0B93EC71}"/>
              </a:ext>
            </a:extLst>
          </p:cNvPr>
          <p:cNvSpPr txBox="1"/>
          <p:nvPr/>
        </p:nvSpPr>
        <p:spPr>
          <a:xfrm>
            <a:off x="5815314" y="6134100"/>
            <a:ext cx="2845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VANSH GUPTA</a:t>
            </a:r>
          </a:p>
          <a:p>
            <a:pPr algn="ctr"/>
            <a:r>
              <a:rPr lang="en-IN" sz="4800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PG</a:t>
            </a:r>
            <a:r>
              <a:rPr lang="en-IN" sz="2800" dirty="0">
                <a:solidFill>
                  <a:schemeClr val="bg2"/>
                </a:solidFill>
                <a:cs typeface="Aldhabi" panose="01000000000000000000" pitchFamily="2" charset="-78"/>
              </a:rPr>
              <a:t>24092</a:t>
            </a:r>
            <a:endParaRPr lang="en-IN" sz="2800" dirty="0">
              <a:solidFill>
                <a:schemeClr val="bg2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4EBBA-FC60-941C-4206-F7744C881BD6}"/>
              </a:ext>
            </a:extLst>
          </p:cNvPr>
          <p:cNvSpPr txBox="1"/>
          <p:nvPr/>
        </p:nvSpPr>
        <p:spPr>
          <a:xfrm>
            <a:off x="9901773" y="6134100"/>
            <a:ext cx="33265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LAKSHAY YADAV</a:t>
            </a:r>
          </a:p>
          <a:p>
            <a:pPr algn="ctr"/>
            <a:r>
              <a:rPr lang="en-IN" sz="4800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PG</a:t>
            </a:r>
            <a:r>
              <a:rPr lang="en-IN" sz="2800" dirty="0">
                <a:solidFill>
                  <a:schemeClr val="bg2"/>
                </a:solidFill>
                <a:cs typeface="Aldhabi" panose="01000000000000000000" pitchFamily="2" charset="-78"/>
              </a:rPr>
              <a:t>24093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ACD5324-68ED-0D3B-1289-3C8728BF9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BF0094E7-8E0D-7774-CEF2-808B51B65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691C7E-23F3-184F-F102-37F3A88A9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673" y="2956745"/>
            <a:ext cx="2958846" cy="2773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E379EC-A7BD-56B4-6A7A-07F29C196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364" y="2989353"/>
            <a:ext cx="3164469" cy="29655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493D93-440C-FE0E-C46D-4C36B3F77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101" y="3109252"/>
            <a:ext cx="2846909" cy="27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9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flipH="1">
            <a:off x="-152400" y="0"/>
            <a:ext cx="152400" cy="8229600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4685824" y="3933349"/>
            <a:ext cx="89163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900303-4D38-47F7-8B89-C2A3B840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26593" y="1746528"/>
            <a:ext cx="6816685" cy="5301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7200" dirty="0">
                <a:solidFill>
                  <a:srgbClr val="F2E78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MAIN OBJECTIVES</a:t>
            </a:r>
          </a:p>
          <a:p>
            <a:pPr marL="0" indent="0">
              <a:lnSpc>
                <a:spcPts val="5500"/>
              </a:lnSpc>
              <a:buNone/>
            </a:pPr>
            <a:endParaRPr lang="en-US" sz="7200" dirty="0">
              <a:solidFill>
                <a:srgbClr val="F2E782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lnSpc>
                <a:spcPts val="5500"/>
              </a:lnSpc>
              <a:buNone/>
            </a:pPr>
            <a:endParaRPr lang="en-US" sz="7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158758" y="4723686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18285" y="6893957"/>
            <a:ext cx="5684520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CAF811-AB32-6FC8-7ABC-F93433C68AB7}"/>
              </a:ext>
            </a:extLst>
          </p:cNvPr>
          <p:cNvSpPr txBox="1"/>
          <p:nvPr/>
        </p:nvSpPr>
        <p:spPr>
          <a:xfrm>
            <a:off x="6777335" y="3158787"/>
            <a:ext cx="7315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chemeClr val="bg2">
                    <a:lumMod val="75000"/>
                  </a:schemeClr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The main objective of an HR analytics dashboard is </a:t>
            </a:r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to help HR teams make informed decisions about their workforce by providing data-driven insights</a:t>
            </a:r>
            <a:r>
              <a:rPr lang="en-US" sz="4800" b="0" i="0" dirty="0">
                <a:solidFill>
                  <a:schemeClr val="bg2">
                    <a:lumMod val="75000"/>
                  </a:schemeClr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  <a:endParaRPr lang="en-IN" sz="4800" dirty="0">
              <a:solidFill>
                <a:schemeClr val="bg2">
                  <a:lumMod val="7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028" name="Picture 4" descr="Human Resources Analytics: What It Is and Why It's Important">
            <a:extLst>
              <a:ext uri="{FF2B5EF4-FFF2-40B4-BE49-F238E27FC236}">
                <a16:creationId xmlns:a16="http://schemas.microsoft.com/office/drawing/2014/main" id="{69DF4ED7-2712-97A3-2433-CCFBA4C44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6" y="1981200"/>
            <a:ext cx="6400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0"/>
            <a:ext cx="14630399" cy="822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8800" dirty="0">
                <a:solidFill>
                  <a:srgbClr val="F2E78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      </a:t>
            </a:r>
          </a:p>
          <a:p>
            <a:pPr marL="0" indent="0">
              <a:lnSpc>
                <a:spcPts val="5150"/>
              </a:lnSpc>
              <a:buNone/>
            </a:pPr>
            <a:r>
              <a:rPr lang="en-US" sz="8800" dirty="0">
                <a:solidFill>
                  <a:srgbClr val="F2E78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                     KEY INSIGHTS 1</a:t>
            </a:r>
          </a:p>
          <a:p>
            <a:pPr marL="0" indent="0">
              <a:lnSpc>
                <a:spcPts val="5150"/>
              </a:lnSpc>
              <a:buNone/>
            </a:pPr>
            <a:r>
              <a:rPr lang="en-US" sz="8800" dirty="0">
                <a:solidFill>
                  <a:srgbClr val="F2E78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</a:t>
            </a:r>
          </a:p>
          <a:p>
            <a:pPr marL="0" indent="0">
              <a:lnSpc>
                <a:spcPts val="5150"/>
              </a:lnSpc>
              <a:buNone/>
            </a:pPr>
            <a:r>
              <a:rPr lang="en-US" sz="8800" dirty="0">
                <a:solidFill>
                  <a:srgbClr val="F2E78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                     </a:t>
            </a:r>
          </a:p>
          <a:p>
            <a:pPr marL="0" indent="0">
              <a:lnSpc>
                <a:spcPts val="5150"/>
              </a:lnSpc>
              <a:buNone/>
            </a:pP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8" name="Text 5"/>
          <p:cNvSpPr/>
          <p:nvPr/>
        </p:nvSpPr>
        <p:spPr>
          <a:xfrm>
            <a:off x="9486721" y="2439055"/>
            <a:ext cx="4556881" cy="699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6443960" y="4472226"/>
            <a:ext cx="193953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700963" y="4366855"/>
            <a:ext cx="2636401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700963" y="4822746"/>
            <a:ext cx="619125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8" name="Text 15"/>
          <p:cNvSpPr/>
          <p:nvPr/>
        </p:nvSpPr>
        <p:spPr>
          <a:xfrm>
            <a:off x="7700963" y="6129933"/>
            <a:ext cx="2713434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700963" y="6585823"/>
            <a:ext cx="619125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48929C-D641-1338-8BB3-82815984F765}"/>
              </a:ext>
            </a:extLst>
          </p:cNvPr>
          <p:cNvSpPr txBox="1"/>
          <p:nvPr/>
        </p:nvSpPr>
        <p:spPr>
          <a:xfrm>
            <a:off x="3657600" y="393013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5CFC065-922B-98FB-91E5-422605A60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3374588"/>
            <a:ext cx="7705726" cy="465665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B22707-015C-EDE2-AC53-2493B73AA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6" y="2154076"/>
            <a:ext cx="7705725" cy="11526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5C685B-B9C8-F01A-A958-0D2E9C900A14}"/>
              </a:ext>
            </a:extLst>
          </p:cNvPr>
          <p:cNvSpPr txBox="1"/>
          <p:nvPr/>
        </p:nvSpPr>
        <p:spPr>
          <a:xfrm>
            <a:off x="738187" y="7260431"/>
            <a:ext cx="1090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masis MT Pro Black" panose="02040A04050005020304" pitchFamily="18" charset="0"/>
              </a:rPr>
              <a:t>40</a:t>
            </a:r>
            <a:r>
              <a:rPr lang="en-IN" sz="3600" b="1" dirty="0"/>
              <a:t>%</a:t>
            </a:r>
          </a:p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F6C800-A896-D704-C3A5-B7ABB226B7C0}"/>
              </a:ext>
            </a:extLst>
          </p:cNvPr>
          <p:cNvSpPr txBox="1"/>
          <p:nvPr/>
        </p:nvSpPr>
        <p:spPr>
          <a:xfrm>
            <a:off x="9019163" y="3138338"/>
            <a:ext cx="53884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 suggests a </a:t>
            </a:r>
            <a:r>
              <a:rPr lang="en-US" sz="4400" b="1" dirty="0">
                <a:solidFill>
                  <a:schemeClr val="bg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gender distribution skewed towards males</a:t>
            </a: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in the dataset. The insights could be useful for understanding demographic trends or targeting gender-specific strategies.</a:t>
            </a:r>
            <a:endParaRPr lang="en-IN" sz="4400" dirty="0">
              <a:solidFill>
                <a:schemeClr val="bg2">
                  <a:lumMod val="7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F94816-9526-D0E0-A8EB-5C97133EA494}"/>
              </a:ext>
            </a:extLst>
          </p:cNvPr>
          <p:cNvSpPr txBox="1"/>
          <p:nvPr/>
        </p:nvSpPr>
        <p:spPr>
          <a:xfrm>
            <a:off x="8037909" y="2132439"/>
            <a:ext cx="6824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u="sng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TOTAL EMPLOYEES BY GENDER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48652" y="737592"/>
            <a:ext cx="111592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8800" dirty="0">
                <a:solidFill>
                  <a:srgbClr val="F2E78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KEY INSIGHTS 2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59A48EA-3E11-1365-84DA-6260F53837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924297"/>
              </p:ext>
            </p:extLst>
          </p:nvPr>
        </p:nvGraphicFramePr>
        <p:xfrm>
          <a:off x="0" y="2000250"/>
          <a:ext cx="9277350" cy="565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B669D86-3402-10ED-EFE8-C013AD02B0FA}"/>
              </a:ext>
            </a:extLst>
          </p:cNvPr>
          <p:cNvSpPr txBox="1"/>
          <p:nvPr/>
        </p:nvSpPr>
        <p:spPr>
          <a:xfrm>
            <a:off x="8877300" y="2124075"/>
            <a:ext cx="5886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u="sng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EDUCATION BY ATTRITION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A0BB68-0EB7-0F8A-BA8F-9515DD9D1492}"/>
              </a:ext>
            </a:extLst>
          </p:cNvPr>
          <p:cNvSpPr txBox="1"/>
          <p:nvPr/>
        </p:nvSpPr>
        <p:spPr>
          <a:xfrm>
            <a:off x="8877300" y="3763209"/>
            <a:ext cx="48958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 distribution suggests a trend towards higher education levels, with Bachelor's and Master's degrees being the most prevalent.</a:t>
            </a:r>
            <a:endParaRPr lang="en-IN" sz="4400" dirty="0">
              <a:solidFill>
                <a:schemeClr val="bg2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645580" y="565606"/>
            <a:ext cx="7694295" cy="12944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8800" dirty="0">
                <a:solidFill>
                  <a:srgbClr val="F2E78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KEY INSIGHTS 3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4D9D7C3E-3869-8ADA-C371-A141501305C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25150695"/>
                  </p:ext>
                </p:extLst>
              </p:nvPr>
            </p:nvGraphicFramePr>
            <p:xfrm>
              <a:off x="533400" y="1860054"/>
              <a:ext cx="9372600" cy="580394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0" name="Chart 19">
                <a:extLst>
                  <a:ext uri="{FF2B5EF4-FFF2-40B4-BE49-F238E27FC236}">
                    <a16:creationId xmlns:a16="http://schemas.microsoft.com/office/drawing/2014/main" id="{4D9D7C3E-3869-8ADA-C371-A141501305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400" y="1860054"/>
                <a:ext cx="9372600" cy="58039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D78912B-C3BB-540D-3367-DA793F383E9E}"/>
              </a:ext>
            </a:extLst>
          </p:cNvPr>
          <p:cNvSpPr txBox="1"/>
          <p:nvPr/>
        </p:nvSpPr>
        <p:spPr>
          <a:xfrm>
            <a:off x="9906000" y="4114800"/>
            <a:ext cx="472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 suggests a potential focus area for retention strategies in sales and research positions.</a:t>
            </a:r>
            <a:endParaRPr lang="en-IN" sz="5400" dirty="0">
              <a:solidFill>
                <a:schemeClr val="bg2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3A697-9BE2-6DEE-ADA6-9FD8FA649D97}"/>
              </a:ext>
            </a:extLst>
          </p:cNvPr>
          <p:cNvSpPr txBox="1"/>
          <p:nvPr/>
        </p:nvSpPr>
        <p:spPr>
          <a:xfrm>
            <a:off x="9906000" y="2533650"/>
            <a:ext cx="445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u="sng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ATTRITION BY JOB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640936" y="841388"/>
            <a:ext cx="12865298" cy="6149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8800" dirty="0">
                <a:solidFill>
                  <a:srgbClr val="F2E78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KEY INSIGHTS 4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6" name="Text 3"/>
          <p:cNvSpPr/>
          <p:nvPr/>
        </p:nvSpPr>
        <p:spPr>
          <a:xfrm>
            <a:off x="972145" y="3559136"/>
            <a:ext cx="4014430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9799200" y="3559136"/>
            <a:ext cx="4014430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972145" y="4125159"/>
            <a:ext cx="4014430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2" name="Text 9"/>
          <p:cNvSpPr/>
          <p:nvPr/>
        </p:nvSpPr>
        <p:spPr>
          <a:xfrm>
            <a:off x="9799199" y="4125159"/>
            <a:ext cx="4046577" cy="3387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972145" y="5005984"/>
            <a:ext cx="4014430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5387577" y="5005984"/>
            <a:ext cx="4010620" cy="6296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9799200" y="5005984"/>
            <a:ext cx="4014430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8" name="Text 15"/>
          <p:cNvSpPr/>
          <p:nvPr/>
        </p:nvSpPr>
        <p:spPr>
          <a:xfrm>
            <a:off x="972145" y="5886808"/>
            <a:ext cx="4014430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9" name="Text 16"/>
          <p:cNvSpPr/>
          <p:nvPr/>
        </p:nvSpPr>
        <p:spPr>
          <a:xfrm>
            <a:off x="5387577" y="5886808"/>
            <a:ext cx="4010620" cy="6296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20" name="Text 17"/>
          <p:cNvSpPr/>
          <p:nvPr/>
        </p:nvSpPr>
        <p:spPr>
          <a:xfrm>
            <a:off x="9799200" y="5886808"/>
            <a:ext cx="4014430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endParaRPr lang="en-US" sz="1500" dirty="0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53066BD-0C66-90CC-210C-A839A0A3F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388112"/>
              </p:ext>
            </p:extLst>
          </p:nvPr>
        </p:nvGraphicFramePr>
        <p:xfrm>
          <a:off x="0" y="1996858"/>
          <a:ext cx="8458200" cy="551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8C6F0F0-2C86-31CA-12EE-F65DD9185F74}"/>
              </a:ext>
            </a:extLst>
          </p:cNvPr>
          <p:cNvSpPr txBox="1"/>
          <p:nvPr/>
        </p:nvSpPr>
        <p:spPr>
          <a:xfrm>
            <a:off x="8324850" y="1694887"/>
            <a:ext cx="54887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u="sng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DEPARTMENT WISE ATTRITION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25629E-0F37-854C-8ADF-D975179D6C16}"/>
              </a:ext>
            </a:extLst>
          </p:cNvPr>
          <p:cNvSpPr txBox="1"/>
          <p:nvPr/>
        </p:nvSpPr>
        <p:spPr>
          <a:xfrm>
            <a:off x="8859202" y="4057086"/>
            <a:ext cx="5355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 suggests a significant retention challenge in R&amp;D compared to other departments.</a:t>
            </a:r>
            <a:endParaRPr lang="en-IN" sz="4800" dirty="0">
              <a:solidFill>
                <a:schemeClr val="bg2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06027" y="533043"/>
            <a:ext cx="7594997" cy="1383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8800" dirty="0">
                <a:solidFill>
                  <a:srgbClr val="F2E78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KEY INSIGHTS 5</a:t>
            </a:r>
            <a:endParaRPr lang="en-US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5" name="Text 1"/>
          <p:cNvSpPr/>
          <p:nvPr/>
        </p:nvSpPr>
        <p:spPr>
          <a:xfrm>
            <a:off x="774502" y="3099673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74502" y="3578066"/>
            <a:ext cx="3631525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8" name="Text 3"/>
          <p:cNvSpPr/>
          <p:nvPr/>
        </p:nvSpPr>
        <p:spPr>
          <a:xfrm>
            <a:off x="4737854" y="3099673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11" name="Text 5"/>
          <p:cNvSpPr/>
          <p:nvPr/>
        </p:nvSpPr>
        <p:spPr>
          <a:xfrm>
            <a:off x="774502" y="6078498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74502" y="6556891"/>
            <a:ext cx="3631525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14" name="Text 7"/>
          <p:cNvSpPr/>
          <p:nvPr/>
        </p:nvSpPr>
        <p:spPr>
          <a:xfrm>
            <a:off x="4737854" y="6078498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4737854" y="6556891"/>
            <a:ext cx="3631644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C3A672C-0BEB-65A4-F097-93D3D5666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983806"/>
              </p:ext>
            </p:extLst>
          </p:nvPr>
        </p:nvGraphicFramePr>
        <p:xfrm>
          <a:off x="590551" y="1805463"/>
          <a:ext cx="8805862" cy="5891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4FB18F-55DD-4158-A13D-14F8916CC84B}"/>
              </a:ext>
            </a:extLst>
          </p:cNvPr>
          <p:cNvSpPr txBox="1"/>
          <p:nvPr/>
        </p:nvSpPr>
        <p:spPr>
          <a:xfrm>
            <a:off x="8369498" y="2171700"/>
            <a:ext cx="6260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u="sng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ATTRITION BY AGE GROUP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3EB739-024E-0A60-0C3C-DED1B07DDF18}"/>
              </a:ext>
            </a:extLst>
          </p:cNvPr>
          <p:cNvSpPr txBox="1"/>
          <p:nvPr/>
        </p:nvSpPr>
        <p:spPr>
          <a:xfrm>
            <a:off x="8554879" y="3350657"/>
            <a:ext cx="56703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 data reveals significant insights into attrition rates across different age groups</a:t>
            </a:r>
            <a:endParaRPr lang="en-IN" sz="5400" dirty="0">
              <a:solidFill>
                <a:schemeClr val="bg2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202</Words>
  <Application>Microsoft Office PowerPoint</Application>
  <PresentationFormat>Custom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Amasis MT Pro Black</vt:lpstr>
      <vt:lpstr>Aldhabi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AYUSH AGGARWAL</cp:lastModifiedBy>
  <cp:revision>4</cp:revision>
  <dcterms:created xsi:type="dcterms:W3CDTF">2024-09-16T04:15:55Z</dcterms:created>
  <dcterms:modified xsi:type="dcterms:W3CDTF">2024-09-16T07:54:51Z</dcterms:modified>
</cp:coreProperties>
</file>