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4" r:id="rId5"/>
    <p:sldId id="313" r:id="rId6"/>
    <p:sldId id="314" r:id="rId7"/>
    <p:sldId id="315" r:id="rId8"/>
    <p:sldId id="316" r:id="rId9"/>
    <p:sldId id="317" r:id="rId10"/>
    <p:sldId id="318" r:id="rId11"/>
    <p:sldId id="319" r:id="rId12"/>
    <p:sldId id="320"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Mendiratta" userId="b45920f88edd7859" providerId="LiveId" clId="{A27FE37C-2601-407A-8492-A413BFBEEFD5}"/>
    <pc:docChg chg="custSel addSld delSld modSld">
      <pc:chgData name="Ayush Mendiratta" userId="b45920f88edd7859" providerId="LiveId" clId="{A27FE37C-2601-407A-8492-A413BFBEEFD5}" dt="2022-02-17T12:17:48.920" v="704" actId="47"/>
      <pc:docMkLst>
        <pc:docMk/>
      </pc:docMkLst>
      <pc:sldChg chg="addSp delSp modSp mod">
        <pc:chgData name="Ayush Mendiratta" userId="b45920f88edd7859" providerId="LiveId" clId="{A27FE37C-2601-407A-8492-A413BFBEEFD5}" dt="2022-02-17T10:04:22.505" v="34" actId="14100"/>
        <pc:sldMkLst>
          <pc:docMk/>
          <pc:sldMk cId="997261715" sldId="319"/>
        </pc:sldMkLst>
        <pc:spChg chg="mod">
          <ac:chgData name="Ayush Mendiratta" userId="b45920f88edd7859" providerId="LiveId" clId="{A27FE37C-2601-407A-8492-A413BFBEEFD5}" dt="2022-02-17T10:01:59.180" v="24" actId="20577"/>
          <ac:spMkLst>
            <pc:docMk/>
            <pc:sldMk cId="997261715" sldId="319"/>
            <ac:spMk id="2" creationId="{D616BCAF-FAB2-46E5-85F1-7C50A9FBA0D8}"/>
          </ac:spMkLst>
        </pc:spChg>
        <pc:spChg chg="del">
          <ac:chgData name="Ayush Mendiratta" userId="b45920f88edd7859" providerId="LiveId" clId="{A27FE37C-2601-407A-8492-A413BFBEEFD5}" dt="2022-02-17T10:03:46.657" v="25" actId="931"/>
          <ac:spMkLst>
            <pc:docMk/>
            <pc:sldMk cId="997261715" sldId="319"/>
            <ac:spMk id="3" creationId="{73966811-A04D-47B6-857B-83CDCFA399BB}"/>
          </ac:spMkLst>
        </pc:spChg>
        <pc:picChg chg="add mod">
          <ac:chgData name="Ayush Mendiratta" userId="b45920f88edd7859" providerId="LiveId" clId="{A27FE37C-2601-407A-8492-A413BFBEEFD5}" dt="2022-02-17T10:04:22.505" v="34" actId="14100"/>
          <ac:picMkLst>
            <pc:docMk/>
            <pc:sldMk cId="997261715" sldId="319"/>
            <ac:picMk id="5" creationId="{0EF9EFDD-66C2-4815-96D5-CA729AFDB296}"/>
          </ac:picMkLst>
        </pc:picChg>
      </pc:sldChg>
      <pc:sldChg chg="modSp mod">
        <pc:chgData name="Ayush Mendiratta" userId="b45920f88edd7859" providerId="LiveId" clId="{A27FE37C-2601-407A-8492-A413BFBEEFD5}" dt="2022-02-17T12:15:42.472" v="622" actId="1076"/>
        <pc:sldMkLst>
          <pc:docMk/>
          <pc:sldMk cId="1292348019" sldId="320"/>
        </pc:sldMkLst>
        <pc:spChg chg="mod">
          <ac:chgData name="Ayush Mendiratta" userId="b45920f88edd7859" providerId="LiveId" clId="{A27FE37C-2601-407A-8492-A413BFBEEFD5}" dt="2022-02-17T12:15:42.472" v="622" actId="1076"/>
          <ac:spMkLst>
            <pc:docMk/>
            <pc:sldMk cId="1292348019" sldId="320"/>
            <ac:spMk id="3" creationId="{6D270FF7-BF12-4575-A053-BA426552EC56}"/>
          </ac:spMkLst>
        </pc:spChg>
      </pc:sldChg>
      <pc:sldChg chg="modSp new mod">
        <pc:chgData name="Ayush Mendiratta" userId="b45920f88edd7859" providerId="LiveId" clId="{A27FE37C-2601-407A-8492-A413BFBEEFD5}" dt="2022-02-17T12:17:20.343" v="702" actId="20577"/>
        <pc:sldMkLst>
          <pc:docMk/>
          <pc:sldMk cId="642168505" sldId="321"/>
        </pc:sldMkLst>
        <pc:spChg chg="mod">
          <ac:chgData name="Ayush Mendiratta" userId="b45920f88edd7859" providerId="LiveId" clId="{A27FE37C-2601-407A-8492-A413BFBEEFD5}" dt="2022-02-17T12:16:22.186" v="642" actId="27636"/>
          <ac:spMkLst>
            <pc:docMk/>
            <pc:sldMk cId="642168505" sldId="321"/>
            <ac:spMk id="2" creationId="{8A1C8890-F933-4D67-B6B0-C3AD4F5C28BF}"/>
          </ac:spMkLst>
        </pc:spChg>
        <pc:spChg chg="mod">
          <ac:chgData name="Ayush Mendiratta" userId="b45920f88edd7859" providerId="LiveId" clId="{A27FE37C-2601-407A-8492-A413BFBEEFD5}" dt="2022-02-17T12:17:20.343" v="702" actId="20577"/>
          <ac:spMkLst>
            <pc:docMk/>
            <pc:sldMk cId="642168505" sldId="321"/>
            <ac:spMk id="3" creationId="{AF13D1C9-A570-450C-B3EC-2C60B56C886F}"/>
          </ac:spMkLst>
        </pc:spChg>
      </pc:sldChg>
      <pc:sldChg chg="new del">
        <pc:chgData name="Ayush Mendiratta" userId="b45920f88edd7859" providerId="LiveId" clId="{A27FE37C-2601-407A-8492-A413BFBEEFD5}" dt="2022-02-17T12:17:48.920" v="704" actId="47"/>
        <pc:sldMkLst>
          <pc:docMk/>
          <pc:sldMk cId="3066865332"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Eid_al-Fitr" TargetMode="External"/><Relationship Id="rId13" Type="http://schemas.openxmlformats.org/officeDocument/2006/relationships/hyperlink" Target="https://en.wikipedia.org/wiki/Archaeological_Survey_of_India" TargetMode="External"/><Relationship Id="rId3" Type="http://schemas.openxmlformats.org/officeDocument/2006/relationships/hyperlink" Target="https://en.wikipedia.org/wiki/Minarets" TargetMode="External"/><Relationship Id="rId7" Type="http://schemas.openxmlformats.org/officeDocument/2006/relationships/hyperlink" Target="https://en.wikipedia.org/wiki/Eid-ul-adha" TargetMode="External"/><Relationship Id="rId12" Type="http://schemas.openxmlformats.org/officeDocument/2006/relationships/hyperlink" Target="https://en.wikipedia.org/wiki/Charminar#cite_note-Britannica-6"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en.wikipedia.org/wiki/Hyderabad" TargetMode="External"/><Relationship Id="rId11" Type="http://schemas.openxmlformats.org/officeDocument/2006/relationships/hyperlink" Target="https://en.wikipedia.org/wiki/Makkah_Masjid,_Hyderabad" TargetMode="External"/><Relationship Id="rId5" Type="http://schemas.openxmlformats.org/officeDocument/2006/relationships/hyperlink" Target="https://en.wikipedia.org/wiki/Emblem_of_Telangana" TargetMode="External"/><Relationship Id="rId10" Type="http://schemas.openxmlformats.org/officeDocument/2006/relationships/hyperlink" Target="https://en.wikipedia.org/wiki/Laad_Bazaar" TargetMode="External"/><Relationship Id="rId4" Type="http://schemas.openxmlformats.org/officeDocument/2006/relationships/hyperlink" Target="https://en.wikipedia.org/wiki/Hyderabad,_Telangana" TargetMode="External"/><Relationship Id="rId9" Type="http://schemas.openxmlformats.org/officeDocument/2006/relationships/hyperlink" Target="https://en.wikipedia.org/wiki/Musi_River_(India)" TargetMode="External"/><Relationship Id="rId14" Type="http://schemas.openxmlformats.org/officeDocument/2006/relationships/hyperlink" Target="https://en.wikipedia.org/wiki/Urd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Andhra_Pradesh" TargetMode="External"/><Relationship Id="rId13" Type="http://schemas.openxmlformats.org/officeDocument/2006/relationships/hyperlink" Target="https://en.wikipedia.org/wiki/Khammam_District" TargetMode="External"/><Relationship Id="rId18" Type="http://schemas.openxmlformats.org/officeDocument/2006/relationships/hyperlink" Target="https://en.wikipedia.org/wiki/Nagarjuna_Sagar_Dam#cite_note-3" TargetMode="External"/><Relationship Id="rId3" Type="http://schemas.openxmlformats.org/officeDocument/2006/relationships/hyperlink" Target="https://en.wikipedia.org/wiki/Masonry_dam" TargetMode="External"/><Relationship Id="rId21" Type="http://schemas.openxmlformats.org/officeDocument/2006/relationships/hyperlink" Target="https://en.wikipedia.org/wiki/Hydroelectricity" TargetMode="External"/><Relationship Id="rId7" Type="http://schemas.openxmlformats.org/officeDocument/2006/relationships/hyperlink" Target="https://en.wikipedia.org/wiki/Guntur_district" TargetMode="External"/><Relationship Id="rId12" Type="http://schemas.openxmlformats.org/officeDocument/2006/relationships/hyperlink" Target="https://en.wikipedia.org/wiki/Krishna_District" TargetMode="External"/><Relationship Id="rId17" Type="http://schemas.openxmlformats.org/officeDocument/2006/relationships/hyperlink" Target="https://en.wikipedia.org/wiki/Reservoir" TargetMode="External"/><Relationship Id="rId2" Type="http://schemas.openxmlformats.org/officeDocument/2006/relationships/image" Target="../media/image5.jpeg"/><Relationship Id="rId16" Type="http://schemas.openxmlformats.org/officeDocument/2006/relationships/hyperlink" Target="https://en.wikipedia.org/wiki/Prakasam_District" TargetMode="External"/><Relationship Id="rId20" Type="http://schemas.openxmlformats.org/officeDocument/2006/relationships/hyperlink" Target="https://en.wikipedia.org/wiki/Green_Revolution_in_India" TargetMode="External"/><Relationship Id="rId1" Type="http://schemas.openxmlformats.org/officeDocument/2006/relationships/slideLayout" Target="../slideLayouts/slideLayout2.xml"/><Relationship Id="rId6" Type="http://schemas.openxmlformats.org/officeDocument/2006/relationships/hyperlink" Target="https://en.wikipedia.org/wiki/Telangana" TargetMode="External"/><Relationship Id="rId11" Type="http://schemas.openxmlformats.org/officeDocument/2006/relationships/hyperlink" Target="https://en.wikipedia.org/wiki/Suryapet_district" TargetMode="External"/><Relationship Id="rId5" Type="http://schemas.openxmlformats.org/officeDocument/2006/relationships/hyperlink" Target="https://en.wikipedia.org/wiki/Nalgonda_district" TargetMode="External"/><Relationship Id="rId15" Type="http://schemas.openxmlformats.org/officeDocument/2006/relationships/hyperlink" Target="https://en.wikipedia.org/wiki/Guntur_District" TargetMode="External"/><Relationship Id="rId10" Type="http://schemas.openxmlformats.org/officeDocument/2006/relationships/hyperlink" Target="https://en.wikipedia.org/wiki/Nalgonda_District" TargetMode="External"/><Relationship Id="rId19" Type="http://schemas.openxmlformats.org/officeDocument/2006/relationships/hyperlink" Target="https://en.wikipedia.org/wiki/Nagarjuna_Sagar_Dam#cite_note-lift-hindu-4" TargetMode="External"/><Relationship Id="rId4" Type="http://schemas.openxmlformats.org/officeDocument/2006/relationships/hyperlink" Target="https://en.wikipedia.org/wiki/Krishna_River" TargetMode="External"/><Relationship Id="rId9" Type="http://schemas.openxmlformats.org/officeDocument/2006/relationships/hyperlink" Target="https://en.wikipedia.org/wiki/Nagarjuna_Sagar_Dam#cite_note-lift-mint-2" TargetMode="External"/><Relationship Id="rId14" Type="http://schemas.openxmlformats.org/officeDocument/2006/relationships/hyperlink" Target="https://en.wikipedia.org/wiki/West_Godavari"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896472" y="1649506"/>
            <a:ext cx="9879104" cy="3738281"/>
          </a:xfrm>
        </p:spPr>
        <p:txBody>
          <a:bodyPr>
            <a:normAutofit/>
          </a:bodyPr>
          <a:lstStyle/>
          <a:p>
            <a:r>
              <a:rPr lang="en-US" dirty="0" err="1">
                <a:latin typeface="Arial Black" panose="020B0A04020102020204" pitchFamily="34" charset="0"/>
              </a:rPr>
              <a:t>Maths</a:t>
            </a:r>
            <a:r>
              <a:rPr lang="en-US" dirty="0">
                <a:latin typeface="Arial Black" panose="020B0A04020102020204" pitchFamily="34" charset="0"/>
              </a:rPr>
              <a:t> art integrated project</a:t>
            </a:r>
            <a:endParaRPr lang="en-US" sz="6800" dirty="0">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p:txBody>
          <a:bodyPr>
            <a:normAutofit/>
          </a:bodyPr>
          <a:lstStyle/>
          <a:p>
            <a:pPr>
              <a:spcAft>
                <a:spcPts val="600"/>
              </a:spcAft>
            </a:pPr>
            <a:r>
              <a:rPr lang="en-US" sz="1800" dirty="0"/>
              <a:t>GROUP PROJECT</a:t>
            </a:r>
            <a:r>
              <a:rPr lang="en-US" dirty="0"/>
              <a:t>:</a:t>
            </a:r>
            <a:endParaRPr lang="en-US" sz="1800" dirty="0"/>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8890-F933-4D67-B6B0-C3AD4F5C28BF}"/>
              </a:ext>
            </a:extLst>
          </p:cNvPr>
          <p:cNvSpPr>
            <a:spLocks noGrp="1"/>
          </p:cNvSpPr>
          <p:nvPr>
            <p:ph type="title"/>
          </p:nvPr>
        </p:nvSpPr>
        <p:spPr/>
        <p:txBody>
          <a:bodyPr>
            <a:normAutofit/>
          </a:bodyPr>
          <a:lstStyle/>
          <a:p>
            <a:r>
              <a:rPr lang="en-IN" sz="4800" dirty="0">
                <a:latin typeface="Arial Black" panose="020B0A04020102020204" pitchFamily="34" charset="0"/>
              </a:rPr>
              <a:t>GROUP MEMBERS</a:t>
            </a:r>
          </a:p>
        </p:txBody>
      </p:sp>
      <p:sp>
        <p:nvSpPr>
          <p:cNvPr id="3" name="Content Placeholder 2">
            <a:extLst>
              <a:ext uri="{FF2B5EF4-FFF2-40B4-BE49-F238E27FC236}">
                <a16:creationId xmlns:a16="http://schemas.microsoft.com/office/drawing/2014/main" id="{AF13D1C9-A570-450C-B3EC-2C60B56C886F}"/>
              </a:ext>
            </a:extLst>
          </p:cNvPr>
          <p:cNvSpPr>
            <a:spLocks noGrp="1"/>
          </p:cNvSpPr>
          <p:nvPr>
            <p:ph idx="1"/>
          </p:nvPr>
        </p:nvSpPr>
        <p:spPr/>
        <p:txBody>
          <a:bodyPr>
            <a:normAutofit/>
          </a:bodyPr>
          <a:lstStyle/>
          <a:p>
            <a:r>
              <a:rPr lang="en-IN" sz="3600" dirty="0">
                <a:latin typeface="Algerian" panose="04020705040A02060702" pitchFamily="82" charset="0"/>
              </a:rPr>
              <a:t>KANGANA MENDIRATTA</a:t>
            </a:r>
          </a:p>
          <a:p>
            <a:r>
              <a:rPr lang="en-IN" sz="3600" dirty="0">
                <a:latin typeface="Algerian" panose="04020705040A02060702" pitchFamily="82" charset="0"/>
              </a:rPr>
              <a:t>PREM YADAV </a:t>
            </a:r>
          </a:p>
          <a:p>
            <a:r>
              <a:rPr lang="en-IN" sz="3600" dirty="0">
                <a:latin typeface="Algerian" panose="04020705040A02060702" pitchFamily="82" charset="0"/>
              </a:rPr>
              <a:t>SAPNA KUMARI</a:t>
            </a:r>
          </a:p>
          <a:p>
            <a:r>
              <a:rPr lang="en-IN" sz="3600" dirty="0">
                <a:latin typeface="Algerian" panose="04020705040A02060702" pitchFamily="82" charset="0"/>
              </a:rPr>
              <a:t>MUSKAN VERMA </a:t>
            </a:r>
          </a:p>
          <a:p>
            <a:endParaRPr lang="en-IN" sz="3600" dirty="0">
              <a:latin typeface="Algerian" panose="04020705040A02060702" pitchFamily="82" charset="0"/>
            </a:endParaRPr>
          </a:p>
        </p:txBody>
      </p:sp>
    </p:spTree>
    <p:extLst>
      <p:ext uri="{BB962C8B-B14F-4D97-AF65-F5344CB8AC3E}">
        <p14:creationId xmlns:p14="http://schemas.microsoft.com/office/powerpoint/2010/main" val="64216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D233-7430-4BC0-88F9-7F0271F90F30}"/>
              </a:ext>
            </a:extLst>
          </p:cNvPr>
          <p:cNvSpPr>
            <a:spLocks noGrp="1"/>
          </p:cNvSpPr>
          <p:nvPr>
            <p:ph type="title"/>
          </p:nvPr>
        </p:nvSpPr>
        <p:spPr/>
        <p:txBody>
          <a:bodyPr>
            <a:normAutofit/>
          </a:bodyPr>
          <a:lstStyle/>
          <a:p>
            <a:r>
              <a:rPr lang="en-IN" sz="5400" dirty="0">
                <a:latin typeface="Algerian" panose="04020705040A02060702" pitchFamily="82" charset="0"/>
              </a:rPr>
              <a:t>INDEX:</a:t>
            </a:r>
          </a:p>
        </p:txBody>
      </p:sp>
      <p:sp>
        <p:nvSpPr>
          <p:cNvPr id="3" name="Content Placeholder 2">
            <a:extLst>
              <a:ext uri="{FF2B5EF4-FFF2-40B4-BE49-F238E27FC236}">
                <a16:creationId xmlns:a16="http://schemas.microsoft.com/office/drawing/2014/main" id="{C191767B-0CB3-44C9-9353-C562CFF1CD8B}"/>
              </a:ext>
            </a:extLst>
          </p:cNvPr>
          <p:cNvSpPr>
            <a:spLocks noGrp="1"/>
          </p:cNvSpPr>
          <p:nvPr>
            <p:ph idx="1"/>
          </p:nvPr>
        </p:nvSpPr>
        <p:spPr/>
        <p:txBody>
          <a:bodyPr>
            <a:normAutofit lnSpcReduction="10000"/>
          </a:bodyPr>
          <a:lstStyle/>
          <a:p>
            <a:pPr marL="0" indent="0">
              <a:buNone/>
            </a:pPr>
            <a:r>
              <a:rPr lang="en-IN" sz="3200" dirty="0">
                <a:latin typeface="Arial Black" panose="020B0A04020102020204" pitchFamily="34" charset="0"/>
              </a:rPr>
              <a:t>HISTORY OF CHARMINAR.</a:t>
            </a:r>
          </a:p>
          <a:p>
            <a:pPr marL="0" indent="0">
              <a:buNone/>
            </a:pPr>
            <a:r>
              <a:rPr lang="en-IN" sz="3200" dirty="0">
                <a:latin typeface="Arial Black" panose="020B0A04020102020204" pitchFamily="34" charset="0"/>
              </a:rPr>
              <a:t>MATHEMATICAL REPRESENTATION .</a:t>
            </a:r>
          </a:p>
          <a:p>
            <a:pPr marL="0" indent="0">
              <a:buNone/>
            </a:pPr>
            <a:r>
              <a:rPr lang="en-IN" sz="3200" dirty="0">
                <a:latin typeface="Arial Black" panose="020B0A04020102020204" pitchFamily="34" charset="0"/>
              </a:rPr>
              <a:t>HOW TO FIND HEIGHT OF THE MONUMENT?</a:t>
            </a:r>
          </a:p>
          <a:p>
            <a:pPr marL="0" indent="0">
              <a:buNone/>
            </a:pPr>
            <a:r>
              <a:rPr lang="en-IN" sz="3200" dirty="0">
                <a:latin typeface="Arial Black" panose="020B0A04020102020204" pitchFamily="34" charset="0"/>
              </a:rPr>
              <a:t>NAGARJUNA DAM .</a:t>
            </a:r>
          </a:p>
          <a:p>
            <a:pPr marL="0" indent="0">
              <a:buNone/>
            </a:pPr>
            <a:r>
              <a:rPr lang="en-IN" sz="3200" dirty="0">
                <a:latin typeface="Arial Black" panose="020B0A04020102020204" pitchFamily="34" charset="0"/>
              </a:rPr>
              <a:t>STATISTICS TABLE .</a:t>
            </a:r>
          </a:p>
          <a:p>
            <a:pPr marL="0" indent="0">
              <a:buNone/>
            </a:pPr>
            <a:r>
              <a:rPr lang="en-IN" sz="3200" dirty="0">
                <a:latin typeface="Arial Black" panose="020B0A04020102020204" pitchFamily="34" charset="0"/>
              </a:rPr>
              <a:t>MEAN , MODE ,MEDIAN OF THE TABLE.</a:t>
            </a:r>
          </a:p>
        </p:txBody>
      </p:sp>
    </p:spTree>
    <p:extLst>
      <p:ext uri="{BB962C8B-B14F-4D97-AF65-F5344CB8AC3E}">
        <p14:creationId xmlns:p14="http://schemas.microsoft.com/office/powerpoint/2010/main" val="339819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225D-3692-4698-8E83-3D7BFEE62F14}"/>
              </a:ext>
            </a:extLst>
          </p:cNvPr>
          <p:cNvSpPr>
            <a:spLocks noGrp="1"/>
          </p:cNvSpPr>
          <p:nvPr>
            <p:ph type="title"/>
          </p:nvPr>
        </p:nvSpPr>
        <p:spPr/>
        <p:txBody>
          <a:bodyPr/>
          <a:lstStyle/>
          <a:p>
            <a:r>
              <a:rPr lang="en-IN" dirty="0">
                <a:latin typeface="Algerian" panose="04020705040A02060702" pitchFamily="82" charset="0"/>
              </a:rPr>
              <a:t>HISTORY OF CHARMINAR</a:t>
            </a:r>
          </a:p>
        </p:txBody>
      </p:sp>
      <p:pic>
        <p:nvPicPr>
          <p:cNvPr id="5" name="Content Placeholder 4">
            <a:extLst>
              <a:ext uri="{FF2B5EF4-FFF2-40B4-BE49-F238E27FC236}">
                <a16:creationId xmlns:a16="http://schemas.microsoft.com/office/drawing/2014/main" id="{4EB06979-4552-4FFC-A36E-2882F77D2E09}"/>
              </a:ext>
            </a:extLst>
          </p:cNvPr>
          <p:cNvPicPr>
            <a:picLocks noGrp="1" noChangeAspect="1"/>
          </p:cNvPicPr>
          <p:nvPr>
            <p:ph idx="1"/>
          </p:nvPr>
        </p:nvPicPr>
        <p:blipFill>
          <a:blip r:embed="rId2"/>
          <a:stretch>
            <a:fillRect/>
          </a:stretch>
        </p:blipFill>
        <p:spPr>
          <a:xfrm>
            <a:off x="8821271" y="1901933"/>
            <a:ext cx="2833129" cy="3849687"/>
          </a:xfrm>
        </p:spPr>
      </p:pic>
      <p:sp>
        <p:nvSpPr>
          <p:cNvPr id="9" name="Rectangle 5">
            <a:extLst>
              <a:ext uri="{FF2B5EF4-FFF2-40B4-BE49-F238E27FC236}">
                <a16:creationId xmlns:a16="http://schemas.microsoft.com/office/drawing/2014/main" id="{844AC10A-1C7B-4225-A31E-81D1CD7735BE}"/>
              </a:ext>
            </a:extLst>
          </p:cNvPr>
          <p:cNvSpPr>
            <a:spLocks noChangeArrowheads="1"/>
          </p:cNvSpPr>
          <p:nvPr/>
        </p:nvSpPr>
        <p:spPr bwMode="auto">
          <a:xfrm>
            <a:off x="1066800" y="1900321"/>
            <a:ext cx="7548282"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400" dirty="0">
                <a:solidFill>
                  <a:srgbClr val="202122"/>
                </a:solidFill>
                <a:latin typeface="Arial Black" panose="020B0A04020102020204" pitchFamily="34" charset="0"/>
                <a:cs typeface="Arial" panose="020B0604020202020204" pitchFamily="34" charset="0"/>
              </a:rPr>
              <a:t>THE</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a:t>
            </a:r>
            <a:r>
              <a:rPr kumimoji="0" lang="en-US" altLang="en-US" sz="1400" b="1"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Charminar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(lit. 'four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3" tooltip="Minarets"/>
              </a:rPr>
              <a:t>minarets</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constructed in 1591, is a monument located in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4" tooltip="Hyderabad, Telangana"/>
              </a:rPr>
              <a:t>Hyderabad, </a:t>
            </a:r>
            <a:r>
              <a:rPr kumimoji="0" lang="en-US" altLang="en-US" sz="1400" b="0" i="0" u="none" strike="noStrike" cap="none" normalizeH="0" baseline="0" dirty="0" err="1">
                <a:ln>
                  <a:noFill/>
                </a:ln>
                <a:solidFill>
                  <a:srgbClr val="0645AD"/>
                </a:solidFill>
                <a:effectLst/>
                <a:latin typeface="Arial Black" panose="020B0A04020102020204" pitchFamily="34" charset="0"/>
                <a:cs typeface="Arial" panose="020B0604020202020204" pitchFamily="34" charset="0"/>
                <a:hlinkClick r:id="rId4" tooltip="Hyderabad, Telangana"/>
              </a:rPr>
              <a:t>Tel</a:t>
            </a:r>
            <a:r>
              <a:rPr lang="en-US" altLang="en-US" sz="1400" dirty="0" err="1">
                <a:solidFill>
                  <a:srgbClr val="202122"/>
                </a:solidFill>
                <a:latin typeface="Arial Black" panose="020B0A04020102020204" pitchFamily="34" charset="0"/>
                <a:cs typeface="Arial" panose="020B0604020202020204" pitchFamily="34" charset="0"/>
              </a:rPr>
              <a:t>T</a:t>
            </a:r>
            <a:r>
              <a:rPr kumimoji="0" lang="en-US" altLang="en-US" sz="1400" b="0" i="0" u="none" strike="noStrike" cap="none" normalizeH="0" baseline="0" dirty="0" err="1">
                <a:ln>
                  <a:noFill/>
                </a:ln>
                <a:solidFill>
                  <a:srgbClr val="0645AD"/>
                </a:solidFill>
                <a:effectLst/>
                <a:latin typeface="Arial Black" panose="020B0A04020102020204" pitchFamily="34" charset="0"/>
                <a:cs typeface="Arial" panose="020B0604020202020204" pitchFamily="34" charset="0"/>
                <a:hlinkClick r:id="rId4" tooltip="Hyderabad, Telangana"/>
              </a:rPr>
              <a:t>angana</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India. The landmark has become known globally as a symbol of Hyderabad and is listed among the most </a:t>
            </a:r>
            <a:r>
              <a:rPr kumimoji="0" lang="en-US" altLang="en-US" sz="1400" b="0" i="0" u="none" strike="noStrike" cap="none" normalizeH="0" baseline="0" dirty="0" err="1">
                <a:ln>
                  <a:noFill/>
                </a:ln>
                <a:solidFill>
                  <a:srgbClr val="202122"/>
                </a:solidFill>
                <a:effectLst/>
                <a:latin typeface="Arial Black" panose="020B0A04020102020204" pitchFamily="34" charset="0"/>
                <a:cs typeface="Arial" panose="020B0604020202020204" pitchFamily="34" charset="0"/>
              </a:rPr>
              <a:t>recognised</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structures in India. It has also been officially incorporated as the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5" tooltip="Emblem of Telangana"/>
              </a:rPr>
              <a:t>Emblem of Telangana</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for the state of Telangana. The Charminar's long history includes the existence of a mosque on its top floor for more than 400 years. While both historically and religiously significant, it is also known for its popular and busy local markets surrounding the structure, and has become one of the most frequented tourist attractions in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6" tooltip="Hyderabad"/>
              </a:rPr>
              <a:t>Hyderabad</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Charminar is also a site of numerous festival celebrations, such as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7" tooltip="Eid-ul-adha"/>
              </a:rPr>
              <a:t>Eid-ul-</a:t>
            </a:r>
            <a:r>
              <a:rPr kumimoji="0" lang="en-US" altLang="en-US" sz="1400" b="0" i="0" u="none" strike="noStrike" cap="none" normalizeH="0" baseline="0" dirty="0" err="1">
                <a:ln>
                  <a:noFill/>
                </a:ln>
                <a:solidFill>
                  <a:srgbClr val="0645AD"/>
                </a:solidFill>
                <a:effectLst/>
                <a:latin typeface="Arial Black" panose="020B0A04020102020204" pitchFamily="34" charset="0"/>
                <a:cs typeface="Arial" panose="020B0604020202020204" pitchFamily="34" charset="0"/>
                <a:hlinkClick r:id="rId7" tooltip="Eid-ul-adha"/>
              </a:rPr>
              <a:t>adha</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and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8" tooltip="Eid al-Fitr"/>
              </a:rPr>
              <a:t>Eid al-Fitr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The Charminar is situated on the east bank of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9" tooltip="Musi River (India)"/>
              </a:rPr>
              <a:t>Musi river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To the west lies the </a:t>
            </a:r>
            <a:r>
              <a:rPr kumimoji="0" lang="en-US" altLang="en-US" sz="1400" b="0" i="0" u="none" strike="noStrike" cap="none" normalizeH="0" baseline="0" dirty="0" err="1">
                <a:ln>
                  <a:noFill/>
                </a:ln>
                <a:solidFill>
                  <a:srgbClr val="0645AD"/>
                </a:solidFill>
                <a:effectLst/>
                <a:latin typeface="Arial Black" panose="020B0A04020102020204" pitchFamily="34" charset="0"/>
                <a:cs typeface="Arial" panose="020B0604020202020204" pitchFamily="34" charset="0"/>
                <a:hlinkClick r:id="rId10" tooltip="Laad Bazaar"/>
              </a:rPr>
              <a:t>Laad</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10" tooltip="Laad Bazaar"/>
              </a:rPr>
              <a:t> Bazaar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and to the southwest lies the richly ornamented granite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11" tooltip="Makkah Masjid, Hyderabad"/>
              </a:rPr>
              <a:t>Makkah Masjid</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a:t>
            </a:r>
            <a:r>
              <a:rPr kumimoji="0" lang="en-US" altLang="en-US" sz="1400" b="0" i="0" u="none" strike="noStrike" cap="none" normalizeH="0" baseline="30000" dirty="0">
                <a:ln>
                  <a:noFill/>
                </a:ln>
                <a:solidFill>
                  <a:srgbClr val="0645AD"/>
                </a:solidFill>
                <a:effectLst/>
                <a:latin typeface="Arial Black" panose="020B0A04020102020204" pitchFamily="34" charset="0"/>
                <a:cs typeface="Arial" panose="020B0604020202020204" pitchFamily="34" charset="0"/>
                <a:hlinkClick r:id="rId12"/>
              </a:rPr>
              <a:t>[6]</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It is listed as an archaeological and architectural treasure on the official "List of Monuments" prepared by the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13" tooltip="Archaeological Survey of India"/>
              </a:rPr>
              <a:t>Archaeological Survey of India</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The English name is a translation and combination of the </a:t>
            </a:r>
            <a:r>
              <a:rPr kumimoji="0" lang="en-US" altLang="en-US" sz="1400" b="0" i="0" u="none" strike="noStrike" cap="none" normalizeH="0" baseline="0" dirty="0">
                <a:ln>
                  <a:noFill/>
                </a:ln>
                <a:solidFill>
                  <a:srgbClr val="0645AD"/>
                </a:solidFill>
                <a:effectLst/>
                <a:latin typeface="Arial Black" panose="020B0A04020102020204" pitchFamily="34" charset="0"/>
                <a:cs typeface="Arial" panose="020B0604020202020204" pitchFamily="34" charset="0"/>
                <a:hlinkClick r:id="rId14" tooltip="Urdu"/>
              </a:rPr>
              <a:t>Urdu</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words </a:t>
            </a:r>
            <a:r>
              <a:rPr kumimoji="0" lang="en-US" altLang="en-US" sz="1400" b="0" i="1" u="none" strike="noStrike" cap="none" normalizeH="0" baseline="0" dirty="0" err="1">
                <a:ln>
                  <a:noFill/>
                </a:ln>
                <a:solidFill>
                  <a:srgbClr val="202122"/>
                </a:solidFill>
                <a:effectLst/>
                <a:latin typeface="Arial Black" panose="020B0A04020102020204" pitchFamily="34" charset="0"/>
                <a:cs typeface="Arial" panose="020B0604020202020204" pitchFamily="34" charset="0"/>
              </a:rPr>
              <a:t>chār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and </a:t>
            </a:r>
            <a:r>
              <a:rPr kumimoji="0" lang="en-US" altLang="en-US" sz="1400" b="0" i="1" u="none" strike="noStrike" cap="none" normalizeH="0" baseline="0" dirty="0" err="1">
                <a:ln>
                  <a:noFill/>
                </a:ln>
                <a:solidFill>
                  <a:srgbClr val="202122"/>
                </a:solidFill>
                <a:effectLst/>
                <a:latin typeface="Arial Black" panose="020B0A04020102020204" pitchFamily="34" charset="0"/>
                <a:cs typeface="Arial" panose="020B0604020202020204" pitchFamily="34" charset="0"/>
              </a:rPr>
              <a:t>minar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or </a:t>
            </a:r>
            <a:r>
              <a:rPr kumimoji="0" lang="en-US" altLang="en-US" sz="1400" b="0" i="1" u="none" strike="noStrike" cap="none" normalizeH="0" baseline="0" dirty="0" err="1">
                <a:ln>
                  <a:noFill/>
                </a:ln>
                <a:solidFill>
                  <a:srgbClr val="202122"/>
                </a:solidFill>
                <a:effectLst/>
                <a:latin typeface="Arial Black" panose="020B0A04020102020204" pitchFamily="34" charset="0"/>
                <a:cs typeface="Arial" panose="020B0604020202020204" pitchFamily="34" charset="0"/>
              </a:rPr>
              <a:t>meenar</a:t>
            </a:r>
            <a:r>
              <a:rPr kumimoji="0" lang="en-US" altLang="en-US" sz="14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 translating to "Four Pillars"; the eponymous towers are ornate minarets attached and supported by four grand arches</a:t>
            </a:r>
            <a:r>
              <a:rPr kumimoji="0" lang="en-US" altLang="en-US" sz="1600" b="0" i="0" u="none" strike="noStrike" cap="none" normalizeH="0" baseline="0" dirty="0">
                <a:ln>
                  <a:noFill/>
                </a:ln>
                <a:solidFill>
                  <a:srgbClr val="202122"/>
                </a:solidFill>
                <a:effectLst/>
                <a:latin typeface="Arial Black" panose="020B0A0402010202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204660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EFB7-6583-4807-A7C2-F5574023526B}"/>
              </a:ext>
            </a:extLst>
          </p:cNvPr>
          <p:cNvSpPr>
            <a:spLocks noGrp="1"/>
          </p:cNvSpPr>
          <p:nvPr>
            <p:ph type="title"/>
          </p:nvPr>
        </p:nvSpPr>
        <p:spPr>
          <a:xfrm>
            <a:off x="394447" y="519954"/>
            <a:ext cx="11358282" cy="1326776"/>
          </a:xfrm>
        </p:spPr>
        <p:txBody>
          <a:bodyPr>
            <a:normAutofit fontScale="90000"/>
          </a:bodyPr>
          <a:lstStyle/>
          <a:p>
            <a:r>
              <a:rPr lang="en-IN" sz="4800" dirty="0">
                <a:latin typeface="Algerian" panose="04020705040A02060702" pitchFamily="82" charset="0"/>
              </a:rPr>
              <a:t>MATHEMATICAL REPRESENTATION OF MONUMENT</a:t>
            </a:r>
          </a:p>
        </p:txBody>
      </p:sp>
      <p:pic>
        <p:nvPicPr>
          <p:cNvPr id="5" name="Content Placeholder 4">
            <a:extLst>
              <a:ext uri="{FF2B5EF4-FFF2-40B4-BE49-F238E27FC236}">
                <a16:creationId xmlns:a16="http://schemas.microsoft.com/office/drawing/2014/main" id="{65F3E04F-A715-4780-A109-9D8B11B3CF11}"/>
              </a:ext>
            </a:extLst>
          </p:cNvPr>
          <p:cNvPicPr>
            <a:picLocks noGrp="1" noChangeAspect="1"/>
          </p:cNvPicPr>
          <p:nvPr>
            <p:ph idx="1"/>
          </p:nvPr>
        </p:nvPicPr>
        <p:blipFill>
          <a:blip r:embed="rId2"/>
          <a:stretch>
            <a:fillRect/>
          </a:stretch>
        </p:blipFill>
        <p:spPr>
          <a:xfrm>
            <a:off x="1272989" y="1667920"/>
            <a:ext cx="7547612" cy="4670126"/>
          </a:xfrm>
        </p:spPr>
      </p:pic>
    </p:spTree>
    <p:extLst>
      <p:ext uri="{BB962C8B-B14F-4D97-AF65-F5344CB8AC3E}">
        <p14:creationId xmlns:p14="http://schemas.microsoft.com/office/powerpoint/2010/main" val="75345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3A27-E9A1-45E3-B397-B553767D02CA}"/>
              </a:ext>
            </a:extLst>
          </p:cNvPr>
          <p:cNvSpPr>
            <a:spLocks noGrp="1"/>
          </p:cNvSpPr>
          <p:nvPr>
            <p:ph type="title"/>
          </p:nvPr>
        </p:nvSpPr>
        <p:spPr/>
        <p:txBody>
          <a:bodyPr>
            <a:normAutofit/>
          </a:bodyPr>
          <a:lstStyle/>
          <a:p>
            <a:r>
              <a:rPr lang="en-IN" sz="4800" dirty="0">
                <a:latin typeface="Algerian" panose="04020705040A02060702" pitchFamily="82" charset="0"/>
              </a:rPr>
              <a:t>NAGARJUNA DAM</a:t>
            </a:r>
          </a:p>
        </p:txBody>
      </p:sp>
      <p:pic>
        <p:nvPicPr>
          <p:cNvPr id="5" name="Content Placeholder 4">
            <a:extLst>
              <a:ext uri="{FF2B5EF4-FFF2-40B4-BE49-F238E27FC236}">
                <a16:creationId xmlns:a16="http://schemas.microsoft.com/office/drawing/2014/main" id="{93A9CB38-E9BB-49F8-B92F-2F76ABED3A1B}"/>
              </a:ext>
            </a:extLst>
          </p:cNvPr>
          <p:cNvPicPr>
            <a:picLocks noGrp="1" noChangeAspect="1"/>
          </p:cNvPicPr>
          <p:nvPr>
            <p:ph idx="1"/>
          </p:nvPr>
        </p:nvPicPr>
        <p:blipFill>
          <a:blip r:embed="rId2"/>
          <a:stretch>
            <a:fillRect/>
          </a:stretch>
        </p:blipFill>
        <p:spPr>
          <a:xfrm>
            <a:off x="7141126" y="1819835"/>
            <a:ext cx="4495711" cy="2951302"/>
          </a:xfrm>
        </p:spPr>
      </p:pic>
      <p:sp>
        <p:nvSpPr>
          <p:cNvPr id="7" name="TextBox 6">
            <a:extLst>
              <a:ext uri="{FF2B5EF4-FFF2-40B4-BE49-F238E27FC236}">
                <a16:creationId xmlns:a16="http://schemas.microsoft.com/office/drawing/2014/main" id="{89AA9276-D696-4B87-92B7-9E3E7D78578B}"/>
              </a:ext>
            </a:extLst>
          </p:cNvPr>
          <p:cNvSpPr txBox="1"/>
          <p:nvPr/>
        </p:nvSpPr>
        <p:spPr>
          <a:xfrm>
            <a:off x="650030" y="1819835"/>
            <a:ext cx="6491096" cy="3970318"/>
          </a:xfrm>
          <a:prstGeom prst="rect">
            <a:avLst/>
          </a:prstGeom>
          <a:noFill/>
        </p:spPr>
        <p:txBody>
          <a:bodyPr wrap="square">
            <a:spAutoFit/>
          </a:bodyPr>
          <a:lstStyle/>
          <a:p>
            <a:pPr algn="l"/>
            <a:r>
              <a:rPr lang="en-US" sz="1400" b="1" i="0" dirty="0">
                <a:solidFill>
                  <a:srgbClr val="202122"/>
                </a:solidFill>
                <a:effectLst/>
                <a:latin typeface="Arial Black" panose="020B0A04020102020204" pitchFamily="34" charset="0"/>
              </a:rPr>
              <a:t>Nagarjuna Sagar Dam</a:t>
            </a:r>
            <a:r>
              <a:rPr lang="en-US" sz="1400" b="0" i="0" dirty="0">
                <a:solidFill>
                  <a:srgbClr val="202122"/>
                </a:solidFill>
                <a:effectLst/>
                <a:latin typeface="Arial Black" panose="020B0A04020102020204" pitchFamily="34" charset="0"/>
              </a:rPr>
              <a:t> is a </a:t>
            </a:r>
            <a:r>
              <a:rPr lang="en-US" sz="1400" b="0" i="0" u="none" strike="noStrike" dirty="0">
                <a:solidFill>
                  <a:srgbClr val="0645AD"/>
                </a:solidFill>
                <a:effectLst/>
                <a:latin typeface="Arial Black" panose="020B0A04020102020204" pitchFamily="34" charset="0"/>
                <a:hlinkClick r:id="rId3" tooltip="Masonry dam"/>
              </a:rPr>
              <a:t>masonry dam</a:t>
            </a:r>
            <a:r>
              <a:rPr lang="en-US" sz="1400" b="0" i="0" dirty="0">
                <a:solidFill>
                  <a:srgbClr val="202122"/>
                </a:solidFill>
                <a:effectLst/>
                <a:latin typeface="Arial Black" panose="020B0A04020102020204" pitchFamily="34" charset="0"/>
              </a:rPr>
              <a:t> across the </a:t>
            </a:r>
            <a:r>
              <a:rPr lang="en-US" sz="1400" b="0" i="0" u="none" strike="noStrike" dirty="0">
                <a:solidFill>
                  <a:srgbClr val="0645AD"/>
                </a:solidFill>
                <a:effectLst/>
                <a:latin typeface="Arial Black" panose="020B0A04020102020204" pitchFamily="34" charset="0"/>
                <a:hlinkClick r:id="rId4" tooltip="Krishna River"/>
              </a:rPr>
              <a:t>Krishna River</a:t>
            </a:r>
            <a:r>
              <a:rPr lang="en-US" sz="1400" b="0" i="0" dirty="0">
                <a:solidFill>
                  <a:srgbClr val="202122"/>
                </a:solidFill>
                <a:effectLst/>
                <a:latin typeface="Arial Black" panose="020B0A04020102020204" pitchFamily="34" charset="0"/>
              </a:rPr>
              <a:t> at Nagarjuna Sagar which straddles the border between </a:t>
            </a:r>
            <a:r>
              <a:rPr lang="en-US" sz="1400" b="0" i="0" u="none" strike="noStrike" dirty="0">
                <a:solidFill>
                  <a:srgbClr val="0645AD"/>
                </a:solidFill>
                <a:effectLst/>
                <a:latin typeface="Arial Black" panose="020B0A04020102020204" pitchFamily="34" charset="0"/>
                <a:hlinkClick r:id="rId5" tooltip="Nalgonda district"/>
              </a:rPr>
              <a:t>Nalgonda district</a:t>
            </a:r>
            <a:r>
              <a:rPr lang="en-US" sz="1400" b="0" i="0" dirty="0">
                <a:solidFill>
                  <a:srgbClr val="202122"/>
                </a:solidFill>
                <a:effectLst/>
                <a:latin typeface="Arial Black" panose="020B0A04020102020204" pitchFamily="34" charset="0"/>
              </a:rPr>
              <a:t> in </a:t>
            </a:r>
            <a:r>
              <a:rPr lang="en-US" sz="1400" b="0" i="0" u="none" strike="noStrike" dirty="0">
                <a:solidFill>
                  <a:srgbClr val="0645AD"/>
                </a:solidFill>
                <a:effectLst/>
                <a:latin typeface="Arial Black" panose="020B0A04020102020204" pitchFamily="34" charset="0"/>
                <a:hlinkClick r:id="rId6" tooltip="Telangana"/>
              </a:rPr>
              <a:t>Telangana</a:t>
            </a:r>
            <a:r>
              <a:rPr lang="en-US" sz="1400" b="0" i="0" dirty="0">
                <a:solidFill>
                  <a:srgbClr val="202122"/>
                </a:solidFill>
                <a:effectLst/>
                <a:latin typeface="Arial Black" panose="020B0A04020102020204" pitchFamily="34" charset="0"/>
              </a:rPr>
              <a:t> and </a:t>
            </a:r>
            <a:r>
              <a:rPr lang="en-US" sz="1400" b="0" i="0" u="none" strike="noStrike" dirty="0">
                <a:solidFill>
                  <a:srgbClr val="0645AD"/>
                </a:solidFill>
                <a:effectLst/>
                <a:latin typeface="Arial Black" panose="020B0A04020102020204" pitchFamily="34" charset="0"/>
                <a:hlinkClick r:id="rId7" tooltip="Guntur district"/>
              </a:rPr>
              <a:t>Guntur district</a:t>
            </a:r>
            <a:r>
              <a:rPr lang="en-US" sz="1400" b="0" i="0" dirty="0">
                <a:solidFill>
                  <a:srgbClr val="202122"/>
                </a:solidFill>
                <a:effectLst/>
                <a:latin typeface="Arial Black" panose="020B0A04020102020204" pitchFamily="34" charset="0"/>
              </a:rPr>
              <a:t> in </a:t>
            </a:r>
            <a:r>
              <a:rPr lang="en-US" sz="1400" b="0" i="0" u="none" strike="noStrike" dirty="0">
                <a:solidFill>
                  <a:srgbClr val="0645AD"/>
                </a:solidFill>
                <a:effectLst/>
                <a:latin typeface="Arial Black" panose="020B0A04020102020204" pitchFamily="34" charset="0"/>
                <a:hlinkClick r:id="rId8" tooltip="Andhra Pradesh"/>
              </a:rPr>
              <a:t>Andhra Pradesh</a:t>
            </a:r>
            <a:r>
              <a:rPr lang="en-US" sz="1400" b="0" i="0" dirty="0">
                <a:solidFill>
                  <a:srgbClr val="202122"/>
                </a:solidFill>
                <a:effectLst/>
                <a:latin typeface="Arial Black" panose="020B0A04020102020204" pitchFamily="34" charset="0"/>
              </a:rPr>
              <a:t>.</a:t>
            </a:r>
            <a:r>
              <a:rPr lang="en-US" sz="1400" b="0" i="0" u="none" strike="noStrike" baseline="30000" dirty="0">
                <a:solidFill>
                  <a:srgbClr val="0645AD"/>
                </a:solidFill>
                <a:effectLst/>
                <a:latin typeface="Arial Black" panose="020B0A04020102020204" pitchFamily="34" charset="0"/>
                <a:hlinkClick r:id="rId9"/>
              </a:rPr>
              <a:t>[2]</a:t>
            </a:r>
            <a:r>
              <a:rPr lang="en-US" sz="1400" b="0" i="0" dirty="0">
                <a:solidFill>
                  <a:srgbClr val="202122"/>
                </a:solidFill>
                <a:effectLst/>
                <a:latin typeface="Arial Black" panose="020B0A04020102020204" pitchFamily="34" charset="0"/>
              </a:rPr>
              <a:t> The dam provides irrigation water to the </a:t>
            </a:r>
            <a:r>
              <a:rPr lang="en-US" sz="1400" b="0" i="0" u="none" strike="noStrike" dirty="0">
                <a:solidFill>
                  <a:srgbClr val="0645AD"/>
                </a:solidFill>
                <a:effectLst/>
                <a:latin typeface="Arial Black" panose="020B0A04020102020204" pitchFamily="34" charset="0"/>
                <a:hlinkClick r:id="rId10" tooltip="Nalgonda District"/>
              </a:rPr>
              <a:t>Nalgonda</a:t>
            </a:r>
            <a:r>
              <a:rPr lang="en-US" sz="1400" b="0" i="0" dirty="0">
                <a:solidFill>
                  <a:srgbClr val="202122"/>
                </a:solidFill>
                <a:effectLst/>
                <a:latin typeface="Arial Black" panose="020B0A04020102020204" pitchFamily="34" charset="0"/>
              </a:rPr>
              <a:t>, </a:t>
            </a:r>
            <a:r>
              <a:rPr lang="en-US" sz="1400" b="0" i="0" u="none" strike="noStrike" dirty="0" err="1">
                <a:solidFill>
                  <a:srgbClr val="0645AD"/>
                </a:solidFill>
                <a:effectLst/>
                <a:latin typeface="Arial Black" panose="020B0A04020102020204" pitchFamily="34" charset="0"/>
                <a:hlinkClick r:id="rId11" tooltip="Suryapet district"/>
              </a:rPr>
              <a:t>Suryapet</a:t>
            </a:r>
            <a:r>
              <a:rPr lang="en-US" sz="1400" b="0" i="0" dirty="0">
                <a:solidFill>
                  <a:srgbClr val="202122"/>
                </a:solidFill>
                <a:effectLst/>
                <a:latin typeface="Arial Black" panose="020B0A04020102020204" pitchFamily="34" charset="0"/>
              </a:rPr>
              <a:t>, </a:t>
            </a:r>
            <a:r>
              <a:rPr lang="en-US" sz="1400" b="0" i="0" u="none" strike="noStrike" dirty="0">
                <a:solidFill>
                  <a:srgbClr val="0645AD"/>
                </a:solidFill>
                <a:effectLst/>
                <a:latin typeface="Arial Black" panose="020B0A04020102020204" pitchFamily="34" charset="0"/>
                <a:hlinkClick r:id="rId12" tooltip="Krishna District"/>
              </a:rPr>
              <a:t>Krishna</a:t>
            </a:r>
            <a:r>
              <a:rPr lang="en-US" sz="1400" b="0" i="0" dirty="0">
                <a:solidFill>
                  <a:srgbClr val="202122"/>
                </a:solidFill>
                <a:effectLst/>
                <a:latin typeface="Arial Black" panose="020B0A04020102020204" pitchFamily="34" charset="0"/>
              </a:rPr>
              <a:t>, </a:t>
            </a:r>
            <a:r>
              <a:rPr lang="en-US" sz="1400" b="0" i="0" u="none" strike="noStrike" dirty="0">
                <a:solidFill>
                  <a:srgbClr val="0645AD"/>
                </a:solidFill>
                <a:effectLst/>
                <a:latin typeface="Arial Black" panose="020B0A04020102020204" pitchFamily="34" charset="0"/>
                <a:hlinkClick r:id="rId13" tooltip="Khammam District"/>
              </a:rPr>
              <a:t>Khammam</a:t>
            </a:r>
            <a:r>
              <a:rPr lang="en-US" sz="1400" b="0" i="0" dirty="0">
                <a:solidFill>
                  <a:srgbClr val="202122"/>
                </a:solidFill>
                <a:effectLst/>
                <a:latin typeface="Arial Black" panose="020B0A04020102020204" pitchFamily="34" charset="0"/>
              </a:rPr>
              <a:t>, </a:t>
            </a:r>
            <a:r>
              <a:rPr lang="en-US" sz="1400" b="0" i="0" u="none" strike="noStrike" dirty="0">
                <a:solidFill>
                  <a:srgbClr val="0645AD"/>
                </a:solidFill>
                <a:effectLst/>
                <a:latin typeface="Arial Black" panose="020B0A04020102020204" pitchFamily="34" charset="0"/>
                <a:hlinkClick r:id="rId14" tooltip="West Godavari"/>
              </a:rPr>
              <a:t>West Godavari</a:t>
            </a:r>
            <a:r>
              <a:rPr lang="en-US" sz="1400" b="0" i="0" dirty="0">
                <a:solidFill>
                  <a:srgbClr val="202122"/>
                </a:solidFill>
                <a:effectLst/>
                <a:latin typeface="Arial Black" panose="020B0A04020102020204" pitchFamily="34" charset="0"/>
              </a:rPr>
              <a:t>, </a:t>
            </a:r>
            <a:r>
              <a:rPr lang="en-US" sz="1400" b="0" i="0" u="none" strike="noStrike" dirty="0">
                <a:solidFill>
                  <a:srgbClr val="0645AD"/>
                </a:solidFill>
                <a:effectLst/>
                <a:latin typeface="Arial Black" panose="020B0A04020102020204" pitchFamily="34" charset="0"/>
                <a:hlinkClick r:id="rId15" tooltip="Guntur District"/>
              </a:rPr>
              <a:t>Guntur</a:t>
            </a:r>
            <a:r>
              <a:rPr lang="en-US" sz="1400" b="0" i="0" dirty="0">
                <a:solidFill>
                  <a:srgbClr val="202122"/>
                </a:solidFill>
                <a:effectLst/>
                <a:latin typeface="Arial Black" panose="020B0A04020102020204" pitchFamily="34" charset="0"/>
              </a:rPr>
              <a:t>, and </a:t>
            </a:r>
            <a:r>
              <a:rPr lang="en-US" sz="1400" b="0" i="0" u="none" strike="noStrike" dirty="0" err="1">
                <a:solidFill>
                  <a:srgbClr val="0645AD"/>
                </a:solidFill>
                <a:effectLst/>
                <a:latin typeface="Arial Black" panose="020B0A04020102020204" pitchFamily="34" charset="0"/>
                <a:hlinkClick r:id="rId16" tooltip="Prakasam District"/>
              </a:rPr>
              <a:t>Prakasam</a:t>
            </a:r>
            <a:r>
              <a:rPr lang="en-US" sz="1400" b="0" i="0" dirty="0">
                <a:solidFill>
                  <a:srgbClr val="202122"/>
                </a:solidFill>
                <a:effectLst/>
                <a:latin typeface="Arial Black" panose="020B0A04020102020204" pitchFamily="34" charset="0"/>
              </a:rPr>
              <a:t> districts along with electricity generation.</a:t>
            </a:r>
          </a:p>
          <a:p>
            <a:pPr algn="l"/>
            <a:r>
              <a:rPr lang="en-US" sz="1400" b="0" i="0" dirty="0">
                <a:solidFill>
                  <a:srgbClr val="202122"/>
                </a:solidFill>
                <a:effectLst/>
                <a:latin typeface="Arial Black" panose="020B0A04020102020204" pitchFamily="34" charset="0"/>
              </a:rPr>
              <a:t>Constructed between 1955 and 1967, the dam created a </a:t>
            </a:r>
            <a:r>
              <a:rPr lang="en-US" sz="1400" b="0" i="0" u="none" strike="noStrike" dirty="0">
                <a:solidFill>
                  <a:srgbClr val="0645AD"/>
                </a:solidFill>
                <a:effectLst/>
                <a:latin typeface="Arial Black" panose="020B0A04020102020204" pitchFamily="34" charset="0"/>
                <a:hlinkClick r:id="rId17" tooltip="Reservoir"/>
              </a:rPr>
              <a:t>water reservoir</a:t>
            </a:r>
            <a:r>
              <a:rPr lang="en-US" sz="1400" b="0" i="0" dirty="0">
                <a:solidFill>
                  <a:srgbClr val="202122"/>
                </a:solidFill>
                <a:effectLst/>
                <a:latin typeface="Arial Black" panose="020B0A04020102020204" pitchFamily="34" charset="0"/>
              </a:rPr>
              <a:t> with gross storage capacity of 11.472 billion cubic </a:t>
            </a:r>
            <a:r>
              <a:rPr lang="en-US" sz="1400" b="0" i="0" dirty="0" err="1">
                <a:solidFill>
                  <a:srgbClr val="202122"/>
                </a:solidFill>
                <a:effectLst/>
                <a:latin typeface="Arial Black" panose="020B0A04020102020204" pitchFamily="34" charset="0"/>
              </a:rPr>
              <a:t>metres</a:t>
            </a:r>
            <a:r>
              <a:rPr lang="en-US" sz="1400" b="0" i="0" dirty="0">
                <a:solidFill>
                  <a:srgbClr val="202122"/>
                </a:solidFill>
                <a:effectLst/>
                <a:latin typeface="Arial Black" panose="020B0A04020102020204" pitchFamily="34" charset="0"/>
              </a:rPr>
              <a:t> (405.1×10</a:t>
            </a:r>
            <a:r>
              <a:rPr lang="en-US" sz="1400" b="0" i="0" baseline="30000" dirty="0">
                <a:solidFill>
                  <a:srgbClr val="202122"/>
                </a:solidFill>
                <a:effectLst/>
                <a:latin typeface="Arial Black" panose="020B0A04020102020204" pitchFamily="34" charset="0"/>
              </a:rPr>
              <a:t>9</a:t>
            </a:r>
            <a:r>
              <a:rPr lang="en-US" sz="1400" b="0" i="0" dirty="0">
                <a:solidFill>
                  <a:srgbClr val="202122"/>
                </a:solidFill>
                <a:effectLst/>
                <a:latin typeface="Arial Black" panose="020B0A04020102020204" pitchFamily="34" charset="0"/>
              </a:rPr>
              <a:t> cu ft). The dam is 490 feet (150 m) tall from its deepest foundation and 0.99 miles (1.6 km) long with 26 flood gates which are 42 feet (13 m) wide and 45 feet (14 m) tall.</a:t>
            </a:r>
            <a:r>
              <a:rPr lang="en-US" sz="1400" b="0" i="0" u="none" strike="noStrike" baseline="30000" dirty="0">
                <a:solidFill>
                  <a:srgbClr val="0645AD"/>
                </a:solidFill>
                <a:effectLst/>
                <a:latin typeface="Arial Black" panose="020B0A04020102020204" pitchFamily="34" charset="0"/>
                <a:hlinkClick r:id="rId18"/>
              </a:rPr>
              <a:t>[3]</a:t>
            </a:r>
            <a:r>
              <a:rPr lang="en-US" sz="1400" b="0" i="0" dirty="0">
                <a:solidFill>
                  <a:srgbClr val="202122"/>
                </a:solidFill>
                <a:effectLst/>
                <a:latin typeface="Arial Black" panose="020B0A04020102020204" pitchFamily="34" charset="0"/>
              </a:rPr>
              <a:t> It is jointly operated by Andhra Pradesh and Telangana.</a:t>
            </a:r>
            <a:r>
              <a:rPr lang="en-US" sz="1400" b="0" i="0" u="none" strike="noStrike" baseline="30000" dirty="0">
                <a:solidFill>
                  <a:srgbClr val="0645AD"/>
                </a:solidFill>
                <a:effectLst/>
                <a:latin typeface="Arial Black" panose="020B0A04020102020204" pitchFamily="34" charset="0"/>
                <a:hlinkClick r:id="rId9"/>
              </a:rPr>
              <a:t>[2]</a:t>
            </a:r>
            <a:r>
              <a:rPr lang="en-US" sz="1400" b="0" i="0" u="none" strike="noStrike" baseline="30000" dirty="0">
                <a:solidFill>
                  <a:srgbClr val="0645AD"/>
                </a:solidFill>
                <a:effectLst/>
                <a:latin typeface="Arial Black" panose="020B0A04020102020204" pitchFamily="34" charset="0"/>
                <a:hlinkClick r:id="rId19"/>
              </a:rPr>
              <a:t>[4]</a:t>
            </a:r>
            <a:endParaRPr lang="en-US" sz="1400" b="0" i="0" dirty="0">
              <a:solidFill>
                <a:srgbClr val="202122"/>
              </a:solidFill>
              <a:effectLst/>
              <a:latin typeface="Arial Black" panose="020B0A04020102020204" pitchFamily="34" charset="0"/>
            </a:endParaRPr>
          </a:p>
          <a:p>
            <a:pPr algn="l"/>
            <a:r>
              <a:rPr lang="en-US" sz="1400" b="0" i="0" dirty="0">
                <a:solidFill>
                  <a:srgbClr val="202122"/>
                </a:solidFill>
                <a:effectLst/>
                <a:latin typeface="Arial Black" panose="020B0A04020102020204" pitchFamily="34" charset="0"/>
              </a:rPr>
              <a:t>Nagarjuna Sagar Dam was the earliest in a series of large infrastructure projects termed as "modern temples" initiated for achieving the </a:t>
            </a:r>
            <a:r>
              <a:rPr lang="en-US" sz="1400" b="0" i="0" u="none" strike="noStrike" dirty="0">
                <a:solidFill>
                  <a:srgbClr val="0645AD"/>
                </a:solidFill>
                <a:effectLst/>
                <a:latin typeface="Arial Black" panose="020B0A04020102020204" pitchFamily="34" charset="0"/>
                <a:hlinkClick r:id="rId20" tooltip="Green Revolution in India"/>
              </a:rPr>
              <a:t>Green Revolution in India</a:t>
            </a:r>
            <a:r>
              <a:rPr lang="en-US" sz="1400" b="0" i="0" dirty="0">
                <a:solidFill>
                  <a:srgbClr val="202122"/>
                </a:solidFill>
                <a:effectLst/>
                <a:latin typeface="Arial Black" panose="020B0A04020102020204" pitchFamily="34" charset="0"/>
              </a:rPr>
              <a:t>. It is also one of the earliest multi-purpose irrigation and </a:t>
            </a:r>
            <a:r>
              <a:rPr lang="en-US" sz="1400" b="0" i="0" u="none" strike="noStrike" dirty="0">
                <a:solidFill>
                  <a:srgbClr val="0645AD"/>
                </a:solidFill>
                <a:effectLst/>
                <a:latin typeface="Arial Black" panose="020B0A04020102020204" pitchFamily="34" charset="0"/>
                <a:hlinkClick r:id="rId21" tooltip="Hydroelectricity"/>
              </a:rPr>
              <a:t>hydroelectric</a:t>
            </a:r>
            <a:r>
              <a:rPr lang="en-US" sz="1400" b="0" i="0" dirty="0">
                <a:solidFill>
                  <a:srgbClr val="202122"/>
                </a:solidFill>
                <a:effectLst/>
                <a:latin typeface="Arial Black" panose="020B0A04020102020204" pitchFamily="34" charset="0"/>
              </a:rPr>
              <a:t> projects in India</a:t>
            </a:r>
          </a:p>
        </p:txBody>
      </p:sp>
    </p:spTree>
    <p:extLst>
      <p:ext uri="{BB962C8B-B14F-4D97-AF65-F5344CB8AC3E}">
        <p14:creationId xmlns:p14="http://schemas.microsoft.com/office/powerpoint/2010/main" val="157408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4B39-3AB3-441A-BBA6-A716841C2B90}"/>
              </a:ext>
            </a:extLst>
          </p:cNvPr>
          <p:cNvSpPr>
            <a:spLocks noGrp="1"/>
          </p:cNvSpPr>
          <p:nvPr>
            <p:ph type="title"/>
          </p:nvPr>
        </p:nvSpPr>
        <p:spPr/>
        <p:txBody>
          <a:bodyPr>
            <a:normAutofit/>
          </a:bodyPr>
          <a:lstStyle/>
          <a:p>
            <a:r>
              <a:rPr lang="en-IN" sz="4400" dirty="0">
                <a:latin typeface="Algerian" panose="04020705040A02060702" pitchFamily="82" charset="0"/>
              </a:rPr>
              <a:t>STATISTICS TABLE</a:t>
            </a:r>
          </a:p>
        </p:txBody>
      </p:sp>
      <p:pic>
        <p:nvPicPr>
          <p:cNvPr id="5" name="Content Placeholder 4">
            <a:extLst>
              <a:ext uri="{FF2B5EF4-FFF2-40B4-BE49-F238E27FC236}">
                <a16:creationId xmlns:a16="http://schemas.microsoft.com/office/drawing/2014/main" id="{F68D52A9-F241-462D-82FE-EF686A287FA7}"/>
              </a:ext>
            </a:extLst>
          </p:cNvPr>
          <p:cNvPicPr>
            <a:picLocks noGrp="1" noChangeAspect="1"/>
          </p:cNvPicPr>
          <p:nvPr>
            <p:ph idx="1"/>
          </p:nvPr>
        </p:nvPicPr>
        <p:blipFill>
          <a:blip r:embed="rId2"/>
          <a:stretch>
            <a:fillRect/>
          </a:stretch>
        </p:blipFill>
        <p:spPr>
          <a:xfrm>
            <a:off x="1246096" y="1915659"/>
            <a:ext cx="8480610" cy="4413983"/>
          </a:xfrm>
        </p:spPr>
      </p:pic>
    </p:spTree>
    <p:extLst>
      <p:ext uri="{BB962C8B-B14F-4D97-AF65-F5344CB8AC3E}">
        <p14:creationId xmlns:p14="http://schemas.microsoft.com/office/powerpoint/2010/main" val="395403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5598-DC5F-4934-83DB-D3D6FEE50CF0}"/>
              </a:ext>
            </a:extLst>
          </p:cNvPr>
          <p:cNvSpPr>
            <a:spLocks noGrp="1"/>
          </p:cNvSpPr>
          <p:nvPr>
            <p:ph type="title"/>
          </p:nvPr>
        </p:nvSpPr>
        <p:spPr/>
        <p:txBody>
          <a:bodyPr/>
          <a:lstStyle/>
          <a:p>
            <a:r>
              <a:rPr lang="en-IN" dirty="0">
                <a:latin typeface="Algerian" panose="04020705040A02060702" pitchFamily="82" charset="0"/>
              </a:rPr>
              <a:t>MEAN AND MODE OF THE TABLE</a:t>
            </a:r>
          </a:p>
        </p:txBody>
      </p:sp>
      <p:pic>
        <p:nvPicPr>
          <p:cNvPr id="5" name="Content Placeholder 4">
            <a:extLst>
              <a:ext uri="{FF2B5EF4-FFF2-40B4-BE49-F238E27FC236}">
                <a16:creationId xmlns:a16="http://schemas.microsoft.com/office/drawing/2014/main" id="{3DFDC4A4-E315-45C9-8F63-B4D78509CB7A}"/>
              </a:ext>
            </a:extLst>
          </p:cNvPr>
          <p:cNvPicPr>
            <a:picLocks noGrp="1" noChangeAspect="1"/>
          </p:cNvPicPr>
          <p:nvPr>
            <p:ph idx="1"/>
          </p:nvPr>
        </p:nvPicPr>
        <p:blipFill>
          <a:blip r:embed="rId2"/>
          <a:stretch>
            <a:fillRect/>
          </a:stretch>
        </p:blipFill>
        <p:spPr>
          <a:xfrm>
            <a:off x="1066800" y="1801906"/>
            <a:ext cx="9391746" cy="4545106"/>
          </a:xfrm>
        </p:spPr>
      </p:pic>
    </p:spTree>
    <p:extLst>
      <p:ext uri="{BB962C8B-B14F-4D97-AF65-F5344CB8AC3E}">
        <p14:creationId xmlns:p14="http://schemas.microsoft.com/office/powerpoint/2010/main" val="190114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BCAF-FAB2-46E5-85F1-7C50A9FBA0D8}"/>
              </a:ext>
            </a:extLst>
          </p:cNvPr>
          <p:cNvSpPr>
            <a:spLocks noGrp="1"/>
          </p:cNvSpPr>
          <p:nvPr>
            <p:ph type="title"/>
          </p:nvPr>
        </p:nvSpPr>
        <p:spPr/>
        <p:txBody>
          <a:bodyPr>
            <a:normAutofit/>
          </a:bodyPr>
          <a:lstStyle/>
          <a:p>
            <a:r>
              <a:rPr lang="en-IN" sz="4400" dirty="0">
                <a:latin typeface="Algerian" panose="04020705040A02060702" pitchFamily="82" charset="0"/>
              </a:rPr>
              <a:t>MEDIAN OF THE TABLE</a:t>
            </a:r>
          </a:p>
        </p:txBody>
      </p:sp>
      <p:pic>
        <p:nvPicPr>
          <p:cNvPr id="5" name="Content Placeholder 4">
            <a:extLst>
              <a:ext uri="{FF2B5EF4-FFF2-40B4-BE49-F238E27FC236}">
                <a16:creationId xmlns:a16="http://schemas.microsoft.com/office/drawing/2014/main" id="{0EF9EFDD-66C2-4815-96D5-CA729AFDB296}"/>
              </a:ext>
            </a:extLst>
          </p:cNvPr>
          <p:cNvPicPr>
            <a:picLocks noGrp="1" noChangeAspect="1"/>
          </p:cNvPicPr>
          <p:nvPr>
            <p:ph idx="1"/>
          </p:nvPr>
        </p:nvPicPr>
        <p:blipFill>
          <a:blip r:embed="rId2"/>
          <a:stretch>
            <a:fillRect/>
          </a:stretch>
        </p:blipFill>
        <p:spPr>
          <a:xfrm>
            <a:off x="923365" y="1631576"/>
            <a:ext cx="8552329" cy="4688542"/>
          </a:xfrm>
        </p:spPr>
      </p:pic>
    </p:spTree>
    <p:extLst>
      <p:ext uri="{BB962C8B-B14F-4D97-AF65-F5344CB8AC3E}">
        <p14:creationId xmlns:p14="http://schemas.microsoft.com/office/powerpoint/2010/main" val="99726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DADB-5FAD-4064-AAB7-C4530D0B4748}"/>
              </a:ext>
            </a:extLst>
          </p:cNvPr>
          <p:cNvSpPr>
            <a:spLocks noGrp="1"/>
          </p:cNvSpPr>
          <p:nvPr>
            <p:ph type="title"/>
          </p:nvPr>
        </p:nvSpPr>
        <p:spPr/>
        <p:txBody>
          <a:bodyPr/>
          <a:lstStyle/>
          <a:p>
            <a:r>
              <a:rPr lang="en-IN" dirty="0">
                <a:latin typeface="Algerian" panose="04020705040A02060702" pitchFamily="82" charset="0"/>
              </a:rPr>
              <a:t>ACKNOWLEDGEMENT </a:t>
            </a:r>
          </a:p>
        </p:txBody>
      </p:sp>
      <p:sp>
        <p:nvSpPr>
          <p:cNvPr id="3" name="Content Placeholder 2">
            <a:extLst>
              <a:ext uri="{FF2B5EF4-FFF2-40B4-BE49-F238E27FC236}">
                <a16:creationId xmlns:a16="http://schemas.microsoft.com/office/drawing/2014/main" id="{6D270FF7-BF12-4575-A053-BA426552EC56}"/>
              </a:ext>
            </a:extLst>
          </p:cNvPr>
          <p:cNvSpPr>
            <a:spLocks noGrp="1"/>
          </p:cNvSpPr>
          <p:nvPr>
            <p:ph idx="1"/>
          </p:nvPr>
        </p:nvSpPr>
        <p:spPr>
          <a:xfrm>
            <a:off x="1434354" y="2187389"/>
            <a:ext cx="7431740" cy="3370730"/>
          </a:xfrm>
        </p:spPr>
        <p:txBody>
          <a:bodyPr>
            <a:normAutofit/>
          </a:bodyPr>
          <a:lstStyle/>
          <a:p>
            <a:pPr marL="0" indent="0">
              <a:buNone/>
            </a:pPr>
            <a:r>
              <a:rPr lang="en-IN" sz="1800" dirty="0">
                <a:latin typeface="Berlin Sans FB Demi" panose="020E0802020502020306" pitchFamily="34" charset="0"/>
              </a:rPr>
              <a:t>WE ARE REALLY GRATEFUL BECAUSE WE MANAGED TO COMPLETE OUR MATHS PROJECT WITHIN THE TIME GIVEN BY OUR LECTURER MR.PROMOD SIR . THIS ASSIGNMENT CANNOT BE COMPLETED WITHOUT THE EFFORT AND CO-OPERATION FROM OUR GROUPMEMBERS PREM YADAV,KANGANA MENDIRATTA,SAPNA,MUSKAN VERMA. LAST BUT NOT THE LEAST , WE WOULD LIKE TO EXPRESS OUR GRATITUDE TO OUR FRIENDS AND RESPONDENTS FOR THE SUPPORT AND WILLINGNESS TO SPEND SOME TIMES WITH US TO FILL IN THE QUESTIONAIRES.                    </a:t>
            </a:r>
          </a:p>
        </p:txBody>
      </p:sp>
    </p:spTree>
    <p:extLst>
      <p:ext uri="{BB962C8B-B14F-4D97-AF65-F5344CB8AC3E}">
        <p14:creationId xmlns:p14="http://schemas.microsoft.com/office/powerpoint/2010/main" val="1292348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{91A36F8B-53F3-4085-8CCD-936E5D6484EF}tf11531919_win32</Template>
  <TotalTime>82</TotalTime>
  <Words>574</Words>
  <Application>Microsoft Office PowerPoint</Application>
  <PresentationFormat>Widescreen</PresentationFormat>
  <Paragraphs>28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Arial Black</vt:lpstr>
      <vt:lpstr>Avenir Next LT Pro</vt:lpstr>
      <vt:lpstr>Avenir Next LT Pro Light</vt:lpstr>
      <vt:lpstr>Berlin Sans FB Demi</vt:lpstr>
      <vt:lpstr>Calibri</vt:lpstr>
      <vt:lpstr>Garamond</vt:lpstr>
      <vt:lpstr>SavonVTI</vt:lpstr>
      <vt:lpstr>Maths art integrated project</vt:lpstr>
      <vt:lpstr>INDEX:</vt:lpstr>
      <vt:lpstr>HISTORY OF CHARMINAR</vt:lpstr>
      <vt:lpstr>MATHEMATICAL REPRESENTATION OF MONUMENT</vt:lpstr>
      <vt:lpstr>NAGARJUNA DAM</vt:lpstr>
      <vt:lpstr>STATISTICS TABLE</vt:lpstr>
      <vt:lpstr>MEAN AND MODE OF THE TABLE</vt:lpstr>
      <vt:lpstr>MEDIAN OF THE TABLE</vt:lpstr>
      <vt:lpstr>ACKNOWLEDGEMENT </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 art integrated project</dc:title>
  <dc:creator>Ayush Mendiratta</dc:creator>
  <cp:lastModifiedBy>Ayush Mendiratta</cp:lastModifiedBy>
  <cp:revision>2</cp:revision>
  <dcterms:created xsi:type="dcterms:W3CDTF">2022-02-17T08:33:11Z</dcterms:created>
  <dcterms:modified xsi:type="dcterms:W3CDTF">2022-02-17T12:18:12Z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