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63" r:id="rId3"/>
    <p:sldId id="265" r:id="rId4"/>
    <p:sldId id="274" r:id="rId5"/>
    <p:sldId id="267" r:id="rId6"/>
    <p:sldId id="269" r:id="rId7"/>
    <p:sldId id="272" r:id="rId8"/>
    <p:sldId id="270"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mya gupta" initials="sg" lastIdx="1" clrIdx="0">
    <p:extLst>
      <p:ext uri="{19B8F6BF-5375-455C-9EA6-DF929625EA0E}">
        <p15:presenceInfo xmlns:p15="http://schemas.microsoft.com/office/powerpoint/2012/main" userId="a7a1e4fc68376d03" providerId="Windows Live"/>
      </p:ext>
    </p:extLst>
  </p:cmAuthor>
  <p:cmAuthor id="2" name="Ayush Yadav" initials="AY" lastIdx="1" clrIdx="1">
    <p:extLst>
      <p:ext uri="{19B8F6BF-5375-455C-9EA6-DF929625EA0E}">
        <p15:presenceInfo xmlns:p15="http://schemas.microsoft.com/office/powerpoint/2012/main" userId="218e209eb6ffea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660"/>
  </p:normalViewPr>
  <p:slideViewPr>
    <p:cSldViewPr snapToGrid="0">
      <p:cViewPr varScale="1">
        <p:scale>
          <a:sx n="65" d="100"/>
          <a:sy n="65" d="100"/>
        </p:scale>
        <p:origin x="88"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EE71BE-65F7-426F-BCFB-73EE77BF261E}"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2D155-9338-4C83-86D8-B126C1B8D4ED}" type="slidenum">
              <a:rPr lang="en-IN" smtClean="0"/>
              <a:t>‹#›</a:t>
            </a:fld>
            <a:endParaRPr lang="en-IN"/>
          </a:p>
        </p:txBody>
      </p:sp>
    </p:spTree>
    <p:extLst>
      <p:ext uri="{BB962C8B-B14F-4D97-AF65-F5344CB8AC3E}">
        <p14:creationId xmlns:p14="http://schemas.microsoft.com/office/powerpoint/2010/main" val="416567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E71BE-65F7-426F-BCFB-73EE77BF261E}"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2D155-9338-4C83-86D8-B126C1B8D4ED}" type="slidenum">
              <a:rPr lang="en-IN" smtClean="0"/>
              <a:t>‹#›</a:t>
            </a:fld>
            <a:endParaRPr lang="en-IN"/>
          </a:p>
        </p:txBody>
      </p:sp>
    </p:spTree>
    <p:extLst>
      <p:ext uri="{BB962C8B-B14F-4D97-AF65-F5344CB8AC3E}">
        <p14:creationId xmlns:p14="http://schemas.microsoft.com/office/powerpoint/2010/main" val="320177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E71BE-65F7-426F-BCFB-73EE77BF261E}"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2D155-9338-4C83-86D8-B126C1B8D4ED}" type="slidenum">
              <a:rPr lang="en-IN" smtClean="0"/>
              <a:t>‹#›</a:t>
            </a:fld>
            <a:endParaRPr lang="en-IN"/>
          </a:p>
        </p:txBody>
      </p:sp>
    </p:spTree>
    <p:extLst>
      <p:ext uri="{BB962C8B-B14F-4D97-AF65-F5344CB8AC3E}">
        <p14:creationId xmlns:p14="http://schemas.microsoft.com/office/powerpoint/2010/main" val="189613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E71BE-65F7-426F-BCFB-73EE77BF261E}"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2D155-9338-4C83-86D8-B126C1B8D4ED}" type="slidenum">
              <a:rPr lang="en-IN" smtClean="0"/>
              <a:t>‹#›</a:t>
            </a:fld>
            <a:endParaRPr lang="en-IN"/>
          </a:p>
        </p:txBody>
      </p:sp>
    </p:spTree>
    <p:extLst>
      <p:ext uri="{BB962C8B-B14F-4D97-AF65-F5344CB8AC3E}">
        <p14:creationId xmlns:p14="http://schemas.microsoft.com/office/powerpoint/2010/main" val="95701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EE71BE-65F7-426F-BCFB-73EE77BF261E}"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2D155-9338-4C83-86D8-B126C1B8D4ED}" type="slidenum">
              <a:rPr lang="en-IN" smtClean="0"/>
              <a:t>‹#›</a:t>
            </a:fld>
            <a:endParaRPr lang="en-IN"/>
          </a:p>
        </p:txBody>
      </p:sp>
    </p:spTree>
    <p:extLst>
      <p:ext uri="{BB962C8B-B14F-4D97-AF65-F5344CB8AC3E}">
        <p14:creationId xmlns:p14="http://schemas.microsoft.com/office/powerpoint/2010/main" val="121172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EE71BE-65F7-426F-BCFB-73EE77BF261E}"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2D155-9338-4C83-86D8-B126C1B8D4ED}" type="slidenum">
              <a:rPr lang="en-IN" smtClean="0"/>
              <a:t>‹#›</a:t>
            </a:fld>
            <a:endParaRPr lang="en-IN"/>
          </a:p>
        </p:txBody>
      </p:sp>
    </p:spTree>
    <p:extLst>
      <p:ext uri="{BB962C8B-B14F-4D97-AF65-F5344CB8AC3E}">
        <p14:creationId xmlns:p14="http://schemas.microsoft.com/office/powerpoint/2010/main" val="359132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EE71BE-65F7-426F-BCFB-73EE77BF261E}" type="datetimeFigureOut">
              <a:rPr lang="en-IN" smtClean="0"/>
              <a:t>05-12-2021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22D155-9338-4C83-86D8-B126C1B8D4ED}" type="slidenum">
              <a:rPr lang="en-IN" smtClean="0"/>
              <a:t>‹#›</a:t>
            </a:fld>
            <a:endParaRPr lang="en-IN"/>
          </a:p>
        </p:txBody>
      </p:sp>
    </p:spTree>
    <p:extLst>
      <p:ext uri="{BB962C8B-B14F-4D97-AF65-F5344CB8AC3E}">
        <p14:creationId xmlns:p14="http://schemas.microsoft.com/office/powerpoint/2010/main" val="77935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EE71BE-65F7-426F-BCFB-73EE77BF261E}" type="datetimeFigureOut">
              <a:rPr lang="en-IN" smtClean="0"/>
              <a:t>05-12-2021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22D155-9338-4C83-86D8-B126C1B8D4ED}" type="slidenum">
              <a:rPr lang="en-IN" smtClean="0"/>
              <a:t>‹#›</a:t>
            </a:fld>
            <a:endParaRPr lang="en-IN"/>
          </a:p>
        </p:txBody>
      </p:sp>
    </p:spTree>
    <p:extLst>
      <p:ext uri="{BB962C8B-B14F-4D97-AF65-F5344CB8AC3E}">
        <p14:creationId xmlns:p14="http://schemas.microsoft.com/office/powerpoint/2010/main" val="355784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E71BE-65F7-426F-BCFB-73EE77BF261E}" type="datetimeFigureOut">
              <a:rPr lang="en-IN" smtClean="0"/>
              <a:t>05-12-2021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22D155-9338-4C83-86D8-B126C1B8D4ED}" type="slidenum">
              <a:rPr lang="en-IN" smtClean="0"/>
              <a:t>‹#›</a:t>
            </a:fld>
            <a:endParaRPr lang="en-IN"/>
          </a:p>
        </p:txBody>
      </p:sp>
    </p:spTree>
    <p:extLst>
      <p:ext uri="{BB962C8B-B14F-4D97-AF65-F5344CB8AC3E}">
        <p14:creationId xmlns:p14="http://schemas.microsoft.com/office/powerpoint/2010/main" val="351976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EE71BE-65F7-426F-BCFB-73EE77BF261E}"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2D155-9338-4C83-86D8-B126C1B8D4ED}" type="slidenum">
              <a:rPr lang="en-IN" smtClean="0"/>
              <a:t>‹#›</a:t>
            </a:fld>
            <a:endParaRPr lang="en-IN"/>
          </a:p>
        </p:txBody>
      </p:sp>
    </p:spTree>
    <p:extLst>
      <p:ext uri="{BB962C8B-B14F-4D97-AF65-F5344CB8AC3E}">
        <p14:creationId xmlns:p14="http://schemas.microsoft.com/office/powerpoint/2010/main" val="2964317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EE71BE-65F7-426F-BCFB-73EE77BF261E}"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2D155-9338-4C83-86D8-B126C1B8D4ED}" type="slidenum">
              <a:rPr lang="en-IN" smtClean="0"/>
              <a:t>‹#›</a:t>
            </a:fld>
            <a:endParaRPr lang="en-IN"/>
          </a:p>
        </p:txBody>
      </p:sp>
    </p:spTree>
    <p:extLst>
      <p:ext uri="{BB962C8B-B14F-4D97-AF65-F5344CB8AC3E}">
        <p14:creationId xmlns:p14="http://schemas.microsoft.com/office/powerpoint/2010/main" val="239625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E71BE-65F7-426F-BCFB-73EE77BF261E}" type="datetimeFigureOut">
              <a:rPr lang="en-IN" smtClean="0"/>
              <a:t>05-12-2021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2D155-9338-4C83-86D8-B126C1B8D4ED}" type="slidenum">
              <a:rPr lang="en-IN" smtClean="0"/>
              <a:t>‹#›</a:t>
            </a:fld>
            <a:endParaRPr lang="en-IN"/>
          </a:p>
        </p:txBody>
      </p:sp>
    </p:spTree>
    <p:extLst>
      <p:ext uri="{BB962C8B-B14F-4D97-AF65-F5344CB8AC3E}">
        <p14:creationId xmlns:p14="http://schemas.microsoft.com/office/powerpoint/2010/main" val="2384401073"/>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9663-0DFA-4098-BF01-441B25031FF2}"/>
              </a:ext>
            </a:extLst>
          </p:cNvPr>
          <p:cNvSpPr>
            <a:spLocks noGrp="1"/>
          </p:cNvSpPr>
          <p:nvPr>
            <p:ph type="ctrTitle"/>
          </p:nvPr>
        </p:nvSpPr>
        <p:spPr>
          <a:xfrm>
            <a:off x="1771095" y="372862"/>
            <a:ext cx="8247356" cy="1233997"/>
          </a:xfrm>
        </p:spPr>
        <p:txBody>
          <a:bodyPr>
            <a:normAutofit fontScale="90000"/>
          </a:bodyPr>
          <a:lstStyle/>
          <a:p>
            <a:pPr algn="ctr"/>
            <a:br>
              <a:rPr lang="en-IN" dirty="0">
                <a:latin typeface="Arial Black" panose="020B0A04020102020204" pitchFamily="34" charset="0"/>
              </a:rPr>
            </a:br>
            <a:br>
              <a:rPr lang="en-IN" b="0" i="0" dirty="0">
                <a:solidFill>
                  <a:srgbClr val="610B38"/>
                </a:solidFill>
                <a:effectLst/>
                <a:latin typeface="erdana"/>
              </a:rPr>
            </a:br>
            <a:endParaRPr lang="en-IN" dirty="0">
              <a:latin typeface="Arial Black" panose="020B0A04020102020204" pitchFamily="34" charset="0"/>
            </a:endParaRPr>
          </a:p>
        </p:txBody>
      </p:sp>
      <p:sp>
        <p:nvSpPr>
          <p:cNvPr id="3" name="Subtitle 2">
            <a:extLst>
              <a:ext uri="{FF2B5EF4-FFF2-40B4-BE49-F238E27FC236}">
                <a16:creationId xmlns:a16="http://schemas.microsoft.com/office/drawing/2014/main" id="{2FEBD8CF-6A1C-491A-AE0E-B3E0765B5FE4}"/>
              </a:ext>
            </a:extLst>
          </p:cNvPr>
          <p:cNvSpPr>
            <a:spLocks noGrp="1"/>
          </p:cNvSpPr>
          <p:nvPr>
            <p:ph type="subTitle" idx="1"/>
          </p:nvPr>
        </p:nvSpPr>
        <p:spPr>
          <a:xfrm>
            <a:off x="-137651" y="5221965"/>
            <a:ext cx="12250993" cy="3745350"/>
          </a:xfrm>
        </p:spPr>
        <p:txBody>
          <a:bodyPr>
            <a:noAutofit/>
          </a:bodyPr>
          <a:lstStyle/>
          <a:p>
            <a:r>
              <a:rPr lang="en-US" sz="2800" u="sng" dirty="0"/>
              <a:t>PRESENTED</a:t>
            </a:r>
            <a:r>
              <a:rPr lang="en-US" sz="2000" u="sng" dirty="0"/>
              <a:t> </a:t>
            </a:r>
            <a:r>
              <a:rPr lang="en-US" sz="2800" u="sng" dirty="0"/>
              <a:t>BY</a:t>
            </a:r>
            <a:r>
              <a:rPr lang="en-US" sz="2000" u="sng" dirty="0"/>
              <a:t>:- </a:t>
            </a:r>
            <a:endParaRPr lang="en-IN" sz="2000" u="sng" dirty="0"/>
          </a:p>
          <a:p>
            <a:pPr algn="l"/>
            <a:r>
              <a:rPr lang="en-US" dirty="0"/>
              <a:t>        Bhaskar Goel                                    Hardik Sing                                              Ayush Yadav</a:t>
            </a:r>
          </a:p>
          <a:p>
            <a:pPr algn="l"/>
            <a:r>
              <a:rPr lang="en-US" dirty="0"/>
              <a:t>    (1901640100099)                          (1901640100125)                                   (1901640100094)</a:t>
            </a:r>
          </a:p>
        </p:txBody>
      </p:sp>
      <p:sp>
        <p:nvSpPr>
          <p:cNvPr id="5" name="TextBox 4">
            <a:extLst>
              <a:ext uri="{FF2B5EF4-FFF2-40B4-BE49-F238E27FC236}">
                <a16:creationId xmlns:a16="http://schemas.microsoft.com/office/drawing/2014/main" id="{C2D983F7-F5E3-41A4-9272-C1BCF488EFD7}"/>
              </a:ext>
            </a:extLst>
          </p:cNvPr>
          <p:cNvSpPr txBox="1"/>
          <p:nvPr/>
        </p:nvSpPr>
        <p:spPr>
          <a:xfrm>
            <a:off x="1787371" y="220689"/>
            <a:ext cx="8633534" cy="1077218"/>
          </a:xfrm>
          <a:prstGeom prst="rect">
            <a:avLst/>
          </a:prstGeom>
          <a:noFill/>
        </p:spPr>
        <p:txBody>
          <a:bodyPr wrap="square">
            <a:spAutoFit/>
          </a:bodyPr>
          <a:lstStyle/>
          <a:p>
            <a:pPr algn="ctr"/>
            <a:r>
              <a:rPr lang="en-IN" sz="3200" u="sng" dirty="0">
                <a:latin typeface="Arial Black" panose="020B0A04020102020204" pitchFamily="34" charset="0"/>
              </a:rPr>
              <a:t>DECISION REVIEW SYSTEM (DRS) Using Python</a:t>
            </a:r>
          </a:p>
        </p:txBody>
      </p:sp>
      <p:pic>
        <p:nvPicPr>
          <p:cNvPr id="6" name="Picture 5">
            <a:extLst>
              <a:ext uri="{FF2B5EF4-FFF2-40B4-BE49-F238E27FC236}">
                <a16:creationId xmlns:a16="http://schemas.microsoft.com/office/drawing/2014/main" id="{EBFFF126-60DA-4075-8FBE-96CA4ABEF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017" y="1387261"/>
            <a:ext cx="6882081" cy="3745350"/>
          </a:xfrm>
          <a:prstGeom prst="rect">
            <a:avLst/>
          </a:prstGeom>
        </p:spPr>
      </p:pic>
    </p:spTree>
    <p:extLst>
      <p:ext uri="{BB962C8B-B14F-4D97-AF65-F5344CB8AC3E}">
        <p14:creationId xmlns:p14="http://schemas.microsoft.com/office/powerpoint/2010/main" val="940240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BA75-0ED5-4A6E-9775-FF4BB5B2E9E1}"/>
              </a:ext>
            </a:extLst>
          </p:cNvPr>
          <p:cNvSpPr>
            <a:spLocks noGrp="1"/>
          </p:cNvSpPr>
          <p:nvPr>
            <p:ph type="ctrTitle"/>
          </p:nvPr>
        </p:nvSpPr>
        <p:spPr>
          <a:xfrm>
            <a:off x="834502" y="70377"/>
            <a:ext cx="9570128" cy="1944211"/>
          </a:xfrm>
        </p:spPr>
        <p:txBody>
          <a:bodyPr>
            <a:normAutofit/>
          </a:bodyPr>
          <a:lstStyle/>
          <a:p>
            <a:r>
              <a:rPr lang="en-IN" sz="4800" u="sng" dirty="0">
                <a:effectLst>
                  <a:outerShdw blurRad="38100" dist="38100" dir="2700000" algn="tl">
                    <a:srgbClr val="000000">
                      <a:alpha val="43137"/>
                    </a:srgbClr>
                  </a:outerShdw>
                </a:effectLst>
                <a:latin typeface="Arial Black" panose="020B0A04020102020204" pitchFamily="34" charset="0"/>
              </a:rPr>
              <a:t>What is DRS?</a:t>
            </a:r>
            <a:br>
              <a:rPr lang="en-IN" sz="4800" u="sng" dirty="0">
                <a:effectLst>
                  <a:outerShdw blurRad="38100" dist="38100" dir="2700000" algn="tl">
                    <a:srgbClr val="000000">
                      <a:alpha val="43137"/>
                    </a:srgbClr>
                  </a:outerShdw>
                </a:effectLst>
                <a:latin typeface="Arial Black" panose="020B0A04020102020204" pitchFamily="34" charset="0"/>
              </a:rPr>
            </a:br>
            <a:endParaRPr lang="en-IN" sz="4800" u="sng" dirty="0">
              <a:effectLst>
                <a:outerShdw blurRad="38100" dist="38100" dir="2700000" algn="tl">
                  <a:srgbClr val="000000">
                    <a:alpha val="43137"/>
                  </a:srgbClr>
                </a:outerShdw>
              </a:effectLst>
              <a:latin typeface="Arial Black" panose="020B0A04020102020204" pitchFamily="34" charset="0"/>
            </a:endParaRPr>
          </a:p>
        </p:txBody>
      </p:sp>
      <p:sp>
        <p:nvSpPr>
          <p:cNvPr id="3" name="Subtitle 2">
            <a:extLst>
              <a:ext uri="{FF2B5EF4-FFF2-40B4-BE49-F238E27FC236}">
                <a16:creationId xmlns:a16="http://schemas.microsoft.com/office/drawing/2014/main" id="{7FB31F09-332E-4AF7-9B61-42FBD208DCF4}"/>
              </a:ext>
            </a:extLst>
          </p:cNvPr>
          <p:cNvSpPr>
            <a:spLocks noGrp="1"/>
          </p:cNvSpPr>
          <p:nvPr>
            <p:ph type="subTitle" idx="1"/>
          </p:nvPr>
        </p:nvSpPr>
        <p:spPr>
          <a:xfrm>
            <a:off x="118370" y="1785057"/>
            <a:ext cx="11755578" cy="4030460"/>
          </a:xfrm>
        </p:spPr>
        <p:txBody>
          <a:bodyPr>
            <a:normAutofit/>
          </a:bodyPr>
          <a:lstStyle/>
          <a:p>
            <a:r>
              <a:rPr lang="en-US" sz="2800" b="0" i="0" dirty="0">
                <a:solidFill>
                  <a:srgbClr val="BDC1C6"/>
                </a:solidFill>
                <a:effectLst/>
                <a:latin typeface="arial" panose="020B0604020202020204" pitchFamily="34" charset="0"/>
              </a:rPr>
              <a:t>	The Decision Review System (DRS) is a technology based </a:t>
            </a:r>
            <a:r>
              <a:rPr lang="en-US" sz="2800" dirty="0">
                <a:solidFill>
                  <a:srgbClr val="BDC1C6"/>
                </a:solidFill>
                <a:latin typeface="arial" panose="020B0604020202020204" pitchFamily="34" charset="0"/>
              </a:rPr>
              <a:t> </a:t>
            </a:r>
            <a:r>
              <a:rPr lang="en-US" sz="2800" b="0" i="0" dirty="0">
                <a:solidFill>
                  <a:srgbClr val="BDC1C6"/>
                </a:solidFill>
                <a:effectLst/>
                <a:latin typeface="arial" panose="020B0604020202020204" pitchFamily="34" charset="0"/>
              </a:rPr>
              <a:t>system used in cricket to assist the match officials in their decision-making. The addition of Player Reviews and additional technology to this system was first introduced in Test cricket for the sole purpose of </a:t>
            </a:r>
            <a:r>
              <a:rPr lang="en-US" sz="2800" b="1" i="0" dirty="0">
                <a:solidFill>
                  <a:srgbClr val="BDC1C6"/>
                </a:solidFill>
                <a:effectLst/>
                <a:latin typeface="arial" panose="020B0604020202020204" pitchFamily="34" charset="0"/>
              </a:rPr>
              <a:t>reviewing controversial decisions made by the on-field umpires as to whether or not a batsman/batswoman had been dismissed.</a:t>
            </a:r>
          </a:p>
          <a:p>
            <a:r>
              <a:rPr lang="en-US" sz="2800" b="0" i="0" dirty="0">
                <a:solidFill>
                  <a:srgbClr val="BDC1C6"/>
                </a:solidFill>
                <a:effectLst/>
                <a:latin typeface="arial" panose="020B0604020202020204" pitchFamily="34" charset="0"/>
              </a:rPr>
              <a:t>On-field umpires may choose to consult with the third umpire, and players may request that the third umpire consider a decision of the on-field umpires.</a:t>
            </a:r>
            <a:endParaRPr lang="en-IN" sz="2800" dirty="0"/>
          </a:p>
        </p:txBody>
      </p:sp>
    </p:spTree>
    <p:extLst>
      <p:ext uri="{BB962C8B-B14F-4D97-AF65-F5344CB8AC3E}">
        <p14:creationId xmlns:p14="http://schemas.microsoft.com/office/powerpoint/2010/main" val="122821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626EAF9-5AC0-42EF-8180-9DDA05F339D6}"/>
              </a:ext>
            </a:extLst>
          </p:cNvPr>
          <p:cNvSpPr>
            <a:spLocks noGrp="1"/>
          </p:cNvSpPr>
          <p:nvPr>
            <p:ph type="body" idx="1"/>
          </p:nvPr>
        </p:nvSpPr>
        <p:spPr>
          <a:xfrm>
            <a:off x="372863" y="4008268"/>
            <a:ext cx="11336784" cy="1272660"/>
          </a:xfrm>
        </p:spPr>
        <p:txBody>
          <a:bodyPr>
            <a:noAutofit/>
          </a:bodyPr>
          <a:lstStyle/>
          <a:p>
            <a:pPr algn="l"/>
            <a:r>
              <a:rPr lang="en-US" sz="3200" b="1" i="0" dirty="0">
                <a:solidFill>
                  <a:srgbClr val="BDC1C6"/>
                </a:solidFill>
                <a:effectLst/>
                <a:latin typeface="arial" panose="020B0604020202020204" pitchFamily="34" charset="0"/>
              </a:rPr>
              <a:t>After the on-field umpire</a:t>
            </a:r>
            <a:r>
              <a:rPr lang="en-US" sz="3200" b="0" i="0" dirty="0">
                <a:solidFill>
                  <a:srgbClr val="BDC1C6"/>
                </a:solidFill>
                <a:effectLst/>
                <a:latin typeface="arial" panose="020B0604020202020204" pitchFamily="34" charset="0"/>
              </a:rPr>
              <a:t> gives his decision, the challenging team has a time of 15 seconds to make its decision if they want to opt for the DRS call or not. The fielding captain or the batsman declared out needs to signal a “T” sign to the </a:t>
            </a:r>
            <a:r>
              <a:rPr lang="en-US" sz="3200" b="0" i="0" dirty="0" err="1">
                <a:solidFill>
                  <a:srgbClr val="BDC1C6"/>
                </a:solidFill>
                <a:effectLst/>
                <a:latin typeface="arial" panose="020B0604020202020204" pitchFamily="34" charset="0"/>
              </a:rPr>
              <a:t>onfield</a:t>
            </a:r>
            <a:r>
              <a:rPr lang="en-US" sz="3200" b="0" i="0" dirty="0">
                <a:solidFill>
                  <a:srgbClr val="BDC1C6"/>
                </a:solidFill>
                <a:effectLst/>
                <a:latin typeface="arial" panose="020B0604020202020204" pitchFamily="34" charset="0"/>
              </a:rPr>
              <a:t>-umpire to review the decision.</a:t>
            </a:r>
          </a:p>
          <a:p>
            <a:endParaRPr lang="en-IN" sz="3200" dirty="0">
              <a:solidFill>
                <a:schemeClr val="tx1"/>
              </a:solidFill>
            </a:endParaRPr>
          </a:p>
        </p:txBody>
      </p:sp>
      <p:sp>
        <p:nvSpPr>
          <p:cNvPr id="2" name="Rectangle 1">
            <a:extLst>
              <a:ext uri="{FF2B5EF4-FFF2-40B4-BE49-F238E27FC236}">
                <a16:creationId xmlns:a16="http://schemas.microsoft.com/office/drawing/2014/main" id="{C382A8E7-BCC1-40B7-A891-7A5A41D7FAA9}"/>
              </a:ext>
            </a:extLst>
          </p:cNvPr>
          <p:cNvSpPr/>
          <p:nvPr/>
        </p:nvSpPr>
        <p:spPr>
          <a:xfrm>
            <a:off x="2156346" y="1746913"/>
            <a:ext cx="2210938" cy="1272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REVIEWED BY PLAYER/TEAM</a:t>
            </a:r>
            <a:endParaRPr lang="en-IN" dirty="0"/>
          </a:p>
        </p:txBody>
      </p:sp>
      <p:sp>
        <p:nvSpPr>
          <p:cNvPr id="4" name="Oval 3">
            <a:extLst>
              <a:ext uri="{FF2B5EF4-FFF2-40B4-BE49-F238E27FC236}">
                <a16:creationId xmlns:a16="http://schemas.microsoft.com/office/drawing/2014/main" id="{4458558F-6A7F-4D88-A750-70CDF604D9BB}"/>
              </a:ext>
            </a:extLst>
          </p:cNvPr>
          <p:cNvSpPr/>
          <p:nvPr/>
        </p:nvSpPr>
        <p:spPr>
          <a:xfrm>
            <a:off x="5622878" y="1746913"/>
            <a:ext cx="1651379" cy="1272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FIELD UMPIRE</a:t>
            </a:r>
            <a:endParaRPr lang="en-IN" dirty="0"/>
          </a:p>
        </p:txBody>
      </p:sp>
      <p:sp>
        <p:nvSpPr>
          <p:cNvPr id="7" name="Rectangle 6">
            <a:extLst>
              <a:ext uri="{FF2B5EF4-FFF2-40B4-BE49-F238E27FC236}">
                <a16:creationId xmlns:a16="http://schemas.microsoft.com/office/drawing/2014/main" id="{19E48CD6-2CA7-4654-AB39-B0F1E5B2FC51}"/>
              </a:ext>
            </a:extLst>
          </p:cNvPr>
          <p:cNvSpPr/>
          <p:nvPr/>
        </p:nvSpPr>
        <p:spPr>
          <a:xfrm>
            <a:off x="8529851" y="1746915"/>
            <a:ext cx="2115403" cy="1214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DECISION BY THIRD UMPIRE</a:t>
            </a:r>
            <a:endParaRPr lang="en-IN" dirty="0"/>
          </a:p>
        </p:txBody>
      </p:sp>
      <p:sp>
        <p:nvSpPr>
          <p:cNvPr id="8" name="Arrow: Right 7">
            <a:extLst>
              <a:ext uri="{FF2B5EF4-FFF2-40B4-BE49-F238E27FC236}">
                <a16:creationId xmlns:a16="http://schemas.microsoft.com/office/drawing/2014/main" id="{6967966D-6856-445D-B02E-7F3BFF2BC146}"/>
              </a:ext>
            </a:extLst>
          </p:cNvPr>
          <p:cNvSpPr/>
          <p:nvPr/>
        </p:nvSpPr>
        <p:spPr>
          <a:xfrm>
            <a:off x="4667534" y="2169994"/>
            <a:ext cx="627797" cy="423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8F381A9A-113D-4239-8621-AC7968B0C69A}"/>
              </a:ext>
            </a:extLst>
          </p:cNvPr>
          <p:cNvSpPr/>
          <p:nvPr/>
        </p:nvSpPr>
        <p:spPr>
          <a:xfrm>
            <a:off x="7601803" y="2210938"/>
            <a:ext cx="573206" cy="382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1395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957E-0915-448F-A4F5-D430F10AE456}"/>
              </a:ext>
            </a:extLst>
          </p:cNvPr>
          <p:cNvSpPr>
            <a:spLocks noGrp="1"/>
          </p:cNvSpPr>
          <p:nvPr>
            <p:ph type="ctrTitle"/>
          </p:nvPr>
        </p:nvSpPr>
        <p:spPr>
          <a:xfrm>
            <a:off x="1512277" y="354819"/>
            <a:ext cx="9144000" cy="1371599"/>
          </a:xfrm>
        </p:spPr>
        <p:txBody>
          <a:bodyPr>
            <a:normAutofit/>
          </a:bodyPr>
          <a:lstStyle/>
          <a:p>
            <a:r>
              <a:rPr lang="en-IN" u="sng" dirty="0">
                <a:latin typeface="Arial Black" panose="020B0A04020102020204" pitchFamily="34" charset="0"/>
              </a:rPr>
              <a:t>Software required</a:t>
            </a:r>
          </a:p>
        </p:txBody>
      </p:sp>
      <p:sp>
        <p:nvSpPr>
          <p:cNvPr id="3" name="Subtitle 2">
            <a:extLst>
              <a:ext uri="{FF2B5EF4-FFF2-40B4-BE49-F238E27FC236}">
                <a16:creationId xmlns:a16="http://schemas.microsoft.com/office/drawing/2014/main" id="{EC7FF4A8-BE23-40FE-AD34-50C04B611302}"/>
              </a:ext>
            </a:extLst>
          </p:cNvPr>
          <p:cNvSpPr>
            <a:spLocks noGrp="1"/>
          </p:cNvSpPr>
          <p:nvPr>
            <p:ph type="subTitle" idx="1"/>
          </p:nvPr>
        </p:nvSpPr>
        <p:spPr>
          <a:xfrm>
            <a:off x="1524000" y="2292626"/>
            <a:ext cx="9144000" cy="2941983"/>
          </a:xfrm>
        </p:spPr>
        <p:txBody>
          <a:bodyPr>
            <a:noAutofit/>
          </a:bodyPr>
          <a:lstStyle/>
          <a:p>
            <a:r>
              <a:rPr lang="en-US" sz="3600" dirty="0"/>
              <a:t>VISUAL STUDIO CODE</a:t>
            </a:r>
            <a:r>
              <a:rPr lang="en-US" sz="2800" dirty="0"/>
              <a:t>:</a:t>
            </a:r>
            <a:endParaRPr lang="en-US" sz="2000" b="0" i="0" dirty="0">
              <a:solidFill>
                <a:srgbClr val="BDC1C6"/>
              </a:solidFill>
              <a:effectLst/>
              <a:latin typeface="arial" panose="020B0604020202020204" pitchFamily="34" charset="0"/>
            </a:endParaRPr>
          </a:p>
          <a:p>
            <a:pPr algn="l"/>
            <a:r>
              <a:rPr lang="en-US" sz="2800" b="0" i="0" dirty="0">
                <a:solidFill>
                  <a:srgbClr val="BDC1C6"/>
                </a:solidFill>
                <a:effectLst/>
                <a:latin typeface="arial" panose="020B0604020202020204" pitchFamily="34" charset="0"/>
              </a:rPr>
              <a:t>Visual Studio Code is a </a:t>
            </a:r>
            <a:r>
              <a:rPr lang="en-US" sz="2800" b="1" i="0" dirty="0">
                <a:solidFill>
                  <a:srgbClr val="BDC1C6"/>
                </a:solidFill>
                <a:effectLst/>
                <a:latin typeface="arial" panose="020B0604020202020204" pitchFamily="34" charset="0"/>
              </a:rPr>
              <a:t>streamlined code editor with support for development operations like debugging, task running, and version control</a:t>
            </a:r>
            <a:r>
              <a:rPr lang="en-US" sz="2800" b="0" i="0" dirty="0">
                <a:solidFill>
                  <a:srgbClr val="BDC1C6"/>
                </a:solidFill>
                <a:effectLst/>
                <a:latin typeface="arial" panose="020B0604020202020204" pitchFamily="34" charset="0"/>
              </a:rPr>
              <a:t>. It aims to provide just the tools a developer needs for a quick code-build-debug cycle and leaves more complex workflows to fuller featured IDEs, such as Visual Studio IDE</a:t>
            </a:r>
            <a:r>
              <a:rPr lang="en-US" sz="2000" b="0" i="0" dirty="0">
                <a:solidFill>
                  <a:srgbClr val="BDC1C6"/>
                </a:solidFill>
                <a:effectLst/>
                <a:latin typeface="arial" panose="020B0604020202020204" pitchFamily="34" charset="0"/>
              </a:rPr>
              <a:t>.</a:t>
            </a:r>
          </a:p>
          <a:p>
            <a:endParaRPr lang="en-IN" sz="2800" dirty="0"/>
          </a:p>
        </p:txBody>
      </p:sp>
    </p:spTree>
    <p:extLst>
      <p:ext uri="{BB962C8B-B14F-4D97-AF65-F5344CB8AC3E}">
        <p14:creationId xmlns:p14="http://schemas.microsoft.com/office/powerpoint/2010/main" val="404116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CE00-37E4-43DC-B5AB-F0A72ED5CA78}"/>
              </a:ext>
            </a:extLst>
          </p:cNvPr>
          <p:cNvSpPr>
            <a:spLocks noGrp="1"/>
          </p:cNvSpPr>
          <p:nvPr>
            <p:ph type="title"/>
          </p:nvPr>
        </p:nvSpPr>
        <p:spPr>
          <a:xfrm>
            <a:off x="1524001" y="180056"/>
            <a:ext cx="11333370" cy="949911"/>
          </a:xfrm>
        </p:spPr>
        <p:txBody>
          <a:bodyPr>
            <a:normAutofit/>
          </a:bodyPr>
          <a:lstStyle/>
          <a:p>
            <a:r>
              <a:rPr lang="en-US" sz="4800" b="1" dirty="0">
                <a:latin typeface="inter-bold"/>
              </a:rPr>
              <a:t>		Tools</a:t>
            </a:r>
            <a:r>
              <a:rPr lang="en-US" sz="4800" b="1" i="0" dirty="0">
                <a:effectLst/>
                <a:latin typeface="inter-bold"/>
              </a:rPr>
              <a:t> used for DRS</a:t>
            </a:r>
            <a:endParaRPr lang="en-IN" sz="4800" dirty="0"/>
          </a:p>
        </p:txBody>
      </p:sp>
      <p:sp>
        <p:nvSpPr>
          <p:cNvPr id="3" name="Text Placeholder 2">
            <a:extLst>
              <a:ext uri="{FF2B5EF4-FFF2-40B4-BE49-F238E27FC236}">
                <a16:creationId xmlns:a16="http://schemas.microsoft.com/office/drawing/2014/main" id="{16CD20BA-82FA-46BD-8586-100184DC6355}"/>
              </a:ext>
            </a:extLst>
          </p:cNvPr>
          <p:cNvSpPr>
            <a:spLocks noGrp="1"/>
          </p:cNvSpPr>
          <p:nvPr>
            <p:ph type="body" idx="1"/>
          </p:nvPr>
        </p:nvSpPr>
        <p:spPr>
          <a:xfrm>
            <a:off x="618947" y="1129968"/>
            <a:ext cx="10525112" cy="5310590"/>
          </a:xfrm>
        </p:spPr>
        <p:txBody>
          <a:bodyPr>
            <a:normAutofit fontScale="25000" lnSpcReduction="20000"/>
          </a:bodyPr>
          <a:lstStyle/>
          <a:p>
            <a:pPr algn="just"/>
            <a:endParaRPr lang="en-US" dirty="0">
              <a:solidFill>
                <a:schemeClr val="tx1"/>
              </a:solidFill>
              <a:latin typeface="inter-regular"/>
            </a:endParaRPr>
          </a:p>
          <a:p>
            <a:pPr algn="just"/>
            <a:r>
              <a:rPr lang="en-US" dirty="0">
                <a:solidFill>
                  <a:schemeClr val="tx1"/>
                </a:solidFill>
                <a:latin typeface="inter-regular"/>
              </a:rPr>
              <a:t>                                                                                                                                                                           </a:t>
            </a:r>
            <a:r>
              <a:rPr lang="en-US" sz="9600" b="1" dirty="0">
                <a:solidFill>
                  <a:schemeClr val="tx1"/>
                </a:solidFill>
                <a:latin typeface="inter-regular"/>
              </a:rPr>
              <a:t>language used-</a:t>
            </a:r>
            <a:r>
              <a:rPr lang="en-US" sz="9600" dirty="0">
                <a:solidFill>
                  <a:schemeClr val="tx1"/>
                </a:solidFill>
                <a:latin typeface="inter-regular"/>
              </a:rPr>
              <a:t>&gt;python</a:t>
            </a:r>
          </a:p>
          <a:p>
            <a:pPr algn="just"/>
            <a:endParaRPr lang="en-US" sz="9600" dirty="0">
              <a:solidFill>
                <a:schemeClr val="tx1"/>
              </a:solidFill>
              <a:latin typeface="inter-regular"/>
            </a:endParaRPr>
          </a:p>
          <a:p>
            <a:pPr algn="just"/>
            <a:r>
              <a:rPr lang="en-US" sz="17600" dirty="0">
                <a:solidFill>
                  <a:schemeClr val="tx1"/>
                </a:solidFill>
                <a:latin typeface="inter-regular"/>
              </a:rPr>
              <a:t>                           </a:t>
            </a:r>
            <a:r>
              <a:rPr lang="en-US" sz="17600" u="sng" dirty="0">
                <a:solidFill>
                  <a:schemeClr val="tx1"/>
                </a:solidFill>
                <a:latin typeface="inter-regular"/>
              </a:rPr>
              <a:t>MODULES:</a:t>
            </a:r>
            <a:endParaRPr lang="en-US" sz="17600" dirty="0">
              <a:solidFill>
                <a:schemeClr val="tx1"/>
              </a:solidFill>
              <a:latin typeface="inter-regular"/>
            </a:endParaRPr>
          </a:p>
          <a:p>
            <a:pPr algn="just"/>
            <a:r>
              <a:rPr lang="en-IN" sz="9600" b="1" u="sng" dirty="0">
                <a:solidFill>
                  <a:schemeClr val="tx1"/>
                </a:solidFill>
                <a:latin typeface="inter-bold"/>
              </a:rPr>
              <a:t>TKINTER</a:t>
            </a:r>
            <a:r>
              <a:rPr lang="en-US" sz="9600" u="sng" dirty="0">
                <a:solidFill>
                  <a:schemeClr val="tx1"/>
                </a:solidFill>
                <a:latin typeface="inter-regular"/>
              </a:rPr>
              <a:t>: </a:t>
            </a:r>
            <a:r>
              <a:rPr lang="en-US" sz="9600" b="1" i="0" dirty="0">
                <a:solidFill>
                  <a:srgbClr val="BDC1C6"/>
                </a:solidFill>
                <a:effectLst/>
                <a:latin typeface="arial" panose="020B0604020202020204" pitchFamily="34" charset="0"/>
              </a:rPr>
              <a:t>Python when combined with </a:t>
            </a:r>
            <a:r>
              <a:rPr lang="en-US" sz="9600" b="1" i="0" dirty="0" err="1">
                <a:solidFill>
                  <a:srgbClr val="BDC1C6"/>
                </a:solidFill>
                <a:effectLst/>
                <a:latin typeface="arial" panose="020B0604020202020204" pitchFamily="34" charset="0"/>
              </a:rPr>
              <a:t>Tkinter</a:t>
            </a:r>
            <a:r>
              <a:rPr lang="en-US" sz="9600" b="1" i="0" dirty="0">
                <a:solidFill>
                  <a:srgbClr val="BDC1C6"/>
                </a:solidFill>
                <a:effectLst/>
                <a:latin typeface="arial" panose="020B0604020202020204" pitchFamily="34" charset="0"/>
              </a:rPr>
              <a:t> provides a fast and easy way to create GUI applications. </a:t>
            </a:r>
            <a:r>
              <a:rPr lang="en-US" sz="9600" b="1" i="0" dirty="0" err="1">
                <a:solidFill>
                  <a:srgbClr val="BDC1C6"/>
                </a:solidFill>
                <a:effectLst/>
                <a:latin typeface="arial" panose="020B0604020202020204" pitchFamily="34" charset="0"/>
              </a:rPr>
              <a:t>Tkinter</a:t>
            </a:r>
            <a:r>
              <a:rPr lang="en-US" sz="9600" b="1" i="0" dirty="0">
                <a:solidFill>
                  <a:srgbClr val="BDC1C6"/>
                </a:solidFill>
                <a:effectLst/>
                <a:latin typeface="arial" panose="020B0604020202020204" pitchFamily="34" charset="0"/>
              </a:rPr>
              <a:t> provides a powerful object-oriented interface to the Tk GUI toolkit. Import the </a:t>
            </a:r>
            <a:r>
              <a:rPr lang="en-US" sz="9600" b="1" i="0" dirty="0" err="1">
                <a:solidFill>
                  <a:srgbClr val="BDC1C6"/>
                </a:solidFill>
                <a:effectLst/>
                <a:latin typeface="arial" panose="020B0604020202020204" pitchFamily="34" charset="0"/>
              </a:rPr>
              <a:t>Tkinter</a:t>
            </a:r>
            <a:r>
              <a:rPr lang="en-US" sz="9600" b="1" i="0" dirty="0">
                <a:solidFill>
                  <a:srgbClr val="BDC1C6"/>
                </a:solidFill>
                <a:effectLst/>
                <a:latin typeface="arial" panose="020B0604020202020204" pitchFamily="34" charset="0"/>
              </a:rPr>
              <a:t> module</a:t>
            </a:r>
            <a:r>
              <a:rPr lang="en-US" sz="8000" b="1" i="0" dirty="0">
                <a:solidFill>
                  <a:srgbClr val="BDC1C6"/>
                </a:solidFill>
                <a:effectLst/>
                <a:latin typeface="arial" panose="020B0604020202020204" pitchFamily="34" charset="0"/>
              </a:rPr>
              <a:t>.</a:t>
            </a:r>
            <a:endParaRPr lang="en-US" sz="8000" b="1" i="0" dirty="0">
              <a:solidFill>
                <a:schemeClr val="tx1"/>
              </a:solidFill>
              <a:effectLst/>
              <a:latin typeface="inter-regular"/>
            </a:endParaRPr>
          </a:p>
          <a:p>
            <a:pPr algn="just"/>
            <a:endParaRPr lang="en-US" sz="9600" b="0" i="0" dirty="0">
              <a:solidFill>
                <a:schemeClr val="tx1"/>
              </a:solidFill>
              <a:effectLst/>
              <a:latin typeface="inter-regular"/>
            </a:endParaRPr>
          </a:p>
          <a:p>
            <a:pPr algn="just"/>
            <a:r>
              <a:rPr lang="en-IN" sz="9600" b="1" u="sng" dirty="0">
                <a:solidFill>
                  <a:schemeClr val="tx1"/>
                </a:solidFill>
                <a:latin typeface="inter-bold"/>
              </a:rPr>
              <a:t>THREADING</a:t>
            </a:r>
            <a:r>
              <a:rPr lang="en-IN" sz="9600" b="1" i="0" u="sng" dirty="0">
                <a:solidFill>
                  <a:schemeClr val="tx1"/>
                </a:solidFill>
                <a:effectLst/>
                <a:latin typeface="inter-bold"/>
              </a:rPr>
              <a:t>:</a:t>
            </a:r>
            <a:r>
              <a:rPr lang="en-US" sz="9600" b="0" i="0" dirty="0">
                <a:solidFill>
                  <a:srgbClr val="BDC1C6"/>
                </a:solidFill>
                <a:effectLst/>
                <a:latin typeface="arial" panose="020B0604020202020204" pitchFamily="34" charset="0"/>
              </a:rPr>
              <a:t>The threading module </a:t>
            </a:r>
            <a:r>
              <a:rPr lang="en-US" sz="9600" b="1" i="0" dirty="0">
                <a:solidFill>
                  <a:srgbClr val="BDC1C6"/>
                </a:solidFill>
                <a:effectLst/>
                <a:latin typeface="arial" panose="020B0604020202020204" pitchFamily="34" charset="0"/>
              </a:rPr>
              <a:t>exposes all the methods of the thread module</a:t>
            </a:r>
            <a:r>
              <a:rPr lang="en-US" sz="9600" b="0" i="0" dirty="0">
                <a:solidFill>
                  <a:srgbClr val="BDC1C6"/>
                </a:solidFill>
                <a:effectLst/>
                <a:latin typeface="arial" panose="020B0604020202020204" pitchFamily="34" charset="0"/>
              </a:rPr>
              <a:t> and provides some additional methods − threading. </a:t>
            </a:r>
            <a:r>
              <a:rPr lang="en-US" sz="9600" b="0" i="0" dirty="0" err="1">
                <a:solidFill>
                  <a:srgbClr val="BDC1C6"/>
                </a:solidFill>
                <a:effectLst/>
                <a:latin typeface="arial" panose="020B0604020202020204" pitchFamily="34" charset="0"/>
              </a:rPr>
              <a:t>activeCount</a:t>
            </a:r>
            <a:r>
              <a:rPr lang="en-US" sz="9600" b="0" i="0" dirty="0">
                <a:solidFill>
                  <a:srgbClr val="BDC1C6"/>
                </a:solidFill>
                <a:effectLst/>
                <a:latin typeface="arial" panose="020B0604020202020204" pitchFamily="34" charset="0"/>
              </a:rPr>
              <a:t>() − Returns the number of thread objects that are active</a:t>
            </a:r>
            <a:r>
              <a:rPr lang="en-US" sz="8000" b="0" i="0" dirty="0">
                <a:solidFill>
                  <a:srgbClr val="BDC1C6"/>
                </a:solidFill>
                <a:effectLst/>
                <a:latin typeface="arial" panose="020B0604020202020204" pitchFamily="34" charset="0"/>
              </a:rPr>
              <a:t>.</a:t>
            </a:r>
            <a:endParaRPr lang="en-US" sz="9600" b="0" i="0" dirty="0">
              <a:solidFill>
                <a:schemeClr val="tx1"/>
              </a:solidFill>
              <a:effectLst/>
              <a:latin typeface="inter-regular"/>
            </a:endParaRPr>
          </a:p>
          <a:p>
            <a:pPr algn="just"/>
            <a:endParaRPr lang="en-US" sz="9600" b="0" i="0" dirty="0">
              <a:solidFill>
                <a:schemeClr val="tx1"/>
              </a:solidFill>
              <a:effectLst/>
              <a:latin typeface="inter-regular"/>
            </a:endParaRPr>
          </a:p>
          <a:p>
            <a:pPr algn="l"/>
            <a:r>
              <a:rPr lang="en-US" sz="9600" b="1" u="sng" dirty="0" err="1">
                <a:solidFill>
                  <a:schemeClr val="tx1"/>
                </a:solidFill>
                <a:latin typeface="Arial" panose="020B0604020202020204" pitchFamily="34" charset="0"/>
                <a:cs typeface="Arial" panose="020B0604020202020204" pitchFamily="34" charset="0"/>
              </a:rPr>
              <a:t>TIME</a:t>
            </a:r>
            <a:r>
              <a:rPr lang="en-US" sz="9600" b="0" i="0" u="sng" dirty="0" err="1">
                <a:solidFill>
                  <a:schemeClr val="tx1"/>
                </a:solidFill>
                <a:effectLst/>
                <a:latin typeface="Arial" panose="020B0604020202020204" pitchFamily="34" charset="0"/>
                <a:cs typeface="Arial" panose="020B0604020202020204" pitchFamily="34" charset="0"/>
              </a:rPr>
              <a:t>:</a:t>
            </a:r>
            <a:r>
              <a:rPr lang="en-US" sz="9600" b="0" i="0" dirty="0" err="1">
                <a:solidFill>
                  <a:srgbClr val="BDC1C6"/>
                </a:solidFill>
                <a:effectLst/>
                <a:latin typeface="arial" panose="020B0604020202020204" pitchFamily="34" charset="0"/>
              </a:rPr>
              <a:t>The</a:t>
            </a:r>
            <a:r>
              <a:rPr lang="en-US" sz="9600" b="0" i="0" dirty="0">
                <a:solidFill>
                  <a:srgbClr val="BDC1C6"/>
                </a:solidFill>
                <a:effectLst/>
                <a:latin typeface="arial" panose="020B0604020202020204" pitchFamily="34" charset="0"/>
              </a:rPr>
              <a:t> Python time module </a:t>
            </a:r>
            <a:r>
              <a:rPr lang="en-US" sz="9600" b="1" i="0" dirty="0">
                <a:solidFill>
                  <a:srgbClr val="BDC1C6"/>
                </a:solidFill>
                <a:effectLst/>
                <a:latin typeface="arial" panose="020B0604020202020204" pitchFamily="34" charset="0"/>
              </a:rPr>
              <a:t>provides many ways of representing time in code</a:t>
            </a:r>
            <a:r>
              <a:rPr lang="en-US" sz="9600" b="0" i="0" dirty="0">
                <a:solidFill>
                  <a:srgbClr val="BDC1C6"/>
                </a:solidFill>
                <a:effectLst/>
                <a:latin typeface="arial" panose="020B0604020202020204" pitchFamily="34" charset="0"/>
              </a:rPr>
              <a:t>, such as objects, numbers, and strings. It also provides functionality other than representing time, like waiting during code execution and measuring the efficiency of your code.</a:t>
            </a:r>
          </a:p>
          <a:p>
            <a:pPr algn="just"/>
            <a:endParaRPr lang="en-US" sz="9600" b="0" i="0" dirty="0">
              <a:solidFill>
                <a:schemeClr val="tx1"/>
              </a:solidFill>
              <a:effectLst/>
            </a:endParaRPr>
          </a:p>
          <a:p>
            <a:pPr algn="just"/>
            <a:endParaRPr lang="en-US" sz="12800" b="0" i="0" dirty="0">
              <a:solidFill>
                <a:srgbClr val="333333"/>
              </a:solidFill>
              <a:effectLst/>
              <a:latin typeface="inter-regular"/>
            </a:endParaRPr>
          </a:p>
          <a:p>
            <a:pPr algn="just"/>
            <a:endParaRPr lang="en-US" sz="2000" b="0" i="0" dirty="0">
              <a:solidFill>
                <a:srgbClr val="333333"/>
              </a:solidFill>
              <a:effectLst/>
              <a:latin typeface="inter-regular"/>
            </a:endParaRPr>
          </a:p>
          <a:p>
            <a:pPr algn="just"/>
            <a:endParaRPr lang="en-IN" sz="2800" b="0" i="0" dirty="0">
              <a:solidFill>
                <a:schemeClr val="tx1"/>
              </a:solidFill>
              <a:effectLst/>
              <a:latin typeface="inter-regular"/>
            </a:endParaRPr>
          </a:p>
          <a:p>
            <a:pPr algn="just"/>
            <a:r>
              <a:rPr lang="en-US" sz="3600" b="0" i="0" dirty="0">
                <a:solidFill>
                  <a:srgbClr val="000000"/>
                </a:solidFill>
                <a:effectLst/>
                <a:latin typeface="inter-regular"/>
              </a:rPr>
              <a:t>s</a:t>
            </a:r>
            <a:r>
              <a:rPr lang="en-US" b="0" i="0" dirty="0">
                <a:solidFill>
                  <a:srgbClr val="000000"/>
                </a:solidFill>
                <a:effectLst/>
                <a:latin typeface="inter-regular"/>
              </a:rPr>
              <a:t> used to check browser activities. To install this library, type the following command in your terminal.</a:t>
            </a:r>
          </a:p>
          <a:p>
            <a:endParaRPr lang="en-IN" dirty="0"/>
          </a:p>
        </p:txBody>
      </p:sp>
    </p:spTree>
    <p:extLst>
      <p:ext uri="{BB962C8B-B14F-4D97-AF65-F5344CB8AC3E}">
        <p14:creationId xmlns:p14="http://schemas.microsoft.com/office/powerpoint/2010/main" val="235429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59B60-F7D4-4FEA-9F08-6EA3E9898CDB}"/>
              </a:ext>
            </a:extLst>
          </p:cNvPr>
          <p:cNvSpPr>
            <a:spLocks noGrp="1"/>
          </p:cNvSpPr>
          <p:nvPr>
            <p:ph type="ctrTitle"/>
          </p:nvPr>
        </p:nvSpPr>
        <p:spPr>
          <a:xfrm>
            <a:off x="245047" y="357809"/>
            <a:ext cx="11762913" cy="596348"/>
          </a:xfrm>
        </p:spPr>
        <p:txBody>
          <a:bodyPr>
            <a:normAutofit/>
          </a:bodyPr>
          <a:lstStyle/>
          <a:p>
            <a:r>
              <a:rPr lang="en-US" sz="3600" u="sng" dirty="0">
                <a:latin typeface="Arial Black" panose="020B0A04020102020204" pitchFamily="34" charset="0"/>
              </a:rPr>
              <a:t>MODULES:</a:t>
            </a:r>
            <a:endParaRPr lang="en-IN" sz="3600" u="sng" dirty="0">
              <a:latin typeface="Arial Black" panose="020B0A04020102020204" pitchFamily="34" charset="0"/>
            </a:endParaRPr>
          </a:p>
        </p:txBody>
      </p:sp>
      <p:sp>
        <p:nvSpPr>
          <p:cNvPr id="3" name="Subtitle 2">
            <a:extLst>
              <a:ext uri="{FF2B5EF4-FFF2-40B4-BE49-F238E27FC236}">
                <a16:creationId xmlns:a16="http://schemas.microsoft.com/office/drawing/2014/main" id="{750B2474-BF40-4256-ABA4-28A513AABE1F}"/>
              </a:ext>
            </a:extLst>
          </p:cNvPr>
          <p:cNvSpPr>
            <a:spLocks noGrp="1"/>
          </p:cNvSpPr>
          <p:nvPr>
            <p:ph type="subTitle" idx="1"/>
          </p:nvPr>
        </p:nvSpPr>
        <p:spPr>
          <a:xfrm>
            <a:off x="238303" y="1895061"/>
            <a:ext cx="11869445" cy="3922643"/>
          </a:xfrm>
        </p:spPr>
        <p:txBody>
          <a:bodyPr>
            <a:normAutofit/>
          </a:bodyPr>
          <a:lstStyle/>
          <a:p>
            <a:r>
              <a:rPr lang="en-US" b="0" i="0" u="sng" dirty="0">
                <a:solidFill>
                  <a:srgbClr val="BDC1C6"/>
                </a:solidFill>
                <a:effectLst/>
                <a:latin typeface="arial" panose="020B0604020202020204" pitchFamily="34" charset="0"/>
              </a:rPr>
              <a:t>CV2</a:t>
            </a:r>
            <a:r>
              <a:rPr lang="en-US" b="0" i="0" dirty="0">
                <a:solidFill>
                  <a:srgbClr val="BDC1C6"/>
                </a:solidFill>
                <a:effectLst/>
                <a:latin typeface="arial" panose="020B0604020202020204" pitchFamily="34" charset="0"/>
              </a:rPr>
              <a:t>:OpenCV-Python is </a:t>
            </a:r>
            <a:r>
              <a:rPr lang="en-US" b="1" i="0" dirty="0">
                <a:solidFill>
                  <a:srgbClr val="BDC1C6"/>
                </a:solidFill>
                <a:effectLst/>
                <a:latin typeface="arial" panose="020B0604020202020204" pitchFamily="34" charset="0"/>
              </a:rPr>
              <a:t>a library of Python bindings designed to solve computer vision problems</a:t>
            </a:r>
          </a:p>
          <a:p>
            <a:pPr algn="l"/>
            <a:r>
              <a:rPr lang="en-US" b="1" u="sng" dirty="0">
                <a:solidFill>
                  <a:srgbClr val="BDC1C6"/>
                </a:solidFill>
                <a:latin typeface="arial" panose="020B0604020202020204" pitchFamily="34" charset="0"/>
              </a:rPr>
              <a:t>IMUTILS</a:t>
            </a:r>
            <a:r>
              <a:rPr lang="en-US" b="1" dirty="0">
                <a:solidFill>
                  <a:srgbClr val="BDC1C6"/>
                </a:solidFill>
                <a:latin typeface="arial" panose="020B0604020202020204" pitchFamily="34" charset="0"/>
              </a:rPr>
              <a:t>:</a:t>
            </a:r>
            <a:r>
              <a:rPr lang="en-US" b="0" i="0" dirty="0">
                <a:solidFill>
                  <a:srgbClr val="BDC1C6"/>
                </a:solidFill>
                <a:effectLst/>
                <a:latin typeface="arial" panose="020B0604020202020204" pitchFamily="34" charset="0"/>
              </a:rPr>
              <a:t>A </a:t>
            </a:r>
            <a:r>
              <a:rPr lang="en-US" b="1" i="0" dirty="0">
                <a:solidFill>
                  <a:srgbClr val="BDC1C6"/>
                </a:solidFill>
                <a:effectLst/>
                <a:latin typeface="arial" panose="020B0604020202020204" pitchFamily="34" charset="0"/>
              </a:rPr>
              <a:t>series of convenience functions to make basic image processing functions such as translation, rotation, resizing, skeletonization</a:t>
            </a:r>
            <a:r>
              <a:rPr lang="en-US" b="0" i="0" dirty="0">
                <a:solidFill>
                  <a:srgbClr val="BDC1C6"/>
                </a:solidFill>
                <a:effectLst/>
                <a:latin typeface="arial" panose="020B0604020202020204" pitchFamily="34" charset="0"/>
              </a:rPr>
              <a:t>, and displaying Matplotlib images easier with OpenCV.</a:t>
            </a:r>
          </a:p>
          <a:p>
            <a:pPr algn="l"/>
            <a:r>
              <a:rPr lang="en-US" u="sng" dirty="0">
                <a:solidFill>
                  <a:srgbClr val="BDC1C6"/>
                </a:solidFill>
                <a:latin typeface="arial" panose="020B0604020202020204" pitchFamily="34" charset="0"/>
              </a:rPr>
              <a:t>FUNCTOOLS</a:t>
            </a:r>
            <a:r>
              <a:rPr lang="en-US" dirty="0">
                <a:solidFill>
                  <a:srgbClr val="BDC1C6"/>
                </a:solidFill>
                <a:latin typeface="arial" panose="020B0604020202020204" pitchFamily="34" charset="0"/>
              </a:rPr>
              <a:t>: </a:t>
            </a:r>
            <a:r>
              <a:rPr lang="en-US" b="0" i="0" dirty="0" err="1">
                <a:solidFill>
                  <a:srgbClr val="BDC1C6"/>
                </a:solidFill>
                <a:effectLst/>
                <a:latin typeface="arial" panose="020B0604020202020204" pitchFamily="34" charset="0"/>
              </a:rPr>
              <a:t>Functools</a:t>
            </a:r>
            <a:r>
              <a:rPr lang="en-US" b="0" i="0" dirty="0">
                <a:solidFill>
                  <a:srgbClr val="BDC1C6"/>
                </a:solidFill>
                <a:effectLst/>
                <a:latin typeface="arial" panose="020B0604020202020204" pitchFamily="34" charset="0"/>
              </a:rPr>
              <a:t> module is </a:t>
            </a:r>
            <a:r>
              <a:rPr lang="en-US" b="1" i="0" dirty="0">
                <a:solidFill>
                  <a:srgbClr val="BDC1C6"/>
                </a:solidFill>
                <a:effectLst/>
                <a:latin typeface="arial" panose="020B0604020202020204" pitchFamily="34" charset="0"/>
              </a:rPr>
              <a:t>for higher-order functions that work on other functions</a:t>
            </a:r>
            <a:r>
              <a:rPr lang="en-US" b="0" i="0" dirty="0">
                <a:solidFill>
                  <a:srgbClr val="BDC1C6"/>
                </a:solidFill>
                <a:effectLst/>
                <a:latin typeface="arial" panose="020B0604020202020204" pitchFamily="34" charset="0"/>
              </a:rPr>
              <a:t>. It provides functions for working with other functions and callable objects to use or extend them without completely rewriting them.</a:t>
            </a:r>
          </a:p>
          <a:p>
            <a:pPr algn="l"/>
            <a:endParaRPr lang="en-US" b="0" i="0" dirty="0">
              <a:solidFill>
                <a:srgbClr val="BDC1C6"/>
              </a:solidFill>
              <a:effectLst/>
              <a:latin typeface="arial" panose="020B0604020202020204" pitchFamily="34" charset="0"/>
            </a:endParaRPr>
          </a:p>
          <a:p>
            <a:endParaRPr lang="en-US" b="1" i="0" dirty="0">
              <a:solidFill>
                <a:srgbClr val="BDC1C6"/>
              </a:solidFill>
              <a:effectLst/>
              <a:latin typeface="arial" panose="020B0604020202020204" pitchFamily="34" charset="0"/>
            </a:endParaRPr>
          </a:p>
        </p:txBody>
      </p:sp>
    </p:spTree>
    <p:extLst>
      <p:ext uri="{BB962C8B-B14F-4D97-AF65-F5344CB8AC3E}">
        <p14:creationId xmlns:p14="http://schemas.microsoft.com/office/powerpoint/2010/main" val="188225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2419-F63D-4F51-8CD7-D515B1E1F6ED}"/>
              </a:ext>
            </a:extLst>
          </p:cNvPr>
          <p:cNvSpPr>
            <a:spLocks noGrp="1"/>
          </p:cNvSpPr>
          <p:nvPr>
            <p:ph type="ctrTitle"/>
          </p:nvPr>
        </p:nvSpPr>
        <p:spPr>
          <a:xfrm>
            <a:off x="1338470" y="415483"/>
            <a:ext cx="9144000" cy="1356995"/>
          </a:xfrm>
        </p:spPr>
        <p:txBody>
          <a:bodyPr>
            <a:normAutofit fontScale="90000"/>
          </a:bodyPr>
          <a:lstStyle/>
          <a:p>
            <a:r>
              <a:rPr lang="en-IN" sz="9600" b="1" u="sng" dirty="0">
                <a:latin typeface="Arial Black" panose="020B0A04020102020204" pitchFamily="34" charset="0"/>
              </a:rPr>
              <a:t>Conclusion</a:t>
            </a:r>
            <a:r>
              <a:rPr lang="en-IN" sz="9600" b="1" dirty="0"/>
              <a:t> </a:t>
            </a:r>
          </a:p>
        </p:txBody>
      </p:sp>
      <p:sp>
        <p:nvSpPr>
          <p:cNvPr id="3" name="Subtitle 2">
            <a:extLst>
              <a:ext uri="{FF2B5EF4-FFF2-40B4-BE49-F238E27FC236}">
                <a16:creationId xmlns:a16="http://schemas.microsoft.com/office/drawing/2014/main" id="{CA3B078A-D912-4D8B-932C-78175363709D}"/>
              </a:ext>
            </a:extLst>
          </p:cNvPr>
          <p:cNvSpPr>
            <a:spLocks noGrp="1"/>
          </p:cNvSpPr>
          <p:nvPr>
            <p:ph type="subTitle" idx="1"/>
          </p:nvPr>
        </p:nvSpPr>
        <p:spPr>
          <a:xfrm>
            <a:off x="1716085" y="2603027"/>
            <a:ext cx="9144000" cy="3167268"/>
          </a:xfrm>
        </p:spPr>
        <p:txBody>
          <a:bodyPr>
            <a:noAutofit/>
          </a:bodyPr>
          <a:lstStyle/>
          <a:p>
            <a:r>
              <a:rPr lang="en-US" sz="2800" b="0" i="0" dirty="0">
                <a:effectLst/>
                <a:latin typeface="Lato" panose="020B0604020202020204" pitchFamily="34" charset="0"/>
              </a:rPr>
              <a:t>The decision review system has generally received positive responses from players and teams since it launches, because of its positive response many countries are trying to implement a decision review system(DRS) in their games for avoiding controversial decisions</a:t>
            </a:r>
            <a:endParaRPr lang="en-IN" sz="2800" b="0" i="0" dirty="0">
              <a:effectLst/>
              <a:latin typeface="Lato" panose="020B0604020202020204" pitchFamily="34" charset="0"/>
            </a:endParaRPr>
          </a:p>
        </p:txBody>
      </p:sp>
    </p:spTree>
    <p:extLst>
      <p:ext uri="{BB962C8B-B14F-4D97-AF65-F5344CB8AC3E}">
        <p14:creationId xmlns:p14="http://schemas.microsoft.com/office/powerpoint/2010/main" val="34258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07DE-619F-48AE-9F2D-EE3ECD76646D}"/>
              </a:ext>
            </a:extLst>
          </p:cNvPr>
          <p:cNvSpPr>
            <a:spLocks noGrp="1"/>
          </p:cNvSpPr>
          <p:nvPr>
            <p:ph type="ctrTitle"/>
          </p:nvPr>
        </p:nvSpPr>
        <p:spPr>
          <a:xfrm>
            <a:off x="1524000" y="275208"/>
            <a:ext cx="9144000" cy="941033"/>
          </a:xfrm>
        </p:spPr>
        <p:txBody>
          <a:bodyPr>
            <a:normAutofit/>
          </a:bodyPr>
          <a:lstStyle/>
          <a:p>
            <a:r>
              <a:rPr lang="en-IN" u="sng" dirty="0">
                <a:latin typeface="Arial Black" panose="020B0A04020102020204" pitchFamily="34" charset="0"/>
              </a:rPr>
              <a:t>FUTURE</a:t>
            </a:r>
            <a:r>
              <a:rPr lang="en-IN" b="0" i="0" u="sng" dirty="0">
                <a:effectLst/>
                <a:latin typeface="Arial Black" panose="020B0A04020102020204" pitchFamily="34" charset="0"/>
              </a:rPr>
              <a:t> </a:t>
            </a:r>
            <a:r>
              <a:rPr lang="en-IN" u="sng" dirty="0">
                <a:latin typeface="Arial Black" panose="020B0A04020102020204" pitchFamily="34" charset="0"/>
              </a:rPr>
              <a:t>SCOPE</a:t>
            </a:r>
            <a:r>
              <a:rPr lang="en-IN" b="0" i="0" u="sng" dirty="0">
                <a:effectLst/>
                <a:latin typeface="Arial Black" panose="020B0A04020102020204" pitchFamily="34" charset="0"/>
              </a:rPr>
              <a:t>?</a:t>
            </a:r>
            <a:endParaRPr lang="en-IN" u="sng" dirty="0">
              <a:latin typeface="Arial Black" panose="020B0A04020102020204" pitchFamily="34" charset="0"/>
            </a:endParaRPr>
          </a:p>
        </p:txBody>
      </p:sp>
      <p:sp>
        <p:nvSpPr>
          <p:cNvPr id="3" name="Subtitle 2">
            <a:extLst>
              <a:ext uri="{FF2B5EF4-FFF2-40B4-BE49-F238E27FC236}">
                <a16:creationId xmlns:a16="http://schemas.microsoft.com/office/drawing/2014/main" id="{14BDED8B-09AC-4023-82CA-5A90BA58A818}"/>
              </a:ext>
            </a:extLst>
          </p:cNvPr>
          <p:cNvSpPr>
            <a:spLocks noGrp="1"/>
          </p:cNvSpPr>
          <p:nvPr>
            <p:ph type="subTitle" idx="1"/>
          </p:nvPr>
        </p:nvSpPr>
        <p:spPr>
          <a:xfrm>
            <a:off x="1524000" y="1837678"/>
            <a:ext cx="9144000" cy="3373514"/>
          </a:xfrm>
        </p:spPr>
        <p:txBody>
          <a:bodyPr>
            <a:normAutofit/>
          </a:bodyPr>
          <a:lstStyle/>
          <a:p>
            <a:r>
              <a:rPr lang="en-US" sz="2800" dirty="0">
                <a:latin typeface="arial" panose="020B0604020202020204" pitchFamily="34" charset="0"/>
              </a:rPr>
              <a:t>Although the decision review system plays a vital role in-game to avoid controversial decisions taken by on-field umpires but in the future, there should be some updates in Drs like umpires should be given authority to take reviews on their own!. so that even umpire can take review if they are confused enough not to reach on conclusion in case of any decision</a:t>
            </a:r>
            <a:endParaRPr lang="en-US" sz="2800" b="0" i="0" dirty="0">
              <a:solidFill>
                <a:srgbClr val="282829"/>
              </a:solidFill>
              <a:effectLst/>
              <a:latin typeface="-apple-system"/>
            </a:endParaRPr>
          </a:p>
        </p:txBody>
      </p:sp>
    </p:spTree>
    <p:extLst>
      <p:ext uri="{BB962C8B-B14F-4D97-AF65-F5344CB8AC3E}">
        <p14:creationId xmlns:p14="http://schemas.microsoft.com/office/powerpoint/2010/main" val="237118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9973-84BC-45CD-9051-22C8BC2DD996}"/>
              </a:ext>
            </a:extLst>
          </p:cNvPr>
          <p:cNvSpPr>
            <a:spLocks noGrp="1"/>
          </p:cNvSpPr>
          <p:nvPr>
            <p:ph type="title"/>
          </p:nvPr>
        </p:nvSpPr>
        <p:spPr>
          <a:xfrm>
            <a:off x="2299970" y="2153920"/>
            <a:ext cx="7592060" cy="2225040"/>
          </a:xfrm>
        </p:spPr>
        <p:txBody>
          <a:bodyPr>
            <a:normAutofit fontScale="90000"/>
          </a:bodyPr>
          <a:lstStyle/>
          <a:p>
            <a:r>
              <a:rPr lang="en-IN" sz="8900" u="sng" dirty="0">
                <a:latin typeface="Arial Black" panose="020B0A04020102020204" pitchFamily="34" charset="0"/>
              </a:rPr>
              <a:t>THANK YOU</a:t>
            </a:r>
            <a:r>
              <a:rPr lang="en-IN" sz="9600" u="sng" dirty="0"/>
              <a:t>.</a:t>
            </a:r>
          </a:p>
        </p:txBody>
      </p:sp>
    </p:spTree>
    <p:extLst>
      <p:ext uri="{BB962C8B-B14F-4D97-AF65-F5344CB8AC3E}">
        <p14:creationId xmlns:p14="http://schemas.microsoft.com/office/powerpoint/2010/main" val="198987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524</TotalTime>
  <Words>607</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-apple-system</vt:lpstr>
      <vt:lpstr>arial</vt:lpstr>
      <vt:lpstr>arial</vt:lpstr>
      <vt:lpstr>Arial Black</vt:lpstr>
      <vt:lpstr>Calibri</vt:lpstr>
      <vt:lpstr>Calibri Light</vt:lpstr>
      <vt:lpstr>erdana</vt:lpstr>
      <vt:lpstr>inter-bold</vt:lpstr>
      <vt:lpstr>inter-regular</vt:lpstr>
      <vt:lpstr>Lato</vt:lpstr>
      <vt:lpstr>Office Theme</vt:lpstr>
      <vt:lpstr>  </vt:lpstr>
      <vt:lpstr>What is DRS? </vt:lpstr>
      <vt:lpstr>PowerPoint Presentation</vt:lpstr>
      <vt:lpstr>Software required</vt:lpstr>
      <vt:lpstr>  Tools used for DRS</vt:lpstr>
      <vt:lpstr>MODULES:</vt:lpstr>
      <vt:lpstr>Conclusion </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saumya gupta</dc:creator>
  <cp:lastModifiedBy>Ayush Yadav</cp:lastModifiedBy>
  <cp:revision>21</cp:revision>
  <dcterms:created xsi:type="dcterms:W3CDTF">2021-11-23T10:25:53Z</dcterms:created>
  <dcterms:modified xsi:type="dcterms:W3CDTF">2021-12-05T17:41:38Z</dcterms:modified>
</cp:coreProperties>
</file>