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13716000" cx="24384000"/>
  <p:notesSz cx="6858000" cy="9144000"/>
  <p:embeddedFontLst>
    <p:embeddedFont>
      <p:font typeface="Helvetica Neue"/>
      <p:regular r:id="rId32"/>
      <p:bold r:id="rId33"/>
      <p:italic r:id="rId34"/>
      <p:boldItalic r:id="rId35"/>
    </p:embeddedFon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i6Ou5c626n9Cwyas3TuPbAW5GT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C054B1-3AB2-4614-8316-31D9C9FE65E6}">
  <a:tblStyle styleId="{DFC054B1-3AB2-4614-8316-31D9C9FE65E6}" styleName="Table_0">
    <a:wholeTbl>
      <a:tcTxStyle b="off"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E3E5E8"/>
          </a:solidFill>
        </a:fill>
      </a:tcStyle>
    </a:band2H>
    <a:band1V>
      <a:tcTxStyle/>
    </a:band1V>
    <a:band2V>
      <a:tcTxStyle/>
    </a:band2V>
    <a:lastCol>
      <a:tcTxStyle/>
    </a:lastCol>
    <a:firstCol>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381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Col>
    <a:lastRow>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381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381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 styleId="{EA618A31-9155-4E29-A2AE-DB182F86332F}" styleName="Table_1">
    <a:wholeTbl>
      <a:tcTxStyle b="off" i="off">
        <a:font>
          <a:latin typeface="Helvetica Neue"/>
          <a:ea typeface="Helvetica Neue"/>
          <a:cs typeface="Helvetica Neu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0FF"/>
          </a:solidFill>
        </a:fill>
      </a:tcStyle>
    </a:wholeTbl>
    <a:band1H>
      <a:tcTxStyle/>
      <a:tcStyle>
        <a:fill>
          <a:solidFill>
            <a:srgbClr val="CADFFF"/>
          </a:solidFill>
        </a:fill>
      </a:tcStyle>
    </a:band1H>
    <a:band2H>
      <a:tcTxStyle/>
    </a:band2H>
    <a:band1V>
      <a:tcTxStyle/>
      <a:tcStyle>
        <a:fill>
          <a:solidFill>
            <a:srgbClr val="CADFFF"/>
          </a:solidFill>
        </a:fill>
      </a:tcStyle>
    </a:band1V>
    <a:band2V>
      <a:tcTxStyle/>
    </a:band2V>
    <a:lastCol>
      <a:tcTxStyle b="on" i="off">
        <a:font>
          <a:latin typeface="Helvetica Neue"/>
          <a:ea typeface="Helvetica Neue"/>
          <a:cs typeface="Helvetica Neue"/>
        </a:font>
        <a:schemeClr val="lt1"/>
      </a:tcTxStyle>
      <a:tcStyle>
        <a:fill>
          <a:solidFill>
            <a:schemeClr val="accent1"/>
          </a:solidFill>
        </a:fill>
      </a:tcStyle>
    </a:lastCol>
    <a:firstCol>
      <a:tcTxStyle b="on" i="off">
        <a:font>
          <a:latin typeface="Helvetica Neue"/>
          <a:ea typeface="Helvetica Neue"/>
          <a:cs typeface="Helvetica Neue"/>
        </a:font>
        <a:schemeClr val="lt1"/>
      </a:tcTxStyle>
      <a:tcStyle>
        <a:fill>
          <a:solidFill>
            <a:schemeClr val="accent1"/>
          </a:solidFill>
        </a:fill>
      </a:tcStyle>
    </a:firstCol>
    <a:lastRow>
      <a:tcTxStyle b="on" i="off">
        <a:font>
          <a:latin typeface="Helvetica Neue"/>
          <a:ea typeface="Helvetica Neue"/>
          <a:cs typeface="Helvetica Neu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Helvetica Neue"/>
          <a:ea typeface="Helvetica Neue"/>
          <a:cs typeface="Helvetica Neu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281499B6-A271-4775-8AAD-2AB6E1E65B9C}" styleName="Table_2">
    <a:wholeTbl>
      <a:tcTxStyle b="off" i="off">
        <a:font>
          <a:latin typeface="Arial"/>
          <a:ea typeface="Arial"/>
          <a:cs typeface="Arial"/>
        </a:font>
        <a:srgbClr val="24283B"/>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FFF6E6"/>
          </a:solidFill>
        </a:fill>
      </a:tcStyle>
    </a:wholeTbl>
    <a:band1H>
      <a:tcTxStyle/>
      <a:tcStyle>
        <a:fill>
          <a:solidFill>
            <a:srgbClr val="FFEDCA"/>
          </a:solidFill>
        </a:fill>
      </a:tcStyle>
    </a:band1H>
    <a:band2H>
      <a:tcTxStyle/>
    </a:band2H>
    <a:band1V>
      <a:tcTxStyle/>
      <a:tcStyle>
        <a:fill>
          <a:solidFill>
            <a:srgbClr val="FFEDCA"/>
          </a:solidFill>
        </a:fill>
      </a:tcStyle>
    </a:band1V>
    <a:band2V>
      <a:tcTxStyle/>
    </a:band2V>
    <a:lastCol>
      <a:tcTxStyle b="on" i="off">
        <a:font>
          <a:latin typeface="Arial"/>
          <a:ea typeface="Arial"/>
          <a:cs typeface="Arial"/>
        </a:font>
        <a:srgbClr val="FFFFFF"/>
      </a:tcTxStyle>
      <a:tcStyle>
        <a:fill>
          <a:solidFill>
            <a:srgbClr val="FFCE00"/>
          </a:solidFill>
        </a:fill>
      </a:tcStyle>
    </a:lastCol>
    <a:firstCol>
      <a:tcTxStyle b="on" i="off">
        <a:font>
          <a:latin typeface="Arial"/>
          <a:ea typeface="Arial"/>
          <a:cs typeface="Arial"/>
        </a:font>
        <a:srgbClr val="FFFFFF"/>
      </a:tcTxStyle>
      <a:tcStyle>
        <a:fill>
          <a:solidFill>
            <a:srgbClr val="FFCE00"/>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FFCE00"/>
          </a:solidFill>
        </a:fill>
      </a:tcStyle>
    </a:lastRow>
    <a:seCell>
      <a:tcTxStyle/>
    </a:seCell>
    <a:swCell>
      <a:tcTxStyle/>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FFCE00"/>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37" Type="http://schemas.openxmlformats.org/officeDocument/2006/relationships/font" Target="fonts/CenturyGothic-bold.fntdata"/><Relationship Id="rId14" Type="http://schemas.openxmlformats.org/officeDocument/2006/relationships/slide" Target="slides/slide9.xml"/><Relationship Id="rId36" Type="http://schemas.openxmlformats.org/officeDocument/2006/relationships/font" Target="fonts/CenturyGothic-regular.fntdata"/><Relationship Id="rId17" Type="http://schemas.openxmlformats.org/officeDocument/2006/relationships/slide" Target="slides/slide12.xml"/><Relationship Id="rId39" Type="http://schemas.openxmlformats.org/officeDocument/2006/relationships/font" Target="fonts/CenturyGothic-boldItalic.fntdata"/><Relationship Id="rId16" Type="http://schemas.openxmlformats.org/officeDocument/2006/relationships/slide" Target="slides/slide11.xml"/><Relationship Id="rId38" Type="http://schemas.openxmlformats.org/officeDocument/2006/relationships/font" Target="fonts/CenturyGothic-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237e664a1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237e664a1_0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237e664a1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237e664a1_0_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237e664a1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237e664a1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237e664a1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237e664a1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237e664a1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237e664a1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237e664a1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237e664a1_0_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237e664a1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237e664a1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237e664a1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11237e664a1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237e664a1_0_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11237e664a1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9" name="Shape 9"/>
        <p:cNvGrpSpPr/>
        <p:nvPr/>
      </p:nvGrpSpPr>
      <p:grpSpPr>
        <a:xfrm>
          <a:off x="0" y="0"/>
          <a:ext cx="0" cy="0"/>
          <a:chOff x="0" y="0"/>
          <a:chExt cx="0" cy="0"/>
        </a:xfrm>
      </p:grpSpPr>
      <p:sp>
        <p:nvSpPr>
          <p:cNvPr id="10" name="Google Shape;10;p3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8" name="Shape 48"/>
        <p:cNvGrpSpPr/>
        <p:nvPr/>
      </p:nvGrpSpPr>
      <p:grpSpPr>
        <a:xfrm>
          <a:off x="0" y="0"/>
          <a:ext cx="0" cy="0"/>
          <a:chOff x="0" y="0"/>
          <a:chExt cx="0" cy="0"/>
        </a:xfrm>
      </p:grpSpPr>
      <p:sp>
        <p:nvSpPr>
          <p:cNvPr id="49" name="Google Shape;49;p40"/>
          <p:cNvSpPr txBox="1"/>
          <p:nvPr>
            <p:ph type="title"/>
          </p:nvPr>
        </p:nvSpPr>
        <p:spPr>
          <a:xfrm>
            <a:off x="1206500" y="1079500"/>
            <a:ext cx="21971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50" name="Google Shape;50;p40"/>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1" name="Google Shape;51;p40"/>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1800"/>
              </a:spcBef>
              <a:spcAft>
                <a:spcPts val="0"/>
              </a:spcAft>
              <a:buClr>
                <a:srgbClr val="000000"/>
              </a:buClr>
              <a:buSzPts val="5500"/>
              <a:buFont typeface="Helvetica Neue"/>
              <a:buNone/>
              <a:defRPr sz="5500"/>
            </a:lvl1pPr>
            <a:lvl2pPr indent="-228600" lvl="1" marL="914400" algn="l">
              <a:lnSpc>
                <a:spcPct val="100000"/>
              </a:lnSpc>
              <a:spcBef>
                <a:spcPts val="1800"/>
              </a:spcBef>
              <a:spcAft>
                <a:spcPts val="0"/>
              </a:spcAft>
              <a:buClr>
                <a:srgbClr val="000000"/>
              </a:buClr>
              <a:buSzPts val="5500"/>
              <a:buFont typeface="Helvetica Neue"/>
              <a:buNone/>
              <a:defRPr sz="5500"/>
            </a:lvl2pPr>
            <a:lvl3pPr indent="-228600" lvl="2" marL="1371600" algn="l">
              <a:lnSpc>
                <a:spcPct val="100000"/>
              </a:lnSpc>
              <a:spcBef>
                <a:spcPts val="1800"/>
              </a:spcBef>
              <a:spcAft>
                <a:spcPts val="0"/>
              </a:spcAft>
              <a:buClr>
                <a:srgbClr val="000000"/>
              </a:buClr>
              <a:buSzPts val="5500"/>
              <a:buFont typeface="Helvetica Neue"/>
              <a:buNone/>
              <a:defRPr sz="5500"/>
            </a:lvl3pPr>
            <a:lvl4pPr indent="-228600" lvl="3" marL="1828800" algn="l">
              <a:lnSpc>
                <a:spcPct val="100000"/>
              </a:lnSpc>
              <a:spcBef>
                <a:spcPts val="1800"/>
              </a:spcBef>
              <a:spcAft>
                <a:spcPts val="0"/>
              </a:spcAft>
              <a:buClr>
                <a:srgbClr val="000000"/>
              </a:buClr>
              <a:buSzPts val="5500"/>
              <a:buFont typeface="Helvetica Neue"/>
              <a:buNone/>
              <a:defRPr sz="5500"/>
            </a:lvl4pPr>
            <a:lvl5pPr indent="-228600" lvl="4" marL="2286000" algn="l">
              <a:lnSpc>
                <a:spcPct val="100000"/>
              </a:lnSpc>
              <a:spcBef>
                <a:spcPts val="1800"/>
              </a:spcBef>
              <a:spcAft>
                <a:spcPts val="0"/>
              </a:spcAft>
              <a:buClr>
                <a:srgbClr val="000000"/>
              </a:buClr>
              <a:buSzPts val="5500"/>
              <a:buFont typeface="Helvetica Neue"/>
              <a:buNone/>
              <a:defRPr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2" name="Google Shape;52;p4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53" name="Shape 53"/>
        <p:cNvGrpSpPr/>
        <p:nvPr/>
      </p:nvGrpSpPr>
      <p:grpSpPr>
        <a:xfrm>
          <a:off x="0" y="0"/>
          <a:ext cx="0" cy="0"/>
          <a:chOff x="0" y="0"/>
          <a:chExt cx="0" cy="0"/>
        </a:xfrm>
      </p:grpSpPr>
      <p:sp>
        <p:nvSpPr>
          <p:cNvPr id="54" name="Google Shape;54;p41"/>
          <p:cNvSpPr txBox="1"/>
          <p:nvPr>
            <p:ph idx="1" type="body"/>
          </p:nvPr>
        </p:nvSpPr>
        <p:spPr>
          <a:xfrm>
            <a:off x="1206500" y="4920843"/>
            <a:ext cx="21971000" cy="3874314"/>
          </a:xfrm>
          <a:prstGeom prst="rect">
            <a:avLst/>
          </a:prstGeom>
          <a:noFill/>
          <a:ln>
            <a:noFill/>
          </a:ln>
        </p:spPr>
        <p:txBody>
          <a:bodyPr anchorCtr="0" anchor="ctr"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5" name="Google Shape;55;p4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56" name="Shape 56"/>
        <p:cNvGrpSpPr/>
        <p:nvPr/>
      </p:nvGrpSpPr>
      <p:grpSpPr>
        <a:xfrm>
          <a:off x="0" y="0"/>
          <a:ext cx="0" cy="0"/>
          <a:chOff x="0" y="0"/>
          <a:chExt cx="0" cy="0"/>
        </a:xfrm>
      </p:grpSpPr>
      <p:sp>
        <p:nvSpPr>
          <p:cNvPr id="57" name="Google Shape;57;p42"/>
          <p:cNvSpPr txBox="1"/>
          <p:nvPr>
            <p:ph idx="1" type="body"/>
          </p:nvPr>
        </p:nvSpPr>
        <p:spPr>
          <a:xfrm>
            <a:off x="1206500" y="1075927"/>
            <a:ext cx="21971000" cy="7241584"/>
          </a:xfrm>
          <a:prstGeom prst="rect">
            <a:avLst/>
          </a:prstGeom>
          <a:noFill/>
          <a:ln>
            <a:noFill/>
          </a:ln>
        </p:spPr>
        <p:txBody>
          <a:bodyPr anchorCtr="0" anchor="b"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25000"/>
              <a:buFont typeface="Helvetica Neue"/>
              <a:buNone/>
              <a:defRPr b="1" sz="25000"/>
            </a:lvl1pPr>
            <a:lvl2pPr indent="-228600" lvl="1" marL="914400" algn="ctr">
              <a:lnSpc>
                <a:spcPct val="80000"/>
              </a:lnSpc>
              <a:spcBef>
                <a:spcPts val="0"/>
              </a:spcBef>
              <a:spcAft>
                <a:spcPts val="0"/>
              </a:spcAft>
              <a:buClr>
                <a:srgbClr val="000000"/>
              </a:buClr>
              <a:buSzPts val="25000"/>
              <a:buFont typeface="Helvetica Neue"/>
              <a:buNone/>
              <a:defRPr b="1" sz="25000"/>
            </a:lvl2pPr>
            <a:lvl3pPr indent="-228600" lvl="2" marL="1371600" algn="ctr">
              <a:lnSpc>
                <a:spcPct val="80000"/>
              </a:lnSpc>
              <a:spcBef>
                <a:spcPts val="0"/>
              </a:spcBef>
              <a:spcAft>
                <a:spcPts val="0"/>
              </a:spcAft>
              <a:buClr>
                <a:srgbClr val="000000"/>
              </a:buClr>
              <a:buSzPts val="25000"/>
              <a:buFont typeface="Helvetica Neue"/>
              <a:buNone/>
              <a:defRPr b="1" sz="25000"/>
            </a:lvl3pPr>
            <a:lvl4pPr indent="-228600" lvl="3" marL="1828800" algn="ctr">
              <a:lnSpc>
                <a:spcPct val="80000"/>
              </a:lnSpc>
              <a:spcBef>
                <a:spcPts val="0"/>
              </a:spcBef>
              <a:spcAft>
                <a:spcPts val="0"/>
              </a:spcAft>
              <a:buClr>
                <a:srgbClr val="000000"/>
              </a:buClr>
              <a:buSzPts val="25000"/>
              <a:buFont typeface="Helvetica Neue"/>
              <a:buNone/>
              <a:defRPr b="1" sz="25000"/>
            </a:lvl4pPr>
            <a:lvl5pPr indent="-228600" lvl="4" marL="2286000" algn="ctr">
              <a:lnSpc>
                <a:spcPct val="80000"/>
              </a:lnSpc>
              <a:spcBef>
                <a:spcPts val="0"/>
              </a:spcBef>
              <a:spcAft>
                <a:spcPts val="0"/>
              </a:spcAft>
              <a:buClr>
                <a:srgbClr val="000000"/>
              </a:buClr>
              <a:buSzPts val="25000"/>
              <a:buFont typeface="Helvetica Neue"/>
              <a:buNone/>
              <a:defRPr b="1" sz="250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8" name="Google Shape;58;p42"/>
          <p:cNvSpPr txBox="1"/>
          <p:nvPr>
            <p:ph idx="2" type="body"/>
          </p:nvPr>
        </p:nvSpPr>
        <p:spPr>
          <a:xfrm>
            <a:off x="1206500" y="8262180"/>
            <a:ext cx="21971000"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9" name="Google Shape;59;p4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60" name="Shape 60"/>
        <p:cNvGrpSpPr/>
        <p:nvPr/>
      </p:nvGrpSpPr>
      <p:grpSpPr>
        <a:xfrm>
          <a:off x="0" y="0"/>
          <a:ext cx="0" cy="0"/>
          <a:chOff x="0" y="0"/>
          <a:chExt cx="0" cy="0"/>
        </a:xfrm>
      </p:grpSpPr>
      <p:sp>
        <p:nvSpPr>
          <p:cNvPr id="61" name="Google Shape;61;p43"/>
          <p:cNvSpPr txBox="1"/>
          <p:nvPr>
            <p:ph idx="1" type="body"/>
          </p:nvPr>
        </p:nvSpPr>
        <p:spPr>
          <a:xfrm>
            <a:off x="2430025" y="10675453"/>
            <a:ext cx="20200052"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2" name="Google Shape;62;p43"/>
          <p:cNvSpPr txBox="1"/>
          <p:nvPr>
            <p:ph idx="2" type="body"/>
          </p:nvPr>
        </p:nvSpPr>
        <p:spPr>
          <a:xfrm>
            <a:off x="1753923" y="4939860"/>
            <a:ext cx="20876154" cy="3836280"/>
          </a:xfrm>
          <a:prstGeom prst="rect">
            <a:avLst/>
          </a:prstGeom>
          <a:noFill/>
          <a:ln>
            <a:noFill/>
          </a:ln>
        </p:spPr>
        <p:txBody>
          <a:bodyPr anchorCtr="0" anchor="t" bIns="50800" lIns="50800" spcFirstLastPara="1" rIns="50800" wrap="square" tIns="50800">
            <a:normAutofit/>
          </a:bodyPr>
          <a:lstStyle>
            <a:lvl1pPr indent="-228600" lvl="0" marL="4572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3" name="Google Shape;63;p4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4" name="Shape 64"/>
        <p:cNvGrpSpPr/>
        <p:nvPr/>
      </p:nvGrpSpPr>
      <p:grpSpPr>
        <a:xfrm>
          <a:off x="0" y="0"/>
          <a:ext cx="0" cy="0"/>
          <a:chOff x="0" y="0"/>
          <a:chExt cx="0" cy="0"/>
        </a:xfrm>
      </p:grpSpPr>
      <p:sp>
        <p:nvSpPr>
          <p:cNvPr id="65" name="Google Shape;65;p44"/>
          <p:cNvSpPr/>
          <p:nvPr>
            <p:ph idx="2" type="pic"/>
          </p:nvPr>
        </p:nvSpPr>
        <p:spPr>
          <a:xfrm>
            <a:off x="15760700" y="1016000"/>
            <a:ext cx="7439099" cy="5949678"/>
          </a:xfrm>
          <a:prstGeom prst="rect">
            <a:avLst/>
          </a:prstGeom>
          <a:noFill/>
          <a:ln>
            <a:noFill/>
          </a:ln>
        </p:spPr>
      </p:sp>
      <p:sp>
        <p:nvSpPr>
          <p:cNvPr id="66" name="Google Shape;66;p44"/>
          <p:cNvSpPr/>
          <p:nvPr>
            <p:ph idx="3" type="pic"/>
          </p:nvPr>
        </p:nvSpPr>
        <p:spPr>
          <a:xfrm>
            <a:off x="13500100" y="3978275"/>
            <a:ext cx="10439400" cy="12150181"/>
          </a:xfrm>
          <a:prstGeom prst="rect">
            <a:avLst/>
          </a:prstGeom>
          <a:noFill/>
          <a:ln>
            <a:noFill/>
          </a:ln>
        </p:spPr>
      </p:sp>
      <p:sp>
        <p:nvSpPr>
          <p:cNvPr id="67" name="Google Shape;67;p44"/>
          <p:cNvSpPr/>
          <p:nvPr>
            <p:ph idx="4" type="pic"/>
          </p:nvPr>
        </p:nvSpPr>
        <p:spPr>
          <a:xfrm>
            <a:off x="-139700" y="495300"/>
            <a:ext cx="16611600" cy="12458700"/>
          </a:xfrm>
          <a:prstGeom prst="rect">
            <a:avLst/>
          </a:prstGeom>
          <a:noFill/>
          <a:ln>
            <a:noFill/>
          </a:ln>
        </p:spPr>
      </p:sp>
      <p:sp>
        <p:nvSpPr>
          <p:cNvPr id="68" name="Google Shape;68;p4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9" name="Shape 69"/>
        <p:cNvGrpSpPr/>
        <p:nvPr/>
      </p:nvGrpSpPr>
      <p:grpSpPr>
        <a:xfrm>
          <a:off x="0" y="0"/>
          <a:ext cx="0" cy="0"/>
          <a:chOff x="0" y="0"/>
          <a:chExt cx="0" cy="0"/>
        </a:xfrm>
      </p:grpSpPr>
      <p:sp>
        <p:nvSpPr>
          <p:cNvPr id="70" name="Google Shape;70;p45"/>
          <p:cNvSpPr/>
          <p:nvPr>
            <p:ph idx="2" type="pic"/>
          </p:nvPr>
        </p:nvSpPr>
        <p:spPr>
          <a:xfrm>
            <a:off x="-1333500" y="-5524500"/>
            <a:ext cx="27051000" cy="21640800"/>
          </a:xfrm>
          <a:prstGeom prst="rect">
            <a:avLst/>
          </a:prstGeom>
          <a:noFill/>
          <a:ln>
            <a:noFill/>
          </a:ln>
        </p:spPr>
      </p:sp>
      <p:sp>
        <p:nvSpPr>
          <p:cNvPr id="71" name="Google Shape;71;p4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FFFFFF"/>
              </a:buClr>
              <a:buSzPts val="1800"/>
              <a:buFont typeface="Helvetica Neue"/>
              <a:buNone/>
              <a:defRPr>
                <a:solidFill>
                  <a:srgbClr val="FFFFFF"/>
                </a:solidFill>
              </a:defRPr>
            </a:lvl1pPr>
            <a:lvl2pPr indent="0" lvl="1" marL="0" algn="ctr">
              <a:lnSpc>
                <a:spcPct val="100000"/>
              </a:lnSpc>
              <a:spcBef>
                <a:spcPts val="0"/>
              </a:spcBef>
              <a:spcAft>
                <a:spcPts val="0"/>
              </a:spcAft>
              <a:buClr>
                <a:srgbClr val="FFFFFF"/>
              </a:buClr>
              <a:buSzPts val="1800"/>
              <a:buFont typeface="Helvetica Neue"/>
              <a:buNone/>
              <a:defRPr>
                <a:solidFill>
                  <a:srgbClr val="FFFFFF"/>
                </a:solidFill>
              </a:defRPr>
            </a:lvl2pPr>
            <a:lvl3pPr indent="0" lvl="2" marL="0" algn="ctr">
              <a:lnSpc>
                <a:spcPct val="100000"/>
              </a:lnSpc>
              <a:spcBef>
                <a:spcPts val="0"/>
              </a:spcBef>
              <a:spcAft>
                <a:spcPts val="0"/>
              </a:spcAft>
              <a:buClr>
                <a:srgbClr val="FFFFFF"/>
              </a:buClr>
              <a:buSzPts val="1800"/>
              <a:buFont typeface="Helvetica Neue"/>
              <a:buNone/>
              <a:defRPr>
                <a:solidFill>
                  <a:srgbClr val="FFFFFF"/>
                </a:solidFill>
              </a:defRPr>
            </a:lvl3pPr>
            <a:lvl4pPr indent="0" lvl="3" marL="0" algn="ctr">
              <a:lnSpc>
                <a:spcPct val="100000"/>
              </a:lnSpc>
              <a:spcBef>
                <a:spcPts val="0"/>
              </a:spcBef>
              <a:spcAft>
                <a:spcPts val="0"/>
              </a:spcAft>
              <a:buClr>
                <a:srgbClr val="FFFFFF"/>
              </a:buClr>
              <a:buSzPts val="1800"/>
              <a:buFont typeface="Helvetica Neue"/>
              <a:buNone/>
              <a:defRPr>
                <a:solidFill>
                  <a:srgbClr val="FFFFFF"/>
                </a:solidFill>
              </a:defRPr>
            </a:lvl4pPr>
            <a:lvl5pPr indent="0" lvl="4" marL="0" algn="ctr">
              <a:lnSpc>
                <a:spcPct val="100000"/>
              </a:lnSpc>
              <a:spcBef>
                <a:spcPts val="0"/>
              </a:spcBef>
              <a:spcAft>
                <a:spcPts val="0"/>
              </a:spcAft>
              <a:buClr>
                <a:srgbClr val="FFFFFF"/>
              </a:buClr>
              <a:buSzPts val="1800"/>
              <a:buFont typeface="Helvetica Neue"/>
              <a:buNone/>
              <a:defRPr>
                <a:solidFill>
                  <a:srgbClr val="FFFFFF"/>
                </a:solidFill>
              </a:defRPr>
            </a:lvl5pPr>
            <a:lvl6pPr indent="0" lvl="5" marL="0" algn="ctr">
              <a:lnSpc>
                <a:spcPct val="100000"/>
              </a:lnSpc>
              <a:spcBef>
                <a:spcPts val="0"/>
              </a:spcBef>
              <a:spcAft>
                <a:spcPts val="0"/>
              </a:spcAft>
              <a:buClr>
                <a:srgbClr val="FFFFFF"/>
              </a:buClr>
              <a:buSzPts val="1800"/>
              <a:buFont typeface="Helvetica Neue"/>
              <a:buNone/>
              <a:defRPr>
                <a:solidFill>
                  <a:srgbClr val="FFFFFF"/>
                </a:solidFill>
              </a:defRPr>
            </a:lvl6pPr>
            <a:lvl7pPr indent="0" lvl="6" marL="0" algn="ctr">
              <a:lnSpc>
                <a:spcPct val="100000"/>
              </a:lnSpc>
              <a:spcBef>
                <a:spcPts val="0"/>
              </a:spcBef>
              <a:spcAft>
                <a:spcPts val="0"/>
              </a:spcAft>
              <a:buClr>
                <a:srgbClr val="FFFFFF"/>
              </a:buClr>
              <a:buSzPts val="1800"/>
              <a:buFont typeface="Helvetica Neue"/>
              <a:buNone/>
              <a:defRPr>
                <a:solidFill>
                  <a:srgbClr val="FFFFFF"/>
                </a:solidFill>
              </a:defRPr>
            </a:lvl7pPr>
            <a:lvl8pPr indent="0" lvl="7" marL="0" algn="ctr">
              <a:lnSpc>
                <a:spcPct val="100000"/>
              </a:lnSpc>
              <a:spcBef>
                <a:spcPts val="0"/>
              </a:spcBef>
              <a:spcAft>
                <a:spcPts val="0"/>
              </a:spcAft>
              <a:buClr>
                <a:srgbClr val="FFFFFF"/>
              </a:buClr>
              <a:buSzPts val="1800"/>
              <a:buFont typeface="Helvetica Neue"/>
              <a:buNone/>
              <a:defRPr>
                <a:solidFill>
                  <a:srgbClr val="FFFFFF"/>
                </a:solidFill>
              </a:defRPr>
            </a:lvl8pPr>
            <a:lvl9pPr indent="0" lvl="8" marL="0" algn="ctr">
              <a:lnSpc>
                <a:spcPct val="100000"/>
              </a:lnSpc>
              <a:spcBef>
                <a:spcPts val="0"/>
              </a:spcBef>
              <a:spcAft>
                <a:spcPts val="0"/>
              </a:spcAft>
              <a:buClr>
                <a:srgbClr val="FFFFFF"/>
              </a:buClr>
              <a:buSzPts val="18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b="0" i="0" sz="1800" u="none" cap="none" strike="noStrike">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32"/>
          <p:cNvSpPr txBox="1"/>
          <p:nvPr>
            <p:ph idx="1" type="body"/>
          </p:nvPr>
        </p:nvSpPr>
        <p:spPr>
          <a:xfrm>
            <a:off x="1201340" y="118598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3" name="Google Shape;13;p32"/>
          <p:cNvSpPr txBox="1"/>
          <p:nvPr>
            <p:ph type="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4" name="Google Shape;14;p32"/>
          <p:cNvSpPr txBox="1"/>
          <p:nvPr>
            <p:ph idx="2" type="body"/>
          </p:nvPr>
        </p:nvSpPr>
        <p:spPr>
          <a:xfrm>
            <a:off x="1201342" y="7223190"/>
            <a:ext cx="21971001" cy="190500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5" name="Google Shape;15;p3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16" name="Shape 16"/>
        <p:cNvGrpSpPr/>
        <p:nvPr/>
      </p:nvGrpSpPr>
      <p:grpSpPr>
        <a:xfrm>
          <a:off x="0" y="0"/>
          <a:ext cx="0" cy="0"/>
          <a:chOff x="0" y="0"/>
          <a:chExt cx="0" cy="0"/>
        </a:xfrm>
      </p:grpSpPr>
      <p:sp>
        <p:nvSpPr>
          <p:cNvPr id="17" name="Google Shape;17;p33"/>
          <p:cNvSpPr/>
          <p:nvPr>
            <p:ph idx="2" type="pic"/>
          </p:nvPr>
        </p:nvSpPr>
        <p:spPr>
          <a:xfrm>
            <a:off x="-1155700" y="-1295400"/>
            <a:ext cx="26746200" cy="16018933"/>
          </a:xfrm>
          <a:prstGeom prst="rect">
            <a:avLst/>
          </a:prstGeom>
          <a:noFill/>
          <a:ln>
            <a:noFill/>
          </a:ln>
        </p:spPr>
      </p:sp>
      <p:sp>
        <p:nvSpPr>
          <p:cNvPr id="18" name="Google Shape;18;p33"/>
          <p:cNvSpPr txBox="1"/>
          <p:nvPr>
            <p:ph type="title"/>
          </p:nvPr>
        </p:nvSpPr>
        <p:spPr>
          <a:xfrm>
            <a:off x="1206500" y="7124700"/>
            <a:ext cx="21971000" cy="46482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9" name="Google Shape;19;p33"/>
          <p:cNvSpPr txBox="1"/>
          <p:nvPr>
            <p:ph idx="1" type="body"/>
          </p:nvPr>
        </p:nvSpPr>
        <p:spPr>
          <a:xfrm>
            <a:off x="1207690" y="1106137"/>
            <a:ext cx="21968621"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0" name="Google Shape;20;p33"/>
          <p:cNvSpPr txBox="1"/>
          <p:nvPr>
            <p:ph idx="3" type="body"/>
          </p:nvPr>
        </p:nvSpPr>
        <p:spPr>
          <a:xfrm>
            <a:off x="1206500" y="11609910"/>
            <a:ext cx="21971000" cy="111695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1" name="Google Shape;21;p3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22" name="Shape 22"/>
        <p:cNvGrpSpPr/>
        <p:nvPr/>
      </p:nvGrpSpPr>
      <p:grpSpPr>
        <a:xfrm>
          <a:off x="0" y="0"/>
          <a:ext cx="0" cy="0"/>
          <a:chOff x="0" y="0"/>
          <a:chExt cx="0" cy="0"/>
        </a:xfrm>
      </p:grpSpPr>
      <p:sp>
        <p:nvSpPr>
          <p:cNvPr id="23" name="Google Shape;23;p34"/>
          <p:cNvSpPr/>
          <p:nvPr>
            <p:ph idx="2" type="pic"/>
          </p:nvPr>
        </p:nvSpPr>
        <p:spPr>
          <a:xfrm>
            <a:off x="10972800" y="-203200"/>
            <a:ext cx="12144837" cy="14135100"/>
          </a:xfrm>
          <a:prstGeom prst="rect">
            <a:avLst/>
          </a:prstGeom>
          <a:noFill/>
          <a:ln>
            <a:noFill/>
          </a:ln>
        </p:spPr>
      </p:sp>
      <p:sp>
        <p:nvSpPr>
          <p:cNvPr id="24" name="Google Shape;24;p34"/>
          <p:cNvSpPr txBox="1"/>
          <p:nvPr>
            <p:ph type="title"/>
          </p:nvPr>
        </p:nvSpPr>
        <p:spPr>
          <a:xfrm>
            <a:off x="1206500" y="1270000"/>
            <a:ext cx="9779000" cy="5882273"/>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5" name="Google Shape;25;p34"/>
          <p:cNvSpPr txBox="1"/>
          <p:nvPr>
            <p:ph idx="1" type="body"/>
          </p:nvPr>
        </p:nvSpPr>
        <p:spPr>
          <a:xfrm>
            <a:off x="1206500" y="7060576"/>
            <a:ext cx="9779000" cy="5385424"/>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6" name="Google Shape;26;p34"/>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7" name="Shape 27"/>
        <p:cNvGrpSpPr/>
        <p:nvPr/>
      </p:nvGrpSpPr>
      <p:grpSpPr>
        <a:xfrm>
          <a:off x="0" y="0"/>
          <a:ext cx="0" cy="0"/>
          <a:chOff x="0" y="0"/>
          <a:chExt cx="0" cy="0"/>
        </a:xfrm>
      </p:grpSpPr>
      <p:sp>
        <p:nvSpPr>
          <p:cNvPr id="28" name="Google Shape;28;p35"/>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9" name="Google Shape;29;p35"/>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0" name="Google Shape;30;p35"/>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1" name="Google Shape;31;p3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2" name="Shape 32"/>
        <p:cNvGrpSpPr/>
        <p:nvPr/>
      </p:nvGrpSpPr>
      <p:grpSpPr>
        <a:xfrm>
          <a:off x="0" y="0"/>
          <a:ext cx="0" cy="0"/>
          <a:chOff x="0" y="0"/>
          <a:chExt cx="0" cy="0"/>
        </a:xfrm>
      </p:grpSpPr>
      <p:sp>
        <p:nvSpPr>
          <p:cNvPr id="33" name="Google Shape;33;p36"/>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4" name="Google Shape;34;p3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5" name="Shape 35"/>
        <p:cNvGrpSpPr/>
        <p:nvPr/>
      </p:nvGrpSpPr>
      <p:grpSpPr>
        <a:xfrm>
          <a:off x="0" y="0"/>
          <a:ext cx="0" cy="0"/>
          <a:chOff x="0" y="0"/>
          <a:chExt cx="0" cy="0"/>
        </a:xfrm>
      </p:grpSpPr>
      <p:sp>
        <p:nvSpPr>
          <p:cNvPr id="36" name="Google Shape;36;p37"/>
          <p:cNvSpPr txBox="1"/>
          <p:nvPr>
            <p:ph idx="1" type="body"/>
          </p:nvPr>
        </p:nvSpPr>
        <p:spPr>
          <a:xfrm>
            <a:off x="1206500" y="2372962"/>
            <a:ext cx="9779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7" name="Google Shape;37;p37"/>
          <p:cNvSpPr txBox="1"/>
          <p:nvPr>
            <p:ph idx="2" type="body"/>
          </p:nvPr>
        </p:nvSpPr>
        <p:spPr>
          <a:xfrm>
            <a:off x="1206500" y="4248504"/>
            <a:ext cx="9779000" cy="8256630"/>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8" name="Google Shape;38;p37"/>
          <p:cNvSpPr/>
          <p:nvPr>
            <p:ph idx="3" type="pic"/>
          </p:nvPr>
        </p:nvSpPr>
        <p:spPr>
          <a:xfrm>
            <a:off x="12192000" y="-407266"/>
            <a:ext cx="10916874" cy="14555832"/>
          </a:xfrm>
          <a:prstGeom prst="rect">
            <a:avLst/>
          </a:prstGeom>
          <a:noFill/>
          <a:ln>
            <a:noFill/>
          </a:ln>
        </p:spPr>
      </p:sp>
      <p:sp>
        <p:nvSpPr>
          <p:cNvPr id="39" name="Google Shape;39;p37"/>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0" name="Google Shape;40;p3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41" name="Shape 41"/>
        <p:cNvGrpSpPr/>
        <p:nvPr/>
      </p:nvGrpSpPr>
      <p:grpSpPr>
        <a:xfrm>
          <a:off x="0" y="0"/>
          <a:ext cx="0" cy="0"/>
          <a:chOff x="0" y="0"/>
          <a:chExt cx="0" cy="0"/>
        </a:xfrm>
      </p:grpSpPr>
      <p:sp>
        <p:nvSpPr>
          <p:cNvPr id="42" name="Google Shape;42;p38"/>
          <p:cNvSpPr txBox="1"/>
          <p:nvPr>
            <p:ph type="title"/>
          </p:nvPr>
        </p:nvSpPr>
        <p:spPr>
          <a:xfrm>
            <a:off x="1206496" y="4533900"/>
            <a:ext cx="21971004" cy="4648200"/>
          </a:xfrm>
          <a:prstGeom prst="rect">
            <a:avLst/>
          </a:prstGeom>
          <a:noFill/>
          <a:ln>
            <a:noFill/>
          </a:ln>
        </p:spPr>
        <p:txBody>
          <a:bodyPr anchorCtr="0" anchor="ctr"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3" name="Google Shape;43;p38"/>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4" name="Shape 44"/>
        <p:cNvGrpSpPr/>
        <p:nvPr/>
      </p:nvGrpSpPr>
      <p:grpSpPr>
        <a:xfrm>
          <a:off x="0" y="0"/>
          <a:ext cx="0" cy="0"/>
          <a:chOff x="0" y="0"/>
          <a:chExt cx="0" cy="0"/>
        </a:xfrm>
      </p:grpSpPr>
      <p:sp>
        <p:nvSpPr>
          <p:cNvPr id="45" name="Google Shape;45;p39"/>
          <p:cNvSpPr txBox="1"/>
          <p:nvPr>
            <p:ph type="title"/>
          </p:nvPr>
        </p:nvSpPr>
        <p:spPr>
          <a:xfrm>
            <a:off x="1206500" y="1079500"/>
            <a:ext cx="21971000" cy="1434949"/>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6" name="Google Shape;46;p39"/>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7" name="Google Shape;47;p3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30"/>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3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nvSpPr>
        <p:spPr>
          <a:xfrm>
            <a:off x="6760752" y="2726573"/>
            <a:ext cx="11428500" cy="4013400"/>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800"/>
              <a:buFont typeface="Arial"/>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r>
              <a:rPr b="1" i="0" lang="en-US" sz="3200" u="sng" cap="none" strike="noStrike">
                <a:solidFill>
                  <a:srgbClr val="000000"/>
                </a:solidFill>
                <a:latin typeface="Times New Roman"/>
                <a:ea typeface="Times New Roman"/>
                <a:cs typeface="Times New Roman"/>
                <a:sym typeface="Times New Roman"/>
              </a:rPr>
              <a:t>B.Tech Project Evaluation-1</a:t>
            </a:r>
            <a:br>
              <a:rPr b="1" i="0" lang="en-US" sz="3200" u="sng" cap="none" strike="noStrike">
                <a:solidFill>
                  <a:srgbClr val="000000"/>
                </a:solidFill>
                <a:latin typeface="Times New Roman"/>
                <a:ea typeface="Times New Roman"/>
                <a:cs typeface="Times New Roman"/>
                <a:sym typeface="Times New Roman"/>
              </a:rPr>
            </a:br>
            <a:r>
              <a:rPr b="1" i="0" lang="en-US" sz="3900" u="none" cap="none" strike="noStrike">
                <a:solidFill>
                  <a:srgbClr val="000000"/>
                </a:solidFill>
                <a:latin typeface="Times New Roman"/>
                <a:ea typeface="Times New Roman"/>
                <a:cs typeface="Times New Roman"/>
                <a:sym typeface="Times New Roman"/>
              </a:rPr>
              <a:t>SENTIMENT ANALYSIS OF LOCKDOWN IN INDIA DURING COVID-19</a:t>
            </a:r>
            <a:br>
              <a:rPr b="1" i="0" lang="en-US" sz="2000" u="none" cap="none" strike="noStrike">
                <a:solidFill>
                  <a:srgbClr val="000000"/>
                </a:solidFill>
                <a:latin typeface="Times New Roman"/>
                <a:ea typeface="Times New Roman"/>
                <a:cs typeface="Times New Roman"/>
                <a:sym typeface="Times New Roman"/>
              </a:rPr>
            </a:br>
            <a:br>
              <a:rPr b="1" i="0" lang="en-US" sz="2000" u="none" cap="none" strike="noStrike">
                <a:solidFill>
                  <a:srgbClr val="000000"/>
                </a:solidFill>
                <a:latin typeface="Times New Roman"/>
                <a:ea typeface="Times New Roman"/>
                <a:cs typeface="Times New Roman"/>
                <a:sym typeface="Times New Roman"/>
              </a:rPr>
            </a:br>
            <a:br>
              <a:rPr b="1" i="0" lang="en-US" sz="2000" u="none" cap="none" strike="noStrike">
                <a:solidFill>
                  <a:srgbClr val="000000"/>
                </a:solidFill>
                <a:latin typeface="Times New Roman"/>
                <a:ea typeface="Times New Roman"/>
                <a:cs typeface="Times New Roman"/>
                <a:sym typeface="Times New Roman"/>
              </a:rPr>
            </a:br>
            <a:r>
              <a:rPr b="0" i="0" lang="en-US" sz="2800" u="none" cap="none" strike="noStrike">
                <a:solidFill>
                  <a:srgbClr val="000000"/>
                </a:solidFill>
                <a:latin typeface="Times New Roman"/>
                <a:ea typeface="Times New Roman"/>
                <a:cs typeface="Times New Roman"/>
                <a:sym typeface="Times New Roman"/>
              </a:rPr>
              <a:t> </a:t>
            </a:r>
            <a:endParaRPr/>
          </a:p>
        </p:txBody>
      </p:sp>
      <p:sp>
        <p:nvSpPr>
          <p:cNvPr id="77" name="Google Shape;77;p1"/>
          <p:cNvSpPr txBox="1"/>
          <p:nvPr/>
        </p:nvSpPr>
        <p:spPr>
          <a:xfrm>
            <a:off x="155051" y="10037604"/>
            <a:ext cx="23403309" cy="2347408"/>
          </a:xfrm>
          <a:prstGeom prst="rect">
            <a:avLst/>
          </a:prstGeom>
          <a:noFill/>
          <a:ln>
            <a:noFill/>
          </a:ln>
        </p:spPr>
        <p:txBody>
          <a:bodyPr anchorCtr="0" anchor="t" bIns="44975" lIns="44975" spcFirstLastPara="1" rIns="44975" wrap="square" tIns="44975">
            <a:spAutoFit/>
          </a:bodyPr>
          <a:lstStyle/>
          <a:p>
            <a:pPr indent="0" lvl="0" marL="0" marR="0" rtl="0" algn="ctr">
              <a:lnSpc>
                <a:spcPct val="100000"/>
              </a:lnSpc>
              <a:spcBef>
                <a:spcPts val="0"/>
              </a:spcBef>
              <a:spcAft>
                <a:spcPts val="0"/>
              </a:spcAft>
              <a:buClr>
                <a:srgbClr val="000000"/>
              </a:buClr>
              <a:buSzPts val="5300"/>
              <a:buFont typeface="Times New Roman"/>
              <a:buNone/>
            </a:pPr>
            <a:r>
              <a:rPr b="0" i="0" lang="en-US" sz="5300" u="none" cap="none" strike="noStrike">
                <a:solidFill>
                  <a:srgbClr val="000000"/>
                </a:solidFill>
                <a:latin typeface="Times New Roman"/>
                <a:ea typeface="Times New Roman"/>
                <a:cs typeface="Times New Roman"/>
                <a:sym typeface="Times New Roman"/>
              </a:rPr>
              <a:t>DEPARTMENT OF COMPUTER SCIENCE &amp; ENGINEERING</a:t>
            </a:r>
            <a:endParaRPr/>
          </a:p>
          <a:p>
            <a:pPr indent="0" lvl="0" marL="0" marR="0" rtl="0" algn="ctr">
              <a:lnSpc>
                <a:spcPct val="100000"/>
              </a:lnSpc>
              <a:spcBef>
                <a:spcPts val="0"/>
              </a:spcBef>
              <a:spcAft>
                <a:spcPts val="0"/>
              </a:spcAft>
              <a:buClr>
                <a:srgbClr val="000000"/>
              </a:buClr>
              <a:buSzPts val="5300"/>
              <a:buFont typeface="Times New Roman"/>
              <a:buNone/>
            </a:pPr>
            <a:r>
              <a:rPr b="0" i="0" lang="en-US" sz="5300" u="none" cap="none" strike="noStrike">
                <a:solidFill>
                  <a:srgbClr val="000000"/>
                </a:solidFill>
                <a:latin typeface="Times New Roman"/>
                <a:ea typeface="Times New Roman"/>
                <a:cs typeface="Times New Roman"/>
                <a:sym typeface="Times New Roman"/>
              </a:rPr>
              <a:t>SCHOOL OF ENGINEERING AND TECHNOLOGY </a:t>
            </a:r>
            <a:endParaRPr/>
          </a:p>
          <a:p>
            <a:pPr indent="0" lvl="0" marL="0" marR="0" rtl="0" algn="ctr">
              <a:lnSpc>
                <a:spcPct val="100000"/>
              </a:lnSpc>
              <a:spcBef>
                <a:spcPts val="0"/>
              </a:spcBef>
              <a:spcAft>
                <a:spcPts val="0"/>
              </a:spcAft>
              <a:buClr>
                <a:srgbClr val="000000"/>
              </a:buClr>
              <a:buSzPts val="5300"/>
              <a:buFont typeface="Times New Roman"/>
              <a:buNone/>
            </a:pPr>
            <a:r>
              <a:rPr b="0" i="0" lang="en-US" sz="5300" u="none" cap="none" strike="noStrike">
                <a:solidFill>
                  <a:srgbClr val="000000"/>
                </a:solidFill>
                <a:latin typeface="Times New Roman"/>
                <a:ea typeface="Times New Roman"/>
                <a:cs typeface="Times New Roman"/>
                <a:sym typeface="Times New Roman"/>
              </a:rPr>
              <a:t>Feb  2022</a:t>
            </a:r>
            <a:endParaRPr/>
          </a:p>
        </p:txBody>
      </p:sp>
      <p:sp>
        <p:nvSpPr>
          <p:cNvPr id="78" name="Google Shape;78;p1"/>
          <p:cNvSpPr txBox="1"/>
          <p:nvPr/>
        </p:nvSpPr>
        <p:spPr>
          <a:xfrm>
            <a:off x="1739590" y="5883289"/>
            <a:ext cx="5640300" cy="2584500"/>
          </a:xfrm>
          <a:prstGeom prst="rect">
            <a:avLst/>
          </a:prstGeom>
          <a:noFill/>
          <a:ln>
            <a:noFill/>
          </a:ln>
        </p:spPr>
        <p:txBody>
          <a:bodyPr anchorCtr="0" anchor="t" bIns="44975" lIns="44975" spcFirstLastPara="1" rIns="44975" wrap="square" tIns="44975">
            <a:spAutoFit/>
          </a:bodyPr>
          <a:lstStyle/>
          <a:p>
            <a:pPr indent="0" lvl="0" marL="0" marR="0" rtl="0" algn="l">
              <a:lnSpc>
                <a:spcPct val="100000"/>
              </a:lnSpc>
              <a:spcBef>
                <a:spcPts val="0"/>
              </a:spcBef>
              <a:spcAft>
                <a:spcPts val="0"/>
              </a:spcAft>
              <a:buClr>
                <a:srgbClr val="17375E"/>
              </a:buClr>
              <a:buSzPts val="2700"/>
              <a:buFont typeface="Georgia"/>
              <a:buNone/>
            </a:pPr>
            <a:r>
              <a:rPr b="0" i="0" lang="en-US" sz="2700" u="none" cap="none" strike="noStrike">
                <a:solidFill>
                  <a:srgbClr val="17375E"/>
                </a:solidFill>
                <a:latin typeface="Georgia"/>
                <a:ea typeface="Georgia"/>
                <a:cs typeface="Georgia"/>
                <a:sym typeface="Georgia"/>
              </a:rPr>
              <a:t>Presented by :-</a:t>
            </a:r>
            <a:endParaRPr/>
          </a:p>
          <a:p>
            <a:pPr indent="0" lvl="0" marL="0" marR="0" rtl="0" algn="ctr">
              <a:lnSpc>
                <a:spcPct val="100000"/>
              </a:lnSpc>
              <a:spcBef>
                <a:spcPts val="0"/>
              </a:spcBef>
              <a:spcAft>
                <a:spcPts val="0"/>
              </a:spcAft>
              <a:buClr>
                <a:srgbClr val="17375E"/>
              </a:buClr>
              <a:buSzPts val="2700"/>
              <a:buFont typeface="Georgia"/>
              <a:buNone/>
            </a:pPr>
            <a:r>
              <a:rPr b="0" i="0" lang="en-US" sz="2700" u="none" cap="none" strike="noStrike">
                <a:solidFill>
                  <a:srgbClr val="17375E"/>
                </a:solidFill>
                <a:latin typeface="Georgia"/>
                <a:ea typeface="Georgia"/>
                <a:cs typeface="Georgia"/>
                <a:sym typeface="Georgia"/>
              </a:rPr>
              <a:t>                            </a:t>
            </a:r>
            <a:endParaRPr/>
          </a:p>
          <a:p>
            <a:pPr indent="539639" lvl="0" marL="0" marR="0" rtl="0" algn="l">
              <a:lnSpc>
                <a:spcPct val="100000"/>
              </a:lnSpc>
              <a:spcBef>
                <a:spcPts val="0"/>
              </a:spcBef>
              <a:spcAft>
                <a:spcPts val="0"/>
              </a:spcAft>
              <a:buClr>
                <a:srgbClr val="17375E"/>
              </a:buClr>
              <a:buSzPts val="2700"/>
              <a:buFont typeface="Georgia"/>
              <a:buNone/>
            </a:pPr>
            <a:r>
              <a:rPr b="0" i="0" lang="en-US" sz="2700" u="none" cap="none" strike="noStrike">
                <a:solidFill>
                  <a:srgbClr val="17375E"/>
                </a:solidFill>
                <a:latin typeface="Georgia"/>
                <a:ea typeface="Georgia"/>
                <a:cs typeface="Georgia"/>
                <a:sym typeface="Georgia"/>
              </a:rPr>
              <a:t>Ayushya Nirwan, 20180035</a:t>
            </a:r>
            <a:r>
              <a:rPr lang="en-US" sz="2700">
                <a:solidFill>
                  <a:srgbClr val="17375E"/>
                </a:solidFill>
                <a:latin typeface="Georgia"/>
                <a:ea typeface="Georgia"/>
                <a:cs typeface="Georgia"/>
                <a:sym typeface="Georgia"/>
              </a:rPr>
              <a:t>32</a:t>
            </a:r>
            <a:endParaRPr/>
          </a:p>
          <a:p>
            <a:pPr indent="539639" lvl="0" marL="0" marR="0" rtl="0" algn="l">
              <a:lnSpc>
                <a:spcPct val="100000"/>
              </a:lnSpc>
              <a:spcBef>
                <a:spcPts val="0"/>
              </a:spcBef>
              <a:spcAft>
                <a:spcPts val="0"/>
              </a:spcAft>
              <a:buClr>
                <a:srgbClr val="17375E"/>
              </a:buClr>
              <a:buSzPts val="2700"/>
              <a:buFont typeface="Georgia"/>
              <a:buNone/>
            </a:pPr>
            <a:r>
              <a:rPr b="0" i="0" lang="en-US" sz="2700" u="none" cap="none" strike="noStrike">
                <a:solidFill>
                  <a:srgbClr val="17375E"/>
                </a:solidFill>
                <a:latin typeface="Georgia"/>
                <a:ea typeface="Georgia"/>
                <a:cs typeface="Georgia"/>
                <a:sym typeface="Georgia"/>
              </a:rPr>
              <a:t>Abhiraj, 2018014721</a:t>
            </a:r>
            <a:endParaRPr/>
          </a:p>
          <a:p>
            <a:pPr indent="539639" lvl="0" marL="0" marR="0" rtl="0" algn="l">
              <a:lnSpc>
                <a:spcPct val="100000"/>
              </a:lnSpc>
              <a:spcBef>
                <a:spcPts val="0"/>
              </a:spcBef>
              <a:spcAft>
                <a:spcPts val="0"/>
              </a:spcAft>
              <a:buClr>
                <a:srgbClr val="17375E"/>
              </a:buClr>
              <a:buSzPts val="2700"/>
              <a:buFont typeface="Georgia"/>
              <a:buNone/>
            </a:pPr>
            <a:r>
              <a:rPr b="0" i="0" lang="en-US" sz="2700" u="none" cap="none" strike="noStrike">
                <a:solidFill>
                  <a:srgbClr val="17375E"/>
                </a:solidFill>
                <a:latin typeface="Georgia"/>
                <a:ea typeface="Georgia"/>
                <a:cs typeface="Georgia"/>
                <a:sym typeface="Georgia"/>
              </a:rPr>
              <a:t>Jigyasa Chaudhary, 2018015575</a:t>
            </a:r>
            <a:endParaRPr/>
          </a:p>
          <a:p>
            <a:pPr indent="539639" lvl="0" marL="0" marR="0" rtl="0" algn="l">
              <a:lnSpc>
                <a:spcPct val="100000"/>
              </a:lnSpc>
              <a:spcBef>
                <a:spcPts val="0"/>
              </a:spcBef>
              <a:spcAft>
                <a:spcPts val="0"/>
              </a:spcAft>
              <a:buClr>
                <a:srgbClr val="17375E"/>
              </a:buClr>
              <a:buSzPts val="2700"/>
              <a:buFont typeface="Georgia"/>
              <a:buNone/>
            </a:pPr>
            <a:r>
              <a:rPr b="0" i="0" lang="en-US" sz="2700" u="none" cap="none" strike="noStrike">
                <a:solidFill>
                  <a:srgbClr val="17375E"/>
                </a:solidFill>
                <a:latin typeface="Georgia"/>
                <a:ea typeface="Georgia"/>
                <a:cs typeface="Georgia"/>
                <a:sym typeface="Georgia"/>
              </a:rPr>
              <a:t>Piyush Chabbra, 2019003</a:t>
            </a:r>
            <a:r>
              <a:rPr lang="en-US" sz="2700">
                <a:solidFill>
                  <a:srgbClr val="17375E"/>
                </a:solidFill>
                <a:latin typeface="Georgia"/>
                <a:ea typeface="Georgia"/>
                <a:cs typeface="Georgia"/>
                <a:sym typeface="Georgia"/>
              </a:rPr>
              <a:t>228</a:t>
            </a:r>
            <a:endParaRPr/>
          </a:p>
        </p:txBody>
      </p:sp>
      <p:sp>
        <p:nvSpPr>
          <p:cNvPr id="79" name="Google Shape;79;p1"/>
          <p:cNvSpPr txBox="1"/>
          <p:nvPr/>
        </p:nvSpPr>
        <p:spPr>
          <a:xfrm>
            <a:off x="18247563" y="5707250"/>
            <a:ext cx="4520608" cy="505616"/>
          </a:xfrm>
          <a:prstGeom prst="rect">
            <a:avLst/>
          </a:prstGeom>
          <a:noFill/>
          <a:ln>
            <a:noFill/>
          </a:ln>
        </p:spPr>
        <p:txBody>
          <a:bodyPr anchorCtr="0" anchor="t" bIns="44975" lIns="44975" spcFirstLastPara="1" rIns="44975" wrap="square" tIns="44975">
            <a:spAutoFit/>
          </a:bodyPr>
          <a:lstStyle/>
          <a:p>
            <a:pPr indent="0" lvl="0" marL="0" marR="0" rtl="0" algn="l">
              <a:lnSpc>
                <a:spcPct val="100000"/>
              </a:lnSpc>
              <a:spcBef>
                <a:spcPts val="0"/>
              </a:spcBef>
              <a:spcAft>
                <a:spcPts val="0"/>
              </a:spcAft>
              <a:buClr>
                <a:srgbClr val="000000"/>
              </a:buClr>
              <a:buSzPts val="3000"/>
              <a:buFont typeface="Times New Roman"/>
              <a:buNone/>
            </a:pPr>
            <a:r>
              <a:rPr b="0" i="0" lang="en-US" sz="3000" u="none" cap="none" strike="noStrike">
                <a:solidFill>
                  <a:srgbClr val="000000"/>
                </a:solidFill>
                <a:latin typeface="Times New Roman"/>
                <a:ea typeface="Times New Roman"/>
                <a:cs typeface="Times New Roman"/>
                <a:sym typeface="Times New Roman"/>
              </a:rPr>
              <a:t>Under the Supervision of:-</a:t>
            </a:r>
            <a:endParaRPr/>
          </a:p>
        </p:txBody>
      </p:sp>
      <p:sp>
        <p:nvSpPr>
          <p:cNvPr id="80" name="Google Shape;80;p1"/>
          <p:cNvSpPr txBox="1"/>
          <p:nvPr/>
        </p:nvSpPr>
        <p:spPr>
          <a:xfrm>
            <a:off x="18168195" y="6877709"/>
            <a:ext cx="4073248" cy="1758922"/>
          </a:xfrm>
          <a:prstGeom prst="rect">
            <a:avLst/>
          </a:prstGeom>
          <a:noFill/>
          <a:ln>
            <a:noFill/>
          </a:ln>
        </p:spPr>
        <p:txBody>
          <a:bodyPr anchorCtr="0" anchor="t" bIns="44975" lIns="44975" spcFirstLastPara="1" rIns="44975" wrap="square" tIns="44975">
            <a:spAutoFit/>
          </a:bodyPr>
          <a:lstStyle/>
          <a:p>
            <a:pPr indent="0" lvl="0" marL="0" marR="0" rtl="0" algn="ctr">
              <a:lnSpc>
                <a:spcPct val="100000"/>
              </a:lnSpc>
              <a:spcBef>
                <a:spcPts val="0"/>
              </a:spcBef>
              <a:spcAft>
                <a:spcPts val="0"/>
              </a:spcAft>
              <a:buClr>
                <a:srgbClr val="000000"/>
              </a:buClr>
              <a:buSzPts val="3300"/>
              <a:buFont typeface="Times New Roman"/>
              <a:buNone/>
            </a:pPr>
            <a:r>
              <a:rPr b="1" i="0" lang="en-US" sz="3300" u="none" cap="none" strike="noStrike">
                <a:solidFill>
                  <a:srgbClr val="000000"/>
                </a:solidFill>
                <a:latin typeface="Times New Roman"/>
                <a:ea typeface="Times New Roman"/>
                <a:cs typeface="Times New Roman"/>
                <a:sym typeface="Times New Roman"/>
              </a:rPr>
              <a:t>(Dr. Hoor Fatima)</a:t>
            </a:r>
            <a:endParaRPr/>
          </a:p>
          <a:p>
            <a:pPr indent="0" lvl="0" marL="0" marR="0" rtl="0" algn="ctr">
              <a:lnSpc>
                <a:spcPct val="100000"/>
              </a:lnSpc>
              <a:spcBef>
                <a:spcPts val="0"/>
              </a:spcBef>
              <a:spcAft>
                <a:spcPts val="0"/>
              </a:spcAft>
              <a:buClr>
                <a:srgbClr val="000000"/>
              </a:buClr>
              <a:buSzPts val="3300"/>
              <a:buFont typeface="Times New Roman"/>
              <a:buNone/>
            </a:pPr>
            <a:r>
              <a:rPr b="1" i="0" lang="en-US" sz="3300" u="none" cap="none" strike="noStrike">
                <a:solidFill>
                  <a:srgbClr val="000000"/>
                </a:solidFill>
                <a:latin typeface="Times New Roman"/>
                <a:ea typeface="Times New Roman"/>
                <a:cs typeface="Times New Roman"/>
                <a:sym typeface="Times New Roman"/>
              </a:rPr>
              <a:t>Sharda University, Gr. Noida</a:t>
            </a:r>
            <a:endParaRPr b="0" i="0" sz="1800" u="none" cap="none" strike="noStrike">
              <a:solidFill>
                <a:srgbClr val="5E5E5E"/>
              </a:solidFill>
              <a:latin typeface="Helvetica Neue"/>
              <a:ea typeface="Helvetica Neue"/>
              <a:cs typeface="Helvetica Neue"/>
              <a:sym typeface="Helvetica Neue"/>
            </a:endParaRPr>
          </a:p>
        </p:txBody>
      </p:sp>
      <p:pic>
        <p:nvPicPr>
          <p:cNvPr descr="Google Shape;182;p1" id="81" name="Google Shape;81;p1"/>
          <p:cNvPicPr preferRelativeResize="0"/>
          <p:nvPr/>
        </p:nvPicPr>
        <p:blipFill rotWithShape="1">
          <a:blip r:embed="rId3">
            <a:alphaModFix/>
          </a:blip>
          <a:srcRect b="0" l="0" r="0" t="0"/>
          <a:stretch/>
        </p:blipFill>
        <p:spPr>
          <a:xfrm>
            <a:off x="6695920" y="539778"/>
            <a:ext cx="11558294" cy="32455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idx="4294967295" type="ctrTitle"/>
          </p:nvPr>
        </p:nvSpPr>
        <p:spPr>
          <a:xfrm>
            <a:off x="1206498" y="900130"/>
            <a:ext cx="21971004" cy="2123669"/>
          </a:xfrm>
          <a:prstGeom prst="rect">
            <a:avLst/>
          </a:prstGeom>
          <a:noFill/>
          <a:ln>
            <a:noFill/>
          </a:ln>
        </p:spPr>
        <p:txBody>
          <a:bodyPr anchorCtr="0" anchor="b" bIns="50800" lIns="50800" spcFirstLastPara="1" rIns="50800" wrap="square" tIns="50800">
            <a:normAutofit fontScale="90000"/>
          </a:bodyPr>
          <a:lstStyle/>
          <a:p>
            <a:pPr indent="0" lvl="0" marL="0" marR="0" rtl="0" algn="ctr">
              <a:lnSpc>
                <a:spcPct val="80000"/>
              </a:lnSpc>
              <a:spcBef>
                <a:spcPts val="0"/>
              </a:spcBef>
              <a:spcAft>
                <a:spcPts val="0"/>
              </a:spcAft>
              <a:buClr>
                <a:srgbClr val="000000"/>
              </a:buClr>
              <a:buSzPct val="100000"/>
              <a:buFont typeface="Times New Roman"/>
              <a:buNone/>
            </a:pPr>
            <a:r>
              <a:rPr i="0" lang="en-US" sz="6400" u="none" cap="none" strike="noStrike">
                <a:solidFill>
                  <a:srgbClr val="000000"/>
                </a:solidFill>
                <a:latin typeface="Times New Roman"/>
                <a:ea typeface="Times New Roman"/>
                <a:cs typeface="Times New Roman"/>
                <a:sym typeface="Times New Roman"/>
              </a:rPr>
              <a:t>EXISTING METHOD</a:t>
            </a:r>
            <a:br>
              <a:rPr b="1" i="0" lang="en-US" sz="6400" u="none" cap="none" strike="noStrike">
                <a:solidFill>
                  <a:srgbClr val="000000"/>
                </a:solidFill>
                <a:latin typeface="Times New Roman"/>
                <a:ea typeface="Times New Roman"/>
                <a:cs typeface="Times New Roman"/>
                <a:sym typeface="Times New Roman"/>
              </a:rPr>
            </a:br>
            <a:endParaRPr b="1" i="0" sz="11600" u="none" cap="none" strike="noStrike">
              <a:solidFill>
                <a:srgbClr val="000000"/>
              </a:solidFill>
              <a:latin typeface="Helvetica Neue"/>
              <a:ea typeface="Helvetica Neue"/>
              <a:cs typeface="Helvetica Neue"/>
              <a:sym typeface="Helvetica Neue"/>
            </a:endParaRPr>
          </a:p>
        </p:txBody>
      </p:sp>
      <p:sp>
        <p:nvSpPr>
          <p:cNvPr id="135" name="Google Shape;135;p8"/>
          <p:cNvSpPr txBox="1"/>
          <p:nvPr>
            <p:ph idx="4294967295" type="subTitle"/>
          </p:nvPr>
        </p:nvSpPr>
        <p:spPr>
          <a:xfrm>
            <a:off x="1206499" y="3065105"/>
            <a:ext cx="21971001" cy="6036761"/>
          </a:xfrm>
          <a:prstGeom prst="rect">
            <a:avLst/>
          </a:prstGeom>
          <a:noFill/>
          <a:ln>
            <a:noFill/>
          </a:ln>
        </p:spPr>
        <p:txBody>
          <a:bodyPr anchorCtr="0" anchor="t" bIns="50800" lIns="50800" spcFirstLastPara="1" rIns="50800" wrap="square" tIns="50800">
            <a:normAutofit/>
          </a:bodyPr>
          <a:lstStyle/>
          <a:p>
            <a:pPr indent="-787400" lvl="0" marL="787400" marR="0" rtl="0" algn="l">
              <a:lnSpc>
                <a:spcPct val="100000"/>
              </a:lnSpc>
              <a:spcBef>
                <a:spcPts val="0"/>
              </a:spcBef>
              <a:spcAft>
                <a:spcPts val="0"/>
              </a:spcAft>
              <a:buClr>
                <a:srgbClr val="000000"/>
              </a:buClr>
              <a:buSzPts val="6765"/>
              <a:buFont typeface="Times New Roman"/>
              <a:buChar char="•"/>
            </a:pPr>
            <a:r>
              <a:rPr b="0" i="0" lang="en-US" sz="5500" u="none" cap="none" strike="noStrike">
                <a:solidFill>
                  <a:srgbClr val="000000"/>
                </a:solidFill>
                <a:latin typeface="Times New Roman"/>
                <a:ea typeface="Times New Roman"/>
                <a:cs typeface="Times New Roman"/>
                <a:sym typeface="Times New Roman"/>
              </a:rPr>
              <a:t>The existing method in this paper is divided into four stages, data-mining, pre-processing, feature extraction and prediction. The traditional methods are used for prediction. But it requires large memory and result is not accurate.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idx="4294967295" type="ctrTitle"/>
          </p:nvPr>
        </p:nvSpPr>
        <p:spPr>
          <a:xfrm>
            <a:off x="1206499" y="998650"/>
            <a:ext cx="6810900" cy="1048800"/>
          </a:xfrm>
          <a:prstGeom prst="rect">
            <a:avLst/>
          </a:prstGeom>
          <a:noFill/>
          <a:ln>
            <a:noFill/>
          </a:ln>
        </p:spPr>
        <p:txBody>
          <a:bodyPr anchorCtr="0" anchor="b" bIns="50800" lIns="50800" spcFirstLastPara="1" rIns="50800" wrap="square" tIns="50800">
            <a:normAutofit/>
          </a:bodyPr>
          <a:lstStyle/>
          <a:p>
            <a:pPr indent="0" lvl="0" marL="0" marR="0" rtl="0" algn="ctr">
              <a:lnSpc>
                <a:spcPct val="80000"/>
              </a:lnSpc>
              <a:spcBef>
                <a:spcPts val="0"/>
              </a:spcBef>
              <a:spcAft>
                <a:spcPts val="0"/>
              </a:spcAft>
              <a:buClr>
                <a:srgbClr val="000000"/>
              </a:buClr>
              <a:buSzPts val="6696"/>
              <a:buFont typeface="Times New Roman"/>
              <a:buNone/>
            </a:pPr>
            <a:r>
              <a:rPr b="1" i="0" lang="en-US" sz="3200" u="none" cap="none" strike="noStrike">
                <a:solidFill>
                  <a:srgbClr val="000000"/>
                </a:solidFill>
                <a:latin typeface="Times New Roman"/>
                <a:ea typeface="Times New Roman"/>
                <a:cs typeface="Times New Roman"/>
                <a:sym typeface="Times New Roman"/>
              </a:rPr>
              <a:t>PROPOSED SYSTEM</a:t>
            </a:r>
            <a:endParaRPr sz="3200"/>
          </a:p>
        </p:txBody>
      </p:sp>
      <p:sp>
        <p:nvSpPr>
          <p:cNvPr id="141" name="Google Shape;141;p11"/>
          <p:cNvSpPr txBox="1"/>
          <p:nvPr>
            <p:ph idx="4294967295" type="subTitle"/>
          </p:nvPr>
        </p:nvSpPr>
        <p:spPr>
          <a:xfrm>
            <a:off x="1201344" y="2807204"/>
            <a:ext cx="6810900" cy="3769500"/>
          </a:xfrm>
          <a:prstGeom prst="rect">
            <a:avLst/>
          </a:prstGeom>
          <a:noFill/>
          <a:ln>
            <a:noFill/>
          </a:ln>
        </p:spPr>
        <p:txBody>
          <a:bodyPr anchorCtr="0" anchor="t" bIns="50800" lIns="50800" spcFirstLastPara="1" rIns="50800" wrap="square" tIns="50800">
            <a:normAutofit/>
          </a:bodyPr>
          <a:lstStyle/>
          <a:p>
            <a:pPr indent="-329438" lvl="0" marL="558800" marR="0" rtl="0" algn="l">
              <a:lnSpc>
                <a:spcPct val="15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The data thus collected can help us in giving the reaction of the citizens regarding the lockdown implemented across the country on behalf  of COVID-19. Data can be gathered and refined through the </a:t>
            </a:r>
            <a:r>
              <a:rPr lang="en-US" sz="1800">
                <a:latin typeface="Times New Roman"/>
                <a:ea typeface="Times New Roman"/>
                <a:cs typeface="Times New Roman"/>
                <a:sym typeface="Times New Roman"/>
              </a:rPr>
              <a:t>Machine Learning</a:t>
            </a:r>
            <a:r>
              <a:rPr b="0" i="0" lang="en-US" sz="1800" u="none" cap="none" strike="noStrike">
                <a:solidFill>
                  <a:srgbClr val="000000"/>
                </a:solidFill>
                <a:latin typeface="Times New Roman"/>
                <a:ea typeface="Times New Roman"/>
                <a:cs typeface="Times New Roman"/>
                <a:sym typeface="Times New Roman"/>
              </a:rPr>
              <a:t> model, which can finally evaluate the detection  of the people reaction whether they are positive or negative to the lockdown implemented across the country using Sentimental analysis.</a:t>
            </a:r>
            <a:endParaRPr sz="1800"/>
          </a:p>
        </p:txBody>
      </p:sp>
    </p:spTree>
  </p:cSld>
  <p:clrMapOvr>
    <a:masterClrMapping/>
  </p:clrMapOvr>
  <mc:AlternateContent>
    <mc:Choice Requires="p14">
      <p:transition spd="slow" p14:dur="12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idx="4294967295" type="ctrTitle"/>
          </p:nvPr>
        </p:nvSpPr>
        <p:spPr>
          <a:xfrm>
            <a:off x="13425000" y="2095225"/>
            <a:ext cx="8109300" cy="1128600"/>
          </a:xfrm>
          <a:prstGeom prst="rect">
            <a:avLst/>
          </a:prstGeom>
          <a:noFill/>
          <a:ln>
            <a:noFill/>
          </a:ln>
        </p:spPr>
        <p:txBody>
          <a:bodyPr anchorCtr="0" anchor="b" bIns="50800" lIns="50800" spcFirstLastPara="1" rIns="50800" wrap="square" tIns="50800">
            <a:normAutofit/>
          </a:bodyPr>
          <a:lstStyle/>
          <a:p>
            <a:pPr indent="457200" lvl="1" marL="0" marR="0" rtl="0" algn="ctr">
              <a:lnSpc>
                <a:spcPct val="80000"/>
              </a:lnSpc>
              <a:spcBef>
                <a:spcPts val="0"/>
              </a:spcBef>
              <a:spcAft>
                <a:spcPts val="0"/>
              </a:spcAft>
              <a:buClr>
                <a:srgbClr val="000000"/>
              </a:buClr>
              <a:buSzPts val="7200"/>
              <a:buFont typeface="Times New Roman"/>
              <a:buNone/>
            </a:pPr>
            <a:r>
              <a:rPr b="1" i="0" lang="en-US" sz="3200" u="none" cap="none" strike="noStrike">
                <a:solidFill>
                  <a:srgbClr val="000000"/>
                </a:solidFill>
                <a:latin typeface="Times New Roman"/>
                <a:ea typeface="Times New Roman"/>
                <a:cs typeface="Times New Roman"/>
                <a:sym typeface="Times New Roman"/>
              </a:rPr>
              <a:t>IMPLEMENTATION</a:t>
            </a:r>
            <a:endParaRPr b="1" i="0" sz="3200" u="none" cap="none" strike="noStrike">
              <a:solidFill>
                <a:srgbClr val="000000"/>
              </a:solidFill>
              <a:latin typeface="Helvetica Neue"/>
              <a:ea typeface="Helvetica Neue"/>
              <a:cs typeface="Helvetica Neue"/>
              <a:sym typeface="Helvetica Neue"/>
            </a:endParaRPr>
          </a:p>
        </p:txBody>
      </p:sp>
      <p:sp>
        <p:nvSpPr>
          <p:cNvPr id="147" name="Google Shape;147;p9"/>
          <p:cNvSpPr txBox="1"/>
          <p:nvPr>
            <p:ph idx="4294967295" type="subTitle"/>
          </p:nvPr>
        </p:nvSpPr>
        <p:spPr>
          <a:xfrm>
            <a:off x="979672" y="3966680"/>
            <a:ext cx="7847400" cy="2939700"/>
          </a:xfrm>
          <a:prstGeom prst="rect">
            <a:avLst/>
          </a:prstGeom>
          <a:noFill/>
          <a:ln>
            <a:noFill/>
          </a:ln>
        </p:spPr>
        <p:txBody>
          <a:bodyPr anchorCtr="0" anchor="t" bIns="50800" lIns="50800" spcFirstLastPara="1" rIns="50800" wrap="square" tIns="50800">
            <a:normAutofit/>
          </a:bodyPr>
          <a:lstStyle/>
          <a:p>
            <a:pPr indent="-430085" lvl="0" marL="6985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Firstly, we have collected dataset.</a:t>
            </a:r>
            <a:endParaRPr sz="1800"/>
          </a:p>
          <a:p>
            <a:pPr indent="-430085" lvl="0" marL="6985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Later we will load the collected dataset to our working environment.</a:t>
            </a:r>
            <a:endParaRPr sz="1800"/>
          </a:p>
          <a:p>
            <a:pPr indent="-430085" lvl="0" marL="6985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Necessary pre-processing (removing stop words and applying stemming) steps will be completed here before building our required model.</a:t>
            </a:r>
            <a:endParaRPr sz="1800"/>
          </a:p>
          <a:p>
            <a:pPr indent="-430085" lvl="0" marL="6985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Dividing the data into train and test splits</a:t>
            </a:r>
            <a:endParaRPr sz="1800"/>
          </a:p>
          <a:p>
            <a:pPr indent="-430085" lvl="0" marL="6985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Perform building machine learning model in Jupyter notebook which uses Python</a:t>
            </a:r>
            <a:endParaRPr sz="1800"/>
          </a:p>
          <a:p>
            <a:pPr indent="-430085" lvl="0" marL="6985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The model has been built with the both existing and proposed (SVM).</a:t>
            </a:r>
            <a:endParaRPr sz="1800"/>
          </a:p>
        </p:txBody>
      </p:sp>
    </p:spTree>
  </p:cSld>
  <p:clrMapOvr>
    <a:masterClrMapping/>
  </p:clrMapOvr>
  <mc:AlternateContent>
    <mc:Choice Requires="p14">
      <p:transition spd="slow" p14:dur="12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1237e664a1_0_22"/>
          <p:cNvSpPr txBox="1"/>
          <p:nvPr>
            <p:ph type="title"/>
          </p:nvPr>
        </p:nvSpPr>
        <p:spPr>
          <a:xfrm>
            <a:off x="1201350" y="1959425"/>
            <a:ext cx="5957100" cy="751800"/>
          </a:xfrm>
          <a:prstGeom prst="rect">
            <a:avLst/>
          </a:prstGeom>
        </p:spPr>
        <p:txBody>
          <a:bodyPr anchorCtr="0" anchor="b" bIns="50800" lIns="50800" spcFirstLastPara="1" rIns="50800" wrap="square" tIns="50800">
            <a:normAutofit/>
          </a:bodyPr>
          <a:lstStyle/>
          <a:p>
            <a:pPr indent="0" lvl="0" marL="0" rtl="0" algn="ctr">
              <a:spcBef>
                <a:spcPts val="0"/>
              </a:spcBef>
              <a:spcAft>
                <a:spcPts val="0"/>
              </a:spcAft>
              <a:buNone/>
            </a:pPr>
            <a:r>
              <a:rPr lang="en-US" sz="3200"/>
              <a:t>Use Case diagrams</a:t>
            </a:r>
            <a:endParaRPr sz="3200"/>
          </a:p>
        </p:txBody>
      </p:sp>
      <p:sp>
        <p:nvSpPr>
          <p:cNvPr id="153" name="Google Shape;153;g11237e664a1_0_22"/>
          <p:cNvSpPr txBox="1"/>
          <p:nvPr>
            <p:ph idx="2" type="body"/>
          </p:nvPr>
        </p:nvSpPr>
        <p:spPr>
          <a:xfrm>
            <a:off x="602375" y="3429851"/>
            <a:ext cx="6556200" cy="3379500"/>
          </a:xfrm>
          <a:prstGeom prst="rect">
            <a:avLst/>
          </a:prstGeom>
        </p:spPr>
        <p:txBody>
          <a:bodyPr anchorCtr="0" anchor="t" bIns="50800" lIns="50800" spcFirstLastPara="1" rIns="50800" wrap="square" tIns="50800">
            <a:noAutofit/>
          </a:bodyPr>
          <a:lstStyle/>
          <a:p>
            <a:pPr indent="0" lvl="0" marL="0" rtl="0" algn="just">
              <a:lnSpc>
                <a:spcPct val="150000"/>
              </a:lnSpc>
              <a:spcBef>
                <a:spcPts val="0"/>
              </a:spcBef>
              <a:spcAft>
                <a:spcPts val="0"/>
              </a:spcAft>
              <a:buNone/>
            </a:pPr>
            <a:r>
              <a:rPr b="0" lang="en-US" sz="1800">
                <a:latin typeface="Times New Roman"/>
                <a:ea typeface="Times New Roman"/>
                <a:cs typeface="Times New Roman"/>
                <a:sym typeface="Times New Roman"/>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pic>
        <p:nvPicPr>
          <p:cNvPr id="158" name="Google Shape;158;g11237e664a1_0_29"/>
          <p:cNvPicPr preferRelativeResize="0"/>
          <p:nvPr/>
        </p:nvPicPr>
        <p:blipFill rotWithShape="1">
          <a:blip r:embed="rId3">
            <a:alphaModFix/>
          </a:blip>
          <a:srcRect b="0" l="0" r="0" t="0"/>
          <a:stretch/>
        </p:blipFill>
        <p:spPr>
          <a:xfrm>
            <a:off x="1781175" y="1675325"/>
            <a:ext cx="8514600" cy="3950700"/>
          </a:xfrm>
          <a:prstGeom prst="roundRect">
            <a:avLst>
              <a:gd fmla="val 8594" name="adj"/>
            </a:avLst>
          </a:prstGeom>
          <a:solidFill>
            <a:srgbClr val="ECECEC"/>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1237e664a1_0_36"/>
          <p:cNvSpPr txBox="1"/>
          <p:nvPr>
            <p:ph type="title"/>
          </p:nvPr>
        </p:nvSpPr>
        <p:spPr>
          <a:xfrm>
            <a:off x="547650" y="2134025"/>
            <a:ext cx="6727500" cy="976500"/>
          </a:xfrm>
          <a:prstGeom prst="rect">
            <a:avLst/>
          </a:prstGeom>
        </p:spPr>
        <p:txBody>
          <a:bodyPr anchorCtr="0" anchor="b" bIns="50800" lIns="50800" spcFirstLastPara="1" rIns="50800" wrap="square" tIns="50800">
            <a:normAutofit/>
          </a:bodyPr>
          <a:lstStyle/>
          <a:p>
            <a:pPr indent="0" lvl="0" marL="0" rtl="0" algn="ctr">
              <a:spcBef>
                <a:spcPts val="0"/>
              </a:spcBef>
              <a:spcAft>
                <a:spcPts val="0"/>
              </a:spcAft>
              <a:buNone/>
            </a:pPr>
            <a:r>
              <a:rPr lang="en-US" sz="3200"/>
              <a:t>ER-Diagram</a:t>
            </a:r>
            <a:endParaRPr sz="3200"/>
          </a:p>
        </p:txBody>
      </p:sp>
      <p:sp>
        <p:nvSpPr>
          <p:cNvPr id="164" name="Google Shape;164;g11237e664a1_0_36"/>
          <p:cNvSpPr txBox="1"/>
          <p:nvPr>
            <p:ph idx="2" type="body"/>
          </p:nvPr>
        </p:nvSpPr>
        <p:spPr>
          <a:xfrm>
            <a:off x="722175" y="5326545"/>
            <a:ext cx="6552900" cy="2569500"/>
          </a:xfrm>
          <a:prstGeom prst="rect">
            <a:avLst/>
          </a:prstGeom>
        </p:spPr>
        <p:txBody>
          <a:bodyPr anchorCtr="0" anchor="t" bIns="50800" lIns="50800" spcFirstLastPara="1" rIns="50800" wrap="square" tIns="50800">
            <a:noAutofit/>
          </a:bodyPr>
          <a:lstStyle/>
          <a:p>
            <a:pPr indent="-355600" lvl="0" marL="342900" rtl="0" algn="just">
              <a:spcBef>
                <a:spcPts val="0"/>
              </a:spcBef>
              <a:spcAft>
                <a:spcPts val="0"/>
              </a:spcAft>
              <a:buClr>
                <a:srgbClr val="000000"/>
              </a:buClr>
              <a:buSzPts val="1800"/>
              <a:buFont typeface="Noto Sans Symbols"/>
              <a:buChar char="►"/>
            </a:pPr>
            <a:r>
              <a:rPr b="0" lang="en-US" sz="1800">
                <a:latin typeface="Times New Roman"/>
                <a:ea typeface="Times New Roman"/>
                <a:cs typeface="Times New Roman"/>
                <a:sym typeface="Times New Roman"/>
              </a:rPr>
              <a:t>An Entity–relationship model (ER model) describes the structure of a database with the help of a diagram, which is known as Entity Relationship Diagram (ER Diagram). </a:t>
            </a:r>
            <a:endParaRPr b="0" sz="1800">
              <a:latin typeface="Century Gothic"/>
              <a:ea typeface="Century Gothic"/>
              <a:cs typeface="Century Gothic"/>
              <a:sym typeface="Century Gothic"/>
            </a:endParaRPr>
          </a:p>
          <a:p>
            <a:pPr indent="-355600" lvl="0" marL="342900" rtl="0" algn="just">
              <a:spcBef>
                <a:spcPts val="1000"/>
              </a:spcBef>
              <a:spcAft>
                <a:spcPts val="0"/>
              </a:spcAft>
              <a:buClr>
                <a:srgbClr val="000000"/>
              </a:buClr>
              <a:buSzPts val="1800"/>
              <a:buFont typeface="Noto Sans Symbols"/>
              <a:buChar char="►"/>
            </a:pPr>
            <a:r>
              <a:rPr b="0" lang="en-US" sz="1800">
                <a:latin typeface="Times New Roman"/>
                <a:ea typeface="Times New Roman"/>
                <a:cs typeface="Times New Roman"/>
                <a:sym typeface="Times New Roman"/>
              </a:rPr>
              <a:t>An ER diagram shows the relationship among entity sets. An entity set is a group of similar entities and these entities can have attributes. </a:t>
            </a:r>
            <a:endParaRPr b="0" sz="1800">
              <a:latin typeface="Times New Roman"/>
              <a:ea typeface="Times New Roman"/>
              <a:cs typeface="Times New Roman"/>
              <a:sym typeface="Times New Roman"/>
            </a:endParaRPr>
          </a:p>
          <a:p>
            <a:pPr indent="-355600" lvl="0" marL="342900" rtl="0" algn="just">
              <a:spcBef>
                <a:spcPts val="1000"/>
              </a:spcBef>
              <a:spcAft>
                <a:spcPts val="0"/>
              </a:spcAft>
              <a:buClr>
                <a:srgbClr val="000000"/>
              </a:buClr>
              <a:buSzPts val="1800"/>
              <a:buFont typeface="Noto Sans Symbols"/>
              <a:buChar char="►"/>
            </a:pPr>
            <a:r>
              <a:rPr b="0" lang="en-US" sz="1800">
                <a:latin typeface="Times New Roman"/>
                <a:ea typeface="Times New Roman"/>
                <a:cs typeface="Times New Roman"/>
                <a:sym typeface="Times New Roman"/>
              </a:rPr>
              <a:t>In terms of DBMS, an entity is a table or attribute of a table in database, so by showing relationship among tables and their attributes, ER diagram shows the complete logical structure of a database.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g11237e664a1_0_42"/>
          <p:cNvPicPr preferRelativeResize="0"/>
          <p:nvPr/>
        </p:nvPicPr>
        <p:blipFill rotWithShape="1">
          <a:blip r:embed="rId3">
            <a:alphaModFix/>
          </a:blip>
          <a:srcRect b="0" l="0" r="0" t="0"/>
          <a:stretch/>
        </p:blipFill>
        <p:spPr>
          <a:xfrm>
            <a:off x="992250" y="1417275"/>
            <a:ext cx="7059600" cy="3529800"/>
          </a:xfrm>
          <a:prstGeom prst="roundRect">
            <a:avLst>
              <a:gd fmla="val 8594" name="adj"/>
            </a:avLst>
          </a:prstGeom>
          <a:solidFill>
            <a:srgbClr val="ECECEC"/>
          </a:solid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1237e664a1_0_48"/>
          <p:cNvSpPr txBox="1"/>
          <p:nvPr>
            <p:ph type="title"/>
          </p:nvPr>
        </p:nvSpPr>
        <p:spPr>
          <a:xfrm>
            <a:off x="1201350" y="696672"/>
            <a:ext cx="6093300" cy="874800"/>
          </a:xfrm>
          <a:prstGeom prst="rect">
            <a:avLst/>
          </a:prstGeom>
        </p:spPr>
        <p:txBody>
          <a:bodyPr anchorCtr="0" anchor="b" bIns="50800" lIns="50800" spcFirstLastPara="1" rIns="50800" wrap="square" tIns="50800">
            <a:normAutofit/>
          </a:bodyPr>
          <a:lstStyle/>
          <a:p>
            <a:pPr indent="0" lvl="0" marL="0" rtl="0" algn="ctr">
              <a:lnSpc>
                <a:spcPct val="150000"/>
              </a:lnSpc>
              <a:spcBef>
                <a:spcPts val="0"/>
              </a:spcBef>
              <a:spcAft>
                <a:spcPts val="0"/>
              </a:spcAft>
              <a:buNone/>
            </a:pPr>
            <a:r>
              <a:rPr lang="en-US" sz="3200">
                <a:latin typeface="Times New Roman"/>
                <a:ea typeface="Times New Roman"/>
                <a:cs typeface="Times New Roman"/>
                <a:sym typeface="Times New Roman"/>
              </a:rPr>
              <a:t>Feasibility Analysis</a:t>
            </a:r>
            <a:endParaRPr sz="3200"/>
          </a:p>
        </p:txBody>
      </p:sp>
      <p:sp>
        <p:nvSpPr>
          <p:cNvPr id="175" name="Google Shape;175;g11237e664a1_0_48"/>
          <p:cNvSpPr txBox="1"/>
          <p:nvPr>
            <p:ph idx="2" type="body"/>
          </p:nvPr>
        </p:nvSpPr>
        <p:spPr>
          <a:xfrm>
            <a:off x="1206450" y="2912456"/>
            <a:ext cx="6592500" cy="1976400"/>
          </a:xfrm>
          <a:prstGeom prst="rect">
            <a:avLst/>
          </a:prstGeom>
        </p:spPr>
        <p:txBody>
          <a:bodyPr anchorCtr="0" anchor="t" bIns="50800" lIns="50800" spcFirstLastPara="1" rIns="50800" wrap="square" tIns="50800">
            <a:noAutofit/>
          </a:bodyPr>
          <a:lstStyle/>
          <a:p>
            <a:pPr indent="0" lvl="0" marL="0" rtl="0" algn="just">
              <a:lnSpc>
                <a:spcPct val="150000"/>
              </a:lnSpc>
              <a:spcBef>
                <a:spcPts val="0"/>
              </a:spcBef>
              <a:spcAft>
                <a:spcPts val="1000"/>
              </a:spcAft>
              <a:buNone/>
            </a:pPr>
            <a:r>
              <a:rPr b="0" lang="en-US" sz="1800">
                <a:latin typeface="Times New Roman"/>
                <a:ea typeface="Times New Roman"/>
                <a:cs typeface="Times New Roman"/>
                <a:sym typeface="Times New Roman"/>
              </a:rPr>
              <a:t>The practicality of a task is surveyed at this stage and the strategic plan depends on the most well-known project plan and explicit quotes. During the examination of the arrangement a plausibility investigation of the proposed framework will be conducted. This is to affirm that the arranged framework isn't a weight to the corporate In request to investigate the possibility. Three key considerations are involved in possible analysis.</a:t>
            </a:r>
            <a:endParaRPr sz="1800"/>
          </a:p>
        </p:txBody>
      </p:sp>
      <p:sp>
        <p:nvSpPr>
          <p:cNvPr id="176" name="Google Shape;176;g11237e664a1_0_48"/>
          <p:cNvSpPr txBox="1"/>
          <p:nvPr>
            <p:ph type="title"/>
          </p:nvPr>
        </p:nvSpPr>
        <p:spPr>
          <a:xfrm>
            <a:off x="1206450" y="7238956"/>
            <a:ext cx="6708900" cy="618300"/>
          </a:xfrm>
          <a:prstGeom prst="rect">
            <a:avLst/>
          </a:prstGeom>
        </p:spPr>
        <p:txBody>
          <a:bodyPr anchorCtr="0" anchor="b" bIns="50800" lIns="50800" spcFirstLastPara="1" rIns="50800" wrap="square" tIns="50800">
            <a:normAutofit/>
          </a:bodyPr>
          <a:lstStyle/>
          <a:p>
            <a:pPr indent="0" lvl="0" marL="0" rtl="0" algn="just">
              <a:lnSpc>
                <a:spcPct val="150000"/>
              </a:lnSpc>
              <a:spcBef>
                <a:spcPts val="0"/>
              </a:spcBef>
              <a:spcAft>
                <a:spcPts val="1000"/>
              </a:spcAft>
              <a:buNone/>
            </a:pPr>
            <a:r>
              <a:rPr lang="en-US" sz="3200">
                <a:latin typeface="Times New Roman"/>
                <a:ea typeface="Times New Roman"/>
                <a:cs typeface="Times New Roman"/>
                <a:sym typeface="Times New Roman"/>
              </a:rPr>
              <a:t>Economical Feasibility</a:t>
            </a:r>
            <a:endParaRPr sz="3200"/>
          </a:p>
        </p:txBody>
      </p:sp>
      <p:sp>
        <p:nvSpPr>
          <p:cNvPr id="177" name="Google Shape;177;g11237e664a1_0_48"/>
          <p:cNvSpPr txBox="1"/>
          <p:nvPr>
            <p:ph idx="2" type="body"/>
          </p:nvPr>
        </p:nvSpPr>
        <p:spPr>
          <a:xfrm>
            <a:off x="874775" y="8681881"/>
            <a:ext cx="7040700" cy="1794300"/>
          </a:xfrm>
          <a:prstGeom prst="rect">
            <a:avLst/>
          </a:prstGeom>
        </p:spPr>
        <p:txBody>
          <a:bodyPr anchorCtr="0" anchor="t" bIns="50800" lIns="50800" spcFirstLastPara="1" rIns="50800" wrap="square" tIns="50800">
            <a:noAutofit/>
          </a:bodyPr>
          <a:lstStyle/>
          <a:p>
            <a:pPr indent="0" lvl="0" marL="0" rtl="0" algn="just">
              <a:lnSpc>
                <a:spcPct val="150000"/>
              </a:lnSpc>
              <a:spcBef>
                <a:spcPts val="0"/>
              </a:spcBef>
              <a:spcAft>
                <a:spcPts val="1000"/>
              </a:spcAft>
              <a:buNone/>
            </a:pPr>
            <a:r>
              <a:rPr b="0" lang="en-US" sz="1800">
                <a:latin typeface="Times New Roman"/>
                <a:ea typeface="Times New Roman"/>
                <a:cs typeface="Times New Roman"/>
                <a:sym typeface="Times New Roman"/>
              </a:rPr>
              <a:t>This audit was planned to study the financial impact of the program on the affiliation. The proportion of resource that an association can place assets into investigation and program improvement is limited. Expenses ought to have a clarification. In this manner the structure improved and inside spending plan and this was cultivated in light of the fact that by far most of the advancement used is open in vain. Just extraordinarily planned things should be purchased.</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1237e664a1_0_82"/>
          <p:cNvSpPr txBox="1"/>
          <p:nvPr>
            <p:ph type="title"/>
          </p:nvPr>
        </p:nvSpPr>
        <p:spPr>
          <a:xfrm>
            <a:off x="1093075" y="740224"/>
            <a:ext cx="4397100" cy="520800"/>
          </a:xfrm>
          <a:prstGeom prst="rect">
            <a:avLst/>
          </a:prstGeom>
        </p:spPr>
        <p:txBody>
          <a:bodyPr anchorCtr="0" anchor="b" bIns="50800" lIns="50800" spcFirstLastPara="1" rIns="50800" wrap="square" tIns="50800">
            <a:normAutofit fontScale="90000"/>
          </a:bodyPr>
          <a:lstStyle/>
          <a:p>
            <a:pPr indent="0" lvl="0" marL="0" rtl="0" algn="ctr">
              <a:lnSpc>
                <a:spcPct val="150000"/>
              </a:lnSpc>
              <a:spcBef>
                <a:spcPts val="0"/>
              </a:spcBef>
              <a:spcAft>
                <a:spcPts val="1000"/>
              </a:spcAft>
              <a:buNone/>
            </a:pPr>
            <a:r>
              <a:rPr lang="en-US" sz="3200">
                <a:latin typeface="Times New Roman"/>
                <a:ea typeface="Times New Roman"/>
                <a:cs typeface="Times New Roman"/>
                <a:sym typeface="Times New Roman"/>
              </a:rPr>
              <a:t>Technical Feasibility</a:t>
            </a:r>
            <a:endParaRPr sz="3200"/>
          </a:p>
        </p:txBody>
      </p:sp>
      <p:sp>
        <p:nvSpPr>
          <p:cNvPr id="183" name="Google Shape;183;g11237e664a1_0_82"/>
          <p:cNvSpPr txBox="1"/>
          <p:nvPr>
            <p:ph idx="2" type="body"/>
          </p:nvPr>
        </p:nvSpPr>
        <p:spPr>
          <a:xfrm>
            <a:off x="1206450" y="2825379"/>
            <a:ext cx="4283700" cy="2005200"/>
          </a:xfrm>
          <a:prstGeom prst="rect">
            <a:avLst/>
          </a:prstGeom>
        </p:spPr>
        <p:txBody>
          <a:bodyPr anchorCtr="0" anchor="t" bIns="50800" lIns="50800" spcFirstLastPara="1" rIns="50800" wrap="square" tIns="50800">
            <a:noAutofit/>
          </a:bodyPr>
          <a:lstStyle/>
          <a:p>
            <a:pPr indent="0" lvl="0" marL="0" rtl="0" algn="just">
              <a:lnSpc>
                <a:spcPct val="150000"/>
              </a:lnSpc>
              <a:spcBef>
                <a:spcPts val="1200"/>
              </a:spcBef>
              <a:spcAft>
                <a:spcPts val="1000"/>
              </a:spcAft>
              <a:buNone/>
            </a:pPr>
            <a:r>
              <a:rPr b="0" lang="en-US" sz="1800">
                <a:latin typeface="Times New Roman"/>
                <a:ea typeface="Times New Roman"/>
                <a:cs typeface="Times New Roman"/>
                <a:sym typeface="Times New Roman"/>
              </a:rPr>
              <a:t>This audit was coordinated to study the feasibility of the advancement, that is, the specific essentials of the system. Any refreshed system should not have an interest for open particular resources. This will incite more interest for open particular resources. This will incite more prominent degrees of prominence on the client. A further evolved system should have a limited need, as minor or minor changes are required in executing the program.</a:t>
            </a:r>
            <a:endParaRPr sz="1800"/>
          </a:p>
        </p:txBody>
      </p:sp>
      <p:sp>
        <p:nvSpPr>
          <p:cNvPr id="184" name="Google Shape;184;g11237e664a1_0_82"/>
          <p:cNvSpPr txBox="1"/>
          <p:nvPr>
            <p:ph type="title"/>
          </p:nvPr>
        </p:nvSpPr>
        <p:spPr>
          <a:xfrm>
            <a:off x="1206450" y="8109321"/>
            <a:ext cx="4167300" cy="616200"/>
          </a:xfrm>
          <a:prstGeom prst="rect">
            <a:avLst/>
          </a:prstGeom>
        </p:spPr>
        <p:txBody>
          <a:bodyPr anchorCtr="0" anchor="b" bIns="50800" lIns="50800" spcFirstLastPara="1" rIns="50800" wrap="square" tIns="50800">
            <a:normAutofit/>
          </a:bodyPr>
          <a:lstStyle/>
          <a:p>
            <a:pPr indent="0" lvl="0" marL="0" rtl="0" algn="just">
              <a:lnSpc>
                <a:spcPct val="150000"/>
              </a:lnSpc>
              <a:spcBef>
                <a:spcPts val="1200"/>
              </a:spcBef>
              <a:spcAft>
                <a:spcPts val="1000"/>
              </a:spcAft>
              <a:buNone/>
            </a:pPr>
            <a:r>
              <a:rPr lang="en-US" sz="3200">
                <a:latin typeface="Times New Roman"/>
                <a:ea typeface="Times New Roman"/>
                <a:cs typeface="Times New Roman"/>
                <a:sym typeface="Times New Roman"/>
              </a:rPr>
              <a:t>Social Feasibility</a:t>
            </a:r>
            <a:endParaRPr sz="3200"/>
          </a:p>
        </p:txBody>
      </p:sp>
      <p:sp>
        <p:nvSpPr>
          <p:cNvPr id="185" name="Google Shape;185;g11237e664a1_0_82"/>
          <p:cNvSpPr txBox="1"/>
          <p:nvPr>
            <p:ph idx="2" type="body"/>
          </p:nvPr>
        </p:nvSpPr>
        <p:spPr>
          <a:xfrm>
            <a:off x="1093075" y="9146650"/>
            <a:ext cx="6356700" cy="3094800"/>
          </a:xfrm>
          <a:prstGeom prst="rect">
            <a:avLst/>
          </a:prstGeom>
        </p:spPr>
        <p:txBody>
          <a:bodyPr anchorCtr="0" anchor="t" bIns="50800" lIns="50800" spcFirstLastPara="1" rIns="50800" wrap="square" tIns="50800">
            <a:noAutofit/>
          </a:bodyPr>
          <a:lstStyle/>
          <a:p>
            <a:pPr indent="0" lvl="0" marL="0" rtl="0" algn="l">
              <a:lnSpc>
                <a:spcPct val="150000"/>
              </a:lnSpc>
              <a:spcBef>
                <a:spcPts val="2400"/>
              </a:spcBef>
              <a:spcAft>
                <a:spcPts val="0"/>
              </a:spcAft>
              <a:buNone/>
            </a:pPr>
            <a:r>
              <a:rPr b="0" lang="en-US" sz="1800">
                <a:latin typeface="Times New Roman"/>
                <a:ea typeface="Times New Roman"/>
                <a:cs typeface="Times New Roman"/>
                <a:sym typeface="Times New Roman"/>
              </a:rPr>
              <a:t>A component of the audit is to review the level of structure affirmation by the customer. This consolidates the course of setting up the customer to use the structure properly. The level of customer affirmation depends just upon the systems used to show the customer the structure and get that individual familiar with it. Her certainty ought to be raised so she can in like manner make supportive investigation, which is OK, as she is the individual who uses the last structure.</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1237e664a1_1_0"/>
          <p:cNvSpPr txBox="1"/>
          <p:nvPr>
            <p:ph type="title"/>
          </p:nvPr>
        </p:nvSpPr>
        <p:spPr>
          <a:xfrm>
            <a:off x="361450" y="137325"/>
            <a:ext cx="3822000" cy="522300"/>
          </a:xfrm>
          <a:prstGeom prst="rect">
            <a:avLst/>
          </a:prstGeom>
        </p:spPr>
        <p:txBody>
          <a:bodyPr anchorCtr="0" anchor="b" bIns="50800" lIns="50800" spcFirstLastPara="1" rIns="50800" wrap="square" tIns="50800">
            <a:normAutofit/>
          </a:bodyPr>
          <a:lstStyle/>
          <a:p>
            <a:pPr indent="0" lvl="0" marL="0" rtl="0" algn="ctr">
              <a:spcBef>
                <a:spcPts val="0"/>
              </a:spcBef>
              <a:spcAft>
                <a:spcPts val="0"/>
              </a:spcAft>
              <a:buNone/>
            </a:pPr>
            <a:r>
              <a:rPr lang="en-US" sz="3200"/>
              <a:t>Data Flow Diagram</a:t>
            </a:r>
            <a:endParaRPr sz="3200"/>
          </a:p>
        </p:txBody>
      </p:sp>
      <p:pic>
        <p:nvPicPr>
          <p:cNvPr id="191" name="Google Shape;191;g11237e664a1_1_0"/>
          <p:cNvPicPr preferRelativeResize="0"/>
          <p:nvPr/>
        </p:nvPicPr>
        <p:blipFill rotWithShape="1">
          <a:blip r:embed="rId3">
            <a:alphaModFix/>
          </a:blip>
          <a:srcRect b="50293" l="0" r="0" t="0"/>
          <a:stretch/>
        </p:blipFill>
        <p:spPr>
          <a:xfrm>
            <a:off x="2320925" y="3627800"/>
            <a:ext cx="5687600" cy="2948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1237e664a1_0_17"/>
          <p:cNvSpPr txBox="1"/>
          <p:nvPr>
            <p:ph idx="1" type="body"/>
          </p:nvPr>
        </p:nvSpPr>
        <p:spPr>
          <a:xfrm>
            <a:off x="1207700" y="1106107"/>
            <a:ext cx="21968700" cy="1571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7200"/>
              <a:buFont typeface="Times New Roman"/>
              <a:buNone/>
            </a:pPr>
            <a:r>
              <a:rPr lang="en-US" sz="7200">
                <a:latin typeface="Times New Roman"/>
                <a:ea typeface="Times New Roman"/>
                <a:cs typeface="Times New Roman"/>
                <a:sym typeface="Times New Roman"/>
              </a:rPr>
              <a:t>Contents</a:t>
            </a:r>
            <a:r>
              <a:rPr lang="en-US" sz="7200">
                <a:latin typeface="Times New Roman"/>
                <a:ea typeface="Times New Roman"/>
                <a:cs typeface="Times New Roman"/>
                <a:sym typeface="Times New Roman"/>
              </a:rPr>
              <a:t>:</a:t>
            </a:r>
            <a:endParaRPr sz="7200"/>
          </a:p>
        </p:txBody>
      </p:sp>
      <p:sp>
        <p:nvSpPr>
          <p:cNvPr id="87" name="Google Shape;87;g11237e664a1_0_17"/>
          <p:cNvSpPr txBox="1"/>
          <p:nvPr>
            <p:ph idx="3" type="body"/>
          </p:nvPr>
        </p:nvSpPr>
        <p:spPr>
          <a:xfrm>
            <a:off x="777300" y="3268367"/>
            <a:ext cx="22549200" cy="8793000"/>
          </a:xfrm>
          <a:prstGeom prst="rect">
            <a:avLst/>
          </a:prstGeom>
          <a:noFill/>
          <a:ln>
            <a:noFill/>
          </a:ln>
        </p:spPr>
        <p:txBody>
          <a:bodyPr anchorCtr="0" anchor="t" bIns="50800" lIns="50800" spcFirstLastPara="1" rIns="50800" wrap="square" tIns="50800">
            <a:noAutofit/>
          </a:bodyPr>
          <a:lstStyle/>
          <a:p>
            <a:pPr indent="-495300" lvl="0" marL="457200" rtl="0" algn="l">
              <a:lnSpc>
                <a:spcPct val="100000"/>
              </a:lnSpc>
              <a:spcBef>
                <a:spcPts val="0"/>
              </a:spcBef>
              <a:spcAft>
                <a:spcPts val="0"/>
              </a:spcAft>
              <a:buSzPts val="4200"/>
              <a:buFont typeface="Times New Roman"/>
              <a:buChar char="●"/>
            </a:pPr>
            <a:r>
              <a:rPr b="0" lang="en-US" sz="4200">
                <a:latin typeface="Times New Roman"/>
                <a:ea typeface="Times New Roman"/>
                <a:cs typeface="Times New Roman"/>
                <a:sym typeface="Times New Roman"/>
              </a:rPr>
              <a:t>Introduction</a:t>
            </a:r>
            <a:endParaRPr b="0" sz="4200">
              <a:latin typeface="Times New Roman"/>
              <a:ea typeface="Times New Roman"/>
              <a:cs typeface="Times New Roman"/>
              <a:sym typeface="Times New Roman"/>
            </a:endParaRPr>
          </a:p>
          <a:p>
            <a:pPr indent="-495300" lvl="0" marL="457200" rtl="0" algn="l">
              <a:lnSpc>
                <a:spcPct val="100000"/>
              </a:lnSpc>
              <a:spcBef>
                <a:spcPts val="0"/>
              </a:spcBef>
              <a:spcAft>
                <a:spcPts val="0"/>
              </a:spcAft>
              <a:buSzPts val="4200"/>
              <a:buFont typeface="Times New Roman"/>
              <a:buChar char="●"/>
            </a:pPr>
            <a:r>
              <a:rPr b="0" lang="en-US" sz="4200">
                <a:latin typeface="Times New Roman"/>
                <a:ea typeface="Times New Roman"/>
                <a:cs typeface="Times New Roman"/>
                <a:sym typeface="Times New Roman"/>
              </a:rPr>
              <a:t>Literature Survey</a:t>
            </a:r>
            <a:endParaRPr b="0" sz="4200">
              <a:latin typeface="Times New Roman"/>
              <a:ea typeface="Times New Roman"/>
              <a:cs typeface="Times New Roman"/>
              <a:sym typeface="Times New Roman"/>
            </a:endParaRPr>
          </a:p>
          <a:p>
            <a:pPr indent="-495300" lvl="0" marL="457200" rtl="0" algn="l">
              <a:lnSpc>
                <a:spcPct val="100000"/>
              </a:lnSpc>
              <a:spcBef>
                <a:spcPts val="0"/>
              </a:spcBef>
              <a:spcAft>
                <a:spcPts val="0"/>
              </a:spcAft>
              <a:buSzPts val="4200"/>
              <a:buFont typeface="Times New Roman"/>
              <a:buChar char="●"/>
            </a:pPr>
            <a:r>
              <a:rPr b="0" lang="en-US" sz="4200">
                <a:latin typeface="Times New Roman"/>
                <a:ea typeface="Times New Roman"/>
                <a:cs typeface="Times New Roman"/>
                <a:sym typeface="Times New Roman"/>
              </a:rPr>
              <a:t>Motivation</a:t>
            </a:r>
            <a:endParaRPr b="0" sz="4200">
              <a:latin typeface="Times New Roman"/>
              <a:ea typeface="Times New Roman"/>
              <a:cs typeface="Times New Roman"/>
              <a:sym typeface="Times New Roman"/>
            </a:endParaRPr>
          </a:p>
          <a:p>
            <a:pPr indent="-495300" lvl="0" marL="457200" rtl="0" algn="l">
              <a:lnSpc>
                <a:spcPct val="100000"/>
              </a:lnSpc>
              <a:spcBef>
                <a:spcPts val="0"/>
              </a:spcBef>
              <a:spcAft>
                <a:spcPts val="0"/>
              </a:spcAft>
              <a:buSzPts val="4200"/>
              <a:buFont typeface="Times New Roman"/>
              <a:buChar char="●"/>
            </a:pPr>
            <a:r>
              <a:rPr b="0" lang="en-US" sz="4200">
                <a:latin typeface="Times New Roman"/>
                <a:ea typeface="Times New Roman"/>
                <a:cs typeface="Times New Roman"/>
                <a:sym typeface="Times New Roman"/>
              </a:rPr>
              <a:t>Objective</a:t>
            </a:r>
            <a:endParaRPr b="0" sz="4200">
              <a:latin typeface="Times New Roman"/>
              <a:ea typeface="Times New Roman"/>
              <a:cs typeface="Times New Roman"/>
              <a:sym typeface="Times New Roman"/>
            </a:endParaRPr>
          </a:p>
          <a:p>
            <a:pPr indent="-495300" lvl="0" marL="457200" rtl="0" algn="l">
              <a:lnSpc>
                <a:spcPct val="100000"/>
              </a:lnSpc>
              <a:spcBef>
                <a:spcPts val="0"/>
              </a:spcBef>
              <a:spcAft>
                <a:spcPts val="0"/>
              </a:spcAft>
              <a:buSzPts val="4200"/>
              <a:buFont typeface="Times New Roman"/>
              <a:buChar char="●"/>
            </a:pPr>
            <a:r>
              <a:rPr b="0" lang="en-US" sz="4200">
                <a:latin typeface="Times New Roman"/>
                <a:ea typeface="Times New Roman"/>
                <a:cs typeface="Times New Roman"/>
                <a:sym typeface="Times New Roman"/>
              </a:rPr>
              <a:t>Timeline</a:t>
            </a:r>
            <a:endParaRPr b="0" sz="4200">
              <a:latin typeface="Times New Roman"/>
              <a:ea typeface="Times New Roman"/>
              <a:cs typeface="Times New Roman"/>
              <a:sym typeface="Times New Roman"/>
            </a:endParaRPr>
          </a:p>
          <a:p>
            <a:pPr indent="-495300" lvl="0" marL="457200" rtl="0" algn="l">
              <a:lnSpc>
                <a:spcPct val="100000"/>
              </a:lnSpc>
              <a:spcBef>
                <a:spcPts val="0"/>
              </a:spcBef>
              <a:spcAft>
                <a:spcPts val="0"/>
              </a:spcAft>
              <a:buSzPts val="4200"/>
              <a:buFont typeface="Times New Roman"/>
              <a:buChar char="●"/>
            </a:pPr>
            <a:r>
              <a:rPr b="0" lang="en-US" sz="4200">
                <a:latin typeface="Times New Roman"/>
                <a:ea typeface="Times New Roman"/>
                <a:cs typeface="Times New Roman"/>
                <a:sym typeface="Times New Roman"/>
              </a:rPr>
              <a:t>Existing</a:t>
            </a:r>
            <a:r>
              <a:rPr b="0" lang="en-US" sz="4200">
                <a:latin typeface="Times New Roman"/>
                <a:ea typeface="Times New Roman"/>
                <a:cs typeface="Times New Roman"/>
                <a:sym typeface="Times New Roman"/>
              </a:rPr>
              <a:t> Methods</a:t>
            </a:r>
            <a:endParaRPr b="0" sz="4200">
              <a:latin typeface="Times New Roman"/>
              <a:ea typeface="Times New Roman"/>
              <a:cs typeface="Times New Roman"/>
              <a:sym typeface="Times New Roman"/>
            </a:endParaRPr>
          </a:p>
          <a:p>
            <a:pPr indent="-495300" lvl="0" marL="457200" rtl="0" algn="l">
              <a:lnSpc>
                <a:spcPct val="100000"/>
              </a:lnSpc>
              <a:spcBef>
                <a:spcPts val="0"/>
              </a:spcBef>
              <a:spcAft>
                <a:spcPts val="0"/>
              </a:spcAft>
              <a:buSzPts val="4200"/>
              <a:buFont typeface="Times New Roman"/>
              <a:buChar char="●"/>
            </a:pPr>
            <a:r>
              <a:rPr b="0" lang="en-US" sz="4200">
                <a:latin typeface="Times New Roman"/>
                <a:ea typeface="Times New Roman"/>
                <a:cs typeface="Times New Roman"/>
                <a:sym typeface="Times New Roman"/>
              </a:rPr>
              <a:t>Implementation</a:t>
            </a:r>
            <a:endParaRPr b="0" sz="4200">
              <a:latin typeface="Times New Roman"/>
              <a:ea typeface="Times New Roman"/>
              <a:cs typeface="Times New Roman"/>
              <a:sym typeface="Times New Roman"/>
            </a:endParaRPr>
          </a:p>
          <a:p>
            <a:pPr indent="-495300" lvl="0" marL="457200" rtl="0" algn="l">
              <a:lnSpc>
                <a:spcPct val="100000"/>
              </a:lnSpc>
              <a:spcBef>
                <a:spcPts val="0"/>
              </a:spcBef>
              <a:spcAft>
                <a:spcPts val="0"/>
              </a:spcAft>
              <a:buSzPts val="4200"/>
              <a:buFont typeface="Times New Roman"/>
              <a:buChar char="●"/>
            </a:pPr>
            <a:r>
              <a:rPr b="0" lang="en-US" sz="4200">
                <a:latin typeface="Times New Roman"/>
                <a:ea typeface="Times New Roman"/>
                <a:cs typeface="Times New Roman"/>
                <a:sym typeface="Times New Roman"/>
              </a:rPr>
              <a:t>Proposed Methods</a:t>
            </a:r>
            <a:endParaRPr b="0" sz="4200">
              <a:latin typeface="Times New Roman"/>
              <a:ea typeface="Times New Roman"/>
              <a:cs typeface="Times New Roman"/>
              <a:sym typeface="Times New Roman"/>
            </a:endParaRPr>
          </a:p>
          <a:p>
            <a:pPr indent="-495300" lvl="0" marL="457200" rtl="0" algn="l">
              <a:lnSpc>
                <a:spcPct val="100000"/>
              </a:lnSpc>
              <a:spcBef>
                <a:spcPts val="0"/>
              </a:spcBef>
              <a:spcAft>
                <a:spcPts val="0"/>
              </a:spcAft>
              <a:buSzPts val="4200"/>
              <a:buFont typeface="Times New Roman"/>
              <a:buChar char="●"/>
            </a:pPr>
            <a:r>
              <a:rPr b="0" lang="en-US" sz="4200">
                <a:latin typeface="Times New Roman"/>
                <a:ea typeface="Times New Roman"/>
                <a:cs typeface="Times New Roman"/>
                <a:sym typeface="Times New Roman"/>
              </a:rPr>
              <a:t>Proposed Systems</a:t>
            </a:r>
            <a:endParaRPr b="0" sz="4200">
              <a:latin typeface="Times New Roman"/>
              <a:ea typeface="Times New Roman"/>
              <a:cs typeface="Times New Roman"/>
              <a:sym typeface="Times New Roman"/>
            </a:endParaRPr>
          </a:p>
          <a:p>
            <a:pPr indent="-495300" lvl="0" marL="457200" rtl="0" algn="l">
              <a:lnSpc>
                <a:spcPct val="100000"/>
              </a:lnSpc>
              <a:spcBef>
                <a:spcPts val="0"/>
              </a:spcBef>
              <a:spcAft>
                <a:spcPts val="0"/>
              </a:spcAft>
              <a:buSzPts val="4200"/>
              <a:buFont typeface="Times New Roman"/>
              <a:buChar char="●"/>
            </a:pPr>
            <a:r>
              <a:rPr b="0" lang="en-US" sz="4200">
                <a:latin typeface="Times New Roman"/>
                <a:ea typeface="Times New Roman"/>
                <a:cs typeface="Times New Roman"/>
                <a:sym typeface="Times New Roman"/>
              </a:rPr>
              <a:t>Use Case</a:t>
            </a:r>
            <a:r>
              <a:rPr b="0" lang="en-US" sz="4200">
                <a:latin typeface="Times New Roman"/>
                <a:ea typeface="Times New Roman"/>
                <a:cs typeface="Times New Roman"/>
                <a:sym typeface="Times New Roman"/>
              </a:rPr>
              <a:t> and ER Diagram</a:t>
            </a:r>
            <a:endParaRPr b="0" sz="4200">
              <a:latin typeface="Times New Roman"/>
              <a:ea typeface="Times New Roman"/>
              <a:cs typeface="Times New Roman"/>
              <a:sym typeface="Times New Roman"/>
            </a:endParaRPr>
          </a:p>
          <a:p>
            <a:pPr indent="-495300" lvl="0" marL="457200" rtl="0" algn="l">
              <a:lnSpc>
                <a:spcPct val="100000"/>
              </a:lnSpc>
              <a:spcBef>
                <a:spcPts val="0"/>
              </a:spcBef>
              <a:spcAft>
                <a:spcPts val="0"/>
              </a:spcAft>
              <a:buSzPts val="4200"/>
              <a:buFont typeface="Times New Roman"/>
              <a:buChar char="●"/>
            </a:pPr>
            <a:r>
              <a:rPr b="0" lang="en-US" sz="4200">
                <a:latin typeface="Times New Roman"/>
                <a:ea typeface="Times New Roman"/>
                <a:cs typeface="Times New Roman"/>
                <a:sym typeface="Times New Roman"/>
              </a:rPr>
              <a:t>Feasibility Analysis</a:t>
            </a:r>
            <a:endParaRPr b="0" sz="4200">
              <a:latin typeface="Times New Roman"/>
              <a:ea typeface="Times New Roman"/>
              <a:cs typeface="Times New Roman"/>
              <a:sym typeface="Times New Roman"/>
            </a:endParaRPr>
          </a:p>
          <a:p>
            <a:pPr indent="-495300" lvl="0" marL="457200" rtl="0" algn="l">
              <a:lnSpc>
                <a:spcPct val="100000"/>
              </a:lnSpc>
              <a:spcBef>
                <a:spcPts val="0"/>
              </a:spcBef>
              <a:spcAft>
                <a:spcPts val="0"/>
              </a:spcAft>
              <a:buSzPts val="4200"/>
              <a:buFont typeface="Times New Roman"/>
              <a:buChar char="●"/>
            </a:pPr>
            <a:r>
              <a:rPr b="0" lang="en-US" sz="4200">
                <a:latin typeface="Times New Roman"/>
                <a:ea typeface="Times New Roman"/>
                <a:cs typeface="Times New Roman"/>
                <a:sym typeface="Times New Roman"/>
              </a:rPr>
              <a:t>Future Scope</a:t>
            </a:r>
            <a:endParaRPr b="0" sz="4200">
              <a:latin typeface="Times New Roman"/>
              <a:ea typeface="Times New Roman"/>
              <a:cs typeface="Times New Roman"/>
              <a:sym typeface="Times New Roman"/>
            </a:endParaRPr>
          </a:p>
          <a:p>
            <a:pPr indent="-495300" lvl="0" marL="457200" rtl="0" algn="l">
              <a:lnSpc>
                <a:spcPct val="100000"/>
              </a:lnSpc>
              <a:spcBef>
                <a:spcPts val="0"/>
              </a:spcBef>
              <a:spcAft>
                <a:spcPts val="0"/>
              </a:spcAft>
              <a:buSzPts val="4200"/>
              <a:buFont typeface="Times New Roman"/>
              <a:buChar char="●"/>
            </a:pPr>
            <a:r>
              <a:rPr b="0" lang="en-US" sz="4200">
                <a:latin typeface="Times New Roman"/>
                <a:ea typeface="Times New Roman"/>
                <a:cs typeface="Times New Roman"/>
                <a:sym typeface="Times New Roman"/>
              </a:rPr>
              <a:t>References</a:t>
            </a:r>
            <a:endParaRPr b="0" sz="4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idx="4294967295" type="ctrTitle"/>
          </p:nvPr>
        </p:nvSpPr>
        <p:spPr>
          <a:xfrm>
            <a:off x="1206498" y="1072546"/>
            <a:ext cx="4050900" cy="712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000000"/>
              </a:buClr>
              <a:buSzPts val="7400"/>
              <a:buFont typeface="Times New Roman"/>
              <a:buNone/>
            </a:pPr>
            <a:r>
              <a:rPr lang="en-US" sz="3200">
                <a:latin typeface="Times New Roman"/>
                <a:ea typeface="Times New Roman"/>
                <a:cs typeface="Times New Roman"/>
                <a:sym typeface="Times New Roman"/>
              </a:rPr>
              <a:t>Methodology.</a:t>
            </a:r>
            <a:endParaRPr sz="3200"/>
          </a:p>
        </p:txBody>
      </p:sp>
      <p:sp>
        <p:nvSpPr>
          <p:cNvPr id="197" name="Google Shape;197;p16"/>
          <p:cNvSpPr txBox="1"/>
          <p:nvPr>
            <p:ph idx="4294967295" type="subTitle"/>
          </p:nvPr>
        </p:nvSpPr>
        <p:spPr>
          <a:xfrm>
            <a:off x="1201345" y="2852252"/>
            <a:ext cx="7043700" cy="3937800"/>
          </a:xfrm>
          <a:prstGeom prst="rect">
            <a:avLst/>
          </a:prstGeom>
          <a:noFill/>
          <a:ln>
            <a:noFill/>
          </a:ln>
        </p:spPr>
        <p:txBody>
          <a:bodyPr anchorCtr="0" anchor="t" bIns="50800" lIns="50800" spcFirstLastPara="1" rIns="50800" wrap="square" tIns="50800">
            <a:noAutofit/>
          </a:bodyPr>
          <a:lstStyle/>
          <a:p>
            <a:pPr indent="0" lvl="0" marL="0" marR="0" rtl="0" algn="l">
              <a:lnSpc>
                <a:spcPct val="90000"/>
              </a:lnSpc>
              <a:spcBef>
                <a:spcPts val="0"/>
              </a:spcBef>
              <a:spcAft>
                <a:spcPts val="0"/>
              </a:spcAft>
              <a:buClr>
                <a:srgbClr val="000000"/>
              </a:buClr>
              <a:buSzPts val="3196"/>
              <a:buFont typeface="Times New Roman"/>
              <a:buNone/>
            </a:pPr>
            <a:r>
              <a:rPr b="0" i="0" lang="en-US" sz="1800" u="none" cap="none" strike="noStrike">
                <a:solidFill>
                  <a:srgbClr val="000000"/>
                </a:solidFill>
                <a:latin typeface="Times New Roman"/>
                <a:ea typeface="Times New Roman"/>
                <a:cs typeface="Times New Roman"/>
                <a:sym typeface="Times New Roman"/>
              </a:rPr>
              <a:t>2. System</a:t>
            </a:r>
            <a:endParaRPr sz="1800"/>
          </a:p>
          <a:p>
            <a:pPr indent="0" lvl="0" marL="0" marR="0" rtl="0" algn="l">
              <a:lnSpc>
                <a:spcPct val="90000"/>
              </a:lnSpc>
              <a:spcBef>
                <a:spcPts val="0"/>
              </a:spcBef>
              <a:spcAft>
                <a:spcPts val="0"/>
              </a:spcAft>
              <a:buClr>
                <a:srgbClr val="000000"/>
              </a:buClr>
              <a:buSzPts val="3196"/>
              <a:buFont typeface="Times New Roman"/>
              <a:buNone/>
            </a:pPr>
            <a:r>
              <a:rPr b="0" i="0" lang="en-US" sz="1800" u="none" cap="none" strike="noStrike">
                <a:solidFill>
                  <a:srgbClr val="000000"/>
                </a:solidFill>
                <a:latin typeface="Times New Roman"/>
                <a:ea typeface="Times New Roman"/>
                <a:cs typeface="Times New Roman"/>
                <a:sym typeface="Times New Roman"/>
              </a:rPr>
              <a:t>2.1 Take the dataset:</a:t>
            </a:r>
            <a:endParaRPr sz="1800"/>
          </a:p>
          <a:p>
            <a:pPr indent="0" lvl="0" marL="0" marR="0" rtl="0" algn="l">
              <a:lnSpc>
                <a:spcPct val="90000"/>
              </a:lnSpc>
              <a:spcBef>
                <a:spcPts val="0"/>
              </a:spcBef>
              <a:spcAft>
                <a:spcPts val="0"/>
              </a:spcAft>
              <a:buClr>
                <a:srgbClr val="000000"/>
              </a:buClr>
              <a:buSzPts val="3196"/>
              <a:buFont typeface="Helvetica Neue"/>
              <a:buNone/>
            </a:pPr>
            <a:r>
              <a:rPr b="0" i="0" lang="en-US" sz="1800" u="none" cap="none" strike="noStrike">
                <a:solidFill>
                  <a:srgbClr val="000000"/>
                </a:solidFill>
                <a:latin typeface="Helvetica Neue"/>
                <a:ea typeface="Helvetica Neue"/>
                <a:cs typeface="Helvetica Neue"/>
                <a:sym typeface="Helvetica Neue"/>
              </a:rPr>
              <a:t>	</a:t>
            </a:r>
            <a:r>
              <a:rPr b="0" i="0" lang="en-US" sz="1800" u="none" cap="none" strike="noStrike">
                <a:solidFill>
                  <a:srgbClr val="000000"/>
                </a:solidFill>
                <a:latin typeface="Times New Roman"/>
                <a:ea typeface="Times New Roman"/>
                <a:cs typeface="Times New Roman"/>
                <a:sym typeface="Times New Roman"/>
              </a:rPr>
              <a:t>System works with the dataset provided to it for model building.</a:t>
            </a:r>
            <a:endParaRPr sz="1800"/>
          </a:p>
          <a:p>
            <a:pPr indent="0" lvl="0" marL="0" marR="0" rtl="0" algn="l">
              <a:lnSpc>
                <a:spcPct val="90000"/>
              </a:lnSpc>
              <a:spcBef>
                <a:spcPts val="0"/>
              </a:spcBef>
              <a:spcAft>
                <a:spcPts val="0"/>
              </a:spcAft>
              <a:buClr>
                <a:srgbClr val="000000"/>
              </a:buClr>
              <a:buSzPts val="3196"/>
              <a:buFont typeface="Times New Roman"/>
              <a:buNone/>
            </a:pPr>
            <a:r>
              <a:rPr b="0" i="0" lang="en-US" sz="1800" u="none" cap="none" strike="noStrike">
                <a:solidFill>
                  <a:srgbClr val="000000"/>
                </a:solidFill>
                <a:latin typeface="Times New Roman"/>
                <a:ea typeface="Times New Roman"/>
                <a:cs typeface="Times New Roman"/>
                <a:sym typeface="Times New Roman"/>
              </a:rPr>
              <a:t>2.2 Data Preprocessing:</a:t>
            </a:r>
            <a:endParaRPr sz="1800"/>
          </a:p>
          <a:p>
            <a:pPr indent="0" lvl="0" marL="0" marR="0" rtl="0" algn="l">
              <a:lnSpc>
                <a:spcPct val="90000"/>
              </a:lnSpc>
              <a:spcBef>
                <a:spcPts val="0"/>
              </a:spcBef>
              <a:spcAft>
                <a:spcPts val="0"/>
              </a:spcAft>
              <a:buClr>
                <a:srgbClr val="000000"/>
              </a:buClr>
              <a:buSzPts val="3196"/>
              <a:buFont typeface="Times New Roman"/>
              <a:buNone/>
            </a:pPr>
            <a:r>
              <a:rPr b="0" i="0" lang="en-US" sz="1800" u="none" cap="none" strike="noStrike">
                <a:solidFill>
                  <a:srgbClr val="000000"/>
                </a:solidFill>
                <a:latin typeface="Times New Roman"/>
                <a:ea typeface="Times New Roman"/>
                <a:cs typeface="Times New Roman"/>
                <a:sym typeface="Times New Roman"/>
              </a:rPr>
              <a:t>In this step system works with the dataset in order to remove stop words and performs stemming.</a:t>
            </a:r>
            <a:endParaRPr sz="1800"/>
          </a:p>
          <a:p>
            <a:pPr indent="0" lvl="0" marL="0" marR="0" rtl="0" algn="l">
              <a:lnSpc>
                <a:spcPct val="90000"/>
              </a:lnSpc>
              <a:spcBef>
                <a:spcPts val="0"/>
              </a:spcBef>
              <a:spcAft>
                <a:spcPts val="0"/>
              </a:spcAft>
              <a:buClr>
                <a:srgbClr val="000000"/>
              </a:buClr>
              <a:buSzPts val="3196"/>
              <a:buFont typeface="Times New Roman"/>
              <a:buNone/>
            </a:pPr>
            <a:r>
              <a:rPr b="0" i="0" lang="en-US" sz="1800" u="none" cap="none" strike="noStrike">
                <a:solidFill>
                  <a:srgbClr val="000000"/>
                </a:solidFill>
                <a:latin typeface="Times New Roman"/>
                <a:ea typeface="Times New Roman"/>
                <a:cs typeface="Times New Roman"/>
                <a:sym typeface="Times New Roman"/>
              </a:rPr>
              <a:t>2.3 Dataset Splitting:</a:t>
            </a:r>
            <a:endParaRPr sz="1800"/>
          </a:p>
          <a:p>
            <a:pPr indent="0" lvl="0" marL="0" marR="0" rtl="0" algn="l">
              <a:lnSpc>
                <a:spcPct val="90000"/>
              </a:lnSpc>
              <a:spcBef>
                <a:spcPts val="0"/>
              </a:spcBef>
              <a:spcAft>
                <a:spcPts val="0"/>
              </a:spcAft>
              <a:buClr>
                <a:srgbClr val="000000"/>
              </a:buClr>
              <a:buSzPts val="3196"/>
              <a:buFont typeface="Helvetica Neue"/>
              <a:buNone/>
            </a:pPr>
            <a:r>
              <a:rPr b="0" i="0" lang="en-US" sz="1800" u="none" cap="none" strike="noStrike">
                <a:solidFill>
                  <a:srgbClr val="000000"/>
                </a:solidFill>
                <a:latin typeface="Helvetica Neue"/>
                <a:ea typeface="Helvetica Neue"/>
                <a:cs typeface="Helvetica Neue"/>
                <a:sym typeface="Helvetica Neue"/>
              </a:rPr>
              <a:t>	</a:t>
            </a:r>
            <a:r>
              <a:rPr b="0" i="0" lang="en-US" sz="1800" u="none" cap="none" strike="noStrike">
                <a:solidFill>
                  <a:srgbClr val="000000"/>
                </a:solidFill>
                <a:latin typeface="Times New Roman"/>
                <a:ea typeface="Times New Roman"/>
                <a:cs typeface="Times New Roman"/>
                <a:sym typeface="Times New Roman"/>
              </a:rPr>
              <a:t>In this phase system splits the dataset into training and testing using Scikit-learn.</a:t>
            </a:r>
            <a:endParaRPr sz="1800"/>
          </a:p>
          <a:p>
            <a:pPr indent="0" lvl="0" marL="0" marR="0" rtl="0" algn="l">
              <a:lnSpc>
                <a:spcPct val="90000"/>
              </a:lnSpc>
              <a:spcBef>
                <a:spcPts val="0"/>
              </a:spcBef>
              <a:spcAft>
                <a:spcPts val="0"/>
              </a:spcAft>
              <a:buClr>
                <a:srgbClr val="000000"/>
              </a:buClr>
              <a:buSzPts val="3196"/>
              <a:buFont typeface="Times New Roman"/>
              <a:buNone/>
            </a:pPr>
            <a:r>
              <a:rPr b="0" i="0" lang="en-US" sz="1800" u="none" cap="none" strike="noStrike">
                <a:solidFill>
                  <a:srgbClr val="000000"/>
                </a:solidFill>
                <a:latin typeface="Times New Roman"/>
                <a:ea typeface="Times New Roman"/>
                <a:cs typeface="Times New Roman"/>
                <a:sym typeface="Times New Roman"/>
              </a:rPr>
              <a:t>2.4 Model Training:</a:t>
            </a:r>
            <a:endParaRPr sz="1800"/>
          </a:p>
          <a:p>
            <a:pPr indent="0" lvl="0" marL="0" marR="0" rtl="0" algn="l">
              <a:lnSpc>
                <a:spcPct val="90000"/>
              </a:lnSpc>
              <a:spcBef>
                <a:spcPts val="0"/>
              </a:spcBef>
              <a:spcAft>
                <a:spcPts val="0"/>
              </a:spcAft>
              <a:buClr>
                <a:srgbClr val="000000"/>
              </a:buClr>
              <a:buSzPts val="3196"/>
              <a:buFont typeface="Times New Roman"/>
              <a:buNone/>
            </a:pPr>
            <a:r>
              <a:rPr b="0" i="0" lang="en-US" sz="1800" u="none" cap="none" strike="noStrike">
                <a:solidFill>
                  <a:srgbClr val="000000"/>
                </a:solidFill>
                <a:latin typeface="Times New Roman"/>
                <a:ea typeface="Times New Roman"/>
                <a:cs typeface="Times New Roman"/>
                <a:sym typeface="Times New Roman"/>
              </a:rPr>
              <a:t>In this phase system trains the dataset using Scikit-learn’s powerful algorithms.</a:t>
            </a:r>
            <a:endParaRPr sz="1800"/>
          </a:p>
          <a:p>
            <a:pPr indent="0" lvl="0" marL="0" marR="0" rtl="0" algn="l">
              <a:lnSpc>
                <a:spcPct val="90000"/>
              </a:lnSpc>
              <a:spcBef>
                <a:spcPts val="0"/>
              </a:spcBef>
              <a:spcAft>
                <a:spcPts val="0"/>
              </a:spcAft>
              <a:buClr>
                <a:srgbClr val="000000"/>
              </a:buClr>
              <a:buSzPts val="3196"/>
              <a:buFont typeface="Times New Roman"/>
              <a:buNone/>
            </a:pPr>
            <a:r>
              <a:rPr b="0" i="0" lang="en-US" sz="1800" u="none" cap="none" strike="noStrike">
                <a:solidFill>
                  <a:srgbClr val="000000"/>
                </a:solidFill>
                <a:latin typeface="Times New Roman"/>
                <a:ea typeface="Times New Roman"/>
                <a:cs typeface="Times New Roman"/>
                <a:sym typeface="Times New Roman"/>
              </a:rPr>
              <a:t>2.5 Testing</a:t>
            </a:r>
            <a:endParaRPr sz="1800"/>
          </a:p>
          <a:p>
            <a:pPr indent="0" lvl="0" marL="0" marR="0" rtl="0" algn="l">
              <a:lnSpc>
                <a:spcPct val="90000"/>
              </a:lnSpc>
              <a:spcBef>
                <a:spcPts val="0"/>
              </a:spcBef>
              <a:spcAft>
                <a:spcPts val="0"/>
              </a:spcAft>
              <a:buClr>
                <a:srgbClr val="000000"/>
              </a:buClr>
              <a:buSzPts val="3196"/>
              <a:buFont typeface="Times New Roman"/>
              <a:buNone/>
            </a:pPr>
            <a:r>
              <a:rPr b="0" i="0" lang="en-US" sz="1800" u="none" cap="none" strike="noStrike">
                <a:solidFill>
                  <a:srgbClr val="000000"/>
                </a:solidFill>
                <a:latin typeface="Times New Roman"/>
                <a:ea typeface="Times New Roman"/>
                <a:cs typeface="Times New Roman"/>
                <a:sym typeface="Times New Roman"/>
              </a:rPr>
              <a:t>In this phase system tests with the testing dataset.</a:t>
            </a:r>
            <a:endParaRPr sz="1800"/>
          </a:p>
          <a:p>
            <a:pPr indent="0" lvl="0" marL="0" marR="0" rtl="0" algn="l">
              <a:lnSpc>
                <a:spcPct val="90000"/>
              </a:lnSpc>
              <a:spcBef>
                <a:spcPts val="0"/>
              </a:spcBef>
              <a:spcAft>
                <a:spcPts val="0"/>
              </a:spcAft>
              <a:buClr>
                <a:srgbClr val="000000"/>
              </a:buClr>
              <a:buSzPts val="3196"/>
              <a:buFont typeface="Times New Roman"/>
              <a:buNone/>
            </a:pPr>
            <a:r>
              <a:rPr b="0" i="0" lang="en-US" sz="1800" u="none" cap="none" strike="noStrike">
                <a:solidFill>
                  <a:srgbClr val="000000"/>
                </a:solidFill>
                <a:latin typeface="Times New Roman"/>
                <a:ea typeface="Times New Roman"/>
                <a:cs typeface="Times New Roman"/>
                <a:sym typeface="Times New Roman"/>
              </a:rPr>
              <a:t>2.6 Generate Score:</a:t>
            </a:r>
            <a:endParaRPr sz="1800"/>
          </a:p>
          <a:p>
            <a:pPr indent="0" lvl="0" marL="0" marR="0" rtl="0" algn="l">
              <a:lnSpc>
                <a:spcPct val="90000"/>
              </a:lnSpc>
              <a:spcBef>
                <a:spcPts val="0"/>
              </a:spcBef>
              <a:spcAft>
                <a:spcPts val="0"/>
              </a:spcAft>
              <a:buClr>
                <a:srgbClr val="000000"/>
              </a:buClr>
              <a:buSzPts val="3196"/>
              <a:buFont typeface="Century Gothic"/>
              <a:buNone/>
            </a:pPr>
            <a:r>
              <a:rPr b="0" i="0" lang="en-US" sz="1800" u="none" cap="none" strike="noStrike">
                <a:solidFill>
                  <a:srgbClr val="000000"/>
                </a:solidFill>
                <a:latin typeface="Century Gothic"/>
                <a:ea typeface="Century Gothic"/>
                <a:cs typeface="Century Gothic"/>
                <a:sym typeface="Century Gothic"/>
              </a:rPr>
              <a:t>	</a:t>
            </a:r>
            <a:r>
              <a:rPr b="0" i="0" lang="en-US" sz="1800" u="none" cap="none" strike="noStrike">
                <a:solidFill>
                  <a:srgbClr val="000000"/>
                </a:solidFill>
                <a:latin typeface="Times New Roman"/>
                <a:ea typeface="Times New Roman"/>
                <a:cs typeface="Times New Roman"/>
                <a:sym typeface="Times New Roman"/>
              </a:rPr>
              <a:t>In this phase system generates score for the certain used model.</a:t>
            </a:r>
            <a:endParaRPr sz="1800"/>
          </a:p>
          <a:p>
            <a:pPr indent="0" lvl="0" marL="0" marR="0" rtl="0" algn="l">
              <a:lnSpc>
                <a:spcPct val="90000"/>
              </a:lnSpc>
              <a:spcBef>
                <a:spcPts val="0"/>
              </a:spcBef>
              <a:spcAft>
                <a:spcPts val="0"/>
              </a:spcAft>
              <a:buClr>
                <a:srgbClr val="000000"/>
              </a:buClr>
              <a:buSzPts val="3196"/>
              <a:buFont typeface="Times New Roman"/>
              <a:buNone/>
            </a:pPr>
            <a:r>
              <a:rPr b="0" i="0" lang="en-US" sz="1800" u="none" cap="none" strike="noStrike">
                <a:solidFill>
                  <a:srgbClr val="000000"/>
                </a:solidFill>
                <a:latin typeface="Times New Roman"/>
                <a:ea typeface="Times New Roman"/>
                <a:cs typeface="Times New Roman"/>
                <a:sym typeface="Times New Roman"/>
              </a:rPr>
              <a:t>2.7 Comparison:</a:t>
            </a:r>
            <a:endParaRPr sz="1800"/>
          </a:p>
          <a:p>
            <a:pPr indent="0" lvl="0" marL="0" marR="0" rtl="0" algn="l">
              <a:lnSpc>
                <a:spcPct val="90000"/>
              </a:lnSpc>
              <a:spcBef>
                <a:spcPts val="0"/>
              </a:spcBef>
              <a:spcAft>
                <a:spcPts val="0"/>
              </a:spcAft>
              <a:buClr>
                <a:srgbClr val="000000"/>
              </a:buClr>
              <a:buSzPts val="3196"/>
              <a:buFont typeface="Times New Roman"/>
              <a:buNone/>
            </a:pPr>
            <a:r>
              <a:rPr b="0" i="0" lang="en-US" sz="1800" u="none" cap="none" strike="noStrike">
                <a:solidFill>
                  <a:srgbClr val="000000"/>
                </a:solidFill>
                <a:latin typeface="Times New Roman"/>
                <a:ea typeface="Times New Roman"/>
                <a:cs typeface="Times New Roman"/>
                <a:sym typeface="Times New Roman"/>
              </a:rPr>
              <a:t>	In this phase, the models build are compared graphically</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idx="4294967295" type="ctrTitle"/>
          </p:nvPr>
        </p:nvSpPr>
        <p:spPr>
          <a:xfrm>
            <a:off x="1452799" y="826246"/>
            <a:ext cx="5841600" cy="822900"/>
          </a:xfrm>
          <a:prstGeom prst="rect">
            <a:avLst/>
          </a:prstGeom>
          <a:noFill/>
          <a:ln>
            <a:noFill/>
          </a:ln>
        </p:spPr>
        <p:txBody>
          <a:bodyPr anchorCtr="0" anchor="b" bIns="50800" lIns="50800" spcFirstLastPara="1" rIns="50800" wrap="square" tIns="50800">
            <a:normAutofit/>
          </a:bodyPr>
          <a:lstStyle/>
          <a:p>
            <a:pPr indent="0" lvl="0" marL="0" marR="0" rtl="0" algn="ctr">
              <a:lnSpc>
                <a:spcPct val="80000"/>
              </a:lnSpc>
              <a:spcBef>
                <a:spcPts val="0"/>
              </a:spcBef>
              <a:spcAft>
                <a:spcPts val="0"/>
              </a:spcAft>
              <a:buClr>
                <a:srgbClr val="000000"/>
              </a:buClr>
              <a:buSzPts val="4800"/>
              <a:buFont typeface="Times New Roman"/>
              <a:buNone/>
            </a:pPr>
            <a:r>
              <a:rPr b="1" i="0" lang="en-US" sz="3200" u="none" cap="none" strike="noStrike">
                <a:solidFill>
                  <a:srgbClr val="000000"/>
                </a:solidFill>
                <a:latin typeface="Times New Roman"/>
                <a:ea typeface="Times New Roman"/>
                <a:cs typeface="Times New Roman"/>
                <a:sym typeface="Times New Roman"/>
              </a:rPr>
              <a:t>RESULTS</a:t>
            </a:r>
            <a:endParaRPr sz="3200"/>
          </a:p>
        </p:txBody>
      </p:sp>
      <p:pic>
        <p:nvPicPr>
          <p:cNvPr id="203" name="Google Shape;203;p21"/>
          <p:cNvPicPr preferRelativeResize="0"/>
          <p:nvPr/>
        </p:nvPicPr>
        <p:blipFill>
          <a:blip r:embed="rId3">
            <a:alphaModFix/>
          </a:blip>
          <a:stretch>
            <a:fillRect/>
          </a:stretch>
        </p:blipFill>
        <p:spPr>
          <a:xfrm>
            <a:off x="2710550" y="3519875"/>
            <a:ext cx="7957525" cy="3716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nvSpPr>
        <p:spPr>
          <a:xfrm>
            <a:off x="275676" y="2633225"/>
            <a:ext cx="3623700" cy="5952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5100"/>
              <a:buFont typeface="Times New Roman"/>
              <a:buNone/>
            </a:pPr>
            <a:r>
              <a:rPr b="0" i="0" lang="en-US" sz="3200" u="none" cap="none" strike="noStrike">
                <a:solidFill>
                  <a:srgbClr val="000000"/>
                </a:solidFill>
                <a:latin typeface="Times New Roman"/>
                <a:ea typeface="Times New Roman"/>
                <a:cs typeface="Times New Roman"/>
                <a:sym typeface="Times New Roman"/>
              </a:rPr>
              <a:t>Funnel Graph</a:t>
            </a:r>
            <a:endParaRPr sz="3200"/>
          </a:p>
        </p:txBody>
      </p:sp>
      <p:sp>
        <p:nvSpPr>
          <p:cNvPr id="209" name="Google Shape;209;p23"/>
          <p:cNvSpPr/>
          <p:nvPr/>
        </p:nvSpPr>
        <p:spPr>
          <a:xfrm>
            <a:off x="275672" y="3520932"/>
            <a:ext cx="11887182" cy="7305066"/>
          </a:xfrm>
          <a:custGeom>
            <a:rect b="b" l="l" r="r" t="t"/>
            <a:pathLst>
              <a:path extrusionOk="0" h="21600" w="21600">
                <a:moveTo>
                  <a:pt x="0" y="1856"/>
                </a:moveTo>
                <a:lnTo>
                  <a:pt x="0" y="1856"/>
                </a:lnTo>
                <a:cubicBezTo>
                  <a:pt x="0" y="831"/>
                  <a:pt x="511" y="0"/>
                  <a:pt x="1141" y="0"/>
                </a:cubicBezTo>
                <a:lnTo>
                  <a:pt x="20459" y="0"/>
                </a:lnTo>
                <a:lnTo>
                  <a:pt x="20459" y="0"/>
                </a:lnTo>
                <a:cubicBezTo>
                  <a:pt x="21089" y="0"/>
                  <a:pt x="21600" y="831"/>
                  <a:pt x="21600" y="1856"/>
                </a:cubicBezTo>
                <a:lnTo>
                  <a:pt x="21600" y="19744"/>
                </a:lnTo>
                <a:lnTo>
                  <a:pt x="21600" y="19744"/>
                </a:lnTo>
                <a:cubicBezTo>
                  <a:pt x="21600" y="20769"/>
                  <a:pt x="21089" y="21600"/>
                  <a:pt x="20459" y="21600"/>
                </a:cubicBezTo>
                <a:lnTo>
                  <a:pt x="1141" y="21600"/>
                </a:lnTo>
                <a:lnTo>
                  <a:pt x="1141" y="21600"/>
                </a:lnTo>
                <a:cubicBezTo>
                  <a:pt x="511" y="21600"/>
                  <a:pt x="0" y="20769"/>
                  <a:pt x="0" y="19744"/>
                </a:cubicBezTo>
                <a:close/>
              </a:path>
            </a:pathLst>
          </a:custGeom>
          <a:solidFill>
            <a:srgbClr val="EDEDED"/>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pic>
        <p:nvPicPr>
          <p:cNvPr descr="image20.png" id="210" name="Google Shape;210;p23"/>
          <p:cNvPicPr preferRelativeResize="0"/>
          <p:nvPr/>
        </p:nvPicPr>
        <p:blipFill rotWithShape="1">
          <a:blip r:embed="rId3">
            <a:alphaModFix/>
          </a:blip>
          <a:srcRect b="0" l="0" r="0" t="0"/>
          <a:stretch/>
        </p:blipFill>
        <p:spPr>
          <a:xfrm>
            <a:off x="2696627" y="4069730"/>
            <a:ext cx="6653178" cy="4088502"/>
          </a:xfrm>
          <a:custGeom>
            <a:rect b="b" l="l" r="r" t="t"/>
            <a:pathLst>
              <a:path extrusionOk="0" h="21600" w="21600">
                <a:moveTo>
                  <a:pt x="1141" y="0"/>
                </a:moveTo>
                <a:cubicBezTo>
                  <a:pt x="511" y="0"/>
                  <a:pt x="0" y="831"/>
                  <a:pt x="0" y="1857"/>
                </a:cubicBezTo>
                <a:lnTo>
                  <a:pt x="0" y="19745"/>
                </a:lnTo>
                <a:cubicBezTo>
                  <a:pt x="0" y="20770"/>
                  <a:pt x="511" y="21600"/>
                  <a:pt x="1141" y="21600"/>
                </a:cubicBezTo>
                <a:lnTo>
                  <a:pt x="20459" y="21600"/>
                </a:lnTo>
                <a:cubicBezTo>
                  <a:pt x="21089" y="21600"/>
                  <a:pt x="21600" y="20770"/>
                  <a:pt x="21600" y="19745"/>
                </a:cubicBezTo>
                <a:lnTo>
                  <a:pt x="21600" y="1857"/>
                </a:lnTo>
                <a:cubicBezTo>
                  <a:pt x="21600" y="831"/>
                  <a:pt x="21089" y="0"/>
                  <a:pt x="20459" y="0"/>
                </a:cubicBezTo>
                <a:lnTo>
                  <a:pt x="1141" y="0"/>
                </a:lnTo>
                <a:close/>
              </a:path>
            </a:pathLst>
          </a:custGeom>
          <a:noFill/>
          <a:ln>
            <a:noFill/>
          </a:ln>
          <a:effectLst>
            <a:reflection blurRad="0" dir="0" dist="0" endA="0" endPos="40000" fadeDir="5400012" kx="0" rotWithShape="0" algn="bl" stA="38000" stPos="0" sy="-100000" ky="0"/>
          </a:effectLst>
        </p:spPr>
      </p:pic>
      <p:sp>
        <p:nvSpPr>
          <p:cNvPr id="211" name="Google Shape;211;p23"/>
          <p:cNvSpPr txBox="1"/>
          <p:nvPr/>
        </p:nvSpPr>
        <p:spPr>
          <a:xfrm>
            <a:off x="12429297" y="2633225"/>
            <a:ext cx="5496600" cy="5952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6100"/>
              <a:buFont typeface="Times New Roman"/>
              <a:buNone/>
            </a:pPr>
            <a:r>
              <a:rPr b="0" i="0" lang="en-US" sz="3200" u="none" cap="none" strike="noStrike">
                <a:solidFill>
                  <a:srgbClr val="000000"/>
                </a:solidFill>
                <a:latin typeface="Times New Roman"/>
                <a:ea typeface="Times New Roman"/>
                <a:cs typeface="Times New Roman"/>
                <a:sym typeface="Times New Roman"/>
              </a:rPr>
              <a:t>Word Cloud</a:t>
            </a:r>
            <a:endParaRPr sz="3200"/>
          </a:p>
        </p:txBody>
      </p:sp>
      <p:grpSp>
        <p:nvGrpSpPr>
          <p:cNvPr id="212" name="Google Shape;212;p23"/>
          <p:cNvGrpSpPr/>
          <p:nvPr/>
        </p:nvGrpSpPr>
        <p:grpSpPr>
          <a:xfrm>
            <a:off x="12429295" y="4069727"/>
            <a:ext cx="5380139" cy="3826410"/>
            <a:chOff x="-1" y="-1"/>
            <a:chExt cx="11887183" cy="5881356"/>
          </a:xfrm>
        </p:grpSpPr>
        <p:sp>
          <p:nvSpPr>
            <p:cNvPr id="213" name="Google Shape;213;p23"/>
            <p:cNvSpPr/>
            <p:nvPr/>
          </p:nvSpPr>
          <p:spPr>
            <a:xfrm>
              <a:off x="-1" y="-1"/>
              <a:ext cx="11887182" cy="5881356"/>
            </a:xfrm>
            <a:custGeom>
              <a:rect b="b" l="l" r="r" t="t"/>
              <a:pathLst>
                <a:path extrusionOk="0" h="21600" w="21600">
                  <a:moveTo>
                    <a:pt x="0" y="1856"/>
                  </a:moveTo>
                  <a:lnTo>
                    <a:pt x="0" y="1856"/>
                  </a:lnTo>
                  <a:cubicBezTo>
                    <a:pt x="0" y="831"/>
                    <a:pt x="411" y="0"/>
                    <a:pt x="918" y="0"/>
                  </a:cubicBezTo>
                  <a:lnTo>
                    <a:pt x="20682" y="0"/>
                  </a:lnTo>
                  <a:lnTo>
                    <a:pt x="20682" y="0"/>
                  </a:lnTo>
                  <a:cubicBezTo>
                    <a:pt x="21189" y="0"/>
                    <a:pt x="21600" y="831"/>
                    <a:pt x="21600" y="1856"/>
                  </a:cubicBezTo>
                  <a:lnTo>
                    <a:pt x="21600" y="19744"/>
                  </a:lnTo>
                  <a:lnTo>
                    <a:pt x="21600" y="19744"/>
                  </a:lnTo>
                  <a:cubicBezTo>
                    <a:pt x="21600" y="20769"/>
                    <a:pt x="21189" y="21600"/>
                    <a:pt x="20682" y="21600"/>
                  </a:cubicBezTo>
                  <a:lnTo>
                    <a:pt x="918" y="21600"/>
                  </a:lnTo>
                  <a:lnTo>
                    <a:pt x="918" y="21600"/>
                  </a:lnTo>
                  <a:cubicBezTo>
                    <a:pt x="411" y="21600"/>
                    <a:pt x="0" y="20769"/>
                    <a:pt x="0" y="19744"/>
                  </a:cubicBezTo>
                  <a:close/>
                </a:path>
              </a:pathLst>
            </a:custGeom>
            <a:solidFill>
              <a:srgbClr val="EDEDED"/>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pic>
          <p:nvPicPr>
            <p:cNvPr descr="image21.png" id="214" name="Google Shape;214;p23"/>
            <p:cNvPicPr preferRelativeResize="0"/>
            <p:nvPr/>
          </p:nvPicPr>
          <p:blipFill rotWithShape="1">
            <a:blip r:embed="rId4">
              <a:alphaModFix/>
            </a:blip>
            <a:srcRect b="0" l="0" r="0" t="0"/>
            <a:stretch/>
          </p:blipFill>
          <p:spPr>
            <a:xfrm>
              <a:off x="0" y="0"/>
              <a:ext cx="11887182" cy="5881302"/>
            </a:xfrm>
            <a:custGeom>
              <a:rect b="b" l="l" r="r" t="t"/>
              <a:pathLst>
                <a:path extrusionOk="0" h="21600" w="21600">
                  <a:moveTo>
                    <a:pt x="919" y="0"/>
                  </a:moveTo>
                  <a:cubicBezTo>
                    <a:pt x="412" y="0"/>
                    <a:pt x="0" y="832"/>
                    <a:pt x="0" y="1857"/>
                  </a:cubicBezTo>
                  <a:lnTo>
                    <a:pt x="0" y="19744"/>
                  </a:lnTo>
                  <a:cubicBezTo>
                    <a:pt x="0" y="20770"/>
                    <a:pt x="412" y="21600"/>
                    <a:pt x="919" y="21600"/>
                  </a:cubicBezTo>
                  <a:lnTo>
                    <a:pt x="20681" y="21600"/>
                  </a:lnTo>
                  <a:cubicBezTo>
                    <a:pt x="21188" y="21600"/>
                    <a:pt x="21600" y="20770"/>
                    <a:pt x="21600" y="19744"/>
                  </a:cubicBezTo>
                  <a:lnTo>
                    <a:pt x="21600" y="1857"/>
                  </a:lnTo>
                  <a:cubicBezTo>
                    <a:pt x="21600" y="832"/>
                    <a:pt x="21188" y="0"/>
                    <a:pt x="20681" y="0"/>
                  </a:cubicBezTo>
                  <a:lnTo>
                    <a:pt x="919" y="0"/>
                  </a:lnTo>
                  <a:close/>
                </a:path>
              </a:pathLst>
            </a:custGeom>
            <a:noFill/>
            <a:ln>
              <a:noFill/>
            </a:ln>
            <a:effectLst>
              <a:reflection blurRad="0" dir="0" dist="0" endA="0" endPos="40000" fadeDir="5400012" kx="0" rotWithShape="0" algn="bl" stA="38000" stPos="0" sy="-100000" ky="0"/>
            </a:effectLst>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idx="4294967295" type="ctrTitle"/>
          </p:nvPr>
        </p:nvSpPr>
        <p:spPr>
          <a:xfrm>
            <a:off x="277023" y="787796"/>
            <a:ext cx="4941600" cy="803100"/>
          </a:xfrm>
          <a:prstGeom prst="rect">
            <a:avLst/>
          </a:prstGeom>
          <a:noFill/>
          <a:ln>
            <a:noFill/>
          </a:ln>
        </p:spPr>
        <p:txBody>
          <a:bodyPr anchorCtr="0" anchor="b" bIns="50800" lIns="50800" spcFirstLastPara="1" rIns="50800" wrap="square" tIns="50800">
            <a:normAutofit/>
          </a:bodyPr>
          <a:lstStyle/>
          <a:p>
            <a:pPr indent="0" lvl="0" marL="0" marR="0" rtl="0" algn="ctr">
              <a:lnSpc>
                <a:spcPct val="80000"/>
              </a:lnSpc>
              <a:spcBef>
                <a:spcPts val="0"/>
              </a:spcBef>
              <a:spcAft>
                <a:spcPts val="0"/>
              </a:spcAft>
              <a:buClr>
                <a:srgbClr val="000000"/>
              </a:buClr>
              <a:buSzPts val="4800"/>
              <a:buFont typeface="Times New Roman"/>
              <a:buNone/>
            </a:pPr>
            <a:r>
              <a:rPr b="1" i="0" lang="en-US" sz="3200" u="none" cap="none" strike="noStrike">
                <a:solidFill>
                  <a:srgbClr val="000000"/>
                </a:solidFill>
                <a:latin typeface="Times New Roman"/>
                <a:ea typeface="Times New Roman"/>
                <a:cs typeface="Times New Roman"/>
                <a:sym typeface="Times New Roman"/>
              </a:rPr>
              <a:t>CONCLUSION</a:t>
            </a:r>
            <a:endParaRPr sz="3200"/>
          </a:p>
        </p:txBody>
      </p:sp>
      <p:sp>
        <p:nvSpPr>
          <p:cNvPr id="220" name="Google Shape;220;p26"/>
          <p:cNvSpPr txBox="1"/>
          <p:nvPr/>
        </p:nvSpPr>
        <p:spPr>
          <a:xfrm>
            <a:off x="887150" y="4148200"/>
            <a:ext cx="5146500" cy="5076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1800">
                <a:latin typeface="Times New Roman"/>
                <a:ea typeface="Times New Roman"/>
                <a:cs typeface="Times New Roman"/>
                <a:sym typeface="Times New Roman"/>
              </a:rPr>
              <a:t>T</a:t>
            </a:r>
            <a:r>
              <a:rPr lang="en-US" sz="1800">
                <a:latin typeface="Times New Roman"/>
                <a:ea typeface="Times New Roman"/>
                <a:cs typeface="Times New Roman"/>
                <a:sym typeface="Times New Roman"/>
              </a:rPr>
              <a:t>he study provides the classification of tweets using a machine learning technique. Here we used Recurrent Neural Network’s architecture (RNN) algorithm. The proposed RNN architecture is based on neural networks and is trained and tested on the dataset collected.</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lang="en-US" sz="1800">
                <a:latin typeface="Times New Roman"/>
                <a:ea typeface="Times New Roman"/>
                <a:cs typeface="Times New Roman"/>
                <a:sym typeface="Times New Roman"/>
              </a:rPr>
              <a:t>In this project, we will explore sentiment analysis for COVID-19 during lockdown among Indians. We used RNN for modelling purposes generating adequate emotion prediction accuracy. The emotions are classified into 3 groups positive, neutral and negative with an accuracy of around 90%. In future, we may consider a new data for lockdown 2.0 as well and remodel it. It could act as a comparison between sentiments of lockdown 1.0 vs 2.0.</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idx="4294967295" type="ctrTitle"/>
          </p:nvPr>
        </p:nvSpPr>
        <p:spPr>
          <a:xfrm>
            <a:off x="1206497" y="1469355"/>
            <a:ext cx="4574700" cy="781200"/>
          </a:xfrm>
          <a:prstGeom prst="rect">
            <a:avLst/>
          </a:prstGeom>
          <a:noFill/>
          <a:ln>
            <a:noFill/>
          </a:ln>
        </p:spPr>
        <p:txBody>
          <a:bodyPr anchorCtr="0" anchor="b" bIns="50800" lIns="50800" spcFirstLastPara="1" rIns="50800" wrap="square" tIns="50800">
            <a:normAutofit/>
          </a:bodyPr>
          <a:lstStyle/>
          <a:p>
            <a:pPr indent="0" lvl="0" marL="0" marR="0" rtl="0" algn="ctr">
              <a:lnSpc>
                <a:spcPct val="80000"/>
              </a:lnSpc>
              <a:spcBef>
                <a:spcPts val="0"/>
              </a:spcBef>
              <a:spcAft>
                <a:spcPts val="0"/>
              </a:spcAft>
              <a:buClr>
                <a:srgbClr val="000000"/>
              </a:buClr>
              <a:buSzPts val="4200"/>
              <a:buFont typeface="Times New Roman"/>
              <a:buNone/>
            </a:pPr>
            <a:r>
              <a:rPr b="1" i="0" lang="en-US" sz="3200" u="none" cap="none" strike="noStrike">
                <a:solidFill>
                  <a:srgbClr val="000000"/>
                </a:solidFill>
                <a:latin typeface="Times New Roman"/>
                <a:ea typeface="Times New Roman"/>
                <a:cs typeface="Times New Roman"/>
                <a:sym typeface="Times New Roman"/>
              </a:rPr>
              <a:t>FUTURE SCOPE</a:t>
            </a:r>
            <a:endParaRPr sz="3200"/>
          </a:p>
        </p:txBody>
      </p:sp>
      <p:sp>
        <p:nvSpPr>
          <p:cNvPr id="226" name="Google Shape;226;p27"/>
          <p:cNvSpPr txBox="1"/>
          <p:nvPr>
            <p:ph idx="4294967295" type="subTitle"/>
          </p:nvPr>
        </p:nvSpPr>
        <p:spPr>
          <a:xfrm>
            <a:off x="1201344" y="4250076"/>
            <a:ext cx="6228900" cy="2268300"/>
          </a:xfrm>
          <a:prstGeom prst="rect">
            <a:avLst/>
          </a:prstGeom>
          <a:noFill/>
          <a:ln>
            <a:noFill/>
          </a:ln>
        </p:spPr>
        <p:txBody>
          <a:bodyPr anchorCtr="0" anchor="t" bIns="50800" lIns="50800" spcFirstLastPara="1" rIns="50800" wrap="square" tIns="50800">
            <a:normAutofit/>
          </a:bodyPr>
          <a:lstStyle/>
          <a:p>
            <a:pPr indent="-364397" lvl="0" marL="649605" marR="0" rtl="0" algn="l">
              <a:lnSpc>
                <a:spcPct val="15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The ability to identify numerous classifications could be added to this in the future. </a:t>
            </a:r>
            <a:endParaRPr sz="1800"/>
          </a:p>
          <a:p>
            <a:pPr indent="-364397" lvl="0" marL="649605" marR="0" rtl="0" algn="l">
              <a:lnSpc>
                <a:spcPct val="15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We intend to investigate detection approach with the revised data set and employ the most accurate and relevant machine learning algorithms for detection.</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idx="4294967295" type="ctrTitle"/>
          </p:nvPr>
        </p:nvSpPr>
        <p:spPr>
          <a:xfrm>
            <a:off x="1201347" y="463172"/>
            <a:ext cx="4366500" cy="603900"/>
          </a:xfrm>
          <a:prstGeom prst="rect">
            <a:avLst/>
          </a:prstGeom>
          <a:noFill/>
          <a:ln>
            <a:noFill/>
          </a:ln>
        </p:spPr>
        <p:txBody>
          <a:bodyPr anchorCtr="0" anchor="b" bIns="50800" lIns="50800" spcFirstLastPara="1" rIns="50800" wrap="square" tIns="50800">
            <a:normAutofit/>
          </a:bodyPr>
          <a:lstStyle/>
          <a:p>
            <a:pPr indent="0" lvl="0" marL="0" marR="0" rtl="0" algn="ctr">
              <a:lnSpc>
                <a:spcPct val="80000"/>
              </a:lnSpc>
              <a:spcBef>
                <a:spcPts val="0"/>
              </a:spcBef>
              <a:spcAft>
                <a:spcPts val="0"/>
              </a:spcAft>
              <a:buClr>
                <a:srgbClr val="000000"/>
              </a:buClr>
              <a:buSzPts val="5976"/>
              <a:buFont typeface="Times New Roman"/>
              <a:buNone/>
            </a:pPr>
            <a:r>
              <a:rPr b="1" i="0" lang="en-US" sz="3200" u="none" cap="none" strike="noStrike">
                <a:solidFill>
                  <a:srgbClr val="000000"/>
                </a:solidFill>
                <a:latin typeface="Times New Roman"/>
                <a:ea typeface="Times New Roman"/>
                <a:cs typeface="Times New Roman"/>
                <a:sym typeface="Times New Roman"/>
              </a:rPr>
              <a:t>REFERENCES</a:t>
            </a:r>
            <a:endParaRPr sz="3200"/>
          </a:p>
        </p:txBody>
      </p:sp>
      <p:sp>
        <p:nvSpPr>
          <p:cNvPr id="232" name="Google Shape;232;p28"/>
          <p:cNvSpPr txBox="1"/>
          <p:nvPr>
            <p:ph idx="4294967295" type="subTitle"/>
          </p:nvPr>
        </p:nvSpPr>
        <p:spPr>
          <a:xfrm>
            <a:off x="849075" y="1738200"/>
            <a:ext cx="10092600" cy="4819200"/>
          </a:xfrm>
          <a:prstGeom prst="rect">
            <a:avLst/>
          </a:prstGeom>
          <a:noFill/>
          <a:ln>
            <a:noFill/>
          </a:ln>
        </p:spPr>
        <p:txBody>
          <a:bodyPr anchorCtr="0" anchor="t" bIns="50800" lIns="50800" spcFirstLastPara="1" rIns="50800" wrap="square" tIns="50800">
            <a:noAutofit/>
          </a:bodyPr>
          <a:lstStyle/>
          <a:p>
            <a:pPr indent="0" lvl="0" marL="0" marR="0" rtl="0" algn="l">
              <a:lnSpc>
                <a:spcPct val="150000"/>
              </a:lnSpc>
              <a:spcBef>
                <a:spcPts val="0"/>
              </a:spcBef>
              <a:spcAft>
                <a:spcPts val="0"/>
              </a:spcAft>
              <a:buClr>
                <a:srgbClr val="000000"/>
              </a:buClr>
              <a:buSzPts val="3000"/>
              <a:buFont typeface="Times New Roman"/>
              <a:buNone/>
            </a:pPr>
            <a:r>
              <a:rPr b="0" i="0" lang="en-US" sz="1800" u="none" cap="none" strike="noStrike">
                <a:solidFill>
                  <a:srgbClr val="000000"/>
                </a:solidFill>
                <a:latin typeface="Times New Roman"/>
                <a:ea typeface="Times New Roman"/>
                <a:cs typeface="Times New Roman"/>
                <a:sym typeface="Times New Roman"/>
              </a:rPr>
              <a:t>[1] J. T. Wu, K. Leung, and G. M. Leung, “Nowcasting and forecasting the potential domestic and international spread of the 2019-nCoV outbreak originating in Wuhan, China: A modeling study,” Obstetrical Gynecolo. Surv., vol. 75, no. 7, pp. 399–400, Jul. 2020.</a:t>
            </a:r>
            <a:endParaRPr sz="1800"/>
          </a:p>
          <a:p>
            <a:pPr indent="0" lvl="0" marL="0" marR="0" rtl="0" algn="l">
              <a:lnSpc>
                <a:spcPct val="150000"/>
              </a:lnSpc>
              <a:spcBef>
                <a:spcPts val="0"/>
              </a:spcBef>
              <a:spcAft>
                <a:spcPts val="0"/>
              </a:spcAft>
              <a:buClr>
                <a:srgbClr val="000000"/>
              </a:buClr>
              <a:buSzPts val="3000"/>
              <a:buFont typeface="Times New Roman"/>
              <a:buNone/>
            </a:pPr>
            <a:r>
              <a:rPr b="0" i="0" lang="en-US" sz="1800" u="none" cap="none" strike="noStrike">
                <a:solidFill>
                  <a:srgbClr val="000000"/>
                </a:solidFill>
                <a:latin typeface="Times New Roman"/>
                <a:ea typeface="Times New Roman"/>
                <a:cs typeface="Times New Roman"/>
                <a:sym typeface="Times New Roman"/>
              </a:rPr>
              <a:t>[2] ] R. J. Medford, S. N. Saleh, A. Sumarsono, T. M. Perl, and C. U. Lehmann, “An ‘infodemic’: Leveraging high-volume Twitter data to understand public sentiment for the COVID-19 outbreak,” medRxiv, Jan. 2020, doi: 10.1101/2020.04.03.20052936.</a:t>
            </a:r>
            <a:endParaRPr sz="1800"/>
          </a:p>
          <a:p>
            <a:pPr indent="0" lvl="0" marL="0" marR="0" rtl="0" algn="l">
              <a:lnSpc>
                <a:spcPct val="150000"/>
              </a:lnSpc>
              <a:spcBef>
                <a:spcPts val="0"/>
              </a:spcBef>
              <a:spcAft>
                <a:spcPts val="0"/>
              </a:spcAft>
              <a:buClr>
                <a:srgbClr val="000000"/>
              </a:buClr>
              <a:buSzPts val="3000"/>
              <a:buFont typeface="Times New Roman"/>
              <a:buNone/>
            </a:pPr>
            <a:r>
              <a:rPr b="0" i="0" lang="en-US" sz="1800" u="none" cap="none" strike="noStrike">
                <a:solidFill>
                  <a:srgbClr val="000000"/>
                </a:solidFill>
                <a:latin typeface="Times New Roman"/>
                <a:ea typeface="Times New Roman"/>
                <a:cs typeface="Times New Roman"/>
                <a:sym typeface="Times New Roman"/>
              </a:rPr>
              <a:t>[3] S. Li, Y. Wang, J. Xue, N. Zhao, and T. Zhu, “The impact of COVID-19 epidemic declaration on psychological consequences: A study on active Weibo users,” Int. J. Environ. Res. Public Health, vol. 17, no. 6, p. 2032, Mar. 2020.</a:t>
            </a:r>
            <a:endParaRPr sz="1800"/>
          </a:p>
          <a:p>
            <a:pPr indent="0" lvl="0" marL="0" marR="0" rtl="0" algn="l">
              <a:lnSpc>
                <a:spcPct val="150000"/>
              </a:lnSpc>
              <a:spcBef>
                <a:spcPts val="0"/>
              </a:spcBef>
              <a:spcAft>
                <a:spcPts val="0"/>
              </a:spcAft>
              <a:buClr>
                <a:srgbClr val="000000"/>
              </a:buClr>
              <a:buSzPts val="3000"/>
              <a:buFont typeface="Times New Roman"/>
              <a:buNone/>
            </a:pPr>
            <a:r>
              <a:rPr b="0" i="0" lang="en-US" sz="1800" u="none" cap="none" strike="noStrike">
                <a:solidFill>
                  <a:srgbClr val="000000"/>
                </a:solidFill>
                <a:latin typeface="Times New Roman"/>
                <a:ea typeface="Times New Roman"/>
                <a:cs typeface="Times New Roman"/>
                <a:sym typeface="Times New Roman"/>
              </a:rPr>
              <a:t>[4]  WHO Statement Regarding Cluster of Pneumonia Cases, WHO, Wuhan,</a:t>
            </a:r>
            <a:r>
              <a:rPr lang="en-US" sz="1800"/>
              <a:t> </a:t>
            </a:r>
            <a:r>
              <a:rPr b="0" i="0" lang="en-US" sz="1800" u="none" cap="none" strike="noStrike">
                <a:solidFill>
                  <a:srgbClr val="000000"/>
                </a:solidFill>
                <a:latin typeface="Times New Roman"/>
                <a:ea typeface="Times New Roman"/>
                <a:cs typeface="Times New Roman"/>
                <a:sym typeface="Times New Roman"/>
              </a:rPr>
              <a:t>China, 2020.</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3000"/>
              <a:buFont typeface="Times New Roman"/>
              <a:buNone/>
            </a:pPr>
            <a:r>
              <a:rPr lang="en-US" sz="1800">
                <a:latin typeface="Times New Roman"/>
                <a:ea typeface="Times New Roman"/>
                <a:cs typeface="Times New Roman"/>
                <a:sym typeface="Times New Roman"/>
              </a:rPr>
              <a:t>[5] </a:t>
            </a:r>
            <a:r>
              <a:rPr lang="en-US" sz="1800"/>
              <a:t>Biao Tang, Nicola Luigi Bragazzi, Qian Li, Sanyi Tang, Yanni Xiao, Jianhong Wu,</a:t>
            </a:r>
            <a:r>
              <a:rPr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An updated estimation of the risk of transmission of the novel coronavirus (2019-nCov)</a:t>
            </a:r>
            <a:r>
              <a:rPr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Infectious Disease Modelling, 2020.</a:t>
            </a:r>
            <a:endParaRPr sz="1800">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3000"/>
              <a:buFont typeface="Times New Roman"/>
              <a:buNone/>
            </a:pPr>
            <a:r>
              <a:rPr lang="en-US" sz="1800">
                <a:latin typeface="Times New Roman"/>
                <a:ea typeface="Times New Roman"/>
                <a:cs typeface="Times New Roman"/>
                <a:sym typeface="Times New Roman"/>
              </a:rPr>
              <a:t>[6] </a:t>
            </a:r>
            <a:r>
              <a:rPr lang="en-US" sz="1800"/>
              <a:t>Prasoon Gupta, Sanjay Kumar, R. R. Suman, Vinay Kumar</a:t>
            </a:r>
            <a:r>
              <a:rPr lang="en-US" sz="1800">
                <a:latin typeface="Times New Roman"/>
                <a:ea typeface="Times New Roman"/>
                <a:cs typeface="Times New Roman"/>
                <a:sym typeface="Times New Roman"/>
              </a:rPr>
              <a:t>“Sentiment Analysis of Lockdown in India During COVID-19: A Case Study on Twitter”,</a:t>
            </a: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IEEE Transactions on Computational Social Systems, 2021,</a:t>
            </a: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idx="1" type="body"/>
          </p:nvPr>
        </p:nvSpPr>
        <p:spPr>
          <a:xfrm>
            <a:off x="702250" y="4712325"/>
            <a:ext cx="6631200" cy="2095800"/>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0"/>
              </a:spcBef>
              <a:spcAft>
                <a:spcPts val="0"/>
              </a:spcAft>
              <a:buClr>
                <a:srgbClr val="000000"/>
              </a:buClr>
              <a:buSzPts val="3600"/>
              <a:buFont typeface="Helvetica Neue"/>
              <a:buNone/>
            </a:pPr>
            <a:r>
              <a:rPr b="0" lang="en-US" sz="4000"/>
              <a:t>Thank You</a:t>
            </a:r>
            <a:endParaRPr b="0"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idx="4294967295" type="ctrTitle"/>
          </p:nvPr>
        </p:nvSpPr>
        <p:spPr>
          <a:xfrm>
            <a:off x="1386737" y="1261808"/>
            <a:ext cx="21971004" cy="1324610"/>
          </a:xfrm>
          <a:prstGeom prst="rect">
            <a:avLst/>
          </a:prstGeom>
          <a:noFill/>
          <a:ln>
            <a:noFill/>
          </a:ln>
        </p:spPr>
        <p:txBody>
          <a:bodyPr anchorCtr="0" anchor="b" bIns="50800" lIns="50800" spcFirstLastPara="1" rIns="50800" wrap="square" tIns="50800">
            <a:normAutofit/>
          </a:bodyPr>
          <a:lstStyle/>
          <a:p>
            <a:pPr indent="0" lvl="0" marL="0" marR="0" rtl="0" algn="ctr">
              <a:lnSpc>
                <a:spcPct val="100000"/>
              </a:lnSpc>
              <a:spcBef>
                <a:spcPts val="0"/>
              </a:spcBef>
              <a:spcAft>
                <a:spcPts val="0"/>
              </a:spcAft>
              <a:buClr>
                <a:srgbClr val="000000"/>
              </a:buClr>
              <a:buSzPts val="3300"/>
              <a:buFont typeface="Georgia"/>
              <a:buNone/>
            </a:pPr>
            <a:r>
              <a:rPr b="1" i="0" lang="en-US" sz="6600" u="sng" cap="none" strike="noStrike">
                <a:solidFill>
                  <a:srgbClr val="000000"/>
                </a:solidFill>
                <a:latin typeface="Georgia"/>
                <a:ea typeface="Georgia"/>
                <a:cs typeface="Georgia"/>
                <a:sym typeface="Georgia"/>
              </a:rPr>
              <a:t>Introduction</a:t>
            </a:r>
            <a:endParaRPr b="1" i="0" sz="14900" u="none" cap="none" strike="noStrike">
              <a:solidFill>
                <a:srgbClr val="000000"/>
              </a:solidFill>
              <a:latin typeface="Helvetica Neue"/>
              <a:ea typeface="Helvetica Neue"/>
              <a:cs typeface="Helvetica Neue"/>
              <a:sym typeface="Helvetica Neue"/>
            </a:endParaRPr>
          </a:p>
        </p:txBody>
      </p:sp>
      <p:sp>
        <p:nvSpPr>
          <p:cNvPr id="93" name="Google Shape;93;p2"/>
          <p:cNvSpPr txBox="1"/>
          <p:nvPr>
            <p:ph idx="4294967295" type="subTitle"/>
          </p:nvPr>
        </p:nvSpPr>
        <p:spPr>
          <a:xfrm>
            <a:off x="1201342" y="2914777"/>
            <a:ext cx="21971001" cy="9754458"/>
          </a:xfrm>
          <a:prstGeom prst="rect">
            <a:avLst/>
          </a:prstGeom>
          <a:noFill/>
          <a:ln>
            <a:noFill/>
          </a:ln>
        </p:spPr>
        <p:txBody>
          <a:bodyPr anchorCtr="0" anchor="t" bIns="50800" lIns="50800" spcFirstLastPara="1" rIns="50800" wrap="square" tIns="50800">
            <a:normAutofit/>
          </a:bodyPr>
          <a:lstStyle/>
          <a:p>
            <a:pPr indent="-352425" lvl="0" marL="273050" marR="0" rtl="0" algn="just">
              <a:lnSpc>
                <a:spcPct val="150000"/>
              </a:lnSpc>
              <a:spcBef>
                <a:spcPts val="0"/>
              </a:spcBef>
              <a:spcAft>
                <a:spcPts val="0"/>
              </a:spcAft>
              <a:buClr>
                <a:srgbClr val="000000"/>
              </a:buClr>
              <a:buSzPts val="5550"/>
              <a:buFont typeface="Arial"/>
              <a:buChar char="•"/>
            </a:pPr>
            <a:r>
              <a:rPr b="0" i="0" lang="en-US" sz="2800" u="none" cap="none" strike="noStrike">
                <a:solidFill>
                  <a:srgbClr val="000000"/>
                </a:solidFill>
                <a:latin typeface="Times New Roman"/>
                <a:ea typeface="Times New Roman"/>
                <a:cs typeface="Times New Roman"/>
                <a:sym typeface="Times New Roman"/>
              </a:rPr>
              <a:t> </a:t>
            </a:r>
            <a:r>
              <a:rPr b="0" i="0" lang="en-US" sz="3100" u="none" cap="none" strike="noStrike">
                <a:solidFill>
                  <a:srgbClr val="000000"/>
                </a:solidFill>
                <a:latin typeface="Times New Roman"/>
                <a:ea typeface="Times New Roman"/>
                <a:cs typeface="Times New Roman"/>
                <a:sym typeface="Times New Roman"/>
              </a:rPr>
              <a:t>Started its first strain in Wuhan, China, the exponential spread of Coronavirus disease (COVID-19) has caused public health crisis regionally and internationally as well [1].</a:t>
            </a:r>
            <a:endParaRPr sz="3900"/>
          </a:p>
          <a:p>
            <a:pPr indent="-323850" lvl="0" marL="273050" marR="0" rtl="0" algn="just">
              <a:lnSpc>
                <a:spcPct val="150000"/>
              </a:lnSpc>
              <a:spcBef>
                <a:spcPts val="0"/>
              </a:spcBef>
              <a:spcAft>
                <a:spcPts val="0"/>
              </a:spcAft>
              <a:buClr>
                <a:srgbClr val="000000"/>
              </a:buClr>
              <a:buSzPts val="5100"/>
              <a:buFont typeface="Arial"/>
              <a:buChar char="•"/>
            </a:pPr>
            <a:r>
              <a:rPr b="0" i="0" lang="en-US" sz="3100" u="none" cap="none" strike="noStrike">
                <a:solidFill>
                  <a:srgbClr val="000000"/>
                </a:solidFill>
                <a:latin typeface="Times New Roman"/>
                <a:ea typeface="Times New Roman"/>
                <a:cs typeface="Times New Roman"/>
                <a:sym typeface="Times New Roman"/>
              </a:rPr>
              <a:t>The Centres for Disease Control and Prevention (CDC) actuated its Emergency Operations Centre (EOC), and the World Health Organization (WHO) published its first report regarding the situation about Coronavirus disease 2019 (COVID-19) on January 20, 2020</a:t>
            </a:r>
            <a:endParaRPr sz="3900"/>
          </a:p>
          <a:p>
            <a:pPr indent="-323850" lvl="0" marL="273050" marR="0" rtl="0" algn="just">
              <a:lnSpc>
                <a:spcPct val="150000"/>
              </a:lnSpc>
              <a:spcBef>
                <a:spcPts val="0"/>
              </a:spcBef>
              <a:spcAft>
                <a:spcPts val="0"/>
              </a:spcAft>
              <a:buClr>
                <a:srgbClr val="000000"/>
              </a:buClr>
              <a:buSzPts val="5100"/>
              <a:buFont typeface="Arial"/>
              <a:buChar char="•"/>
            </a:pPr>
            <a:r>
              <a:rPr b="0" i="0" lang="en-US" sz="3100" u="none" cap="none" strike="noStrike">
                <a:solidFill>
                  <a:srgbClr val="000000"/>
                </a:solidFill>
                <a:latin typeface="Times New Roman"/>
                <a:ea typeface="Times New Roman"/>
                <a:cs typeface="Times New Roman"/>
                <a:sym typeface="Times New Roman"/>
              </a:rPr>
              <a:t>People were advised to stay at homes and to ensure social distancing lockdown was imposed.</a:t>
            </a:r>
            <a:endParaRPr b="1" i="0" sz="3100" u="none" cap="none" strike="noStrike">
              <a:solidFill>
                <a:srgbClr val="000000"/>
              </a:solidFill>
              <a:latin typeface="Times New Roman"/>
              <a:ea typeface="Times New Roman"/>
              <a:cs typeface="Times New Roman"/>
              <a:sym typeface="Times New Roman"/>
            </a:endParaRPr>
          </a:p>
          <a:p>
            <a:pPr indent="-323850" lvl="0" marL="273050" marR="0" rtl="0" algn="just">
              <a:lnSpc>
                <a:spcPct val="150000"/>
              </a:lnSpc>
              <a:spcBef>
                <a:spcPts val="0"/>
              </a:spcBef>
              <a:spcAft>
                <a:spcPts val="0"/>
              </a:spcAft>
              <a:buClr>
                <a:srgbClr val="000000"/>
              </a:buClr>
              <a:buSzPts val="5100"/>
              <a:buFont typeface="Arial"/>
              <a:buChar char="•"/>
            </a:pPr>
            <a:r>
              <a:rPr b="0" i="0" lang="en-US" sz="3100" u="none" cap="none" strike="noStrike">
                <a:solidFill>
                  <a:srgbClr val="000000"/>
                </a:solidFill>
                <a:latin typeface="Times New Roman"/>
                <a:ea typeface="Times New Roman"/>
                <a:cs typeface="Times New Roman"/>
                <a:sym typeface="Times New Roman"/>
              </a:rPr>
              <a:t>This article aimed to explore the public views in terms of positive,negative and neutral towards Covid-19 through sentiment analysis of social media data.</a:t>
            </a:r>
            <a:endParaRPr sz="3900"/>
          </a:p>
          <a:p>
            <a:pPr indent="-409511" lvl="0" marL="698500" marR="0" rtl="0" algn="l">
              <a:lnSpc>
                <a:spcPct val="150000"/>
              </a:lnSpc>
              <a:spcBef>
                <a:spcPts val="0"/>
              </a:spcBef>
              <a:spcAft>
                <a:spcPts val="0"/>
              </a:spcAft>
              <a:buClr>
                <a:srgbClr val="000000"/>
              </a:buClr>
              <a:buSzPts val="4551"/>
              <a:buFont typeface="Times New Roman"/>
              <a:buNone/>
            </a:pPr>
            <a:r>
              <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idx="4294967295" type="ctrTitle"/>
          </p:nvPr>
        </p:nvSpPr>
        <p:spPr>
          <a:xfrm>
            <a:off x="960200" y="579927"/>
            <a:ext cx="21971100" cy="1314300"/>
          </a:xfrm>
          <a:prstGeom prst="rect">
            <a:avLst/>
          </a:prstGeom>
          <a:noFill/>
          <a:ln>
            <a:noFill/>
          </a:ln>
        </p:spPr>
        <p:txBody>
          <a:bodyPr anchorCtr="0" anchor="b" bIns="50800" lIns="50800" spcFirstLastPara="1" rIns="50800" wrap="square" tIns="50800">
            <a:normAutofit/>
          </a:bodyPr>
          <a:lstStyle/>
          <a:p>
            <a:pPr indent="0" lvl="0" marL="0" marR="0" rtl="0" algn="ctr">
              <a:lnSpc>
                <a:spcPct val="80000"/>
              </a:lnSpc>
              <a:spcBef>
                <a:spcPts val="0"/>
              </a:spcBef>
              <a:spcAft>
                <a:spcPts val="0"/>
              </a:spcAft>
              <a:buClr>
                <a:srgbClr val="000000"/>
              </a:buClr>
              <a:buSzPts val="7200"/>
              <a:buFont typeface="Times New Roman"/>
              <a:buNone/>
            </a:pPr>
            <a:r>
              <a:rPr b="1" i="0" lang="en-US" sz="7200" u="none" cap="none" strike="noStrike">
                <a:solidFill>
                  <a:srgbClr val="000000"/>
                </a:solidFill>
                <a:latin typeface="Times New Roman"/>
                <a:ea typeface="Times New Roman"/>
                <a:cs typeface="Times New Roman"/>
                <a:sym typeface="Times New Roman"/>
              </a:rPr>
              <a:t>LITERATURE SURVEY</a:t>
            </a:r>
            <a:endParaRPr/>
          </a:p>
        </p:txBody>
      </p:sp>
      <p:graphicFrame>
        <p:nvGraphicFramePr>
          <p:cNvPr id="99" name="Google Shape;99;p3"/>
          <p:cNvGraphicFramePr/>
          <p:nvPr/>
        </p:nvGraphicFramePr>
        <p:xfrm>
          <a:off x="1931076" y="2888224"/>
          <a:ext cx="3000000" cy="3000000"/>
        </p:xfrm>
        <a:graphic>
          <a:graphicData uri="http://schemas.openxmlformats.org/drawingml/2006/table">
            <a:tbl>
              <a:tblPr>
                <a:noFill/>
                <a:tableStyleId>{DFC054B1-3AB2-4614-8316-31D9C9FE65E6}</a:tableStyleId>
              </a:tblPr>
              <a:tblGrid>
                <a:gridCol w="1178700"/>
                <a:gridCol w="3434150"/>
                <a:gridCol w="4077925"/>
                <a:gridCol w="5859075"/>
                <a:gridCol w="4842975"/>
              </a:tblGrid>
              <a:tr h="1085150">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S. NO</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Journal Type with year</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Authors</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Title</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Outcomes</a:t>
                      </a:r>
                      <a:endParaRPr sz="1800"/>
                    </a:p>
                  </a:txBody>
                  <a:tcPr marT="45725" marB="45725" marR="45725" marL="45725" anchor="ctr"/>
                </a:tc>
              </a:tr>
              <a:tr h="3889050">
                <a:tc>
                  <a:txBody>
                    <a:bodyPr/>
                    <a:lstStyle/>
                    <a:p>
                      <a:pPr indent="0" lvl="0" marL="0" marR="0" rtl="0" algn="ctr">
                        <a:lnSpc>
                          <a:spcPct val="100000"/>
                        </a:lnSpc>
                        <a:spcBef>
                          <a:spcPts val="0"/>
                        </a:spcBef>
                        <a:spcAft>
                          <a:spcPts val="0"/>
                        </a:spcAft>
                        <a:buClr>
                          <a:schemeClr val="dk1"/>
                        </a:buClr>
                        <a:buSzPts val="4000"/>
                        <a:buFont typeface="Times New Roman"/>
                        <a:buNone/>
                      </a:pPr>
                      <a:r>
                        <a:rPr lang="en-US" sz="1800" u="none" cap="none" strike="noStrike">
                          <a:latin typeface="Times New Roman"/>
                          <a:ea typeface="Times New Roman"/>
                          <a:cs typeface="Times New Roman"/>
                          <a:sym typeface="Times New Roman"/>
                        </a:rPr>
                        <a:t>1</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IEEE, 2020</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J. T. Wu, K. Leung, and G. M. Leung,</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 “Nowcasting and forecasting the potential domestic and international spread of the 2019-nCoV outbreak originating in Wuhan, China: A modeling study</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Large cities overseas with close transport links to China could also become outbreak epicentres, unless substantial public health interventions at both the population and personal levels are implemented immediately</a:t>
                      </a:r>
                      <a:endParaRPr sz="1800"/>
                    </a:p>
                  </a:txBody>
                  <a:tcPr marT="45725" marB="45725" marR="45725" marL="45725" anchor="ctr"/>
                </a:tc>
              </a:tr>
              <a:tr h="4185500">
                <a:tc>
                  <a:txBody>
                    <a:bodyPr/>
                    <a:lstStyle/>
                    <a:p>
                      <a:pPr indent="0" lvl="0" marL="0" marR="0" rtl="0" algn="ctr">
                        <a:lnSpc>
                          <a:spcPct val="100000"/>
                        </a:lnSpc>
                        <a:spcBef>
                          <a:spcPts val="0"/>
                        </a:spcBef>
                        <a:spcAft>
                          <a:spcPts val="0"/>
                        </a:spcAft>
                        <a:buClr>
                          <a:schemeClr val="dk1"/>
                        </a:buClr>
                        <a:buSzPts val="4000"/>
                        <a:buFont typeface="Times New Roman"/>
                        <a:buNone/>
                      </a:pPr>
                      <a:r>
                        <a:rPr lang="en-US" sz="1800" u="none" cap="none" strike="noStrike">
                          <a:latin typeface="Times New Roman"/>
                          <a:ea typeface="Times New Roman"/>
                          <a:cs typeface="Times New Roman"/>
                          <a:sym typeface="Times New Roman"/>
                        </a:rPr>
                        <a:t>2</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JOURNAL, 2020</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R. J. Medford, S. N. Saleh, A. Sumarsono, T. M. Perl, and C. U. Lehmann</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“An ‘infodemic’: Leveraging high-volume Twitter data to understand public sentiment for the COVID-19 outbreak,</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Twitter is a rich medium that can be leveraged to understand public sentiment in real-time and target public health messages based on user interest and emotion.</a:t>
                      </a:r>
                      <a:endParaRPr sz="1800"/>
                    </a:p>
                  </a:txBody>
                  <a:tcPr marT="45725" marB="45725" marR="45725" marL="457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4"/>
          <p:cNvGraphicFramePr/>
          <p:nvPr/>
        </p:nvGraphicFramePr>
        <p:xfrm>
          <a:off x="1015579" y="1021250"/>
          <a:ext cx="3000000" cy="3000000"/>
        </p:xfrm>
        <a:graphic>
          <a:graphicData uri="http://schemas.openxmlformats.org/drawingml/2006/table">
            <a:tbl>
              <a:tblPr>
                <a:noFill/>
                <a:tableStyleId>{DFC054B1-3AB2-4614-8316-31D9C9FE65E6}</a:tableStyleId>
              </a:tblPr>
              <a:tblGrid>
                <a:gridCol w="1156425"/>
                <a:gridCol w="4533075"/>
                <a:gridCol w="3878700"/>
                <a:gridCol w="5392150"/>
                <a:gridCol w="6620500"/>
              </a:tblGrid>
              <a:tr h="1607725">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S. NO</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Journal Type with year</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Authors</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Title</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Outcomes</a:t>
                      </a:r>
                      <a:endParaRPr sz="1800"/>
                    </a:p>
                  </a:txBody>
                  <a:tcPr marT="45725" marB="45725" marR="45725" marL="45725" anchor="ctr"/>
                </a:tc>
              </a:tr>
              <a:tr h="4481850">
                <a:tc>
                  <a:txBody>
                    <a:bodyPr/>
                    <a:lstStyle/>
                    <a:p>
                      <a:pPr indent="0" lvl="0" marL="0" marR="0" rtl="0" algn="ctr">
                        <a:lnSpc>
                          <a:spcPct val="100000"/>
                        </a:lnSpc>
                        <a:spcBef>
                          <a:spcPts val="0"/>
                        </a:spcBef>
                        <a:spcAft>
                          <a:spcPts val="0"/>
                        </a:spcAft>
                        <a:buClr>
                          <a:schemeClr val="dk1"/>
                        </a:buClr>
                        <a:buSzPts val="4000"/>
                        <a:buFont typeface="Times New Roman"/>
                        <a:buNone/>
                      </a:pPr>
                      <a:r>
                        <a:rPr lang="en-US" sz="1800" u="none" cap="none" strike="noStrike">
                          <a:latin typeface="Times New Roman"/>
                          <a:ea typeface="Times New Roman"/>
                          <a:cs typeface="Times New Roman"/>
                          <a:sym typeface="Times New Roman"/>
                        </a:rPr>
                        <a:t>3</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 Journal (2020)</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S. Li, Y. Wang, J. Xue, N. Zhao, and T. Zh</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 “The impact of COVID-19 epidemic declaration on psychological consequences: A study on active Weibo users,” </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 It may provide references for policy makers to plan and fight against COVID-19 effectively by improving stability of popular feelings</a:t>
                      </a:r>
                      <a:endParaRPr sz="1800"/>
                    </a:p>
                  </a:txBody>
                  <a:tcPr marT="45725" marB="45725" marR="45725" marL="45725" anchor="ctr"/>
                </a:tc>
              </a:tr>
              <a:tr h="5355450">
                <a:tc>
                  <a:txBody>
                    <a:bodyPr/>
                    <a:lstStyle/>
                    <a:p>
                      <a:pPr indent="0" lvl="0" marL="0" marR="0" rtl="0" algn="ctr">
                        <a:lnSpc>
                          <a:spcPct val="100000"/>
                        </a:lnSpc>
                        <a:spcBef>
                          <a:spcPts val="0"/>
                        </a:spcBef>
                        <a:spcAft>
                          <a:spcPts val="0"/>
                        </a:spcAft>
                        <a:buClr>
                          <a:schemeClr val="dk1"/>
                        </a:buClr>
                        <a:buSzPts val="4000"/>
                        <a:buFont typeface="Times New Roman"/>
                        <a:buNone/>
                      </a:pPr>
                      <a:r>
                        <a:rPr lang="en-US" sz="1800" u="none" cap="none" strike="noStrike">
                          <a:latin typeface="Times New Roman"/>
                          <a:ea typeface="Times New Roman"/>
                          <a:cs typeface="Times New Roman"/>
                          <a:sym typeface="Times New Roman"/>
                        </a:rPr>
                        <a:t>4</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 WHO (2020)</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World Health  Organisation</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  Statement Regarding Cluster of Pneumonia Case</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800" u="none" cap="none" strike="noStrike">
                          <a:latin typeface="Times New Roman"/>
                          <a:ea typeface="Times New Roman"/>
                          <a:cs typeface="Times New Roman"/>
                          <a:sym typeface="Times New Roman"/>
                        </a:rPr>
                        <a:t> Over the past week, people with symptoms of pneumonia and reported travel history to Wuhan have been identified at international airports.</a:t>
                      </a:r>
                      <a:endParaRPr sz="1800"/>
                    </a:p>
                  </a:txBody>
                  <a:tcPr marT="45725" marB="45725" marR="45725" marL="457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aphicFrame>
        <p:nvGraphicFramePr>
          <p:cNvPr id="109" name="Google Shape;109;g11237e664a1_0_94"/>
          <p:cNvGraphicFramePr/>
          <p:nvPr/>
        </p:nvGraphicFramePr>
        <p:xfrm>
          <a:off x="1840454" y="1167100"/>
          <a:ext cx="3000000" cy="3000000"/>
        </p:xfrm>
        <a:graphic>
          <a:graphicData uri="http://schemas.openxmlformats.org/drawingml/2006/table">
            <a:tbl>
              <a:tblPr>
                <a:noFill/>
                <a:tableStyleId>{DFC054B1-3AB2-4614-8316-31D9C9FE65E6}</a:tableStyleId>
              </a:tblPr>
              <a:tblGrid>
                <a:gridCol w="1068250"/>
                <a:gridCol w="4187525"/>
                <a:gridCol w="3583000"/>
                <a:gridCol w="4981125"/>
                <a:gridCol w="6115775"/>
              </a:tblGrid>
              <a:tr h="1907000">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S. NO</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Journal Type with year</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Authors</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Title</a:t>
                      </a:r>
                      <a:endParaRPr sz="18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4000"/>
                        <a:buFont typeface="Times New Roman"/>
                        <a:buNone/>
                      </a:pPr>
                      <a:r>
                        <a:rPr b="1" lang="en-US" sz="1800" u="none" cap="none" strike="noStrike">
                          <a:latin typeface="Times New Roman"/>
                          <a:ea typeface="Times New Roman"/>
                          <a:cs typeface="Times New Roman"/>
                          <a:sym typeface="Times New Roman"/>
                        </a:rPr>
                        <a:t>Outcomes</a:t>
                      </a:r>
                      <a:endParaRPr sz="1800"/>
                    </a:p>
                  </a:txBody>
                  <a:tcPr marT="45725" marB="45725" marR="45725" marL="45725" anchor="ctr"/>
                </a:tc>
              </a:tr>
              <a:tr h="4032025">
                <a:tc>
                  <a:txBody>
                    <a:bodyPr/>
                    <a:lstStyle/>
                    <a:p>
                      <a:pPr indent="0" lvl="0" marL="0" marR="0" rtl="0" algn="ctr">
                        <a:lnSpc>
                          <a:spcPct val="100000"/>
                        </a:lnSpc>
                        <a:spcBef>
                          <a:spcPts val="0"/>
                        </a:spcBef>
                        <a:spcAft>
                          <a:spcPts val="0"/>
                        </a:spcAft>
                        <a:buClr>
                          <a:schemeClr val="dk1"/>
                        </a:buClr>
                        <a:buSzPts val="4000"/>
                        <a:buFont typeface="Times New Roman"/>
                        <a:buNone/>
                      </a:pPr>
                      <a:r>
                        <a:rPr lang="en-US" sz="1500">
                          <a:latin typeface="Times New Roman"/>
                          <a:ea typeface="Times New Roman"/>
                          <a:cs typeface="Times New Roman"/>
                          <a:sym typeface="Times New Roman"/>
                        </a:rPr>
                        <a:t>5</a:t>
                      </a:r>
                      <a:endParaRPr sz="15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500">
                          <a:latin typeface="Times New Roman"/>
                          <a:ea typeface="Times New Roman"/>
                          <a:cs typeface="Times New Roman"/>
                          <a:sym typeface="Times New Roman"/>
                        </a:rPr>
                        <a:t>IEEE Transactions on Computational Social Systems, 2021</a:t>
                      </a:r>
                      <a:endParaRPr sz="1500"/>
                    </a:p>
                  </a:txBody>
                  <a:tcPr marT="45725" marB="45725" marR="45725" marL="45725" anchor="ctr"/>
                </a:tc>
                <a:tc>
                  <a:txBody>
                    <a:bodyPr/>
                    <a:lstStyle/>
                    <a:p>
                      <a:pPr indent="0" lvl="0" marL="0" marR="0" rtl="0" algn="ctr">
                        <a:lnSpc>
                          <a:spcPct val="100000"/>
                        </a:lnSpc>
                        <a:spcBef>
                          <a:spcPts val="0"/>
                        </a:spcBef>
                        <a:spcAft>
                          <a:spcPts val="0"/>
                        </a:spcAft>
                        <a:buNone/>
                      </a:pPr>
                      <a:r>
                        <a:rPr lang="en-US" sz="1500"/>
                        <a:t>Prasoon Gupta, Sanjay Kumar, R. R. Suman,</a:t>
                      </a:r>
                      <a:endParaRPr sz="1500"/>
                    </a:p>
                    <a:p>
                      <a:pPr indent="0" lvl="0" marL="0" marR="0" rtl="0" algn="ctr">
                        <a:lnSpc>
                          <a:spcPct val="100000"/>
                        </a:lnSpc>
                        <a:spcBef>
                          <a:spcPts val="0"/>
                        </a:spcBef>
                        <a:spcAft>
                          <a:spcPts val="0"/>
                        </a:spcAft>
                        <a:buNone/>
                      </a:pPr>
                      <a:r>
                        <a:rPr lang="en-US" sz="1500"/>
                        <a:t>Vinay Kumar</a:t>
                      </a:r>
                      <a:endParaRPr sz="15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500" u="none" cap="none" strike="noStrike">
                          <a:latin typeface="Times New Roman"/>
                          <a:ea typeface="Times New Roman"/>
                          <a:cs typeface="Times New Roman"/>
                          <a:sym typeface="Times New Roman"/>
                        </a:rPr>
                        <a:t> “</a:t>
                      </a:r>
                      <a:r>
                        <a:rPr lang="en-US" sz="1500">
                          <a:latin typeface="Times New Roman"/>
                          <a:ea typeface="Times New Roman"/>
                          <a:cs typeface="Times New Roman"/>
                          <a:sym typeface="Times New Roman"/>
                        </a:rPr>
                        <a:t>Sentiment Analysis of Lockdown in India During COVID-19: A Case Study on Twitter</a:t>
                      </a:r>
                      <a:r>
                        <a:rPr lang="en-US" sz="1500" u="none" cap="none" strike="noStrike">
                          <a:latin typeface="Times New Roman"/>
                          <a:ea typeface="Times New Roman"/>
                          <a:cs typeface="Times New Roman"/>
                          <a:sym typeface="Times New Roman"/>
                        </a:rPr>
                        <a:t>” </a:t>
                      </a:r>
                      <a:endParaRPr sz="15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500" u="none" cap="none" strike="noStrike">
                          <a:latin typeface="Times New Roman"/>
                          <a:ea typeface="Times New Roman"/>
                          <a:cs typeface="Times New Roman"/>
                          <a:sym typeface="Times New Roman"/>
                        </a:rPr>
                        <a:t> </a:t>
                      </a:r>
                      <a:endParaRPr sz="1500"/>
                    </a:p>
                  </a:txBody>
                  <a:tcPr marT="45725" marB="45725" marR="45725" marL="45725" anchor="ctr"/>
                </a:tc>
              </a:tr>
              <a:tr h="4817950">
                <a:tc>
                  <a:txBody>
                    <a:bodyPr/>
                    <a:lstStyle/>
                    <a:p>
                      <a:pPr indent="0" lvl="0" marL="0" marR="0" rtl="0" algn="ctr">
                        <a:lnSpc>
                          <a:spcPct val="100000"/>
                        </a:lnSpc>
                        <a:spcBef>
                          <a:spcPts val="0"/>
                        </a:spcBef>
                        <a:spcAft>
                          <a:spcPts val="0"/>
                        </a:spcAft>
                        <a:buClr>
                          <a:schemeClr val="dk1"/>
                        </a:buClr>
                        <a:buSzPts val="4000"/>
                        <a:buFont typeface="Times New Roman"/>
                        <a:buNone/>
                      </a:pPr>
                      <a:r>
                        <a:rPr lang="en-US" sz="1500">
                          <a:latin typeface="Times New Roman"/>
                          <a:ea typeface="Times New Roman"/>
                          <a:cs typeface="Times New Roman"/>
                          <a:sym typeface="Times New Roman"/>
                        </a:rPr>
                        <a:t>6</a:t>
                      </a:r>
                      <a:endParaRPr sz="1500"/>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500" u="none" cap="none" strike="noStrike">
                          <a:latin typeface="Times New Roman"/>
                          <a:ea typeface="Times New Roman"/>
                          <a:cs typeface="Times New Roman"/>
                          <a:sym typeface="Times New Roman"/>
                        </a:rPr>
                        <a:t> </a:t>
                      </a:r>
                      <a:r>
                        <a:rPr lang="en-US" sz="1500">
                          <a:latin typeface="Times New Roman"/>
                          <a:ea typeface="Times New Roman"/>
                          <a:cs typeface="Times New Roman"/>
                          <a:sym typeface="Times New Roman"/>
                        </a:rPr>
                        <a:t>Infectious Disease Modelling, 2020</a:t>
                      </a:r>
                      <a:endParaRPr sz="1500"/>
                    </a:p>
                  </a:txBody>
                  <a:tcPr marT="45725" marB="45725" marR="45725" marL="45725" anchor="ctr"/>
                </a:tc>
                <a:tc>
                  <a:txBody>
                    <a:bodyPr/>
                    <a:lstStyle/>
                    <a:p>
                      <a:pPr indent="0" lvl="0" marL="0" rtl="0" algn="ctr">
                        <a:spcBef>
                          <a:spcPts val="0"/>
                        </a:spcBef>
                        <a:spcAft>
                          <a:spcPts val="0"/>
                        </a:spcAft>
                        <a:buNone/>
                      </a:pPr>
                      <a:r>
                        <a:rPr lang="en-US" sz="1500"/>
                        <a:t>Biao Tang, Nicola Luigi Bragazzi, Qian Li, Sanyi Tang, Yanni Xiao, Jianhong Wu</a:t>
                      </a:r>
                      <a:endParaRPr sz="1500"/>
                    </a:p>
                  </a:txBody>
                  <a:tcPr marT="45725" marB="45725" marR="45725" marL="45725" anchor="ctr"/>
                </a:tc>
                <a:tc>
                  <a:txBody>
                    <a:bodyPr/>
                    <a:lstStyle/>
                    <a:p>
                      <a:pPr indent="0" lvl="0" marL="0" marR="0" rtl="0" algn="ctr">
                        <a:lnSpc>
                          <a:spcPct val="100000"/>
                        </a:lnSpc>
                        <a:spcBef>
                          <a:spcPts val="0"/>
                        </a:spcBef>
                        <a:spcAft>
                          <a:spcPts val="0"/>
                        </a:spcAft>
                        <a:buNone/>
                      </a:pPr>
                      <a:r>
                        <a:rPr lang="en-US" sz="1500">
                          <a:latin typeface="Times New Roman"/>
                          <a:ea typeface="Times New Roman"/>
                          <a:cs typeface="Times New Roman"/>
                          <a:sym typeface="Times New Roman"/>
                        </a:rPr>
                        <a:t>“An updated estimation of the risk of transmission of the</a:t>
                      </a:r>
                      <a:endParaRPr sz="15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latin typeface="Times New Roman"/>
                          <a:ea typeface="Times New Roman"/>
                          <a:cs typeface="Times New Roman"/>
                          <a:sym typeface="Times New Roman"/>
                        </a:rPr>
                        <a:t>novel coronavirus (2019-nCov)”</a:t>
                      </a:r>
                      <a:endParaRPr sz="15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3200"/>
                        <a:buFont typeface="Times New Roman"/>
                        <a:buNone/>
                      </a:pPr>
                      <a:r>
                        <a:t/>
                      </a:r>
                      <a:endParaRPr sz="1500">
                        <a:latin typeface="Times New Roman"/>
                        <a:ea typeface="Times New Roman"/>
                        <a:cs typeface="Times New Roman"/>
                        <a:sym typeface="Times New Roman"/>
                      </a:endParaRPr>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3200"/>
                        <a:buFont typeface="Times New Roman"/>
                        <a:buNone/>
                      </a:pPr>
                      <a:r>
                        <a:rPr lang="en-US" sz="1500" u="none" cap="none" strike="noStrike">
                          <a:latin typeface="Times New Roman"/>
                          <a:ea typeface="Times New Roman"/>
                          <a:cs typeface="Times New Roman"/>
                          <a:sym typeface="Times New Roman"/>
                        </a:rPr>
                        <a:t> </a:t>
                      </a:r>
                      <a:endParaRPr sz="1500"/>
                    </a:p>
                  </a:txBody>
                  <a:tcPr marT="45725" marB="45725" marR="45725" marL="457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idx="1" type="body"/>
          </p:nvPr>
        </p:nvSpPr>
        <p:spPr>
          <a:xfrm>
            <a:off x="1207700" y="1106100"/>
            <a:ext cx="5951100" cy="1571700"/>
          </a:xfrm>
          <a:prstGeom prst="rect">
            <a:avLst/>
          </a:prstGeom>
          <a:noFill/>
          <a:ln>
            <a:noFill/>
          </a:ln>
        </p:spPr>
        <p:txBody>
          <a:bodyPr anchorCtr="0" anchor="t" bIns="45700" lIns="45700" spcFirstLastPara="1" rIns="45700" wrap="square" tIns="45700">
            <a:noAutofit/>
          </a:bodyPr>
          <a:lstStyle/>
          <a:p>
            <a:pPr indent="0" lvl="0" marL="0" rtl="0" algn="ctr">
              <a:lnSpc>
                <a:spcPct val="100000"/>
              </a:lnSpc>
              <a:spcBef>
                <a:spcPts val="0"/>
              </a:spcBef>
              <a:spcAft>
                <a:spcPts val="0"/>
              </a:spcAft>
              <a:buClr>
                <a:srgbClr val="000000"/>
              </a:buClr>
              <a:buSzPts val="7200"/>
              <a:buFont typeface="Times New Roman"/>
              <a:buNone/>
            </a:pPr>
            <a:r>
              <a:rPr lang="en-US" sz="3200">
                <a:latin typeface="Times New Roman"/>
                <a:ea typeface="Times New Roman"/>
                <a:cs typeface="Times New Roman"/>
                <a:sym typeface="Times New Roman"/>
              </a:rPr>
              <a:t>Motivation :</a:t>
            </a:r>
            <a:endParaRPr sz="3200"/>
          </a:p>
        </p:txBody>
      </p:sp>
      <p:sp>
        <p:nvSpPr>
          <p:cNvPr id="115" name="Google Shape;115;p5"/>
          <p:cNvSpPr txBox="1"/>
          <p:nvPr>
            <p:ph idx="3" type="body"/>
          </p:nvPr>
        </p:nvSpPr>
        <p:spPr>
          <a:xfrm>
            <a:off x="777293" y="3268350"/>
            <a:ext cx="6109800" cy="2572500"/>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Times New Roman"/>
              <a:buNone/>
            </a:pPr>
            <a:r>
              <a:rPr b="0" lang="en-US" sz="1800">
                <a:latin typeface="Times New Roman"/>
                <a:ea typeface="Times New Roman"/>
                <a:cs typeface="Times New Roman"/>
                <a:sym typeface="Times New Roman"/>
              </a:rPr>
              <a:t>• The use of social media and twitter has increasingly become popular in the pandemic period. </a:t>
            </a:r>
            <a:endParaRPr sz="1800"/>
          </a:p>
          <a:p>
            <a:pPr indent="0" lvl="0" marL="0" rtl="0" algn="l">
              <a:lnSpc>
                <a:spcPct val="100000"/>
              </a:lnSpc>
              <a:spcBef>
                <a:spcPts val="0"/>
              </a:spcBef>
              <a:spcAft>
                <a:spcPts val="0"/>
              </a:spcAft>
              <a:buClr>
                <a:srgbClr val="000000"/>
              </a:buClr>
              <a:buSzPts val="4800"/>
              <a:buFont typeface="Helvetica Neue"/>
              <a:buNone/>
            </a:pPr>
            <a:r>
              <a:t/>
            </a:r>
            <a:endParaRPr b="0" sz="1800">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4800"/>
              <a:buFont typeface="Times New Roman"/>
              <a:buNone/>
            </a:pPr>
            <a:r>
              <a:rPr b="0" lang="en-US" sz="1800">
                <a:latin typeface="Times New Roman"/>
                <a:ea typeface="Times New Roman"/>
                <a:cs typeface="Times New Roman"/>
                <a:sym typeface="Times New Roman"/>
              </a:rPr>
              <a:t>• The effect of the COVID-19 pandemic on the sentiments of the society, mainly due to the tweets and comments of the in uential people of the society and the response to their tweets was the primary source of motivation behind this study.</a:t>
            </a:r>
            <a:endParaRPr b="0"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p:nvPr>
            <p:ph idx="2" type="pic"/>
          </p:nvPr>
        </p:nvSpPr>
        <p:spPr>
          <a:xfrm>
            <a:off x="-1155700" y="-1295400"/>
            <a:ext cx="26746200" cy="16018933"/>
          </a:xfrm>
          <a:prstGeom prst="rect">
            <a:avLst/>
          </a:prstGeom>
          <a:noFill/>
          <a:ln>
            <a:noFill/>
          </a:ln>
        </p:spPr>
      </p:sp>
      <p:sp>
        <p:nvSpPr>
          <p:cNvPr id="121" name="Google Shape;121;p6"/>
          <p:cNvSpPr txBox="1"/>
          <p:nvPr>
            <p:ph idx="1" type="body"/>
          </p:nvPr>
        </p:nvSpPr>
        <p:spPr>
          <a:xfrm>
            <a:off x="1207700" y="1106125"/>
            <a:ext cx="5524200" cy="834000"/>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0"/>
              </a:spcBef>
              <a:spcAft>
                <a:spcPts val="0"/>
              </a:spcAft>
              <a:buClr>
                <a:srgbClr val="000000"/>
              </a:buClr>
              <a:buSzPts val="7200"/>
              <a:buFont typeface="Helvetica Neue"/>
              <a:buNone/>
            </a:pPr>
            <a:r>
              <a:rPr lang="en-US" sz="3200"/>
              <a:t>Objectives:</a:t>
            </a:r>
            <a:endParaRPr sz="3200"/>
          </a:p>
        </p:txBody>
      </p:sp>
      <p:sp>
        <p:nvSpPr>
          <p:cNvPr id="122" name="Google Shape;122;p6"/>
          <p:cNvSpPr txBox="1"/>
          <p:nvPr>
            <p:ph idx="3" type="body"/>
          </p:nvPr>
        </p:nvSpPr>
        <p:spPr>
          <a:xfrm>
            <a:off x="609343" y="2425950"/>
            <a:ext cx="5967300" cy="2889600"/>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a:buNone/>
            </a:pPr>
            <a:r>
              <a:t/>
            </a:r>
            <a:endParaRPr b="0" sz="1800">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4800"/>
              <a:buFont typeface="Times New Roman"/>
              <a:buNone/>
            </a:pPr>
            <a:r>
              <a:rPr b="0" lang="en-US" sz="1800">
                <a:latin typeface="Times New Roman"/>
                <a:ea typeface="Times New Roman"/>
                <a:cs typeface="Times New Roman"/>
                <a:sym typeface="Times New Roman"/>
              </a:rPr>
              <a:t>• The objective of this study is to analyze public perceptions through sentiment analysis regarding black fungus during the time of the COVID-19 pandemic using Machine Learning</a:t>
            </a:r>
            <a:endParaRPr sz="1800"/>
          </a:p>
          <a:p>
            <a:pPr indent="0" lvl="0" marL="0" rtl="0" algn="l">
              <a:lnSpc>
                <a:spcPct val="100000"/>
              </a:lnSpc>
              <a:spcBef>
                <a:spcPts val="0"/>
              </a:spcBef>
              <a:spcAft>
                <a:spcPts val="0"/>
              </a:spcAft>
              <a:buClr>
                <a:srgbClr val="000000"/>
              </a:buClr>
              <a:buSzPts val="4800"/>
              <a:buFont typeface="Times New Roman"/>
              <a:buNone/>
            </a:pPr>
            <a:r>
              <a:rPr b="0" lang="en-US" sz="1800">
                <a:latin typeface="Times New Roman"/>
                <a:ea typeface="Times New Roman"/>
                <a:cs typeface="Times New Roman"/>
                <a:sym typeface="Times New Roman"/>
              </a:rPr>
              <a:t>• This will provide a deeper understanding of public perceptions towards black fungus during the COVID-19 epidemic in the world </a:t>
            </a:r>
            <a:endParaRPr sz="1800"/>
          </a:p>
          <a:p>
            <a:pPr indent="0" lvl="0" marL="0" rtl="0" algn="l">
              <a:lnSpc>
                <a:spcPct val="100000"/>
              </a:lnSpc>
              <a:spcBef>
                <a:spcPts val="0"/>
              </a:spcBef>
              <a:spcAft>
                <a:spcPts val="0"/>
              </a:spcAft>
              <a:buClr>
                <a:srgbClr val="000000"/>
              </a:buClr>
              <a:buSzPts val="4800"/>
              <a:buFont typeface="Times New Roman"/>
              <a:buNone/>
            </a:pPr>
            <a:r>
              <a:rPr b="0" lang="en-US" sz="1800">
                <a:latin typeface="Times New Roman"/>
                <a:ea typeface="Times New Roman"/>
                <a:cs typeface="Times New Roman"/>
                <a:sym typeface="Times New Roman"/>
              </a:rPr>
              <a:t>• To increase understanding of public awareness of COVID-19 and black fungus and uncover meaningful themes of concern posted by Twitter users during the pandemic</a:t>
            </a:r>
            <a:endParaRPr sz="1800"/>
          </a:p>
          <a:p>
            <a:pPr indent="0" lvl="0" marL="0" rtl="0" algn="l">
              <a:lnSpc>
                <a:spcPct val="100000"/>
              </a:lnSpc>
              <a:spcBef>
                <a:spcPts val="0"/>
              </a:spcBef>
              <a:spcAft>
                <a:spcPts val="0"/>
              </a:spcAft>
              <a:buClr>
                <a:srgbClr val="000000"/>
              </a:buClr>
              <a:buSzPts val="4800"/>
              <a:buFont typeface="Times New Roman"/>
              <a:buNone/>
            </a:pPr>
            <a:r>
              <a:rPr b="0" lang="en-US" sz="1800">
                <a:latin typeface="Times New Roman"/>
                <a:ea typeface="Times New Roman"/>
                <a:cs typeface="Times New Roman"/>
                <a:sym typeface="Times New Roman"/>
              </a:rPr>
              <a:t> • This can help the government and policymakers to takes important decisions and actions for controlling the black fungus and COVID-19 outbreaks</a:t>
            </a:r>
            <a:endParaRPr sz="1800"/>
          </a:p>
          <a:p>
            <a:pPr indent="0" lvl="0" marL="0" rtl="0" algn="l">
              <a:lnSpc>
                <a:spcPct val="100000"/>
              </a:lnSpc>
              <a:spcBef>
                <a:spcPts val="0"/>
              </a:spcBef>
              <a:spcAft>
                <a:spcPts val="0"/>
              </a:spcAft>
              <a:buClr>
                <a:srgbClr val="000000"/>
              </a:buClr>
              <a:buSzPts val="4800"/>
              <a:buFont typeface="Times New Roman"/>
              <a:buNone/>
            </a:pPr>
            <a:r>
              <a:rPr b="0" lang="en-US" sz="1800">
                <a:latin typeface="Times New Roman"/>
                <a:ea typeface="Times New Roman"/>
                <a:cs typeface="Times New Roman"/>
                <a:sym typeface="Times New Roman"/>
              </a:rPr>
              <a:t> • This study helps to identify people’s attitudes towards Black Fungus and other variants of COVID-19.</a:t>
            </a:r>
            <a:endParaRPr b="0"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aphicFrame>
        <p:nvGraphicFramePr>
          <p:cNvPr id="127" name="Google Shape;127;p7"/>
          <p:cNvGraphicFramePr/>
          <p:nvPr/>
        </p:nvGraphicFramePr>
        <p:xfrm>
          <a:off x="1960724" y="2772746"/>
          <a:ext cx="3000000" cy="3000000"/>
        </p:xfrm>
        <a:graphic>
          <a:graphicData uri="http://schemas.openxmlformats.org/drawingml/2006/table">
            <a:tbl>
              <a:tblPr bandRow="1" firstRow="1">
                <a:noFill/>
                <a:tableStyleId>{EA618A31-9155-4E29-A2AE-DB182F86332F}</a:tableStyleId>
              </a:tblPr>
              <a:tblGrid>
                <a:gridCol w="4081200"/>
              </a:tblGrid>
              <a:tr h="598075">
                <a:tc>
                  <a:txBody>
                    <a:bodyPr/>
                    <a:lstStyle/>
                    <a:p>
                      <a:pPr indent="0" lvl="0" marL="0" marR="0" rtl="0" algn="ctr">
                        <a:lnSpc>
                          <a:spcPct val="100000"/>
                        </a:lnSpc>
                        <a:spcBef>
                          <a:spcPts val="0"/>
                        </a:spcBef>
                        <a:spcAft>
                          <a:spcPts val="0"/>
                        </a:spcAft>
                        <a:buClr>
                          <a:schemeClr val="dk1"/>
                        </a:buClr>
                        <a:buSzPts val="1400"/>
                        <a:buFont typeface="Times New Roman"/>
                        <a:buNone/>
                      </a:pPr>
                      <a:r>
                        <a:rPr lang="en-US" sz="1800" u="none" cap="none" strike="noStrike">
                          <a:latin typeface="Times New Roman"/>
                          <a:ea typeface="Times New Roman"/>
                          <a:cs typeface="Times New Roman"/>
                          <a:sym typeface="Times New Roman"/>
                        </a:rPr>
                        <a:t>7th Semester -</a:t>
                      </a:r>
                      <a:endParaRPr sz="1800" u="none" cap="none" strike="noStrike">
                        <a:latin typeface="Times New Roman"/>
                        <a:ea typeface="Times New Roman"/>
                        <a:cs typeface="Times New Roman"/>
                        <a:sym typeface="Times New Roman"/>
                      </a:endParaRPr>
                    </a:p>
                  </a:txBody>
                  <a:tcPr marT="45725" marB="45725" marR="91450" marL="91450"/>
                </a:tc>
              </a:tr>
              <a:tr h="2503650">
                <a:tc>
                  <a:txBody>
                    <a:bodyPr/>
                    <a:lstStyle/>
                    <a:p>
                      <a:pPr indent="-196850" lvl="0" marL="285750" marR="0" rtl="0" algn="ctr">
                        <a:lnSpc>
                          <a:spcPct val="100000"/>
                        </a:lnSpc>
                        <a:spcBef>
                          <a:spcPts val="0"/>
                        </a:spcBef>
                        <a:spcAft>
                          <a:spcPts val="0"/>
                        </a:spcAft>
                        <a:buClr>
                          <a:schemeClr val="dk1"/>
                        </a:buClr>
                        <a:buSzPts val="1800"/>
                        <a:buFont typeface="Arial"/>
                        <a:buChar char="•"/>
                      </a:pPr>
                      <a:r>
                        <a:rPr lang="en-US" sz="1800" u="none" cap="none" strike="noStrike">
                          <a:latin typeface="Times New Roman"/>
                          <a:ea typeface="Times New Roman"/>
                          <a:cs typeface="Times New Roman"/>
                          <a:sym typeface="Times New Roman"/>
                        </a:rPr>
                        <a:t>Working on research paper</a:t>
                      </a:r>
                      <a:endParaRPr sz="1800" u="none" cap="none" strike="noStrike">
                        <a:latin typeface="Times New Roman"/>
                        <a:ea typeface="Times New Roman"/>
                        <a:cs typeface="Times New Roman"/>
                        <a:sym typeface="Times New Roman"/>
                      </a:endParaRPr>
                    </a:p>
                    <a:p>
                      <a:pPr indent="-82550" lvl="0" marL="285750" marR="0" rtl="0" algn="ctr">
                        <a:lnSpc>
                          <a:spcPct val="100000"/>
                        </a:lnSpc>
                        <a:spcBef>
                          <a:spcPts val="0"/>
                        </a:spcBef>
                        <a:spcAft>
                          <a:spcPts val="0"/>
                        </a:spcAft>
                        <a:buClr>
                          <a:schemeClr val="dk1"/>
                        </a:buClr>
                        <a:buSzPts val="3200"/>
                        <a:buFont typeface="Arial"/>
                        <a:buNone/>
                      </a:pPr>
                      <a:r>
                        <a:t/>
                      </a:r>
                      <a:endParaRPr sz="1800" u="none" cap="none" strike="noStrike">
                        <a:latin typeface="Times New Roman"/>
                        <a:ea typeface="Times New Roman"/>
                        <a:cs typeface="Times New Roman"/>
                        <a:sym typeface="Times New Roman"/>
                      </a:endParaRPr>
                    </a:p>
                    <a:p>
                      <a:pPr indent="-196850" lvl="0" marL="285750" marR="0" rtl="0" algn="ctr">
                        <a:lnSpc>
                          <a:spcPct val="100000"/>
                        </a:lnSpc>
                        <a:spcBef>
                          <a:spcPts val="0"/>
                        </a:spcBef>
                        <a:spcAft>
                          <a:spcPts val="0"/>
                        </a:spcAft>
                        <a:buClr>
                          <a:schemeClr val="dk1"/>
                        </a:buClr>
                        <a:buSzPts val="1800"/>
                        <a:buFont typeface="Arial"/>
                        <a:buChar char="•"/>
                      </a:pPr>
                      <a:r>
                        <a:rPr lang="en-US" sz="1800" u="none" cap="none" strike="noStrike">
                          <a:latin typeface="Times New Roman"/>
                          <a:ea typeface="Times New Roman"/>
                          <a:cs typeface="Times New Roman"/>
                          <a:sym typeface="Times New Roman"/>
                        </a:rPr>
                        <a:t>Gathering of datasets for sentiment analaysis.</a:t>
                      </a:r>
                      <a:endParaRPr sz="1800"/>
                    </a:p>
                    <a:p>
                      <a:pPr indent="-82550" lvl="0" marL="285750" marR="0" rtl="0" algn="ctr">
                        <a:lnSpc>
                          <a:spcPct val="100000"/>
                        </a:lnSpc>
                        <a:spcBef>
                          <a:spcPts val="0"/>
                        </a:spcBef>
                        <a:spcAft>
                          <a:spcPts val="0"/>
                        </a:spcAft>
                        <a:buClr>
                          <a:schemeClr val="dk1"/>
                        </a:buClr>
                        <a:buSzPts val="3200"/>
                        <a:buFont typeface="Arial"/>
                        <a:buNone/>
                      </a:pPr>
                      <a:r>
                        <a:t/>
                      </a:r>
                      <a:endParaRPr sz="1800" u="none" cap="none" strike="noStrike">
                        <a:latin typeface="Times New Roman"/>
                        <a:ea typeface="Times New Roman"/>
                        <a:cs typeface="Times New Roman"/>
                        <a:sym typeface="Times New Roman"/>
                      </a:endParaRPr>
                    </a:p>
                    <a:p>
                      <a:pPr indent="-196850" lvl="0" marL="285750" marR="0" rtl="0" algn="ctr">
                        <a:lnSpc>
                          <a:spcPct val="100000"/>
                        </a:lnSpc>
                        <a:spcBef>
                          <a:spcPts val="0"/>
                        </a:spcBef>
                        <a:spcAft>
                          <a:spcPts val="0"/>
                        </a:spcAft>
                        <a:buClr>
                          <a:schemeClr val="dk1"/>
                        </a:buClr>
                        <a:buSzPts val="1800"/>
                        <a:buFont typeface="Arial"/>
                        <a:buChar char="•"/>
                      </a:pPr>
                      <a:r>
                        <a:rPr lang="en-US" sz="1800" u="none" cap="none" strike="noStrike">
                          <a:latin typeface="Times New Roman"/>
                          <a:ea typeface="Times New Roman"/>
                          <a:cs typeface="Times New Roman"/>
                          <a:sym typeface="Times New Roman"/>
                        </a:rPr>
                        <a:t>Writing algorithm for </a:t>
                      </a:r>
                      <a:r>
                        <a:rPr lang="en-US" sz="1800">
                          <a:latin typeface="Times New Roman"/>
                          <a:ea typeface="Times New Roman"/>
                          <a:cs typeface="Times New Roman"/>
                          <a:sym typeface="Times New Roman"/>
                        </a:rPr>
                        <a:t>Sentimental Analysis</a:t>
                      </a:r>
                      <a:endParaRPr sz="1800" u="none" cap="none" strike="noStrike">
                        <a:latin typeface="Times New Roman"/>
                        <a:ea typeface="Times New Roman"/>
                        <a:cs typeface="Times New Roman"/>
                        <a:sym typeface="Times New Roman"/>
                      </a:endParaRPr>
                    </a:p>
                    <a:p>
                      <a:pPr indent="-82550" lvl="0" marL="285750" marR="0" rtl="0" algn="ctr">
                        <a:lnSpc>
                          <a:spcPct val="100000"/>
                        </a:lnSpc>
                        <a:spcBef>
                          <a:spcPts val="0"/>
                        </a:spcBef>
                        <a:spcAft>
                          <a:spcPts val="0"/>
                        </a:spcAft>
                        <a:buClr>
                          <a:schemeClr val="dk1"/>
                        </a:buClr>
                        <a:buSzPts val="3200"/>
                        <a:buFont typeface="Arial"/>
                        <a:buNone/>
                      </a:pPr>
                      <a:r>
                        <a:t/>
                      </a:r>
                      <a:endParaRPr sz="1800" u="none" cap="none" strike="noStrike">
                        <a:latin typeface="Times New Roman"/>
                        <a:ea typeface="Times New Roman"/>
                        <a:cs typeface="Times New Roman"/>
                        <a:sym typeface="Times New Roman"/>
                      </a:endParaRPr>
                    </a:p>
                    <a:p>
                      <a:pPr indent="0" lvl="0" marL="457200" marR="0" rtl="0" algn="ctr">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graphicFrame>
        <p:nvGraphicFramePr>
          <p:cNvPr id="128" name="Google Shape;128;p7"/>
          <p:cNvGraphicFramePr/>
          <p:nvPr/>
        </p:nvGraphicFramePr>
        <p:xfrm>
          <a:off x="12850840" y="2772745"/>
          <a:ext cx="3000000" cy="3000000"/>
        </p:xfrm>
        <a:graphic>
          <a:graphicData uri="http://schemas.openxmlformats.org/drawingml/2006/table">
            <a:tbl>
              <a:tblPr bandRow="1" firstRow="1">
                <a:noFill/>
                <a:tableStyleId>{281499B6-A271-4775-8AAD-2AB6E1E65B9C}</a:tableStyleId>
              </a:tblPr>
              <a:tblGrid>
                <a:gridCol w="4081200"/>
              </a:tblGrid>
              <a:tr h="62002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latin typeface="Times New Roman"/>
                          <a:ea typeface="Times New Roman"/>
                          <a:cs typeface="Times New Roman"/>
                          <a:sym typeface="Times New Roman"/>
                        </a:rPr>
                        <a:t>8th Semester -</a:t>
                      </a:r>
                      <a:endParaRPr sz="1800" u="none" cap="none" strike="noStrike"/>
                    </a:p>
                  </a:txBody>
                  <a:tcPr marT="45725" marB="45725" marR="91450" marL="91450">
                    <a:solidFill>
                      <a:schemeClr val="accent1"/>
                    </a:solidFill>
                  </a:tcPr>
                </a:tc>
              </a:tr>
              <a:tr h="2538375">
                <a:tc>
                  <a:txBody>
                    <a:bodyPr/>
                    <a:lstStyle/>
                    <a:p>
                      <a:pPr indent="0" lvl="0" marL="45720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196850" lvl="0" marL="285750" marR="0" rtl="0" algn="l">
                        <a:lnSpc>
                          <a:spcPct val="100000"/>
                        </a:lnSpc>
                        <a:spcBef>
                          <a:spcPts val="0"/>
                        </a:spcBef>
                        <a:spcAft>
                          <a:spcPts val="0"/>
                        </a:spcAft>
                        <a:buClr>
                          <a:srgbClr val="000000"/>
                        </a:buClr>
                        <a:buSzPts val="1400"/>
                        <a:buFont typeface="Arial"/>
                        <a:buNone/>
                      </a:pPr>
                      <a:r>
                        <a:t/>
                      </a:r>
                      <a:endParaRPr sz="1800" u="none" cap="none" strike="noStrike">
                        <a:latin typeface="Times New Roman"/>
                        <a:ea typeface="Times New Roman"/>
                        <a:cs typeface="Times New Roman"/>
                        <a:sym typeface="Times New Roman"/>
                      </a:endParaRPr>
                    </a:p>
                    <a:p>
                      <a:pPr indent="-311150" lvl="0" marL="285750" marR="0" rtl="0" algn="l">
                        <a:lnSpc>
                          <a:spcPct val="100000"/>
                        </a:lnSpc>
                        <a:spcBef>
                          <a:spcPts val="0"/>
                        </a:spcBef>
                        <a:spcAft>
                          <a:spcPts val="0"/>
                        </a:spcAft>
                        <a:buClr>
                          <a:srgbClr val="000000"/>
                        </a:buClr>
                        <a:buSzPts val="1800"/>
                        <a:buFont typeface="Arial"/>
                        <a:buChar char="•"/>
                      </a:pPr>
                      <a:r>
                        <a:rPr lang="en-US" sz="1800" u="none" cap="none" strike="noStrike">
                          <a:latin typeface="Times New Roman"/>
                          <a:ea typeface="Times New Roman"/>
                          <a:cs typeface="Times New Roman"/>
                          <a:sym typeface="Times New Roman"/>
                        </a:rPr>
                        <a:t>Implementation of machine learning algorithm</a:t>
                      </a:r>
                      <a:endParaRPr sz="1800" u="none" cap="none" strike="noStrike">
                        <a:latin typeface="Times New Roman"/>
                        <a:ea typeface="Times New Roman"/>
                        <a:cs typeface="Times New Roman"/>
                        <a:sym typeface="Times New Roman"/>
                      </a:endParaRPr>
                    </a:p>
                    <a:p>
                      <a:pPr indent="-196850" lvl="0" marL="285750" marR="0" rtl="0" algn="l">
                        <a:lnSpc>
                          <a:spcPct val="100000"/>
                        </a:lnSpc>
                        <a:spcBef>
                          <a:spcPts val="0"/>
                        </a:spcBef>
                        <a:spcAft>
                          <a:spcPts val="0"/>
                        </a:spcAft>
                        <a:buClr>
                          <a:srgbClr val="000000"/>
                        </a:buClr>
                        <a:buSzPts val="1400"/>
                        <a:buFont typeface="Arial"/>
                        <a:buNone/>
                      </a:pPr>
                      <a:r>
                        <a:t/>
                      </a:r>
                      <a:endParaRPr sz="1800" u="none" cap="none" strike="noStrike">
                        <a:latin typeface="Times New Roman"/>
                        <a:ea typeface="Times New Roman"/>
                        <a:cs typeface="Times New Roman"/>
                        <a:sym typeface="Times New Roman"/>
                      </a:endParaRPr>
                    </a:p>
                    <a:p>
                      <a:pPr indent="-311150" lvl="0" marL="285750" marR="0" rtl="0" algn="l">
                        <a:lnSpc>
                          <a:spcPct val="100000"/>
                        </a:lnSpc>
                        <a:spcBef>
                          <a:spcPts val="0"/>
                        </a:spcBef>
                        <a:spcAft>
                          <a:spcPts val="0"/>
                        </a:spcAft>
                        <a:buClr>
                          <a:srgbClr val="000000"/>
                        </a:buClr>
                        <a:buSzPts val="1800"/>
                        <a:buFont typeface="Arial"/>
                        <a:buChar char="•"/>
                      </a:pPr>
                      <a:r>
                        <a:rPr lang="en-US" sz="1800">
                          <a:latin typeface="Times New Roman"/>
                          <a:ea typeface="Times New Roman"/>
                          <a:cs typeface="Times New Roman"/>
                          <a:sym typeface="Times New Roman"/>
                        </a:rPr>
                        <a:t>Training and Testing the model.</a:t>
                      </a:r>
                      <a:endParaRPr sz="1800" u="none" cap="none" strike="noStrike">
                        <a:latin typeface="Times New Roman"/>
                        <a:ea typeface="Times New Roman"/>
                        <a:cs typeface="Times New Roman"/>
                        <a:sym typeface="Times New Roman"/>
                      </a:endParaRPr>
                    </a:p>
                    <a:p>
                      <a:pPr indent="-196850" lvl="0" marL="285750" marR="0" rtl="0" algn="l">
                        <a:lnSpc>
                          <a:spcPct val="100000"/>
                        </a:lnSpc>
                        <a:spcBef>
                          <a:spcPts val="0"/>
                        </a:spcBef>
                        <a:spcAft>
                          <a:spcPts val="0"/>
                        </a:spcAft>
                        <a:buClr>
                          <a:srgbClr val="000000"/>
                        </a:buClr>
                        <a:buSzPts val="1400"/>
                        <a:buFont typeface="Arial"/>
                        <a:buNone/>
                      </a:pPr>
                      <a:r>
                        <a:t/>
                      </a:r>
                      <a:endParaRPr sz="1800" u="none" cap="none" strike="noStrike">
                        <a:latin typeface="Times New Roman"/>
                        <a:ea typeface="Times New Roman"/>
                        <a:cs typeface="Times New Roman"/>
                        <a:sym typeface="Times New Roman"/>
                      </a:endParaRPr>
                    </a:p>
                    <a:p>
                      <a:pPr indent="-311150" lvl="0" marL="285750" marR="0" rtl="0" algn="l">
                        <a:lnSpc>
                          <a:spcPct val="100000"/>
                        </a:lnSpc>
                        <a:spcBef>
                          <a:spcPts val="0"/>
                        </a:spcBef>
                        <a:spcAft>
                          <a:spcPts val="0"/>
                        </a:spcAft>
                        <a:buClr>
                          <a:srgbClr val="000000"/>
                        </a:buClr>
                        <a:buSzPts val="1800"/>
                        <a:buFont typeface="Arial"/>
                        <a:buChar char="•"/>
                      </a:pPr>
                      <a:r>
                        <a:rPr lang="en-US" sz="1800" u="none" cap="none" strike="noStrike">
                          <a:latin typeface="Times New Roman"/>
                          <a:ea typeface="Times New Roman"/>
                          <a:cs typeface="Times New Roman"/>
                          <a:sym typeface="Times New Roman"/>
                        </a:rPr>
                        <a:t>Publishing research paper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800" u="none" cap="none" strike="noStrike"/>
                    </a:p>
                  </a:txBody>
                  <a:tcPr marT="45725" marB="45725" marR="91450" marL="91450">
                    <a:solidFill>
                      <a:srgbClr val="CADFFF"/>
                    </a:solidFill>
                  </a:tcPr>
                </a:tc>
              </a:tr>
            </a:tbl>
          </a:graphicData>
        </a:graphic>
      </p:graphicFrame>
      <p:sp>
        <p:nvSpPr>
          <p:cNvPr id="129" name="Google Shape;129;p7"/>
          <p:cNvSpPr txBox="1"/>
          <p:nvPr/>
        </p:nvSpPr>
        <p:spPr>
          <a:xfrm>
            <a:off x="1137600" y="422525"/>
            <a:ext cx="4081200" cy="677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t>Timeline :</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Piyush Chhabra</dc:creator>
</cp:coreProperties>
</file>