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998FCF-B037-4681-9C47-91C343C71972}"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26752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98FCF-B037-4681-9C47-91C343C71972}"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01081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98FCF-B037-4681-9C47-91C343C71972}"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861373-FEAD-48D4-96F5-2C06DDFB20E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1018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2488346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861373-FEAD-48D4-96F5-2C06DDFB20E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1193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3707805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98FCF-B037-4681-9C47-91C343C71972}"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3019207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98FCF-B037-4681-9C47-91C343C71972}"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314591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998FCF-B037-4681-9C47-91C343C71972}"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407635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998FCF-B037-4681-9C47-91C343C71972}" type="datetimeFigureOut">
              <a:rPr lang="en-US" smtClean="0"/>
              <a:t>10/8/2017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215334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998FCF-B037-4681-9C47-91C343C71972}"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65252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998FCF-B037-4681-9C47-91C343C71972}" type="datetimeFigureOut">
              <a:rPr lang="en-US" smtClean="0"/>
              <a:t>10/8/2017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427381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998FCF-B037-4681-9C47-91C343C71972}" type="datetimeFigureOut">
              <a:rPr lang="en-US" smtClean="0"/>
              <a:t>10/8/2017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40743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98FCF-B037-4681-9C47-91C343C71972}" type="datetimeFigureOut">
              <a:rPr lang="en-US" smtClean="0"/>
              <a:t>10/8/2017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87816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315110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D998FCF-B037-4681-9C47-91C343C71972}" type="datetimeFigureOut">
              <a:rPr lang="en-US" smtClean="0"/>
              <a:t>10/8/2017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861373-FEAD-48D4-96F5-2C06DDFB20E9}" type="slidenum">
              <a:rPr lang="en-US" smtClean="0"/>
              <a:t>‹#›</a:t>
            </a:fld>
            <a:endParaRPr lang="en-US"/>
          </a:p>
        </p:txBody>
      </p:sp>
    </p:spTree>
    <p:extLst>
      <p:ext uri="{BB962C8B-B14F-4D97-AF65-F5344CB8AC3E}">
        <p14:creationId xmlns:p14="http://schemas.microsoft.com/office/powerpoint/2010/main" val="188484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998FCF-B037-4681-9C47-91C343C71972}" type="datetimeFigureOut">
              <a:rPr lang="en-US" smtClean="0"/>
              <a:t>10/8/2017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861373-FEAD-48D4-96F5-2C06DDFB20E9}" type="slidenum">
              <a:rPr lang="en-US" smtClean="0"/>
              <a:t>‹#›</a:t>
            </a:fld>
            <a:endParaRPr lang="en-US"/>
          </a:p>
        </p:txBody>
      </p:sp>
    </p:spTree>
    <p:extLst>
      <p:ext uri="{BB962C8B-B14F-4D97-AF65-F5344CB8AC3E}">
        <p14:creationId xmlns:p14="http://schemas.microsoft.com/office/powerpoint/2010/main" val="322135163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568" y="729171"/>
            <a:ext cx="10597896" cy="2387600"/>
          </a:xfrm>
        </p:spPr>
        <p:txBody>
          <a:bodyPr>
            <a:normAutofit/>
          </a:bodyPr>
          <a:lstStyle/>
          <a:p>
            <a:r>
              <a:rPr lang="en-US" sz="3600" u="sng" dirty="0"/>
              <a:t>Analyzing the factors behind the alcohol consumption and relation with </a:t>
            </a:r>
            <a:r>
              <a:rPr lang="en-US" sz="3600" u="sng" dirty="0" smtClean="0"/>
              <a:t>the</a:t>
            </a:r>
            <a:r>
              <a:rPr lang="en-US" sz="3600" u="sng" dirty="0"/>
              <a:t> </a:t>
            </a:r>
            <a:r>
              <a:rPr lang="en-US" sz="3600" u="sng" dirty="0" smtClean="0"/>
              <a:t>final </a:t>
            </a:r>
            <a:r>
              <a:rPr lang="en-US" sz="3600" u="sng" dirty="0"/>
              <a:t>grades </a:t>
            </a:r>
            <a:endParaRPr lang="en-US" sz="3600" dirty="0"/>
          </a:p>
        </p:txBody>
      </p:sp>
      <p:sp>
        <p:nvSpPr>
          <p:cNvPr id="3" name="Subtitle 2"/>
          <p:cNvSpPr>
            <a:spLocks noGrp="1"/>
          </p:cNvSpPr>
          <p:nvPr>
            <p:ph type="subTitle" idx="1"/>
          </p:nvPr>
        </p:nvSpPr>
        <p:spPr>
          <a:xfrm>
            <a:off x="2433765" y="4759091"/>
            <a:ext cx="8915399" cy="1126283"/>
          </a:xfrm>
        </p:spPr>
        <p:txBody>
          <a:bodyPr>
            <a:normAutofit/>
          </a:bodyPr>
          <a:lstStyle/>
          <a:p>
            <a:r>
              <a:rPr lang="en-US" dirty="0" smtClean="0"/>
              <a:t>By- </a:t>
            </a:r>
            <a:r>
              <a:rPr lang="en-US" dirty="0" smtClean="0"/>
              <a:t>Ayush </a:t>
            </a:r>
            <a:r>
              <a:rPr lang="en-US" dirty="0" smtClean="0"/>
              <a:t>Mittal                                                                Mentor- </a:t>
            </a:r>
            <a:r>
              <a:rPr lang="en-US" dirty="0" err="1" smtClean="0"/>
              <a:t>Srdjan</a:t>
            </a:r>
            <a:r>
              <a:rPr lang="en-US" dirty="0" smtClean="0"/>
              <a:t> </a:t>
            </a:r>
            <a:r>
              <a:rPr lang="en-US" dirty="0" err="1" smtClean="0"/>
              <a:t>Santic</a:t>
            </a:r>
            <a:endParaRPr lang="en-US" dirty="0" smtClean="0"/>
          </a:p>
          <a:p>
            <a:r>
              <a:rPr lang="en-US" dirty="0" smtClean="0"/>
              <a:t>      Colorado State </a:t>
            </a:r>
            <a:r>
              <a:rPr lang="en-US" dirty="0" smtClean="0"/>
              <a:t>University                                          Springboard Mentor</a:t>
            </a:r>
            <a:endParaRPr lang="en-US" dirty="0"/>
          </a:p>
        </p:txBody>
      </p:sp>
      <p:pic>
        <p:nvPicPr>
          <p:cNvPr id="5122" name="Picture 2" descr="Image result for Springboard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1731" y="94310"/>
            <a:ext cx="3155950" cy="1577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22634" y="729171"/>
            <a:ext cx="4721164" cy="461665"/>
          </a:xfrm>
          <a:prstGeom prst="rect">
            <a:avLst/>
          </a:prstGeom>
        </p:spPr>
        <p:txBody>
          <a:bodyPr wrap="none">
            <a:spAutoFit/>
          </a:bodyPr>
          <a:lstStyle/>
          <a:p>
            <a:r>
              <a:rPr lang="en-US" sz="2400" dirty="0" smtClean="0"/>
              <a:t>Springboard </a:t>
            </a:r>
            <a:r>
              <a:rPr lang="en-US" sz="2400" dirty="0"/>
              <a:t>Capstone Project</a:t>
            </a:r>
          </a:p>
        </p:txBody>
      </p:sp>
    </p:spTree>
    <p:extLst>
      <p:ext uri="{BB962C8B-B14F-4D97-AF65-F5344CB8AC3E}">
        <p14:creationId xmlns:p14="http://schemas.microsoft.com/office/powerpoint/2010/main" val="368016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03200"/>
            <a:ext cx="10515600" cy="805307"/>
          </a:xfrm>
        </p:spPr>
        <p:txBody>
          <a:bodyPr/>
          <a:lstStyle/>
          <a:p>
            <a:r>
              <a:rPr lang="en-US" dirty="0" smtClean="0"/>
              <a:t>Machine Learning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672155"/>
              </p:ext>
            </p:extLst>
          </p:nvPr>
        </p:nvGraphicFramePr>
        <p:xfrm>
          <a:off x="658749" y="1482212"/>
          <a:ext cx="5905500" cy="1793058"/>
        </p:xfrm>
        <a:graphic>
          <a:graphicData uri="http://schemas.openxmlformats.org/drawingml/2006/table">
            <a:tbl>
              <a:tblPr firstRow="1" firstCol="1" bandRow="1">
                <a:tableStyleId>{5C22544A-7EE6-4342-B048-85BDC9FD1C3A}</a:tableStyleId>
              </a:tblPr>
              <a:tblGrid>
                <a:gridCol w="2590800">
                  <a:extLst>
                    <a:ext uri="{9D8B030D-6E8A-4147-A177-3AD203B41FA5}">
                      <a16:colId xmlns:a16="http://schemas.microsoft.com/office/drawing/2014/main" val="1015111162"/>
                    </a:ext>
                  </a:extLst>
                </a:gridCol>
                <a:gridCol w="1177925">
                  <a:extLst>
                    <a:ext uri="{9D8B030D-6E8A-4147-A177-3AD203B41FA5}">
                      <a16:colId xmlns:a16="http://schemas.microsoft.com/office/drawing/2014/main" val="55554522"/>
                    </a:ext>
                  </a:extLst>
                </a:gridCol>
                <a:gridCol w="473075">
                  <a:extLst>
                    <a:ext uri="{9D8B030D-6E8A-4147-A177-3AD203B41FA5}">
                      <a16:colId xmlns:a16="http://schemas.microsoft.com/office/drawing/2014/main" val="3767982699"/>
                    </a:ext>
                  </a:extLst>
                </a:gridCol>
                <a:gridCol w="876300">
                  <a:extLst>
                    <a:ext uri="{9D8B030D-6E8A-4147-A177-3AD203B41FA5}">
                      <a16:colId xmlns:a16="http://schemas.microsoft.com/office/drawing/2014/main" val="2378516716"/>
                    </a:ext>
                  </a:extLst>
                </a:gridCol>
                <a:gridCol w="787400">
                  <a:extLst>
                    <a:ext uri="{9D8B030D-6E8A-4147-A177-3AD203B41FA5}">
                      <a16:colId xmlns:a16="http://schemas.microsoft.com/office/drawing/2014/main" val="2085741257"/>
                    </a:ext>
                  </a:extLst>
                </a:gridCol>
              </a:tblGrid>
              <a:tr h="421185">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Linear Regression (Maths)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Portuguese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2278920"/>
                  </a:ext>
                </a:extLst>
              </a:tr>
              <a:tr h="228697">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ABS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MSE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ABS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MSE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0362331"/>
                  </a:ext>
                </a:extLst>
              </a:tr>
              <a:tr h="228697">
                <a:tc>
                  <a:txBody>
                    <a:bodyPr/>
                    <a:lstStyle/>
                    <a:p>
                      <a:pPr marL="0" marR="0" algn="ctr">
                        <a:lnSpc>
                          <a:spcPct val="107000"/>
                        </a:lnSpc>
                        <a:spcBef>
                          <a:spcPts val="0"/>
                        </a:spcBef>
                        <a:spcAft>
                          <a:spcPts val="0"/>
                        </a:spcAft>
                      </a:pPr>
                      <a:r>
                        <a:rPr lang="en-US" sz="1100">
                          <a:effectLst/>
                        </a:rPr>
                        <a:t>With all Features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3.39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4.19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7755985"/>
                  </a:ext>
                </a:extLst>
              </a:tr>
              <a:tr h="457395">
                <a:tc>
                  <a:txBody>
                    <a:bodyPr/>
                    <a:lstStyle/>
                    <a:p>
                      <a:pPr marL="0" marR="0" algn="ctr">
                        <a:lnSpc>
                          <a:spcPct val="107000"/>
                        </a:lnSpc>
                        <a:spcBef>
                          <a:spcPts val="0"/>
                        </a:spcBef>
                        <a:spcAft>
                          <a:spcPts val="0"/>
                        </a:spcAft>
                      </a:pPr>
                      <a:r>
                        <a:rPr lang="en-US" sz="1100" dirty="0">
                          <a:effectLst/>
                        </a:rPr>
                        <a:t>With all Features, but removing students with  zero score in finals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2.32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2.77</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2.02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2.52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2289722"/>
                  </a:ext>
                </a:extLst>
              </a:tr>
              <a:tr h="228697">
                <a:tc>
                  <a:txBody>
                    <a:bodyPr/>
                    <a:lstStyle/>
                    <a:p>
                      <a:pPr marL="0" marR="0" algn="ctr">
                        <a:lnSpc>
                          <a:spcPct val="107000"/>
                        </a:lnSpc>
                        <a:spcBef>
                          <a:spcPts val="0"/>
                        </a:spcBef>
                        <a:spcAft>
                          <a:spcPts val="0"/>
                        </a:spcAft>
                      </a:pPr>
                      <a:r>
                        <a:rPr lang="en-US" sz="1100">
                          <a:effectLst/>
                        </a:rPr>
                        <a:t>Taking limited features into consideration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2.55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3262477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6743916"/>
              </p:ext>
            </p:extLst>
          </p:nvPr>
        </p:nvGraphicFramePr>
        <p:xfrm>
          <a:off x="658749" y="3707000"/>
          <a:ext cx="6010658" cy="2919985"/>
        </p:xfrm>
        <a:graphic>
          <a:graphicData uri="http://schemas.openxmlformats.org/drawingml/2006/table">
            <a:tbl>
              <a:tblPr firstRow="1" firstCol="1" bandRow="1">
                <a:tableStyleId>{5C22544A-7EE6-4342-B048-85BDC9FD1C3A}</a:tableStyleId>
              </a:tblPr>
              <a:tblGrid>
                <a:gridCol w="2602802">
                  <a:extLst>
                    <a:ext uri="{9D8B030D-6E8A-4147-A177-3AD203B41FA5}">
                      <a16:colId xmlns:a16="http://schemas.microsoft.com/office/drawing/2014/main" val="3676332049"/>
                    </a:ext>
                  </a:extLst>
                </a:gridCol>
                <a:gridCol w="1029015">
                  <a:extLst>
                    <a:ext uri="{9D8B030D-6E8A-4147-A177-3AD203B41FA5}">
                      <a16:colId xmlns:a16="http://schemas.microsoft.com/office/drawing/2014/main" val="2979352984"/>
                    </a:ext>
                  </a:extLst>
                </a:gridCol>
                <a:gridCol w="581091">
                  <a:extLst>
                    <a:ext uri="{9D8B030D-6E8A-4147-A177-3AD203B41FA5}">
                      <a16:colId xmlns:a16="http://schemas.microsoft.com/office/drawing/2014/main" val="297464126"/>
                    </a:ext>
                  </a:extLst>
                </a:gridCol>
                <a:gridCol w="581091">
                  <a:extLst>
                    <a:ext uri="{9D8B030D-6E8A-4147-A177-3AD203B41FA5}">
                      <a16:colId xmlns:a16="http://schemas.microsoft.com/office/drawing/2014/main" val="2279592117"/>
                    </a:ext>
                  </a:extLst>
                </a:gridCol>
                <a:gridCol w="635568">
                  <a:extLst>
                    <a:ext uri="{9D8B030D-6E8A-4147-A177-3AD203B41FA5}">
                      <a16:colId xmlns:a16="http://schemas.microsoft.com/office/drawing/2014/main" val="3885615496"/>
                    </a:ext>
                  </a:extLst>
                </a:gridCol>
                <a:gridCol w="581091">
                  <a:extLst>
                    <a:ext uri="{9D8B030D-6E8A-4147-A177-3AD203B41FA5}">
                      <a16:colId xmlns:a16="http://schemas.microsoft.com/office/drawing/2014/main" val="493010201"/>
                    </a:ext>
                  </a:extLst>
                </a:gridCol>
              </a:tblGrid>
              <a:tr h="190500">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Support Vector Regression (Maths)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Portuguese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60883238"/>
                  </a:ext>
                </a:extLst>
              </a:tr>
              <a:tr h="190500">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ABS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MSE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ABS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MSE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99074353"/>
                  </a:ext>
                </a:extLst>
              </a:tr>
              <a:tr h="190500">
                <a:tc>
                  <a:txBody>
                    <a:bodyPr/>
                    <a:lstStyle/>
                    <a:p>
                      <a:pPr marL="0" marR="0" algn="ctr">
                        <a:lnSpc>
                          <a:spcPct val="107000"/>
                        </a:lnSpc>
                        <a:spcBef>
                          <a:spcPts val="0"/>
                        </a:spcBef>
                        <a:spcAft>
                          <a:spcPts val="0"/>
                        </a:spcAft>
                      </a:pPr>
                      <a:r>
                        <a:rPr lang="en-US" sz="1100">
                          <a:effectLst/>
                        </a:rPr>
                        <a:t>With all features RBF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3.33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4.16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31112202"/>
                  </a:ext>
                </a:extLst>
              </a:tr>
              <a:tr h="190500">
                <a:tc>
                  <a:txBody>
                    <a:bodyPr/>
                    <a:lstStyle/>
                    <a:p>
                      <a:pPr marL="0" marR="0" algn="ctr">
                        <a:lnSpc>
                          <a:spcPct val="107000"/>
                        </a:lnSpc>
                        <a:spcBef>
                          <a:spcPts val="0"/>
                        </a:spcBef>
                        <a:spcAft>
                          <a:spcPts val="0"/>
                        </a:spcAft>
                      </a:pPr>
                      <a:r>
                        <a:rPr lang="en-US" sz="1100" dirty="0">
                          <a:effectLst/>
                        </a:rPr>
                        <a:t>With all features Linear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3.39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4.23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4177821"/>
                  </a:ext>
                </a:extLst>
              </a:tr>
              <a:tr h="190500">
                <a:tc>
                  <a:txBody>
                    <a:bodyPr/>
                    <a:lstStyle/>
                    <a:p>
                      <a:pPr marL="0" marR="0" algn="ctr">
                        <a:lnSpc>
                          <a:spcPct val="107000"/>
                        </a:lnSpc>
                        <a:spcBef>
                          <a:spcPts val="0"/>
                        </a:spcBef>
                        <a:spcAft>
                          <a:spcPts val="0"/>
                        </a:spcAft>
                      </a:pPr>
                      <a:r>
                        <a:rPr lang="en-US" sz="1100">
                          <a:effectLst/>
                        </a:rPr>
                        <a:t>With all features Poly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4.99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7.12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42385158"/>
                  </a:ext>
                </a:extLst>
              </a:tr>
              <a:tr h="381000">
                <a:tc>
                  <a:txBody>
                    <a:bodyPr/>
                    <a:lstStyle/>
                    <a:p>
                      <a:pPr marL="0" marR="0" algn="ctr">
                        <a:lnSpc>
                          <a:spcPct val="107000"/>
                        </a:lnSpc>
                        <a:spcBef>
                          <a:spcPts val="0"/>
                        </a:spcBef>
                        <a:spcAft>
                          <a:spcPts val="0"/>
                        </a:spcAft>
                      </a:pPr>
                      <a:r>
                        <a:rPr lang="en-US" sz="1100" dirty="0">
                          <a:effectLst/>
                        </a:rPr>
                        <a:t>With Optimum C and Gamma for RBF</a:t>
                      </a:r>
                      <a:br>
                        <a:rPr lang="en-US" sz="1100" dirty="0">
                          <a:effectLst/>
                        </a:rPr>
                      </a:br>
                      <a:r>
                        <a:rPr lang="en-US" sz="1100" dirty="0">
                          <a:effectLst/>
                        </a:rPr>
                        <a:t>C = 16 and gamma = 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3.19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5633600"/>
                  </a:ext>
                </a:extLst>
              </a:tr>
              <a:tr h="190500">
                <a:tc>
                  <a:txBody>
                    <a:bodyPr/>
                    <a:lstStyle/>
                    <a:p>
                      <a:pPr marL="0" marR="0" algn="ctr">
                        <a:lnSpc>
                          <a:spcPct val="107000"/>
                        </a:lnSpc>
                        <a:spcBef>
                          <a:spcPts val="0"/>
                        </a:spcBef>
                        <a:spcAft>
                          <a:spcPts val="0"/>
                        </a:spcAft>
                      </a:pPr>
                      <a:r>
                        <a:rPr lang="en-US" sz="1100">
                          <a:effectLst/>
                        </a:rPr>
                        <a:t>With Limited features and Optimum Values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51615138"/>
                  </a:ext>
                </a:extLst>
              </a:tr>
              <a:tr h="190500">
                <a:tc>
                  <a:txBody>
                    <a:bodyPr/>
                    <a:lstStyle/>
                    <a:p>
                      <a:pPr marL="0" marR="0" algn="ctr">
                        <a:lnSpc>
                          <a:spcPct val="107000"/>
                        </a:lnSpc>
                        <a:spcBef>
                          <a:spcPts val="0"/>
                        </a:spcBef>
                        <a:spcAft>
                          <a:spcPts val="0"/>
                        </a:spcAft>
                      </a:pPr>
                      <a:r>
                        <a:rPr lang="en-US" sz="1100">
                          <a:effectLst/>
                        </a:rPr>
                        <a:t>RBF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2.29</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2.82</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 </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2.1</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solidFill>
                            <a:srgbClr val="FF0000"/>
                          </a:solidFill>
                          <a:effectLst/>
                        </a:rPr>
                        <a:t>2.55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28459431"/>
                  </a:ext>
                </a:extLst>
              </a:tr>
              <a:tr h="190500">
                <a:tc>
                  <a:txBody>
                    <a:bodyPr/>
                    <a:lstStyle/>
                    <a:p>
                      <a:pPr marL="0" marR="0" algn="ctr">
                        <a:lnSpc>
                          <a:spcPct val="107000"/>
                        </a:lnSpc>
                        <a:spcBef>
                          <a:spcPts val="0"/>
                        </a:spcBef>
                        <a:spcAft>
                          <a:spcPts val="0"/>
                        </a:spcAft>
                      </a:pPr>
                      <a:r>
                        <a:rPr lang="en-US" sz="1100">
                          <a:effectLst/>
                        </a:rPr>
                        <a:t>Linear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8686387"/>
                  </a:ext>
                </a:extLst>
              </a:tr>
              <a:tr h="190500">
                <a:tc>
                  <a:txBody>
                    <a:bodyPr/>
                    <a:lstStyle/>
                    <a:p>
                      <a:pPr marL="0" marR="0" algn="ctr">
                        <a:lnSpc>
                          <a:spcPct val="107000"/>
                        </a:lnSpc>
                        <a:spcBef>
                          <a:spcPts val="0"/>
                        </a:spcBef>
                        <a:spcAft>
                          <a:spcPts val="0"/>
                        </a:spcAft>
                      </a:pPr>
                      <a:r>
                        <a:rPr lang="en-US" sz="1100">
                          <a:effectLst/>
                        </a:rPr>
                        <a:t>Poly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3.22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4.18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2.99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148408"/>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370" y="2055114"/>
            <a:ext cx="5041566" cy="3044952"/>
          </a:xfrm>
          <a:prstGeom prst="rect">
            <a:avLst/>
          </a:prstGeom>
        </p:spPr>
      </p:pic>
    </p:spTree>
    <p:extLst>
      <p:ext uri="{BB962C8B-B14F-4D97-AF65-F5344CB8AC3E}">
        <p14:creationId xmlns:p14="http://schemas.microsoft.com/office/powerpoint/2010/main" val="2858115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350" y="366935"/>
            <a:ext cx="8911687" cy="1280890"/>
          </a:xfrm>
        </p:spPr>
        <p:txBody>
          <a:bodyPr/>
          <a:lstStyle/>
          <a:p>
            <a:r>
              <a:rPr lang="en-US" dirty="0" smtClean="0"/>
              <a:t>Optimum C and Gamma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894" y="1524000"/>
            <a:ext cx="5023032" cy="43373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165" y="1524000"/>
            <a:ext cx="5601959" cy="4337303"/>
          </a:xfrm>
          <a:prstGeom prst="rect">
            <a:avLst/>
          </a:prstGeom>
        </p:spPr>
      </p:pic>
    </p:spTree>
    <p:extLst>
      <p:ext uri="{BB962C8B-B14F-4D97-AF65-F5344CB8AC3E}">
        <p14:creationId xmlns:p14="http://schemas.microsoft.com/office/powerpoint/2010/main" val="1361456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2659" y="269875"/>
            <a:ext cx="10515600" cy="732155"/>
          </a:xfrm>
        </p:spPr>
        <p:txBody>
          <a:bodyPr>
            <a:normAutofit fontScale="90000"/>
          </a:bodyPr>
          <a:lstStyle/>
          <a:p>
            <a:r>
              <a:rPr lang="en-US" dirty="0" smtClean="0"/>
              <a:t>Ensemble Learning</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5312105"/>
              </p:ext>
            </p:extLst>
          </p:nvPr>
        </p:nvGraphicFramePr>
        <p:xfrm>
          <a:off x="981075" y="1762220"/>
          <a:ext cx="4408170" cy="4518245"/>
        </p:xfrm>
        <a:graphic>
          <a:graphicData uri="http://schemas.openxmlformats.org/drawingml/2006/table">
            <a:tbl>
              <a:tblPr firstRow="1" firstCol="1" bandRow="1">
                <a:tableStyleId>{5C22544A-7EE6-4342-B048-85BDC9FD1C3A}</a:tableStyleId>
              </a:tblPr>
              <a:tblGrid>
                <a:gridCol w="1155700">
                  <a:extLst>
                    <a:ext uri="{9D8B030D-6E8A-4147-A177-3AD203B41FA5}">
                      <a16:colId xmlns:a16="http://schemas.microsoft.com/office/drawing/2014/main" val="1899802988"/>
                    </a:ext>
                  </a:extLst>
                </a:gridCol>
                <a:gridCol w="1855470">
                  <a:extLst>
                    <a:ext uri="{9D8B030D-6E8A-4147-A177-3AD203B41FA5}">
                      <a16:colId xmlns:a16="http://schemas.microsoft.com/office/drawing/2014/main" val="1581249155"/>
                    </a:ext>
                  </a:extLst>
                </a:gridCol>
                <a:gridCol w="609600">
                  <a:extLst>
                    <a:ext uri="{9D8B030D-6E8A-4147-A177-3AD203B41FA5}">
                      <a16:colId xmlns:a16="http://schemas.microsoft.com/office/drawing/2014/main" val="1346101966"/>
                    </a:ext>
                  </a:extLst>
                </a:gridCol>
                <a:gridCol w="787400">
                  <a:extLst>
                    <a:ext uri="{9D8B030D-6E8A-4147-A177-3AD203B41FA5}">
                      <a16:colId xmlns:a16="http://schemas.microsoft.com/office/drawing/2014/main" val="2382055159"/>
                    </a:ext>
                  </a:extLst>
                </a:gridCol>
              </a:tblGrid>
              <a:tr h="232011">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Ensemble Learning (Maths)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14824612"/>
                  </a:ext>
                </a:extLst>
              </a:tr>
              <a:tr h="232011">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ABS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54345390"/>
                  </a:ext>
                </a:extLst>
              </a:tr>
              <a:tr h="232011">
                <a:tc>
                  <a:txBody>
                    <a:bodyPr/>
                    <a:lstStyle/>
                    <a:p>
                      <a:pPr marL="0" marR="0">
                        <a:lnSpc>
                          <a:spcPct val="107000"/>
                        </a:lnSpc>
                        <a:spcBef>
                          <a:spcPts val="0"/>
                        </a:spcBef>
                        <a:spcAft>
                          <a:spcPts val="0"/>
                        </a:spcAft>
                      </a:pPr>
                      <a:r>
                        <a:rPr lang="en-US" sz="1100">
                          <a:effectLst/>
                        </a:rPr>
                        <a:t>n =100, d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67460204"/>
                  </a:ext>
                </a:extLst>
              </a:tr>
              <a:tr h="232011">
                <a:tc>
                  <a:txBody>
                    <a:bodyPr/>
                    <a:lstStyle/>
                    <a:p>
                      <a:pPr marL="0" marR="0">
                        <a:lnSpc>
                          <a:spcPct val="107000"/>
                        </a:lnSpc>
                        <a:spcBef>
                          <a:spcPts val="0"/>
                        </a:spcBef>
                        <a:spcAft>
                          <a:spcPts val="0"/>
                        </a:spcAft>
                      </a:pPr>
                      <a:r>
                        <a:rPr lang="en-US" sz="1100">
                          <a:effectLst/>
                        </a:rPr>
                        <a:t>n =200, d =50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82675686"/>
                  </a:ext>
                </a:extLst>
              </a:tr>
              <a:tr h="232011">
                <a:tc>
                  <a:txBody>
                    <a:bodyPr/>
                    <a:lstStyle/>
                    <a:p>
                      <a:pPr marL="0" marR="0">
                        <a:lnSpc>
                          <a:spcPct val="107000"/>
                        </a:lnSpc>
                        <a:spcBef>
                          <a:spcPts val="0"/>
                        </a:spcBef>
                        <a:spcAft>
                          <a:spcPts val="0"/>
                        </a:spcAft>
                      </a:pPr>
                      <a:r>
                        <a:rPr lang="en-US" sz="1100">
                          <a:effectLst/>
                        </a:rPr>
                        <a:t>n =300, d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solidFill>
                            <a:srgbClr val="FF0000"/>
                          </a:solidFill>
                          <a:effectLst/>
                        </a:rPr>
                        <a:t>2.25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72568681"/>
                  </a:ext>
                </a:extLst>
              </a:tr>
              <a:tr h="232011">
                <a:tc>
                  <a:txBody>
                    <a:bodyPr/>
                    <a:lstStyle/>
                    <a:p>
                      <a:pPr marL="0" marR="0">
                        <a:lnSpc>
                          <a:spcPct val="107000"/>
                        </a:lnSpc>
                        <a:spcBef>
                          <a:spcPts val="0"/>
                        </a:spcBef>
                        <a:spcAft>
                          <a:spcPts val="0"/>
                        </a:spcAft>
                      </a:pPr>
                      <a:r>
                        <a:rPr lang="en-US" sz="1100">
                          <a:effectLst/>
                        </a:rPr>
                        <a:t>n =400, d =40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2391904"/>
                  </a:ext>
                </a:extLst>
              </a:tr>
              <a:tr h="232011">
                <a:tc>
                  <a:txBody>
                    <a:bodyPr/>
                    <a:lstStyle/>
                    <a:p>
                      <a:pPr marL="0" marR="0">
                        <a:lnSpc>
                          <a:spcPct val="107000"/>
                        </a:lnSpc>
                        <a:spcBef>
                          <a:spcPts val="0"/>
                        </a:spcBef>
                        <a:spcAft>
                          <a:spcPts val="0"/>
                        </a:spcAft>
                      </a:pPr>
                      <a:r>
                        <a:rPr lang="en-US" sz="1100">
                          <a:effectLst/>
                        </a:rPr>
                        <a:t>n =500, d =30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32789330"/>
                  </a:ext>
                </a:extLst>
              </a:tr>
              <a:tr h="232011">
                <a:tc>
                  <a:txBody>
                    <a:bodyPr/>
                    <a:lstStyle/>
                    <a:p>
                      <a:pPr marL="0" marR="0">
                        <a:lnSpc>
                          <a:spcPct val="107000"/>
                        </a:lnSpc>
                        <a:spcBef>
                          <a:spcPts val="0"/>
                        </a:spcBef>
                        <a:spcAft>
                          <a:spcPts val="0"/>
                        </a:spcAft>
                      </a:pPr>
                      <a:r>
                        <a:rPr lang="en-US" sz="1100">
                          <a:effectLst/>
                        </a:rPr>
                        <a:t>n =600, d = 20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87048157"/>
                  </a:ext>
                </a:extLst>
              </a:tr>
              <a:tr h="493362">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373091"/>
                  </a:ext>
                </a:extLst>
              </a:tr>
              <a:tr h="427288">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Ensemble Learning (Portuguese)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74411426"/>
                  </a:ext>
                </a:extLst>
              </a:tr>
              <a:tr h="232011">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ABS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28259810"/>
                  </a:ext>
                </a:extLst>
              </a:tr>
              <a:tr h="232011">
                <a:tc>
                  <a:txBody>
                    <a:bodyPr/>
                    <a:lstStyle/>
                    <a:p>
                      <a:pPr marL="0" marR="0">
                        <a:lnSpc>
                          <a:spcPct val="107000"/>
                        </a:lnSpc>
                        <a:spcBef>
                          <a:spcPts val="0"/>
                        </a:spcBef>
                        <a:spcAft>
                          <a:spcPts val="0"/>
                        </a:spcAft>
                      </a:pPr>
                      <a:r>
                        <a:rPr lang="en-US" sz="1100">
                          <a:effectLst/>
                        </a:rPr>
                        <a:t>n =100, d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2.165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86199781"/>
                  </a:ext>
                </a:extLst>
              </a:tr>
              <a:tr h="232011">
                <a:tc>
                  <a:txBody>
                    <a:bodyPr/>
                    <a:lstStyle/>
                    <a:p>
                      <a:pPr marL="0" marR="0">
                        <a:lnSpc>
                          <a:spcPct val="107000"/>
                        </a:lnSpc>
                        <a:spcBef>
                          <a:spcPts val="0"/>
                        </a:spcBef>
                        <a:spcAft>
                          <a:spcPts val="0"/>
                        </a:spcAft>
                      </a:pPr>
                      <a:r>
                        <a:rPr lang="en-US" sz="1100">
                          <a:effectLst/>
                        </a:rPr>
                        <a:t>n =200, d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2.18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20399506"/>
                  </a:ext>
                </a:extLst>
              </a:tr>
              <a:tr h="232011">
                <a:tc>
                  <a:txBody>
                    <a:bodyPr/>
                    <a:lstStyle/>
                    <a:p>
                      <a:pPr marL="0" marR="0">
                        <a:lnSpc>
                          <a:spcPct val="107000"/>
                        </a:lnSpc>
                        <a:spcBef>
                          <a:spcPts val="0"/>
                        </a:spcBef>
                        <a:spcAft>
                          <a:spcPts val="0"/>
                        </a:spcAft>
                      </a:pPr>
                      <a:r>
                        <a:rPr lang="en-US" sz="1100">
                          <a:effectLst/>
                        </a:rPr>
                        <a:t>n =300, d =50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8091683"/>
                  </a:ext>
                </a:extLst>
              </a:tr>
              <a:tr h="232011">
                <a:tc>
                  <a:txBody>
                    <a:bodyPr/>
                    <a:lstStyle/>
                    <a:p>
                      <a:pPr marL="0" marR="0">
                        <a:lnSpc>
                          <a:spcPct val="107000"/>
                        </a:lnSpc>
                        <a:spcBef>
                          <a:spcPts val="0"/>
                        </a:spcBef>
                        <a:spcAft>
                          <a:spcPts val="0"/>
                        </a:spcAft>
                      </a:pPr>
                      <a:r>
                        <a:rPr lang="en-US" sz="1100">
                          <a:effectLst/>
                        </a:rPr>
                        <a:t>n =400, d =40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2.17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2078860"/>
                  </a:ext>
                </a:extLst>
              </a:tr>
              <a:tr h="232011">
                <a:tc>
                  <a:txBody>
                    <a:bodyPr/>
                    <a:lstStyle/>
                    <a:p>
                      <a:pPr marL="0" marR="0">
                        <a:lnSpc>
                          <a:spcPct val="107000"/>
                        </a:lnSpc>
                        <a:spcBef>
                          <a:spcPts val="0"/>
                        </a:spcBef>
                        <a:spcAft>
                          <a:spcPts val="0"/>
                        </a:spcAft>
                      </a:pPr>
                      <a:r>
                        <a:rPr lang="en-US" sz="1100">
                          <a:effectLst/>
                        </a:rPr>
                        <a:t>n =500, d =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solidFill>
                            <a:srgbClr val="FF0000"/>
                          </a:solidFill>
                          <a:effectLst/>
                        </a:rPr>
                        <a:t>2.14</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75438804"/>
                  </a:ext>
                </a:extLst>
              </a:tr>
              <a:tr h="232011">
                <a:tc>
                  <a:txBody>
                    <a:bodyPr/>
                    <a:lstStyle/>
                    <a:p>
                      <a:pPr marL="0" marR="0">
                        <a:lnSpc>
                          <a:spcPct val="107000"/>
                        </a:lnSpc>
                        <a:spcBef>
                          <a:spcPts val="0"/>
                        </a:spcBef>
                        <a:spcAft>
                          <a:spcPts val="0"/>
                        </a:spcAft>
                      </a:pPr>
                      <a:r>
                        <a:rPr lang="en-US" sz="1100">
                          <a:effectLst/>
                        </a:rPr>
                        <a:t>n =600. d = 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24577114"/>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104" y="3541699"/>
            <a:ext cx="6025896" cy="32003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364" y="487349"/>
            <a:ext cx="6025895" cy="2932126"/>
          </a:xfrm>
          <a:prstGeom prst="rect">
            <a:avLst/>
          </a:prstGeom>
        </p:spPr>
      </p:pic>
    </p:spTree>
    <p:extLst>
      <p:ext uri="{BB962C8B-B14F-4D97-AF65-F5344CB8AC3E}">
        <p14:creationId xmlns:p14="http://schemas.microsoft.com/office/powerpoint/2010/main" val="1637084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most Importance</a:t>
            </a:r>
            <a:endParaRPr lang="en-US" dirty="0"/>
          </a:p>
        </p:txBody>
      </p:sp>
      <p:sp>
        <p:nvSpPr>
          <p:cNvPr id="3" name="Content Placeholder 2"/>
          <p:cNvSpPr>
            <a:spLocks noGrp="1"/>
          </p:cNvSpPr>
          <p:nvPr>
            <p:ph idx="1"/>
          </p:nvPr>
        </p:nvSpPr>
        <p:spPr/>
        <p:txBody>
          <a:bodyPr>
            <a:normAutofit/>
          </a:bodyPr>
          <a:lstStyle/>
          <a:p>
            <a:pPr marL="514350" indent="-514350">
              <a:buAutoNum type="alphaLcParenR"/>
            </a:pPr>
            <a:r>
              <a:rPr lang="en-US" dirty="0" smtClean="0"/>
              <a:t>Mother </a:t>
            </a:r>
            <a:r>
              <a:rPr lang="en-US" dirty="0"/>
              <a:t>and Father </a:t>
            </a:r>
            <a:r>
              <a:rPr lang="en-US" dirty="0" smtClean="0"/>
              <a:t>education</a:t>
            </a:r>
          </a:p>
          <a:p>
            <a:pPr marL="514350" indent="-514350">
              <a:buAutoNum type="alphaLcParenR"/>
            </a:pPr>
            <a:r>
              <a:rPr lang="en-US" dirty="0" smtClean="0"/>
              <a:t>Number of Failures in past</a:t>
            </a:r>
          </a:p>
          <a:p>
            <a:pPr marL="514350" indent="-514350">
              <a:buAutoNum type="alphaLcParenR"/>
            </a:pPr>
            <a:r>
              <a:rPr lang="en-US" dirty="0" smtClean="0"/>
              <a:t>Hanging out time with friends</a:t>
            </a:r>
          </a:p>
          <a:p>
            <a:pPr marL="514350" indent="-514350">
              <a:buAutoNum type="alphaLcParenR"/>
            </a:pPr>
            <a:r>
              <a:rPr lang="en-US" dirty="0" smtClean="0"/>
              <a:t>Alcohol consumption</a:t>
            </a:r>
          </a:p>
          <a:p>
            <a:pPr marL="514350" indent="-514350">
              <a:buFont typeface="Arial" panose="020B0604020202020204" pitchFamily="34" charset="0"/>
              <a:buAutoNum type="alphaLcParenR"/>
            </a:pPr>
            <a:r>
              <a:rPr lang="en-US" dirty="0"/>
              <a:t>S</a:t>
            </a:r>
            <a:r>
              <a:rPr lang="en-US" dirty="0" smtClean="0"/>
              <a:t>tudy time </a:t>
            </a:r>
          </a:p>
          <a:p>
            <a:pPr marL="514350" indent="-514350">
              <a:buFont typeface="Arial" panose="020B0604020202020204" pitchFamily="34" charset="0"/>
              <a:buAutoNum type="alphaLcParenR"/>
            </a:pPr>
            <a:r>
              <a:rPr lang="en-US" dirty="0" smtClean="0"/>
              <a:t>family relationship strength</a:t>
            </a:r>
            <a:br>
              <a:rPr lang="en-US" dirty="0" smtClean="0"/>
            </a:br>
            <a:endParaRPr lang="en-US" dirty="0" smtClean="0"/>
          </a:p>
          <a:p>
            <a:pPr marL="0" indent="0">
              <a:buNone/>
            </a:pPr>
            <a:r>
              <a:rPr lang="en-US" dirty="0" smtClean="0"/>
              <a:t>These contribute most in final grades of students.</a:t>
            </a:r>
            <a:endParaRPr lang="en-US" dirty="0"/>
          </a:p>
        </p:txBody>
      </p:sp>
    </p:spTree>
    <p:extLst>
      <p:ext uri="{BB962C8B-B14F-4D97-AF65-F5344CB8AC3E}">
        <p14:creationId xmlns:p14="http://schemas.microsoft.com/office/powerpoint/2010/main" val="30743534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65125"/>
            <a:ext cx="10515600" cy="640715"/>
          </a:xfrm>
        </p:spPr>
        <p:txBody>
          <a:bodyPr>
            <a:normAutofit fontScale="90000"/>
          </a:bodyPr>
          <a:lstStyle/>
          <a:p>
            <a:r>
              <a:rPr lang="en-US" dirty="0" smtClean="0"/>
              <a:t>Conclusion</a:t>
            </a:r>
            <a:br>
              <a:rPr lang="en-US" dirty="0" smtClean="0"/>
            </a:br>
            <a:endParaRPr lang="en-US" dirty="0"/>
          </a:p>
        </p:txBody>
      </p:sp>
      <p:sp>
        <p:nvSpPr>
          <p:cNvPr id="3" name="Content Placeholder 2"/>
          <p:cNvSpPr>
            <a:spLocks noGrp="1"/>
          </p:cNvSpPr>
          <p:nvPr>
            <p:ph idx="1"/>
          </p:nvPr>
        </p:nvSpPr>
        <p:spPr>
          <a:xfrm>
            <a:off x="1676400" y="1624965"/>
            <a:ext cx="10515600" cy="4919472"/>
          </a:xfrm>
        </p:spPr>
        <p:txBody>
          <a:bodyPr>
            <a:normAutofit/>
          </a:bodyPr>
          <a:lstStyle/>
          <a:p>
            <a:pPr marL="514350" indent="-514350">
              <a:buAutoNum type="arabicParenR"/>
            </a:pPr>
            <a:r>
              <a:rPr lang="en-US" dirty="0" smtClean="0"/>
              <a:t>Mother </a:t>
            </a:r>
            <a:r>
              <a:rPr lang="en-US" dirty="0"/>
              <a:t>and Father education contributes </a:t>
            </a:r>
            <a:r>
              <a:rPr lang="en-US" dirty="0" smtClean="0"/>
              <a:t>positive to final grades</a:t>
            </a:r>
          </a:p>
          <a:p>
            <a:pPr marL="514350" indent="-514350">
              <a:buAutoNum type="arabicParenR"/>
            </a:pPr>
            <a:r>
              <a:rPr lang="en-US" dirty="0" smtClean="0"/>
              <a:t>Alcohol Consumption is directly related to the strength of a Family relationship.</a:t>
            </a:r>
          </a:p>
          <a:p>
            <a:pPr marL="514350" indent="-514350">
              <a:buAutoNum type="arabicParenR"/>
            </a:pPr>
            <a:r>
              <a:rPr lang="en-US" dirty="0" smtClean="0"/>
              <a:t>Also, drinking more alcohol can bring down your grades. However, there are a few exceptions, who believes in "Work Hard and Party hard".</a:t>
            </a:r>
          </a:p>
          <a:p>
            <a:pPr marL="514350" indent="-514350">
              <a:buAutoNum type="arabicParenR"/>
            </a:pPr>
            <a:r>
              <a:rPr lang="en-US" dirty="0" smtClean="0"/>
              <a:t>Higher study time results in better grades.</a:t>
            </a:r>
          </a:p>
          <a:p>
            <a:pPr marL="514350" indent="-514350">
              <a:buAutoNum type="arabicParenR"/>
            </a:pPr>
            <a:r>
              <a:rPr lang="en-US" dirty="0" smtClean="0"/>
              <a:t>Number of failures are negatively correlated with the student final grade.</a:t>
            </a:r>
          </a:p>
          <a:p>
            <a:pPr marL="514350" indent="-514350">
              <a:buFont typeface="Arial" panose="020B0604020202020204" pitchFamily="34" charset="0"/>
              <a:buAutoNum type="arabicParenR"/>
            </a:pPr>
            <a:r>
              <a:rPr lang="en-US" dirty="0" smtClean="0"/>
              <a:t>In last, it is found in this study that 24 % of student's drink Alcohol illegally, Government shall issue a mandate to the Liquor shops, asking them to strictly verify the Id's of customers who are coming in store to buy Alcohol.</a:t>
            </a:r>
          </a:p>
        </p:txBody>
      </p:sp>
    </p:spTree>
    <p:extLst>
      <p:ext uri="{BB962C8B-B14F-4D97-AF65-F5344CB8AC3E}">
        <p14:creationId xmlns:p14="http://schemas.microsoft.com/office/powerpoint/2010/main" val="3510380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475" y="2872010"/>
            <a:ext cx="8911687" cy="1280890"/>
          </a:xfrm>
        </p:spPr>
        <p:txBody>
          <a:bodyPr/>
          <a:lstStyle/>
          <a:p>
            <a:r>
              <a:rPr lang="en-US" dirty="0" smtClean="0"/>
              <a:t>Thank You</a:t>
            </a:r>
            <a:endParaRPr lang="en-US" dirty="0"/>
          </a:p>
        </p:txBody>
      </p:sp>
    </p:spTree>
    <p:extLst>
      <p:ext uri="{BB962C8B-B14F-4D97-AF65-F5344CB8AC3E}">
        <p14:creationId xmlns:p14="http://schemas.microsoft.com/office/powerpoint/2010/main" val="161491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453" y="386366"/>
            <a:ext cx="8911687" cy="1280890"/>
          </a:xfrm>
        </p:spPr>
        <p:txBody>
          <a:bodyPr/>
          <a:lstStyle/>
          <a:p>
            <a:r>
              <a:rPr lang="en-US" u="sng" dirty="0" smtClean="0"/>
              <a:t>Problem</a:t>
            </a:r>
            <a:r>
              <a:rPr lang="en-US" dirty="0" smtClean="0"/>
              <a:t>-</a:t>
            </a:r>
            <a:endParaRPr lang="en-US" dirty="0"/>
          </a:p>
        </p:txBody>
      </p:sp>
      <p:sp>
        <p:nvSpPr>
          <p:cNvPr id="3" name="Content Placeholder 2"/>
          <p:cNvSpPr>
            <a:spLocks noGrp="1"/>
          </p:cNvSpPr>
          <p:nvPr>
            <p:ph idx="1"/>
          </p:nvPr>
        </p:nvSpPr>
        <p:spPr>
          <a:xfrm>
            <a:off x="2177732" y="1667256"/>
            <a:ext cx="8915400" cy="3777622"/>
          </a:xfrm>
        </p:spPr>
        <p:txBody>
          <a:bodyPr/>
          <a:lstStyle/>
          <a:p>
            <a:r>
              <a:rPr lang="en-US" dirty="0"/>
              <a:t>Students who consume a lot of alcohol are known to have bad grades. Also, the reason for alcohol consumption by students is unknown in many cases. Is it just an addiction? Or there are some other factors which control the alcohol </a:t>
            </a:r>
            <a:r>
              <a:rPr lang="en-US" dirty="0" smtClean="0"/>
              <a:t>consumption.</a:t>
            </a:r>
          </a:p>
          <a:p>
            <a:endParaRPr lang="en-US" dirty="0"/>
          </a:p>
          <a:p>
            <a:pPr marL="0" indent="0">
              <a:buNone/>
            </a:pPr>
            <a:r>
              <a:rPr lang="en-US" dirty="0" smtClean="0"/>
              <a:t>Let’s find the answer.</a:t>
            </a:r>
            <a:endParaRPr lang="en-US" dirty="0"/>
          </a:p>
        </p:txBody>
      </p:sp>
    </p:spTree>
    <p:extLst>
      <p:ext uri="{BB962C8B-B14F-4D97-AF65-F5344CB8AC3E}">
        <p14:creationId xmlns:p14="http://schemas.microsoft.com/office/powerpoint/2010/main" val="245690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Clients</a:t>
            </a:r>
            <a:endParaRPr lang="en-US" u="sng" dirty="0"/>
          </a:p>
        </p:txBody>
      </p:sp>
      <p:sp>
        <p:nvSpPr>
          <p:cNvPr id="3" name="Content Placeholder 2"/>
          <p:cNvSpPr>
            <a:spLocks noGrp="1"/>
          </p:cNvSpPr>
          <p:nvPr>
            <p:ph idx="1"/>
          </p:nvPr>
        </p:nvSpPr>
        <p:spPr>
          <a:xfrm>
            <a:off x="2592925" y="1822704"/>
            <a:ext cx="8915400" cy="3777622"/>
          </a:xfrm>
        </p:spPr>
        <p:txBody>
          <a:bodyPr/>
          <a:lstStyle/>
          <a:p>
            <a:r>
              <a:rPr lang="en-US" dirty="0"/>
              <a:t>The Client can be schools, US Department of Education, Child Welfare Society or any government and public organizations which play a vital role in the education of </a:t>
            </a:r>
            <a:r>
              <a:rPr lang="en-US" dirty="0" smtClean="0"/>
              <a:t>teenagers.</a:t>
            </a:r>
            <a:endParaRPr lang="en-US" dirty="0"/>
          </a:p>
        </p:txBody>
      </p:sp>
    </p:spTree>
    <p:extLst>
      <p:ext uri="{BB962C8B-B14F-4D97-AF65-F5344CB8AC3E}">
        <p14:creationId xmlns:p14="http://schemas.microsoft.com/office/powerpoint/2010/main" val="770094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113" y="432086"/>
            <a:ext cx="8911687" cy="1280890"/>
          </a:xfrm>
        </p:spPr>
        <p:txBody>
          <a:bodyPr/>
          <a:lstStyle/>
          <a:p>
            <a:r>
              <a:rPr lang="en-US" u="sng" dirty="0" smtClean="0"/>
              <a:t>About the Data</a:t>
            </a:r>
            <a:endParaRPr lang="en-US" u="sng" dirty="0"/>
          </a:p>
        </p:txBody>
      </p:sp>
      <p:sp>
        <p:nvSpPr>
          <p:cNvPr id="3" name="Content Placeholder 2"/>
          <p:cNvSpPr>
            <a:spLocks noGrp="1"/>
          </p:cNvSpPr>
          <p:nvPr>
            <p:ph idx="1"/>
          </p:nvPr>
        </p:nvSpPr>
        <p:spPr>
          <a:xfrm>
            <a:off x="2442113" y="1798192"/>
            <a:ext cx="10515600" cy="4566031"/>
          </a:xfrm>
        </p:spPr>
        <p:txBody>
          <a:bodyPr>
            <a:normAutofit/>
          </a:bodyPr>
          <a:lstStyle/>
          <a:p>
            <a:r>
              <a:rPr lang="en-US" dirty="0" smtClean="0"/>
              <a:t>Large number of feature sets. The most important are-</a:t>
            </a:r>
          </a:p>
          <a:p>
            <a:pPr marL="0" indent="0">
              <a:buNone/>
            </a:pPr>
            <a:r>
              <a:rPr lang="en-US" dirty="0" smtClean="0"/>
              <a:t>	a) Mather and Father Education</a:t>
            </a:r>
          </a:p>
          <a:p>
            <a:pPr marL="0" indent="0">
              <a:buNone/>
            </a:pPr>
            <a:r>
              <a:rPr lang="en-US" dirty="0"/>
              <a:t>	</a:t>
            </a:r>
            <a:r>
              <a:rPr lang="en-US" dirty="0" smtClean="0"/>
              <a:t>b) Family Relationship</a:t>
            </a:r>
          </a:p>
          <a:p>
            <a:pPr marL="0" indent="0">
              <a:buNone/>
            </a:pPr>
            <a:r>
              <a:rPr lang="en-US" dirty="0"/>
              <a:t>	</a:t>
            </a:r>
            <a:r>
              <a:rPr lang="en-US" dirty="0" smtClean="0"/>
              <a:t>c) Alcohol Consumption (daily and weekly)</a:t>
            </a:r>
          </a:p>
          <a:p>
            <a:pPr marL="0" indent="0">
              <a:buNone/>
            </a:pPr>
            <a:r>
              <a:rPr lang="en-US" dirty="0"/>
              <a:t>	</a:t>
            </a:r>
            <a:r>
              <a:rPr lang="en-US" dirty="0" smtClean="0"/>
              <a:t>d) Study Time, Number of Failures</a:t>
            </a:r>
          </a:p>
          <a:p>
            <a:pPr marL="0" indent="0">
              <a:buNone/>
            </a:pPr>
            <a:r>
              <a:rPr lang="en-US" dirty="0"/>
              <a:t>	</a:t>
            </a:r>
            <a:r>
              <a:rPr lang="en-US" dirty="0" smtClean="0"/>
              <a:t>e) Many other features telling about the background of student</a:t>
            </a:r>
          </a:p>
          <a:p>
            <a:pPr marL="0" indent="0">
              <a:buNone/>
            </a:pPr>
            <a:r>
              <a:rPr lang="en-US" dirty="0" smtClean="0"/>
              <a:t>	     like extra education support, travel time, romantic life and 		     etc.</a:t>
            </a:r>
          </a:p>
          <a:p>
            <a:pPr marL="0" indent="0">
              <a:buNone/>
            </a:pPr>
            <a:r>
              <a:rPr lang="en-US" dirty="0"/>
              <a:t>Two different data sets one for Mathematics class other for </a:t>
            </a:r>
            <a:r>
              <a:rPr lang="en-US" dirty="0" smtClean="0"/>
              <a:t>Portuguese</a:t>
            </a:r>
          </a:p>
          <a:p>
            <a:pPr marL="0" indent="0">
              <a:buNone/>
            </a:pPr>
            <a:r>
              <a:rPr lang="en-US" dirty="0"/>
              <a:t>Source- https://www.kaggle.com/uciml/student-alcohol-consumption</a:t>
            </a:r>
          </a:p>
          <a:p>
            <a:pPr marL="0" indent="0">
              <a:buNone/>
            </a:pPr>
            <a:r>
              <a:rPr lang="en-US" dirty="0"/>
              <a:t>	</a:t>
            </a:r>
          </a:p>
        </p:txBody>
      </p:sp>
    </p:spTree>
    <p:extLst>
      <p:ext uri="{BB962C8B-B14F-4D97-AF65-F5344CB8AC3E}">
        <p14:creationId xmlns:p14="http://schemas.microsoft.com/office/powerpoint/2010/main" val="37802608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605" y="391405"/>
            <a:ext cx="8911687" cy="1280890"/>
          </a:xfrm>
        </p:spPr>
        <p:txBody>
          <a:bodyPr/>
          <a:lstStyle/>
          <a:p>
            <a:r>
              <a:rPr lang="en-US" dirty="0" smtClean="0"/>
              <a:t>Relationship between scores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5356" y="1672295"/>
            <a:ext cx="5030346" cy="353140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descr="data:image/png;base64,iVBORw0KGgoAAAANSUhEUgAAAYwAAAEWCAYAAAB1xKBvAAAABHNCSVQICAgIfAhkiAAAAAlwSFlz%0AAAALEgAACxIB0t1+/AAAIABJREFUeJzsvXl4ZFd17v1bNUollcZSa+x5kGzs9oCxTUJsYwMeMG4n%0ABBIHEgjcEAghCcn9cjPAhZsbvpsQCM6TYAhchoQEGxOg28bGAwbbeMRt07a73VLP7m6pW1JJKqmk%0Amqv2/WOfU3VqVJWmVrfP+zz1VNUZ9zlnn/3u9a691xKlFDZs2LBhw8Z8cJzpAtiwYcOGjbMDNmHY%0AsGHDho2qYBOGDRs2bNioCjZh2LBhw4aNqmAThg0bNmzYqAo2YdiwYcOGjapgE8ZrDCLyfhF5Yp5t%0Afl9Ebl+pMtUKEfmYiPz9mS7HuQoReVJELlmmY39TRP7W+L1dRJ5ajvPYWB7YhLFKISLHRCQhIoGC%0A5b8QESUiG6o4xgZjW1cN5/UAnwD+wbpMRP6niAyJyJyIDIvIj0TkbdVf0ZLiq8B7RGTNcp7EaNwS%0AIjIrIpMi8rCIDCzwWNeIyMmlLuNSQ0TeAYSVUr8w/n9aRJLGPQiJyFMi8salOJdS6iUgZJzTxlkA%0AmzBWN44Ct5l/RORCwLfM59wBDCqlhi3L/stY/jtAK7AR+Cfg7aUOUAtBLQRKqRjwI6M8y43PKqUa%0AgT5gDPhmrQdY7vuxxPgw8K2CZd8x7kEA+Cnw3SU8338Cv7+Ex6uIs+xZrDrYhLG68S3yG8X3Af9u%0A3UBE3m5YHTMickJEPm1Z/bjxHTJ6iG+07Pc5EZkSkaMicqNlnxuBxyzbvQV4K7BDKfWsUiphfB5Q%0ASv2xZbtjIvI/ROQlYE5EXCLSIyLfE5Fx4zx/ZNneISJ/ISKHRWRCRO4WkTZjnWkZvU9EjotIUET+%0AuuDePEp5wvqSiHyuYNkuEflT4/f/MKyksGE1XVfqOFYopSLAt4ELjGN4ReR2ERkxPreLiNdYd42I%0AnDTOcxq4E01wPcZzmDXuTVaese5n+X+p8WzDIvJdEflOwfY3i8geS89/u2VdyWuc5757gGuxPP+C%0Ae5BCN/C9ItJRZTkuEZEXjHJ8B6grOOyjwHWWe3eTiLxibD8sIv/dcqwdxnlmjPLfYCzvEZF7DCvw%0AkIj8nmWfT4vIf4nIf4jIDPD+ee5BnbHthHE9z4lIZ7l68ZqDUsr+rMIPcAx4CzAEnAc4gZPAekAB%0AG4ztrgEuRJP/dmAUuNVYt8HY1mU57vuBJPB7xjE/AowAYqx/DniXZfu/Ax6tsrx7gLVAvVGe54H/%0ACXiATcAR4Hpj+z8GnkH33L3AvwJ3FpT7q8axLgLiwHmW810KTJYpy1XACcs1tQJRoAfoN9b1WM61%0Aucxxvgn8rfG7EU0YPzP+/41R/jVAB/AU8L8tzyQF/L1xbfXGspPljm/Z76Tx2wO8atwnN/BrQMJS%0AnkvQFs8VxnN8n/EMvJWucZ77/jpgrqCMnwb+w1KmvwOCGHVqnnKY1/Bx4xp+HV33/rbgHDPAduP3%0AKeBXLM/tUuP35cA0uvPiAHqBAWPd48AdaDK6GBgHrrWUPwncauxXP889+H3gXrQl7wReDzSd6fZg%0AtXzOeAHsT5kHkyOMTwD/B7gBeBhwYSGMEvvdDnzB+L2B0oRxyPLfZ2zTZfw/CNxgWf9/gbss/9uA%0AkPHyxgrK+wHL/yuA4wVl+0vgG8bv/cB1lnXdxovtspS7z7L+58BvWv5vBdJl7oEAx4GrjP+/B/zE%0A+L0F3cC9BXDP8wy+CcSM6z0N3EOu4T0M3GTZ9nrgmPH7GnTjXmdZfw21EcZVwDAG6RnLniBHGF/C%0AICjL+iHg6krXOM99/2XgdMH2nzauJQSkgQngGsv6SuW4CktnxFj3FMWEMWx5VsfRjXZTwTb/ilGv%0AC5avNcrltyz7P8A3LeV/vIZ78AGjjNvPdBuwGj+2JLX68S3gt9AN/b8XrhSRK0Tkp4bsM43WoAOF%0A2xXgtPlDaakFdA8aYArwW7adQL9Q5vaTSqkWdM/LW3DcE5bf69ESTMj8AH8FdFrW/8Cybj/6xbea%0A/6ctvyOWMmKUcbrUxSndCtxFzv/zW2gpBaXUIeBP0A3JmIjcJSI9pY5j4HNKqRalVJdS6hal1GFj%0AeQ+692ziVWOZiXGlfS0LRQ8wbFyLicL7+2cF93ct2qqodI2V7nvhszdxt/HMO4G96Gc/bznKXIP1%0AnpnwowkJ4J3ATcCrIvKY5GTUtWiSLnWfJpVS4YJz9Fr+n8jfpeI9+BbwIHCXITV+VkTcJc77moRN%0AGKscSqlX0c7vm4Dvl9jk2+ie71qlVDPwZXQPG3QvvVa8BGyz/H8EeIOI9FVTXMvvE8BRo7E1P36l%0A1E2W9TcWrK9T+c72SjgPeLHC+juBXxeR9Whr53vZQir1baXUm8jJewsZojti7G9inbEse5qC7Us9%0AiznyBzF0WX6fQvsKxLJsreX3CeAzBffPp5S6EypeY6X7fggQEbE2trkLUCoIfAj4tIh0W45Xrhyl%0ArmGd9ZjGuTxoqwSl1HNKqR1oqW8ncLflPJtLFGsEaBMRK9GtQ1st2aIX7FP2Hiilkkqp/6WUOh/4%0AJeBmVmZwxVkBmzDODnwQrcnOlVjnR/ewYiJyObo3bWIcyKD9B9XifrScAIBS6iH0yJidhjXjMXpc%0AV85znJ8DYcP5Wi8iThG5QETeYKz/MvAZo0FHRDpEZEcN5bwa7UguCaWHhQbRktqDSqmQcZ5+EbnW%0AcLLG0L6NTA3nNXEn8Amj3AG0r+Y/Kmw/CrSLSLNl2R7gJhFpE5EutFVg4ml0r/cPRQ8g2IHW8U18%0AFfiw8UxERBpED4Dwz3ONZe+7UioB/BjL8y+EUmoI3QP/8/nKYVxDCvgjEXGLyK8VXAPGuX6ilIob%0Ades9ItKslEqifRtmub8G/K6IXGc4rXtFZEApdQItIf0fw2G9Hf2+VHoWZe+BiLxZRC4UEadx/iQL%0Aqx/nJGzCOAuglDqslNpdZvUfAH8jImF0o3W3Zb8I8BngScP8nq+RB+3wGyiQaX4V+CH6JQyhLZ73%0AoHX7cmVOo3tnFxvbm4232WD+E9oyesgo+zNoS2BeiEgd2uL6t3k2/TZax/+2ZZmXnOP2NLon+5fV%0AnLcAfwvsRltkLwMvGMtKQik1iCaZI8az6EHLHy+i/T8PAd+xbJ9AO7o/iL7n70U/g7ixfjfaN/Mv%0AaCnpEFq2nO8a57vv/wr89jzX/g/Ah0RkTaVyWK7h/cAk8BsUW8nvQTfgJn4bOGaMaPqwsR6l1M+B%0A3wW+gJYiHyNn4d2G9nuNAD8APqWU+nGF8le6B13oYeQzaKnqMYqHGb9mYY4isWEjCxH5EHC+UupP%0A5t34DEBEPoaW4P583o3PIYjIs8CXlVLfWObzPAn8oWGlLed5tgP/qpRakomANpYfNmHYsLFKISJX%0Ao7X9ILme+Cal1KkzWjAbr1nYsx5t2Fi96EdLjA3oOSy/bpOFjTMJ28KwYcOGDRtVwXZ627Bhw4aN%0AqnBOSVKBQEBt2LDhTBfDhg0bNs4aPP/880GlVMf8W55jhLFhwwZ27y43+tSGDRs2bBRCRErNvi8J%0AW5KyYcOGDRtVwSYMGzZs2LBRFWzCsGHDhg0bVcEmDBs2bNiwURVswrBhw4YNG1Vh2QhDRNYaeRpe%0AEZF9IvLHxvI2EXlYRA4a361l9r9BdGrJQyLyF8tVThs2bNiwUR2W08JIAX9mxJW/EvioiJwP/AXw%0AiFJqKzrXQhEZGKGFv4jOL30+cJuxrw0bNmzYOENYNsJQSp1SSr1g/A6jQwX3AjvIhaX+N3Su3UJc%0Ajk4jesQIkXyXsZ8NG6sOY3NjfO+V782/oQ0bZzlWxIchIhvQyeKfBTotAdROk5+S00Qv+WkVT5Kf%0ActF67A+JyG4R2T0+Pr5kZbZho1p8c883+fXv/jrheHj+jW3YOIux7IQhIo3o9Jh/opSasa4zcv0u%0AKvqhUuorSqnLlFKXdXRUNbvdho0lxWxiFoCZ+Mw8W9qwcXZjWQnDSOX5PeA/lVJmpq1RMx+w8T1W%0AYtdh8vMX95Gfo9eGjVWDaDIKQDhhWxg2zm0s5ygpQefh3a+U+kfLqnuA9xm/3wfsKrH7c8BWEdko%0AIh7gN439bNhYdYimNGHYFoaNcx3LaWH8Mjo/77Uissf43ITONfxWETmIzrf8dwAi0iMi9wMopVLA%0AH6KTze8H7lZK7VvGstqwsWBkLQzbh2HjHMeyRatVSj0BSJnV15XYfgS4yfL/fuD+5SmdDRtLB9PC%0AsCUpG+c67JneNmwsElnCsC0MG+c4bMKwYWORiKVigO3DsHHuwyYMGzYWCXuUlI3XCmzCWAEEI0E+%0A8/hnyKjMmS6KjWWALUnZeK3AJowVwH0H7uMTP/0E+8f3n+mi2FgGmBaGLUnZONdhE8YKIJ6OA9rS%0AsHHuwR4lZeO1ApswVgCJdAKwCeNche3DsPFagU0YKwCbMM5tmKOkbB+GjXMdNmGsAGzCOLdhhwax%0A8VqBTRgrgHjK9mGcq1BK2ZKUjdcMbMJYAWQtjKhNGOcaEukEyojQb0tSNs512ISxAjAJYyIycYZL%0AYmOpYcpRYFsYNs592ISxArB9GOcuTDmqvb6dmfgMOieYDRvnJmzCWAHYhLE8mIxO8oFdH1gSKeiL%0AP/8iOwd31ryfaWGsaVhDRmXyLA4bNqrFp376KZ468dSZLsa8sAljBWATxvLg6RNP840931iSF+0f%0An/lHvrHnGzXvZw6p7WjQ6YFtP4aNheAzP/sM39///fk3PMOwCWMFkMhowggnwtkRUzYWD3MG/Uh4%0AZNHHCsfDzCXmat7PlKTWNKzRx7H9GDZqRCqTIq3SZ0XbsGwJlETk68DNwJhS6gJj2XeAfmOTFiCk%0AlLq4xL7HgDCQBlJKqcuWq5wrAdPCAJiITtDj7zmDpTl3YN7X4fDi072HE2FmE7M172dKUJ0NnYA9%0AF8NG7TCtVGs7sVqxbIQBfBP4F+DfzQVKqd8wf4vI54HpCvu/WSl1Tmg41p5DMBK0CWOJYN7XxVoY%0AyXSSWCrGXHIJLAxbkrJRI8x6bFrMqxnLmaL1cRHZUGqdiAjwbuDa5Tr/aoK152D7MZYO5gu2WAvD%0AlJEWJEmlbEnKxuJgWhhnA2GcKR/GrwCjSqmDZdYr4Mci8ryIfKjSgUTkQyKyW0R2j4+PL3lBlwKJ%0AdIImbxNgE8ZSwiTixVoYplWwIEmqwMKwJSkbteJskqTOFGHcBtxZYf2bDN/GjcBHReSqchsqpb6i%0AlLpMKXVZR0fHUpdzSZBIJ7IylE0YSwfTlB+eWZyFYTbyC5GkzJfdlqRsLBRZC+MscHqvOGGIiAv4%0ANeA75bZRSg0b32PAD4DLV6Z0y4NEOkF3Yzdgz/ZeSpgm/OjcKKlMasHHMWWkSDJSc1ZEW5KysVjY%0AklRlvAUYVEqdLLVSRBpExG/+Bt4G7F3B8i05EukEDZ4Gmr3NtoWxhDBN+IzKMDo7uuDjWK2CSDJS%0A076mJBXwBYqOZcNGNbAlKUBE7gSeBvpF5KSIfNBY9ZsUyFEi0iMi9xt/O4EnRORF4OfAfUqpB5ar%0AnCuBvuEwf/P3z9HnalvaAIR//ufw1a8u3fHOAL72wtf4kwf+ZEH7Wk34xTi+rVZBrY7vaCrKm16F%0A5vf+N/yuBtuHYaNmnE2S1HKOkrqtzPL3l1g2Atxk/D4CXLRc5ToTuHRwmkteHOeSWy5gbKksDKXg%0Ay1+GK6+E3/u9pTnmGcA9B+7h3qF7+atf+ausrFMtrCb8Yhzf1ka+Vj9GNBnl+sPgfPwHrL9wjS1J%0A2agZtiRlIw/+sDY116Ualk6SOnUKwmEYWfws5zOJUCyEQvHDAz+sed9EOoEgwOIc31YZqdaRUtFU%0AlM6Y7netTdbbhGGjZtiSlI08NM8mAeiLe5eOMAYH9ffw4mc5n0mEYiGABQX+i6firGlYg1Oci7Iw%0AFiVJJaOsierXqC9RZ/swbNSMs0mSsgljBdA8q0fwdMZdS08YoRBEanPUriaYhPHwkYdrbqzj6Tj1%0A7nq6/d2L82EswsKIpWJ0GLe/O+a2fRg2aoZtYdjIQ+tcGoCOqBBJRmoeiVMSJmHAWS1LhWIhLlxz%0AIbFUjIcOP1TTvol0Ao/TQ6+/98z5MFJR2oyI5h0xpy1J2agZtg/DRh7a5vTY/rZZ/b0kczGGhkC0%0Afn+2ylLpTJqZ+Azv2PYOWuta2TlUmywVT8fxOr30+HvO6Cgp8/l2RO1htTZqhy1J2chCKUX7nM7C%0A1mT4MpZElhochEsu0b/PUgvD7Nl3NHRw87ab+eGBH9Y0AS+RTuB1eRdtYYQTYTp8OkpAzU7vRITW%0AWW1Bts/ZoUFs1A5bkrKRRSqTImAoUI0zumJMRBdpYczNwfHjcK0Ru/EstTCm4zpYcUtdCzv6dzAZ%0AneSJ409UvX88Fcfj9NDj7yEUCy1Y6puJz9DV2AXULknJ7CzutO4QtM6mbEnKRs2wJSkbWSTCIRq0%0AYUF9SPdeF21hHDigvy+/HBoazloLw3R4t9S1cP2W6/E6vTWNljIlqd6mXmDhczHC8TDdfh26pVZJ%0AyjuVI4im2SSJdOKs6CnaWD0wCSOjMosKcbMSsAljmZEcPw1AxiG4p7RcsRjCuOXOW3j4vn/Wf847%0AD3p6ltTC2D2ym23/vI3xueWP/GsljEZPI2/Z9Jaa5mOYkpQZ2HGhczHCiTCtda14nJ6aJan6aYNg%0AHA78M7qHOK8fY2JCP7sXX1xIcfPxp38KH/5w0eKn/vK9JDxO8HqLP5s3QyxW3fHDYbjwQnjmmaqL%0A9IFdH+CTP/lk1du/1mESBqx+WcomjGVGakwTxkxvAMfEJKIWRxgPH3mY8V88AQ4HbNkCvb1LamF8%0A4xff4ODkQYYmhpbsmOVgJQyA7Z3beXX6VZRSVe1vSlK9/sVbGH6Pn0ZPY82SVMO0MURq0yZ8M1oS%0Am9ePsXev9kEtljBiMfjKV2DXrqJVvp88wYQ3g/r4xzWpmJ+3vhWOHIGxserOceSILu+zz1ZdrJ8d%0A/xlf2v2lVd9bXi2wEsZqd3wvZ8Y9G0BmXL+YMxu6aTkxTq+rdcGEEUvFiKViNB09BRs2QF2dtjCe%0AfnpJyqqUYteQbnxWIkhiIWEEfAFSmRQz8Rma65rn3d86SgoWHk9qJj6D3+unwd1QO2EYfikGBqh/%0A9BGgioi1pkU4W3v+jTw88oj2Z83NwfQ0NOfu2ZqTkzy5Fm763/8Tn9uX2+fuu+G++7TlUA2Cwfzv%0AKhBJRpiITvDk8Se5esPVVe/3WkUsbSGMVe7HsC2MZYZJGOGNuhe8JdOy4MZ4OqadxH2nZkn3b9ML%0ATQujyl55JTx/6vlso3umCKOWc5vzMJq8TTS4GxYkSWVUhrnkHE3eJho9jTVLUn4LYbhno7hTVUhS%0ApkU4V3v+jTxYLYshi0WYSNB5epbBQO4e5wrs198zVY7mWiBhANnOh43KsCUpG1moCf2izW1eC8CG%0AtH/BjXEoFkIy0B+EqfWdemFPD8TjMDm56LLuHNyJQ3SVWCnCECSbjbBWwointIUhIvT4exiZrV2S%0AMgnC7/HT4Gmo2endHE6Sdjpg0yYA2qMrZGFkMnDPPXDxxfq/dSLnkSM4M6o0YTTpe73cFgbo+lSt%0AvPhaxtkkSVVFGCLSJiJty12YcxESnCADxDeuA2Bd0rdwCyM+zbppqE/Bq111emGvtlyWwo+xa2gX%0AV62/Cp974WWsBaFYCL/XnyWpmgkjHcfr8gLQ29S7IAvDtAZMSaoWC0MpRfNsikizD4xsj4FIFT6M%0ApbAwnn0WRkfh4x8HtzufMIzfFS2MZSKMVCZFIp1gXfM6joaOsnfsrE5lsyI4JywMEVknIneJyDjw%0ALPBzERkzlm1YqQKe7ZDgBFP1kFmjG5Te2MIDEIZiIfqNKRz72vRkMXq0fr/YkVKHJg+xd2wvt/bf%0ASsAXWDHCMOUogPb6dqB2SQrQFsYCnN5m425KUrX4MOLpOIEIRJsbIKDJLhCpQpIyn9ViCGPnTk0U%0AO3boUU8lCONAe07GzGKZCcNMKPXu89+NIAsKKvlaQ56FcRb7ML6DTo/apZTaqpTaAnQDO4G7VqJw%0A5wIck5MEfWQblM6YDkC4EFM9FAsxYLy3z/iNnuMSWRi7BrXevGNgxxkjjIVKUkB2tnet99WUjxYi%0AScVSMdqjEG9pzCeM+SQp81ktRpLauROuuUY7ugcGigjjdLOTcN0S+DAmjB5KlYRhylGbWjdxZd+V%0ANYd7eS0iloplreyzWZIKKKW+o5RKmwuUUmml1F1A+3wHFpGvGxbJXsuyT4vIsIjsMT43ldn3BhEZ%0AEpFDIvIXtVzQaoNzIkTQB9LaCiJ0RHUvYiGzkk3CCDU4eS5xVC/s1hPOFmth7BraxUWdF7GhZQPt%0A9e2Ln41eBQoJo8nbhMvhqurcSqnsPAzQFkY8HWcyWpsvZzGSVDQZJRCBRGsTtOtXon0+SUqpxUtS%0Ag4N68uatt+r/AwNw6BCkUtn1Bzr0q72kklQVZGzWa5/bx60Dt/LCqRc4MX2iunO9RhFLxbJ+vLNW%0AkgKeF5E7ROQKI4Vqj/H7DuAXVRz7m8ANJZZ/QSl1sfG5v3CliDiBLwI3AucDt4nI+VWcb1XCNakJ%0Aw+Oph7a2bOTahfTgTcIYX9vO0MQB3Zv2enXvdgGEEYwEGZ0dZSg4xJMnnuTWAd0AraiF4W3WWvzo%0AKDI2Ro+nvejcSqkiyyGVSaFQWUnKnItR69Bas3FfyDyMaEoTRqq1OUsYXTFXZUlqclIPUoAFE0b6%0AB98HYPy6NzI6O0p621ZIJuHoUd2oDw6yv13fryLC8HrB46mdMFKpqvYpJAywR0vNh3gqTrNXD4le%0AiCQ1FZ2quaO0UFQijN8BXgb+F/Cg8fk0sBf47fkOrJR6HFjIVVwOHFJKHVFKJdDy144FHGdJ8YFd%0AH+C27xVnnf27J/6O13/l9WX3c09Na8JweiAQoCm88ACEJmGktmwinAhzavaUXrGAyXvf3PNNOv6h%0Ag67PdzHwxQEyKrMkhPG6O17H7c/cXtW2oViIj9x5CLq6sp9H/ilUdO4fDP6ANZ9bk9XHIfdimZKU%0AORejVj+GKR/1v/ePedfXnqlJkorG52iPQLq9VTfCTU10x92VJSkrsS9Qktr/7//I7m5Yc9eldH2+%0Ai78c/je9YnBQk+/0NHvbtLVRRBigrYwqCSMzPkbSbCWqkKUiyQj3/Qe8/h/+k23t2+hv7+dHh35U%0A1blWK77w9BfY/qXt1e/wyit6jtShQ1VtbrUwFiJJ/dUjf0X/v/TXvN9CUJYwlFIJpdSXlFI3KKUu%0AND43KqXuUEotRmj7mIi8ZEhWrSXW9wJWG/aksawkRORDIrJbRHaPjy9fOIu9Y3vZN7av5PKXRl8q%0ArZ0rhWdqJo8wfNO6B2YG3qsFsYlRumfB/boLARgMGrr1AsKDDAWHcDlc3HHTHdxx0x3817v+i4u7%0A9BDNgC9AKBYimU7WdMxkOskr46/w0uhLVW0fioVYPzIHGzfCHXfALbew5VScqZn8Wci7R3YTjASZ%0Aik1ll5mmuylJmfnAaw1pYloD3n1D9JwIkcwkq5YFEpPjuBRk2o0BhIEAXdF5cmKYxB4ILNjCaD89%0AzekN7dxx0x1c0nUJP6sz7tfgYN4IKShDGE1NNfkwDpnjI6skjItGoeXAcQC2tm/lVPhUdedapRia%0AGGLf+D4yKlPdDvv2aSty//6qNo+lYtmJqguRpELxfGl3OVFxWK2IXC8iHxSR9QXLP7DA830J2ARc%0ADJwCPr/A42ShlPqKUuoypdRlHcbQxuVAKBYq+fKFYqHs7OQizM3hTCTzCKMupBuTheRNaDhyEoDW%0AS34JsBDGAiyMUCxEa10rH3nDR/jIGz7CO89/Z3ad6Xyu1cw1fQ/VWCcZlWEmPqMtrvPOg498BG6+%0AGQDH6dG8bU2rodR4dVOSMstcq+8lnAiDAsfEJL45/bJWa2WYYV9MhzeBAIGoVPZhmMS+bdvCLIx0%0Amo6ZFM6+dXzkDR9he+d2RlwR6OzUZGFM4BsyvIyh+CIsjEgERzSWJZ+qCCMxRyACXqOet9S1lCat%0AswixVIyMylTv36pxZFksFVuUJDUdmz7zhCEi/z/w18CFwE9E5GOW1X+4kJMppUYNx3kG+CpafirE%0AMLDW8r/PWHZGMR2fLmkVmMtKNpJGhQn6DOkkEMgGIFxIGOzmY7qBarv4jfg9/nwLY3RU69hVYjpe%0AvpLVOlrJhLl9NfuF42EUSod8NxtcY8SXZzR/f9MvUUmSaq5rxinOmss8E5+hNeFAUinq5vQxq20Y%0AzFn8BIyOSiBA+5yq3BkwCWPLloVZGOPjuDIQ79L3zO/x6/MNDGiyGBwk46vnpDE/b1GSlFF/ayGM%0A5MwU3jR4pvR70extXpA1vZoQTel6VzREuRwWQBiLkaQKB48sJypZGO8ArlVK/QnweuBGEfmCsU4W%0AcjIR6bb8/VW0P6QQzwFbRWSjiHiA3wTuWcj5lgpKKUKxEDPxGdKZdN4684Us2VAZQxKtFoZzMgRq%0AYRZGx4kJkk5BNm2iP9Cfb2EopUmjSlSqZCtBGOZ9801HcoRhzClpDE7nmf/mhDzzxYViScohDtp9%0AxQ7z+RCOh9mQagSgblZbMFU7vo0Gwdmh5TACAVrn0vNLUoGAdpIvgDDirx4BIN2lZ/r7vX7CiTCq%0Avz8rScU3r0cZb/ZKE0Z6TNdB12QIlMpaGGfzjG+zo1K1pVQDYaQzaZKZZNbCWJAktUoIw6WUSgEo%0ApUJoAmkSke8CnvkOLCJ3Ak8D/SJyUkQ+CHxWRF4WkZeANwMfN7btEZH7jXOl0BbMg8B+4G6lVLHz%0AYAURS8WyD7JQbqhIGEaFmajPEYYkEjQmFpaZrWd4htGuRnC7GQgM5CLKLmDy3mogjLokuKPxIguj%0Aa0blvZymJJVnYRRIUqAn/tVMGIkwa5P1+lhh7V+qVpKSoO4QuNbo5EsEAjTPJue3MHp6dB6T2dma%0AY4BFXjUcqca98nv8pDIpktu26A7KM88wu0kb6GXloGp9GEb9PdKKdnxX02M2tpFEEmZnaalrqU3O%0AWYUwOypEP9i9AAAgAElEQVTLQRimpZy1MBYgSenRhmeeMA6LSDbUpCElfRAYAs6b78BKqduUUt1K%0AKbdSqk8p9TWl1G8bzvPtSqlblFKnjG1HlFI3Wfa9Xym1TSm1WSn1mUVc35LAWlEKK001hGG1MADW%0ARGVBktT6U1HG+7QHcqB9gOPTx3XjtoDJe8tJGFOxqXlDW4diIdrNqSgmYbS3k3Y56Z3JHWsuMZeV%0ANKwWRqEkZZZ7IZJUb1wfwxlP4E1WL0mJEb/LvaY7ex11sRSJ2QrSxciIfl4NDZosqs1LYSB+XFsY%0Arj4dasZsaCJGrDJCIWY26PL0NfUtzsIwLORxn67DqopBJTJh8SEFg9k6djb7MZbTwjD9cotyeq8S%0AC+NdwM8LFyqlPkG+j+GcRznCSGVS2calFsJYl/DVLkmlUmyYSDG5QUsRA4EBAA5MHFiwhWGawYWo%0ANUSHCev28znMQ7FQNnVtljAcDhKd7fSGc8eyDpO1Whjmi2W1MBZCGOFEmO6YO/u/OV69JOWamCLu%0AhLqW9rzrcIfmcXr39kKjlsFqlaVSJ4+TFvD2aMLwe/VEvOkNObV3Yr2WyHr9vaXloBolqaBBGPHR%0A+TskjgnLcz9XCGMZLQyTMBbqw4in4kRT0TNPGEqpqFIqWmbdGXdCryTKEYbVCVaOMDIOIVQHbqc7%0A26CsTdYzk6hNkkocGsKThrlNfQD0B/S468HgoA5853ItmYXhdXnxe2qPqmvdfr59SxIGWpvvsRCG%0AdSJenoVhvFimDwMWSBjxMJ0xZ/Z/S6x6ScqcY1Nv5pswrqNhOlbk6wL0oISxsZwkBbWPlBoeZrQB%0Amhs1Sfk9mjAmOxr12H9grE8/115/L4l0Im90GaAlqXBYR7ythGCQjMBUvSaM5Nj8w2Ndk5ZG9Vwh%0AjBWwMMznWKskZVrf1eSPWQrY4c2rQCgWoiEO/lh58ihHGJGmepwul44VYzQoPXFPzsIo08iPzY3l%0ANTrRl/Xk+viWjQBsaduCQxw89upj7D79AvE17aRe2gO7d+vP1FTJ44JubBPxKD2WnnUeTp8m4AvU%0APER1wYTRnos0I3199M7ARESf22phlArS1hjM9ZRNwqjFwRpOhAlEcmM4WmLVS1LmHJs6lxE52BJP%0AquQxTp/WMpQpSUHNFobj1CjDTbkcImbPNJya00N1RRjt1svMXOdlw4PMd+5gkNlGDxmHJoxqGkBz%0AFKC5fzWEkYjOMnni4LzHPlMw691yEka9ux6P01MsSc3MQES/KLOJ2aJ6VZhTZrlRaVjtxhUpwVmA%0AUCzEf34ffvjt8oRRsnENBplrqsvJJkaD0hVzaR/Gs8/qxuOBB4rOt/GfNvKtl76VXZbY9zIAmW1b%0AAd1I9bf386/P/ytv+OobeNo9iuu+H8Eb3qA/ZpyhEpiOT/Ph3fDR276QrYxZPPQQ9PZyYWRhFobp%0AUzAb/HIoZ2G4+zbkWxiWkOWFktSVJ+CyN9ySzTcd8AVIq3RNwzhn4jO0RXIE0xKrXpLyTs/m5EbL%0AdZQNcW52Dnp6cpJUjRaGdzTIiD/XQJiSVDge1rkx+vsJOXSjY4ZLKbof1caTCgYJNbpY37yeifoC%0A66Fc+UJhYmYezyoJ45k/fTfp8wdQ81k8Zwg1SVLRKEQixJygpqZy8b3KwCSMOlcdXqe3WJK68cZs%0Azvb37Xwf7/3+e/NWrxrCAP4LQEQeWZGSrGKEYiEuG4GrjkPyxLG85QBuh7ushRH21+Ucs83N4HSy%0AJurQL/h3v6uX33133m77x/cTSUZ4ZfyV3MLB/ZxugIY1uUnvP/ytH3Lvbfdy72338vk/uJg/+oON%0AcO+9cNVVcKq8fBCKhXjDCHgiMR3EzornnoNMhoHZ2sOwT0QnslJZNRZGb9xoaNtyqVbca9fTlICZ%0AoCaKkfBINpJnoSR1numDNe7jQpz14XhYx/dya2urFkmqPjTHVKMTEcNCMQMQRsuQjuljWoSFUT8+%0AxbCVMAwpI5wIwxe+AA89lD33vBZGFYQx6RMGAgNM+DRBzidj1YXmONHuBqezasKoO3CUjtkMU8OH%0AK5fnDKEmScpw+g8FQJSqaOlDPmF4nJ58SSqdhuef1+8kcHDiIAcn8y2x1UQYDhH5K2CbiPxp4WdF%0ASrdKEJk4Ta/xbvX8ZHd2ufmwNrZuLE8YTZ5cD1QE2tt1DzQ2rUNUg86cZumJmPMrrPq9++BhBgP5%0AFWNT6yZu3nYzN2+7mUD/xfxgS1LPlt66tWJDZA2TnhcW2/K/L1G3IAujv71KwoiH6I57oLVV+18M%0ASJ/20aSH9az24fAw65t1oIFCC8N8JuzcCUrlZnvPY92YUEoRToRpDid0eBKgtQZJyjcTZboxV3aT%0A+AKRMqRTysKohTBiMXzTEUabnVkZzLQwZuIz+vxr1zKXmKPOVZcdvFA26958Q2uDQcbr9X2Nt/px%0AZJTOHV4BDTMRQn7DXxcMZgdWVGpsm4K6HMFDL1YuzxlC1sIoNWu+EIYMZc60n0+WyrMwXN58SerV%0AV3WIkUOHIJkkGAkWvVeriTB+E0gDLsBf4vOagefQ0ezvzT/LzTU0H9aWti1lCWOm0ZM3kodAgNaI%0Aovv4JBw+DNddp3slTz2V3cQkDKt+X3/kRBFhWBGoD+QaSnOMfxmEolPzEkZX1LUgwuhr6qsqY18o%0AFqIz7syTo4DsiC+H0biOhEdY37IehziKhtX2mIRx5Ajs3VuzhRFNRcmoDI0zcT3zGliT9FQnSaXT%0A+MIxZvyWZ+tykWz2l/dhDA9rS6ajY2FOb8NqDLX7slZN1odhGXU3m5ilwd1Qvndfg4UxWpei2duM%0AMv1M8zSADTMxZv0ebW1NTOB2umlwN1QmjAl9D2aODpbd5kwhnUlnG/GqLAyTMMxqPVG581IkSVkt%0ADPPdTKVQhw8zEZ1gIjKR56MzB96cccJQSg0ppf4e+IBS6n8VflakdKsEZgynH59fx9aXTmZ7WVnC%0AaN3CRHQiPziZUjAxwXSjq4gwWmaTXL3HqHx33KEjne7KhYAenDAsDFO/DwbxhsKVCcMXIJqK6vDS%0AjY2651rG+Rs7eYxms15aCcMIjQ3QEXMQToSrHuYXS8WYTcwS8AW08zlajdNbignDDA9yWutNw+Fh%0Aev291Lvqiybu9c5AurtLW267dtVMGKafoWEmAn194PEQSLiqszCmpnAomPXX5S1OtbVoC6MU6YyM%0A6PwlDsfCJClD0poNNGUXNXq0pWKd1zOXnKPR07g4wlAKFQxyypukpa4F5xojh/w8hNE0E2e2qT5r%0AYcD88aRaJrUzK3qsuuiuKwnrQItaCKPa2fFFklSqBGEAsb17SKQTRT661WRhmHhKRP7RjAgrIp8X%0AkZUZw7VK0PLqaVIOuPP6HlypDPxIh2sOxUI4xMGGlg1kVCa/QoXDkEwyVYIwmsIJbtgbQ11xhR7Z%0Act11WVkF8i0MZWnE5yMMMBrLhgatf8ZLN/YypP0WmQZfNlgdoHuwRo+3fU6XpdqRUqZ1kyWMKiyM%0A9rlMWQvDN67nD4yER+jx91Dvri/KfdwThsyFF8AVV8DOnTUTRjgeRjLgnZ7Tvf6WFtoTruosDKMh%0AmG3KJwzV3lbZwjDnzCxEkjKsrsiaXJBnhzhocDfkWRhzyTkaPIu0MGZnkUSCMZ8O7+HtNHxnlRpA%0ApWiaTRIpIIzmuubyck44jC+q5dj08OpLtLSShFEkSQ0NZTsW0X17cqew1O9QLIRTnDS4G+Yv2xKg%0AGsL4OhAG3m18ZoBvLGehVhs6Tkww3FHHkQt6mWxyZ60Bc/KbGVo7r6EyKspUg6OIMNpOTXPZCKTe%0A8Xa97NZbtayybx/JdJIjU0docDcwl5zTvWCDMA51OMpWjCLCgLKNkdeQ2DLXv01XStORaenRNM/W%0AlrfD3K4WwmieTRUTRmMjUZ+HpmCYieiE9lWYFkaBJNUbRlsGt94Kzz+PfzSEy1G9lBZOhGmJobX5%0AQACam2mLS3VOb+P5Rlp8+csDgfI+DHPSHixMkjIsjERXflRmv9efNyprNjFLo6cx22tdkA/DEget%0Apa6Fxp4NACRHK8zFmJ7GlYFoS0ORhVE2cJ9lWLljZPWFQTfrnNfprYkwDizEh1FKkrr4YujqIr0/%0ANwCmkDBa6lpyAy+WGdUQxmal1KeMhEZHDDlq03IXbDWhZzjMSK+fJl8rj17gh/vug3g8G4e+ZM/W%0AqCiTJQjDHdeN8cyN1+pl73iH/t65k8NTh0llUly1/irA8GMMDpLwOJnpLF8x8sowT++14chJZj3g%0AfMvb9DDAE0bPziSM3l4dRbbwmiqgZsKITuEPx4sJAy25tE3FOT6tcyr0NvVS784njGQsQucsOHv7%0AYIfOryX33lvT5L2Z+Ez+0N6WFlpiUp0kZTzfWFM+gUvHmsqSlGlheDza2V+jhRFzC662/HvW5G3K%0Al6QSczS4GxCR0nJQNRaGZZZ3S10LzX2b9S4jR+fdJ97izxGGJQBhuWsy4R1bmaxxtcCUQbv93dUF%0AUQwGifjrmPVC1OOoWZLKszAGB3UU4oEBXAdycl0eYaxgLgyojjCiIvIm84+I/DJQcgb4OYl0mrVj%0AMcb72mmpa+GH5zv1i/boo1l2r0QYEw1SRBigR1GENhhB67q74corYefOrBx17UZNJsPhYRgc5FS3%0AJqxyKGlhlOm9th47zeEOJ/K61+kFJlEMDmqy2b6d+um54muqgDzCqK/caGdUhtTsDJ5EuiRhxNa0%0A0RvWyalAZ9Mr9GF4glM4AEffWv1S9fdnZan5/CcmwvFwEWE0R1VNklS8NX/8h6ujU0tShaFfZmd1%0Aj743NyyaxsaaLYxTTQ5a6vLrgd/jzyOM2cQsDR5dB0o21vX12o9SA2F0rtlEzAmRU8fn3SfZ1qzv%0AZzoN09OVCcOwmg615kZLrSaYnZSuxq7qgigGg8z69TD6yYbaCMPrsszDmJzUUQEMwvAdPg4GV5Wy%0AMFYK1RDGh4EvisgxETkG/Avw+8taqtWEY8fwpBShDZ20eFu4f11cN8hf+hLbnzzEzXsTrH1kN7/6%0ACjTc+yB8//v689BDgH7hrOErzAZy50BBTgxDVhnepyehmYQxEh6BoSFe7aqvWDFqsTA6Tkzyale9%0AroyQTxgDA9DRgceYsVvtENVCC2MmPkNi6JWSo0RmE7O0GT4S6yxvE6muNfSEyWbu6/X3Uueqy7Mw%0A6kaN45o99ltvhUcfZb1qLiKrl0dfLg6PgTnL2/hjEEZTNF2TJJVobcpb7FrTRX0KEjP5DaQyGsbn%0AGOb7+7/P/QfvRzU0VLQwjj7zI6ZHLQ30yAjDjZmielAoSZlObyhDGCLFEWuVyo73t16fSRg9Tb06%0APEglScokjNbmXEcgGKTFO7+FsbsH2qZqCIuxe3fNkX4XgmgySnMULp3RBDzvpNCJCWYMwhj3qeoJ%0A48BRmhOOnCRl+hYNwvDOzNFhVJVgJKjJ5OjR1UcYSqkXlVIXAduB7UqpS5RS1eXgPBdgNKazm/po%0AqWthLBNGveNm2LWLz3xxkL/5l32s+Z0P8/274br/7w545zv155/+CerqGG3ID5DH1q0oh4O7X1cw%0AG9iQVZoe/Ck9/p7sfIaJkwfhyBEOdroqVoyWuhYc4pjfhxGJ0B6c41RvU9bRm62cQ0O6ggYCOCb0%0AhKNaLYy2+rYseTnfdj38fnHfotws7yx6e+kJw8un9Lj8bn+3lqQsFoZvPJTdFtD3L5XirYPJvDJP%0ARCa49CuX8uXdXy46TTgept08pEEYjZFUdZLU6dPMeQRnY76FIabT/nh+yJcDT+qULn82+M+88+53%0A8vZvv51ZtypLGJm5WQJX38TQ+2/OLRs+yQm/KqoHTd6mfKe3IUlBhRFKhQEIH3sMLr8829EpJIze%0Apl4mfJAJlo9Yq4x90m2t+YRRKSfG8DBhrzAUgI5whmQsUrxNIZ5+WkczePzx+bddJKKpKJ96DD7/%0A149Tn6jC8R0MMu3Xc3NG69Jk5onwG0vFcKXB/Utv4oPfPZyTpMxOXH+//gCvm9DydjAShPe9D97x%0AjtVHGCaUUjNKqdVnMy4zkq/okByJLRtpqWtBoZi+4wvw4ou87b938snbb0Ht2cNlH3XzhS+/H158%0AMfc5coRpdzqfMK68kl+8+AAv9BQkUTJklf4nhhgIDNDgaaDZ20z7T5+BTIaH+ysThtPhpK2+bX5J%0A6uBBHArG+tp0T3NgQFfOuTk4flxXzkAAmZujy1ncWy+HYCRIa10rLoeLgC9AUwycx0/C/fcXhR+Z%0AjzBcfetxZ2D4yB46fB14nJ4ip3fDuNHTMwnjiiugs5M3vRDMs4r2B/eTyqRK5hkv5cPwRZLVSVJD%0AQxzpcFHnzB8lxVveAsCWp/LnFNT96GGmvfDRj/07T31Az7mJeKWsJDWx8078Ceh/ckhLO0rByAgj%0A/uJAcyUlqVoJ47Axy/p739PfwSAZp4Nprz5Ga10rkw2Cc6K8nyE9rpMnqUB7EWGkVbrs7PdTzQ5O%0ANztwAOOHXy57/CxefDG/zMuIaDLK9lGoiyZ565HqCGOqQQeznKiHTHCs4uaxVIyBsBeZneWNz50i%0AkTAs4aEhPWdn48asEnBpuIGAL8Dc2DD8+McwOEhkdmp1EkatEJGvi8iYiOy1LPsHERkUkZdE5Aci%0AUvJKDfnrZRHZIyK7S22zUkjue5kxH9R19uaGKUoctm/nmbYIs/2bkIsu4vSmNeztcsD27blPdzeJ%0AdCKfMID6Tj2buTAnhrrlFi4ZmuYSr5513NvUy9afvQLd3Ty5Jj5vxcgmEKokSRk9l6z/xCQMM0SI%0AYWEAbMm0Vu0PCEaDWcsi4AvQb+4WjerKbcF8hFG/XjtY3aNBevy6x144rLYxOEPCadnf4YBbbuGC%0AF04SDgezc2JMn1A2O6EF4USYjggor1eTbEsLnkSaRKSK0N9DQxwI6HLlobubPeu9XPj0kdyydJrO%0AR57l/q1w8brLubLvSnxuH7NuyloYiR/ocCfN4YSe1Dk9jSMSzQsLYiKbptVAniRVTg4qJAwzbMk9%0A9+hRc0bgTOXQBCUiRJp9eELl701q7DQJB7iaiy0MKNPYjoww7Dfm0wCTR0ol4SyA2fuuIZz/QhFL%0AxbKTXHcMzkMYSktQEw26WQ36ckm2Kh3/gkltkbRNxeg/ZtzfwUEdscHlgnXriLsdXDjpIeALsOHp%0A/ToyRDpN28hU2TQFy4HljFb7TeCGgmUPAxcopbYDB4C/rLD/m5VSFyulLlum8lWHoSGGjPkP1oqf%0AyqT0sExjWTlnazwVLyIMc3ZuYYC6qeuvxp2Btw7pUVTrvZ1c9OJp2LGDqcT8id6zI4QqWRiDg2QE%0AIhuMnvnAgJ5/8fOf5/4bL/vGdPUBCCciE/mEYb4nTmcuBIqB+QijceM2AHpncvGQCp3eTRNhxptc%0AmihM3Hor3miCa47kMvZZCaNQEgnHw3TF3EggoK2tFn1/3eFo/iTMQkSjcOwYr7Qr6l31Rasfu6SV%0AzYcn4aSe8Mkzz1A3NcPOAe1vEBF6/b3MuDOln1EqRduPn2JXP8Sd6PtnznwvRRgWH0YinSCVSVV2%0AekOxD8McrXT6tK4LwSCz/jp8bl+2/sZbmmiYLj/eJT0+RtAHPk9D9YQxPMxwYwbP2g0AzB4dKt6m%0AECZh1BDOf6FITk/SG4aM08EtQzA9W4EAIhGIxQj60PnlfeCc0fOxyiGWinH+hK7DGYdw3UsWwjB9%0AjA4Hx7vq6Q/qMC0XP3tMv1fAutOx1WVhiIhPRD4pIl81/m8VkZvn208p9TgwWbDsITPtK/AM0LeA%0AMq8o3AePZCfMWSu++YLmEUaJxrWUhZEXYdSClzf6ON0AFz2jhy6+9agDXzxD6h03M5ecm7cnkQ1J%0AXsmHMTjIqy1CQ7PxQhv6KPfcoxvfLVuyjui1yflDfJgIRvItjIEgpJ0O+LVf0wER07lQ7SZhKIcj%0A20hbUWdYGD3hXMTVQkmqZWKO8eaC8OzXXkvSV8etgzmfipnGdio2VXQt4YSRC8N0vBtlaYnlx60q%0AwsGDoBR721LFFgbwzGWG9XaPkYp+507SLic/2pILFtjj7yHkTJR+Rk8+Sf30HN/aDj/ZJKhdu7K9%0AaWtocxNN3ibi6TjJdDLrf7E6vePpeLHTv5SFsWGD7tHu3Glo8e68c2Xa2/BHUnnP0go1Pq4Jw+3T%0AVq7HU5kwMhnUqVOc8CsaN+p6GD9RYdiuCdPntgIWhvfQMQBCt7yNQBTqn/tF+Y0NH854fYa+pj4d%0AEh4qhgeJpWJsm1DQ2cnBC3p468tRTTCHD+feTeBwh5ONo3G63K1c8fIUvPvdAAwEV26WN1RnYXwD%0AiANvNP4PA3+7BOf+APCjMusU8GMReV5EPlTpICLyIXMW+ngVKSRrwsQE7okpBgPQ7G3Oq/iFU/Ir%0AEoYjnzBKhXMAGJw8wD39sOZnL0A8zptemGDGCxNXXJh3rnLIlqGCJJUZ3M/+dovj1OzF/PjHusGo%0Aq8v2Dvvi1UesDUaCtPuMaK2+dgaCMNXbBu96l36RLLGysoTR1prtKeWhq4uMQG+YPEnK2oi3TEYI%0Athaklq+rY+Kqy7hlCIKzWjseDA7SVt+W/W3FTHyGjqglPImFMCo6vi0z70tZGBPrOni1sy43e3/n%0ATo5csoFwHdmef29TLxMSL00Yu3aRcDt4cAvs7FfI4cPw4INAGQvDErHWHOFl+jBMf0fRxLlShHH+%0A+XDNNXpi6sQEIZ8j71yOjg4cCtRkaT+GTARzhCGSnYtRljCCQSSZZMQPbWu3kXCCMq2ycohEdFA+%0As8zLjPrDepRa+o8+RtwJPT95rvzGBmGM1qdZ17wuRxgVRkrF03G2jKWhv599v7SVgbG0jiSRSuXe%0ATWBfW5o1Y3NctW+OxlgG3vtekj1dq5IwNiulPgskAZRSEWBR0wpF5K+BFPCfZTZ5k1LqYuBG4KMi%0AclW5YymlvqKUukwpdVlHR0e5zRYGoydTysKohTDyhtVSOpwD6AbtgQu8OGbn4OGHed0zh7l/Cxyc%0AO553rnLIJhDyeLS1UCh3ZDLIgYNZiQ2AzZt1rzKRyFVQS96OmiyMer2fx+nh/AkHp3qa4IYbdE/T%0AIkuZ+bwlUOZ5ud1M+l15FkbhsNr2yRiTrXVFu0bffj3ds5B+5mniqThHpo5w8zZtEBcSRjgR1iFQ%0AShBGRcf34CBKhINtJXwYaFJ4ZHsj/PSnekTPoUPsuWI9fo8/G6q9p7GHcUcEVfiMDIJ5fIsbV3ML%0A95idzK9/HSgvSYEmQJPorJIUlIlYayUMM9f4jh2aEIeGCDZI3rnM8CCzI8dK3hbHxCQTJmFANgCh%0ASVpFZTAkpWE/+LyNjDU5cZ2u7CQ2rTtaWlZEkvIfOUlKoP6yK3l0s4MtP9tXfjivQQynvUnWNq+t%0A2sLYNKrfvaFfOU8v/Oxn9bfxPiqleKElgkPBDbv2EfZA+pqriW5auyoJIyEi9RjTRkRkM9riWBBE%0A5P3AzcB7VJlpk2YKWKXUGPAD4PKFnm9RKEMY07HpkoQxFZ0ilclPmFJKkgItIxT6MIYmhhh5w4C2%0AED75SXxTYXYOwL6xfXnnKoeAL0AinWA2OZcLQGjFyZNIJJIfk8rt1qQBOcIwwnR3RIVIMqIDGlZA%0AJBkhmopmJSlSKTZNZDjWVad7stddp3utxuMOxUJ0xpzad1AGU2319M5YLAyXdnorpWB2loZoism2%0A4sbaefM7SDqg6cFHOTR5iIzK8NZNb6XeVV9MGPEwrdbwJFbCqDQXY3CQ9Npeop7SFkajp5H7znfr%0AXuJHPwrAM5euyTbsoC2MGVem+Bnt3QtHj/KdLXHevOHNnPbD1MX9MDVFtMlHzF1akjKvxyQ6qyQF%0AZeJJzczoZ2JNHWsM7yaZZKw+nXcuX7fOIx48XjqqrHMylLMwYH4Lw7AQRvz6Pk611uMbq5w/Iuu/%0AePObYXS0on9gKdB87DSH26De18wj2/0ETk3Dvn2lNzYIY8SboLWulWizL295KXimZnQ+loEBYt0d%0AvNAFPPmkXmlIUtPxaV5p1+/O+r0neGALTBFlemO3JoxV5vT+FPAAsFZE/hN4BPjzhZxMRG4w9r3F%0AsFRKbdMgIn7zN/A2oIqhE8uAwUFSbifHWvSLZ76Y5SwMhWIqml/hyxGG3+svlqSCg2zsPk/3yvfs%0AIeN28aOtZBMpVUMYYJntXdgYlQtiaBKF+e1yQWsrrRHt+J1v8p510h4Ax47hTcOBDqN67dihNVnj%0ARQvFQqyJOko6vE2E2/30hi1Ob6MnH0vFsj3LUHtxXK22ns08th76fvJcliDO7zifbe3bslGATcxF%0ApmmMWAijWb941UhSCSNVbjY9qwUN7gae7ElBZyfs2QOXX85JfyYrHYG2nObcIPF4fla2nTtRIty7%0ALTd588Cbzgdguq0Bt8NdRFKVJKmKhJFOQyyWnzp27Vq49FKAbKRaE029OiLQzPARipBO4w6FSxJG%0A2ZwYpoXRpJ/vbEczzZPzDGkeHNRy19VX6zKPjlbefpFoPz7GgQ7B6XDy7KU6ZlzhII4sDGI46Ynh%0Ac/vIBNrylpdC5wmjvRgYwOP0sNNUobq7s/UxGAnmYlOhJ/0GI0GCawM0xyEQLu1TWg5UM3HvYeDX%0AgPcDdwKXKaUenW8/EbkTeBroF5GTIvJB9CxxP/CwMWT2y8a2PSJyv7FrJ/CEiLwI/By4Tyn1QIlT%0ALD8GBwn2tuJye6hz1eF0OGnyNpUlDMif6KaUIplJliaMgrHz0WSUY6FjDLQPZNOrJn7ll5mpg33j%0A1VsY2TKUyolRjjBM55rFyUYgQHO4QgDCu+6C22+H229H/vlf6Ji1EIZxnr2tRu/vllv0t/GiaUlK%0AlZzlbSKypo2NU7Dl338It9/O9kf1Ma2EMdPeWLRfg7uBH57vov3VcQKf/xJ//DS87js/5TLvRoaC%0A+SNwHNPTOBS1SVKZDAwNEdmskzqVlKTcDTrHtnndt97KTHwmz8Lo8fcwa1YLK7Hv3Elw+2ZG/XD1%0A+ly02kMAACAASURBVKsRhJ9f1g3ARFtdyUBz1kEUVUtS1nhSpi/AOmseGPbGafHm6kn7Ol0/5kZe%0ALb4voRCSyZQkDK/LS72rvqSFoUQ43aiJN9HZTmAqUXxsK4aGtK/NtIoX6cc48MjdHH7yh6VXptO0%0An5zi8Bo9uCLV2cErm5vgW9/K1n3uuiu3/cQEyuHgtCuOz+3DGTAIpgJhdA0bKkN/P16XN0cYlncx%0AGAkS8UC0u4OMy8n9W3Un7lSfJpT2V5fYd1sBrnIrROTSgkVmTIB1IrJOKfVCpQMrpW4rsfhrZbYd%0AAW4yfh8BLqp07BVBJgPPPceJrc201DmyL2lLXQuheDFhmNnNrI1rMqMbzHKSlNWHcTR0FIVia/tW%0AuPgmHaTwdz+I48jPFmZhlJKkjh4lVe9lrKFgTsc112iN/MILLQcL0FAuAOGRI3Bb7vGuBT5xOQQ+%0Alk8YLzQZ57fEyuITn+BAcIjW2dJxpEzIpZfS9KO98D8+CejKcf4f6Jm3rUYjMRMozuMlIjzx+gDx%0AHwe5+uuPcDXAg/+d3/xv1/KNtUeJpWLUueqYS8yRHDudvVYAfD6Uy0lLrEJ4kOFhiESY29QH8fKS%0AVCQZIfPe9+D49rfhXe8i/Ph9WQsVtOU0ZyWM5mb9/cILvPS+q3A5jjEQGKCzsZOXWhPwxjcy1DNN%0AS12xRWNaGDPxGZQRcGheScqMWGslDHMS5G/8Bupzn+O51jneaqkngfVaY8+UCkNuiW6bRxiTk5BO%0Al45YOzJCMtBKyjlJvase1dNDc/wlZidP09jWVXwOyA03Ncu6GD+GUvh/43c4tsbD5ldKzEk+dgxX%0AKs2xrhz53nN5M+ffeQA+/vHcduedBxddpImhrY2MI4jP7aO5eQ1zXgcNFQijbyRMwu3As349nnEP%0AL3dC6uLtuK6+OruN+f7N/dJlxOIJQvWPEIwEOdWt73PTseX35ZioZGF8vsLnc8tftDOM556DU6d4%0A9uKOvMbVHNceioUQJNu7y6YHteSPMAOJlZOkrD4MM1lSX1Of7umOj+N872/T2dDJqdlT2XNXwrwW%0ARiiko6tKwbFuvBHGx3W61OzBAtSH5oquCYD9+/X3gw/C1BTDV13MjiEIGKTJ0BDh5nqOOCyN1I4d%0A8PzzHHv5CY6ffAV3WlUkjF/+23/TiaqmprIEtGPQGO5qNBJzHaW121R3J+/5yvVce/sl3Pqlq6Gv%0Aj82jSTIqw6FJHfXzocMP0WRYUNlyiJBubqosSRllmd6ge/3lnN4AkStfr5/Bli2EE+E8Saq7sZs5%0Ac1Sw+ZyM69rXGGFz62bcTjc9/h4dgPLJJ/nqr64rWQeyPoxaJSnQfgxr6liAbduIjA3zXFc6b1Z5%0Ag7+dYy3gf7VEPClLKJE8wshkIBTKdrTyMDxMfI2Wberd9bj6tNU2frBMqlbDumNgIFfWxVgYe/bQ%0APRGnZTzMsdCx4vXGsz5hNMwtdS383ys9uXp58GA2eRcAwSDpdv0O+dw+Ar7AvAEI152OcrrbD04n%0AXqcXBMYeux8+/ensNiZhhL/6RcLf+lp22Um/YtYD3oNVDEVeIlTKuPfmCp9rV6yEZwq7doHLxWOv%0Aa8h7SZu9zVnCaK5rzo56KSVJmXFhqpGkzHSs5qggE6aG7xBHttdYDnlWTikfRihEtFGXZd6RFYEA%0A7qnpomsCco7H178eWlp45arzWD8NnQdPZddPre9kNjGbG/9vyByH/+0LleNIWdHUpMmzv5/JC7dw%0A66ARPdSIP6QaS9+PgC/ASHKS3ZFDrF13IZx3HmtO6KGgpl9j19AuNqQaisvR3FxZkjKufXK9HuFV%0AzsKAfMd5OB7Ok6S8Li8Os9E2n5PR+L3oGKc/oCWJXn+vrhsiZeMGVZKk6l31uB3u+SUptzvvPoTi%0Axak/RYRDHU7aXi0xkqkcYRjrSk4gHB4mYhKGq56GDVv1uY+8QkmcPKmH1fb36zhoLtfiCMOQSHtn%0AYNfgruL1xrMe6db3Kjtr3qyXW7bAG9+Y82kEg6Ta9P3yuX0E6gOM12cqEsbG03FO92mSMUdTxtP5%0AslxeYM+GjuyyUHyaQx1OZKiKyY5LhKpmeovIBSLybhH5HfOz3AU749i5E66+mpPOubIWhnW5OQeh%0AJsKwSFLDYV3xzVFBJsz/1SRJaa5r1jNMy0lSoRBzPnd1GboCARwTk4gqQxiBQNYH8fyl3aQFmh74%0ASXb93GY9JzPrMB8YgG3baHrgJ1xZtzl7jmox9pY3cvkIpI6/CsPDjDY5St5X0C/WvvF9hBNhBgI6%0ARpcZHnowOEgqk+LeA/dyTeMFxeVoaZ3fwmhqYrpFE0U5Hwbkk85MfIYmT35k2/oW47zmczJ6+s/J%0AiPZlQc7CoHwoa6skVThKqqqcGNbUsQbKpf481lXPmhNTuaRbJiyEkb0n8xHGyAhzAW3B1Lvradmk%0AnfuRYweLrhHIdVQGBnRZu7sXJ0kZlkFTAh7a872S5ws1eYi35Ef+zRvcuWMH/OIXOg5bMEjSiF5s%0AWhij9ZnyAQjjcdZNpBhfq9+j7Iz6dP4g1GAkiMfpodHTiM/to95VrwkjFtJRp1cTYYjIp4B/Nj5v%0ABj4L3LLM5TqzOHBAyy633lr0kloJwzrz2uf24XP7ShKG15k/DwOKk94MzwzTWtda1ACZFkc1Y60d%0A4qDd156b7V1CkgrXO6vL0BUIILEYfa620oRhmVR0whPj5xtcOO65V2vZwSDJrZoUrPtG3v42Lt4f%0A4lfdF2bPUS1C118DQMMDj+j4Q01S8r4C2fDqgCaMgQEkHOYy6WEwOMgTx59gMjrJFd4tegeL893R%0A2lZ5WK1x7dF0Lo9BIczevZV0wol8CwOgodXIk20+J6O3fMyX1OVGP/9gJEg8FS9LGG6nmzpXHeGE%0AtjAc4si7NyXlIGvWPWsmQAPlCGO4pxFvPFXcszcIY8bvxuUwXKOVCCMeh/FxwoYfqt5VT2Crdl0m%0ATxwrukYgnzBAl3mhFsbRo/Dii/yiW78HR195sng04NAQx7t82Xeyua65OIiiYTmzaxcEgzp5FDnC%0ACPoqBCA8dAingsl12mown1mihIUR8AWy76wZhigUCzHS69cTGSNVRPldAlRjYfw6cB1wWin1u2iH%0A9Lmd09vUJHfs0C+pd34LA4on71W0MLx+YqkYybTW0UdmR4qsC8i3MKpB3mzvEhZGqF6Kop2WPpAZ%0AgLClmDBMHdlAMBrksYvbdBTRB/SANjlP9xat+/5kexPuDLztqbG8c1SDzHn9HGiD1oceh+FhRvyq%0AaEJktui+3HFNwgB4c6yboYkhdg3uwuv00k8b+Hz6Y8DR2kprvIIkZVy7Oeu8GkkqkU6QSCfyfBgA%0ATW3aD2K1MFK+esJ1ZAnDfP6nZk8VdVKsMC3WuYQOPGjtEFRlYVRJGKN9Lbn7YEXw/7V35mGSlfW9%0A//xq76W6a3pqtu7ZYeiWYRMGRkENCCogMmNEBZOImgRJNBElGvXGe69PjMvzZLkmmiAaryYXNcTI%0ADAiiRERwQxaRbXpgZhiY6WaW7pne1+p67x/vOadOVddyau+ufj/PM89UnTpV9Z7qqvM9v32AmZA/%0A7bPMKxhHdMLBsJXp1hRsIhrvZCQMkmtU69692hW00so+6uws3cKwfuNf3qathdXDSe5+/u70fXp7%0AObg67PyN3XVYDqedpoPeVjuVyZi+WHALRs4GhNZnaDcCdVxSiXQLY3ByMO07bf/Gh6aGOL62Q6cX%0AP5/DKqswnibuKaWSQEJE2oBj6MSYxmXXLp2Lvm5dVgtjeGqYE5MnyhMMV+48aAvDjle4KcbCSFtD%0AjhjGyfD8eQrZX0h/QTcmWtMFY3BQB8jdgjExwOMXWG3BvvAFACJbz3Yes/nX0NMci/poe+CXae/h%0AhaZgM7t7oONXv4W+Pg61JvO6pECfuDujnc5azx+J0jvQy669u7hs82V6SFTmGmIxluUa02r7+3t6%0AnKpzLy4p2/WYaWHEOvTfNjFqnYD6+pxUYSeGYX0nDpw8wFQid6M5u65nfHZ8nruxoGD09aWCyBa5%0ABGPQit24578DqWaFIdd755uJYVkGJ63iS9tSG2gPETqaw4VjW7a2GJZjYezezdzpPTyo4+yckVjG%0A7r2uOIb1Pd+3MuD8jXMmEOzYoav6Z2eZaNOC6RYM/7huSphJ0koeGd2kLxzyuaSyCcbw9DAnN1hW%0Aaubfo0p4EYxHrTbkXwUeAx5H11c0JkeP6nYOO3cylZhiKjGVdkVuz8Q4NHKobAsDUieT/tH+eQFv%0AKMPCaGnRXVXtRnHJJAwPMxhOFCUY6zMbELongVkMTAwws3EdnHEGPPUUhMO0d5/lPAa6GvyHL9zH%0A8xf2IErpHlLt3g3VpmATu3rAN5uARIJDUZXXJQXQvbxbX2l3dkJrK92D2k10cOggO3t2ajdKFsFo%0AzxX0to+9u9sJ5mezMDJdUrZ7zJ1WC9CxQldOjw5aV9T9/RyLBVjRvMLpf2X//QulVkdDUac1SEvI%0Ag2DYCQP9/Vo0MiyM4SxBb4DZFcsZjfiyCsZIWyj982hu1uNgLcFIJBOprgGWZTBotXexnzcUb6El%0A16jW3t70WqHOTu1SK2bMLWgxePBBxq98I/2Wbl4S6ubeffem+pVZf+vn4jLPwpj3We7c6XQxGGvX%0Ax+MWDOc9M0jueZZDbeCP6t9BIZeUjdvCmNjYpQW0RnEML4V7f6qUGlJK3QK8Abjeck01Jnfdpf/4%0AO3c6pmemhQH6JFCOYLhbnM8l5zgydiSrS8q+wnS7xfLhzNO2Twi2b3N0FJTieHC2KMHozGxAmOlH%0AxvWFtv25W7bQ0ZrK5gC4b/99TCYmaXn776Vev1AcxUVToIlfrYXJDv259Uezf66QEgzbrWMPiurq%0A1ycWQXjLaW/JKRhNs4rp8SwnLdexOy6pLBZGpkvKtiIzXVIrVm7Uj5+06kH6+nixNZFaNykLs5Bg%0A2DEx9ywM55Cy1UD4fPo7Yh9TDgsj0wUWjbSxf2Ugq2AMtQZSGVI2uaq9LcvAbiBpf44TK2J0DGbx%0Ax9vpv67vXcm1GHffDckkJ9/0OsbDMNPaxLlqNROzE/z4hR/rfazj2xNXhS2M88/XAXhg1BrP2hRo%0ASheMbJlSvb3sXZ6yrnK5pNx92iBdMFra47qQsUYWRs7CPRsReStwv1JqWCl1UERiIrJTKZWjPn4R%0A8vGP6+Z7oGsLNm2CM85gaFAPFcomGJm3wXWytvDqkjo2fow5NZfVwijVJaXizbpD5Pi4dj8M6xPG%0A0cC0N/GxAsGrp3TWlVJKX6339upmghs3Arqa3RGMHTvgM5+Bnh4CPj0hcPfe3QxPD/PQSw8Ri8TY%0Aeu2fwYc+m7fKOxuRQISkD154zRmcfucv6IvCRTliGHZ6sfvES3c37Q8+AMCr172aVa2r9I948+b0%0AJ1tWjxqyTgoPPQR33KFv//rX2jI65RQmj0ziEx9BX0aLdVIuKdvCyOWSWrVStxcZP3HMmai3d6M/%0Abd0dTR2E/eHCFkY4ytGxo1kz4GIRHYf6yA8/Aujv1Ede/REkGk1dmWaJYTQFmubFiaKhKHvicE6W%0AGMZQh3++YFgNCN0n2662Ln2SD4U40SyE/CEnPT2xeiWrHnoB9eEPpydm2FfoPT1MJ6b50q+/xAdW%0AvYIIaPE57bSsn0tWdu2Cri4GT98IP4fpVctZNyq0hdu4Y88dulnl3r0QCvF8dJYea6piTsGwhnfx%0Ala8w3BqAAW1hdDR1MGhfT2RaGErhe+45entSgmGfJ9wWxlxyjhOTJ+ZZGGkuQ3sIWg0oKBjA/1JK%0A3WHfUUoNWZlTjSMY3/hGepbBpz7l5L2Dd8HoaOpgeHqYRDJBwBdwfJGFXFK5Umrt97hs82VctP4i%0AT4cSb44zp+aYCPtogZS5bp0AXw5MssaL+MRi4PMRnxCm56ZTV6579+pJYFZb8uHpYWbmZljRvELX%0AZVx2GVylu8NeuulSfrT/R06x3J9s+xOCLVH40z9N75/kAfsq74k3n8dp+0+yZ8WenC6pUztO5ZzV%0A5/CmU96U2tjTQ+C227h8zWv5/W3v15/Hiy/CO985/7iBqUGrR9EHPwjPPqtdKwBXXgnhMOMz4zQH%0Am7NmmzkWhuXWsl1SmRZGV/s6xoMwNTygTygzM+yLwNmrUo0ORITOaKcnl9S+mX0EfIF5SQ3bu7bT%0AEmrha49/jdnkLFOJKXb27OSUaBT26b9NNgsjV5HgM8sS8PhhbbXaFyMHD3J4y6r5grFpEzz6KLHw%0AnzqvC8Bjj8GWLUwmptLcWDMXbmd098O0f+2r+CXDAbJ2LWzfzu3P3M5f3PcXrN36v3knFG9hPPYY%0AXHwx45Z7bGbVCqL9L3PRuot47OXH9D7WxLvx5KHCFgbAH/4h/PznHOlsh4NaMIL+IIOrosCo7in2%0Aelf52jPP4Bsd44nV8FrbwvDbdRgpC2NoaoikSjpp+5C6IHLW1N2d6uJbhNVeCl4EI5vbysvzFg9W%0AxkYmxQqG213V0dThySU1OjPqfEGyBb1FhPv+4D7Ph2JfiYwE5rRg2IFvSzCOBqZ5hRfB8Puho4OO%0AcR0DGZgY0CfC3t60FiJOwWGb5Uu9L7XW777ju9lf227fXAT2SeVAz0qO/OJHjPzDupwuqWg4ym/e%0AnzHoxnJl/OD8L8JZr4RvfUuL1lUZs8AswThx5ADqwAHkySfh7/4OPvKRtN2GpodYFllGNuwYQqZL%0AKjOGsaJlBQMhmB45mda59ebT0tfU1dbFz176mV5egRhGyB+a9z162+lv422nvw2AXxz6BRd9/SL2%0ADu7llLa2VD2FR8GIhqI8stx6znPP6YuEH/wAZme5f2vzfMG46iq44w469x9zXpeTJ+GBB+CjH2Uy%0AMZjm1jvrfZ8gfvKf+PTFf8mnfudTWY9190M6OH370M+1YBQb+B4agnjcEfS5NavhkWeIN29hz4DV%0AxaC3F846i8nZ55zvXs4miqDdUk89xcmffR5IFS9Odq3kpfV+1u/enf4dsor97j4N3pDHJTWvsWfG%0A7VgkBn/7t/AP/1DcZ1AiXoPefy8ip1j//gEd/G54ShUM+3lOHUYW14m72MpuC5LNwigW+8s05Lfa%0AXmRYGEORIvrnx+O0jbkaEM7M6K6zLj+yvfZs7rRKEvTrgsOpxJTzg8qVVpsVe8226b57t+4mu317%0A+n6WYIRGJxm+/d/1Nrvlt4tcJ1SAgC9AyB8q6JLyiY+psJ+50WHnKrl102lsiG1I28/9vcgbw7Aq%0AvfMVZXYv10Hj3oHeVKZUNJq6XeD4ouEovfb5yv1ZrlzJw+tkvmC85S3g87Hm/l87r8s99+hkjJ07%0AmUxMplkYq1tX86q1r0rPWHIxOTvJvfvuJegL8v0jP9XV/sVYGHNzOh4Si6Uy4az03GUh3cXB/p4n%0Au09jNjnrCFrOJoou7KC+7WaKN8d56JUd8LOfpccxdu9m/LwzORLN75LyJBjZhpBVCS+C8WfADPAf%0A1r8p4APVXNRCoVKC4cUl5RMfq1pWlb1m23Q94be+dBkWRrGC0TKig7uDE4NaLObm0gTDtjAqIXaF%0AsKfu5SuIzMmpp2pf8969umjsnnu0EPgyfgKujrVq1/e0NWV3RnVht4bJRWuoNZVWmyPoDTDbFCI5%0ANsrIfn1l+8pz3zxvH7cY54thjM+OMzo9mreFzPLm5cSb4+mC0TVf7PNZGPs7QPn9WjCmp3UQ+eqr%0AGZubnC8YK1bARRfRfu8DgJV9tWuXDhKffz6Ts5Pzih939uzksZcf49Dw/CaHP37hx4zPjvOxiz7G%0AzNwMoyvairMw7DnmsZhjAfrWroVEgs7pEMNTwyT3PQ9zc8ycquNbbkHLmnHmYmJ2Is1VGW+Oc8/W%0AkLbkvm91xT10CB59lIE3vAZwBb2zuKQ8CUYN8ZIlNa6U+rhSahuwHficUqpA0/rGIFtqodutUJZg%0AuILe/aP9rG5djd9X/pWC0wTRZ+V9lykYEasB4cDEQNYMqXzxl0pjz/XOFxvKSSSi/em9vXD//dry%0AymI52IJxyglof+Sp7PuQ38IAHfieF8MIzxeMuaYIMj7B80//FIBLXv2uefvYn23AlyULycL+Pg1O%0ADhZs+9IT79GCYVd7d87/2+WLYcwEYHpDlxbfBx7QsYwdO5yT5Tx27CD41DNsPAmjw8e1C+vqq8Hn%0A0xZGRqbZjm79mWezMnb37qYt3MYnX/tJ4s1xDrXMFWdh2MkMLgsjaDU97BxRKBSTTz8BwNSp81vY%0AZ62ad5H5GcSb4/wsPq7jL3bPKWvW+5FLtXWbaWEU7ZKqIV5ag3xLRNqsYUZPAc+KyEerv7T6MzQ1%0ANG9gTcAXcH6c5QiG087BsjAq5dKxv0zHsYL4GS6p4XBxghE84WpAaGfGuDJS+kf7s7Y0qQZNQUsw%0ASnFJgQ4O9vbqH25ra3oQ0sYSjHc/5cOXVKlU4QwKCkaoJc0l1RRoSrXMcKFaWghMTnHs+ScYaPVx%0A5rrz5u3jzpTL1dLFfSGTWYeRSc/yHvYO7i3NwrBEb3zz2tRn2dICl16aVzAA3vZ8gBUPP6UvYqzP%0AdSoj6A26aLEn3sOu3vS8mrnkHHc+dydXnHoFzcFm3nLaW3g6cAJVjIXhEgxb0EPrdbba6mEdr5t5%0A5kkAxjZaw7tKsDBsdBuPQf0Z/OhHOrlm927dUHODrljPTKst5JJyB8AXnGAApyulRoCdwA+ATcAf%0AVHVVCwT7R5P5I7X/SOUIBqQClf2j/VkD3qUQDUUJ+oIcxbIsXBbGbHOEOX9xgiGDg/jxpSyMzs7U%0AlSnawqjU2gsRCURKd0mBtoz27tVXeJdfrq2OTFpawO/n9GNJjnWEnelzmQxPDedNT24NtaYFvbNZ%0AFwC+aJTI1BzJvkNMrVyeVRC8FG+6X79QV+OeeA/Hxo8x2WQJWIaFoZQq2OhweMNqHfS+805405tQ%0AkUhuwTj1VNi6lbfu9XHqg89oobrkEkDHJLJdbOzo3sFPX/xp2gTLh/se5tj4MV10ae1zsGUW1d+X%0Ae852Jm7BsP4+4Q3a9bR8SF+IqN490NXFRJO2+N0us1IEY2J2gqmrLteFtN/9rq4K37HDKf7M55Ia%0AnBykKdCU9pqRQGTevJNa4UUwgiISRAvGnUqpWaz53vkQka+LyDERedq1rUNE7hOR563/s6aZiMjl%0AIrJXRPaJyMe9HkylyfWjiUViCDIv66VowbDaOfSN9NHZWhmXjogQb47zsrJ8tS7BmI6mpwcWJB5H%0AZmdZ71uWEgx34RTawqiFOwrKdEmBXrs9kjSH5YCIY2Xc84pg1jTFpEoyPD1c0CXlWBgZszDcBFrb%0AaZ2BNcOKpg2bs+7jFG/mEwzX6xdySdltR47bbssMC2MyMclsMnuBp/2dH1gf1/GL/n6nKwKQ02XG%0Azp1sf2GGc355QM9fCYed98pWLb+zZyeJZIJ7nr/H2bardxdBX5ArTr0CgDec8gaOxYK6+j9PC/E0%0AMlxSLcEWfKvXgAjLrILBwHP7chZnliIYAMe3na5rfD72MZ2d5/rMbMHw+/z4xDfPJeW2Ltyv62Xk%0AQaXxIhhfAQ4CLcCDIrIByFG7n8Y3gMsztn0c+LFSagt6Nvg8MRARP/Bl4ArgdOA6ETndw/tVnFyB%0AzVhEz/f2ZeSJR8NRhFT9Rr4BSqB/5McnjnNy6mRFr9LjzXH6lVXZ63JJTbaEnfV7eyF3A8LjWQWj%0Ab6Ry7rRC2EHvkl1S7pnlV16Zez9LMP7f5rGsPaXGZsZIqmTez9Ed9M4cz+om1N5Byyx0jQnLTjkj%0A6z7FWhgFXVJWYWC/uLKEXOTqI+V+nyNd1mN+P7z5zU52UD7BCCShbXQmTaxzWRgXdF3A6tbV7Nqr%0A3VJKKXb17uKSTZc4v8nmYDOrtpyjHz98OO8xpw4u3SXVEmrRs0BWrSI6OAoKmva/mLP9S6mCMZgY%0A0SnGR4862XmZggHaysh0SeUSjPZw+7xzULXxEvT+R6VUl1LqSqU7h72EbnNe6HkPAicyNu8Avmnd%0A/ibaasnkAmCfUuqAUmoG+I71vJqTz8LItt0nPtoj7U4bhkIWRlu4zRnoU8mr9HhznGNTg9rl4rIw%0AxpuDxV2VWILx2f8Y5EOff0AXaLkEI19Lk2rQFGhiKjFVnksK4Hd+J326YCaxGDPRZn66EZ6zqv3d%0A5Duh2rSEWlIuqenRedaoTVMsTvsUrBhX+LrWZt2nOdic8ztn4379Qn/fjbGNhPwhDiWtE5/HTrWQ%0AsmQOd1nv8brXQUdHYcE47zwGloVJ+ERbGBaTiflZUqB/S1efdjV3P3c319x+DTv/YyfPn3jeCYjb%0AbD3njQD872/fwDW3X8N1/3Udzw9anVu/8AV45pn0F84UDNsa6+yk+dhJVo5DcHQiZ4PJeU0UM8gl%0AGAMTA6kECivgbwuG+8InHAjPy5LKJRi1dkeBxwFKbpSmuDLdFKuUUnbv4iNAtjzSLsCdT3fY2pYV%0AEblBRB4VkUeP5xpUUiInJk9kLc665vRruP7s67M+x51FYZ/YsrWPAH219tLwS0Bl6xg6mjp0Gqx7%0AJsbQEKPNftrD7YVnYdicey5s387K0TlWHRnTRVpveIPzcL6WJtXACXqX6pKKx+Hd755XhDeP667j%0AxIdvJOFPTehz40kwPLqk2js6aU6AT5E1+Gxz43k38taet+Z8vBiXVMAXYEvHFv577bSuk3DPcgce%0A69dlVpuXzXeR2WJ0LDIH118PN98MUFgwRNj9tq187fXtjgUHloWRxSUF8Mfn/THd8W56B3rZf2I/%0Ar177aq45/Zq0fV67/e0AJPv7eeb4M3zn6e9oN9b4uG758+//nv6iVoscolHGZsZS4trVRejoID22%0AZytHC/vVratJJBMcG88+42IykZ5avLJFB7aPjB3RVu2b3ww33gikYhVuwQz5Q/MsDHeQ2+adW9+Z%0A8xxUTepWsa2UUiLiMVKV93VuBW4F2LZtW9mv52ZgYkC3vMjg3WfnHjjoNlln5mYI+UM5T9Duee16%0AgwAAIABJREFUH3klr9JjkZhOCXbPxBgeZnidFHdVsmYN/OpXfOauG7jrubt4+eZH0x6uZUotWDEM%0Ad9C7WJeUCHzzm4X3u/lmliWm8X32/5QsGGl1GNOjnLY8e68jf5vL5ZlHMD532efyLrmYoDdot9RP%0Ajz0Nd84/vl17d9EV7eLcNfMD/n6f7lU1Oj2qW+pYFBQM4JEd5/O9PYe40bUtVwwDYFvntvkV+xm0%0AdWlR++uzb+ITN3yAls+26BOxHdPI7OE0NKSTNvx+xmfGU+67zk78v/xlumCMPQKkWxh24ePewb26%0AH1kGmRaG/dvoH+3XF3B2LQbkdEllWhjZzkHvOec9uT6SqlJbBxgcFZE1ANb/2WS6j/R5G2utbTUl%0AW9MvL2QTjFy43QiVjGE4a3DPxChmFkYGTkPDDDM8rS1IDYgEImlptUVbGEUQDoTZvGyzTj/NwKuF%0AYbukRqZHcloYtLisgSz1EF4pJq0WtGDsP7nfGeBlMzk7yQ/3/ZCru6/O6R+3kzXSnme5b/IJRjZ3%0AzlRiqryU7NZW3QxzYMBxUU4lplKCkRkMHxpyLJxMC0MGBth2PMB0JAhdXY6F4T6h2/GfbBcSYAlG%0AIPUZtIZaaQu3OR0R3DguKX+GS8r6fieSCU5OnUzrHVVvaj3T+07AtqOuB7LV/z8CbBGRTSISAq61%0AnldTTk6dRKGymoP5KEYw7JNIc7A55yS1UohFYkzMTpBsbtYuKaVgaIjB0FzJgpFIJpwCNJtKtjTx%0Agm1h2FdgRccwiqR7eXfpLqlQC7PJWV2NPJM7hpEmGHksjEKE/WGnzqPgvHb0sSWSCfaf3J+23a6k%0AtlNXsxENzRcMLxZGLBJjNjnriEsimSCRTOS0MDwh4rRQ9/v8BH1Bz4KRFsOwPvuLX4AjnVGnqBDS%0AXVLr2tfRFGjKLxgZn0FntJP+sfnFhVOJKcL+cJoHwu2SOjGpQ8DFXrRWk6rN9BaRb6MHLXWLyGER%0A+UPg88AbROR54DLrPiLSKSL3AFjxkQ8CPwT2ALcrpZ7J9h7VJFvBjBfaw+3eBcNyI3RGO73HFTxg%0An8gSzVbQe2wMkkmOhzzOwsggLXDnon+0v2ItTbxgxzBKdkkVSU+8h+cGn2MuOZe23atLCrR1MTE7%0AkdvCsOeWBINFt3x3IyLOe3h1ScH8K+VdvbtoC7dx8caLcz43Go7Ou3jwKhiQ+vzyzRQpCkswQFsD%0AngUjwyUFsOVYghdXN+dcn098TlwlG9kEoyvaldPCyAz4u11SpZ6DqknVZnorpa5TSq1RSgWVUmuV%0AUv+qlBpUSl2qlNqilLpMKXXC2rdfKXWl67n3KKVOU0qdopT6mxKPrSxK/WOlWRhJbxZGpYPG9g9z%0AJhLUguHqVFtJwegb7atYSxMvOBZGDVxSoE+qU4kpJzHBxhkulKeXlH3lemRMd0LOlVbrWBidnfP7%0AWhWJ/R5eXFJ2LYb7xDeXnOOu5+7iyi1XFnSl2g0VbYoRDDuLMNsVfEmUKBhjM2O0BlMuKZv9q7Sl%0AlmuqYk+8J6urMpFMMDM3k93CGM1uYcwTDJdLarEKxtKb6U15gmFP0ZtOTHuKYVTapWP/MKcjAW1d%0AWIJxJDBZcQujVhlSoK/0puemnR9yLQQD5l+FD00N0RJsydrqw8a+yrcFo6BLqoz4hY39Hl5cUm3h%0ANjqjnWknvl8d/pWupO7O7Y6C/C6pfCf/XBZGtrTaosgnGCdOpFq4w3yXVGj+599rGXq55rZ3L+/m%0AhZMvON9DG/t4slkY/aP9JFUybXs2wXC7pBarYCytmd4WgxM6u6IUwQDtipiZm8nrZ7evCKtlYUyF%0A/WkWxhH/VEmCYQfdBifTM05q2RYEUiejkekRgr5g1YuWbMHIvJos1EcKUlf5L4/qLPKCLqky4hc2%0A0VCUSCDi2eJzmhBaOJXUW67I8ywr6F2GheEIRo4TctHE4042lCMYdnZUMpmqvQBHMJRSjM+4xtl2%0AdDjV50916ESAydnJtGmANj3xHhQqVe9hkesz6Ix2Mpucdc4pNoVcUqWeg6qJmemdg3IsDNA/Cq9B%0A72pZGBMhSbMwiupU6yKfhVGpliZesE8sw9PDVbcuQB93R1NHVgujoGCU4pIqk2g46sm6sOlZrgVD%0AKaUrqffu4vWbXp/bGrJoC7VVJIaRy+VTNPG4tiTm5uZbGJC6nUw6szAmE5MoVOrzEoHOTpICT0R1%0AdluulN9clmeuz8C+qLLT0G28WhjFJt5Uk6Iu0ZRSB5VST1ZrMQuJgYmBeU2/vFCUYNgWRoWv0u01%0AjIXQFsZJ3cCtVMFoC7cR8AXSBGNydpITkydqamHYP66hqaGqB7xteuI9qSlsFl4Ew75yfXmsthaG%0Al/iFTXe8m6GpIS742gWc/9Xz2XdiX97sKOd9sqTVOi6pPNZCVYPeSsHJk/kFY2RE7+dqPJj2eXV1%0AMbyqnaPJEZIqmXVWB+DU1OQSjMzjSavFcOElhtEaai3fZVdBGmvUagUZmMxekl+IYgRjW+c23n/e%0A+7ls82UlrzPfGsaCSg88OmaNxyxRMOyGhm7BqOXgJBv7am9oaqjqKbU2m5dt5qEXH0rbNjw9zJrW%0ANXmf57ikLMHIedXe1QU33QRve1vZa/2jc/+ISzdd6nn/q7uv5v4X7ndcINecfg3v2PqOgs+LhqJM%0AJaac2fWgT5aRQCSvmzCnS6oSFgboWoxAOCUYa9fC4cMpwcgyCyMto+xDH+LXj/8nSXU7YzNjWWd1%0AgLYgNrRvmOeqzGlhWC7nzEypgllSJZ6DqokRjBzk6uFSiEzByHd10Bxs5parbil5jbloCbbgFz8j%0AASsd1GrMNlyiYAA5BaPWQW+onUsKUgFLpZST+jw0NcQr4q/I+zzPLimfr2LzmC8/NbPXZ342xjay%0A69pdRb+Pe1rksibdOidna3MXkUCEsD9ceQvDTkceGCASiGjrYWAAtm7NKRh2FX6aC++aazi8eRju%0Aup2hqaGsszpsMuM/kFswVreuRpCsLqnM32OmS2qhCYbXwj2/VSux3v5X7YXVm3IFY3h6uKCFUS1E%0AhPZIO0MBq+VXfz+JpgiJYmZhZJApGLVuCwIZFkaNXFJ2wNJ97EW5pAoFvRchtrXkjmN4EQxITzu3%0ALYyKZEmBIxhTs5NaJOxmk9kEI5tLivQLvlwWBqSKOt1V67kEI+gPsrJlpTeXlD/dJbXoBENE/gw4%0ACtwH3G39+37eJzUAlbIw6iEY9jpO2nO9+/qcWRilVpTntDBqmSVlWxhTwzVzSdkWlH28+YYLucl0%0ASeW0MBYh7vHCNl4Foz3S7jTnzNbcryQyBMM/NgGzs7Bhg8588uqSIkMw8jRG7In3MD47nmY15Av8%0Ad7V1eQp6u7vVDkwMLKi2IODNwvgQ0K2U2qqUOtP6d1a1F1ZvSv1jtYXbnJkY03P56zCqSSwSY9Bn%0ANTE7fLj4WRgZxJsyLIyRPpoCTRVtaVII+8dbS5eUbUHZP3YvszBAr1UQJwW4VgJXC9wuKZtyLIyK%0ABL3BEYyWEf26rFiRVqNR0CWFdwsjW6ZUPsHIVrznJUtq0VkY6Fbjw9VeyEJidm6Woamhkv5YPvHR%0AFm5zLIxauU4yiUViDPisH05/P+MtQQQp+Uo33hxncHLQKT7qH9NjZSvZ0qQQ9o8rkUzU7HO1LSj7%0Ax+6lLQhot6BtZUTD0Zp+TtXGtjDKdUlVLK22uRmammBwkIjfJRjxeFqNhtPavL3dcUllWhh29b5t%0AYeRylzk1OgOpwHdeCyNLe5B8LqmZuRlGpkcWnGB4CXofAB4QkbsBp++uUurvq7aqOlNu0y/7RzEz%0AN0PIVz8L4zgv6DuJBKNNftojpU/oijfHSaokQ1NDdDR16LGyNYxfQPqVaK0sjNWtq4FUhotXwYDU%0ATIxGil9AKoaR6ZLyktIbi8R4cehFoIJBb3AsiUigldaRqdS2bBZGWxtjL2iXVMEYRg4xW926Om0A%0AGhS2MI5PHE9zU+dySc2pOWfexkITDC9nj5fQ8YsQEHX9a1jKLclvj7TXP4YRjnGUcef+cFORszAy%0AyCzeq3VbEEi/Eq2ViyfkD6UFLIsRDPvqtZHiF1CmSypchaA3uAQjosfAgs6eyhSMaBQCgZwuKdvF%0AOjw1nHN8LGgLsnt5N72D3gTD/q3YSRCQ2yUFKYt2oQlGQQtDKfVpABFpte7PH3LcYJQrGGkWRh1j%0AGEdU6gc9FCltFoaNXW06MDHAlo4t9I3W18KopauvM9rpxDCKsjCsq9dCldOLjXKC3mkxjNlJwv5w%0AZVq8pAnGbGpbpmC4Gg/CfAsj6A/SEmwpmFYL2i31k4M/ce5PzE7gF3/WCZvu4r0NsQ0opZiem87q%0AkrL3g4UnGF6ypM4Qkd8AzwDPiMhjIrK1+kurH40iGMdl0rlf6iwMG/uzuOpbV7Hm79YwlZiqq4VR%0Ay8+1K9o1TzC8BPvtq9dGc0nZFoY7hjE+O+4pFhGLxJwGkrnmeZeESzCWjyuU3w/t7Xr7yZOQSMxr%0AbR70BbN+j+zfbz6XFGjBODxy2BEfWzSzxasy24PY1kimpbzoLQz0+NOPKKV+AiAiF6MbEV5YxXXV%0AlUoIxm+nflt3wRhzvfXxUKIswTh71dn85UV/yclJ3WYk5A/x9q1vL3eZRZFmYdQw66gr2sUj/Xpc%0Ap3FJ6b992B92XFLTiWmOjB1hbdvags+dl7ZaifgFpAlG6ySo+HJ94na1DcnsVJtrbkgsEmNouvD6%0A7MD3c4PPce6ac/NaWZntQR56SXcPOGtVesKpbTnbMbPFKBgttlgAKKUeEBHvDWsWIXZX1lKbfsXC%0AMU5MniCRTNRVMKYDoHw+JJnkWLC0WRg2QX+Qz1/2+QqusHgCvgABX0BnSdVQMDqjnRwbP8bM3Iyn%0AWRg2TpZUg1kYkN5Pat+JfSRV0jmB5sNrULlo4nEYGqKZIPEJSHZ0aPeJqwqcoSFYpyczjM2M5QzS%0AxyIxBicGmU3OFrQwQKfWnrvmXCYTkzkFY3nTckL+kCMEu3t30xJs4dLN6a1c7O+1bYksxjqMAyLy%0AKRHZaP37K3TmVEmISLeIPOH6NyIiN2Xsc7GIDLv2+Z+lvl8plNv0KxaJOT+megoGAnMt+gt/xD9J%0ALFy6YCwU7L9JTV1SljvhyNgRhqaGaA42e3p/+wq20WIYkD4Tw84U6l7eXfB5bsEoe563G6sWo208%0AQXwCEh2xtO2OYGQbz5pljXbBZb5zwCnLTsEnPuf481kYIuKMak2qJLv37uaKLVfkDXq3h9sJ+ufH%0AQ+qJFwvjfcCnge8BCnjI2lYSSqm9wDmgW44AfcAdWXZ9SCl1VanvUw7lFsy4r+TrWYcBMNcUJjA6%0ATr9/ks1lWBgLhaZAE2MzYzUPeoN2EwxPD3u21Bo1hgFaBO0YhiMY8eIEo6IWhmVJtI/OEp+A2Y52%0AIpBTMMZmxvK6pOxspnyCFg6E2bxssyfBgFQtxiN9j/Dy2Mvs6N6R9TVBWxgLzR0F3rKkTgJ/XqX3%0AvxTYr5R6sUqvXxLlluS7Tyh1tTCAmUiIMKV3ql1o2D/gWscwQF/1eWkLYuMIRoPFMCB9iFLvYC9r%0A29Z6miVe1RgGEB2bIT4BM8va0rZz7Jgu3Ms2zzvLGm3rqZCguZsQFhKMzmgnTx59kt17d+MXP2/e%0A8uZ5+zguqZE+TwJca6o7sqww1wLfzvHYhSLypIj8IF9WlojcICKPisijx48fr8iiKmlh1Fswppu0%0ASdswgmH9gGv5ubrbgxQjGEvJJeUlfgFVjmEArUMTLJ+A6ZglXnYM4+BBZxYGFHZJ2RQStJ7lPTx/%0A4nnmknPeLIzRPnb17uLijRc7nX7d2N/r4enhBWlh1E0wRCQEXA38Z5aHHwfWWz2r/gnI2YNZKXWr%0AUmqbUmrbihUrKrK2RhAMOyg7HdbjOoci3gK1Cx3HwqihSyreHCfoC9I3UpxgNHLQuy3cxuj0KEop%0A9g7spWe5N8Hw2nqjaCzBaO8bIKBgss0Sg+Zm/W/fPn3fo0vKxouFMZWY4qXhlzxZGGMzY+wZ2JPV%0AHQXp32sjGOlcATyulDqa+YBSasQuEFRK3QMERaRmn14jCEZrqBWf+JgI6T/xcLixLIxauqTcAUvj%0AktJEQ1FGpkd4eexlRmdGPVsYTYEmgr5gweZ+RWNZEtEXdNrqZLvrxB2PzxOMQi4pZ72FLAxXplRB%0AC8PV2XlHTw7BcH2v402LUDBE5DQR+bGIPG3dP8vKlCqX68jhjhKR1WJVv4jIBdY6B7PtW2mmE9OM%0AzowuesHwiY/2cDvjIUg0hZkNNIhgBGvvkgKrPbVtYXjMNnPqMBrQwrDTaosJeIMW31gkxvDUcMFK%0A6qKIRKC1lZb9hwAYb3e9bjbBmB2nNVi+hWEftyfBsGJh5645l/Xt2UcKub/Xi9XC+CrwCWAWwJrp%0AfW05b2rVcbwBnXllb7tRRG607l4DPC0ivwX+EbhWuSeVVBG7BmOxC4a9juGIMNXe4txf7NgujFpn%0An9n+52IsDNv9ks1XvdiJhqKMzYzx7PFnATxbGJBRGFcpwQCIx2nar/NnRqPhtO2MWR2NXC4pLxZG%0AIZdZvDnO8qblngRjXbuuAcnljoKF75LyklbbrJT6dUa5e6KcN1VKjQPLM7bd4rr9JeBL5bxHqZRb%0A5Q3pQc56C8ZtV8U4+vYr4OiXGkIw6uGSAu1/3tW7iznlvcXKFadewW2/extnrzq7yqurPfZ3/LGX%0AH6Ml2FJUm5i01huVckkBxOP4Dx4EYLQtQzCcN48xOzfLzNxMRYLeoMVyz8AeJmYn8grg5mWb+dbv%0AfourTstdLZDmklqAguHFwhgQkVPQNRiIyDXAy/mfsniphGD4fX7HDVHPwTmxSIw9sVme7VmOIA2R%0ArVM3l1S0i9mkbmrnVTDCgTDvOvNdDTULw8aOyzzS9wg98Z6ijtERjCpYGDbDrcGs22lvdzrV5gp6%0Au/uEeVlfT7yHp449xZyaK9iA8bozr8sb02oEl9QHgK8APSLSB9wE/ElVV1VHKiEYkDqp1NvCGJoa%0AYmhqiLZwW2W6gtYZx8KosUvK3Zm3EbLNysW+IHr2+LNFuaPAaow5fpw5NVe5LClwhGHaD6MhNW87%0AkDY8qRJBb9CCYbeM8dKxNx+L3iWllDoAXGbFHXxKuXpmNyCVFIxDI4cWjGA0gjsK6lOHAekZLo3y%0AWZaDfZWsUJ5agrhxt96otEsKYKAZpuam522ntTVtFkZOCyNSnIXhPv5yBWOhWxg5BUNEPpJjO9C4%0AE/dswSi36ddCszAa5SRXj0pvSLcwGuWzLAe3e7MUC8Nu711Rl5SVWjvQnBr/6t4+bxZGjhhGyB+i%0AOdisYxIeLQybsi0M63styIJMlshnYdiOtm7gfOBO6/5bgF9Xc1H1ZGBigLZwW9lNvxaKYIzNjDEw%0AMdAwJ7l6ZUkZwUjHnSpcimDYVMPCOJEpGLaF4arBgNwuKXuNE7MTnlxmm5ZtIugLMpucrZiFEYvE%0ACPi85CTVlpxObaXUp61pe2uBc5VSNyulbgbOA7InETcAg5ODFTEFF4pgALw4/GLDnOTq5ZJqDbU6%0AV9WN8lmWg+2SEoQty7cU9dxi6hyKwhKGky3+/IJRwCVlrzHkD3mK+wV8AeczKFcwRISgL7gg3VHg%0ALei9Cphx3Z+xtjUk5VZ52ywkwegb6WuYk1y9XFKQKrzyMm2v0bHFc9OyTUUHrqttYQy1BvIKRiGX%0AlL3GYsTMtrLKFQzQ1vNCFQwvNs+/Ab8WEbsF+U7gm9VbUu05cPIAdl1g/2h/zirMYlhIgqEob573%0AQqJeWVKgA98Hhw7WrWX9QsJ2SRUb8IbqWxgj0VDeGIbtkipkYRQjZvbnUBHB8C9iwVBK/Y2I3Au8%0Axtr0XqXUb6q7rNpy5r+c6QThALZ3bS/7NVe3ribgC+T1k1Yb9w+zUQTDnoJYj5qSTbFN7D+xv+bv%0AuxCJBCK0hlo5c+WZRT+3mErqoli9Gnw+BpaFmXZnSYXDsGKFfhyXhZHnt7m6ZTUdTR2e39r+HIp5%0ATi5ikVhRhZC1xFNURSn1mIgcAj2TRETWK6VequrKashX3/JV5pJzzv3LNl9W9mu+55z3cH7n+Z5m%0ABFQLt+ukUdwoV3dfzc/f9/OKWIHF8pnXf4YPv+rDNX/fhYiI8NB7H2JjbGPRz00rjKu0S+oXv+AH%0Av3wvm9wWBsD998OaNUAqhpHPJfXZSz/r1FZ44R1b38HatrWc0nFK8evO4K7r7ip5PHS1KSgYInI1%0A8HdAJ3AMHfDuBXLOqFhsvOvMd1X8NZuDzZzfdX7FX7cYGtHCCPgCXLjuwrq898qWlaxsWVmX916I%0AnLP6nJKeVzWXFMD27chvm9NdUgBnnOHcHJ8ZR5C8YrWqdRWrWr2Hav0+P6/d8Nqil5uNV6x4RUVe%0Apxp4CXr/NfAq4Dml1CbgMuBXVV2VoSI0omAYFj9VC3pbRAKR+YLhYmxmjOZgc0N0Pqg1Xj6xWaXU%0AIOATEZ9S6ifAtiqvy1ABouEogi60NIJhWCg0B5udGoOKWxgUFozx2dyzMAz58SIYQyLSCjwI3CYi%0AXwTGq7ssQyXwic9pc2AEw7BQsGdiQH0sjPHZ8brGFhczXgRjBzABfBi4F9iPrvY2LALsH6YRDMNC%0Awv4+VjRLysKLSypfwNuQm7xBbxHxA99XSl0CJKlQ/YWIHARGgTkgoZTalvG4AF8ErkSL1XuUUo9X%0A4r2XGkYwDAuRegrG+IyxMEolr2AopeZEJCki7Uqp4Qq/9yVKqYEcj10BbLH+bQf+xfrfUCT2D7MR%0AZmEYGodYJEbYH65K4NmThWFiGCXhpQ5jDHhKRO7DFbtQSv151Val3WD/Zo1l/ZWIxERkjVKqYQc3%0AVYtYJEZbuA2/z1/vpRgMDsVWUheDlxiGSY8uDS+C8T1cs7crhAL+W0TmgK8opW7NeLwLOOS6f9ja%0ANk8wROQG4AaA9esbtidiyWxo31CXIjeDIR8b2jewpnVNVV7bi4VhXFKl4aU1SDX6Rr1GKdUnIiuB%0A+0SkVyn1YCkvZInNrQDbtm1TBXZfcnzm9Z/hk7OfrPcyDIY0Pn3xp/nohR+tymsXEozhqWET0yuR%0AnA5EEdkhIh9w3X9YRA5Y/64p502VUn3W/8eAO4ALMnbpA9a57q+1thmKpDXUasxvw4KjJdRSVCV1%0AMUQCEebUHIlkYt5jSqmGGihWa/JFnD5GamgSQBg9SOliypjpLSItIhK1bwNvBJ7O2O1O4N2ieRUw%0AbOIXBoPBC3bmVTYrY3x2nDk1ZwSjRPK5pEJKKXcc4WdWxfegdaIvlVXAHdao1wDwLaXUvSJyI4BS%0A6hbgHnRK7T50Wu17y3g/g8GwhHALRmaswm4oaASjNPIJRtpAWaXUB113V5T6hkqpA8DZWbbf4rqt%0AgA9k7mMwGAyFyGdh2ILRKN2ba00+l9TDIvLHmRtF5P008Exvg8GwuPEiGMbCKI18FsaHgV0i8i7A%0ArrI+Dx3L2FnthRkMBkMpGMGoHjkFw8pgulBEXk9q9sXdSqn7a7Iyg8FgKAEjGNXDSx3G/YARCYPB%0AsCgwglE9zAQRg8HQUHgKekdM0LsUjGAYDIaGIuwPA9kFY3hqmOZgMyF/qNbLagiMYBgMhoaikIVh%0A3FGlYwTDYDA0FHkFY9oIRjkYwTAYDA2FsTCqhxEMg8HQUBjBqB5GMAwGQ0NhC8Z0YnreY0YwysMI%0AhsFgaCgKWhhhIxilYgTDYDA0FAFfAJ/45gmGPQvD1GCUjhEMg8HQUIhI1ql7E7MTJJIJ45IqAyMY%0ABoOh4cgmGKYtSPkYwTAYDA2HEYzqUHPBEJF1IvITEXlWRJ4RkQ9l2ediERkWkSesf/+z1us0GAyL%0Al0ggwtScEYxKU7BbbRVIADcrpR63Zns/JiL3KaWezdjvIaXUVXVYn8FgWOQYC6M61NzCUEq9rJR6%0A3Lo9CuwBumq9DoPB0LgYwagOdY1hiMhG4JXAw1kevlBEnhSRH4jI1iyP269xg4g8KiKPHj9+vEor%0ANRgMi4lsgjE8PQwYwSiHugmGiLQC/wXcpJQayXj4cWC9Uuos4J+AXbleRyl1q1Jqm1Jq24oVK6q3%0AYIPBsGjIZ2G0h00dRqnURTBEJIgWi9uUUt/LfFwpNaKUGrNu3wMERSRe42UaDIZFSi7BaAo0EQ6E%0A67SqxU89sqQE+Fdgj1Lq73Pss9raDxG5AL3Owdqt0mAwLGZyCYZxR5VHPbKkLgL+AHhKRJ6wtn0S%0AWA+glLoFuAb4ExFJAJPAtUopVYe1GgyGRYgRjOpQc8FQSv0MkAL7fAn4Um1WZDAYGo2I3whGNTCV%0A3gaDoeHIZWGYxoPlYQTDYDA0HMYlVR2MYBgMhoYjp2CYWRhlYQTDYDA0HJFAhEQyQSKZAFKzMIyF%0AUR5GMAwGQ8OROaZ1MjHJbHLWCEaZGMEwGAwNh12cZ7ulTB+pymAEw2AwNByZc72NYFQGIxgGg6Hh%0AMIJRHYxgGAyGhsMIRnUwgmEwGBqOTMEYnjKtzSuBEQyDwdBwOFlSczpLylgYlcEIhsFgaDhyuaRM%0Aa5DyMIJhMBgajmyCEQlEnO2G0jCCYTAYGo5sgmEm7ZWPEQyDwdBwzBOMadMWpBIYwTAYDA1HNgvD%0ACEb51Gum9+UisldE9onIx7M8LiLyj9bjT4rIufVYp8FgWJwYwagO9Zjp7Qe+DFwBnA5cJyKnZ+x2%0ABbDF+ncD8C81XaTBYFjUGMGoDvWwMC4A9imlDiilZoDvADsy9tkB/JvS/AqIiciaWi/UYDAsTmzB%0A+MLPv8DWf97KgZMHTNC7AtR8pjfQBRxy3T8MbPewTxfwcuaLicgNaCuE9evXV3ShBoNhcRLyh/ir%0A1/4VvYO9AGxdsZXrz7m+zqta/NRDMCqKUupW4FaAbdu2qTovx2AwLBD++vV/Xe8lNBz1cEn1Aetc%0A99da24rdx2AwGAw1pB6C8QiwRUQ2iUgIuBa4M2OfO4F3W9lSrwKGlVLz3FEGg8FgqB2Of5g7AAAG%0A60lEQVQ1d0kppRIi8kHgh4Af+LpS6hkRudF6/BbgHuBKYB8wAby31us0GAwGQzp1iWEope5Bi4J7%0A2y2u2wr4QK3XZTAYDIbcmEpvg8FgMHjCCIbBYDAYPGEEw2AwGAyeMIJhMBgMBk+Iji83BiJyHHix%0AxKfHgYEKLmcxsBSPGZbmcS/FY4aledzFHvMGpdQKLzs2lGCUg4g8qpTaVu911JKleMywNI97KR4z%0ALM3jruYxG5eUwWAwGDxhBMNgMBgMnjCCkeLWei+gDizFY4aledxL8ZhhaR531Y7ZxDAMBoPB4Alj%0AYRgMBoPBE0YwDAaDweCJJS8YInK5iOwVkX0i8vF6r6daiMg6EfmJiDwrIs+IyIes7R0icp+IPG/9%0Av6zea600IuIXkd+IyPet+0vhmGMi8l0R6RWRPSLy6kY/bhH5sPXdflpEvi0ikUY8ZhH5uogcE5Gn%0AXdtyHqeIfMI6v+0VkTeV895LWjBExA98GbgCOB24TkROr++qqkYCuFkpdTrwKuAD1rF+HPixUmoL%0A8GPrfqPxIWCP6/5SOOYvAvcqpXqAs9HH37DHLSJdwJ8D25RSZ6BHJ1xLYx7zN4DLM7ZlPU7rN34t%0AsNV6zj9b572SWNKCAVwA7FNKHVBKzQDfAXbUeU1VQSn1slLqcev2KPoE0oU+3m9au30T2FmfFVYH%0AEVkLvBn4mmtzox9zO/A64F8BlFIzSqkhGvy40eMamkQkADQD/TTgMSulHgROZGzOdZw7gO8opaaV%0AUi+gZwxdUOp7L3XB6AIOue4ftrY1NCKyEXgl8DCwyjXN8Aiwqk7Lqhb/B/gYkHRta/Rj3gQcB/6v%0A5Yr7moi00MDHrZTqA/4WeAl4GT2l80c08DFnkOs4K3qOW+qCseQQkVbgv4CblFIj7seswVUNk2ct%0AIlcBx5RSj+Xap9GO2SIAnAv8i1LqlcA4Ga6YRjtuy2e/Ay2WnUCLiPy+e59GO+ZcVPM4l7pg9AHr%0AXPfXWtsaEhEJosXiNqXU96zNR0VkjfX4GuBYvdZXBS4CrhaRg2h34+tF5P/R2McM+irysFLqYev+%0Ad9EC0sjHfRnwglLquFJqFvgecCGNfcxuch1nRc9xS10wHgG2iMgmEQmhg0N31nlNVUFEBO3T3qOU%0A+nvXQ3cC11u3rwd213pt1UIp9Qml1Fql1Eb03/Z+pdTv08DHDKCUOgIcEpFua9OlwLM09nG/BLxK%0ARJqt7/ql6DhdIx+zm1zHeSdwrYiERWQTsAX4dalvsuQrvUXkSrSf2w98XSn1N3VeUlUQkdcADwFP%0AkfLnfxIdx7gdWI9uDf8OpVRmQG3RIyIXA3+hlLpKRJbT4McsIuegA/0h4ADwXvQFYsMet4h8Gngn%0AOiPwN8AfAa002DGLyLeBi9FtzI8C/wvYRY7jFJH/AbwP/bncpJT6QcnvvdQFw2AwGAzeWOouKYPB%0AYDB4xAiGwWAwGDxhBMNgMBgMnjCCYTAYDAZPGMEwGAwGgyeMYBiWNCLyP6wOp0+KyBMist3afpOI%0ANJfwemNlrOU9ItKZ47FviMg11u0HrM6jT1rdaL8kIrFS39dg8IoRDMOSRUReDVwFnKuUOgtdLWz3%0A3bkJ3cCulrwH3dbCC79nrfksYJrGLUgzLCCMYBiWMmuAAaXUNIBSakAp1S8if44+cf9ERH4C6ZaD%0AiFwjIt+wbm8SkV+KyFMi8hn3i4vIR0XkEcsS+LS1baM1n+KrlmXzIxFpsqyHbcBtlqXT5OUArC7L%0AHwPWi8jZ5X4gBkM+jGAYljI/AtaJyHMi8s8i8jsASql/RLfGvkQpdUmB1/giusnfmeguqQCIyBvR%0AbRguAM4BzhOR11kPbwG+rJTaCgwBb1NKfRd4FG05nKOUmvR6EEqpOeC3QI/X5xgMpWAEw7BkUUqN%0AAecBN6Dbgf+HiLynyJe5CPi2dfvfXdvfaP37DfA4+mS+xXrsBaXUE9btx4CNxa49C1KB1zAY8hKo%0A9wIMhnpiXZ0/ADwgIk+hG7d9I9uurtuRPI/ZCPA5pdRX0jbqWSTTrk1zgCf3Uy6sCWpnkj5V0GCo%0AOMbCMCxZRKRbRLa4Np2DbtwGMApEXY8dFZFXiIgPeKtr+8/RnXABfs+1/YfA+6z5I4hIl4isLLCk%0AzPf0cgxB4HPAIaXUk8U812AoFmNhGJYyrcA/WSmpCfT4yhusx24F7hWRfiuO8XHg+2jX1aPWc0HP%0AC/+WiPwlrkwlpdSPROQVwC91t23GgN9HWxS5+AZwi4hMAq8uEMe4TUSmgTDw3zToaGHDwsJ0qzUY%0ADAaDJ4xLymAwGAyeMIJhMBgMBk8YwTAYDAaDJ4xgGAwGg8ETRjAMBoPB4AkjGAaDwWDwhBEMg8Fg%0AMHji/wNahNW8n/CWWQAAAABJRU5ErkJggg==%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2237232" y="5422392"/>
            <a:ext cx="9787128" cy="923330"/>
          </a:xfrm>
          <a:prstGeom prst="rect">
            <a:avLst/>
          </a:prstGeom>
          <a:noFill/>
        </p:spPr>
        <p:txBody>
          <a:bodyPr wrap="square" rtlCol="0">
            <a:spAutoFit/>
          </a:bodyPr>
          <a:lstStyle/>
          <a:p>
            <a:pPr marL="342900" indent="-342900">
              <a:buAutoNum type="arabicParenR"/>
            </a:pPr>
            <a:r>
              <a:rPr lang="en-US" dirty="0" smtClean="0"/>
              <a:t>No outliers for final grades in </a:t>
            </a:r>
            <a:r>
              <a:rPr lang="en-US" dirty="0" err="1" smtClean="0"/>
              <a:t>Maths</a:t>
            </a:r>
            <a:r>
              <a:rPr lang="en-US" dirty="0" smtClean="0"/>
              <a:t> and Portuguese data sets.</a:t>
            </a:r>
          </a:p>
          <a:p>
            <a:pPr marL="342900" indent="-342900">
              <a:buAutoNum type="arabicParenR"/>
            </a:pPr>
            <a:r>
              <a:rPr lang="en-US" dirty="0" smtClean="0"/>
              <a:t>No Null values in data set</a:t>
            </a:r>
          </a:p>
          <a:p>
            <a:pPr marL="342900" indent="-342900">
              <a:buAutoNum type="arabicParenR"/>
            </a:pPr>
            <a:r>
              <a:rPr lang="en-US" dirty="0" smtClean="0"/>
              <a:t>382 common students in both Portuguese and </a:t>
            </a:r>
            <a:r>
              <a:rPr lang="en-US" dirty="0" err="1" smtClean="0"/>
              <a:t>Maths</a:t>
            </a:r>
            <a:r>
              <a:rPr lang="en-US" dirty="0" smtClean="0"/>
              <a:t> Class.</a:t>
            </a:r>
            <a:endParaRPr lang="en-US" dirty="0"/>
          </a:p>
        </p:txBody>
      </p:sp>
    </p:spTree>
    <p:extLst>
      <p:ext uri="{BB962C8B-B14F-4D97-AF65-F5344CB8AC3E}">
        <p14:creationId xmlns:p14="http://schemas.microsoft.com/office/powerpoint/2010/main" val="4266074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744" y="365126"/>
            <a:ext cx="10515600" cy="1061339"/>
          </a:xfrm>
        </p:spPr>
        <p:txBody>
          <a:bodyPr/>
          <a:lstStyle/>
          <a:p>
            <a:r>
              <a:rPr lang="en-US" dirty="0" smtClean="0"/>
              <a:t>Distribution Of Scores</a:t>
            </a:r>
            <a:endParaRPr lang="en-US" dirty="0"/>
          </a:p>
        </p:txBody>
      </p:sp>
      <p:sp>
        <p:nvSpPr>
          <p:cNvPr id="3" name="Content Placeholder 2"/>
          <p:cNvSpPr>
            <a:spLocks noGrp="1"/>
          </p:cNvSpPr>
          <p:nvPr>
            <p:ph idx="1"/>
          </p:nvPr>
        </p:nvSpPr>
        <p:spPr>
          <a:xfrm>
            <a:off x="1834896" y="4899182"/>
            <a:ext cx="10515600" cy="1797797"/>
          </a:xfrm>
        </p:spPr>
        <p:txBody>
          <a:bodyPr>
            <a:normAutofit/>
          </a:bodyPr>
          <a:lstStyle/>
          <a:p>
            <a:r>
              <a:rPr lang="en-US" sz="1800" dirty="0" smtClean="0"/>
              <a:t>The students of GP school perform better than MS school. GP has a average score in </a:t>
            </a:r>
            <a:r>
              <a:rPr lang="en-US" sz="1800" dirty="0" err="1" smtClean="0"/>
              <a:t>Maths</a:t>
            </a:r>
            <a:r>
              <a:rPr lang="en-US" sz="1800" dirty="0" smtClean="0"/>
              <a:t> 10.48 and Portuguese 12.5, whereas average for MS is 9.8 and 10.6</a:t>
            </a:r>
          </a:p>
          <a:p>
            <a:r>
              <a:rPr lang="en-US" sz="1800" dirty="0" smtClean="0"/>
              <a:t>Ratio of Male to female is 0.89 (</a:t>
            </a:r>
            <a:r>
              <a:rPr lang="en-US" sz="1800" dirty="0" err="1" smtClean="0"/>
              <a:t>Maths</a:t>
            </a:r>
            <a:r>
              <a:rPr lang="en-US" sz="1800" dirty="0" smtClean="0"/>
              <a:t>) and 0.69 (Portuguese)</a:t>
            </a:r>
          </a:p>
          <a:p>
            <a:r>
              <a:rPr lang="en-US" sz="1800" dirty="0" smtClean="0"/>
              <a:t>Boys perform better by a point 1 in </a:t>
            </a:r>
            <a:r>
              <a:rPr lang="en-US" sz="1800" dirty="0" err="1" smtClean="0"/>
              <a:t>Maths</a:t>
            </a:r>
            <a:r>
              <a:rPr lang="en-US" sz="1800" dirty="0" smtClean="0"/>
              <a:t> as compared to girls and vice versa in Portuguese.</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744" y="1426465"/>
            <a:ext cx="4622292" cy="308152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544" y="1426465"/>
            <a:ext cx="4801694" cy="2953512"/>
          </a:xfrm>
          <a:prstGeom prst="rect">
            <a:avLst/>
          </a:prstGeom>
        </p:spPr>
      </p:pic>
      <p:sp>
        <p:nvSpPr>
          <p:cNvPr id="6" name="TextBox 5"/>
          <p:cNvSpPr txBox="1"/>
          <p:nvPr/>
        </p:nvSpPr>
        <p:spPr>
          <a:xfrm>
            <a:off x="1088136" y="4443984"/>
            <a:ext cx="9948672" cy="369332"/>
          </a:xfrm>
          <a:prstGeom prst="rect">
            <a:avLst/>
          </a:prstGeom>
          <a:noFill/>
        </p:spPr>
        <p:txBody>
          <a:bodyPr wrap="square" rtlCol="0">
            <a:spAutoFit/>
          </a:bodyPr>
          <a:lstStyle/>
          <a:p>
            <a:r>
              <a:rPr lang="en-US" dirty="0" smtClean="0"/>
              <a:t>              </a:t>
            </a:r>
            <a:r>
              <a:rPr lang="en-US" dirty="0" err="1" smtClean="0"/>
              <a:t>Maths</a:t>
            </a:r>
            <a:r>
              <a:rPr lang="en-US" dirty="0" smtClean="0"/>
              <a:t> score distribution 		</a:t>
            </a:r>
            <a:r>
              <a:rPr lang="en-US" dirty="0"/>
              <a:t>	</a:t>
            </a:r>
            <a:r>
              <a:rPr lang="en-US" dirty="0" smtClean="0"/>
              <a:t>           Portuguese Distribution</a:t>
            </a:r>
            <a:endParaRPr lang="en-US" dirty="0"/>
          </a:p>
        </p:txBody>
      </p:sp>
    </p:spTree>
    <p:extLst>
      <p:ext uri="{BB962C8B-B14F-4D97-AF65-F5344CB8AC3E}">
        <p14:creationId xmlns:p14="http://schemas.microsoft.com/office/powerpoint/2010/main" val="2727352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2368" y="157593"/>
            <a:ext cx="10515600" cy="1325563"/>
          </a:xfrm>
        </p:spPr>
        <p:txBody>
          <a:bodyPr/>
          <a:lstStyle/>
          <a:p>
            <a:r>
              <a:rPr lang="en-US" dirty="0" smtClean="0"/>
              <a:t>Alcohol Consumption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047" y="1290860"/>
            <a:ext cx="3857517" cy="226643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064" y="1241857"/>
            <a:ext cx="3603768" cy="2266430"/>
          </a:xfrm>
          <a:prstGeom prst="rect">
            <a:avLst/>
          </a:prstGeom>
        </p:spPr>
      </p:pic>
      <p:sp>
        <p:nvSpPr>
          <p:cNvPr id="6" name="TextBox 5"/>
          <p:cNvSpPr txBox="1"/>
          <p:nvPr/>
        </p:nvSpPr>
        <p:spPr>
          <a:xfrm>
            <a:off x="2182368" y="1057191"/>
            <a:ext cx="8470392" cy="369332"/>
          </a:xfrm>
          <a:prstGeom prst="rect">
            <a:avLst/>
          </a:prstGeom>
          <a:noFill/>
        </p:spPr>
        <p:txBody>
          <a:bodyPr wrap="square" rtlCol="0">
            <a:spAutoFit/>
          </a:bodyPr>
          <a:lstStyle/>
          <a:p>
            <a:r>
              <a:rPr lang="en-US" u="sng" dirty="0" smtClean="0"/>
              <a:t>Mathematics</a:t>
            </a:r>
            <a:endParaRPr lang="en-US" u="sng" dirty="0"/>
          </a:p>
        </p:txBody>
      </p:sp>
      <p:sp>
        <p:nvSpPr>
          <p:cNvPr id="7" name="TextBox 6"/>
          <p:cNvSpPr txBox="1"/>
          <p:nvPr/>
        </p:nvSpPr>
        <p:spPr>
          <a:xfrm>
            <a:off x="2426208" y="3583608"/>
            <a:ext cx="8470392" cy="646331"/>
          </a:xfrm>
          <a:prstGeom prst="rect">
            <a:avLst/>
          </a:prstGeom>
          <a:noFill/>
        </p:spPr>
        <p:txBody>
          <a:bodyPr wrap="square" rtlCol="0">
            <a:spAutoFit/>
          </a:bodyPr>
          <a:lstStyle/>
          <a:p>
            <a:r>
              <a:rPr lang="en-US" u="sng" dirty="0" smtClean="0"/>
              <a:t>Portuguese</a:t>
            </a:r>
          </a:p>
          <a:p>
            <a:endParaRPr lang="en-US" u="sng"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016" y="3842110"/>
            <a:ext cx="3504548" cy="206005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0455" y="3563676"/>
            <a:ext cx="3592377" cy="2317960"/>
          </a:xfrm>
          <a:prstGeom prst="rect">
            <a:avLst/>
          </a:prstGeom>
        </p:spPr>
      </p:pic>
      <p:sp>
        <p:nvSpPr>
          <p:cNvPr id="10" name="TextBox 9"/>
          <p:cNvSpPr txBox="1"/>
          <p:nvPr/>
        </p:nvSpPr>
        <p:spPr>
          <a:xfrm>
            <a:off x="2560047" y="6125248"/>
            <a:ext cx="8470392" cy="923330"/>
          </a:xfrm>
          <a:prstGeom prst="rect">
            <a:avLst/>
          </a:prstGeom>
          <a:noFill/>
        </p:spPr>
        <p:txBody>
          <a:bodyPr wrap="square" rtlCol="0">
            <a:spAutoFit/>
          </a:bodyPr>
          <a:lstStyle/>
          <a:p>
            <a:r>
              <a:rPr lang="en-US" dirty="0" smtClean="0"/>
              <a:t>Shockingly, 24 % of students drink Alcohol illegally, reason, poor family relationship and go out time with friends.</a:t>
            </a:r>
          </a:p>
          <a:p>
            <a:endParaRPr lang="en-US" u="sng" dirty="0"/>
          </a:p>
        </p:txBody>
      </p:sp>
    </p:spTree>
    <p:extLst>
      <p:ext uri="{BB962C8B-B14F-4D97-AF65-F5344CB8AC3E}">
        <p14:creationId xmlns:p14="http://schemas.microsoft.com/office/powerpoint/2010/main" val="4113230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25" y="317500"/>
            <a:ext cx="10515600" cy="768731"/>
          </a:xfrm>
        </p:spPr>
        <p:txBody>
          <a:bodyPr/>
          <a:lstStyle/>
          <a:p>
            <a:r>
              <a:rPr lang="en-US" dirty="0" smtClean="0"/>
              <a:t>Correlation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7789" y="909319"/>
            <a:ext cx="5450675" cy="52335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8194" y="909320"/>
            <a:ext cx="5340096" cy="5281232"/>
          </a:xfrm>
          <a:prstGeom prst="rect">
            <a:avLst/>
          </a:prstGeom>
        </p:spPr>
      </p:pic>
      <p:sp>
        <p:nvSpPr>
          <p:cNvPr id="6" name="TextBox 5"/>
          <p:cNvSpPr txBox="1"/>
          <p:nvPr/>
        </p:nvSpPr>
        <p:spPr>
          <a:xfrm>
            <a:off x="1440560" y="6261735"/>
            <a:ext cx="10988041" cy="369332"/>
          </a:xfrm>
          <a:prstGeom prst="rect">
            <a:avLst/>
          </a:prstGeom>
          <a:noFill/>
        </p:spPr>
        <p:txBody>
          <a:bodyPr wrap="square" rtlCol="0">
            <a:spAutoFit/>
          </a:bodyPr>
          <a:lstStyle/>
          <a:p>
            <a:r>
              <a:rPr lang="en-US" dirty="0" smtClean="0"/>
              <a:t>		</a:t>
            </a:r>
            <a:r>
              <a:rPr lang="en-US" dirty="0" err="1" smtClean="0"/>
              <a:t>Maths</a:t>
            </a:r>
            <a:r>
              <a:rPr lang="en-US" dirty="0" smtClean="0"/>
              <a:t>                                                                                          Portuguese</a:t>
            </a:r>
            <a:endParaRPr lang="en-US" dirty="0"/>
          </a:p>
        </p:txBody>
      </p:sp>
    </p:spTree>
    <p:extLst>
      <p:ext uri="{BB962C8B-B14F-4D97-AF65-F5344CB8AC3E}">
        <p14:creationId xmlns:p14="http://schemas.microsoft.com/office/powerpoint/2010/main" val="1487752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304753"/>
            <a:ext cx="10515600" cy="787019"/>
          </a:xfrm>
        </p:spPr>
        <p:txBody>
          <a:bodyPr/>
          <a:lstStyle/>
          <a:p>
            <a:r>
              <a:rPr lang="en-US" dirty="0" smtClean="0"/>
              <a:t>Impact of features on the final Grades</a:t>
            </a:r>
            <a:endParaRPr lang="en-US" dirty="0"/>
          </a:p>
        </p:txBody>
      </p:sp>
      <p:pic>
        <p:nvPicPr>
          <p:cNvPr id="4" name="Content Placeholder 3"/>
          <p:cNvPicPr>
            <a:picLocks noGrp="1" noChangeAspect="1"/>
          </p:cNvPicPr>
          <p:nvPr>
            <p:ph idx="1"/>
          </p:nvPr>
        </p:nvPicPr>
        <p:blipFill>
          <a:blip r:embed="rId2"/>
          <a:stretch>
            <a:fillRect/>
          </a:stretch>
        </p:blipFill>
        <p:spPr>
          <a:xfrm>
            <a:off x="1917191" y="1223391"/>
            <a:ext cx="3989383" cy="1158208"/>
          </a:xfrm>
          <a:prstGeom prst="rect">
            <a:avLst/>
          </a:prstGeom>
        </p:spPr>
      </p:pic>
      <p:pic>
        <p:nvPicPr>
          <p:cNvPr id="5" name="Picture 4"/>
          <p:cNvPicPr>
            <a:picLocks noChangeAspect="1"/>
          </p:cNvPicPr>
          <p:nvPr/>
        </p:nvPicPr>
        <p:blipFill>
          <a:blip r:embed="rId3"/>
          <a:stretch>
            <a:fillRect/>
          </a:stretch>
        </p:blipFill>
        <p:spPr>
          <a:xfrm>
            <a:off x="6973824" y="1223391"/>
            <a:ext cx="4914900" cy="1009650"/>
          </a:xfrm>
          <a:prstGeom prst="rect">
            <a:avLst/>
          </a:prstGeom>
        </p:spPr>
      </p:pic>
      <p:pic>
        <p:nvPicPr>
          <p:cNvPr id="6" name="Picture 5"/>
          <p:cNvPicPr>
            <a:picLocks noChangeAspect="1"/>
          </p:cNvPicPr>
          <p:nvPr/>
        </p:nvPicPr>
        <p:blipFill>
          <a:blip r:embed="rId4"/>
          <a:stretch>
            <a:fillRect/>
          </a:stretch>
        </p:blipFill>
        <p:spPr>
          <a:xfrm>
            <a:off x="1917191" y="2681446"/>
            <a:ext cx="4238625" cy="1028700"/>
          </a:xfrm>
          <a:prstGeom prst="rect">
            <a:avLst/>
          </a:prstGeom>
        </p:spPr>
      </p:pic>
      <p:pic>
        <p:nvPicPr>
          <p:cNvPr id="7" name="Picture 6"/>
          <p:cNvPicPr>
            <a:picLocks noChangeAspect="1"/>
          </p:cNvPicPr>
          <p:nvPr/>
        </p:nvPicPr>
        <p:blipFill>
          <a:blip r:embed="rId5"/>
          <a:stretch>
            <a:fillRect/>
          </a:stretch>
        </p:blipFill>
        <p:spPr>
          <a:xfrm>
            <a:off x="7058024" y="2681446"/>
            <a:ext cx="5000626" cy="1038225"/>
          </a:xfrm>
          <a:prstGeom prst="rect">
            <a:avLst/>
          </a:prstGeom>
        </p:spPr>
      </p:pic>
      <p:pic>
        <p:nvPicPr>
          <p:cNvPr id="8" name="Picture 7"/>
          <p:cNvPicPr>
            <a:picLocks noChangeAspect="1"/>
          </p:cNvPicPr>
          <p:nvPr/>
        </p:nvPicPr>
        <p:blipFill>
          <a:blip r:embed="rId6"/>
          <a:stretch>
            <a:fillRect/>
          </a:stretch>
        </p:blipFill>
        <p:spPr>
          <a:xfrm>
            <a:off x="1858291" y="3889057"/>
            <a:ext cx="4107181" cy="971550"/>
          </a:xfrm>
          <a:prstGeom prst="rect">
            <a:avLst/>
          </a:prstGeom>
        </p:spPr>
      </p:pic>
      <p:pic>
        <p:nvPicPr>
          <p:cNvPr id="9" name="Picture 8"/>
          <p:cNvPicPr>
            <a:picLocks noChangeAspect="1"/>
          </p:cNvPicPr>
          <p:nvPr/>
        </p:nvPicPr>
        <p:blipFill>
          <a:blip r:embed="rId7"/>
          <a:stretch>
            <a:fillRect/>
          </a:stretch>
        </p:blipFill>
        <p:spPr>
          <a:xfrm>
            <a:off x="7053834" y="3874770"/>
            <a:ext cx="4105275" cy="1000125"/>
          </a:xfrm>
          <a:prstGeom prst="rect">
            <a:avLst/>
          </a:prstGeom>
        </p:spPr>
      </p:pic>
      <p:pic>
        <p:nvPicPr>
          <p:cNvPr id="10" name="Picture 9"/>
          <p:cNvPicPr>
            <a:picLocks noChangeAspect="1"/>
          </p:cNvPicPr>
          <p:nvPr/>
        </p:nvPicPr>
        <p:blipFill>
          <a:blip r:embed="rId8"/>
          <a:stretch>
            <a:fillRect/>
          </a:stretch>
        </p:blipFill>
        <p:spPr>
          <a:xfrm>
            <a:off x="1917191" y="5094558"/>
            <a:ext cx="3952875" cy="1047750"/>
          </a:xfrm>
          <a:prstGeom prst="rect">
            <a:avLst/>
          </a:prstGeom>
        </p:spPr>
      </p:pic>
      <p:pic>
        <p:nvPicPr>
          <p:cNvPr id="11" name="Picture 10"/>
          <p:cNvPicPr>
            <a:picLocks noChangeAspect="1"/>
          </p:cNvPicPr>
          <p:nvPr/>
        </p:nvPicPr>
        <p:blipFill>
          <a:blip r:embed="rId9"/>
          <a:stretch>
            <a:fillRect/>
          </a:stretch>
        </p:blipFill>
        <p:spPr>
          <a:xfrm>
            <a:off x="6973824" y="5117386"/>
            <a:ext cx="4810125" cy="1123950"/>
          </a:xfrm>
          <a:prstGeom prst="rect">
            <a:avLst/>
          </a:prstGeom>
        </p:spPr>
      </p:pic>
    </p:spTree>
    <p:extLst>
      <p:ext uri="{BB962C8B-B14F-4D97-AF65-F5344CB8AC3E}">
        <p14:creationId xmlns:p14="http://schemas.microsoft.com/office/powerpoint/2010/main" val="558644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TotalTime>
  <Words>625</Words>
  <Application>Microsoft Office PowerPoint</Application>
  <PresentationFormat>Widescreen</PresentationFormat>
  <Paragraphs>205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Analyzing the factors behind the alcohol consumption and relation with the final grades </vt:lpstr>
      <vt:lpstr>Problem-</vt:lpstr>
      <vt:lpstr>Clients</vt:lpstr>
      <vt:lpstr>About the Data</vt:lpstr>
      <vt:lpstr>Relationship between scores</vt:lpstr>
      <vt:lpstr>Distribution Of Scores</vt:lpstr>
      <vt:lpstr>Alcohol Consumption</vt:lpstr>
      <vt:lpstr>Correlation</vt:lpstr>
      <vt:lpstr>Impact of features on the final Grades</vt:lpstr>
      <vt:lpstr>Machine Learning</vt:lpstr>
      <vt:lpstr>Optimum C and Gamma</vt:lpstr>
      <vt:lpstr>Ensemble Learning </vt:lpstr>
      <vt:lpstr>Features of most Importance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Kumar Mittal</dc:creator>
  <cp:lastModifiedBy>Ayush Kumar Mittal</cp:lastModifiedBy>
  <cp:revision>19</cp:revision>
  <dcterms:created xsi:type="dcterms:W3CDTF">2017-10-08T23:38:52Z</dcterms:created>
  <dcterms:modified xsi:type="dcterms:W3CDTF">2017-10-09T00:36:30Z</dcterms:modified>
</cp:coreProperties>
</file>