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9" r:id="rId4"/>
    <p:sldId id="269" r:id="rId5"/>
    <p:sldId id="260" r:id="rId6"/>
    <p:sldId id="261" r:id="rId7"/>
    <p:sldId id="264"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6F117-97CD-4932-9649-C6042AC47CF7}" v="4" dt="2021-11-09T17:42:42.146"/>
    <p1510:client id="{D047DB1F-DBB0-4991-82A9-820E8438E9DA}" v="41" dt="2021-11-09T16:47:13.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70379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6" name="Footer Placeholder 5"/>
          <p:cNvSpPr>
            <a:spLocks noGrp="1"/>
          </p:cNvSpPr>
          <p:nvPr>
            <p:ph type="ftr" sz="quarter" idx="11"/>
          </p:nvPr>
        </p:nvSpPr>
        <p:spPr/>
        <p:txBody>
          <a:bodyPr/>
          <a:lstStyle/>
          <a:p>
            <a:endParaRPr lang="en-US" spc="5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5332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2810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08599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20844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4"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43622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spc="50"/>
          </a:p>
        </p:txBody>
      </p:sp>
      <p:sp>
        <p:nvSpPr>
          <p:cNvPr id="4"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03102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133313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5883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63942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6413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92667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9718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3"/>
          <p:cNvSpPr>
            <a:spLocks noGrp="1"/>
          </p:cNvSpPr>
          <p:nvPr>
            <p:ph type="ftr" sz="quarter" idx="11"/>
          </p:nvPr>
        </p:nvSpPr>
        <p:spPr/>
        <p:txBody>
          <a:bodyPr/>
          <a:lstStyle/>
          <a:p>
            <a:endParaRPr lang="en-US">
              <a:solidFill>
                <a:schemeClr val="tx1"/>
              </a:solidFill>
            </a:endParaRPr>
          </a:p>
        </p:txBody>
      </p:sp>
      <p:sp>
        <p:nvSpPr>
          <p:cNvPr id="6"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9820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2"/>
          <p:cNvSpPr>
            <a:spLocks noGrp="1"/>
          </p:cNvSpPr>
          <p:nvPr>
            <p:ph type="ftr" sz="quarter" idx="11"/>
          </p:nvPr>
        </p:nvSpPr>
        <p:spPr/>
        <p:txBody>
          <a:bodyPr/>
          <a:lstStyle/>
          <a:p>
            <a:endParaRPr lang="en-US">
              <a:solidFill>
                <a:schemeClr val="tx1"/>
              </a:solidFill>
            </a:endParaRPr>
          </a:p>
        </p:txBody>
      </p:sp>
      <p:sp>
        <p:nvSpPr>
          <p:cNvPr id="6"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4573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5" name="Footer Placeholder 5"/>
          <p:cNvSpPr>
            <a:spLocks noGrp="1"/>
          </p:cNvSpPr>
          <p:nvPr>
            <p:ph type="ftr" sz="quarter" idx="11"/>
          </p:nvPr>
        </p:nvSpPr>
        <p:spPr/>
        <p:txBody>
          <a:bodyPr/>
          <a:lstStyle/>
          <a:p>
            <a:endParaRPr lang="en-US">
              <a:solidFill>
                <a:schemeClr val="tx1"/>
              </a:solidFill>
            </a:endParaRPr>
          </a:p>
        </p:txBody>
      </p:sp>
      <p:sp>
        <p:nvSpPr>
          <p:cNvPr id="6"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5073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11/15/2021</a:t>
            </a:fld>
            <a:endParaRPr lang="en-US"/>
          </a:p>
        </p:txBody>
      </p:sp>
      <p:sp>
        <p:nvSpPr>
          <p:cNvPr id="6" name="Footer Placeholder 5"/>
          <p:cNvSpPr>
            <a:spLocks noGrp="1"/>
          </p:cNvSpPr>
          <p:nvPr>
            <p:ph type="ftr" sz="quarter" idx="11"/>
          </p:nvPr>
        </p:nvSpPr>
        <p:spPr/>
        <p:txBody>
          <a:bodyPr/>
          <a:lstStyle/>
          <a:p>
            <a:endParaRPr lang="en-US">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63924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A37D6D71-8B28-4ED6-B932-04B197003D23}" type="datetimeFigureOut">
              <a:rPr lang="en-US" smtClean="0"/>
              <a:pPr algn="r"/>
              <a:t>11/15/2021</a:t>
            </a:fld>
            <a:endParaRPr lang="en-US" spc="5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pc="5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74178458"/>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ogistic_regression"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AD8E04-11E2-46C1-B496-39583882534F}"/>
              </a:ext>
            </a:extLst>
          </p:cNvPr>
          <p:cNvPicPr>
            <a:picLocks noChangeAspect="1"/>
          </p:cNvPicPr>
          <p:nvPr/>
        </p:nvPicPr>
        <p:blipFill rotWithShape="1">
          <a:blip r:embed="rId3"/>
          <a:srcRect t="45992" r="-1" b="1283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0AFEF0CD-A2BE-4628-95D4-1490E41C5FEF}"/>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Prediction of Parkinson's Disease </a:t>
            </a:r>
          </a:p>
        </p:txBody>
      </p:sp>
    </p:spTree>
    <p:extLst>
      <p:ext uri="{BB962C8B-B14F-4D97-AF65-F5344CB8AC3E}">
        <p14:creationId xmlns:p14="http://schemas.microsoft.com/office/powerpoint/2010/main" val="138679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96F2-D68D-4F81-8E4A-9B0C34E509D7}"/>
              </a:ext>
            </a:extLst>
          </p:cNvPr>
          <p:cNvSpPr>
            <a:spLocks noGrp="1"/>
          </p:cNvSpPr>
          <p:nvPr>
            <p:ph type="title"/>
          </p:nvPr>
        </p:nvSpPr>
        <p:spPr/>
        <p:txBody>
          <a:bodyPr/>
          <a:lstStyle/>
          <a:p>
            <a:r>
              <a:rPr lang="en-US"/>
              <a:t>Visualizations for XG</a:t>
            </a:r>
          </a:p>
        </p:txBody>
      </p:sp>
      <p:sp>
        <p:nvSpPr>
          <p:cNvPr id="4" name="Text Placeholder 3">
            <a:extLst>
              <a:ext uri="{FF2B5EF4-FFF2-40B4-BE49-F238E27FC236}">
                <a16:creationId xmlns:a16="http://schemas.microsoft.com/office/drawing/2014/main" id="{DB6D32A7-B27F-4A80-9CE3-BE22D20AD374}"/>
              </a:ext>
            </a:extLst>
          </p:cNvPr>
          <p:cNvSpPr>
            <a:spLocks noGrp="1"/>
          </p:cNvSpPr>
          <p:nvPr>
            <p:ph type="body" sz="half" idx="2"/>
          </p:nvPr>
        </p:nvSpPr>
        <p:spPr/>
        <p:txBody>
          <a:bodyPr>
            <a:normAutofit/>
          </a:bodyPr>
          <a:lstStyle/>
          <a:p>
            <a:pPr>
              <a:buFont typeface="Wingdings 3" charset="2"/>
              <a:buChar char=""/>
            </a:pPr>
            <a:r>
              <a:rPr lang="en-US">
                <a:solidFill>
                  <a:srgbClr val="FFFFFF"/>
                </a:solidFill>
              </a:rPr>
              <a:t>The F1 Score of the model is 0.969696</a:t>
            </a:r>
          </a:p>
          <a:p>
            <a:pPr>
              <a:buFont typeface="Wingdings 3" charset="2"/>
              <a:buChar char=""/>
            </a:pPr>
            <a:endParaRPr lang="en-US">
              <a:solidFill>
                <a:srgbClr val="FFFFFF"/>
              </a:solidFill>
            </a:endParaRPr>
          </a:p>
          <a:p>
            <a:pPr>
              <a:buFont typeface="Wingdings 3" charset="2"/>
              <a:buChar char=""/>
            </a:pPr>
            <a:r>
              <a:rPr lang="en-US">
                <a:solidFill>
                  <a:srgbClr val="FFFFFF"/>
                </a:solidFill>
              </a:rPr>
              <a:t>The Accuracy of the model is close to 94%</a:t>
            </a:r>
            <a:endParaRPr lang="en-US" b="1"/>
          </a:p>
        </p:txBody>
      </p:sp>
      <p:pic>
        <p:nvPicPr>
          <p:cNvPr id="7" name="Content Placeholder 6">
            <a:extLst>
              <a:ext uri="{FF2B5EF4-FFF2-40B4-BE49-F238E27FC236}">
                <a16:creationId xmlns:a16="http://schemas.microsoft.com/office/drawing/2014/main" id="{BDE0CEC5-C10C-4ADA-BACE-87A463CB91A9}"/>
              </a:ext>
            </a:extLst>
          </p:cNvPr>
          <p:cNvPicPr>
            <a:picLocks noGrp="1" noChangeAspect="1"/>
          </p:cNvPicPr>
          <p:nvPr>
            <p:ph idx="1"/>
          </p:nvPr>
        </p:nvPicPr>
        <p:blipFill>
          <a:blip r:embed="rId2"/>
          <a:stretch>
            <a:fillRect/>
          </a:stretch>
        </p:blipFill>
        <p:spPr>
          <a:xfrm>
            <a:off x="5988160" y="1538287"/>
            <a:ext cx="3795920" cy="2769553"/>
          </a:xfrm>
          <a:prstGeom prst="rect">
            <a:avLst/>
          </a:prstGeom>
        </p:spPr>
      </p:pic>
    </p:spTree>
    <p:extLst>
      <p:ext uri="{BB962C8B-B14F-4D97-AF65-F5344CB8AC3E}">
        <p14:creationId xmlns:p14="http://schemas.microsoft.com/office/powerpoint/2010/main" val="32224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596F-027A-1E44-A60E-2161A78137FC}"/>
              </a:ext>
            </a:extLst>
          </p:cNvPr>
          <p:cNvSpPr>
            <a:spLocks noGrp="1"/>
          </p:cNvSpPr>
          <p:nvPr>
            <p:ph type="title"/>
          </p:nvPr>
        </p:nvSpPr>
        <p:spPr>
          <a:xfrm>
            <a:off x="980781" y="-424543"/>
            <a:ext cx="3401064" cy="1447800"/>
          </a:xfrm>
        </p:spPr>
        <p:txBody>
          <a:bodyPr/>
          <a:lstStyle/>
          <a:p>
            <a:r>
              <a:rPr lang="en-US" dirty="0"/>
              <a:t>Logistic Regression</a:t>
            </a:r>
          </a:p>
        </p:txBody>
      </p:sp>
      <p:sp>
        <p:nvSpPr>
          <p:cNvPr id="3" name="Content Placeholder 2">
            <a:extLst>
              <a:ext uri="{FF2B5EF4-FFF2-40B4-BE49-F238E27FC236}">
                <a16:creationId xmlns:a16="http://schemas.microsoft.com/office/drawing/2014/main" id="{C4D554D3-4D2A-8D44-A2F9-2B4E649AB40F}"/>
              </a:ext>
            </a:extLst>
          </p:cNvPr>
          <p:cNvSpPr>
            <a:spLocks noGrp="1"/>
          </p:cNvSpPr>
          <p:nvPr>
            <p:ph idx="1"/>
          </p:nvPr>
        </p:nvSpPr>
        <p:spPr>
          <a:xfrm>
            <a:off x="5378609" y="1300480"/>
            <a:ext cx="5195997" cy="3750493"/>
          </a:xfrm>
        </p:spPr>
        <p:txBody>
          <a:bodyPr>
            <a:normAutofit/>
          </a:bodyPr>
          <a:lstStyle/>
          <a:p>
            <a:pPr marL="0" indent="0">
              <a:buNone/>
            </a:pPr>
            <a:r>
              <a:rPr lang="en-US" sz="1400" dirty="0"/>
              <a:t>Logistic Regression Assumptions</a:t>
            </a:r>
          </a:p>
          <a:p>
            <a:r>
              <a:rPr lang="en-US" sz="1400" dirty="0"/>
              <a:t>Binary logistic regression requires the dependent variable to be binary.</a:t>
            </a:r>
          </a:p>
          <a:p>
            <a:r>
              <a:rPr lang="en-US" sz="1400" dirty="0"/>
              <a:t>For a binary regression, the factor level 1 of the dependent variable should represent the desired outcome.</a:t>
            </a:r>
          </a:p>
          <a:p>
            <a:r>
              <a:rPr lang="en-US" sz="1400" dirty="0"/>
              <a:t>Only the meaningful variables should be included.</a:t>
            </a:r>
          </a:p>
          <a:p>
            <a:r>
              <a:rPr lang="en-US" sz="1400" dirty="0"/>
              <a:t>The independent variables should be independent of each other. That is, the model should have little or no multicollinearity.</a:t>
            </a:r>
          </a:p>
          <a:p>
            <a:r>
              <a:rPr lang="en-US" sz="1400" dirty="0"/>
              <a:t>The independent variables are linearly related to the log odds.</a:t>
            </a:r>
          </a:p>
          <a:p>
            <a:r>
              <a:rPr lang="en-US" sz="1400" dirty="0"/>
              <a:t>Logistic regression requires quite large sample sizes.</a:t>
            </a:r>
          </a:p>
          <a:p>
            <a:endParaRPr lang="en-US" sz="1200" dirty="0"/>
          </a:p>
        </p:txBody>
      </p:sp>
      <p:sp>
        <p:nvSpPr>
          <p:cNvPr id="4" name="Text Placeholder 3">
            <a:extLst>
              <a:ext uri="{FF2B5EF4-FFF2-40B4-BE49-F238E27FC236}">
                <a16:creationId xmlns:a16="http://schemas.microsoft.com/office/drawing/2014/main" id="{CD1BF3F7-5830-964F-8F11-BC618E9D7752}"/>
              </a:ext>
            </a:extLst>
          </p:cNvPr>
          <p:cNvSpPr>
            <a:spLocks noGrp="1"/>
          </p:cNvSpPr>
          <p:nvPr>
            <p:ph type="body" sz="half" idx="2"/>
          </p:nvPr>
        </p:nvSpPr>
        <p:spPr>
          <a:xfrm>
            <a:off x="980781" y="1213394"/>
            <a:ext cx="4070190" cy="4468949"/>
          </a:xfrm>
        </p:spPr>
        <p:txBody>
          <a:bodyPr/>
          <a:lstStyle/>
          <a:p>
            <a:r>
              <a:rPr lang="en-US" b="1" u="sng" dirty="0">
                <a:hlinkClick r:id="rId2"/>
              </a:rPr>
              <a:t>Logistic Regression</a:t>
            </a:r>
            <a:r>
              <a:rPr lang="en-US" dirty="0"/>
              <a:t> is a Machine Learning classification algorithm that is used to predict the probability of a categorical dependent variable. In logistic regression, the dependent variable is a binary variable that contains data coded as 1 (yes, success, etc.) or 0 (no, failure, etc.). In other words, the logistic regression model predicts P(Y=1) as a function of X.</a:t>
            </a:r>
          </a:p>
        </p:txBody>
      </p:sp>
    </p:spTree>
    <p:extLst>
      <p:ext uri="{BB962C8B-B14F-4D97-AF65-F5344CB8AC3E}">
        <p14:creationId xmlns:p14="http://schemas.microsoft.com/office/powerpoint/2010/main" val="212945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3" name="Rectangle 8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1914DA-1028-5E45-BD90-4796F5651E02}"/>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3300"/>
              <a:t>Visualizations for Logistic Regression</a:t>
            </a:r>
          </a:p>
        </p:txBody>
      </p:sp>
      <p:sp>
        <p:nvSpPr>
          <p:cNvPr id="85" name="Freeform: Shape 84">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7"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8" name="Picture 4">
            <a:extLst>
              <a:ext uri="{FF2B5EF4-FFF2-40B4-BE49-F238E27FC236}">
                <a16:creationId xmlns:a16="http://schemas.microsoft.com/office/drawing/2014/main" id="{13E5BB7D-1E54-554E-9B22-EA52982219EE}"/>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806648" y="647699"/>
            <a:ext cx="4024995"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B53EF81F-DD90-5C45-BA6B-27E369E4B73E}"/>
              </a:ext>
            </a:extLst>
          </p:cNvPr>
          <p:cNvSpPr>
            <a:spLocks noGrp="1"/>
          </p:cNvSpPr>
          <p:nvPr>
            <p:ph type="body" sz="half" idx="2"/>
          </p:nvPr>
        </p:nvSpPr>
        <p:spPr>
          <a:xfrm>
            <a:off x="646113" y="2052918"/>
            <a:ext cx="4165146" cy="4195481"/>
          </a:xfrm>
        </p:spPr>
        <p:txBody>
          <a:bodyPr vert="horz" lIns="91440" tIns="45720" rIns="91440" bIns="45720" rtlCol="0">
            <a:normAutofit fontScale="92500" lnSpcReduction="20000"/>
          </a:bodyPr>
          <a:lstStyle/>
          <a:p>
            <a:pPr marL="285750" indent="-285750">
              <a:buFont typeface="Arial" panose="020B0604020202020204" pitchFamily="34" charset="0"/>
              <a:buChar char="•"/>
            </a:pPr>
            <a:r>
              <a:rPr lang="en-US" dirty="0"/>
              <a:t>The F1 Score of the model is 0.9206349206349206 </a:t>
            </a:r>
          </a:p>
          <a:p>
            <a:pPr marL="285750" indent="-285750">
              <a:buFont typeface="Arial" panose="020B0604020202020204" pitchFamily="34" charset="0"/>
              <a:buChar char="•"/>
            </a:pPr>
            <a:r>
              <a:rPr lang="en-US" dirty="0"/>
              <a:t>Precision: 0.853 </a:t>
            </a:r>
          </a:p>
          <a:p>
            <a:pPr marL="285750" indent="-285750">
              <a:buFont typeface="Arial" panose="020B0604020202020204" pitchFamily="34" charset="0"/>
              <a:buChar char="•"/>
            </a:pPr>
            <a:r>
              <a:rPr lang="en-US" dirty="0"/>
              <a:t>Recall : 1.000 </a:t>
            </a:r>
          </a:p>
          <a:p>
            <a:pPr marL="285750" indent="-285750">
              <a:buFont typeface="Arial" panose="020B0604020202020204" pitchFamily="34" charset="0"/>
              <a:buChar char="•"/>
            </a:pPr>
            <a:r>
              <a:rPr lang="en-US" dirty="0"/>
              <a:t>The score for our logistic regression model is 0.8717948717948718. This is not as high </a:t>
            </a:r>
            <a:r>
              <a:rPr lang="en-US"/>
              <a:t>as the rest of our models.</a:t>
            </a:r>
            <a:endParaRPr lang="en-US" dirty="0"/>
          </a:p>
          <a:p>
            <a:pPr marL="285750" indent="-285750">
              <a:buFont typeface="Arial" panose="020B0604020202020204" pitchFamily="34" charset="0"/>
              <a:buChar char="•"/>
            </a:pPr>
            <a:r>
              <a:rPr lang="en-US" dirty="0"/>
              <a:t>Confusion Matrix for logistic regression</a:t>
            </a:r>
          </a:p>
          <a:p>
            <a:r>
              <a:rPr lang="en-US" sz="2000" dirty="0"/>
              <a:t>[[ 5 5] </a:t>
            </a:r>
          </a:p>
          <a:p>
            <a:r>
              <a:rPr lang="en-US" sz="2000" dirty="0"/>
              <a:t>[ 0 29]]</a:t>
            </a:r>
            <a:br>
              <a:rPr lang="en-US" dirty="0"/>
            </a:br>
            <a:endParaRPr lang="en-US" dirty="0"/>
          </a:p>
          <a:p>
            <a:br>
              <a:rPr lang="en-US" dirty="0"/>
            </a:br>
            <a:endParaRPr lang="en-US" dirty="0"/>
          </a:p>
          <a:p>
            <a:pPr marL="285750" indent="-285750">
              <a:buFont typeface="Arial" panose="020B0604020202020204" pitchFamily="34" charset="0"/>
              <a:buChar char="•"/>
            </a:pPr>
            <a:endParaRPr lang="en-US" dirty="0"/>
          </a:p>
          <a:p>
            <a:br>
              <a:rPr lang="en-US" dirty="0"/>
            </a:br>
            <a:endParaRPr lang="en-US" dirty="0"/>
          </a:p>
          <a:p>
            <a:pPr>
              <a:buFont typeface="Wingdings 3" charset="2"/>
              <a:buChar char=""/>
            </a:pPr>
            <a:endParaRPr lang="en-US" dirty="0"/>
          </a:p>
        </p:txBody>
      </p:sp>
      <p:pic>
        <p:nvPicPr>
          <p:cNvPr id="1026" name="Picture 2" descr="Chart, treemap chart&#10;&#10;Description automatically generated">
            <a:extLst>
              <a:ext uri="{FF2B5EF4-FFF2-40B4-BE49-F238E27FC236}">
                <a16:creationId xmlns:a16="http://schemas.microsoft.com/office/drawing/2014/main" id="{9C89D470-C0E0-5445-B3E3-851592E911DE}"/>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tretch>
            <a:fillRect/>
          </a:stretch>
        </p:blipFill>
        <p:spPr bwMode="auto">
          <a:xfrm>
            <a:off x="7111254" y="3526971"/>
            <a:ext cx="3415783"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1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5998-8BD6-4C4A-B3B9-705AA45730D8}"/>
              </a:ext>
            </a:extLst>
          </p:cNvPr>
          <p:cNvSpPr>
            <a:spLocks noGrp="1"/>
          </p:cNvSpPr>
          <p:nvPr>
            <p:ph type="title"/>
          </p:nvPr>
        </p:nvSpPr>
        <p:spPr>
          <a:xfrm>
            <a:off x="653143" y="1645920"/>
            <a:ext cx="3522879" cy="4470821"/>
          </a:xfrm>
        </p:spPr>
        <p:txBody>
          <a:bodyPr>
            <a:normAutofit/>
          </a:bodyPr>
          <a:lstStyle/>
          <a:p>
            <a:pPr algn="r"/>
            <a:r>
              <a:rPr lang="en-US">
                <a:solidFill>
                  <a:schemeClr val="accent1">
                    <a:lumMod val="60000"/>
                    <a:lumOff val="40000"/>
                  </a:schemeClr>
                </a:solidFill>
              </a:rPr>
              <a:t>What is </a:t>
            </a:r>
            <a:r>
              <a:rPr lang="en-US" err="1">
                <a:solidFill>
                  <a:schemeClr val="accent1">
                    <a:lumMod val="60000"/>
                    <a:lumOff val="40000"/>
                  </a:schemeClr>
                </a:solidFill>
              </a:rPr>
              <a:t>parkinsons</a:t>
            </a:r>
            <a:r>
              <a:rPr lang="en-US">
                <a:solidFill>
                  <a:schemeClr val="accent1">
                    <a:lumMod val="60000"/>
                    <a:lumOff val="40000"/>
                  </a:schemeClr>
                </a:solidFill>
              </a:rPr>
              <a:t>?</a:t>
            </a:r>
          </a:p>
        </p:txBody>
      </p:sp>
      <p:sp>
        <p:nvSpPr>
          <p:cNvPr id="3" name="Content Placeholder 2">
            <a:extLst>
              <a:ext uri="{FF2B5EF4-FFF2-40B4-BE49-F238E27FC236}">
                <a16:creationId xmlns:a16="http://schemas.microsoft.com/office/drawing/2014/main" id="{D15766C8-A3C6-44F2-AD08-A4329765A0EA}"/>
              </a:ext>
            </a:extLst>
          </p:cNvPr>
          <p:cNvSpPr>
            <a:spLocks noGrp="1"/>
          </p:cNvSpPr>
          <p:nvPr>
            <p:ph idx="1"/>
          </p:nvPr>
        </p:nvSpPr>
        <p:spPr>
          <a:xfrm>
            <a:off x="5204109" y="1645920"/>
            <a:ext cx="5919503" cy="4470821"/>
          </a:xfrm>
        </p:spPr>
        <p:txBody>
          <a:bodyPr>
            <a:normAutofit/>
          </a:bodyPr>
          <a:lstStyle/>
          <a:p>
            <a:r>
              <a:rPr lang="en-US" b="1" i="0">
                <a:effectLst/>
                <a:latin typeface="Arial" panose="020B0604020202020204" pitchFamily="34" charset="0"/>
                <a:cs typeface="Arial" panose="020B0604020202020204" pitchFamily="34" charset="0"/>
              </a:rPr>
              <a:t>Parkinson's disease is a progressive nervous system disorder that affects movement. Symptoms start gradually, sometimes starting  with a barely noticeable tremor in just one hand. Tremors are common, but the disorder also commonly causes stiffness or slowing of movement. Most methods available can detect Parkinson in an advanced stage; which means loss of approx.. 60% dopamine in basal ganglia and is responsible for controlling the movement of the body with a small amount of dopamine. </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415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20FD-45DA-4B15-BA91-7ED1C969091B}"/>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cap="all" spc="120" baseline="0">
                <a:latin typeface="Amasis MT Pro Black" panose="02040A04050005020304" pitchFamily="18" charset="0"/>
              </a:rPr>
              <a:t>OBJECTIVE</a:t>
            </a:r>
          </a:p>
        </p:txBody>
      </p:sp>
      <p:sp>
        <p:nvSpPr>
          <p:cNvPr id="3" name="Content Placeholder 2">
            <a:extLst>
              <a:ext uri="{FF2B5EF4-FFF2-40B4-BE49-F238E27FC236}">
                <a16:creationId xmlns:a16="http://schemas.microsoft.com/office/drawing/2014/main" id="{DC215F3C-DBCF-40D8-B587-2C3D71514196}"/>
              </a:ext>
            </a:extLst>
          </p:cNvPr>
          <p:cNvSpPr>
            <a:spLocks noGrp="1"/>
          </p:cNvSpPr>
          <p:nvPr>
            <p:ph sz="half" idx="1"/>
          </p:nvPr>
        </p:nvSpPr>
        <p:spPr>
          <a:xfrm>
            <a:off x="6311495" y="1676400"/>
            <a:ext cx="5215487" cy="4262581"/>
          </a:xfrm>
        </p:spPr>
        <p:txBody>
          <a:bodyPr vert="horz" lIns="91440" tIns="45720" rIns="91440" bIns="45720" rtlCol="0">
            <a:normAutofit/>
          </a:bodyPr>
          <a:lstStyle/>
          <a:p>
            <a:pPr algn="just"/>
            <a:r>
              <a:rPr lang="en-US" sz="2000" b="1">
                <a:effectLst/>
                <a:latin typeface="Arial" panose="020B0604020202020204" pitchFamily="34" charset="0"/>
                <a:cs typeface="Arial" panose="020B0604020202020204" pitchFamily="34" charset="0"/>
              </a:rPr>
              <a:t>The main objective of this project  is to understand what is Parkinson’s disease and to detect the early onset of the disease. We will use here </a:t>
            </a:r>
            <a:r>
              <a:rPr lang="en-US" sz="2000" b="1" err="1">
                <a:effectLst/>
                <a:latin typeface="Arial" panose="020B0604020202020204" pitchFamily="34" charset="0"/>
                <a:cs typeface="Arial" panose="020B0604020202020204" pitchFamily="34" charset="0"/>
              </a:rPr>
              <a:t>XGBoost</a:t>
            </a:r>
            <a:r>
              <a:rPr lang="en-US" sz="2000" b="1">
                <a:effectLst/>
                <a:latin typeface="Arial" panose="020B0604020202020204" pitchFamily="34" charset="0"/>
                <a:cs typeface="Arial" panose="020B0604020202020204" pitchFamily="34" charset="0"/>
              </a:rPr>
              <a:t>, Support Vector Machines (SVMs), Neural network</a:t>
            </a:r>
            <a:r>
              <a:rPr lang="en-US" sz="2000" b="1">
                <a:latin typeface="Arial" panose="020B0604020202020204" pitchFamily="34" charset="0"/>
                <a:cs typeface="Arial" panose="020B0604020202020204" pitchFamily="34" charset="0"/>
              </a:rPr>
              <a:t> to </a:t>
            </a:r>
            <a:r>
              <a:rPr lang="en-US" sz="2000" b="1" err="1">
                <a:latin typeface="Arial" panose="020B0604020202020204" pitchFamily="34" charset="0"/>
                <a:cs typeface="Arial" panose="020B0604020202020204" pitchFamily="34" charset="0"/>
              </a:rPr>
              <a:t>anlyze</a:t>
            </a:r>
            <a:r>
              <a:rPr lang="en-US" sz="2000" b="1">
                <a:latin typeface="Arial" panose="020B0604020202020204" pitchFamily="34" charset="0"/>
                <a:cs typeface="Arial" panose="020B0604020202020204" pitchFamily="34" charset="0"/>
              </a:rPr>
              <a:t> and predict accuracies that different model provides.</a:t>
            </a:r>
            <a:endParaRPr lang="en-US" sz="2000" b="1">
              <a:effectLst/>
              <a:latin typeface="Arial" panose="020B0604020202020204" pitchFamily="34" charset="0"/>
              <a:cs typeface="Arial" panose="020B0604020202020204" pitchFamily="34" charset="0"/>
            </a:endParaRPr>
          </a:p>
          <a:p>
            <a:r>
              <a:rPr lang="en-US" sz="2000" b="1"/>
              <a:t>We have started this project from an article we saw that used </a:t>
            </a:r>
            <a:r>
              <a:rPr lang="en-US" sz="2000" b="1" err="1"/>
              <a:t>Xgboost</a:t>
            </a:r>
            <a:r>
              <a:rPr lang="en-US" sz="2000" b="1"/>
              <a:t> and we decided it would be a good idea to see if any other models could give accuracies in that range</a:t>
            </a:r>
          </a:p>
        </p:txBody>
      </p:sp>
      <p:pic>
        <p:nvPicPr>
          <p:cNvPr id="1026" name="Picture 2" descr="Improving Life for Women with Parkinson&amp;#39;s Disease | PCORI">
            <a:extLst>
              <a:ext uri="{FF2B5EF4-FFF2-40B4-BE49-F238E27FC236}">
                <a16:creationId xmlns:a16="http://schemas.microsoft.com/office/drawing/2014/main" id="{72FFD97A-02C9-4371-AA24-EB9724480A2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7367" r="10463"/>
          <a:stretch/>
        </p:blipFill>
        <p:spPr bwMode="auto">
          <a:xfrm>
            <a:off x="0" y="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14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35C-76E8-4886-8EBC-F64D74FF672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AF78EEB-744E-4EBC-8166-24A4C8910F7E}"/>
              </a:ext>
            </a:extLst>
          </p:cNvPr>
          <p:cNvSpPr>
            <a:spLocks noGrp="1"/>
          </p:cNvSpPr>
          <p:nvPr>
            <p:ph sz="half" idx="1"/>
          </p:nvPr>
        </p:nvSpPr>
        <p:spPr/>
        <p:txBody>
          <a:bodyPr>
            <a:normAutofit/>
          </a:bodyPr>
          <a:lstStyle/>
          <a:p>
            <a:r>
              <a:rPr lang="en-US" dirty="0"/>
              <a:t>Biomedical voice measurements from 31 people. 23 with Parkinson’s, and 8 without Parkinson’s. </a:t>
            </a:r>
          </a:p>
          <a:p>
            <a:r>
              <a:rPr lang="en-US" dirty="0"/>
              <a:t>6 recordings for each patients. </a:t>
            </a:r>
          </a:p>
          <a:p>
            <a:r>
              <a:rPr lang="en-US" dirty="0"/>
              <a:t>Status: 0 – No Parkinson’s,                 1 – Parkinson’s </a:t>
            </a:r>
          </a:p>
          <a:p>
            <a:endParaRPr lang="en-US" dirty="0"/>
          </a:p>
        </p:txBody>
      </p:sp>
      <p:sp>
        <p:nvSpPr>
          <p:cNvPr id="4" name="Content Placeholder 3">
            <a:extLst>
              <a:ext uri="{FF2B5EF4-FFF2-40B4-BE49-F238E27FC236}">
                <a16:creationId xmlns:a16="http://schemas.microsoft.com/office/drawing/2014/main" id="{4FA24C5F-8065-4051-8AE7-391DC9284CCA}"/>
              </a:ext>
            </a:extLst>
          </p:cNvPr>
          <p:cNvSpPr>
            <a:spLocks noGrp="1"/>
          </p:cNvSpPr>
          <p:nvPr>
            <p:ph sz="half" idx="2"/>
          </p:nvPr>
        </p:nvSpPr>
        <p:spPr/>
        <p:txBody>
          <a:bodyPr>
            <a:normAutofit/>
          </a:bodyPr>
          <a:lstStyle/>
          <a:p>
            <a:r>
              <a:rPr lang="en-US" dirty="0"/>
              <a:t>Independent Variables </a:t>
            </a:r>
          </a:p>
          <a:p>
            <a:pPr>
              <a:buFont typeface="Arial" panose="020B0604020202020204" pitchFamily="34" charset="0"/>
              <a:buChar char="•"/>
            </a:pPr>
            <a:r>
              <a:rPr lang="en-US" sz="1800" dirty="0">
                <a:solidFill>
                  <a:srgbClr val="FF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Vocal fundamental frequencies(Avg, Max, Min) </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easures of variation in fundamental frequency </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easures of variation in amplitude</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easures of ratio of noise to tonal components in the voice</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ynamical complexity measures</a:t>
            </a:r>
          </a:p>
          <a:p>
            <a:pP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easures of fundamental frequency variation</a:t>
            </a:r>
            <a:br>
              <a:rPr lang="en-US" sz="1800" dirty="0">
                <a:solidFill>
                  <a:srgbClr val="FF0000"/>
                </a:solidFill>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32230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C1D3-D6C5-42F3-A2BC-D03A3EE3D607}"/>
              </a:ext>
            </a:extLst>
          </p:cNvPr>
          <p:cNvSpPr>
            <a:spLocks noGrp="1"/>
          </p:cNvSpPr>
          <p:nvPr>
            <p:ph type="title"/>
          </p:nvPr>
        </p:nvSpPr>
        <p:spPr>
          <a:xfrm>
            <a:off x="648930" y="629266"/>
            <a:ext cx="9252154" cy="1223983"/>
          </a:xfrm>
        </p:spPr>
        <p:txBody>
          <a:bodyPr>
            <a:normAutofit/>
          </a:bodyPr>
          <a:lstStyle/>
          <a:p>
            <a:r>
              <a:rPr lang="en-US" b="1"/>
              <a:t>Support Vector Machines</a:t>
            </a:r>
          </a:p>
        </p:txBody>
      </p:sp>
      <p:sp>
        <p:nvSpPr>
          <p:cNvPr id="25" name="Content Placeholder 13">
            <a:extLst>
              <a:ext uri="{FF2B5EF4-FFF2-40B4-BE49-F238E27FC236}">
                <a16:creationId xmlns:a16="http://schemas.microsoft.com/office/drawing/2014/main" id="{5CE79CB9-2838-42C7-BF5D-605D719BD8D2}"/>
              </a:ext>
            </a:extLst>
          </p:cNvPr>
          <p:cNvSpPr>
            <a:spLocks noGrp="1"/>
          </p:cNvSpPr>
          <p:nvPr>
            <p:ph idx="1"/>
          </p:nvPr>
        </p:nvSpPr>
        <p:spPr>
          <a:xfrm>
            <a:off x="6575729" y="1853250"/>
            <a:ext cx="4971898" cy="4395150"/>
          </a:xfrm>
        </p:spPr>
        <p:txBody>
          <a:bodyPr vert="horz" lIns="91440" tIns="45720" rIns="91440" bIns="45720" rtlCol="0" anchor="t">
            <a:normAutofit/>
          </a:bodyPr>
          <a:lstStyle/>
          <a:p>
            <a:r>
              <a:rPr lang="en-US" b="1" dirty="0"/>
              <a:t>Support Vector Machine, a statistical learning theory which transforms the data in a higher dimension. It finds a hyper plane to separate data using support vectors. It uses this plane to differentiate between a healthy and an infected patient and thus allows us to detect disease at the early onset by analyzing voice recordings.</a:t>
            </a:r>
            <a:endParaRPr lang="en-US"/>
          </a:p>
        </p:txBody>
      </p:sp>
      <p:pic>
        <p:nvPicPr>
          <p:cNvPr id="4" name="Content Placeholder 3">
            <a:extLst>
              <a:ext uri="{FF2B5EF4-FFF2-40B4-BE49-F238E27FC236}">
                <a16:creationId xmlns:a16="http://schemas.microsoft.com/office/drawing/2014/main" id="{0FAA45B4-6B4F-4986-BF7E-AB698662625E}"/>
              </a:ext>
            </a:extLst>
          </p:cNvPr>
          <p:cNvPicPr>
            <a:picLocks noChangeAspect="1"/>
          </p:cNvPicPr>
          <p:nvPr/>
        </p:nvPicPr>
        <p:blipFill>
          <a:blip r:embed="rId3"/>
          <a:stretch>
            <a:fillRect/>
          </a:stretch>
        </p:blipFill>
        <p:spPr>
          <a:xfrm>
            <a:off x="644373" y="1853249"/>
            <a:ext cx="5451627" cy="443325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3958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4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8" name="Rectangle 5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3FEE3-C3E1-4855-90A6-BC9546745800}"/>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b="0" i="0" kern="1200">
                <a:solidFill>
                  <a:srgbClr val="EBEBEB"/>
                </a:solidFill>
                <a:latin typeface="+mj-lt"/>
                <a:ea typeface="+mj-ea"/>
                <a:cs typeface="+mj-cs"/>
              </a:rPr>
              <a:t>Visualizations for SVM</a:t>
            </a:r>
          </a:p>
        </p:txBody>
      </p:sp>
      <p:sp>
        <p:nvSpPr>
          <p:cNvPr id="6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64" name="Freeform: Shape 6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3" name="Content Placeholder 42">
            <a:extLst>
              <a:ext uri="{FF2B5EF4-FFF2-40B4-BE49-F238E27FC236}">
                <a16:creationId xmlns:a16="http://schemas.microsoft.com/office/drawing/2014/main" id="{91BCDAF8-1737-41A2-BBCF-9C3C14DFD44A}"/>
              </a:ext>
            </a:extLst>
          </p:cNvPr>
          <p:cNvPicPr>
            <a:picLocks noGrp="1" noChangeAspect="1"/>
          </p:cNvPicPr>
          <p:nvPr>
            <p:ph idx="1"/>
          </p:nvPr>
        </p:nvPicPr>
        <p:blipFill>
          <a:blip r:embed="rId6"/>
          <a:stretch>
            <a:fillRect/>
          </a:stretch>
        </p:blipFill>
        <p:spPr>
          <a:xfrm>
            <a:off x="7563742" y="730599"/>
            <a:ext cx="3980139" cy="5396799"/>
          </a:xfrm>
          <a:prstGeom prst="rect">
            <a:avLst/>
          </a:prstGeom>
          <a:effectLst/>
        </p:spPr>
      </p:pic>
      <p:sp>
        <p:nvSpPr>
          <p:cNvPr id="66" name="Rectangle 6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968BD2BD-AEEA-45FC-8EDC-9B1A80C562F4}"/>
              </a:ext>
            </a:extLst>
          </p:cNvPr>
          <p:cNvSpPr>
            <a:spLocks noGrp="1"/>
          </p:cNvSpPr>
          <p:nvPr>
            <p:ph type="body" sz="half" idx="2"/>
          </p:nvPr>
        </p:nvSpPr>
        <p:spPr>
          <a:xfrm>
            <a:off x="648931" y="2438400"/>
            <a:ext cx="5616216" cy="3785419"/>
          </a:xfrm>
        </p:spPr>
        <p:txBody>
          <a:bodyPr vert="horz" lIns="91440" tIns="45720" rIns="91440" bIns="45720" rtlCol="0">
            <a:normAutofit/>
          </a:bodyPr>
          <a:lstStyle/>
          <a:p>
            <a:pPr>
              <a:buFont typeface="Wingdings 3" charset="2"/>
              <a:buChar char=""/>
            </a:pPr>
            <a:r>
              <a:rPr lang="en-US">
                <a:solidFill>
                  <a:srgbClr val="FFFFFF"/>
                </a:solidFill>
              </a:rPr>
              <a:t>The F1 Score of the model is 0.9206349206349206</a:t>
            </a:r>
          </a:p>
          <a:p>
            <a:pPr>
              <a:buFont typeface="Wingdings 3" charset="2"/>
              <a:buChar char=""/>
            </a:pPr>
            <a:endParaRPr lang="en-US">
              <a:solidFill>
                <a:srgbClr val="FFFFFF"/>
              </a:solidFill>
            </a:endParaRPr>
          </a:p>
          <a:p>
            <a:pPr>
              <a:buFont typeface="Wingdings 3" charset="2"/>
              <a:buChar char=""/>
            </a:pPr>
            <a:r>
              <a:rPr lang="en-US">
                <a:solidFill>
                  <a:srgbClr val="FFFFFF"/>
                </a:solidFill>
              </a:rPr>
              <a:t>The Accuracy of the model is 0.8717948717948718</a:t>
            </a:r>
          </a:p>
          <a:p>
            <a:pPr>
              <a:buFont typeface="Wingdings 3" charset="2"/>
              <a:buChar char=""/>
            </a:pPr>
            <a:endParaRPr lang="en-US">
              <a:solidFill>
                <a:srgbClr val="FFFFFF"/>
              </a:solidFill>
            </a:endParaRPr>
          </a:p>
          <a:p>
            <a:pPr>
              <a:buFont typeface="Wingdings 3" charset="2"/>
              <a:buChar char=""/>
            </a:pPr>
            <a:r>
              <a:rPr lang="en-US">
                <a:solidFill>
                  <a:srgbClr val="FFFFFF"/>
                </a:solidFill>
              </a:rPr>
              <a:t>Accuracy score of training data :  0.8846153846153846</a:t>
            </a:r>
          </a:p>
          <a:p>
            <a:pPr>
              <a:buFont typeface="Wingdings 3" charset="2"/>
              <a:buChar char=""/>
            </a:pPr>
            <a:endParaRPr lang="en-US">
              <a:solidFill>
                <a:srgbClr val="FFFFFF"/>
              </a:solidFill>
            </a:endParaRPr>
          </a:p>
          <a:p>
            <a:pPr>
              <a:buFont typeface="Wingdings 3" charset="2"/>
              <a:buChar char=""/>
            </a:pPr>
            <a:r>
              <a:rPr lang="en-US">
                <a:solidFill>
                  <a:srgbClr val="FFFFFF"/>
                </a:solidFill>
              </a:rPr>
              <a:t>Accuracy score of test data :  0.8717948717948718</a:t>
            </a:r>
          </a:p>
          <a:p>
            <a:pPr>
              <a:buFont typeface="Wingdings 3" charset="2"/>
              <a:buChar char=""/>
            </a:pPr>
            <a:endParaRPr lang="en-US">
              <a:solidFill>
                <a:srgbClr val="FFFFFF"/>
              </a:solidFill>
            </a:endParaRPr>
          </a:p>
        </p:txBody>
      </p:sp>
    </p:spTree>
    <p:extLst>
      <p:ext uri="{BB962C8B-B14F-4D97-AF65-F5344CB8AC3E}">
        <p14:creationId xmlns:p14="http://schemas.microsoft.com/office/powerpoint/2010/main" val="23903343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EBC1D3-D6C5-42F3-A2BC-D03A3EE3D607}"/>
              </a:ext>
            </a:extLst>
          </p:cNvPr>
          <p:cNvSpPr>
            <a:spLocks noGrp="1"/>
          </p:cNvSpPr>
          <p:nvPr>
            <p:ph type="title"/>
          </p:nvPr>
        </p:nvSpPr>
        <p:spPr>
          <a:xfrm>
            <a:off x="648930" y="629267"/>
            <a:ext cx="9252154" cy="1016654"/>
          </a:xfrm>
        </p:spPr>
        <p:txBody>
          <a:bodyPr>
            <a:normAutofit/>
          </a:bodyPr>
          <a:lstStyle/>
          <a:p>
            <a:r>
              <a:rPr lang="en-US" b="1">
                <a:solidFill>
                  <a:srgbClr val="EBEBEB"/>
                </a:solidFill>
              </a:rPr>
              <a:t>Neural Networks</a:t>
            </a:r>
          </a:p>
        </p:txBody>
      </p:sp>
      <p:sp useBgFill="1">
        <p:nvSpPr>
          <p:cNvPr id="45" name="Freeform: Shape 4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5" name="Content Placeholder 13">
            <a:extLst>
              <a:ext uri="{FF2B5EF4-FFF2-40B4-BE49-F238E27FC236}">
                <a16:creationId xmlns:a16="http://schemas.microsoft.com/office/drawing/2014/main" id="{5CE79CB9-2838-42C7-BF5D-605D719BD8D2}"/>
              </a:ext>
            </a:extLst>
          </p:cNvPr>
          <p:cNvSpPr>
            <a:spLocks noGrp="1"/>
          </p:cNvSpPr>
          <p:nvPr>
            <p:ph idx="1"/>
          </p:nvPr>
        </p:nvSpPr>
        <p:spPr>
          <a:xfrm>
            <a:off x="648931" y="2548281"/>
            <a:ext cx="5122606" cy="3658689"/>
          </a:xfrm>
        </p:spPr>
        <p:txBody>
          <a:bodyPr vert="horz" lIns="91440" tIns="45720" rIns="91440" bIns="45720" rtlCol="0" anchor="t">
            <a:normAutofit fontScale="92500" lnSpcReduction="10000"/>
          </a:bodyPr>
          <a:lstStyle/>
          <a:p>
            <a:pPr marL="0" indent="0">
              <a:buNone/>
            </a:pPr>
            <a:r>
              <a:rPr lang="en-US">
                <a:ea typeface="+mj-lt"/>
                <a:cs typeface="+mj-lt"/>
              </a:rPr>
              <a:t>Neural Networks are a class of machine learning algorithms to model complex patterns in datasets which uses multiple hidden layers and non-linear activation functions through a process that mimics the way the human brain operates. They can learn and model the relationships between inputs and outputs that are nonlinear and complex; make generalizations and inferences; reveal hidden relationships,  patterns and predictions; and model highly volatile data.</a:t>
            </a:r>
            <a:endParaRPr lang="en-US"/>
          </a:p>
        </p:txBody>
      </p:sp>
      <p:pic>
        <p:nvPicPr>
          <p:cNvPr id="5" name="Picture 4" descr="Diagram&#10;&#10;Description automatically generated">
            <a:extLst>
              <a:ext uri="{FF2B5EF4-FFF2-40B4-BE49-F238E27FC236}">
                <a16:creationId xmlns:a16="http://schemas.microsoft.com/office/drawing/2014/main" id="{B2E9B94F-71D5-4DF7-8B9E-4CED17B99426}"/>
              </a:ext>
            </a:extLst>
          </p:cNvPr>
          <p:cNvPicPr>
            <a:picLocks noChangeAspect="1"/>
          </p:cNvPicPr>
          <p:nvPr/>
        </p:nvPicPr>
        <p:blipFill>
          <a:blip r:embed="rId2"/>
          <a:stretch>
            <a:fillRect/>
          </a:stretch>
        </p:blipFill>
        <p:spPr>
          <a:xfrm>
            <a:off x="6091916" y="2723358"/>
            <a:ext cx="5451627" cy="3311863"/>
          </a:xfrm>
          <a:prstGeom prst="rect">
            <a:avLst/>
          </a:prstGeom>
          <a:effectLst/>
        </p:spPr>
      </p:pic>
    </p:spTree>
    <p:extLst>
      <p:ext uri="{BB962C8B-B14F-4D97-AF65-F5344CB8AC3E}">
        <p14:creationId xmlns:p14="http://schemas.microsoft.com/office/powerpoint/2010/main" val="36136372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FEE3-C3E1-4855-90A6-BC9546745800}"/>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sz="4200"/>
              <a:t>Visualizations for Neural Networks</a:t>
            </a:r>
          </a:p>
        </p:txBody>
      </p:sp>
      <p:pic>
        <p:nvPicPr>
          <p:cNvPr id="8" name="Content Placeholder 7">
            <a:extLst>
              <a:ext uri="{FF2B5EF4-FFF2-40B4-BE49-F238E27FC236}">
                <a16:creationId xmlns:a16="http://schemas.microsoft.com/office/drawing/2014/main" id="{4DBE7AB1-C98E-4284-BF7F-DE93BB872351}"/>
              </a:ext>
            </a:extLst>
          </p:cNvPr>
          <p:cNvPicPr>
            <a:picLocks noGrp="1" noChangeAspect="1"/>
          </p:cNvPicPr>
          <p:nvPr>
            <p:ph idx="1"/>
          </p:nvPr>
        </p:nvPicPr>
        <p:blipFill rotWithShape="1">
          <a:blip r:embed="rId3"/>
          <a:srcRect l="322"/>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4" name="Text Placeholder 3">
            <a:extLst>
              <a:ext uri="{FF2B5EF4-FFF2-40B4-BE49-F238E27FC236}">
                <a16:creationId xmlns:a16="http://schemas.microsoft.com/office/drawing/2014/main" id="{968BD2BD-AEEA-45FC-8EDC-9B1A80C562F4}"/>
              </a:ext>
            </a:extLst>
          </p:cNvPr>
          <p:cNvSpPr>
            <a:spLocks noGrp="1"/>
          </p:cNvSpPr>
          <p:nvPr>
            <p:ph type="body" sz="half" idx="2"/>
          </p:nvPr>
        </p:nvSpPr>
        <p:spPr>
          <a:xfrm>
            <a:off x="5410950" y="2052918"/>
            <a:ext cx="4638903" cy="4195481"/>
          </a:xfrm>
        </p:spPr>
        <p:txBody>
          <a:bodyPr vert="horz" lIns="91440" tIns="45720" rIns="91440" bIns="45720" rtlCol="0">
            <a:normAutofit/>
          </a:bodyPr>
          <a:lstStyle/>
          <a:p>
            <a:pPr>
              <a:buFont typeface="Wingdings 3" charset="2"/>
              <a:buChar char=""/>
            </a:pPr>
            <a:r>
              <a:rPr lang="en-US"/>
              <a:t>The F1 Score of the model is 0.9508196721311476</a:t>
            </a:r>
          </a:p>
          <a:p>
            <a:pPr>
              <a:buFont typeface="Wingdings 3" charset="2"/>
              <a:buChar char=""/>
            </a:pPr>
            <a:endParaRPr lang="en-US"/>
          </a:p>
          <a:p>
            <a:pPr>
              <a:buFont typeface="Wingdings 3" charset="2"/>
              <a:buChar char=""/>
            </a:pPr>
            <a:r>
              <a:rPr lang="en-US"/>
              <a:t>The Accuracy of the model is 0.9230769230769231</a:t>
            </a:r>
          </a:p>
          <a:p>
            <a:pPr>
              <a:buFont typeface="Wingdings 3" charset="2"/>
              <a:buChar char=""/>
            </a:pPr>
            <a:endParaRPr lang="en-US"/>
          </a:p>
          <a:p>
            <a:pPr>
              <a:buFont typeface="Wingdings 3" charset="2"/>
              <a:buChar char=""/>
            </a:pPr>
            <a:endParaRPr lang="en-US"/>
          </a:p>
        </p:txBody>
      </p:sp>
      <p:sp>
        <p:nvSpPr>
          <p:cNvPr id="9" name="Rectangle 1">
            <a:extLst>
              <a:ext uri="{FF2B5EF4-FFF2-40B4-BE49-F238E27FC236}">
                <a16:creationId xmlns:a16="http://schemas.microsoft.com/office/drawing/2014/main" id="{EFFF9693-72E0-483E-B6A3-81F4EB48A524}"/>
              </a:ext>
            </a:extLst>
          </p:cNvPr>
          <p:cNvSpPr>
            <a:spLocks noChangeArrowheads="1"/>
          </p:cNvSpPr>
          <p:nvPr/>
        </p:nvSpPr>
        <p:spPr bwMode="auto">
          <a:xfrm>
            <a:off x="0" y="0"/>
            <a:ext cx="352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The F1 Score of the model is 0.9508196721311476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[21]:</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3C95A4E-C640-4BE4-ABBF-3A854C2326C2}"/>
              </a:ext>
            </a:extLst>
          </p:cNvPr>
          <p:cNvPicPr>
            <a:picLocks noChangeAspect="1"/>
          </p:cNvPicPr>
          <p:nvPr/>
        </p:nvPicPr>
        <p:blipFill>
          <a:blip r:embed="rId4"/>
          <a:stretch>
            <a:fillRect/>
          </a:stretch>
        </p:blipFill>
        <p:spPr>
          <a:xfrm>
            <a:off x="5311570" y="3553484"/>
            <a:ext cx="5140180" cy="2805617"/>
          </a:xfrm>
          <a:prstGeom prst="rect">
            <a:avLst/>
          </a:prstGeom>
        </p:spPr>
      </p:pic>
    </p:spTree>
    <p:extLst>
      <p:ext uri="{BB962C8B-B14F-4D97-AF65-F5344CB8AC3E}">
        <p14:creationId xmlns:p14="http://schemas.microsoft.com/office/powerpoint/2010/main" val="119434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96F2-D68D-4F81-8E4A-9B0C34E509D7}"/>
              </a:ext>
            </a:extLst>
          </p:cNvPr>
          <p:cNvSpPr>
            <a:spLocks noGrp="1"/>
          </p:cNvSpPr>
          <p:nvPr>
            <p:ph type="title"/>
          </p:nvPr>
        </p:nvSpPr>
        <p:spPr/>
        <p:txBody>
          <a:bodyPr/>
          <a:lstStyle/>
          <a:p>
            <a:r>
              <a:rPr lang="en-US"/>
              <a:t>XGBOOST</a:t>
            </a:r>
          </a:p>
        </p:txBody>
      </p:sp>
      <p:pic>
        <p:nvPicPr>
          <p:cNvPr id="5" name="Content Placeholder 4">
            <a:extLst>
              <a:ext uri="{FF2B5EF4-FFF2-40B4-BE49-F238E27FC236}">
                <a16:creationId xmlns:a16="http://schemas.microsoft.com/office/drawing/2014/main" id="{C7B5E9AD-9A89-4607-8BC5-89C0040E894B}"/>
              </a:ext>
            </a:extLst>
          </p:cNvPr>
          <p:cNvPicPr>
            <a:picLocks noGrp="1" noChangeAspect="1"/>
          </p:cNvPicPr>
          <p:nvPr>
            <p:ph idx="1"/>
          </p:nvPr>
        </p:nvPicPr>
        <p:blipFill>
          <a:blip r:embed="rId2"/>
          <a:stretch>
            <a:fillRect/>
          </a:stretch>
        </p:blipFill>
        <p:spPr>
          <a:xfrm>
            <a:off x="5887243" y="1819274"/>
            <a:ext cx="5149803" cy="3352801"/>
          </a:xfrm>
          <a:prstGeom prst="rect">
            <a:avLst/>
          </a:prstGeom>
        </p:spPr>
      </p:pic>
      <p:sp>
        <p:nvSpPr>
          <p:cNvPr id="4" name="Text Placeholder 3">
            <a:extLst>
              <a:ext uri="{FF2B5EF4-FFF2-40B4-BE49-F238E27FC236}">
                <a16:creationId xmlns:a16="http://schemas.microsoft.com/office/drawing/2014/main" id="{DB6D32A7-B27F-4A80-9CE3-BE22D20AD374}"/>
              </a:ext>
            </a:extLst>
          </p:cNvPr>
          <p:cNvSpPr>
            <a:spLocks noGrp="1"/>
          </p:cNvSpPr>
          <p:nvPr>
            <p:ph type="body" sz="half" idx="2"/>
          </p:nvPr>
        </p:nvSpPr>
        <p:spPr/>
        <p:txBody>
          <a:bodyPr>
            <a:normAutofit fontScale="92500" lnSpcReduction="10000"/>
          </a:bodyPr>
          <a:lstStyle/>
          <a:p>
            <a:r>
              <a:rPr lang="en-US" dirty="0" err="1"/>
              <a:t>XGBoost</a:t>
            </a:r>
            <a:r>
              <a:rPr lang="en-US" dirty="0"/>
              <a:t> is a decision-tree-based ensemble Machine Learning algorithm that uses a gradient boosting framework. In prediction problems involving unstructured data (images, text, etc.) ... A wide range of applications: Can be used to solve regression, classification, ranking, and user-defined prediction problems.</a:t>
            </a:r>
            <a:r>
              <a:rPr lang="en-US" b="0" i="0" dirty="0">
                <a:solidFill>
                  <a:srgbClr val="202124"/>
                </a:solidFill>
                <a:effectLst/>
                <a:latin typeface="Roboto" panose="02000000000000000000" pitchFamily="2" charset="0"/>
              </a:rPr>
              <a:t> </a:t>
            </a:r>
            <a:r>
              <a:rPr lang="en-US" dirty="0"/>
              <a:t>Ensemble learning is the process by which multiple models, such as classifiers or experts, are strategically generated and combined to solve a particular computational intelligence problem.</a:t>
            </a:r>
          </a:p>
        </p:txBody>
      </p:sp>
    </p:spTree>
    <p:extLst>
      <p:ext uri="{BB962C8B-B14F-4D97-AF65-F5344CB8AC3E}">
        <p14:creationId xmlns:p14="http://schemas.microsoft.com/office/powerpoint/2010/main" val="1709995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767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Amasis MT Pro Black</vt:lpstr>
      <vt:lpstr>Arial</vt:lpstr>
      <vt:lpstr>Century Gothic</vt:lpstr>
      <vt:lpstr>Courier New</vt:lpstr>
      <vt:lpstr>Helvetica Neue</vt:lpstr>
      <vt:lpstr>Roboto</vt:lpstr>
      <vt:lpstr>Times New Roman</vt:lpstr>
      <vt:lpstr>Wingdings 3</vt:lpstr>
      <vt:lpstr>Ion</vt:lpstr>
      <vt:lpstr>Prediction of Parkinson's Disease </vt:lpstr>
      <vt:lpstr>What is parkinsons?</vt:lpstr>
      <vt:lpstr>OBJECTIVE</vt:lpstr>
      <vt:lpstr>Dataset</vt:lpstr>
      <vt:lpstr>Support Vector Machines</vt:lpstr>
      <vt:lpstr>Visualizations for SVM</vt:lpstr>
      <vt:lpstr>Neural Networks</vt:lpstr>
      <vt:lpstr>Visualizations for Neural Networks</vt:lpstr>
      <vt:lpstr>XGBOOST</vt:lpstr>
      <vt:lpstr>Visualizations for XG</vt:lpstr>
      <vt:lpstr>Logistic Regression</vt:lpstr>
      <vt:lpstr>Visualizations for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Parkinson's Disease </dc:title>
  <dc:creator>Anju Therase Mathew</dc:creator>
  <cp:lastModifiedBy>Kshitiz Kharel</cp:lastModifiedBy>
  <cp:revision>7</cp:revision>
  <dcterms:created xsi:type="dcterms:W3CDTF">2021-11-09T05:48:42Z</dcterms:created>
  <dcterms:modified xsi:type="dcterms:W3CDTF">2021-11-15T16:39:31Z</dcterms:modified>
</cp:coreProperties>
</file>