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482" r:id="rId2"/>
    <p:sldId id="496" r:id="rId3"/>
    <p:sldId id="757" r:id="rId4"/>
    <p:sldId id="583" r:id="rId5"/>
    <p:sldId id="745" r:id="rId6"/>
    <p:sldId id="584" r:id="rId7"/>
    <p:sldId id="585" r:id="rId8"/>
    <p:sldId id="586" r:id="rId9"/>
    <p:sldId id="587" r:id="rId10"/>
    <p:sldId id="746" r:id="rId11"/>
    <p:sldId id="588" r:id="rId12"/>
    <p:sldId id="601" r:id="rId13"/>
    <p:sldId id="589" r:id="rId14"/>
    <p:sldId id="590" r:id="rId15"/>
    <p:sldId id="604" r:id="rId16"/>
    <p:sldId id="592" r:id="rId17"/>
    <p:sldId id="593" r:id="rId18"/>
    <p:sldId id="717" r:id="rId19"/>
    <p:sldId id="594" r:id="rId20"/>
    <p:sldId id="606" r:id="rId21"/>
    <p:sldId id="607" r:id="rId22"/>
    <p:sldId id="595" r:id="rId23"/>
    <p:sldId id="596" r:id="rId24"/>
    <p:sldId id="597" r:id="rId25"/>
    <p:sldId id="598" r:id="rId26"/>
    <p:sldId id="716" r:id="rId27"/>
    <p:sldId id="663" r:id="rId28"/>
    <p:sldId id="602" r:id="rId29"/>
    <p:sldId id="599" r:id="rId30"/>
    <p:sldId id="734" r:id="rId31"/>
    <p:sldId id="540" r:id="rId32"/>
    <p:sldId id="541" r:id="rId33"/>
    <p:sldId id="727" r:id="rId34"/>
    <p:sldId id="711" r:id="rId35"/>
    <p:sldId id="726" r:id="rId36"/>
    <p:sldId id="542" r:id="rId37"/>
    <p:sldId id="662" r:id="rId38"/>
    <p:sldId id="728" r:id="rId39"/>
    <p:sldId id="722" r:id="rId40"/>
    <p:sldId id="723" r:id="rId41"/>
    <p:sldId id="668" r:id="rId42"/>
    <p:sldId id="755" r:id="rId43"/>
    <p:sldId id="756" r:id="rId44"/>
    <p:sldId id="719" r:id="rId45"/>
    <p:sldId id="736" r:id="rId46"/>
    <p:sldId id="718" r:id="rId47"/>
    <p:sldId id="737" r:id="rId48"/>
    <p:sldId id="738" r:id="rId49"/>
    <p:sldId id="754" r:id="rId50"/>
    <p:sldId id="750" r:id="rId51"/>
    <p:sldId id="751" r:id="rId52"/>
    <p:sldId id="752" r:id="rId53"/>
    <p:sldId id="753" r:id="rId54"/>
    <p:sldId id="735" r:id="rId55"/>
    <p:sldId id="758" r:id="rId56"/>
    <p:sldId id="759" r:id="rId57"/>
    <p:sldId id="740" r:id="rId58"/>
    <p:sldId id="747" r:id="rId59"/>
    <p:sldId id="741" r:id="rId60"/>
    <p:sldId id="748" r:id="rId61"/>
    <p:sldId id="742" r:id="rId62"/>
    <p:sldId id="749" r:id="rId63"/>
    <p:sldId id="743" r:id="rId64"/>
    <p:sldId id="744" r:id="rId6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E0"/>
    <a:srgbClr val="6699FF"/>
    <a:srgbClr val="0000CC"/>
    <a:srgbClr val="FFFFFF"/>
    <a:srgbClr val="FFFF99"/>
    <a:srgbClr val="CCFF99"/>
    <a:srgbClr val="CCFFCC"/>
    <a:srgbClr val="008000"/>
    <a:srgbClr val="E1EFF4"/>
    <a:srgbClr val="B3C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0810" autoAdjust="0"/>
  </p:normalViewPr>
  <p:slideViewPr>
    <p:cSldViewPr>
      <p:cViewPr varScale="1">
        <p:scale>
          <a:sx n="76" d="100"/>
          <a:sy n="76" d="100"/>
        </p:scale>
        <p:origin x="-140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48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4522"/>
    </p:cViewPr>
  </p:sorterViewPr>
  <p:notesViewPr>
    <p:cSldViewPr>
      <p:cViewPr varScale="1">
        <p:scale>
          <a:sx n="49" d="100"/>
          <a:sy n="49" d="100"/>
        </p:scale>
        <p:origin x="-2910" y="-11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7EF030E-E2C8-486E-84FF-F7A66E56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2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1115E-1FF9-4E2D-A756-FD6B767EB7D7}" type="slidenum">
              <a:rPr lang="en-US"/>
              <a:pPr/>
              <a:t>4</a:t>
            </a:fld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4968C-EEC0-4B83-8C6C-0A772468ABF3}" type="slidenum">
              <a:rPr lang="en-US"/>
              <a:pPr/>
              <a:t>17</a:t>
            </a:fld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B97C9-9A1F-466E-A841-89DC52F32ABC}" type="slidenum">
              <a:rPr lang="en-US"/>
              <a:pPr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F2C7D-0966-459B-A6DC-311D8949FEFB}" type="slidenum">
              <a:rPr lang="en-US"/>
              <a:pPr/>
              <a:t>22</a:t>
            </a:fld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F2C7D-0966-459B-A6DC-311D8949FEFB}" type="slidenum">
              <a:rPr lang="en-US"/>
              <a:pPr/>
              <a:t>23</a:t>
            </a:fld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F2C7D-0966-459B-A6DC-311D8949FEFB}" type="slidenum">
              <a:rPr lang="en-US"/>
              <a:pPr/>
              <a:t>24</a:t>
            </a:fld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F2C7D-0966-459B-A6DC-311D8949FEFB}" type="slidenum">
              <a:rPr lang="en-US"/>
              <a:pPr/>
              <a:t>25</a:t>
            </a:fld>
            <a:endParaRPr lang="th-TH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</a:t>
            </a:r>
            <a:r>
              <a:rPr lang="en-US" baseline="0" dirty="0" smtClean="0"/>
              <a:t> on </a:t>
            </a:r>
            <a:r>
              <a:rPr lang="en-US" dirty="0" smtClean="0"/>
              <a:t>Character encodings in HTML and CSS:</a:t>
            </a:r>
            <a:r>
              <a:rPr lang="en-US" baseline="0" dirty="0" smtClean="0"/>
              <a:t> </a:t>
            </a:r>
            <a:r>
              <a:rPr lang="en-US" dirty="0" smtClean="0"/>
              <a:t>http://www.w3.org/International/tutorials/tutorial-char-enc/#declaring</a:t>
            </a:r>
            <a:endParaRPr lang="th-TH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534" y="4691224"/>
            <a:ext cx="5438609" cy="44419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Internet media type: http://en.wikipedia.org/wiki/Internet_media_type</a:t>
            </a:r>
            <a:endParaRPr lang="th-TH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HTTP Persistent Connections?</a:t>
            </a:r>
          </a:p>
          <a:p>
            <a:pPr lvl="1"/>
            <a:r>
              <a:rPr lang="en-US" dirty="0" smtClean="0"/>
              <a:t>HTTP persistent connections, also called HTTP keep-alive, or HTTP connection reuse, is the idea of using the same TCP connection to send and receive multiple HTTP requests/responses, as opposed to opening a new one for every single request/response pair. Using persistent connections is very important for improving HTTP performance.</a:t>
            </a:r>
          </a:p>
          <a:p>
            <a:r>
              <a:rPr lang="en-US" dirty="0" smtClean="0"/>
              <a:t>There are several advantages of using persistent connections, including:</a:t>
            </a:r>
          </a:p>
          <a:p>
            <a:pPr lvl="1"/>
            <a:r>
              <a:rPr lang="en-US" dirty="0" smtClean="0"/>
              <a:t> Network friendly. Less network traffic due to fewer setting up and tearing down of TCP connections.</a:t>
            </a:r>
          </a:p>
          <a:p>
            <a:pPr lvl="1"/>
            <a:r>
              <a:rPr lang="en-US" dirty="0" smtClean="0"/>
              <a:t>Reduced latency on subsequent request. Due to avoidance of initial TCP handshake</a:t>
            </a:r>
          </a:p>
          <a:p>
            <a:pPr lvl="1"/>
            <a:r>
              <a:rPr lang="en-US" dirty="0" smtClean="0"/>
              <a:t>Long lasting connections allowing TCP sufficient time to determine the congestion state of the network, thus to react appropriately. </a:t>
            </a:r>
          </a:p>
          <a:p>
            <a:r>
              <a:rPr lang="en-US" dirty="0" smtClean="0"/>
              <a:t>The advantages are even more obvious with HTTPS or HTTP over SSL/TLS. There, persistent connections may reduce the number of costly SSL/TLS handshake to establish security associations, in addition to the initial TCP connection set up.</a:t>
            </a:r>
          </a:p>
          <a:p>
            <a:r>
              <a:rPr lang="en-US" dirty="0" smtClean="0"/>
              <a:t>In HTTP/1.1, persistent connections are the default behavior of any connection. That is, unless otherwise indicated, the client SHOULD assume that the server will maintain a persistent connection, even after error responses from the server. However, the protocol provides means for a client and a server to signal the closing of a TCP connection.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4B780-811B-4EAD-8897-56F6E75CEAE0}" type="slidenum">
              <a:rPr lang="en-US"/>
              <a:pPr/>
              <a:t>29</a:t>
            </a:fld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951D7-3818-4201-8F9B-D85DA31523E1}" type="slidenum">
              <a:rPr lang="en-US"/>
              <a:pPr/>
              <a:t>6</a:t>
            </a:fld>
            <a:endParaRPr lang="th-TH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รายละเอียดดูเพิ่มได้ที่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http://www.w3.org/TR/REC-html40/intro/intro.html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Uniform Resource Locator (URL) is a Uniform Resource Identifier (URI) that specifies where a known resource is available and the mechanism for retrieving 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Uniform Resource Names (URNs) are intended to serve as persistent, location-independent resource identifiers</a:t>
            </a:r>
            <a:endParaRPr lang="th-TH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HTML5 </a:t>
            </a:r>
            <a:r>
              <a:rPr lang="th-TH" dirty="0" smtClean="0"/>
              <a:t>กำหนด </a:t>
            </a:r>
            <a:r>
              <a:rPr lang="en-US" dirty="0" smtClean="0"/>
              <a:t>elements </a:t>
            </a:r>
            <a:r>
              <a:rPr lang="th-TH" dirty="0" smtClean="0"/>
              <a:t>โครงสร้างใหม่ ๆ จำนวนมากเพื่อช่วยกำหนด </a:t>
            </a:r>
            <a:r>
              <a:rPr lang="en-US" dirty="0" smtClean="0"/>
              <a:t>Layou</a:t>
            </a:r>
            <a:r>
              <a:rPr lang="en-US" baseline="0" dirty="0" smtClean="0"/>
              <a:t>t </a:t>
            </a:r>
            <a:r>
              <a:rPr lang="th-TH" baseline="0" dirty="0" smtClean="0"/>
              <a:t>ของหน้าเว็บ ด้วยเหตุผล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8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HTML5 </a:t>
            </a:r>
            <a:r>
              <a:rPr lang="th-TH" dirty="0" smtClean="0"/>
              <a:t>กำหนด </a:t>
            </a:r>
            <a:r>
              <a:rPr lang="en-US" dirty="0" smtClean="0"/>
              <a:t>elements </a:t>
            </a:r>
            <a:r>
              <a:rPr lang="th-TH" dirty="0" smtClean="0"/>
              <a:t>โครงสร้างใหม่ ๆ จำนวนมากเพื่อช่วยกำหนด </a:t>
            </a:r>
            <a:r>
              <a:rPr lang="en-US" dirty="0" smtClean="0"/>
              <a:t>Layou</a:t>
            </a:r>
            <a:r>
              <a:rPr lang="en-US" baseline="0" dirty="0" smtClean="0"/>
              <a:t>t </a:t>
            </a:r>
            <a:r>
              <a:rPr lang="th-TH" baseline="0" dirty="0" smtClean="0"/>
              <a:t>ของหน้าเว็บ ด้วยเหตุผล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ตัวอย่างเว็บ</a:t>
            </a:r>
            <a:r>
              <a:rPr lang="th-TH" baseline="0" dirty="0" smtClean="0"/>
              <a:t> </a:t>
            </a:r>
            <a:r>
              <a:rPr lang="en-US" baseline="0" smtClean="0"/>
              <a:t>design http://www.mikedascola.com/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6E1CA-0D22-4E7C-B38D-5E5EB821B690}" type="slidenum">
              <a:rPr lang="en-US"/>
              <a:pPr/>
              <a:t>8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B34C5-0B18-49CB-82AA-1E594050B53D}" type="slidenum">
              <a:rPr lang="en-US"/>
              <a:pPr/>
              <a:t>9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D4AFF-C1E2-45D2-B67F-81C9E183E9A5}" type="slidenum">
              <a:rPr lang="en-US"/>
              <a:pPr/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turn on telnet in Window 7: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Control Panel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Programs And Features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Turn Windows features on or off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Check Telnet Client</a:t>
            </a:r>
          </a:p>
          <a:p>
            <a:r>
              <a:rPr lang="en-US" dirty="0" smtClean="0"/>
              <a:t>Hit OK</a:t>
            </a:r>
          </a:p>
          <a:p>
            <a:endParaRPr lang="en-US" dirty="0" smtClean="0"/>
          </a:p>
          <a:p>
            <a:r>
              <a:rPr lang="en-US" dirty="0" smtClean="0"/>
              <a:t>To make telnet</a:t>
            </a:r>
            <a:r>
              <a:rPr lang="en-US" baseline="0" dirty="0" smtClean="0"/>
              <a:t> </a:t>
            </a:r>
            <a:r>
              <a:rPr lang="en-US" dirty="0" smtClean="0"/>
              <a:t>echo: </a:t>
            </a:r>
          </a:p>
          <a:p>
            <a:r>
              <a:rPr lang="en-US" dirty="0" smtClean="0"/>
              <a:t>Start -&gt; </a:t>
            </a:r>
            <a:r>
              <a:rPr lang="en-US" b="1" dirty="0" err="1" smtClean="0"/>
              <a:t>cmd</a:t>
            </a:r>
            <a:endParaRPr lang="en-US" b="1" dirty="0" smtClean="0"/>
          </a:p>
          <a:p>
            <a:r>
              <a:rPr lang="en-US" b="1" dirty="0" smtClean="0"/>
              <a:t>telnet</a:t>
            </a:r>
            <a:r>
              <a:rPr lang="en-US" dirty="0" smtClean="0"/>
              <a:t> &lt;enter&gt; Then you will see a prompt. Type the following commands: </a:t>
            </a:r>
          </a:p>
          <a:p>
            <a:r>
              <a:rPr lang="en-US" b="0" dirty="0" smtClean="0"/>
              <a:t>Type in the following</a:t>
            </a:r>
            <a:r>
              <a:rPr lang="en-US" b="0" baseline="0" dirty="0" smtClean="0"/>
              <a:t> </a:t>
            </a:r>
            <a:r>
              <a:rPr lang="en-US" b="0" dirty="0" smtClean="0"/>
              <a:t>commands:</a:t>
            </a:r>
          </a:p>
          <a:p>
            <a:r>
              <a:rPr lang="en-US" b="1" dirty="0" smtClean="0"/>
              <a:t>set </a:t>
            </a:r>
            <a:r>
              <a:rPr lang="en-US" b="1" dirty="0" err="1" smtClean="0"/>
              <a:t>localecho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set </a:t>
            </a:r>
            <a:r>
              <a:rPr lang="en-US" b="1" dirty="0" err="1" smtClean="0"/>
              <a:t>logfile</a:t>
            </a:r>
            <a:r>
              <a:rPr lang="en-US" dirty="0" smtClean="0"/>
              <a:t> &lt;log file name&gt; </a:t>
            </a:r>
          </a:p>
          <a:p>
            <a:r>
              <a:rPr lang="en-US" b="1" dirty="0" smtClean="0"/>
              <a:t>open</a:t>
            </a:r>
            <a:r>
              <a:rPr lang="en-US" dirty="0" smtClean="0"/>
              <a:t> &lt;hostname&gt; </a:t>
            </a:r>
            <a:r>
              <a:rPr lang="en-US" b="1" dirty="0" smtClean="0"/>
              <a:t>80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 / HTTP/1.1</a:t>
            </a:r>
          </a:p>
          <a:p>
            <a:pPr lv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Host: www.google.com</a:t>
            </a:r>
          </a:p>
          <a:p>
            <a:pPr lv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Accept: text/plain, text/html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/</a:t>
            </a:r>
            <a:r>
              <a:rPr lang="en-US" dirty="0" err="1" smtClean="0"/>
              <a:t>search?hl</a:t>
            </a:r>
            <a:r>
              <a:rPr lang="en-US" dirty="0" smtClean="0"/>
              <a:t>=</a:t>
            </a:r>
            <a:r>
              <a:rPr lang="en-US" dirty="0" err="1" smtClean="0"/>
              <a:t>en&amp;q</a:t>
            </a:r>
            <a:r>
              <a:rPr lang="en-US" dirty="0" smtClean="0"/>
              <a:t>=http </a:t>
            </a:r>
            <a:r>
              <a:rPr lang="en-US" dirty="0" err="1" smtClean="0"/>
              <a:t>HTTP</a:t>
            </a:r>
            <a:r>
              <a:rPr lang="en-US" dirty="0" smtClean="0"/>
              <a:t>/1.1</a:t>
            </a:r>
          </a:p>
          <a:p>
            <a:r>
              <a:rPr lang="en-US" dirty="0" smtClean="0"/>
              <a:t>Host: www.google.co.th</a:t>
            </a:r>
          </a:p>
          <a:p>
            <a:r>
              <a:rPr lang="en-US" dirty="0" smtClean="0"/>
              <a:t>Accept: text/plain, text/html</a:t>
            </a:r>
          </a:p>
          <a:p>
            <a:r>
              <a:rPr lang="en-US" dirty="0" smtClean="0"/>
              <a:t>Connection: close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6F1D-D94D-4316-884B-B6FD4C4C9BFB}" type="slidenum">
              <a:rPr lang="en-US"/>
              <a:pPr/>
              <a:t>14</a:t>
            </a:fld>
            <a:endParaRPr lang="th-TH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field definition:</a:t>
            </a:r>
            <a:r>
              <a:rPr lang="en-US" baseline="0" dirty="0" smtClean="0"/>
              <a:t> http://www.w3.org/Protocols/rfc2616/rfc2616-sec14.html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ECA8F-0EF7-46FA-9D99-64876AD7DAA8}" type="slidenum">
              <a:rPr lang="en-US"/>
              <a:pPr/>
              <a:t>16</a:t>
            </a:fld>
            <a:endParaRPr lang="th-TH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cs typeface="Angsana New" pitchFamily="18" charset="-34"/>
              </a:rPr>
              <a:t>GET requests should always be idempotent on the server</a:t>
            </a:r>
            <a:r>
              <a:rPr lang="en-US" dirty="0"/>
              <a:t> (hit twice should not affect the server).</a:t>
            </a:r>
          </a:p>
          <a:p>
            <a:r>
              <a:rPr lang="en-US" dirty="0"/>
              <a:t>for </a:t>
            </a:r>
            <a:r>
              <a:rPr lang="th-TH" b="1" dirty="0"/>
              <a:t>METHOD="GET"</a:t>
            </a:r>
            <a:r>
              <a:rPr lang="en-US" dirty="0"/>
              <a:t> the form data is encoded into a URL and many systems have </a:t>
            </a:r>
            <a:r>
              <a:rPr lang="en-US" dirty="0" err="1"/>
              <a:t>builtin</a:t>
            </a:r>
            <a:r>
              <a:rPr lang="en-US" dirty="0"/>
              <a:t> limits to the length of a GET request they can handle</a:t>
            </a:r>
            <a:r>
              <a:rPr lang="th-TH" dirty="0"/>
              <a:t>: </a:t>
            </a:r>
            <a:r>
              <a:rPr lang="en-US" dirty="0"/>
              <a:t>when the total size of a request </a:t>
            </a:r>
            <a:r>
              <a:rPr lang="th-TH" dirty="0"/>
              <a:t>(</a:t>
            </a:r>
            <a:r>
              <a:rPr lang="en-US" dirty="0"/>
              <a:t>URL</a:t>
            </a:r>
            <a:r>
              <a:rPr lang="th-TH" dirty="0"/>
              <a:t>+</a:t>
            </a:r>
            <a:r>
              <a:rPr lang="en-US" dirty="0" err="1"/>
              <a:t>params</a:t>
            </a:r>
            <a:r>
              <a:rPr lang="th-TH" dirty="0"/>
              <a:t>) </a:t>
            </a:r>
            <a:r>
              <a:rPr lang="en-US" dirty="0"/>
              <a:t>approaches or exceeds 1Kb.</a:t>
            </a:r>
          </a:p>
          <a:p>
            <a:endParaRPr lang="en-US" dirty="0"/>
          </a:p>
          <a:p>
            <a:r>
              <a:rPr lang="en-US" dirty="0"/>
              <a:t>In the case of a POST request, form data is passed on STDIN, so the script should read from there </a:t>
            </a:r>
            <a:r>
              <a:rPr lang="th-TH" dirty="0"/>
              <a:t>(</a:t>
            </a:r>
            <a:r>
              <a:rPr lang="en-US" dirty="0"/>
              <a:t>the number of bytes to be read is given by the Content</a:t>
            </a:r>
            <a:r>
              <a:rPr lang="th-TH" dirty="0"/>
              <a:t>-</a:t>
            </a:r>
            <a:r>
              <a:rPr lang="en-US" dirty="0"/>
              <a:t>length header</a:t>
            </a:r>
            <a:r>
              <a:rPr lang="th-TH" dirty="0"/>
              <a:t>).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3B8BFA49-24A3-4B99-A03C-9F8D19894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5551AB-2521-41B5-B72E-40B03187F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3C01BE9-D31C-4DE8-9747-BE94118FB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23ED5-11E2-4584-925F-1580AB17C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5384" y="1550194"/>
            <a:ext cx="8525933" cy="45755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306A5-E5E0-4AC6-AB67-2E3F685F5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E66F75-09C2-4BED-B820-80EFA7AA6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FC621A4-37FB-4A50-BE69-85A3A1600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4CB1EA9-F150-4DF9-9EFC-A62B95F47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7D8DD6E-2AE5-452B-88F5-6226EEE8A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17323DF-8D7B-41E2-B0D5-4A6E231CC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0CC156-3ECD-4616-8052-746D0EA5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7436644-C8AD-42FD-877D-7FC80F214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A0DB610-E3FD-45A8-A078-BC8A76671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613" cy="457200"/>
          </a:xfrm>
          <a:prstGeom prst="rect">
            <a:avLst/>
          </a:prstGeom>
        </p:spPr>
        <p:txBody>
          <a:bodyPr/>
          <a:lstStyle>
            <a:lvl1pPr>
              <a:defRPr sz="100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813" y="6243638"/>
            <a:ext cx="5500687" cy="457200"/>
          </a:xfrm>
          <a:prstGeom prst="rect">
            <a:avLst/>
          </a:prstGeom>
        </p:spPr>
        <p:txBody>
          <a:bodyPr/>
          <a:lstStyle>
            <a:lvl1pPr algn="ct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00" y="6243638"/>
            <a:ext cx="1257300" cy="457200"/>
          </a:xfrm>
          <a:prstGeom prst="rect">
            <a:avLst/>
          </a:prstGeom>
        </p:spPr>
        <p:txBody>
          <a:bodyPr/>
          <a:lstStyle>
            <a:lvl1pPr algn="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E0AADCF6-C579-4A6B-9F51-91E0C756F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6" r:id="rId12"/>
    <p:sldLayoutId id="2147483687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11" Type="http://schemas.openxmlformats.org/officeDocument/2006/relationships/hyperlink" Target="http://www.cs.tu.ac.th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en.wikipedia.org/wiki/Domain_name_system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html5test.com/results.html" TargetMode="External"/><Relationship Id="rId2" Type="http://schemas.openxmlformats.org/officeDocument/2006/relationships/hyperlink" Target="https://www.w3.org/TR/html5-dif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#comparison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velopers.google.com/webmasters/state-of-the-web/2005/classes?csw=1" TargetMode="Externa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dx.org/course/html5-part-1-html5-coding-essentials-w3cx-html5-1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octor.com/lets-talk-about-semantic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tml5doctor.com/downloads/h5d-sectioning-flowchart.pdf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hyperlink" Target="https://en.wikipedia.org/wiki/List_of_HTTP_header_fiel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Document_Object_Model/Introduction" TargetMode="External"/><Relationship Id="rId4" Type="http://schemas.openxmlformats.org/officeDocument/2006/relationships/hyperlink" Target="http://www.html5canvastutorial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พื้นฐานเกี่ยวกับเว็บ</a:t>
            </a:r>
            <a:br>
              <a:rPr lang="th-TH" dirty="0" smtClean="0"/>
            </a:br>
            <a:r>
              <a:rPr lang="th-TH" dirty="0" smtClean="0"/>
              <a:t>(</a:t>
            </a:r>
            <a:r>
              <a:rPr lang="en-US" dirty="0" smtClean="0"/>
              <a:t>HTTP, HTML </a:t>
            </a:r>
            <a:r>
              <a:rPr lang="th-TH" dirty="0" smtClean="0"/>
              <a:t>และ </a:t>
            </a:r>
            <a:r>
              <a:rPr lang="en-US" dirty="0" smtClean="0"/>
              <a:t>DOM</a:t>
            </a:r>
            <a:r>
              <a:rPr lang="th-TH" dirty="0" smtClean="0"/>
              <a:t>)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485 Web Application Development</a:t>
            </a:r>
          </a:p>
          <a:p>
            <a:r>
              <a:rPr lang="th-TH" dirty="0" smtClean="0"/>
              <a:t>เยาวดี  เต็มธนาภัทร์</a:t>
            </a:r>
            <a:endParaRPr lang="en-US" dirty="0" smtClean="0"/>
          </a:p>
          <a:p>
            <a:r>
              <a:rPr lang="en-US" dirty="0" smtClean="0"/>
              <a:t>Lecture 2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B8BFA49-24A3-4B99-A03C-9F8D19894D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C523-0CE2-4E0F-BB7A-5D6C408B19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Hypertext Transfer Protocol (HTTP)</a:t>
            </a:r>
          </a:p>
          <a:p>
            <a:pPr lvl="1"/>
            <a:r>
              <a:rPr lang="th-TH" dirty="0" smtClean="0"/>
              <a:t>เป็น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Application-level </a:t>
            </a:r>
            <a:r>
              <a:rPr lang="en-US" dirty="0"/>
              <a:t>Protocol </a:t>
            </a:r>
            <a:r>
              <a:rPr lang="th-TH" dirty="0" smtClean="0"/>
              <a:t>บน </a:t>
            </a:r>
            <a:r>
              <a:rPr lang="en-US" dirty="0" smtClean="0"/>
              <a:t>TCP Socket </a:t>
            </a:r>
            <a:r>
              <a:rPr lang="th-TH" dirty="0" smtClean="0"/>
              <a:t>สำหรับ</a:t>
            </a:r>
            <a:r>
              <a:rPr lang="en-US" dirty="0" smtClean="0"/>
              <a:t> </a:t>
            </a:r>
            <a:r>
              <a:rPr lang="en-US" dirty="0"/>
              <a:t>Distributed, Collaborative, Hypermedia Information Systems</a:t>
            </a:r>
          </a:p>
          <a:p>
            <a:pPr lvl="1"/>
            <a:r>
              <a:rPr lang="th-TH" dirty="0" smtClean="0"/>
              <a:t>เป็น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Request/Response</a:t>
            </a:r>
            <a:r>
              <a:rPr lang="en-US" dirty="0" smtClean="0"/>
              <a:t> </a:t>
            </a:r>
            <a:r>
              <a:rPr lang="en-US" dirty="0"/>
              <a:t>Protocol</a:t>
            </a:r>
          </a:p>
          <a:p>
            <a:pPr lvl="1"/>
            <a:r>
              <a:rPr lang="th-TH" dirty="0" smtClean="0"/>
              <a:t>เป็น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Stateless</a:t>
            </a:r>
            <a:r>
              <a:rPr lang="en-US" dirty="0" smtClean="0"/>
              <a:t> Protocol</a:t>
            </a:r>
          </a:p>
          <a:p>
            <a:pPr lvl="1"/>
            <a:r>
              <a:rPr lang="th-TH" dirty="0" smtClean="0"/>
              <a:t>ใช้ </a:t>
            </a:r>
            <a:r>
              <a:rPr lang="en-US" dirty="0" smtClean="0"/>
              <a:t>Port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80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Port </a:t>
            </a:r>
            <a:r>
              <a:rPr lang="th-TH" dirty="0" smtClean="0"/>
              <a:t>ปริยาย</a:t>
            </a:r>
            <a:endParaRPr lang="en-US" dirty="0"/>
          </a:p>
          <a:p>
            <a:r>
              <a:rPr lang="en-US" dirty="0" smtClean="0"/>
              <a:t>HTTP Session</a:t>
            </a:r>
            <a:r>
              <a:rPr lang="th-TH" dirty="0" smtClean="0"/>
              <a:t> ทั่วไป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Connect, Request, Response, Close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ลักษณะโพรโทคอล </a:t>
            </a:r>
            <a:r>
              <a:rPr lang="en-US" dirty="0" smtClean="0"/>
              <a:t>HTTP</a:t>
            </a:r>
          </a:p>
        </p:txBody>
      </p:sp>
      <p:sp>
        <p:nvSpPr>
          <p:cNvPr id="512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h-TH" dirty="0" smtClean="0"/>
              <a:t>ใช้</a:t>
            </a:r>
            <a:r>
              <a:rPr lang="en-US" dirty="0" smtClean="0"/>
              <a:t> TCP:</a:t>
            </a:r>
          </a:p>
          <a:p>
            <a:pPr lvl="1"/>
            <a:r>
              <a:rPr lang="en-US" dirty="0" smtClean="0"/>
              <a:t>client </a:t>
            </a:r>
            <a:r>
              <a:rPr lang="th-TH" dirty="0" smtClean="0"/>
              <a:t> เริ่ม</a:t>
            </a:r>
            <a:r>
              <a:rPr lang="en-US" dirty="0" smtClean="0"/>
              <a:t> TCP connection (</a:t>
            </a:r>
            <a:r>
              <a:rPr lang="th-TH" dirty="0" smtClean="0"/>
              <a:t>โดยสร้าง</a:t>
            </a:r>
            <a:r>
              <a:rPr lang="en-US" dirty="0" smtClean="0"/>
              <a:t> socket) </a:t>
            </a:r>
            <a:r>
              <a:rPr lang="th-TH" dirty="0" smtClean="0"/>
              <a:t>ไปยัง </a:t>
            </a:r>
            <a:r>
              <a:rPr lang="en-US" dirty="0" smtClean="0"/>
              <a:t>server,  port 80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ตอบรับ</a:t>
            </a:r>
            <a:r>
              <a:rPr lang="en-US" dirty="0" smtClean="0"/>
              <a:t> TCP connection</a:t>
            </a:r>
          </a:p>
          <a:p>
            <a:pPr lvl="1"/>
            <a:r>
              <a:rPr lang="en-US" dirty="0" smtClean="0"/>
              <a:t>HTTP messages (application-layer protocol messages) </a:t>
            </a:r>
            <a:r>
              <a:rPr lang="th-TH" dirty="0" smtClean="0"/>
              <a:t>ถูกแลกเปลี่ยนระหว่าง </a:t>
            </a:r>
            <a:r>
              <a:rPr lang="en-US" dirty="0" smtClean="0"/>
              <a:t>browser (HTTP client) </a:t>
            </a:r>
            <a:r>
              <a:rPr lang="th-TH" dirty="0" smtClean="0"/>
              <a:t>และ</a:t>
            </a:r>
            <a:r>
              <a:rPr lang="en-US" dirty="0" smtClean="0"/>
              <a:t> Web server (HTTP server)</a:t>
            </a:r>
          </a:p>
          <a:p>
            <a:pPr lvl="1"/>
            <a:r>
              <a:rPr lang="th-TH" dirty="0" smtClean="0"/>
              <a:t>ปิดการเชื่อมต่อ </a:t>
            </a:r>
            <a:r>
              <a:rPr lang="en-US" dirty="0" smtClean="0"/>
              <a:t>TCP connection</a:t>
            </a:r>
          </a:p>
        </p:txBody>
      </p:sp>
      <p:sp>
        <p:nvSpPr>
          <p:cNvPr id="512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HTTP </a:t>
            </a:r>
            <a:r>
              <a:rPr lang="th-TH" smtClean="0"/>
              <a:t>เป็น</a:t>
            </a:r>
            <a:r>
              <a:rPr lang="en-US" smtClean="0"/>
              <a:t> “stateless”</a:t>
            </a:r>
          </a:p>
          <a:p>
            <a:pPr lvl="1"/>
            <a:r>
              <a:rPr lang="en-US" smtClean="0"/>
              <a:t>server </a:t>
            </a:r>
            <a:r>
              <a:rPr lang="th-TH" smtClean="0"/>
              <a:t>ไม่เก็บข้อมูลเกี่ยวกับการร้องขอของ</a:t>
            </a:r>
            <a:r>
              <a:rPr lang="en-US" smtClean="0"/>
              <a:t> client </a:t>
            </a:r>
            <a:r>
              <a:rPr lang="th-TH" smtClean="0"/>
              <a:t>ในอดีต</a:t>
            </a:r>
            <a:endParaRPr 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12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DF2-83C8-4641-956F-DBD5A1D82C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4762500" y="3352800"/>
            <a:ext cx="3829050" cy="2147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 tIns="252000" anchor="ctr">
            <a:spAutoFit/>
          </a:bodyPr>
          <a:lstStyle/>
          <a:p>
            <a:pPr marL="342900" indent="-342900"/>
            <a:r>
              <a:rPr lang="th-TH" sz="2400" dirty="0" smtClean="0">
                <a:solidFill>
                  <a:schemeClr val="accent1">
                    <a:lumMod val="75000"/>
                  </a:schemeClr>
                </a:solidFill>
                <a:latin typeface="Angsana New" pitchFamily="18" charset="-34"/>
              </a:rPr>
              <a:t>โพรโทคอลที่รักษา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ngsana New" pitchFamily="18" charset="-34"/>
              </a:rPr>
              <a:t> “state” </a:t>
            </a:r>
            <a:r>
              <a:rPr lang="th-TH" sz="2400" dirty="0" smtClean="0">
                <a:solidFill>
                  <a:schemeClr val="accent1">
                    <a:lumMod val="75000"/>
                  </a:schemeClr>
                </a:solidFill>
                <a:latin typeface="Angsana New" pitchFamily="18" charset="-34"/>
              </a:rPr>
              <a:t>มีความซับซ้อน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Angsana New" pitchFamily="18" charset="-34"/>
            </a:endParaRPr>
          </a:p>
          <a:p>
            <a:pPr marL="342900" indent="-342900">
              <a:buSzPct val="70000"/>
              <a:buFont typeface="Wingdings" pitchFamily="2" charset="2"/>
              <a:buChar char="q"/>
            </a:pPr>
            <a:r>
              <a:rPr lang="th-TH" sz="2400" dirty="0" smtClean="0">
                <a:latin typeface="Angsana New" pitchFamily="18" charset="-34"/>
              </a:rPr>
              <a:t>ข้อมูลในอดีต (</a:t>
            </a:r>
            <a:r>
              <a:rPr lang="en-US" sz="2400" dirty="0" smtClean="0">
                <a:latin typeface="Angsana New" pitchFamily="18" charset="-34"/>
              </a:rPr>
              <a:t>state</a:t>
            </a:r>
            <a:r>
              <a:rPr lang="th-TH" sz="2400" dirty="0" smtClean="0">
                <a:latin typeface="Angsana New" pitchFamily="18" charset="-34"/>
              </a:rPr>
              <a:t>) จะต้องถูกเก็บรักษา</a:t>
            </a:r>
            <a:endParaRPr lang="en-US" sz="2400" dirty="0" smtClean="0">
              <a:latin typeface="Angsana New" pitchFamily="18" charset="-34"/>
            </a:endParaRPr>
          </a:p>
          <a:p>
            <a:pPr marL="342900" indent="-342900">
              <a:buSzPct val="70000"/>
              <a:buFont typeface="Wingdings" pitchFamily="2" charset="2"/>
              <a:buChar char="q"/>
            </a:pPr>
            <a:r>
              <a:rPr lang="th-TH" sz="2400" dirty="0" smtClean="0">
                <a:latin typeface="Angsana New" pitchFamily="18" charset="-34"/>
              </a:rPr>
              <a:t>ถ้า</a:t>
            </a:r>
            <a:r>
              <a:rPr lang="en-US" sz="2400" dirty="0" smtClean="0">
                <a:latin typeface="Angsana New" pitchFamily="18" charset="-34"/>
              </a:rPr>
              <a:t> server</a:t>
            </a:r>
            <a:r>
              <a:rPr lang="th-TH" sz="2400" dirty="0" smtClean="0">
                <a:latin typeface="Angsana New" pitchFamily="18" charset="-34"/>
              </a:rPr>
              <a:t> หรือ </a:t>
            </a:r>
            <a:r>
              <a:rPr lang="en-US" sz="2400" dirty="0" smtClean="0">
                <a:latin typeface="Angsana New" pitchFamily="18" charset="-34"/>
              </a:rPr>
              <a:t>client crashes, </a:t>
            </a:r>
            <a:r>
              <a:rPr lang="th-TH" sz="2400" dirty="0" smtClean="0">
                <a:latin typeface="Angsana New" pitchFamily="18" charset="-34"/>
              </a:rPr>
              <a:t>ภาพของ </a:t>
            </a:r>
            <a:r>
              <a:rPr lang="en-US" sz="2400" dirty="0" smtClean="0">
                <a:latin typeface="Angsana New" pitchFamily="18" charset="-34"/>
              </a:rPr>
              <a:t>“state” </a:t>
            </a:r>
            <a:r>
              <a:rPr lang="th-TH" sz="2400" dirty="0" smtClean="0">
                <a:latin typeface="Angsana New" pitchFamily="18" charset="-34"/>
              </a:rPr>
              <a:t>อาจไม่ตรงกัน ทำให้ต้องแก้ไข (เช่น ต้องสื่อสารเพื่อปรับให้ตรงกัน)</a:t>
            </a:r>
            <a:endParaRPr lang="en-US" sz="2400" dirty="0" smtClean="0">
              <a:latin typeface="Angsana New" pitchFamily="18" charset="-34"/>
            </a:endParaRPr>
          </a:p>
        </p:txBody>
      </p:sp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4953000" y="3179326"/>
            <a:ext cx="726482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Note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B5B9-4E8D-4FAD-BE19-09BFE00B0D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Session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781800" y="2566574"/>
            <a:ext cx="1524000" cy="13716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b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Web Server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14400" y="2566574"/>
            <a:ext cx="1524000" cy="13716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FF3399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b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99"/>
                </a:solidFill>
                <a:latin typeface="Comic Sans MS" pitchFamily="66" charset="0"/>
              </a:rPr>
              <a:t>Web Client (Browser)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14600" y="3070255"/>
            <a:ext cx="4267200" cy="0"/>
          </a:xfrm>
          <a:prstGeom prst="line">
            <a:avLst/>
          </a:prstGeom>
          <a:noFill/>
          <a:ln w="28575" cap="sq">
            <a:solidFill>
              <a:srgbClr val="FF3399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th-TH">
              <a:latin typeface="Comic Sans MS" pitchFamily="66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38400" y="3810000"/>
            <a:ext cx="42672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>
              <a:latin typeface="Comic Sans MS" pitchFamily="66" charset="0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438400" y="3429000"/>
            <a:ext cx="42672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>
              <a:latin typeface="Comic Sans MS" pitchFamily="66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514600" y="2714655"/>
            <a:ext cx="4267200" cy="0"/>
          </a:xfrm>
          <a:prstGeom prst="line">
            <a:avLst/>
          </a:prstGeom>
          <a:noFill/>
          <a:ln w="28575" cap="sq">
            <a:solidFill>
              <a:srgbClr val="FF3399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th-TH">
              <a:latin typeface="Comic Sans MS" pitchFamily="66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960742" y="2870200"/>
            <a:ext cx="1140056" cy="40011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FF3399"/>
                </a:solidFill>
                <a:latin typeface="Comic Sans MS" pitchFamily="66" charset="0"/>
              </a:rPr>
              <a:t>Request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887806" y="3228945"/>
            <a:ext cx="1285929" cy="40011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Response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125852" y="3609945"/>
            <a:ext cx="809837" cy="40011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Close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963147" y="2514600"/>
            <a:ext cx="1135247" cy="40011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FF3399"/>
                </a:solidFill>
                <a:latin typeface="Comic Sans MS" pitchFamily="66" charset="0"/>
              </a:rPr>
              <a:t>Connect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914400" y="4038600"/>
            <a:ext cx="2514600" cy="2057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spcBef>
                <a:spcPts val="6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Request format:</a:t>
            </a:r>
          </a:p>
          <a:p>
            <a:pPr eaLnBrk="0" hangingPunct="0">
              <a:spcBef>
                <a:spcPts val="600"/>
              </a:spcBef>
              <a:buFontTx/>
              <a:buChar char="-"/>
            </a:pPr>
            <a:r>
              <a:rPr lang="en-US" b="1" dirty="0">
                <a:solidFill>
                  <a:srgbClr val="FF3399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Request Method</a:t>
            </a:r>
          </a:p>
          <a:p>
            <a:pPr eaLnBrk="0" hangingPunct="0">
              <a:spcBef>
                <a:spcPts val="600"/>
              </a:spcBef>
              <a:buFontTx/>
              <a:buChar char="-"/>
            </a:pPr>
            <a:r>
              <a:rPr lang="en-US" b="1" dirty="0">
                <a:solidFill>
                  <a:srgbClr val="FF3399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URI</a:t>
            </a:r>
          </a:p>
          <a:p>
            <a:pPr eaLnBrk="0" hangingPunct="0">
              <a:spcBef>
                <a:spcPts val="600"/>
              </a:spcBef>
              <a:buFontTx/>
              <a:buChar char="-"/>
            </a:pPr>
            <a:r>
              <a:rPr lang="en-US" b="1" dirty="0">
                <a:solidFill>
                  <a:srgbClr val="FF3399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Protocol Version</a:t>
            </a:r>
          </a:p>
          <a:p>
            <a:pPr marL="95250" indent="-95250" eaLnBrk="0" hangingPunct="0">
              <a:spcBef>
                <a:spcPts val="600"/>
              </a:spcBef>
              <a:buFontTx/>
              <a:buChar char="-"/>
            </a:pPr>
            <a:r>
              <a:rPr lang="en-US" b="1" dirty="0">
                <a:solidFill>
                  <a:srgbClr val="FF3399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MIME-like content message</a:t>
            </a:r>
            <a:endParaRPr lang="th-TH" b="1" dirty="0">
              <a:solidFill>
                <a:srgbClr val="FF3399"/>
              </a:solidFill>
              <a:latin typeface="Comic Sans MS" pitchFamily="66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791200" y="4038600"/>
            <a:ext cx="2514600" cy="2057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spcBef>
                <a:spcPts val="6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Response format:</a:t>
            </a:r>
          </a:p>
          <a:p>
            <a:pPr eaLnBrk="0" hangingPunct="0">
              <a:spcBef>
                <a:spcPts val="600"/>
              </a:spcBef>
              <a:buFontTx/>
              <a:buChar char="-"/>
            </a:pPr>
            <a:r>
              <a:rPr lang="en-US" b="1" dirty="0">
                <a:solidFill>
                  <a:schemeClr val="hlink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Protocol Version</a:t>
            </a:r>
          </a:p>
          <a:p>
            <a:pPr eaLnBrk="0" hangingPunct="0">
              <a:spcBef>
                <a:spcPts val="600"/>
              </a:spcBef>
              <a:buFontTx/>
              <a:buChar char="-"/>
            </a:pPr>
            <a:r>
              <a:rPr lang="en-US" b="1" dirty="0">
                <a:solidFill>
                  <a:schemeClr val="hlink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Response Code</a:t>
            </a:r>
          </a:p>
          <a:p>
            <a:pPr marL="95250" indent="-95250" eaLnBrk="0" hangingPunct="0">
              <a:spcBef>
                <a:spcPts val="600"/>
              </a:spcBef>
              <a:buFontTx/>
              <a:buChar char="-"/>
            </a:pPr>
            <a:r>
              <a:rPr lang="en-US" b="1" dirty="0">
                <a:solidFill>
                  <a:schemeClr val="hlink"/>
                </a:solidFill>
                <a:latin typeface="Comic Sans MS" pitchFamily="66" charset="0"/>
                <a:ea typeface="Tahoma" pitchFamily="34" charset="0"/>
                <a:cs typeface="Tahoma" pitchFamily="34" charset="0"/>
              </a:rPr>
              <a:t>MIME-like content message</a:t>
            </a:r>
            <a:endParaRPr lang="th-TH" b="1" dirty="0">
              <a:solidFill>
                <a:schemeClr val="hlink"/>
              </a:solidFill>
              <a:latin typeface="Comic Sans MS" pitchFamily="66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yao\AppData\Local\Microsoft\Windows\Temporary Internet Files\Content.IE5\4AX68NUH\MC90035971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47474"/>
            <a:ext cx="919886" cy="925373"/>
          </a:xfrm>
          <a:prstGeom prst="rect">
            <a:avLst/>
          </a:prstGeom>
          <a:noFill/>
        </p:spPr>
      </p:pic>
      <p:pic>
        <p:nvPicPr>
          <p:cNvPr id="21" name="Picture 17" descr="C:\Users\yao\AppData\Local\Microsoft\Windows\Temporary Internet Files\Content.IE5\XHPR545F\MC90023402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133600"/>
            <a:ext cx="838200" cy="1105521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4572000" y="87868"/>
            <a:ext cx="4343400" cy="1999059"/>
            <a:chOff x="4572000" y="87868"/>
            <a:chExt cx="4343400" cy="1999059"/>
          </a:xfrm>
        </p:grpSpPr>
        <p:sp>
          <p:nvSpPr>
            <p:cNvPr id="20" name="Rectangle 19"/>
            <p:cNvSpPr/>
            <p:nvPr/>
          </p:nvSpPr>
          <p:spPr>
            <a:xfrm>
              <a:off x="4572000" y="233361"/>
              <a:ext cx="4343400" cy="1853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txBody>
            <a:bodyPr wrap="square" tIns="144000">
              <a:spAutoFit/>
            </a:bodyPr>
            <a:lstStyle/>
            <a:p>
              <a:r>
                <a:rPr lang="th-TH" sz="2000" dirty="0" smtClean="0">
                  <a:latin typeface="Courier New" pitchFamily="49" charset="0"/>
                </a:rPr>
                <a:t>สามารถ</a:t>
              </a:r>
              <a:r>
                <a:rPr lang="th-TH" sz="2000" dirty="0" smtClean="0">
                  <a:latin typeface="+mj-lt"/>
                </a:rPr>
                <a:t>สร้าง </a:t>
              </a:r>
              <a:r>
                <a:rPr lang="en-US" sz="2000" dirty="0" smtClean="0">
                  <a:latin typeface="+mj-lt"/>
                </a:rPr>
                <a:t>http session </a:t>
              </a:r>
              <a:r>
                <a:rPr lang="th-TH" sz="2000" dirty="0" smtClean="0">
                  <a:latin typeface="+mj-lt"/>
                </a:rPr>
                <a:t>ผ่าน</a:t>
              </a:r>
              <a:r>
                <a:rPr lang="th-TH" sz="2000" dirty="0" smtClean="0">
                  <a:latin typeface="Courier New" pitchFamily="49" charset="0"/>
                </a:rPr>
                <a:t>โปรแกรม </a:t>
              </a:r>
              <a:r>
                <a:rPr lang="en-US" sz="1600" dirty="0" smtClean="0">
                  <a:latin typeface="Courier New" pitchFamily="49" charset="0"/>
                </a:rPr>
                <a:t>telnet</a:t>
              </a:r>
              <a:r>
                <a:rPr lang="th-TH" sz="2400" dirty="0" smtClean="0">
                  <a:latin typeface="Courier New" pitchFamily="49" charset="0"/>
                </a:rPr>
                <a:t> </a:t>
              </a:r>
              <a:r>
                <a:rPr lang="th-TH" sz="2000" dirty="0" smtClean="0">
                  <a:latin typeface="Courier New" pitchFamily="49" charset="0"/>
                </a:rPr>
                <a:t>เช่น</a:t>
              </a:r>
              <a:endParaRPr lang="en-US" sz="2000" dirty="0" smtClean="0">
                <a:latin typeface="Courier New" pitchFamily="49" charset="0"/>
              </a:endParaRPr>
            </a:p>
            <a:p>
              <a:pPr algn="ctr"/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telnet www.google.co.th 80</a:t>
              </a:r>
            </a:p>
            <a:p>
              <a:r>
                <a:rPr lang="th-TH" sz="2000" dirty="0" smtClean="0">
                  <a:latin typeface="Angsana New" pitchFamily="18" charset="-34"/>
                </a:rPr>
                <a:t>ร้องขอ (</a:t>
              </a:r>
              <a:r>
                <a:rPr lang="en-US" sz="2000" dirty="0" smtClean="0">
                  <a:latin typeface="Angsana New" pitchFamily="18" charset="-34"/>
                </a:rPr>
                <a:t>Request)</a:t>
              </a:r>
            </a:p>
            <a:p>
              <a:pPr lvl="1">
                <a:buNone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 / HTTP/1.1</a:t>
              </a:r>
            </a:p>
            <a:p>
              <a:pPr lvl="1">
                <a:buNone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Host: www.google.co.th</a:t>
              </a:r>
            </a:p>
            <a:p>
              <a:pPr lvl="1">
                <a:buNone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Accept: text/plain, text/html</a:t>
              </a:r>
              <a:endPara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724400" y="87868"/>
              <a:ext cx="726482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>
                  <a:solidFill>
                    <a:srgbClr val="0070C0"/>
                  </a:solidFill>
                  <a:latin typeface="Comic Sans MS" pitchFamily="66" charset="0"/>
                </a:rPr>
                <a:t>Note</a:t>
              </a:r>
              <a:endParaRPr lang="en-US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7D2D-8595-4C7F-A608-24176061AA5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 Message</a:t>
            </a:r>
            <a:endParaRPr 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3886200" cy="49879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Request Message: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 www.google.co.th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Accept: text/plain, text/html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User-Agent: Navigator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3962400" y="1066800"/>
            <a:ext cx="495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</a:rPr>
              <a:t>Response Message: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Date: Tue, 12 Aug 2014 06:04:32 GMT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Expires: -1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Cache-Control: private, max-age=0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text/html; charset=windows-874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Set-Cookie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NID=67=</a:t>
            </a:r>
            <a:r>
              <a:rPr lang="en-US" sz="14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Kjry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-b...; expires=Wed, 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11-Feb-2015 06:04:32 GMT; path=/; domain=.google.co.th; </a:t>
            </a:r>
            <a:r>
              <a:rPr lang="en-US" sz="14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HttpOnly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P3P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: CP="This is not a P3P policy!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endParaRPr lang="en-US" sz="1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Server: 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gws</a:t>
            </a:r>
            <a:endParaRPr lang="en-US" sz="1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X-XSS-Protection: 1; mode=block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X-Frame-Options: SAMEORIGIN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Alternate-Protocol: 80:quic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html&gt;&lt;html 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itemscope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="http://schema.org/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"&gt;&lt;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head&gt;&lt;meta content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itemprop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="image"&gt;&lt;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title&gt;Google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&lt;/title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script&gt;(function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sz="1400" b="1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th-TH" sz="1400" kern="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endParaRPr lang="th-TH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Message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6B7-C9BC-4F55-ADB6-19C8664FCDE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57200" y="1273629"/>
            <a:ext cx="4489864" cy="298580"/>
            <a:chOff x="609600" y="1447800"/>
            <a:chExt cx="5486400" cy="4572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" y="1447800"/>
              <a:ext cx="1219200" cy="4572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method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828800" y="14478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sp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1447800"/>
              <a:ext cx="1219200" cy="4572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URL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05200" y="14478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sp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962400" y="1447800"/>
              <a:ext cx="1219200" cy="4572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version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181600" y="14478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638800" y="14478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09423" y="1302321"/>
            <a:ext cx="1010377" cy="20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mic Sans MS" pitchFamily="66" charset="0"/>
              </a:rPr>
              <a:t>Request line</a:t>
            </a:r>
            <a:endParaRPr lang="th-TH" sz="1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7200" y="1572209"/>
            <a:ext cx="3928631" cy="990600"/>
            <a:chOff x="457200" y="1441580"/>
            <a:chExt cx="3928631" cy="9906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57200" y="1441580"/>
              <a:ext cx="1746058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header field name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203258" y="144158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: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577414" y="1441580"/>
              <a:ext cx="1060107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value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37520" y="144158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011676" y="144158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57200" y="2133600"/>
              <a:ext cx="1746058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header field name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203258" y="213360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: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77414" y="2133600"/>
              <a:ext cx="1060107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value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637520" y="213360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011676" y="213360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" y="2562808"/>
            <a:ext cx="748311" cy="298580"/>
            <a:chOff x="609600" y="3505200"/>
            <a:chExt cx="914400" cy="4572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09600" y="35052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066800" y="35052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 bwMode="auto">
          <a:xfrm>
            <a:off x="457200" y="2861388"/>
            <a:ext cx="4676941" cy="567612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mic Sans MS" pitchFamily="66" charset="0"/>
                <a:cs typeface="Arial" pitchFamily="34" charset="0"/>
              </a:rPr>
              <a:t>Message Body</a:t>
            </a:r>
            <a:endParaRPr kumimoji="0" 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0910" y="2009323"/>
            <a:ext cx="973646" cy="20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Comic Sans MS" pitchFamily="66" charset="0"/>
              </a:rPr>
              <a:t>Header line</a:t>
            </a:r>
            <a:endParaRPr lang="th-TH" sz="14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3" name="Right Brace 32"/>
          <p:cNvSpPr/>
          <p:nvPr/>
        </p:nvSpPr>
        <p:spPr bwMode="auto">
          <a:xfrm>
            <a:off x="4510548" y="1590583"/>
            <a:ext cx="213851" cy="97844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572000" y="3988188"/>
            <a:ext cx="366318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GET 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Host: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www.somesite.co.th 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Connection: close 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Accept: text/*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Accept-language: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Arial" pitchFamily="34" charset="0"/>
              </a:rPr>
              <a:t>(extra carriage return, line feed)</a:t>
            </a:r>
            <a:r>
              <a:rPr lang="en-US" sz="1600" dirty="0">
                <a:latin typeface="Times New Roman" pitchFamily="18" charset="0"/>
              </a:rPr>
              <a:t> 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914400" y="3886200"/>
            <a:ext cx="28881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Request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(GET,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POST, HEAD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commands)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3733800" y="4147810"/>
            <a:ext cx="88863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1" name="Freeform 7"/>
          <p:cNvSpPr>
            <a:spLocks/>
          </p:cNvSpPr>
          <p:nvPr/>
        </p:nvSpPr>
        <p:spPr bwMode="auto">
          <a:xfrm>
            <a:off x="4586068" y="4278921"/>
            <a:ext cx="228600" cy="1219200"/>
          </a:xfrm>
          <a:custGeom>
            <a:avLst/>
            <a:gdLst>
              <a:gd name="T0" fmla="*/ 122 w 150"/>
              <a:gd name="T1" fmla="*/ 6 h 924"/>
              <a:gd name="T2" fmla="*/ 0 w 150"/>
              <a:gd name="T3" fmla="*/ 0 h 924"/>
              <a:gd name="T4" fmla="*/ 0 w 150"/>
              <a:gd name="T5" fmla="*/ 924 h 924"/>
              <a:gd name="T6" fmla="*/ 150 w 150"/>
              <a:gd name="T7" fmla="*/ 918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3793856" y="4521588"/>
            <a:ext cx="753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</a:t>
            </a:r>
            <a:endParaRPr lang="en-US" sz="14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lines</a:t>
            </a: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3733800" y="5823224"/>
            <a:ext cx="840403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586132" y="5562600"/>
            <a:ext cx="22260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Carriage return,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feed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th-TH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เพื่อบอกว่าสิ้นสุดข้อความ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67400" y="2569029"/>
            <a:ext cx="3124200" cy="923330"/>
          </a:xfrm>
          <a:prstGeom prst="rect">
            <a:avLst/>
          </a:prstGeom>
          <a:solidFill>
            <a:srgbClr val="E1EFF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 message</a:t>
            </a:r>
            <a:endParaRPr lang="th-TH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ประกอบจากบรรทัดของ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text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ที่เป็น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ASCII (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ในรูปที่คนอ่านได้)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เมท็อดการร้องขอ (</a:t>
            </a:r>
            <a:r>
              <a:rPr lang="en-US" dirty="0" smtClean="0"/>
              <a:t>Request Methods</a:t>
            </a:r>
            <a:r>
              <a:rPr lang="th-TH" dirty="0" smtClean="0"/>
              <a:t>)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GET</a:t>
            </a:r>
            <a:r>
              <a:rPr lang="en-US" dirty="0" smtClean="0"/>
              <a:t>: </a:t>
            </a:r>
            <a:r>
              <a:rPr lang="th-TH" dirty="0" smtClean="0"/>
              <a:t>ร้องขอเอกสาร </a:t>
            </a:r>
            <a:r>
              <a:rPr lang="en-US" dirty="0" smtClean="0"/>
              <a:t>(entity)</a:t>
            </a:r>
            <a:r>
              <a:rPr lang="th-TH" dirty="0" smtClean="0"/>
              <a:t> ซึ่งถูกระบุไว้ใน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Request-URI</a:t>
            </a:r>
          </a:p>
          <a:p>
            <a:pPr lvl="1"/>
            <a:r>
              <a:rPr lang="th-TH" dirty="0" smtClean="0"/>
              <a:t>เมท็อดที่ใช้ร้องขอโดยทั่วไป</a:t>
            </a:r>
            <a:r>
              <a:rPr lang="en-US" dirty="0" smtClean="0"/>
              <a:t> </a:t>
            </a:r>
            <a:r>
              <a:rPr lang="th-TH" dirty="0" smtClean="0"/>
              <a:t>โดย </a:t>
            </a:r>
            <a:r>
              <a:rPr lang="en-US" dirty="0" smtClean="0"/>
              <a:t>request </a:t>
            </a:r>
            <a:r>
              <a:rPr lang="th-TH" dirty="0" smtClean="0"/>
              <a:t>มักยาวไม่เกิน </a:t>
            </a:r>
            <a:r>
              <a:rPr lang="en-US" dirty="0" smtClean="0"/>
              <a:t>2,000 characters</a:t>
            </a:r>
          </a:p>
          <a:p>
            <a:pPr lvl="2"/>
            <a:r>
              <a:rPr lang="th-TH" dirty="0" smtClean="0"/>
              <a:t>ความยาวขึ้นกับ </a:t>
            </a:r>
            <a:r>
              <a:rPr lang="en-US" dirty="0" smtClean="0"/>
              <a:t>web browser </a:t>
            </a:r>
            <a:r>
              <a:rPr lang="th-TH" dirty="0" smtClean="0"/>
              <a:t>และ </a:t>
            </a:r>
            <a:r>
              <a:rPr lang="en-US" dirty="0" smtClean="0"/>
              <a:t>web server </a:t>
            </a:r>
            <a:r>
              <a:rPr lang="th-TH" dirty="0" smtClean="0"/>
              <a:t>ที่ใช้</a:t>
            </a:r>
            <a:endParaRPr lang="en-US" dirty="0" smtClean="0"/>
          </a:p>
          <a:p>
            <a:pPr lvl="1"/>
            <a:r>
              <a:rPr lang="th-TH" dirty="0" smtClean="0"/>
              <a:t>ใช้ในการ </a:t>
            </a:r>
            <a:r>
              <a:rPr lang="en-US" dirty="0" smtClean="0"/>
              <a:t>submit </a:t>
            </a:r>
            <a:r>
              <a:rPr lang="th-TH" dirty="0" smtClean="0"/>
              <a:t>ฟอร์ม ในรูป </a:t>
            </a:r>
            <a:r>
              <a:rPr lang="en-US" dirty="0" smtClean="0"/>
              <a:t>query parameter (</a:t>
            </a:r>
            <a:r>
              <a:rPr lang="th-TH" dirty="0" smtClean="0"/>
              <a:t>เช่น </a:t>
            </a:r>
            <a:r>
              <a:rPr lang="en-US" dirty="0" smtClean="0"/>
              <a:t>…/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search?q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web&amp;ie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=utf-8</a:t>
            </a:r>
            <a:r>
              <a:rPr lang="en-US" dirty="0" smtClean="0"/>
              <a:t>)</a:t>
            </a:r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HEAD</a:t>
            </a:r>
            <a:r>
              <a:rPr lang="en-US" dirty="0" smtClean="0"/>
              <a:t>: </a:t>
            </a:r>
            <a:r>
              <a:rPr lang="th-TH" dirty="0" smtClean="0"/>
              <a:t>คล้ายกับ </a:t>
            </a:r>
            <a:r>
              <a:rPr lang="en-US" dirty="0" smtClean="0"/>
              <a:t>GET </a:t>
            </a:r>
            <a:r>
              <a:rPr lang="th-TH" dirty="0" smtClean="0"/>
              <a:t>ยกเว้นว่า</a:t>
            </a:r>
            <a:r>
              <a:rPr lang="en-US" dirty="0" smtClean="0"/>
              <a:t> server </a:t>
            </a:r>
            <a:r>
              <a:rPr lang="th-TH" dirty="0" smtClean="0"/>
              <a:t>ไม่คืน</a:t>
            </a:r>
            <a:r>
              <a:rPr lang="en-US" dirty="0" smtClean="0"/>
              <a:t> message-body</a:t>
            </a:r>
            <a:endParaRPr lang="th-TH" dirty="0" smtClean="0"/>
          </a:p>
          <a:p>
            <a:pPr lvl="1"/>
            <a:r>
              <a:rPr lang="th-TH" dirty="0" smtClean="0"/>
              <a:t>ทั่วไปใช้เพื่อ </a:t>
            </a:r>
            <a:r>
              <a:rPr lang="en-US" dirty="0" smtClean="0"/>
              <a:t>cache </a:t>
            </a:r>
            <a:r>
              <a:rPr lang="th-TH" dirty="0" smtClean="0"/>
              <a:t>ข้อมูล</a:t>
            </a:r>
            <a:r>
              <a:rPr lang="en-US" dirty="0" smtClean="0"/>
              <a:t>/</a:t>
            </a:r>
            <a:r>
              <a:rPr lang="th-TH" dirty="0" smtClean="0"/>
              <a:t>ตรวจสอบว่ามีการเปลี่ยนแปลงของข้อมูลหรือไม่</a:t>
            </a:r>
            <a:endParaRPr lang="en-US" dirty="0" smtClean="0"/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POST</a:t>
            </a:r>
            <a:r>
              <a:rPr lang="en-US" dirty="0" smtClean="0"/>
              <a:t>: </a:t>
            </a:r>
            <a:r>
              <a:rPr lang="th-TH" dirty="0" smtClean="0"/>
              <a:t>ใช้เพื่อร้องขอเอกสารจาก </a:t>
            </a:r>
            <a:r>
              <a:rPr lang="en-US" dirty="0" smtClean="0"/>
              <a:t> server </a:t>
            </a:r>
            <a:r>
              <a:rPr lang="th-TH" dirty="0" smtClean="0"/>
              <a:t>ที่ถูกระบุไว้ใน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Request-URI</a:t>
            </a:r>
            <a:r>
              <a:rPr lang="th-TH" dirty="0" smtClean="0"/>
              <a:t> แต่ข้อมูลการร้องขอใส่ไว้ในส่วน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Message Body</a:t>
            </a:r>
            <a:endParaRPr lang="th-TH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5325" lvl="2" indent="-342900"/>
            <a:r>
              <a:rPr lang="th-TH" sz="2800" dirty="0" smtClean="0"/>
              <a:t>ทั่วไปใช้เพื่อ </a:t>
            </a:r>
            <a:r>
              <a:rPr lang="en-US" sz="2800" dirty="0" smtClean="0"/>
              <a:t>upload </a:t>
            </a:r>
            <a:r>
              <a:rPr lang="th-TH" sz="2800" dirty="0" smtClean="0"/>
              <a:t>ฟอร์ม</a:t>
            </a:r>
            <a:r>
              <a:rPr lang="en-US" sz="2800" dirty="0" smtClean="0"/>
              <a:t>, MIME encoding binary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5EF5-7567-4DC9-B21F-B47F6B5E348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เมท็อดการร้องขอ (</a:t>
            </a:r>
            <a:r>
              <a:rPr lang="en-US" dirty="0" smtClean="0"/>
              <a:t>Request Methods</a:t>
            </a:r>
            <a:r>
              <a:rPr lang="th-TH" dirty="0" smtClean="0"/>
              <a:t>)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PUT</a:t>
            </a:r>
            <a:r>
              <a:rPr lang="en-US" dirty="0" smtClean="0"/>
              <a:t>: </a:t>
            </a:r>
            <a:r>
              <a:rPr lang="th-TH" dirty="0" smtClean="0"/>
              <a:t>ร้องขอให้เก็บ</a:t>
            </a:r>
            <a:r>
              <a:rPr lang="en-US" dirty="0" smtClean="0"/>
              <a:t> enclosed entity </a:t>
            </a:r>
            <a:r>
              <a:rPr lang="th-TH" dirty="0" smtClean="0"/>
              <a:t>ไว้ในทรัพยากรที่ถูกระบุใน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Request-URI</a:t>
            </a:r>
            <a:r>
              <a:rPr lang="th-TH" dirty="0" smtClean="0"/>
              <a:t> </a:t>
            </a:r>
            <a:endParaRPr lang="en-US" dirty="0" smtClean="0"/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DELETE</a:t>
            </a:r>
            <a:r>
              <a:rPr lang="en-US" dirty="0" smtClean="0"/>
              <a:t>: </a:t>
            </a:r>
            <a:r>
              <a:rPr lang="th-TH" dirty="0" smtClean="0"/>
              <a:t>ร้องขอให้ลบทรัพยากรที่ถูกระบุใน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Request-URI</a:t>
            </a:r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TRACE</a:t>
            </a:r>
            <a:r>
              <a:rPr lang="en-US" dirty="0" smtClean="0"/>
              <a:t>:</a:t>
            </a:r>
            <a:r>
              <a:rPr lang="th-TH" dirty="0" smtClean="0"/>
              <a:t> ใช้เพื่อขอให้ทำ </a:t>
            </a:r>
            <a:r>
              <a:rPr lang="en-US" dirty="0" smtClean="0"/>
              <a:t>remote, application-layer loop-back</a:t>
            </a:r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CONNECT</a:t>
            </a:r>
            <a:r>
              <a:rPr lang="en-US" dirty="0" smtClean="0"/>
              <a:t>: </a:t>
            </a:r>
            <a:r>
              <a:rPr lang="th-TH" dirty="0" smtClean="0"/>
              <a:t>ใช้กับ </a:t>
            </a:r>
            <a:r>
              <a:rPr lang="en-US" dirty="0" smtClean="0"/>
              <a:t>proxy </a:t>
            </a:r>
            <a:r>
              <a:rPr lang="th-TH" dirty="0" smtClean="0"/>
              <a:t>ซึ่งสามารถเปลี่ยนเป็น </a:t>
            </a:r>
            <a:r>
              <a:rPr lang="en-US" dirty="0" smtClean="0"/>
              <a:t>tunnel </a:t>
            </a:r>
            <a:r>
              <a:rPr lang="th-TH" dirty="0" smtClean="0"/>
              <a:t>ได้อย่าง </a:t>
            </a:r>
            <a:r>
              <a:rPr lang="en-US" dirty="0" smtClean="0"/>
              <a:t>dynamic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เช่น</a:t>
            </a:r>
            <a:r>
              <a:rPr lang="en-US" dirty="0" smtClean="0"/>
              <a:t> SSL tunneling)</a:t>
            </a:r>
          </a:p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OPTIONS</a:t>
            </a:r>
            <a:r>
              <a:rPr lang="en-US" dirty="0" smtClean="0"/>
              <a:t>: </a:t>
            </a:r>
            <a:r>
              <a:rPr lang="th-TH" dirty="0" smtClean="0"/>
              <a:t>คืนค่าของ</a:t>
            </a:r>
            <a:r>
              <a:rPr lang="en-US" dirty="0" smtClean="0"/>
              <a:t> HTTP methods </a:t>
            </a:r>
            <a:r>
              <a:rPr lang="th-TH" dirty="0" smtClean="0"/>
              <a:t>ที่ </a:t>
            </a:r>
            <a:r>
              <a:rPr lang="en-US" dirty="0" smtClean="0"/>
              <a:t>server</a:t>
            </a:r>
            <a:r>
              <a:rPr lang="th-TH" dirty="0" smtClean="0"/>
              <a:t> สนับสนุน ใช้สำหรับการตรวจสอบ </a:t>
            </a:r>
            <a:r>
              <a:rPr lang="en-US" dirty="0" smtClean="0"/>
              <a:t>functionality </a:t>
            </a:r>
            <a:r>
              <a:rPr lang="th-TH" dirty="0" smtClean="0"/>
              <a:t>ของ </a:t>
            </a:r>
            <a:r>
              <a:rPr lang="en-US" dirty="0" smtClean="0"/>
              <a:t>web server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BAC4-5D6B-48A5-8003-B24F6978A35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 Request Header Field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25932"/>
              </p:ext>
            </p:extLst>
          </p:nvPr>
        </p:nvGraphicFramePr>
        <p:xfrm>
          <a:off x="457200" y="1828800"/>
          <a:ext cx="8305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480"/>
                <a:gridCol w="266192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ชื่อ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dirty="0" smtClean="0"/>
                        <a:t>Header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คำอธิบาย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ตัวอย่าง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Content-Type: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ประเภทของเนื้อหา</a:t>
                      </a:r>
                      <a:endParaRPr lang="th-TH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Content-Type: image/jpeg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Content-Length: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ความยาวของเนื้อหา</a:t>
                      </a:r>
                      <a:endParaRPr lang="th-TH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Content-Length: 221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Connection: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การเชื่อมต่อ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Connection: keep-alive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Cookie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การให้ </a:t>
                      </a:r>
                      <a:r>
                        <a:rPr lang="en-US" sz="2400" dirty="0" smtClean="0"/>
                        <a:t>cookie</a:t>
                      </a:r>
                      <a:r>
                        <a:rPr lang="th-TH" sz="2400" dirty="0" smtClean="0"/>
                        <a:t> กับ </a:t>
                      </a:r>
                      <a:r>
                        <a:rPr lang="en-US" sz="2400" dirty="0" smtClean="0"/>
                        <a:t>client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Cookie: PREF=ID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Accept-Charset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 sets </a:t>
                      </a:r>
                      <a:r>
                        <a:rPr lang="th-TH" sz="2400" dirty="0" smtClean="0"/>
                        <a:t>ที่ยอมรับ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Accept-Charset: utf-8 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Accept-Encoding 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 </a:t>
                      </a:r>
                      <a:r>
                        <a:rPr lang="th-TH" sz="2400" dirty="0" smtClean="0"/>
                        <a:t>ของ </a:t>
                      </a:r>
                      <a:r>
                        <a:rPr lang="en-US" sz="2400" dirty="0" smtClean="0"/>
                        <a:t>encodings</a:t>
                      </a:r>
                      <a:r>
                        <a:rPr lang="th-TH" sz="2400" dirty="0" smtClean="0"/>
                        <a:t> ที่ยอมรับ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Accept-Encoding: 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gzip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deflate</a:t>
                      </a:r>
                      <a:endParaRPr lang="th-TH" sz="15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Accept-Language 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 of </a:t>
                      </a:r>
                      <a:r>
                        <a:rPr lang="th-TH" sz="2400" dirty="0" smtClean="0"/>
                        <a:t>ของภาษามนุษย์สำหรับ</a:t>
                      </a:r>
                      <a:r>
                        <a:rPr lang="en-US" sz="2400" dirty="0" smtClean="0"/>
                        <a:t> response 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Accept-Language: 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</a:t>
                      </a:r>
                      <a:endParaRPr lang="th-TH" sz="15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586740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ดูเพิ่มเติมที่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HTTP header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fields: https://en.wikipedia.org/wiki/List_of_HTTP_header_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</a:t>
            </a:r>
            <a:endParaRPr lang="th-TH" sz="1600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 response message </a:t>
            </a:r>
            <a:r>
              <a:rPr lang="th-TH" dirty="0" smtClean="0"/>
              <a:t>จาก </a:t>
            </a:r>
            <a:r>
              <a:rPr lang="en-US" dirty="0" smtClean="0"/>
              <a:t>Server </a:t>
            </a:r>
            <a:r>
              <a:rPr lang="th-TH" dirty="0" smtClean="0"/>
              <a:t>ประกอบไปด้วย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Status line</a:t>
            </a:r>
            <a:r>
              <a:rPr lang="en-US" dirty="0" smtClean="0"/>
              <a:t>: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1xx</a:t>
            </a:r>
            <a:r>
              <a:rPr lang="en-US" dirty="0" smtClean="0"/>
              <a:t>: Informational – </a:t>
            </a:r>
            <a:r>
              <a:rPr lang="th-TH" dirty="0" smtClean="0"/>
              <a:t>การร้องขอได้รับแล้วและกำลังดำเนินการ</a:t>
            </a:r>
            <a:endParaRPr lang="en-US" dirty="0" smtClean="0"/>
          </a:p>
          <a:p>
            <a:pPr lvl="2"/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2xx</a:t>
            </a:r>
            <a:r>
              <a:rPr lang="en-US" dirty="0" smtClean="0"/>
              <a:t>: Success – </a:t>
            </a:r>
            <a:r>
              <a:rPr lang="th-TH" dirty="0" smtClean="0"/>
              <a:t>การร้องขอได้รับ เข้าใจและสามารถทำได้สำเร็จ  </a:t>
            </a:r>
            <a:endParaRPr lang="en-US" dirty="0" smtClean="0"/>
          </a:p>
          <a:p>
            <a:pPr lvl="2"/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3xx</a:t>
            </a:r>
            <a:r>
              <a:rPr lang="en-US" dirty="0" smtClean="0"/>
              <a:t>: Redirection – </a:t>
            </a:r>
            <a:r>
              <a:rPr lang="th-TH" dirty="0" smtClean="0"/>
              <a:t>ต้องการ </a:t>
            </a:r>
            <a:r>
              <a:rPr lang="en-US" dirty="0" smtClean="0"/>
              <a:t>action </a:t>
            </a:r>
            <a:r>
              <a:rPr lang="th-TH" dirty="0" smtClean="0"/>
              <a:t>เพิ่มเติมเพื่อให้สามารถดำเนินการตามคำร้องได้ </a:t>
            </a:r>
            <a:endParaRPr lang="en-US" dirty="0" smtClean="0"/>
          </a:p>
          <a:p>
            <a:pPr lvl="2"/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4xx</a:t>
            </a:r>
            <a:r>
              <a:rPr lang="en-US" dirty="0" smtClean="0"/>
              <a:t>: Client Error – </a:t>
            </a:r>
            <a:r>
              <a:rPr lang="th-TH" dirty="0" smtClean="0"/>
              <a:t>ข้อความการร้องขอ มี </a:t>
            </a:r>
            <a:r>
              <a:rPr lang="en-US" dirty="0" smtClean="0"/>
              <a:t>syntax </a:t>
            </a:r>
            <a:r>
              <a:rPr lang="th-TH" dirty="0" smtClean="0"/>
              <a:t>ผิดพลาดหรือดำเนินการไม่ได้ </a:t>
            </a:r>
            <a:endParaRPr lang="en-US" dirty="0" smtClean="0"/>
          </a:p>
          <a:p>
            <a:pPr lvl="2"/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5xx</a:t>
            </a:r>
            <a:r>
              <a:rPr lang="en-US" dirty="0" smtClean="0"/>
              <a:t>: Server Error – </a:t>
            </a:r>
            <a:r>
              <a:rPr lang="th-TH" dirty="0" smtClean="0"/>
              <a:t>การร้อขอถูกต้อง แต่</a:t>
            </a:r>
            <a:r>
              <a:rPr lang="en-US" dirty="0" smtClean="0"/>
              <a:t> server </a:t>
            </a:r>
            <a:r>
              <a:rPr lang="th-TH" dirty="0" smtClean="0"/>
              <a:t>ล้มเหลวในการดำเนินการ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Header lines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Server Information: </a:t>
            </a:r>
            <a:r>
              <a:rPr lang="th-TH" dirty="0" smtClean="0"/>
              <a:t>ข้อมูลพื้นฐานเกี่ยวกับ </a:t>
            </a:r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meta information: </a:t>
            </a:r>
            <a:r>
              <a:rPr lang="th-TH" dirty="0" smtClean="0"/>
              <a:t>ข้อมูลคำอธิบายเพิ่มเติม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Message body</a:t>
            </a:r>
            <a:r>
              <a:rPr lang="en-US" dirty="0" smtClean="0"/>
              <a:t>: </a:t>
            </a:r>
            <a:r>
              <a:rPr lang="th-TH" dirty="0" smtClean="0"/>
              <a:t>เนื้อหาของคำตอบ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C23-1AFB-4D6D-8F00-BC29282F5E7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เนื้อหาของการเรียนวันนี้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พื้นฐานเกี่ยวกับ </a:t>
            </a:r>
            <a:r>
              <a:rPr lang="en-US" dirty="0" smtClean="0"/>
              <a:t>World Wide Web (WWW)</a:t>
            </a:r>
            <a:endParaRPr lang="th-TH" dirty="0" smtClean="0"/>
          </a:p>
          <a:p>
            <a:pPr lvl="1"/>
            <a:r>
              <a:rPr lang="en-US" dirty="0" smtClean="0"/>
              <a:t>URI/URL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HTML </a:t>
            </a:r>
            <a:r>
              <a:rPr lang="th-TH" dirty="0" smtClean="0"/>
              <a:t>กับ </a:t>
            </a:r>
            <a:r>
              <a:rPr lang="en-US" dirty="0" smtClean="0"/>
              <a:t>DOM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Message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6B7-C9BC-4F55-ADB6-19C8664FCDE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7200" y="1273628"/>
            <a:ext cx="5014912" cy="298800"/>
            <a:chOff x="457200" y="1273628"/>
            <a:chExt cx="5014912" cy="2988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57200" y="1273628"/>
              <a:ext cx="997748" cy="2988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version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54948" y="1273628"/>
              <a:ext cx="374155" cy="298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sp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29102" y="1273628"/>
              <a:ext cx="1218898" cy="2988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status code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048000" y="1273628"/>
              <a:ext cx="374155" cy="298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sp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29000" y="1273628"/>
              <a:ext cx="1295400" cy="2988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5720" rIns="72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status phrase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723801" y="1273628"/>
              <a:ext cx="374155" cy="298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097957" y="1273628"/>
              <a:ext cx="374155" cy="298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81468" y="130232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mic Sans MS" pitchFamily="66" charset="0"/>
              </a:rPr>
              <a:t>Status line</a:t>
            </a:r>
            <a:endParaRPr lang="th-TH" sz="1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457200" y="1572209"/>
            <a:ext cx="3928631" cy="990600"/>
            <a:chOff x="457200" y="1441580"/>
            <a:chExt cx="3928631" cy="9906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57200" y="1441580"/>
              <a:ext cx="1746058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header field name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203258" y="144158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: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577414" y="1441580"/>
              <a:ext cx="1060107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value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37520" y="144158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011676" y="144158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57200" y="2133600"/>
              <a:ext cx="1746058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header field name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203258" y="213360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: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77414" y="2133600"/>
              <a:ext cx="1060107" cy="298580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value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637520" y="213360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011676" y="2133600"/>
              <a:ext cx="374155" cy="2985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457200" y="2562808"/>
            <a:ext cx="748311" cy="298580"/>
            <a:chOff x="609600" y="3505200"/>
            <a:chExt cx="914400" cy="4572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09600" y="35052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 smtClean="0">
                  <a:latin typeface="Comic Sans MS" pitchFamily="66" charset="0"/>
                  <a:cs typeface="Arial" pitchFamily="34" charset="0"/>
                </a:rPr>
                <a:t>cr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066800" y="35052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omic Sans MS" pitchFamily="66" charset="0"/>
                  <a:cs typeface="Arial" pitchFamily="34" charset="0"/>
                </a:rPr>
                <a:t>lf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 bwMode="auto">
          <a:xfrm>
            <a:off x="457200" y="2861388"/>
            <a:ext cx="4676941" cy="567612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mic Sans MS" pitchFamily="66" charset="0"/>
                <a:cs typeface="Arial" pitchFamily="34" charset="0"/>
              </a:rPr>
              <a:t>Message Body</a:t>
            </a:r>
            <a:endParaRPr kumimoji="0" 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0910" y="2009323"/>
            <a:ext cx="973646" cy="20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Comic Sans MS" pitchFamily="66" charset="0"/>
              </a:rPr>
              <a:t>Header line</a:t>
            </a:r>
            <a:endParaRPr lang="th-TH" sz="14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3" name="Right Brace 32"/>
          <p:cNvSpPr/>
          <p:nvPr/>
        </p:nvSpPr>
        <p:spPr bwMode="auto">
          <a:xfrm>
            <a:off x="4510548" y="1590583"/>
            <a:ext cx="213851" cy="97844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276600" y="3583371"/>
            <a:ext cx="512191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HTTP/1.1 200 OK </a:t>
            </a:r>
          </a:p>
          <a:p>
            <a:r>
              <a:rPr lang="da-DK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Sat, 18 Jun 2011 10:28:10 GMT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Server: Apache/2.0 (Unix)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Last-Modified: Mon, 22 Apr 2010 ... 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Content-Length: 6821 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Content-Type: text/html;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=windows-874</a:t>
            </a:r>
          </a:p>
          <a:p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10593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Status line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2438400" y="3733800"/>
            <a:ext cx="88863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1" name="Freeform 7"/>
          <p:cNvSpPr>
            <a:spLocks/>
          </p:cNvSpPr>
          <p:nvPr/>
        </p:nvSpPr>
        <p:spPr bwMode="auto">
          <a:xfrm>
            <a:off x="3290668" y="3874104"/>
            <a:ext cx="228600" cy="1219200"/>
          </a:xfrm>
          <a:custGeom>
            <a:avLst/>
            <a:gdLst>
              <a:gd name="T0" fmla="*/ 122 w 150"/>
              <a:gd name="T1" fmla="*/ 6 h 924"/>
              <a:gd name="T2" fmla="*/ 0 w 150"/>
              <a:gd name="T3" fmla="*/ 0 h 924"/>
              <a:gd name="T4" fmla="*/ 0 w 150"/>
              <a:gd name="T5" fmla="*/ 924 h 924"/>
              <a:gd name="T6" fmla="*/ 150 w 150"/>
              <a:gd name="T7" fmla="*/ 918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2498455" y="4116771"/>
            <a:ext cx="75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</a:t>
            </a:r>
            <a:endParaRPr lang="en-US" sz="14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lines</a:t>
            </a: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2438400" y="5443210"/>
            <a:ext cx="840403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h-TH">
              <a:solidFill>
                <a:srgbClr val="FF3399"/>
              </a:solidFill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371600" y="5181600"/>
            <a:ext cx="114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rgbClr val="FF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(i.e., html data)</a:t>
            </a:r>
            <a:endParaRPr lang="en-US" sz="1400" dirty="0">
              <a:solidFill>
                <a:srgbClr val="FF33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 response status codes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962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200 OK</a:t>
            </a:r>
          </a:p>
          <a:p>
            <a:pPr lvl="1"/>
            <a:r>
              <a:rPr lang="th-TH" dirty="0" smtClean="0"/>
              <a:t>การร้องขอสำเร็จ วัตถุที่ร้องอยู่ใน </a:t>
            </a:r>
            <a:r>
              <a:rPr lang="en-US" dirty="0" smtClean="0"/>
              <a:t>message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301 Moved Permanently</a:t>
            </a:r>
          </a:p>
          <a:p>
            <a:pPr lvl="1"/>
            <a:r>
              <a:rPr lang="th-TH" dirty="0" smtClean="0"/>
              <a:t>วัตถุที่ร้องขอถูกย้ายไปยังที่ตั้งใหม่ถาวร  โดยที่ตั้งใหม่อยู่ที่</a:t>
            </a:r>
            <a:r>
              <a:rPr lang="en-US" dirty="0" smtClean="0"/>
              <a:t> header line (Location:)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403 Forbidden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ได้รับการร้องขอ แต่ปฏิเสธการให้ใช้งาน</a:t>
            </a:r>
            <a:endParaRPr lang="en-US" dirty="0" smtClean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404 Not Found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ไม่พบวัตถุที่ร้องขอ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500 Internal Server Error</a:t>
            </a:r>
            <a:endParaRPr lang="th-TH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ประมวลผลแล้วเกิดปัญหาภายใน ไม่สามารถดำเนินการตามการร้องขอได้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4B-B58D-4583-AC09-8614E82ED8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5791201"/>
            <a:ext cx="6248400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รายละเอียดเพิ่มดูที่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http://www.w3.org/Protocols/rfc2616/rfc2616-sec10.html</a:t>
            </a:r>
            <a:endParaRPr lang="th-TH" sz="14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99B6-83A3-4372-9289-95B7815B12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</a:t>
            </a:r>
            <a:r>
              <a:rPr lang="th-TH" dirty="0" smtClean="0"/>
              <a:t>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HTTP/1.1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</a:p>
          <a:p>
            <a:pPr>
              <a:spcBef>
                <a:spcPts val="0"/>
              </a:spcBef>
              <a:buNone/>
            </a:pP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Sat, 18 Jun 2011 10:28:10 GMT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Expires: -1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Cache-Control: private, max-age=0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Content-Type: text/html;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=windows-874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Set-Cookie: PREF=ID=da02697ce9370bfd:TM=1272607752:LM=1272607752:S=4NUyGsNGQ5cGx5gE; expires=Sun, 29-Apr-2012 06:09:12 GMT; path=/; domain=.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google.co.th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gws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X-XSS-Protection: 1; mode=block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22cf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html&gt;&lt;html&gt;&lt;head&gt;&lt;meta http-equiv="content-type" content="text/html;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=windows-874"&gt;&lt;title&gt;Google&lt;/title&gt; &lt;script&gt;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window.google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:"CHTaS5THEIO-rAfMxeGzDw",kEXPI: "24606,24615",kCSI:{e:"24606,24615",ei:"CHTaS5THEIO-rAfMxeGzD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609600"/>
            <a:ext cx="3352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 www.google.co.th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04800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</a:t>
            </a:r>
            <a:endParaRPr lang="th-T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99B6-83A3-4372-9289-95B7815B12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</a:t>
            </a:r>
            <a:r>
              <a:rPr lang="th-TH" dirty="0" smtClean="0"/>
              <a:t>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HTTP/1.1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302 Found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Location: http://www.google.co.th/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Cache-Control: private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Content-Type: text/html;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=UTF-8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Set-Cookie: PREF=ID=01cb26913254a0eb:FF=0:TM=1308392857:LM=1308392857:S=zq7Q7qqKIWK-mw0l; expires=Mon, 17-Jun-2013 10:27:37 GMT; path=/; domain=.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Date: Sat, 18 Jun 2011 10:27:37 GMT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gwsServer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gws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Content-Length: 221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X-XSS-Protection: 1; mode=block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&lt;HTML&gt;&lt;HEAD&gt;&lt;meta http-equiv="content-type" content="text/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html;charset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=utf-8"&gt;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&lt;TITLE&gt;302 Moved&lt;/TITLE&gt;&lt;/HEAD&gt;&lt;BODY&gt;&lt;H1&gt;302 Moved&lt;/H1&gt;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The document has moved&lt;A HREF="http://www.google.co.th/"&gt;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here&lt;/A&gt;&lt;/BODY&gt;&lt;/HTML&gt;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609600"/>
            <a:ext cx="3352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 www.google.com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04800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</a:t>
            </a:r>
            <a:endParaRPr lang="th-T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99B6-83A3-4372-9289-95B7815B12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</a:t>
            </a:r>
            <a:r>
              <a:rPr lang="th-TH" dirty="0" smtClean="0"/>
              <a:t>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HTTP/1.1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Allow: OPTIONS, TRACE, GET, HEAD, POST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Server: Microsoft-IIS/7.0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OPTIONS, TRACE, GET, HEAD, POST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X-Powered-By: ASP.NET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Date: Fri, 30 Apr 2010 11:11:32 GMT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Content-Length: 0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609600"/>
            <a:ext cx="3352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OPTIONS * HTTP/1.1</a:t>
            </a:r>
            <a:endParaRPr lang="th-TH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 www.cs.tu.ac.th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04800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</a:t>
            </a:r>
            <a:endParaRPr lang="th-T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99B6-83A3-4372-9289-95B7815B12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</a:t>
            </a:r>
            <a:r>
              <a:rPr lang="th-TH" dirty="0" smtClean="0"/>
              <a:t>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HTTP/1.1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405 Method Not Allowed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Content-Type: text/html;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=UTF-8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Content-Length: 1394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Date: Fri, 30 Apr 2010 11:14:47 GMT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Server: GFE/2.0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&lt;html&gt;&lt;head&gt;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&lt;meta http-equiv="content-type" content="text/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html;charset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=utf-8"&gt;                                                                        &lt;title&gt;405 Method Not Allowed&lt;/title&gt;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&lt;style&gt;&lt;!—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body {font-family: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arial,sans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-serif}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div.nav {margin-top: 1ex}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div.nav A {font-size: 10pt; font-family: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arial,sans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-serif}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span.nav {font-size: 10pt; font-family: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arial,sans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-serif; font-weight: bold}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div.nav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A,span.big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{font-size: 12pt; color: #0000cc}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609600"/>
            <a:ext cx="3352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OPTIONS * HTTP/1.1</a:t>
            </a:r>
            <a:endParaRPr lang="th-TH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 www.google.com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04800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</a:t>
            </a:r>
            <a:endParaRPr lang="th-T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04972" y="1782412"/>
            <a:ext cx="3520218" cy="369332"/>
            <a:chOff x="5304972" y="1782412"/>
            <a:chExt cx="352021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62172" y="1782412"/>
              <a:ext cx="306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ระบุ </a:t>
              </a:r>
              <a:r>
                <a:rPr lang="en-US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</a:t>
              </a:r>
              <a:r>
                <a:rPr lang="th-TH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type </a:t>
              </a:r>
              <a:r>
                <a:rPr lang="th-TH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ของ </a:t>
              </a:r>
              <a:r>
                <a:rPr lang="en-US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MIME </a:t>
              </a:r>
              <a:endParaRPr lang="th-TH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10800000" flipV="1">
              <a:off x="5304972" y="1967079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 Response Header Field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35209"/>
              </p:ext>
            </p:extLst>
          </p:nvPr>
        </p:nvGraphicFramePr>
        <p:xfrm>
          <a:off x="266700" y="1143000"/>
          <a:ext cx="8610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2766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ชื่อ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dirty="0" smtClean="0"/>
                        <a:t>Header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คำอธิบาย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ตัวอย่าง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Content-Type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ประเภทของเนื้อหา</a:t>
                      </a:r>
                      <a:endParaRPr lang="th-TH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Content-Type: image/jpeg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Content-Length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ความยาวของเนื้อหา</a:t>
                      </a:r>
                      <a:endParaRPr lang="th-TH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Content-Length: 221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Connection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การเชื่อมต่อ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Connection: close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Set-Cookie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การให้ </a:t>
                      </a:r>
                      <a:r>
                        <a:rPr lang="en-US" sz="2400" dirty="0" smtClean="0"/>
                        <a:t>cookie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Set-Cookie: PREF=ID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ที่ตั้งสำหรับ </a:t>
                      </a:r>
                      <a:r>
                        <a:rPr lang="en-US" sz="2400" dirty="0" smtClean="0"/>
                        <a:t>redirection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th-TH" sz="2400" baseline="0" dirty="0" smtClean="0"/>
                        <a:t>หรือ</a:t>
                      </a:r>
                      <a:r>
                        <a:rPr lang="en-US" sz="2400" baseline="0" dirty="0" smtClean="0"/>
                        <a:t> resource </a:t>
                      </a:r>
                      <a:r>
                        <a:rPr lang="th-TH" sz="2400" baseline="0" dirty="0" smtClean="0"/>
                        <a:t>ใหม่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Location: http://www.google.co.th/?gws_rd=cr&amp;ei=mrXpU4mIJMff8AWp7ID4BQ</a:t>
                      </a:r>
                      <a:endParaRPr lang="th-TH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Refresh 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ใช้ในการ</a:t>
                      </a:r>
                      <a:r>
                        <a:rPr lang="en-US" sz="2400" dirty="0" smtClean="0"/>
                        <a:t> redirection</a:t>
                      </a:r>
                      <a:r>
                        <a:rPr lang="th-TH" sz="2400" dirty="0" smtClean="0"/>
                        <a:t> </a:t>
                      </a:r>
                      <a:r>
                        <a:rPr lang="th-TH" sz="2400" baseline="0" dirty="0" smtClean="0"/>
                        <a:t>หรือ</a:t>
                      </a:r>
                      <a:r>
                        <a:rPr lang="en-US" sz="2400" baseline="0" dirty="0" smtClean="0"/>
                        <a:t> resource </a:t>
                      </a:r>
                      <a:r>
                        <a:rPr lang="th-TH" sz="2400" baseline="0" dirty="0" smtClean="0"/>
                        <a:t>ที่สร้างใหม่ ภายหลังเวลาที่กำหนด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Refresh: 5; </a:t>
                      </a:r>
                      <a:r>
                        <a:rPr lang="en-US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=http://www.xyz.com/: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Transfer-Encoding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Encoding </a:t>
                      </a:r>
                      <a:r>
                        <a:rPr lang="th-TH" sz="2400" dirty="0" smtClean="0"/>
                        <a:t>ที่ใช้ในการส่ง</a:t>
                      </a:r>
                      <a:r>
                        <a:rPr lang="th-TH" sz="2400" baseline="0" dirty="0" smtClean="0"/>
                        <a:t> เช่น </a:t>
                      </a:r>
                      <a:r>
                        <a:rPr lang="en-US" sz="2400" dirty="0" smtClean="0"/>
                        <a:t>chunked, compress, deflate, </a:t>
                      </a:r>
                      <a:r>
                        <a:rPr lang="en-US" sz="2400" dirty="0" err="1" smtClean="0"/>
                        <a:t>gzip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Transfer-Encoding: chunked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500" dirty="0" smtClean="0">
                          <a:latin typeface="Consolas" panose="020B0609020204030204" pitchFamily="49" charset="0"/>
                          <a:cs typeface="+mn-cs"/>
                        </a:rPr>
                        <a:t>(ในกรณียังไม่รู้ขนาดข้อมูลแน่นอน)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586740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ดูเพิ่มเติมที่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HTTP header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fields: https://en.wikipedia.org/wiki/List_of_HTTP_header_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</a:t>
            </a:r>
            <a:endParaRPr lang="th-TH" sz="1600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Multipurpose Internet Mail Extensions (MIME)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en-US" sz="3600" dirty="0" smtClean="0"/>
              <a:t>(</a:t>
            </a:r>
            <a:r>
              <a:rPr lang="th-TH" sz="3600" dirty="0" smtClean="0"/>
              <a:t>หรือ </a:t>
            </a:r>
            <a:r>
              <a:rPr lang="en-US" sz="3600" dirty="0" smtClean="0"/>
              <a:t>Internet Media Type)</a:t>
            </a:r>
            <a:endParaRPr lang="th-TH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th-TH" dirty="0" smtClean="0"/>
              <a:t>เริ่มต้นถูกพัฒนาขึ้นเพื่อใช้สำหรับ</a:t>
            </a:r>
            <a:r>
              <a:rPr lang="th-TH" dirty="0"/>
              <a:t>การ</a:t>
            </a:r>
            <a:r>
              <a:rPr lang="en-US" dirty="0"/>
              <a:t> </a:t>
            </a:r>
            <a:r>
              <a:rPr lang="en-US" dirty="0" smtClean="0"/>
              <a:t>email</a:t>
            </a:r>
            <a:r>
              <a:rPr lang="th-TH" dirty="0" smtClean="0"/>
              <a:t> ต่อมาถูกนำมาใช้กับ</a:t>
            </a:r>
            <a:r>
              <a:rPr lang="en-US" dirty="0" smtClean="0"/>
              <a:t> browser </a:t>
            </a:r>
            <a:r>
              <a:rPr lang="th-TH" dirty="0" smtClean="0"/>
              <a:t>เพื่อระบุถึงรูปแบบของไฟล์ที่ตอบกลับมาจาก </a:t>
            </a:r>
            <a:r>
              <a:rPr lang="en-US" dirty="0" smtClean="0"/>
              <a:t>server </a:t>
            </a:r>
          </a:p>
          <a:p>
            <a:pPr>
              <a:lnSpc>
                <a:spcPct val="110000"/>
              </a:lnSpc>
            </a:pPr>
            <a:r>
              <a:rPr lang="th-TH" dirty="0" smtClean="0"/>
              <a:t>รูปแบบการระบุ (</a:t>
            </a:r>
            <a:r>
              <a:rPr lang="en-US" dirty="0" smtClean="0"/>
              <a:t>Type specifications</a:t>
            </a:r>
            <a:r>
              <a:rPr lang="th-TH" dirty="0" smtClean="0"/>
              <a:t>)</a:t>
            </a:r>
            <a:r>
              <a:rPr lang="en-US" dirty="0" smtClean="0"/>
              <a:t>: </a:t>
            </a:r>
            <a:endParaRPr lang="th-TH" dirty="0" smtClean="0"/>
          </a:p>
          <a:p>
            <a:pPr algn="ctr">
              <a:lnSpc>
                <a:spcPct val="110000"/>
              </a:lnSpc>
              <a:buNone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type/subtype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ตัวอย่างเช่น</a:t>
            </a:r>
            <a:r>
              <a:rPr lang="en-US" dirty="0" smtClean="0"/>
              <a:t>: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text/plain, text/html, image/gif, </a:t>
            </a:r>
            <a:r>
              <a:rPr lang="th-TH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image/jpeg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Server </a:t>
            </a:r>
            <a:r>
              <a:rPr lang="th-TH" dirty="0" smtClean="0"/>
              <a:t>พิจารณา</a:t>
            </a:r>
            <a:r>
              <a:rPr lang="en-US" dirty="0" smtClean="0"/>
              <a:t> type </a:t>
            </a:r>
            <a:r>
              <a:rPr lang="th-TH" dirty="0" smtClean="0"/>
              <a:t>จากนามสกุล (</a:t>
            </a:r>
            <a:r>
              <a:rPr lang="en-US" dirty="0" smtClean="0"/>
              <a:t>suffix</a:t>
            </a:r>
            <a:r>
              <a:rPr lang="th-TH" dirty="0" smtClean="0"/>
              <a:t>) ของไฟล์ที่ร้องขอ </a:t>
            </a:r>
            <a:r>
              <a:rPr lang="en-US" dirty="0" smtClean="0"/>
              <a:t>(.html </a:t>
            </a:r>
            <a:r>
              <a:rPr lang="th-TH" dirty="0" smtClean="0"/>
              <a:t>หมายถึง</a:t>
            </a:r>
            <a:r>
              <a:rPr lang="en-US" dirty="0" smtClean="0"/>
              <a:t> text/html)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Browser </a:t>
            </a:r>
            <a:r>
              <a:rPr lang="th-TH" dirty="0" smtClean="0"/>
              <a:t>รู้ชนิด (</a:t>
            </a:r>
            <a:r>
              <a:rPr lang="en-US" dirty="0" smtClean="0"/>
              <a:t>type</a:t>
            </a:r>
            <a:r>
              <a:rPr lang="th-TH" dirty="0" smtClean="0"/>
              <a:t>) จากการระบุบอกของ</a:t>
            </a:r>
            <a:r>
              <a:rPr lang="en-US" dirty="0" smtClean="0"/>
              <a:t> server</a:t>
            </a:r>
            <a:endParaRPr lang="th-TH" dirty="0" smtClean="0"/>
          </a:p>
          <a:p>
            <a:pPr>
              <a:lnSpc>
                <a:spcPct val="110000"/>
              </a:lnSpc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Experimental types: </a:t>
            </a:r>
            <a:r>
              <a:rPr lang="en-US" dirty="0" smtClean="0"/>
              <a:t>server </a:t>
            </a:r>
            <a:r>
              <a:rPr lang="th-TH" dirty="0" smtClean="0"/>
              <a:t>ต้องส่ง</a:t>
            </a:r>
            <a:r>
              <a:rPr lang="en-US" dirty="0" smtClean="0"/>
              <a:t>/</a:t>
            </a:r>
            <a:r>
              <a:rPr lang="th-TH" dirty="0" smtClean="0"/>
              <a:t>ระบุ </a:t>
            </a:r>
            <a:r>
              <a:rPr lang="en-US" dirty="0" smtClean="0"/>
              <a:t>application </a:t>
            </a:r>
            <a:r>
              <a:rPr lang="th-TH" dirty="0" smtClean="0"/>
              <a:t>ตัวช่วยหรือ </a:t>
            </a:r>
            <a:r>
              <a:rPr lang="en-US" dirty="0" smtClean="0"/>
              <a:t>plug-in </a:t>
            </a:r>
            <a:r>
              <a:rPr lang="th-TH" dirty="0" smtClean="0"/>
              <a:t>เพื่อให้ </a:t>
            </a:r>
            <a:r>
              <a:rPr lang="en-US" dirty="0" smtClean="0"/>
              <a:t>browser </a:t>
            </a:r>
            <a:r>
              <a:rPr lang="th-TH" dirty="0" smtClean="0"/>
              <a:t>จัดการแสดงไฟล์นั้นได้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เป็น </a:t>
            </a:r>
            <a:r>
              <a:rPr lang="en-US" dirty="0" smtClean="0"/>
              <a:t>Subtype </a:t>
            </a:r>
            <a:r>
              <a:rPr lang="th-TH" dirty="0" smtClean="0"/>
              <a:t>เริ่มต้นด้วย</a:t>
            </a:r>
            <a:r>
              <a:rPr lang="en-US" dirty="0" smtClean="0"/>
              <a:t> x-</a:t>
            </a:r>
            <a:r>
              <a:rPr lang="th-TH" dirty="0" smtClean="0"/>
              <a:t> เช่น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video/x-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msvideo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ทางเลือกการเชื่อมต่อของ </a:t>
            </a:r>
            <a:r>
              <a:rPr lang="en-US" smtClean="0"/>
              <a:t>HTTP</a:t>
            </a:r>
            <a:endParaRPr lang="en-US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Non-persistent HTTP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Connection: close</a:t>
            </a:r>
          </a:p>
          <a:p>
            <a:r>
              <a:rPr lang="th-TH" dirty="0" smtClean="0"/>
              <a:t>แต่ละ </a:t>
            </a:r>
            <a:r>
              <a:rPr lang="en-US" dirty="0" smtClean="0"/>
              <a:t>TCP connection</a:t>
            </a:r>
            <a:r>
              <a:rPr lang="th-TH" dirty="0" smtClean="0"/>
              <a:t> ส่งมากที่สุดเพียง </a:t>
            </a:r>
            <a:r>
              <a:rPr lang="en-US" dirty="0" smtClean="0"/>
              <a:t>1 </a:t>
            </a:r>
            <a:r>
              <a:rPr lang="th-TH" dirty="0" smtClean="0"/>
              <a:t>วัตถุ</a:t>
            </a:r>
          </a:p>
          <a:p>
            <a:r>
              <a:rPr lang="en-US" dirty="0" smtClean="0"/>
              <a:t>Client </a:t>
            </a:r>
            <a:r>
              <a:rPr lang="th-TH" dirty="0" smtClean="0"/>
              <a:t>ต้องเสียเวลาเริ่มการติดต่อใหม่</a:t>
            </a:r>
            <a:endParaRPr lang="en-US" dirty="0" smtClean="0"/>
          </a:p>
          <a:p>
            <a:r>
              <a:rPr lang="th-TH" dirty="0" smtClean="0"/>
              <a:t>มี </a:t>
            </a:r>
            <a:r>
              <a:rPr lang="en-US" dirty="0" smtClean="0"/>
              <a:t>OS overhead </a:t>
            </a:r>
            <a:r>
              <a:rPr lang="th-TH" dirty="0" smtClean="0"/>
              <a:t>สำหรับแต่ละ </a:t>
            </a:r>
            <a:r>
              <a:rPr lang="en-US" dirty="0" smtClean="0"/>
              <a:t>TCP connection</a:t>
            </a:r>
          </a:p>
          <a:p>
            <a:r>
              <a:rPr lang="en-US" dirty="0" smtClean="0"/>
              <a:t>browsers </a:t>
            </a:r>
            <a:r>
              <a:rPr lang="th-TH" dirty="0" smtClean="0"/>
              <a:t>มักเปิด </a:t>
            </a:r>
            <a:r>
              <a:rPr lang="en-US" dirty="0" smtClean="0"/>
              <a:t>TCP connections </a:t>
            </a:r>
            <a:r>
              <a:rPr lang="th-TH" dirty="0" smtClean="0"/>
              <a:t>หลายอันพร้อมกันเพื่อขอ </a:t>
            </a:r>
            <a:r>
              <a:rPr lang="en-US" dirty="0" smtClean="0"/>
              <a:t> referenced objects</a:t>
            </a:r>
            <a:r>
              <a:rPr lang="th-TH" dirty="0" smtClean="0"/>
              <a:t> ที่อยู่ในหน้าเพจ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sz="quarter" idx="3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Persistent HTTP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เป็น </a:t>
            </a:r>
            <a:r>
              <a:rPr lang="en-US" dirty="0" smtClean="0">
                <a:solidFill>
                  <a:srgbClr val="0070C0"/>
                </a:solidFill>
              </a:rPr>
              <a:t>default </a:t>
            </a:r>
            <a:r>
              <a:rPr lang="th-TH" dirty="0" smtClean="0">
                <a:solidFill>
                  <a:srgbClr val="0070C0"/>
                </a:solidFill>
              </a:rPr>
              <a:t>ใน </a:t>
            </a:r>
            <a:r>
              <a:rPr lang="en-US" dirty="0" smtClean="0">
                <a:solidFill>
                  <a:srgbClr val="0070C0"/>
                </a:solidFill>
              </a:rPr>
              <a:t>1.1)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Connection: Keep-Alive</a:t>
            </a:r>
            <a:endParaRPr lang="th-TH" dirty="0" smtClean="0">
              <a:solidFill>
                <a:srgbClr val="0070C0"/>
              </a:solidFill>
            </a:endParaRPr>
          </a:p>
          <a:p>
            <a:r>
              <a:rPr lang="th-TH" dirty="0" smtClean="0"/>
              <a:t>แต่ละ </a:t>
            </a:r>
            <a:r>
              <a:rPr lang="en-US" dirty="0" smtClean="0"/>
              <a:t>TCP connection</a:t>
            </a:r>
            <a:r>
              <a:rPr lang="th-TH" dirty="0" smtClean="0"/>
              <a:t> ส่งได้หลายวัตถุ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th-TH" dirty="0" smtClean="0"/>
              <a:t>เปิด</a:t>
            </a:r>
            <a:r>
              <a:rPr lang="en-US" dirty="0" smtClean="0"/>
              <a:t> connection </a:t>
            </a:r>
            <a:r>
              <a:rPr lang="th-TH" dirty="0" smtClean="0"/>
              <a:t>ค้างไว้หลังจากส่ง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HTTP messages </a:t>
            </a:r>
            <a:r>
              <a:rPr lang="th-TH" dirty="0" smtClean="0"/>
              <a:t>ที่เกิดหลังจากนั้น</a:t>
            </a:r>
            <a:r>
              <a:rPr lang="en-US" dirty="0" smtClean="0"/>
              <a:t> </a:t>
            </a:r>
            <a:r>
              <a:rPr lang="th-TH" dirty="0" smtClean="0"/>
              <a:t>ระหว่าง</a:t>
            </a:r>
            <a:r>
              <a:rPr lang="en-US" dirty="0" smtClean="0"/>
              <a:t>client/server </a:t>
            </a:r>
            <a:r>
              <a:rPr lang="th-TH" dirty="0" smtClean="0"/>
              <a:t>คู่เดิมถูกส่งผ่าน </a:t>
            </a:r>
            <a:r>
              <a:rPr lang="en-US" dirty="0" smtClean="0"/>
              <a:t>connection</a:t>
            </a:r>
            <a:r>
              <a:rPr lang="th-TH" dirty="0" smtClean="0"/>
              <a:t> ที่เปิดค้างอยู่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th-TH" dirty="0" smtClean="0"/>
              <a:t>ส่ง</a:t>
            </a:r>
            <a:r>
              <a:rPr lang="en-US" dirty="0" smtClean="0"/>
              <a:t> requests </a:t>
            </a:r>
            <a:r>
              <a:rPr lang="th-TH" dirty="0" smtClean="0"/>
              <a:t>ทันทีที่รู้ว่ามี </a:t>
            </a:r>
            <a:r>
              <a:rPr lang="en-US" dirty="0" smtClean="0"/>
              <a:t>referenced object</a:t>
            </a:r>
            <a:r>
              <a:rPr lang="th-TH" dirty="0" smtClean="0"/>
              <a:t> (ลดเวลารอคอยและ </a:t>
            </a:r>
            <a:r>
              <a:rPr lang="en-US" dirty="0" smtClean="0"/>
              <a:t>overhead </a:t>
            </a:r>
            <a:r>
              <a:rPr lang="th-TH" dirty="0" smtClean="0"/>
              <a:t>ลง</a:t>
            </a:r>
            <a:r>
              <a:rPr lang="en-US" dirty="0" smtClean="0"/>
              <a:t>)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44FB-5966-44AF-9945-5AA526143E9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666-3DEB-4768-8743-5585DC0AFD0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เมื่อ </a:t>
            </a:r>
            <a:r>
              <a:rPr lang="en-US" dirty="0" smtClean="0"/>
              <a:t>server </a:t>
            </a:r>
            <a:r>
              <a:rPr lang="th-TH" dirty="0" smtClean="0"/>
              <a:t>ตอบกลับ (</a:t>
            </a:r>
            <a:r>
              <a:rPr lang="en-US" dirty="0" smtClean="0"/>
              <a:t>respond</a:t>
            </a:r>
            <a:r>
              <a:rPr lang="th-TH" dirty="0" smtClean="0"/>
              <a:t>) ตามการร้องขอนั้นแล้ว ก็อาจจะปิด </a:t>
            </a:r>
            <a:r>
              <a:rPr lang="en-US" dirty="0" smtClean="0"/>
              <a:t>connection</a:t>
            </a:r>
            <a:endParaRPr lang="en-US" dirty="0"/>
          </a:p>
          <a:p>
            <a:r>
              <a:rPr lang="th-TH" dirty="0" smtClean="0"/>
              <a:t>แต่ก็เป็นไปได้ที่อาจจะมีการตัดการติดต่อ (</a:t>
            </a:r>
            <a:r>
              <a:rPr lang="en-US" dirty="0" smtClean="0"/>
              <a:t>termination</a:t>
            </a:r>
            <a:r>
              <a:rPr lang="th-TH" dirty="0" smtClean="0"/>
              <a:t>) ก่อน เช่น</a:t>
            </a:r>
            <a:r>
              <a:rPr lang="en-US" dirty="0" smtClean="0"/>
              <a:t> timeouts</a:t>
            </a:r>
            <a:r>
              <a:rPr lang="en-US" dirty="0"/>
              <a:t>, program failures, user actions, </a:t>
            </a:r>
            <a:r>
              <a:rPr lang="th-TH" dirty="0" smtClean="0"/>
              <a:t>ฯลฯ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/>
          <p:nvPr/>
        </p:nvGrpSpPr>
        <p:grpSpPr>
          <a:xfrm rot="865100">
            <a:off x="3191963" y="3529938"/>
            <a:ext cx="1895035" cy="1717218"/>
            <a:chOff x="6380509" y="746529"/>
            <a:chExt cx="2167539" cy="2251429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82" name="Freeform 81"/>
            <p:cNvSpPr/>
            <p:nvPr/>
          </p:nvSpPr>
          <p:spPr bwMode="auto">
            <a:xfrm>
              <a:off x="6440789" y="1066495"/>
              <a:ext cx="657368" cy="711958"/>
            </a:xfrm>
            <a:custGeom>
              <a:avLst/>
              <a:gdLst>
                <a:gd name="connsiteX0" fmla="*/ 84161 w 657367"/>
                <a:gd name="connsiteY0" fmla="*/ 711957 h 711957"/>
                <a:gd name="connsiteX1" fmla="*/ 15922 w 657367"/>
                <a:gd name="connsiteY1" fmla="*/ 384411 h 711957"/>
                <a:gd name="connsiteX2" fmla="*/ 179695 w 657367"/>
                <a:gd name="connsiteY2" fmla="*/ 70513 h 711957"/>
                <a:gd name="connsiteX3" fmla="*/ 507241 w 657367"/>
                <a:gd name="connsiteY3" fmla="*/ 2274 h 711957"/>
                <a:gd name="connsiteX4" fmla="*/ 630071 w 657367"/>
                <a:gd name="connsiteY4" fmla="*/ 84160 h 711957"/>
                <a:gd name="connsiteX5" fmla="*/ 657367 w 657367"/>
                <a:gd name="connsiteY5" fmla="*/ 125104 h 71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7367" h="711957">
                  <a:moveTo>
                    <a:pt x="84161" y="711957"/>
                  </a:moveTo>
                  <a:cubicBezTo>
                    <a:pt x="42080" y="601637"/>
                    <a:pt x="0" y="491318"/>
                    <a:pt x="15922" y="384411"/>
                  </a:cubicBezTo>
                  <a:cubicBezTo>
                    <a:pt x="31844" y="277504"/>
                    <a:pt x="97808" y="134203"/>
                    <a:pt x="179695" y="70513"/>
                  </a:cubicBezTo>
                  <a:cubicBezTo>
                    <a:pt x="261582" y="6823"/>
                    <a:pt x="432178" y="0"/>
                    <a:pt x="507241" y="2274"/>
                  </a:cubicBezTo>
                  <a:cubicBezTo>
                    <a:pt x="582304" y="4548"/>
                    <a:pt x="605050" y="63688"/>
                    <a:pt x="630071" y="84160"/>
                  </a:cubicBezTo>
                  <a:cubicBezTo>
                    <a:pt x="655092" y="104632"/>
                    <a:pt x="656229" y="114868"/>
                    <a:pt x="657367" y="125104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111803" y="746529"/>
              <a:ext cx="904556" cy="338913"/>
            </a:xfrm>
            <a:custGeom>
              <a:avLst/>
              <a:gdLst>
                <a:gd name="connsiteX0" fmla="*/ 54592 w 900753"/>
                <a:gd name="connsiteY0" fmla="*/ 425356 h 425356"/>
                <a:gd name="connsiteX1" fmla="*/ 13648 w 900753"/>
                <a:gd name="connsiteY1" fmla="*/ 193344 h 425356"/>
                <a:gd name="connsiteX2" fmla="*/ 136478 w 900753"/>
                <a:gd name="connsiteY2" fmla="*/ 43219 h 425356"/>
                <a:gd name="connsiteX3" fmla="*/ 423081 w 900753"/>
                <a:gd name="connsiteY3" fmla="*/ 29571 h 425356"/>
                <a:gd name="connsiteX4" fmla="*/ 641445 w 900753"/>
                <a:gd name="connsiteY4" fmla="*/ 56866 h 425356"/>
                <a:gd name="connsiteX5" fmla="*/ 900753 w 900753"/>
                <a:gd name="connsiteY5" fmla="*/ 370765 h 425356"/>
                <a:gd name="connsiteX0" fmla="*/ 54592 w 900753"/>
                <a:gd name="connsiteY0" fmla="*/ 484495 h 484495"/>
                <a:gd name="connsiteX1" fmla="*/ 13648 w 900753"/>
                <a:gd name="connsiteY1" fmla="*/ 252483 h 484495"/>
                <a:gd name="connsiteX2" fmla="*/ 136478 w 900753"/>
                <a:gd name="connsiteY2" fmla="*/ 102358 h 484495"/>
                <a:gd name="connsiteX3" fmla="*/ 390099 w 900753"/>
                <a:gd name="connsiteY3" fmla="*/ 2274 h 484495"/>
                <a:gd name="connsiteX4" fmla="*/ 641445 w 900753"/>
                <a:gd name="connsiteY4" fmla="*/ 116005 h 484495"/>
                <a:gd name="connsiteX5" fmla="*/ 900753 w 900753"/>
                <a:gd name="connsiteY5" fmla="*/ 429904 h 484495"/>
                <a:gd name="connsiteX0" fmla="*/ 27296 w 873457"/>
                <a:gd name="connsiteY0" fmla="*/ 484495 h 484495"/>
                <a:gd name="connsiteX1" fmla="*/ 58003 w 873457"/>
                <a:gd name="connsiteY1" fmla="*/ 307075 h 484495"/>
                <a:gd name="connsiteX2" fmla="*/ 109182 w 873457"/>
                <a:gd name="connsiteY2" fmla="*/ 102358 h 484495"/>
                <a:gd name="connsiteX3" fmla="*/ 362803 w 873457"/>
                <a:gd name="connsiteY3" fmla="*/ 2274 h 484495"/>
                <a:gd name="connsiteX4" fmla="*/ 614149 w 873457"/>
                <a:gd name="connsiteY4" fmla="*/ 116005 h 484495"/>
                <a:gd name="connsiteX5" fmla="*/ 873457 w 873457"/>
                <a:gd name="connsiteY5" fmla="*/ 429904 h 484495"/>
                <a:gd name="connsiteX0" fmla="*/ 27296 w 873457"/>
                <a:gd name="connsiteY0" fmla="*/ 484495 h 484495"/>
                <a:gd name="connsiteX1" fmla="*/ 58003 w 873457"/>
                <a:gd name="connsiteY1" fmla="*/ 230875 h 484495"/>
                <a:gd name="connsiteX2" fmla="*/ 109182 w 873457"/>
                <a:gd name="connsiteY2" fmla="*/ 102358 h 484495"/>
                <a:gd name="connsiteX3" fmla="*/ 362803 w 873457"/>
                <a:gd name="connsiteY3" fmla="*/ 2274 h 484495"/>
                <a:gd name="connsiteX4" fmla="*/ 614149 w 873457"/>
                <a:gd name="connsiteY4" fmla="*/ 116005 h 484495"/>
                <a:gd name="connsiteX5" fmla="*/ 873457 w 873457"/>
                <a:gd name="connsiteY5" fmla="*/ 429904 h 484495"/>
                <a:gd name="connsiteX0" fmla="*/ 0 w 846161"/>
                <a:gd name="connsiteY0" fmla="*/ 484495 h 484495"/>
                <a:gd name="connsiteX1" fmla="*/ 81886 w 846161"/>
                <a:gd name="connsiteY1" fmla="*/ 102358 h 484495"/>
                <a:gd name="connsiteX2" fmla="*/ 335507 w 846161"/>
                <a:gd name="connsiteY2" fmla="*/ 2274 h 484495"/>
                <a:gd name="connsiteX3" fmla="*/ 586853 w 846161"/>
                <a:gd name="connsiteY3" fmla="*/ 116005 h 484495"/>
                <a:gd name="connsiteX4" fmla="*/ 846161 w 846161"/>
                <a:gd name="connsiteY4" fmla="*/ 429904 h 484495"/>
                <a:gd name="connsiteX0" fmla="*/ 0 w 846161"/>
                <a:gd name="connsiteY0" fmla="*/ 449807 h 449807"/>
                <a:gd name="connsiteX1" fmla="*/ 81886 w 846161"/>
                <a:gd name="connsiteY1" fmla="*/ 67670 h 449807"/>
                <a:gd name="connsiteX2" fmla="*/ 335507 w 846161"/>
                <a:gd name="connsiteY2" fmla="*/ 43787 h 449807"/>
                <a:gd name="connsiteX3" fmla="*/ 586853 w 846161"/>
                <a:gd name="connsiteY3" fmla="*/ 81317 h 449807"/>
                <a:gd name="connsiteX4" fmla="*/ 846161 w 846161"/>
                <a:gd name="connsiteY4" fmla="*/ 395216 h 449807"/>
                <a:gd name="connsiteX0" fmla="*/ 25211 w 871372"/>
                <a:gd name="connsiteY0" fmla="*/ 427061 h 427061"/>
                <a:gd name="connsiteX1" fmla="*/ 55918 w 871372"/>
                <a:gd name="connsiteY1" fmla="*/ 173441 h 427061"/>
                <a:gd name="connsiteX2" fmla="*/ 360718 w 871372"/>
                <a:gd name="connsiteY2" fmla="*/ 21041 h 427061"/>
                <a:gd name="connsiteX3" fmla="*/ 612064 w 871372"/>
                <a:gd name="connsiteY3" fmla="*/ 58571 h 427061"/>
                <a:gd name="connsiteX4" fmla="*/ 871372 w 871372"/>
                <a:gd name="connsiteY4" fmla="*/ 372470 h 427061"/>
                <a:gd name="connsiteX0" fmla="*/ 25211 w 871372"/>
                <a:gd name="connsiteY0" fmla="*/ 406020 h 406020"/>
                <a:gd name="connsiteX1" fmla="*/ 55918 w 871372"/>
                <a:gd name="connsiteY1" fmla="*/ 152400 h 406020"/>
                <a:gd name="connsiteX2" fmla="*/ 360718 w 871372"/>
                <a:gd name="connsiteY2" fmla="*/ 0 h 406020"/>
                <a:gd name="connsiteX3" fmla="*/ 741718 w 871372"/>
                <a:gd name="connsiteY3" fmla="*/ 152400 h 406020"/>
                <a:gd name="connsiteX4" fmla="*/ 871372 w 871372"/>
                <a:gd name="connsiteY4" fmla="*/ 351429 h 406020"/>
                <a:gd name="connsiteX0" fmla="*/ 0 w 846161"/>
                <a:gd name="connsiteY0" fmla="*/ 406020 h 406020"/>
                <a:gd name="connsiteX1" fmla="*/ 106907 w 846161"/>
                <a:gd name="connsiteY1" fmla="*/ 152399 h 406020"/>
                <a:gd name="connsiteX2" fmla="*/ 335507 w 846161"/>
                <a:gd name="connsiteY2" fmla="*/ 0 h 406020"/>
                <a:gd name="connsiteX3" fmla="*/ 716507 w 846161"/>
                <a:gd name="connsiteY3" fmla="*/ 152400 h 406020"/>
                <a:gd name="connsiteX4" fmla="*/ 846161 w 846161"/>
                <a:gd name="connsiteY4" fmla="*/ 351429 h 406020"/>
                <a:gd name="connsiteX0" fmla="*/ 0 w 846161"/>
                <a:gd name="connsiteY0" fmla="*/ 420616 h 420616"/>
                <a:gd name="connsiteX1" fmla="*/ 106907 w 846161"/>
                <a:gd name="connsiteY1" fmla="*/ 166995 h 420616"/>
                <a:gd name="connsiteX2" fmla="*/ 335507 w 846161"/>
                <a:gd name="connsiteY2" fmla="*/ 14596 h 420616"/>
                <a:gd name="connsiteX3" fmla="*/ 532262 w 846161"/>
                <a:gd name="connsiteY3" fmla="*/ 79422 h 420616"/>
                <a:gd name="connsiteX4" fmla="*/ 716507 w 846161"/>
                <a:gd name="connsiteY4" fmla="*/ 166996 h 420616"/>
                <a:gd name="connsiteX5" fmla="*/ 846161 w 846161"/>
                <a:gd name="connsiteY5" fmla="*/ 366025 h 420616"/>
                <a:gd name="connsiteX0" fmla="*/ 0 w 846161"/>
                <a:gd name="connsiteY0" fmla="*/ 431421 h 431421"/>
                <a:gd name="connsiteX1" fmla="*/ 106907 w 846161"/>
                <a:gd name="connsiteY1" fmla="*/ 177800 h 431421"/>
                <a:gd name="connsiteX2" fmla="*/ 335507 w 846161"/>
                <a:gd name="connsiteY2" fmla="*/ 25401 h 431421"/>
                <a:gd name="connsiteX3" fmla="*/ 564107 w 846161"/>
                <a:gd name="connsiteY3" fmla="*/ 25400 h 431421"/>
                <a:gd name="connsiteX4" fmla="*/ 716507 w 846161"/>
                <a:gd name="connsiteY4" fmla="*/ 177801 h 431421"/>
                <a:gd name="connsiteX5" fmla="*/ 846161 w 846161"/>
                <a:gd name="connsiteY5" fmla="*/ 376830 h 431421"/>
                <a:gd name="connsiteX0" fmla="*/ 0 w 868907"/>
                <a:gd name="connsiteY0" fmla="*/ 431421 h 431421"/>
                <a:gd name="connsiteX1" fmla="*/ 106907 w 868907"/>
                <a:gd name="connsiteY1" fmla="*/ 177800 h 431421"/>
                <a:gd name="connsiteX2" fmla="*/ 335507 w 868907"/>
                <a:gd name="connsiteY2" fmla="*/ 25401 h 431421"/>
                <a:gd name="connsiteX3" fmla="*/ 564107 w 868907"/>
                <a:gd name="connsiteY3" fmla="*/ 25400 h 431421"/>
                <a:gd name="connsiteX4" fmla="*/ 716507 w 868907"/>
                <a:gd name="connsiteY4" fmla="*/ 177801 h 431421"/>
                <a:gd name="connsiteX5" fmla="*/ 868907 w 868907"/>
                <a:gd name="connsiteY5" fmla="*/ 406401 h 431421"/>
                <a:gd name="connsiteX0" fmla="*/ 0 w 868907"/>
                <a:gd name="connsiteY0" fmla="*/ 431421 h 431421"/>
                <a:gd name="connsiteX1" fmla="*/ 106907 w 868907"/>
                <a:gd name="connsiteY1" fmla="*/ 177800 h 431421"/>
                <a:gd name="connsiteX2" fmla="*/ 335507 w 868907"/>
                <a:gd name="connsiteY2" fmla="*/ 25401 h 431421"/>
                <a:gd name="connsiteX3" fmla="*/ 564107 w 868907"/>
                <a:gd name="connsiteY3" fmla="*/ 25400 h 431421"/>
                <a:gd name="connsiteX4" fmla="*/ 792707 w 868907"/>
                <a:gd name="connsiteY4" fmla="*/ 177801 h 431421"/>
                <a:gd name="connsiteX5" fmla="*/ 868907 w 868907"/>
                <a:gd name="connsiteY5" fmla="*/ 406401 h 431421"/>
                <a:gd name="connsiteX0" fmla="*/ 0 w 945107"/>
                <a:gd name="connsiteY0" fmla="*/ 431421 h 431421"/>
                <a:gd name="connsiteX1" fmla="*/ 106907 w 945107"/>
                <a:gd name="connsiteY1" fmla="*/ 177800 h 431421"/>
                <a:gd name="connsiteX2" fmla="*/ 335507 w 945107"/>
                <a:gd name="connsiteY2" fmla="*/ 25401 h 431421"/>
                <a:gd name="connsiteX3" fmla="*/ 564107 w 945107"/>
                <a:gd name="connsiteY3" fmla="*/ 25400 h 431421"/>
                <a:gd name="connsiteX4" fmla="*/ 792707 w 945107"/>
                <a:gd name="connsiteY4" fmla="*/ 177801 h 431421"/>
                <a:gd name="connsiteX5" fmla="*/ 945107 w 945107"/>
                <a:gd name="connsiteY5" fmla="*/ 406401 h 43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5107" h="431421">
                  <a:moveTo>
                    <a:pt x="0" y="431421"/>
                  </a:moveTo>
                  <a:cubicBezTo>
                    <a:pt x="17060" y="351809"/>
                    <a:pt x="50989" y="245470"/>
                    <a:pt x="106907" y="177800"/>
                  </a:cubicBezTo>
                  <a:cubicBezTo>
                    <a:pt x="162825" y="110130"/>
                    <a:pt x="259307" y="50801"/>
                    <a:pt x="335507" y="25401"/>
                  </a:cubicBezTo>
                  <a:cubicBezTo>
                    <a:pt x="411707" y="1"/>
                    <a:pt x="487907" y="0"/>
                    <a:pt x="564107" y="25400"/>
                  </a:cubicBezTo>
                  <a:cubicBezTo>
                    <a:pt x="640307" y="50800"/>
                    <a:pt x="729207" y="114301"/>
                    <a:pt x="792707" y="177801"/>
                  </a:cubicBezTo>
                  <a:cubicBezTo>
                    <a:pt x="856207" y="241301"/>
                    <a:pt x="855259" y="277884"/>
                    <a:pt x="945107" y="406401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6380509" y="1762531"/>
              <a:ext cx="309351" cy="846161"/>
            </a:xfrm>
            <a:custGeom>
              <a:avLst/>
              <a:gdLst>
                <a:gd name="connsiteX0" fmla="*/ 172872 w 309350"/>
                <a:gd name="connsiteY0" fmla="*/ 0 h 846161"/>
                <a:gd name="connsiteX1" fmla="*/ 9099 w 309350"/>
                <a:gd name="connsiteY1" fmla="*/ 286603 h 846161"/>
                <a:gd name="connsiteX2" fmla="*/ 118281 w 309350"/>
                <a:gd name="connsiteY2" fmla="*/ 655092 h 846161"/>
                <a:gd name="connsiteX3" fmla="*/ 309350 w 309350"/>
                <a:gd name="connsiteY3" fmla="*/ 846161 h 84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350" h="846161">
                  <a:moveTo>
                    <a:pt x="172872" y="0"/>
                  </a:moveTo>
                  <a:cubicBezTo>
                    <a:pt x="95535" y="88710"/>
                    <a:pt x="18198" y="177421"/>
                    <a:pt x="9099" y="286603"/>
                  </a:cubicBezTo>
                  <a:cubicBezTo>
                    <a:pt x="0" y="395785"/>
                    <a:pt x="68239" y="561832"/>
                    <a:pt x="118281" y="655092"/>
                  </a:cubicBezTo>
                  <a:cubicBezTo>
                    <a:pt x="168323" y="748352"/>
                    <a:pt x="238836" y="797256"/>
                    <a:pt x="309350" y="846161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6400800" y="2438400"/>
              <a:ext cx="275230" cy="559558"/>
            </a:xfrm>
            <a:custGeom>
              <a:avLst/>
              <a:gdLst>
                <a:gd name="connsiteX0" fmla="*/ 84162 w 275230"/>
                <a:gd name="connsiteY0" fmla="*/ 0 h 559558"/>
                <a:gd name="connsiteX1" fmla="*/ 2275 w 275230"/>
                <a:gd name="connsiteY1" fmla="*/ 204716 h 559558"/>
                <a:gd name="connsiteX2" fmla="*/ 70514 w 275230"/>
                <a:gd name="connsiteY2" fmla="*/ 423080 h 559558"/>
                <a:gd name="connsiteX3" fmla="*/ 275230 w 275230"/>
                <a:gd name="connsiteY3" fmla="*/ 559558 h 55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30" h="559558">
                  <a:moveTo>
                    <a:pt x="84162" y="0"/>
                  </a:moveTo>
                  <a:cubicBezTo>
                    <a:pt x="44356" y="67101"/>
                    <a:pt x="4550" y="134203"/>
                    <a:pt x="2275" y="204716"/>
                  </a:cubicBezTo>
                  <a:cubicBezTo>
                    <a:pt x="0" y="275229"/>
                    <a:pt x="25022" y="363940"/>
                    <a:pt x="70514" y="423080"/>
                  </a:cubicBezTo>
                  <a:cubicBezTo>
                    <a:pt x="116007" y="482220"/>
                    <a:pt x="195618" y="520889"/>
                    <a:pt x="275230" y="559558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660107" y="2715904"/>
              <a:ext cx="286603" cy="272956"/>
            </a:xfrm>
            <a:custGeom>
              <a:avLst/>
              <a:gdLst>
                <a:gd name="connsiteX0" fmla="*/ 0 w 286603"/>
                <a:gd name="connsiteY0" fmla="*/ 272956 h 272956"/>
                <a:gd name="connsiteX1" fmla="*/ 218365 w 286603"/>
                <a:gd name="connsiteY1" fmla="*/ 204717 h 272956"/>
                <a:gd name="connsiteX2" fmla="*/ 286603 w 286603"/>
                <a:gd name="connsiteY2" fmla="*/ 0 h 27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272956">
                  <a:moveTo>
                    <a:pt x="0" y="272956"/>
                  </a:moveTo>
                  <a:cubicBezTo>
                    <a:pt x="85299" y="261583"/>
                    <a:pt x="170598" y="250210"/>
                    <a:pt x="218365" y="204717"/>
                  </a:cubicBezTo>
                  <a:cubicBezTo>
                    <a:pt x="266132" y="159224"/>
                    <a:pt x="276367" y="79612"/>
                    <a:pt x="286603" y="0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974006" y="2438401"/>
              <a:ext cx="352945" cy="356028"/>
            </a:xfrm>
            <a:custGeom>
              <a:avLst/>
              <a:gdLst>
                <a:gd name="connsiteX0" fmla="*/ 0 w 245660"/>
                <a:gd name="connsiteY0" fmla="*/ 191069 h 209266"/>
                <a:gd name="connsiteX1" fmla="*/ 177421 w 245660"/>
                <a:gd name="connsiteY1" fmla="*/ 177421 h 209266"/>
                <a:gd name="connsiteX2" fmla="*/ 245660 w 245660"/>
                <a:gd name="connsiteY2" fmla="*/ 0 h 209266"/>
                <a:gd name="connsiteX0" fmla="*/ 0 w 247206"/>
                <a:gd name="connsiteY0" fmla="*/ 191069 h 209266"/>
                <a:gd name="connsiteX1" fmla="*/ 177421 w 247206"/>
                <a:gd name="connsiteY1" fmla="*/ 177421 h 209266"/>
                <a:gd name="connsiteX2" fmla="*/ 235833 w 247206"/>
                <a:gd name="connsiteY2" fmla="*/ 96149 h 209266"/>
                <a:gd name="connsiteX3" fmla="*/ 245660 w 247206"/>
                <a:gd name="connsiteY3" fmla="*/ 0 h 209266"/>
                <a:gd name="connsiteX0" fmla="*/ 0 w 245660"/>
                <a:gd name="connsiteY0" fmla="*/ 191069 h 221315"/>
                <a:gd name="connsiteX1" fmla="*/ 190796 w 245660"/>
                <a:gd name="connsiteY1" fmla="*/ 189470 h 221315"/>
                <a:gd name="connsiteX2" fmla="*/ 235833 w 245660"/>
                <a:gd name="connsiteY2" fmla="*/ 96149 h 221315"/>
                <a:gd name="connsiteX3" fmla="*/ 245660 w 245660"/>
                <a:gd name="connsiteY3" fmla="*/ 0 h 221315"/>
                <a:gd name="connsiteX0" fmla="*/ 0 w 254121"/>
                <a:gd name="connsiteY0" fmla="*/ 191069 h 221315"/>
                <a:gd name="connsiteX1" fmla="*/ 135932 w 254121"/>
                <a:gd name="connsiteY1" fmla="*/ 189470 h 221315"/>
                <a:gd name="connsiteX2" fmla="*/ 235833 w 254121"/>
                <a:gd name="connsiteY2" fmla="*/ 96149 h 221315"/>
                <a:gd name="connsiteX3" fmla="*/ 245660 w 254121"/>
                <a:gd name="connsiteY3" fmla="*/ 0 h 22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1" h="221315">
                  <a:moveTo>
                    <a:pt x="0" y="191069"/>
                  </a:moveTo>
                  <a:cubicBezTo>
                    <a:pt x="68239" y="200167"/>
                    <a:pt x="94989" y="221315"/>
                    <a:pt x="135932" y="189470"/>
                  </a:cubicBezTo>
                  <a:cubicBezTo>
                    <a:pt x="175238" y="173650"/>
                    <a:pt x="217545" y="127727"/>
                    <a:pt x="235833" y="96149"/>
                  </a:cubicBezTo>
                  <a:cubicBezTo>
                    <a:pt x="254121" y="64571"/>
                    <a:pt x="244022" y="16025"/>
                    <a:pt x="245660" y="0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7451678" y="2047164"/>
              <a:ext cx="269543" cy="307074"/>
            </a:xfrm>
            <a:custGeom>
              <a:avLst/>
              <a:gdLst>
                <a:gd name="connsiteX0" fmla="*/ 0 w 279779"/>
                <a:gd name="connsiteY0" fmla="*/ 272955 h 307074"/>
                <a:gd name="connsiteX1" fmla="*/ 136477 w 279779"/>
                <a:gd name="connsiteY1" fmla="*/ 286603 h 307074"/>
                <a:gd name="connsiteX2" fmla="*/ 259307 w 279779"/>
                <a:gd name="connsiteY2" fmla="*/ 150126 h 307074"/>
                <a:gd name="connsiteX3" fmla="*/ 259307 w 279779"/>
                <a:gd name="connsiteY3" fmla="*/ 0 h 307074"/>
                <a:gd name="connsiteX0" fmla="*/ 0 w 269543"/>
                <a:gd name="connsiteY0" fmla="*/ 272955 h 307074"/>
                <a:gd name="connsiteX1" fmla="*/ 136477 w 269543"/>
                <a:gd name="connsiteY1" fmla="*/ 286603 h 307074"/>
                <a:gd name="connsiteX2" fmla="*/ 218364 w 269543"/>
                <a:gd name="connsiteY2" fmla="*/ 232012 h 307074"/>
                <a:gd name="connsiteX3" fmla="*/ 259307 w 269543"/>
                <a:gd name="connsiteY3" fmla="*/ 150126 h 307074"/>
                <a:gd name="connsiteX4" fmla="*/ 259307 w 269543"/>
                <a:gd name="connsiteY4" fmla="*/ 0 h 3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543" h="307074">
                  <a:moveTo>
                    <a:pt x="0" y="272955"/>
                  </a:moveTo>
                  <a:cubicBezTo>
                    <a:pt x="46629" y="290014"/>
                    <a:pt x="93259" y="307074"/>
                    <a:pt x="136477" y="286603"/>
                  </a:cubicBezTo>
                  <a:cubicBezTo>
                    <a:pt x="172871" y="279779"/>
                    <a:pt x="197892" y="254758"/>
                    <a:pt x="218364" y="232012"/>
                  </a:cubicBezTo>
                  <a:cubicBezTo>
                    <a:pt x="238836" y="209266"/>
                    <a:pt x="252483" y="188795"/>
                    <a:pt x="259307" y="150126"/>
                  </a:cubicBezTo>
                  <a:cubicBezTo>
                    <a:pt x="266131" y="111457"/>
                    <a:pt x="269543" y="51179"/>
                    <a:pt x="259307" y="0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7779224" y="1746913"/>
              <a:ext cx="354842" cy="286603"/>
            </a:xfrm>
            <a:custGeom>
              <a:avLst/>
              <a:gdLst>
                <a:gd name="connsiteX0" fmla="*/ 0 w 354842"/>
                <a:gd name="connsiteY0" fmla="*/ 286603 h 286603"/>
                <a:gd name="connsiteX1" fmla="*/ 204716 w 354842"/>
                <a:gd name="connsiteY1" fmla="*/ 232012 h 286603"/>
                <a:gd name="connsiteX2" fmla="*/ 354842 w 354842"/>
                <a:gd name="connsiteY2" fmla="*/ 0 h 28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842" h="286603">
                  <a:moveTo>
                    <a:pt x="0" y="286603"/>
                  </a:moveTo>
                  <a:cubicBezTo>
                    <a:pt x="72788" y="283191"/>
                    <a:pt x="145576" y="279779"/>
                    <a:pt x="204716" y="232012"/>
                  </a:cubicBezTo>
                  <a:cubicBezTo>
                    <a:pt x="263856" y="184245"/>
                    <a:pt x="309349" y="92122"/>
                    <a:pt x="354842" y="0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8079475" y="1201003"/>
              <a:ext cx="468573" cy="516340"/>
            </a:xfrm>
            <a:custGeom>
              <a:avLst/>
              <a:gdLst>
                <a:gd name="connsiteX0" fmla="*/ 0 w 464024"/>
                <a:gd name="connsiteY0" fmla="*/ 477672 h 555009"/>
                <a:gd name="connsiteX1" fmla="*/ 191068 w 464024"/>
                <a:gd name="connsiteY1" fmla="*/ 545910 h 555009"/>
                <a:gd name="connsiteX2" fmla="*/ 368489 w 464024"/>
                <a:gd name="connsiteY2" fmla="*/ 423081 h 555009"/>
                <a:gd name="connsiteX3" fmla="*/ 450376 w 464024"/>
                <a:gd name="connsiteY3" fmla="*/ 191069 h 555009"/>
                <a:gd name="connsiteX4" fmla="*/ 450376 w 464024"/>
                <a:gd name="connsiteY4" fmla="*/ 0 h 555009"/>
                <a:gd name="connsiteX0" fmla="*/ 0 w 468573"/>
                <a:gd name="connsiteY0" fmla="*/ 477672 h 555009"/>
                <a:gd name="connsiteX1" fmla="*/ 191068 w 468573"/>
                <a:gd name="connsiteY1" fmla="*/ 545910 h 555009"/>
                <a:gd name="connsiteX2" fmla="*/ 368489 w 468573"/>
                <a:gd name="connsiteY2" fmla="*/ 423081 h 555009"/>
                <a:gd name="connsiteX3" fmla="*/ 454925 w 468573"/>
                <a:gd name="connsiteY3" fmla="*/ 246797 h 555009"/>
                <a:gd name="connsiteX4" fmla="*/ 450376 w 468573"/>
                <a:gd name="connsiteY4" fmla="*/ 0 h 555009"/>
                <a:gd name="connsiteX0" fmla="*/ 0 w 468573"/>
                <a:gd name="connsiteY0" fmla="*/ 477672 h 516340"/>
                <a:gd name="connsiteX1" fmla="*/ 150125 w 468573"/>
                <a:gd name="connsiteY1" fmla="*/ 475397 h 516340"/>
                <a:gd name="connsiteX2" fmla="*/ 368489 w 468573"/>
                <a:gd name="connsiteY2" fmla="*/ 423081 h 516340"/>
                <a:gd name="connsiteX3" fmla="*/ 454925 w 468573"/>
                <a:gd name="connsiteY3" fmla="*/ 246797 h 516340"/>
                <a:gd name="connsiteX4" fmla="*/ 450376 w 468573"/>
                <a:gd name="connsiteY4" fmla="*/ 0 h 516340"/>
                <a:gd name="connsiteX0" fmla="*/ 0 w 468573"/>
                <a:gd name="connsiteY0" fmla="*/ 477672 h 516340"/>
                <a:gd name="connsiteX1" fmla="*/ 226325 w 468573"/>
                <a:gd name="connsiteY1" fmla="*/ 475397 h 516340"/>
                <a:gd name="connsiteX2" fmla="*/ 368489 w 468573"/>
                <a:gd name="connsiteY2" fmla="*/ 423081 h 516340"/>
                <a:gd name="connsiteX3" fmla="*/ 454925 w 468573"/>
                <a:gd name="connsiteY3" fmla="*/ 246797 h 516340"/>
                <a:gd name="connsiteX4" fmla="*/ 450376 w 468573"/>
                <a:gd name="connsiteY4" fmla="*/ 0 h 51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73" h="516340">
                  <a:moveTo>
                    <a:pt x="0" y="477672"/>
                  </a:moveTo>
                  <a:cubicBezTo>
                    <a:pt x="64826" y="516340"/>
                    <a:pt x="164910" y="484496"/>
                    <a:pt x="226325" y="475397"/>
                  </a:cubicBezTo>
                  <a:cubicBezTo>
                    <a:pt x="287740" y="466298"/>
                    <a:pt x="330389" y="461181"/>
                    <a:pt x="368489" y="423081"/>
                  </a:cubicBezTo>
                  <a:cubicBezTo>
                    <a:pt x="406589" y="384981"/>
                    <a:pt x="441277" y="317311"/>
                    <a:pt x="454925" y="246797"/>
                  </a:cubicBezTo>
                  <a:cubicBezTo>
                    <a:pt x="468573" y="176283"/>
                    <a:pt x="457200" y="60277"/>
                    <a:pt x="450376" y="0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28848" y="1096371"/>
              <a:ext cx="573206" cy="268405"/>
            </a:xfrm>
            <a:custGeom>
              <a:avLst/>
              <a:gdLst>
                <a:gd name="connsiteX0" fmla="*/ 0 w 573206"/>
                <a:gd name="connsiteY0" fmla="*/ 268405 h 268405"/>
                <a:gd name="connsiteX1" fmla="*/ 95534 w 573206"/>
                <a:gd name="connsiteY1" fmla="*/ 50041 h 268405"/>
                <a:gd name="connsiteX2" fmla="*/ 368489 w 573206"/>
                <a:gd name="connsiteY2" fmla="*/ 9098 h 268405"/>
                <a:gd name="connsiteX3" fmla="*/ 573206 w 573206"/>
                <a:gd name="connsiteY3" fmla="*/ 104632 h 2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206" h="268405">
                  <a:moveTo>
                    <a:pt x="0" y="268405"/>
                  </a:moveTo>
                  <a:cubicBezTo>
                    <a:pt x="17059" y="180832"/>
                    <a:pt x="34119" y="93259"/>
                    <a:pt x="95534" y="50041"/>
                  </a:cubicBezTo>
                  <a:cubicBezTo>
                    <a:pt x="156949" y="6823"/>
                    <a:pt x="288877" y="0"/>
                    <a:pt x="368489" y="9098"/>
                  </a:cubicBezTo>
                  <a:cubicBezTo>
                    <a:pt x="448101" y="18196"/>
                    <a:pt x="510653" y="61414"/>
                    <a:pt x="573206" y="104632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915700" y="1009935"/>
              <a:ext cx="618699" cy="209265"/>
            </a:xfrm>
            <a:custGeom>
              <a:avLst/>
              <a:gdLst>
                <a:gd name="connsiteX0" fmla="*/ 0 w 627798"/>
                <a:gd name="connsiteY0" fmla="*/ 177420 h 191068"/>
                <a:gd name="connsiteX1" fmla="*/ 95535 w 627798"/>
                <a:gd name="connsiteY1" fmla="*/ 27295 h 191068"/>
                <a:gd name="connsiteX2" fmla="*/ 272956 w 627798"/>
                <a:gd name="connsiteY2" fmla="*/ 13647 h 191068"/>
                <a:gd name="connsiteX3" fmla="*/ 436729 w 627798"/>
                <a:gd name="connsiteY3" fmla="*/ 40943 h 191068"/>
                <a:gd name="connsiteX4" fmla="*/ 627798 w 627798"/>
                <a:gd name="connsiteY4" fmla="*/ 191068 h 191068"/>
                <a:gd name="connsiteX0" fmla="*/ 0 w 618699"/>
                <a:gd name="connsiteY0" fmla="*/ 177420 h 209265"/>
                <a:gd name="connsiteX1" fmla="*/ 95535 w 618699"/>
                <a:gd name="connsiteY1" fmla="*/ 27295 h 209265"/>
                <a:gd name="connsiteX2" fmla="*/ 272956 w 618699"/>
                <a:gd name="connsiteY2" fmla="*/ 13647 h 209265"/>
                <a:gd name="connsiteX3" fmla="*/ 436729 w 618699"/>
                <a:gd name="connsiteY3" fmla="*/ 40943 h 209265"/>
                <a:gd name="connsiteX4" fmla="*/ 618699 w 618699"/>
                <a:gd name="connsiteY4" fmla="*/ 209265 h 20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699" h="209265">
                  <a:moveTo>
                    <a:pt x="0" y="177420"/>
                  </a:moveTo>
                  <a:cubicBezTo>
                    <a:pt x="25021" y="116005"/>
                    <a:pt x="50042" y="54590"/>
                    <a:pt x="95535" y="27295"/>
                  </a:cubicBezTo>
                  <a:cubicBezTo>
                    <a:pt x="141028" y="0"/>
                    <a:pt x="216091" y="11372"/>
                    <a:pt x="272956" y="13647"/>
                  </a:cubicBezTo>
                  <a:cubicBezTo>
                    <a:pt x="329821" y="15922"/>
                    <a:pt x="379105" y="8340"/>
                    <a:pt x="436729" y="40943"/>
                  </a:cubicBezTo>
                  <a:cubicBezTo>
                    <a:pt x="494353" y="73546"/>
                    <a:pt x="552734" y="148987"/>
                    <a:pt x="618699" y="209265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7042183" y="2186474"/>
              <a:ext cx="382137" cy="354842"/>
            </a:xfrm>
            <a:custGeom>
              <a:avLst/>
              <a:gdLst>
                <a:gd name="connsiteX0" fmla="*/ 0 w 382137"/>
                <a:gd name="connsiteY0" fmla="*/ 354842 h 354842"/>
                <a:gd name="connsiteX1" fmla="*/ 232011 w 382137"/>
                <a:gd name="connsiteY1" fmla="*/ 313899 h 354842"/>
                <a:gd name="connsiteX2" fmla="*/ 354841 w 382137"/>
                <a:gd name="connsiteY2" fmla="*/ 150126 h 354842"/>
                <a:gd name="connsiteX3" fmla="*/ 382137 w 382137"/>
                <a:gd name="connsiteY3" fmla="*/ 0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37" h="354842">
                  <a:moveTo>
                    <a:pt x="0" y="354842"/>
                  </a:moveTo>
                  <a:cubicBezTo>
                    <a:pt x="86435" y="351430"/>
                    <a:pt x="172871" y="348018"/>
                    <a:pt x="232011" y="313899"/>
                  </a:cubicBezTo>
                  <a:cubicBezTo>
                    <a:pt x="291151" y="279780"/>
                    <a:pt x="329820" y="202442"/>
                    <a:pt x="354841" y="150126"/>
                  </a:cubicBezTo>
                  <a:cubicBezTo>
                    <a:pt x="379862" y="97810"/>
                    <a:pt x="380999" y="48905"/>
                    <a:pt x="382137" y="0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 rot="17201968" flipV="1">
              <a:off x="7072594" y="1457437"/>
              <a:ext cx="438029" cy="309565"/>
            </a:xfrm>
            <a:custGeom>
              <a:avLst/>
              <a:gdLst>
                <a:gd name="connsiteX0" fmla="*/ 0 w 382137"/>
                <a:gd name="connsiteY0" fmla="*/ 354842 h 354842"/>
                <a:gd name="connsiteX1" fmla="*/ 232011 w 382137"/>
                <a:gd name="connsiteY1" fmla="*/ 313899 h 354842"/>
                <a:gd name="connsiteX2" fmla="*/ 354841 w 382137"/>
                <a:gd name="connsiteY2" fmla="*/ 150126 h 354842"/>
                <a:gd name="connsiteX3" fmla="*/ 382137 w 382137"/>
                <a:gd name="connsiteY3" fmla="*/ 0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37" h="354842">
                  <a:moveTo>
                    <a:pt x="0" y="354842"/>
                  </a:moveTo>
                  <a:cubicBezTo>
                    <a:pt x="86435" y="351430"/>
                    <a:pt x="172871" y="348018"/>
                    <a:pt x="232011" y="313899"/>
                  </a:cubicBezTo>
                  <a:cubicBezTo>
                    <a:pt x="291151" y="279780"/>
                    <a:pt x="329820" y="202442"/>
                    <a:pt x="354841" y="150126"/>
                  </a:cubicBezTo>
                  <a:cubicBezTo>
                    <a:pt x="379862" y="97810"/>
                    <a:pt x="380999" y="48905"/>
                    <a:pt x="382137" y="0"/>
                  </a:cubicBezTo>
                </a:path>
              </a:pathLst>
            </a:custGeom>
            <a:noFill/>
            <a:ln w="317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Internet Application</a:t>
            </a:r>
          </a:p>
        </p:txBody>
      </p:sp>
      <p:sp>
        <p:nvSpPr>
          <p:cNvPr id="7172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7174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  <a:fld id="{713443FD-856D-43BA-BFA5-61236CEB3195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145019" y="2057400"/>
            <a:ext cx="1332096" cy="477798"/>
            <a:chOff x="650580" y="1704201"/>
            <a:chExt cx="1332096" cy="477798"/>
          </a:xfrm>
        </p:grpSpPr>
        <p:sp>
          <p:nvSpPr>
            <p:cNvPr id="12" name="TextBox 11"/>
            <p:cNvSpPr txBox="1"/>
            <p:nvPr/>
          </p:nvSpPr>
          <p:spPr>
            <a:xfrm>
              <a:off x="650580" y="1905000"/>
              <a:ext cx="1332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www.cs.tu.ac.th/</a:t>
              </a:r>
              <a:endParaRPr lang="th-TH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7582" y="1704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URL</a:t>
              </a:r>
              <a:endParaRPr lang="th-TH" sz="1200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83819" y="1716385"/>
            <a:ext cx="108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เว็บเซิร์ฟเวอร์</a:t>
            </a:r>
          </a:p>
          <a:p>
            <a:pPr algn="ctr"/>
            <a:r>
              <a:rPr lang="th-TH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Server</a:t>
            </a: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h-TH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87" name="Picture 19" descr="C:\Users\yao\AppData\Local\Microsoft\Windows\Temporary Internet Files\Content.IE5\H121UNN1\MC90035173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414" y="2576402"/>
            <a:ext cx="878186" cy="897048"/>
          </a:xfrm>
          <a:prstGeom prst="rect">
            <a:avLst/>
          </a:prstGeom>
          <a:noFill/>
        </p:spPr>
      </p:pic>
      <p:sp>
        <p:nvSpPr>
          <p:cNvPr id="54" name="Freeform 53"/>
          <p:cNvSpPr/>
          <p:nvPr/>
        </p:nvSpPr>
        <p:spPr bwMode="auto">
          <a:xfrm>
            <a:off x="6749892" y="2500202"/>
            <a:ext cx="1335386" cy="506104"/>
          </a:xfrm>
          <a:custGeom>
            <a:avLst/>
            <a:gdLst>
              <a:gd name="connsiteX0" fmla="*/ 0 w 641445"/>
              <a:gd name="connsiteY0" fmla="*/ 59140 h 668740"/>
              <a:gd name="connsiteX1" fmla="*/ 423081 w 641445"/>
              <a:gd name="connsiteY1" fmla="*/ 86436 h 668740"/>
              <a:gd name="connsiteX2" fmla="*/ 136478 w 641445"/>
              <a:gd name="connsiteY2" fmla="*/ 577755 h 668740"/>
              <a:gd name="connsiteX3" fmla="*/ 641445 w 641445"/>
              <a:gd name="connsiteY3" fmla="*/ 632346 h 668740"/>
              <a:gd name="connsiteX0" fmla="*/ 0 w 641445"/>
              <a:gd name="connsiteY0" fmla="*/ 29570 h 628809"/>
              <a:gd name="connsiteX1" fmla="*/ 204096 w 641445"/>
              <a:gd name="connsiteY1" fmla="*/ 119039 h 628809"/>
              <a:gd name="connsiteX2" fmla="*/ 136478 w 641445"/>
              <a:gd name="connsiteY2" fmla="*/ 548185 h 628809"/>
              <a:gd name="connsiteX3" fmla="*/ 641445 w 641445"/>
              <a:gd name="connsiteY3" fmla="*/ 602776 h 6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445" h="628809">
                <a:moveTo>
                  <a:pt x="0" y="29570"/>
                </a:moveTo>
                <a:cubicBezTo>
                  <a:pt x="200167" y="0"/>
                  <a:pt x="181350" y="32603"/>
                  <a:pt x="204096" y="119039"/>
                </a:cubicBezTo>
                <a:cubicBezTo>
                  <a:pt x="226842" y="205475"/>
                  <a:pt x="63587" y="467562"/>
                  <a:pt x="136478" y="548185"/>
                </a:cubicBezTo>
                <a:cubicBezTo>
                  <a:pt x="209369" y="628808"/>
                  <a:pt x="407158" y="620973"/>
                  <a:pt x="641445" y="60277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512" y="2957402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หน้าเว็บ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(web page)</a:t>
            </a:r>
            <a:endParaRPr lang="th-TH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467" y="2424002"/>
            <a:ext cx="805815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/>
          <p:nvPr/>
        </p:nvSpPr>
        <p:spPr>
          <a:xfrm>
            <a:off x="4227214" y="324485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&lt;html&gt; ... &lt;/html&gt;</a:t>
            </a: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8655" y="2863850"/>
            <a:ext cx="67151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04"/>
          <p:cNvCxnSpPr/>
          <p:nvPr/>
        </p:nvCxnSpPr>
        <p:spPr bwMode="auto">
          <a:xfrm rot="5400000">
            <a:off x="1927917" y="4229450"/>
            <a:ext cx="414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1599718" y="4921250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Client</a:t>
            </a:r>
            <a:endParaRPr lang="th-TH" sz="2400" dirty="0">
              <a:latin typeface="Comic Sans MS" pitchFamily="66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51214" y="492125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Server</a:t>
            </a:r>
            <a:endParaRPr lang="th-TH" sz="2400" dirty="0">
              <a:latin typeface="Comic Sans MS" pitchFamily="66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558774" y="1263650"/>
            <a:ext cx="1257300" cy="1406856"/>
            <a:chOff x="721056" y="1295400"/>
            <a:chExt cx="1257300" cy="1406856"/>
          </a:xfrm>
        </p:grpSpPr>
        <p:pic>
          <p:nvPicPr>
            <p:cNvPr id="48" name="Picture 2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056" y="1787856"/>
              <a:ext cx="1257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762000" y="1295400"/>
              <a:ext cx="1196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เว็บบราวเซอร์ </a:t>
              </a:r>
              <a:endPara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(Web Browser)</a:t>
              </a:r>
              <a:endParaRPr lang="th-TH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318" y="1734498"/>
            <a:ext cx="1476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15767" y="15240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1)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HTTP Request</a:t>
            </a:r>
            <a:endParaRPr lang="th-TH" sz="1600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45507" y="2525296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5)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HTTP Response</a:t>
            </a:r>
            <a:endParaRPr lang="th-TH" sz="1600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22814" y="2050192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HTML file</a:t>
            </a:r>
            <a:endParaRPr lang="th-TH" sz="1600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76600" y="40048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HTTP  (TCP/IP)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684719" y="4610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h-TH">
              <a:latin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783819" y="2209800"/>
            <a:ext cx="1343419" cy="2614613"/>
            <a:chOff x="4981181" y="2012950"/>
            <a:chExt cx="1343419" cy="2614613"/>
          </a:xfrm>
        </p:grpSpPr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062200" y="3627438"/>
              <a:ext cx="900000" cy="1000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TCP +</a:t>
              </a:r>
            </a:p>
            <a:p>
              <a:pPr algn="ctr"/>
              <a:r>
                <a:rPr lang="en-US" sz="1400" dirty="0" smtClean="0">
                  <a:latin typeface="Comic Sans MS" pitchFamily="66" charset="0"/>
                </a:rPr>
                <a:t>buffers,</a:t>
              </a:r>
            </a:p>
            <a:p>
              <a:pPr algn="ctr"/>
              <a:r>
                <a:rPr lang="en-US" sz="1400" dirty="0" smtClean="0">
                  <a:latin typeface="Comic Sans MS" pitchFamily="66" charset="0"/>
                </a:rPr>
                <a:t>variables</a:t>
              </a: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V="1">
              <a:off x="5512200" y="3184087"/>
              <a:ext cx="0" cy="207963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512200" y="3571876"/>
              <a:ext cx="0" cy="195263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4981181" y="2803086"/>
              <a:ext cx="1062038" cy="560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process</a:t>
              </a:r>
              <a:endParaRPr lang="th-TH" sz="1400" dirty="0">
                <a:latin typeface="Comic Sans MS" pitchFamily="66" charset="0"/>
              </a:endParaRPr>
            </a:p>
          </p:txBody>
        </p:sp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5062200" y="3350554"/>
              <a:ext cx="9000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  <a:latin typeface="Comic Sans MS" pitchFamily="66" charset="0"/>
                </a:rPr>
                <a:t>socket</a:t>
              </a:r>
            </a:p>
          </p:txBody>
        </p:sp>
        <p:pic>
          <p:nvPicPr>
            <p:cNvPr id="59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864578" y="3155950"/>
              <a:ext cx="46002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26425" y="2012950"/>
              <a:ext cx="971550" cy="95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8" name="Group 77"/>
          <p:cNvGrpSpPr/>
          <p:nvPr/>
        </p:nvGrpSpPr>
        <p:grpSpPr>
          <a:xfrm>
            <a:off x="1294918" y="2209800"/>
            <a:ext cx="1333147" cy="2614613"/>
            <a:chOff x="457200" y="2241550"/>
            <a:chExt cx="1333147" cy="2614613"/>
          </a:xfrm>
        </p:grpSpPr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728309" y="3027363"/>
              <a:ext cx="1062038" cy="560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process</a:t>
              </a:r>
              <a:endParaRPr lang="th-TH" sz="1400" dirty="0">
                <a:latin typeface="Comic Sans MS" pitchFamily="66" charset="0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809328" y="3856038"/>
              <a:ext cx="900000" cy="1000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TCP +</a:t>
              </a:r>
            </a:p>
            <a:p>
              <a:pPr algn="ctr"/>
              <a:r>
                <a:rPr lang="en-US" sz="1400" dirty="0" smtClean="0">
                  <a:latin typeface="Comic Sans MS" pitchFamily="66" charset="0"/>
                </a:rPr>
                <a:t>buffers,</a:t>
              </a:r>
            </a:p>
            <a:p>
              <a:pPr algn="ctr"/>
              <a:r>
                <a:rPr lang="en-US" sz="1400" dirty="0" smtClean="0">
                  <a:latin typeface="Comic Sans MS" pitchFamily="66" charset="0"/>
                </a:rPr>
                <a:t>variables</a:t>
              </a: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809328" y="3579154"/>
              <a:ext cx="9000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  <a:latin typeface="Comic Sans MS" pitchFamily="66" charset="0"/>
                </a:rPr>
                <a:t>socket</a:t>
              </a: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 flipV="1">
              <a:off x="1259328" y="3405188"/>
              <a:ext cx="0" cy="207963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1259328" y="3821113"/>
              <a:ext cx="0" cy="195263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" y="3384550"/>
              <a:ext cx="46002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16428" y="2241550"/>
              <a:ext cx="685800" cy="86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6" name="Straight Arrow Connector 75"/>
          <p:cNvCxnSpPr/>
          <p:nvPr/>
        </p:nvCxnSpPr>
        <p:spPr bwMode="auto">
          <a:xfrm>
            <a:off x="2555400" y="3962400"/>
            <a:ext cx="3312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2541112" y="4343400"/>
            <a:ext cx="3312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4267200" y="5029200"/>
            <a:ext cx="1295400" cy="917377"/>
            <a:chOff x="3886200" y="914400"/>
            <a:chExt cx="1295400" cy="917377"/>
          </a:xfrm>
        </p:grpSpPr>
        <p:pic>
          <p:nvPicPr>
            <p:cNvPr id="63" name="Picture 13" descr="C:\Users\yao\AppData\Local\Microsoft\Windows\Temporary Internet Files\Content.IE5\H121UNN1\MC900230388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90868" y="914400"/>
              <a:ext cx="886065" cy="838199"/>
            </a:xfrm>
            <a:prstGeom prst="rect">
              <a:avLst/>
            </a:prstGeom>
            <a:noFill/>
          </p:spPr>
        </p:pic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3886200" y="1524000"/>
              <a:ext cx="1295400" cy="30777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ahoma" pitchFamily="34" charset="0"/>
                  <a:ea typeface="Tahoma" pitchFamily="34" charset="0"/>
                  <a:cs typeface="Tahoma" pitchFamily="34" charset="0"/>
                  <a:hlinkClick r:id="rId10"/>
                </a:rPr>
                <a:t>DNS</a:t>
              </a:r>
              <a:r>
                <a:rPr lang="en-US" sz="1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server(s)</a:t>
              </a:r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352800" y="48768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2) Lookup</a:t>
            </a:r>
          </a:p>
          <a:p>
            <a:pPr marL="234950" indent="-23495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11"/>
              </a:rPr>
              <a:t>www.cs.tu.ac.th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209800" y="5489377"/>
            <a:ext cx="167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3) IP: 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203.131.208.8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2486024" y="4829176"/>
            <a:ext cx="1828800" cy="10653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2590800" y="4725888"/>
            <a:ext cx="1752600" cy="990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421619" y="365760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4) Send request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421619" y="437515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6) Send response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2964419" y="2057400"/>
            <a:ext cx="99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7) display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/>
      <p:bldP spid="60" grpId="0"/>
      <p:bldP spid="43" grpId="0"/>
      <p:bldP spid="44" grpId="0"/>
      <p:bldP spid="45" grpId="0"/>
      <p:bldP spid="42" grpId="0"/>
      <p:bldP spid="72" grpId="0"/>
      <p:bldP spid="73" grpId="0"/>
      <p:bldP spid="88" grpId="0"/>
      <p:bldP spid="95" grpId="0"/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0FE66F75-09C2-4BED-B820-80EFA7AA6B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h-TH" i="1" dirty="0" smtClean="0">
                <a:solidFill>
                  <a:schemeClr val="accent4">
                    <a:lumMod val="75000"/>
                  </a:schemeClr>
                </a:solidFill>
              </a:rPr>
              <a:t>เอกสารหรือหน้าเว็บ </a:t>
            </a:r>
            <a:r>
              <a:rPr lang="th-TH" dirty="0" smtClean="0"/>
              <a:t>ถูกเขียนโดยใช้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Hypertext Markup Language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(HTML)</a:t>
            </a:r>
          </a:p>
          <a:p>
            <a:pPr lvl="1">
              <a:lnSpc>
                <a:spcPct val="90000"/>
              </a:lnSpc>
            </a:pPr>
            <a:r>
              <a:rPr lang="th-TH" dirty="0" smtClean="0"/>
              <a:t>จึงมักถูกเรียกอีกอย่างว่า </a:t>
            </a:r>
            <a:r>
              <a:rPr lang="th-TH" i="1" dirty="0" smtClean="0">
                <a:solidFill>
                  <a:schemeClr val="accent4">
                    <a:lumMod val="75000"/>
                  </a:schemeClr>
                </a:solidFill>
              </a:rPr>
              <a:t>เอกสารหรือหน้า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HTML</a:t>
            </a:r>
            <a:r>
              <a:rPr lang="th-TH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ภาษา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markup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h-TH" dirty="0" smtClean="0"/>
              <a:t>เป็นกลุ่มสัญลักษณ์ที่กำหนดโครงสร้างตรรกะของเอกสาร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markup </a:t>
            </a:r>
            <a:r>
              <a:rPr lang="th-TH" dirty="0" smtClean="0"/>
              <a:t>หรือ </a:t>
            </a:r>
            <a:r>
              <a:rPr lang="en-US" dirty="0" smtClean="0"/>
              <a:t>tag </a:t>
            </a:r>
            <a:r>
              <a:rPr lang="th-TH" dirty="0" smtClean="0"/>
              <a:t>เป็นคู่เครื่องหมายเปิด</a:t>
            </a:r>
            <a:r>
              <a:rPr lang="en-US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&lt;x&gt;</a:t>
            </a:r>
            <a:r>
              <a:rPr lang="en-US" dirty="0" smtClean="0"/>
              <a:t> </a:t>
            </a:r>
            <a:r>
              <a:rPr lang="th-TH" dirty="0" smtClean="0"/>
              <a:t>และปิด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&lt;/x&gt;</a:t>
            </a:r>
            <a:r>
              <a:rPr lang="en-US" dirty="0" smtClean="0"/>
              <a:t> </a:t>
            </a:r>
            <a:r>
              <a:rPr lang="th-TH" dirty="0" smtClean="0"/>
              <a:t>เมื่อ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th-TH" dirty="0" smtClean="0"/>
              <a:t> แทนชื่อ </a:t>
            </a:r>
            <a:r>
              <a:rPr lang="en-US" dirty="0" smtClean="0"/>
              <a:t>tag</a:t>
            </a:r>
            <a:endParaRPr lang="th-TH" dirty="0" smtClean="0"/>
          </a:p>
          <a:p>
            <a:pPr lvl="1">
              <a:lnSpc>
                <a:spcPct val="90000"/>
              </a:lnSpc>
            </a:pPr>
            <a:r>
              <a:rPr lang="th-TH" u="sng" dirty="0" smtClean="0">
                <a:solidFill>
                  <a:srgbClr val="FF0000"/>
                </a:solidFill>
              </a:rPr>
              <a:t>ยกเว้น</a:t>
            </a:r>
            <a:r>
              <a:rPr lang="th-TH" dirty="0" smtClean="0"/>
              <a:t> กรณี </a:t>
            </a:r>
            <a:r>
              <a:rPr lang="en-US" dirty="0" smtClean="0"/>
              <a:t>void</a:t>
            </a:r>
            <a:r>
              <a:rPr lang="th-TH" dirty="0" smtClean="0"/>
              <a:t> </a:t>
            </a:r>
            <a:r>
              <a:rPr lang="en-US" dirty="0" smtClean="0"/>
              <a:t>tag </a:t>
            </a:r>
            <a:r>
              <a:rPr lang="th-TH" dirty="0" smtClean="0"/>
              <a:t>ไม่ต้องมี </a:t>
            </a:r>
            <a:r>
              <a:rPr lang="en-US" dirty="0" smtClean="0"/>
              <a:t>tag </a:t>
            </a:r>
            <a:r>
              <a:rPr lang="th-TH" dirty="0" smtClean="0"/>
              <a:t>ปิด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HTML </a:t>
            </a:r>
            <a:r>
              <a:rPr lang="th-TH" dirty="0" smtClean="0"/>
              <a:t>มีพื้นฐานมาจาก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Standard Generalized Markup Language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(SGML)</a:t>
            </a:r>
            <a:endParaRPr lang="th-TH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th-TH" dirty="0" smtClean="0"/>
              <a:t>ถูกออกแบบขึ้นเพื่อกำหนด </a:t>
            </a:r>
            <a:r>
              <a:rPr lang="en-US" dirty="0" smtClean="0"/>
              <a:t>element</a:t>
            </a:r>
            <a:r>
              <a:rPr lang="th-TH" dirty="0" smtClean="0"/>
              <a:t> ภายในเอกสาร ระบุเพื่อให้เว็บบราวเซอร์รู้ว่าจะนำเสนออย่างไร</a:t>
            </a:r>
          </a:p>
          <a:p>
            <a:pPr lvl="2"/>
            <a:r>
              <a:rPr lang="th-TH" dirty="0" smtClean="0"/>
              <a:t>ในพัฒนาการต่อ ๆ มา </a:t>
            </a:r>
            <a:r>
              <a:rPr lang="en-US" dirty="0" smtClean="0"/>
              <a:t>HTML </a:t>
            </a:r>
            <a:r>
              <a:rPr lang="th-TH" dirty="0" smtClean="0"/>
              <a:t>ถูกปรับปรุงให้ </a:t>
            </a:r>
            <a:r>
              <a:rPr lang="en-US" dirty="0" smtClean="0"/>
              <a:t>element </a:t>
            </a:r>
            <a:r>
              <a:rPr lang="th-TH" dirty="0" smtClean="0"/>
              <a:t>กำหนด </a:t>
            </a:r>
            <a:r>
              <a:rPr lang="en-US" dirty="0" smtClean="0"/>
              <a:t>Layout </a:t>
            </a:r>
            <a:r>
              <a:rPr lang="th-TH" dirty="0" smtClean="0"/>
              <a:t>ของเอกสาร โดยแยกเป็นอิสระจากการตกแต่งหน้าตา</a:t>
            </a:r>
            <a:endParaRPr lang="en-US" b="1" dirty="0" smtClean="0"/>
          </a:p>
        </p:txBody>
      </p:sp>
      <p:sp>
        <p:nvSpPr>
          <p:cNvPr id="9220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922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  <a:fld id="{46A1E30A-322B-4308-ABA5-0D613931FFA3}" type="slidenum">
              <a:rPr lang="en-US"/>
              <a:pPr/>
              <a:t>31</a:t>
            </a:fld>
            <a:endParaRPr lang="en-US"/>
          </a:p>
        </p:txBody>
      </p:sp>
      <p:sp>
        <p:nvSpPr>
          <p:cNvPr id="922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 485 Web Application Development © 2017 by Y. Temtanapat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 </a:t>
            </a:r>
            <a:r>
              <a:rPr lang="en-US" dirty="0" smtClean="0"/>
              <a:t>HTML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/>
              <a:t>เอกสาร </a:t>
            </a:r>
            <a:r>
              <a:rPr lang="en-US" dirty="0" smtClean="0"/>
              <a:t>HTML</a:t>
            </a:r>
            <a:r>
              <a:rPr lang="th-TH" dirty="0" smtClean="0"/>
              <a:t> ทั่วไป</a:t>
            </a:r>
            <a:r>
              <a:rPr lang="en-US" dirty="0" smtClean="0"/>
              <a:t> </a:t>
            </a:r>
            <a:r>
              <a:rPr lang="th-TH" dirty="0" smtClean="0"/>
              <a:t>มีนามสกุลของไฟล์เป็น </a:t>
            </a:r>
            <a:r>
              <a:rPr lang="en-US" dirty="0" smtClean="0"/>
              <a:t>.html </a:t>
            </a:r>
            <a:r>
              <a:rPr lang="th-TH" dirty="0" smtClean="0"/>
              <a:t>หรือ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 smtClean="0"/>
          </a:p>
          <a:p>
            <a:r>
              <a:rPr lang="th-TH" dirty="0" smtClean="0"/>
              <a:t>เอกสาร </a:t>
            </a:r>
            <a:r>
              <a:rPr lang="en-US" dirty="0" smtClean="0"/>
              <a:t>HTML </a:t>
            </a:r>
            <a:r>
              <a:rPr lang="th-TH" dirty="0" smtClean="0"/>
              <a:t>เป็น </a:t>
            </a:r>
            <a:r>
              <a:rPr lang="en-US" dirty="0" smtClean="0"/>
              <a:t>text</a:t>
            </a:r>
            <a:r>
              <a:rPr lang="th-TH" dirty="0" smtClean="0"/>
              <a:t> ที่</a:t>
            </a:r>
            <a:endParaRPr lang="en-US" dirty="0" smtClean="0"/>
          </a:p>
          <a:p>
            <a:pPr lvl="1"/>
            <a:r>
              <a:rPr lang="th-TH" dirty="0" smtClean="0"/>
              <a:t>ประกอบด้วย </a:t>
            </a:r>
            <a:r>
              <a:rPr lang="en-US" dirty="0" smtClean="0"/>
              <a:t>element </a:t>
            </a:r>
            <a:r>
              <a:rPr lang="th-TH" dirty="0" smtClean="0"/>
              <a:t>ซึ่งอยู่ในรูปของ </a:t>
            </a:r>
            <a:r>
              <a:rPr lang="en-US" dirty="0" smtClean="0"/>
              <a:t>tags </a:t>
            </a:r>
          </a:p>
          <a:p>
            <a:pPr lvl="1"/>
            <a:r>
              <a:rPr lang="en-US" dirty="0" smtClean="0"/>
              <a:t>HTML tag </a:t>
            </a:r>
            <a:r>
              <a:rPr lang="th-TH" dirty="0" smtClean="0"/>
              <a:t>เป็นแบบกำหนดล่วงหน้า </a:t>
            </a:r>
            <a:r>
              <a:rPr lang="en-US" dirty="0" smtClean="0"/>
              <a:t>(Predefined Tag)</a:t>
            </a:r>
            <a:r>
              <a:rPr lang="th-TH" dirty="0" smtClean="0"/>
              <a:t> เพื่อบอกลักษณะการแสดงผล</a:t>
            </a:r>
            <a:endParaRPr lang="th-TH" sz="19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th-TH" dirty="0" smtClean="0"/>
              <a:t>เนื้อหา </a:t>
            </a:r>
            <a:r>
              <a:rPr lang="en-US" dirty="0" smtClean="0"/>
              <a:t>(content) </a:t>
            </a:r>
            <a:r>
              <a:rPr lang="th-TH" dirty="0" smtClean="0"/>
              <a:t>ภายในคู่ </a:t>
            </a:r>
            <a:r>
              <a:rPr lang="en-US" dirty="0" smtClean="0"/>
              <a:t>tag </a:t>
            </a:r>
            <a:r>
              <a:rPr lang="th-TH" dirty="0" smtClean="0"/>
              <a:t>เปิดและปิดอาจเป็นข้อความ </a:t>
            </a:r>
            <a:r>
              <a:rPr lang="en-US" dirty="0" smtClean="0"/>
              <a:t>(text) </a:t>
            </a:r>
            <a:r>
              <a:rPr lang="th-TH" dirty="0" smtClean="0"/>
              <a:t>หรือ </a:t>
            </a:r>
            <a:r>
              <a:rPr lang="en-US" dirty="0" smtClean="0"/>
              <a:t>element </a:t>
            </a:r>
            <a:r>
              <a:rPr lang="th-TH" dirty="0" smtClean="0"/>
              <a:t>ย่อย</a:t>
            </a:r>
          </a:p>
          <a:p>
            <a:pPr lvl="2"/>
            <a:r>
              <a:rPr lang="th-TH" dirty="0" smtClean="0"/>
              <a:t>ภายใน </a:t>
            </a:r>
            <a:r>
              <a:rPr lang="en-US" dirty="0" smtClean="0"/>
              <a:t>Tag </a:t>
            </a:r>
            <a:r>
              <a:rPr lang="th-TH" dirty="0" smtClean="0"/>
              <a:t>ไม่จำเป็นต้องมี </a:t>
            </a:r>
            <a:r>
              <a:rPr lang="en-US" dirty="0" smtClean="0"/>
              <a:t>content</a:t>
            </a:r>
            <a:endParaRPr lang="en-US" sz="15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th-TH" dirty="0" smtClean="0"/>
              <a:t>ในกรณีที่ </a:t>
            </a:r>
            <a:r>
              <a:rPr lang="en-US" dirty="0" smtClean="0"/>
              <a:t>tag </a:t>
            </a:r>
            <a:r>
              <a:rPr lang="th-TH" dirty="0" smtClean="0"/>
              <a:t>มี </a:t>
            </a:r>
            <a:r>
              <a:rPr lang="en-US" dirty="0" smtClean="0"/>
              <a:t>attributes</a:t>
            </a:r>
            <a:r>
              <a:rPr lang="th-TH" dirty="0" smtClean="0"/>
              <a:t> เขียนอยู่ใน </a:t>
            </a:r>
            <a:r>
              <a:rPr lang="en-US" dirty="0" smtClean="0"/>
              <a:t>tag </a:t>
            </a:r>
            <a:r>
              <a:rPr lang="th-TH" dirty="0" smtClean="0"/>
              <a:t>เปิด หลังชื่อ</a:t>
            </a:r>
            <a:r>
              <a:rPr lang="en-US" dirty="0" smtClean="0"/>
              <a:t> </a:t>
            </a:r>
            <a:r>
              <a:rPr lang="th-TH" dirty="0" smtClean="0"/>
              <a:t>แต่ก่อน  </a:t>
            </a:r>
            <a:r>
              <a:rPr lang="en-US" sz="190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th-TH" sz="1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/>
            <a:r>
              <a:rPr lang="en-US" dirty="0" smtClean="0"/>
              <a:t>Attribute </a:t>
            </a:r>
            <a:r>
              <a:rPr lang="th-TH" dirty="0" smtClean="0"/>
              <a:t>อยู่ในรูป </a:t>
            </a:r>
            <a:r>
              <a:rPr lang="en-US" sz="19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attribute="value</a:t>
            </a:r>
            <a:r>
              <a:rPr lang="en-US" sz="150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en-US" dirty="0" smtClean="0"/>
              <a:t>(</a:t>
            </a:r>
            <a:r>
              <a:rPr lang="th-TH" dirty="0" smtClean="0"/>
              <a:t>จะใช้ </a:t>
            </a:r>
            <a:r>
              <a:rPr lang="en-US" sz="1500" dirty="0" smtClean="0">
                <a:latin typeface="Courier New" pitchFamily="49" charset="0"/>
                <a:ea typeface="+mn-ea"/>
                <a:cs typeface="Courier New" pitchFamily="49" charset="0"/>
              </a:rPr>
              <a:t>' </a:t>
            </a:r>
            <a:r>
              <a:rPr lang="th-TH" dirty="0" smtClean="0"/>
              <a:t>หรือ</a:t>
            </a:r>
            <a:r>
              <a:rPr lang="th-TH" sz="15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ea typeface="+mn-ea"/>
                <a:cs typeface="Courier New" pitchFamily="49" charset="0"/>
              </a:rPr>
              <a:t>" </a:t>
            </a:r>
            <a:r>
              <a:rPr lang="th-TH" dirty="0" smtClean="0"/>
              <a:t>ก็ได้)</a:t>
            </a:r>
            <a:endParaRPr lang="en-US" dirty="0" smtClean="0"/>
          </a:p>
          <a:p>
            <a:pPr lvl="1"/>
            <a:r>
              <a:rPr lang="en-US" dirty="0" smtClean="0"/>
              <a:t>Comment </a:t>
            </a:r>
            <a:r>
              <a:rPr lang="th-TH" dirty="0" smtClean="0"/>
              <a:t>อยู่ในรูป</a:t>
            </a:r>
            <a:r>
              <a:rPr lang="en-US" dirty="0" smtClean="0"/>
              <a:t>: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&lt;!-- ... --&gt;</a:t>
            </a:r>
          </a:p>
        </p:txBody>
      </p:sp>
      <p:sp>
        <p:nvSpPr>
          <p:cNvPr id="11268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11270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D01D15-A336-4E95-A424-2A406D402E1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6200" y="152400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cs typeface="Consolas" panose="020B0609020204030204" pitchFamily="49" charset="0"/>
              </a:rPr>
              <a:t>Tag</a:t>
            </a:r>
            <a:endParaRPr lang="th-TH" sz="3200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6253" y="1524000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cs typeface="Consolas" panose="020B0609020204030204" pitchFamily="49" charset="0"/>
              </a:rPr>
              <a:t>Element</a:t>
            </a:r>
            <a:endParaRPr lang="th-TH" sz="3200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0400" y="1524000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cs typeface="Consolas" panose="020B0609020204030204" pitchFamily="49" charset="0"/>
              </a:rPr>
              <a:t>Attribute</a:t>
            </a:r>
            <a:endParaRPr lang="th-TH" sz="3200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826" y="2649495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endParaRPr lang="th-TH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72" y="3558062"/>
            <a:ext cx="1133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  <a:latin typeface="Angsana New" panose="02020603050405020304" pitchFamily="18" charset="-34"/>
              </a:rPr>
              <a:t>Tag </a:t>
            </a:r>
            <a:r>
              <a:rPr lang="th-TH" sz="2800" i="1" dirty="0" smtClean="0">
                <a:solidFill>
                  <a:schemeClr val="accent2">
                    <a:lumMod val="75000"/>
                  </a:schemeClr>
                </a:solidFill>
                <a:latin typeface="Angsana New" panose="02020603050405020304" pitchFamily="18" charset="-34"/>
              </a:rPr>
              <a:t>เปิด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  <a:latin typeface="Angsana New" panose="02020603050405020304" pitchFamily="18" charset="-34"/>
            </a:endParaRPr>
          </a:p>
          <a:p>
            <a:pPr algn="ctr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Open tag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3532" y="3558062"/>
            <a:ext cx="13388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>
                    <a:lumMod val="75000"/>
                  </a:schemeClr>
                </a:solidFill>
                <a:latin typeface="Angsana New" panose="02020603050405020304" pitchFamily="18" charset="-34"/>
              </a:rPr>
              <a:t>Tag </a:t>
            </a:r>
            <a:r>
              <a:rPr lang="th-TH" sz="2800" i="1" dirty="0" smtClean="0">
                <a:solidFill>
                  <a:schemeClr val="accent2">
                    <a:lumMod val="75000"/>
                  </a:schemeClr>
                </a:solidFill>
                <a:latin typeface="Angsana New" panose="02020603050405020304" pitchFamily="18" charset="-34"/>
              </a:rPr>
              <a:t>ปิด</a:t>
            </a:r>
            <a:endParaRPr lang="th-TH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Closing tag</a:t>
            </a:r>
            <a:endParaRPr lang="th-TH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8566" y="264949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th-TH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9906" y="2757216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CS 387: Web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/and Enterprise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th-T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848194" y="3234270"/>
            <a:ext cx="1" cy="323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3" idx="0"/>
            <a:endCxn id="14" idx="2"/>
          </p:cNvCxnSpPr>
          <p:nvPr/>
        </p:nvCxnSpPr>
        <p:spPr bwMode="auto">
          <a:xfrm flipV="1">
            <a:off x="7592946" y="3234270"/>
            <a:ext cx="0" cy="323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ight Brace 19"/>
          <p:cNvSpPr/>
          <p:nvPr/>
        </p:nvSpPr>
        <p:spPr bwMode="auto">
          <a:xfrm rot="16200000">
            <a:off x="4085452" y="-1154384"/>
            <a:ext cx="363493" cy="7467600"/>
          </a:xfrm>
          <a:prstGeom prst="rightBrac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963" y="2641600"/>
            <a:ext cx="267092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 id="12"&gt;</a:t>
            </a:r>
            <a:endParaRPr lang="th-TH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5425" y="3696561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  <a:latin typeface="Angsana New" panose="02020603050405020304" pitchFamily="18" charset="-34"/>
              </a:rPr>
              <a:t>attribute</a:t>
            </a:r>
            <a:endParaRPr lang="th-TH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Left Brace 25"/>
          <p:cNvSpPr/>
          <p:nvPr/>
        </p:nvSpPr>
        <p:spPr bwMode="auto">
          <a:xfrm rot="16200000">
            <a:off x="1810663" y="2505357"/>
            <a:ext cx="269618" cy="1512000"/>
          </a:xfrm>
          <a:prstGeom prst="leftBrac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25" idx="0"/>
            <a:endCxn id="26" idx="1"/>
          </p:cNvCxnSpPr>
          <p:nvPr/>
        </p:nvCxnSpPr>
        <p:spPr bwMode="auto">
          <a:xfrm flipH="1" flipV="1">
            <a:off x="1945472" y="3396166"/>
            <a:ext cx="311052" cy="3003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355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 animBg="1"/>
      <p:bldP spid="23" grpId="0" animBg="1"/>
      <p:bldP spid="25" grpId="0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/>
          <a:lstStyle/>
          <a:p>
            <a:r>
              <a:rPr lang="en-US" dirty="0" smtClean="0"/>
              <a:t>HTML element </a:t>
            </a:r>
            <a:r>
              <a:rPr lang="th-TH" dirty="0" smtClean="0"/>
              <a:t>ประกอบด้วย </a:t>
            </a:r>
            <a:endParaRPr lang="en-US" dirty="0" smtClean="0"/>
          </a:p>
          <a:p>
            <a:pPr lvl="1"/>
            <a:r>
              <a:rPr lang="en-US" dirty="0" smtClean="0"/>
              <a:t>Tag </a:t>
            </a:r>
            <a:r>
              <a:rPr lang="th-TH" dirty="0" smtClean="0"/>
              <a:t>เปิด</a:t>
            </a:r>
            <a:r>
              <a:rPr lang="en-US" dirty="0" smtClean="0"/>
              <a:t>:</a:t>
            </a:r>
            <a:r>
              <a:rPr lang="th-TH" dirty="0" smtClean="0"/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i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attribute_list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Tag </a:t>
            </a:r>
            <a:r>
              <a:rPr lang="th-TH" dirty="0" smtClean="0"/>
              <a:t>ปิด</a:t>
            </a:r>
            <a:r>
              <a:rPr lang="en-US" dirty="0" smtClean="0"/>
              <a:t>:</a:t>
            </a:r>
            <a:r>
              <a:rPr lang="th-TH" dirty="0" smtClean="0"/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h-TH" dirty="0" smtClean="0"/>
              <a:t>ตัวอย่าง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57674"/>
              </p:ext>
            </p:extLst>
          </p:nvPr>
        </p:nvGraphicFramePr>
        <p:xfrm>
          <a:off x="381000" y="3825240"/>
          <a:ext cx="8534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42"/>
                <a:gridCol w="1733868"/>
                <a:gridCol w="995680"/>
                <a:gridCol w="27216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Tag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เปิด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Element content 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Tag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ปิด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คำอธิบาย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&lt;div&gt;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solidFill>
                            <a:schemeClr val="tx1"/>
                          </a:solidFill>
                        </a:rPr>
                        <a:t>เนื้อหาที่เป็น</a:t>
                      </a:r>
                      <a:r>
                        <a:rPr lang="th-TH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th-TH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&lt;/div&gt;</a:t>
                      </a:r>
                      <a:endParaRPr lang="th-TH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Tag  div</a:t>
                      </a:r>
                      <a:endParaRPr lang="th-TH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&lt;a </a:t>
                      </a:r>
                      <a:r>
                        <a:rPr lang="en-US" sz="16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href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="index.html"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solidFill>
                            <a:srgbClr val="0000CC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นี่คือส่วนของ </a:t>
                      </a:r>
                      <a:r>
                        <a:rPr lang="en-US" sz="2400" dirty="0" smtClean="0">
                          <a:solidFill>
                            <a:srgbClr val="0000CC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link</a:t>
                      </a:r>
                      <a:endParaRPr lang="th-TH" sz="2400" dirty="0">
                        <a:solidFill>
                          <a:srgbClr val="0000CC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&lt;/a&gt;</a:t>
                      </a:r>
                      <a:endParaRPr lang="th-TH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Tag  a 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พร้อม 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attribute</a:t>
                      </a:r>
                      <a:endParaRPr lang="th-TH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rgbClr val="00B050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Tag </a:t>
                      </a:r>
                      <a:r>
                        <a:rPr lang="en-US" sz="2400" dirty="0" err="1" smtClean="0">
                          <a:latin typeface="Angsana New" pitchFamily="18" charset="-34"/>
                          <a:cs typeface="Angsana New" pitchFamily="18" charset="-34"/>
                        </a:rPr>
                        <a:t>br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ไม่มี 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content 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มีเปิดอย่างเดียว)</a:t>
                      </a:r>
                      <a:endParaRPr lang="th-TH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&amp; Non-void Element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Void element: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area, base,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col, command, embed,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input,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keygen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link, meta,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source, track,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wbr</a:t>
            </a:r>
            <a:endParaRPr lang="th-T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Element </a:t>
            </a:r>
            <a:r>
              <a:rPr lang="th-TH" dirty="0" smtClean="0"/>
              <a:t>ที่ไม่ต้องมี </a:t>
            </a:r>
            <a:r>
              <a:rPr lang="en-US" dirty="0" smtClean="0"/>
              <a:t>closing tag </a:t>
            </a:r>
            <a:endParaRPr lang="th-TH" dirty="0" smtClean="0"/>
          </a:p>
          <a:p>
            <a:pPr lvl="2"/>
            <a:r>
              <a:rPr lang="en-US" dirty="0" smtClean="0"/>
              <a:t>Browser </a:t>
            </a:r>
            <a:r>
              <a:rPr lang="th-TH" dirty="0" smtClean="0"/>
              <a:t>ยอมรับให้ใส่ </a:t>
            </a:r>
            <a:r>
              <a:rPr lang="en-US" dirty="0" smtClean="0"/>
              <a:t>self-closing tag </a:t>
            </a:r>
            <a:r>
              <a:rPr lang="th-TH" dirty="0" smtClean="0"/>
              <a:t>ได้ เช่น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US" dirty="0" smtClean="0"/>
              <a:t>  </a:t>
            </a:r>
            <a:r>
              <a:rPr lang="th-TH" dirty="0" smtClean="0"/>
              <a:t>มีความหมายเดียวกับ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h-T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h-TH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Non-void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element </a:t>
            </a:r>
            <a:r>
              <a:rPr lang="th-TH" dirty="0" smtClean="0"/>
              <a:t>ถือว่า </a:t>
            </a:r>
            <a:r>
              <a:rPr lang="en-US" dirty="0" smtClean="0"/>
              <a:t>tag </a:t>
            </a:r>
            <a:r>
              <a:rPr lang="th-TH" dirty="0" smtClean="0"/>
              <a:t>เปิดที่มี </a:t>
            </a:r>
            <a:r>
              <a:rPr lang="en-US" dirty="0" smtClean="0"/>
              <a:t>self-closing tag </a:t>
            </a:r>
            <a:r>
              <a:rPr lang="th-TH" dirty="0" smtClean="0"/>
              <a:t>เป็นเพียง </a:t>
            </a:r>
            <a:r>
              <a:rPr lang="en-US" dirty="0" smtClean="0"/>
              <a:t>tag </a:t>
            </a:r>
            <a:r>
              <a:rPr lang="th-TH" dirty="0" smtClean="0"/>
              <a:t>เปิดเท่านั้น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&lt;p&gt;&lt;/p&gt; </a:t>
            </a:r>
            <a:r>
              <a:rPr lang="th-TH" dirty="0" smtClean="0"/>
              <a:t>จึงไม่เท่ากับ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/&gt;</a:t>
            </a:r>
            <a:endParaRPr lang="th-T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HTML tag</a:t>
            </a:r>
            <a:endParaRPr lang="en-US" dirty="0" smtClean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292041"/>
              </p:ext>
            </p:extLst>
          </p:nvPr>
        </p:nvGraphicFramePr>
        <p:xfrm>
          <a:off x="770414" y="1371600"/>
          <a:ext cx="760317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30"/>
                <a:gridCol w="5801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 element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คำอธิบาย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&lt;body&gt;&lt;/body&gt;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ส่วนเนื้อหาของเอกสาร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ขึ้นบรรทัดใหม่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&lt;head&gt;&lt;/head&gt;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ส่วนหัวซึ่งมีข้อมูลเกี่ยวกับ</a:t>
                      </a:r>
                      <a:r>
                        <a:rPr lang="th-TH" baseline="0" dirty="0" smtClean="0"/>
                        <a:t>หน้าเพจแต่ไม่แสดงโดย </a:t>
                      </a:r>
                      <a:r>
                        <a:rPr lang="en-US" baseline="0" dirty="0" smtClean="0"/>
                        <a:t>browser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ระบุให้รู้ว่าเป็นหัวข้อ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(header) </a:t>
                      </a:r>
                      <a:r>
                        <a:rPr lang="th-TH" baseline="0" dirty="0" smtClean="0"/>
                        <a:t>โดยที่ 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เป็นค่า</a:t>
                      </a:r>
                      <a:r>
                        <a:rPr lang="en-US" baseline="0" dirty="0" smtClean="0"/>
                        <a:t> 1-6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&lt;html&gt;&lt;/html&gt;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ส่วนเริ่มต้นของเอกสาร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HTML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รายการใน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list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&lt;p&gt;&lt;/p&gt;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ระบุว่าเป็น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paragraph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th-TH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แบบไม่มีลำดับ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1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1331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133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E11B7C48-964C-4CD1-A93A-131042C5D98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โครงสร้างหลักของเอกสาร</a:t>
            </a:r>
            <a:r>
              <a:rPr lang="en-US" dirty="0" smtClean="0"/>
              <a:t> HTML (1)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Head</a:t>
            </a:r>
            <a:r>
              <a:rPr lang="en-US" dirty="0" smtClean="0"/>
              <a:t>: </a:t>
            </a:r>
            <a:r>
              <a:rPr lang="th-TH" dirty="0" smtClean="0"/>
              <a:t>บอกข้อมูลเกี่ยวกับหน้าเพจ </a:t>
            </a:r>
            <a:endParaRPr lang="en-US" dirty="0" smtClean="0"/>
          </a:p>
          <a:p>
            <a:pPr lvl="1"/>
            <a:r>
              <a:rPr lang="th-TH" dirty="0" smtClean="0"/>
              <a:t>ชื่อหัวเรื่อง (</a:t>
            </a:r>
            <a:r>
              <a:rPr lang="en-US" dirty="0" smtClean="0"/>
              <a:t>Title</a:t>
            </a:r>
            <a:r>
              <a:rPr lang="th-TH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Metadata </a:t>
            </a:r>
            <a:r>
              <a:rPr lang="th-TH" dirty="0" smtClean="0"/>
              <a:t>ให้ข้อมูลเกี่ยวกับข้อมูล เช่นข้อมูลของเพจ คำสำคัญ (</a:t>
            </a:r>
            <a:r>
              <a:rPr lang="en-US" dirty="0" smtClean="0"/>
              <a:t>Keywords</a:t>
            </a:r>
            <a:r>
              <a:rPr lang="th-TH" dirty="0" smtClean="0"/>
              <a:t>) ผู้เขียน (</a:t>
            </a:r>
            <a:r>
              <a:rPr lang="en-US" dirty="0" smtClean="0"/>
              <a:t>author)</a:t>
            </a:r>
          </a:p>
          <a:p>
            <a:pPr lvl="1"/>
            <a:r>
              <a:rPr lang="th-TH" dirty="0" smtClean="0"/>
              <a:t>ข้อมูลเกี่ยวกับ </a:t>
            </a:r>
            <a:r>
              <a:rPr lang="en-US" dirty="0" smtClean="0"/>
              <a:t>Style </a:t>
            </a:r>
            <a:r>
              <a:rPr lang="th-TH" dirty="0" smtClean="0"/>
              <a:t>เพื่อควบคุมการแสดงผล (</a:t>
            </a:r>
            <a:r>
              <a:rPr lang="en-US" dirty="0" smtClean="0"/>
              <a:t>appearance</a:t>
            </a:r>
            <a:r>
              <a:rPr lang="th-TH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Scripts </a:t>
            </a:r>
            <a:r>
              <a:rPr lang="th-TH" dirty="0" smtClean="0"/>
              <a:t>เพื่อควบคุมพฤติกรรม เช่น </a:t>
            </a:r>
            <a:r>
              <a:rPr lang="en-US" dirty="0" smtClean="0"/>
              <a:t>mouse rollover effects</a:t>
            </a:r>
          </a:p>
          <a:p>
            <a:pPr lvl="1"/>
            <a:endParaRPr lang="en-US" dirty="0" smtClean="0"/>
          </a:p>
          <a:p>
            <a:r>
              <a:rPr lang="en-US" b="1" dirty="0">
                <a:solidFill>
                  <a:srgbClr val="0070C0"/>
                </a:solidFill>
              </a:rPr>
              <a:t>Body</a:t>
            </a:r>
            <a:r>
              <a:rPr lang="en-US" dirty="0" smtClean="0"/>
              <a:t>: </a:t>
            </a:r>
            <a:r>
              <a:rPr lang="th-TH" dirty="0" smtClean="0"/>
              <a:t>ส่วนเนื้อหาซึ่งปรากฎในหน้าต่างของ </a:t>
            </a:r>
            <a:r>
              <a:rPr lang="en-US" dirty="0" smtClean="0"/>
              <a:t>Browser</a:t>
            </a:r>
          </a:p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ตัวอย่างเอกสาร</a:t>
            </a:r>
            <a:r>
              <a:rPr lang="en-US" dirty="0" smtClean="0"/>
              <a:t> HTML </a:t>
            </a:r>
            <a:r>
              <a:rPr lang="th-TH" dirty="0" smtClean="0"/>
              <a:t>อย่างง่าย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Head</a:t>
            </a:r>
            <a:r>
              <a:rPr lang="en-US" dirty="0" smtClean="0"/>
              <a:t>: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57300" y="3052551"/>
            <a:ext cx="6629400" cy="2769991"/>
            <a:chOff x="1257300" y="4054012"/>
            <a:chExt cx="6629400" cy="1920913"/>
          </a:xfrm>
        </p:grpSpPr>
        <p:sp>
          <p:nvSpPr>
            <p:cNvPr id="10" name="Rectangle 9"/>
            <p:cNvSpPr/>
            <p:nvPr/>
          </p:nvSpPr>
          <p:spPr>
            <a:xfrm>
              <a:off x="2247900" y="4054013"/>
              <a:ext cx="5638800" cy="192091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&lt;!DOCTYPE html&gt;</a:t>
              </a:r>
            </a:p>
            <a:p>
              <a:pPr>
                <a:buNone/>
              </a:pP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buNone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&lt;html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lang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th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"&gt;</a:t>
              </a:r>
              <a:endParaRPr lang="en-US" sz="1500" dirty="0" smtClean="0">
                <a:latin typeface="Consolas" panose="020B0609020204030204" pitchFamily="49" charset="0"/>
                <a:ea typeface="Tahoma" pitchFamily="34" charset="0"/>
                <a:cs typeface="Consolas" panose="020B0609020204030204" pitchFamily="49" charset="0"/>
              </a:endParaRPr>
            </a:p>
            <a:p>
              <a:r>
                <a:rPr lang="en-US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  &lt;head&gt;</a:t>
              </a:r>
            </a:p>
            <a:p>
              <a:r>
                <a:rPr lang="fr-FR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     &lt;</a:t>
              </a:r>
              <a:r>
                <a:rPr lang="fr-FR" sz="15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meta</a:t>
              </a:r>
              <a:r>
                <a:rPr lang="fr-FR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</a:t>
              </a:r>
              <a:r>
                <a:rPr lang="fr-FR" sz="15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charset</a:t>
              </a:r>
              <a:r>
                <a:rPr lang="fr-FR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="utf-8"&gt;</a:t>
              </a:r>
              <a:endPara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ea typeface="Tahoma" pitchFamily="34" charset="0"/>
                <a:cs typeface="Consolas" panose="020B0609020204030204" pitchFamily="49" charset="0"/>
              </a:endParaRPr>
            </a:p>
            <a:p>
              <a:r>
                <a:rPr lang="en-US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     &lt;title&gt;</a:t>
              </a:r>
              <a:r>
                <a:rPr lang="th-TH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หัวเรื่องของเอกสาร&lt;/</a:t>
              </a:r>
              <a:r>
                <a:rPr lang="en-US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title&gt;</a:t>
              </a:r>
            </a:p>
            <a:p>
              <a:r>
                <a:rPr lang="en-US" sz="15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  &lt;/head&gt;</a:t>
              </a:r>
            </a:p>
            <a:p>
              <a:r>
                <a:rPr lang="en-US" sz="1500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  &lt;body&gt;</a:t>
              </a:r>
            </a:p>
            <a:p>
              <a:r>
                <a:rPr lang="en-US" sz="1500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      &lt;p&gt;</a:t>
              </a:r>
              <a:r>
                <a:rPr lang="th-TH" sz="1500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สวัสดีชาวโลก (</a:t>
              </a:r>
              <a:r>
                <a:rPr lang="en-US" sz="1500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Hello World)!&lt;/p&gt;</a:t>
              </a:r>
            </a:p>
            <a:p>
              <a:r>
                <a:rPr lang="en-US" sz="1500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   &lt;/body&gt;</a:t>
              </a:r>
            </a:p>
            <a:p>
              <a:r>
                <a:rPr lang="en-US" sz="1500" dirty="0" smtClean="0"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&lt;/html&gt;</a:t>
              </a:r>
              <a:endParaRPr lang="th-TH" sz="1600" dirty="0" smtClean="0">
                <a:latin typeface="Consolas" panose="020B0609020204030204" pitchFamily="49" charset="0"/>
                <a:ea typeface="Tahoma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257300" y="4054012"/>
              <a:ext cx="990600" cy="1920913"/>
            </a:xfrm>
            <a:prstGeom prst="rect">
              <a:avLst/>
            </a:prstGeom>
            <a:solidFill>
              <a:srgbClr val="B3CBA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ตัวอย่าง</a:t>
              </a:r>
            </a:p>
          </p:txBody>
        </p:sp>
      </p:grp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591582"/>
            <a:ext cx="2057400" cy="581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419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 smtClean="0"/>
              <a:t>เกิดจากความร่วมมือระหว่าง </a:t>
            </a:r>
            <a:r>
              <a:rPr lang="en-US" dirty="0" smtClean="0"/>
              <a:t>W3C</a:t>
            </a:r>
            <a:r>
              <a:rPr lang="th-TH" dirty="0" smtClean="0"/>
              <a:t> และ </a:t>
            </a:r>
            <a:r>
              <a:rPr lang="en-US" dirty="0" smtClean="0"/>
              <a:t>Web Hypertext Application Technology Working Group (WHATWG)</a:t>
            </a:r>
            <a:endParaRPr lang="th-TH" dirty="0" smtClean="0"/>
          </a:p>
          <a:p>
            <a:r>
              <a:rPr lang="th-TH" dirty="0" smtClean="0"/>
              <a:t>เป็น</a:t>
            </a:r>
            <a:r>
              <a:rPr lang="en-US" dirty="0" smtClean="0"/>
              <a:t> HTML</a:t>
            </a:r>
            <a:r>
              <a:rPr lang="th-TH" dirty="0" smtClean="0"/>
              <a:t> ที่เป็นมาตรฐานใหม่สำหรับ </a:t>
            </a:r>
            <a:r>
              <a:rPr lang="en-US" dirty="0" smtClean="0"/>
              <a:t>HTML, XHTML</a:t>
            </a:r>
            <a:r>
              <a:rPr lang="th-TH" dirty="0" smtClean="0"/>
              <a:t> และ</a:t>
            </a:r>
            <a:r>
              <a:rPr lang="en-US" dirty="0" smtClean="0"/>
              <a:t> HTML DOM</a:t>
            </a:r>
          </a:p>
          <a:p>
            <a:r>
              <a:rPr lang="en-US" dirty="0" smtClean="0"/>
              <a:t>Candidate </a:t>
            </a:r>
            <a:r>
              <a:rPr lang="en-US" dirty="0"/>
              <a:t>Recommendation (28 October 2014): </a:t>
            </a:r>
            <a:r>
              <a:rPr lang="th-TH" dirty="0" smtClean="0"/>
              <a:t>บราวเซอร์รองรับ </a:t>
            </a:r>
            <a:r>
              <a:rPr lang="en-US" dirty="0" smtClean="0"/>
              <a:t>features </a:t>
            </a:r>
            <a:r>
              <a:rPr lang="th-TH" dirty="0" smtClean="0"/>
              <a:t>ส่วน</a:t>
            </a:r>
            <a:r>
              <a:rPr lang="th-TH" dirty="0"/>
              <a:t>ใหญ่</a:t>
            </a:r>
            <a:endParaRPr lang="en-US" dirty="0" smtClean="0"/>
          </a:p>
          <a:p>
            <a:r>
              <a:rPr lang="th-TH" dirty="0" smtClean="0"/>
              <a:t>ความสามารถ</a:t>
            </a:r>
            <a:endParaRPr lang="en-US" dirty="0" smtClean="0"/>
          </a:p>
          <a:p>
            <a:pPr lvl="1"/>
            <a:r>
              <a:rPr lang="en-US" dirty="0" smtClean="0"/>
              <a:t>features</a:t>
            </a:r>
            <a:r>
              <a:rPr lang="th-TH" dirty="0" smtClean="0"/>
              <a:t> ใหม่ที่สร้างจากพื้นฐานของ</a:t>
            </a:r>
            <a:r>
              <a:rPr lang="en-US" dirty="0" smtClean="0"/>
              <a:t> HTML, CSS, DOM</a:t>
            </a:r>
            <a:r>
              <a:rPr lang="th-TH" dirty="0" smtClean="0"/>
              <a:t> และ</a:t>
            </a:r>
            <a:r>
              <a:rPr lang="en-US" dirty="0" smtClean="0"/>
              <a:t> JavaScript</a:t>
            </a:r>
          </a:p>
          <a:p>
            <a:pPr lvl="1"/>
            <a:r>
              <a:rPr lang="th-TH" dirty="0" smtClean="0"/>
              <a:t>ลดจำนวน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 </a:t>
            </a:r>
            <a:r>
              <a:rPr lang="th-TH" dirty="0" smtClean="0"/>
              <a:t>ภายนอก </a:t>
            </a:r>
            <a:r>
              <a:rPr lang="en-US" dirty="0" smtClean="0"/>
              <a:t>(</a:t>
            </a:r>
            <a:r>
              <a:rPr lang="th-TH" dirty="0" smtClean="0"/>
              <a:t>เช่น</a:t>
            </a:r>
            <a:r>
              <a:rPr lang="en-US" dirty="0" smtClean="0"/>
              <a:t> Flash)</a:t>
            </a:r>
          </a:p>
          <a:p>
            <a:pPr lvl="1"/>
            <a:r>
              <a:rPr lang="th-TH" dirty="0" smtClean="0"/>
              <a:t>จัดการกับความผิดพลาดได้ดีขึ้น</a:t>
            </a:r>
            <a:endParaRPr lang="en-US" dirty="0" smtClean="0"/>
          </a:p>
          <a:p>
            <a:pPr lvl="1"/>
            <a:r>
              <a:rPr lang="th-TH" dirty="0" smtClean="0"/>
              <a:t>เพิ่ม </a:t>
            </a:r>
            <a:r>
              <a:rPr lang="en-US" dirty="0" smtClean="0"/>
              <a:t>markup </a:t>
            </a:r>
            <a:r>
              <a:rPr lang="th-TH" dirty="0" smtClean="0"/>
              <a:t>เพื่อใช้แทน</a:t>
            </a:r>
            <a:r>
              <a:rPr lang="en-US" dirty="0" smtClean="0"/>
              <a:t> scripting</a:t>
            </a:r>
            <a:endParaRPr lang="th-TH" dirty="0" smtClean="0"/>
          </a:p>
          <a:p>
            <a:pPr lvl="1"/>
            <a:r>
              <a:rPr lang="th-TH" dirty="0" smtClean="0"/>
              <a:t>ควรจะไม่ขึ้นกับอุปกรณ์ (</a:t>
            </a:r>
            <a:r>
              <a:rPr lang="en-US" dirty="0" smtClean="0"/>
              <a:t>device independent</a:t>
            </a:r>
            <a:r>
              <a:rPr lang="th-TH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5867400"/>
            <a:ext cx="5181600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ดูเพิ่มได้จาก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http://www.w3schools.com/html5/default.asp</a:t>
            </a:r>
            <a:endParaRPr lang="th-TH" sz="1400" dirty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A69-C2BF-480A-9417-91BA742641B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กลไกพื้นฐานของการเชื่อมโยงบนเว็บ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ประกอบไปด้วย </a:t>
            </a:r>
            <a:r>
              <a:rPr lang="en-US" dirty="0" smtClean="0"/>
              <a:t>3 </a:t>
            </a:r>
            <a:r>
              <a:rPr lang="th-TH" dirty="0" smtClean="0"/>
              <a:t>ส่วน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URI: </a:t>
            </a:r>
            <a:r>
              <a:rPr lang="th-TH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Uniform Naming Scheme</a:t>
            </a:r>
            <a:r>
              <a:rPr lang="en-US" i="1" dirty="0" smtClean="0"/>
              <a:t> </a:t>
            </a:r>
            <a:r>
              <a:rPr lang="th-TH" dirty="0" smtClean="0"/>
              <a:t>สำหรับการระบุถึงทรัพยากร (</a:t>
            </a:r>
            <a:r>
              <a:rPr lang="en-US" dirty="0" smtClean="0"/>
              <a:t>resources</a:t>
            </a:r>
            <a:r>
              <a:rPr lang="th-TH" dirty="0" smtClean="0"/>
              <a:t>)</a:t>
            </a:r>
            <a:endParaRPr lang="en-US" dirty="0"/>
          </a:p>
          <a:p>
            <a:pPr lvl="1"/>
            <a:r>
              <a:rPr lang="en-US" dirty="0"/>
              <a:t>HTTP: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Universal Network Protocol</a:t>
            </a:r>
            <a:r>
              <a:rPr lang="th-TH" dirty="0" smtClean="0"/>
              <a:t> ช่วยในการสื่อสารเพื่อการเข้าถึงทรัพยากรนั้น</a:t>
            </a:r>
            <a:endParaRPr lang="en-US" dirty="0"/>
          </a:p>
          <a:p>
            <a:pPr lvl="1"/>
            <a:r>
              <a:rPr lang="en-US" dirty="0"/>
              <a:t>HTML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1"/>
                </a:solidFill>
              </a:rPr>
              <a:t>“Hypertext” Universal User Interface </a:t>
            </a:r>
            <a:r>
              <a:rPr lang="th-TH" dirty="0" smtClean="0"/>
              <a:t>ช่วยในการนำเสนอและท่อง (</a:t>
            </a:r>
            <a:r>
              <a:rPr lang="en-US" dirty="0" smtClean="0"/>
              <a:t>navigate</a:t>
            </a:r>
            <a:r>
              <a:rPr lang="th-TH" dirty="0" smtClean="0"/>
              <a:t>) ไปตามทรัพยากรต่าง 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Features </a:t>
            </a:r>
            <a:r>
              <a:rPr lang="th-TH" dirty="0" smtClean="0"/>
              <a:t>ที่เพิ่มขึ้นใน </a:t>
            </a:r>
            <a:r>
              <a:rPr lang="en-US" dirty="0" smtClean="0"/>
              <a:t>HTML5</a:t>
            </a:r>
            <a:r>
              <a:rPr lang="en-US" dirty="0"/>
              <a:t>: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www.w3.org/TR/html5-diff/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th-TH" dirty="0"/>
              <a:t>รองรับ </a:t>
            </a:r>
            <a:r>
              <a:rPr lang="en-US" dirty="0"/>
              <a:t>content elements</a:t>
            </a:r>
            <a:r>
              <a:rPr lang="th-TH" dirty="0"/>
              <a:t> เพิ่มเช่น</a:t>
            </a:r>
            <a:r>
              <a:rPr lang="en-US" dirty="0"/>
              <a:t> article, footer, header, </a:t>
            </a:r>
            <a:r>
              <a:rPr lang="en-US" dirty="0" err="1"/>
              <a:t>nav</a:t>
            </a:r>
            <a:r>
              <a:rPr lang="en-US" dirty="0"/>
              <a:t>, section</a:t>
            </a:r>
          </a:p>
          <a:p>
            <a:pPr lvl="1"/>
            <a:r>
              <a:rPr lang="th-TH" dirty="0"/>
              <a:t>มี</a:t>
            </a:r>
            <a:r>
              <a:rPr lang="en-US" dirty="0"/>
              <a:t> form controls</a:t>
            </a:r>
            <a:r>
              <a:rPr lang="th-TH" dirty="0"/>
              <a:t> ใหม่เช่น</a:t>
            </a:r>
            <a:r>
              <a:rPr lang="en-US" dirty="0"/>
              <a:t> calendar, date, time, email, </a:t>
            </a:r>
            <a:r>
              <a:rPr lang="en-US" dirty="0" err="1"/>
              <a:t>url</a:t>
            </a:r>
            <a:r>
              <a:rPr lang="en-US" dirty="0"/>
              <a:t>, search</a:t>
            </a:r>
          </a:p>
          <a:p>
            <a:pPr lvl="1"/>
            <a:r>
              <a:rPr lang="en-US" dirty="0"/>
              <a:t>video </a:t>
            </a:r>
            <a:r>
              <a:rPr lang="th-TH" dirty="0"/>
              <a:t>และ </a:t>
            </a:r>
            <a:r>
              <a:rPr lang="en-US" dirty="0"/>
              <a:t>audio elements </a:t>
            </a:r>
            <a:r>
              <a:rPr lang="th-TH" dirty="0"/>
              <a:t>สำหรับเล่น</a:t>
            </a:r>
            <a:r>
              <a:rPr lang="en-US" dirty="0"/>
              <a:t> media</a:t>
            </a:r>
          </a:p>
          <a:p>
            <a:pPr lvl="1"/>
            <a:r>
              <a:rPr lang="en-US" dirty="0" smtClean="0"/>
              <a:t>canvas element </a:t>
            </a:r>
            <a:r>
              <a:rPr lang="th-TH" dirty="0" smtClean="0"/>
              <a:t>สำหรับการวาด (</a:t>
            </a:r>
            <a:r>
              <a:rPr lang="en-US" dirty="0" smtClean="0"/>
              <a:t>drawing</a:t>
            </a:r>
            <a:r>
              <a:rPr lang="th-TH" dirty="0" smtClean="0"/>
              <a:t>)</a:t>
            </a:r>
            <a:endParaRPr lang="en-US" dirty="0" smtClean="0"/>
          </a:p>
          <a:p>
            <a:pPr lvl="1"/>
            <a:r>
              <a:rPr lang="th-TH" dirty="0" smtClean="0"/>
              <a:t>สนับสนุนการใช้</a:t>
            </a:r>
            <a:r>
              <a:rPr lang="en-US" dirty="0" smtClean="0"/>
              <a:t> local offline storage</a:t>
            </a:r>
          </a:p>
          <a:p>
            <a:r>
              <a:rPr lang="en-US" dirty="0" smtClean="0"/>
              <a:t>Browser Support: HTML5 </a:t>
            </a:r>
            <a:r>
              <a:rPr lang="th-TH" dirty="0" smtClean="0"/>
              <a:t>อาจไม่สนับสนุนทุก </a:t>
            </a:r>
            <a:r>
              <a:rPr lang="en-US" dirty="0" smtClean="0"/>
              <a:t>features</a:t>
            </a:r>
          </a:p>
          <a:p>
            <a:pPr lvl="1"/>
            <a:r>
              <a:rPr lang="th-TH" dirty="0" smtClean="0"/>
              <a:t>ทุกบราวเซอร์หลัก </a:t>
            </a:r>
            <a:r>
              <a:rPr lang="en-US" dirty="0" smtClean="0"/>
              <a:t>(Safari, Chrome, Firefox, Opera, Internet Explorer) </a:t>
            </a:r>
            <a:r>
              <a:rPr lang="th-TH" dirty="0" smtClean="0"/>
              <a:t>รองรับ</a:t>
            </a:r>
            <a:r>
              <a:rPr lang="en-US" dirty="0" smtClean="0"/>
              <a:t> HTML5 features </a:t>
            </a:r>
            <a:r>
              <a:rPr lang="th-TH" dirty="0" smtClean="0"/>
              <a:t>ใหม่ ๆ ในเวอร์ชันล่าสุดของมัน</a:t>
            </a:r>
          </a:p>
          <a:p>
            <a:pPr lvl="1"/>
            <a:r>
              <a:rPr lang="th-TH" dirty="0" smtClean="0"/>
              <a:t>ดูรายละเอียด </a:t>
            </a:r>
            <a:r>
              <a:rPr lang="en-US" dirty="0" smtClean="0"/>
              <a:t>compatibility </a:t>
            </a:r>
            <a:r>
              <a:rPr lang="th-TH" dirty="0" smtClean="0"/>
              <a:t>ของบราวเซอร์ได้ที่ </a:t>
            </a:r>
            <a:r>
              <a:rPr lang="en-US" dirty="0" smtClean="0">
                <a:hlinkClick r:id="rId3"/>
              </a:rPr>
              <a:t>http://beta.html5test.com/results.html</a:t>
            </a:r>
            <a:endParaRPr lang="en-US" dirty="0" smtClean="0"/>
          </a:p>
          <a:p>
            <a:pPr lvl="1"/>
            <a:r>
              <a:rPr lang="th-TH" dirty="0" smtClean="0"/>
              <a:t>ค้นหา </a:t>
            </a:r>
            <a:r>
              <a:rPr lang="en-US" dirty="0" smtClean="0"/>
              <a:t>feature </a:t>
            </a:r>
            <a:r>
              <a:rPr lang="th-TH" dirty="0" smtClean="0"/>
              <a:t>และการสนับสนุนของบราวเซอร์ ที่ </a:t>
            </a:r>
            <a:r>
              <a:rPr lang="en-US" dirty="0">
                <a:hlinkClick r:id="rId4"/>
              </a:rPr>
              <a:t>http://caniuse.com/#</a:t>
            </a:r>
            <a:r>
              <a:rPr lang="en-US" dirty="0" smtClean="0">
                <a:hlinkClick r:id="rId4"/>
              </a:rPr>
              <a:t>comparison</a:t>
            </a: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Tag </a:t>
            </a:r>
            <a:r>
              <a:rPr lang="th-TH" dirty="0" smtClean="0"/>
              <a:t>เกี่ยวกับโครงสร้างเอกสาร </a:t>
            </a:r>
            <a:r>
              <a:rPr lang="en-US" dirty="0" smtClean="0"/>
              <a:t>(Document Structure)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07438"/>
              </p:ext>
            </p:extLst>
          </p:nvPr>
        </p:nvGraphicFramePr>
        <p:xfrm>
          <a:off x="457200" y="1143000"/>
          <a:ext cx="8458200" cy="487680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143000"/>
                <a:gridCol w="7315200"/>
              </a:tblGrid>
              <a:tr h="582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คำอธิบายอย่างย่อ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82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html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root element 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สำหรับเอกสาร 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(X)HTML </a:t>
                      </a:r>
                      <a:endParaRPr lang="en-US" sz="1800" dirty="0" smtClean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2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ภายใน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บรรจุเมทาดาตา (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metadata)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และคำสั่ง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นำเข้าไฟล์ที่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เกี่ยวข้อง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2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title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หัวเรื่อง (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title) 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ของหน้าเว็บซึ่งจะถูกแสดงไว้ที่ 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title bar 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Web browser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2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เนื้อหา (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body) 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ของหน้าเว็บ ในส่วนนี้เป็นเนื้อหาที่ตั้งใจนำเสนอ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แสดงให้ผู้ใช้ดู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ตัวแบ่งส่วน (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logical division)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การจัด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กลุ่มให้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สอดคล้องกับแนวคิดของเนื้อหา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div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ส่วนหลักสำคัญในการจัดวางหน้าเว็บเมื่อใช้ร่วมกับ 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span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คล้าย 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div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ยกเว้นเป็น 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in-line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text; span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ใช้แบ่ง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ส่วนย่อย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ภายในประโยค</a:t>
                      </a:r>
                      <a:r>
                        <a:rPr lang="th-TH" sz="18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 </a:t>
                      </a:r>
                      <a:r>
                        <a:rPr lang="en-US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paragraph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793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ข้อความให้เป็น 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paragraph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4266455"/>
            <a:ext cx="461665" cy="1515800"/>
          </a:xfrm>
          <a:prstGeom prst="rect">
            <a:avLst/>
          </a:prstGeom>
          <a:solidFill>
            <a:srgbClr val="FFFFFF">
              <a:alpha val="41961"/>
            </a:srgbClr>
          </a:solidFill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Non-semantic</a:t>
            </a:r>
            <a:endParaRPr lang="th-TH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ข้อจำกัดของ </a:t>
            </a:r>
            <a:r>
              <a:rPr lang="en-US" smtClean="0"/>
              <a:t>tag elements </a:t>
            </a:r>
            <a:r>
              <a:rPr lang="th-TH" smtClean="0"/>
              <a:t>แบบเดิม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ข้อจำกัดของ </a:t>
            </a:r>
            <a:r>
              <a:rPr lang="en-US" dirty="0" smtClean="0"/>
              <a:t>tag elements </a:t>
            </a:r>
            <a:r>
              <a:rPr lang="th-TH" dirty="0" smtClean="0"/>
              <a:t>เดิม </a:t>
            </a:r>
          </a:p>
          <a:p>
            <a:pPr lvl="2"/>
            <a:r>
              <a:rPr lang="th-TH" dirty="0" smtClean="0"/>
              <a:t>เช่น </a:t>
            </a:r>
            <a:r>
              <a:rPr lang="en-US" dirty="0" smtClean="0"/>
              <a:t>list, paragraphs, table </a:t>
            </a:r>
            <a:r>
              <a:rPr lang="th-TH" dirty="0" smtClean="0"/>
              <a:t>เมื่อนำมาใช้กำหนดเป็นโครงสร้าง</a:t>
            </a:r>
          </a:p>
          <a:p>
            <a:pPr lvl="1"/>
            <a:r>
              <a:rPr lang="th-TH" dirty="0" smtClean="0"/>
              <a:t>ความหลากหลายของชื่อ </a:t>
            </a:r>
            <a:r>
              <a:rPr lang="en-US" dirty="0" smtClean="0"/>
              <a:t>id</a:t>
            </a:r>
            <a:r>
              <a:rPr lang="th-TH" dirty="0" smtClean="0"/>
              <a:t> หรือ </a:t>
            </a:r>
            <a:r>
              <a:rPr lang="en-US" dirty="0" smtClean="0"/>
              <a:t>class</a:t>
            </a:r>
            <a:r>
              <a:rPr lang="th-TH" dirty="0" smtClean="0"/>
              <a:t> แตกต่างตามแต่นักพัฒนา</a:t>
            </a:r>
          </a:p>
          <a:p>
            <a:pPr lvl="1"/>
            <a:r>
              <a:rPr lang="th-TH" dirty="0" smtClean="0"/>
              <a:t>การกำหนดสไตล์ แม้จะใช้ชื่อ </a:t>
            </a:r>
            <a:r>
              <a:rPr lang="en-US" dirty="0" smtClean="0"/>
              <a:t>elements </a:t>
            </a:r>
            <a:r>
              <a:rPr lang="th-TH" dirty="0" smtClean="0"/>
              <a:t>เหมือนกันก็มีความแตกต่างกัน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th-TH" dirty="0" smtClean="0"/>
              <a:t>และเว็บเพจมีขนาดใหญ่เพิ่มขึ้นเรื่อย ๆ จากการขาดมาตรฐาน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7323DF-8D7B-41E2-B0D5-4A6E231CC82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ชื่อ </a:t>
            </a:r>
            <a:r>
              <a:rPr lang="en-US" dirty="0" smtClean="0"/>
              <a:t>Id, class </a:t>
            </a:r>
            <a:r>
              <a:rPr lang="th-TH" dirty="0" smtClean="0"/>
              <a:t>ที่พบบ่อย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117323DF-8D7B-41E2-B0D5-4A6E231CC82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4987925"/>
          </a:xfrm>
        </p:spPr>
        <p:txBody>
          <a:bodyPr/>
          <a:lstStyle/>
          <a:p>
            <a:pPr lvl="1"/>
            <a:endParaRPr lang="th-TH" dirty="0" smtClean="0"/>
          </a:p>
          <a:p>
            <a:endParaRPr lang="th-TH" b="1" dirty="0" smtClean="0">
              <a:solidFill>
                <a:schemeClr val="accent4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1" y="914400"/>
            <a:ext cx="5548312" cy="34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2948"/>
            <a:ext cx="4419600" cy="427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11" y="4526340"/>
            <a:ext cx="4102289" cy="1569660"/>
          </a:xfrm>
          <a:prstGeom prst="rect">
            <a:avLst/>
          </a:prstGeom>
          <a:solidFill>
            <a:srgbClr val="F5F1E0"/>
          </a:solidFill>
        </p:spPr>
        <p:txBody>
          <a:bodyPr wrap="square">
            <a:spAutoFit/>
          </a:bodyPr>
          <a:lstStyle/>
          <a:p>
            <a:r>
              <a:rPr lang="th-TH" sz="2800" dirty="0">
                <a:latin typeface="Angsana New" panose="02020603050405020304" pitchFamily="18" charset="-34"/>
              </a:rPr>
              <a:t>การสำรวจ ชื่อ </a:t>
            </a:r>
            <a:r>
              <a:rPr lang="en-US" sz="2800" dirty="0">
                <a:latin typeface="Angsana New" panose="02020603050405020304" pitchFamily="18" charset="-34"/>
              </a:rPr>
              <a:t>id class </a:t>
            </a:r>
            <a:r>
              <a:rPr lang="th-TH" sz="2800" dirty="0">
                <a:latin typeface="Angsana New" panose="02020603050405020304" pitchFamily="18" charset="-34"/>
              </a:rPr>
              <a:t>โดย </a:t>
            </a:r>
            <a:r>
              <a:rPr lang="en-US" sz="2800" dirty="0">
                <a:latin typeface="Angsana New" panose="02020603050405020304" pitchFamily="18" charset="-34"/>
              </a:rPr>
              <a:t>Google</a:t>
            </a:r>
            <a:r>
              <a:rPr lang="th-TH" sz="2800" dirty="0">
                <a:latin typeface="Angsana New" panose="02020603050405020304" pitchFamily="18" charset="-34"/>
              </a:rPr>
              <a:t> </a:t>
            </a:r>
            <a:endParaRPr lang="th-TH" sz="2800" dirty="0" smtClean="0">
              <a:latin typeface="Angsana New" panose="02020603050405020304" pitchFamily="18" charset="-34"/>
            </a:endParaRPr>
          </a:p>
          <a:p>
            <a:r>
              <a:rPr lang="th-TH" sz="2800" dirty="0" smtClean="0">
                <a:latin typeface="Angsana New" panose="02020603050405020304" pitchFamily="18" charset="-34"/>
              </a:rPr>
              <a:t>(</a:t>
            </a:r>
            <a:r>
              <a:rPr lang="en-US" sz="2800" dirty="0">
                <a:latin typeface="Angsana New" panose="02020603050405020304" pitchFamily="18" charset="-34"/>
              </a:rPr>
              <a:t>Web Authoring Statistics: Classes</a:t>
            </a:r>
            <a:r>
              <a:rPr lang="th-TH" sz="2800" dirty="0">
                <a:latin typeface="Angsana New" panose="02020603050405020304" pitchFamily="18" charset="-34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gsana New" panose="02020603050405020304" pitchFamily="18" charset="-34"/>
                <a:hlinkClick r:id="rId5"/>
              </a:rPr>
              <a:t>https://</a:t>
            </a:r>
            <a:r>
              <a:rPr lang="en-US" sz="2000" dirty="0" smtClean="0">
                <a:latin typeface="Angsana New" panose="02020603050405020304" pitchFamily="18" charset="-34"/>
                <a:hlinkClick r:id="rId5"/>
              </a:rPr>
              <a:t>developers.google.com/webmasters/state-of-the-web/2005/classes?csw=1</a:t>
            </a:r>
            <a:r>
              <a:rPr lang="th-TH" sz="2000" dirty="0" smtClean="0">
                <a:latin typeface="Angsana New" panose="02020603050405020304" pitchFamily="18" charset="-34"/>
              </a:rPr>
              <a:t> </a:t>
            </a:r>
            <a:endParaRPr lang="th-TH" sz="2800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26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r>
              <a:rPr lang="en-US" dirty="0"/>
              <a:t>5</a:t>
            </a:r>
            <a:r>
              <a:rPr lang="en-US" dirty="0" smtClean="0"/>
              <a:t> Tag </a:t>
            </a:r>
            <a:r>
              <a:rPr lang="th-TH" dirty="0" smtClean="0"/>
              <a:t>เกี่ยวกับโครงสร้างเอกสาร </a:t>
            </a:r>
            <a:r>
              <a:rPr lang="en-US" dirty="0" smtClean="0"/>
              <a:t>(Document Structure)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172162"/>
              </p:ext>
            </p:extLst>
          </p:nvPr>
        </p:nvGraphicFramePr>
        <p:xfrm>
          <a:off x="457200" y="1143000"/>
          <a:ext cx="8458200" cy="472439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143000"/>
                <a:gridCol w="7315200"/>
              </a:tblGrid>
              <a:tr h="674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คำอธิบายอย่างย่อ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section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ใช้แยกส่วนของ</a:t>
                      </a:r>
                      <a:r>
                        <a:rPr lang="th-TH" sz="1800" b="1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กลุ่มเอกสาร</a:t>
                      </a:r>
                      <a:r>
                        <a:rPr lang="en-US" sz="1800" b="1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เรื่องราว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article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เนื้อหาเอกสาร</a:t>
                      </a:r>
                      <a:r>
                        <a:rPr lang="th-TH" sz="1800" b="1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เฉพาะเรื่อง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ใดเรื่องหนึ่ง </a:t>
                      </a:r>
                      <a:r>
                        <a:rPr lang="en-US" sz="16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(independent</a:t>
                      </a:r>
                      <a:r>
                        <a:rPr lang="en-US" sz="1600" baseline="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self-contained content)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aside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block 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ของเนื้อหา</a:t>
                      </a:r>
                      <a:r>
                        <a:rPr lang="th-TH" sz="180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ที่เกี่ยวข้อง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กับเนื้อหาหลัก (ไม่เกี่ยวข้องโดยตรง)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header</a:t>
                      </a:r>
                      <a:endParaRPr lang="th-TH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ส่วนหัวข้อ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header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ของหน้า 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Page 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หรือ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section</a:t>
                      </a:r>
                      <a:endParaRPr lang="th-TH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footer</a:t>
                      </a:r>
                      <a:endParaRPr lang="th-TH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ส่วนท้าย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footer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ของหน้า 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Page 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หรือ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section</a:t>
                      </a:r>
                      <a:endParaRPr lang="th-TH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nav</a:t>
                      </a:r>
                      <a:endParaRPr lang="th-TH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ส่วนของ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navigation </a:t>
                      </a:r>
                      <a:r>
                        <a:rPr lang="th-TH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ของหน้า </a:t>
                      </a:r>
                      <a:r>
                        <a:rPr lang="en-US" sz="180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Page</a:t>
                      </a:r>
                      <a:endParaRPr lang="th-TH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04800"/>
            <a:ext cx="487680" cy="487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2976265"/>
            <a:ext cx="461665" cy="1054135"/>
          </a:xfrm>
          <a:prstGeom prst="rect">
            <a:avLst/>
          </a:prstGeom>
          <a:solidFill>
            <a:srgbClr val="FFFFFF">
              <a:alpha val="41961"/>
            </a:srgbClr>
          </a:solidFill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Semantic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0481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Tag HTML5 </a:t>
            </a:r>
            <a:r>
              <a:rPr lang="th-TH" dirty="0" smtClean="0"/>
              <a:t>ที่ใช้กับเอกสาร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862892"/>
              </p:ext>
            </p:extLst>
          </p:nvPr>
        </p:nvGraphicFramePr>
        <p:xfrm>
          <a:off x="342900" y="1137086"/>
          <a:ext cx="8458200" cy="495891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19200"/>
                <a:gridCol w="7239000"/>
              </a:tblGrid>
              <a:tr h="674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คำอธิบายอย่างย่อ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details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กำหนดรายละเอียดเพิ่มที่ผู้ใช้สามารถดูหรือซ่อนได้ (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Chrome)  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แสดงส่วน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heading 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สำหรับ 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&lt;details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figcaption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caption 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สำหรับ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&lt;figure&gt;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figure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 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self-contained content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เช่น ภาพ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diagrams, 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code listings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ฯลฯ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hgroup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จัดกลุ่มของเซ็ต 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h1&gt; 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ถึง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&lt;h6&gt; elements 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เมื่อ 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heading 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มีหลายระดับ 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 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marked/highlighted </a:t>
                      </a: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wbr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กำหนดจุดสำหรับแบ่งคำ  (</a:t>
                      </a:r>
                      <a:r>
                        <a:rPr 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word break) </a:t>
                      </a:r>
                      <a:r>
                        <a:rPr lang="th-TH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เช่นกรณีที่คำยาว 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04800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หน้าเพจ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566362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ดูคำอธิบายเพิ่มเติมจาก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structural elements</a:t>
            </a: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://www.w3.org/wiki/HTML_structural_elements#Enter_HTML5_structural_elements</a:t>
            </a:r>
            <a:endPara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600" y="1428084"/>
            <a:ext cx="2808000" cy="4082894"/>
            <a:chOff x="451757" y="609600"/>
            <a:chExt cx="2592000" cy="3483427"/>
          </a:xfrm>
        </p:grpSpPr>
        <p:grpSp>
          <p:nvGrpSpPr>
            <p:cNvPr id="20" name="Group 19"/>
            <p:cNvGrpSpPr/>
            <p:nvPr/>
          </p:nvGrpSpPr>
          <p:grpSpPr>
            <a:xfrm>
              <a:off x="451757" y="2696329"/>
              <a:ext cx="2592000" cy="730094"/>
              <a:chOff x="451757" y="2696329"/>
              <a:chExt cx="2592000" cy="730094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51757" y="2696329"/>
                <a:ext cx="2592000" cy="73009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Rest of Content</a:t>
                </a:r>
                <a:endParaRPr kumimoji="0" lang="th-T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 flipV="1">
                <a:off x="1790700" y="2696329"/>
                <a:ext cx="0" cy="73009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</p:cxnSp>
        </p:grpSp>
        <p:sp>
          <p:nvSpPr>
            <p:cNvPr id="9" name="Rectangle 8"/>
            <p:cNvSpPr/>
            <p:nvPr/>
          </p:nvSpPr>
          <p:spPr bwMode="auto">
            <a:xfrm>
              <a:off x="533400" y="609600"/>
              <a:ext cx="2438400" cy="4572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3400" y="1066800"/>
              <a:ext cx="2438400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Navigation Menu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66800" y="1360713"/>
              <a:ext cx="1447800" cy="2275114"/>
            </a:xfrm>
            <a:prstGeom prst="rect">
              <a:avLst/>
            </a:prstGeom>
            <a:solidFill>
              <a:srgbClr val="FFFF99">
                <a:alpha val="7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44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Main Content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1360713"/>
              <a:ext cx="457200" cy="2275114"/>
            </a:xfrm>
            <a:prstGeom prst="rect">
              <a:avLst/>
            </a:prstGeom>
            <a:solidFill>
              <a:srgbClr val="CCFF99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Sidebar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3400" y="1360713"/>
              <a:ext cx="533400" cy="2275114"/>
            </a:xfrm>
            <a:prstGeom prst="rect">
              <a:avLst/>
            </a:prstGeom>
            <a:solidFill>
              <a:srgbClr val="CCFF99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Sidebar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33400" y="3635827"/>
              <a:ext cx="2438400" cy="4572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Footer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9900" y="1428331"/>
            <a:ext cx="2808000" cy="4082894"/>
            <a:chOff x="457200" y="609600"/>
            <a:chExt cx="2592000" cy="3483427"/>
          </a:xfrm>
        </p:grpSpPr>
        <p:grpSp>
          <p:nvGrpSpPr>
            <p:cNvPr id="26" name="Group 25"/>
            <p:cNvGrpSpPr/>
            <p:nvPr/>
          </p:nvGrpSpPr>
          <p:grpSpPr>
            <a:xfrm>
              <a:off x="457200" y="2696329"/>
              <a:ext cx="2592000" cy="730094"/>
              <a:chOff x="457200" y="2696329"/>
              <a:chExt cx="2592000" cy="7300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457200" y="2696329"/>
                <a:ext cx="2592000" cy="73009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Rest of Content</a:t>
                </a:r>
                <a:endParaRPr kumimoji="0" lang="th-T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 bwMode="auto">
              <a:xfrm flipV="1">
                <a:off x="1790700" y="2696329"/>
                <a:ext cx="0" cy="73009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</p:cxnSp>
        </p:grpSp>
        <p:sp>
          <p:nvSpPr>
            <p:cNvPr id="27" name="Rectangle 26"/>
            <p:cNvSpPr/>
            <p:nvPr/>
          </p:nvSpPr>
          <p:spPr bwMode="auto">
            <a:xfrm>
              <a:off x="533400" y="609600"/>
              <a:ext cx="2438400" cy="4572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&lt;div id="header"&gt;&lt;/div&gt;</a:t>
              </a:r>
              <a:endParaRPr kumimoji="0" lang="th-T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33400" y="1066800"/>
              <a:ext cx="2438400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&lt;div </a:t>
              </a:r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id="</a:t>
              </a:r>
              <a:r>
                <a:rPr lang="en-US" sz="14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nav</a:t>
              </a:r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"&gt;&lt;/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div&gt;</a:t>
              </a:r>
              <a:endParaRPr lang="th-TH" sz="16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66800" y="1360713"/>
              <a:ext cx="1447800" cy="2275114"/>
            </a:xfrm>
            <a:prstGeom prst="rect">
              <a:avLst/>
            </a:prstGeom>
            <a:solidFill>
              <a:srgbClr val="FFFF99">
                <a:alpha val="7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44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&lt;div id</a:t>
              </a:r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="main"&gt;&lt;/</a:t>
              </a:r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div&gt;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360713"/>
              <a:ext cx="457200" cy="2275114"/>
            </a:xfrm>
            <a:prstGeom prst="rect">
              <a:avLst/>
            </a:prstGeom>
            <a:solidFill>
              <a:srgbClr val="CCFF99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&lt;div id</a:t>
              </a:r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="sidebar"&gt;&lt;/</a:t>
              </a:r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div&gt;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33400" y="1360713"/>
              <a:ext cx="533400" cy="2275114"/>
            </a:xfrm>
            <a:prstGeom prst="rect">
              <a:avLst/>
            </a:prstGeom>
            <a:solidFill>
              <a:srgbClr val="CCFF99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&lt;div </a:t>
              </a:r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id="sidebar"&gt;&lt;/</a:t>
              </a:r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div&gt;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3400" y="3635827"/>
              <a:ext cx="2438400" cy="4572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&lt;div id</a:t>
              </a:r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="footer</a:t>
              </a:r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"&gt;&lt;/div</a:t>
              </a:r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2200" y="1428331"/>
            <a:ext cx="2808000" cy="4082400"/>
            <a:chOff x="457200" y="609600"/>
            <a:chExt cx="2592000" cy="3483427"/>
          </a:xfrm>
        </p:grpSpPr>
        <p:grpSp>
          <p:nvGrpSpPr>
            <p:cNvPr id="36" name="Group 35"/>
            <p:cNvGrpSpPr/>
            <p:nvPr/>
          </p:nvGrpSpPr>
          <p:grpSpPr>
            <a:xfrm>
              <a:off x="457200" y="2696329"/>
              <a:ext cx="2592000" cy="730094"/>
              <a:chOff x="457200" y="2696329"/>
              <a:chExt cx="2592000" cy="7300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457200" y="2696329"/>
                <a:ext cx="2592000" cy="73009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Rest of Content</a:t>
                </a:r>
                <a:endParaRPr kumimoji="0" lang="th-T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 bwMode="auto">
              <a:xfrm flipV="1">
                <a:off x="1790700" y="2696329"/>
                <a:ext cx="0" cy="73009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533400" y="609600"/>
              <a:ext cx="2438400" cy="4572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&lt;header&gt;&lt;/header&gt;</a:t>
              </a:r>
              <a:endParaRPr kumimoji="0" lang="th-T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33400" y="1066800"/>
              <a:ext cx="2438400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nav</a:t>
              </a:r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&gt;&lt;/</a:t>
              </a:r>
              <a:r>
                <a:rPr lang="en-US" sz="14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nav</a:t>
              </a:r>
              <a:r>
                <a:rPr lang="en-US" sz="14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&gt;</a:t>
              </a:r>
              <a:endParaRPr lang="th-TH" sz="16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066800" y="1360713"/>
              <a:ext cx="1447800" cy="2275114"/>
            </a:xfrm>
            <a:prstGeom prst="rect">
              <a:avLst/>
            </a:prstGeom>
            <a:solidFill>
              <a:srgbClr val="FFFF99">
                <a:alpha val="7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44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&lt;section </a:t>
              </a:r>
              <a:r>
                <a:rPr lang="en-US" sz="1400" dirty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id</a:t>
              </a:r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="main"&gt;&lt;/section&gt;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514600" y="1360713"/>
              <a:ext cx="457200" cy="2275114"/>
            </a:xfrm>
            <a:prstGeom prst="rect">
              <a:avLst/>
            </a:prstGeom>
            <a:solidFill>
              <a:srgbClr val="CCFF99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&lt;aside&gt;&lt;/aside&gt;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33400" y="1360713"/>
              <a:ext cx="533400" cy="2275114"/>
            </a:xfrm>
            <a:prstGeom prst="rect">
              <a:avLst/>
            </a:prstGeom>
            <a:solidFill>
              <a:srgbClr val="CCFF99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&lt;section id="sidebar"&gt;&lt;/section&gt;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33400" y="3635827"/>
              <a:ext cx="2438400" cy="4572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&lt;footer&gt;&lt;/footer&gt;</a:t>
              </a:r>
              <a:endParaRPr lang="th-TH" sz="1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8574" y="966419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/>
              <a:t>โครงสร้างหน้าเพจทั่วไป</a:t>
            </a:r>
            <a:endParaRPr lang="th-TH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649684" y="966419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</a:rPr>
              <a:t>กำหนดด้วย </a:t>
            </a:r>
            <a:r>
              <a:rPr lang="en-US" sz="2400" dirty="0" smtClean="0">
                <a:latin typeface="Angsana New" panose="02020603050405020304" pitchFamily="18" charset="-34"/>
              </a:rPr>
              <a:t>HTML</a:t>
            </a:r>
            <a:endParaRPr lang="th-TH" sz="2400" dirty="0">
              <a:latin typeface="Angsana New" panose="02020603050405020304" pitchFamily="18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1489" y="966419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</a:rPr>
              <a:t>กำหนดด้วย </a:t>
            </a:r>
            <a:r>
              <a:rPr lang="en-US" sz="2400" dirty="0" smtClean="0">
                <a:latin typeface="Angsana New" panose="02020603050405020304" pitchFamily="18" charset="-34"/>
              </a:rPr>
              <a:t>HTML5</a:t>
            </a:r>
            <a:endParaRPr lang="th-TH" sz="2400" dirty="0">
              <a:latin typeface="Angsana New" panose="02020603050405020304" pitchFamily="18" charset="-34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16" y="1524090"/>
            <a:ext cx="343867" cy="3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900"/>
            <a:ext cx="2819400" cy="4495800"/>
          </a:xfrm>
        </p:spPr>
        <p:txBody>
          <a:bodyPr>
            <a:normAutofit/>
          </a:bodyPr>
          <a:lstStyle/>
          <a:p>
            <a:r>
              <a:rPr lang="th-TH" dirty="0" smtClean="0"/>
              <a:t>การจัดวางหน้าเพจตาม </a:t>
            </a:r>
            <a:r>
              <a:rPr lang="en-US" dirty="0" smtClean="0"/>
              <a:t>Semantics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/>
            </a:r>
            <a:br>
              <a:rPr lang="th-TH" dirty="0" smtClean="0"/>
            </a:br>
            <a:r>
              <a:rPr lang="th-TH" sz="2700" dirty="0" smtClean="0"/>
              <a:t>ตัวอย่างจาก</a:t>
            </a:r>
            <a:r>
              <a:rPr lang="en-US" sz="2700" dirty="0" smtClean="0"/>
              <a:t>: HTML5 </a:t>
            </a:r>
            <a:r>
              <a:rPr lang="en-US" sz="2700" dirty="0"/>
              <a:t>Part 1: HTML5 Coding Essentials and Best </a:t>
            </a:r>
            <a:r>
              <a:rPr lang="en-US" sz="2700" dirty="0" smtClean="0"/>
              <a:t>Practices:</a:t>
            </a:r>
            <a:br>
              <a:rPr lang="en-US" sz="2700" dirty="0" smtClean="0"/>
            </a:b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www.edx.org/course/html5-part-1-html5-coding-essentials-w3cx-html5-1x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38200"/>
            <a:ext cx="5587999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6349999" cy="571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57200" y="381000"/>
            <a:ext cx="6349999" cy="4513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" y="1010082"/>
            <a:ext cx="6349999" cy="3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1" y="1752600"/>
            <a:ext cx="4191000" cy="434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1738952"/>
            <a:ext cx="1676400" cy="23758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4630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Header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800" y="10100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Nav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799" y="274221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Aside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798" y="4648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Section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7" name="Straight Arrow Connector 16"/>
          <p:cNvCxnSpPr>
            <a:stCxn id="12" idx="1"/>
          </p:cNvCxnSpPr>
          <p:nvPr/>
        </p:nvCxnSpPr>
        <p:spPr bwMode="auto">
          <a:xfrm flipH="1">
            <a:off x="6807199" y="647700"/>
            <a:ext cx="35560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3" idx="1"/>
            <a:endCxn id="9" idx="3"/>
          </p:cNvCxnSpPr>
          <p:nvPr/>
        </p:nvCxnSpPr>
        <p:spPr bwMode="auto">
          <a:xfrm flipH="1">
            <a:off x="6807199" y="1194748"/>
            <a:ext cx="35560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4" idx="1"/>
            <a:endCxn id="11" idx="3"/>
          </p:cNvCxnSpPr>
          <p:nvPr/>
        </p:nvCxnSpPr>
        <p:spPr bwMode="auto">
          <a:xfrm flipH="1">
            <a:off x="6705600" y="2926876"/>
            <a:ext cx="4571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1"/>
          </p:cNvCxnSpPr>
          <p:nvPr/>
        </p:nvCxnSpPr>
        <p:spPr bwMode="auto">
          <a:xfrm flipH="1">
            <a:off x="4648201" y="4832866"/>
            <a:ext cx="25145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5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313" cy="3689351"/>
          </a:xfrm>
        </p:spPr>
        <p:txBody>
          <a:bodyPr/>
          <a:lstStyle/>
          <a:p>
            <a:r>
              <a:rPr lang="th-TH" sz="4000" dirty="0" smtClean="0"/>
              <a:t>รูปแบบเอกสาร </a:t>
            </a:r>
            <a:r>
              <a:rPr lang="en-US" sz="4000" dirty="0" smtClean="0"/>
              <a:t>HTML </a:t>
            </a:r>
            <a:r>
              <a:rPr lang="th-TH" sz="4000" dirty="0" smtClean="0"/>
              <a:t>หน้า</a:t>
            </a:r>
            <a:r>
              <a:rPr lang="th-TH" sz="4000" dirty="0"/>
              <a:t>เพจตาม </a:t>
            </a:r>
            <a:r>
              <a:rPr lang="en-US" sz="4000" dirty="0"/>
              <a:t>Semantics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5050" y="90487"/>
            <a:ext cx="5111750" cy="60817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&lt;header&gt;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&lt;/header&gt;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&lt;</a:t>
            </a:r>
            <a:r>
              <a:rPr lang="en-US" sz="2000" dirty="0" err="1" smtClean="0">
                <a:latin typeface="Consolas" panose="020B0609020204030204" pitchFamily="49" charset="0"/>
              </a:rPr>
              <a:t>nav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 err="1" smtClean="0">
                <a:latin typeface="Consolas" panose="020B0609020204030204" pitchFamily="49" charset="0"/>
              </a:rPr>
              <a:t>nav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&lt;section&gt;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&lt;/section&gt;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&lt;aside&gt;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&lt;/aside&gt;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&lt;footer&gt;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...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&lt;/footer&gt;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html&gt;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0CC156-3ECD-4616-8052-746D0EA503A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1036637"/>
            <a:ext cx="1981200" cy="914400"/>
          </a:xfrm>
          <a:prstGeom prst="rect">
            <a:avLst/>
          </a:prstGeom>
          <a:solidFill>
            <a:srgbClr val="F5F1E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1951037"/>
            <a:ext cx="1981200" cy="914400"/>
          </a:xfrm>
          <a:prstGeom prst="rect">
            <a:avLst/>
          </a:prstGeom>
          <a:solidFill>
            <a:srgbClr val="F5F1E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10000" y="2865437"/>
            <a:ext cx="1981200" cy="914400"/>
          </a:xfrm>
          <a:prstGeom prst="rect">
            <a:avLst/>
          </a:prstGeom>
          <a:solidFill>
            <a:srgbClr val="F5F1E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0" y="3779837"/>
            <a:ext cx="1981200" cy="914400"/>
          </a:xfrm>
          <a:prstGeom prst="rect">
            <a:avLst/>
          </a:prstGeom>
          <a:solidFill>
            <a:srgbClr val="F5F1E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0000" y="4694237"/>
            <a:ext cx="1981200" cy="914400"/>
          </a:xfrm>
          <a:prstGeom prst="rect">
            <a:avLst/>
          </a:prstGeom>
          <a:solidFill>
            <a:srgbClr val="F5F1E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</a:t>
            </a:r>
            <a:r>
              <a:rPr lang="th-TH" dirty="0" smtClean="0"/>
              <a:t>และ </a:t>
            </a:r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8FC621A4-37FB-4A50-BE69-85A3A16008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&lt;!DOCTYPE html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html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head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title&gt;Simple HTML5 blog&lt;/title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&lt;/</a:t>
            </a:r>
            <a:r>
              <a:rPr lang="en-US" sz="1800" dirty="0">
                <a:latin typeface="Consolas" panose="020B0609020204030204" pitchFamily="49" charset="0"/>
              </a:rPr>
              <a:t>head&gt;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body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&lt;</a:t>
            </a:r>
            <a:r>
              <a:rPr lang="en-US" sz="1800" dirty="0">
                <a:latin typeface="Consolas" panose="020B0609020204030204" pitchFamily="49" charset="0"/>
              </a:rPr>
              <a:t>header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 &lt;h1&gt;Simple &lt;span&gt;HTML5&lt;/span&gt; blog&lt;/h1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&lt;/</a:t>
            </a:r>
            <a:r>
              <a:rPr lang="en-US" sz="1800" dirty="0">
                <a:latin typeface="Consolas" panose="020B0609020204030204" pitchFamily="49" charset="0"/>
              </a:rPr>
              <a:t>header&gt;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th-TH" dirty="0" smtClean="0"/>
              <a:t>เพิ่ม </a:t>
            </a:r>
            <a:r>
              <a:rPr lang="en-US" dirty="0" smtClean="0"/>
              <a:t>CSS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0CC156-3ECD-4616-8052-746D0EA503A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1" y="521672"/>
            <a:ext cx="3686175" cy="523875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648200" y="2209800"/>
            <a:ext cx="4038600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header 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  color: #007e99;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  font-size: 2.5em;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  padding: 20px 50px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header span 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  color: #722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955350"/>
            <a:ext cx="4081462" cy="59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343400" cy="639762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Nav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4572000" cy="3951288"/>
          </a:xfrm>
        </p:spPr>
        <p:txBody>
          <a:bodyPr/>
          <a:lstStyle/>
          <a:p>
            <a:pPr marL="0" indent="0">
              <a:buNone/>
            </a:pPr>
            <a:r>
              <a:rPr lang="it-IT" sz="2000" b="1" dirty="0" smtClean="0">
                <a:latin typeface="Consolas" panose="020B0609020204030204" pitchFamily="49" charset="0"/>
              </a:rPr>
              <a:t>&lt;</a:t>
            </a:r>
            <a:r>
              <a:rPr lang="it-IT" sz="2000" b="1" dirty="0">
                <a:latin typeface="Consolas" panose="020B0609020204030204" pitchFamily="49" charset="0"/>
              </a:rPr>
              <a:t>nav&gt;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>
                <a:latin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</a:rPr>
              <a:t>  </a:t>
            </a:r>
            <a:r>
              <a:rPr lang="it-IT" sz="2000" dirty="0">
                <a:latin typeface="Consolas" panose="020B0609020204030204" pitchFamily="49" charset="0"/>
              </a:rPr>
              <a:t>&lt;li&gt;&lt;span&gt;Blog&lt;/span&gt;&lt;/li&gt;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</a:rPr>
              <a:t>  </a:t>
            </a:r>
            <a:r>
              <a:rPr lang="it-IT" sz="2000" dirty="0">
                <a:latin typeface="Consolas" panose="020B0609020204030204" pitchFamily="49" charset="0"/>
              </a:rPr>
              <a:t>&lt;li&gt;&lt;a href=""&gt;About&lt;/a&gt;&lt;/li&gt;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</a:rPr>
              <a:t>  </a:t>
            </a:r>
            <a:r>
              <a:rPr lang="it-IT" sz="2000" dirty="0">
                <a:latin typeface="Consolas" panose="020B0609020204030204" pitchFamily="49" charset="0"/>
              </a:rPr>
              <a:t>&lt;li&gt;&lt;</a:t>
            </a:r>
            <a:r>
              <a:rPr lang="it-IT" sz="2000" dirty="0" smtClean="0">
                <a:latin typeface="Consolas" panose="020B0609020204030204" pitchFamily="49" charset="0"/>
              </a:rPr>
              <a:t>a href</a:t>
            </a:r>
            <a:r>
              <a:rPr lang="it-IT" sz="2000" dirty="0">
                <a:latin typeface="Consolas" panose="020B0609020204030204" pitchFamily="49" charset="0"/>
              </a:rPr>
              <a:t>=""&gt;Contact&lt;/a</a:t>
            </a:r>
            <a:r>
              <a:rPr lang="it-IT" sz="20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latin typeface="Consolas" panose="020B0609020204030204" pitchFamily="49" charset="0"/>
              </a:rPr>
              <a:t>&lt;/</a:t>
            </a:r>
            <a:r>
              <a:rPr lang="it-IT" sz="2000" dirty="0">
                <a:latin typeface="Consolas" panose="020B0609020204030204" pitchFamily="49" charset="0"/>
              </a:rPr>
              <a:t>li&gt;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>
                <a:latin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sz="2000" b="1" dirty="0" smtClean="0">
                <a:latin typeface="Consolas" panose="020B0609020204030204" pitchFamily="49" charset="0"/>
              </a:rPr>
              <a:t>&lt;/</a:t>
            </a:r>
            <a:r>
              <a:rPr lang="it-IT" sz="2000" b="1" dirty="0">
                <a:latin typeface="Consolas" panose="020B0609020204030204" pitchFamily="49" charset="0"/>
              </a:rPr>
              <a:t>nav</a:t>
            </a:r>
            <a:r>
              <a:rPr lang="it-IT" sz="2000" b="1" dirty="0" smtClean="0">
                <a:latin typeface="Consolas" panose="020B0609020204030204" pitchFamily="49" charset="0"/>
              </a:rPr>
              <a:t>&gt;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191000" cy="639762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th-TH" dirty="0"/>
              <a:t>เพิ่ม </a:t>
            </a:r>
            <a:r>
              <a:rPr lang="en-US" dirty="0"/>
              <a:t>CSS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191000" cy="3951288"/>
          </a:xfr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nav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   font-size: 1.5em;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   margin: 5px 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   padding: 20px 50px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nav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 li 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   display: inline;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   margin: 0 15px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nav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 </a:t>
            </a: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li:first-child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{ margin-left: 0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* html </a:t>
            </a: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nav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 </a:t>
            </a: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ul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{ margin-left: -15px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nav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 span, </a:t>
            </a: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nav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 a { padding: 3px 15px 4px 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nav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 span 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   background: #722;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    color: #</a:t>
            </a: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fff</a:t>
            </a:r>
            <a:endParaRPr lang="en-US" sz="1500" kern="1200" dirty="0">
              <a:latin typeface="Consolas" panose="020B0609020204030204" pitchFamily="49" charset="0"/>
              <a:cs typeface="Angsana New" pitchFamily="18" charset="-34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E7D8DD6E-2AE5-452B-88F5-6226EEE8A27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1562100" cy="169545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85800"/>
            <a:ext cx="4029075" cy="866775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3836670" cy="639762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3810000" cy="3951288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 smtClean="0">
                <a:latin typeface="Consolas" panose="020B0609020204030204" pitchFamily="49" charset="0"/>
              </a:rPr>
              <a:t>&lt;</a:t>
            </a:r>
            <a:r>
              <a:rPr lang="fr-FR" sz="2000" b="1" dirty="0">
                <a:latin typeface="Consolas" panose="020B0609020204030204" pitchFamily="49" charset="0"/>
              </a:rPr>
              <a:t>section&gt;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&lt;article&gt;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&lt;/article&gt;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&lt;article&gt;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&lt;/article&gt;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&lt;article&gt;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 </a:t>
            </a:r>
            <a:r>
              <a:rPr lang="fr-FR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>
                <a:latin typeface="Consolas" panose="020B0609020204030204" pitchFamily="49" charset="0"/>
              </a:rPr>
              <a:t>&lt;/article&gt;</a:t>
            </a:r>
          </a:p>
          <a:p>
            <a:pPr marL="0" indent="0">
              <a:buNone/>
            </a:pPr>
            <a:r>
              <a:rPr lang="fr-FR" sz="2000" b="1" dirty="0" smtClean="0">
                <a:latin typeface="Consolas" panose="020B0609020204030204" pitchFamily="49" charset="0"/>
              </a:rPr>
              <a:t>&lt;/</a:t>
            </a:r>
            <a:r>
              <a:rPr lang="fr-FR" sz="2000" b="1" dirty="0">
                <a:latin typeface="Consolas" panose="020B0609020204030204" pitchFamily="49" charset="0"/>
              </a:rPr>
              <a:t>section&gt;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400" y="1535113"/>
            <a:ext cx="4724400" cy="639762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th-TH" dirty="0" smtClean="0"/>
              <a:t>ตัวอย่าง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2174875"/>
            <a:ext cx="4724400" cy="3951288"/>
          </a:xfr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600" b="1" kern="1200" dirty="0" smtClean="0">
                <a:latin typeface="Consolas" panose="020B0609020204030204" pitchFamily="49" charset="0"/>
                <a:cs typeface="Angsana New" pitchFamily="18" charset="-34"/>
              </a:rPr>
              <a:t>&lt;</a:t>
            </a:r>
            <a:r>
              <a:rPr lang="en-US" sz="1600" b="1" kern="1200" dirty="0">
                <a:latin typeface="Consolas" panose="020B0609020204030204" pitchFamily="49" charset="0"/>
                <a:cs typeface="Angsana New" pitchFamily="18" charset="-34"/>
              </a:rPr>
              <a:t>section&gt;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 b="1" kern="1200" dirty="0">
                <a:latin typeface="Consolas" panose="020B0609020204030204" pitchFamily="49" charset="0"/>
                <a:cs typeface="Angsana New" pitchFamily="18" charset="-34"/>
              </a:rPr>
              <a:t> &lt;article&gt;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 b="1" kern="1200" dirty="0">
                <a:latin typeface="Consolas" panose="020B0609020204030204" pitchFamily="49" charset="0"/>
                <a:cs typeface="Angsana New" pitchFamily="18" charset="-34"/>
              </a:rPr>
              <a:t>   &lt;header&gt;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     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&lt;h2&gt;&lt;a </a:t>
            </a:r>
            <a:r>
              <a:rPr lang="en-US" sz="1500" kern="1200" dirty="0" err="1">
                <a:latin typeface="Consolas" panose="020B0609020204030204" pitchFamily="49" charset="0"/>
                <a:cs typeface="Angsana New" pitchFamily="18" charset="-34"/>
              </a:rPr>
              <a:t>href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=""&gt;Information about this example&lt;/a&gt;&lt;/h2&gt;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     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This example is a modified version of </a:t>
            </a:r>
            <a:endParaRPr lang="th-TH" sz="1500" kern="1200" dirty="0" smtClean="0">
              <a:latin typeface="Consolas" panose="020B0609020204030204" pitchFamily="49" charset="0"/>
              <a:cs typeface="Angsana New" pitchFamily="18" charset="-34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&lt;a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 </a:t>
            </a:r>
            <a:r>
              <a:rPr lang="en-US" sz="1500" kern="1200" dirty="0" err="1" smtClean="0">
                <a:latin typeface="Consolas" panose="020B0609020204030204" pitchFamily="49" charset="0"/>
                <a:cs typeface="Angsana New" pitchFamily="18" charset="-34"/>
              </a:rPr>
              <a:t>href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="http://</a:t>
            </a: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netstream.ru/</a:t>
            </a:r>
            <a:endParaRPr lang="th-TH" sz="1500" kern="1200" dirty="0" smtClean="0">
              <a:latin typeface="Consolas" panose="020B0609020204030204" pitchFamily="49" charset="0"/>
              <a:cs typeface="Angsana New" pitchFamily="18" charset="-34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err="1" smtClean="0">
                <a:latin typeface="Consolas" panose="020B0609020204030204" pitchFamily="49" charset="0"/>
                <a:cs typeface="Angsana New" pitchFamily="18" charset="-34"/>
              </a:rPr>
              <a:t>htmlsamples</a:t>
            </a: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/html5-blog/index.html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"&gt;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http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://netstream.ru/htmlsamples/html5-blog/index.html&lt;/a&gt;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 b="1" kern="1200" dirty="0">
                <a:latin typeface="Consolas" panose="020B0609020204030204" pitchFamily="49" charset="0"/>
                <a:cs typeface="Angsana New" pitchFamily="18" charset="-34"/>
              </a:rPr>
              <a:t>  &lt;/header&gt;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   </a:t>
            </a:r>
            <a:r>
              <a:rPr lang="en-US" sz="1500" kern="1200" dirty="0">
                <a:latin typeface="Consolas" panose="020B0609020204030204" pitchFamily="49" charset="0"/>
                <a:cs typeface="Angsana New" pitchFamily="18" charset="-34"/>
              </a:rPr>
              <a:t>&lt;p&gt;Try to move the mouse on </a:t>
            </a: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different</a:t>
            </a:r>
            <a:endParaRPr lang="th-TH" sz="1500" kern="1200" dirty="0" smtClean="0">
              <a:latin typeface="Consolas" panose="020B0609020204030204" pitchFamily="49" charset="0"/>
              <a:cs typeface="Angsana New" pitchFamily="18" charset="-34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500" kern="1200" dirty="0" smtClean="0">
                <a:latin typeface="Consolas" panose="020B0609020204030204" pitchFamily="49" charset="0"/>
                <a:cs typeface="Angsana New" pitchFamily="18" charset="-34"/>
              </a:rPr>
              <a:t>...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 b="1" kern="1200" dirty="0">
                <a:latin typeface="Consolas" panose="020B0609020204030204" pitchFamily="49" charset="0"/>
                <a:cs typeface="Angsana New" pitchFamily="18" charset="-34"/>
              </a:rPr>
              <a:t> &lt;/article&gt;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 b="1" kern="1200" dirty="0">
                <a:latin typeface="Consolas" panose="020B0609020204030204" pitchFamily="49" charset="0"/>
                <a:cs typeface="Angsana New" pitchFamily="18" charset="-34"/>
              </a:rPr>
              <a:t>&lt;/section&gt;</a:t>
            </a:r>
          </a:p>
          <a:p>
            <a:pPr marL="0" indent="0">
              <a:spcBef>
                <a:spcPct val="0"/>
              </a:spcBef>
              <a:buNone/>
            </a:pPr>
            <a:endParaRPr lang="en-US" sz="1500" kern="1200" dirty="0">
              <a:latin typeface="Consolas" panose="020B0609020204030204" pitchFamily="49" charset="0"/>
              <a:cs typeface="Angsana New" pitchFamily="18" charset="-34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E7D8DD6E-2AE5-452B-88F5-6226EEE8A27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ตัวอย่างที่ได้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0CC156-3ECD-4616-8052-746D0EA503A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15" y="1066800"/>
            <a:ext cx="67056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6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6" y="94734"/>
            <a:ext cx="8073889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22400" y="55499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://html5doctor.com/lets-talk-about-semantics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html5doctor.com/downloads/h5d-sectioning-flowchart.pdf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0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 </a:t>
            </a:r>
            <a:r>
              <a:rPr lang="th-TH" dirty="0" smtClean="0"/>
              <a:t>สำหรับ </a:t>
            </a:r>
            <a:r>
              <a:rPr lang="en-US" dirty="0" smtClean="0"/>
              <a:t>Semantic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เพิ่ม </a:t>
            </a:r>
            <a:r>
              <a:rPr lang="en-US" dirty="0" smtClean="0"/>
              <a:t>heading </a:t>
            </a:r>
            <a:r>
              <a:rPr lang="th-TH" dirty="0" smtClean="0"/>
              <a:t>(</a:t>
            </a:r>
            <a:r>
              <a:rPr lang="en-US" dirty="0" smtClean="0"/>
              <a:t>h1..h6) </a:t>
            </a:r>
            <a:r>
              <a:rPr lang="th-TH" dirty="0" smtClean="0"/>
              <a:t>ให้กับแต่ละ </a:t>
            </a:r>
            <a:r>
              <a:rPr lang="en-US" dirty="0" smtClean="0"/>
              <a:t>Section </a:t>
            </a:r>
            <a:r>
              <a:rPr lang="th-TH" dirty="0" smtClean="0"/>
              <a:t>(</a:t>
            </a:r>
            <a:r>
              <a:rPr lang="en-US" dirty="0" smtClean="0"/>
              <a:t>section, article, </a:t>
            </a:r>
            <a:r>
              <a:rPr lang="en-US" dirty="0" err="1" smtClean="0"/>
              <a:t>nav</a:t>
            </a:r>
            <a:r>
              <a:rPr lang="en-US" dirty="0" smtClean="0"/>
              <a:t>, aside)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&lt;h1&gt;Apples&lt;/h1&gt;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&lt;p&gt;Apples are fruit.&lt;/p&gt;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&lt;section&gt;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&lt;h2&gt;Taste&lt;/h2&gt;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&lt;p&gt;They taste lovely.&lt;/p&gt;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&lt;section&gt;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&lt;h3&gt;Sweet&lt;/h3&gt;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&lt;p&gt;Red apples are sweeter than green ones.&lt;/p&gt;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&lt;/section&gt;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&lt;/section&gt;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&lt;section&gt;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&lt;h2&gt;Color&lt;/h2&gt;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&lt;p&gt;Apples come in various colors.&lt;/p&gt;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&lt;/section&gt;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&lt;/body&gt;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0CC156-3ECD-4616-8052-746D0EA503A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86348"/>
            <a:ext cx="6781800" cy="471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1447800"/>
            <a:ext cx="190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latin typeface="Angsana New" panose="02020603050405020304" pitchFamily="18" charset="-34"/>
              </a:rPr>
              <a:t>เมื่อ </a:t>
            </a:r>
            <a:r>
              <a:rPr lang="en-US" sz="2800" dirty="0" smtClean="0">
                <a:latin typeface="Angsana New" panose="02020603050405020304" pitchFamily="18" charset="-34"/>
              </a:rPr>
              <a:t>view </a:t>
            </a:r>
            <a:r>
              <a:rPr lang="th-TH" sz="2800" dirty="0" smtClean="0">
                <a:latin typeface="Angsana New" panose="02020603050405020304" pitchFamily="18" charset="-34"/>
              </a:rPr>
              <a:t>ดูโครงสร้างของเอกสารที่ได้ (</a:t>
            </a:r>
            <a:r>
              <a:rPr lang="en-US" sz="2800" dirty="0" err="1" smtClean="0">
                <a:latin typeface="Angsana New" panose="02020603050405020304" pitchFamily="18" charset="-34"/>
              </a:rPr>
              <a:t>HeadingsMap</a:t>
            </a:r>
            <a:r>
              <a:rPr lang="en-US" sz="2800" dirty="0" smtClean="0">
                <a:latin typeface="Angsana New" panose="02020603050405020304" pitchFamily="18" charset="-34"/>
              </a:rPr>
              <a:t>)</a:t>
            </a:r>
            <a:endParaRPr lang="en-US" sz="2800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32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การสร้างเอกสาร</a:t>
            </a:r>
            <a:r>
              <a:rPr lang="en-US" dirty="0" smtClean="0"/>
              <a:t> HTML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เขียนโค้ดของเอกสารโดยใช้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Text Editor </a:t>
            </a:r>
            <a:r>
              <a:rPr lang="th-TH" dirty="0" smtClean="0"/>
              <a:t>ทั่วไป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dirty="0" err="1" smtClean="0"/>
              <a:t>EditPlus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  <a:endParaRPr lang="th-TH" dirty="0" smtClean="0"/>
          </a:p>
          <a:p>
            <a:r>
              <a:rPr lang="en-US" dirty="0" smtClean="0"/>
              <a:t>HTML editors</a:t>
            </a:r>
            <a:r>
              <a:rPr lang="th-TH" dirty="0" smtClean="0"/>
              <a:t> ที่เป็น </a:t>
            </a:r>
            <a:r>
              <a:rPr lang="en-US" dirty="0" smtClean="0"/>
              <a:t>WYSIWYG (what-you-see-is-what-you-get)</a:t>
            </a:r>
          </a:p>
          <a:p>
            <a:pPr lvl="1"/>
            <a:r>
              <a:rPr lang="en-US" dirty="0" smtClean="0"/>
              <a:t>Adobe Dreamweaver</a:t>
            </a:r>
          </a:p>
          <a:p>
            <a:pPr lvl="1"/>
            <a:r>
              <a:rPr lang="en-US" dirty="0" smtClean="0"/>
              <a:t>Microsoft FrontPage</a:t>
            </a:r>
          </a:p>
        </p:txBody>
      </p:sp>
      <p:sp>
        <p:nvSpPr>
          <p:cNvPr id="19460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  <a:fld id="{F7443CCA-D98E-429E-BC84-F6753AE6D6EA}" type="slidenum">
              <a:rPr lang="en-US"/>
              <a:pPr/>
              <a:t>57</a:t>
            </a:fld>
            <a:endParaRPr lang="en-US"/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 485 Web Application Development © 2017 by Y. Temtanapat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39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(Document Object Model)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API </a:t>
            </a:r>
            <a:r>
              <a:rPr lang="th-TH" dirty="0" smtClean="0"/>
              <a:t>สำหรับเอกสาร</a:t>
            </a:r>
            <a:r>
              <a:rPr lang="en-US" dirty="0" smtClean="0"/>
              <a:t> HTML </a:t>
            </a:r>
            <a:r>
              <a:rPr lang="th-TH" dirty="0" smtClean="0"/>
              <a:t>และ</a:t>
            </a:r>
            <a:r>
              <a:rPr lang="en-US" dirty="0" smtClean="0"/>
              <a:t> XML</a:t>
            </a:r>
            <a:endParaRPr lang="th-TH" dirty="0" smtClean="0"/>
          </a:p>
          <a:p>
            <a:pPr lvl="1"/>
            <a:r>
              <a:rPr lang="en-US" dirty="0" smtClean="0"/>
              <a:t>DOM </a:t>
            </a:r>
            <a:r>
              <a:rPr lang="th-TH" dirty="0" smtClean="0"/>
              <a:t>แทนโครงสร้างของเอกสาร ซึ่งประกอบด้วย</a:t>
            </a:r>
          </a:p>
          <a:p>
            <a:pPr lvl="2"/>
            <a:r>
              <a:rPr lang="th-TH" dirty="0" smtClean="0"/>
              <a:t>กลุ่มของ</a:t>
            </a:r>
            <a:r>
              <a:rPr lang="en-US" dirty="0" smtClean="0"/>
              <a:t> nodes </a:t>
            </a:r>
            <a:r>
              <a:rPr lang="th-TH" dirty="0" smtClean="0"/>
              <a:t>(</a:t>
            </a:r>
            <a:r>
              <a:rPr lang="en-US" dirty="0" smtClean="0"/>
              <a:t>objects/elements</a:t>
            </a:r>
            <a:r>
              <a:rPr lang="th-TH" dirty="0" smtClean="0"/>
              <a:t>) มี</a:t>
            </a:r>
            <a:r>
              <a:rPr lang="en-US" dirty="0" smtClean="0"/>
              <a:t> properties </a:t>
            </a:r>
            <a:r>
              <a:rPr lang="th-TH" dirty="0" smtClean="0"/>
              <a:t>และ </a:t>
            </a:r>
            <a:r>
              <a:rPr lang="en-US" dirty="0" smtClean="0"/>
              <a:t>methods</a:t>
            </a:r>
            <a:endParaRPr lang="th-TH" dirty="0" smtClean="0"/>
          </a:p>
          <a:p>
            <a:pPr lvl="2"/>
            <a:r>
              <a:rPr lang="th-TH" dirty="0" smtClean="0"/>
              <a:t>ความสัมพันธ์ระหว่าง </a:t>
            </a:r>
            <a:r>
              <a:rPr lang="en-US" dirty="0" smtClean="0"/>
              <a:t>nodes </a:t>
            </a:r>
            <a:r>
              <a:rPr lang="th-TH" dirty="0" smtClean="0"/>
              <a:t>(</a:t>
            </a:r>
            <a:r>
              <a:rPr lang="en-US" dirty="0" smtClean="0"/>
              <a:t>objects/elements </a:t>
            </a:r>
            <a:r>
              <a:rPr lang="th-TH" dirty="0" smtClean="0"/>
              <a:t>ประกอบกันอย่างไร)</a:t>
            </a:r>
          </a:p>
          <a:p>
            <a:pPr lvl="2"/>
            <a:r>
              <a:rPr lang="en-US" dirty="0" smtClean="0"/>
              <a:t>interface </a:t>
            </a:r>
            <a:r>
              <a:rPr lang="th-TH" dirty="0" smtClean="0"/>
              <a:t>สำหรับการเข้าถึงหรือปรับปรุง</a:t>
            </a:r>
          </a:p>
          <a:p>
            <a:pPr lvl="3"/>
            <a:r>
              <a:rPr lang="th-TH" dirty="0" smtClean="0"/>
              <a:t>เพื่อเปลี่ยนโครงสร้างเอกสาร </a:t>
            </a:r>
            <a:r>
              <a:rPr lang="en-US" dirty="0" smtClean="0"/>
              <a:t>style </a:t>
            </a:r>
            <a:r>
              <a:rPr lang="th-TH" dirty="0" smtClean="0"/>
              <a:t>หรือเนื้อหา </a:t>
            </a:r>
          </a:p>
          <a:p>
            <a:pPr lvl="1"/>
            <a:r>
              <a:rPr lang="th-TH" dirty="0" smtClean="0"/>
              <a:t>เชื่อมหน้าเพจกับ </a:t>
            </a:r>
            <a:r>
              <a:rPr lang="en-US" dirty="0" smtClean="0"/>
              <a:t>scripts </a:t>
            </a:r>
            <a:r>
              <a:rPr lang="th-TH" dirty="0" smtClean="0"/>
              <a:t>หรือภาษาโปรแกรม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0FE66F75-09C2-4BED-B820-80EFA7AA6B7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6DFD-3039-4825-9C61-25C5B1715D8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Resource Identifier (URI</a:t>
            </a:r>
            <a:r>
              <a:rPr lang="en-US" dirty="0" smtClean="0"/>
              <a:t>) (</a:t>
            </a:r>
            <a:r>
              <a:rPr lang="th-TH" sz="2400" u="sng" dirty="0" smtClean="0">
                <a:solidFill>
                  <a:srgbClr val="FF0000"/>
                </a:solidFill>
              </a:rPr>
              <a:t>ไม่ได้</a:t>
            </a:r>
            <a:r>
              <a:rPr lang="th-TH" sz="2400" dirty="0" smtClean="0"/>
              <a:t>ใช้เพียงกับ </a:t>
            </a:r>
            <a:r>
              <a:rPr lang="en-US" sz="2400" dirty="0" smtClean="0"/>
              <a:t>HTTP </a:t>
            </a:r>
            <a:r>
              <a:rPr lang="th-TH" sz="2400" dirty="0" smtClean="0"/>
              <a:t>เท่านั้น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th-TH" dirty="0" smtClean="0"/>
              <a:t>เป็น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naming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scheme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th-TH" dirty="0" smtClean="0"/>
              <a:t>ใช้ในการเข้าถึงทรัพยากร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th-TH" dirty="0" smtClean="0"/>
              <a:t>เป็น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name </a:t>
            </a:r>
            <a:r>
              <a:rPr lang="th-TH" i="1" dirty="0" smtClean="0">
                <a:solidFill>
                  <a:schemeClr val="accent1">
                    <a:lumMod val="75000"/>
                  </a:schemeClr>
                </a:solidFill>
              </a:rPr>
              <a:t>ของเครื่อง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dirty="0" smtClean="0"/>
              <a:t>ที่เป็น </a:t>
            </a:r>
            <a:r>
              <a:rPr lang="en-US" dirty="0" smtClean="0"/>
              <a:t>host</a:t>
            </a:r>
            <a:r>
              <a:rPr lang="th-TH" dirty="0" smtClean="0"/>
              <a:t> ของทรัพยากรนั้น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Location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th-TH" dirty="0" smtClean="0"/>
              <a:t>เป็น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name </a:t>
            </a:r>
            <a:r>
              <a:rPr lang="th-TH" i="1" dirty="0" smtClean="0">
                <a:solidFill>
                  <a:schemeClr val="accent1">
                    <a:lumMod val="75000"/>
                  </a:schemeClr>
                </a:solidFill>
              </a:rPr>
              <a:t>ของทรัพยากร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dirty="0" smtClean="0"/>
              <a:t>นั้นเอง กำหนดโดย</a:t>
            </a:r>
            <a:r>
              <a:rPr lang="en-US" dirty="0" smtClean="0"/>
              <a:t> path/directory (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URI: Uniform Resource Locators (URL) + Names (URN)</a:t>
            </a:r>
            <a:endParaRPr lang="en-US" dirty="0"/>
          </a:p>
          <a:p>
            <a:pPr lvl="1">
              <a:buFont typeface="Wingdings" pitchFamily="2" charset="2"/>
              <a:buNone/>
            </a:pPr>
            <a:endParaRPr lang="th-TH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</a:rPr>
              <a:t>ข้อสังเกต</a:t>
            </a:r>
            <a:r>
              <a:rPr lang="en-US" dirty="0" smtClean="0"/>
              <a:t>: </a:t>
            </a:r>
            <a:r>
              <a:rPr lang="en-US" dirty="0"/>
              <a:t>URLs (Uniform Resource Locators</a:t>
            </a:r>
            <a:r>
              <a:rPr lang="en-US" dirty="0" smtClean="0"/>
              <a:t>) </a:t>
            </a:r>
            <a:r>
              <a:rPr lang="th-TH" dirty="0" smtClean="0"/>
              <a:t>ระบุ</a:t>
            </a:r>
            <a:r>
              <a:rPr lang="th-TH" i="1" dirty="0" smtClean="0">
                <a:solidFill>
                  <a:schemeClr val="accent2">
                    <a:lumMod val="50000"/>
                  </a:schemeClr>
                </a:solidFill>
              </a:rPr>
              <a:t>ที่ตั้ง</a:t>
            </a:r>
            <a:r>
              <a:rPr lang="th-TH" dirty="0" smtClean="0"/>
              <a:t>ของทรัพยากรและ</a:t>
            </a:r>
            <a:r>
              <a:rPr lang="th-TH" i="1" dirty="0" smtClean="0">
                <a:solidFill>
                  <a:schemeClr val="accent2">
                    <a:lumMod val="50000"/>
                  </a:schemeClr>
                </a:solidFill>
              </a:rPr>
              <a:t>กลไก</a:t>
            </a:r>
            <a:r>
              <a:rPr lang="th-TH" dirty="0" smtClean="0"/>
              <a:t>การเข้าถึงทรัพยากร </a:t>
            </a:r>
            <a:r>
              <a:rPr lang="en-US" dirty="0" smtClean="0"/>
              <a:t>– URL </a:t>
            </a:r>
            <a:r>
              <a:rPr lang="th-TH" dirty="0" smtClean="0"/>
              <a:t>เป็นซับเซตของ</a:t>
            </a:r>
            <a:r>
              <a:rPr lang="en-US" dirty="0" smtClean="0"/>
              <a:t> URI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th-TH" dirty="0" smtClean="0"/>
              <a:t>และ </a:t>
            </a:r>
            <a:r>
              <a:rPr lang="en-US" dirty="0" smtClean="0"/>
              <a:t>DOM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4294967295"/>
          </p:nvPr>
        </p:nvSpPr>
        <p:spPr>
          <a:xfrm>
            <a:off x="381000" y="1981200"/>
            <a:ext cx="4038600" cy="2971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meta charset="UTF-8"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&gt;Hello&lt;/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800" dirty="0">
                <a:latin typeface="Consolas" panose="020B0609020204030204" pitchFamily="49" charset="0"/>
                <a:cs typeface="Consolas" panose="020B0609020204030204" pitchFamily="49" charset="0"/>
              </a:rPr>
              <a:t>สวัสดีชาวโลก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…&lt;/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4573" y="1689627"/>
            <a:ext cx="4567027" cy="3720573"/>
            <a:chOff x="4822022" y="1507656"/>
            <a:chExt cx="4567027" cy="3720573"/>
          </a:xfrm>
        </p:grpSpPr>
        <p:sp>
          <p:nvSpPr>
            <p:cNvPr id="2" name="TextBox 1"/>
            <p:cNvSpPr txBox="1"/>
            <p:nvPr/>
          </p:nvSpPr>
          <p:spPr>
            <a:xfrm>
              <a:off x="4947127" y="150765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</a:t>
              </a:r>
              <a:endParaRPr lang="en-US" dirty="0">
                <a:solidFill>
                  <a:srgbClr val="0000C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Freeform 2"/>
            <p:cNvSpPr/>
            <p:nvPr/>
          </p:nvSpPr>
          <p:spPr bwMode="auto">
            <a:xfrm>
              <a:off x="4822022" y="1507656"/>
              <a:ext cx="143302" cy="195618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1927" y="1812456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Doctype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html</a:t>
              </a:r>
              <a:endPara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5180276" y="1812456"/>
              <a:ext cx="143302" cy="195618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180276" y="2013466"/>
              <a:ext cx="143302" cy="396000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51927" y="2211466"/>
              <a:ext cx="262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Element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html </a:t>
              </a:r>
              <a:r>
                <a:rPr lang="en-US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lang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="</a:t>
              </a:r>
              <a:r>
                <a:rPr lang="en-US" dirty="0" err="1" smtClean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"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11279" y="252719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Element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5531583" y="2510846"/>
              <a:ext cx="143302" cy="195618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5531583" y="2711856"/>
              <a:ext cx="143302" cy="1539000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7613" y="2871581"/>
              <a:ext cx="3371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Element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meta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charset="</a:t>
              </a:r>
              <a:r>
                <a:rPr lang="en-US" dirty="0" smtClean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UTF-8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"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5945962" y="2871581"/>
              <a:ext cx="143302" cy="195618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5945962" y="3072591"/>
              <a:ext cx="143302" cy="396000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17613" y="3270591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Element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21757" y="3639923"/>
              <a:ext cx="1215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i="1" dirty="0" smtClean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Hello</a:t>
              </a:r>
              <a:endParaRPr lang="en-US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6342061" y="3623579"/>
              <a:ext cx="143302" cy="195618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87395" y="4034375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Element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93729" y="4378766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Element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5922078" y="4378766"/>
              <a:ext cx="143302" cy="195618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85363" y="4748098"/>
              <a:ext cx="18953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  <a:r>
                <a:rPr lang="en-US" dirty="0" smtClean="0">
                  <a:solidFill>
                    <a:srgbClr val="0000C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th-TH" i="1" dirty="0" smtClean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สวัสดีชาวโลก</a:t>
              </a:r>
              <a:endParaRPr lang="en-US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305667" y="4731754"/>
              <a:ext cx="143302" cy="195618"/>
            </a:xfrm>
            <a:custGeom>
              <a:avLst/>
              <a:gdLst>
                <a:gd name="connsiteX0" fmla="*/ 0 w 286603"/>
                <a:gd name="connsiteY0" fmla="*/ 0 h 341194"/>
                <a:gd name="connsiteX1" fmla="*/ 0 w 286603"/>
                <a:gd name="connsiteY1" fmla="*/ 341194 h 341194"/>
                <a:gd name="connsiteX2" fmla="*/ 286603 w 286603"/>
                <a:gd name="connsiteY2" fmla="*/ 341194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341194">
                  <a:moveTo>
                    <a:pt x="0" y="0"/>
                  </a:moveTo>
                  <a:lnTo>
                    <a:pt x="0" y="341194"/>
                  </a:lnTo>
                  <a:lnTo>
                    <a:pt x="286603" y="3411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th-TH" dirty="0" smtClean="0"/>
              <a:t>และ </a:t>
            </a:r>
            <a:r>
              <a:rPr lang="en-US" dirty="0" smtClean="0"/>
              <a:t>DOM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800600" y="2370962"/>
            <a:ext cx="3909184" cy="3728778"/>
            <a:chOff x="5047347" y="2224358"/>
            <a:chExt cx="3909184" cy="3728778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6667754" y="2224358"/>
              <a:ext cx="1578356" cy="457200"/>
            </a:xfrm>
            <a:prstGeom prst="round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Document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667754" y="3010829"/>
              <a:ext cx="1578356" cy="457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Root Element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&lt;html&gt;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954323" y="3772829"/>
              <a:ext cx="1152000" cy="457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Element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&lt;head&gt;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804531" y="3772829"/>
              <a:ext cx="1152000" cy="457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Element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&lt;body&gt;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084246" y="4618961"/>
              <a:ext cx="1152000" cy="457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Element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&lt;meta&gt;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477000" y="4618961"/>
              <a:ext cx="1152000" cy="457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Element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&lt;title&gt;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477000" y="5313368"/>
              <a:ext cx="1152000" cy="639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Text: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Hello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7804531" y="4618961"/>
              <a:ext cx="1152000" cy="457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Element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&lt;p&gt;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7804531" y="5313368"/>
              <a:ext cx="1152000" cy="63976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Text: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สวัสดี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…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" name="Straight Connector 19"/>
            <p:cNvCxnSpPr>
              <a:stCxn id="10" idx="2"/>
              <a:endCxn id="12" idx="0"/>
            </p:cNvCxnSpPr>
            <p:nvPr/>
          </p:nvCxnSpPr>
          <p:spPr bwMode="auto">
            <a:xfrm>
              <a:off x="7456932" y="2681558"/>
              <a:ext cx="0" cy="32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2" idx="2"/>
              <a:endCxn id="13" idx="0"/>
            </p:cNvCxnSpPr>
            <p:nvPr/>
          </p:nvCxnSpPr>
          <p:spPr bwMode="auto">
            <a:xfrm flipH="1">
              <a:off x="6530323" y="3468029"/>
              <a:ext cx="926609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2" idx="2"/>
              <a:endCxn id="14" idx="0"/>
            </p:cNvCxnSpPr>
            <p:nvPr/>
          </p:nvCxnSpPr>
          <p:spPr bwMode="auto">
            <a:xfrm>
              <a:off x="7456932" y="3468029"/>
              <a:ext cx="923599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3" idx="2"/>
              <a:endCxn id="15" idx="0"/>
            </p:cNvCxnSpPr>
            <p:nvPr/>
          </p:nvCxnSpPr>
          <p:spPr bwMode="auto">
            <a:xfrm flipH="1">
              <a:off x="5660246" y="4230029"/>
              <a:ext cx="870077" cy="3889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3" idx="2"/>
              <a:endCxn id="16" idx="0"/>
            </p:cNvCxnSpPr>
            <p:nvPr/>
          </p:nvCxnSpPr>
          <p:spPr bwMode="auto">
            <a:xfrm>
              <a:off x="6530323" y="4230029"/>
              <a:ext cx="522677" cy="3889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4" idx="2"/>
              <a:endCxn id="18" idx="0"/>
            </p:cNvCxnSpPr>
            <p:nvPr/>
          </p:nvCxnSpPr>
          <p:spPr bwMode="auto">
            <a:xfrm>
              <a:off x="8380531" y="4230029"/>
              <a:ext cx="0" cy="3889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6" idx="2"/>
              <a:endCxn id="17" idx="0"/>
            </p:cNvCxnSpPr>
            <p:nvPr/>
          </p:nvCxnSpPr>
          <p:spPr bwMode="auto">
            <a:xfrm>
              <a:off x="7053000" y="5076161"/>
              <a:ext cx="0" cy="2372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18" idx="2"/>
              <a:endCxn id="19" idx="0"/>
            </p:cNvCxnSpPr>
            <p:nvPr/>
          </p:nvCxnSpPr>
          <p:spPr bwMode="auto">
            <a:xfrm>
              <a:off x="8380531" y="5076161"/>
              <a:ext cx="0" cy="2372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ounded Rectangle 28"/>
            <p:cNvSpPr/>
            <p:nvPr/>
          </p:nvSpPr>
          <p:spPr bwMode="auto">
            <a:xfrm>
              <a:off x="5047347" y="3010829"/>
              <a:ext cx="1348536" cy="457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Attribute</a:t>
              </a: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lang</a:t>
              </a:r>
              <a:endPara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41" y="369459"/>
            <a:ext cx="3301268" cy="19165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Straight Connector 22"/>
          <p:cNvCxnSpPr>
            <a:stCxn id="29" idx="3"/>
            <a:endCxn id="12" idx="1"/>
          </p:cNvCxnSpPr>
          <p:nvPr/>
        </p:nvCxnSpPr>
        <p:spPr bwMode="auto">
          <a:xfrm>
            <a:off x="6149136" y="3386033"/>
            <a:ext cx="2718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Content Placeholder 7"/>
          <p:cNvSpPr txBox="1">
            <a:spLocks/>
          </p:cNvSpPr>
          <p:nvPr/>
        </p:nvSpPr>
        <p:spPr bwMode="auto">
          <a:xfrm>
            <a:off x="381000" y="1981200"/>
            <a:ext cx="40386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html lang="th"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meta charset="UTF-8"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&gt;Hello&lt;/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สวัสดีชาวโลก 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…&lt;/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b="1" kern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kern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Node Objects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117323DF-8D7B-41E2-B0D5-4A6E231CC82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56100" y="24209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464050" y="21336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35150" y="1628775"/>
            <a:ext cx="5327650" cy="31686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356100" y="29241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64050" y="26368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348038" y="2925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364163" y="29241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563938" y="2565400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572000" y="2565400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3130550" y="314007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419475" y="31400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508625" y="3140075"/>
            <a:ext cx="287338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508625" y="31400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464050" y="3140075"/>
            <a:ext cx="393393" cy="3548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4070350" y="3140075"/>
            <a:ext cx="393700" cy="3548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464050" y="3141663"/>
            <a:ext cx="53975" cy="2746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3962400" y="3429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4394200" y="3429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468709" y="3284539"/>
            <a:ext cx="2039916" cy="767519"/>
          </a:xfrm>
          <a:custGeom>
            <a:avLst/>
            <a:gdLst>
              <a:gd name="T0" fmla="*/ 272 w 907"/>
              <a:gd name="T1" fmla="*/ 0 h 1089"/>
              <a:gd name="T2" fmla="*/ 635 w 907"/>
              <a:gd name="T3" fmla="*/ 0 h 1089"/>
              <a:gd name="T4" fmla="*/ 907 w 907"/>
              <a:gd name="T5" fmla="*/ 1089 h 1089"/>
              <a:gd name="T6" fmla="*/ 0 w 907"/>
              <a:gd name="T7" fmla="*/ 1089 h 1089"/>
              <a:gd name="T8" fmla="*/ 272 w 907"/>
              <a:gd name="T9" fmla="*/ 0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7"/>
              <a:gd name="T16" fmla="*/ 0 h 1089"/>
              <a:gd name="T17" fmla="*/ 907 w 907"/>
              <a:gd name="T18" fmla="*/ 1089 h 1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7" h="1089">
                <a:moveTo>
                  <a:pt x="272" y="0"/>
                </a:moveTo>
                <a:lnTo>
                  <a:pt x="635" y="0"/>
                </a:lnTo>
                <a:lnTo>
                  <a:pt x="907" y="1089"/>
                </a:lnTo>
                <a:lnTo>
                  <a:pt x="0" y="1089"/>
                </a:lnTo>
                <a:lnTo>
                  <a:pt x="272" y="0"/>
                </a:ln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571999" y="2565400"/>
            <a:ext cx="1080294" cy="360363"/>
          </a:xfrm>
          <a:prstGeom prst="line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652294" y="2277269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2400" dirty="0">
                <a:latin typeface="Tahoma" pitchFamily="34" charset="0"/>
              </a:rPr>
              <a:t>self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527051" y="1981201"/>
            <a:ext cx="945061" cy="453232"/>
          </a:xfrm>
          <a:prstGeom prst="line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397445" y="1671935"/>
            <a:ext cx="1765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2400" dirty="0" err="1" smtClean="0">
                <a:latin typeface="Tahoma" pitchFamily="34" charset="0"/>
              </a:rPr>
              <a:t>parentNode</a:t>
            </a:r>
            <a:endParaRPr lang="en-US" altLang="th-TH" sz="2400" dirty="0">
              <a:latin typeface="Tahoma" pitchFamily="34" charset="0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 flipV="1">
            <a:off x="5617192" y="3021580"/>
            <a:ext cx="642376" cy="0"/>
          </a:xfrm>
          <a:prstGeom prst="line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6259568" y="2751006"/>
            <a:ext cx="1667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2400" dirty="0" err="1" smtClean="0">
                <a:latin typeface="Tahoma" pitchFamily="34" charset="0"/>
              </a:rPr>
              <a:t>nextSibling</a:t>
            </a:r>
            <a:endParaRPr lang="en-US" altLang="th-TH" sz="2400" dirty="0">
              <a:latin typeface="Tahoma" pitchFamily="34" charset="0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2672640" y="3026514"/>
            <a:ext cx="665162" cy="1588"/>
          </a:xfrm>
          <a:prstGeom prst="line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658335" y="2796476"/>
            <a:ext cx="2220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2400" dirty="0" err="1" smtClean="0">
                <a:latin typeface="Tahoma" pitchFamily="34" charset="0"/>
              </a:rPr>
              <a:t>previousSibling</a:t>
            </a:r>
            <a:endParaRPr lang="en-US" altLang="th-TH" sz="2400" dirty="0">
              <a:latin typeface="Tahoma" pitchFamily="34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848966" y="4419600"/>
            <a:ext cx="1651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2400" dirty="0" err="1" smtClean="0">
                <a:latin typeface="Tahoma" pitchFamily="34" charset="0"/>
              </a:rPr>
              <a:t>childNodes</a:t>
            </a:r>
            <a:endParaRPr lang="en-US" altLang="th-TH" sz="2400" dirty="0">
              <a:latin typeface="Tahoma" pitchFamily="34" charset="0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4523653" y="4060825"/>
            <a:ext cx="0" cy="358775"/>
          </a:xfrm>
          <a:prstGeom prst="line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1908140" y="3821226"/>
            <a:ext cx="1371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2400" dirty="0" err="1" smtClean="0">
                <a:latin typeface="Tahoma" pitchFamily="34" charset="0"/>
              </a:rPr>
              <a:t>firstChild</a:t>
            </a:r>
            <a:endParaRPr lang="en-US" altLang="th-TH" sz="2400" dirty="0">
              <a:latin typeface="Tahoma" pitchFamily="34" charset="0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 flipV="1">
            <a:off x="3130550" y="3573462"/>
            <a:ext cx="831851" cy="478596"/>
          </a:xfrm>
          <a:prstGeom prst="line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4749492" y="3429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endParaRPr lang="th-TH" altLang="th-TH" sz="1800"/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5795963" y="3619667"/>
            <a:ext cx="1324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2400" dirty="0" err="1" smtClean="0">
                <a:latin typeface="Tahoma" pitchFamily="34" charset="0"/>
              </a:rPr>
              <a:t>lastChild</a:t>
            </a:r>
            <a:endParaRPr lang="en-US" altLang="th-TH" sz="2400" dirty="0">
              <a:latin typeface="Tahoma" pitchFamily="34" charset="0"/>
            </a:endParaRPr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 flipH="1" flipV="1">
            <a:off x="4933950" y="3602736"/>
            <a:ext cx="862013" cy="239298"/>
          </a:xfrm>
          <a:prstGeom prst="line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สรุปการเรียนวันนี้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เรียนรู้พื้นฐานเกี่ยวกับ </a:t>
            </a:r>
            <a:r>
              <a:rPr lang="en-US" dirty="0" smtClean="0"/>
              <a:t>World Wide Web (WWW)</a:t>
            </a:r>
            <a:endParaRPr lang="th-TH" dirty="0" smtClean="0"/>
          </a:p>
          <a:p>
            <a:pPr lvl="1"/>
            <a:r>
              <a:rPr lang="en-US" dirty="0" smtClean="0"/>
              <a:t>URI/URL: </a:t>
            </a:r>
            <a:r>
              <a:rPr lang="th-TH" dirty="0" smtClean="0"/>
              <a:t>การระบุทรัพยากร</a:t>
            </a:r>
            <a:endParaRPr lang="en-US" dirty="0" smtClean="0"/>
          </a:p>
          <a:p>
            <a:pPr lvl="1"/>
            <a:r>
              <a:rPr lang="en-US" dirty="0" smtClean="0"/>
              <a:t>HTTP: </a:t>
            </a:r>
            <a:r>
              <a:rPr lang="th-TH" dirty="0" smtClean="0"/>
              <a:t>โพรโทคอลในการเชื่อมต่อใน </a:t>
            </a:r>
            <a:r>
              <a:rPr lang="en-US" dirty="0" smtClean="0"/>
              <a:t>WWW </a:t>
            </a:r>
            <a:endParaRPr lang="th-TH" dirty="0" smtClean="0"/>
          </a:p>
          <a:p>
            <a:pPr lvl="2"/>
            <a:r>
              <a:rPr lang="en-US" dirty="0" smtClean="0"/>
              <a:t>Request: </a:t>
            </a:r>
            <a:r>
              <a:rPr lang="th-TH" dirty="0" smtClean="0"/>
              <a:t>เมท็อดของการร้องขอ</a:t>
            </a:r>
            <a:endParaRPr lang="en-US" dirty="0" smtClean="0"/>
          </a:p>
          <a:p>
            <a:pPr lvl="2"/>
            <a:r>
              <a:rPr lang="en-US" dirty="0" smtClean="0"/>
              <a:t>Response: </a:t>
            </a:r>
            <a:r>
              <a:rPr lang="th-TH" dirty="0" smtClean="0"/>
              <a:t>การตอบกลับและความหมายของรหัสการตอบกลับ</a:t>
            </a:r>
            <a:endParaRPr lang="en-US" dirty="0" smtClean="0"/>
          </a:p>
          <a:p>
            <a:pPr lvl="1"/>
            <a:r>
              <a:rPr lang="en-US" dirty="0" smtClean="0"/>
              <a:t>HTML: </a:t>
            </a:r>
            <a:r>
              <a:rPr lang="th-TH" dirty="0" smtClean="0"/>
              <a:t>ภาษาที่ใช้ในการแสดงเอกสารเว็บ</a:t>
            </a:r>
            <a:endParaRPr lang="en-US" dirty="0" smtClean="0"/>
          </a:p>
          <a:p>
            <a:pPr lvl="2"/>
            <a:r>
              <a:rPr lang="en-US" dirty="0" smtClean="0"/>
              <a:t>Tag </a:t>
            </a:r>
            <a:r>
              <a:rPr lang="th-TH" dirty="0" smtClean="0"/>
              <a:t>ที่สำคัญต่าง ๆ ของ </a:t>
            </a:r>
            <a:r>
              <a:rPr lang="en-US" dirty="0" smtClean="0"/>
              <a:t>HTML</a:t>
            </a:r>
          </a:p>
          <a:p>
            <a:pPr lvl="2"/>
            <a:r>
              <a:rPr lang="th-TH" dirty="0" smtClean="0"/>
              <a:t>แนะนำบางส่วนของ </a:t>
            </a:r>
            <a:r>
              <a:rPr lang="en-US" dirty="0" smtClean="0"/>
              <a:t>HTML5</a:t>
            </a:r>
          </a:p>
          <a:p>
            <a:pPr lvl="2"/>
            <a:r>
              <a:rPr lang="th-TH" dirty="0" smtClean="0"/>
              <a:t>แนะนำความสัมพันธ์ระหว่าง </a:t>
            </a:r>
            <a:r>
              <a:rPr lang="en-US" dirty="0" smtClean="0"/>
              <a:t>HTML </a:t>
            </a:r>
            <a:r>
              <a:rPr lang="th-TH" dirty="0" smtClean="0"/>
              <a:t>และ </a:t>
            </a:r>
            <a:r>
              <a:rPr lang="en-US" dirty="0" smtClean="0"/>
              <a:t>DOM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</a:p>
          <a:p>
            <a:pPr lvl="1"/>
            <a:r>
              <a:rPr lang="en-US" dirty="0"/>
              <a:t>List of HTTP header fields: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en.wikipedia.org/wiki/List_of_HTTP_header_fields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Element </a:t>
            </a:r>
            <a:r>
              <a:rPr lang="en-US" dirty="0" smtClean="0"/>
              <a:t>Reference: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://www.w3schools.com/tags</a:t>
            </a:r>
            <a:r>
              <a:rPr lang="en-US" dirty="0" smtClean="0">
                <a:hlinkClick r:id="rId3"/>
              </a:rPr>
              <a:t>/</a:t>
            </a:r>
            <a:endParaRPr lang="th-TH" dirty="0" smtClean="0"/>
          </a:p>
          <a:p>
            <a:pPr lvl="1"/>
            <a:r>
              <a:rPr lang="en-US" dirty="0" smtClean="0"/>
              <a:t>HTML Canvas tutorial: </a:t>
            </a:r>
            <a:r>
              <a:rPr lang="en-US" dirty="0">
                <a:hlinkClick r:id="rId4"/>
              </a:rPr>
              <a:t>http://www.html5canvastutorials.com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Introduction to DOM: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developer.mozilla.org/en-US/docs/Web/API/Document_Object_Model/Introduction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HTTP </a:t>
            </a:r>
            <a:r>
              <a:rPr lang="en-GB" dirty="0" smtClean="0"/>
              <a:t>URL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1981200"/>
          </a:xfrm>
        </p:spPr>
        <p:txBody>
          <a:bodyPr/>
          <a:lstStyle/>
          <a:p>
            <a:pPr lvl="1"/>
            <a:r>
              <a:rPr lang="th-TH" b="1" dirty="0"/>
              <a:t>รูปแบบ</a:t>
            </a:r>
            <a:r>
              <a:rPr lang="en-US" b="1" dirty="0"/>
              <a:t> URL </a:t>
            </a:r>
            <a:r>
              <a:rPr lang="th-TH" b="1" dirty="0"/>
              <a:t>ทั่วไป</a:t>
            </a:r>
            <a:r>
              <a:rPr lang="en-US" b="1" dirty="0"/>
              <a:t>:</a:t>
            </a:r>
          </a:p>
          <a:p>
            <a:pPr lvl="1" algn="ctr">
              <a:buNone/>
            </a:pPr>
            <a:r>
              <a:rPr lang="en-US" sz="2200" b="1" dirty="0">
                <a:solidFill>
                  <a:srgbClr val="FF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protocol://hostname[:port#]/resource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buNone/>
            </a:pPr>
            <a:endParaRPr lang="en-GB" sz="240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buNone/>
            </a:pPr>
            <a:endParaRPr lang="en-GB" sz="240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buNone/>
            </a:pPr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https://courseweb.cs.tu.ac.th:443/course/category.php?id=7</a:t>
            </a:r>
            <a:endParaRPr lang="en-GB" sz="240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sz="180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381000" y="4038600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ngsana New" panose="02020603050405020304" pitchFamily="18" charset="-34"/>
              </a:rPr>
              <a:t>protocol</a:t>
            </a:r>
            <a:endParaRPr lang="th-TH" sz="2800" dirty="0">
              <a:latin typeface="Angsana New" panose="02020603050405020304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5851" y="403860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ngsana New" panose="02020603050405020304" pitchFamily="18" charset="-34"/>
              </a:rPr>
              <a:t>IP </a:t>
            </a:r>
            <a:r>
              <a:rPr lang="th-TH" sz="2800" dirty="0" smtClean="0">
                <a:latin typeface="Angsana New" panose="02020603050405020304" pitchFamily="18" charset="-34"/>
              </a:rPr>
              <a:t>หรือ </a:t>
            </a:r>
            <a:r>
              <a:rPr lang="en-US" sz="2800" dirty="0" smtClean="0">
                <a:latin typeface="Angsana New" panose="02020603050405020304" pitchFamily="18" charset="-34"/>
              </a:rPr>
              <a:t>Hostname</a:t>
            </a:r>
            <a:endParaRPr lang="th-TH" sz="2800" dirty="0">
              <a:latin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6109" y="403860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ngsana New" panose="02020603050405020304" pitchFamily="18" charset="-34"/>
              </a:rPr>
              <a:t>port</a:t>
            </a:r>
            <a:endParaRPr lang="th-TH" sz="2800" dirty="0">
              <a:latin typeface="Angsana New" panose="02020603050405020304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4038600"/>
            <a:ext cx="1953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ngsana New" panose="02020603050405020304" pitchFamily="18" charset="-34"/>
              </a:rPr>
              <a:t>path/directory </a:t>
            </a:r>
            <a:r>
              <a:rPr lang="th-TH" sz="2800" dirty="0" smtClean="0">
                <a:latin typeface="Angsana New" panose="02020603050405020304" pitchFamily="18" charset="-34"/>
              </a:rPr>
              <a:t>และ </a:t>
            </a:r>
            <a:r>
              <a:rPr lang="en-US" sz="2800" dirty="0" smtClean="0">
                <a:latin typeface="Angsana New" panose="02020603050405020304" pitchFamily="18" charset="-34"/>
              </a:rPr>
              <a:t>filename</a:t>
            </a:r>
            <a:endParaRPr lang="th-TH" sz="2800" dirty="0">
              <a:latin typeface="Angsana New" panose="02020603050405020304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403860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ngsana New" panose="02020603050405020304" pitchFamily="18" charset="-34"/>
              </a:rPr>
              <a:t>query parameter</a:t>
            </a:r>
            <a:endParaRPr lang="th-TH" sz="2800" dirty="0">
              <a:latin typeface="Angsana New" panose="02020603050405020304" pitchFamily="18" charset="-34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71500" y="3276600"/>
            <a:ext cx="762000" cy="533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2" idx="0"/>
            <a:endCxn id="3" idx="2"/>
          </p:cNvCxnSpPr>
          <p:nvPr/>
        </p:nvCxnSpPr>
        <p:spPr bwMode="auto">
          <a:xfrm flipV="1">
            <a:off x="868474" y="3810000"/>
            <a:ext cx="84026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1752600" y="3306465"/>
            <a:ext cx="2916000" cy="533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8" idx="0"/>
            <a:endCxn id="16" idx="2"/>
          </p:cNvCxnSpPr>
          <p:nvPr/>
        </p:nvCxnSpPr>
        <p:spPr bwMode="auto">
          <a:xfrm flipV="1">
            <a:off x="3210600" y="3839865"/>
            <a:ext cx="0" cy="198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4800600" y="3306465"/>
            <a:ext cx="457200" cy="533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9" idx="0"/>
            <a:endCxn id="20" idx="2"/>
          </p:cNvCxnSpPr>
          <p:nvPr/>
        </p:nvCxnSpPr>
        <p:spPr bwMode="auto">
          <a:xfrm flipV="1">
            <a:off x="5029200" y="3839865"/>
            <a:ext cx="0" cy="198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5410200" y="3306465"/>
            <a:ext cx="2590800" cy="533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10" idx="0"/>
            <a:endCxn id="23" idx="2"/>
          </p:cNvCxnSpPr>
          <p:nvPr/>
        </p:nvCxnSpPr>
        <p:spPr bwMode="auto">
          <a:xfrm flipV="1">
            <a:off x="6691847" y="3839865"/>
            <a:ext cx="13753" cy="198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8140700" y="3306465"/>
            <a:ext cx="622300" cy="533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 bwMode="auto">
          <a:xfrm flipV="1">
            <a:off x="8369300" y="3839865"/>
            <a:ext cx="82550" cy="33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083-BFC4-4670-8755-AD7ABCA6EDE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 </a:t>
            </a:r>
            <a:r>
              <a:rPr lang="en-US" dirty="0" smtClean="0"/>
              <a:t>URI: </a:t>
            </a:r>
            <a:r>
              <a:rPr lang="th-TH" dirty="0" smtClean="0"/>
              <a:t>ตัวอย่าง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dirty="0" smtClean="0"/>
              <a:t>Full URI </a:t>
            </a:r>
            <a:r>
              <a:rPr lang="th-TH" sz="2800" dirty="0" smtClean="0"/>
              <a:t>หรือ </a:t>
            </a:r>
            <a:r>
              <a:rPr lang="en-US" sz="2800" dirty="0" smtClean="0"/>
              <a:t>Absolute URI:</a:t>
            </a:r>
            <a:endParaRPr lang="en-US" sz="2800" dirty="0"/>
          </a:p>
          <a:p>
            <a:pPr marL="574675" indent="-228600">
              <a:spcBef>
                <a:spcPts val="6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http://www.cs.tu.ac.th/proxy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574675" indent="-228600">
              <a:spcBef>
                <a:spcPts val="6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ftp.site.com</a:t>
            </a:r>
            <a:endParaRPr 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4675" indent="-228600">
              <a:spcBef>
                <a:spcPts val="6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&lt;mailto:amy@site.com?cc=</a:t>
            </a:r>
            <a:r>
              <a:rPr 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bob@site.com&amp;body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=hello&gt;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dirty="0" smtClean="0"/>
              <a:t>Fragmented </a:t>
            </a:r>
            <a:r>
              <a:rPr lang="en-US" sz="2800" dirty="0"/>
              <a:t>URI: </a:t>
            </a:r>
          </a:p>
          <a:p>
            <a:pPr marL="574675" indent="-228600">
              <a:spcBef>
                <a:spcPts val="600"/>
              </a:spcBef>
              <a:spcAft>
                <a:spcPts val="3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://www.site.com/html/top.html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#section_2</a:t>
            </a:r>
            <a:endParaRPr 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dirty="0"/>
              <a:t>Relative URI: </a:t>
            </a:r>
          </a:p>
          <a:p>
            <a:pPr marL="574675" indent="-228600">
              <a:spcBef>
                <a:spcPts val="600"/>
              </a:spcBef>
              <a:spcAft>
                <a:spcPts val="30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catalog.html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Catalog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2400" dirty="0" smtClean="0"/>
              <a:t>(</a:t>
            </a:r>
            <a:r>
              <a:rPr lang="th-TH" sz="2400" dirty="0" smtClean="0"/>
              <a:t>ถ้า </a:t>
            </a:r>
            <a:r>
              <a:rPr lang="en-US" sz="2400" dirty="0" smtClean="0"/>
              <a:t>base URI</a:t>
            </a:r>
            <a:r>
              <a:rPr lang="th-TH" sz="2400" dirty="0" smtClean="0"/>
              <a:t> คือ</a:t>
            </a:r>
            <a:r>
              <a:rPr lang="en-US" sz="2400" dirty="0" smtClean="0"/>
              <a:t>: 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http://www.site.com/pubs/index.html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th-TH" sz="2400" dirty="0" smtClean="0"/>
              <a:t>ดังนั้น </a:t>
            </a:r>
            <a:r>
              <a:rPr lang="en-US" sz="2400" dirty="0" smtClean="0"/>
              <a:t>full URI</a:t>
            </a:r>
            <a:r>
              <a:rPr lang="th-TH" sz="2400" dirty="0" smtClean="0"/>
              <a:t> เป็น</a:t>
            </a:r>
            <a:r>
              <a:rPr lang="en-US" sz="2400" dirty="0" smtClean="0"/>
              <a:t>: 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http://www.site.com/pubs/catalog.html</a:t>
            </a:r>
            <a:r>
              <a:rPr lang="en-US" sz="2000" dirty="0"/>
              <a:t>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3787661"/>
            <a:ext cx="2895600" cy="504000"/>
            <a:chOff x="5638800" y="3787661"/>
            <a:chExt cx="2895600" cy="5040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638800" y="3787661"/>
              <a:ext cx="1447800" cy="504000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67600" y="3787661"/>
              <a:ext cx="1066800" cy="50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Fragment identifier</a:t>
              </a:r>
              <a:endParaRPr lang="th-TH" sz="1400" dirty="0"/>
            </a:p>
          </p:txBody>
        </p:sp>
        <p:cxnSp>
          <p:nvCxnSpPr>
            <p:cNvPr id="10" name="Straight Arrow Connector 9"/>
            <p:cNvCxnSpPr>
              <a:stCxn id="8" idx="1"/>
              <a:endCxn id="7" idx="3"/>
            </p:cNvCxnSpPr>
            <p:nvPr/>
          </p:nvCxnSpPr>
          <p:spPr bwMode="auto">
            <a:xfrm rot="10800000">
              <a:off x="7086600" y="4039661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 </a:t>
            </a:r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URI </a:t>
            </a:r>
            <a:r>
              <a:rPr lang="th-TH" dirty="0" smtClean="0"/>
              <a:t>ถูกใช้เพื่อ</a:t>
            </a:r>
            <a:r>
              <a:rPr lang="en-US" dirty="0" smtClean="0"/>
              <a:t>:</a:t>
            </a:r>
          </a:p>
          <a:p>
            <a:pPr lvl="1"/>
            <a:r>
              <a:rPr lang="th-TH" dirty="0" smtClean="0"/>
              <a:t>ระบุ </a:t>
            </a:r>
            <a:r>
              <a:rPr lang="en-US" dirty="0" smtClean="0"/>
              <a:t>link </a:t>
            </a:r>
            <a:r>
              <a:rPr lang="th-TH" dirty="0" smtClean="0"/>
              <a:t>ไปยังเอกสารหรือทรัพยากรอื่น  </a:t>
            </a:r>
            <a:r>
              <a:rPr lang="en-US" dirty="0" smtClean="0"/>
              <a:t>(</a:t>
            </a:r>
            <a:r>
              <a:rPr lang="th-TH" dirty="0" smtClean="0"/>
              <a:t>เช่น</a:t>
            </a:r>
            <a:r>
              <a:rPr lang="en-US" dirty="0" smtClean="0"/>
              <a:t> a  </a:t>
            </a:r>
            <a:r>
              <a:rPr lang="th-TH" dirty="0" smtClean="0"/>
              <a:t>และ </a:t>
            </a:r>
            <a:r>
              <a:rPr lang="en-US" dirty="0" smtClean="0"/>
              <a:t>link)</a:t>
            </a:r>
          </a:p>
          <a:p>
            <a:pPr lvl="1"/>
            <a:r>
              <a:rPr lang="th-TH" dirty="0" smtClean="0"/>
              <a:t>ระบุ </a:t>
            </a:r>
            <a:r>
              <a:rPr lang="en-US" dirty="0" smtClean="0"/>
              <a:t>link </a:t>
            </a:r>
            <a:r>
              <a:rPr lang="th-TH" dirty="0" smtClean="0"/>
              <a:t>ไปยัง</a:t>
            </a:r>
            <a:r>
              <a:rPr lang="en-US" dirty="0" smtClean="0"/>
              <a:t> style sheet </a:t>
            </a:r>
            <a:r>
              <a:rPr lang="th-TH" dirty="0" smtClean="0"/>
              <a:t>หรือ</a:t>
            </a:r>
            <a:r>
              <a:rPr lang="en-US" dirty="0" smtClean="0"/>
              <a:t> script</a:t>
            </a:r>
            <a:r>
              <a:rPr lang="th-TH" dirty="0" smtClean="0"/>
              <a:t> ภายนอก</a:t>
            </a:r>
            <a:r>
              <a:rPr lang="en-US" dirty="0" smtClean="0"/>
              <a:t> (</a:t>
            </a:r>
            <a:r>
              <a:rPr lang="th-TH" dirty="0" smtClean="0"/>
              <a:t>เช่น </a:t>
            </a:r>
            <a:r>
              <a:rPr lang="en-US" dirty="0" smtClean="0"/>
              <a:t>link </a:t>
            </a:r>
            <a:r>
              <a:rPr lang="th-TH" dirty="0" smtClean="0"/>
              <a:t>และ </a:t>
            </a:r>
            <a:r>
              <a:rPr lang="en-US" dirty="0" smtClean="0"/>
              <a:t>script)</a:t>
            </a:r>
          </a:p>
          <a:p>
            <a:pPr lvl="1"/>
            <a:r>
              <a:rPr lang="th-TH" dirty="0" smtClean="0"/>
              <a:t>ระบุภาพ (</a:t>
            </a:r>
            <a:r>
              <a:rPr lang="en-US" dirty="0" smtClean="0"/>
              <a:t>image</a:t>
            </a:r>
            <a:r>
              <a:rPr lang="th-TH" dirty="0" smtClean="0"/>
              <a:t>)</a:t>
            </a:r>
            <a:r>
              <a:rPr lang="en-US" dirty="0" smtClean="0"/>
              <a:t>, </a:t>
            </a:r>
            <a:r>
              <a:rPr lang="th-TH" dirty="0" smtClean="0"/>
              <a:t>วัตถุ (</a:t>
            </a:r>
            <a:r>
              <a:rPr lang="en-US" dirty="0" smtClean="0"/>
              <a:t>object </a:t>
            </a:r>
            <a:r>
              <a:rPr lang="th-TH" dirty="0" smtClean="0"/>
              <a:t>หรือ</a:t>
            </a:r>
            <a:r>
              <a:rPr lang="en-US" dirty="0" smtClean="0"/>
              <a:t> applets</a:t>
            </a:r>
            <a:r>
              <a:rPr lang="th-TH" dirty="0" smtClean="0"/>
              <a:t>) ไว้ใน </a:t>
            </a:r>
            <a:r>
              <a:rPr lang="en-US" dirty="0" smtClean="0"/>
              <a:t>page (</a:t>
            </a:r>
            <a:r>
              <a:rPr lang="th-TH" dirty="0" smtClean="0"/>
              <a:t>เช่น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, object</a:t>
            </a:r>
            <a:r>
              <a:rPr lang="th-TH" dirty="0" smtClean="0"/>
              <a:t> และ </a:t>
            </a:r>
            <a:r>
              <a:rPr lang="en-US" dirty="0" smtClean="0"/>
              <a:t>input)</a:t>
            </a:r>
          </a:p>
          <a:p>
            <a:pPr lvl="1"/>
            <a:r>
              <a:rPr lang="th-TH" dirty="0" smtClean="0"/>
              <a:t>สร้าง </a:t>
            </a:r>
            <a:r>
              <a:rPr lang="en-US" dirty="0" smtClean="0"/>
              <a:t>image map (</a:t>
            </a:r>
            <a:r>
              <a:rPr lang="th-TH" dirty="0" smtClean="0"/>
              <a:t>เช่น</a:t>
            </a:r>
            <a:r>
              <a:rPr lang="en-US" dirty="0" smtClean="0"/>
              <a:t> map </a:t>
            </a:r>
            <a:r>
              <a:rPr lang="th-TH" dirty="0" smtClean="0"/>
              <a:t>และ </a:t>
            </a:r>
            <a:r>
              <a:rPr lang="en-US" dirty="0" smtClean="0"/>
              <a:t>area)</a:t>
            </a:r>
          </a:p>
          <a:p>
            <a:pPr lvl="1"/>
            <a:r>
              <a:rPr lang="en-US" dirty="0" smtClean="0"/>
              <a:t>submit </a:t>
            </a:r>
            <a:r>
              <a:rPr lang="th-TH" dirty="0" smtClean="0"/>
              <a:t>ในฟอร์ม </a:t>
            </a:r>
            <a:r>
              <a:rPr lang="en-US" dirty="0" smtClean="0"/>
              <a:t>(</a:t>
            </a:r>
            <a:r>
              <a:rPr lang="th-TH" dirty="0" smtClean="0"/>
              <a:t>เช่น </a:t>
            </a:r>
            <a:r>
              <a:rPr lang="en-US" dirty="0" smtClean="0"/>
              <a:t>form)</a:t>
            </a:r>
          </a:p>
          <a:p>
            <a:pPr lvl="1"/>
            <a:r>
              <a:rPr lang="th-TH" dirty="0" smtClean="0"/>
              <a:t>สร้างเอกสาร </a:t>
            </a:r>
            <a:r>
              <a:rPr lang="en-US" dirty="0" smtClean="0"/>
              <a:t>frame </a:t>
            </a:r>
            <a:r>
              <a:rPr lang="th-TH" dirty="0"/>
              <a:t>ภายใน</a:t>
            </a:r>
            <a:r>
              <a:rPr lang="en-US" dirty="0"/>
              <a:t> (</a:t>
            </a:r>
            <a:r>
              <a:rPr lang="th-TH" dirty="0"/>
              <a:t>เช่น </a:t>
            </a:r>
            <a:r>
              <a:rPr lang="en-US" dirty="0" err="1"/>
              <a:t>iframe</a:t>
            </a:r>
            <a:r>
              <a:rPr lang="en-US" dirty="0"/>
              <a:t>) </a:t>
            </a:r>
          </a:p>
          <a:p>
            <a:pPr lvl="1"/>
            <a:r>
              <a:rPr lang="th-TH" dirty="0" smtClean="0"/>
              <a:t>อ้างอิง (</a:t>
            </a:r>
            <a:r>
              <a:rPr lang="en-US" dirty="0" smtClean="0"/>
              <a:t>cite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  <a:r>
              <a:rPr lang="th-TH" dirty="0" smtClean="0"/>
              <a:t> บรรณานุกรม</a:t>
            </a:r>
            <a:r>
              <a:rPr lang="en-US" dirty="0" smtClean="0"/>
              <a:t> </a:t>
            </a:r>
            <a:r>
              <a:rPr lang="th-TH" dirty="0" smtClean="0"/>
              <a:t>(</a:t>
            </a:r>
            <a:r>
              <a:rPr lang="en-US" dirty="0" smtClean="0"/>
              <a:t>reference</a:t>
            </a:r>
            <a:r>
              <a:rPr lang="th-TH" dirty="0" smtClean="0"/>
              <a:t>)</a:t>
            </a:r>
            <a:r>
              <a:rPr lang="en-US" dirty="0" smtClean="0"/>
              <a:t> (</a:t>
            </a:r>
            <a:r>
              <a:rPr lang="th-TH" dirty="0" smtClean="0"/>
              <a:t>เช่น </a:t>
            </a:r>
            <a:r>
              <a:rPr lang="en-US" dirty="0" smtClean="0"/>
              <a:t>q, </a:t>
            </a:r>
            <a:r>
              <a:rPr lang="en-US" dirty="0" err="1" smtClean="0"/>
              <a:t>blockquote</a:t>
            </a:r>
            <a:r>
              <a:rPr lang="en-US" dirty="0" smtClean="0"/>
              <a:t>, ins </a:t>
            </a:r>
            <a:r>
              <a:rPr lang="th-TH" dirty="0" smtClean="0"/>
              <a:t>และ </a:t>
            </a:r>
            <a:r>
              <a:rPr lang="en-US" dirty="0" smtClean="0"/>
              <a:t>del)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th-TH" dirty="0" smtClean="0"/>
              <a:t>อ้างถึง</a:t>
            </a:r>
            <a:r>
              <a:rPr lang="en-US" dirty="0" smtClean="0"/>
              <a:t> metadata conventions </a:t>
            </a:r>
            <a:r>
              <a:rPr lang="th-TH" dirty="0" smtClean="0"/>
              <a:t>เพื่ออธิบายเอกสาร </a:t>
            </a:r>
            <a:r>
              <a:rPr lang="en-US" dirty="0" smtClean="0"/>
              <a:t>(</a:t>
            </a:r>
            <a:r>
              <a:rPr lang="th-TH" dirty="0" smtClean="0"/>
              <a:t>เช่น </a:t>
            </a:r>
            <a:r>
              <a:rPr lang="en-US" dirty="0" smtClean="0"/>
              <a:t>head)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485 Web Application Development © 2017 by Y. Temtanapat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469-BC5C-4439-9D4B-8FD410A9D9F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ppt/theme/themeOverride2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Macro</Template>
  <TotalTime>15093</TotalTime>
  <Words>5877</Words>
  <Application>Microsoft Office PowerPoint</Application>
  <PresentationFormat>On-screen Show (4:3)</PresentationFormat>
  <Paragraphs>1083</Paragraphs>
  <Slides>64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Lecture</vt:lpstr>
      <vt:lpstr>พื้นฐานเกี่ยวกับเว็บ (HTTP, HTML และ DOM)</vt:lpstr>
      <vt:lpstr>เนื้อหาของการเรียนวันนี้</vt:lpstr>
      <vt:lpstr>Web: Internet Application</vt:lpstr>
      <vt:lpstr>กลไกพื้นฐานของการเชื่อมโยงบนเว็บ</vt:lpstr>
      <vt:lpstr>URI และ URL</vt:lpstr>
      <vt:lpstr>URIs</vt:lpstr>
      <vt:lpstr>ตัวอย่าง HTTP URL</vt:lpstr>
      <vt:lpstr>รูปแบบ URI: ตัวอย่าง</vt:lpstr>
      <vt:lpstr>ตัวอย่างการใช้งาน URI</vt:lpstr>
      <vt:lpstr>HTTP Protocol</vt:lpstr>
      <vt:lpstr>HTTP</vt:lpstr>
      <vt:lpstr>ลักษณะโพรโทคอล HTTP</vt:lpstr>
      <vt:lpstr>HTTP Session</vt:lpstr>
      <vt:lpstr>ตัวอย่าง HTTP Message</vt:lpstr>
      <vt:lpstr>HTTP Request Message</vt:lpstr>
      <vt:lpstr>เมท็อดการร้องขอ (Request Methods) (1)</vt:lpstr>
      <vt:lpstr>เมท็อดการร้องขอ (Request Methods) (2)</vt:lpstr>
      <vt:lpstr>ตัวอย่าง Http Request Header Field</vt:lpstr>
      <vt:lpstr>HTTP Response</vt:lpstr>
      <vt:lpstr>HTTP Response Message</vt:lpstr>
      <vt:lpstr>ตัวอย่าง HTTP response status codes</vt:lpstr>
      <vt:lpstr>ตัวอย่าง HTTP Response</vt:lpstr>
      <vt:lpstr>ตัวอย่าง HTTP Response</vt:lpstr>
      <vt:lpstr>ตัวอย่าง HTTP Response</vt:lpstr>
      <vt:lpstr>ตัวอย่าง HTTP Response</vt:lpstr>
      <vt:lpstr>ตัวอย่าง Http Response Header Field</vt:lpstr>
      <vt:lpstr>Multipurpose Internet Mail Extensions (MIME) (หรือ Internet Media Type)</vt:lpstr>
      <vt:lpstr>ทางเลือกการเชื่อมต่อของ HTTP</vt:lpstr>
      <vt:lpstr>Close</vt:lpstr>
      <vt:lpstr>HTML</vt:lpstr>
      <vt:lpstr>HTML</vt:lpstr>
      <vt:lpstr>เอกสาร HTML</vt:lpstr>
      <vt:lpstr>HTML</vt:lpstr>
      <vt:lpstr>HTML element</vt:lpstr>
      <vt:lpstr>Void &amp; Non-void Element</vt:lpstr>
      <vt:lpstr>ตัวอย่าง HTML tag</vt:lpstr>
      <vt:lpstr>โครงสร้างหลักของเอกสาร HTML (1)</vt:lpstr>
      <vt:lpstr>ตัวอย่างเอกสาร HTML อย่างง่าย</vt:lpstr>
      <vt:lpstr>HTML 5</vt:lpstr>
      <vt:lpstr>HTML 5</vt:lpstr>
      <vt:lpstr>HTML Tag เกี่ยวกับโครงสร้างเอกสาร (Document Structure)</vt:lpstr>
      <vt:lpstr>ข้อจำกัดของ tag elements แบบเดิม</vt:lpstr>
      <vt:lpstr>ชื่อ Id, class ที่พบบ่อย</vt:lpstr>
      <vt:lpstr>HTML5 Tag เกี่ยวกับโครงสร้างเอกสาร (Document Structure)</vt:lpstr>
      <vt:lpstr>ตัวอย่าง Tag HTML5 ที่ใช้กับเอกสาร</vt:lpstr>
      <vt:lpstr>หน้าเพจ</vt:lpstr>
      <vt:lpstr>การจัดวางหน้าเพจตาม Semantics  ตัวอย่างจาก: HTML5 Part 1: HTML5 Coding Essentials and Best Practices: https://www.edx.org/course/html5-part-1-html5-coding-essentials-w3cx-html5-1x</vt:lpstr>
      <vt:lpstr>PowerPoint Presentation</vt:lpstr>
      <vt:lpstr>รูปแบบเอกสาร HTML หน้าเพจตาม Semantics</vt:lpstr>
      <vt:lpstr>Header</vt:lpstr>
      <vt:lpstr>Nav</vt:lpstr>
      <vt:lpstr>Section</vt:lpstr>
      <vt:lpstr>ตัวอย่างที่ได้</vt:lpstr>
      <vt:lpstr>PowerPoint Presentation</vt:lpstr>
      <vt:lpstr>Best Practice สำหรับ Semantic Structure</vt:lpstr>
      <vt:lpstr>PowerPoint Presentation</vt:lpstr>
      <vt:lpstr>การสร้างเอกสาร HTML</vt:lpstr>
      <vt:lpstr>DOM</vt:lpstr>
      <vt:lpstr>DOM (Document Object Model)</vt:lpstr>
      <vt:lpstr>HTML และ DOM</vt:lpstr>
      <vt:lpstr>HTML และ DOM</vt:lpstr>
      <vt:lpstr>DOM Node Objects</vt:lpstr>
      <vt:lpstr>สรุปการเรียนวันนี้</vt:lpstr>
      <vt:lpstr>Resources</vt:lpstr>
    </vt:vector>
  </TitlesOfParts>
  <Company>CS, 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Web Appl. and Enterprise Prog.</dc:subject>
  <dc:creator>Yaowadee Temtanapat</dc:creator>
  <cp:lastModifiedBy>Yao</cp:lastModifiedBy>
  <cp:revision>993</cp:revision>
  <dcterms:created xsi:type="dcterms:W3CDTF">2005-09-19T23:06:59Z</dcterms:created>
  <dcterms:modified xsi:type="dcterms:W3CDTF">2018-01-10T14:47:47Z</dcterms:modified>
</cp:coreProperties>
</file>