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82" r:id="rId2"/>
    <p:sldId id="720" r:id="rId3"/>
    <p:sldId id="669" r:id="rId4"/>
    <p:sldId id="670" r:id="rId5"/>
    <p:sldId id="671" r:id="rId6"/>
    <p:sldId id="672" r:id="rId7"/>
    <p:sldId id="695" r:id="rId8"/>
    <p:sldId id="697" r:id="rId9"/>
    <p:sldId id="730" r:id="rId10"/>
    <p:sldId id="721" r:id="rId11"/>
    <p:sldId id="674" r:id="rId12"/>
    <p:sldId id="675" r:id="rId13"/>
    <p:sldId id="630" r:id="rId14"/>
    <p:sldId id="631" r:id="rId15"/>
    <p:sldId id="633" r:id="rId16"/>
    <p:sldId id="688" r:id="rId17"/>
    <p:sldId id="691" r:id="rId18"/>
    <p:sldId id="709" r:id="rId19"/>
    <p:sldId id="693" r:id="rId20"/>
    <p:sldId id="694" r:id="rId21"/>
    <p:sldId id="684" r:id="rId22"/>
    <p:sldId id="639" r:id="rId23"/>
    <p:sldId id="640" r:id="rId24"/>
    <p:sldId id="698" r:id="rId25"/>
    <p:sldId id="700" r:id="rId26"/>
    <p:sldId id="699" r:id="rId27"/>
    <p:sldId id="701" r:id="rId28"/>
    <p:sldId id="679" r:id="rId29"/>
    <p:sldId id="714" r:id="rId30"/>
    <p:sldId id="725" r:id="rId31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  <a:srgbClr val="CCFF99"/>
    <a:srgbClr val="CCFFCC"/>
    <a:srgbClr val="0000CC"/>
    <a:srgbClr val="008000"/>
    <a:srgbClr val="E1EFF4"/>
    <a:srgbClr val="B3CBA1"/>
    <a:srgbClr val="33CC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4798" autoAdjust="0"/>
  </p:normalViewPr>
  <p:slideViewPr>
    <p:cSldViewPr>
      <p:cViewPr varScale="1">
        <p:scale>
          <a:sx n="80" d="100"/>
          <a:sy n="80" d="100"/>
        </p:scale>
        <p:origin x="-128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48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4522"/>
    </p:cViewPr>
  </p:sorterViewPr>
  <p:notesViewPr>
    <p:cSldViewPr>
      <p:cViewPr varScale="1">
        <p:scale>
          <a:sx n="49" d="100"/>
          <a:sy n="49" d="100"/>
        </p:scale>
        <p:origin x="-2910" y="-11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7EF030E-E2C8-486E-84FF-F7A66E56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2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h1- h6 </a:t>
            </a:r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รูปแบบของหัวเรื่อง แบ่งออกเป็น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 </a:t>
            </a:r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ระดับ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1938" indent="-261938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ขนาดของตัวอักษร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h1-h3 </a:t>
            </a:r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จะใหญ่กว่าขนาดตัวอักษรปริยาย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1938" indent="-261938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h4 </a:t>
            </a:r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ใช้ขนาดเดียวกับตัวอักษรปริยาย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1938" indent="-261938" algn="just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h5 </a:t>
            </a:r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h6 </a:t>
            </a:r>
            <a:r>
              <a:rPr lang="th-TH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มีตัวอักษรขนาดเล็กกว่าขนาดตัวอักษรปริยาย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7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="http://www.w3schools.com" target="_blank"&gt;Department</a:t>
            </a:r>
            <a:r>
              <a:rPr lang="en-US" baseline="0" dirty="0" smtClean="0"/>
              <a:t> of Computer Science, TU</a:t>
            </a:r>
            <a:r>
              <a:rPr lang="en-US" dirty="0" smtClean="0"/>
              <a:t>&lt;/a&gt;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ctr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กำหนดให้เป็นตัวห้อย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(subscript) 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ใช้</a:t>
            </a:r>
            <a:r>
              <a:rPr lang="th-TH" sz="1200" b="0" i="0" u="none" strike="noStrike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CSS: {vertical-align: sub;} </a:t>
            </a:r>
          </a:p>
          <a:p>
            <a:pPr rtl="0" eaLnBrk="1" fontAlgn="ctr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กำหนดให้เป็นตัวยก</a:t>
            </a:r>
            <a:r>
              <a:rPr lang="th-TH" sz="1200" b="0" i="0" u="none" strike="noStrike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superscript)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ใช้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CSS: {vertical-align: super;}</a:t>
            </a:r>
          </a:p>
          <a:p>
            <a:r>
              <a:rPr lang="en-US" dirty="0" smtClean="0"/>
              <a:t>pre : </a:t>
            </a:r>
            <a:r>
              <a:rPr lang="th-TH" dirty="0" smtClean="0"/>
              <a:t>แสดงเหมือนกับที่เขียนด้วยตัวอักษร</a:t>
            </a:r>
            <a:r>
              <a:rPr lang="th-TH" baseline="0" dirty="0" smtClean="0"/>
              <a:t> </a:t>
            </a:r>
            <a:r>
              <a:rPr lang="en-US" baseline="0" dirty="0" err="1" smtClean="0"/>
              <a:t>monospace</a:t>
            </a:r>
            <a:r>
              <a:rPr lang="en-US" baseline="0" dirty="0" smtClean="0"/>
              <a:t> </a:t>
            </a:r>
            <a:r>
              <a:rPr lang="th-TH" baseline="0" dirty="0" smtClean="0"/>
              <a:t>ใช้ </a:t>
            </a:r>
            <a:r>
              <a:rPr lang="en-US" baseline="0" dirty="0" smtClean="0"/>
              <a:t>CSS: {</a:t>
            </a:r>
            <a:r>
              <a:rPr lang="en-US" dirty="0" smtClean="0"/>
              <a:t>white-space: pre;</a:t>
            </a:r>
            <a:r>
              <a:rPr lang="en-US" baseline="0" dirty="0" smtClean="0"/>
              <a:t> font-family: </a:t>
            </a:r>
            <a:r>
              <a:rPr lang="en-US" baseline="0" dirty="0" err="1" smtClean="0"/>
              <a:t>monospace</a:t>
            </a:r>
            <a:r>
              <a:rPr lang="en-US" baseline="0" dirty="0" smtClean="0"/>
              <a:t>}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th-TH" dirty="0" smtClean="0"/>
              <a:t>ดูเพิ่มได้ที่</a:t>
            </a:r>
            <a:r>
              <a:rPr lang="th-TH" baseline="0" dirty="0" smtClean="0"/>
              <a:t> </a:t>
            </a:r>
            <a:r>
              <a:rPr lang="en-US" baseline="0" dirty="0" smtClean="0"/>
              <a:t>i</a:t>
            </a:r>
            <a:r>
              <a:rPr lang="en-US" dirty="0" smtClean="0"/>
              <a:t>mage tag: http://www.w3schools.com/tags/tag_img.asp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0233" y="4691164"/>
            <a:ext cx="5437211" cy="4442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th-TH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latin typeface="Comic Sans MS" pitchFamily="66" charset="0"/>
              <a:cs typeface="+mn-cs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3B8BFA49-24A3-4B99-A03C-9F8D19894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5551AB-2521-41B5-B72E-40B03187F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D3C01BE9-D31C-4DE8-9747-BE94118FB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23ED5-11E2-4584-925F-1580AB17C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5384" y="1550194"/>
            <a:ext cx="8525933" cy="45755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306A5-E5E0-4AC6-AB67-2E3F685F5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E66F75-09C2-4BED-B820-80EFA7AA6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FC621A4-37FB-4A50-BE69-85A3A1600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4CB1EA9-F150-4DF9-9EFC-A62B95F47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7D8DD6E-2AE5-452B-88F5-6226EEE8A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17323DF-8D7B-41E2-B0D5-4A6E231CC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0CC156-3ECD-4616-8052-746D0EA50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7436644-C8AD-42FD-877D-7FC80F214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A0DB610-E3FD-45A8-A078-BC8A76671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latin typeface="Comic Sans MS" pitchFamily="66" charset="0"/>
              <a:cs typeface="+mn-cs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613" cy="457200"/>
          </a:xfrm>
          <a:prstGeom prst="rect">
            <a:avLst/>
          </a:prstGeom>
        </p:spPr>
        <p:txBody>
          <a:bodyPr/>
          <a:lstStyle>
            <a:lvl1pPr>
              <a:defRPr sz="100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813" y="6243638"/>
            <a:ext cx="5500687" cy="457200"/>
          </a:xfrm>
          <a:prstGeom prst="rect">
            <a:avLst/>
          </a:prstGeom>
        </p:spPr>
        <p:txBody>
          <a:bodyPr/>
          <a:lstStyle>
            <a:lvl1pPr algn="ctr"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00" y="6243638"/>
            <a:ext cx="1257300" cy="457200"/>
          </a:xfrm>
          <a:prstGeom prst="rect">
            <a:avLst/>
          </a:prstGeom>
        </p:spPr>
        <p:txBody>
          <a:bodyPr/>
          <a:lstStyle>
            <a:lvl1pPr algn="r"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E0AADCF6-C579-4A6B-9F51-91E0C756F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  <p:sldLayoutId id="2147483686" r:id="rId12"/>
    <p:sldLayoutId id="2147483687" r:id="rId13"/>
    <p:sldLayoutId id="214748368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eventattribute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canvastutorials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standardattribut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htmlgoodies.com/html5/markup/html5-attribute-change-reference-for-web-developers_update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HTML Tag </a:t>
            </a:r>
            <a:r>
              <a:rPr lang="th-TH" dirty="0"/>
              <a:t>พื้นฐานที่ควรรู้จัก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485 Web Application Development</a:t>
            </a:r>
          </a:p>
          <a:p>
            <a:r>
              <a:rPr lang="th-TH" dirty="0" smtClean="0"/>
              <a:t>เยาวดี  เต็มธนาภัทร์</a:t>
            </a:r>
            <a:endParaRPr lang="en-US" dirty="0" smtClean="0"/>
          </a:p>
          <a:p>
            <a:r>
              <a:rPr lang="en-US" dirty="0" smtClean="0"/>
              <a:t>Lecture 2 </a:t>
            </a:r>
            <a:r>
              <a:rPr lang="th-TH" dirty="0" smtClean="0"/>
              <a:t>เพิ่มเติม (อ่านเอง)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3B8BFA49-24A3-4B99-A03C-9F8D19894D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Attribute </a:t>
            </a:r>
            <a:r>
              <a:rPr lang="th-TH" dirty="0" smtClean="0"/>
              <a:t>ใน </a:t>
            </a:r>
            <a:r>
              <a:rPr lang="en-US" dirty="0" smtClean="0"/>
              <a:t>HTML element (3)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Event Attributes</a:t>
            </a:r>
            <a:r>
              <a:rPr lang="en-US" dirty="0"/>
              <a:t>: </a:t>
            </a:r>
            <a:r>
              <a:rPr lang="th-TH" dirty="0" smtClean="0"/>
              <a:t>ปฏิสัมพันธ์กับเหตุการณ์ผู้ใช้บน </a:t>
            </a:r>
            <a:r>
              <a:rPr lang="en-US" dirty="0" smtClean="0"/>
              <a:t>element </a:t>
            </a:r>
            <a:r>
              <a:rPr lang="th-TH" dirty="0" smtClean="0"/>
              <a:t>ในหน้าเพจ</a:t>
            </a:r>
            <a:endParaRPr lang="th-TH" dirty="0"/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Window Event</a:t>
            </a:r>
            <a:r>
              <a:rPr lang="en-US" dirty="0" smtClean="0"/>
              <a:t>: trigger </a:t>
            </a:r>
            <a:r>
              <a:rPr lang="th-TH" dirty="0" smtClean="0"/>
              <a:t>เมื่อเกิดเหตุการณ์บนหน้าต่าง (</a:t>
            </a:r>
            <a:r>
              <a:rPr lang="en-US" dirty="0" smtClean="0"/>
              <a:t>body tag</a:t>
            </a:r>
            <a:r>
              <a:rPr lang="th-TH" dirty="0" smtClean="0"/>
              <a:t>) เช่น </a:t>
            </a:r>
            <a:r>
              <a:rPr lang="en-US" dirty="0" err="1" smtClean="0"/>
              <a:t>onload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Form Event</a:t>
            </a:r>
            <a:r>
              <a:rPr lang="en-US" dirty="0" smtClean="0"/>
              <a:t>: trigger </a:t>
            </a:r>
            <a:r>
              <a:rPr lang="th-TH" dirty="0" smtClean="0"/>
              <a:t>เมื่อผู้ใช้ทำเหตุการณ์บน </a:t>
            </a:r>
            <a:r>
              <a:rPr lang="en-US" dirty="0" smtClean="0"/>
              <a:t>form</a:t>
            </a:r>
            <a:r>
              <a:rPr lang="th-TH" dirty="0" smtClean="0"/>
              <a:t> เช่น </a:t>
            </a:r>
            <a:r>
              <a:rPr lang="en-US" dirty="0" err="1" smtClean="0"/>
              <a:t>onfocus</a:t>
            </a:r>
            <a:r>
              <a:rPr lang="en-US" dirty="0" smtClean="0"/>
              <a:t>, </a:t>
            </a:r>
            <a:r>
              <a:rPr lang="en-US" dirty="0" err="1" smtClean="0"/>
              <a:t>oninput</a:t>
            </a:r>
            <a:endParaRPr lang="th-TH" dirty="0" smtClean="0"/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Keyboard Event</a:t>
            </a:r>
            <a:r>
              <a:rPr lang="en-US" dirty="0"/>
              <a:t>: trigger </a:t>
            </a:r>
            <a:r>
              <a:rPr lang="th-TH" dirty="0" smtClean="0"/>
              <a:t>เมื่อเกิดเหตุการณ์บนคีย์บอร์ด เช่น </a:t>
            </a:r>
            <a:r>
              <a:rPr lang="en-US" dirty="0" err="1" smtClean="0"/>
              <a:t>onkeypress</a:t>
            </a:r>
            <a:r>
              <a:rPr lang="en-US" dirty="0" smtClean="0"/>
              <a:t>, </a:t>
            </a:r>
            <a:r>
              <a:rPr lang="en-US" dirty="0" err="1" smtClean="0"/>
              <a:t>onkeyup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Mouse Event</a:t>
            </a:r>
            <a:r>
              <a:rPr lang="en-US" dirty="0"/>
              <a:t>: trigger </a:t>
            </a:r>
            <a:r>
              <a:rPr lang="th-TH" dirty="0"/>
              <a:t>เมื่อเกิดเหตุการณ์</a:t>
            </a:r>
            <a:r>
              <a:rPr lang="th-TH" dirty="0" smtClean="0"/>
              <a:t>บนเม้าส์ </a:t>
            </a:r>
            <a:r>
              <a:rPr lang="th-TH" dirty="0"/>
              <a:t>เช่น </a:t>
            </a:r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ondrag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Media </a:t>
            </a:r>
            <a:r>
              <a:rPr lang="en-US" b="1" dirty="0">
                <a:solidFill>
                  <a:srgbClr val="0000CC"/>
                </a:solidFill>
              </a:rPr>
              <a:t>Event</a:t>
            </a:r>
            <a:r>
              <a:rPr lang="en-US" dirty="0"/>
              <a:t>: trigger </a:t>
            </a:r>
            <a:r>
              <a:rPr lang="th-TH" dirty="0"/>
              <a:t>เมื่อเกิดเหตุการณ์</a:t>
            </a:r>
            <a:r>
              <a:rPr lang="th-TH" dirty="0" smtClean="0"/>
              <a:t>บน</a:t>
            </a:r>
            <a:r>
              <a:rPr lang="en-US" dirty="0" smtClean="0"/>
              <a:t> media </a:t>
            </a:r>
            <a:r>
              <a:rPr lang="th-TH" dirty="0" smtClean="0"/>
              <a:t>เช่น </a:t>
            </a:r>
            <a:r>
              <a:rPr lang="en-US" dirty="0" err="1" smtClean="0"/>
              <a:t>onplay</a:t>
            </a:r>
            <a:r>
              <a:rPr lang="en-US" dirty="0" smtClean="0"/>
              <a:t>, </a:t>
            </a:r>
            <a:r>
              <a:rPr lang="en-US" dirty="0" err="1" smtClean="0"/>
              <a:t>onpause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800" y="568479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ดูเพิ่มเติมได้ที่ </a:t>
            </a:r>
            <a:r>
              <a:rPr lang="en-US" dirty="0" smtClean="0">
                <a:hlinkClick r:id="rId2"/>
              </a:rPr>
              <a:t>http://www.w3schools.com/tags/ref_eventattributes.asp</a:t>
            </a:r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05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อักษรพิเศษ </a:t>
            </a:r>
            <a:r>
              <a:rPr lang="en-US" dirty="0" smtClean="0"/>
              <a:t>(1)</a:t>
            </a:r>
            <a:r>
              <a:rPr lang="th-TH" dirty="0" smtClean="0"/>
              <a:t> </a:t>
            </a:r>
            <a:endParaRPr lang="th-TH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64CB1EA9-F150-4DF9-9EFC-A62B95F471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209693"/>
              </p:ext>
            </p:extLst>
          </p:nvPr>
        </p:nvGraphicFramePr>
        <p:xfrm>
          <a:off x="838200" y="1371600"/>
          <a:ext cx="7696200" cy="453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5"/>
                <a:gridCol w="1643380"/>
                <a:gridCol w="1568768"/>
                <a:gridCol w="3021647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เครื่องหมาย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HTML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Entity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ISO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Latin-1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ความหมาย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ndash</a:t>
                      </a:r>
                      <a:r>
                        <a:rPr lang="en-US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&amp;#8211;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short </a:t>
                      </a: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dash</a:t>
                      </a:r>
                    </a:p>
                  </a:txBody>
                  <a:tcPr anchor="ctr"/>
                </a:tc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mdash</a:t>
                      </a:r>
                      <a:r>
                        <a:rPr lang="en-US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&amp;#8212;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long </a:t>
                      </a: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dash</a:t>
                      </a:r>
                    </a:p>
                  </a:txBody>
                  <a:tcPr anchor="ctr"/>
                </a:tc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quot</a:t>
                      </a:r>
                      <a:r>
                        <a:rPr lang="en-US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&amp;#34;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double quote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'</a:t>
                      </a:r>
                      <a:endParaRPr lang="th-TH" sz="1800" dirty="0"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apos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&amp;#39;</a:t>
                      </a:r>
                      <a:endParaRPr lang="th-TH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single quote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71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½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marL="155588" marR="155588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&amp;frac12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0000" marR="900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&amp;#189;</a:t>
                      </a:r>
                      <a:endParaRPr lang="th-TH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เศษ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ส่วน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71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¾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marL="155588" marR="155588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&amp;frac34;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&amp;#19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th-TH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เศษ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ส่วน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7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  <a:sym typeface="Symbol"/>
                        </a:rPr>
                        <a:t></a:t>
                      </a:r>
                      <a:endParaRPr lang="en-US" sz="1800" dirty="0" smtClean="0"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&amp;deg;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&amp;#8216;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degree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7183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nbsp</a:t>
                      </a:r>
                      <a:r>
                        <a:rPr lang="en-US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&amp;#160;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ช่องว่าง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(no-break space)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2027" y="1002268"/>
            <a:ext cx="834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อ้กษรพิเศษ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อักษรที่อาจซ้ำกับอักษรที่ใช้โดย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tag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(เช่น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&lt;, &gt;, ")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หรือไม่สามารถคีย์ได้ 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อักษรพิเศษ</a:t>
            </a:r>
            <a:r>
              <a:rPr lang="en-US" dirty="0" smtClean="0"/>
              <a:t> (2)</a:t>
            </a:r>
            <a:r>
              <a:rPr lang="th-TH" dirty="0" smtClean="0"/>
              <a:t> </a:t>
            </a:r>
            <a:endParaRPr lang="th-TH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64CB1EA9-F150-4DF9-9EFC-A62B95F471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535299"/>
              </p:ext>
            </p:extLst>
          </p:nvPr>
        </p:nvGraphicFramePr>
        <p:xfrm>
          <a:off x="838200" y="1371600"/>
          <a:ext cx="7696200" cy="45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5"/>
                <a:gridCol w="1643380"/>
                <a:gridCol w="1568768"/>
                <a:gridCol w="3021647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เครื่องหมาย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HTML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Entity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ISO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Latin-1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ความหมาย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&amp;#38;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ampersand</a:t>
                      </a:r>
                    </a:p>
                  </a:txBody>
                  <a:tcPr anchor="ctr"/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&amp;copy;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&amp;#169;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copyright</a:t>
                      </a:r>
                    </a:p>
                  </a:txBody>
                  <a:tcPr anchor="ctr"/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&amp;divide;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&amp;#247;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หาร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gt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&amp;#62;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มากกว่า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lt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&amp;#60;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น้อยกว่า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&amp;plusmn;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&amp;#177;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บวก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/</a:t>
                      </a: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ลบ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&amp;reg;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&amp;#174;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registered</a:t>
                      </a:r>
                    </a:p>
                  </a:txBody>
                  <a:tcPr anchor="ctr"/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&amp;trade;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&amp;#153;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trademark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th-TH" dirty="0" smtClean="0"/>
              <a:t> </a:t>
            </a:r>
            <a:r>
              <a:rPr lang="en-US" dirty="0" smtClean="0"/>
              <a:t>Tag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/&gt;: </a:t>
            </a:r>
            <a:r>
              <a:rPr lang="th-TH" dirty="0" smtClean="0"/>
              <a:t>เพื่อระบุการแทรกภาพ</a:t>
            </a:r>
            <a:r>
              <a:rPr lang="en-US" dirty="0" smtClean="0"/>
              <a:t> </a:t>
            </a:r>
            <a:endParaRPr lang="th-TH" dirty="0" smtClean="0"/>
          </a:p>
          <a:p>
            <a:pPr lvl="1" algn="ctr">
              <a:lnSpc>
                <a:spcPct val="110000"/>
              </a:lnSpc>
              <a:buNone/>
            </a:pPr>
            <a:r>
              <a:rPr lang="th-TH" sz="19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900" i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imageFile.ext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alt="</a:t>
            </a:r>
            <a:r>
              <a:rPr lang="en-US" sz="1900" i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alternative text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... /&gt;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> </a:t>
            </a:r>
            <a:r>
              <a:rPr lang="th-TH" dirty="0" smtClean="0"/>
              <a:t>ระบุไฟล์ภาพที่แทรก</a:t>
            </a:r>
          </a:p>
          <a:p>
            <a:pPr lvl="1">
              <a:spcBef>
                <a:spcPts val="0"/>
              </a:spcBef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alt:</a:t>
            </a:r>
            <a:r>
              <a:rPr lang="en-US" dirty="0" smtClean="0"/>
              <a:t> </a:t>
            </a:r>
            <a:r>
              <a:rPr lang="th-TH" dirty="0" smtClean="0"/>
              <a:t>ใช้เพื่อระบุข้อความแทนกรณีที่อาจแสดงภาพไม่ได้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:  attribute </a:t>
            </a:r>
            <a:r>
              <a:rPr lang="th-TH" dirty="0" smtClean="0"/>
              <a:t>อื่น ๆ (เช่น </a:t>
            </a:r>
            <a:r>
              <a:rPr lang="en-US" dirty="0" smtClean="0"/>
              <a:t>width, height (</a:t>
            </a:r>
            <a:r>
              <a:rPr lang="th-TH" dirty="0" smtClean="0"/>
              <a:t>ในหน่วย </a:t>
            </a:r>
            <a:r>
              <a:rPr lang="en-US" dirty="0" smtClean="0"/>
              <a:t>pixels)) </a:t>
            </a:r>
          </a:p>
          <a:p>
            <a:pPr algn="ctr">
              <a:buNone/>
            </a:pP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="smiley.gif" alt="Smiley face" width="50" height="50" /&gt;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th-TH" dirty="0" smtClean="0"/>
              <a:t>ภาพที่ใช้แทรกในเอกสาร </a:t>
            </a:r>
            <a:r>
              <a:rPr lang="en-US" dirty="0" smtClean="0"/>
              <a:t>HTML</a:t>
            </a:r>
            <a:r>
              <a:rPr lang="th-TH" dirty="0" smtClean="0"/>
              <a:t> อาจอยู่ใน</a:t>
            </a:r>
            <a:r>
              <a:rPr lang="en-US" dirty="0" smtClean="0"/>
              <a:t> format:</a:t>
            </a:r>
          </a:p>
          <a:p>
            <a:pPr lvl="1">
              <a:spcBef>
                <a:spcPts val="600"/>
              </a:spcBef>
            </a:pPr>
            <a:r>
              <a:rPr lang="en-US" sz="2600" i="1" dirty="0" smtClean="0">
                <a:solidFill>
                  <a:schemeClr val="accent1"/>
                </a:solidFill>
              </a:rPr>
              <a:t>GIF</a:t>
            </a:r>
            <a:r>
              <a:rPr lang="en-US" sz="2600" dirty="0" smtClean="0"/>
              <a:t> (Graphic Interchange Format): 8-bit color (256 </a:t>
            </a:r>
            <a:r>
              <a:rPr lang="th-TH" sz="2600" dirty="0" smtClean="0"/>
              <a:t>สี</a:t>
            </a:r>
            <a:r>
              <a:rPr lang="en-US" sz="2600" dirty="0" smtClean="0"/>
              <a:t>)</a:t>
            </a:r>
            <a:r>
              <a:rPr lang="th-TH" sz="2600" dirty="0" smtClean="0"/>
              <a:t> เหมาะกับภาพพื้น ๆ </a:t>
            </a:r>
            <a:r>
              <a:rPr lang="en-US" sz="2600" dirty="0" smtClean="0"/>
              <a:t>(</a:t>
            </a:r>
            <a:r>
              <a:rPr lang="th-TH" sz="2600" dirty="0" smtClean="0"/>
              <a:t>เช่น </a:t>
            </a:r>
            <a:r>
              <a:rPr lang="en-US" sz="2600" dirty="0" smtClean="0"/>
              <a:t>shape</a:t>
            </a:r>
            <a:r>
              <a:rPr lang="th-TH" sz="2600" dirty="0" smtClean="0"/>
              <a:t>)</a:t>
            </a:r>
            <a:endParaRPr lang="en-US" sz="2600" dirty="0" smtClean="0"/>
          </a:p>
          <a:p>
            <a:pPr lvl="1">
              <a:spcBef>
                <a:spcPts val="600"/>
              </a:spcBef>
            </a:pPr>
            <a:r>
              <a:rPr lang="en-US" sz="2600" i="1" dirty="0" smtClean="0">
                <a:solidFill>
                  <a:schemeClr val="accent1"/>
                </a:solidFill>
              </a:rPr>
              <a:t>JPEG</a:t>
            </a:r>
            <a:r>
              <a:rPr lang="en-US" sz="2600" dirty="0" smtClean="0"/>
              <a:t> (Joint Photographic Experts Group):</a:t>
            </a:r>
            <a:r>
              <a:rPr lang="th-TH" sz="2600" dirty="0" smtClean="0"/>
              <a:t> </a:t>
            </a:r>
            <a:r>
              <a:rPr lang="en-US" sz="2600" dirty="0" smtClean="0"/>
              <a:t>24-bit color (16 </a:t>
            </a:r>
            <a:r>
              <a:rPr lang="th-TH" sz="2600" dirty="0" smtClean="0"/>
              <a:t>ล้านสี) เหมาะกับรูปถ่าย</a:t>
            </a:r>
            <a:endParaRPr lang="en-US" sz="2600" dirty="0" smtClean="0"/>
          </a:p>
          <a:p>
            <a:pPr lvl="1">
              <a:spcBef>
                <a:spcPts val="600"/>
              </a:spcBef>
            </a:pPr>
            <a:r>
              <a:rPr lang="en-US" sz="2600" i="1" dirty="0" smtClean="0">
                <a:solidFill>
                  <a:schemeClr val="accent1"/>
                </a:solidFill>
              </a:rPr>
              <a:t>PNG</a:t>
            </a:r>
            <a:r>
              <a:rPr lang="th-TH" sz="2600" dirty="0" smtClean="0"/>
              <a:t> </a:t>
            </a:r>
            <a:r>
              <a:rPr lang="en-US" sz="2600" dirty="0" smtClean="0"/>
              <a:t>(Portable Network Graphics): 16 </a:t>
            </a:r>
            <a:r>
              <a:rPr lang="th-TH" sz="2600" dirty="0" smtClean="0"/>
              <a:t>ล้านสี (อาจมองว่าเป็น </a:t>
            </a:r>
            <a:r>
              <a:rPr lang="en-US" sz="2600" dirty="0" smtClean="0"/>
              <a:t>gif</a:t>
            </a:r>
            <a:r>
              <a:rPr lang="th-TH" sz="2600" dirty="0" smtClean="0"/>
              <a:t> รุ่น </a:t>
            </a:r>
            <a:r>
              <a:rPr lang="en-US" sz="2600" dirty="0" smtClean="0"/>
              <a:t>16</a:t>
            </a:r>
            <a:r>
              <a:rPr lang="th-TH" sz="2600" dirty="0" smtClean="0"/>
              <a:t> ล้านสี) </a:t>
            </a:r>
            <a:endParaRPr lang="en-US" sz="2600" dirty="0" smtClean="0"/>
          </a:p>
          <a:p>
            <a:pPr lvl="2"/>
            <a:r>
              <a:rPr lang="th-TH" dirty="0" smtClean="0"/>
              <a:t>ไฟล์มีขนาดใหญ่กว่า </a:t>
            </a:r>
            <a:r>
              <a:rPr lang="en-US" dirty="0" smtClean="0"/>
              <a:t>jpeg </a:t>
            </a:r>
          </a:p>
          <a:p>
            <a:pPr algn="ctr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2016 by Y. Temtanapat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0FE66F75-09C2-4BED-B820-80EFA7AA6B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Images</a:t>
            </a:r>
            <a:endParaRPr lang="th-TH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911725"/>
          </a:xfr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&lt;head&gt;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&lt;title&gt;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หัวเรื่องของเอกสาร</a:t>
            </a: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title&gt;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&lt;/head&gt;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&lt;body&gt;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&lt;p&gt;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สวัสดีชาวโลก </a:t>
            </a: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World)!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="smiley.gif" alt="Smiley face"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width="50" height="50" /&gt; 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&lt;/p&gt;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&lt;/body&gt;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2016 by Y. Temtanapat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0FE66F75-09C2-4BED-B820-80EFA7AA6B7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950" y="304800"/>
            <a:ext cx="2990850" cy="10668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Anchor Tag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Hypertext Link </a:t>
            </a:r>
            <a:r>
              <a:rPr lang="en-US" sz="22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</a:p>
          <a:p>
            <a:pPr lvl="1"/>
            <a:r>
              <a:rPr lang="th-TH" dirty="0" smtClean="0"/>
              <a:t>ใช้ในการเชื่อมโยงไปยังหน้าเพจหรือตัวอ้างอิงอื่น</a:t>
            </a:r>
            <a:endParaRPr lang="en-US" dirty="0" smtClean="0"/>
          </a:p>
          <a:p>
            <a:pPr lvl="1" algn="ctr">
              <a:buNone/>
            </a:pP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9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900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900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 text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endParaRPr lang="th-TH" sz="19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URI</a:t>
            </a:r>
            <a:r>
              <a:rPr lang="en-US" dirty="0" smtClean="0"/>
              <a:t> : </a:t>
            </a:r>
            <a:r>
              <a:rPr lang="th-TH" dirty="0" smtClean="0"/>
              <a:t>บ่งบอก </a:t>
            </a:r>
            <a:r>
              <a:rPr lang="en-US" dirty="0" smtClean="0"/>
              <a:t>address </a:t>
            </a:r>
            <a:r>
              <a:rPr lang="th-TH" dirty="0" smtClean="0"/>
              <a:t>ปลายทาง</a:t>
            </a:r>
            <a:r>
              <a:rPr lang="en-US" dirty="0" smtClean="0"/>
              <a:t> </a:t>
            </a:r>
            <a:r>
              <a:rPr lang="th-TH" dirty="0" smtClean="0"/>
              <a:t>โดยระบุไว้ใน </a:t>
            </a:r>
            <a:r>
              <a:rPr lang="en-US" dirty="0" err="1" smtClean="0"/>
              <a:t>href</a:t>
            </a:r>
            <a:r>
              <a:rPr lang="en-US" dirty="0" smtClean="0"/>
              <a:t> (</a:t>
            </a:r>
            <a:r>
              <a:rPr lang="en-US" i="1" dirty="0" smtClean="0"/>
              <a:t>h</a:t>
            </a:r>
            <a:r>
              <a:rPr lang="en-US" dirty="0" smtClean="0"/>
              <a:t>ypertext </a:t>
            </a:r>
            <a:r>
              <a:rPr lang="en-US" i="1" dirty="0" smtClean="0"/>
              <a:t>ref</a:t>
            </a:r>
            <a:r>
              <a:rPr lang="en-US" dirty="0" smtClean="0"/>
              <a:t>erence) attribute</a:t>
            </a:r>
          </a:p>
          <a:p>
            <a:pPr lvl="2"/>
            <a:r>
              <a:rPr lang="th-TH" dirty="0" smtClean="0"/>
              <a:t>การใช้ </a:t>
            </a:r>
            <a:r>
              <a:rPr lang="en-US" dirty="0" smtClean="0"/>
              <a:t>Relative URI</a:t>
            </a:r>
            <a:r>
              <a:rPr lang="th-TH" dirty="0" smtClean="0"/>
              <a:t> จะง่ายต่อการบำรุงรักษามากกว่า </a:t>
            </a:r>
            <a:r>
              <a:rPr lang="en-US" dirty="0" smtClean="0"/>
              <a:t>Absolute URI</a:t>
            </a:r>
            <a:endParaRPr lang="th-TH" dirty="0" smtClean="0"/>
          </a:p>
          <a:p>
            <a:pPr lvl="1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Link text</a:t>
            </a:r>
            <a:r>
              <a:rPr lang="en-US" dirty="0" smtClean="0"/>
              <a:t>: </a:t>
            </a:r>
            <a:r>
              <a:rPr lang="th-TH" dirty="0" smtClean="0"/>
              <a:t>ข้อความหรือเนื้อหาอื่น</a:t>
            </a:r>
            <a:r>
              <a:rPr lang="en-US" dirty="0" smtClean="0"/>
              <a:t> </a:t>
            </a:r>
            <a:r>
              <a:rPr lang="th-TH" dirty="0" smtClean="0"/>
              <a:t>ที่จะปรากฎต่อผู้ใช้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95351" y="4419600"/>
            <a:ext cx="7639049" cy="1676400"/>
            <a:chOff x="776514" y="4267200"/>
            <a:chExt cx="7639049" cy="1676400"/>
          </a:xfrm>
        </p:grpSpPr>
        <p:sp>
          <p:nvSpPr>
            <p:cNvPr id="21" name="Folded Corner 20"/>
            <p:cNvSpPr/>
            <p:nvPr/>
          </p:nvSpPr>
          <p:spPr bwMode="auto">
            <a:xfrm>
              <a:off x="914400" y="4876800"/>
              <a:ext cx="1944000" cy="1066800"/>
            </a:xfrm>
            <a:prstGeom prst="foldedCorne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h-TH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เอกสาร </a:t>
              </a: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en-GB" sz="16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th-TH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สนใจ </a:t>
              </a:r>
              <a:r>
                <a:rPr lang="th-TH" sz="1600" u="sng" dirty="0" smtClean="0">
                  <a:solidFill>
                    <a:srgbClr val="0000CC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ดูเพิ่มเติมที่นี่</a:t>
              </a:r>
              <a:endParaRPr lang="en-GB" sz="1600" u="sng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667000" y="5486400"/>
              <a:ext cx="365760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805214" y="4267200"/>
              <a:ext cx="5181600" cy="437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Anchor: </a:t>
              </a:r>
              <a:r>
                <a:rPr lang="en-US" sz="16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&lt;a </a:t>
              </a:r>
              <a:r>
                <a:rPr lang="en-US" sz="1600" dirty="0" err="1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href</a:t>
              </a:r>
              <a:r>
                <a:rPr lang="en-US" sz="16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="doc2.html"&gt;</a:t>
              </a:r>
              <a:r>
                <a:rPr lang="th-TH" sz="1600" dirty="0" smtClean="0">
                  <a:solidFill>
                    <a:schemeClr val="tx2"/>
                  </a:solidFill>
                  <a:latin typeface="Consolas" panose="020B0609020204030204" pitchFamily="49" charset="0"/>
                  <a:ea typeface="Tahoma" pitchFamily="34" charset="0"/>
                  <a:cs typeface="Consolas" panose="020B0609020204030204" pitchFamily="49" charset="0"/>
                </a:rPr>
                <a:t>ดูเพิ่มเติมที่นี่</a:t>
              </a:r>
              <a:r>
                <a:rPr lang="en-US" sz="16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&lt;/a&gt;</a:t>
              </a:r>
              <a:endPara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7101114" y="4267200"/>
              <a:ext cx="13144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chemeClr val="tx2"/>
                  </a:solidFill>
                  <a:latin typeface="Tahoma" pitchFamily="34" charset="0"/>
                </a:rPr>
                <a:t>Destination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24363" y="4510314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38100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7329714" y="4552800"/>
              <a:ext cx="0" cy="324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76514" y="4267200"/>
              <a:ext cx="914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chemeClr val="tx2"/>
                  </a:solidFill>
                  <a:latin typeface="Tahoma" pitchFamily="34" charset="0"/>
                </a:rPr>
                <a:t>Source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371600" y="4552800"/>
              <a:ext cx="0" cy="324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476828" y="5254170"/>
              <a:ext cx="1146630" cy="319314"/>
            </a:xfrm>
            <a:prstGeom prst="roundRect">
              <a:avLst/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Folded Corner 22"/>
            <p:cNvSpPr/>
            <p:nvPr/>
          </p:nvSpPr>
          <p:spPr bwMode="auto">
            <a:xfrm>
              <a:off x="6305551" y="4876800"/>
              <a:ext cx="1944000" cy="1066800"/>
            </a:xfrm>
            <a:prstGeom prst="foldedCorne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h-TH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เอกสาร </a:t>
              </a: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en-GB" sz="16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th-TH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รายละเอียดเกี่ยวกับสินค้า</a:t>
              </a: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…</a:t>
              </a:r>
              <a:endParaRPr lang="en-GB" sz="16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895600" y="4876800"/>
              <a:ext cx="3505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 smtClean="0">
                  <a:solidFill>
                    <a:schemeClr val="tx2"/>
                  </a:solidFill>
                  <a:latin typeface="Tahoma" pitchFamily="34" charset="0"/>
                </a:rPr>
                <a:t>Link: </a:t>
              </a:r>
              <a:r>
                <a:rPr lang="en-GB" sz="16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http://www.../doc2.html</a:t>
              </a:r>
              <a:endPara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href</a:t>
            </a:r>
            <a:r>
              <a:rPr lang="en-US" dirty="0" smtClean="0"/>
              <a:t> attribute </a:t>
            </a:r>
            <a:r>
              <a:rPr lang="th-TH" dirty="0" smtClean="0"/>
              <a:t>ใน </a:t>
            </a:r>
            <a:r>
              <a:rPr lang="en-US" dirty="0" smtClean="0"/>
              <a:t>Anchor Tag</a:t>
            </a:r>
            <a:endParaRPr lang="th-T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URI </a:t>
            </a:r>
            <a:r>
              <a:rPr lang="th-TH" dirty="0" smtClean="0"/>
              <a:t>ปลายทาง อาจเป็น</a:t>
            </a:r>
            <a:r>
              <a:rPr lang="en-US" dirty="0" smtClean="0"/>
              <a:t> Absolute URI </a:t>
            </a:r>
            <a:r>
              <a:rPr lang="th-TH" dirty="0" smtClean="0"/>
              <a:t>หรือ </a:t>
            </a:r>
            <a:r>
              <a:rPr lang="en-US" dirty="0" smtClean="0"/>
              <a:t>Relative URI</a:t>
            </a:r>
          </a:p>
          <a:p>
            <a:pPr marL="695325" lvl="2" indent="-342900">
              <a:buNone/>
            </a:pP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="http://www.site.com/doc2.html"&gt;</a:t>
            </a:r>
            <a:r>
              <a:rPr lang="th-TH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รายละเอียดดูในบทที่ </a:t>
            </a:r>
            <a:r>
              <a:rPr lang="en-US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660400" lvl="3" indent="-342900">
              <a:buNone/>
            </a:pP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="doc2.html"&gt;</a:t>
            </a:r>
            <a:r>
              <a:rPr lang="th-TH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รายละเอียดดูในบทที่ </a:t>
            </a:r>
            <a:r>
              <a:rPr lang="en-US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URI </a:t>
            </a:r>
            <a:r>
              <a:rPr lang="th-TH" dirty="0" smtClean="0"/>
              <a:t>ปลายทาง ที่เป็นเพียง </a:t>
            </a:r>
            <a:r>
              <a:rPr lang="en-US" dirty="0" smtClean="0"/>
              <a:t>Fragment ID </a:t>
            </a:r>
            <a:r>
              <a:rPr lang="th-TH" dirty="0" smtClean="0"/>
              <a:t>ใช้ชื่อขึ้นต้นด้วย </a:t>
            </a:r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id </a:t>
            </a:r>
            <a:r>
              <a:rPr lang="th-TH" dirty="0" smtClean="0"/>
              <a:t>นี้อาจอ้างอิงอยู่ภายในเอกสารเดียวกัน เช่น</a:t>
            </a:r>
            <a:endParaRPr lang="en-US" dirty="0" smtClean="0"/>
          </a:p>
          <a:p>
            <a:pPr lvl="1">
              <a:buNone/>
            </a:pP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#section2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th-TH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รายละเอียดอยู่ในส่วนที่ </a:t>
            </a:r>
            <a:r>
              <a:rPr lang="en-US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lvl="1"/>
            <a:r>
              <a:rPr lang="en-US" dirty="0" smtClean="0"/>
              <a:t>id </a:t>
            </a:r>
            <a:r>
              <a:rPr lang="th-TH" dirty="0" smtClean="0"/>
              <a:t>นี้อาจอ้างอิงส่วนของเอกสารอื่น เช่น</a:t>
            </a:r>
            <a:endParaRPr lang="en-US" dirty="0" smtClean="0"/>
          </a:p>
          <a:p>
            <a:pPr lvl="1">
              <a:buNone/>
            </a:pP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="doc2.html</a:t>
            </a:r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#section2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th-TH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รายละเอียดอยู่ในส่วนที่ </a:t>
            </a:r>
            <a:r>
              <a:rPr lang="en-US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lvl="1"/>
            <a:r>
              <a:rPr lang="th-TH" dirty="0" smtClean="0"/>
              <a:t>ส่วนของ </a:t>
            </a:r>
            <a:r>
              <a:rPr lang="en-US" dirty="0" smtClean="0"/>
              <a:t>destination </a:t>
            </a:r>
            <a:r>
              <a:rPr lang="th-TH" dirty="0" smtClean="0"/>
              <a:t>ต้องมี </a:t>
            </a:r>
            <a:r>
              <a:rPr lang="en-US" dirty="0" smtClean="0"/>
              <a:t>id </a:t>
            </a:r>
            <a:r>
              <a:rPr lang="th-TH" dirty="0" smtClean="0"/>
              <a:t> </a:t>
            </a:r>
            <a:r>
              <a:rPr lang="en-US" dirty="0" smtClean="0"/>
              <a:t>attribute </a:t>
            </a:r>
            <a:r>
              <a:rPr lang="th-TH" dirty="0" smtClean="0"/>
              <a:t>ระบุชื่อให้อ้างถึงได้ด้วย </a:t>
            </a:r>
            <a:endParaRPr lang="en-US" dirty="0" smtClean="0"/>
          </a:p>
          <a:p>
            <a:pPr lvl="1">
              <a:buNone/>
            </a:pP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</a:t>
            </a:r>
            <a:r>
              <a:rPr lang="en-US" sz="19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id="section2"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ส่วนที่ </a:t>
            </a:r>
            <a:r>
              <a:rPr lang="en-US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2: </a:t>
            </a:r>
            <a:r>
              <a:rPr lang="th-TH" sz="1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การดำเนินการ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th-TH" sz="19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3200" dirty="0" smtClean="0">
                <a:ea typeface="+mn-ea"/>
              </a:rPr>
              <a:t>URI </a:t>
            </a:r>
            <a:r>
              <a:rPr lang="th-TH" sz="3200" dirty="0" smtClean="0">
                <a:ea typeface="+mn-ea"/>
              </a:rPr>
              <a:t>ปลายทาง อาจเป็น</a:t>
            </a:r>
            <a:r>
              <a:rPr lang="en-US" sz="3200" dirty="0" smtClean="0">
                <a:ea typeface="+mn-ea"/>
              </a:rPr>
              <a:t> mailto</a:t>
            </a:r>
          </a:p>
          <a:p>
            <a:pPr lvl="1">
              <a:buNone/>
            </a:pP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="mailto:bob@site.com?subject=Hello!"&gt;send mail&lt;/a&gt;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2016 by Y. Temtanapat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117323DF-8D7B-41E2-B0D5-4A6E231CC82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text </a:t>
            </a:r>
            <a:r>
              <a:rPr lang="th-TH" dirty="0" smtClean="0"/>
              <a:t>ใน </a:t>
            </a:r>
            <a:r>
              <a:rPr lang="en-US" dirty="0" smtClean="0"/>
              <a:t>Anchor Tag </a:t>
            </a:r>
            <a:endParaRPr lang="th-TH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ส่วนของ </a:t>
            </a:r>
            <a:r>
              <a:rPr lang="en-US" dirty="0" smtClean="0"/>
              <a:t>Link</a:t>
            </a:r>
            <a:r>
              <a:rPr lang="th-TH" dirty="0" smtClean="0"/>
              <a:t> </a:t>
            </a:r>
            <a:r>
              <a:rPr lang="en-US" dirty="0" smtClean="0"/>
              <a:t>text </a:t>
            </a:r>
            <a:r>
              <a:rPr lang="th-TH" dirty="0" smtClean="0"/>
              <a:t>อาจเป็นข้อความธรรมดา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="detail.html"&gt;</a:t>
            </a:r>
            <a:r>
              <a:rPr lang="th-TH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รายละเอียดเพิ่มดูที่นี่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h-TH" dirty="0" smtClean="0"/>
              <a:t>ส่วนของ </a:t>
            </a:r>
            <a:r>
              <a:rPr lang="en-US" dirty="0" smtClean="0"/>
              <a:t>Link</a:t>
            </a:r>
            <a:r>
              <a:rPr lang="th-TH" dirty="0" smtClean="0"/>
              <a:t> </a:t>
            </a:r>
            <a:r>
              <a:rPr lang="en-US" dirty="0" smtClean="0"/>
              <a:t>text </a:t>
            </a:r>
            <a:r>
              <a:rPr lang="th-TH" dirty="0" smtClean="0"/>
              <a:t>อาจเป็นภาพ (</a:t>
            </a:r>
            <a:r>
              <a:rPr lang="en-US" dirty="0" err="1" smtClean="0"/>
              <a:t>img</a:t>
            </a:r>
            <a:r>
              <a:rPr lang="th-TH" dirty="0" smtClean="0"/>
              <a:t>) หรือ ทั้งภาพและข้อความได้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="bigImg.html"&gt;</a:t>
            </a:r>
            <a:endParaRPr lang="th-TH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th-TH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="smiley.gif" alt="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Thumnail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image" /&gt;&lt;/a&gt;</a:t>
            </a:r>
            <a:endParaRPr lang="th-TH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endParaRPr lang="th-TH" sz="1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="bigImg.html"&gt;</a:t>
            </a:r>
            <a:endParaRPr lang="th-TH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th-TH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="smiley.gif" alt="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Thumnail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image" /&gt;</a:t>
            </a:r>
            <a:r>
              <a:rPr lang="th-TH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ดูภาพขยาย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lvl="1">
              <a:buNone/>
            </a:pPr>
            <a:endParaRPr lang="en-US" sz="1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dirty="0" smtClean="0"/>
              <a:t>ในการออกแบบที่ดี</a:t>
            </a:r>
            <a:r>
              <a:rPr lang="en-US" dirty="0" smtClean="0"/>
              <a:t>: </a:t>
            </a:r>
            <a:endParaRPr lang="th-TH" dirty="0" smtClean="0"/>
          </a:p>
          <a:p>
            <a:pPr lvl="1"/>
            <a:r>
              <a:rPr lang="th-TH" dirty="0" smtClean="0"/>
              <a:t>ไม่ควรให้ </a:t>
            </a:r>
            <a:r>
              <a:rPr lang="en-US" dirty="0" smtClean="0"/>
              <a:t>anchor </a:t>
            </a:r>
            <a:r>
              <a:rPr lang="th-TH" dirty="0" smtClean="0"/>
              <a:t>เหล่านี้มีสีเดียวกับหรือกลมกลืนแยกไม่ออกจากข้อความธรรมดา  (ผู้ใช้ไม่เห็น ลดโอกาสในการคลิกไปดูหน้าเหล่านั้น)</a:t>
            </a:r>
            <a:endParaRPr lang="en-US" sz="1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2016 by Y. Temtanapat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117323DF-8D7B-41E2-B0D5-4A6E231CC82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attribute </a:t>
            </a:r>
            <a:r>
              <a:rPr lang="th-TH" dirty="0" smtClean="0"/>
              <a:t>ใน </a:t>
            </a:r>
            <a:r>
              <a:rPr lang="en-US" dirty="0" smtClean="0"/>
              <a:t>Anchor Tag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dirty="0" smtClean="0"/>
              <a:t>ใช้ </a:t>
            </a:r>
            <a:r>
              <a:rPr lang="en-US" dirty="0" smtClean="0"/>
              <a:t>Target attribute</a:t>
            </a:r>
            <a:r>
              <a:rPr lang="th-TH" dirty="0" smtClean="0"/>
              <a:t> เพื่อระบุหน้าต่างที่ใช้เปิดเอกสาร </a:t>
            </a:r>
            <a:r>
              <a:rPr lang="en-US" dirty="0" smtClean="0"/>
              <a:t>destination: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target=“_blank” </a:t>
            </a:r>
            <a:r>
              <a:rPr lang="th-TH" dirty="0" smtClean="0"/>
              <a:t>ในกรณีที่ต้องการเปิดหน้าต่างใหม่ (</a:t>
            </a:r>
            <a:r>
              <a:rPr lang="en-US" dirty="0" smtClean="0"/>
              <a:t>new window</a:t>
            </a:r>
            <a:r>
              <a:rPr lang="th-TH" dirty="0" smtClean="0"/>
              <a:t>) หรือ </a:t>
            </a:r>
            <a:r>
              <a:rPr lang="en-US" dirty="0" smtClean="0"/>
              <a:t>tab </a:t>
            </a:r>
            <a:r>
              <a:rPr lang="th-TH" dirty="0" smtClean="0"/>
              <a:t>ใหม่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target=“_parent” </a:t>
            </a:r>
            <a:r>
              <a:rPr lang="th-TH" dirty="0" smtClean="0"/>
              <a:t>ให้เปิดเอกสารที่หน้าต่าง </a:t>
            </a:r>
            <a:r>
              <a:rPr lang="en-US" dirty="0" smtClean="0"/>
              <a:t>parent frame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target=“_self” </a:t>
            </a:r>
            <a:r>
              <a:rPr lang="th-TH" dirty="0" smtClean="0"/>
              <a:t>ให้เปิดเอกสารที่หน้าต่างปัจจุบัน  (เป็นค่าปริยาย)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target=“_top” </a:t>
            </a:r>
            <a:r>
              <a:rPr lang="th-TH" dirty="0" smtClean="0"/>
              <a:t>ให้เปลี่ยน </a:t>
            </a:r>
            <a:r>
              <a:rPr lang="en-US" dirty="0" smtClean="0"/>
              <a:t>frameset </a:t>
            </a:r>
            <a:r>
              <a:rPr lang="th-TH" dirty="0" smtClean="0"/>
              <a:t>ด้วย </a:t>
            </a:r>
            <a:r>
              <a:rPr lang="en-US" dirty="0" smtClean="0"/>
              <a:t>destination page </a:t>
            </a:r>
            <a:r>
              <a:rPr lang="th-TH" dirty="0" smtClean="0"/>
              <a:t>นี้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target=“</a:t>
            </a:r>
            <a:r>
              <a:rPr lang="en-US" i="1" dirty="0" err="1" smtClean="0"/>
              <a:t>frame_name</a:t>
            </a:r>
            <a:r>
              <a:rPr lang="en-US" dirty="0" smtClean="0"/>
              <a:t>” </a:t>
            </a:r>
            <a:r>
              <a:rPr lang="th-TH" dirty="0" smtClean="0"/>
              <a:t> เปิดเอกสารในหน้าตามชื่อของ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th-TH" dirty="0" smtClean="0"/>
              <a:t>ที่ระบุ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2016 by Y. Temtanapat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117323DF-8D7B-41E2-B0D5-4A6E231CC82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Tag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&lt;map&gt;</a:t>
            </a:r>
            <a:r>
              <a:rPr lang="en-US" dirty="0" smtClean="0"/>
              <a:t>: </a:t>
            </a:r>
            <a:r>
              <a:rPr lang="th-TH" dirty="0" smtClean="0"/>
              <a:t>ระบุ </a:t>
            </a:r>
            <a:r>
              <a:rPr lang="en-US" dirty="0" smtClean="0"/>
              <a:t>image map </a:t>
            </a:r>
            <a:r>
              <a:rPr lang="th-TH" dirty="0" smtClean="0"/>
              <a:t>ที่ถูกอ้างอิงไว้โดยภาพหรือวัตถุ ที่ด้าน </a:t>
            </a:r>
            <a:r>
              <a:rPr lang="en-US" dirty="0" smtClean="0"/>
              <a:t>client</a:t>
            </a:r>
            <a:endParaRPr lang="th-TH" dirty="0" smtClean="0"/>
          </a:p>
          <a:p>
            <a:pPr lvl="1"/>
            <a:r>
              <a:rPr lang="th-TH" dirty="0" smtClean="0"/>
              <a:t>ใช้ร่วมกับ </a:t>
            </a:r>
            <a:r>
              <a:rPr lang="en-US" dirty="0" smtClean="0"/>
              <a:t>element </a:t>
            </a:r>
            <a:r>
              <a:rPr lang="th-TH" dirty="0" smtClean="0"/>
              <a:t>ย่อย</a:t>
            </a:r>
            <a:r>
              <a:rPr lang="en-US" dirty="0" smtClean="0"/>
              <a:t>: area</a:t>
            </a:r>
            <a:endParaRPr lang="th-TH" dirty="0" smtClean="0"/>
          </a:p>
          <a:p>
            <a:r>
              <a:rPr lang="th-TH" dirty="0" smtClean="0"/>
              <a:t>ตัวอย่าง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="house.jpg" width="307" height="177"  </a:t>
            </a:r>
          </a:p>
          <a:p>
            <a:pPr lvl="1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alt="house" </a:t>
            </a:r>
            <a:r>
              <a:rPr lang="en-US" sz="1800" b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r>
              <a:rPr lang="en-US" sz="18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houseMap</a:t>
            </a:r>
            <a:r>
              <a:rPr lang="en-US" sz="18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title="Map Image"&gt;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houseMap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houseMap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shape="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="0,70,150,170" </a:t>
            </a:r>
          </a:p>
          <a:p>
            <a:pPr lvl="1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="House.html" alt="House Info" 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shape="circle"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="156,53,20" </a:t>
            </a:r>
          </a:p>
          <a:p>
            <a:pPr lvl="1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="sun.html" alt="Sun Info" 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&lt;/map&gt;</a:t>
            </a:r>
            <a:endParaRPr lang="th-TH" sz="18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6405563" y="152400"/>
            <a:ext cx="2438400" cy="145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6439559" y="491417"/>
            <a:ext cx="1341518" cy="1032583"/>
            <a:chOff x="6439559" y="491417"/>
            <a:chExt cx="1341518" cy="1032583"/>
          </a:xfrm>
        </p:grpSpPr>
        <p:sp>
          <p:nvSpPr>
            <p:cNvPr id="9" name="Rectangle 8"/>
            <p:cNvSpPr/>
            <p:nvPr/>
          </p:nvSpPr>
          <p:spPr bwMode="auto">
            <a:xfrm>
              <a:off x="6439559" y="713936"/>
              <a:ext cx="1152000" cy="810064"/>
            </a:xfrm>
            <a:prstGeom prst="rect">
              <a:avLst/>
            </a:prstGeom>
            <a:noFill/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529077" y="491417"/>
              <a:ext cx="252000" cy="252000"/>
            </a:xfrm>
            <a:prstGeom prst="ellipse">
              <a:avLst/>
            </a:prstGeom>
            <a:noFill/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</a:t>
            </a:r>
            <a:r>
              <a:rPr lang="th-TH" dirty="0" smtClean="0"/>
              <a:t>เกี่ยวกับรูปแบบ</a:t>
            </a: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27614"/>
              </p:ext>
            </p:extLst>
          </p:nvPr>
        </p:nvGraphicFramePr>
        <p:xfrm>
          <a:off x="457200" y="1143000"/>
          <a:ext cx="8332901" cy="4892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90600"/>
                <a:gridCol w="2982278"/>
                <a:gridCol w="396000"/>
                <a:gridCol w="990000"/>
                <a:gridCol w="2974023"/>
              </a:tblGrid>
              <a:tr h="608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ชื่อ </a:t>
                      </a: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Tag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คำอธิบายอย่าง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ย่อ</a:t>
                      </a:r>
                      <a:endParaRPr lang="en-US" sz="1800" dirty="0" smtClean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0" i="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(ใช้เพื่อแสดง)</a:t>
                      </a:r>
                      <a:endParaRPr lang="en-US" sz="1800" b="0" i="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ชื่อ </a:t>
                      </a: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Tag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คำอธิบายอย่าง</a:t>
                      </a: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ย่อ</a:t>
                      </a:r>
                      <a:endParaRPr lang="en-US" sz="1800" dirty="0" smtClean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0" i="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(ใช้เพื่อแสดง)</a:t>
                      </a:r>
                      <a:endParaRPr lang="en-US" sz="1800" b="0" i="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indent="793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blockquote</a:t>
                      </a:r>
                      <a:endParaRPr lang="en-US" sz="13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93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คำพูดจากแหล่งที่มาอื่น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93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ข้อความไม่มี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format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code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โค้ดคอมพิวเตอร์ 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</a:t>
                      </a:r>
                      <a:endParaRPr lang="th-TH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คำพูดจากแหล่งอื่นอย่างสั้น</a:t>
                      </a:r>
                      <a:endParaRPr lang="th-TH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dfn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ข้อความนิยาม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samp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ผลลัพธ์จากคอมพิวเตอร์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em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93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ข้อความเน้น (ตัวเอียง)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strong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ข้อความเน้นยิ่งขึ้น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ตัวเข้ม)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635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h1 – h6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รูปแบบของหัวเรื่อง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ตัวห้อย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kbd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ข้อความรับเข้าจากคีย์บอร์ด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sup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ตัวยกกำลัง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635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mark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ข้อความไฮไลท์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time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เวลา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Tag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&lt;area&gt;</a:t>
            </a:r>
            <a:r>
              <a:rPr lang="en-US" dirty="0" smtClean="0"/>
              <a:t>: </a:t>
            </a:r>
            <a:r>
              <a:rPr lang="th-TH" dirty="0" smtClean="0"/>
              <a:t>ระบุพื้นที่เรขาคณิตของ </a:t>
            </a:r>
            <a:r>
              <a:rPr lang="en-US" dirty="0" smtClean="0"/>
              <a:t>image map</a:t>
            </a:r>
            <a:r>
              <a:rPr lang="th-TH" dirty="0" smtClean="0"/>
              <a:t> และให้ </a:t>
            </a:r>
            <a:r>
              <a:rPr lang="en-US" dirty="0" smtClean="0"/>
              <a:t>hyperlink</a:t>
            </a:r>
            <a:r>
              <a:rPr lang="th-TH" dirty="0" smtClean="0"/>
              <a:t> สำหรับแต่ละ </a:t>
            </a:r>
            <a:r>
              <a:rPr lang="en-US" dirty="0" smtClean="0"/>
              <a:t>region </a:t>
            </a:r>
            <a:r>
              <a:rPr lang="th-TH" dirty="0" smtClean="0"/>
              <a:t>เพื่อเชื่อมไปยังเอกสารอื่น ๆ</a:t>
            </a:r>
            <a:r>
              <a:rPr lang="en-US" dirty="0" smtClean="0"/>
              <a:t> </a:t>
            </a:r>
            <a:r>
              <a:rPr lang="th-TH" dirty="0" smtClean="0"/>
              <a:t>โดยมี </a:t>
            </a:r>
            <a:r>
              <a:rPr lang="en-US" dirty="0" smtClean="0"/>
              <a:t>attributes: </a:t>
            </a:r>
          </a:p>
          <a:p>
            <a:pPr lvl="1"/>
            <a:r>
              <a:rPr lang="en-US" sz="19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/>
              <a:t>:</a:t>
            </a:r>
            <a:r>
              <a:rPr lang="th-TH" dirty="0" smtClean="0"/>
              <a:t> เพื่อขึ้นข้อความทดแทน  (บังคับต้องมี)</a:t>
            </a:r>
          </a:p>
          <a:p>
            <a:pPr lvl="1"/>
            <a:r>
              <a:rPr lang="en-US" sz="19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/>
              <a:t>: </a:t>
            </a:r>
            <a:r>
              <a:rPr lang="th-TH" dirty="0" smtClean="0"/>
              <a:t>ระบุตำแหน่งบนภาพ  โดยที่จำนวนตัวเลขและลำดับขึ้นกับชนิดรูปร่าง (</a:t>
            </a:r>
            <a:r>
              <a:rPr lang="en-US" dirty="0" smtClean="0"/>
              <a:t>shape</a:t>
            </a:r>
            <a:r>
              <a:rPr lang="th-TH" dirty="0" smtClean="0"/>
              <a:t>) ที่กำหนด</a:t>
            </a:r>
          </a:p>
          <a:p>
            <a:pPr lvl="2"/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rect</a:t>
            </a:r>
            <a:r>
              <a:rPr lang="en-US" dirty="0" smtClean="0"/>
              <a:t>: left-x, top-y, right-x, bottom-y</a:t>
            </a:r>
            <a:r>
              <a:rPr lang="th-TH" dirty="0" smtClean="0"/>
              <a:t>		</a:t>
            </a:r>
            <a:r>
              <a:rPr lang="th-TH" sz="1600" dirty="0" smtClean="0">
                <a:solidFill>
                  <a:schemeClr val="accent1"/>
                </a:solidFill>
                <a:sym typeface="Wingdings"/>
              </a:rPr>
              <a:t></a:t>
            </a:r>
            <a:r>
              <a:rPr lang="en-US" sz="1600" dirty="0" smtClean="0">
                <a:solidFill>
                  <a:schemeClr val="accent1"/>
                </a:solidFill>
                <a:sym typeface="Wingdings"/>
              </a:rPr>
              <a:t>   </a:t>
            </a:r>
            <a:r>
              <a:rPr lang="th-TH" dirty="0" smtClean="0"/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dirty="0" smtClean="0"/>
              <a:t>: center-x, center-y, radius</a:t>
            </a:r>
          </a:p>
          <a:p>
            <a:pPr lvl="2"/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poly</a:t>
            </a:r>
            <a:r>
              <a:rPr lang="en-US" dirty="0" smtClean="0"/>
              <a:t>: x1, y1, x2, y2, ..., </a:t>
            </a:r>
            <a:r>
              <a:rPr lang="en-US" dirty="0" err="1" smtClean="0"/>
              <a:t>xN</a:t>
            </a:r>
            <a:r>
              <a:rPr lang="en-US" dirty="0" smtClean="0"/>
              <a:t>, </a:t>
            </a:r>
            <a:r>
              <a:rPr lang="en-US" dirty="0" err="1" smtClean="0"/>
              <a:t>yN</a:t>
            </a:r>
            <a:r>
              <a:rPr lang="en-US" dirty="0" smtClean="0"/>
              <a:t>. </a:t>
            </a:r>
            <a:r>
              <a:rPr lang="th-TH" dirty="0" smtClean="0"/>
              <a:t>โดย</a:t>
            </a:r>
            <a:r>
              <a:rPr lang="en-US" dirty="0" smtClean="0"/>
              <a:t> x1=</a:t>
            </a:r>
            <a:r>
              <a:rPr lang="en-US" dirty="0" err="1" smtClean="0"/>
              <a:t>xN</a:t>
            </a:r>
            <a:r>
              <a:rPr lang="th-TH" dirty="0" smtClean="0"/>
              <a:t> และ </a:t>
            </a:r>
            <a:r>
              <a:rPr lang="en-US" dirty="0" smtClean="0"/>
              <a:t>y1=</a:t>
            </a:r>
            <a:r>
              <a:rPr lang="en-US" dirty="0" err="1" smtClean="0"/>
              <a:t>yN</a:t>
            </a:r>
            <a:r>
              <a:rPr lang="en-US" dirty="0" smtClean="0"/>
              <a:t> </a:t>
            </a:r>
          </a:p>
          <a:p>
            <a:pPr lvl="1"/>
            <a:r>
              <a:rPr lang="en-US" sz="19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dirty="0" smtClean="0"/>
              <a:t>: </a:t>
            </a:r>
            <a:r>
              <a:rPr lang="th-TH" dirty="0" smtClean="0"/>
              <a:t>ระบุรูปร่างของ </a:t>
            </a:r>
            <a:r>
              <a:rPr lang="en-US" dirty="0" smtClean="0"/>
              <a:t>region</a:t>
            </a:r>
            <a:r>
              <a:rPr lang="th-TH" dirty="0" smtClean="0"/>
              <a:t> โดยมีค่าที่เป็นได้ </a:t>
            </a:r>
            <a:endParaRPr lang="en-US" dirty="0" smtClean="0"/>
          </a:p>
          <a:p>
            <a:pPr lvl="2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 smtClean="0"/>
              <a:t>: </a:t>
            </a:r>
            <a:r>
              <a:rPr lang="th-TH" dirty="0" smtClean="0"/>
              <a:t>ใช้ </a:t>
            </a:r>
            <a:r>
              <a:rPr lang="en-US" dirty="0" smtClean="0"/>
              <a:t>region</a:t>
            </a:r>
            <a:r>
              <a:rPr lang="th-TH" dirty="0" smtClean="0"/>
              <a:t> ทั้งหมด 		</a:t>
            </a:r>
            <a:r>
              <a:rPr lang="th-TH" sz="1600" dirty="0" smtClean="0">
                <a:solidFill>
                  <a:schemeClr val="accent1"/>
                </a:solidFill>
                <a:sym typeface="Wingdings"/>
              </a:rPr>
              <a:t></a:t>
            </a:r>
            <a:r>
              <a:rPr lang="th-TH" sz="1200" dirty="0" smtClean="0">
                <a:solidFill>
                  <a:schemeClr val="accent1"/>
                </a:solidFill>
                <a:sym typeface="Wingdings"/>
              </a:rPr>
              <a:t> </a:t>
            </a:r>
            <a:r>
              <a:rPr lang="en-US" dirty="0" smtClean="0"/>
              <a:t>   </a:t>
            </a:r>
            <a:r>
              <a:rPr lang="en-US" sz="17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/>
              <a:t>: </a:t>
            </a:r>
            <a:r>
              <a:rPr lang="th-TH" dirty="0" smtClean="0"/>
              <a:t>กำหนดเป็นสี่เหลี่ยม </a:t>
            </a:r>
          </a:p>
          <a:p>
            <a:pPr lvl="2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 smtClean="0"/>
              <a:t>: </a:t>
            </a:r>
            <a:r>
              <a:rPr lang="th-TH" dirty="0" smtClean="0"/>
              <a:t>กำหนดเป็นวงกลม และ  	</a:t>
            </a:r>
            <a:r>
              <a:rPr lang="en-US" dirty="0" smtClean="0"/>
              <a:t>	</a:t>
            </a:r>
            <a:r>
              <a:rPr lang="th-TH" sz="1600" dirty="0" smtClean="0">
                <a:solidFill>
                  <a:schemeClr val="accent1"/>
                </a:solidFill>
                <a:sym typeface="Wingdings"/>
              </a:rPr>
              <a:t></a:t>
            </a:r>
            <a:r>
              <a:rPr lang="th-TH" sz="1050" dirty="0" smtClean="0">
                <a:solidFill>
                  <a:schemeClr val="accent1"/>
                </a:solidFill>
                <a:sym typeface="Wingdings"/>
              </a:rPr>
              <a:t> </a:t>
            </a:r>
            <a:r>
              <a:rPr lang="en-US" sz="1050" dirty="0" smtClean="0">
                <a:solidFill>
                  <a:schemeClr val="accent1"/>
                </a:solidFill>
                <a:sym typeface="Wingdings"/>
              </a:rPr>
              <a:t>     </a:t>
            </a:r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</a:t>
            </a:r>
            <a:r>
              <a:rPr lang="en-US" dirty="0" smtClean="0"/>
              <a:t>: </a:t>
            </a:r>
            <a:r>
              <a:rPr lang="th-TH" dirty="0" smtClean="0"/>
              <a:t>กำหนดเป็นรูปหลายเหลี่ยม</a:t>
            </a:r>
            <a:endParaRPr lang="en-US" dirty="0" smtClean="0"/>
          </a:p>
          <a:p>
            <a:pPr lvl="1"/>
            <a:r>
              <a:rPr lang="en-US" sz="19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: </a:t>
            </a:r>
            <a:r>
              <a:rPr lang="th-TH" dirty="0" smtClean="0"/>
              <a:t>ระบุ </a:t>
            </a:r>
            <a:r>
              <a:rPr lang="en-US" dirty="0" smtClean="0"/>
              <a:t>URI </a:t>
            </a:r>
            <a:r>
              <a:rPr lang="th-TH" dirty="0" smtClean="0"/>
              <a:t>(เหมือนกับใน </a:t>
            </a:r>
            <a:r>
              <a:rPr lang="en-US" dirty="0" smtClean="0"/>
              <a:t>element a)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Tag: Unordered </a:t>
            </a:r>
            <a:r>
              <a:rPr lang="th-TH" dirty="0" smtClean="0"/>
              <a:t>และ </a:t>
            </a:r>
            <a:r>
              <a:rPr lang="en-US" dirty="0" smtClean="0"/>
              <a:t>Ordered </a:t>
            </a:r>
            <a:endParaRPr lang="en-GB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List </a:t>
            </a:r>
            <a:r>
              <a:rPr lang="th-TH" dirty="0" smtClean="0"/>
              <a:t>เป็นการแสดงกลุ่มรายการ</a:t>
            </a:r>
            <a:r>
              <a:rPr lang="en-US" dirty="0" smtClean="0"/>
              <a:t> </a:t>
            </a:r>
            <a:r>
              <a:rPr lang="th-TH" dirty="0" smtClean="0"/>
              <a:t>ระบุโดย</a:t>
            </a:r>
          </a:p>
          <a:p>
            <a:pPr lvl="1"/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: unordered List </a:t>
            </a:r>
            <a:r>
              <a:rPr lang="th-TH" dirty="0" smtClean="0"/>
              <a:t>ใช้เครื่องหมาย </a:t>
            </a:r>
            <a:r>
              <a:rPr lang="en-US" dirty="0" smtClean="0"/>
              <a:t>bullet  </a:t>
            </a:r>
            <a:r>
              <a:rPr lang="th-TH" dirty="0" smtClean="0"/>
              <a:t>(ไม่กำกับลำดับ)</a:t>
            </a:r>
          </a:p>
          <a:p>
            <a:pPr lvl="1"/>
            <a:r>
              <a:rPr lang="en-US" sz="21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21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:</a:t>
            </a:r>
            <a:r>
              <a:rPr lang="en-US" sz="21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ordered List </a:t>
            </a:r>
            <a:r>
              <a:rPr lang="th-TH" dirty="0" smtClean="0"/>
              <a:t>ใช้หมายเลขหรือตัวอักษรเพื่อบอกลำดับ</a:t>
            </a:r>
            <a:endParaRPr lang="en-GB" dirty="0" smtClean="0"/>
          </a:p>
          <a:p>
            <a:r>
              <a:rPr lang="th-TH" dirty="0" smtClean="0"/>
              <a:t>สมาชิกใน </a:t>
            </a:r>
            <a:r>
              <a:rPr lang="en-GB" dirty="0" smtClean="0"/>
              <a:t>List </a:t>
            </a:r>
            <a:r>
              <a:rPr lang="th-TH" dirty="0" smtClean="0"/>
              <a:t>อยู่ภายใต้ </a:t>
            </a:r>
            <a:r>
              <a:rPr lang="en-GB" dirty="0" smtClean="0"/>
              <a:t> </a:t>
            </a:r>
            <a:r>
              <a:rPr lang="en-GB" sz="21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1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21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dirty="0" smtClean="0"/>
              <a:t> tag</a:t>
            </a:r>
          </a:p>
          <a:p>
            <a:r>
              <a:rPr lang="th-TH" dirty="0" smtClean="0"/>
              <a:t>สามารถใช้ </a:t>
            </a:r>
            <a:r>
              <a:rPr lang="en-US" dirty="0" smtClean="0"/>
              <a:t>List </a:t>
            </a:r>
            <a:r>
              <a:rPr lang="th-TH" dirty="0" smtClean="0"/>
              <a:t>ซ้อนกันได้ </a:t>
            </a:r>
            <a:r>
              <a:rPr lang="en-US" dirty="0" smtClean="0"/>
              <a:t>(Nested List)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4038600"/>
            <a:ext cx="4038600" cy="20574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สิ่งที่ต้องนำมาด้วย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  <a:endParaRPr lang="th-T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ใบสมัครที่กรอกเรียบร้อยแล้ว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h-TH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บัตรนักเรียนหรือบัตรประชาชน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สำเนาทะเบียนบ้าน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4038600"/>
            <a:ext cx="4038600" cy="20574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สิ่งที่ต้องนำมาด้วย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  <a:endParaRPr lang="th-T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l&gt;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ใบสมัครที่กรอกเรียบร้อยแล้ว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h-TH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บัตรนักเรียนหรือบัตรประชาชน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สำเนาทะเบียนบ้าน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9434" y="2200275"/>
            <a:ext cx="1789766" cy="1838325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List Tag</a:t>
            </a:r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&lt;dl&gt;</a:t>
            </a:r>
            <a:r>
              <a:rPr lang="en-US" dirty="0" smtClean="0"/>
              <a:t>: </a:t>
            </a:r>
            <a:r>
              <a:rPr lang="th-TH" dirty="0" smtClean="0"/>
              <a:t>สำหรับการให้นิยาม</a:t>
            </a:r>
            <a:r>
              <a:rPr lang="en-US" dirty="0" smtClean="0"/>
              <a:t>, </a:t>
            </a:r>
            <a:r>
              <a:rPr lang="th-TH" dirty="0" smtClean="0"/>
              <a:t>นิยามศัพท์</a:t>
            </a:r>
            <a:r>
              <a:rPr lang="en-US" dirty="0" smtClean="0"/>
              <a:t>, glossary, </a:t>
            </a:r>
            <a:r>
              <a:rPr lang="th-TH" dirty="0" smtClean="0"/>
              <a:t>ฯลฯ มี </a:t>
            </a:r>
            <a:r>
              <a:rPr lang="en-US" dirty="0" smtClean="0"/>
              <a:t>element </a:t>
            </a:r>
            <a:r>
              <a:rPr lang="th-TH" dirty="0" smtClean="0"/>
              <a:t>ย่อย</a:t>
            </a:r>
            <a:endParaRPr lang="en-US" dirty="0" smtClean="0"/>
          </a:p>
          <a:p>
            <a:pPr lvl="1"/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tag: </a:t>
            </a:r>
            <a:r>
              <a:rPr lang="th-TH" dirty="0" smtClean="0"/>
              <a:t>ใช้ระบุคำ (</a:t>
            </a:r>
            <a:r>
              <a:rPr lang="en-US" dirty="0" smtClean="0"/>
              <a:t>Term</a:t>
            </a:r>
            <a:r>
              <a:rPr lang="th-TH" dirty="0" smtClean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tag: </a:t>
            </a:r>
            <a:r>
              <a:rPr lang="th-TH" dirty="0" smtClean="0"/>
              <a:t>ใช้ระบุนิยามของคำนั้น 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2016 by Y. Temtanapat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117323DF-8D7B-41E2-B0D5-4A6E231CC82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276600"/>
            <a:ext cx="6934200" cy="28956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นิยาม</a:t>
            </a: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h2&gt;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&lt;dl&gt;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&gt;HTML&lt;/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&gt;(Hyper Text Mark-up Language)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ภาษา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อินเทอร์เน็ต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&gt;Web Browser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</a:t>
            </a: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Browser&lt;/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&gt;Web browser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 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อินเทอร์เน็ต</a:t>
            </a: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&lt;/dl&gt;</a:t>
            </a:r>
            <a:endParaRPr lang="en-GB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895600"/>
            <a:ext cx="4206240" cy="129540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Tag</a:t>
            </a:r>
            <a:endParaRPr lang="th-T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r>
              <a:rPr lang="en-US" dirty="0" smtClean="0"/>
              <a:t>: </a:t>
            </a:r>
            <a:r>
              <a:rPr lang="th-TH" dirty="0" smtClean="0"/>
              <a:t>สำหรับแสดงตาราง </a:t>
            </a:r>
            <a:endParaRPr lang="en-US" dirty="0" smtClean="0"/>
          </a:p>
          <a:p>
            <a:pPr lvl="1"/>
            <a:r>
              <a:rPr lang="th-TH" dirty="0" smtClean="0"/>
              <a:t>ภายใน</a:t>
            </a:r>
            <a:r>
              <a:rPr lang="en-US" dirty="0" smtClean="0"/>
              <a:t> cells</a:t>
            </a:r>
            <a:r>
              <a:rPr lang="th-TH" dirty="0" smtClean="0"/>
              <a:t> ของตารางสามารถใส่ </a:t>
            </a:r>
            <a:r>
              <a:rPr lang="en-US" dirty="0" smtClean="0"/>
              <a:t>content</a:t>
            </a:r>
            <a:r>
              <a:rPr lang="th-TH" dirty="0" smtClean="0"/>
              <a:t> ได้ทุกประเภท  </a:t>
            </a:r>
          </a:p>
          <a:p>
            <a:pPr lvl="1"/>
            <a:r>
              <a:rPr lang="en-US" dirty="0" smtClean="0"/>
              <a:t>border attribute</a:t>
            </a:r>
            <a:r>
              <a:rPr lang="th-TH" dirty="0" smtClean="0"/>
              <a:t> ของ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r>
              <a:rPr lang="en-US" dirty="0" smtClean="0"/>
              <a:t> tag </a:t>
            </a:r>
            <a:r>
              <a:rPr lang="th-TH" dirty="0" smtClean="0"/>
              <a:t>ใช้ระบุขนาดเส้นคั่น </a:t>
            </a:r>
            <a:r>
              <a:rPr lang="en-US" dirty="0" smtClean="0"/>
              <a:t>cell </a:t>
            </a:r>
            <a:r>
              <a:rPr lang="th-TH" dirty="0" smtClean="0"/>
              <a:t>ของตาราง</a:t>
            </a:r>
            <a:endParaRPr lang="en-US" dirty="0" smtClean="0"/>
          </a:p>
          <a:p>
            <a:pPr lvl="2"/>
            <a:r>
              <a:rPr lang="th-TH" dirty="0" smtClean="0"/>
              <a:t>ถ้า </a:t>
            </a:r>
            <a:r>
              <a:rPr lang="en-US" dirty="0" smtClean="0"/>
              <a:t>border </a:t>
            </a:r>
            <a:r>
              <a:rPr lang="th-TH" dirty="0" smtClean="0"/>
              <a:t>มีค่าเป็น</a:t>
            </a:r>
            <a:r>
              <a:rPr lang="en-US" dirty="0" smtClean="0"/>
              <a:t> "border", </a:t>
            </a:r>
            <a:r>
              <a:rPr lang="th-TH" dirty="0" smtClean="0"/>
              <a:t>ใช้ขนาดปริยายของขอบตารางของหน้าเพจนั้น</a:t>
            </a:r>
            <a:endParaRPr lang="en-US" dirty="0" smtClean="0"/>
          </a:p>
          <a:p>
            <a:pPr lvl="2"/>
            <a:r>
              <a:rPr lang="th-TH" dirty="0" smtClean="0"/>
              <a:t>ถ้า </a:t>
            </a:r>
            <a:r>
              <a:rPr lang="en-US" dirty="0" smtClean="0"/>
              <a:t>border </a:t>
            </a:r>
            <a:r>
              <a:rPr lang="th-TH" dirty="0" smtClean="0"/>
              <a:t>มีค่าเป็น </a:t>
            </a:r>
            <a:r>
              <a:rPr lang="en-US" dirty="0" smtClean="0"/>
              <a:t>"x" </a:t>
            </a:r>
            <a:r>
              <a:rPr lang="th-TH" dirty="0" smtClean="0"/>
              <a:t>เมื่อ </a:t>
            </a:r>
            <a:r>
              <a:rPr lang="en-US" dirty="0" smtClean="0"/>
              <a:t>x </a:t>
            </a:r>
            <a:r>
              <a:rPr lang="th-TH" dirty="0" smtClean="0"/>
              <a:t>เป็นตัวเลขขนาดเส้นขอบ (</a:t>
            </a:r>
            <a:r>
              <a:rPr lang="en-US" dirty="0" smtClean="0"/>
              <a:t>border width</a:t>
            </a:r>
            <a:r>
              <a:rPr lang="th-TH" dirty="0" smtClean="0"/>
              <a:t>) หน่วยเป็น </a:t>
            </a:r>
            <a:r>
              <a:rPr lang="en-US" dirty="0" smtClean="0"/>
              <a:t>pixels</a:t>
            </a:r>
          </a:p>
          <a:p>
            <a:pPr lvl="2"/>
            <a:r>
              <a:rPr lang="th-TH" dirty="0" smtClean="0"/>
              <a:t>ถ้าไม่มี </a:t>
            </a:r>
            <a:r>
              <a:rPr lang="en-US" dirty="0" smtClean="0"/>
              <a:t>border attribute</a:t>
            </a:r>
            <a:r>
              <a:rPr lang="th-TH" dirty="0" smtClean="0"/>
              <a:t> แสดงตารางโดยไม่มีเส้นขอบ</a:t>
            </a:r>
            <a:endParaRPr lang="en-US" dirty="0" smtClean="0"/>
          </a:p>
          <a:p>
            <a:pPr lvl="1"/>
            <a:r>
              <a:rPr lang="en-US" dirty="0" err="1" smtClean="0"/>
              <a:t>cellpadding</a:t>
            </a:r>
            <a:r>
              <a:rPr lang="en-US" dirty="0" smtClean="0"/>
              <a:t>  attribute: </a:t>
            </a:r>
            <a:r>
              <a:rPr lang="th-TH" dirty="0" smtClean="0"/>
              <a:t>ระบุขนาดช่องว่างระหว่างขอบในถึง </a:t>
            </a:r>
            <a:r>
              <a:rPr lang="en-US" dirty="0" smtClean="0"/>
              <a:t>content </a:t>
            </a:r>
            <a:r>
              <a:rPr lang="th-TH" dirty="0" smtClean="0"/>
              <a:t>ใน </a:t>
            </a:r>
            <a:r>
              <a:rPr lang="en-US" dirty="0" smtClean="0"/>
              <a:t>cell </a:t>
            </a:r>
            <a:endParaRPr lang="th-TH" dirty="0" smtClean="0"/>
          </a:p>
          <a:p>
            <a:pPr lvl="1"/>
            <a:r>
              <a:rPr lang="en-US" dirty="0" err="1" smtClean="0"/>
              <a:t>cellspacing</a:t>
            </a:r>
            <a:r>
              <a:rPr lang="th-TH" dirty="0" smtClean="0"/>
              <a:t> </a:t>
            </a:r>
            <a:r>
              <a:rPr lang="en-US" dirty="0" smtClean="0"/>
              <a:t>attribute: </a:t>
            </a:r>
            <a:r>
              <a:rPr lang="th-TH" dirty="0" smtClean="0"/>
              <a:t>ระบุขนาดช่องว่างระหว่างขอบนอกถึง </a:t>
            </a:r>
            <a:r>
              <a:rPr lang="en-US" dirty="0" smtClean="0"/>
              <a:t>frame </a:t>
            </a:r>
            <a:r>
              <a:rPr lang="th-TH" dirty="0" smtClean="0"/>
              <a:t>ของตารางหรือ </a:t>
            </a:r>
            <a:r>
              <a:rPr lang="en-US" dirty="0" smtClean="0"/>
              <a:t>cell </a:t>
            </a:r>
            <a:r>
              <a:rPr lang="th-TH" dirty="0" smtClean="0"/>
              <a:t>อื่น</a:t>
            </a:r>
            <a:endParaRPr lang="en-US" dirty="0" smtClean="0"/>
          </a:p>
          <a:p>
            <a:pPr lvl="1"/>
            <a:r>
              <a:rPr lang="en-US" dirty="0" smtClean="0"/>
              <a:t>width: </a:t>
            </a:r>
            <a:r>
              <a:rPr lang="th-TH" dirty="0" smtClean="0"/>
              <a:t>ระบุขนาดความกว้างของตาราง (หน่วยเป็น </a:t>
            </a:r>
            <a:r>
              <a:rPr lang="en-US" dirty="0" smtClean="0"/>
              <a:t>%</a:t>
            </a:r>
            <a:r>
              <a:rPr lang="th-TH" dirty="0" smtClean="0"/>
              <a:t> หรือ</a:t>
            </a:r>
            <a:r>
              <a:rPr lang="en-US" dirty="0" smtClean="0"/>
              <a:t> pixels</a:t>
            </a:r>
            <a:r>
              <a:rPr lang="th-TH" dirty="0" smtClean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2016 by Y. Temtanapat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117323DF-8D7B-41E2-B0D5-4A6E231CC82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 </a:t>
            </a:r>
            <a:r>
              <a:rPr lang="th-TH" smtClean="0"/>
              <a:t>ในตาราง </a:t>
            </a:r>
            <a:r>
              <a:rPr lang="en-US" smtClean="0"/>
              <a:t>&lt;table&gt; (1)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ภายในตารางมี </a:t>
            </a:r>
            <a:r>
              <a:rPr lang="en-US" dirty="0" smtClean="0"/>
              <a:t>element </a:t>
            </a:r>
            <a:r>
              <a:rPr lang="th-TH" dirty="0" smtClean="0"/>
              <a:t>ย่อย </a:t>
            </a:r>
          </a:p>
          <a:p>
            <a:pPr lvl="1"/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&lt;caption&gt;</a:t>
            </a:r>
            <a:r>
              <a:rPr lang="en-US" sz="2400" dirty="0" smtClean="0"/>
              <a:t>: </a:t>
            </a:r>
            <a:r>
              <a:rPr lang="th-TH" sz="2400" dirty="0" smtClean="0"/>
              <a:t>ใช้ระบุ </a:t>
            </a:r>
            <a:r>
              <a:rPr lang="en-US" sz="2400" dirty="0" smtClean="0"/>
              <a:t>title </a:t>
            </a:r>
            <a:r>
              <a:rPr lang="th-TH" sz="2400" dirty="0" smtClean="0"/>
              <a:t>ของตาราง</a:t>
            </a:r>
            <a:r>
              <a:rPr lang="en-US" sz="2400" dirty="0" smtClean="0"/>
              <a:t> </a:t>
            </a:r>
            <a:r>
              <a:rPr lang="th-TH" sz="2400" dirty="0" smtClean="0"/>
              <a:t>ถ้ามี ต้องปรากฎเป็น </a:t>
            </a:r>
            <a:r>
              <a:rPr lang="en-US" sz="2400" dirty="0" smtClean="0"/>
              <a:t>element </a:t>
            </a:r>
            <a:r>
              <a:rPr lang="th-TH" sz="2400" dirty="0" smtClean="0"/>
              <a:t>ย่อยตัวแรก</a:t>
            </a:r>
            <a:endParaRPr lang="en-US" sz="2400" dirty="0" smtClean="0"/>
          </a:p>
          <a:p>
            <a:pPr lvl="1"/>
            <a:r>
              <a:rPr lang="th-TH" sz="2400" dirty="0" smtClean="0"/>
              <a:t>ต้องมี </a:t>
            </a:r>
            <a:r>
              <a:rPr lang="en-US" sz="2400" dirty="0" smtClean="0"/>
              <a:t>element </a:t>
            </a:r>
            <a:r>
              <a:rPr lang="th-TH" sz="2400" dirty="0" smtClean="0"/>
              <a:t>ย่อยหนึ่งหรือหลายตัวต่อไปนี้ </a:t>
            </a:r>
            <a:endParaRPr lang="th-TH" sz="2600" b="1" dirty="0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</a:t>
            </a:r>
            <a:r>
              <a:rPr lang="th-TH" dirty="0" smtClean="0"/>
              <a:t>ใช้จัดกลุ่ม </a:t>
            </a:r>
            <a:r>
              <a:rPr lang="en-US" dirty="0" smtClean="0"/>
              <a:t>row </a:t>
            </a:r>
            <a:r>
              <a:rPr lang="th-TH" dirty="0" smtClean="0"/>
              <a:t>ที่จะแสดงเป็นหัวตาราง (</a:t>
            </a:r>
            <a:r>
              <a:rPr lang="en-US" dirty="0" smtClean="0"/>
              <a:t>header)</a:t>
            </a:r>
            <a:r>
              <a:rPr lang="th-TH" dirty="0" smtClean="0"/>
              <a:t> ปรากฏได้อย่างมากครั้งเดียว   และตารางจะต้องมี </a:t>
            </a:r>
            <a:r>
              <a:rPr lang="en-US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</a:t>
            </a:r>
            <a:r>
              <a:rPr lang="th-TH" dirty="0" smtClean="0"/>
              <a:t>ด้วย</a:t>
            </a:r>
            <a:endParaRPr lang="en-US" dirty="0" smtClean="0"/>
          </a:p>
          <a:p>
            <a:pPr lvl="2"/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</a:t>
            </a:r>
            <a:r>
              <a:rPr lang="th-TH" dirty="0" smtClean="0"/>
              <a:t>ใช้จัดกลุ่ม </a:t>
            </a:r>
            <a:r>
              <a:rPr lang="en-US" dirty="0" smtClean="0"/>
              <a:t>row </a:t>
            </a:r>
            <a:r>
              <a:rPr lang="th-TH" dirty="0" smtClean="0"/>
              <a:t>ที่จะแสดงเป็น </a:t>
            </a:r>
            <a:r>
              <a:rPr lang="en-US" dirty="0" smtClean="0"/>
              <a:t>footer </a:t>
            </a:r>
            <a:r>
              <a:rPr lang="th-TH" dirty="0" smtClean="0"/>
              <a:t>ของตาราง ปรากฏได้อย่างมากครั้งเดียว   และตารางจะต้องมี 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</a:t>
            </a:r>
            <a:r>
              <a:rPr lang="th-TH" dirty="0" smtClean="0"/>
              <a:t>ด้วย</a:t>
            </a:r>
            <a:endParaRPr lang="en-US" dirty="0" smtClean="0"/>
          </a:p>
          <a:p>
            <a:pPr lvl="2"/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dirty="0" smtClean="0"/>
              <a:t>ใช้จัดกลุ่ม </a:t>
            </a:r>
            <a:r>
              <a:rPr lang="en-US" dirty="0" smtClean="0"/>
              <a:t>row </a:t>
            </a:r>
            <a:r>
              <a:rPr lang="th-TH" dirty="0" smtClean="0"/>
              <a:t>ที่แสดงข้อมูล และต้องปรากฏอย่างน้อย </a:t>
            </a:r>
            <a:r>
              <a:rPr lang="en-US" dirty="0" smtClean="0"/>
              <a:t>1 </a:t>
            </a:r>
            <a:r>
              <a:rPr lang="th-TH" dirty="0" smtClean="0"/>
              <a:t>ครั้ง ถ้าไม่ปรากฎ 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dirty="0"/>
              <a:t> </a:t>
            </a:r>
          </a:p>
          <a:p>
            <a:pPr lvl="2"/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dirty="0" smtClean="0"/>
              <a:t>ใช้แสดงแถว </a:t>
            </a:r>
            <a:r>
              <a:rPr lang="en-US" dirty="0" smtClean="0"/>
              <a:t>(rows)  </a:t>
            </a:r>
            <a:r>
              <a:rPr lang="th-TH" dirty="0" smtClean="0"/>
              <a:t>และต้องปรากฏอย่างน้อย </a:t>
            </a:r>
            <a:r>
              <a:rPr lang="en-US" dirty="0" smtClean="0"/>
              <a:t>1 </a:t>
            </a:r>
            <a:r>
              <a:rPr lang="th-TH" dirty="0" smtClean="0"/>
              <a:t>ครั้ง ถ้าไม่ปรากฎ 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2016 by Y. Temtanapat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0FE66F75-09C2-4BED-B820-80EFA7AA6B7C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260196"/>
            <a:ext cx="4191000" cy="1834238"/>
            <a:chOff x="4876800" y="260196"/>
            <a:chExt cx="4191000" cy="1834238"/>
          </a:xfrm>
        </p:grpSpPr>
        <p:sp>
          <p:nvSpPr>
            <p:cNvPr id="7" name="TextBox 6"/>
            <p:cNvSpPr txBox="1"/>
            <p:nvPr/>
          </p:nvSpPr>
          <p:spPr>
            <a:xfrm>
              <a:off x="4876800" y="378034"/>
              <a:ext cx="4191000" cy="1716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 lIns="72000" tIns="252000" rIns="72000" anchor="ctr">
              <a:spAutoFit/>
            </a:bodyPr>
            <a:lstStyle/>
            <a:p>
              <a:pPr marL="342900" lvl="1" indent="-342900"/>
              <a:r>
                <a:rPr lang="en-US" sz="2400" b="1" dirty="0" smtClean="0">
                  <a:solidFill>
                    <a:srgbClr val="00B050"/>
                  </a:solidFill>
                  <a:latin typeface="Angsana New" pitchFamily="18" charset="-34"/>
                </a:rPr>
                <a:t>Table section</a:t>
              </a:r>
              <a:r>
                <a:rPr lang="en-US" sz="2400" b="1" dirty="0" smtClean="0">
                  <a:latin typeface="Angsana New" pitchFamily="18" charset="-34"/>
                </a:rPr>
                <a:t>: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&lt;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thead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&gt;</a:t>
              </a:r>
              <a:r>
                <a:rPr lang="en-US" sz="2400" dirty="0" smtClean="0">
                  <a:latin typeface="Angsana New" pitchFamily="18" charset="-34"/>
                </a:rPr>
                <a:t>,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&lt;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tbody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&gt;</a:t>
              </a:r>
              <a:r>
                <a:rPr lang="en-US" sz="2400" dirty="0" smtClean="0">
                  <a:latin typeface="Angsana New" pitchFamily="18" charset="-34"/>
                </a:rPr>
                <a:t>,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&lt;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tfooter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&gt;</a:t>
              </a:r>
            </a:p>
            <a:p>
              <a:pPr marL="182563" lvl="1" indent="-182563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latin typeface="Angsana New" pitchFamily="18" charset="-34"/>
                </a:rPr>
                <a:t> 	</a:t>
              </a:r>
              <a:r>
                <a:rPr lang="th-TH" sz="2200" dirty="0" smtClean="0">
                  <a:latin typeface="Angsana New" pitchFamily="18" charset="-34"/>
                </a:rPr>
                <a:t>จัดแบ่งกลุ่มตารางเป็นส่วนหัว ท้ายและข้อมูล ในการพิมพ์หากตารางมีความยาวหลายหน้าจะปรากฎหัว</a:t>
              </a:r>
              <a:r>
                <a:rPr lang="en-US" sz="2200" dirty="0" smtClean="0">
                  <a:latin typeface="Angsana New" pitchFamily="18" charset="-34"/>
                </a:rPr>
                <a:t>-</a:t>
              </a:r>
              <a:r>
                <a:rPr lang="th-TH" sz="2200" dirty="0" smtClean="0">
                  <a:latin typeface="Angsana New" pitchFamily="18" charset="-34"/>
                </a:rPr>
                <a:t>ท้ายซ้ำในแต่ละหน้า</a:t>
              </a:r>
              <a:r>
                <a:rPr lang="en-US" sz="2200" dirty="0" smtClean="0">
                  <a:latin typeface="Angsana New" pitchFamily="18" charset="-34"/>
                </a:rPr>
                <a:t>,</a:t>
              </a:r>
              <a:r>
                <a:rPr lang="th-TH" sz="2200" dirty="0" smtClean="0">
                  <a:latin typeface="Angsana New" pitchFamily="18" charset="-34"/>
                </a:rPr>
                <a:t> มีเส้นแบ่งระหว่างแต่ละ </a:t>
              </a:r>
              <a:r>
                <a:rPr lang="en-US" sz="2200" dirty="0" err="1" smtClean="0">
                  <a:latin typeface="Angsana New" pitchFamily="18" charset="-34"/>
                </a:rPr>
                <a:t>tbody</a:t>
              </a:r>
              <a:endParaRPr lang="th-TH" sz="2200" dirty="0" smtClean="0">
                <a:latin typeface="Angsana New" pitchFamily="18" charset="-34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111260" y="260196"/>
              <a:ext cx="726482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>
                  <a:solidFill>
                    <a:srgbClr val="0070C0"/>
                  </a:solidFill>
                  <a:latin typeface="Comic Sans MS" pitchFamily="66" charset="0"/>
                </a:rPr>
                <a:t>Note</a:t>
              </a:r>
              <a:endParaRPr lang="en-US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</a:t>
            </a:r>
            <a:r>
              <a:rPr lang="th-TH" dirty="0" smtClean="0"/>
              <a:t>ในตาราง </a:t>
            </a:r>
            <a:r>
              <a:rPr lang="en-US" dirty="0" smtClean="0"/>
              <a:t>&lt;table&gt; (2)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attribute </a:t>
            </a:r>
            <a:r>
              <a:rPr lang="th-TH" dirty="0" smtClean="0"/>
              <a:t>สำหรับ </a:t>
            </a:r>
            <a:r>
              <a:rPr lang="en-US" sz="23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dirty="0" smtClean="0"/>
              <a:t>, </a:t>
            </a:r>
            <a:r>
              <a:rPr lang="en-US" sz="23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dirty="0" smtClean="0"/>
              <a:t>, </a:t>
            </a:r>
            <a:r>
              <a:rPr lang="en-US" sz="23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dirty="0" smtClean="0"/>
              <a:t>, </a:t>
            </a:r>
            <a:r>
              <a:rPr lang="en-US" sz="23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/>
              <a:t>, </a:t>
            </a:r>
            <a:r>
              <a:rPr lang="en-US" sz="23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 smtClean="0"/>
              <a:t>, </a:t>
            </a:r>
            <a:r>
              <a:rPr lang="th-TH" dirty="0" smtClean="0"/>
              <a:t>และ </a:t>
            </a:r>
            <a:r>
              <a:rPr lang="en-US" sz="23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dirty="0" smtClean="0"/>
              <a:t> tags</a:t>
            </a:r>
          </a:p>
          <a:p>
            <a:r>
              <a:rPr lang="en-US" sz="23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en-US" dirty="0" smtClean="0"/>
              <a:t>: </a:t>
            </a:r>
            <a:r>
              <a:rPr lang="th-TH" dirty="0" smtClean="0"/>
              <a:t>เป็นการจัด</a:t>
            </a:r>
            <a:r>
              <a:rPr lang="en-US" dirty="0" smtClean="0"/>
              <a:t> horizontal alignment </a:t>
            </a:r>
            <a:r>
              <a:rPr lang="th-TH" dirty="0" smtClean="0"/>
              <a:t>ของ </a:t>
            </a:r>
            <a:r>
              <a:rPr lang="en-US" dirty="0" smtClean="0"/>
              <a:t>cells </a:t>
            </a:r>
            <a:r>
              <a:rPr lang="th-TH" dirty="0" smtClean="0"/>
              <a:t>โดยมีค่าที่เป็นได้</a:t>
            </a:r>
            <a:r>
              <a:rPr lang="en-US" dirty="0" smtClean="0"/>
              <a:t>: </a:t>
            </a:r>
          </a:p>
          <a:p>
            <a:pPr lvl="1"/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left</a:t>
            </a:r>
            <a:r>
              <a:rPr lang="en-US" dirty="0" smtClean="0"/>
              <a:t>: </a:t>
            </a:r>
            <a:r>
              <a:rPr lang="th-TH" dirty="0" smtClean="0"/>
              <a:t>จัดชิดซ้าย ซึ่งเป็นค่าปริยายของ </a:t>
            </a:r>
            <a:r>
              <a:rPr lang="en-US" dirty="0" smtClean="0"/>
              <a:t>cells</a:t>
            </a:r>
            <a:r>
              <a:rPr lang="th-TH" dirty="0" smtClean="0"/>
              <a:t> ข้อมูล</a:t>
            </a:r>
            <a:endParaRPr lang="en-US" dirty="0" smtClean="0"/>
          </a:p>
          <a:p>
            <a:pPr lvl="1"/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center</a:t>
            </a:r>
            <a:r>
              <a:rPr lang="en-US" dirty="0" smtClean="0"/>
              <a:t>: </a:t>
            </a:r>
            <a:r>
              <a:rPr lang="th-TH" dirty="0" smtClean="0"/>
              <a:t>จัดให้อยู่ตรงกลาง ซึ่งเป็นค่าปริยายของ </a:t>
            </a:r>
            <a:r>
              <a:rPr lang="en-US" dirty="0" smtClean="0"/>
              <a:t>header cells</a:t>
            </a:r>
          </a:p>
          <a:p>
            <a:pPr lvl="1"/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right</a:t>
            </a:r>
            <a:r>
              <a:rPr lang="en-US" dirty="0" smtClean="0"/>
              <a:t>: </a:t>
            </a:r>
            <a:r>
              <a:rPr lang="th-TH" dirty="0" smtClean="0"/>
              <a:t>จัดชิดขวา</a:t>
            </a:r>
            <a:endParaRPr lang="en-US" dirty="0" smtClean="0"/>
          </a:p>
          <a:p>
            <a:pPr lvl="1"/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justify</a:t>
            </a:r>
            <a:r>
              <a:rPr lang="en-US" dirty="0" smtClean="0"/>
              <a:t>: </a:t>
            </a:r>
            <a:r>
              <a:rPr lang="th-TH" dirty="0" smtClean="0"/>
              <a:t>จัดแบบ </a:t>
            </a:r>
            <a:r>
              <a:rPr lang="en-US" dirty="0" smtClean="0"/>
              <a:t>justify</a:t>
            </a:r>
          </a:p>
          <a:p>
            <a:pPr lvl="1"/>
            <a:r>
              <a:rPr lang="en-US" sz="2100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char</a:t>
            </a:r>
            <a:r>
              <a:rPr lang="en-US" dirty="0" smtClean="0"/>
              <a:t>: </a:t>
            </a:r>
            <a:r>
              <a:rPr lang="th-TH" dirty="0" smtClean="0"/>
              <a:t>จัดชิดให้ตรงกับตัวอักษร </a:t>
            </a:r>
            <a:r>
              <a:rPr lang="en-US" sz="2100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char</a:t>
            </a:r>
            <a:r>
              <a:rPr lang="th-TH" dirty="0" smtClean="0"/>
              <a:t> ที่ระบุ</a:t>
            </a:r>
            <a:endParaRPr lang="en-US" dirty="0" smtClean="0"/>
          </a:p>
          <a:p>
            <a:r>
              <a:rPr lang="en-US" sz="23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valign</a:t>
            </a:r>
            <a:r>
              <a:rPr lang="en-US" dirty="0" smtClean="0"/>
              <a:t>: </a:t>
            </a:r>
            <a:r>
              <a:rPr lang="th-TH" dirty="0" smtClean="0"/>
              <a:t>เป็นการจัด </a:t>
            </a:r>
            <a:r>
              <a:rPr lang="en-US" dirty="0" smtClean="0"/>
              <a:t>vertical alignment </a:t>
            </a:r>
            <a:r>
              <a:rPr lang="th-TH" dirty="0" smtClean="0"/>
              <a:t>ของ </a:t>
            </a:r>
            <a:r>
              <a:rPr lang="en-US" dirty="0" smtClean="0"/>
              <a:t>cells</a:t>
            </a:r>
            <a:r>
              <a:rPr lang="th-TH" dirty="0" smtClean="0"/>
              <a:t> โดยมีค่าที่เป็นได้</a:t>
            </a:r>
            <a:r>
              <a:rPr lang="en-US" dirty="0" smtClean="0"/>
              <a:t>:</a:t>
            </a:r>
          </a:p>
          <a:p>
            <a:pPr lvl="1"/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top</a:t>
            </a:r>
            <a:r>
              <a:rPr lang="en-US" dirty="0" smtClean="0"/>
              <a:t>: </a:t>
            </a:r>
            <a:r>
              <a:rPr lang="th-TH" dirty="0" smtClean="0"/>
              <a:t>จัดให้ข้อมูลชิดด้านบน</a:t>
            </a:r>
            <a:endParaRPr lang="en-US" dirty="0" smtClean="0"/>
          </a:p>
          <a:p>
            <a:pPr lvl="1"/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middle</a:t>
            </a:r>
            <a:r>
              <a:rPr lang="en-US" dirty="0" smtClean="0"/>
              <a:t>: </a:t>
            </a:r>
            <a:r>
              <a:rPr lang="th-TH" dirty="0" smtClean="0"/>
              <a:t>จัดให้ข้อมูลวางอยู่ตรงกลางแถว ค่านี้เป็นค่าปริยายของ </a:t>
            </a:r>
            <a:r>
              <a:rPr lang="en-US" dirty="0" smtClean="0"/>
              <a:t>cell </a:t>
            </a:r>
            <a:r>
              <a:rPr lang="th-TH" dirty="0" smtClean="0"/>
              <a:t>ในตาราง</a:t>
            </a:r>
            <a:endParaRPr lang="en-US" dirty="0" smtClean="0"/>
          </a:p>
          <a:p>
            <a:pPr lvl="1"/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bottom</a:t>
            </a:r>
            <a:r>
              <a:rPr lang="en-US" dirty="0" smtClean="0"/>
              <a:t>: </a:t>
            </a:r>
            <a:r>
              <a:rPr lang="th-TH" dirty="0" smtClean="0"/>
              <a:t>จัดให้ข้อมูลชิดด้านล่าง </a:t>
            </a:r>
            <a:endParaRPr lang="en-US" dirty="0" smtClean="0"/>
          </a:p>
          <a:p>
            <a:pPr lvl="1"/>
            <a:r>
              <a:rPr lang="en-US" sz="2100" b="1" dirty="0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baseline</a:t>
            </a:r>
            <a:r>
              <a:rPr lang="en-US" dirty="0" smtClean="0"/>
              <a:t>: </a:t>
            </a:r>
            <a:r>
              <a:rPr lang="th-TH" dirty="0" smtClean="0"/>
              <a:t>ทุก </a:t>
            </a:r>
            <a:r>
              <a:rPr lang="en-US" dirty="0" smtClean="0"/>
              <a:t>cells</a:t>
            </a:r>
            <a:r>
              <a:rPr lang="th-TH" dirty="0" smtClean="0"/>
              <a:t> ในแถวเดียวกันกับ </a:t>
            </a:r>
            <a:r>
              <a:rPr lang="en-US" dirty="0" smtClean="0"/>
              <a:t>cell </a:t>
            </a:r>
            <a:r>
              <a:rPr lang="th-TH" dirty="0" smtClean="0"/>
              <a:t>ที่มีค่า </a:t>
            </a:r>
            <a:r>
              <a:rPr lang="en-US" dirty="0" smtClean="0"/>
              <a:t>attribute </a:t>
            </a:r>
            <a:r>
              <a:rPr lang="th-TH" dirty="0" smtClean="0"/>
              <a:t>นี้จะมีข้อความบรรทัดแรกเป็นแนวตรงกันทั้งหมด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</a:t>
            </a:r>
            <a:r>
              <a:rPr lang="th-TH" dirty="0" smtClean="0"/>
              <a:t>ย่อยของแถว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ในแต่ละแถว (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h-TH" dirty="0" smtClean="0"/>
              <a:t> </a:t>
            </a:r>
            <a:r>
              <a:rPr lang="en-US" dirty="0" smtClean="0"/>
              <a:t>tag) </a:t>
            </a:r>
            <a:r>
              <a:rPr lang="th-TH" dirty="0" smtClean="0"/>
              <a:t>สามารถมี </a:t>
            </a:r>
            <a:r>
              <a:rPr lang="en-US" dirty="0" smtClean="0"/>
              <a:t>element </a:t>
            </a:r>
            <a:r>
              <a:rPr lang="th-TH" dirty="0" smtClean="0"/>
              <a:t>ย่อยเป็น</a:t>
            </a:r>
          </a:p>
          <a:p>
            <a:pPr lvl="1"/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: </a:t>
            </a:r>
            <a:r>
              <a:rPr lang="th-TH" dirty="0" smtClean="0"/>
              <a:t>ใช้ระบุ </a:t>
            </a:r>
            <a:r>
              <a:rPr lang="en-US" dirty="0" smtClean="0"/>
              <a:t>headings </a:t>
            </a:r>
            <a:r>
              <a:rPr lang="th-TH" dirty="0" smtClean="0"/>
              <a:t>หรือ</a:t>
            </a:r>
            <a:r>
              <a:rPr lang="en-US" dirty="0" smtClean="0"/>
              <a:t> label </a:t>
            </a:r>
            <a:r>
              <a:rPr lang="th-TH" dirty="0" smtClean="0"/>
              <a:t>ของแถวหรือหลัก</a:t>
            </a:r>
          </a:p>
          <a:p>
            <a:pPr lvl="1"/>
            <a:r>
              <a:rPr lang="en-U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dirty="0" smtClean="0"/>
              <a:t>: </a:t>
            </a:r>
            <a:r>
              <a:rPr lang="th-TH" dirty="0" smtClean="0"/>
              <a:t>ใช้ระบุเนื้อหาหรือข้อมูลของตาราง</a:t>
            </a:r>
            <a:endParaRPr lang="en-US" dirty="0" smtClean="0"/>
          </a:p>
          <a:p>
            <a:r>
              <a:rPr lang="en-US" dirty="0" smtClean="0"/>
              <a:t>attribute </a:t>
            </a:r>
            <a:r>
              <a:rPr lang="th-TH" dirty="0" smtClean="0"/>
              <a:t>สำหรับ </a:t>
            </a:r>
            <a:r>
              <a:rPr lang="en-US" sz="20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dirty="0" smtClean="0"/>
              <a:t> </a:t>
            </a:r>
            <a:r>
              <a:rPr lang="th-TH" dirty="0" smtClean="0"/>
              <a:t>นอกเหนือจาก </a:t>
            </a:r>
            <a:r>
              <a:rPr lang="en-US" dirty="0" smtClean="0"/>
              <a:t>align </a:t>
            </a:r>
            <a:r>
              <a:rPr lang="th-TH" dirty="0" smtClean="0"/>
              <a:t>และ </a:t>
            </a:r>
            <a:r>
              <a:rPr lang="en-US" dirty="0" err="1" smtClean="0"/>
              <a:t>valign</a:t>
            </a:r>
            <a:endParaRPr lang="en-US" dirty="0" smtClean="0"/>
          </a:p>
          <a:p>
            <a:pPr lvl="1"/>
            <a:r>
              <a:rPr lang="en-US" sz="1600" b="1" dirty="0" err="1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colspan</a:t>
            </a:r>
            <a:r>
              <a:rPr lang="en-US" dirty="0" smtClean="0"/>
              <a:t>: </a:t>
            </a:r>
            <a:r>
              <a:rPr lang="th-TH" dirty="0" smtClean="0"/>
              <a:t>ระบุจำนวนคอลัมน์ว่าขยายไปกี่คอลัมน์ </a:t>
            </a:r>
            <a:r>
              <a:rPr lang="en-US" dirty="0" smtClean="0"/>
              <a:t>(column) </a:t>
            </a:r>
          </a:p>
          <a:p>
            <a:pPr lvl="1"/>
            <a:r>
              <a:rPr lang="en-US" sz="1600" b="1" dirty="0" err="1" smtClean="0">
                <a:solidFill>
                  <a:srgbClr val="0000CC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rowspan</a:t>
            </a:r>
            <a:r>
              <a:rPr lang="en-US" dirty="0" smtClean="0"/>
              <a:t>: </a:t>
            </a:r>
            <a:r>
              <a:rPr lang="th-TH" dirty="0" smtClean="0"/>
              <a:t>ระบุจำนวนแถวว่าขยายไปกี่แถว (</a:t>
            </a:r>
            <a:r>
              <a:rPr lang="en-US" dirty="0" smtClean="0"/>
              <a:t>row) 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ตัวอย่างตาราง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&lt;table border="1"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="1"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="2" width="300"&gt;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&lt;caption&gt;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Statistics of courses  taken by CS students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&lt;/caption&gt;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CourseID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&gt;Type&lt;/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&gt;Pass (%)&lt;/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&gt;Fail (%)&lt;/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&lt;td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="4"&gt;There is no correlation to the real data.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&lt;/td&gt;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&lt;td&gt;CS213&lt;/td&gt;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="2"&gt;Core&lt;/td&gt;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align="right"&gt;92&lt;/td&gt;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align="right"&gt;8&lt;/td&gt;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&lt;td&gt;CS372&lt;/td&gt;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&lt;td&gt;CS316&lt;/td&gt;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&lt;td&gt;Selected&lt;/td&gt;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&lt;td align="right"&gt;100&lt;/td&gt;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&lt;td align="right"&gt;0&lt;/td&gt;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th-TH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64CB1EA9-F150-4DF9-9EFC-A62B95F4713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91000" y="118404"/>
            <a:ext cx="3567332" cy="1498841"/>
            <a:chOff x="4191000" y="118404"/>
            <a:chExt cx="3567332" cy="1498841"/>
          </a:xfrm>
        </p:grpSpPr>
        <p:sp>
          <p:nvSpPr>
            <p:cNvPr id="12" name="TextBox 11"/>
            <p:cNvSpPr txBox="1"/>
            <p:nvPr/>
          </p:nvSpPr>
          <p:spPr>
            <a:xfrm>
              <a:off x="6998188" y="118404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C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caption</a:t>
              </a:r>
              <a:endParaRPr lang="th-TH" sz="14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6781800" y="272293"/>
              <a:ext cx="23045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010400" y="392185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CC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head</a:t>
              </a:r>
              <a:endParaRPr lang="th-TH" sz="1400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rot="10800000" flipV="1">
              <a:off x="6794012" y="546074"/>
              <a:ext cx="23045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010400" y="1309468"/>
              <a:ext cx="4955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foot</a:t>
              </a:r>
              <a:endParaRPr lang="th-TH" sz="1400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0800000" flipV="1">
              <a:off x="6794012" y="1463357"/>
              <a:ext cx="23045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178724" y="89744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body</a:t>
              </a:r>
              <a:endParaRPr lang="th-TH" sz="14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rot="10800000" flipV="1">
              <a:off x="6962336" y="1051338"/>
              <a:ext cx="23045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ight Brace 21"/>
            <p:cNvSpPr/>
            <p:nvPr/>
          </p:nvSpPr>
          <p:spPr bwMode="auto">
            <a:xfrm>
              <a:off x="6781800" y="713936"/>
              <a:ext cx="152400" cy="612000"/>
            </a:xfrm>
            <a:prstGeom prst="rightBrace">
              <a:avLst/>
            </a:prstGeom>
            <a:noFill/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029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184336"/>
              <a:ext cx="2533650" cy="1415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 tag </a:t>
            </a:r>
            <a:r>
              <a:rPr lang="th-TH" dirty="0" smtClean="0"/>
              <a:t>ต้องมี </a:t>
            </a:r>
            <a:r>
              <a:rPr lang="en-US" dirty="0" smtClean="0"/>
              <a:t>attribute content</a:t>
            </a:r>
          </a:p>
          <a:p>
            <a:r>
              <a:rPr lang="en-US" dirty="0" smtClean="0"/>
              <a:t>Meta tag </a:t>
            </a:r>
            <a:r>
              <a:rPr lang="th-TH" dirty="0" smtClean="0"/>
              <a:t>อาจมี </a:t>
            </a:r>
            <a:r>
              <a:rPr lang="en-US" dirty="0" smtClean="0"/>
              <a:t>attribute:</a:t>
            </a:r>
          </a:p>
          <a:p>
            <a:pPr lvl="1"/>
            <a:r>
              <a:rPr lang="en-US" dirty="0" smtClean="0"/>
              <a:t>http-equiv: </a:t>
            </a:r>
            <a:r>
              <a:rPr lang="th-TH" dirty="0" smtClean="0"/>
              <a:t>ให้ข้อมูลแบบเดียวกับ </a:t>
            </a:r>
            <a:r>
              <a:rPr lang="en-US" dirty="0" smtClean="0"/>
              <a:t>HTTP header </a:t>
            </a:r>
            <a:r>
              <a:rPr lang="th-TH" dirty="0" smtClean="0"/>
              <a:t>มีค่าที่เป็นได้</a:t>
            </a:r>
            <a:endParaRPr lang="en-US" dirty="0" smtClean="0"/>
          </a:p>
          <a:p>
            <a:pPr lvl="2"/>
            <a:r>
              <a:rPr lang="en-US" dirty="0" smtClean="0"/>
              <a:t>content-type, content-style-type, expires, refresh, set-cookie, </a:t>
            </a:r>
            <a:r>
              <a:rPr lang="th-TH" dirty="0" smtClean="0"/>
              <a:t>ฯลฯ เช่น</a:t>
            </a:r>
            <a:endParaRPr lang="en-US" dirty="0" smtClean="0"/>
          </a:p>
          <a:p>
            <a:pPr lvl="2">
              <a:buNone/>
            </a:pP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http-equiv="content-type" content="text/html; charset=utf-8" &gt;</a:t>
            </a:r>
          </a:p>
          <a:p>
            <a:pPr lvl="2">
              <a:buNone/>
            </a:pPr>
            <a:r>
              <a:rPr lang="pt-BR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http-equiv="refresh" content="10; url=http://www.site.co.th" &gt;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ctr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th-TH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refresh</a:t>
            </a:r>
            <a:r>
              <a:rPr lang="th-TH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หน้าหลัง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 </a:t>
            </a:r>
            <a:r>
              <a:rPr lang="th-TH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วินาที โดย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redirect </a:t>
            </a:r>
            <a:r>
              <a:rPr lang="th-TH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ไปยัง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URL </a:t>
            </a:r>
            <a:r>
              <a:rPr lang="th-TH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ที่ระบุ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1"/>
            <a:r>
              <a:rPr lang="en-US" dirty="0" smtClean="0"/>
              <a:t>name:</a:t>
            </a:r>
            <a:r>
              <a:rPr lang="th-TH" dirty="0" smtClean="0"/>
              <a:t> ให้ชื่อสำหรับข้อมูลใน </a:t>
            </a:r>
            <a:r>
              <a:rPr lang="en-US" dirty="0" smtClean="0"/>
              <a:t>content</a:t>
            </a:r>
            <a:r>
              <a:rPr lang="th-TH" dirty="0" smtClean="0"/>
              <a:t> </a:t>
            </a:r>
            <a:r>
              <a:rPr lang="en-US" dirty="0" smtClean="0"/>
              <a:t>attribute </a:t>
            </a:r>
            <a:r>
              <a:rPr lang="th-TH" dirty="0" smtClean="0"/>
              <a:t>มีค่าที่เป็นได้</a:t>
            </a:r>
          </a:p>
          <a:p>
            <a:pPr lvl="2"/>
            <a:r>
              <a:rPr lang="en-US" dirty="0" smtClean="0"/>
              <a:t>author, description, keywords, generator. revised, </a:t>
            </a:r>
            <a:r>
              <a:rPr lang="th-TH" dirty="0" smtClean="0"/>
              <a:t>ฯลฯ เช่น</a:t>
            </a:r>
            <a:endParaRPr lang="en-US" dirty="0" smtClean="0"/>
          </a:p>
          <a:p>
            <a:pPr lvl="2">
              <a:buNone/>
            </a:pP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name="keywords" content="</a:t>
            </a:r>
            <a:r>
              <a:rPr lang="en-US" sz="15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comscience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tucs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computer" &gt; </a:t>
            </a:r>
          </a:p>
          <a:p>
            <a:pPr lvl="2">
              <a:buNone/>
            </a:pP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name="generator" content="Joomla!1.5-Open Source Content..." 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r>
              <a:rPr lang="en-US" dirty="0" smtClean="0"/>
              <a:t> VideoSample.html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endParaRPr lang="th-TH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meta charset="utf-8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&lt;title&gt;</a:t>
            </a:r>
            <a:r>
              <a:rPr lang="th-TH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&lt;video width="480" height="270" controls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loop&gt;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&lt;source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="AngryBirds.ogg" type="video/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ogg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&lt;source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="AngryBirds.mp4" type="video/mp4" /&gt;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&lt;source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AngryBirds.webm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type="video/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Your browser does not support the video tag.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&lt;/video&gt;</a:t>
            </a:r>
          </a:p>
          <a:p>
            <a:pPr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th-TH" sz="18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</a:t>
            </a:r>
            <a:r>
              <a:rPr lang="th-TH" dirty="0" smtClean="0"/>
              <a:t>เกี่ยวกับตาราง</a:t>
            </a: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686854"/>
              </p:ext>
            </p:extLst>
          </p:nvPr>
        </p:nvGraphicFramePr>
        <p:xfrm>
          <a:off x="457200" y="1143000"/>
          <a:ext cx="8244000" cy="4892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60000"/>
                <a:gridCol w="6984000"/>
              </a:tblGrid>
              <a:tr h="608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ชื่อ </a:t>
                      </a: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Tag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คำอธิบายอย่างย่อ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กำหนดโครงสร้างให้เป็นตารางข้อมูล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กำหนดให้เป็นแถวของตาราง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กำหนดให้เป็นคอลัมน์ซึ่งต้องอยู่ภายในแถวของตาราง 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กำหนดแถวหัวตาราง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caption</a:t>
                      </a:r>
                      <a:endParaRPr lang="th-TH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คำอธิบายตาราง (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table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caption)</a:t>
                      </a:r>
                      <a:endParaRPr lang="th-TH" sz="18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thead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กลุ่มของหัวตาราง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tbody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กลุ่มส่วนของตาราง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r>
              <a:rPr lang="en-US" dirty="0" smtClean="0"/>
              <a:t> Canvas.html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00" y="1184275"/>
            <a:ext cx="4392000" cy="45307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&lt;meta charset="utf-8"/&gt;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</a:t>
            </a:r>
            <a:r>
              <a:rPr lang="th-TH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ตัวอย่าง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HTML5&lt;/title&gt;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 id="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myCV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width="480"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270"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 = </a:t>
            </a:r>
            <a:endParaRPr lang="en-US" sz="1400" b="1" dirty="0" smtClean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myCV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= 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canvas.getContext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("2d");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centerX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canvas.width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centerY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canvas.height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context.beginPath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context.rect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(centerX-50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centerY-100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100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200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32000" y="1184275"/>
            <a:ext cx="4392000" cy="4530725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context.fillStyle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lightgray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context.fill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context.lineWidth</a:t>
            </a: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context.strokeStyle</a:t>
            </a: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"black";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context.strokeStyle</a:t>
            </a: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"red";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context.lineWidth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lvl="0">
              <a:buClr>
                <a:srgbClr val="CEB966"/>
              </a:buClr>
              <a:buNone/>
            </a:pPr>
            <a:endParaRPr lang="en-US" sz="1400" b="1" dirty="0">
              <a:solidFill>
                <a:srgbClr val="6585CF">
                  <a:lumMod val="5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CEB966"/>
              </a:buCl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context.beginPath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context.moveTo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(0,centerY);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context.lineTo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canvas.width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centerY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context.moveTo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centerX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0);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context.lineTo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centerX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err="1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canvas.height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</a:t>
            </a: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lvl="0">
              <a:buClr>
                <a:srgbClr val="CEB966"/>
              </a:buClr>
              <a:buNone/>
            </a:pPr>
            <a:r>
              <a:rPr lang="en-US" sz="1400" b="1" dirty="0">
                <a:solidFill>
                  <a:srgbClr val="6585C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  <a:p>
            <a:endParaRPr lang="th-TH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57912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ดูเพิ่มเติมได้ที่ </a:t>
            </a:r>
            <a:r>
              <a:rPr lang="en-US" dirty="0" smtClean="0">
                <a:hlinkClick r:id="rId2"/>
              </a:rPr>
              <a:t>http://www.html5canvastutorials.com/</a:t>
            </a:r>
            <a:r>
              <a:rPr lang="th-TH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963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Tag </a:t>
            </a:r>
            <a:r>
              <a:rPr lang="th-TH" dirty="0" smtClean="0"/>
              <a:t>เกี่ยวกับ </a:t>
            </a:r>
            <a:r>
              <a:rPr lang="en-US" dirty="0" smtClean="0"/>
              <a:t>list</a:t>
            </a: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789533"/>
              </p:ext>
            </p:extLst>
          </p:nvPr>
        </p:nvGraphicFramePr>
        <p:xfrm>
          <a:off x="457200" y="1143000"/>
          <a:ext cx="8244000" cy="493113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60000"/>
                <a:gridCol w="6984000"/>
              </a:tblGrid>
              <a:tr h="608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ชื่อ </a:t>
                      </a: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Tag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คำอธิบายอย่างย่อ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ul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unordered list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ol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ordered list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 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item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dl 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 list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dt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term/name </a:t>
                      </a: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 list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dd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 คำอธิบายส่วน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term/name </a:t>
                      </a: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 list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menu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list/menu </a:t>
                      </a:r>
                      <a:r>
                        <a:rPr lang="th-TH" sz="18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ของคำสั่ง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menuitem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command/menu item </a:t>
                      </a: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เพื่อให้ผู้ใช้เลือกใช้จากตัวแปรใน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popup menu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80" y="5067470"/>
            <a:ext cx="152400" cy="129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80" y="5867400"/>
            <a:ext cx="152400" cy="129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</a:t>
            </a:r>
            <a:r>
              <a:rPr lang="th-TH" dirty="0" smtClean="0"/>
              <a:t>เกี่ยวกับวัตถุอื่น (</a:t>
            </a:r>
            <a:r>
              <a:rPr lang="en-US" dirty="0" smtClean="0"/>
              <a:t>Object)</a:t>
            </a: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536956"/>
              </p:ext>
            </p:extLst>
          </p:nvPr>
        </p:nvGraphicFramePr>
        <p:xfrm>
          <a:off x="609600" y="1087160"/>
          <a:ext cx="8244000" cy="508503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60000"/>
                <a:gridCol w="6984000"/>
              </a:tblGrid>
              <a:tr h="634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ชื่อ </a:t>
                      </a: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Tag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คำอธิบายอย่างย่อ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8543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88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ตัวเชื่อมไปยังหน้าเพจอื่น ใช้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tag </a:t>
                      </a:r>
                      <a:r>
                        <a:rPr lang="th-TH" sz="1800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นี้คร่อมบนข้อความเพื่อแสดงจุดเชื่อม และมี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attribute </a:t>
                      </a:r>
                      <a:r>
                        <a:rPr lang="th-TH" sz="1800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ระบุที่ตั้งหรือ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URL</a:t>
                      </a:r>
                      <a:r>
                        <a:rPr lang="th-TH" sz="1800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ของตัวเชื่อม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img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938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วัตถุภาพ </a:t>
                      </a: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เพื่อบอก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ถึงไฟล์ภาพ </a:t>
                      </a: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และ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attribute</a:t>
                      </a: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เพิ่มเติมที่เกี่ยวข้องกับภาพ 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map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938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กำหนดการ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map 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ส่วนของภาพ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area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938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กำหนดแต่ละพื้นที่ภายในส่วนการ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map 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ภาพ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audio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กำหนดเนื้อหาที่เป็นเสียง (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sound)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source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กำหนดแหล่งของ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 </a:t>
                      </a: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 elements (video, audio)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track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กำหนดข้อมความแสดง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subtitle, caption </a:t>
                      </a: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 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elements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video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กำหนดเนื้อหาที่เป็น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video </a:t>
                      </a:r>
                      <a:r>
                        <a:rPr lang="th-TH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หรือภาพยนตร์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05" y="5283200"/>
            <a:ext cx="152400" cy="129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05" y="4267200"/>
            <a:ext cx="152400" cy="129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05" y="4775200"/>
            <a:ext cx="152400" cy="129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05" y="5791200"/>
            <a:ext cx="152400" cy="129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</a:t>
            </a:r>
            <a:r>
              <a:rPr lang="th-TH" dirty="0" smtClean="0"/>
              <a:t>เกี่ยวกับเมทาของเอกสาร</a:t>
            </a: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44000" cy="4316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60000"/>
                <a:gridCol w="6984000"/>
              </a:tblGrid>
              <a:tr h="608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ชื่อ </a:t>
                      </a:r>
                      <a:r>
                        <a:rPr lang="en-US" sz="1800" dirty="0" smtClean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Tag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n>
                            <a:noFill/>
                          </a:ln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คำอธิบายอย่างย่อ</a:t>
                      </a:r>
                      <a:endParaRPr lang="en-US" sz="1800" dirty="0">
                        <a:ln>
                          <a:noFill/>
                        </a:ln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!DOCTYPE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ส่วนเริ่มต้นเพื่อ</a:t>
                      </a: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ระบุว่าเป็นเอกสาร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HTML (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ใน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html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ใหม่ ต้ดเหลือเพียง </a:t>
                      </a:r>
                      <a:r>
                        <a:rPr lang="en-US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&lt;!DOCTYPE HTML&gt;</a:t>
                      </a:r>
                      <a:r>
                        <a:rPr lang="en-US" sz="20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th-TH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meta</a:t>
                      </a:r>
                      <a:endParaRPr lang="en-US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element 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อธิบาย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metadata 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ของเอกสาร ประกาศไว้ภายในส่วน 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head element </a:t>
                      </a:r>
                      <a:r>
                        <a:rPr lang="th-TH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เท่านั้น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link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element 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ที่ระบุถึงการนำเข้าหรืออ้างถึงเอกสารอื่น </a:t>
                      </a:r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คล้ายกับ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 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ยกเว้นใช้ประกาศได้ในส่วน </a:t>
                      </a: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head element 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เช่นการนำเข้าไฟล์ </a:t>
                      </a: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224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script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element 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ที่ระบุถึงส่วนของโค้ดในภาษา</a:t>
                      </a: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script 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ที่ต้องตีความ (</a:t>
                      </a: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interpreted) 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โดยอาจใช้ในแบบเขียนเป็นโค้ด (เช่น</a:t>
                      </a: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JavaScript)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อยู่ในเอกสาร หรือนำเข้าไฟล์ </a:t>
                      </a:r>
                      <a:r>
                        <a:rPr lang="en-US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script </a:t>
                      </a:r>
                      <a:r>
                        <a:rPr lang="th-TH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ก็ได้  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5791201"/>
            <a:ext cx="76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 smtClean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ดูเพิ่มเติมที่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HTML  quick reference: http://www.w3schools.com/html5/html5_reference.asp</a:t>
            </a:r>
            <a:endParaRPr lang="th-TH" sz="1400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th-TH" dirty="0" smtClean="0"/>
              <a:t>มาตรฐานใน </a:t>
            </a:r>
            <a:r>
              <a:rPr lang="en-US" dirty="0" smtClean="0"/>
              <a:t>HTML element (1)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Global Attributes</a:t>
            </a:r>
            <a:r>
              <a:rPr lang="en-US" dirty="0" smtClean="0"/>
              <a:t>: </a:t>
            </a:r>
            <a:r>
              <a:rPr lang="th-TH" dirty="0" smtClean="0"/>
              <a:t>ใช้ได้กับ </a:t>
            </a:r>
            <a:r>
              <a:rPr lang="en-US" dirty="0" smtClean="0"/>
              <a:t>element</a:t>
            </a:r>
            <a:r>
              <a:rPr lang="th-TH" dirty="0" smtClean="0"/>
              <a:t> หรือ </a:t>
            </a:r>
            <a:r>
              <a:rPr lang="en-US" dirty="0" smtClean="0"/>
              <a:t>tag </a:t>
            </a:r>
            <a:r>
              <a:rPr lang="th-TH" dirty="0" smtClean="0"/>
              <a:t>ทุกประเภท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99424"/>
              </p:ext>
            </p:extLst>
          </p:nvPr>
        </p:nvGraphicFramePr>
        <p:xfrm>
          <a:off x="304800" y="2225040"/>
          <a:ext cx="8686800" cy="348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124200"/>
                <a:gridCol w="3429000"/>
              </a:tblGrid>
              <a:tr h="3877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attribute</a:t>
                      </a:r>
                      <a:endParaRPr lang="th-TH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</a:t>
                      </a:r>
                      <a:endParaRPr lang="th-TH" sz="1600" b="1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ตัวอย่าง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class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 name</a:t>
                      </a:r>
                      <a:endParaRPr lang="th-TH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&lt;h1 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class="summary"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contenteditable</a:t>
                      </a:r>
                      <a:endParaRPr lang="th-TH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ระบุว่าเนื้อหาแก้ไขได้หรือไม่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&lt;p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contenteditable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="true"</a:t>
                      </a:r>
                      <a:endParaRPr lang="th-TH" sz="1800" kern="12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data-*</a:t>
                      </a:r>
                      <a:endParaRPr lang="th-TH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ใช้เก็บ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custom data </a:t>
                      </a:r>
                      <a:r>
                        <a:rPr lang="th-TH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ในหน้านั้น</a:t>
                      </a:r>
                      <a:endParaRPr lang="th-TH" sz="18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&lt;li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data-type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=“food"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draggable</a:t>
                      </a:r>
                      <a:endParaRPr lang="th-TH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ระบุว่าเนื้อหาลากได้หรือไม่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&lt;p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draggable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="true"</a:t>
                      </a:r>
                      <a:endParaRPr lang="th-TH" sz="1800" kern="12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id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unique id</a:t>
                      </a:r>
                      <a:endParaRPr lang="th-TH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&lt;div 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id="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prev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hidden</a:t>
                      </a:r>
                      <a:endParaRPr lang="th-TH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ระบุว่าซ่อนเนื้อหา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&lt;p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hidden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&gt;…&lt;/p&gt;</a:t>
                      </a:r>
                      <a:endParaRPr lang="th-TH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style 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inline style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th-TH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 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style="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color:red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title 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tooltip 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สำหรับ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element</a:t>
                      </a:r>
                      <a:endParaRPr lang="th-TH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img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title="TU CS"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10" y="3521710"/>
            <a:ext cx="152400" cy="129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05" y="3886200"/>
            <a:ext cx="152400" cy="129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8000"/>
            <a:ext cx="152400" cy="129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th-TH" dirty="0" smtClean="0"/>
              <a:t>มาตรฐานใน </a:t>
            </a:r>
            <a:r>
              <a:rPr lang="en-US" dirty="0" smtClean="0"/>
              <a:t>HTML element (2)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Global Attributes</a:t>
            </a:r>
            <a:r>
              <a:rPr lang="en-US" dirty="0"/>
              <a:t>: </a:t>
            </a:r>
            <a:r>
              <a:rPr lang="th-TH" dirty="0"/>
              <a:t>ใช้ได้กับ </a:t>
            </a:r>
            <a:r>
              <a:rPr lang="en-US" dirty="0"/>
              <a:t>element</a:t>
            </a:r>
            <a:r>
              <a:rPr lang="th-TH" dirty="0"/>
              <a:t> หรือ </a:t>
            </a:r>
            <a:r>
              <a:rPr lang="en-US" dirty="0"/>
              <a:t>tag </a:t>
            </a:r>
            <a:r>
              <a:rPr lang="th-TH" dirty="0"/>
              <a:t>ทุกประเภท </a:t>
            </a: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Attribute </a:t>
            </a:r>
            <a:r>
              <a:rPr lang="th-TH" b="1" dirty="0" smtClean="0">
                <a:solidFill>
                  <a:srgbClr val="0000CC"/>
                </a:solidFill>
              </a:rPr>
              <a:t>ที่เกี่ยวข้องกับภาษา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0934"/>
              </p:ext>
            </p:extLst>
          </p:nvPr>
        </p:nvGraphicFramePr>
        <p:xfrm>
          <a:off x="590867" y="3200400"/>
          <a:ext cx="8002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3168000"/>
                <a:gridCol w="339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attribute</a:t>
                      </a:r>
                      <a:endParaRPr lang="th-TH" sz="1600" dirty="0">
                        <a:solidFill>
                          <a:sysClr val="windowText" lastClr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1" kern="1200" dirty="0" smtClean="0">
                          <a:solidFill>
                            <a:sysClr val="windowText" lastClr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</a:t>
                      </a:r>
                      <a:endParaRPr lang="th-TH" sz="1600" b="1" kern="1200" dirty="0">
                        <a:solidFill>
                          <a:sysClr val="windowText" lastClr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1" kern="1200" dirty="0" smtClean="0">
                          <a:solidFill>
                            <a:sysClr val="windowText" lastClr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ตัวอย่าง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dir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ระบุทิศการแสดงภาษา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ltr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rtl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th-TH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&lt;h3 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dir="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ltr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lang</a:t>
                      </a:r>
                      <a:endParaRPr lang="th-TH" sz="1800" b="1" dirty="0"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ระบุภาษาของ 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element</a:t>
                      </a:r>
                      <a:endParaRPr lang="th-TH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&lt;p 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lang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 smtClean="0"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spellcheck </a:t>
                      </a:r>
                      <a:endParaRPr lang="th-TH" sz="1800" b="1" dirty="0"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ระบุว่าตรวจความถูกต้องของคำ</a:t>
                      </a:r>
                      <a:endParaRPr lang="th-TH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&lt;input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spellcheck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="true" 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5800" y="57150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</a:t>
            </a:r>
            <a:r>
              <a:rPr lang="th-TH" sz="1600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เพิ่มใหม่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http://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www.w3schools.com/tags/ref_standardattributes.asp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h-TH" sz="1600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th-TH" dirty="0" smtClean="0"/>
              <a:t>มาตรฐานใน </a:t>
            </a:r>
            <a:r>
              <a:rPr lang="en-US" dirty="0" smtClean="0"/>
              <a:t>HTML element (3)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Attributes</a:t>
            </a:r>
            <a:r>
              <a:rPr lang="en-US" dirty="0" smtClean="0"/>
              <a:t>: </a:t>
            </a:r>
            <a:r>
              <a:rPr lang="th-TH" dirty="0" smtClean="0"/>
              <a:t>สำหรับ </a:t>
            </a:r>
            <a:r>
              <a:rPr lang="en-US" dirty="0" smtClean="0"/>
              <a:t>element </a:t>
            </a:r>
            <a:r>
              <a:rPr lang="th-TH" dirty="0" smtClean="0"/>
              <a:t>อื่น ๆ อาทิ</a:t>
            </a:r>
            <a:r>
              <a:rPr lang="en-US" dirty="0" smtClean="0"/>
              <a:t> 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Lecture 02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59845"/>
              </p:ext>
            </p:extLst>
          </p:nvPr>
        </p:nvGraphicFramePr>
        <p:xfrm>
          <a:off x="304800" y="2225040"/>
          <a:ext cx="8686800" cy="369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124200"/>
                <a:gridCol w="3429000"/>
              </a:tblGrid>
              <a:tr h="3877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attribute</a:t>
                      </a:r>
                      <a:endParaRPr lang="th-TH" sz="16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คำอธิบาย</a:t>
                      </a:r>
                      <a:endParaRPr lang="th-TH" sz="1600" b="1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ตัวอย่าง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async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script element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&lt;script 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autocomplete</a:t>
                      </a:r>
                      <a:endParaRPr lang="th-TH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form, input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element</a:t>
                      </a:r>
                      <a:endParaRPr lang="th-TH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&lt;form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autocomplete="on"</a:t>
                      </a:r>
                      <a:endParaRPr lang="th-TH" sz="1800" kern="12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autofocus </a:t>
                      </a:r>
                      <a:endParaRPr lang="th-TH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input, select,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textarea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and button elements</a:t>
                      </a:r>
                      <a:endParaRPr lang="th-TH" sz="18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&lt;button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autofocus</a:t>
                      </a:r>
                      <a:r>
                        <a:rPr lang="en-US" sz="1800" kern="12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form </a:t>
                      </a:r>
                      <a:endParaRPr lang="th-TH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input, output, select,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textarea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button, label, object,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fieldset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elements</a:t>
                      </a:r>
                      <a:endParaRPr lang="th-TH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&lt;input type="text" 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form</a:t>
                      </a:r>
                      <a:r>
                        <a:rPr lang="en-US" sz="1800" kern="12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kern="12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&lt;form id=“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MyForm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 …</a:t>
                      </a:r>
                      <a:endParaRPr lang="th-TH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pattern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input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element</a:t>
                      </a:r>
                      <a:endParaRPr lang="th-TH" sz="18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&lt;input 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pattern="[0-9]{5}"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th-TH" sz="18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itchFamily="34" charset="0"/>
                          <a:cs typeface="Consolas" panose="020B0609020204030204" pitchFamily="49" charset="0"/>
                        </a:rPr>
                        <a:t>placeholder</a:t>
                      </a:r>
                      <a:endParaRPr lang="th-TH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itchFamily="34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input,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textarea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elements</a:t>
                      </a:r>
                      <a:endParaRPr lang="th-TH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&lt;input type="email"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placeholder ="your@</a:t>
                      </a:r>
                      <a:r>
                        <a:rPr lang="en-US" sz="1600" kern="12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email.com" </a:t>
                      </a:r>
                      <a:r>
                        <a:rPr lang="en-US" sz="105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...</a:t>
                      </a:r>
                      <a:endParaRPr lang="th-TH" sz="105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9700" y="5877580"/>
            <a:ext cx="8991600" cy="523220"/>
          </a:xfrm>
          <a:prstGeom prst="rect">
            <a:avLst/>
          </a:prstGeom>
          <a:solidFill>
            <a:srgbClr val="FFFFFF">
              <a:alpha val="45882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cs typeface="Arial" panose="020B0604020202020204" pitchFamily="34" charset="0"/>
                <a:hlinkClick r:id="rId2"/>
              </a:rPr>
              <a:t>http://www.htmlgoodies.com/html5/markup/html5-attribute-change-reference-for-web-developers_updated.html</a:t>
            </a:r>
            <a:r>
              <a:rPr lang="th-TH" sz="1400" dirty="0" smtClean="0"/>
              <a:t> </a:t>
            </a:r>
            <a:r>
              <a:rPr lang="en-US" sz="1400" dirty="0">
                <a:cs typeface="Arial" panose="020B0604020202020204" pitchFamily="34" charset="0"/>
              </a:rPr>
              <a:t>: HTML5 Attribute Change Reference for Web Developers - Updated</a:t>
            </a:r>
            <a:endParaRPr lang="th-TH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05" y="5069840"/>
            <a:ext cx="152400" cy="129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5" y="2694940"/>
            <a:ext cx="152400" cy="129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124200"/>
            <a:ext cx="152400" cy="129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05" y="3505200"/>
            <a:ext cx="152400" cy="1295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05" y="5486400"/>
            <a:ext cx="152400" cy="1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Macro</Template>
  <TotalTime>14695</TotalTime>
  <Words>3947</Words>
  <Application>Microsoft Office PowerPoint</Application>
  <PresentationFormat>On-screen Show (4:3)</PresentationFormat>
  <Paragraphs>633</Paragraphs>
  <Slides>30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Lecture</vt:lpstr>
      <vt:lpstr>ตัวอย่าง HTML Tag พื้นฐานที่ควรรู้จัก</vt:lpstr>
      <vt:lpstr>HTML Tag เกี่ยวกับรูปแบบ</vt:lpstr>
      <vt:lpstr>HTML Tag เกี่ยวกับตาราง</vt:lpstr>
      <vt:lpstr>HTML Tag เกี่ยวกับ list</vt:lpstr>
      <vt:lpstr>HTML Tag เกี่ยวกับวัตถุอื่น (Object)</vt:lpstr>
      <vt:lpstr>HTML Tag เกี่ยวกับเมทาของเอกสาร</vt:lpstr>
      <vt:lpstr>Attribute มาตรฐานใน HTML element (1)</vt:lpstr>
      <vt:lpstr>Attribute มาตรฐานใน HTML element (2)</vt:lpstr>
      <vt:lpstr>Attribute มาตรฐานใน HTML element (3)</vt:lpstr>
      <vt:lpstr>Event Attribute ใน HTML element (3)</vt:lpstr>
      <vt:lpstr>อักษรพิเศษ (1) </vt:lpstr>
      <vt:lpstr>อักษรพิเศษ (2) </vt:lpstr>
      <vt:lpstr>Image Tag</vt:lpstr>
      <vt:lpstr>ตัวอย่าง Images</vt:lpstr>
      <vt:lpstr>Anchor Tag</vt:lpstr>
      <vt:lpstr>href attribute ใน Anchor Tag</vt:lpstr>
      <vt:lpstr>Link text ใน Anchor Tag </vt:lpstr>
      <vt:lpstr>target attribute ใน Anchor Tag</vt:lpstr>
      <vt:lpstr>Map Tag</vt:lpstr>
      <vt:lpstr>Area Tag</vt:lpstr>
      <vt:lpstr>List Tag: Unordered และ Ordered </vt:lpstr>
      <vt:lpstr>Definition List Tag</vt:lpstr>
      <vt:lpstr>Table Tag</vt:lpstr>
      <vt:lpstr>Element ในตาราง &lt;table&gt; (1)</vt:lpstr>
      <vt:lpstr>Element ในตาราง &lt;table&gt; (2)</vt:lpstr>
      <vt:lpstr>Element ย่อยของแถว</vt:lpstr>
      <vt:lpstr>ตัวอย่างตาราง</vt:lpstr>
      <vt:lpstr>Meta Tag</vt:lpstr>
      <vt:lpstr>ตัวอย่าง VideoSample.html</vt:lpstr>
      <vt:lpstr>ตัวอย่าง Canvas.html</vt:lpstr>
    </vt:vector>
  </TitlesOfParts>
  <Company>CS, 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Web Appl. and Enterprise Prog.</dc:subject>
  <dc:creator>Yaowadee Temtanapat</dc:creator>
  <cp:lastModifiedBy>Yao</cp:lastModifiedBy>
  <cp:revision>972</cp:revision>
  <dcterms:created xsi:type="dcterms:W3CDTF">2005-09-19T23:06:59Z</dcterms:created>
  <dcterms:modified xsi:type="dcterms:W3CDTF">2018-01-08T16:43:10Z</dcterms:modified>
</cp:coreProperties>
</file>