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482" r:id="rId2"/>
    <p:sldId id="496" r:id="rId3"/>
    <p:sldId id="712" r:id="rId4"/>
    <p:sldId id="560" r:id="rId5"/>
    <p:sldId id="562" r:id="rId6"/>
    <p:sldId id="713" r:id="rId7"/>
    <p:sldId id="714" r:id="rId8"/>
    <p:sldId id="716" r:id="rId9"/>
    <p:sldId id="738" r:id="rId10"/>
    <p:sldId id="728" r:id="rId11"/>
    <p:sldId id="741" r:id="rId12"/>
    <p:sldId id="739" r:id="rId13"/>
    <p:sldId id="742" r:id="rId14"/>
    <p:sldId id="743" r:id="rId15"/>
    <p:sldId id="745" r:id="rId16"/>
    <p:sldId id="774" r:id="rId17"/>
    <p:sldId id="744" r:id="rId18"/>
    <p:sldId id="751" r:id="rId19"/>
    <p:sldId id="808" r:id="rId20"/>
    <p:sldId id="729" r:id="rId21"/>
    <p:sldId id="809" r:id="rId22"/>
    <p:sldId id="730" r:id="rId23"/>
    <p:sldId id="746" r:id="rId24"/>
    <p:sldId id="731" r:id="rId25"/>
    <p:sldId id="732" r:id="rId26"/>
    <p:sldId id="733" r:id="rId27"/>
    <p:sldId id="734" r:id="rId28"/>
    <p:sldId id="765" r:id="rId29"/>
    <p:sldId id="762" r:id="rId30"/>
    <p:sldId id="776" r:id="rId31"/>
    <p:sldId id="766" r:id="rId32"/>
    <p:sldId id="810" r:id="rId33"/>
    <p:sldId id="763" r:id="rId34"/>
    <p:sldId id="764" r:id="rId35"/>
    <p:sldId id="759" r:id="rId36"/>
    <p:sldId id="772" r:id="rId37"/>
    <p:sldId id="760" r:id="rId38"/>
    <p:sldId id="779" r:id="rId39"/>
    <p:sldId id="747" r:id="rId40"/>
    <p:sldId id="748" r:id="rId41"/>
    <p:sldId id="780" r:id="rId42"/>
    <p:sldId id="749" r:id="rId43"/>
    <p:sldId id="750" r:id="rId44"/>
    <p:sldId id="812" r:id="rId45"/>
    <p:sldId id="813" r:id="rId46"/>
    <p:sldId id="781" r:id="rId47"/>
    <p:sldId id="756" r:id="rId48"/>
    <p:sldId id="757" r:id="rId49"/>
    <p:sldId id="767" r:id="rId50"/>
    <p:sldId id="768" r:id="rId51"/>
    <p:sldId id="811" r:id="rId52"/>
  </p:sldIdLst>
  <p:sldSz cx="9144000" cy="6858000" type="screen4x3"/>
  <p:notesSz cx="6797675" cy="9874250"/>
  <p:defaultTextStyle>
    <a:defPPr>
      <a:defRPr lang="en-US"/>
    </a:defPPr>
    <a:lvl1pPr algn="l" rtl="0" fontAlgn="base">
      <a:spcBef>
        <a:spcPct val="0"/>
      </a:spcBef>
      <a:spcAft>
        <a:spcPct val="0"/>
      </a:spcAft>
      <a:defRPr kern="1200">
        <a:solidFill>
          <a:schemeClr val="tx1"/>
        </a:solidFill>
        <a:latin typeface="Arial" pitchFamily="34" charset="0"/>
        <a:ea typeface="+mn-ea"/>
        <a:cs typeface="Angsana New" pitchFamily="18" charset="-34"/>
      </a:defRPr>
    </a:lvl1pPr>
    <a:lvl2pPr marL="457200" algn="l" rtl="0" fontAlgn="base">
      <a:spcBef>
        <a:spcPct val="0"/>
      </a:spcBef>
      <a:spcAft>
        <a:spcPct val="0"/>
      </a:spcAft>
      <a:defRPr kern="1200">
        <a:solidFill>
          <a:schemeClr val="tx1"/>
        </a:solidFill>
        <a:latin typeface="Arial" pitchFamily="34" charset="0"/>
        <a:ea typeface="+mn-ea"/>
        <a:cs typeface="Angsana New" pitchFamily="18" charset="-34"/>
      </a:defRPr>
    </a:lvl2pPr>
    <a:lvl3pPr marL="914400" algn="l" rtl="0" fontAlgn="base">
      <a:spcBef>
        <a:spcPct val="0"/>
      </a:spcBef>
      <a:spcAft>
        <a:spcPct val="0"/>
      </a:spcAft>
      <a:defRPr kern="1200">
        <a:solidFill>
          <a:schemeClr val="tx1"/>
        </a:solidFill>
        <a:latin typeface="Arial" pitchFamily="34" charset="0"/>
        <a:ea typeface="+mn-ea"/>
        <a:cs typeface="Angsana New" pitchFamily="18" charset="-34"/>
      </a:defRPr>
    </a:lvl3pPr>
    <a:lvl4pPr marL="1371600" algn="l" rtl="0" fontAlgn="base">
      <a:spcBef>
        <a:spcPct val="0"/>
      </a:spcBef>
      <a:spcAft>
        <a:spcPct val="0"/>
      </a:spcAft>
      <a:defRPr kern="1200">
        <a:solidFill>
          <a:schemeClr val="tx1"/>
        </a:solidFill>
        <a:latin typeface="Arial" pitchFamily="34" charset="0"/>
        <a:ea typeface="+mn-ea"/>
        <a:cs typeface="Angsana New" pitchFamily="18" charset="-34"/>
      </a:defRPr>
    </a:lvl4pPr>
    <a:lvl5pPr marL="1828800" algn="l" rtl="0" fontAlgn="base">
      <a:spcBef>
        <a:spcPct val="0"/>
      </a:spcBef>
      <a:spcAft>
        <a:spcPct val="0"/>
      </a:spcAft>
      <a:defRPr kern="1200">
        <a:solidFill>
          <a:schemeClr val="tx1"/>
        </a:solidFill>
        <a:latin typeface="Arial" pitchFamily="34" charset="0"/>
        <a:ea typeface="+mn-ea"/>
        <a:cs typeface="Angsana New" pitchFamily="18" charset="-34"/>
      </a:defRPr>
    </a:lvl5pPr>
    <a:lvl6pPr marL="2286000" algn="l" defTabSz="914400" rtl="0" eaLnBrk="1" latinLnBrk="0" hangingPunct="1">
      <a:defRPr kern="1200">
        <a:solidFill>
          <a:schemeClr val="tx1"/>
        </a:solidFill>
        <a:latin typeface="Arial" pitchFamily="34" charset="0"/>
        <a:ea typeface="+mn-ea"/>
        <a:cs typeface="Angsana New" pitchFamily="18" charset="-34"/>
      </a:defRPr>
    </a:lvl6pPr>
    <a:lvl7pPr marL="2743200" algn="l" defTabSz="914400" rtl="0" eaLnBrk="1" latinLnBrk="0" hangingPunct="1">
      <a:defRPr kern="1200">
        <a:solidFill>
          <a:schemeClr val="tx1"/>
        </a:solidFill>
        <a:latin typeface="Arial" pitchFamily="34" charset="0"/>
        <a:ea typeface="+mn-ea"/>
        <a:cs typeface="Angsana New" pitchFamily="18" charset="-34"/>
      </a:defRPr>
    </a:lvl7pPr>
    <a:lvl8pPr marL="3200400" algn="l" defTabSz="914400" rtl="0" eaLnBrk="1" latinLnBrk="0" hangingPunct="1">
      <a:defRPr kern="1200">
        <a:solidFill>
          <a:schemeClr val="tx1"/>
        </a:solidFill>
        <a:latin typeface="Arial" pitchFamily="34" charset="0"/>
        <a:ea typeface="+mn-ea"/>
        <a:cs typeface="Angsana New" pitchFamily="18" charset="-34"/>
      </a:defRPr>
    </a:lvl8pPr>
    <a:lvl9pPr marL="3657600" algn="l" defTabSz="914400" rtl="0" eaLnBrk="1" latinLnBrk="0" hangingPunct="1">
      <a:defRPr kern="1200">
        <a:solidFill>
          <a:schemeClr val="tx1"/>
        </a:solidFill>
        <a:latin typeface="Arial" pitchFamily="34" charset="0"/>
        <a:ea typeface="+mn-ea"/>
        <a:cs typeface="Angsana New" pitchFamily="18" charset="-3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FF99"/>
    <a:srgbClr val="FF9900"/>
    <a:srgbClr val="FFCC00"/>
    <a:srgbClr val="D75F5F"/>
    <a:srgbClr val="008000"/>
    <a:srgbClr val="FFFFCC"/>
    <a:srgbClr val="E1EFF4"/>
    <a:srgbClr val="CCFF99"/>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89964" autoAdjust="0"/>
  </p:normalViewPr>
  <p:slideViewPr>
    <p:cSldViewPr>
      <p:cViewPr>
        <p:scale>
          <a:sx n="55" d="100"/>
          <a:sy n="55" d="100"/>
        </p:scale>
        <p:origin x="-2155" y="-523"/>
      </p:cViewPr>
      <p:guideLst>
        <p:guide orient="horz" pos="2160"/>
        <p:guide pos="2880"/>
      </p:guideLst>
    </p:cSldViewPr>
  </p:slideViewPr>
  <p:outlineViewPr>
    <p:cViewPr>
      <p:scale>
        <a:sx n="33" d="100"/>
        <a:sy n="33" d="100"/>
      </p:scale>
      <p:origin x="0" y="80294"/>
    </p:cViewPr>
  </p:outlineViewPr>
  <p:notesTextViewPr>
    <p:cViewPr>
      <p:scale>
        <a:sx n="100" d="100"/>
        <a:sy n="100" d="100"/>
      </p:scale>
      <p:origin x="0" y="444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cs typeface="+mn-cs"/>
              </a:defRPr>
            </a:lvl1pPr>
          </a:lstStyle>
          <a:p>
            <a:pPr>
              <a:defRPr/>
            </a:pPr>
            <a:endParaRPr lang="en-US"/>
          </a:p>
        </p:txBody>
      </p:sp>
      <p:sp>
        <p:nvSpPr>
          <p:cNvPr id="73731" name="Rectangle 3"/>
          <p:cNvSpPr>
            <a:spLocks noGrp="1" noChangeArrowheads="1"/>
          </p:cNvSpPr>
          <p:nvPr>
            <p:ph type="dt" idx="1"/>
          </p:nvPr>
        </p:nvSpPr>
        <p:spPr bwMode="auto">
          <a:xfrm>
            <a:off x="3850443" y="0"/>
            <a:ext cx="2945659"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cs typeface="+mn-cs"/>
              </a:defRPr>
            </a:lvl1pPr>
          </a:lstStyle>
          <a:p>
            <a:pPr>
              <a:defRPr/>
            </a:pPr>
            <a:endParaRPr lang="en-US"/>
          </a:p>
        </p:txBody>
      </p:sp>
      <p:sp>
        <p:nvSpPr>
          <p:cNvPr id="60420" name="Rectangle 4"/>
          <p:cNvSpPr>
            <a:spLocks noGrp="1" noRot="1" noChangeAspect="1" noChangeArrowheads="1" noTextEdit="1"/>
          </p:cNvSpPr>
          <p:nvPr>
            <p:ph type="sldImg" idx="2"/>
          </p:nvPr>
        </p:nvSpPr>
        <p:spPr bwMode="auto">
          <a:xfrm>
            <a:off x="931863" y="741363"/>
            <a:ext cx="4933950" cy="3702050"/>
          </a:xfrm>
          <a:prstGeom prst="rect">
            <a:avLst/>
          </a:prstGeom>
          <a:noFill/>
          <a:ln w="9525">
            <a:solidFill>
              <a:srgbClr val="000000"/>
            </a:solidFill>
            <a:miter lim="800000"/>
            <a:headEnd/>
            <a:tailEnd/>
          </a:ln>
        </p:spPr>
      </p:sp>
      <p:sp>
        <p:nvSpPr>
          <p:cNvPr id="73733" name="Rectangle 5"/>
          <p:cNvSpPr>
            <a:spLocks noGrp="1" noChangeArrowheads="1"/>
          </p:cNvSpPr>
          <p:nvPr>
            <p:ph type="body" sz="quarter" idx="3"/>
          </p:nvPr>
        </p:nvSpPr>
        <p:spPr bwMode="auto">
          <a:xfrm>
            <a:off x="679768" y="4690269"/>
            <a:ext cx="5438140" cy="44434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3734" name="Rectangle 6"/>
          <p:cNvSpPr>
            <a:spLocks noGrp="1" noChangeArrowheads="1"/>
          </p:cNvSpPr>
          <p:nvPr>
            <p:ph type="ftr" sz="quarter" idx="4"/>
          </p:nvPr>
        </p:nvSpPr>
        <p:spPr bwMode="auto">
          <a:xfrm>
            <a:off x="0"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cs typeface="+mn-cs"/>
              </a:defRPr>
            </a:lvl1pPr>
          </a:lstStyle>
          <a:p>
            <a:pPr>
              <a:defRPr/>
            </a:pPr>
            <a:endParaRPr lang="en-US"/>
          </a:p>
        </p:txBody>
      </p:sp>
      <p:sp>
        <p:nvSpPr>
          <p:cNvPr id="73735" name="Rectangle 7"/>
          <p:cNvSpPr>
            <a:spLocks noGrp="1" noChangeArrowheads="1"/>
          </p:cNvSpPr>
          <p:nvPr>
            <p:ph type="sldNum" sz="quarter" idx="5"/>
          </p:nvPr>
        </p:nvSpPr>
        <p:spPr bwMode="auto">
          <a:xfrm>
            <a:off x="3850443" y="9378824"/>
            <a:ext cx="2945659"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cs typeface="+mn-cs"/>
              </a:defRPr>
            </a:lvl1pPr>
          </a:lstStyle>
          <a:p>
            <a:pPr>
              <a:defRPr/>
            </a:pPr>
            <a:fld id="{77EF030E-E2C8-486E-84FF-F7A66E565587}" type="slidenum">
              <a:rPr lang="en-US"/>
              <a:pPr>
                <a:defRPr/>
              </a:pPr>
              <a:t>‹#›</a:t>
            </a:fld>
            <a:endParaRPr lang="en-US"/>
          </a:p>
        </p:txBody>
      </p:sp>
    </p:spTree>
    <p:extLst>
      <p:ext uri="{BB962C8B-B14F-4D97-AF65-F5344CB8AC3E}">
        <p14:creationId xmlns:p14="http://schemas.microsoft.com/office/powerpoint/2010/main" val="1930646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7EF030E-E2C8-486E-84FF-F7A66E565587}" type="slidenum">
              <a:rPr lang="en-US" smtClean="0"/>
              <a:pPr>
                <a:defRPr/>
              </a:pPr>
              <a:t>1</a:t>
            </a:fld>
            <a:endParaRPr lang="en-US"/>
          </a:p>
        </p:txBody>
      </p:sp>
    </p:spTree>
    <p:extLst>
      <p:ext uri="{BB962C8B-B14F-4D97-AF65-F5344CB8AC3E}">
        <p14:creationId xmlns:p14="http://schemas.microsoft.com/office/powerpoint/2010/main" val="3650418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Specificity </a:t>
            </a:r>
            <a:r>
              <a:rPr lang="th-TH" dirty="0" smtClean="0"/>
              <a:t>ถูกคำนวณจากการนับจำนวน </a:t>
            </a:r>
            <a:r>
              <a:rPr lang="en-US" dirty="0" smtClean="0"/>
              <a:t>components </a:t>
            </a:r>
            <a:r>
              <a:rPr lang="th-TH" dirty="0" smtClean="0"/>
              <a:t>ของ</a:t>
            </a:r>
            <a:r>
              <a:rPr lang="en-US" dirty="0" smtClean="0"/>
              <a:t> </a:t>
            </a:r>
            <a:r>
              <a:rPr lang="en-US" dirty="0" err="1" smtClean="0"/>
              <a:t>css</a:t>
            </a:r>
            <a:r>
              <a:rPr lang="en-US" dirty="0" smtClean="0"/>
              <a:t> </a:t>
            </a:r>
            <a:r>
              <a:rPr lang="th-TH" dirty="0" smtClean="0"/>
              <a:t>ในรูปค่าของ </a:t>
            </a:r>
            <a:r>
              <a:rPr lang="en-US" dirty="0" smtClean="0"/>
              <a:t>(</a:t>
            </a:r>
            <a:r>
              <a:rPr lang="en-US" dirty="0" err="1" smtClean="0"/>
              <a:t>a,b,c,d</a:t>
            </a:r>
            <a:r>
              <a:rPr lang="en-US" dirty="0" smtClean="0"/>
              <a:t>)</a:t>
            </a:r>
            <a:r>
              <a:rPr lang="th-TH" dirty="0" smtClean="0"/>
              <a:t> โดยที่ </a:t>
            </a:r>
          </a:p>
          <a:p>
            <a:r>
              <a:rPr lang="en-US" dirty="0" smtClean="0"/>
              <a:t>a = </a:t>
            </a:r>
            <a:r>
              <a:rPr lang="th-TH" dirty="0" smtClean="0"/>
              <a:t>จำนวน</a:t>
            </a:r>
            <a:r>
              <a:rPr lang="th-TH" baseline="0" dirty="0" smtClean="0"/>
              <a:t> </a:t>
            </a:r>
            <a:r>
              <a:rPr lang="en-US" baseline="0" dirty="0" smtClean="0"/>
              <a:t>inline</a:t>
            </a:r>
            <a:endParaRPr lang="th-TH" dirty="0" smtClean="0"/>
          </a:p>
          <a:p>
            <a:r>
              <a:rPr lang="en-US" dirty="0" smtClean="0"/>
              <a:t>b = </a:t>
            </a:r>
            <a:r>
              <a:rPr lang="th-TH" dirty="0" smtClean="0"/>
              <a:t>จำนวน</a:t>
            </a:r>
            <a:r>
              <a:rPr lang="en-US" dirty="0" smtClean="0"/>
              <a:t> ID selectors</a:t>
            </a:r>
          </a:p>
          <a:p>
            <a:r>
              <a:rPr lang="en-US" dirty="0" smtClean="0"/>
              <a:t>c = </a:t>
            </a:r>
            <a:r>
              <a:rPr lang="th-TH" dirty="0" smtClean="0"/>
              <a:t>จำนวน</a:t>
            </a:r>
            <a:r>
              <a:rPr lang="en-US" dirty="0" smtClean="0"/>
              <a:t> class selectors, attributes selectors</a:t>
            </a:r>
            <a:r>
              <a:rPr lang="th-TH" dirty="0" smtClean="0"/>
              <a:t> และ</a:t>
            </a:r>
            <a:r>
              <a:rPr lang="en-US" dirty="0" smtClean="0"/>
              <a:t> pseudo-classes</a:t>
            </a:r>
          </a:p>
          <a:p>
            <a:r>
              <a:rPr lang="en-US" baseline="0" dirty="0" smtClean="0"/>
              <a:t>d = </a:t>
            </a:r>
            <a:r>
              <a:rPr lang="th-TH" baseline="0" dirty="0" smtClean="0"/>
              <a:t>จำนวน</a:t>
            </a:r>
            <a:r>
              <a:rPr lang="en-US" dirty="0" smtClean="0"/>
              <a:t> elements </a:t>
            </a:r>
            <a:r>
              <a:rPr lang="th-TH" dirty="0" smtClean="0"/>
              <a:t>และ</a:t>
            </a:r>
            <a:r>
              <a:rPr lang="en-US" dirty="0" smtClean="0"/>
              <a:t> pseudo-elements</a:t>
            </a:r>
          </a:p>
          <a:p>
            <a:r>
              <a:rPr lang="th-TH" dirty="0" smtClean="0"/>
              <a:t>โดยไม่สนใจค่าของ</a:t>
            </a:r>
            <a:r>
              <a:rPr lang="th-TH" baseline="0" dirty="0" smtClean="0"/>
              <a:t> </a:t>
            </a:r>
            <a:r>
              <a:rPr lang="en-US" dirty="0" smtClean="0"/>
              <a:t>universal selector </a:t>
            </a:r>
            <a:endParaRPr lang="th-TH" dirty="0" smtClean="0"/>
          </a:p>
          <a:p>
            <a:endParaRPr lang="th-TH" dirty="0" smtClean="0"/>
          </a:p>
          <a:p>
            <a:r>
              <a:rPr lang="th-TH" dirty="0" smtClean="0"/>
              <a:t>ดังนั้น </a:t>
            </a:r>
            <a:endParaRPr lang="en-US" dirty="0" smtClean="0"/>
          </a:p>
          <a:p>
            <a:r>
              <a:rPr lang="en-US" dirty="0" smtClean="0"/>
              <a:t>p: 1 element – (0,0,0,1) = 1</a:t>
            </a:r>
          </a:p>
          <a:p>
            <a:r>
              <a:rPr lang="en-US" dirty="0" smtClean="0"/>
              <a:t>div: 1 element – (0,0,0,1) = 1</a:t>
            </a:r>
          </a:p>
          <a:p>
            <a:r>
              <a:rPr lang="en-US" dirty="0" smtClean="0"/>
              <a:t>#sidebar: 1 id – (0,1,0,0) = 100</a:t>
            </a:r>
          </a:p>
          <a:p>
            <a:r>
              <a:rPr lang="en-US" dirty="0" err="1" smtClean="0"/>
              <a:t>div#sidebar</a:t>
            </a:r>
            <a:r>
              <a:rPr lang="en-US" dirty="0" smtClean="0"/>
              <a:t>: 1 element, 1 id – (0,1,0,1) = 101</a:t>
            </a:r>
          </a:p>
          <a:p>
            <a:r>
              <a:rPr lang="en-US" dirty="0" err="1" smtClean="0"/>
              <a:t>div#sidebar</a:t>
            </a:r>
            <a:r>
              <a:rPr lang="en-US" dirty="0" smtClean="0"/>
              <a:t> p: 2 elements, 1 id – (0,1,0,2) = 102</a:t>
            </a:r>
          </a:p>
          <a:p>
            <a:r>
              <a:rPr lang="en-US" dirty="0" err="1" smtClean="0"/>
              <a:t>div#sidebar</a:t>
            </a:r>
            <a:r>
              <a:rPr lang="en-US" dirty="0" smtClean="0"/>
              <a:t> </a:t>
            </a:r>
            <a:r>
              <a:rPr lang="en-US" dirty="0" err="1" smtClean="0"/>
              <a:t>p.detail</a:t>
            </a:r>
            <a:r>
              <a:rPr lang="en-US" dirty="0" smtClean="0"/>
              <a:t>: 2 elements, 1 class, 1 id – (0,1,1,2) = 112</a:t>
            </a:r>
          </a:p>
          <a:p>
            <a:r>
              <a:rPr lang="th-TH" dirty="0" smtClean="0"/>
              <a:t>ดังนั้น</a:t>
            </a:r>
            <a:r>
              <a:rPr lang="th-TH" baseline="0" dirty="0" smtClean="0"/>
              <a:t> ตัวสุดท้ายมี </a:t>
            </a:r>
            <a:r>
              <a:rPr lang="en-US" baseline="0" dirty="0" smtClean="0"/>
              <a:t>precedence </a:t>
            </a:r>
            <a:r>
              <a:rPr lang="th-TH" baseline="0" dirty="0" smtClean="0"/>
              <a:t>สูงสุด</a:t>
            </a:r>
          </a:p>
          <a:p>
            <a:r>
              <a:rPr lang="th-TH" baseline="0" dirty="0" smtClean="0"/>
              <a:t>กรณีที่คำนวณได้ค่า </a:t>
            </a:r>
            <a:r>
              <a:rPr lang="en-US" baseline="0" dirty="0" smtClean="0"/>
              <a:t>specificity </a:t>
            </a:r>
            <a:r>
              <a:rPr lang="th-TH" baseline="0" dirty="0" smtClean="0"/>
              <a:t>เท่ากัน ตัวที่กำหนดภายหลังมี </a:t>
            </a:r>
            <a:r>
              <a:rPr lang="en-US" baseline="0" dirty="0" smtClean="0"/>
              <a:t>precedence </a:t>
            </a:r>
            <a:r>
              <a:rPr lang="th-TH" baseline="0" dirty="0" smtClean="0"/>
              <a:t>สูงกว่า</a:t>
            </a:r>
            <a:endParaRPr lang="th-TH" dirty="0"/>
          </a:p>
        </p:txBody>
      </p:sp>
      <p:sp>
        <p:nvSpPr>
          <p:cNvPr id="4" name="Slide Number Placeholder 3"/>
          <p:cNvSpPr>
            <a:spLocks noGrp="1"/>
          </p:cNvSpPr>
          <p:nvPr>
            <p:ph type="sldNum" sz="quarter" idx="10"/>
          </p:nvPr>
        </p:nvSpPr>
        <p:spPr/>
        <p:txBody>
          <a:bodyPr/>
          <a:lstStyle/>
          <a:p>
            <a:pPr>
              <a:defRPr/>
            </a:pPr>
            <a:fld id="{77EF030E-E2C8-486E-84FF-F7A66E565587}" type="slidenum">
              <a:rPr lang="en-US" smtClean="0"/>
              <a:pPr>
                <a:defRPr/>
              </a:pPr>
              <a:t>31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main idea behind the flex layout is to give the container the ability to alter its items' width/height (and order) to best fill the available space (mostly to accommodate to all kind of display devices and screen sizes). A flex container expands items to fill available free space, or shrinks them to prevent overflow.</a:t>
            </a:r>
            <a:endParaRPr lang="th-TH" dirty="0" smtClean="0"/>
          </a:p>
          <a:p>
            <a:r>
              <a:rPr lang="th-TH" dirty="0" smtClean="0"/>
              <a:t>ดูรายละเอียดเพิ่มที่</a:t>
            </a:r>
            <a:r>
              <a:rPr lang="th-TH" baseline="0" dirty="0" smtClean="0"/>
              <a:t> </a:t>
            </a:r>
            <a:r>
              <a:rPr lang="en-US" baseline="0" dirty="0" smtClean="0"/>
              <a:t>http://css-tricks.com/snippets/css/a-guide-to-flexbox/</a:t>
            </a:r>
            <a:endParaRPr lang="th-TH" baseline="0" dirty="0" smtClean="0"/>
          </a:p>
          <a:p>
            <a:endParaRPr lang="th-TH" dirty="0"/>
          </a:p>
        </p:txBody>
      </p:sp>
      <p:sp>
        <p:nvSpPr>
          <p:cNvPr id="4" name="Slide Number Placeholder 3"/>
          <p:cNvSpPr>
            <a:spLocks noGrp="1"/>
          </p:cNvSpPr>
          <p:nvPr>
            <p:ph type="sldNum" sz="quarter" idx="10"/>
          </p:nvPr>
        </p:nvSpPr>
        <p:spPr/>
        <p:txBody>
          <a:bodyPr/>
          <a:lstStyle/>
          <a:p>
            <a:pPr>
              <a:defRPr/>
            </a:pPr>
            <a:fld id="{77EF030E-E2C8-486E-84FF-F7A66E565587}" type="slidenum">
              <a:rPr lang="en-US" smtClean="0"/>
              <a:pPr>
                <a:defRPr/>
              </a:pPr>
              <a:t>35</a:t>
            </a:fld>
            <a:endParaRPr lang="en-US"/>
          </a:p>
        </p:txBody>
      </p:sp>
    </p:spTree>
    <p:extLst>
      <p:ext uri="{BB962C8B-B14F-4D97-AF65-F5344CB8AC3E}">
        <p14:creationId xmlns:p14="http://schemas.microsoft.com/office/powerpoint/2010/main" val="398022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&lt;div class="no-</a:t>
            </a:r>
            <a:r>
              <a:rPr lang="en-US" dirty="0" err="1" smtClean="0"/>
              <a:t>img</a:t>
            </a:r>
            <a:r>
              <a:rPr lang="en-US" dirty="0" smtClean="0"/>
              <a:t>"&gt;&lt;/div&gt;</a:t>
            </a:r>
          </a:p>
          <a:p>
            <a:r>
              <a:rPr lang="en-US" dirty="0" smtClean="0"/>
              <a:t>&lt;div class="default"&gt;&lt;/div&gt;</a:t>
            </a:r>
          </a:p>
          <a:p>
            <a:r>
              <a:rPr lang="en-US" dirty="0" smtClean="0"/>
              <a:t>&lt;div class="padding-box"&gt;&lt;/div&gt;</a:t>
            </a:r>
          </a:p>
          <a:p>
            <a:r>
              <a:rPr lang="en-US" dirty="0" smtClean="0"/>
              <a:t>&lt;div class="content-box"&gt;&lt;/div&gt;</a:t>
            </a:r>
          </a:p>
          <a:p>
            <a:endParaRPr lang="en-US" dirty="0" smtClean="0"/>
          </a:p>
          <a:p>
            <a:r>
              <a:rPr lang="en-US" dirty="0" smtClean="0"/>
              <a:t>CSS:</a:t>
            </a:r>
          </a:p>
          <a:p>
            <a:r>
              <a:rPr lang="en-US" dirty="0" smtClean="0"/>
              <a:t>div {</a:t>
            </a:r>
          </a:p>
          <a:p>
            <a:r>
              <a:rPr lang="en-US" dirty="0" smtClean="0"/>
              <a:t>  width  : 60px;</a:t>
            </a:r>
          </a:p>
          <a:p>
            <a:r>
              <a:rPr lang="en-US" dirty="0" smtClean="0"/>
              <a:t>  height : 60px;</a:t>
            </a:r>
          </a:p>
          <a:p>
            <a:r>
              <a:rPr lang="en-US" dirty="0" smtClean="0"/>
              <a:t>  border : 20px solid </a:t>
            </a:r>
            <a:r>
              <a:rPr lang="en-US" dirty="0" err="1" smtClean="0"/>
              <a:t>rgba</a:t>
            </a:r>
            <a:r>
              <a:rPr lang="en-US" dirty="0" smtClean="0"/>
              <a:t>(0, 0, 0, 0.5);</a:t>
            </a:r>
          </a:p>
          <a:p>
            <a:r>
              <a:rPr lang="en-US" dirty="0" smtClean="0"/>
              <a:t>  padding: 20px;</a:t>
            </a:r>
          </a:p>
          <a:p>
            <a:r>
              <a:rPr lang="en-US" dirty="0" smtClean="0"/>
              <a:t>  margin : 20px 10px;</a:t>
            </a:r>
          </a:p>
          <a:p>
            <a:r>
              <a:rPr lang="en-US" dirty="0" smtClean="0"/>
              <a:t>  float: left;</a:t>
            </a:r>
          </a:p>
          <a:p>
            <a:r>
              <a:rPr lang="en-US" dirty="0" smtClean="0"/>
              <a:t>  </a:t>
            </a:r>
          </a:p>
          <a:p>
            <a:r>
              <a:rPr lang="en-US" dirty="0" smtClean="0"/>
              <a:t>  background-size    : 160px;</a:t>
            </a:r>
          </a:p>
          <a:p>
            <a:r>
              <a:rPr lang="en-US" dirty="0" smtClean="0"/>
              <a:t>  background-position: center;</a:t>
            </a:r>
          </a:p>
          <a:p>
            <a:r>
              <a:rPr lang="en-US" dirty="0" smtClean="0"/>
              <a:t>  background-image   : </a:t>
            </a:r>
            <a:r>
              <a:rPr lang="en-US" dirty="0" err="1" smtClean="0"/>
              <a:t>url</a:t>
            </a:r>
            <a:r>
              <a:rPr lang="en-US" dirty="0" smtClean="0"/>
              <a:t>('https://vignette.wikia.nocookie.net/line-town/images/1/10/2015-cony.png/revision/latest/scale-to-width-down/210?cb=20151101063709');</a:t>
            </a:r>
          </a:p>
          <a:p>
            <a:r>
              <a:rPr lang="en-US" dirty="0" smtClean="0"/>
              <a:t>  background-color   : gold;</a:t>
            </a:r>
          </a:p>
          <a:p>
            <a:r>
              <a:rPr lang="en-US" dirty="0" smtClean="0"/>
              <a:t>  background-repeat: no-repeat;</a:t>
            </a:r>
          </a:p>
          <a:p>
            <a:r>
              <a:rPr lang="en-US" dirty="0" smtClean="0"/>
              <a:t>}</a:t>
            </a:r>
          </a:p>
          <a:p>
            <a:endParaRPr lang="en-US" dirty="0" smtClean="0"/>
          </a:p>
          <a:p>
            <a:r>
              <a:rPr lang="en-US" dirty="0" smtClean="0"/>
              <a:t>.default     { background-clip: border-box;  }</a:t>
            </a:r>
          </a:p>
          <a:p>
            <a:r>
              <a:rPr lang="en-US" dirty="0" smtClean="0"/>
              <a:t>.padding-box { background-clip: padding-box; }</a:t>
            </a:r>
          </a:p>
          <a:p>
            <a:r>
              <a:rPr lang="en-US" dirty="0" smtClean="0"/>
              <a:t>.content-box { background-clip: content-box; }</a:t>
            </a:r>
          </a:p>
          <a:p>
            <a:r>
              <a:rPr lang="en-US" dirty="0" smtClean="0"/>
              <a:t>.no-</a:t>
            </a:r>
            <a:r>
              <a:rPr lang="en-US" dirty="0" err="1" smtClean="0"/>
              <a:t>img</a:t>
            </a:r>
            <a:r>
              <a:rPr lang="en-US" dirty="0" smtClean="0"/>
              <a:t> { background-image: none}</a:t>
            </a:r>
            <a:endParaRPr lang="en-US" dirty="0"/>
          </a:p>
        </p:txBody>
      </p:sp>
      <p:sp>
        <p:nvSpPr>
          <p:cNvPr id="4" name="Slide Number Placeholder 3"/>
          <p:cNvSpPr>
            <a:spLocks noGrp="1"/>
          </p:cNvSpPr>
          <p:nvPr>
            <p:ph type="sldNum" sz="quarter" idx="10"/>
          </p:nvPr>
        </p:nvSpPr>
        <p:spPr/>
        <p:txBody>
          <a:bodyPr/>
          <a:lstStyle/>
          <a:p>
            <a:pPr>
              <a:defRPr/>
            </a:pPr>
            <a:fld id="{77EF030E-E2C8-486E-84FF-F7A66E565587}" type="slidenum">
              <a:rPr lang="en-US" smtClean="0"/>
              <a:pPr>
                <a:defRPr/>
              </a:pPr>
              <a:t>45</a:t>
            </a:fld>
            <a:endParaRPr lang="en-US"/>
          </a:p>
        </p:txBody>
      </p:sp>
    </p:spTree>
    <p:extLst>
      <p:ext uri="{BB962C8B-B14F-4D97-AF65-F5344CB8AC3E}">
        <p14:creationId xmlns:p14="http://schemas.microsoft.com/office/powerpoint/2010/main" val="1149934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float is a box that is shifted to the left or right on the current line. The most interesting characteristic of a float (or “floated” or “floating” box) is that content may flow along its side (or be prohibited from doing so by the “clear” property). Content flows down the right side of a left-floated box and down the left side of a right-floated box.</a:t>
            </a:r>
            <a:endParaRPr lang="th-TH" dirty="0"/>
          </a:p>
        </p:txBody>
      </p:sp>
      <p:sp>
        <p:nvSpPr>
          <p:cNvPr id="4" name="Slide Number Placeholder 3"/>
          <p:cNvSpPr>
            <a:spLocks noGrp="1"/>
          </p:cNvSpPr>
          <p:nvPr>
            <p:ph type="sldNum" sz="quarter" idx="10"/>
          </p:nvPr>
        </p:nvSpPr>
        <p:spPr/>
        <p:txBody>
          <a:bodyPr/>
          <a:lstStyle/>
          <a:p>
            <a:pPr>
              <a:defRPr/>
            </a:pPr>
            <a:fld id="{77EF030E-E2C8-486E-84FF-F7A66E565587}" type="slidenum">
              <a:rPr lang="en-US" smtClean="0"/>
              <a:pPr>
                <a:defRPr/>
              </a:pPr>
              <a:t>47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Arial" pitchFamily="34" charset="0"/>
                <a:ea typeface="+mn-ea"/>
                <a:cs typeface="+mn-cs"/>
              </a:rPr>
              <a:t>Pseudo-classes</a:t>
            </a:r>
            <a:r>
              <a:rPr lang="en-US" sz="1200" b="0" i="0" kern="1200" dirty="0" smtClean="0">
                <a:solidFill>
                  <a:schemeClr val="tx1"/>
                </a:solidFill>
                <a:effectLst/>
                <a:latin typeface="Arial" pitchFamily="34" charset="0"/>
                <a:ea typeface="+mn-ea"/>
                <a:cs typeface="+mn-cs"/>
              </a:rPr>
              <a:t>: Match one or more elements that exist in a certain state, such as an element that is being hovered over by the mouse pointer, or a checkbox that is currently disabled or checked, or an element that is the first child of its parent in the DOM tree.</a:t>
            </a:r>
          </a:p>
          <a:p>
            <a:pPr lvl="1"/>
            <a:r>
              <a:rPr lang="en-US" sz="1200" b="0" i="0" kern="1200" dirty="0" smtClean="0">
                <a:solidFill>
                  <a:schemeClr val="tx1"/>
                </a:solidFill>
                <a:effectLst/>
                <a:latin typeface="Arial" pitchFamily="34" charset="0"/>
                <a:ea typeface="+mn-ea"/>
                <a:cs typeface="+mn-cs"/>
              </a:rPr>
              <a:t>:active, :any, :checked, :default, :</a:t>
            </a:r>
            <a:r>
              <a:rPr lang="en-US" sz="1200" b="0" i="0" kern="1200" dirty="0" err="1" smtClean="0">
                <a:solidFill>
                  <a:schemeClr val="tx1"/>
                </a:solidFill>
                <a:effectLst/>
                <a:latin typeface="Arial" pitchFamily="34" charset="0"/>
                <a:ea typeface="+mn-ea"/>
                <a:cs typeface="+mn-cs"/>
              </a:rPr>
              <a:t>dir</a:t>
            </a:r>
            <a:r>
              <a:rPr lang="en-US" sz="1200" b="0" i="0" kern="1200" dirty="0" smtClean="0">
                <a:solidFill>
                  <a:schemeClr val="tx1"/>
                </a:solidFill>
                <a:effectLst/>
                <a:latin typeface="Arial" pitchFamily="34" charset="0"/>
                <a:ea typeface="+mn-ea"/>
                <a:cs typeface="+mn-cs"/>
              </a:rPr>
              <a:t>(), :disabled, :empty, :enabled, :first, :first-child, :first-of-type, :</a:t>
            </a:r>
            <a:r>
              <a:rPr lang="en-US" sz="1200" b="0" i="0" kern="1200" dirty="0" err="1" smtClean="0">
                <a:solidFill>
                  <a:schemeClr val="tx1"/>
                </a:solidFill>
                <a:effectLst/>
                <a:latin typeface="Arial" pitchFamily="34" charset="0"/>
                <a:ea typeface="+mn-ea"/>
                <a:cs typeface="+mn-cs"/>
              </a:rPr>
              <a:t>fullscreen</a:t>
            </a:r>
            <a:r>
              <a:rPr lang="en-US" sz="1200" b="0" i="0" kern="1200" dirty="0" smtClean="0">
                <a:solidFill>
                  <a:schemeClr val="tx1"/>
                </a:solidFill>
                <a:effectLst/>
                <a:latin typeface="Arial" pitchFamily="34" charset="0"/>
                <a:ea typeface="+mn-ea"/>
                <a:cs typeface="+mn-cs"/>
              </a:rPr>
              <a:t>, :focus, :focus-within, :hover, :indeterminate,</a:t>
            </a:r>
            <a:r>
              <a:rPr lang="en-US" sz="1200" b="0" i="0" kern="1200" baseline="0" dirty="0" smtClean="0">
                <a:solidFill>
                  <a:schemeClr val="tx1"/>
                </a:solidFill>
                <a:effectLst/>
                <a:latin typeface="Arial" pitchFamily="34" charset="0"/>
                <a:ea typeface="+mn-ea"/>
                <a:cs typeface="+mn-cs"/>
              </a:rPr>
              <a:t> </a:t>
            </a:r>
            <a:r>
              <a:rPr lang="en-US" sz="1200" b="0" i="0" kern="1200" dirty="0" smtClean="0">
                <a:solidFill>
                  <a:schemeClr val="tx1"/>
                </a:solidFill>
                <a:effectLst/>
                <a:latin typeface="Arial" pitchFamily="34" charset="0"/>
                <a:ea typeface="+mn-ea"/>
                <a:cs typeface="+mn-cs"/>
              </a:rPr>
              <a:t>:in-range, :invalid, :</a:t>
            </a:r>
            <a:r>
              <a:rPr lang="en-US" sz="1200" b="0" i="0" kern="1200" dirty="0" err="1" smtClean="0">
                <a:solidFill>
                  <a:schemeClr val="tx1"/>
                </a:solidFill>
                <a:effectLst/>
                <a:latin typeface="Arial" pitchFamily="34" charset="0"/>
                <a:ea typeface="+mn-ea"/>
                <a:cs typeface="+mn-cs"/>
              </a:rPr>
              <a:t>lang</a:t>
            </a:r>
            <a:r>
              <a:rPr lang="en-US" sz="1200" b="0" i="0" kern="1200" dirty="0" smtClean="0">
                <a:solidFill>
                  <a:schemeClr val="tx1"/>
                </a:solidFill>
                <a:effectLst/>
                <a:latin typeface="Arial" pitchFamily="34" charset="0"/>
                <a:ea typeface="+mn-ea"/>
                <a:cs typeface="+mn-cs"/>
              </a:rPr>
              <a:t>(), :last-child,</a:t>
            </a:r>
            <a:r>
              <a:rPr lang="en-US" sz="1200" b="0" i="0" kern="1200" baseline="0" dirty="0" smtClean="0">
                <a:solidFill>
                  <a:schemeClr val="tx1"/>
                </a:solidFill>
                <a:effectLst/>
                <a:latin typeface="Arial" pitchFamily="34" charset="0"/>
                <a:ea typeface="+mn-ea"/>
                <a:cs typeface="+mn-cs"/>
              </a:rPr>
              <a:t> </a:t>
            </a:r>
            <a:r>
              <a:rPr lang="en-US" sz="1200" b="0" i="0" kern="1200" dirty="0" smtClean="0">
                <a:solidFill>
                  <a:schemeClr val="tx1"/>
                </a:solidFill>
                <a:effectLst/>
                <a:latin typeface="Arial" pitchFamily="34" charset="0"/>
                <a:ea typeface="+mn-ea"/>
                <a:cs typeface="+mn-cs"/>
              </a:rPr>
              <a:t>:last-of-type,</a:t>
            </a:r>
            <a:r>
              <a:rPr lang="en-US" sz="1200" b="0" i="0" kern="1200" baseline="0" dirty="0" smtClean="0">
                <a:solidFill>
                  <a:schemeClr val="tx1"/>
                </a:solidFill>
                <a:effectLst/>
                <a:latin typeface="Arial" pitchFamily="34" charset="0"/>
                <a:ea typeface="+mn-ea"/>
                <a:cs typeface="+mn-cs"/>
              </a:rPr>
              <a:t> </a:t>
            </a:r>
            <a:r>
              <a:rPr lang="en-US" sz="1200" b="0" i="0" kern="1200" dirty="0" smtClean="0">
                <a:solidFill>
                  <a:schemeClr val="tx1"/>
                </a:solidFill>
                <a:effectLst/>
                <a:latin typeface="Arial" pitchFamily="34" charset="0"/>
                <a:ea typeface="+mn-ea"/>
                <a:cs typeface="+mn-cs"/>
              </a:rPr>
              <a:t>:left, :link,</a:t>
            </a:r>
            <a:r>
              <a:rPr lang="en-US" sz="1200" b="0" i="0" kern="1200" baseline="0" dirty="0" smtClean="0">
                <a:solidFill>
                  <a:schemeClr val="tx1"/>
                </a:solidFill>
                <a:effectLst/>
                <a:latin typeface="Arial" pitchFamily="34" charset="0"/>
                <a:ea typeface="+mn-ea"/>
                <a:cs typeface="+mn-cs"/>
              </a:rPr>
              <a:t> </a:t>
            </a:r>
            <a:r>
              <a:rPr lang="en-US" sz="1200" b="0" i="0" kern="1200" dirty="0" smtClean="0">
                <a:solidFill>
                  <a:schemeClr val="tx1"/>
                </a:solidFill>
                <a:effectLst/>
                <a:latin typeface="Arial" pitchFamily="34" charset="0"/>
                <a:ea typeface="+mn-ea"/>
                <a:cs typeface="+mn-cs"/>
              </a:rPr>
              <a:t>:not(),</a:t>
            </a:r>
            <a:r>
              <a:rPr lang="en-US" sz="1200" b="0" i="0" kern="1200" baseline="0" dirty="0" smtClean="0">
                <a:solidFill>
                  <a:schemeClr val="tx1"/>
                </a:solidFill>
                <a:effectLst/>
                <a:latin typeface="Arial" pitchFamily="34" charset="0"/>
                <a:ea typeface="+mn-ea"/>
                <a:cs typeface="+mn-cs"/>
              </a:rPr>
              <a:t> </a:t>
            </a:r>
            <a:r>
              <a:rPr lang="en-US" sz="1200" b="0" i="0" kern="1200" dirty="0" smtClean="0">
                <a:solidFill>
                  <a:schemeClr val="tx1"/>
                </a:solidFill>
                <a:effectLst/>
                <a:latin typeface="Arial" pitchFamily="34" charset="0"/>
                <a:ea typeface="+mn-ea"/>
                <a:cs typeface="+mn-cs"/>
              </a:rPr>
              <a:t>:nth-child(), :nth-last-child(),</a:t>
            </a:r>
            <a:r>
              <a:rPr lang="en-US" sz="1200" b="0" i="0" kern="1200" baseline="0" dirty="0" smtClean="0">
                <a:solidFill>
                  <a:schemeClr val="tx1"/>
                </a:solidFill>
                <a:effectLst/>
                <a:latin typeface="Arial" pitchFamily="34" charset="0"/>
                <a:ea typeface="+mn-ea"/>
                <a:cs typeface="+mn-cs"/>
              </a:rPr>
              <a:t> </a:t>
            </a:r>
            <a:r>
              <a:rPr lang="en-US" sz="1200" b="0" i="0" kern="1200" dirty="0" smtClean="0">
                <a:solidFill>
                  <a:schemeClr val="tx1"/>
                </a:solidFill>
                <a:effectLst/>
                <a:latin typeface="Arial" pitchFamily="34" charset="0"/>
                <a:ea typeface="+mn-ea"/>
                <a:cs typeface="+mn-cs"/>
              </a:rPr>
              <a:t>:nth-last-of-type(), :nth-of-type(), :only-child, :only-of-type, :optional,</a:t>
            </a:r>
            <a:r>
              <a:rPr lang="en-US" sz="1200" b="0" i="0" kern="1200" baseline="0" dirty="0" smtClean="0">
                <a:solidFill>
                  <a:schemeClr val="tx1"/>
                </a:solidFill>
                <a:effectLst/>
                <a:latin typeface="Arial" pitchFamily="34" charset="0"/>
                <a:ea typeface="+mn-ea"/>
                <a:cs typeface="+mn-cs"/>
              </a:rPr>
              <a:t> </a:t>
            </a:r>
            <a:r>
              <a:rPr lang="en-US" sz="1200" b="0" i="0" kern="1200" dirty="0" smtClean="0">
                <a:solidFill>
                  <a:schemeClr val="tx1"/>
                </a:solidFill>
                <a:effectLst/>
                <a:latin typeface="Arial" pitchFamily="34" charset="0"/>
                <a:ea typeface="+mn-ea"/>
                <a:cs typeface="+mn-cs"/>
              </a:rPr>
              <a:t>:out-of-range, :read-only,</a:t>
            </a:r>
            <a:r>
              <a:rPr lang="en-US" sz="1200" b="0" i="0" kern="1200" baseline="0" dirty="0" smtClean="0">
                <a:solidFill>
                  <a:schemeClr val="tx1"/>
                </a:solidFill>
                <a:effectLst/>
                <a:latin typeface="Arial" pitchFamily="34" charset="0"/>
                <a:ea typeface="+mn-ea"/>
                <a:cs typeface="+mn-cs"/>
              </a:rPr>
              <a:t> </a:t>
            </a:r>
            <a:r>
              <a:rPr lang="en-US" sz="1200" b="0" i="0" kern="1200" dirty="0" smtClean="0">
                <a:solidFill>
                  <a:schemeClr val="tx1"/>
                </a:solidFill>
                <a:effectLst/>
                <a:latin typeface="Arial" pitchFamily="34" charset="0"/>
                <a:ea typeface="+mn-ea"/>
                <a:cs typeface="+mn-cs"/>
              </a:rPr>
              <a:t>:read-write, :required, :right,</a:t>
            </a:r>
            <a:r>
              <a:rPr lang="en-US" sz="1200" b="0" i="0" kern="1200" baseline="0" dirty="0" smtClean="0">
                <a:solidFill>
                  <a:schemeClr val="tx1"/>
                </a:solidFill>
                <a:effectLst/>
                <a:latin typeface="Arial" pitchFamily="34" charset="0"/>
                <a:ea typeface="+mn-ea"/>
                <a:cs typeface="+mn-cs"/>
              </a:rPr>
              <a:t> </a:t>
            </a:r>
            <a:r>
              <a:rPr lang="en-US" sz="1200" b="0" i="0" kern="1200" dirty="0" smtClean="0">
                <a:solidFill>
                  <a:schemeClr val="tx1"/>
                </a:solidFill>
                <a:effectLst/>
                <a:latin typeface="Arial" pitchFamily="34" charset="0"/>
                <a:ea typeface="+mn-ea"/>
                <a:cs typeface="+mn-cs"/>
              </a:rPr>
              <a:t>:root, :scope, :target, :valid, :visited</a:t>
            </a:r>
          </a:p>
          <a:p>
            <a:endParaRPr lang="en-US" sz="1200" b="1" i="0" kern="1200" dirty="0" smtClean="0">
              <a:solidFill>
                <a:schemeClr val="tx1"/>
              </a:solidFill>
              <a:effectLst/>
              <a:latin typeface="Arial" pitchFamily="34" charset="0"/>
              <a:ea typeface="+mn-ea"/>
              <a:cs typeface="+mn-cs"/>
            </a:endParaRPr>
          </a:p>
          <a:p>
            <a:r>
              <a:rPr lang="en-US" sz="1200" b="1" i="0" kern="1200" dirty="0" smtClean="0">
                <a:solidFill>
                  <a:schemeClr val="tx1"/>
                </a:solidFill>
                <a:effectLst/>
                <a:latin typeface="Arial" pitchFamily="34" charset="0"/>
                <a:ea typeface="+mn-ea"/>
                <a:cs typeface="+mn-cs"/>
              </a:rPr>
              <a:t>Pseudo-elements</a:t>
            </a:r>
            <a:r>
              <a:rPr lang="en-US" sz="1200" b="0" i="0" kern="1200" dirty="0" smtClean="0">
                <a:solidFill>
                  <a:schemeClr val="tx1"/>
                </a:solidFill>
                <a:effectLst/>
                <a:latin typeface="Arial" pitchFamily="34" charset="0"/>
                <a:ea typeface="+mn-ea"/>
                <a:cs typeface="+mn-cs"/>
              </a:rPr>
              <a:t>: Match one or more parts of content that are in a certain position in relation to an element, for example the first word of each paragraph, or generated content appearing just before an element.</a:t>
            </a:r>
          </a:p>
          <a:p>
            <a:pPr lvl="1"/>
            <a:r>
              <a:rPr lang="en-US" sz="1200" b="0" i="0" kern="1200" dirty="0" smtClean="0">
                <a:solidFill>
                  <a:schemeClr val="tx1"/>
                </a:solidFill>
                <a:effectLst/>
                <a:latin typeface="Arial" pitchFamily="34" charset="0"/>
                <a:ea typeface="+mn-ea"/>
                <a:cs typeface="+mn-cs"/>
              </a:rPr>
              <a:t>::after, ::before, ::first-letter, ::first-line,</a:t>
            </a:r>
            <a:r>
              <a:rPr lang="en-US" sz="1200" b="0" i="0" kern="1200" baseline="0" dirty="0" smtClean="0">
                <a:solidFill>
                  <a:schemeClr val="tx1"/>
                </a:solidFill>
                <a:effectLst/>
                <a:latin typeface="Arial" pitchFamily="34" charset="0"/>
                <a:ea typeface="+mn-ea"/>
                <a:cs typeface="+mn-cs"/>
              </a:rPr>
              <a:t> </a:t>
            </a:r>
            <a:r>
              <a:rPr lang="en-US" sz="1200" b="0" i="0" kern="1200" dirty="0" smtClean="0">
                <a:solidFill>
                  <a:schemeClr val="tx1"/>
                </a:solidFill>
                <a:effectLst/>
                <a:latin typeface="Arial" pitchFamily="34" charset="0"/>
                <a:ea typeface="+mn-ea"/>
                <a:cs typeface="+mn-cs"/>
              </a:rPr>
              <a:t>::selection, ::backdrop</a:t>
            </a:r>
          </a:p>
          <a:p>
            <a:endParaRPr lang="en-US" dirty="0"/>
          </a:p>
        </p:txBody>
      </p:sp>
      <p:sp>
        <p:nvSpPr>
          <p:cNvPr id="4" name="Slide Number Placeholder 3"/>
          <p:cNvSpPr>
            <a:spLocks noGrp="1"/>
          </p:cNvSpPr>
          <p:nvPr>
            <p:ph type="sldNum" sz="quarter" idx="10"/>
          </p:nvPr>
        </p:nvSpPr>
        <p:spPr/>
        <p:txBody>
          <a:bodyPr/>
          <a:lstStyle/>
          <a:p>
            <a:pPr>
              <a:defRPr/>
            </a:pPr>
            <a:fld id="{77EF030E-E2C8-486E-84FF-F7A66E565587}" type="slidenum">
              <a:rPr lang="en-US" smtClean="0"/>
              <a:pPr>
                <a:defRPr/>
              </a:pPr>
              <a:t>14</a:t>
            </a:fld>
            <a:endParaRPr lang="en-US"/>
          </a:p>
        </p:txBody>
      </p:sp>
    </p:spTree>
    <p:extLst>
      <p:ext uri="{BB962C8B-B14F-4D97-AF65-F5344CB8AC3E}">
        <p14:creationId xmlns:p14="http://schemas.microsoft.com/office/powerpoint/2010/main" val="128901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Arial" pitchFamily="34" charset="0"/>
                <a:ea typeface="+mn-ea"/>
                <a:cs typeface="+mn-cs"/>
              </a:rPr>
              <a:t>The pseudo-class : concept is introduced to permit selection based on information that lies outside of the document tree or that cannot be expressed using the other simple selectors.</a:t>
            </a:r>
          </a:p>
          <a:p>
            <a:r>
              <a:rPr lang="en-US" sz="1200" b="0" i="0" kern="1200" dirty="0" smtClean="0">
                <a:solidFill>
                  <a:schemeClr val="tx1"/>
                </a:solidFill>
                <a:effectLst/>
                <a:latin typeface="Arial" pitchFamily="34" charset="0"/>
                <a:ea typeface="+mn-ea"/>
                <a:cs typeface="+mn-cs"/>
              </a:rPr>
              <a:t>A pseudo-class always consists of a "colon" (:) followed by the name of the pseudo-class and optionally by a value between parentheses.</a:t>
            </a:r>
          </a:p>
          <a:p>
            <a:endParaRPr lang="en-US" sz="1200" b="0" i="0" kern="1200" dirty="0" smtClean="0">
              <a:solidFill>
                <a:schemeClr val="tx1"/>
              </a:solidFill>
              <a:effectLst/>
              <a:latin typeface="Arial" pitchFamily="34" charset="0"/>
              <a:ea typeface="+mn-ea"/>
              <a:cs typeface="+mn-cs"/>
            </a:endParaRPr>
          </a:p>
          <a:p>
            <a:r>
              <a:rPr lang="en-US" sz="1200" b="0" i="0" kern="1200" dirty="0" smtClean="0">
                <a:solidFill>
                  <a:schemeClr val="tx1"/>
                </a:solidFill>
                <a:effectLst/>
                <a:latin typeface="Arial" pitchFamily="34" charset="0"/>
                <a:ea typeface="+mn-ea"/>
                <a:cs typeface="+mn-cs"/>
              </a:rPr>
              <a:t>Pseudo-elements,  made of two colons (</a:t>
            </a:r>
            <a:r>
              <a:rPr lang="en-US" dirty="0" smtClean="0"/>
              <a:t>::</a:t>
            </a:r>
            <a:r>
              <a:rPr lang="en-US" sz="1200" b="0" i="0" kern="1200" dirty="0" smtClean="0">
                <a:solidFill>
                  <a:schemeClr val="tx1"/>
                </a:solidFill>
                <a:effectLst/>
                <a:latin typeface="Arial" pitchFamily="34" charset="0"/>
                <a:ea typeface="+mn-ea"/>
                <a:cs typeface="+mn-cs"/>
              </a:rPr>
              <a:t>), create abstractions about the document tree beyond those specified by the document language. For instance, document languages do not offer mechanisms to access the first letter or first line of an element's content. </a:t>
            </a:r>
            <a:endParaRPr lang="th-TH" dirty="0"/>
          </a:p>
        </p:txBody>
      </p:sp>
      <p:sp>
        <p:nvSpPr>
          <p:cNvPr id="4" name="Slide Number Placeholder 3"/>
          <p:cNvSpPr>
            <a:spLocks noGrp="1"/>
          </p:cNvSpPr>
          <p:nvPr>
            <p:ph type="sldNum" sz="quarter" idx="10"/>
          </p:nvPr>
        </p:nvSpPr>
        <p:spPr/>
        <p:txBody>
          <a:bodyPr/>
          <a:lstStyle/>
          <a:p>
            <a:pPr>
              <a:defRPr/>
            </a:pPr>
            <a:fld id="{77EF030E-E2C8-486E-84FF-F7A66E565587}" type="slidenum">
              <a:rPr lang="en-US" smtClean="0"/>
              <a:pPr>
                <a:defRPr/>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dirty="0"/>
          </a:p>
        </p:txBody>
      </p:sp>
      <p:sp>
        <p:nvSpPr>
          <p:cNvPr id="4" name="Slide Number Placeholder 3"/>
          <p:cNvSpPr>
            <a:spLocks noGrp="1"/>
          </p:cNvSpPr>
          <p:nvPr>
            <p:ph type="sldNum" sz="quarter" idx="10"/>
          </p:nvPr>
        </p:nvSpPr>
        <p:spPr/>
        <p:txBody>
          <a:bodyPr/>
          <a:lstStyle/>
          <a:p>
            <a:pPr>
              <a:defRPr/>
            </a:pPr>
            <a:fld id="{77EF030E-E2C8-486E-84FF-F7A66E565587}" type="slidenum">
              <a:rPr lang="en-US" smtClean="0"/>
              <a:pPr>
                <a:defRPr/>
              </a:pPr>
              <a:t>17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a:t>
            </a:r>
            <a:r>
              <a:rPr lang="en-US" baseline="0" dirty="0" smtClean="0"/>
              <a:t> </a:t>
            </a:r>
            <a:r>
              <a:rPr lang="th-TH" baseline="0" dirty="0" smtClean="0"/>
              <a:t>ยังมี </a:t>
            </a:r>
            <a:r>
              <a:rPr lang="en-US" baseline="0" dirty="0" smtClean="0"/>
              <a:t>selector </a:t>
            </a:r>
            <a:r>
              <a:rPr lang="th-TH" baseline="0" dirty="0" smtClean="0"/>
              <a:t>แบบอื่น ๆ อีก ดูเพิ่มเติมที่ </a:t>
            </a:r>
            <a:r>
              <a:rPr lang="en-US" baseline="0" dirty="0" smtClean="0"/>
              <a:t>http://www.w3.org/TR/CSS2/selector.html</a:t>
            </a:r>
          </a:p>
          <a:p>
            <a:pPr marL="228600" indent="-228600">
              <a:buFont typeface="Arial" pitchFamily="34" charset="0"/>
              <a:buChar char="•"/>
            </a:pPr>
            <a:r>
              <a:rPr lang="en-US" dirty="0" smtClean="0"/>
              <a:t>Attribute selectors: [</a:t>
            </a:r>
            <a:r>
              <a:rPr lang="en-US" dirty="0" err="1" smtClean="0"/>
              <a:t>att</a:t>
            </a:r>
            <a:r>
              <a:rPr lang="en-US" dirty="0" smtClean="0"/>
              <a:t>],</a:t>
            </a:r>
            <a:r>
              <a:rPr lang="en-US" baseline="0" dirty="0" smtClean="0"/>
              <a:t> </a:t>
            </a:r>
            <a:r>
              <a:rPr lang="en-US" dirty="0" smtClean="0"/>
              <a:t>[</a:t>
            </a:r>
            <a:r>
              <a:rPr lang="en-US" dirty="0" err="1" smtClean="0"/>
              <a:t>att</a:t>
            </a:r>
            <a:r>
              <a:rPr lang="en-US" dirty="0" smtClean="0"/>
              <a:t>=</a:t>
            </a:r>
            <a:r>
              <a:rPr lang="en-US" dirty="0" err="1" smtClean="0"/>
              <a:t>val</a:t>
            </a:r>
            <a:r>
              <a:rPr lang="en-US" dirty="0" smtClean="0"/>
              <a:t>], [</a:t>
            </a:r>
            <a:r>
              <a:rPr lang="en-US" dirty="0" err="1" smtClean="0"/>
              <a:t>att</a:t>
            </a:r>
            <a:r>
              <a:rPr lang="en-US" dirty="0" smtClean="0"/>
              <a:t>~=</a:t>
            </a:r>
            <a:r>
              <a:rPr lang="en-US" dirty="0" err="1" smtClean="0"/>
              <a:t>val</a:t>
            </a:r>
            <a:r>
              <a:rPr lang="en-US" dirty="0" smtClean="0"/>
              <a:t>] </a:t>
            </a:r>
            <a:r>
              <a:rPr lang="th-TH" baseline="0" dirty="0" smtClean="0"/>
              <a:t>เช่น </a:t>
            </a:r>
            <a:endParaRPr lang="en-US" baseline="0" dirty="0" smtClean="0"/>
          </a:p>
          <a:p>
            <a:pPr marL="685800" lvl="1" indent="-228600">
              <a:buFont typeface="Arial" pitchFamily="34" charset="0"/>
              <a:buChar char="•"/>
            </a:pPr>
            <a:r>
              <a:rPr lang="en-US" dirty="0" smtClean="0"/>
              <a:t>h1[title] { color: blue; }</a:t>
            </a:r>
            <a:r>
              <a:rPr lang="th-TH" dirty="0" smtClean="0"/>
              <a:t> </a:t>
            </a:r>
            <a:r>
              <a:rPr lang="en-US" dirty="0" smtClean="0"/>
              <a:t>match</a:t>
            </a:r>
            <a:r>
              <a:rPr lang="en-US" baseline="0" dirty="0" smtClean="0"/>
              <a:t> </a:t>
            </a:r>
            <a:r>
              <a:rPr lang="th-TH" baseline="0" dirty="0" smtClean="0"/>
              <a:t>กับ </a:t>
            </a:r>
            <a:r>
              <a:rPr lang="en-US" baseline="0" dirty="0" smtClean="0"/>
              <a:t>h1 </a:t>
            </a:r>
            <a:r>
              <a:rPr lang="th-TH" baseline="0" dirty="0" smtClean="0"/>
              <a:t>ที่มี </a:t>
            </a:r>
            <a:r>
              <a:rPr lang="en-US" baseline="0" dirty="0" smtClean="0"/>
              <a:t>attribute title</a:t>
            </a:r>
          </a:p>
          <a:p>
            <a:pPr marL="685800" lvl="1" indent="-228600">
              <a:buFont typeface="Arial" pitchFamily="34" charset="0"/>
              <a:buChar char="•"/>
            </a:pPr>
            <a:r>
              <a:rPr lang="en-US" dirty="0" smtClean="0"/>
              <a:t>span[class=demo]  {…} match</a:t>
            </a:r>
            <a:r>
              <a:rPr lang="en-US" baseline="0" dirty="0" smtClean="0"/>
              <a:t> </a:t>
            </a:r>
            <a:r>
              <a:rPr lang="th-TH" baseline="0" dirty="0" smtClean="0"/>
              <a:t>กับ </a:t>
            </a:r>
            <a:r>
              <a:rPr lang="en-US" baseline="0" dirty="0" smtClean="0"/>
              <a:t>span </a:t>
            </a:r>
            <a:r>
              <a:rPr lang="th-TH" baseline="0" dirty="0" smtClean="0"/>
              <a:t>ที่มี </a:t>
            </a:r>
            <a:r>
              <a:rPr lang="en-US" baseline="0" dirty="0" smtClean="0"/>
              <a:t>class </a:t>
            </a:r>
            <a:r>
              <a:rPr lang="th-TH" baseline="0" dirty="0" smtClean="0"/>
              <a:t>ชื่อว่า </a:t>
            </a:r>
            <a:r>
              <a:rPr lang="en-US" baseline="0" dirty="0" smtClean="0"/>
              <a:t>demo</a:t>
            </a:r>
            <a:endParaRPr lang="th-TH" baseline="0" dirty="0" smtClean="0"/>
          </a:p>
          <a:p>
            <a:pPr marL="228600" indent="-228600">
              <a:buFont typeface="Arial" pitchFamily="34" charset="0"/>
              <a:buChar char="•"/>
            </a:pPr>
            <a:r>
              <a:rPr lang="en-US" dirty="0" smtClean="0"/>
              <a:t>Adjacent sibling selectors:</a:t>
            </a:r>
            <a:r>
              <a:rPr lang="en-US" baseline="0" dirty="0" smtClean="0"/>
              <a:t> E1 + E2, </a:t>
            </a:r>
            <a:r>
              <a:rPr lang="th-TH" baseline="0" dirty="0" smtClean="0"/>
              <a:t>เมื่อ</a:t>
            </a:r>
            <a:r>
              <a:rPr lang="en-US" baseline="0" dirty="0" smtClean="0"/>
              <a:t> E2 </a:t>
            </a:r>
            <a:r>
              <a:rPr lang="th-TH" baseline="0" dirty="0" smtClean="0"/>
              <a:t>เป็น </a:t>
            </a:r>
            <a:r>
              <a:rPr lang="en-US" baseline="0" dirty="0" smtClean="0"/>
              <a:t>selector</a:t>
            </a:r>
            <a:r>
              <a:rPr lang="th-TH" baseline="0" dirty="0" smtClean="0"/>
              <a:t> ที่ต้องใช้ </a:t>
            </a:r>
            <a:r>
              <a:rPr lang="en-US" baseline="0" dirty="0" smtClean="0"/>
              <a:t>style </a:t>
            </a:r>
            <a:r>
              <a:rPr lang="th-TH" baseline="0" dirty="0" smtClean="0"/>
              <a:t>จะ</a:t>
            </a:r>
            <a:r>
              <a:rPr lang="en-US" baseline="0" dirty="0" smtClean="0"/>
              <a:t> matches </a:t>
            </a:r>
            <a:r>
              <a:rPr lang="th-TH" baseline="0" dirty="0" smtClean="0"/>
              <a:t>ถ้า</a:t>
            </a:r>
            <a:r>
              <a:rPr lang="en-US" baseline="0" dirty="0" smtClean="0"/>
              <a:t> E1 </a:t>
            </a:r>
            <a:r>
              <a:rPr lang="th-TH" baseline="0" dirty="0" smtClean="0"/>
              <a:t>และ </a:t>
            </a:r>
            <a:r>
              <a:rPr lang="en-US" baseline="0" dirty="0" smtClean="0"/>
              <a:t>E2 </a:t>
            </a:r>
            <a:r>
              <a:rPr lang="th-TH" baseline="0" dirty="0" smtClean="0"/>
              <a:t>มี </a:t>
            </a:r>
            <a:r>
              <a:rPr lang="en-US" baseline="0" dirty="0" smtClean="0"/>
              <a:t>parent </a:t>
            </a:r>
            <a:r>
              <a:rPr lang="th-TH" baseline="0" dirty="0" smtClean="0"/>
              <a:t>ตัวเดียวกัน และ </a:t>
            </a:r>
            <a:r>
              <a:rPr lang="en-US" baseline="0" dirty="0" smtClean="0"/>
              <a:t>E1 </a:t>
            </a:r>
            <a:r>
              <a:rPr lang="th-TH" baseline="0" dirty="0" smtClean="0"/>
              <a:t>อยู่นำก่อน</a:t>
            </a:r>
            <a:r>
              <a:rPr lang="en-US" baseline="0" dirty="0" smtClean="0"/>
              <a:t> E2</a:t>
            </a:r>
            <a:r>
              <a:rPr lang="th-TH" baseline="0" dirty="0" smtClean="0"/>
              <a:t> ทันที </a:t>
            </a:r>
            <a:r>
              <a:rPr lang="en-US" baseline="0" dirty="0" smtClean="0"/>
              <a:t>(immediate preceding)</a:t>
            </a:r>
            <a:endParaRPr lang="th-TH" baseline="0" dirty="0" smtClean="0"/>
          </a:p>
          <a:p>
            <a:pPr marL="228600" indent="-228600">
              <a:buFont typeface="Arial" pitchFamily="34" charset="0"/>
              <a:buChar char="•"/>
            </a:pPr>
            <a:r>
              <a:rPr lang="en-US" dirty="0" smtClean="0"/>
              <a:t>Child selector:</a:t>
            </a:r>
            <a:r>
              <a:rPr lang="th-TH" dirty="0" smtClean="0"/>
              <a:t> </a:t>
            </a:r>
            <a:r>
              <a:rPr lang="en-US" dirty="0" smtClean="0"/>
              <a:t>E1 &gt; E2 </a:t>
            </a:r>
            <a:r>
              <a:rPr lang="th-TH" baseline="0" dirty="0" smtClean="0"/>
              <a:t>ใช้ </a:t>
            </a:r>
            <a:r>
              <a:rPr lang="en-US" baseline="0" dirty="0" smtClean="0"/>
              <a:t>style </a:t>
            </a:r>
            <a:r>
              <a:rPr lang="th-TH" baseline="0" dirty="0" smtClean="0"/>
              <a:t>กับ </a:t>
            </a:r>
            <a:r>
              <a:rPr lang="en-US" baseline="0" dirty="0" smtClean="0"/>
              <a:t>E1 </a:t>
            </a:r>
            <a:r>
              <a:rPr lang="th-TH" baseline="0" dirty="0" smtClean="0"/>
              <a:t>โดย </a:t>
            </a:r>
            <a:r>
              <a:rPr lang="en-US" dirty="0" smtClean="0"/>
              <a:t>matches </a:t>
            </a:r>
            <a:r>
              <a:rPr lang="th-TH" dirty="0" smtClean="0"/>
              <a:t>เมื่อ</a:t>
            </a:r>
            <a:r>
              <a:rPr lang="en-US" dirty="0" smtClean="0"/>
              <a:t> element E1 </a:t>
            </a:r>
            <a:r>
              <a:rPr lang="th-TH" dirty="0" smtClean="0"/>
              <a:t>เป็นลูกของ </a:t>
            </a:r>
            <a:r>
              <a:rPr lang="en-US" dirty="0" smtClean="0"/>
              <a:t>element</a:t>
            </a:r>
            <a:r>
              <a:rPr lang="th-TH" dirty="0" smtClean="0"/>
              <a:t> </a:t>
            </a:r>
            <a:r>
              <a:rPr lang="en-US" dirty="0" smtClean="0"/>
              <a:t>E2</a:t>
            </a:r>
            <a:r>
              <a:rPr lang="en-US" baseline="0" dirty="0" smtClean="0"/>
              <a:t> </a:t>
            </a:r>
            <a:endParaRPr lang="th-TH" dirty="0" smtClean="0"/>
          </a:p>
          <a:p>
            <a:endParaRPr lang="th-TH" dirty="0"/>
          </a:p>
        </p:txBody>
      </p:sp>
      <p:sp>
        <p:nvSpPr>
          <p:cNvPr id="4" name="Slide Number Placeholder 3"/>
          <p:cNvSpPr>
            <a:spLocks noGrp="1"/>
          </p:cNvSpPr>
          <p:nvPr>
            <p:ph type="sldNum" sz="quarter" idx="10"/>
          </p:nvPr>
        </p:nvSpPr>
        <p:spPr/>
        <p:txBody>
          <a:bodyPr/>
          <a:lstStyle/>
          <a:p>
            <a:pPr>
              <a:defRPr/>
            </a:pPr>
            <a:fld id="{77EF030E-E2C8-486E-84FF-F7A66E565587}" type="slidenum">
              <a:rPr lang="en-US" smtClean="0"/>
              <a:pPr>
                <a:defRPr/>
              </a:pPr>
              <a:t>18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7EF030E-E2C8-486E-84FF-F7A66E565587}" type="slidenum">
              <a:rPr lang="en-US" smtClean="0"/>
              <a:pPr>
                <a:defRPr/>
              </a:pPr>
              <a:t>21</a:t>
            </a:fld>
            <a:endParaRPr lang="en-US"/>
          </a:p>
        </p:txBody>
      </p:sp>
    </p:spTree>
    <p:extLst>
      <p:ext uri="{BB962C8B-B14F-4D97-AF65-F5344CB8AC3E}">
        <p14:creationId xmlns:p14="http://schemas.microsoft.com/office/powerpoint/2010/main" val="2980909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h-TH" sz="1200" kern="1200" baseline="0" dirty="0" smtClean="0">
                <a:solidFill>
                  <a:schemeClr val="tx1"/>
                </a:solidFill>
                <a:latin typeface="Arial" pitchFamily="34" charset="0"/>
                <a:ea typeface="+mn-ea"/>
                <a:cs typeface="+mn-cs"/>
              </a:rPr>
              <a:t>การประกาศ </a:t>
            </a:r>
            <a:r>
              <a:rPr lang="en-US" sz="1200" kern="1200" baseline="0" dirty="0" smtClean="0">
                <a:solidFill>
                  <a:schemeClr val="tx1"/>
                </a:solidFill>
                <a:latin typeface="Arial" pitchFamily="34" charset="0"/>
                <a:ea typeface="+mn-ea"/>
                <a:cs typeface="+mn-cs"/>
              </a:rPr>
              <a:t>uploaded font </a:t>
            </a:r>
            <a:r>
              <a:rPr lang="th-TH" sz="1200" kern="1200" baseline="0" dirty="0" smtClean="0">
                <a:solidFill>
                  <a:schemeClr val="tx1"/>
                </a:solidFill>
                <a:latin typeface="Arial" pitchFamily="34" charset="0"/>
                <a:ea typeface="+mn-ea"/>
                <a:cs typeface="+mn-cs"/>
              </a:rPr>
              <a:t>โดยเลือกในเครื่องผู้ใช้ก่อนหากมี หากไม่มีจึง </a:t>
            </a:r>
            <a:r>
              <a:rPr lang="en-US" sz="1200" kern="1200" baseline="0" dirty="0" smtClean="0">
                <a:solidFill>
                  <a:schemeClr val="tx1"/>
                </a:solidFill>
                <a:latin typeface="Arial" pitchFamily="34" charset="0"/>
                <a:ea typeface="+mn-ea"/>
                <a:cs typeface="+mn-cs"/>
              </a:rPr>
              <a:t>download </a:t>
            </a:r>
            <a:r>
              <a:rPr lang="th-TH" sz="1200" kern="1200" baseline="0" dirty="0" smtClean="0">
                <a:solidFill>
                  <a:schemeClr val="tx1"/>
                </a:solidFill>
                <a:latin typeface="Arial" pitchFamily="34" charset="0"/>
                <a:ea typeface="+mn-ea"/>
                <a:cs typeface="+mn-cs"/>
              </a:rPr>
              <a:t>จากที่ </a:t>
            </a:r>
            <a:r>
              <a:rPr lang="en-US" sz="1200" kern="1200" baseline="0" dirty="0" err="1" smtClean="0">
                <a:solidFill>
                  <a:schemeClr val="tx1"/>
                </a:solidFill>
                <a:latin typeface="Arial" pitchFamily="34" charset="0"/>
                <a:ea typeface="+mn-ea"/>
                <a:cs typeface="+mn-cs"/>
              </a:rPr>
              <a:t>url</a:t>
            </a:r>
            <a:endParaRPr lang="en-US" sz="1200" kern="1200" dirty="0" smtClean="0">
              <a:solidFill>
                <a:schemeClr val="tx1"/>
              </a:solidFill>
              <a:latin typeface="Arial" pitchFamily="34" charset="0"/>
              <a:ea typeface="+mn-ea"/>
              <a:cs typeface="+mn-cs"/>
            </a:endParaRPr>
          </a:p>
          <a:p>
            <a:r>
              <a:rPr lang="en-US" dirty="0" smtClean="0"/>
              <a:t>@font-face {</a:t>
            </a:r>
            <a:br>
              <a:rPr lang="en-US" dirty="0" smtClean="0"/>
            </a:br>
            <a:r>
              <a:rPr lang="en-US" dirty="0" smtClean="0"/>
              <a:t>font-family: 'Green Sans Web';</a:t>
            </a:r>
            <a:br>
              <a:rPr lang="en-US" dirty="0" smtClean="0"/>
            </a:br>
            <a:r>
              <a:rPr lang="en-US" dirty="0" err="1" smtClean="0"/>
              <a:t>src</a:t>
            </a:r>
            <a:r>
              <a:rPr lang="en-US" dirty="0" smtClean="0"/>
              <a:t>:</a:t>
            </a:r>
            <a:br>
              <a:rPr lang="en-US" dirty="0" smtClean="0"/>
            </a:br>
            <a:r>
              <a:rPr lang="en-US" dirty="0" smtClean="0"/>
              <a:t>    local('Green Web'),</a:t>
            </a:r>
            <a:br>
              <a:rPr lang="en-US" dirty="0" smtClean="0"/>
            </a:br>
            <a:r>
              <a:rPr lang="en-US" dirty="0" smtClean="0"/>
              <a:t>    local('</a:t>
            </a:r>
            <a:r>
              <a:rPr lang="en-US" dirty="0" err="1" smtClean="0"/>
              <a:t>GreenWeb</a:t>
            </a:r>
            <a:r>
              <a:rPr lang="en-US" dirty="0" smtClean="0"/>
              <a:t>-Regular'),</a:t>
            </a:r>
            <a:br>
              <a:rPr lang="en-US" dirty="0" smtClean="0"/>
            </a:br>
            <a:r>
              <a:rPr lang="en-US" dirty="0" smtClean="0"/>
              <a:t>    </a:t>
            </a:r>
            <a:r>
              <a:rPr lang="en-US" dirty="0" err="1" smtClean="0"/>
              <a:t>url</a:t>
            </a:r>
            <a:r>
              <a:rPr lang="en-US" dirty="0" smtClean="0"/>
              <a:t>('GraublauWeb.ttf');</a:t>
            </a:r>
            <a:br>
              <a:rPr lang="en-US" dirty="0" smtClean="0"/>
            </a:br>
            <a:r>
              <a:rPr lang="en-US" dirty="0" smtClean="0"/>
              <a:t>}</a:t>
            </a:r>
            <a:br>
              <a:rPr lang="en-US" dirty="0" smtClean="0"/>
            </a:br>
            <a:endParaRPr lang="th-TH" dirty="0" smtClean="0"/>
          </a:p>
          <a:p>
            <a:r>
              <a:rPr lang="th-TH" dirty="0" smtClean="0"/>
              <a:t>การใช้</a:t>
            </a:r>
          </a:p>
          <a:p>
            <a:r>
              <a:rPr lang="en-US" dirty="0" smtClean="0"/>
              <a:t>p</a:t>
            </a:r>
            <a:r>
              <a:rPr lang="en-US" baseline="0" dirty="0" smtClean="0"/>
              <a:t> {font-family: </a:t>
            </a:r>
            <a:r>
              <a:rPr lang="en-US" dirty="0" smtClean="0"/>
              <a:t>'Green Sans Web'}</a:t>
            </a:r>
            <a:endParaRPr lang="th-TH" dirty="0"/>
          </a:p>
        </p:txBody>
      </p:sp>
      <p:sp>
        <p:nvSpPr>
          <p:cNvPr id="4" name="Slide Number Placeholder 3"/>
          <p:cNvSpPr>
            <a:spLocks noGrp="1"/>
          </p:cNvSpPr>
          <p:nvPr>
            <p:ph type="sldNum" sz="quarter" idx="10"/>
          </p:nvPr>
        </p:nvSpPr>
        <p:spPr/>
        <p:txBody>
          <a:bodyPr/>
          <a:lstStyle/>
          <a:p>
            <a:pPr>
              <a:defRPr/>
            </a:pPr>
            <a:fld id="{77EF030E-E2C8-486E-84FF-F7A66E565587}" type="slidenum">
              <a:rPr lang="en-US" smtClean="0"/>
              <a:pPr>
                <a:defRPr/>
              </a:pPr>
              <a:t>24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dirty="0"/>
          </a:p>
        </p:txBody>
      </p:sp>
      <p:sp>
        <p:nvSpPr>
          <p:cNvPr id="4" name="Slide Number Placeholder 3"/>
          <p:cNvSpPr>
            <a:spLocks noGrp="1"/>
          </p:cNvSpPr>
          <p:nvPr>
            <p:ph type="sldNum" sz="quarter" idx="10"/>
          </p:nvPr>
        </p:nvSpPr>
        <p:spPr/>
        <p:txBody>
          <a:bodyPr/>
          <a:lstStyle/>
          <a:p>
            <a:pPr>
              <a:defRPr/>
            </a:pPr>
            <a:fld id="{77EF030E-E2C8-486E-84FF-F7A66E565587}" type="slidenum">
              <a:rPr lang="en-US" smtClean="0"/>
              <a:pPr>
                <a:defRPr/>
              </a:pPr>
              <a:t>29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&lt;!DOCTYPE html&gt;</a:t>
            </a:r>
          </a:p>
          <a:p>
            <a:r>
              <a:rPr lang="en-US" dirty="0" smtClean="0"/>
              <a:t>&lt;html&gt;</a:t>
            </a:r>
          </a:p>
          <a:p>
            <a:r>
              <a:rPr lang="en-US" dirty="0" smtClean="0"/>
              <a:t>&lt;head&gt;</a:t>
            </a:r>
          </a:p>
          <a:p>
            <a:r>
              <a:rPr lang="en-US" dirty="0" smtClean="0"/>
              <a:t>	&lt;title&gt;Hello World&lt;/title&gt;</a:t>
            </a:r>
          </a:p>
          <a:p>
            <a:r>
              <a:rPr lang="en-US" dirty="0" smtClean="0"/>
              <a:t>	&lt;style&gt;</a:t>
            </a:r>
          </a:p>
          <a:p>
            <a:r>
              <a:rPr lang="en-US" dirty="0" smtClean="0"/>
              <a:t>		div {</a:t>
            </a:r>
          </a:p>
          <a:p>
            <a:r>
              <a:rPr lang="en-US" dirty="0" smtClean="0"/>
              <a:t>			border: 1px dotted black;</a:t>
            </a:r>
          </a:p>
          <a:p>
            <a:r>
              <a:rPr lang="en-US" dirty="0" smtClean="0"/>
              <a:t>			margin: 10px;</a:t>
            </a:r>
          </a:p>
          <a:p>
            <a:r>
              <a:rPr lang="en-US" dirty="0" smtClean="0"/>
              <a:t>			padding: 0;</a:t>
            </a:r>
          </a:p>
          <a:p>
            <a:r>
              <a:rPr lang="en-US" dirty="0" smtClean="0"/>
              <a:t>		}</a:t>
            </a:r>
          </a:p>
          <a:p>
            <a:r>
              <a:rPr lang="en-US" dirty="0" smtClean="0"/>
              <a:t>		p {</a:t>
            </a:r>
          </a:p>
          <a:p>
            <a:r>
              <a:rPr lang="en-US" dirty="0" smtClean="0"/>
              <a:t>			border: 1px dashed gray;</a:t>
            </a:r>
          </a:p>
          <a:p>
            <a:r>
              <a:rPr lang="en-US" dirty="0" smtClean="0"/>
              <a:t>		}</a:t>
            </a:r>
          </a:p>
          <a:p>
            <a:r>
              <a:rPr lang="en-US" dirty="0" smtClean="0"/>
              <a:t>		#header {</a:t>
            </a:r>
          </a:p>
          <a:p>
            <a:r>
              <a:rPr lang="en-US" dirty="0" smtClean="0"/>
              <a:t>			background-color: yellow;</a:t>
            </a:r>
          </a:p>
          <a:p>
            <a:r>
              <a:rPr lang="en-US" dirty="0" smtClean="0"/>
              <a:t>		}</a:t>
            </a:r>
          </a:p>
          <a:p>
            <a:r>
              <a:rPr lang="en-US" dirty="0" smtClean="0"/>
              <a:t>		#header .</a:t>
            </a:r>
            <a:r>
              <a:rPr lang="en-US" dirty="0" err="1" smtClean="0"/>
              <a:t>leftSide</a:t>
            </a:r>
            <a:r>
              <a:rPr lang="en-US" dirty="0" smtClean="0"/>
              <a:t> {</a:t>
            </a:r>
          </a:p>
          <a:p>
            <a:r>
              <a:rPr lang="en-US" dirty="0" smtClean="0"/>
              <a:t>		  background-color: red;</a:t>
            </a:r>
          </a:p>
          <a:p>
            <a:r>
              <a:rPr lang="en-US" dirty="0" smtClean="0"/>
              <a:t>		}</a:t>
            </a:r>
          </a:p>
          <a:p>
            <a:r>
              <a:rPr lang="en-US" dirty="0" smtClean="0"/>
              <a:t>		.</a:t>
            </a:r>
            <a:r>
              <a:rPr lang="en-US" dirty="0" err="1" smtClean="0"/>
              <a:t>leftSide</a:t>
            </a:r>
            <a:r>
              <a:rPr lang="en-US" dirty="0" smtClean="0"/>
              <a:t> {</a:t>
            </a:r>
          </a:p>
          <a:p>
            <a:r>
              <a:rPr lang="en-US" dirty="0" smtClean="0"/>
              <a:t>		  background-color: green ;</a:t>
            </a:r>
          </a:p>
          <a:p>
            <a:r>
              <a:rPr lang="en-US" dirty="0" smtClean="0"/>
              <a:t>		}</a:t>
            </a:r>
          </a:p>
          <a:p>
            <a:r>
              <a:rPr lang="en-US" dirty="0" smtClean="0"/>
              <a:t>		div .</a:t>
            </a:r>
            <a:r>
              <a:rPr lang="en-US" dirty="0" err="1" smtClean="0"/>
              <a:t>leftSide</a:t>
            </a:r>
            <a:r>
              <a:rPr lang="en-US" dirty="0" smtClean="0"/>
              <a:t> {</a:t>
            </a:r>
          </a:p>
          <a:p>
            <a:r>
              <a:rPr lang="en-US" dirty="0" smtClean="0"/>
              <a:t>		  background-color: blue;</a:t>
            </a:r>
          </a:p>
          <a:p>
            <a:r>
              <a:rPr lang="en-US" dirty="0" smtClean="0"/>
              <a:t>		}</a:t>
            </a:r>
          </a:p>
          <a:p>
            <a:r>
              <a:rPr lang="en-US" dirty="0" smtClean="0"/>
              <a:t>		* { </a:t>
            </a:r>
          </a:p>
          <a:p>
            <a:r>
              <a:rPr lang="en-US" dirty="0" smtClean="0"/>
              <a:t>		  background-color: transparent !important; </a:t>
            </a:r>
          </a:p>
          <a:p>
            <a:r>
              <a:rPr lang="en-US" dirty="0" smtClean="0"/>
              <a:t>		}</a:t>
            </a:r>
          </a:p>
          <a:p>
            <a:r>
              <a:rPr lang="en-US" dirty="0" smtClean="0"/>
              <a:t>		*::first-letter {</a:t>
            </a:r>
          </a:p>
          <a:p>
            <a:r>
              <a:rPr lang="en-US" dirty="0" smtClean="0"/>
              <a:t>			font-size: 2em</a:t>
            </a:r>
          </a:p>
          <a:p>
            <a:r>
              <a:rPr lang="en-US" dirty="0" smtClean="0"/>
              <a:t>		}</a:t>
            </a:r>
          </a:p>
          <a:p>
            <a:r>
              <a:rPr lang="en-US" dirty="0" smtClean="0"/>
              <a:t>	&lt;/style&gt;</a:t>
            </a:r>
          </a:p>
          <a:p>
            <a:r>
              <a:rPr lang="en-US" dirty="0" smtClean="0"/>
              <a:t>&lt;/head&gt;</a:t>
            </a:r>
          </a:p>
          <a:p>
            <a:r>
              <a:rPr lang="en-US" dirty="0" smtClean="0"/>
              <a:t>&lt;body&gt;</a:t>
            </a:r>
          </a:p>
          <a:p>
            <a:r>
              <a:rPr lang="en-US" dirty="0" smtClean="0"/>
              <a:t>	&lt;div id="header"&gt;</a:t>
            </a:r>
          </a:p>
          <a:p>
            <a:r>
              <a:rPr lang="en-US" dirty="0" smtClean="0"/>
              <a:t>		1 div #header</a:t>
            </a:r>
          </a:p>
          <a:p>
            <a:r>
              <a:rPr lang="en-US" dirty="0" smtClean="0"/>
              <a:t>		&lt;p class="</a:t>
            </a:r>
            <a:r>
              <a:rPr lang="en-US" dirty="0" err="1" smtClean="0"/>
              <a:t>leftSide</a:t>
            </a:r>
            <a:r>
              <a:rPr lang="en-US" dirty="0" smtClean="0"/>
              <a:t>"&gt;2 #header </a:t>
            </a:r>
            <a:r>
              <a:rPr lang="en-US" dirty="0" err="1" smtClean="0"/>
              <a:t>p.leftSide</a:t>
            </a:r>
            <a:r>
              <a:rPr lang="en-US" dirty="0" smtClean="0"/>
              <a:t>&lt;/p&gt;</a:t>
            </a:r>
          </a:p>
          <a:p>
            <a:r>
              <a:rPr lang="en-US" dirty="0" smtClean="0"/>
              <a:t>	&lt;/div&gt;</a:t>
            </a:r>
          </a:p>
          <a:p>
            <a:r>
              <a:rPr lang="en-US" dirty="0" smtClean="0"/>
              <a:t>	&lt;div class="content"&gt;3 Hello World&lt;/div&gt;</a:t>
            </a:r>
          </a:p>
          <a:p>
            <a:r>
              <a:rPr lang="en-US" dirty="0" smtClean="0"/>
              <a:t>	&lt;div class="</a:t>
            </a:r>
            <a:r>
              <a:rPr lang="en-US" dirty="0" err="1" smtClean="0"/>
              <a:t>leftSide</a:t>
            </a:r>
            <a:r>
              <a:rPr lang="en-US" dirty="0" smtClean="0"/>
              <a:t>"&gt;4 </a:t>
            </a:r>
            <a:r>
              <a:rPr lang="en-US" dirty="0" err="1" smtClean="0"/>
              <a:t>div.leftSide</a:t>
            </a:r>
            <a:r>
              <a:rPr lang="en-US" dirty="0" smtClean="0"/>
              <a:t>&lt;/div&gt;</a:t>
            </a:r>
          </a:p>
          <a:p>
            <a:r>
              <a:rPr lang="en-US" dirty="0" smtClean="0"/>
              <a:t>	&lt;div&gt;&lt;p class="</a:t>
            </a:r>
            <a:r>
              <a:rPr lang="en-US" dirty="0" err="1" smtClean="0"/>
              <a:t>leftSide</a:t>
            </a:r>
            <a:r>
              <a:rPr lang="en-US" dirty="0" smtClean="0"/>
              <a:t>"&gt;5 </a:t>
            </a:r>
            <a:r>
              <a:rPr lang="en-US" dirty="0" err="1" smtClean="0"/>
              <a:t>p.leftSide</a:t>
            </a:r>
            <a:r>
              <a:rPr lang="en-US" dirty="0" smtClean="0"/>
              <a:t>&lt;/p&gt;&lt;/div&gt;</a:t>
            </a:r>
          </a:p>
          <a:p>
            <a:r>
              <a:rPr lang="en-US" dirty="0" smtClean="0"/>
              <a:t>&lt;/body&gt;</a:t>
            </a:r>
          </a:p>
          <a:p>
            <a:r>
              <a:rPr lang="en-US" smtClean="0"/>
              <a:t>&lt;/html&gt;</a:t>
            </a:r>
            <a:endParaRPr lang="en-US" dirty="0" smtClean="0"/>
          </a:p>
        </p:txBody>
      </p:sp>
      <p:sp>
        <p:nvSpPr>
          <p:cNvPr id="4" name="Slide Number Placeholder 3"/>
          <p:cNvSpPr>
            <a:spLocks noGrp="1"/>
          </p:cNvSpPr>
          <p:nvPr>
            <p:ph type="sldNum" sz="quarter" idx="10"/>
          </p:nvPr>
        </p:nvSpPr>
        <p:spPr/>
        <p:txBody>
          <a:bodyPr/>
          <a:lstStyle/>
          <a:p>
            <a:pPr>
              <a:defRPr/>
            </a:pPr>
            <a:fld id="{77EF030E-E2C8-486E-84FF-F7A66E565587}" type="slidenum">
              <a:rPr lang="en-US" smtClean="0"/>
              <a:pPr>
                <a:defRPr/>
              </a:pPr>
              <a:t>30</a:t>
            </a:fld>
            <a:endParaRPr lang="en-US"/>
          </a:p>
        </p:txBody>
      </p:sp>
    </p:spTree>
    <p:extLst>
      <p:ext uri="{BB962C8B-B14F-4D97-AF65-F5344CB8AC3E}">
        <p14:creationId xmlns:p14="http://schemas.microsoft.com/office/powerpoint/2010/main" val="1443934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cstate="print">
            <a:lum/>
          </a:blip>
          <a:srcRect/>
          <a:stretch>
            <a:fillRect t="10000"/>
          </a:stretch>
        </a:blipFill>
        <a:effectLst/>
      </p:bgPr>
    </p:bg>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th-TH">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th-TH">
              <a:cs typeface="+mn-cs"/>
            </a:endParaRPr>
          </a:p>
        </p:txBody>
      </p:sp>
      <p:sp>
        <p:nvSpPr>
          <p:cNvPr id="6"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th-TH">
              <a:latin typeface="Comic Sans MS" pitchFamily="66" charset="0"/>
              <a:cs typeface="+mn-cs"/>
            </a:endParaRPr>
          </a:p>
        </p:txBody>
      </p:sp>
      <p:sp>
        <p:nvSpPr>
          <p:cNvPr id="158722" name="Rectangle 2"/>
          <p:cNvSpPr>
            <a:spLocks noGrp="1" noChangeArrowheads="1"/>
          </p:cNvSpPr>
          <p:nvPr>
            <p:ph type="ctrTitle"/>
          </p:nvPr>
        </p:nvSpPr>
        <p:spPr>
          <a:xfrm>
            <a:off x="914400" y="1524000"/>
            <a:ext cx="7623175" cy="1752600"/>
          </a:xfrm>
        </p:spPr>
        <p:txBody>
          <a:bodyPr/>
          <a:lstStyle>
            <a:lvl1pPr algn="r">
              <a:defRPr sz="4200"/>
            </a:lvl1pPr>
          </a:lstStyle>
          <a:p>
            <a:r>
              <a:rPr lang="en-US" altLang="en-US" smtClean="0"/>
              <a:t>Click to edit Master title style</a:t>
            </a:r>
            <a:endParaRPr lang="en-US" altLang="en-US" dirty="0"/>
          </a:p>
        </p:txBody>
      </p:sp>
      <p:sp>
        <p:nvSpPr>
          <p:cNvPr id="158723" name="Rectangle 3"/>
          <p:cNvSpPr>
            <a:spLocks noGrp="1" noChangeArrowheads="1"/>
          </p:cNvSpPr>
          <p:nvPr>
            <p:ph type="subTitle" idx="1"/>
          </p:nvPr>
        </p:nvSpPr>
        <p:spPr>
          <a:xfrm>
            <a:off x="1981200" y="3962400"/>
            <a:ext cx="6553200" cy="1752600"/>
          </a:xfrm>
        </p:spPr>
        <p:txBody>
          <a:bodyPr/>
          <a:lstStyle>
            <a:lvl1pPr marL="0" indent="0" algn="r">
              <a:buFont typeface="Wingdings" pitchFamily="2" charset="2"/>
              <a:buNone/>
              <a:defRPr sz="3400"/>
            </a:lvl1pPr>
          </a:lstStyle>
          <a:p>
            <a:r>
              <a:rPr lang="en-US" altLang="en-US" smtClean="0"/>
              <a:t>Click to edit Master subtitle style</a:t>
            </a:r>
            <a:endParaRPr lang="en-US" altLang="en-US" dirty="0"/>
          </a:p>
        </p:txBody>
      </p:sp>
      <p:sp>
        <p:nvSpPr>
          <p:cNvPr id="7" name="Rectangle 4"/>
          <p:cNvSpPr>
            <a:spLocks noGrp="1" noChangeArrowheads="1"/>
          </p:cNvSpPr>
          <p:nvPr>
            <p:ph type="dt" sz="half" idx="10"/>
          </p:nvPr>
        </p:nvSpPr>
        <p:spPr/>
        <p:txBody>
          <a:bodyPr/>
          <a:lstStyle>
            <a:lvl1pPr>
              <a:defRPr sz="1000" smtClean="0">
                <a:latin typeface="Comic Sans MS" pitchFamily="66" charset="0"/>
                <a:ea typeface="Tahoma" pitchFamily="34" charset="0"/>
                <a:cs typeface="Tahoma" pitchFamily="34" charset="0"/>
              </a:defRPr>
            </a:lvl1pPr>
          </a:lstStyle>
          <a:p>
            <a:pPr>
              <a:defRPr/>
            </a:pPr>
            <a:r>
              <a:rPr lang="en-US" smtClean="0"/>
              <a:t>Lecture 03</a:t>
            </a:r>
            <a:endParaRPr lang="en-US" altLang="en-US" dirty="0"/>
          </a:p>
        </p:txBody>
      </p:sp>
      <p:sp>
        <p:nvSpPr>
          <p:cNvPr id="8" name="Rectangle 5"/>
          <p:cNvSpPr>
            <a:spLocks noGrp="1" noChangeArrowheads="1"/>
          </p:cNvSpPr>
          <p:nvPr>
            <p:ph type="ftr" sz="quarter" idx="11"/>
          </p:nvPr>
        </p:nvSpPr>
        <p:spPr/>
        <p:txBody>
          <a:bodyPr/>
          <a:lstStyle>
            <a:lvl1pPr>
              <a:defRPr sz="1000" dirty="0" smtClean="0">
                <a:latin typeface="Comic Sans MS" pitchFamily="66" charset="0"/>
                <a:cs typeface="+mn-cs"/>
              </a:defRPr>
            </a:lvl1pPr>
          </a:lstStyle>
          <a:p>
            <a:pPr>
              <a:defRPr/>
            </a:pPr>
            <a:r>
              <a:rPr lang="en-US" smtClean="0"/>
              <a:t>CS 485 Web ApplicationDevelopment © 2016 by Y. Temtanapat</a:t>
            </a:r>
            <a:endParaRPr lang="en-US" sz="2000"/>
          </a:p>
        </p:txBody>
      </p:sp>
      <p:sp>
        <p:nvSpPr>
          <p:cNvPr id="9" name="Rectangle 6"/>
          <p:cNvSpPr>
            <a:spLocks noGrp="1" noChangeArrowheads="1"/>
          </p:cNvSpPr>
          <p:nvPr>
            <p:ph type="sldNum" sz="quarter" idx="12"/>
          </p:nvPr>
        </p:nvSpPr>
        <p:spPr/>
        <p:txBody>
          <a:bodyPr/>
          <a:lstStyle>
            <a:lvl1pPr>
              <a:defRPr sz="1000" dirty="0" smtClean="0">
                <a:latin typeface="Comic Sans MS" pitchFamily="66" charset="0"/>
                <a:cs typeface="+mn-cs"/>
              </a:defRPr>
            </a:lvl1pPr>
          </a:lstStyle>
          <a:p>
            <a:pPr>
              <a:defRPr/>
            </a:pPr>
            <a:r>
              <a:rPr lang="en-US"/>
              <a:t> </a:t>
            </a:r>
            <a:fld id="{3B8BFA49-24A3-4B99-A03C-9F8D19894D7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Rectangle 4"/>
          <p:cNvSpPr>
            <a:spLocks noGrp="1" noChangeArrowheads="1"/>
          </p:cNvSpPr>
          <p:nvPr>
            <p:ph type="dt" sz="half" idx="10"/>
          </p:nvPr>
        </p:nvSpPr>
        <p:spPr/>
        <p:txBody>
          <a:bodyPr/>
          <a:lstStyle>
            <a:lvl1pPr>
              <a:defRPr>
                <a:latin typeface="Comic Sans MS" pitchFamily="66" charset="0"/>
                <a:ea typeface="Tahoma" pitchFamily="34" charset="0"/>
                <a:cs typeface="Tahoma" pitchFamily="34" charset="0"/>
              </a:defRPr>
            </a:lvl1pPr>
          </a:lstStyle>
          <a:p>
            <a:pPr>
              <a:defRPr/>
            </a:pPr>
            <a:r>
              <a:rPr lang="en-US" smtClean="0"/>
              <a:t>Lecture 03</a:t>
            </a:r>
            <a:endParaRPr lang="en-US" altLang="en-US" dirty="0"/>
          </a:p>
        </p:txBody>
      </p:sp>
      <p:sp>
        <p:nvSpPr>
          <p:cNvPr id="5" name="Rectangle 5"/>
          <p:cNvSpPr>
            <a:spLocks noGrp="1" noChangeArrowheads="1"/>
          </p:cNvSpPr>
          <p:nvPr>
            <p:ph type="ftr" sz="quarter" idx="11"/>
          </p:nvPr>
        </p:nvSpPr>
        <p:spPr/>
        <p:txBody>
          <a:bodyPr/>
          <a:lstStyle>
            <a:lvl1pPr>
              <a:defRPr/>
            </a:lvl1pPr>
          </a:lstStyle>
          <a:p>
            <a:pPr>
              <a:defRPr/>
            </a:pPr>
            <a:r>
              <a:rPr lang="en-US" smtClean="0"/>
              <a:t>CS 485 Web ApplicationDevelopment © 2016 by Y. Temtanapat</a:t>
            </a:r>
            <a:endParaRPr lang="en-US" sz="2000"/>
          </a:p>
        </p:txBody>
      </p:sp>
      <p:sp>
        <p:nvSpPr>
          <p:cNvPr id="6" name="Rectangle 6"/>
          <p:cNvSpPr>
            <a:spLocks noGrp="1" noChangeArrowheads="1"/>
          </p:cNvSpPr>
          <p:nvPr>
            <p:ph type="sldNum" sz="quarter" idx="12"/>
          </p:nvPr>
        </p:nvSpPr>
        <p:spPr/>
        <p:txBody>
          <a:bodyPr/>
          <a:lstStyle>
            <a:lvl1pPr>
              <a:defRPr/>
            </a:lvl1pPr>
          </a:lstStyle>
          <a:p>
            <a:pPr>
              <a:defRPr/>
            </a:pPr>
            <a:r>
              <a:rPr lang="en-US"/>
              <a:t> </a:t>
            </a:r>
            <a:fld id="{E55551AB-2521-41B5-B72E-40B03187FCB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th-TH"/>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Rectangle 4"/>
          <p:cNvSpPr>
            <a:spLocks noGrp="1" noChangeArrowheads="1"/>
          </p:cNvSpPr>
          <p:nvPr>
            <p:ph type="dt" sz="half" idx="10"/>
          </p:nvPr>
        </p:nvSpPr>
        <p:spPr/>
        <p:txBody>
          <a:bodyPr/>
          <a:lstStyle>
            <a:lvl1pPr>
              <a:defRPr sz="1000" smtClean="0">
                <a:latin typeface="Comic Sans MS" pitchFamily="66" charset="0"/>
                <a:ea typeface="Tahoma" pitchFamily="34" charset="0"/>
                <a:cs typeface="Tahoma" pitchFamily="34" charset="0"/>
              </a:defRPr>
            </a:lvl1pPr>
          </a:lstStyle>
          <a:p>
            <a:pPr>
              <a:defRPr/>
            </a:pPr>
            <a:r>
              <a:rPr lang="en-US" smtClean="0"/>
              <a:t>Lecture 03</a:t>
            </a:r>
            <a:endParaRPr lang="en-US" altLang="en-US" dirty="0"/>
          </a:p>
        </p:txBody>
      </p:sp>
      <p:sp>
        <p:nvSpPr>
          <p:cNvPr id="5" name="Rectangle 5"/>
          <p:cNvSpPr>
            <a:spLocks noGrp="1" noChangeArrowheads="1"/>
          </p:cNvSpPr>
          <p:nvPr>
            <p:ph type="ftr" sz="quarter" idx="11"/>
          </p:nvPr>
        </p:nvSpPr>
        <p:spPr/>
        <p:txBody>
          <a:bodyPr/>
          <a:lstStyle>
            <a:lvl1pPr>
              <a:defRPr sz="1000" dirty="0" smtClean="0">
                <a:latin typeface="Comic Sans MS" pitchFamily="66" charset="0"/>
                <a:cs typeface="+mn-cs"/>
              </a:defRPr>
            </a:lvl1pPr>
          </a:lstStyle>
          <a:p>
            <a:pPr>
              <a:defRPr/>
            </a:pPr>
            <a:r>
              <a:rPr lang="en-US" smtClean="0"/>
              <a:t>CS 485 Web ApplicationDevelopment © 2016 by Y. Temtanapat</a:t>
            </a:r>
            <a:endParaRPr lang="en-US" sz="2000"/>
          </a:p>
        </p:txBody>
      </p:sp>
      <p:sp>
        <p:nvSpPr>
          <p:cNvPr id="6" name="Rectangle 6"/>
          <p:cNvSpPr>
            <a:spLocks noGrp="1" noChangeArrowheads="1"/>
          </p:cNvSpPr>
          <p:nvPr>
            <p:ph type="sldNum" sz="quarter" idx="12"/>
          </p:nvPr>
        </p:nvSpPr>
        <p:spPr/>
        <p:txBody>
          <a:bodyPr/>
          <a:lstStyle>
            <a:lvl1pPr>
              <a:defRPr sz="1000" dirty="0" smtClean="0">
                <a:latin typeface="Comic Sans MS" pitchFamily="66" charset="0"/>
                <a:cs typeface="+mn-cs"/>
              </a:defRPr>
            </a:lvl1pPr>
          </a:lstStyle>
          <a:p>
            <a:pPr>
              <a:defRPr/>
            </a:pPr>
            <a:r>
              <a:rPr lang="en-US"/>
              <a:t> </a:t>
            </a:r>
            <a:fld id="{D3C01BE9-D31C-4DE8-9747-BE94118FBA3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Lecture 03</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CS 485 Web ApplicationDevelopment © 2016 by Y. Temtanapat</a:t>
            </a:r>
            <a:endParaRPr lang="en-US">
              <a:latin typeface="Times New Roman" pitchFamily="18" charset="0"/>
            </a:endParaRPr>
          </a:p>
        </p:txBody>
      </p:sp>
      <p:sp>
        <p:nvSpPr>
          <p:cNvPr id="7" name="Rectangle 6"/>
          <p:cNvSpPr>
            <a:spLocks noGrp="1" noChangeArrowheads="1"/>
          </p:cNvSpPr>
          <p:nvPr>
            <p:ph type="sldNum" sz="quarter" idx="12"/>
          </p:nvPr>
        </p:nvSpPr>
        <p:spPr>
          <a:ln/>
        </p:spPr>
        <p:txBody>
          <a:bodyPr/>
          <a:lstStyle>
            <a:lvl1pPr>
              <a:defRPr/>
            </a:lvl1pPr>
          </a:lstStyle>
          <a:p>
            <a:pPr>
              <a:defRPr/>
            </a:pPr>
            <a:fld id="{D0723ED5-11E2-4584-925F-1580AB17CBA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15384" y="1550194"/>
            <a:ext cx="8525933" cy="45755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495800"/>
          </a:xfrm>
        </p:spPr>
        <p:txBody>
          <a:bodyPr/>
          <a:lstStyle/>
          <a:p>
            <a:pPr lvl="0"/>
            <a:endParaRPr lang="en-US" noProof="0" smtClean="0"/>
          </a:p>
        </p:txBody>
      </p:sp>
      <p:sp>
        <p:nvSpPr>
          <p:cNvPr id="4" name="Rectangle 24"/>
          <p:cNvSpPr>
            <a:spLocks noGrp="1" noChangeArrowheads="1"/>
          </p:cNvSpPr>
          <p:nvPr>
            <p:ph type="dt" sz="half" idx="10"/>
          </p:nvPr>
        </p:nvSpPr>
        <p:spPr>
          <a:ln/>
        </p:spPr>
        <p:txBody>
          <a:bodyPr/>
          <a:lstStyle>
            <a:lvl1pPr>
              <a:defRPr/>
            </a:lvl1pPr>
          </a:lstStyle>
          <a:p>
            <a:pPr>
              <a:defRPr/>
            </a:pPr>
            <a:r>
              <a:rPr lang="en-US" smtClean="0"/>
              <a:t>Lecture 03</a:t>
            </a:r>
            <a:endParaRPr lang="en-US"/>
          </a:p>
        </p:txBody>
      </p:sp>
      <p:sp>
        <p:nvSpPr>
          <p:cNvPr id="5" name="Rectangle 25"/>
          <p:cNvSpPr>
            <a:spLocks noGrp="1" noChangeArrowheads="1"/>
          </p:cNvSpPr>
          <p:nvPr>
            <p:ph type="ftr" sz="quarter" idx="11"/>
          </p:nvPr>
        </p:nvSpPr>
        <p:spPr>
          <a:ln/>
        </p:spPr>
        <p:txBody>
          <a:bodyPr/>
          <a:lstStyle>
            <a:lvl1pPr>
              <a:defRPr/>
            </a:lvl1pPr>
          </a:lstStyle>
          <a:p>
            <a:pPr>
              <a:defRPr/>
            </a:pPr>
            <a:r>
              <a:rPr lang="en-US" smtClean="0"/>
              <a:t>CS 485 Web ApplicationDevelopment © 2016 by Y. Temtanapat</a:t>
            </a:r>
            <a:endParaRPr lang="en-US"/>
          </a:p>
        </p:txBody>
      </p:sp>
      <p:sp>
        <p:nvSpPr>
          <p:cNvPr id="6" name="Rectangle 26"/>
          <p:cNvSpPr>
            <a:spLocks noGrp="1" noChangeArrowheads="1"/>
          </p:cNvSpPr>
          <p:nvPr>
            <p:ph type="sldNum" sz="quarter" idx="12"/>
          </p:nvPr>
        </p:nvSpPr>
        <p:spPr>
          <a:ln/>
        </p:spPr>
        <p:txBody>
          <a:bodyPr/>
          <a:lstStyle>
            <a:lvl1pPr>
              <a:defRPr/>
            </a:lvl1pPr>
          </a:lstStyle>
          <a:p>
            <a:pPr>
              <a:defRPr/>
            </a:pPr>
            <a:fld id="{5B6306A5-E5E0-4AC6-AB67-2E3F685F57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Rectangle 4"/>
          <p:cNvSpPr>
            <a:spLocks noGrp="1" noChangeArrowheads="1"/>
          </p:cNvSpPr>
          <p:nvPr>
            <p:ph type="dt" sz="half" idx="10"/>
          </p:nvPr>
        </p:nvSpPr>
        <p:spPr/>
        <p:txBody>
          <a:bodyPr/>
          <a:lstStyle>
            <a:lvl1pPr>
              <a:defRPr>
                <a:latin typeface="Comic Sans MS" pitchFamily="66" charset="0"/>
                <a:ea typeface="Tahoma" pitchFamily="34" charset="0"/>
                <a:cs typeface="Tahoma" pitchFamily="34" charset="0"/>
              </a:defRPr>
            </a:lvl1pPr>
          </a:lstStyle>
          <a:p>
            <a:pPr>
              <a:defRPr/>
            </a:pPr>
            <a:r>
              <a:rPr lang="en-US" smtClean="0"/>
              <a:t>Lecture 03</a:t>
            </a:r>
            <a:endParaRPr lang="en-US" altLang="en-US" dirty="0"/>
          </a:p>
        </p:txBody>
      </p:sp>
      <p:sp>
        <p:nvSpPr>
          <p:cNvPr id="5" name="Rectangle 5"/>
          <p:cNvSpPr>
            <a:spLocks noGrp="1" noChangeArrowheads="1"/>
          </p:cNvSpPr>
          <p:nvPr>
            <p:ph type="ftr" sz="quarter" idx="11"/>
          </p:nvPr>
        </p:nvSpPr>
        <p:spPr/>
        <p:txBody>
          <a:bodyPr/>
          <a:lstStyle>
            <a:lvl1pPr>
              <a:defRPr/>
            </a:lvl1pPr>
          </a:lstStyle>
          <a:p>
            <a:pPr>
              <a:defRPr/>
            </a:pPr>
            <a:r>
              <a:rPr lang="en-US" smtClean="0"/>
              <a:t>CS 485 Web ApplicationDevelopment © 2016 by Y. Temtanapat</a:t>
            </a:r>
            <a:endParaRPr lang="en-US" sz="2000"/>
          </a:p>
        </p:txBody>
      </p:sp>
      <p:sp>
        <p:nvSpPr>
          <p:cNvPr id="6" name="Rectangle 6"/>
          <p:cNvSpPr>
            <a:spLocks noGrp="1" noChangeArrowheads="1"/>
          </p:cNvSpPr>
          <p:nvPr>
            <p:ph type="sldNum" sz="quarter" idx="12"/>
          </p:nvPr>
        </p:nvSpPr>
        <p:spPr/>
        <p:txBody>
          <a:bodyPr/>
          <a:lstStyle>
            <a:lvl1pPr>
              <a:defRPr/>
            </a:lvl1pPr>
          </a:lstStyle>
          <a:p>
            <a:pPr>
              <a:defRPr/>
            </a:pPr>
            <a:r>
              <a:rPr lang="en-US"/>
              <a:t> </a:t>
            </a:r>
            <a:fld id="{0FE66F75-09C2-4BED-B820-80EFA7AA6B7C}"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th-T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atin typeface="Comic Sans MS" pitchFamily="66" charset="0"/>
                <a:ea typeface="Tahoma" pitchFamily="34" charset="0"/>
                <a:cs typeface="Tahoma" pitchFamily="34" charset="0"/>
              </a:defRPr>
            </a:lvl1pPr>
          </a:lstStyle>
          <a:p>
            <a:pPr>
              <a:defRPr/>
            </a:pPr>
            <a:r>
              <a:rPr lang="en-US" smtClean="0"/>
              <a:t>Lecture 03</a:t>
            </a:r>
            <a:endParaRPr lang="en-US" altLang="en-US" dirty="0"/>
          </a:p>
        </p:txBody>
      </p:sp>
      <p:sp>
        <p:nvSpPr>
          <p:cNvPr id="5" name="Rectangle 5"/>
          <p:cNvSpPr>
            <a:spLocks noGrp="1" noChangeArrowheads="1"/>
          </p:cNvSpPr>
          <p:nvPr>
            <p:ph type="ftr" sz="quarter" idx="11"/>
          </p:nvPr>
        </p:nvSpPr>
        <p:spPr/>
        <p:txBody>
          <a:bodyPr/>
          <a:lstStyle>
            <a:lvl1pPr>
              <a:defRPr/>
            </a:lvl1pPr>
          </a:lstStyle>
          <a:p>
            <a:pPr>
              <a:defRPr/>
            </a:pPr>
            <a:r>
              <a:rPr lang="en-US" smtClean="0"/>
              <a:t>CS 485 Web ApplicationDevelopment © 2016 by Y. Temtanapat</a:t>
            </a:r>
            <a:endParaRPr lang="en-US" sz="2000"/>
          </a:p>
        </p:txBody>
      </p:sp>
      <p:sp>
        <p:nvSpPr>
          <p:cNvPr id="6" name="Rectangle 6"/>
          <p:cNvSpPr>
            <a:spLocks noGrp="1" noChangeArrowheads="1"/>
          </p:cNvSpPr>
          <p:nvPr>
            <p:ph type="sldNum" sz="quarter" idx="12"/>
          </p:nvPr>
        </p:nvSpPr>
        <p:spPr/>
        <p:txBody>
          <a:bodyPr/>
          <a:lstStyle>
            <a:lvl1pPr>
              <a:defRPr/>
            </a:lvl1pPr>
          </a:lstStyle>
          <a:p>
            <a:pPr>
              <a:defRPr/>
            </a:pPr>
            <a:r>
              <a:rPr lang="en-US"/>
              <a:t> </a:t>
            </a:r>
            <a:fld id="{8FC621A4-37FB-4A50-BE69-85A3A16008A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Rectangle 4"/>
          <p:cNvSpPr>
            <a:spLocks noGrp="1" noChangeArrowheads="1"/>
          </p:cNvSpPr>
          <p:nvPr>
            <p:ph type="dt" sz="half" idx="10"/>
          </p:nvPr>
        </p:nvSpPr>
        <p:spPr/>
        <p:txBody>
          <a:bodyPr/>
          <a:lstStyle>
            <a:lvl1pPr>
              <a:defRPr>
                <a:latin typeface="Comic Sans MS" pitchFamily="66" charset="0"/>
                <a:ea typeface="Tahoma" pitchFamily="34" charset="0"/>
                <a:cs typeface="Tahoma" pitchFamily="34" charset="0"/>
              </a:defRPr>
            </a:lvl1pPr>
          </a:lstStyle>
          <a:p>
            <a:pPr>
              <a:defRPr/>
            </a:pPr>
            <a:r>
              <a:rPr lang="en-US" smtClean="0"/>
              <a:t>Lecture 03</a:t>
            </a:r>
            <a:endParaRPr lang="en-US" altLang="en-US" dirty="0"/>
          </a:p>
        </p:txBody>
      </p:sp>
      <p:sp>
        <p:nvSpPr>
          <p:cNvPr id="6" name="Rectangle 5"/>
          <p:cNvSpPr>
            <a:spLocks noGrp="1" noChangeArrowheads="1"/>
          </p:cNvSpPr>
          <p:nvPr>
            <p:ph type="ftr" sz="quarter" idx="11"/>
          </p:nvPr>
        </p:nvSpPr>
        <p:spPr/>
        <p:txBody>
          <a:bodyPr/>
          <a:lstStyle>
            <a:lvl1pPr>
              <a:defRPr/>
            </a:lvl1pPr>
          </a:lstStyle>
          <a:p>
            <a:pPr>
              <a:defRPr/>
            </a:pPr>
            <a:r>
              <a:rPr lang="en-US" smtClean="0"/>
              <a:t>CS 485 Web ApplicationDevelopment © 2016 by Y. Temtanapat</a:t>
            </a:r>
            <a:endParaRPr lang="en-US" sz="2000"/>
          </a:p>
        </p:txBody>
      </p:sp>
      <p:sp>
        <p:nvSpPr>
          <p:cNvPr id="7" name="Rectangle 6"/>
          <p:cNvSpPr>
            <a:spLocks noGrp="1" noChangeArrowheads="1"/>
          </p:cNvSpPr>
          <p:nvPr>
            <p:ph type="sldNum" sz="quarter" idx="12"/>
          </p:nvPr>
        </p:nvSpPr>
        <p:spPr/>
        <p:txBody>
          <a:bodyPr/>
          <a:lstStyle>
            <a:lvl1pPr>
              <a:defRPr/>
            </a:lvl1pPr>
          </a:lstStyle>
          <a:p>
            <a:pPr>
              <a:defRPr/>
            </a:pPr>
            <a:r>
              <a:rPr lang="en-US"/>
              <a:t> </a:t>
            </a:r>
            <a:fld id="{64CB1EA9-F150-4DF9-9EFC-A62B95F4713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th-T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7" name="Rectangle 4"/>
          <p:cNvSpPr>
            <a:spLocks noGrp="1" noChangeArrowheads="1"/>
          </p:cNvSpPr>
          <p:nvPr>
            <p:ph type="dt" sz="half" idx="10"/>
          </p:nvPr>
        </p:nvSpPr>
        <p:spPr/>
        <p:txBody>
          <a:bodyPr/>
          <a:lstStyle>
            <a:lvl1pPr>
              <a:defRPr>
                <a:latin typeface="Comic Sans MS" pitchFamily="66" charset="0"/>
                <a:ea typeface="Tahoma" pitchFamily="34" charset="0"/>
                <a:cs typeface="Tahoma" pitchFamily="34" charset="0"/>
              </a:defRPr>
            </a:lvl1pPr>
          </a:lstStyle>
          <a:p>
            <a:pPr>
              <a:defRPr/>
            </a:pPr>
            <a:r>
              <a:rPr lang="en-US" smtClean="0"/>
              <a:t>Lecture 03</a:t>
            </a:r>
            <a:endParaRPr lang="en-US" altLang="en-US" dirty="0"/>
          </a:p>
        </p:txBody>
      </p:sp>
      <p:sp>
        <p:nvSpPr>
          <p:cNvPr id="8" name="Rectangle 5"/>
          <p:cNvSpPr>
            <a:spLocks noGrp="1" noChangeArrowheads="1"/>
          </p:cNvSpPr>
          <p:nvPr>
            <p:ph type="ftr" sz="quarter" idx="11"/>
          </p:nvPr>
        </p:nvSpPr>
        <p:spPr/>
        <p:txBody>
          <a:bodyPr/>
          <a:lstStyle>
            <a:lvl1pPr>
              <a:defRPr/>
            </a:lvl1pPr>
          </a:lstStyle>
          <a:p>
            <a:pPr>
              <a:defRPr/>
            </a:pPr>
            <a:r>
              <a:rPr lang="en-US" smtClean="0"/>
              <a:t>CS 485 Web ApplicationDevelopment © 2016 by Y. Temtanapat</a:t>
            </a:r>
            <a:endParaRPr lang="en-US" sz="2000"/>
          </a:p>
        </p:txBody>
      </p:sp>
      <p:sp>
        <p:nvSpPr>
          <p:cNvPr id="9" name="Rectangle 6"/>
          <p:cNvSpPr>
            <a:spLocks noGrp="1" noChangeArrowheads="1"/>
          </p:cNvSpPr>
          <p:nvPr>
            <p:ph type="sldNum" sz="quarter" idx="12"/>
          </p:nvPr>
        </p:nvSpPr>
        <p:spPr/>
        <p:txBody>
          <a:bodyPr/>
          <a:lstStyle>
            <a:lvl1pPr>
              <a:defRPr/>
            </a:lvl1pPr>
          </a:lstStyle>
          <a:p>
            <a:pPr>
              <a:defRPr/>
            </a:pPr>
            <a:r>
              <a:rPr lang="en-US"/>
              <a:t> </a:t>
            </a:r>
            <a:fld id="{E7D8DD6E-2AE5-452B-88F5-6226EEE8A27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Rectangle 4"/>
          <p:cNvSpPr>
            <a:spLocks noGrp="1" noChangeArrowheads="1"/>
          </p:cNvSpPr>
          <p:nvPr>
            <p:ph type="dt" sz="half" idx="10"/>
          </p:nvPr>
        </p:nvSpPr>
        <p:spPr/>
        <p:txBody>
          <a:bodyPr/>
          <a:lstStyle>
            <a:lvl1pPr>
              <a:defRPr>
                <a:latin typeface="Comic Sans MS" pitchFamily="66" charset="0"/>
                <a:ea typeface="Tahoma" pitchFamily="34" charset="0"/>
                <a:cs typeface="Tahoma" pitchFamily="34" charset="0"/>
              </a:defRPr>
            </a:lvl1pPr>
          </a:lstStyle>
          <a:p>
            <a:pPr>
              <a:defRPr/>
            </a:pPr>
            <a:r>
              <a:rPr lang="en-US" smtClean="0"/>
              <a:t>Lecture 03</a:t>
            </a:r>
            <a:endParaRPr lang="en-US" altLang="en-US" dirty="0"/>
          </a:p>
        </p:txBody>
      </p:sp>
      <p:sp>
        <p:nvSpPr>
          <p:cNvPr id="4" name="Rectangle 5"/>
          <p:cNvSpPr>
            <a:spLocks noGrp="1" noChangeArrowheads="1"/>
          </p:cNvSpPr>
          <p:nvPr>
            <p:ph type="ftr" sz="quarter" idx="11"/>
          </p:nvPr>
        </p:nvSpPr>
        <p:spPr/>
        <p:txBody>
          <a:bodyPr/>
          <a:lstStyle>
            <a:lvl1pPr>
              <a:defRPr/>
            </a:lvl1pPr>
          </a:lstStyle>
          <a:p>
            <a:pPr>
              <a:defRPr/>
            </a:pPr>
            <a:r>
              <a:rPr lang="en-US" smtClean="0"/>
              <a:t>CS 485 Web ApplicationDevelopment © 2016 by Y. Temtanapat</a:t>
            </a:r>
            <a:endParaRPr lang="en-US" sz="2000" dirty="0"/>
          </a:p>
        </p:txBody>
      </p:sp>
      <p:sp>
        <p:nvSpPr>
          <p:cNvPr id="5" name="Rectangle 6"/>
          <p:cNvSpPr>
            <a:spLocks noGrp="1" noChangeArrowheads="1"/>
          </p:cNvSpPr>
          <p:nvPr>
            <p:ph type="sldNum" sz="quarter" idx="12"/>
          </p:nvPr>
        </p:nvSpPr>
        <p:spPr/>
        <p:txBody>
          <a:bodyPr/>
          <a:lstStyle>
            <a:lvl1pPr>
              <a:defRPr/>
            </a:lvl1pPr>
          </a:lstStyle>
          <a:p>
            <a:pPr>
              <a:defRPr/>
            </a:pPr>
            <a:r>
              <a:rPr lang="en-US"/>
              <a:t> </a:t>
            </a:r>
            <a:fld id="{117323DF-8D7B-41E2-B0D5-4A6E231CC82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atin typeface="Comic Sans MS" pitchFamily="66" charset="0"/>
                <a:ea typeface="Tahoma" pitchFamily="34" charset="0"/>
                <a:cs typeface="Tahoma" pitchFamily="34" charset="0"/>
              </a:defRPr>
            </a:lvl1pPr>
          </a:lstStyle>
          <a:p>
            <a:pPr>
              <a:defRPr/>
            </a:pPr>
            <a:r>
              <a:rPr lang="en-US" smtClean="0"/>
              <a:t>Lecture 03</a:t>
            </a:r>
            <a:endParaRPr lang="en-US" altLang="en-US" dirty="0"/>
          </a:p>
        </p:txBody>
      </p:sp>
      <p:sp>
        <p:nvSpPr>
          <p:cNvPr id="3" name="Rectangle 5"/>
          <p:cNvSpPr>
            <a:spLocks noGrp="1" noChangeArrowheads="1"/>
          </p:cNvSpPr>
          <p:nvPr>
            <p:ph type="ftr" sz="quarter" idx="11"/>
          </p:nvPr>
        </p:nvSpPr>
        <p:spPr/>
        <p:txBody>
          <a:bodyPr/>
          <a:lstStyle>
            <a:lvl1pPr>
              <a:defRPr/>
            </a:lvl1pPr>
          </a:lstStyle>
          <a:p>
            <a:pPr>
              <a:defRPr/>
            </a:pPr>
            <a:r>
              <a:rPr lang="en-US" smtClean="0"/>
              <a:t>CS 485 Web ApplicationDevelopment © 2016 by Y. Temtanapat</a:t>
            </a:r>
            <a:endParaRPr lang="en-US" sz="2000"/>
          </a:p>
        </p:txBody>
      </p:sp>
      <p:sp>
        <p:nvSpPr>
          <p:cNvPr id="4" name="Rectangle 6"/>
          <p:cNvSpPr>
            <a:spLocks noGrp="1" noChangeArrowheads="1"/>
          </p:cNvSpPr>
          <p:nvPr>
            <p:ph type="sldNum" sz="quarter" idx="12"/>
          </p:nvPr>
        </p:nvSpPr>
        <p:spPr/>
        <p:txBody>
          <a:bodyPr/>
          <a:lstStyle>
            <a:lvl1pPr>
              <a:defRPr/>
            </a:lvl1pPr>
          </a:lstStyle>
          <a:p>
            <a:pPr>
              <a:defRPr/>
            </a:pPr>
            <a:r>
              <a:rPr lang="en-US"/>
              <a:t> </a:t>
            </a:r>
            <a:fld id="{0F0CC156-3ECD-4616-8052-746D0EA503A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h-T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atin typeface="Comic Sans MS" pitchFamily="66" charset="0"/>
                <a:ea typeface="Tahoma" pitchFamily="34" charset="0"/>
                <a:cs typeface="Tahoma" pitchFamily="34" charset="0"/>
              </a:defRPr>
            </a:lvl1pPr>
          </a:lstStyle>
          <a:p>
            <a:pPr>
              <a:defRPr/>
            </a:pPr>
            <a:r>
              <a:rPr lang="en-US" smtClean="0"/>
              <a:t>Lecture 03</a:t>
            </a:r>
            <a:endParaRPr lang="en-US" altLang="en-US" dirty="0"/>
          </a:p>
        </p:txBody>
      </p:sp>
      <p:sp>
        <p:nvSpPr>
          <p:cNvPr id="6" name="Rectangle 5"/>
          <p:cNvSpPr>
            <a:spLocks noGrp="1" noChangeArrowheads="1"/>
          </p:cNvSpPr>
          <p:nvPr>
            <p:ph type="ftr" sz="quarter" idx="11"/>
          </p:nvPr>
        </p:nvSpPr>
        <p:spPr/>
        <p:txBody>
          <a:bodyPr/>
          <a:lstStyle>
            <a:lvl1pPr>
              <a:defRPr/>
            </a:lvl1pPr>
          </a:lstStyle>
          <a:p>
            <a:pPr>
              <a:defRPr/>
            </a:pPr>
            <a:r>
              <a:rPr lang="en-US" smtClean="0"/>
              <a:t>CS 485 Web ApplicationDevelopment © 2016 by Y. Temtanapat</a:t>
            </a:r>
            <a:endParaRPr lang="en-US" sz="2000"/>
          </a:p>
        </p:txBody>
      </p:sp>
      <p:sp>
        <p:nvSpPr>
          <p:cNvPr id="7" name="Rectangle 6"/>
          <p:cNvSpPr>
            <a:spLocks noGrp="1" noChangeArrowheads="1"/>
          </p:cNvSpPr>
          <p:nvPr>
            <p:ph type="sldNum" sz="quarter" idx="12"/>
          </p:nvPr>
        </p:nvSpPr>
        <p:spPr/>
        <p:txBody>
          <a:bodyPr/>
          <a:lstStyle>
            <a:lvl1pPr>
              <a:defRPr/>
            </a:lvl1pPr>
          </a:lstStyle>
          <a:p>
            <a:pPr>
              <a:defRPr/>
            </a:pPr>
            <a:r>
              <a:rPr lang="en-US"/>
              <a:t> </a:t>
            </a:r>
            <a:fld id="{C7436644-C8AD-42FD-877D-7FC80F21411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h-T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th-T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atin typeface="Comic Sans MS" pitchFamily="66" charset="0"/>
                <a:ea typeface="Tahoma" pitchFamily="34" charset="0"/>
                <a:cs typeface="Tahoma" pitchFamily="34" charset="0"/>
              </a:defRPr>
            </a:lvl1pPr>
          </a:lstStyle>
          <a:p>
            <a:pPr>
              <a:defRPr/>
            </a:pPr>
            <a:r>
              <a:rPr lang="en-US" smtClean="0"/>
              <a:t>Lecture 03</a:t>
            </a:r>
            <a:endParaRPr lang="en-US" altLang="en-US" dirty="0"/>
          </a:p>
        </p:txBody>
      </p:sp>
      <p:sp>
        <p:nvSpPr>
          <p:cNvPr id="6" name="Rectangle 5"/>
          <p:cNvSpPr>
            <a:spLocks noGrp="1" noChangeArrowheads="1"/>
          </p:cNvSpPr>
          <p:nvPr>
            <p:ph type="ftr" sz="quarter" idx="11"/>
          </p:nvPr>
        </p:nvSpPr>
        <p:spPr/>
        <p:txBody>
          <a:bodyPr/>
          <a:lstStyle>
            <a:lvl1pPr>
              <a:defRPr/>
            </a:lvl1pPr>
          </a:lstStyle>
          <a:p>
            <a:pPr>
              <a:defRPr/>
            </a:pPr>
            <a:r>
              <a:rPr lang="en-US" smtClean="0"/>
              <a:t>CS 485 Web ApplicationDevelopment © 2016 by Y. Temtanapat</a:t>
            </a:r>
            <a:endParaRPr lang="en-US" sz="2000"/>
          </a:p>
        </p:txBody>
      </p:sp>
      <p:sp>
        <p:nvSpPr>
          <p:cNvPr id="7" name="Rectangle 6"/>
          <p:cNvSpPr>
            <a:spLocks noGrp="1" noChangeArrowheads="1"/>
          </p:cNvSpPr>
          <p:nvPr>
            <p:ph type="sldNum" sz="quarter" idx="12"/>
          </p:nvPr>
        </p:nvSpPr>
        <p:spPr/>
        <p:txBody>
          <a:bodyPr/>
          <a:lstStyle>
            <a:lvl1pPr>
              <a:defRPr/>
            </a:lvl1pPr>
          </a:lstStyle>
          <a:p>
            <a:pPr>
              <a:defRPr/>
            </a:pPr>
            <a:r>
              <a:rPr lang="en-US"/>
              <a:t> </a:t>
            </a:r>
            <a:fld id="{FA0DB610-E3FD-45A8-A078-BC8A76671D6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57703"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th-TH">
              <a:cs typeface="+mn-cs"/>
            </a:endParaRPr>
          </a:p>
        </p:txBody>
      </p:sp>
      <p:sp>
        <p:nvSpPr>
          <p:cNvPr id="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th-TH">
              <a:latin typeface="Comic Sans MS" pitchFamily="66" charset="0"/>
              <a:cs typeface="+mn-cs"/>
            </a:endParaRPr>
          </a:p>
        </p:txBody>
      </p:sp>
      <p:sp>
        <p:nvSpPr>
          <p:cNvPr id="12" name="Rectangle 4"/>
          <p:cNvSpPr>
            <a:spLocks noGrp="1" noChangeArrowheads="1"/>
          </p:cNvSpPr>
          <p:nvPr>
            <p:ph type="dt" sz="half" idx="2"/>
          </p:nvPr>
        </p:nvSpPr>
        <p:spPr>
          <a:xfrm>
            <a:off x="457200" y="6243638"/>
            <a:ext cx="1471613" cy="457200"/>
          </a:xfrm>
          <a:prstGeom prst="rect">
            <a:avLst/>
          </a:prstGeom>
        </p:spPr>
        <p:txBody>
          <a:bodyPr/>
          <a:lstStyle>
            <a:lvl1pPr>
              <a:defRPr sz="1000" smtClean="0">
                <a:latin typeface="Comic Sans MS" pitchFamily="66" charset="0"/>
                <a:cs typeface="+mn-cs"/>
              </a:defRPr>
            </a:lvl1pPr>
          </a:lstStyle>
          <a:p>
            <a:pPr>
              <a:defRPr/>
            </a:pPr>
            <a:r>
              <a:rPr lang="en-US" smtClean="0"/>
              <a:t>Lecture 03</a:t>
            </a:r>
            <a:endParaRPr lang="en-US" altLang="en-US" dirty="0"/>
          </a:p>
        </p:txBody>
      </p:sp>
      <p:sp>
        <p:nvSpPr>
          <p:cNvPr id="13" name="Rectangle 5"/>
          <p:cNvSpPr>
            <a:spLocks noGrp="1" noChangeArrowheads="1"/>
          </p:cNvSpPr>
          <p:nvPr>
            <p:ph type="ftr" sz="quarter" idx="3"/>
          </p:nvPr>
        </p:nvSpPr>
        <p:spPr>
          <a:xfrm>
            <a:off x="1928813" y="6243638"/>
            <a:ext cx="5500687" cy="457200"/>
          </a:xfrm>
          <a:prstGeom prst="rect">
            <a:avLst/>
          </a:prstGeom>
        </p:spPr>
        <p:txBody>
          <a:bodyPr/>
          <a:lstStyle>
            <a:lvl1pPr algn="ctr">
              <a:defRPr sz="1000" dirty="0" smtClean="0">
                <a:latin typeface="Comic Sans MS" pitchFamily="66" charset="0"/>
                <a:cs typeface="+mn-cs"/>
              </a:defRPr>
            </a:lvl1pPr>
          </a:lstStyle>
          <a:p>
            <a:pPr>
              <a:defRPr/>
            </a:pPr>
            <a:r>
              <a:rPr lang="en-US" smtClean="0"/>
              <a:t>CS 485 Web ApplicationDevelopment © 2016 by Y. Temtanapat</a:t>
            </a:r>
            <a:endParaRPr lang="en-US" sz="2000"/>
          </a:p>
        </p:txBody>
      </p:sp>
      <p:sp>
        <p:nvSpPr>
          <p:cNvPr id="14" name="Rectangle 6"/>
          <p:cNvSpPr>
            <a:spLocks noGrp="1" noChangeArrowheads="1"/>
          </p:cNvSpPr>
          <p:nvPr>
            <p:ph type="sldNum" sz="quarter" idx="4"/>
          </p:nvPr>
        </p:nvSpPr>
        <p:spPr>
          <a:xfrm>
            <a:off x="7429500" y="6243638"/>
            <a:ext cx="1257300" cy="457200"/>
          </a:xfrm>
          <a:prstGeom prst="rect">
            <a:avLst/>
          </a:prstGeom>
        </p:spPr>
        <p:txBody>
          <a:bodyPr/>
          <a:lstStyle>
            <a:lvl1pPr algn="r">
              <a:defRPr sz="1000" dirty="0" smtClean="0">
                <a:latin typeface="Comic Sans MS" pitchFamily="66" charset="0"/>
                <a:cs typeface="+mn-cs"/>
              </a:defRPr>
            </a:lvl1pPr>
          </a:lstStyle>
          <a:p>
            <a:pPr>
              <a:defRPr/>
            </a:pPr>
            <a:r>
              <a:rPr lang="en-US"/>
              <a:t> </a:t>
            </a:r>
            <a:fld id="{E0AADCF6-C579-4A6B-9F51-91E0C756F8F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4" r:id="rId11"/>
    <p:sldLayoutId id="2147483686" r:id="rId12"/>
    <p:sldLayoutId id="2147483687" r:id="rId13"/>
    <p:sldLayoutId id="2147483689" r:id="rId14"/>
  </p:sldLayoutIdLst>
  <p:timing>
    <p:tnLst>
      <p:par>
        <p:cTn id="1" dur="indefinite" restart="never" nodeType="tmRoot"/>
      </p:par>
    </p:tnLst>
  </p:timing>
  <p:hf hdr="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Angsana New" pitchFamily="18" charset="-34"/>
          <a:cs typeface="Angsana New" pitchFamily="18" charset="-34"/>
        </a:defRPr>
      </a:lvl2pPr>
      <a:lvl3pPr algn="l" rtl="0" fontAlgn="base">
        <a:spcBef>
          <a:spcPct val="0"/>
        </a:spcBef>
        <a:spcAft>
          <a:spcPct val="0"/>
        </a:spcAft>
        <a:defRPr sz="4000">
          <a:solidFill>
            <a:schemeClr val="tx2"/>
          </a:solidFill>
          <a:latin typeface="Angsana New" pitchFamily="18" charset="-34"/>
          <a:cs typeface="Angsana New" pitchFamily="18" charset="-34"/>
        </a:defRPr>
      </a:lvl3pPr>
      <a:lvl4pPr algn="l" rtl="0" fontAlgn="base">
        <a:spcBef>
          <a:spcPct val="0"/>
        </a:spcBef>
        <a:spcAft>
          <a:spcPct val="0"/>
        </a:spcAft>
        <a:defRPr sz="4000">
          <a:solidFill>
            <a:schemeClr val="tx2"/>
          </a:solidFill>
          <a:latin typeface="Angsana New" pitchFamily="18" charset="-34"/>
          <a:cs typeface="Angsana New" pitchFamily="18" charset="-34"/>
        </a:defRPr>
      </a:lvl4pPr>
      <a:lvl5pPr algn="l" rtl="0" fontAlgn="base">
        <a:spcBef>
          <a:spcPct val="0"/>
        </a:spcBef>
        <a:spcAft>
          <a:spcPct val="0"/>
        </a:spcAft>
        <a:defRPr sz="4000">
          <a:solidFill>
            <a:schemeClr val="tx2"/>
          </a:solidFill>
          <a:latin typeface="Angsana New" pitchFamily="18" charset="-34"/>
          <a:cs typeface="Angsana New" pitchFamily="18" charset="-34"/>
        </a:defRPr>
      </a:lvl5pPr>
      <a:lvl6pPr marL="457200" algn="l" rtl="0" eaLnBrk="1" fontAlgn="base" hangingPunct="1">
        <a:spcBef>
          <a:spcPct val="0"/>
        </a:spcBef>
        <a:spcAft>
          <a:spcPct val="0"/>
        </a:spcAft>
        <a:defRPr sz="4000">
          <a:solidFill>
            <a:schemeClr val="tx2"/>
          </a:solidFill>
          <a:latin typeface="Angsana New" pitchFamily="18" charset="-34"/>
          <a:cs typeface="Angsana New" pitchFamily="18" charset="-34"/>
        </a:defRPr>
      </a:lvl6pPr>
      <a:lvl7pPr marL="914400" algn="l" rtl="0" eaLnBrk="1" fontAlgn="base" hangingPunct="1">
        <a:spcBef>
          <a:spcPct val="0"/>
        </a:spcBef>
        <a:spcAft>
          <a:spcPct val="0"/>
        </a:spcAft>
        <a:defRPr sz="4000">
          <a:solidFill>
            <a:schemeClr val="tx2"/>
          </a:solidFill>
          <a:latin typeface="Angsana New" pitchFamily="18" charset="-34"/>
          <a:cs typeface="Angsana New" pitchFamily="18" charset="-34"/>
        </a:defRPr>
      </a:lvl7pPr>
      <a:lvl8pPr marL="1371600" algn="l" rtl="0" eaLnBrk="1" fontAlgn="base" hangingPunct="1">
        <a:spcBef>
          <a:spcPct val="0"/>
        </a:spcBef>
        <a:spcAft>
          <a:spcPct val="0"/>
        </a:spcAft>
        <a:defRPr sz="4000">
          <a:solidFill>
            <a:schemeClr val="tx2"/>
          </a:solidFill>
          <a:latin typeface="Angsana New" pitchFamily="18" charset="-34"/>
          <a:cs typeface="Angsana New" pitchFamily="18" charset="-34"/>
        </a:defRPr>
      </a:lvl8pPr>
      <a:lvl9pPr marL="1828800" algn="l" rtl="0" eaLnBrk="1" fontAlgn="base" hangingPunct="1">
        <a:spcBef>
          <a:spcPct val="0"/>
        </a:spcBef>
        <a:spcAft>
          <a:spcPct val="0"/>
        </a:spcAft>
        <a:defRPr sz="4000">
          <a:solidFill>
            <a:schemeClr val="tx2"/>
          </a:solidFill>
          <a:latin typeface="Angsana New" pitchFamily="18" charset="-34"/>
          <a:cs typeface="Angsana New" pitchFamily="18" charset="-34"/>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2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800">
          <a:solidFill>
            <a:schemeClr val="tx1"/>
          </a:solidFill>
          <a:latin typeface="+mn-lt"/>
          <a:cs typeface="+mn-cs"/>
        </a:defRPr>
      </a:lvl2pPr>
      <a:lvl3pPr marL="1022350" indent="-350838" algn="l" rtl="0" fontAlgn="base">
        <a:spcBef>
          <a:spcPct val="20000"/>
        </a:spcBef>
        <a:spcAft>
          <a:spcPct val="0"/>
        </a:spcAft>
        <a:buClr>
          <a:schemeClr val="accent1"/>
        </a:buClr>
        <a:buSzPct val="65000"/>
        <a:buFont typeface="Wingdings" pitchFamily="2" charset="2"/>
        <a:buChar char="n"/>
        <a:defRPr sz="2400">
          <a:solidFill>
            <a:schemeClr val="tx1"/>
          </a:solidFill>
          <a:latin typeface="+mn-lt"/>
          <a:cs typeface="+mn-cs"/>
        </a:defRPr>
      </a:lvl3pPr>
      <a:lvl4pPr marL="1339850" indent="-315913" algn="l" rtl="0" fontAlgn="base">
        <a:spcBef>
          <a:spcPct val="20000"/>
        </a:spcBef>
        <a:spcAft>
          <a:spcPct val="0"/>
        </a:spcAft>
        <a:buClr>
          <a:schemeClr val="accent2"/>
        </a:buClr>
        <a:buSzPct val="70000"/>
        <a:buFont typeface="Wingdings" pitchFamily="2" charset="2"/>
        <a:buChar char="q"/>
        <a:defRPr sz="2200">
          <a:solidFill>
            <a:schemeClr val="tx1"/>
          </a:solidFill>
          <a:latin typeface="+mn-lt"/>
          <a:cs typeface="+mn-cs"/>
        </a:defRPr>
      </a:lvl4pPr>
      <a:lvl5pPr marL="1681163" indent="-339725" algn="l" rtl="0" fontAlgn="base">
        <a:spcBef>
          <a:spcPct val="20000"/>
        </a:spcBef>
        <a:spcAft>
          <a:spcPct val="0"/>
        </a:spcAft>
        <a:buClr>
          <a:schemeClr val="accent1"/>
        </a:buClr>
        <a:buSzPct val="75000"/>
        <a:buFont typeface="Wingdings" pitchFamily="2" charset="2"/>
        <a:buChar char="§"/>
        <a:defRPr sz="2200">
          <a:solidFill>
            <a:schemeClr val="tx1"/>
          </a:solidFill>
          <a:latin typeface="+mn-lt"/>
          <a:cs typeface="+mn-cs"/>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200">
          <a:solidFill>
            <a:schemeClr val="tx1"/>
          </a:solidFill>
          <a:latin typeface="+mn-lt"/>
          <a:cs typeface="+mn-cs"/>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200">
          <a:solidFill>
            <a:schemeClr val="tx1"/>
          </a:solidFill>
          <a:latin typeface="+mn-lt"/>
          <a:cs typeface="+mn-cs"/>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200">
          <a:solidFill>
            <a:schemeClr val="tx1"/>
          </a:solidFill>
          <a:latin typeface="+mn-lt"/>
          <a:cs typeface="+mn-cs"/>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200">
          <a:solidFill>
            <a:schemeClr val="tx1"/>
          </a:solidFill>
          <a:latin typeface="+mn-lt"/>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w3.org/Style/Examples/007/units.en.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aniuse.com/#search=css" TargetMode="Externa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hyperlink" Target="http://www.w3schools.com/cssref/css3_browsersupport.asp"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standardista.com/wp-content/uploads/2012/01/specificity3.pdf"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CSS (Cascading Style Sheets)</a:t>
            </a:r>
            <a:endParaRPr lang="th-TH" dirty="0"/>
          </a:p>
        </p:txBody>
      </p:sp>
      <p:sp>
        <p:nvSpPr>
          <p:cNvPr id="3" name="Subtitle 2"/>
          <p:cNvSpPr>
            <a:spLocks noGrp="1"/>
          </p:cNvSpPr>
          <p:nvPr>
            <p:ph type="subTitle" idx="1"/>
          </p:nvPr>
        </p:nvSpPr>
        <p:spPr/>
        <p:txBody>
          <a:bodyPr/>
          <a:lstStyle/>
          <a:p>
            <a:r>
              <a:rPr lang="en-US" dirty="0" smtClean="0"/>
              <a:t>CS 485 Web Application Development</a:t>
            </a:r>
          </a:p>
          <a:p>
            <a:r>
              <a:rPr lang="th-TH" dirty="0" smtClean="0"/>
              <a:t>เยาวดี  เต็มธนาภัทร์</a:t>
            </a:r>
            <a:endParaRPr lang="en-US" dirty="0" smtClean="0"/>
          </a:p>
          <a:p>
            <a:r>
              <a:rPr lang="en-US" dirty="0" smtClean="0"/>
              <a:t>Lecture 3</a:t>
            </a:r>
            <a:endParaRPr lang="th-TH" dirty="0" smtClean="0"/>
          </a:p>
        </p:txBody>
      </p:sp>
      <p:sp>
        <p:nvSpPr>
          <p:cNvPr id="4" name="Date Placeholder 3"/>
          <p:cNvSpPr>
            <a:spLocks noGrp="1"/>
          </p:cNvSpPr>
          <p:nvPr>
            <p:ph type="dt" sz="half" idx="10"/>
          </p:nvPr>
        </p:nvSpPr>
        <p:spPr/>
        <p:txBody>
          <a:bodyPr/>
          <a:lstStyle/>
          <a:p>
            <a:pPr>
              <a:defRPr/>
            </a:pPr>
            <a:r>
              <a:rPr lang="en-US" smtClean="0"/>
              <a:t>Lecture 03</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3B8BFA49-24A3-4B99-A03C-9F8D19894D7A}"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ชนิดของ </a:t>
            </a:r>
            <a:r>
              <a:rPr lang="en-US" dirty="0" smtClean="0"/>
              <a:t>selector</a:t>
            </a:r>
            <a:r>
              <a:rPr lang="th-TH" dirty="0" smtClean="0"/>
              <a:t> </a:t>
            </a:r>
            <a:r>
              <a:rPr lang="en-US" dirty="0" smtClean="0"/>
              <a:t>(1)</a:t>
            </a:r>
            <a:endParaRPr lang="th-TH" dirty="0"/>
          </a:p>
        </p:txBody>
      </p:sp>
      <p:sp>
        <p:nvSpPr>
          <p:cNvPr id="3" name="Content Placeholder 2"/>
          <p:cNvSpPr>
            <a:spLocks noGrp="1"/>
          </p:cNvSpPr>
          <p:nvPr>
            <p:ph idx="1"/>
          </p:nvPr>
        </p:nvSpPr>
        <p:spPr>
          <a:xfrm>
            <a:off x="457200" y="1600201"/>
            <a:ext cx="8229600" cy="2286000"/>
          </a:xfrm>
        </p:spPr>
        <p:txBody>
          <a:bodyPr>
            <a:normAutofit/>
          </a:bodyPr>
          <a:lstStyle/>
          <a:p>
            <a:pPr marL="514350" indent="-514350">
              <a:lnSpc>
                <a:spcPct val="110000"/>
              </a:lnSpc>
              <a:spcBef>
                <a:spcPts val="700"/>
              </a:spcBef>
              <a:buSzPct val="100000"/>
              <a:buFont typeface="+mj-lt"/>
              <a:buAutoNum type="arabicPeriod"/>
            </a:pPr>
            <a:r>
              <a:rPr lang="en-US" b="1" dirty="0" smtClean="0">
                <a:solidFill>
                  <a:schemeClr val="accent1">
                    <a:lumMod val="50000"/>
                  </a:schemeClr>
                </a:solidFill>
              </a:rPr>
              <a:t>Tag selector: </a:t>
            </a:r>
            <a:r>
              <a:rPr lang="en-US" dirty="0" smtClean="0"/>
              <a:t>style </a:t>
            </a:r>
            <a:r>
              <a:rPr lang="th-TH" dirty="0" smtClean="0"/>
              <a:t>ถูก </a:t>
            </a:r>
            <a:r>
              <a:rPr lang="en-US" dirty="0" smtClean="0"/>
              <a:t>applied </a:t>
            </a:r>
            <a:r>
              <a:rPr lang="th-TH" dirty="0" smtClean="0"/>
              <a:t>กับ </a:t>
            </a:r>
            <a:r>
              <a:rPr lang="en-US" dirty="0" smtClean="0"/>
              <a:t>content </a:t>
            </a:r>
            <a:r>
              <a:rPr lang="th-TH" dirty="0" smtClean="0"/>
              <a:t>ของ </a:t>
            </a:r>
            <a:r>
              <a:rPr lang="en-US" dirty="0" smtClean="0"/>
              <a:t>tag </a:t>
            </a:r>
            <a:r>
              <a:rPr lang="th-TH" dirty="0" smtClean="0"/>
              <a:t>ชนิดที่ระบุ </a:t>
            </a:r>
          </a:p>
          <a:p>
            <a:pPr lvl="1">
              <a:lnSpc>
                <a:spcPct val="110000"/>
              </a:lnSpc>
              <a:spcBef>
                <a:spcPts val="700"/>
              </a:spcBef>
            </a:pPr>
            <a:r>
              <a:rPr lang="th-TH" dirty="0" smtClean="0"/>
              <a:t>รูปแบบ </a:t>
            </a:r>
            <a:r>
              <a:rPr lang="en-US" dirty="0" smtClean="0"/>
              <a:t>selector: </a:t>
            </a:r>
            <a:r>
              <a:rPr lang="en-US" sz="1900" b="1" i="1" dirty="0" err="1" smtClean="0">
                <a:solidFill>
                  <a:srgbClr val="008000"/>
                </a:solidFill>
                <a:latin typeface="Courier New" pitchFamily="49" charset="0"/>
                <a:cs typeface="Courier New" pitchFamily="49" charset="0"/>
              </a:rPr>
              <a:t>tagName</a:t>
            </a:r>
            <a:r>
              <a:rPr lang="en-US" sz="1900" b="1" dirty="0" smtClean="0">
                <a:solidFill>
                  <a:srgbClr val="0000CC"/>
                </a:solidFill>
                <a:latin typeface="Courier New" pitchFamily="49" charset="0"/>
                <a:cs typeface="Courier New" pitchFamily="49" charset="0"/>
              </a:rPr>
              <a:t> </a:t>
            </a:r>
            <a:r>
              <a:rPr lang="en-US" sz="1900" b="1" dirty="0" smtClean="0">
                <a:solidFill>
                  <a:schemeClr val="accent1">
                    <a:lumMod val="50000"/>
                  </a:schemeClr>
                </a:solidFill>
                <a:latin typeface="Courier New" pitchFamily="49" charset="0"/>
                <a:cs typeface="Courier New" pitchFamily="49" charset="0"/>
              </a:rPr>
              <a:t>[</a:t>
            </a:r>
            <a:r>
              <a:rPr lang="en-US" sz="1900" b="1" dirty="0" smtClean="0">
                <a:solidFill>
                  <a:srgbClr val="0000CC"/>
                </a:solidFill>
                <a:latin typeface="Courier New" pitchFamily="49" charset="0"/>
                <a:cs typeface="Courier New" pitchFamily="49" charset="0"/>
              </a:rPr>
              <a:t>, </a:t>
            </a:r>
            <a:r>
              <a:rPr lang="en-US" sz="1900" b="1" i="1" dirty="0" err="1" smtClean="0">
                <a:solidFill>
                  <a:srgbClr val="008000"/>
                </a:solidFill>
                <a:latin typeface="Courier New" pitchFamily="49" charset="0"/>
                <a:cs typeface="Courier New" pitchFamily="49" charset="0"/>
              </a:rPr>
              <a:t>tagNameN</a:t>
            </a:r>
            <a:r>
              <a:rPr lang="en-US" sz="1900" b="1" dirty="0" smtClean="0">
                <a:solidFill>
                  <a:schemeClr val="accent1">
                    <a:lumMod val="50000"/>
                  </a:schemeClr>
                </a:solidFill>
                <a:latin typeface="Courier New" pitchFamily="49" charset="0"/>
                <a:cs typeface="Courier New" pitchFamily="49" charset="0"/>
              </a:rPr>
              <a:t>]*</a:t>
            </a:r>
          </a:p>
        </p:txBody>
      </p:sp>
      <p:sp>
        <p:nvSpPr>
          <p:cNvPr id="4" name="Date Placeholder 3"/>
          <p:cNvSpPr>
            <a:spLocks noGrp="1"/>
          </p:cNvSpPr>
          <p:nvPr>
            <p:ph type="dt" sz="half" idx="10"/>
          </p:nvPr>
        </p:nvSpPr>
        <p:spPr/>
        <p:txBody>
          <a:bodyPr/>
          <a:lstStyle/>
          <a:p>
            <a:pPr>
              <a:defRPr/>
            </a:pPr>
            <a:r>
              <a:rPr lang="en-US" smtClean="0"/>
              <a:t>Lecture 03</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10</a:t>
            </a:fld>
            <a:endParaRPr lang="en-US"/>
          </a:p>
        </p:txBody>
      </p:sp>
      <p:sp>
        <p:nvSpPr>
          <p:cNvPr id="9" name="Rectangle 8"/>
          <p:cNvSpPr/>
          <p:nvPr/>
        </p:nvSpPr>
        <p:spPr>
          <a:xfrm>
            <a:off x="381000" y="2895600"/>
            <a:ext cx="4800600" cy="1569660"/>
          </a:xfrm>
          <a:prstGeom prst="rect">
            <a:avLst/>
          </a:prstGeom>
          <a:ln>
            <a:solidFill>
              <a:srgbClr val="0000CC"/>
            </a:solidFill>
          </a:ln>
        </p:spPr>
        <p:txBody>
          <a:bodyPr wrap="square" lIns="36000" rIns="36000">
            <a:spAutoFit/>
          </a:bodyPr>
          <a:lstStyle/>
          <a:p>
            <a:r>
              <a:rPr lang="en-US" sz="1600" dirty="0" smtClean="0">
                <a:latin typeface="Courier New" pitchFamily="49" charset="0"/>
              </a:rPr>
              <a:t>&lt;style&gt;</a:t>
            </a:r>
          </a:p>
          <a:p>
            <a:r>
              <a:rPr lang="en-US" sz="1600" dirty="0" smtClean="0">
                <a:solidFill>
                  <a:srgbClr val="0000CC"/>
                </a:solidFill>
                <a:latin typeface="Courier New" pitchFamily="49" charset="0"/>
              </a:rPr>
              <a:t>  </a:t>
            </a:r>
            <a:r>
              <a:rPr lang="en-US" sz="1600" b="1" dirty="0" smtClean="0">
                <a:solidFill>
                  <a:srgbClr val="0000CC"/>
                </a:solidFill>
                <a:latin typeface="Courier New" pitchFamily="49" charset="0"/>
              </a:rPr>
              <a:t> h1, h2, h3</a:t>
            </a:r>
            <a:r>
              <a:rPr lang="en-US" sz="1600" dirty="0" smtClean="0">
                <a:solidFill>
                  <a:srgbClr val="0000CC"/>
                </a:solidFill>
                <a:latin typeface="Courier New" pitchFamily="49" charset="0"/>
              </a:rPr>
              <a:t> {</a:t>
            </a:r>
          </a:p>
          <a:p>
            <a:r>
              <a:rPr lang="en-US" sz="1600" dirty="0" smtClean="0">
                <a:solidFill>
                  <a:srgbClr val="0000CC"/>
                </a:solidFill>
                <a:latin typeface="Courier New" pitchFamily="49" charset="0"/>
              </a:rPr>
              <a:t>     </a:t>
            </a:r>
            <a:r>
              <a:rPr lang="en-US" sz="1600" dirty="0" smtClean="0">
                <a:solidFill>
                  <a:srgbClr val="008000"/>
                </a:solidFill>
                <a:latin typeface="Courier New" pitchFamily="49" charset="0"/>
              </a:rPr>
              <a:t>font-family:"Tahoma", sans-serif;</a:t>
            </a:r>
          </a:p>
          <a:p>
            <a:r>
              <a:rPr lang="en-US" sz="1600" dirty="0" smtClean="0">
                <a:solidFill>
                  <a:srgbClr val="008000"/>
                </a:solidFill>
                <a:latin typeface="Courier New" pitchFamily="49" charset="0"/>
              </a:rPr>
              <a:t>     color: blue;</a:t>
            </a:r>
          </a:p>
          <a:p>
            <a:r>
              <a:rPr lang="en-US" sz="1600" dirty="0" smtClean="0">
                <a:solidFill>
                  <a:srgbClr val="0000CC"/>
                </a:solidFill>
                <a:latin typeface="Courier New" pitchFamily="49" charset="0"/>
              </a:rPr>
              <a:t>   }</a:t>
            </a:r>
          </a:p>
          <a:p>
            <a:r>
              <a:rPr lang="en-US" sz="1600" dirty="0" smtClean="0">
                <a:latin typeface="Courier New" pitchFamily="49" charset="0"/>
              </a:rPr>
              <a:t>&lt;/style&gt;</a:t>
            </a:r>
            <a:endParaRPr lang="th-TH" sz="1600" dirty="0"/>
          </a:p>
        </p:txBody>
      </p:sp>
      <p:sp>
        <p:nvSpPr>
          <p:cNvPr id="10" name="Rectangle 9"/>
          <p:cNvSpPr/>
          <p:nvPr/>
        </p:nvSpPr>
        <p:spPr>
          <a:xfrm>
            <a:off x="4114800" y="3810000"/>
            <a:ext cx="4800600" cy="1569660"/>
          </a:xfrm>
          <a:prstGeom prst="rect">
            <a:avLst/>
          </a:prstGeom>
          <a:solidFill>
            <a:schemeClr val="bg1"/>
          </a:solidFill>
          <a:ln>
            <a:solidFill>
              <a:schemeClr val="tx2">
                <a:lumMod val="75000"/>
              </a:schemeClr>
            </a:solidFill>
          </a:ln>
        </p:spPr>
        <p:txBody>
          <a:bodyPr wrap="square" lIns="36000" rIns="36000">
            <a:spAutoFit/>
          </a:bodyPr>
          <a:lstStyle/>
          <a:p>
            <a:r>
              <a:rPr lang="en-US" sz="1600" dirty="0" smtClean="0">
                <a:solidFill>
                  <a:srgbClr val="008000"/>
                </a:solidFill>
                <a:latin typeface="Courier New" pitchFamily="49" charset="0"/>
              </a:rPr>
              <a:t>&lt;</a:t>
            </a:r>
            <a:r>
              <a:rPr lang="en-US" sz="1600" b="1" dirty="0" smtClean="0">
                <a:solidFill>
                  <a:srgbClr val="0000CC"/>
                </a:solidFill>
                <a:latin typeface="Courier New" pitchFamily="49" charset="0"/>
              </a:rPr>
              <a:t>h1</a:t>
            </a:r>
            <a:r>
              <a:rPr lang="en-US" sz="1600" dirty="0" smtClean="0">
                <a:solidFill>
                  <a:srgbClr val="008000"/>
                </a:solidFill>
                <a:latin typeface="Courier New" pitchFamily="49" charset="0"/>
              </a:rPr>
              <a:t>&gt;</a:t>
            </a:r>
            <a:r>
              <a:rPr lang="en-US" sz="1600" dirty="0" smtClean="0">
                <a:latin typeface="Courier New" pitchFamily="49" charset="0"/>
              </a:rPr>
              <a:t>Introduction:</a:t>
            </a:r>
            <a:r>
              <a:rPr lang="en-US" sz="1600" dirty="0" smtClean="0">
                <a:solidFill>
                  <a:srgbClr val="008000"/>
                </a:solidFill>
                <a:latin typeface="Courier New" pitchFamily="49" charset="0"/>
              </a:rPr>
              <a:t>&lt;/h1&gt;</a:t>
            </a:r>
          </a:p>
          <a:p>
            <a:r>
              <a:rPr lang="en-US" sz="1600" dirty="0" smtClean="0">
                <a:solidFill>
                  <a:srgbClr val="008000"/>
                </a:solidFill>
                <a:latin typeface="Courier New" pitchFamily="49" charset="0"/>
              </a:rPr>
              <a:t>&lt;</a:t>
            </a:r>
            <a:r>
              <a:rPr lang="en-US" sz="1600" b="1" dirty="0" smtClean="0">
                <a:solidFill>
                  <a:srgbClr val="0000CC"/>
                </a:solidFill>
                <a:latin typeface="Courier New" pitchFamily="49" charset="0"/>
              </a:rPr>
              <a:t>h2</a:t>
            </a:r>
            <a:r>
              <a:rPr lang="en-US" sz="1600" dirty="0" smtClean="0">
                <a:solidFill>
                  <a:srgbClr val="008000"/>
                </a:solidFill>
                <a:latin typeface="Courier New" pitchFamily="49" charset="0"/>
              </a:rPr>
              <a:t>&gt;</a:t>
            </a:r>
            <a:r>
              <a:rPr lang="en-US" sz="1600" dirty="0" smtClean="0">
                <a:latin typeface="Courier New" pitchFamily="49" charset="0"/>
              </a:rPr>
              <a:t>Problem Description</a:t>
            </a:r>
            <a:r>
              <a:rPr lang="en-US" sz="1600" dirty="0" smtClean="0">
                <a:solidFill>
                  <a:srgbClr val="008000"/>
                </a:solidFill>
                <a:latin typeface="Courier New" pitchFamily="49" charset="0"/>
              </a:rPr>
              <a:t>&lt;/h2&gt;</a:t>
            </a:r>
          </a:p>
          <a:p>
            <a:r>
              <a:rPr lang="en-US" sz="1600" dirty="0" smtClean="0">
                <a:latin typeface="Courier New" pitchFamily="49" charset="0"/>
              </a:rPr>
              <a:t>&lt;p&gt;Some text&lt;/p&gt;</a:t>
            </a:r>
          </a:p>
          <a:p>
            <a:r>
              <a:rPr lang="en-US" sz="1600" dirty="0" smtClean="0">
                <a:solidFill>
                  <a:srgbClr val="008000"/>
                </a:solidFill>
                <a:latin typeface="Courier New" pitchFamily="49" charset="0"/>
              </a:rPr>
              <a:t>&lt;</a:t>
            </a:r>
            <a:r>
              <a:rPr lang="en-US" sz="1600" b="1" dirty="0" smtClean="0">
                <a:solidFill>
                  <a:srgbClr val="0000CC"/>
                </a:solidFill>
                <a:latin typeface="Courier New" pitchFamily="49" charset="0"/>
              </a:rPr>
              <a:t>h3</a:t>
            </a:r>
            <a:r>
              <a:rPr lang="en-US" sz="1600" dirty="0" smtClean="0">
                <a:solidFill>
                  <a:srgbClr val="008000"/>
                </a:solidFill>
                <a:latin typeface="Courier New" pitchFamily="49" charset="0"/>
              </a:rPr>
              <a:t>&gt;</a:t>
            </a:r>
            <a:r>
              <a:rPr lang="en-US" sz="1600" dirty="0" smtClean="0">
                <a:latin typeface="Courier New" pitchFamily="49" charset="0"/>
              </a:rPr>
              <a:t>Section 1:</a:t>
            </a:r>
            <a:r>
              <a:rPr lang="en-US" sz="1600" dirty="0" smtClean="0">
                <a:solidFill>
                  <a:srgbClr val="008000"/>
                </a:solidFill>
                <a:latin typeface="Courier New" pitchFamily="49" charset="0"/>
              </a:rPr>
              <a:t>&lt;/h3&gt;</a:t>
            </a:r>
          </a:p>
          <a:p>
            <a:r>
              <a:rPr lang="en-US" sz="1600" dirty="0" smtClean="0">
                <a:latin typeface="Courier New" pitchFamily="49" charset="0"/>
              </a:rPr>
              <a:t>&lt;p&gt;Another text&lt;/p&gt;</a:t>
            </a:r>
          </a:p>
          <a:p>
            <a:r>
              <a:rPr lang="en-US" sz="1600" dirty="0" smtClean="0">
                <a:latin typeface="Courier New" pitchFamily="49" charset="0"/>
              </a:rPr>
              <a:t>...</a:t>
            </a:r>
            <a:endParaRPr lang="th-TH" sz="1600" dirty="0"/>
          </a:p>
        </p:txBody>
      </p:sp>
      <p:pic>
        <p:nvPicPr>
          <p:cNvPr id="1026" name="Picture 2"/>
          <p:cNvPicPr>
            <a:picLocks noChangeAspect="1" noChangeArrowheads="1"/>
          </p:cNvPicPr>
          <p:nvPr/>
        </p:nvPicPr>
        <p:blipFill>
          <a:blip r:embed="rId2" cstate="print"/>
          <a:srcRect/>
          <a:stretch>
            <a:fillRect/>
          </a:stretch>
        </p:blipFill>
        <p:spPr bwMode="auto">
          <a:xfrm>
            <a:off x="7315200" y="2667000"/>
            <a:ext cx="1600200" cy="1245870"/>
          </a:xfrm>
          <a:prstGeom prst="rect">
            <a:avLst/>
          </a:prstGeom>
          <a:noFill/>
          <a:ln w="9525">
            <a:solidFill>
              <a:srgbClr val="00B0F0"/>
            </a:solidFill>
            <a:miter lim="800000"/>
            <a:headEnd/>
            <a:tailEnd/>
          </a:ln>
        </p:spPr>
      </p:pic>
      <p:grpSp>
        <p:nvGrpSpPr>
          <p:cNvPr id="14" name="Group 13"/>
          <p:cNvGrpSpPr/>
          <p:nvPr/>
        </p:nvGrpSpPr>
        <p:grpSpPr>
          <a:xfrm>
            <a:off x="1066800" y="5257800"/>
            <a:ext cx="7696200" cy="934322"/>
            <a:chOff x="1066800" y="5257800"/>
            <a:chExt cx="7696200" cy="934322"/>
          </a:xfrm>
        </p:grpSpPr>
        <p:sp>
          <p:nvSpPr>
            <p:cNvPr id="12" name="Rectangle 11"/>
            <p:cNvSpPr/>
            <p:nvPr/>
          </p:nvSpPr>
          <p:spPr>
            <a:xfrm>
              <a:off x="1066800" y="5410200"/>
              <a:ext cx="7696200" cy="781922"/>
            </a:xfrm>
            <a:prstGeom prst="rect">
              <a:avLst/>
            </a:prstGeom>
            <a:ln>
              <a:solidFill>
                <a:schemeClr val="bg2">
                  <a:lumMod val="75000"/>
                </a:schemeClr>
              </a:solidFill>
            </a:ln>
          </p:spPr>
          <p:txBody>
            <a:bodyPr wrap="square" tIns="180000">
              <a:spAutoFit/>
            </a:bodyPr>
            <a:lstStyle/>
            <a:p>
              <a:r>
                <a:rPr lang="th-TH" dirty="0" smtClean="0">
                  <a:latin typeface="Tahoma" pitchFamily="34" charset="0"/>
                  <a:ea typeface="Tahoma" pitchFamily="34" charset="0"/>
                  <a:cs typeface="Tahoma" pitchFamily="34" charset="0"/>
                </a:rPr>
                <a:t>ถ้าต้องการให้หลาย </a:t>
              </a:r>
              <a:r>
                <a:rPr lang="en-US" dirty="0" smtClean="0">
                  <a:latin typeface="Tahoma" pitchFamily="34" charset="0"/>
                  <a:ea typeface="Tahoma" pitchFamily="34" charset="0"/>
                  <a:cs typeface="Tahoma" pitchFamily="34" charset="0"/>
                </a:rPr>
                <a:t>selector </a:t>
              </a:r>
              <a:r>
                <a:rPr lang="th-TH" dirty="0" smtClean="0">
                  <a:latin typeface="Tahoma" pitchFamily="34" charset="0"/>
                  <a:ea typeface="Tahoma" pitchFamily="34" charset="0"/>
                  <a:cs typeface="Tahoma" pitchFamily="34" charset="0"/>
                </a:rPr>
                <a:t>ใช้</a:t>
              </a:r>
              <a:r>
                <a:rPr lang="en-US" dirty="0" smtClean="0">
                  <a:latin typeface="Tahoma" pitchFamily="34" charset="0"/>
                  <a:ea typeface="Tahoma" pitchFamily="34" charset="0"/>
                  <a:cs typeface="Tahoma" pitchFamily="34" charset="0"/>
                </a:rPr>
                <a:t> style </a:t>
              </a:r>
              <a:r>
                <a:rPr lang="th-TH" dirty="0" smtClean="0">
                  <a:latin typeface="Tahoma" pitchFamily="34" charset="0"/>
                  <a:ea typeface="Tahoma" pitchFamily="34" charset="0"/>
                  <a:cs typeface="Tahoma" pitchFamily="34" charset="0"/>
                </a:rPr>
                <a:t>เดียวกัน คั่นแยก </a:t>
              </a:r>
              <a:r>
                <a:rPr lang="en-US" dirty="0" smtClean="0">
                  <a:latin typeface="Tahoma" pitchFamily="34" charset="0"/>
                  <a:ea typeface="Tahoma" pitchFamily="34" charset="0"/>
                  <a:cs typeface="Tahoma" pitchFamily="34" charset="0"/>
                </a:rPr>
                <a:t>selector </a:t>
              </a:r>
              <a:r>
                <a:rPr lang="th-TH" dirty="0" smtClean="0">
                  <a:latin typeface="Tahoma" pitchFamily="34" charset="0"/>
                  <a:ea typeface="Tahoma" pitchFamily="34" charset="0"/>
                  <a:cs typeface="Tahoma" pitchFamily="34" charset="0"/>
                </a:rPr>
                <a:t>ด้วย </a:t>
              </a:r>
              <a:r>
                <a:rPr lang="en-US" dirty="0" smtClean="0">
                  <a:latin typeface="Tahoma" pitchFamily="34" charset="0"/>
                  <a:ea typeface="Tahoma" pitchFamily="34" charset="0"/>
                  <a:cs typeface="Tahoma" pitchFamily="34" charset="0"/>
                </a:rPr>
                <a:t>comma </a:t>
              </a:r>
              <a:r>
                <a:rPr lang="th-TH" dirty="0" smtClean="0">
                  <a:latin typeface="Tahoma" pitchFamily="34" charset="0"/>
                  <a:ea typeface="Tahoma" pitchFamily="34" charset="0"/>
                  <a:cs typeface="Tahoma" pitchFamily="34" charset="0"/>
                </a:rPr>
                <a:t>(</a:t>
              </a:r>
              <a:r>
                <a:rPr lang="en-US" dirty="0" smtClean="0">
                  <a:latin typeface="Tahoma" pitchFamily="34" charset="0"/>
                  <a:ea typeface="Tahoma" pitchFamily="34" charset="0"/>
                  <a:cs typeface="Tahoma" pitchFamily="34" charset="0"/>
                </a:rPr>
                <a:t>,)</a:t>
              </a:r>
              <a:endParaRPr lang="th-TH" dirty="0" smtClean="0">
                <a:latin typeface="Tahoma" pitchFamily="34" charset="0"/>
                <a:ea typeface="Tahoma" pitchFamily="34" charset="0"/>
                <a:cs typeface="Tahoma" pitchFamily="34" charset="0"/>
              </a:endParaRPr>
            </a:p>
            <a:p>
              <a:r>
                <a:rPr lang="th-TH" u="sng" dirty="0" smtClean="0">
                  <a:solidFill>
                    <a:schemeClr val="accent1">
                      <a:lumMod val="75000"/>
                    </a:schemeClr>
                  </a:solidFill>
                  <a:latin typeface="Tahoma" pitchFamily="34" charset="0"/>
                  <a:ea typeface="Tahoma" pitchFamily="34" charset="0"/>
                  <a:cs typeface="Tahoma" pitchFamily="34" charset="0"/>
                </a:rPr>
                <a:t>หมายเหตุ</a:t>
              </a:r>
              <a:r>
                <a:rPr lang="th-TH" dirty="0" smtClean="0">
                  <a:latin typeface="Tahoma" pitchFamily="34" charset="0"/>
                  <a:ea typeface="Tahoma" pitchFamily="34" charset="0"/>
                  <a:cs typeface="Tahoma" pitchFamily="34" charset="0"/>
                </a:rPr>
                <a:t> ใช้ได้กับ </a:t>
              </a:r>
              <a:r>
                <a:rPr lang="en-US" dirty="0" smtClean="0">
                  <a:latin typeface="Tahoma" pitchFamily="34" charset="0"/>
                  <a:ea typeface="Tahoma" pitchFamily="34" charset="0"/>
                  <a:cs typeface="Tahoma" pitchFamily="34" charset="0"/>
                </a:rPr>
                <a:t>selector </a:t>
              </a:r>
              <a:r>
                <a:rPr lang="th-TH" dirty="0" smtClean="0">
                  <a:latin typeface="Tahoma" pitchFamily="34" charset="0"/>
                  <a:ea typeface="Tahoma" pitchFamily="34" charset="0"/>
                  <a:cs typeface="Tahoma" pitchFamily="34" charset="0"/>
                </a:rPr>
                <a:t>ทุกแบบ</a:t>
              </a:r>
              <a:endParaRPr lang="en-US" dirty="0" smtClean="0">
                <a:latin typeface="Tahoma" pitchFamily="34" charset="0"/>
                <a:ea typeface="Tahoma" pitchFamily="34" charset="0"/>
                <a:cs typeface="Tahoma" pitchFamily="34" charset="0"/>
              </a:endParaRPr>
            </a:p>
          </p:txBody>
        </p:sp>
        <p:sp>
          <p:nvSpPr>
            <p:cNvPr id="13" name="Text Box 8"/>
            <p:cNvSpPr txBox="1">
              <a:spLocks noChangeArrowheads="1"/>
            </p:cNvSpPr>
            <p:nvPr/>
          </p:nvSpPr>
          <p:spPr bwMode="auto">
            <a:xfrm>
              <a:off x="1219200" y="5257800"/>
              <a:ext cx="663963" cy="288000"/>
            </a:xfrm>
            <a:prstGeom prst="rect">
              <a:avLst/>
            </a:prstGeom>
            <a:solidFill>
              <a:schemeClr val="bg1"/>
            </a:solidFill>
            <a:ln w="9525">
              <a:noFill/>
              <a:miter lim="800000"/>
              <a:headEnd/>
              <a:tailEnd/>
            </a:ln>
          </p:spPr>
          <p:txBody>
            <a:bodyPr wrap="none">
              <a:spAutoFit/>
            </a:bodyPr>
            <a:lstStyle/>
            <a:p>
              <a:pPr algn="ctr">
                <a:spcBef>
                  <a:spcPct val="0"/>
                </a:spcBef>
                <a:buClrTx/>
                <a:buSzTx/>
                <a:buFontTx/>
                <a:buNone/>
              </a:pPr>
              <a:r>
                <a:rPr lang="en-US" sz="1600" dirty="0" smtClean="0">
                  <a:solidFill>
                    <a:srgbClr val="0070C0"/>
                  </a:solidFill>
                  <a:latin typeface="Comic Sans MS" pitchFamily="66" charset="0"/>
                </a:rPr>
                <a:t>Note</a:t>
              </a:r>
              <a:endParaRPr lang="en-US" sz="1600" dirty="0">
                <a:solidFill>
                  <a:srgbClr val="0070C0"/>
                </a:solidFill>
                <a:latin typeface="Comic Sans MS"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heckerboard(across)">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heckerboard(across)">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ชนิดของ </a:t>
            </a:r>
            <a:r>
              <a:rPr lang="en-US" dirty="0" smtClean="0"/>
              <a:t>selector</a:t>
            </a:r>
            <a:r>
              <a:rPr lang="th-TH" dirty="0" smtClean="0"/>
              <a:t> </a:t>
            </a:r>
            <a:r>
              <a:rPr lang="en-US" dirty="0" smtClean="0"/>
              <a:t>(2)</a:t>
            </a:r>
            <a:endParaRPr lang="th-TH" dirty="0"/>
          </a:p>
        </p:txBody>
      </p:sp>
      <p:sp>
        <p:nvSpPr>
          <p:cNvPr id="3" name="Content Placeholder 2"/>
          <p:cNvSpPr>
            <a:spLocks noGrp="1"/>
          </p:cNvSpPr>
          <p:nvPr>
            <p:ph idx="1"/>
          </p:nvPr>
        </p:nvSpPr>
        <p:spPr>
          <a:xfrm>
            <a:off x="457200" y="1600201"/>
            <a:ext cx="8229600" cy="2590799"/>
          </a:xfrm>
        </p:spPr>
        <p:txBody>
          <a:bodyPr>
            <a:normAutofit fontScale="92500" lnSpcReduction="20000"/>
          </a:bodyPr>
          <a:lstStyle/>
          <a:p>
            <a:pPr marL="514350" indent="-514350">
              <a:lnSpc>
                <a:spcPct val="110000"/>
              </a:lnSpc>
              <a:spcBef>
                <a:spcPts val="1800"/>
              </a:spcBef>
              <a:buSzPct val="100000"/>
              <a:buFont typeface="+mj-lt"/>
              <a:buAutoNum type="arabicPeriod" startAt="2"/>
            </a:pPr>
            <a:r>
              <a:rPr lang="en-US" b="1" dirty="0" smtClean="0">
                <a:solidFill>
                  <a:schemeClr val="accent1">
                    <a:lumMod val="50000"/>
                  </a:schemeClr>
                </a:solidFill>
              </a:rPr>
              <a:t>Class selector: </a:t>
            </a:r>
            <a:r>
              <a:rPr lang="en-US" dirty="0" smtClean="0"/>
              <a:t>style </a:t>
            </a:r>
            <a:r>
              <a:rPr lang="th-TH" dirty="0" smtClean="0"/>
              <a:t>ถูก </a:t>
            </a:r>
            <a:r>
              <a:rPr lang="en-US" dirty="0" smtClean="0"/>
              <a:t>applied </a:t>
            </a:r>
            <a:r>
              <a:rPr lang="th-TH" dirty="0" smtClean="0"/>
              <a:t>กับ </a:t>
            </a:r>
            <a:r>
              <a:rPr lang="en-US" dirty="0" smtClean="0"/>
              <a:t>content </a:t>
            </a:r>
            <a:r>
              <a:rPr lang="th-TH" dirty="0" smtClean="0"/>
              <a:t>ของ </a:t>
            </a:r>
            <a:r>
              <a:rPr lang="en-US" dirty="0" smtClean="0"/>
              <a:t>tag </a:t>
            </a:r>
            <a:r>
              <a:rPr lang="th-TH" dirty="0" smtClean="0"/>
              <a:t>ที่มีชื่อ</a:t>
            </a:r>
            <a:r>
              <a:rPr lang="en-US" dirty="0" smtClean="0"/>
              <a:t> class </a:t>
            </a:r>
            <a:r>
              <a:rPr lang="th-TH" dirty="0" smtClean="0"/>
              <a:t>ตรงกับที่ระบุไว้ (สามารถมี </a:t>
            </a:r>
            <a:r>
              <a:rPr lang="en-US" dirty="0" smtClean="0"/>
              <a:t>class </a:t>
            </a:r>
            <a:r>
              <a:rPr lang="th-TH" dirty="0" smtClean="0"/>
              <a:t>เดียวกันได้หลายที่ในหน้าเพจ)</a:t>
            </a:r>
            <a:endParaRPr lang="en-US" dirty="0" smtClean="0"/>
          </a:p>
          <a:p>
            <a:pPr lvl="1">
              <a:lnSpc>
                <a:spcPct val="110000"/>
              </a:lnSpc>
              <a:spcBef>
                <a:spcPts val="700"/>
              </a:spcBef>
            </a:pPr>
            <a:r>
              <a:rPr lang="th-TH" dirty="0" smtClean="0"/>
              <a:t>รูปแบบ </a:t>
            </a:r>
            <a:r>
              <a:rPr lang="en-US" dirty="0" smtClean="0"/>
              <a:t>selector: </a:t>
            </a:r>
            <a:r>
              <a:rPr lang="en-US" sz="1900" b="1" dirty="0" smtClean="0">
                <a:solidFill>
                  <a:srgbClr val="0000CC"/>
                </a:solidFill>
                <a:latin typeface="Courier New" pitchFamily="49" charset="0"/>
                <a:cs typeface="Courier New" pitchFamily="49" charset="0"/>
              </a:rPr>
              <a:t>.</a:t>
            </a:r>
            <a:r>
              <a:rPr lang="en-US" sz="1900" b="1" i="1" dirty="0" err="1" smtClean="0">
                <a:solidFill>
                  <a:srgbClr val="008000"/>
                </a:solidFill>
                <a:latin typeface="Courier New" pitchFamily="49" charset="0"/>
                <a:cs typeface="Courier New" pitchFamily="49" charset="0"/>
              </a:rPr>
              <a:t>className</a:t>
            </a:r>
            <a:endParaRPr lang="en-US" sz="1900" b="1" i="1" dirty="0" smtClean="0">
              <a:solidFill>
                <a:srgbClr val="008000"/>
              </a:solidFill>
              <a:latin typeface="Courier New" pitchFamily="49" charset="0"/>
              <a:cs typeface="Courier New" pitchFamily="49" charset="0"/>
            </a:endParaRPr>
          </a:p>
          <a:p>
            <a:pPr lvl="2">
              <a:lnSpc>
                <a:spcPct val="110000"/>
              </a:lnSpc>
              <a:spcBef>
                <a:spcPts val="700"/>
              </a:spcBef>
            </a:pPr>
            <a:r>
              <a:rPr lang="en-US" dirty="0" smtClean="0"/>
              <a:t>generic class </a:t>
            </a:r>
            <a:r>
              <a:rPr lang="th-TH" dirty="0" smtClean="0"/>
              <a:t>ใช้กับทุก </a:t>
            </a:r>
            <a:r>
              <a:rPr lang="en-US" dirty="0" smtClean="0"/>
              <a:t>tag </a:t>
            </a:r>
            <a:r>
              <a:rPr lang="th-TH" dirty="0" smtClean="0"/>
              <a:t>ที่มีชื่อ </a:t>
            </a:r>
            <a:r>
              <a:rPr lang="en-US" dirty="0" smtClean="0"/>
              <a:t>class</a:t>
            </a:r>
            <a:r>
              <a:rPr lang="th-TH" dirty="0" smtClean="0"/>
              <a:t> ที่ระบุ</a:t>
            </a:r>
            <a:endParaRPr lang="en-US" dirty="0" smtClean="0"/>
          </a:p>
          <a:p>
            <a:pPr lvl="1">
              <a:lnSpc>
                <a:spcPct val="110000"/>
              </a:lnSpc>
              <a:spcBef>
                <a:spcPts val="700"/>
              </a:spcBef>
            </a:pPr>
            <a:r>
              <a:rPr lang="th-TH" dirty="0" smtClean="0"/>
              <a:t>รูปแบบ </a:t>
            </a:r>
            <a:r>
              <a:rPr lang="en-US" dirty="0" smtClean="0"/>
              <a:t>selector: </a:t>
            </a:r>
            <a:r>
              <a:rPr lang="en-US" sz="1900" b="1" i="1" dirty="0" err="1" smtClean="0">
                <a:solidFill>
                  <a:srgbClr val="008000"/>
                </a:solidFill>
                <a:latin typeface="Courier New" pitchFamily="49" charset="0"/>
                <a:cs typeface="Courier New" pitchFamily="49" charset="0"/>
              </a:rPr>
              <a:t>tagName</a:t>
            </a:r>
            <a:r>
              <a:rPr lang="en-US" sz="1900" b="1" dirty="0" err="1" smtClean="0">
                <a:solidFill>
                  <a:srgbClr val="0000CC"/>
                </a:solidFill>
                <a:latin typeface="Courier New" pitchFamily="49" charset="0"/>
                <a:cs typeface="Courier New" pitchFamily="49" charset="0"/>
              </a:rPr>
              <a:t>.</a:t>
            </a:r>
            <a:r>
              <a:rPr lang="en-US" sz="1900" b="1" i="1" dirty="0" err="1" smtClean="0">
                <a:solidFill>
                  <a:srgbClr val="008000"/>
                </a:solidFill>
                <a:latin typeface="Courier New" pitchFamily="49" charset="0"/>
                <a:cs typeface="Courier New" pitchFamily="49" charset="0"/>
              </a:rPr>
              <a:t>className</a:t>
            </a:r>
            <a:endParaRPr lang="en-US" sz="1900" b="1" i="1" dirty="0" smtClean="0">
              <a:solidFill>
                <a:srgbClr val="008000"/>
              </a:solidFill>
              <a:latin typeface="Courier New" pitchFamily="49" charset="0"/>
              <a:cs typeface="Courier New" pitchFamily="49" charset="0"/>
            </a:endParaRPr>
          </a:p>
          <a:p>
            <a:pPr lvl="2">
              <a:lnSpc>
                <a:spcPct val="110000"/>
              </a:lnSpc>
              <a:spcBef>
                <a:spcPts val="700"/>
              </a:spcBef>
            </a:pPr>
            <a:r>
              <a:rPr lang="th-TH" dirty="0" smtClean="0"/>
              <a:t>ใช้กับ </a:t>
            </a:r>
            <a:r>
              <a:rPr lang="en-US" dirty="0" smtClean="0"/>
              <a:t>tag </a:t>
            </a:r>
            <a:r>
              <a:rPr lang="th-TH" dirty="0" smtClean="0"/>
              <a:t>ที่มีชื่อ</a:t>
            </a:r>
            <a:r>
              <a:rPr lang="en-US" dirty="0" smtClean="0"/>
              <a:t> tag </a:t>
            </a:r>
            <a:r>
              <a:rPr lang="th-TH" dirty="0" smtClean="0"/>
              <a:t>และมีชื่อ </a:t>
            </a:r>
            <a:r>
              <a:rPr lang="en-US" dirty="0" smtClean="0"/>
              <a:t>class</a:t>
            </a:r>
            <a:r>
              <a:rPr lang="th-TH" dirty="0" smtClean="0"/>
              <a:t> ที่ระบุ</a:t>
            </a:r>
            <a:endParaRPr lang="th-TH" b="1" dirty="0" smtClean="0">
              <a:solidFill>
                <a:srgbClr val="0000CC"/>
              </a:solidFill>
            </a:endParaRPr>
          </a:p>
        </p:txBody>
      </p:sp>
      <p:sp>
        <p:nvSpPr>
          <p:cNvPr id="4" name="Date Placeholder 3"/>
          <p:cNvSpPr>
            <a:spLocks noGrp="1"/>
          </p:cNvSpPr>
          <p:nvPr>
            <p:ph type="dt" sz="half" idx="10"/>
          </p:nvPr>
        </p:nvSpPr>
        <p:spPr/>
        <p:txBody>
          <a:bodyPr/>
          <a:lstStyle/>
          <a:p>
            <a:pPr>
              <a:defRPr/>
            </a:pPr>
            <a:r>
              <a:rPr lang="en-US" smtClean="0"/>
              <a:t>Lecture 03</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11</a:t>
            </a:fld>
            <a:endParaRPr lang="en-US"/>
          </a:p>
        </p:txBody>
      </p:sp>
      <p:sp>
        <p:nvSpPr>
          <p:cNvPr id="8" name="Rectangle 7"/>
          <p:cNvSpPr/>
          <p:nvPr/>
        </p:nvSpPr>
        <p:spPr>
          <a:xfrm>
            <a:off x="1066800" y="4267200"/>
            <a:ext cx="4800600" cy="1569660"/>
          </a:xfrm>
          <a:prstGeom prst="rect">
            <a:avLst/>
          </a:prstGeom>
          <a:ln>
            <a:solidFill>
              <a:srgbClr val="0000CC"/>
            </a:solidFill>
          </a:ln>
        </p:spPr>
        <p:txBody>
          <a:bodyPr wrap="square" lIns="36000" rIns="36000">
            <a:spAutoFit/>
          </a:bodyPr>
          <a:lstStyle/>
          <a:p>
            <a:r>
              <a:rPr lang="en-US" sz="1600" dirty="0" smtClean="0">
                <a:latin typeface="Courier New" pitchFamily="49" charset="0"/>
              </a:rPr>
              <a:t>&lt;style&gt;</a:t>
            </a:r>
          </a:p>
          <a:p>
            <a:r>
              <a:rPr lang="en-US" sz="1600" dirty="0" smtClean="0">
                <a:solidFill>
                  <a:srgbClr val="0000CC"/>
                </a:solidFill>
                <a:latin typeface="Courier New" pitchFamily="49" charset="0"/>
              </a:rPr>
              <a:t>   </a:t>
            </a:r>
            <a:r>
              <a:rPr lang="en-US" sz="1600" b="1" dirty="0" smtClean="0">
                <a:solidFill>
                  <a:srgbClr val="0000CC"/>
                </a:solidFill>
                <a:latin typeface="Courier New" pitchFamily="49" charset="0"/>
              </a:rPr>
              <a:t>.highlight</a:t>
            </a:r>
            <a:r>
              <a:rPr lang="en-US" sz="1600" dirty="0" smtClean="0">
                <a:solidFill>
                  <a:srgbClr val="0000CC"/>
                </a:solidFill>
                <a:latin typeface="Courier New" pitchFamily="49" charset="0"/>
              </a:rPr>
              <a:t> {</a:t>
            </a:r>
          </a:p>
          <a:p>
            <a:r>
              <a:rPr lang="en-US" sz="1600" dirty="0" smtClean="0">
                <a:solidFill>
                  <a:srgbClr val="008000"/>
                </a:solidFill>
                <a:latin typeface="Courier New" pitchFamily="49" charset="0"/>
              </a:rPr>
              <a:t>      color: red;</a:t>
            </a:r>
          </a:p>
          <a:p>
            <a:r>
              <a:rPr lang="en-US" sz="1600" dirty="0" smtClean="0">
                <a:solidFill>
                  <a:srgbClr val="008000"/>
                </a:solidFill>
                <a:latin typeface="Courier New" pitchFamily="49" charset="0"/>
              </a:rPr>
              <a:t>      font-size: large;</a:t>
            </a:r>
          </a:p>
          <a:p>
            <a:r>
              <a:rPr lang="en-US" sz="1600" dirty="0" smtClean="0">
                <a:solidFill>
                  <a:srgbClr val="0000CC"/>
                </a:solidFill>
                <a:latin typeface="Courier New" pitchFamily="49" charset="0"/>
              </a:rPr>
              <a:t>   }</a:t>
            </a:r>
          </a:p>
          <a:p>
            <a:r>
              <a:rPr lang="en-US" sz="1600" dirty="0" smtClean="0">
                <a:latin typeface="Courier New" pitchFamily="49" charset="0"/>
              </a:rPr>
              <a:t>&lt;/style&gt;</a:t>
            </a:r>
            <a:endParaRPr lang="th-TH" sz="1600" dirty="0"/>
          </a:p>
        </p:txBody>
      </p:sp>
      <p:sp>
        <p:nvSpPr>
          <p:cNvPr id="9" name="Rectangle 8"/>
          <p:cNvSpPr/>
          <p:nvPr/>
        </p:nvSpPr>
        <p:spPr>
          <a:xfrm>
            <a:off x="4038600" y="4572000"/>
            <a:ext cx="4800600" cy="1569660"/>
          </a:xfrm>
          <a:prstGeom prst="rect">
            <a:avLst/>
          </a:prstGeom>
          <a:solidFill>
            <a:schemeClr val="bg1"/>
          </a:solidFill>
          <a:ln>
            <a:solidFill>
              <a:schemeClr val="tx2">
                <a:lumMod val="75000"/>
              </a:schemeClr>
            </a:solidFill>
          </a:ln>
        </p:spPr>
        <p:txBody>
          <a:bodyPr wrap="square" lIns="36000" rIns="36000">
            <a:spAutoFit/>
          </a:bodyPr>
          <a:lstStyle/>
          <a:p>
            <a:r>
              <a:rPr lang="en-US" sz="1600" dirty="0" smtClean="0">
                <a:latin typeface="Courier New" pitchFamily="49" charset="0"/>
              </a:rPr>
              <a:t>&lt;h1&gt;Introduction:&lt;/h1&gt;</a:t>
            </a:r>
          </a:p>
          <a:p>
            <a:r>
              <a:rPr lang="en-US" sz="1600" dirty="0" smtClean="0">
                <a:latin typeface="Courier New" pitchFamily="49" charset="0"/>
              </a:rPr>
              <a:t>&lt;h2&gt;Problem Description&lt;/h2&gt;</a:t>
            </a:r>
          </a:p>
          <a:p>
            <a:r>
              <a:rPr lang="en-US" sz="1600" dirty="0" smtClean="0">
                <a:latin typeface="Courier New" pitchFamily="49" charset="0"/>
              </a:rPr>
              <a:t>&lt;p </a:t>
            </a:r>
            <a:r>
              <a:rPr lang="en-US" sz="1600" b="1" dirty="0" smtClean="0">
                <a:solidFill>
                  <a:srgbClr val="0000CC"/>
                </a:solidFill>
                <a:latin typeface="Courier New" pitchFamily="49" charset="0"/>
              </a:rPr>
              <a:t>class="highlight"</a:t>
            </a:r>
            <a:r>
              <a:rPr lang="en-US" sz="1600" dirty="0" smtClean="0">
                <a:solidFill>
                  <a:srgbClr val="008000"/>
                </a:solidFill>
                <a:latin typeface="Courier New" pitchFamily="49" charset="0"/>
              </a:rPr>
              <a:t>&gt;</a:t>
            </a:r>
            <a:r>
              <a:rPr lang="en-US" sz="1600" dirty="0" smtClean="0">
                <a:latin typeface="Courier New" pitchFamily="49" charset="0"/>
              </a:rPr>
              <a:t>Significant&lt;/p&gt;</a:t>
            </a:r>
          </a:p>
          <a:p>
            <a:r>
              <a:rPr lang="en-US" sz="1600" dirty="0" smtClean="0">
                <a:latin typeface="Courier New" pitchFamily="49" charset="0"/>
              </a:rPr>
              <a:t>&lt;p&gt;Another text&lt;/p&gt;</a:t>
            </a:r>
          </a:p>
          <a:p>
            <a:r>
              <a:rPr lang="en-US" sz="1600" dirty="0" smtClean="0">
                <a:latin typeface="Courier New" pitchFamily="49" charset="0"/>
              </a:rPr>
              <a:t>&lt;div </a:t>
            </a:r>
            <a:r>
              <a:rPr lang="en-US" sz="1600" b="1" dirty="0" smtClean="0">
                <a:solidFill>
                  <a:srgbClr val="0000CC"/>
                </a:solidFill>
                <a:latin typeface="Courier New" pitchFamily="49" charset="0"/>
              </a:rPr>
              <a:t>class="highlight"</a:t>
            </a:r>
            <a:r>
              <a:rPr lang="en-US" sz="1600" dirty="0" smtClean="0">
                <a:latin typeface="Courier New" pitchFamily="49" charset="0"/>
              </a:rPr>
              <a:t>&gt;Important&lt;/div&gt;</a:t>
            </a:r>
          </a:p>
          <a:p>
            <a:r>
              <a:rPr lang="en-US" sz="1600" dirty="0" smtClean="0">
                <a:latin typeface="Courier New" pitchFamily="49" charset="0"/>
              </a:rPr>
              <a:t>... </a:t>
            </a:r>
          </a:p>
        </p:txBody>
      </p:sp>
      <p:pic>
        <p:nvPicPr>
          <p:cNvPr id="2050" name="Picture 2"/>
          <p:cNvPicPr>
            <a:picLocks noChangeAspect="1" noChangeArrowheads="1"/>
          </p:cNvPicPr>
          <p:nvPr/>
        </p:nvPicPr>
        <p:blipFill>
          <a:blip r:embed="rId2" cstate="print"/>
          <a:srcRect/>
          <a:stretch>
            <a:fillRect/>
          </a:stretch>
        </p:blipFill>
        <p:spPr bwMode="auto">
          <a:xfrm>
            <a:off x="7456170" y="3429000"/>
            <a:ext cx="1383030" cy="1228725"/>
          </a:xfrm>
          <a:prstGeom prst="rect">
            <a:avLst/>
          </a:prstGeom>
          <a:noFill/>
          <a:ln w="9525">
            <a:solidFill>
              <a:srgbClr val="00B0F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heckerboard(across)">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ชนิดของ </a:t>
            </a:r>
            <a:r>
              <a:rPr lang="en-US" dirty="0" smtClean="0"/>
              <a:t>selector (3)</a:t>
            </a:r>
            <a:endParaRPr lang="th-TH" dirty="0"/>
          </a:p>
        </p:txBody>
      </p:sp>
      <p:sp>
        <p:nvSpPr>
          <p:cNvPr id="3" name="Content Placeholder 2"/>
          <p:cNvSpPr>
            <a:spLocks noGrp="1"/>
          </p:cNvSpPr>
          <p:nvPr>
            <p:ph idx="1"/>
          </p:nvPr>
        </p:nvSpPr>
        <p:spPr/>
        <p:txBody>
          <a:bodyPr>
            <a:normAutofit/>
          </a:bodyPr>
          <a:lstStyle/>
          <a:p>
            <a:pPr marL="514350" indent="-514350">
              <a:spcBef>
                <a:spcPts val="700"/>
              </a:spcBef>
              <a:buSzPct val="100000"/>
              <a:buFont typeface="+mj-lt"/>
              <a:buAutoNum type="arabicPeriod" startAt="3"/>
            </a:pPr>
            <a:r>
              <a:rPr lang="en-US" b="1" dirty="0" smtClean="0">
                <a:solidFill>
                  <a:schemeClr val="accent1">
                    <a:lumMod val="50000"/>
                  </a:schemeClr>
                </a:solidFill>
              </a:rPr>
              <a:t>ID selector: </a:t>
            </a:r>
            <a:r>
              <a:rPr lang="en-US" dirty="0" smtClean="0"/>
              <a:t>style</a:t>
            </a:r>
            <a:r>
              <a:rPr lang="th-TH" dirty="0" smtClean="0"/>
              <a:t> ถูก </a:t>
            </a:r>
            <a:r>
              <a:rPr lang="en-US" dirty="0" smtClean="0"/>
              <a:t>applied </a:t>
            </a:r>
            <a:r>
              <a:rPr lang="th-TH" dirty="0" smtClean="0"/>
              <a:t>กับ </a:t>
            </a:r>
            <a:r>
              <a:rPr lang="en-US" dirty="0" smtClean="0"/>
              <a:t>content </a:t>
            </a:r>
            <a:r>
              <a:rPr lang="th-TH" dirty="0" smtClean="0"/>
              <a:t>ของ  </a:t>
            </a:r>
            <a:r>
              <a:rPr lang="en-US" dirty="0" smtClean="0"/>
              <a:t>tag </a:t>
            </a:r>
            <a:r>
              <a:rPr lang="th-TH" dirty="0" smtClean="0"/>
              <a:t>ที่มีชื่อ </a:t>
            </a:r>
            <a:r>
              <a:rPr lang="en-US" dirty="0" smtClean="0"/>
              <a:t>id </a:t>
            </a:r>
            <a:r>
              <a:rPr lang="th-TH" dirty="0" smtClean="0"/>
              <a:t>ตรงกับที่ระบุไว้</a:t>
            </a:r>
            <a:r>
              <a:rPr lang="en-US" dirty="0" smtClean="0"/>
              <a:t> (</a:t>
            </a:r>
            <a:r>
              <a:rPr lang="th-TH" dirty="0" smtClean="0"/>
              <a:t>ในหน้าเพจ มีค่า </a:t>
            </a:r>
            <a:r>
              <a:rPr lang="en-US" dirty="0" smtClean="0"/>
              <a:t>id </a:t>
            </a:r>
            <a:r>
              <a:rPr lang="th-TH" dirty="0" smtClean="0"/>
              <a:t>ไม่ซ้ำ</a:t>
            </a:r>
            <a:r>
              <a:rPr lang="en-US" dirty="0" smtClean="0"/>
              <a:t>)</a:t>
            </a:r>
          </a:p>
          <a:p>
            <a:pPr marL="841375" lvl="1" indent="-514350">
              <a:spcBef>
                <a:spcPts val="700"/>
              </a:spcBef>
            </a:pPr>
            <a:r>
              <a:rPr lang="th-TH" dirty="0" smtClean="0"/>
              <a:t>รูปแบบ </a:t>
            </a:r>
            <a:r>
              <a:rPr lang="en-US" dirty="0" smtClean="0"/>
              <a:t>selector: </a:t>
            </a:r>
            <a:r>
              <a:rPr lang="en-US" b="1" dirty="0" smtClean="0">
                <a:solidFill>
                  <a:srgbClr val="0000CC"/>
                </a:solidFill>
              </a:rPr>
              <a:t> </a:t>
            </a:r>
            <a:r>
              <a:rPr lang="en-US" sz="1800" b="1" dirty="0" smtClean="0">
                <a:solidFill>
                  <a:srgbClr val="0000CC"/>
                </a:solidFill>
                <a:latin typeface="Courier New" pitchFamily="49" charset="0"/>
                <a:cs typeface="Courier New" pitchFamily="49" charset="0"/>
              </a:rPr>
              <a:t>#</a:t>
            </a:r>
            <a:r>
              <a:rPr lang="en-US" sz="1800" b="1" i="1" dirty="0" smtClean="0">
                <a:solidFill>
                  <a:srgbClr val="008000"/>
                </a:solidFill>
                <a:latin typeface="Courier New" pitchFamily="49" charset="0"/>
                <a:cs typeface="Courier New" pitchFamily="49" charset="0"/>
              </a:rPr>
              <a:t>id</a:t>
            </a:r>
          </a:p>
          <a:p>
            <a:pPr>
              <a:spcBef>
                <a:spcPts val="700"/>
              </a:spcBef>
            </a:pPr>
            <a:endParaRPr lang="en-US" sz="1800" b="1" i="1" dirty="0" smtClean="0">
              <a:solidFill>
                <a:srgbClr val="008000"/>
              </a:solidFill>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pPr>
              <a:defRPr/>
            </a:pPr>
            <a:r>
              <a:rPr lang="en-US" smtClean="0"/>
              <a:t>Lecture 03</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12</a:t>
            </a:fld>
            <a:endParaRPr lang="en-US"/>
          </a:p>
        </p:txBody>
      </p:sp>
      <p:sp>
        <p:nvSpPr>
          <p:cNvPr id="10" name="Rectangle 9"/>
          <p:cNvSpPr/>
          <p:nvPr/>
        </p:nvSpPr>
        <p:spPr>
          <a:xfrm>
            <a:off x="381000" y="3581400"/>
            <a:ext cx="4800600" cy="1815882"/>
          </a:xfrm>
          <a:prstGeom prst="rect">
            <a:avLst/>
          </a:prstGeom>
          <a:ln>
            <a:solidFill>
              <a:srgbClr val="0000CC"/>
            </a:solidFill>
          </a:ln>
        </p:spPr>
        <p:txBody>
          <a:bodyPr wrap="square" lIns="36000" rIns="36000">
            <a:spAutoFit/>
          </a:bodyPr>
          <a:lstStyle/>
          <a:p>
            <a:r>
              <a:rPr lang="en-US" sz="1600" dirty="0" smtClean="0">
                <a:latin typeface="Courier New" pitchFamily="49" charset="0"/>
              </a:rPr>
              <a:t>&lt;style&gt;</a:t>
            </a:r>
          </a:p>
          <a:p>
            <a:r>
              <a:rPr lang="en-US" sz="1600" dirty="0" smtClean="0">
                <a:solidFill>
                  <a:srgbClr val="0000CC"/>
                </a:solidFill>
                <a:latin typeface="Courier New" pitchFamily="49" charset="0"/>
              </a:rPr>
              <a:t>   </a:t>
            </a:r>
            <a:r>
              <a:rPr lang="en-US" sz="1600" b="1" dirty="0" smtClean="0">
                <a:solidFill>
                  <a:srgbClr val="0000CC"/>
                </a:solidFill>
                <a:latin typeface="Courier New" pitchFamily="49" charset="0"/>
              </a:rPr>
              <a:t>#contact</a:t>
            </a:r>
            <a:r>
              <a:rPr lang="en-US" sz="1600" dirty="0" smtClean="0">
                <a:solidFill>
                  <a:srgbClr val="0000CC"/>
                </a:solidFill>
                <a:latin typeface="Courier New" pitchFamily="49" charset="0"/>
              </a:rPr>
              <a:t> {</a:t>
            </a:r>
          </a:p>
          <a:p>
            <a:r>
              <a:rPr lang="en-US" sz="1600" dirty="0" smtClean="0">
                <a:solidFill>
                  <a:srgbClr val="0000CC"/>
                </a:solidFill>
                <a:latin typeface="Courier New" pitchFamily="49" charset="0"/>
              </a:rPr>
              <a:t>     </a:t>
            </a:r>
            <a:r>
              <a:rPr lang="en-US" sz="1600" dirty="0" smtClean="0">
                <a:solidFill>
                  <a:srgbClr val="008000"/>
                </a:solidFill>
                <a:latin typeface="Courier New" pitchFamily="49" charset="0"/>
              </a:rPr>
              <a:t>font-family:"Helvetica", fantasy;</a:t>
            </a:r>
          </a:p>
          <a:p>
            <a:r>
              <a:rPr lang="en-US" sz="1600" dirty="0" smtClean="0">
                <a:solidFill>
                  <a:srgbClr val="008000"/>
                </a:solidFill>
                <a:latin typeface="Courier New" pitchFamily="49" charset="0"/>
              </a:rPr>
              <a:t>     font-style: italic;</a:t>
            </a:r>
          </a:p>
          <a:p>
            <a:r>
              <a:rPr lang="en-US" sz="1600" dirty="0" smtClean="0">
                <a:solidFill>
                  <a:srgbClr val="008000"/>
                </a:solidFill>
                <a:latin typeface="Courier New" pitchFamily="49" charset="0"/>
              </a:rPr>
              <a:t>     color: purple;</a:t>
            </a:r>
          </a:p>
          <a:p>
            <a:r>
              <a:rPr lang="en-US" sz="1600" dirty="0" smtClean="0">
                <a:solidFill>
                  <a:srgbClr val="0000CC"/>
                </a:solidFill>
                <a:latin typeface="Courier New" pitchFamily="49" charset="0"/>
              </a:rPr>
              <a:t>   }</a:t>
            </a:r>
          </a:p>
          <a:p>
            <a:r>
              <a:rPr lang="en-US" sz="1600" dirty="0" smtClean="0">
                <a:latin typeface="Courier New" pitchFamily="49" charset="0"/>
              </a:rPr>
              <a:t>&lt;/style&gt;</a:t>
            </a:r>
            <a:endParaRPr lang="th-TH" sz="1600" dirty="0"/>
          </a:p>
        </p:txBody>
      </p:sp>
      <p:sp>
        <p:nvSpPr>
          <p:cNvPr id="11" name="Rectangle 10"/>
          <p:cNvSpPr/>
          <p:nvPr/>
        </p:nvSpPr>
        <p:spPr>
          <a:xfrm>
            <a:off x="4114800" y="4572000"/>
            <a:ext cx="4800600" cy="1569660"/>
          </a:xfrm>
          <a:prstGeom prst="rect">
            <a:avLst/>
          </a:prstGeom>
          <a:solidFill>
            <a:schemeClr val="bg1"/>
          </a:solidFill>
          <a:ln>
            <a:solidFill>
              <a:schemeClr val="tx2">
                <a:lumMod val="75000"/>
              </a:schemeClr>
            </a:solidFill>
          </a:ln>
        </p:spPr>
        <p:txBody>
          <a:bodyPr wrap="square" lIns="36000" rIns="36000">
            <a:spAutoFit/>
          </a:bodyPr>
          <a:lstStyle/>
          <a:p>
            <a:r>
              <a:rPr lang="en-US" sz="1600" dirty="0" smtClean="0">
                <a:latin typeface="Courier New" pitchFamily="49" charset="0"/>
              </a:rPr>
              <a:t>&lt;h1&gt;Contact:&lt;/h1&gt;</a:t>
            </a:r>
          </a:p>
          <a:p>
            <a:r>
              <a:rPr lang="en-US" sz="1600" dirty="0" smtClean="0">
                <a:latin typeface="Courier New" pitchFamily="49" charset="0"/>
              </a:rPr>
              <a:t>&lt;p&gt;In case you want to contact us, please call </a:t>
            </a:r>
          </a:p>
          <a:p>
            <a:r>
              <a:rPr lang="en-US" sz="1600" dirty="0" smtClean="0">
                <a:latin typeface="Courier New" pitchFamily="49" charset="0"/>
              </a:rPr>
              <a:t>  &lt;span </a:t>
            </a:r>
            <a:r>
              <a:rPr lang="en-US" sz="1600" b="1" dirty="0" smtClean="0">
                <a:solidFill>
                  <a:srgbClr val="0000CC"/>
                </a:solidFill>
                <a:latin typeface="Courier New" pitchFamily="49" charset="0"/>
              </a:rPr>
              <a:t>id="contact"</a:t>
            </a:r>
            <a:r>
              <a:rPr lang="en-US" sz="1600" dirty="0" smtClean="0">
                <a:latin typeface="Courier New" pitchFamily="49" charset="0"/>
              </a:rPr>
              <a:t>&gt;James Bond&lt;/span&gt;</a:t>
            </a:r>
          </a:p>
          <a:p>
            <a:r>
              <a:rPr lang="en-US" sz="1600" dirty="0" smtClean="0">
                <a:latin typeface="Courier New" pitchFamily="49" charset="0"/>
              </a:rPr>
              <a:t> at 555-5555...</a:t>
            </a:r>
          </a:p>
          <a:p>
            <a:r>
              <a:rPr lang="en-US" sz="1600" dirty="0" smtClean="0">
                <a:latin typeface="Courier New" pitchFamily="49" charset="0"/>
              </a:rPr>
              <a:t>&lt;/p&gt;</a:t>
            </a:r>
            <a:endParaRPr lang="th-TH" sz="1600" dirty="0"/>
          </a:p>
        </p:txBody>
      </p:sp>
      <p:pic>
        <p:nvPicPr>
          <p:cNvPr id="3075" name="Picture 3"/>
          <p:cNvPicPr>
            <a:picLocks noChangeAspect="1" noChangeArrowheads="1"/>
          </p:cNvPicPr>
          <p:nvPr/>
        </p:nvPicPr>
        <p:blipFill>
          <a:blip r:embed="rId2" cstate="print"/>
          <a:srcRect/>
          <a:stretch>
            <a:fillRect/>
          </a:stretch>
        </p:blipFill>
        <p:spPr bwMode="auto">
          <a:xfrm>
            <a:off x="6219825" y="3467100"/>
            <a:ext cx="2695575" cy="1028700"/>
          </a:xfrm>
          <a:prstGeom prst="rect">
            <a:avLst/>
          </a:prstGeom>
          <a:noFill/>
          <a:ln w="9525">
            <a:solidFill>
              <a:srgbClr val="00B0F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checkerboard(across)">
                                      <p:cBhvr>
                                        <p:cTn id="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ชนิดของ </a:t>
            </a:r>
            <a:r>
              <a:rPr lang="en-US" dirty="0" smtClean="0"/>
              <a:t>selector (4)</a:t>
            </a:r>
            <a:endParaRPr lang="th-TH" dirty="0"/>
          </a:p>
        </p:txBody>
      </p:sp>
      <p:sp>
        <p:nvSpPr>
          <p:cNvPr id="3" name="Content Placeholder 2"/>
          <p:cNvSpPr>
            <a:spLocks noGrp="1"/>
          </p:cNvSpPr>
          <p:nvPr>
            <p:ph idx="1"/>
          </p:nvPr>
        </p:nvSpPr>
        <p:spPr/>
        <p:txBody>
          <a:bodyPr>
            <a:normAutofit/>
          </a:bodyPr>
          <a:lstStyle/>
          <a:p>
            <a:pPr marL="514350" indent="-514350">
              <a:spcBef>
                <a:spcPts val="700"/>
              </a:spcBef>
              <a:buSzPct val="100000"/>
              <a:buFont typeface="+mj-lt"/>
              <a:buAutoNum type="arabicPeriod" startAt="4"/>
            </a:pPr>
            <a:r>
              <a:rPr lang="en-US" b="1" dirty="0" smtClean="0">
                <a:solidFill>
                  <a:schemeClr val="accent1">
                    <a:lumMod val="50000"/>
                  </a:schemeClr>
                </a:solidFill>
              </a:rPr>
              <a:t>Universal selector: </a:t>
            </a:r>
            <a:r>
              <a:rPr lang="en-US" dirty="0" smtClean="0"/>
              <a:t>style</a:t>
            </a:r>
            <a:r>
              <a:rPr lang="th-TH" dirty="0" smtClean="0"/>
              <a:t> ถูก </a:t>
            </a:r>
            <a:r>
              <a:rPr lang="en-US" dirty="0" smtClean="0"/>
              <a:t>applied </a:t>
            </a:r>
            <a:r>
              <a:rPr lang="th-TH" dirty="0" smtClean="0"/>
              <a:t>กับ </a:t>
            </a:r>
            <a:r>
              <a:rPr lang="en-US" dirty="0" smtClean="0"/>
              <a:t>content </a:t>
            </a:r>
            <a:r>
              <a:rPr lang="th-TH" dirty="0" smtClean="0"/>
              <a:t>ทั้งหมด </a:t>
            </a:r>
          </a:p>
          <a:p>
            <a:pPr marL="841375" lvl="1" indent="-514350">
              <a:spcBef>
                <a:spcPts val="700"/>
              </a:spcBef>
            </a:pPr>
            <a:r>
              <a:rPr lang="th-TH" dirty="0" smtClean="0"/>
              <a:t>รูปแบบ </a:t>
            </a:r>
            <a:r>
              <a:rPr lang="en-US" dirty="0" smtClean="0"/>
              <a:t>selector: </a:t>
            </a:r>
            <a:r>
              <a:rPr lang="en-US" b="1" dirty="0" smtClean="0">
                <a:solidFill>
                  <a:srgbClr val="0000CC"/>
                </a:solidFill>
              </a:rPr>
              <a:t> </a:t>
            </a:r>
            <a:r>
              <a:rPr lang="en-US" sz="1800" b="1" dirty="0" smtClean="0">
                <a:solidFill>
                  <a:srgbClr val="0000CC"/>
                </a:solidFill>
                <a:latin typeface="Courier New" pitchFamily="49" charset="0"/>
                <a:cs typeface="Courier New" pitchFamily="49" charset="0"/>
              </a:rPr>
              <a:t>*</a:t>
            </a:r>
            <a:endParaRPr lang="th-TH" sz="1800" b="1" dirty="0" smtClean="0">
              <a:solidFill>
                <a:srgbClr val="0000CC"/>
              </a:solidFill>
              <a:latin typeface="Courier New" pitchFamily="49" charset="0"/>
            </a:endParaRPr>
          </a:p>
          <a:p>
            <a:pPr>
              <a:spcBef>
                <a:spcPts val="700"/>
              </a:spcBef>
            </a:pPr>
            <a:endParaRPr lang="en-US" sz="1800" b="1" i="1" dirty="0" smtClean="0">
              <a:solidFill>
                <a:srgbClr val="008000"/>
              </a:solidFill>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pPr>
              <a:defRPr/>
            </a:pPr>
            <a:r>
              <a:rPr lang="en-US" smtClean="0"/>
              <a:t>Lecture 03</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13</a:t>
            </a:fld>
            <a:endParaRPr lang="en-US"/>
          </a:p>
        </p:txBody>
      </p:sp>
      <p:sp>
        <p:nvSpPr>
          <p:cNvPr id="7" name="Rectangle 6"/>
          <p:cNvSpPr/>
          <p:nvPr/>
        </p:nvSpPr>
        <p:spPr>
          <a:xfrm>
            <a:off x="609600" y="2971800"/>
            <a:ext cx="5029200" cy="2062103"/>
          </a:xfrm>
          <a:prstGeom prst="rect">
            <a:avLst/>
          </a:prstGeom>
          <a:ln>
            <a:solidFill>
              <a:srgbClr val="0000CC"/>
            </a:solidFill>
          </a:ln>
        </p:spPr>
        <p:txBody>
          <a:bodyPr wrap="square">
            <a:spAutoFit/>
          </a:bodyPr>
          <a:lstStyle/>
          <a:p>
            <a:r>
              <a:rPr lang="en-US" sz="1600" dirty="0" smtClean="0">
                <a:latin typeface="Courier New" pitchFamily="49" charset="0"/>
              </a:rPr>
              <a:t>&lt;style&gt;</a:t>
            </a:r>
          </a:p>
          <a:p>
            <a:r>
              <a:rPr lang="en-US" sz="1600" dirty="0" smtClean="0">
                <a:latin typeface="Courier New" pitchFamily="49" charset="0"/>
              </a:rPr>
              <a:t>   </a:t>
            </a:r>
            <a:r>
              <a:rPr lang="en-US" sz="1600" b="1" dirty="0" smtClean="0">
                <a:solidFill>
                  <a:srgbClr val="0000CC"/>
                </a:solidFill>
                <a:latin typeface="Courier New" pitchFamily="49" charset="0"/>
              </a:rPr>
              <a:t>*</a:t>
            </a:r>
            <a:r>
              <a:rPr lang="en-US" sz="1600" dirty="0" smtClean="0">
                <a:latin typeface="Courier New" pitchFamily="49" charset="0"/>
              </a:rPr>
              <a:t> { margin-left: 20;</a:t>
            </a:r>
          </a:p>
          <a:p>
            <a:r>
              <a:rPr lang="en-US" sz="1600" dirty="0" smtClean="0">
                <a:latin typeface="Courier New" pitchFamily="49" charset="0"/>
              </a:rPr>
              <a:t>       color: #00FF00;</a:t>
            </a:r>
          </a:p>
          <a:p>
            <a:r>
              <a:rPr lang="en-US" sz="1600" dirty="0" smtClean="0">
                <a:latin typeface="Courier New" pitchFamily="49" charset="0"/>
              </a:rPr>
              <a:t>     }</a:t>
            </a:r>
          </a:p>
          <a:p>
            <a:r>
              <a:rPr lang="en-US" sz="1600" dirty="0" smtClean="0">
                <a:latin typeface="Courier New" pitchFamily="49" charset="0"/>
              </a:rPr>
              <a:t>   h1, h2, h3 {</a:t>
            </a:r>
          </a:p>
          <a:p>
            <a:r>
              <a:rPr lang="en-US" sz="1600" dirty="0" smtClean="0">
                <a:latin typeface="Courier New" pitchFamily="49" charset="0"/>
              </a:rPr>
              <a:t>     font-family:"Tahoma", sans-serif;</a:t>
            </a:r>
          </a:p>
          <a:p>
            <a:r>
              <a:rPr lang="en-US" sz="1600" dirty="0" smtClean="0">
                <a:latin typeface="Courier New" pitchFamily="49" charset="0"/>
              </a:rPr>
              <a:t>     color: blue;</a:t>
            </a:r>
          </a:p>
          <a:p>
            <a:r>
              <a:rPr lang="en-US" sz="1600" dirty="0" smtClean="0">
                <a:latin typeface="Courier New" pitchFamily="49" charset="0"/>
              </a:rPr>
              <a:t>   }&lt;/style&gt;</a:t>
            </a:r>
            <a:endParaRPr lang="th-TH" sz="1600" dirty="0"/>
          </a:p>
        </p:txBody>
      </p:sp>
      <p:sp>
        <p:nvSpPr>
          <p:cNvPr id="8" name="Rectangle 7"/>
          <p:cNvSpPr/>
          <p:nvPr/>
        </p:nvSpPr>
        <p:spPr>
          <a:xfrm>
            <a:off x="4114800" y="4696361"/>
            <a:ext cx="4800600" cy="1323439"/>
          </a:xfrm>
          <a:prstGeom prst="rect">
            <a:avLst/>
          </a:prstGeom>
          <a:solidFill>
            <a:schemeClr val="bg1"/>
          </a:solidFill>
          <a:ln>
            <a:solidFill>
              <a:schemeClr val="tx2">
                <a:lumMod val="75000"/>
              </a:schemeClr>
            </a:solidFill>
          </a:ln>
        </p:spPr>
        <p:txBody>
          <a:bodyPr wrap="square" lIns="36000" rIns="36000">
            <a:spAutoFit/>
          </a:bodyPr>
          <a:lstStyle/>
          <a:p>
            <a:r>
              <a:rPr lang="en-US" sz="1600" dirty="0" smtClean="0">
                <a:latin typeface="Courier New" pitchFamily="49" charset="0"/>
              </a:rPr>
              <a:t>&lt;h1&gt;Introduction:&lt;/h1&gt;</a:t>
            </a:r>
          </a:p>
          <a:p>
            <a:r>
              <a:rPr lang="en-US" sz="1600" dirty="0" smtClean="0">
                <a:latin typeface="Courier New" pitchFamily="49" charset="0"/>
              </a:rPr>
              <a:t>&lt;h2&gt;Problem Description&lt;/h2&gt;</a:t>
            </a:r>
          </a:p>
          <a:p>
            <a:r>
              <a:rPr lang="en-US" sz="1600" dirty="0" smtClean="0">
                <a:latin typeface="Courier New" pitchFamily="49" charset="0"/>
              </a:rPr>
              <a:t>&lt;p&gt;Some text&lt;/p&gt;</a:t>
            </a:r>
          </a:p>
          <a:p>
            <a:r>
              <a:rPr lang="en-US" sz="1600" dirty="0" smtClean="0">
                <a:latin typeface="Courier New" pitchFamily="49" charset="0"/>
              </a:rPr>
              <a:t>&lt;h3&gt;Section 1:&lt;/h3&gt;</a:t>
            </a:r>
          </a:p>
          <a:p>
            <a:r>
              <a:rPr lang="en-US" sz="1600" dirty="0" smtClean="0">
                <a:latin typeface="Courier New" pitchFamily="49" charset="0"/>
              </a:rPr>
              <a:t>&lt;p&gt;Another text&lt;/p&gt;</a:t>
            </a:r>
            <a:endParaRPr lang="th-TH" sz="1600" dirty="0"/>
          </a:p>
        </p:txBody>
      </p:sp>
      <p:pic>
        <p:nvPicPr>
          <p:cNvPr id="5123" name="Picture 3"/>
          <p:cNvPicPr>
            <a:picLocks noChangeAspect="1" noChangeArrowheads="1"/>
          </p:cNvPicPr>
          <p:nvPr/>
        </p:nvPicPr>
        <p:blipFill>
          <a:blip r:embed="rId2" cstate="print"/>
          <a:srcRect/>
          <a:stretch>
            <a:fillRect/>
          </a:stretch>
        </p:blipFill>
        <p:spPr bwMode="auto">
          <a:xfrm>
            <a:off x="6065044" y="2590800"/>
            <a:ext cx="2850356" cy="2099310"/>
          </a:xfrm>
          <a:prstGeom prst="rect">
            <a:avLst/>
          </a:prstGeom>
          <a:noFill/>
          <a:ln w="9525">
            <a:solidFill>
              <a:srgbClr val="00B0F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checkerboard(across)">
                                      <p:cBhvr>
                                        <p:cTn id="7"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smtClean="0"/>
              <a:t>ชนิดของ </a:t>
            </a:r>
            <a:r>
              <a:rPr lang="en-US" smtClean="0"/>
              <a:t>selector (5)</a:t>
            </a:r>
            <a:endParaRPr lang="th-TH" dirty="0"/>
          </a:p>
        </p:txBody>
      </p:sp>
      <p:sp>
        <p:nvSpPr>
          <p:cNvPr id="3" name="Content Placeholder 2"/>
          <p:cNvSpPr>
            <a:spLocks noGrp="1"/>
          </p:cNvSpPr>
          <p:nvPr>
            <p:ph idx="1"/>
          </p:nvPr>
        </p:nvSpPr>
        <p:spPr/>
        <p:txBody>
          <a:bodyPr/>
          <a:lstStyle/>
          <a:p>
            <a:r>
              <a:rPr lang="en-US" dirty="0" smtClean="0"/>
              <a:t>Pseudo class/element selectors:</a:t>
            </a:r>
            <a:r>
              <a:rPr lang="th-TH" dirty="0" smtClean="0"/>
              <a:t> เพิ่ม </a:t>
            </a:r>
            <a:r>
              <a:rPr lang="en-US" dirty="0" smtClean="0"/>
              <a:t>effects </a:t>
            </a:r>
            <a:r>
              <a:rPr lang="th-TH" dirty="0" smtClean="0"/>
              <a:t>พิเศษให้กับ </a:t>
            </a:r>
            <a:r>
              <a:rPr lang="en-US" dirty="0" smtClean="0"/>
              <a:t>selector </a:t>
            </a:r>
            <a:r>
              <a:rPr lang="th-TH" dirty="0" smtClean="0"/>
              <a:t>อื่น</a:t>
            </a:r>
            <a:endParaRPr lang="en-US" dirty="0" smtClean="0"/>
          </a:p>
          <a:p>
            <a:pPr lvl="1"/>
            <a:r>
              <a:rPr lang="th-TH" dirty="0" smtClean="0"/>
              <a:t>รูปแบบ </a:t>
            </a:r>
            <a:r>
              <a:rPr lang="en-US" dirty="0" smtClean="0"/>
              <a:t>selector: </a:t>
            </a:r>
          </a:p>
          <a:p>
            <a:pPr lvl="2"/>
            <a:r>
              <a:rPr lang="en-US" sz="1800" b="1" i="1" dirty="0" smtClean="0">
                <a:solidFill>
                  <a:srgbClr val="00B050"/>
                </a:solidFill>
                <a:latin typeface="Courier New" panose="02070309020205020404" pitchFamily="49" charset="0"/>
                <a:cs typeface="Courier New" panose="02070309020205020404" pitchFamily="49" charset="0"/>
              </a:rPr>
              <a:t>:</a:t>
            </a:r>
            <a:r>
              <a:rPr lang="en-US" sz="1800" b="1" i="1" dirty="0" err="1" smtClean="0">
                <a:solidFill>
                  <a:srgbClr val="00B050"/>
                </a:solidFill>
                <a:latin typeface="Courier New" panose="02070309020205020404" pitchFamily="49" charset="0"/>
                <a:cs typeface="Courier New" panose="02070309020205020404" pitchFamily="49" charset="0"/>
              </a:rPr>
              <a:t>pseudoName</a:t>
            </a:r>
            <a:r>
              <a:rPr lang="en-US" sz="1800" b="1" i="1" dirty="0" smtClean="0">
                <a:solidFill>
                  <a:srgbClr val="00B050"/>
                </a:solidFill>
                <a:latin typeface="Courier New" panose="02070309020205020404" pitchFamily="49" charset="0"/>
                <a:cs typeface="Courier New" panose="02070309020205020404" pitchFamily="49" charset="0"/>
              </a:rPr>
              <a:t> </a:t>
            </a:r>
            <a:r>
              <a:rPr lang="th-TH" dirty="0" smtClean="0"/>
              <a:t>สำหรับ </a:t>
            </a:r>
            <a:r>
              <a:rPr lang="en-US" dirty="0" smtClean="0"/>
              <a:t>pseudo class </a:t>
            </a:r>
            <a:endParaRPr lang="en-US" dirty="0"/>
          </a:p>
          <a:p>
            <a:pPr lvl="3"/>
            <a:r>
              <a:rPr lang="th-TH" dirty="0" smtClean="0"/>
              <a:t>เลือก </a:t>
            </a:r>
            <a:r>
              <a:rPr lang="en-US" dirty="0" smtClean="0"/>
              <a:t>selector </a:t>
            </a:r>
            <a:r>
              <a:rPr lang="th-TH" dirty="0" smtClean="0"/>
              <a:t>ตามสถานะบางอย่างนอกเหนือจากที่ปรากฎตามโครงสร้าง เช่น </a:t>
            </a:r>
            <a:r>
              <a:rPr lang="en-US" dirty="0" smtClean="0"/>
              <a:t>:hover</a:t>
            </a:r>
          </a:p>
          <a:p>
            <a:pPr lvl="2"/>
            <a:r>
              <a:rPr lang="en-US" sz="1800" b="1" i="1" dirty="0">
                <a:solidFill>
                  <a:srgbClr val="00B050"/>
                </a:solidFill>
                <a:latin typeface="Courier New" panose="02070309020205020404" pitchFamily="49" charset="0"/>
                <a:cs typeface="Courier New" panose="02070309020205020404" pitchFamily="49" charset="0"/>
              </a:rPr>
              <a:t>::</a:t>
            </a:r>
            <a:r>
              <a:rPr lang="en-US" sz="1800" b="1" i="1" dirty="0" err="1">
                <a:solidFill>
                  <a:srgbClr val="00B050"/>
                </a:solidFill>
                <a:latin typeface="Courier New" panose="02070309020205020404" pitchFamily="49" charset="0"/>
                <a:cs typeface="Courier New" panose="02070309020205020404" pitchFamily="49" charset="0"/>
              </a:rPr>
              <a:t>pseudoName</a:t>
            </a:r>
            <a:r>
              <a:rPr lang="en-US" sz="1800" b="1" i="1" dirty="0">
                <a:solidFill>
                  <a:srgbClr val="00B050"/>
                </a:solidFill>
                <a:latin typeface="Courier New" panose="02070309020205020404" pitchFamily="49" charset="0"/>
                <a:cs typeface="Courier New" panose="02070309020205020404" pitchFamily="49" charset="0"/>
              </a:rPr>
              <a:t> </a:t>
            </a:r>
            <a:r>
              <a:rPr lang="th-TH" dirty="0" smtClean="0"/>
              <a:t>สำหรับ </a:t>
            </a:r>
            <a:r>
              <a:rPr lang="en-US" dirty="0" smtClean="0"/>
              <a:t>pseudo element</a:t>
            </a:r>
          </a:p>
          <a:p>
            <a:pPr lvl="3"/>
            <a:r>
              <a:rPr lang="th-TH" dirty="0" smtClean="0"/>
              <a:t>เลือก </a:t>
            </a:r>
            <a:r>
              <a:rPr lang="en-US" dirty="0" smtClean="0"/>
              <a:t>selector </a:t>
            </a:r>
            <a:r>
              <a:rPr lang="th-TH" dirty="0" smtClean="0"/>
              <a:t>สัมพันธ์กับตำแหน่งของเนื้อหา (</a:t>
            </a:r>
            <a:r>
              <a:rPr lang="en-US" dirty="0" smtClean="0"/>
              <a:t>content </a:t>
            </a:r>
            <a:r>
              <a:rPr lang="th-TH" dirty="0" smtClean="0"/>
              <a:t>)ใน </a:t>
            </a:r>
            <a:r>
              <a:rPr lang="en-US" dirty="0" smtClean="0"/>
              <a:t>element</a:t>
            </a:r>
            <a:r>
              <a:rPr lang="th-TH" dirty="0" smtClean="0"/>
              <a:t> เช่น </a:t>
            </a:r>
            <a:r>
              <a:rPr lang="en-US" dirty="0"/>
              <a:t>::</a:t>
            </a:r>
            <a:r>
              <a:rPr lang="en-US" dirty="0" smtClean="0"/>
              <a:t>after</a:t>
            </a:r>
          </a:p>
          <a:p>
            <a:pPr lvl="1"/>
            <a:r>
              <a:rPr lang="th-TH" dirty="0" smtClean="0"/>
              <a:t>รูปแบบ </a:t>
            </a:r>
            <a:r>
              <a:rPr lang="en-US" dirty="0" smtClean="0"/>
              <a:t>selector: </a:t>
            </a:r>
            <a:endParaRPr lang="th-TH" dirty="0" smtClean="0"/>
          </a:p>
          <a:p>
            <a:pPr lvl="2"/>
            <a:r>
              <a:rPr lang="en-US" sz="1800" b="1" i="1" dirty="0" err="1" smtClean="0">
                <a:solidFill>
                  <a:srgbClr val="00B050"/>
                </a:solidFill>
                <a:latin typeface="Courier New" panose="02070309020205020404" pitchFamily="49" charset="0"/>
                <a:cs typeface="Courier New" panose="02070309020205020404" pitchFamily="49" charset="0"/>
              </a:rPr>
              <a:t>selector:pseudoName</a:t>
            </a:r>
            <a:endParaRPr lang="en-US" sz="1800" b="1" i="1" dirty="0">
              <a:solidFill>
                <a:srgbClr val="00B050"/>
              </a:solidFill>
              <a:latin typeface="Courier New" panose="02070309020205020404" pitchFamily="49" charset="0"/>
              <a:cs typeface="Courier New" panose="02070309020205020404" pitchFamily="49" charset="0"/>
            </a:endParaRPr>
          </a:p>
          <a:p>
            <a:pPr lvl="2"/>
            <a:r>
              <a:rPr lang="en-US" sz="1800" b="1" i="1" dirty="0">
                <a:solidFill>
                  <a:srgbClr val="00B050"/>
                </a:solidFill>
                <a:latin typeface="Courier New" panose="02070309020205020404" pitchFamily="49" charset="0"/>
                <a:cs typeface="Courier New" panose="02070309020205020404" pitchFamily="49" charset="0"/>
              </a:rPr>
              <a:t>selector</a:t>
            </a:r>
            <a:r>
              <a:rPr lang="en-US" sz="1800" b="1" i="1" dirty="0" smtClean="0">
                <a:solidFill>
                  <a:srgbClr val="00B050"/>
                </a:solidFill>
                <a:latin typeface="Courier New" panose="02070309020205020404" pitchFamily="49" charset="0"/>
                <a:cs typeface="Courier New" panose="02070309020205020404" pitchFamily="49" charset="0"/>
              </a:rPr>
              <a:t>::</a:t>
            </a:r>
            <a:r>
              <a:rPr lang="en-US" sz="1800" b="1" i="1" dirty="0" err="1" smtClean="0">
                <a:solidFill>
                  <a:srgbClr val="00B050"/>
                </a:solidFill>
                <a:latin typeface="Courier New" panose="02070309020205020404" pitchFamily="49" charset="0"/>
                <a:cs typeface="Courier New" panose="02070309020205020404" pitchFamily="49" charset="0"/>
              </a:rPr>
              <a:t>pseudoName</a:t>
            </a:r>
            <a:endParaRPr lang="en-US" sz="1800" b="1" i="1" dirty="0">
              <a:solidFill>
                <a:srgbClr val="00B050"/>
              </a:solidFill>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r>
              <a:rPr lang="en-US" smtClean="0"/>
              <a:t>Lecture 03</a:t>
            </a:r>
            <a:endParaRPr lang="en-US" altLang="en-US" dirty="0"/>
          </a:p>
        </p:txBody>
      </p:sp>
      <p:sp>
        <p:nvSpPr>
          <p:cNvPr id="5" name="Footer Placeholder 4"/>
          <p:cNvSpPr>
            <a:spLocks noGrp="1"/>
          </p:cNvSpPr>
          <p:nvPr>
            <p:ph type="ftr" sz="quarter" idx="11"/>
          </p:nvPr>
        </p:nvSpPr>
        <p:spPr/>
        <p:txBody>
          <a:bodyPr/>
          <a:lstStyle/>
          <a:p>
            <a:r>
              <a:rPr lang="en-US" smtClean="0"/>
              <a:t>CS 485 Web ApplicationDevelopment © 2016 by Y. Temtanapat</a:t>
            </a:r>
            <a:endParaRPr lang="en-US"/>
          </a:p>
        </p:txBody>
      </p:sp>
      <p:sp>
        <p:nvSpPr>
          <p:cNvPr id="6" name="Slide Number Placeholder 5"/>
          <p:cNvSpPr>
            <a:spLocks noGrp="1"/>
          </p:cNvSpPr>
          <p:nvPr>
            <p:ph type="sldNum" sz="quarter" idx="12"/>
          </p:nvPr>
        </p:nvSpPr>
        <p:spPr/>
        <p:txBody>
          <a:bodyPr/>
          <a:lstStyle/>
          <a:p>
            <a:r>
              <a:rPr lang="en-US" smtClean="0"/>
              <a:t> </a:t>
            </a:r>
            <a:fld id="{0FE66F75-09C2-4BED-B820-80EFA7AA6B7C}"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th-TH" dirty="0" smtClean="0"/>
              <a:t>ตัวอย่าง </a:t>
            </a:r>
            <a:r>
              <a:rPr lang="en-US" dirty="0" smtClean="0"/>
              <a:t>Pseudo Class/Element</a:t>
            </a:r>
            <a:endParaRPr lang="th-TH" sz="2000" dirty="0">
              <a:solidFill>
                <a:schemeClr val="accent4">
                  <a:lumMod val="75000"/>
                </a:schemeClr>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86384468"/>
              </p:ext>
            </p:extLst>
          </p:nvPr>
        </p:nvGraphicFramePr>
        <p:xfrm>
          <a:off x="609600" y="990600"/>
          <a:ext cx="7894406" cy="5120640"/>
        </p:xfrm>
        <a:graphic>
          <a:graphicData uri="http://schemas.openxmlformats.org/drawingml/2006/table">
            <a:tbl>
              <a:tblPr firstRow="1" bandRow="1">
                <a:tableStyleId>{F2DE63D5-997A-4646-A377-4702673A728D}</a:tableStyleId>
              </a:tblPr>
              <a:tblGrid>
                <a:gridCol w="1874606"/>
                <a:gridCol w="6019800"/>
              </a:tblGrid>
              <a:tr h="370840">
                <a:tc>
                  <a:txBody>
                    <a:bodyPr/>
                    <a:lstStyle/>
                    <a:p>
                      <a:pPr algn="l"/>
                      <a:r>
                        <a:rPr lang="en-US" dirty="0" smtClean="0">
                          <a:solidFill>
                            <a:schemeClr val="tx1"/>
                          </a:solidFill>
                        </a:rPr>
                        <a:t>Pseudo Name</a:t>
                      </a:r>
                      <a:endParaRPr lang="en-US" dirty="0">
                        <a:solidFill>
                          <a:schemeClr val="tx1"/>
                        </a:solidFill>
                      </a:endParaRPr>
                    </a:p>
                  </a:txBody>
                  <a:tcPr marL="36000" marR="36000" marT="0" marB="0" anchor="ctr">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9525" cap="flat" cmpd="sng" algn="ctr">
                      <a:solidFill>
                        <a:srgbClr val="0000CC"/>
                      </a:solidFill>
                      <a:prstDash val="solid"/>
                      <a:round/>
                      <a:headEnd type="none" w="med" len="med"/>
                      <a:tailEnd type="none" w="med" len="med"/>
                    </a:lnB>
                    <a:solidFill>
                      <a:schemeClr val="accent3">
                        <a:lumMod val="60000"/>
                        <a:lumOff val="40000"/>
                      </a:schemeClr>
                    </a:solidFill>
                  </a:tcPr>
                </a:tc>
                <a:tc>
                  <a:txBody>
                    <a:bodyPr/>
                    <a:lstStyle/>
                    <a:p>
                      <a:pPr algn="l"/>
                      <a:r>
                        <a:rPr lang="th-TH" dirty="0" smtClean="0">
                          <a:solidFill>
                            <a:schemeClr val="tx1"/>
                          </a:solidFill>
                        </a:rPr>
                        <a:t>คำอธิบาย</a:t>
                      </a:r>
                      <a:endParaRPr lang="en-US" dirty="0">
                        <a:solidFill>
                          <a:schemeClr val="tx1"/>
                        </a:solidFill>
                      </a:endParaRPr>
                    </a:p>
                  </a:txBody>
                  <a:tcPr marL="36000" marR="36000" marT="0" marB="0" anchor="ctr">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9525" cap="flat" cmpd="sng" algn="ctr">
                      <a:solidFill>
                        <a:srgbClr val="0000CC"/>
                      </a:solidFill>
                      <a:prstDash val="solid"/>
                      <a:round/>
                      <a:headEnd type="none" w="med" len="med"/>
                      <a:tailEnd type="none" w="med" len="med"/>
                    </a:lnB>
                    <a:solidFill>
                      <a:schemeClr val="accent3">
                        <a:lumMod val="60000"/>
                        <a:lumOff val="40000"/>
                      </a:schemeClr>
                    </a:solidFill>
                  </a:tcPr>
                </a:tc>
              </a:tr>
              <a:tr h="370840">
                <a:tc>
                  <a:txBody>
                    <a:bodyPr/>
                    <a:lstStyle/>
                    <a:p>
                      <a:r>
                        <a:rPr lang="en-US" sz="1600" b="1" dirty="0">
                          <a:solidFill>
                            <a:srgbClr val="0000CC"/>
                          </a:solidFill>
                          <a:latin typeface="Courier New" pitchFamily="49" charset="0"/>
                          <a:cs typeface="Courier New" pitchFamily="49" charset="0"/>
                        </a:rPr>
                        <a:t>:active</a:t>
                      </a:r>
                    </a:p>
                  </a:txBody>
                  <a:tcPr marL="36000" marR="36000" marT="0" marB="0" anchor="ctr">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9525" cap="flat" cmpd="sng" algn="ctr">
                      <a:solidFill>
                        <a:srgbClr val="0000CC"/>
                      </a:solidFill>
                      <a:prstDash val="solid"/>
                      <a:round/>
                      <a:headEnd type="none" w="med" len="med"/>
                      <a:tailEnd type="none" w="med" len="med"/>
                    </a:lnT>
                    <a:lnB w="9525"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h-TH" dirty="0" smtClean="0"/>
                        <a:t>ใช้</a:t>
                      </a:r>
                      <a:r>
                        <a:rPr lang="th-TH" baseline="0" dirty="0" smtClean="0"/>
                        <a:t> </a:t>
                      </a:r>
                      <a:r>
                        <a:rPr lang="en-US" dirty="0" smtClean="0"/>
                        <a:t>style </a:t>
                      </a:r>
                      <a:r>
                        <a:rPr lang="th-TH" dirty="0" smtClean="0"/>
                        <a:t>เมื่อ</a:t>
                      </a:r>
                      <a:r>
                        <a:rPr lang="en-US" dirty="0" smtClean="0"/>
                        <a:t> element</a:t>
                      </a:r>
                      <a:r>
                        <a:rPr lang="en-US" baseline="0" dirty="0" smtClean="0"/>
                        <a:t> </a:t>
                      </a:r>
                      <a:r>
                        <a:rPr lang="th-TH" baseline="0" dirty="0" smtClean="0"/>
                        <a:t>นั้น</a:t>
                      </a:r>
                      <a:r>
                        <a:rPr lang="th-TH" dirty="0" smtClean="0"/>
                        <a:t>ถูก </a:t>
                      </a:r>
                      <a:r>
                        <a:rPr lang="en-US" dirty="0" smtClean="0"/>
                        <a:t>activated</a:t>
                      </a:r>
                      <a:endParaRPr lang="en-US" dirty="0"/>
                    </a:p>
                  </a:txBody>
                  <a:tcPr marL="36000" marR="36000" marT="0" marB="0" anchor="ctr">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9525" cap="flat" cmpd="sng" algn="ctr">
                      <a:solidFill>
                        <a:srgbClr val="0000CC"/>
                      </a:solidFill>
                      <a:prstDash val="solid"/>
                      <a:round/>
                      <a:headEnd type="none" w="med" len="med"/>
                      <a:tailEnd type="none" w="med" len="med"/>
                    </a:lnT>
                    <a:lnB w="9525"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algn="l" defTabSz="914400" rtl="0" eaLnBrk="1" latinLnBrk="0" hangingPunct="1"/>
                      <a:r>
                        <a:rPr lang="en-US" sz="1600" b="1" kern="1200" dirty="0">
                          <a:solidFill>
                            <a:srgbClr val="0000CC"/>
                          </a:solidFill>
                          <a:latin typeface="Courier New" pitchFamily="49" charset="0"/>
                          <a:ea typeface="+mn-ea"/>
                          <a:cs typeface="Courier New" pitchFamily="49" charset="0"/>
                        </a:rPr>
                        <a:t>:hover</a:t>
                      </a:r>
                    </a:p>
                  </a:txBody>
                  <a:tcPr marL="36000" marR="36000" marT="0" marB="0" anchor="ctr">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9525" cap="flat" cmpd="sng" algn="ctr">
                      <a:solidFill>
                        <a:schemeClr val="tx1"/>
                      </a:solidFill>
                      <a:prstDash val="dash"/>
                      <a:round/>
                      <a:headEnd type="none" w="med" len="med"/>
                      <a:tailEnd type="none" w="med" len="med"/>
                    </a:lnT>
                    <a:lnB w="9525"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h-TH" dirty="0" smtClean="0"/>
                        <a:t>ใช้</a:t>
                      </a:r>
                      <a:r>
                        <a:rPr lang="en-US" dirty="0" smtClean="0"/>
                        <a:t> </a:t>
                      </a:r>
                      <a:r>
                        <a:rPr lang="en-US" dirty="0"/>
                        <a:t>style </a:t>
                      </a:r>
                      <a:r>
                        <a:rPr lang="th-TH" dirty="0" smtClean="0"/>
                        <a:t>เมื่อเคลื่อน</a:t>
                      </a:r>
                      <a:r>
                        <a:rPr lang="th-TH" baseline="0" dirty="0" smtClean="0"/>
                        <a:t> </a:t>
                      </a:r>
                      <a:r>
                        <a:rPr lang="en-US" baseline="0" dirty="0" smtClean="0"/>
                        <a:t>mouse </a:t>
                      </a:r>
                      <a:r>
                        <a:rPr lang="th-TH" baseline="0" dirty="0" smtClean="0"/>
                        <a:t>ไปเหนือ</a:t>
                      </a:r>
                      <a:r>
                        <a:rPr lang="en-US" dirty="0" smtClean="0"/>
                        <a:t> </a:t>
                      </a:r>
                      <a:r>
                        <a:rPr lang="th-TH" dirty="0" smtClean="0"/>
                        <a:t>(</a:t>
                      </a:r>
                      <a:r>
                        <a:rPr lang="en-US" dirty="0" smtClean="0"/>
                        <a:t>mouse over</a:t>
                      </a:r>
                      <a:r>
                        <a:rPr lang="th-TH" dirty="0" smtClean="0"/>
                        <a:t>) </a:t>
                      </a:r>
                      <a:r>
                        <a:rPr lang="en-US" dirty="0" smtClean="0"/>
                        <a:t>element</a:t>
                      </a:r>
                      <a:endParaRPr lang="en-US" dirty="0"/>
                    </a:p>
                  </a:txBody>
                  <a:tcPr marL="36000" marR="36000" marT="0" marB="0" anchor="ctr">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9525" cap="flat" cmpd="sng" algn="ctr">
                      <a:solidFill>
                        <a:schemeClr val="tx1"/>
                      </a:solidFill>
                      <a:prstDash val="dash"/>
                      <a:round/>
                      <a:headEnd type="none" w="med" len="med"/>
                      <a:tailEnd type="none" w="med" len="med"/>
                    </a:lnT>
                    <a:lnB w="9525"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algn="l" defTabSz="914400" rtl="0" eaLnBrk="1" latinLnBrk="0" hangingPunct="1"/>
                      <a:r>
                        <a:rPr lang="en-US" sz="1600" b="1" kern="1200" dirty="0">
                          <a:solidFill>
                            <a:srgbClr val="0000CC"/>
                          </a:solidFill>
                          <a:latin typeface="Courier New" pitchFamily="49" charset="0"/>
                          <a:ea typeface="+mn-ea"/>
                          <a:cs typeface="Courier New" pitchFamily="49" charset="0"/>
                        </a:rPr>
                        <a:t>:link</a:t>
                      </a:r>
                    </a:p>
                  </a:txBody>
                  <a:tcPr marL="36000" marR="36000" marT="0" marB="0" anchor="ctr">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9525" cap="flat" cmpd="sng" algn="ctr">
                      <a:solidFill>
                        <a:schemeClr val="tx1"/>
                      </a:solidFill>
                      <a:prstDash val="dash"/>
                      <a:round/>
                      <a:headEnd type="none" w="med" len="med"/>
                      <a:tailEnd type="none" w="med" len="med"/>
                    </a:lnT>
                    <a:lnB w="9525"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h-TH" dirty="0" smtClean="0"/>
                        <a:t>ใช้</a:t>
                      </a:r>
                      <a:r>
                        <a:rPr lang="en-US" dirty="0" smtClean="0"/>
                        <a:t> </a:t>
                      </a:r>
                      <a:r>
                        <a:rPr lang="en-US" dirty="0"/>
                        <a:t>style </a:t>
                      </a:r>
                      <a:r>
                        <a:rPr lang="th-TH" dirty="0" smtClean="0"/>
                        <a:t>เมื่อ </a:t>
                      </a:r>
                      <a:r>
                        <a:rPr lang="en-US" dirty="0" smtClean="0"/>
                        <a:t>link</a:t>
                      </a:r>
                      <a:r>
                        <a:rPr lang="th-TH" dirty="0" smtClean="0"/>
                        <a:t> ยังไม่ได้ถูกเยี่ยม (</a:t>
                      </a:r>
                      <a:r>
                        <a:rPr lang="en-US" dirty="0" smtClean="0"/>
                        <a:t>unvisited link</a:t>
                      </a:r>
                      <a:r>
                        <a:rPr lang="th-TH" dirty="0" smtClean="0"/>
                        <a:t>)</a:t>
                      </a:r>
                      <a:endParaRPr lang="en-US" dirty="0"/>
                    </a:p>
                  </a:txBody>
                  <a:tcPr marL="36000" marR="36000" marT="0" marB="0" anchor="ctr">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9525" cap="flat" cmpd="sng" algn="ctr">
                      <a:solidFill>
                        <a:schemeClr val="tx1"/>
                      </a:solidFill>
                      <a:prstDash val="dash"/>
                      <a:round/>
                      <a:headEnd type="none" w="med" len="med"/>
                      <a:tailEnd type="none" w="med" len="med"/>
                    </a:lnT>
                    <a:lnB w="9525"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algn="l" defTabSz="914400" rtl="0" eaLnBrk="1" latinLnBrk="0" hangingPunct="1"/>
                      <a:r>
                        <a:rPr lang="en-US" sz="1600" b="1" kern="1200" dirty="0">
                          <a:solidFill>
                            <a:srgbClr val="0000CC"/>
                          </a:solidFill>
                          <a:latin typeface="Courier New" pitchFamily="49" charset="0"/>
                          <a:ea typeface="+mn-ea"/>
                          <a:cs typeface="Courier New" pitchFamily="49" charset="0"/>
                        </a:rPr>
                        <a:t>:visited</a:t>
                      </a:r>
                    </a:p>
                  </a:txBody>
                  <a:tcPr marL="36000" marR="36000" marT="0" marB="0" anchor="ctr">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9525" cap="flat" cmpd="sng" algn="ctr">
                      <a:solidFill>
                        <a:schemeClr val="tx1"/>
                      </a:solidFill>
                      <a:prstDash val="dash"/>
                      <a:round/>
                      <a:headEnd type="none" w="med" len="med"/>
                      <a:tailEnd type="none" w="med" len="med"/>
                    </a:lnT>
                    <a:lnB w="9525"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h-TH" dirty="0" smtClean="0"/>
                        <a:t>ใช้</a:t>
                      </a:r>
                      <a:r>
                        <a:rPr lang="en-US" dirty="0" smtClean="0"/>
                        <a:t> </a:t>
                      </a:r>
                      <a:r>
                        <a:rPr lang="en-US" dirty="0"/>
                        <a:t>style </a:t>
                      </a:r>
                      <a:r>
                        <a:rPr lang="th-TH" dirty="0" smtClean="0"/>
                        <a:t>เมื่อเยี่ยม</a:t>
                      </a:r>
                      <a:r>
                        <a:rPr lang="th-TH" baseline="0" dirty="0" smtClean="0"/>
                        <a:t> </a:t>
                      </a:r>
                      <a:r>
                        <a:rPr lang="en-US" baseline="0" dirty="0" smtClean="0"/>
                        <a:t>link </a:t>
                      </a:r>
                      <a:r>
                        <a:rPr lang="th-TH" baseline="0" dirty="0" smtClean="0"/>
                        <a:t>แล้ว (</a:t>
                      </a:r>
                      <a:r>
                        <a:rPr lang="en-US" dirty="0" smtClean="0"/>
                        <a:t>visited link</a:t>
                      </a:r>
                      <a:r>
                        <a:rPr lang="th-TH" dirty="0" smtClean="0"/>
                        <a:t>)</a:t>
                      </a:r>
                      <a:endParaRPr lang="en-US" dirty="0"/>
                    </a:p>
                  </a:txBody>
                  <a:tcPr marL="36000" marR="36000" marT="0" marB="0" anchor="ctr">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9525" cap="flat" cmpd="sng" algn="ctr">
                      <a:solidFill>
                        <a:schemeClr val="tx1"/>
                      </a:solidFill>
                      <a:prstDash val="dash"/>
                      <a:round/>
                      <a:headEnd type="none" w="med" len="med"/>
                      <a:tailEnd type="none" w="med" len="med"/>
                    </a:lnT>
                    <a:lnB w="9525"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algn="l" defTabSz="914400" rtl="0" eaLnBrk="1" latinLnBrk="0" hangingPunct="1"/>
                      <a:r>
                        <a:rPr lang="en-US" sz="1600" b="1" kern="1200" dirty="0">
                          <a:solidFill>
                            <a:srgbClr val="0000CC"/>
                          </a:solidFill>
                          <a:latin typeface="Courier New" pitchFamily="49" charset="0"/>
                          <a:ea typeface="+mn-ea"/>
                          <a:cs typeface="Courier New" pitchFamily="49" charset="0"/>
                        </a:rPr>
                        <a:t>:focus</a:t>
                      </a:r>
                    </a:p>
                  </a:txBody>
                  <a:tcPr marL="36000" marR="36000" marT="0" marB="0" anchor="ctr">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9525" cap="flat" cmpd="sng" algn="ctr">
                      <a:solidFill>
                        <a:schemeClr val="tx1"/>
                      </a:solidFill>
                      <a:prstDash val="dash"/>
                      <a:round/>
                      <a:headEnd type="none" w="med" len="med"/>
                      <a:tailEnd type="none" w="med" len="med"/>
                    </a:lnT>
                    <a:lnB w="9525"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h-TH" dirty="0" smtClean="0"/>
                        <a:t>ใช้ </a:t>
                      </a:r>
                      <a:r>
                        <a:rPr lang="en-US" dirty="0" smtClean="0"/>
                        <a:t>style </a:t>
                      </a:r>
                      <a:r>
                        <a:rPr lang="th-TH" dirty="0" smtClean="0"/>
                        <a:t>เมื่อ</a:t>
                      </a:r>
                      <a:r>
                        <a:rPr lang="en-US" dirty="0" smtClean="0"/>
                        <a:t> </a:t>
                      </a:r>
                      <a:r>
                        <a:rPr lang="en-US" dirty="0"/>
                        <a:t>element </a:t>
                      </a:r>
                      <a:r>
                        <a:rPr lang="th-TH" dirty="0" smtClean="0"/>
                        <a:t>ได้</a:t>
                      </a:r>
                      <a:r>
                        <a:rPr lang="en-US" dirty="0" smtClean="0"/>
                        <a:t> </a:t>
                      </a:r>
                      <a:r>
                        <a:rPr lang="en-US" dirty="0"/>
                        <a:t>keyboard input focus</a:t>
                      </a:r>
                    </a:p>
                  </a:txBody>
                  <a:tcPr marL="36000" marR="36000" marT="0" marB="0" anchor="ctr">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9525" cap="flat" cmpd="sng" algn="ctr">
                      <a:solidFill>
                        <a:schemeClr val="tx1"/>
                      </a:solidFill>
                      <a:prstDash val="dash"/>
                      <a:round/>
                      <a:headEnd type="none" w="med" len="med"/>
                      <a:tailEnd type="none" w="med" len="med"/>
                    </a:lnT>
                    <a:lnB w="9525"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algn="l" defTabSz="914400" rtl="0" eaLnBrk="1" latinLnBrk="0" hangingPunct="1"/>
                      <a:r>
                        <a:rPr lang="en-US" sz="1600" b="1" kern="1200" dirty="0">
                          <a:solidFill>
                            <a:srgbClr val="0000CC"/>
                          </a:solidFill>
                          <a:latin typeface="Courier New" pitchFamily="49" charset="0"/>
                          <a:ea typeface="+mn-ea"/>
                          <a:cs typeface="Courier New" pitchFamily="49" charset="0"/>
                        </a:rPr>
                        <a:t>:first-child</a:t>
                      </a:r>
                    </a:p>
                  </a:txBody>
                  <a:tcPr marL="36000" marR="36000" marT="0" marB="0" anchor="ctr">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9525" cap="flat" cmpd="sng" algn="ctr">
                      <a:solidFill>
                        <a:schemeClr val="tx1"/>
                      </a:solidFill>
                      <a:prstDash val="dash"/>
                      <a:round/>
                      <a:headEnd type="none" w="med" len="med"/>
                      <a:tailEnd type="none" w="med" len="med"/>
                    </a:lnT>
                    <a:lnB w="9525" cap="flat" cmpd="sng" algn="ctr">
                      <a:solidFill>
                        <a:srgbClr val="0000CC"/>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h-TH" dirty="0" smtClean="0"/>
                        <a:t>ใช้</a:t>
                      </a:r>
                      <a:r>
                        <a:rPr lang="en-US" dirty="0" smtClean="0"/>
                        <a:t> style</a:t>
                      </a:r>
                      <a:r>
                        <a:rPr lang="th-TH" dirty="0" smtClean="0"/>
                        <a:t> กับ</a:t>
                      </a:r>
                      <a:r>
                        <a:rPr lang="en-US" dirty="0" smtClean="0"/>
                        <a:t> </a:t>
                      </a:r>
                      <a:r>
                        <a:rPr lang="en-US" dirty="0"/>
                        <a:t>element </a:t>
                      </a:r>
                      <a:r>
                        <a:rPr lang="th-TH" dirty="0" smtClean="0"/>
                        <a:t>ย่อยตัวแรกของอีก </a:t>
                      </a:r>
                      <a:r>
                        <a:rPr lang="en-US" dirty="0" smtClean="0"/>
                        <a:t>element</a:t>
                      </a:r>
                      <a:endParaRPr lang="en-US" dirty="0"/>
                    </a:p>
                  </a:txBody>
                  <a:tcPr marL="36000" marR="36000" marT="0" marB="0" anchor="ctr">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9525" cap="flat" cmpd="sng" algn="ctr">
                      <a:solidFill>
                        <a:schemeClr val="tx1"/>
                      </a:solidFill>
                      <a:prstDash val="dash"/>
                      <a:round/>
                      <a:headEnd type="none" w="med" len="med"/>
                      <a:tailEnd type="none" w="med" len="med"/>
                    </a:lnT>
                    <a:lnB w="9525" cap="flat" cmpd="sng" algn="ctr">
                      <a:solidFill>
                        <a:srgbClr val="0000CC"/>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algn="l" defTabSz="914400" rtl="0" eaLnBrk="1" latinLnBrk="0" hangingPunct="1"/>
                      <a:r>
                        <a:rPr lang="en-US" sz="1600" b="1" kern="1200" dirty="0" smtClean="0">
                          <a:solidFill>
                            <a:srgbClr val="0000CC"/>
                          </a:solidFill>
                          <a:latin typeface="Courier New" pitchFamily="49" charset="0"/>
                          <a:ea typeface="+mn-ea"/>
                          <a:cs typeface="Courier New" pitchFamily="49" charset="0"/>
                        </a:rPr>
                        <a:t>::after</a:t>
                      </a:r>
                      <a:endParaRPr lang="en-US" sz="1600" b="1" kern="1200" dirty="0">
                        <a:solidFill>
                          <a:srgbClr val="0000CC"/>
                        </a:solidFill>
                        <a:latin typeface="Courier New" pitchFamily="49" charset="0"/>
                        <a:ea typeface="+mn-ea"/>
                        <a:cs typeface="Courier New" pitchFamily="49" charset="0"/>
                      </a:endParaRPr>
                    </a:p>
                  </a:txBody>
                  <a:tcPr marL="36000" marR="36000" marT="0" marB="0" anchor="ctr">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9525" cap="flat" cmpd="sng" algn="ctr">
                      <a:solidFill>
                        <a:srgbClr val="0000CC"/>
                      </a:solidFill>
                      <a:prstDash val="solid"/>
                      <a:round/>
                      <a:headEnd type="none" w="med" len="med"/>
                      <a:tailEnd type="none" w="med" len="med"/>
                    </a:lnT>
                    <a:lnB w="9525" cap="flat" cmpd="sng" algn="ctr">
                      <a:solidFill>
                        <a:schemeClr val="tx1"/>
                      </a:solidFill>
                      <a:prstDash val="dash"/>
                      <a:round/>
                      <a:headEnd type="none" w="med" len="med"/>
                      <a:tailEnd type="none" w="med" len="med"/>
                    </a:lnB>
                    <a:solidFill>
                      <a:schemeClr val="accent3">
                        <a:lumMod val="20000"/>
                        <a:lumOff val="80000"/>
                      </a:schemeClr>
                    </a:solidFill>
                  </a:tcPr>
                </a:tc>
                <a:tc>
                  <a:txBody>
                    <a:bodyPr/>
                    <a:lstStyle/>
                    <a:p>
                      <a:r>
                        <a:rPr lang="th-TH" dirty="0" smtClean="0"/>
                        <a:t>ใช้</a:t>
                      </a:r>
                      <a:r>
                        <a:rPr lang="th-TH" baseline="0" dirty="0" smtClean="0"/>
                        <a:t> </a:t>
                      </a:r>
                      <a:r>
                        <a:rPr lang="en-US" baseline="0" dirty="0" smtClean="0"/>
                        <a:t>style </a:t>
                      </a:r>
                      <a:r>
                        <a:rPr lang="th-TH" baseline="0" dirty="0" smtClean="0"/>
                        <a:t>เพื่อ</a:t>
                      </a:r>
                      <a:r>
                        <a:rPr lang="th-TH" dirty="0" smtClean="0"/>
                        <a:t>เพิ่ม</a:t>
                      </a:r>
                      <a:r>
                        <a:rPr lang="en-US" dirty="0" smtClean="0"/>
                        <a:t> </a:t>
                      </a:r>
                      <a:r>
                        <a:rPr lang="en-US" dirty="0"/>
                        <a:t>content </a:t>
                      </a:r>
                      <a:r>
                        <a:rPr lang="th-TH" dirty="0" smtClean="0"/>
                        <a:t>หลัง</a:t>
                      </a:r>
                      <a:r>
                        <a:rPr lang="en-US" dirty="0" smtClean="0"/>
                        <a:t> </a:t>
                      </a:r>
                      <a:r>
                        <a:rPr lang="en-US" dirty="0"/>
                        <a:t>element</a:t>
                      </a:r>
                    </a:p>
                  </a:txBody>
                  <a:tcPr marL="36000" marR="36000" marT="0" marB="0" anchor="ctr">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9525" cap="flat" cmpd="sng" algn="ctr">
                      <a:solidFill>
                        <a:srgbClr val="0000CC"/>
                      </a:solidFill>
                      <a:prstDash val="solid"/>
                      <a:round/>
                      <a:headEnd type="none" w="med" len="med"/>
                      <a:tailEnd type="none" w="med" len="med"/>
                    </a:lnT>
                    <a:lnB w="9525" cap="flat" cmpd="sng" algn="ctr">
                      <a:solidFill>
                        <a:schemeClr val="tx1"/>
                      </a:solidFill>
                      <a:prstDash val="dash"/>
                      <a:round/>
                      <a:headEnd type="none" w="med" len="med"/>
                      <a:tailEnd type="none" w="med" len="med"/>
                    </a:lnB>
                    <a:solidFill>
                      <a:schemeClr val="accent3">
                        <a:lumMod val="20000"/>
                        <a:lumOff val="80000"/>
                      </a:schemeClr>
                    </a:solidFill>
                  </a:tcPr>
                </a:tc>
              </a:tr>
              <a:tr h="370840">
                <a:tc>
                  <a:txBody>
                    <a:bodyPr/>
                    <a:lstStyle/>
                    <a:p>
                      <a:pPr marL="0" algn="l" defTabSz="914400" rtl="0" eaLnBrk="1" latinLnBrk="0" hangingPunct="1"/>
                      <a:r>
                        <a:rPr lang="en-US" sz="1600" b="1" kern="1200" dirty="0" smtClean="0">
                          <a:solidFill>
                            <a:srgbClr val="0000CC"/>
                          </a:solidFill>
                          <a:latin typeface="Courier New" pitchFamily="49" charset="0"/>
                          <a:ea typeface="+mn-ea"/>
                          <a:cs typeface="Courier New" pitchFamily="49" charset="0"/>
                        </a:rPr>
                        <a:t>::before</a:t>
                      </a:r>
                      <a:endParaRPr lang="en-US" sz="1600" b="1" kern="1200" dirty="0">
                        <a:solidFill>
                          <a:srgbClr val="0000CC"/>
                        </a:solidFill>
                        <a:latin typeface="Courier New" pitchFamily="49" charset="0"/>
                        <a:ea typeface="+mn-ea"/>
                        <a:cs typeface="Courier New" pitchFamily="49" charset="0"/>
                      </a:endParaRPr>
                    </a:p>
                  </a:txBody>
                  <a:tcPr marL="36000" marR="36000" marT="0" marB="0" anchor="ctr">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9525" cap="flat" cmpd="sng" algn="ctr">
                      <a:solidFill>
                        <a:schemeClr val="tx1"/>
                      </a:solidFill>
                      <a:prstDash val="dash"/>
                      <a:round/>
                      <a:headEnd type="none" w="med" len="med"/>
                      <a:tailEnd type="none" w="med" len="med"/>
                    </a:lnT>
                    <a:lnB w="9525" cap="flat" cmpd="sng" algn="ctr">
                      <a:solidFill>
                        <a:schemeClr val="tx1"/>
                      </a:solidFill>
                      <a:prstDash val="dash"/>
                      <a:round/>
                      <a:headEnd type="none" w="med" len="med"/>
                      <a:tailEnd type="none" w="med" len="med"/>
                    </a:lnB>
                    <a:solidFill>
                      <a:schemeClr val="accent3">
                        <a:lumMod val="20000"/>
                        <a:lumOff val="80000"/>
                      </a:schemeClr>
                    </a:solidFill>
                  </a:tcPr>
                </a:tc>
                <a:tc>
                  <a:txBody>
                    <a:bodyPr/>
                    <a:lstStyle/>
                    <a:p>
                      <a:r>
                        <a:rPr lang="th-TH" dirty="0" smtClean="0"/>
                        <a:t>ใช้</a:t>
                      </a:r>
                      <a:r>
                        <a:rPr lang="th-TH" baseline="0" dirty="0" smtClean="0"/>
                        <a:t> </a:t>
                      </a:r>
                      <a:r>
                        <a:rPr lang="en-US" baseline="0" dirty="0" smtClean="0"/>
                        <a:t>style </a:t>
                      </a:r>
                      <a:r>
                        <a:rPr lang="th-TH" baseline="0" dirty="0" smtClean="0"/>
                        <a:t>เพื่อ</a:t>
                      </a:r>
                      <a:r>
                        <a:rPr lang="th-TH" dirty="0" smtClean="0"/>
                        <a:t>เพิ่ม</a:t>
                      </a:r>
                      <a:r>
                        <a:rPr lang="en-US" dirty="0" smtClean="0"/>
                        <a:t> </a:t>
                      </a:r>
                      <a:r>
                        <a:rPr lang="en-US" dirty="0"/>
                        <a:t>content </a:t>
                      </a:r>
                      <a:r>
                        <a:rPr lang="th-TH" dirty="0" smtClean="0"/>
                        <a:t>ก่อน</a:t>
                      </a:r>
                      <a:r>
                        <a:rPr lang="en-US" dirty="0" smtClean="0"/>
                        <a:t> </a:t>
                      </a:r>
                      <a:r>
                        <a:rPr lang="en-US" dirty="0"/>
                        <a:t>element</a:t>
                      </a:r>
                    </a:p>
                  </a:txBody>
                  <a:tcPr marL="36000" marR="36000" marT="0" marB="0" anchor="ctr">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9525" cap="flat" cmpd="sng" algn="ctr">
                      <a:solidFill>
                        <a:schemeClr val="tx1"/>
                      </a:solidFill>
                      <a:prstDash val="dash"/>
                      <a:round/>
                      <a:headEnd type="none" w="med" len="med"/>
                      <a:tailEnd type="none" w="med" len="med"/>
                    </a:lnT>
                    <a:lnB w="9525" cap="flat" cmpd="sng" algn="ctr">
                      <a:solidFill>
                        <a:schemeClr val="tx1"/>
                      </a:solidFill>
                      <a:prstDash val="dash"/>
                      <a:round/>
                      <a:headEnd type="none" w="med" len="med"/>
                      <a:tailEnd type="none" w="med" len="med"/>
                    </a:lnB>
                    <a:solidFill>
                      <a:schemeClr val="accent3">
                        <a:lumMod val="20000"/>
                        <a:lumOff val="80000"/>
                      </a:schemeClr>
                    </a:solidFill>
                  </a:tcPr>
                </a:tc>
              </a:tr>
              <a:tr h="370840">
                <a:tc>
                  <a:txBody>
                    <a:bodyPr/>
                    <a:lstStyle/>
                    <a:p>
                      <a:pPr marL="0" algn="l" defTabSz="914400" rtl="0" eaLnBrk="1" latinLnBrk="0" hangingPunct="1"/>
                      <a:r>
                        <a:rPr lang="en-US" sz="1600" b="1" kern="1200" dirty="0" smtClean="0">
                          <a:solidFill>
                            <a:srgbClr val="0000CC"/>
                          </a:solidFill>
                          <a:latin typeface="Courier New" pitchFamily="49" charset="0"/>
                          <a:ea typeface="+mn-ea"/>
                          <a:cs typeface="Courier New" pitchFamily="49" charset="0"/>
                        </a:rPr>
                        <a:t>::first-letter</a:t>
                      </a:r>
                      <a:endParaRPr lang="en-US" sz="1600" b="1" kern="1200" dirty="0">
                        <a:solidFill>
                          <a:srgbClr val="0000CC"/>
                        </a:solidFill>
                        <a:latin typeface="Courier New" pitchFamily="49" charset="0"/>
                        <a:ea typeface="+mn-ea"/>
                        <a:cs typeface="Courier New" pitchFamily="49" charset="0"/>
                      </a:endParaRPr>
                    </a:p>
                  </a:txBody>
                  <a:tcPr marL="36000" marR="36000" marT="0" marB="0" anchor="ctr">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9525" cap="flat" cmpd="sng" algn="ctr">
                      <a:solidFill>
                        <a:schemeClr val="tx1"/>
                      </a:solidFill>
                      <a:prstDash val="dash"/>
                      <a:round/>
                      <a:headEnd type="none" w="med" len="med"/>
                      <a:tailEnd type="none" w="med" len="med"/>
                    </a:lnT>
                    <a:lnB w="9525" cap="flat" cmpd="sng" algn="ctr">
                      <a:solidFill>
                        <a:schemeClr val="tx1"/>
                      </a:solidFill>
                      <a:prstDash val="dash"/>
                      <a:round/>
                      <a:headEnd type="none" w="med" len="med"/>
                      <a:tailEnd type="none" w="med" len="med"/>
                    </a:lnB>
                    <a:solidFill>
                      <a:schemeClr val="accent3">
                        <a:lumMod val="20000"/>
                        <a:lumOff val="80000"/>
                      </a:schemeClr>
                    </a:solidFill>
                  </a:tcPr>
                </a:tc>
                <a:tc>
                  <a:txBody>
                    <a:bodyPr/>
                    <a:lstStyle/>
                    <a:p>
                      <a:r>
                        <a:rPr lang="th-TH" dirty="0" smtClean="0"/>
                        <a:t>ใช้ </a:t>
                      </a:r>
                      <a:r>
                        <a:rPr lang="en-US" dirty="0" smtClean="0"/>
                        <a:t>style </a:t>
                      </a:r>
                      <a:r>
                        <a:rPr lang="th-TH" dirty="0" smtClean="0"/>
                        <a:t>กับตัวอักษรแรกของข้อความ (</a:t>
                      </a:r>
                      <a:r>
                        <a:rPr lang="en-US" dirty="0" smtClean="0"/>
                        <a:t>text</a:t>
                      </a:r>
                      <a:r>
                        <a:rPr lang="th-TH" dirty="0" smtClean="0"/>
                        <a:t>)</a:t>
                      </a:r>
                      <a:endParaRPr lang="en-US" dirty="0"/>
                    </a:p>
                  </a:txBody>
                  <a:tcPr marL="36000" marR="36000" marT="0" marB="0" anchor="ctr">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9525" cap="flat" cmpd="sng" algn="ctr">
                      <a:solidFill>
                        <a:schemeClr val="tx1"/>
                      </a:solidFill>
                      <a:prstDash val="dash"/>
                      <a:round/>
                      <a:headEnd type="none" w="med" len="med"/>
                      <a:tailEnd type="none" w="med" len="med"/>
                    </a:lnT>
                    <a:lnB w="9525" cap="flat" cmpd="sng" algn="ctr">
                      <a:solidFill>
                        <a:schemeClr val="tx1"/>
                      </a:solidFill>
                      <a:prstDash val="dash"/>
                      <a:round/>
                      <a:headEnd type="none" w="med" len="med"/>
                      <a:tailEnd type="none" w="med" len="med"/>
                    </a:lnB>
                    <a:solidFill>
                      <a:schemeClr val="accent3">
                        <a:lumMod val="20000"/>
                        <a:lumOff val="80000"/>
                      </a:schemeClr>
                    </a:solidFill>
                  </a:tcPr>
                </a:tc>
              </a:tr>
              <a:tr h="370840">
                <a:tc>
                  <a:txBody>
                    <a:bodyPr/>
                    <a:lstStyle/>
                    <a:p>
                      <a:pPr marL="0" algn="l" defTabSz="914400" rtl="0" eaLnBrk="1" latinLnBrk="0" hangingPunct="1"/>
                      <a:r>
                        <a:rPr lang="en-US" sz="1600" b="1" kern="1200" dirty="0" smtClean="0">
                          <a:solidFill>
                            <a:srgbClr val="0000CC"/>
                          </a:solidFill>
                          <a:latin typeface="Courier New" pitchFamily="49" charset="0"/>
                          <a:ea typeface="+mn-ea"/>
                          <a:cs typeface="Courier New" pitchFamily="49" charset="0"/>
                        </a:rPr>
                        <a:t>::first-line</a:t>
                      </a:r>
                      <a:endParaRPr lang="en-US" sz="1600" b="1" kern="1200" dirty="0">
                        <a:solidFill>
                          <a:srgbClr val="0000CC"/>
                        </a:solidFill>
                        <a:latin typeface="Courier New" pitchFamily="49" charset="0"/>
                        <a:ea typeface="+mn-ea"/>
                        <a:cs typeface="Courier New" pitchFamily="49" charset="0"/>
                      </a:endParaRPr>
                    </a:p>
                  </a:txBody>
                  <a:tcPr marL="36000" marR="36000" marT="0" marB="0" anchor="ctr">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9525" cap="flat" cmpd="sng" algn="ctr">
                      <a:solidFill>
                        <a:schemeClr val="tx1"/>
                      </a:solidFill>
                      <a:prstDash val="dash"/>
                      <a:round/>
                      <a:headEnd type="none" w="med" len="med"/>
                      <a:tailEnd type="none" w="med" len="med"/>
                    </a:lnT>
                    <a:lnB w="9525" cap="flat" cmpd="sng" algn="ctr">
                      <a:solidFill>
                        <a:schemeClr val="tx1"/>
                      </a:solidFill>
                      <a:prstDash val="dash"/>
                      <a:round/>
                      <a:headEnd type="none" w="med" len="med"/>
                      <a:tailEnd type="none" w="med" len="med"/>
                    </a:lnB>
                    <a:solidFill>
                      <a:schemeClr val="accent3">
                        <a:lumMod val="20000"/>
                        <a:lumOff val="80000"/>
                      </a:schemeClr>
                    </a:solidFill>
                  </a:tcPr>
                </a:tc>
                <a:tc>
                  <a:txBody>
                    <a:bodyPr/>
                    <a:lstStyle/>
                    <a:p>
                      <a:r>
                        <a:rPr lang="th-TH" dirty="0" smtClean="0"/>
                        <a:t>ใช้ </a:t>
                      </a:r>
                      <a:r>
                        <a:rPr lang="en-US" dirty="0" smtClean="0"/>
                        <a:t>style </a:t>
                      </a:r>
                      <a:r>
                        <a:rPr lang="th-TH" dirty="0" smtClean="0"/>
                        <a:t>กับบรรทัดแรกของข้อความ </a:t>
                      </a:r>
                      <a:r>
                        <a:rPr lang="en-US" dirty="0" smtClean="0"/>
                        <a:t>(text)</a:t>
                      </a:r>
                      <a:endParaRPr lang="en-US" dirty="0"/>
                    </a:p>
                  </a:txBody>
                  <a:tcPr marL="36000" marR="36000" marT="0" marB="0" anchor="ctr">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9525" cap="flat" cmpd="sng" algn="ctr">
                      <a:solidFill>
                        <a:schemeClr val="tx1"/>
                      </a:solidFill>
                      <a:prstDash val="dash"/>
                      <a:round/>
                      <a:headEnd type="none" w="med" len="med"/>
                      <a:tailEnd type="none" w="med" len="med"/>
                    </a:lnT>
                    <a:lnB w="9525" cap="flat" cmpd="sng" algn="ctr">
                      <a:solidFill>
                        <a:schemeClr val="tx1"/>
                      </a:solidFill>
                      <a:prstDash val="dash"/>
                      <a:round/>
                      <a:headEnd type="none" w="med" len="med"/>
                      <a:tailEnd type="none" w="med" len="med"/>
                    </a:lnB>
                    <a:solidFill>
                      <a:schemeClr val="accent3">
                        <a:lumMod val="20000"/>
                        <a:lumOff val="80000"/>
                      </a:schemeClr>
                    </a:solidFill>
                  </a:tcPr>
                </a:tc>
              </a:tr>
              <a:tr h="370840">
                <a:tc>
                  <a:txBody>
                    <a:bodyPr/>
                    <a:lstStyle/>
                    <a:p>
                      <a:pPr marL="0" algn="l" defTabSz="914400" rtl="0" eaLnBrk="1" latinLnBrk="0" hangingPunct="1"/>
                      <a:r>
                        <a:rPr lang="en-US" sz="1600" b="1" kern="1200" dirty="0" smtClean="0">
                          <a:solidFill>
                            <a:srgbClr val="0000CC"/>
                          </a:solidFill>
                          <a:latin typeface="Courier New" pitchFamily="49" charset="0"/>
                          <a:ea typeface="+mn-ea"/>
                          <a:cs typeface="Courier New" pitchFamily="49" charset="0"/>
                        </a:rPr>
                        <a:t>::selection</a:t>
                      </a:r>
                      <a:endParaRPr lang="en-US" sz="1600" b="1" kern="1200" dirty="0">
                        <a:solidFill>
                          <a:srgbClr val="0000CC"/>
                        </a:solidFill>
                        <a:latin typeface="Courier New" pitchFamily="49" charset="0"/>
                        <a:ea typeface="+mn-ea"/>
                        <a:cs typeface="Courier New" pitchFamily="49" charset="0"/>
                      </a:endParaRPr>
                    </a:p>
                  </a:txBody>
                  <a:tcPr marL="36000" marR="36000" marT="0" marB="0" anchor="ctr">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9525" cap="flat" cmpd="sng" algn="ctr">
                      <a:solidFill>
                        <a:schemeClr val="tx1"/>
                      </a:solidFill>
                      <a:prstDash val="dash"/>
                      <a:round/>
                      <a:headEnd type="none" w="med" len="med"/>
                      <a:tailEnd type="none" w="med" len="med"/>
                    </a:lnT>
                    <a:lnB w="19050" cap="flat" cmpd="sng" algn="ctr">
                      <a:solidFill>
                        <a:schemeClr val="accent4">
                          <a:lumMod val="75000"/>
                        </a:schemeClr>
                      </a:solidFill>
                      <a:prstDash val="solid"/>
                      <a:round/>
                      <a:headEnd type="none" w="med" len="med"/>
                      <a:tailEnd type="none" w="med" len="med"/>
                    </a:lnB>
                    <a:solidFill>
                      <a:schemeClr val="accent3">
                        <a:lumMod val="20000"/>
                        <a:lumOff val="80000"/>
                      </a:schemeClr>
                    </a:solidFill>
                  </a:tcPr>
                </a:tc>
                <a:tc>
                  <a:txBody>
                    <a:bodyPr/>
                    <a:lstStyle/>
                    <a:p>
                      <a:r>
                        <a:rPr lang="th-TH" dirty="0" smtClean="0"/>
                        <a:t>ใช้</a:t>
                      </a:r>
                      <a:r>
                        <a:rPr lang="en-US" dirty="0" smtClean="0"/>
                        <a:t> </a:t>
                      </a:r>
                      <a:r>
                        <a:rPr lang="en-US" dirty="0"/>
                        <a:t>style </a:t>
                      </a:r>
                      <a:r>
                        <a:rPr lang="th-TH" dirty="0" smtClean="0"/>
                        <a:t>กับ</a:t>
                      </a:r>
                      <a:r>
                        <a:rPr lang="en-US" dirty="0" smtClean="0"/>
                        <a:t> </a:t>
                      </a:r>
                      <a:r>
                        <a:rPr lang="en-US" dirty="0"/>
                        <a:t>element </a:t>
                      </a:r>
                      <a:r>
                        <a:rPr lang="th-TH" dirty="0" smtClean="0"/>
                        <a:t>ที่ผู้ใช้ </a:t>
                      </a:r>
                      <a:r>
                        <a:rPr lang="en-US" dirty="0" smtClean="0"/>
                        <a:t>highlight</a:t>
                      </a:r>
                      <a:r>
                        <a:rPr lang="en-US" baseline="0" dirty="0" smtClean="0"/>
                        <a:t> </a:t>
                      </a:r>
                      <a:r>
                        <a:rPr lang="th-TH" dirty="0" smtClean="0"/>
                        <a:t>เลือก</a:t>
                      </a:r>
                      <a:endParaRPr lang="en-US" dirty="0"/>
                    </a:p>
                  </a:txBody>
                  <a:tcPr marL="36000" marR="36000" marT="0" marB="0" anchor="ctr">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9525" cap="flat" cmpd="sng" algn="ctr">
                      <a:solidFill>
                        <a:schemeClr val="tx1"/>
                      </a:solidFill>
                      <a:prstDash val="dash"/>
                      <a:round/>
                      <a:headEnd type="none" w="med" len="med"/>
                      <a:tailEnd type="none" w="med" len="med"/>
                    </a:lnT>
                    <a:lnB w="19050" cap="flat" cmpd="sng" algn="ctr">
                      <a:solidFill>
                        <a:schemeClr val="accent4">
                          <a:lumMod val="75000"/>
                        </a:schemeClr>
                      </a:solidFill>
                      <a:prstDash val="solid"/>
                      <a:round/>
                      <a:headEnd type="none" w="med" len="med"/>
                      <a:tailEnd type="none" w="med" len="med"/>
                    </a:lnB>
                    <a:solidFill>
                      <a:schemeClr val="accent3">
                        <a:lumMod val="20000"/>
                        <a:lumOff val="80000"/>
                      </a:schemeClr>
                    </a:solidFill>
                  </a:tcPr>
                </a:tc>
              </a:tr>
            </a:tbl>
          </a:graphicData>
        </a:graphic>
      </p:graphicFrame>
      <p:sp>
        <p:nvSpPr>
          <p:cNvPr id="4" name="Date Placeholder 3"/>
          <p:cNvSpPr>
            <a:spLocks noGrp="1"/>
          </p:cNvSpPr>
          <p:nvPr>
            <p:ph type="dt" sz="half" idx="10"/>
          </p:nvPr>
        </p:nvSpPr>
        <p:spPr/>
        <p:txBody>
          <a:bodyPr/>
          <a:lstStyle/>
          <a:p>
            <a:r>
              <a:rPr lang="en-US" smtClean="0"/>
              <a:t>Lecture 03</a:t>
            </a:r>
            <a:endParaRPr lang="en-US" altLang="en-US" dirty="0"/>
          </a:p>
        </p:txBody>
      </p:sp>
      <p:sp>
        <p:nvSpPr>
          <p:cNvPr id="5" name="Footer Placeholder 4"/>
          <p:cNvSpPr>
            <a:spLocks noGrp="1"/>
          </p:cNvSpPr>
          <p:nvPr>
            <p:ph type="ftr" sz="quarter" idx="11"/>
          </p:nvPr>
        </p:nvSpPr>
        <p:spPr/>
        <p:txBody>
          <a:bodyPr/>
          <a:lstStyle/>
          <a:p>
            <a:r>
              <a:rPr lang="en-US" smtClean="0"/>
              <a:t>CS 485 Web ApplicationDevelopment © 2016 by Y. Temtanapat</a:t>
            </a:r>
            <a:endParaRPr lang="en-US" dirty="0"/>
          </a:p>
        </p:txBody>
      </p:sp>
      <p:sp>
        <p:nvSpPr>
          <p:cNvPr id="6" name="Slide Number Placeholder 5"/>
          <p:cNvSpPr>
            <a:spLocks noGrp="1"/>
          </p:cNvSpPr>
          <p:nvPr>
            <p:ph type="sldNum" sz="quarter" idx="12"/>
          </p:nvPr>
        </p:nvSpPr>
        <p:spPr/>
        <p:txBody>
          <a:bodyPr/>
          <a:lstStyle/>
          <a:p>
            <a:r>
              <a:rPr lang="en-US" smtClean="0"/>
              <a:t> </a:t>
            </a:r>
            <a:fld id="{0FE66F75-09C2-4BED-B820-80EFA7AA6B7C}"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ตัวอย่าง </a:t>
            </a:r>
            <a:r>
              <a:rPr lang="en-US" dirty="0" smtClean="0"/>
              <a:t>pseudo class/element</a:t>
            </a:r>
            <a:endParaRPr lang="th-TH" dirty="0"/>
          </a:p>
        </p:txBody>
      </p:sp>
      <p:sp>
        <p:nvSpPr>
          <p:cNvPr id="4" name="Date Placeholder 3"/>
          <p:cNvSpPr>
            <a:spLocks noGrp="1"/>
          </p:cNvSpPr>
          <p:nvPr>
            <p:ph type="dt" sz="half" idx="10"/>
          </p:nvPr>
        </p:nvSpPr>
        <p:spPr/>
        <p:txBody>
          <a:bodyPr/>
          <a:lstStyle/>
          <a:p>
            <a:pPr>
              <a:defRPr/>
            </a:pPr>
            <a:r>
              <a:rPr lang="en-US" smtClean="0"/>
              <a:t>Lecture 03</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16</a:t>
            </a:fld>
            <a:endParaRPr lang="en-US"/>
          </a:p>
        </p:txBody>
      </p:sp>
      <p:sp>
        <p:nvSpPr>
          <p:cNvPr id="7" name="Rectangle 6"/>
          <p:cNvSpPr/>
          <p:nvPr/>
        </p:nvSpPr>
        <p:spPr>
          <a:xfrm>
            <a:off x="685800" y="2209800"/>
            <a:ext cx="3962400" cy="1323439"/>
          </a:xfrm>
          <a:prstGeom prst="rect">
            <a:avLst/>
          </a:prstGeom>
          <a:ln>
            <a:solidFill>
              <a:srgbClr val="0000CC"/>
            </a:solidFill>
          </a:ln>
        </p:spPr>
        <p:txBody>
          <a:bodyPr wrap="square">
            <a:spAutoFit/>
          </a:bodyPr>
          <a:lstStyle/>
          <a:p>
            <a:r>
              <a:rPr lang="en-US" sz="1600" dirty="0" smtClean="0">
                <a:latin typeface="Courier New" pitchFamily="49" charset="0"/>
              </a:rPr>
              <a:t>&lt;style&gt;</a:t>
            </a:r>
          </a:p>
          <a:p>
            <a:r>
              <a:rPr lang="en-US" sz="1600" b="1" dirty="0" smtClean="0">
                <a:solidFill>
                  <a:srgbClr val="0000CC"/>
                </a:solidFill>
                <a:latin typeface="Courier New" pitchFamily="49" charset="0"/>
              </a:rPr>
              <a:t>   a:link</a:t>
            </a:r>
            <a:r>
              <a:rPr lang="en-US" sz="1600" dirty="0" smtClean="0">
                <a:latin typeface="Courier New" pitchFamily="49" charset="0"/>
              </a:rPr>
              <a:t> {color: green;}</a:t>
            </a:r>
          </a:p>
          <a:p>
            <a:r>
              <a:rPr lang="en-US" sz="1600" dirty="0" smtClean="0">
                <a:latin typeface="Courier New" pitchFamily="49" charset="0"/>
              </a:rPr>
              <a:t>   </a:t>
            </a:r>
            <a:r>
              <a:rPr lang="en-US" sz="1600" b="1" dirty="0" smtClean="0">
                <a:solidFill>
                  <a:srgbClr val="0000CC"/>
                </a:solidFill>
                <a:latin typeface="Courier New" pitchFamily="49" charset="0"/>
              </a:rPr>
              <a:t>a:visited</a:t>
            </a:r>
            <a:r>
              <a:rPr lang="en-US" sz="1600" dirty="0" smtClean="0">
                <a:latin typeface="Courier New" pitchFamily="49" charset="0"/>
              </a:rPr>
              <a:t> {color: orange;}</a:t>
            </a:r>
          </a:p>
          <a:p>
            <a:r>
              <a:rPr lang="en-US" sz="1600" b="1" dirty="0" smtClean="0">
                <a:solidFill>
                  <a:srgbClr val="0000CC"/>
                </a:solidFill>
                <a:latin typeface="Courier New" pitchFamily="49" charset="0"/>
              </a:rPr>
              <a:t>   a:hover</a:t>
            </a:r>
            <a:r>
              <a:rPr lang="en-US" sz="1600" dirty="0" smtClean="0">
                <a:latin typeface="Courier New" pitchFamily="49" charset="0"/>
              </a:rPr>
              <a:t> {color: red;}</a:t>
            </a:r>
          </a:p>
          <a:p>
            <a:r>
              <a:rPr lang="en-US" sz="1600" dirty="0" smtClean="0">
                <a:latin typeface="Courier New" pitchFamily="49" charset="0"/>
              </a:rPr>
              <a:t>&lt;/style&gt;</a:t>
            </a:r>
            <a:endParaRPr lang="th-TH" sz="1600" dirty="0"/>
          </a:p>
        </p:txBody>
      </p:sp>
      <p:sp>
        <p:nvSpPr>
          <p:cNvPr id="9" name="Rectangle 8"/>
          <p:cNvSpPr/>
          <p:nvPr/>
        </p:nvSpPr>
        <p:spPr>
          <a:xfrm>
            <a:off x="4191000" y="3363218"/>
            <a:ext cx="4800600" cy="1077218"/>
          </a:xfrm>
          <a:prstGeom prst="rect">
            <a:avLst/>
          </a:prstGeom>
          <a:solidFill>
            <a:schemeClr val="bg1"/>
          </a:solidFill>
          <a:ln>
            <a:solidFill>
              <a:schemeClr val="tx2">
                <a:lumMod val="75000"/>
              </a:schemeClr>
            </a:solidFill>
          </a:ln>
        </p:spPr>
        <p:txBody>
          <a:bodyPr wrap="square" lIns="36000" rIns="36000">
            <a:spAutoFit/>
          </a:bodyPr>
          <a:lstStyle/>
          <a:p>
            <a:r>
              <a:rPr lang="th-TH" sz="1600" dirty="0" smtClean="0">
                <a:latin typeface="Tahoma" pitchFamily="34" charset="0"/>
                <a:ea typeface="Tahoma" pitchFamily="34" charset="0"/>
                <a:cs typeface="Tahoma" pitchFamily="34" charset="0"/>
              </a:rPr>
              <a:t>เยี่ยมชมกันได้ที่  </a:t>
            </a:r>
            <a:r>
              <a:rPr lang="en-US" sz="1600" dirty="0" smtClean="0">
                <a:solidFill>
                  <a:srgbClr val="008000"/>
                </a:solidFill>
                <a:latin typeface="Courier New" pitchFamily="49" charset="0"/>
              </a:rPr>
              <a:t>&lt;a </a:t>
            </a:r>
            <a:r>
              <a:rPr lang="en-US" sz="1600" dirty="0" err="1" smtClean="0">
                <a:solidFill>
                  <a:srgbClr val="008000"/>
                </a:solidFill>
                <a:latin typeface="Courier New" pitchFamily="49" charset="0"/>
              </a:rPr>
              <a:t>href</a:t>
            </a:r>
            <a:r>
              <a:rPr lang="en-US" sz="1600" dirty="0" smtClean="0">
                <a:solidFill>
                  <a:srgbClr val="008000"/>
                </a:solidFill>
                <a:latin typeface="Courier New" pitchFamily="49" charset="0"/>
              </a:rPr>
              <a:t>="www.cs.tu.ac.th"&gt;</a:t>
            </a:r>
          </a:p>
          <a:p>
            <a:r>
              <a:rPr lang="en-US" sz="1600" dirty="0" smtClean="0">
                <a:solidFill>
                  <a:srgbClr val="008000"/>
                </a:solidFill>
                <a:latin typeface="Courier New" pitchFamily="49" charset="0"/>
                <a:ea typeface="Tahoma" pitchFamily="34" charset="0"/>
                <a:cs typeface="Tahoma" pitchFamily="34" charset="0"/>
              </a:rPr>
              <a:t>  </a:t>
            </a:r>
            <a:r>
              <a:rPr lang="th-TH" sz="1600" dirty="0" smtClean="0">
                <a:latin typeface="Tahoma" pitchFamily="34" charset="0"/>
                <a:ea typeface="Tahoma" pitchFamily="34" charset="0"/>
                <a:cs typeface="Tahoma" pitchFamily="34" charset="0"/>
              </a:rPr>
              <a:t>ภาควิชาวิทยาการคอมพิวเตอร์</a:t>
            </a:r>
            <a:endParaRPr lang="en-US" sz="1600" dirty="0" smtClean="0">
              <a:latin typeface="Tahoma" pitchFamily="34" charset="0"/>
              <a:ea typeface="Tahoma" pitchFamily="34" charset="0"/>
              <a:cs typeface="Tahoma" pitchFamily="34" charset="0"/>
            </a:endParaRPr>
          </a:p>
          <a:p>
            <a:r>
              <a:rPr lang="en-US" sz="1600" dirty="0" smtClean="0">
                <a:solidFill>
                  <a:srgbClr val="008000"/>
                </a:solidFill>
                <a:latin typeface="Courier New" pitchFamily="49" charset="0"/>
              </a:rPr>
              <a:t>&lt;/a&gt;</a:t>
            </a:r>
          </a:p>
          <a:p>
            <a:r>
              <a:rPr lang="en-US" sz="1600" dirty="0" smtClean="0">
                <a:latin typeface="Courier New" pitchFamily="49" charset="0"/>
              </a:rPr>
              <a:t>...</a:t>
            </a:r>
            <a:endParaRPr lang="th-TH" sz="1600" dirty="0"/>
          </a:p>
        </p:txBody>
      </p:sp>
      <p:grpSp>
        <p:nvGrpSpPr>
          <p:cNvPr id="26" name="Group 25"/>
          <p:cNvGrpSpPr/>
          <p:nvPr/>
        </p:nvGrpSpPr>
        <p:grpSpPr>
          <a:xfrm>
            <a:off x="3839980" y="1905000"/>
            <a:ext cx="4923020" cy="700790"/>
            <a:chOff x="3763780" y="3124200"/>
            <a:chExt cx="4923020" cy="700790"/>
          </a:xfrm>
        </p:grpSpPr>
        <p:pic>
          <p:nvPicPr>
            <p:cNvPr id="4098" name="Picture 2"/>
            <p:cNvPicPr>
              <a:picLocks noChangeAspect="1" noChangeArrowheads="1"/>
            </p:cNvPicPr>
            <p:nvPr/>
          </p:nvPicPr>
          <p:blipFill>
            <a:blip r:embed="rId2" cstate="print"/>
            <a:srcRect/>
            <a:stretch>
              <a:fillRect/>
            </a:stretch>
          </p:blipFill>
          <p:spPr bwMode="auto">
            <a:xfrm>
              <a:off x="5562600" y="3124200"/>
              <a:ext cx="3124200" cy="438150"/>
            </a:xfrm>
            <a:prstGeom prst="rect">
              <a:avLst/>
            </a:prstGeom>
            <a:noFill/>
            <a:ln w="9525">
              <a:solidFill>
                <a:srgbClr val="00B0F0"/>
              </a:solidFill>
              <a:miter lim="800000"/>
              <a:headEnd/>
              <a:tailEnd/>
            </a:ln>
          </p:spPr>
        </p:pic>
        <p:cxnSp>
          <p:nvCxnSpPr>
            <p:cNvPr id="14" name="Straight Arrow Connector 13"/>
            <p:cNvCxnSpPr/>
            <p:nvPr/>
          </p:nvCxnSpPr>
          <p:spPr bwMode="auto">
            <a:xfrm flipV="1">
              <a:off x="3763780" y="3291590"/>
              <a:ext cx="1752600" cy="533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3" name="TextBox 22"/>
            <p:cNvSpPr txBox="1"/>
            <p:nvPr/>
          </p:nvSpPr>
          <p:spPr>
            <a:xfrm rot="20621542">
              <a:off x="4013449" y="3249197"/>
              <a:ext cx="1303562" cy="307777"/>
            </a:xfrm>
            <a:prstGeom prst="rect">
              <a:avLst/>
            </a:prstGeom>
            <a:noFill/>
          </p:spPr>
          <p:txBody>
            <a:bodyPr wrap="none" rtlCol="0">
              <a:spAutoFit/>
            </a:bodyPr>
            <a:lstStyle/>
            <a:p>
              <a:r>
                <a:rPr lang="th-TH" sz="1400" dirty="0" smtClean="0">
                  <a:latin typeface="Tahoma" pitchFamily="34" charset="0"/>
                  <a:ea typeface="Tahoma" pitchFamily="34" charset="0"/>
                  <a:cs typeface="Tahoma" pitchFamily="34" charset="0"/>
                </a:rPr>
                <a:t>เริ่มต้นก่อนคลิก</a:t>
              </a:r>
              <a:endParaRPr lang="th-TH" sz="1400" dirty="0">
                <a:latin typeface="Tahoma" pitchFamily="34" charset="0"/>
                <a:ea typeface="Tahoma" pitchFamily="34" charset="0"/>
                <a:cs typeface="Tahoma" pitchFamily="34" charset="0"/>
              </a:endParaRPr>
            </a:p>
          </p:txBody>
        </p:sp>
      </p:grpSp>
      <p:grpSp>
        <p:nvGrpSpPr>
          <p:cNvPr id="27" name="Group 26"/>
          <p:cNvGrpSpPr/>
          <p:nvPr/>
        </p:nvGrpSpPr>
        <p:grpSpPr>
          <a:xfrm>
            <a:off x="3810000" y="2829818"/>
            <a:ext cx="4405312" cy="463949"/>
            <a:chOff x="4038600" y="3546076"/>
            <a:chExt cx="4405312" cy="463949"/>
          </a:xfrm>
        </p:grpSpPr>
        <p:pic>
          <p:nvPicPr>
            <p:cNvPr id="4099" name="Picture 3"/>
            <p:cNvPicPr>
              <a:picLocks noChangeAspect="1" noChangeArrowheads="1"/>
            </p:cNvPicPr>
            <p:nvPr/>
          </p:nvPicPr>
          <p:blipFill>
            <a:blip r:embed="rId3" cstate="print"/>
            <a:srcRect/>
            <a:stretch>
              <a:fillRect/>
            </a:stretch>
          </p:blipFill>
          <p:spPr bwMode="auto">
            <a:xfrm>
              <a:off x="5281612" y="3581400"/>
              <a:ext cx="3162300" cy="428625"/>
            </a:xfrm>
            <a:prstGeom prst="rect">
              <a:avLst/>
            </a:prstGeom>
            <a:noFill/>
            <a:ln w="9525">
              <a:solidFill>
                <a:srgbClr val="00B0F0"/>
              </a:solidFill>
              <a:miter lim="800000"/>
              <a:headEnd/>
              <a:tailEnd/>
            </a:ln>
          </p:spPr>
        </p:pic>
        <p:cxnSp>
          <p:nvCxnSpPr>
            <p:cNvPr id="15" name="Straight Arrow Connector 14"/>
            <p:cNvCxnSpPr/>
            <p:nvPr/>
          </p:nvCxnSpPr>
          <p:spPr bwMode="auto">
            <a:xfrm flipV="1">
              <a:off x="4038600" y="3765734"/>
              <a:ext cx="1243012" cy="1204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TextBox 23"/>
            <p:cNvSpPr txBox="1"/>
            <p:nvPr/>
          </p:nvSpPr>
          <p:spPr>
            <a:xfrm rot="21261425">
              <a:off x="4108388" y="3546076"/>
              <a:ext cx="1107163" cy="307777"/>
            </a:xfrm>
            <a:prstGeom prst="rect">
              <a:avLst/>
            </a:prstGeom>
            <a:noFill/>
          </p:spPr>
          <p:txBody>
            <a:bodyPr wrap="none" rtlCol="0">
              <a:spAutoFit/>
            </a:bodyPr>
            <a:lstStyle/>
            <a:p>
              <a:r>
                <a:rPr lang="en-US" sz="1400" dirty="0" smtClean="0">
                  <a:latin typeface="Tahoma" pitchFamily="34" charset="0"/>
                  <a:ea typeface="Tahoma" pitchFamily="34" charset="0"/>
                  <a:cs typeface="Tahoma" pitchFamily="34" charset="0"/>
                </a:rPr>
                <a:t>mouse over</a:t>
              </a:r>
              <a:endParaRPr lang="th-TH" sz="1400" dirty="0">
                <a:latin typeface="Tahoma" pitchFamily="34" charset="0"/>
                <a:ea typeface="Tahoma" pitchFamily="34" charset="0"/>
                <a:cs typeface="Tahoma" pitchFamily="34" charset="0"/>
              </a:endParaRPr>
            </a:p>
          </p:txBody>
        </p:sp>
      </p:grpSp>
      <p:grpSp>
        <p:nvGrpSpPr>
          <p:cNvPr id="30" name="Group 29"/>
          <p:cNvGrpSpPr/>
          <p:nvPr/>
        </p:nvGrpSpPr>
        <p:grpSpPr>
          <a:xfrm>
            <a:off x="4267200" y="2372618"/>
            <a:ext cx="4200525" cy="457200"/>
            <a:chOff x="3962400" y="4038600"/>
            <a:chExt cx="4200525" cy="457200"/>
          </a:xfrm>
        </p:grpSpPr>
        <p:pic>
          <p:nvPicPr>
            <p:cNvPr id="4100" name="Picture 4"/>
            <p:cNvPicPr>
              <a:picLocks noChangeAspect="1" noChangeArrowheads="1"/>
            </p:cNvPicPr>
            <p:nvPr/>
          </p:nvPicPr>
          <p:blipFill>
            <a:blip r:embed="rId4" cstate="print"/>
            <a:srcRect/>
            <a:stretch>
              <a:fillRect/>
            </a:stretch>
          </p:blipFill>
          <p:spPr bwMode="auto">
            <a:xfrm>
              <a:off x="5029200" y="4038600"/>
              <a:ext cx="3133725" cy="457200"/>
            </a:xfrm>
            <a:prstGeom prst="rect">
              <a:avLst/>
            </a:prstGeom>
            <a:noFill/>
            <a:ln w="9525">
              <a:solidFill>
                <a:srgbClr val="00B0F0"/>
              </a:solidFill>
              <a:miter lim="800000"/>
              <a:headEnd/>
              <a:tailEnd/>
            </a:ln>
          </p:spPr>
        </p:pic>
        <p:cxnSp>
          <p:nvCxnSpPr>
            <p:cNvPr id="18" name="Straight Arrow Connector 17"/>
            <p:cNvCxnSpPr>
              <a:endCxn id="4100" idx="1"/>
            </p:cNvCxnSpPr>
            <p:nvPr/>
          </p:nvCxnSpPr>
          <p:spPr bwMode="auto">
            <a:xfrm flipV="1">
              <a:off x="3962400" y="4267200"/>
              <a:ext cx="106680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TextBox 24"/>
            <p:cNvSpPr txBox="1"/>
            <p:nvPr/>
          </p:nvSpPr>
          <p:spPr>
            <a:xfrm rot="21217142">
              <a:off x="4029996" y="4066527"/>
              <a:ext cx="832279" cy="307777"/>
            </a:xfrm>
            <a:prstGeom prst="rect">
              <a:avLst/>
            </a:prstGeom>
            <a:noFill/>
          </p:spPr>
          <p:txBody>
            <a:bodyPr wrap="none" rtlCol="0">
              <a:spAutoFit/>
            </a:bodyPr>
            <a:lstStyle/>
            <a:p>
              <a:r>
                <a:rPr lang="th-TH" sz="1400" dirty="0" smtClean="0">
                  <a:latin typeface="Tahoma" pitchFamily="34" charset="0"/>
                  <a:ea typeface="Tahoma" pitchFamily="34" charset="0"/>
                  <a:cs typeface="Tahoma" pitchFamily="34" charset="0"/>
                </a:rPr>
                <a:t>หลังคลิก</a:t>
              </a:r>
              <a:endParaRPr lang="th-TH" sz="1400" dirty="0">
                <a:latin typeface="Tahoma" pitchFamily="34" charset="0"/>
                <a:ea typeface="Tahoma" pitchFamily="34" charset="0"/>
                <a:cs typeface="Tahoma" pitchFamily="34" charset="0"/>
              </a:endParaRPr>
            </a:p>
          </p:txBody>
        </p:sp>
      </p:grpSp>
      <p:grpSp>
        <p:nvGrpSpPr>
          <p:cNvPr id="36" name="Group 35"/>
          <p:cNvGrpSpPr/>
          <p:nvPr/>
        </p:nvGrpSpPr>
        <p:grpSpPr>
          <a:xfrm>
            <a:off x="4495800" y="685800"/>
            <a:ext cx="4572000" cy="1118536"/>
            <a:chOff x="4114800" y="183630"/>
            <a:chExt cx="4572000" cy="1118536"/>
          </a:xfrm>
        </p:grpSpPr>
        <p:sp>
          <p:nvSpPr>
            <p:cNvPr id="31" name="Rectangle 30"/>
            <p:cNvSpPr/>
            <p:nvPr/>
          </p:nvSpPr>
          <p:spPr>
            <a:xfrm>
              <a:off x="4114800" y="304800"/>
              <a:ext cx="4572000" cy="997366"/>
            </a:xfrm>
            <a:prstGeom prst="rect">
              <a:avLst/>
            </a:prstGeom>
            <a:ln>
              <a:solidFill>
                <a:schemeClr val="bg2">
                  <a:lumMod val="75000"/>
                </a:schemeClr>
              </a:solidFill>
            </a:ln>
          </p:spPr>
          <p:txBody>
            <a:bodyPr tIns="180000">
              <a:spAutoFit/>
            </a:bodyPr>
            <a:lstStyle/>
            <a:p>
              <a:r>
                <a:rPr lang="th-TH" sz="1600" dirty="0" smtClean="0">
                  <a:latin typeface="Tahoma" pitchFamily="34" charset="0"/>
                  <a:ea typeface="Tahoma" pitchFamily="34" charset="0"/>
                  <a:cs typeface="Tahoma" pitchFamily="34" charset="0"/>
                </a:rPr>
                <a:t>เพื่อให้มีประสิทธิภาพ ในนิยาม </a:t>
              </a:r>
              <a:r>
                <a:rPr lang="en-US" sz="1600" dirty="0" smtClean="0">
                  <a:latin typeface="Tahoma" pitchFamily="34" charset="0"/>
                  <a:ea typeface="Tahoma" pitchFamily="34" charset="0"/>
                  <a:cs typeface="Tahoma" pitchFamily="34" charset="0"/>
                </a:rPr>
                <a:t>CSS </a:t>
              </a:r>
              <a:r>
                <a:rPr lang="th-TH" sz="1600" dirty="0" smtClean="0">
                  <a:latin typeface="Tahoma" pitchFamily="34" charset="0"/>
                  <a:ea typeface="Tahoma" pitchFamily="34" charset="0"/>
                  <a:cs typeface="Tahoma" pitchFamily="34" charset="0"/>
                </a:rPr>
                <a:t>กำหนด</a:t>
              </a:r>
              <a:r>
                <a:rPr lang="en-US" sz="1600" dirty="0" smtClean="0">
                  <a:latin typeface="Tahoma" pitchFamily="34" charset="0"/>
                  <a:ea typeface="Tahoma" pitchFamily="34" charset="0"/>
                  <a:cs typeface="Tahoma" pitchFamily="34" charset="0"/>
                </a:rPr>
                <a:t>:</a:t>
              </a:r>
              <a:endParaRPr lang="th-TH" sz="1600" dirty="0" smtClean="0">
                <a:latin typeface="Tahoma" pitchFamily="34" charset="0"/>
                <a:ea typeface="Tahoma" pitchFamily="34" charset="0"/>
                <a:cs typeface="Tahoma" pitchFamily="34" charset="0"/>
              </a:endParaRPr>
            </a:p>
            <a:p>
              <a:pPr marL="179388" indent="-179388">
                <a:buFont typeface="Wingdings" pitchFamily="2" charset="2"/>
                <a:buChar char="§"/>
              </a:pPr>
              <a:r>
                <a:rPr lang="en-US" sz="1600" dirty="0" smtClean="0">
                  <a:latin typeface="Tahoma" pitchFamily="34" charset="0"/>
                  <a:ea typeface="Tahoma" pitchFamily="34" charset="0"/>
                  <a:cs typeface="Tahoma" pitchFamily="34" charset="0"/>
                </a:rPr>
                <a:t>a:hover </a:t>
              </a:r>
              <a:r>
                <a:rPr lang="th-TH" sz="1600" dirty="0" smtClean="0">
                  <a:latin typeface="Tahoma" pitchFamily="34" charset="0"/>
                  <a:ea typeface="Tahoma" pitchFamily="34" charset="0"/>
                  <a:cs typeface="Tahoma" pitchFamily="34" charset="0"/>
                </a:rPr>
                <a:t>ต้องใส่หลัง</a:t>
              </a:r>
              <a:r>
                <a:rPr lang="en-US" sz="1600" dirty="0" smtClean="0">
                  <a:latin typeface="Tahoma" pitchFamily="34" charset="0"/>
                  <a:ea typeface="Tahoma" pitchFamily="34" charset="0"/>
                  <a:cs typeface="Tahoma" pitchFamily="34" charset="0"/>
                </a:rPr>
                <a:t> a:link </a:t>
              </a:r>
              <a:r>
                <a:rPr lang="th-TH" sz="1600" dirty="0" smtClean="0">
                  <a:latin typeface="Tahoma" pitchFamily="34" charset="0"/>
                  <a:ea typeface="Tahoma" pitchFamily="34" charset="0"/>
                  <a:cs typeface="Tahoma" pitchFamily="34" charset="0"/>
                </a:rPr>
                <a:t>และ</a:t>
              </a:r>
              <a:r>
                <a:rPr lang="en-US" sz="1600" dirty="0" smtClean="0">
                  <a:latin typeface="Tahoma" pitchFamily="34" charset="0"/>
                  <a:ea typeface="Tahoma" pitchFamily="34" charset="0"/>
                  <a:cs typeface="Tahoma" pitchFamily="34" charset="0"/>
                </a:rPr>
                <a:t> a:visited</a:t>
              </a:r>
            </a:p>
            <a:p>
              <a:pPr marL="179388" indent="-179388">
                <a:buFont typeface="Wingdings" pitchFamily="2" charset="2"/>
                <a:buChar char="§"/>
              </a:pPr>
              <a:r>
                <a:rPr lang="en-US" sz="1600" dirty="0" smtClean="0">
                  <a:latin typeface="Tahoma" pitchFamily="34" charset="0"/>
                  <a:ea typeface="Tahoma" pitchFamily="34" charset="0"/>
                  <a:cs typeface="Tahoma" pitchFamily="34" charset="0"/>
                </a:rPr>
                <a:t>a:active </a:t>
              </a:r>
              <a:r>
                <a:rPr lang="th-TH" sz="1600" dirty="0" smtClean="0">
                  <a:latin typeface="Tahoma" pitchFamily="34" charset="0"/>
                  <a:ea typeface="Tahoma" pitchFamily="34" charset="0"/>
                  <a:cs typeface="Tahoma" pitchFamily="34" charset="0"/>
                </a:rPr>
                <a:t>ต้องใส่หลังจาก</a:t>
              </a:r>
              <a:r>
                <a:rPr lang="en-US" sz="1600" dirty="0" smtClean="0">
                  <a:latin typeface="Tahoma" pitchFamily="34" charset="0"/>
                  <a:ea typeface="Tahoma" pitchFamily="34" charset="0"/>
                  <a:cs typeface="Tahoma" pitchFamily="34" charset="0"/>
                </a:rPr>
                <a:t> a:hover</a:t>
              </a:r>
              <a:endParaRPr lang="en-US" sz="1600" dirty="0">
                <a:latin typeface="Tahoma" pitchFamily="34" charset="0"/>
                <a:ea typeface="Tahoma" pitchFamily="34" charset="0"/>
                <a:cs typeface="Tahoma" pitchFamily="34" charset="0"/>
              </a:endParaRPr>
            </a:p>
          </p:txBody>
        </p:sp>
        <p:sp>
          <p:nvSpPr>
            <p:cNvPr id="35" name="Text Box 8"/>
            <p:cNvSpPr txBox="1">
              <a:spLocks noChangeArrowheads="1"/>
            </p:cNvSpPr>
            <p:nvPr/>
          </p:nvSpPr>
          <p:spPr bwMode="auto">
            <a:xfrm>
              <a:off x="4191000" y="183630"/>
              <a:ext cx="663963" cy="288000"/>
            </a:xfrm>
            <a:prstGeom prst="rect">
              <a:avLst/>
            </a:prstGeom>
            <a:solidFill>
              <a:schemeClr val="bg1"/>
            </a:solidFill>
            <a:ln w="9525">
              <a:noFill/>
              <a:miter lim="800000"/>
              <a:headEnd/>
              <a:tailEnd/>
            </a:ln>
          </p:spPr>
          <p:txBody>
            <a:bodyPr wrap="none">
              <a:spAutoFit/>
            </a:bodyPr>
            <a:lstStyle/>
            <a:p>
              <a:pPr algn="ctr">
                <a:spcBef>
                  <a:spcPct val="0"/>
                </a:spcBef>
                <a:buClrTx/>
                <a:buSzTx/>
                <a:buFontTx/>
                <a:buNone/>
              </a:pPr>
              <a:r>
                <a:rPr lang="en-US" sz="1600" dirty="0" smtClean="0">
                  <a:solidFill>
                    <a:srgbClr val="0070C0"/>
                  </a:solidFill>
                  <a:latin typeface="Comic Sans MS" pitchFamily="66" charset="0"/>
                </a:rPr>
                <a:t>Note</a:t>
              </a:r>
              <a:endParaRPr lang="en-US" sz="1600" dirty="0">
                <a:solidFill>
                  <a:srgbClr val="0070C0"/>
                </a:solidFill>
                <a:latin typeface="Comic Sans MS" pitchFamily="66" charset="0"/>
              </a:endParaRPr>
            </a:p>
          </p:txBody>
        </p:sp>
      </p:grpSp>
      <p:sp>
        <p:nvSpPr>
          <p:cNvPr id="28" name="Rectangle 27"/>
          <p:cNvSpPr/>
          <p:nvPr/>
        </p:nvSpPr>
        <p:spPr>
          <a:xfrm>
            <a:off x="676275" y="4724400"/>
            <a:ext cx="3962400" cy="1323439"/>
          </a:xfrm>
          <a:prstGeom prst="rect">
            <a:avLst/>
          </a:prstGeom>
          <a:ln>
            <a:solidFill>
              <a:srgbClr val="0000CC"/>
            </a:solidFill>
          </a:ln>
        </p:spPr>
        <p:txBody>
          <a:bodyPr wrap="square">
            <a:spAutoFit/>
          </a:bodyPr>
          <a:lstStyle/>
          <a:p>
            <a:r>
              <a:rPr lang="en-US" sz="1600" dirty="0" smtClean="0">
                <a:latin typeface="Courier New" pitchFamily="49" charset="0"/>
              </a:rPr>
              <a:t>&lt;style&gt;</a:t>
            </a:r>
          </a:p>
          <a:p>
            <a:r>
              <a:rPr lang="en-US" sz="1600" b="1" dirty="0" smtClean="0">
                <a:solidFill>
                  <a:srgbClr val="0000CC"/>
                </a:solidFill>
                <a:latin typeface="Courier New" pitchFamily="49" charset="0"/>
              </a:rPr>
              <a:t>   </a:t>
            </a:r>
            <a:r>
              <a:rPr lang="en-US" sz="1600" b="1" dirty="0">
                <a:solidFill>
                  <a:srgbClr val="0000CC"/>
                </a:solidFill>
                <a:latin typeface="Courier New" pitchFamily="49" charset="0"/>
              </a:rPr>
              <a:t>p::first-letter {</a:t>
            </a:r>
          </a:p>
          <a:p>
            <a:r>
              <a:rPr lang="en-US" sz="1600" dirty="0">
                <a:latin typeface="Courier New" pitchFamily="49" charset="0"/>
              </a:rPr>
              <a:t>    font-size: 200%;</a:t>
            </a:r>
          </a:p>
          <a:p>
            <a:r>
              <a:rPr lang="en-US" sz="1600" dirty="0">
                <a:latin typeface="Courier New" pitchFamily="49" charset="0"/>
              </a:rPr>
              <a:t>    color: green;</a:t>
            </a:r>
          </a:p>
          <a:p>
            <a:r>
              <a:rPr lang="en-US" sz="1600" b="1" dirty="0">
                <a:solidFill>
                  <a:srgbClr val="0000CC"/>
                </a:solidFill>
                <a:latin typeface="Courier New" pitchFamily="49" charset="0"/>
              </a:rPr>
              <a:t>}</a:t>
            </a:r>
            <a:r>
              <a:rPr lang="en-US" sz="1600" dirty="0" smtClean="0">
                <a:latin typeface="Courier New" pitchFamily="49" charset="0"/>
              </a:rPr>
              <a:t>&lt;/style&gt;</a:t>
            </a:r>
            <a:endParaRPr lang="th-TH" sz="1600" dirty="0"/>
          </a:p>
        </p:txBody>
      </p:sp>
      <p:sp>
        <p:nvSpPr>
          <p:cNvPr id="29" name="Rectangle 28"/>
          <p:cNvSpPr/>
          <p:nvPr/>
        </p:nvSpPr>
        <p:spPr>
          <a:xfrm>
            <a:off x="4072660" y="5093732"/>
            <a:ext cx="4800600" cy="954107"/>
          </a:xfrm>
          <a:prstGeom prst="rect">
            <a:avLst/>
          </a:prstGeom>
          <a:solidFill>
            <a:schemeClr val="bg1"/>
          </a:solidFill>
          <a:ln>
            <a:solidFill>
              <a:schemeClr val="tx2">
                <a:lumMod val="75000"/>
              </a:schemeClr>
            </a:solidFill>
          </a:ln>
        </p:spPr>
        <p:txBody>
          <a:bodyPr wrap="square" lIns="36000" rIns="36000">
            <a:spAutoFit/>
          </a:bodyPr>
          <a:lstStyle/>
          <a:p>
            <a:r>
              <a:rPr lang="en-US" sz="1400" dirty="0">
                <a:latin typeface="Tahoma" pitchFamily="34" charset="0"/>
                <a:ea typeface="Tahoma" pitchFamily="34" charset="0"/>
                <a:cs typeface="Tahoma" pitchFamily="34" charset="0"/>
              </a:rPr>
              <a:t>&lt;div&gt;Introduction:&lt;/div&gt;</a:t>
            </a:r>
          </a:p>
          <a:p>
            <a:r>
              <a:rPr lang="en-US" sz="1400" dirty="0" smtClean="0">
                <a:latin typeface="Tahoma" pitchFamily="34" charset="0"/>
                <a:ea typeface="Tahoma" pitchFamily="34" charset="0"/>
                <a:cs typeface="Tahoma" pitchFamily="34" charset="0"/>
              </a:rPr>
              <a:t>&lt;</a:t>
            </a:r>
            <a:r>
              <a:rPr lang="en-US" sz="1400" dirty="0">
                <a:latin typeface="Tahoma" pitchFamily="34" charset="0"/>
                <a:ea typeface="Tahoma" pitchFamily="34" charset="0"/>
                <a:cs typeface="Tahoma" pitchFamily="34" charset="0"/>
              </a:rPr>
              <a:t>p&gt;Introduction&lt;/p&gt;</a:t>
            </a:r>
          </a:p>
          <a:p>
            <a:r>
              <a:rPr lang="en-US" sz="1400" dirty="0">
                <a:latin typeface="Tahoma" pitchFamily="34" charset="0"/>
                <a:ea typeface="Tahoma" pitchFamily="34" charset="0"/>
                <a:cs typeface="Tahoma" pitchFamily="34" charset="0"/>
              </a:rPr>
              <a:t>&lt;h3&gt;Section 1:&lt;/h3&gt;</a:t>
            </a:r>
          </a:p>
          <a:p>
            <a:r>
              <a:rPr lang="en-US" sz="1400" dirty="0">
                <a:latin typeface="Tahoma" pitchFamily="34" charset="0"/>
                <a:ea typeface="Tahoma" pitchFamily="34" charset="0"/>
                <a:cs typeface="Tahoma" pitchFamily="34" charset="0"/>
              </a:rPr>
              <a:t>&lt;p&gt;Another Introduction&lt;/p&gt;</a:t>
            </a:r>
            <a:endParaRPr lang="th-TH" sz="1600" dirty="0"/>
          </a:p>
        </p:txBody>
      </p:sp>
      <p:pic>
        <p:nvPicPr>
          <p:cNvPr id="1026"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7200900" y="4586112"/>
            <a:ext cx="1436512" cy="1442677"/>
          </a:xfrm>
          <a:prstGeom prst="rect">
            <a:avLst/>
          </a:prstGeom>
          <a:noFill/>
          <a:ln w="9525">
            <a:solidFill>
              <a:srgbClr val="00B0F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334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checkerboard(across)">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ชนิดของ </a:t>
            </a:r>
            <a:r>
              <a:rPr lang="en-US" dirty="0" smtClean="0"/>
              <a:t>selector (6)</a:t>
            </a:r>
            <a:endParaRPr lang="th-TH" dirty="0"/>
          </a:p>
        </p:txBody>
      </p:sp>
      <p:sp>
        <p:nvSpPr>
          <p:cNvPr id="3" name="Content Placeholder 2"/>
          <p:cNvSpPr>
            <a:spLocks noGrp="1"/>
          </p:cNvSpPr>
          <p:nvPr>
            <p:ph idx="1"/>
          </p:nvPr>
        </p:nvSpPr>
        <p:spPr/>
        <p:txBody>
          <a:bodyPr>
            <a:normAutofit/>
          </a:bodyPr>
          <a:lstStyle/>
          <a:p>
            <a:pPr marL="514350" indent="-514350">
              <a:spcBef>
                <a:spcPts val="700"/>
              </a:spcBef>
              <a:buSzPct val="100000"/>
              <a:buFont typeface="+mj-lt"/>
              <a:buAutoNum type="arabicPeriod" startAt="6"/>
            </a:pPr>
            <a:r>
              <a:rPr lang="en-US" b="1" dirty="0" smtClean="0">
                <a:solidFill>
                  <a:schemeClr val="accent1">
                    <a:lumMod val="50000"/>
                  </a:schemeClr>
                </a:solidFill>
              </a:rPr>
              <a:t>Descendant selectors:</a:t>
            </a:r>
            <a:r>
              <a:rPr lang="th-TH" b="1" dirty="0" smtClean="0">
                <a:solidFill>
                  <a:schemeClr val="accent1">
                    <a:lumMod val="50000"/>
                  </a:schemeClr>
                </a:solidFill>
              </a:rPr>
              <a:t> </a:t>
            </a:r>
            <a:r>
              <a:rPr lang="en-US" dirty="0" smtClean="0"/>
              <a:t>style </a:t>
            </a:r>
            <a:r>
              <a:rPr lang="th-TH" dirty="0" smtClean="0"/>
              <a:t>ถูก </a:t>
            </a:r>
            <a:r>
              <a:rPr lang="en-US" dirty="0" smtClean="0"/>
              <a:t>applied </a:t>
            </a:r>
            <a:r>
              <a:rPr lang="th-TH" dirty="0" smtClean="0"/>
              <a:t>กับเฉพาะ </a:t>
            </a:r>
            <a:r>
              <a:rPr lang="en-US" dirty="0" smtClean="0"/>
              <a:t>element </a:t>
            </a:r>
            <a:r>
              <a:rPr lang="th-TH" dirty="0" smtClean="0"/>
              <a:t>ย่อยที่อยู่ภายในอีก </a:t>
            </a:r>
            <a:r>
              <a:rPr lang="en-US" dirty="0" smtClean="0"/>
              <a:t>element </a:t>
            </a:r>
            <a:r>
              <a:rPr lang="th-TH" dirty="0" smtClean="0"/>
              <a:t>(ระดับใดก็ได้ (</a:t>
            </a:r>
            <a:r>
              <a:rPr lang="en-US" dirty="0" smtClean="0"/>
              <a:t>descendant</a:t>
            </a:r>
            <a:r>
              <a:rPr lang="th-TH" dirty="0" smtClean="0"/>
              <a:t>))</a:t>
            </a:r>
          </a:p>
          <a:p>
            <a:pPr marL="841375" lvl="1" indent="-514350">
              <a:spcBef>
                <a:spcPts val="700"/>
              </a:spcBef>
            </a:pPr>
            <a:r>
              <a:rPr lang="th-TH" dirty="0" smtClean="0"/>
              <a:t>รูปแบบ </a:t>
            </a:r>
            <a:r>
              <a:rPr lang="en-US" dirty="0" smtClean="0"/>
              <a:t>selector: </a:t>
            </a:r>
            <a:r>
              <a:rPr lang="en-US" sz="1800" b="1" dirty="0" smtClean="0">
                <a:solidFill>
                  <a:srgbClr val="0000CC"/>
                </a:solidFill>
                <a:latin typeface="Courier New" pitchFamily="49" charset="0"/>
                <a:cs typeface="Courier New" pitchFamily="49" charset="0"/>
              </a:rPr>
              <a:t> </a:t>
            </a:r>
            <a:r>
              <a:rPr lang="en-US" sz="1800" b="1" i="1" dirty="0" err="1" smtClean="0">
                <a:solidFill>
                  <a:srgbClr val="008000"/>
                </a:solidFill>
                <a:latin typeface="Courier New" pitchFamily="49" charset="0"/>
                <a:cs typeface="Courier New" pitchFamily="49" charset="0"/>
              </a:rPr>
              <a:t>tagName</a:t>
            </a:r>
            <a:r>
              <a:rPr lang="th-TH" sz="1800" b="1" i="1" dirty="0" smtClean="0">
                <a:solidFill>
                  <a:srgbClr val="008000"/>
                </a:solidFill>
                <a:latin typeface="Courier New" pitchFamily="49" charset="0"/>
                <a:cs typeface="Courier New" pitchFamily="49" charset="0"/>
              </a:rPr>
              <a:t> </a:t>
            </a:r>
            <a:r>
              <a:rPr lang="en-US" sz="1800" b="1" i="1" dirty="0" err="1" smtClean="0">
                <a:solidFill>
                  <a:srgbClr val="008000"/>
                </a:solidFill>
                <a:latin typeface="Courier New" pitchFamily="49" charset="0"/>
                <a:cs typeface="Courier New" pitchFamily="49" charset="0"/>
              </a:rPr>
              <a:t>subTagName</a:t>
            </a:r>
            <a:endParaRPr lang="en-US" sz="1800" b="1" i="1" dirty="0" smtClean="0">
              <a:solidFill>
                <a:srgbClr val="008000"/>
              </a:solidFill>
              <a:latin typeface="Courier New" pitchFamily="49" charset="0"/>
              <a:cs typeface="Courier New" pitchFamily="49" charset="0"/>
            </a:endParaRPr>
          </a:p>
          <a:p>
            <a:pPr>
              <a:spcBef>
                <a:spcPts val="700"/>
              </a:spcBef>
            </a:pPr>
            <a:endParaRPr lang="en-US" sz="1800" b="1" i="1" dirty="0" smtClean="0">
              <a:solidFill>
                <a:srgbClr val="008000"/>
              </a:solidFill>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pPr>
              <a:defRPr/>
            </a:pPr>
            <a:r>
              <a:rPr lang="en-US" smtClean="0"/>
              <a:t>Lecture 03</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17</a:t>
            </a:fld>
            <a:endParaRPr lang="en-US"/>
          </a:p>
        </p:txBody>
      </p:sp>
      <p:sp>
        <p:nvSpPr>
          <p:cNvPr id="7" name="Rectangle 6"/>
          <p:cNvSpPr/>
          <p:nvPr/>
        </p:nvSpPr>
        <p:spPr>
          <a:xfrm>
            <a:off x="609600" y="3429000"/>
            <a:ext cx="3962400" cy="830997"/>
          </a:xfrm>
          <a:prstGeom prst="rect">
            <a:avLst/>
          </a:prstGeom>
          <a:ln>
            <a:solidFill>
              <a:srgbClr val="0000CC"/>
            </a:solidFill>
          </a:ln>
        </p:spPr>
        <p:txBody>
          <a:bodyPr wrap="square">
            <a:spAutoFit/>
          </a:bodyPr>
          <a:lstStyle/>
          <a:p>
            <a:r>
              <a:rPr lang="en-US" sz="1600" dirty="0" smtClean="0">
                <a:latin typeface="Courier New" pitchFamily="49" charset="0"/>
              </a:rPr>
              <a:t>&lt;style&gt;</a:t>
            </a:r>
          </a:p>
          <a:p>
            <a:r>
              <a:rPr lang="en-US" sz="1600" b="1" dirty="0" smtClean="0">
                <a:solidFill>
                  <a:srgbClr val="0000CC"/>
                </a:solidFill>
                <a:latin typeface="Courier New" pitchFamily="49" charset="0"/>
              </a:rPr>
              <a:t>   </a:t>
            </a:r>
            <a:r>
              <a:rPr lang="en-US" sz="1600" b="1" dirty="0" err="1" smtClean="0">
                <a:solidFill>
                  <a:srgbClr val="0000CC"/>
                </a:solidFill>
                <a:latin typeface="Courier New" pitchFamily="49" charset="0"/>
              </a:rPr>
              <a:t>li</a:t>
            </a:r>
            <a:r>
              <a:rPr lang="en-US" sz="1600" b="1" dirty="0" smtClean="0">
                <a:solidFill>
                  <a:srgbClr val="0000CC"/>
                </a:solidFill>
                <a:latin typeface="Courier New" pitchFamily="49" charset="0"/>
              </a:rPr>
              <a:t> a:link </a:t>
            </a:r>
            <a:r>
              <a:rPr lang="en-US" sz="1600" dirty="0" smtClean="0">
                <a:latin typeface="Courier New" pitchFamily="49" charset="0"/>
              </a:rPr>
              <a:t>{color: red;}</a:t>
            </a:r>
          </a:p>
          <a:p>
            <a:r>
              <a:rPr lang="en-US" sz="1600" dirty="0" smtClean="0">
                <a:latin typeface="Courier New" pitchFamily="49" charset="0"/>
              </a:rPr>
              <a:t>&lt;/style&gt;</a:t>
            </a:r>
            <a:endParaRPr lang="th-TH" sz="1600" dirty="0"/>
          </a:p>
        </p:txBody>
      </p:sp>
      <p:sp>
        <p:nvSpPr>
          <p:cNvPr id="9" name="Rectangle 8"/>
          <p:cNvSpPr/>
          <p:nvPr/>
        </p:nvSpPr>
        <p:spPr>
          <a:xfrm>
            <a:off x="1447800" y="4356318"/>
            <a:ext cx="7467600" cy="1815882"/>
          </a:xfrm>
          <a:prstGeom prst="rect">
            <a:avLst/>
          </a:prstGeom>
          <a:solidFill>
            <a:schemeClr val="bg1"/>
          </a:solidFill>
          <a:ln>
            <a:solidFill>
              <a:schemeClr val="tx2">
                <a:lumMod val="75000"/>
              </a:schemeClr>
            </a:solidFill>
          </a:ln>
        </p:spPr>
        <p:txBody>
          <a:bodyPr wrap="square" lIns="36000" rIns="36000">
            <a:spAutoFit/>
          </a:bodyPr>
          <a:lstStyle/>
          <a:p>
            <a:r>
              <a:rPr lang="th-TH" sz="1600" dirty="0" smtClean="0">
                <a:latin typeface="Tahoma" pitchFamily="34" charset="0"/>
                <a:ea typeface="Tahoma" pitchFamily="34" charset="0"/>
                <a:cs typeface="Tahoma" pitchFamily="34" charset="0"/>
              </a:rPr>
              <a:t>เยี่ยมชมกันได้ที่  </a:t>
            </a:r>
            <a:r>
              <a:rPr lang="en-US" sz="1600" dirty="0" smtClean="0">
                <a:solidFill>
                  <a:srgbClr val="008000"/>
                </a:solidFill>
                <a:latin typeface="Courier New" pitchFamily="49" charset="0"/>
              </a:rPr>
              <a:t>&lt;a </a:t>
            </a:r>
            <a:r>
              <a:rPr lang="en-US" sz="1600" dirty="0" err="1" smtClean="0">
                <a:solidFill>
                  <a:srgbClr val="008000"/>
                </a:solidFill>
                <a:latin typeface="Courier New" pitchFamily="49" charset="0"/>
              </a:rPr>
              <a:t>href</a:t>
            </a:r>
            <a:r>
              <a:rPr lang="en-US" sz="1600" dirty="0" smtClean="0">
                <a:solidFill>
                  <a:srgbClr val="008000"/>
                </a:solidFill>
                <a:latin typeface="Courier New" pitchFamily="49" charset="0"/>
              </a:rPr>
              <a:t>=www.cs.tu.ac.th&gt;</a:t>
            </a:r>
            <a:r>
              <a:rPr lang="th-TH" sz="1600" dirty="0" smtClean="0">
                <a:latin typeface="Tahoma" pitchFamily="34" charset="0"/>
                <a:ea typeface="Tahoma" pitchFamily="34" charset="0"/>
                <a:cs typeface="Tahoma" pitchFamily="34" charset="0"/>
              </a:rPr>
              <a:t>ภาควิชาวิทยาการคอมพิวเตอร์</a:t>
            </a:r>
            <a:r>
              <a:rPr lang="en-US" sz="1600" dirty="0" smtClean="0">
                <a:solidFill>
                  <a:srgbClr val="008000"/>
                </a:solidFill>
                <a:latin typeface="Courier New" pitchFamily="49" charset="0"/>
              </a:rPr>
              <a:t>&lt;/a&gt;</a:t>
            </a:r>
          </a:p>
          <a:p>
            <a:r>
              <a:rPr lang="en-US" sz="1600" dirty="0" smtClean="0">
                <a:latin typeface="Courier New" pitchFamily="49" charset="0"/>
              </a:rPr>
              <a:t>&lt;p&gt;</a:t>
            </a:r>
            <a:r>
              <a:rPr lang="th-TH" sz="1600" dirty="0" smtClean="0">
                <a:latin typeface="Tahoma" pitchFamily="34" charset="0"/>
                <a:ea typeface="Tahoma" pitchFamily="34" charset="0"/>
                <a:cs typeface="Tahoma" pitchFamily="34" charset="0"/>
              </a:rPr>
              <a:t>เว็บไซต์อื่นที่น่าสนใจ</a:t>
            </a:r>
          </a:p>
          <a:p>
            <a:r>
              <a:rPr lang="th-TH" sz="1600" dirty="0" smtClean="0">
                <a:latin typeface="Courier New" pitchFamily="49" charset="0"/>
              </a:rPr>
              <a:t>&lt;</a:t>
            </a:r>
            <a:r>
              <a:rPr lang="en-US" sz="1600" dirty="0" err="1" smtClean="0">
                <a:latin typeface="Courier New" pitchFamily="49" charset="0"/>
              </a:rPr>
              <a:t>ol</a:t>
            </a:r>
            <a:r>
              <a:rPr lang="en-US" sz="1600" dirty="0" smtClean="0">
                <a:latin typeface="Courier New" pitchFamily="49" charset="0"/>
              </a:rPr>
              <a:t>&gt;</a:t>
            </a:r>
          </a:p>
          <a:p>
            <a:r>
              <a:rPr lang="en-US" sz="1600" dirty="0" smtClean="0">
                <a:latin typeface="Courier New" pitchFamily="49" charset="0"/>
              </a:rPr>
              <a:t>&lt;</a:t>
            </a:r>
            <a:r>
              <a:rPr lang="en-US" sz="1600" dirty="0" err="1" smtClean="0">
                <a:latin typeface="Courier New" pitchFamily="49" charset="0"/>
              </a:rPr>
              <a:t>li</a:t>
            </a:r>
            <a:r>
              <a:rPr lang="en-US" sz="1600" dirty="0" smtClean="0">
                <a:latin typeface="Courier New" pitchFamily="49" charset="0"/>
              </a:rPr>
              <a:t>&gt;</a:t>
            </a:r>
            <a:r>
              <a:rPr lang="en-US" sz="1600" b="1" dirty="0" smtClean="0">
                <a:solidFill>
                  <a:srgbClr val="0000CC"/>
                </a:solidFill>
                <a:latin typeface="Courier New" pitchFamily="49" charset="0"/>
              </a:rPr>
              <a:t>&lt;a </a:t>
            </a:r>
            <a:r>
              <a:rPr lang="en-US" sz="1600" b="1" dirty="0" err="1" smtClean="0">
                <a:solidFill>
                  <a:srgbClr val="0000CC"/>
                </a:solidFill>
                <a:latin typeface="Courier New" pitchFamily="49" charset="0"/>
              </a:rPr>
              <a:t>href</a:t>
            </a:r>
            <a:r>
              <a:rPr lang="en-US" sz="1600" b="1" dirty="0" smtClean="0">
                <a:solidFill>
                  <a:srgbClr val="0000CC"/>
                </a:solidFill>
                <a:latin typeface="Courier New" pitchFamily="49" charset="0"/>
              </a:rPr>
              <a:t>="http://www.amazon.com"&gt;amazon&lt;/a&gt;</a:t>
            </a:r>
            <a:r>
              <a:rPr lang="en-US" sz="1600" dirty="0" smtClean="0">
                <a:latin typeface="Courier New" pitchFamily="49" charset="0"/>
              </a:rPr>
              <a:t>&lt;/li&gt;</a:t>
            </a:r>
          </a:p>
          <a:p>
            <a:r>
              <a:rPr lang="it-IT" sz="1600" dirty="0" smtClean="0">
                <a:latin typeface="Courier New" pitchFamily="49" charset="0"/>
              </a:rPr>
              <a:t>&lt;li&gt;</a:t>
            </a:r>
            <a:r>
              <a:rPr lang="it-IT" sz="1600" b="1" dirty="0" smtClean="0">
                <a:solidFill>
                  <a:srgbClr val="0000CC"/>
                </a:solidFill>
                <a:latin typeface="Courier New" pitchFamily="49" charset="0"/>
              </a:rPr>
              <a:t>&lt;a href="http://www.ebay.com"&gt;ebay&lt;/a&gt;</a:t>
            </a:r>
            <a:r>
              <a:rPr lang="it-IT" sz="1600" dirty="0" smtClean="0">
                <a:latin typeface="Courier New" pitchFamily="49" charset="0"/>
              </a:rPr>
              <a:t>&lt;/li&gt;</a:t>
            </a:r>
          </a:p>
          <a:p>
            <a:r>
              <a:rPr lang="en-US" sz="1600" dirty="0" smtClean="0">
                <a:latin typeface="Courier New" pitchFamily="49" charset="0"/>
              </a:rPr>
              <a:t>&lt;/</a:t>
            </a:r>
            <a:r>
              <a:rPr lang="en-US" sz="1600" dirty="0" err="1" smtClean="0">
                <a:latin typeface="Courier New" pitchFamily="49" charset="0"/>
              </a:rPr>
              <a:t>ol</a:t>
            </a:r>
            <a:r>
              <a:rPr lang="en-US" sz="1600" dirty="0" smtClean="0">
                <a:latin typeface="Courier New" pitchFamily="49" charset="0"/>
              </a:rPr>
              <a:t>&gt;</a:t>
            </a:r>
          </a:p>
          <a:p>
            <a:r>
              <a:rPr lang="en-US" sz="1600" dirty="0" smtClean="0">
                <a:latin typeface="Courier New" pitchFamily="49" charset="0"/>
              </a:rPr>
              <a:t>...</a:t>
            </a:r>
            <a:endParaRPr lang="th-TH" sz="1600" dirty="0"/>
          </a:p>
        </p:txBody>
      </p:sp>
      <p:grpSp>
        <p:nvGrpSpPr>
          <p:cNvPr id="29" name="Group 28"/>
          <p:cNvGrpSpPr/>
          <p:nvPr/>
        </p:nvGrpSpPr>
        <p:grpSpPr>
          <a:xfrm>
            <a:off x="3886200" y="3124200"/>
            <a:ext cx="5029200" cy="1285875"/>
            <a:chOff x="3886200" y="3124200"/>
            <a:chExt cx="5029200" cy="1285875"/>
          </a:xfrm>
        </p:grpSpPr>
        <p:pic>
          <p:nvPicPr>
            <p:cNvPr id="6147" name="Picture 3"/>
            <p:cNvPicPr>
              <a:picLocks noChangeAspect="1" noChangeArrowheads="1"/>
            </p:cNvPicPr>
            <p:nvPr/>
          </p:nvPicPr>
          <p:blipFill>
            <a:blip r:embed="rId3" cstate="print"/>
            <a:srcRect/>
            <a:stretch>
              <a:fillRect/>
            </a:stretch>
          </p:blipFill>
          <p:spPr bwMode="auto">
            <a:xfrm>
              <a:off x="5781675" y="3124200"/>
              <a:ext cx="3133725" cy="1285875"/>
            </a:xfrm>
            <a:prstGeom prst="rect">
              <a:avLst/>
            </a:prstGeom>
            <a:noFill/>
            <a:ln w="9525">
              <a:solidFill>
                <a:srgbClr val="00B0F0"/>
              </a:solidFill>
              <a:miter lim="800000"/>
              <a:headEnd/>
              <a:tailEnd/>
            </a:ln>
          </p:spPr>
        </p:pic>
        <p:cxnSp>
          <p:nvCxnSpPr>
            <p:cNvPr id="27" name="Straight Arrow Connector 26"/>
            <p:cNvCxnSpPr/>
            <p:nvPr/>
          </p:nvCxnSpPr>
          <p:spPr bwMode="auto">
            <a:xfrm>
              <a:off x="3886200" y="3886200"/>
              <a:ext cx="213360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TextBox 27"/>
            <p:cNvSpPr txBox="1"/>
            <p:nvPr/>
          </p:nvSpPr>
          <p:spPr>
            <a:xfrm rot="371757">
              <a:off x="4073771" y="3684732"/>
              <a:ext cx="1714124" cy="338554"/>
            </a:xfrm>
            <a:prstGeom prst="rect">
              <a:avLst/>
            </a:prstGeom>
            <a:noFill/>
          </p:spPr>
          <p:txBody>
            <a:bodyPr wrap="none" rtlCol="0">
              <a:spAutoFit/>
            </a:bodyPr>
            <a:lstStyle/>
            <a:p>
              <a:r>
                <a:rPr lang="th-TH" sz="1600" dirty="0" smtClean="0">
                  <a:latin typeface="Tahoma" pitchFamily="34" charset="0"/>
                  <a:ea typeface="Tahoma" pitchFamily="34" charset="0"/>
                  <a:cs typeface="Tahoma" pitchFamily="34" charset="0"/>
                </a:rPr>
                <a:t>เฉพาะ </a:t>
              </a:r>
              <a:r>
                <a:rPr lang="en-US" sz="1600" dirty="0" smtClean="0">
                  <a:latin typeface="Tahoma" pitchFamily="34" charset="0"/>
                  <a:ea typeface="Tahoma" pitchFamily="34" charset="0"/>
                  <a:cs typeface="Tahoma" pitchFamily="34" charset="0"/>
                </a:rPr>
                <a:t>a </a:t>
              </a:r>
              <a:r>
                <a:rPr lang="th-TH" sz="1600" dirty="0" smtClean="0">
                  <a:latin typeface="Tahoma" pitchFamily="34" charset="0"/>
                  <a:ea typeface="Tahoma" pitchFamily="34" charset="0"/>
                  <a:cs typeface="Tahoma" pitchFamily="34" charset="0"/>
                </a:rPr>
                <a:t>ที่อยู่ใน </a:t>
              </a:r>
              <a:r>
                <a:rPr lang="en-US" sz="1600" dirty="0" err="1" smtClean="0">
                  <a:latin typeface="Tahoma" pitchFamily="34" charset="0"/>
                  <a:ea typeface="Tahoma" pitchFamily="34" charset="0"/>
                  <a:cs typeface="Tahoma" pitchFamily="34" charset="0"/>
                </a:rPr>
                <a:t>li</a:t>
              </a:r>
              <a:endParaRPr lang="th-TH" sz="1600" dirty="0">
                <a:latin typeface="Tahoma" pitchFamily="34" charset="0"/>
                <a:ea typeface="Tahoma" pitchFamily="34" charset="0"/>
                <a:cs typeface="Tahom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ชนิดของ </a:t>
            </a:r>
            <a:r>
              <a:rPr lang="en-US" dirty="0" smtClean="0"/>
              <a:t>selector (7)</a:t>
            </a:r>
            <a:endParaRPr lang="th-TH" dirty="0"/>
          </a:p>
        </p:txBody>
      </p:sp>
      <p:sp>
        <p:nvSpPr>
          <p:cNvPr id="3" name="Content Placeholder 2"/>
          <p:cNvSpPr>
            <a:spLocks noGrp="1"/>
          </p:cNvSpPr>
          <p:nvPr>
            <p:ph idx="1"/>
          </p:nvPr>
        </p:nvSpPr>
        <p:spPr>
          <a:xfrm>
            <a:off x="457200" y="1600200"/>
            <a:ext cx="8382000" cy="4530725"/>
          </a:xfrm>
        </p:spPr>
        <p:txBody>
          <a:bodyPr>
            <a:normAutofit lnSpcReduction="10000"/>
          </a:bodyPr>
          <a:lstStyle/>
          <a:p>
            <a:pPr marL="228600" indent="-228600">
              <a:buFont typeface="Arial" pitchFamily="34" charset="0"/>
              <a:buChar char="•"/>
            </a:pPr>
            <a:r>
              <a:rPr lang="en-US" b="1" dirty="0" smtClean="0">
                <a:solidFill>
                  <a:schemeClr val="accent1">
                    <a:lumMod val="50000"/>
                  </a:schemeClr>
                </a:solidFill>
                <a:ea typeface="+mn-ea"/>
              </a:rPr>
              <a:t>Attribute selectors</a:t>
            </a:r>
            <a:r>
              <a:rPr lang="en-US" dirty="0" smtClean="0"/>
              <a:t>: </a:t>
            </a:r>
          </a:p>
          <a:p>
            <a:pPr marL="555625" lvl="1" indent="-228600">
              <a:buFont typeface="Arial" pitchFamily="34" charset="0"/>
              <a:buChar char="•"/>
            </a:pPr>
            <a:r>
              <a:rPr lang="th-TH" b="1" dirty="0" smtClean="0">
                <a:solidFill>
                  <a:srgbClr val="0000CC"/>
                </a:solidFill>
              </a:rPr>
              <a:t>ตามค่า</a:t>
            </a:r>
            <a:r>
              <a:rPr lang="en-US" b="1" dirty="0" smtClean="0">
                <a:solidFill>
                  <a:srgbClr val="0000CC"/>
                </a:solidFill>
              </a:rPr>
              <a:t>: </a:t>
            </a:r>
          </a:p>
          <a:p>
            <a:pPr marL="908050" lvl="2" indent="-228600">
              <a:buFont typeface="Arial" pitchFamily="34" charset="0"/>
              <a:buChar char="•"/>
            </a:pPr>
            <a:r>
              <a:rPr lang="en-US" b="1" dirty="0" smtClean="0">
                <a:solidFill>
                  <a:srgbClr val="0000CC"/>
                </a:solidFill>
              </a:rPr>
              <a:t>[</a:t>
            </a:r>
            <a:r>
              <a:rPr lang="en-US" i="1" dirty="0" err="1" smtClean="0">
                <a:solidFill>
                  <a:srgbClr val="008000"/>
                </a:solidFill>
              </a:rPr>
              <a:t>att</a:t>
            </a:r>
            <a:r>
              <a:rPr lang="en-US" b="1" dirty="0" smtClean="0">
                <a:solidFill>
                  <a:srgbClr val="0000CC"/>
                </a:solidFill>
              </a:rPr>
              <a:t>]</a:t>
            </a:r>
            <a:r>
              <a:rPr lang="en-US" dirty="0" smtClean="0"/>
              <a:t> match </a:t>
            </a:r>
            <a:r>
              <a:rPr lang="th-TH" dirty="0" smtClean="0"/>
              <a:t>กับ </a:t>
            </a:r>
            <a:r>
              <a:rPr lang="en-US" dirty="0" smtClean="0"/>
              <a:t>attribute</a:t>
            </a:r>
            <a:r>
              <a:rPr lang="th-TH" dirty="0"/>
              <a:t> </a:t>
            </a:r>
            <a:r>
              <a:rPr lang="th-TH" dirty="0" smtClean="0"/>
              <a:t>ที่มีชื่อ </a:t>
            </a:r>
            <a:r>
              <a:rPr lang="en-US" dirty="0" err="1" smtClean="0"/>
              <a:t>att</a:t>
            </a:r>
            <a:endParaRPr lang="en-US" dirty="0" smtClean="0"/>
          </a:p>
          <a:p>
            <a:pPr marL="908050" lvl="2" indent="-228600">
              <a:buFont typeface="Arial" pitchFamily="34" charset="0"/>
              <a:buChar char="•"/>
            </a:pPr>
            <a:r>
              <a:rPr lang="en-US" b="1" dirty="0" smtClean="0">
                <a:solidFill>
                  <a:srgbClr val="0000CC"/>
                </a:solidFill>
              </a:rPr>
              <a:t>[</a:t>
            </a:r>
            <a:r>
              <a:rPr lang="en-US" i="1" dirty="0" err="1" smtClean="0">
                <a:solidFill>
                  <a:srgbClr val="008000"/>
                </a:solidFill>
              </a:rPr>
              <a:t>att</a:t>
            </a:r>
            <a:r>
              <a:rPr lang="en-US" b="1" dirty="0" smtClean="0">
                <a:solidFill>
                  <a:srgbClr val="0000CC"/>
                </a:solidFill>
              </a:rPr>
              <a:t>=</a:t>
            </a:r>
            <a:r>
              <a:rPr lang="en-US" i="1" dirty="0" err="1" smtClean="0">
                <a:solidFill>
                  <a:srgbClr val="008000"/>
                </a:solidFill>
              </a:rPr>
              <a:t>val</a:t>
            </a:r>
            <a:r>
              <a:rPr lang="en-US" b="1" dirty="0" smtClean="0">
                <a:solidFill>
                  <a:srgbClr val="0000CC"/>
                </a:solidFill>
              </a:rPr>
              <a:t>]</a:t>
            </a:r>
            <a:r>
              <a:rPr lang="en-US" dirty="0" smtClean="0"/>
              <a:t> match </a:t>
            </a:r>
            <a:r>
              <a:rPr lang="th-TH" dirty="0" smtClean="0"/>
              <a:t>กับ </a:t>
            </a:r>
            <a:r>
              <a:rPr lang="en-US" dirty="0" smtClean="0"/>
              <a:t>attribute </a:t>
            </a:r>
            <a:r>
              <a:rPr lang="en-US" dirty="0" err="1" smtClean="0"/>
              <a:t>att</a:t>
            </a:r>
            <a:r>
              <a:rPr lang="en-US" dirty="0" smtClean="0"/>
              <a:t> </a:t>
            </a:r>
            <a:r>
              <a:rPr lang="th-TH" dirty="0" smtClean="0"/>
              <a:t>ที่มีค่าเป็น </a:t>
            </a:r>
            <a:r>
              <a:rPr lang="en-US" dirty="0" err="1" smtClean="0"/>
              <a:t>val</a:t>
            </a:r>
            <a:r>
              <a:rPr lang="en-US" dirty="0" smtClean="0"/>
              <a:t>, </a:t>
            </a:r>
          </a:p>
          <a:p>
            <a:pPr marL="908050" lvl="2" indent="-228600">
              <a:buFont typeface="Arial" pitchFamily="34" charset="0"/>
              <a:buChar char="•"/>
            </a:pPr>
            <a:r>
              <a:rPr lang="en-US" b="1" dirty="0" smtClean="0">
                <a:solidFill>
                  <a:srgbClr val="0000CC"/>
                </a:solidFill>
              </a:rPr>
              <a:t>[</a:t>
            </a:r>
            <a:r>
              <a:rPr lang="en-US" i="1" dirty="0" err="1" smtClean="0">
                <a:solidFill>
                  <a:srgbClr val="008000"/>
                </a:solidFill>
              </a:rPr>
              <a:t>att</a:t>
            </a:r>
            <a:r>
              <a:rPr lang="en-US" b="1" dirty="0" smtClean="0">
                <a:solidFill>
                  <a:srgbClr val="0000CC"/>
                </a:solidFill>
              </a:rPr>
              <a:t>~=</a:t>
            </a:r>
            <a:r>
              <a:rPr lang="en-US" i="1" dirty="0" err="1" smtClean="0">
                <a:solidFill>
                  <a:srgbClr val="008000"/>
                </a:solidFill>
              </a:rPr>
              <a:t>val</a:t>
            </a:r>
            <a:r>
              <a:rPr lang="en-US" b="1" dirty="0" smtClean="0">
                <a:solidFill>
                  <a:srgbClr val="0000CC"/>
                </a:solidFill>
              </a:rPr>
              <a:t>]</a:t>
            </a:r>
            <a:r>
              <a:rPr lang="en-US" dirty="0" smtClean="0"/>
              <a:t> match attribute </a:t>
            </a:r>
            <a:r>
              <a:rPr lang="en-US" dirty="0" err="1" smtClean="0"/>
              <a:t>att</a:t>
            </a:r>
            <a:r>
              <a:rPr lang="en-US" dirty="0" smtClean="0"/>
              <a:t> </a:t>
            </a:r>
            <a:r>
              <a:rPr lang="th-TH" dirty="0" smtClean="0"/>
              <a:t>ที่ </a:t>
            </a:r>
            <a:r>
              <a:rPr lang="en-US" dirty="0" err="1" smtClean="0"/>
              <a:t>val</a:t>
            </a:r>
            <a:r>
              <a:rPr lang="en-US" dirty="0" smtClean="0"/>
              <a:t> </a:t>
            </a:r>
            <a:r>
              <a:rPr lang="th-TH" dirty="0" smtClean="0"/>
              <a:t>เป็นหนึ่งใน </a:t>
            </a:r>
            <a:r>
              <a:rPr lang="en-US" dirty="0" smtClean="0"/>
              <a:t>list </a:t>
            </a:r>
            <a:r>
              <a:rPr lang="th-TH" dirty="0" smtClean="0"/>
              <a:t>ของค่า</a:t>
            </a:r>
            <a:r>
              <a:rPr lang="en-US" dirty="0" smtClean="0"/>
              <a:t> (</a:t>
            </a:r>
            <a:r>
              <a:rPr lang="th-TH" dirty="0" smtClean="0"/>
              <a:t>แยกค่าในลิสต์ด้วยช่องว่าง)</a:t>
            </a:r>
            <a:endParaRPr lang="en-US" dirty="0" smtClean="0"/>
          </a:p>
          <a:p>
            <a:pPr marL="555625" lvl="1" indent="-228600">
              <a:buFont typeface="Arial" pitchFamily="34" charset="0"/>
              <a:buChar char="•"/>
            </a:pPr>
            <a:r>
              <a:rPr lang="en-US" b="1" dirty="0">
                <a:solidFill>
                  <a:srgbClr val="0000CC"/>
                </a:solidFill>
              </a:rPr>
              <a:t>Substring</a:t>
            </a:r>
            <a:r>
              <a:rPr lang="en-US" dirty="0" smtClean="0"/>
              <a:t> </a:t>
            </a:r>
            <a:r>
              <a:rPr lang="en-US" dirty="0"/>
              <a:t>(</a:t>
            </a:r>
            <a:r>
              <a:rPr lang="en-US" dirty="0" smtClean="0"/>
              <a:t>Regular-like style): </a:t>
            </a:r>
          </a:p>
          <a:p>
            <a:pPr marL="908050" lvl="2" indent="-228600">
              <a:buFont typeface="Arial" pitchFamily="34" charset="0"/>
              <a:buChar char="•"/>
            </a:pPr>
            <a:r>
              <a:rPr lang="en-US" b="1" dirty="0" smtClean="0">
                <a:solidFill>
                  <a:srgbClr val="0000CC"/>
                </a:solidFill>
              </a:rPr>
              <a:t>[</a:t>
            </a:r>
            <a:r>
              <a:rPr lang="en-US" i="1" dirty="0" err="1">
                <a:solidFill>
                  <a:srgbClr val="008000"/>
                </a:solidFill>
              </a:rPr>
              <a:t>att</a:t>
            </a:r>
            <a:r>
              <a:rPr lang="en-US" i="1" dirty="0">
                <a:solidFill>
                  <a:srgbClr val="008000"/>
                </a:solidFill>
              </a:rPr>
              <a:t>^=</a:t>
            </a:r>
            <a:r>
              <a:rPr lang="en-US" i="1" dirty="0" err="1">
                <a:solidFill>
                  <a:srgbClr val="008000"/>
                </a:solidFill>
              </a:rPr>
              <a:t>val</a:t>
            </a:r>
            <a:r>
              <a:rPr lang="en-US" b="1" dirty="0" smtClean="0">
                <a:solidFill>
                  <a:srgbClr val="0000CC"/>
                </a:solidFill>
              </a:rPr>
              <a:t>] </a:t>
            </a:r>
            <a:r>
              <a:rPr lang="en-US" dirty="0" smtClean="0"/>
              <a:t>match </a:t>
            </a:r>
            <a:r>
              <a:rPr lang="th-TH" dirty="0"/>
              <a:t>กับ </a:t>
            </a:r>
            <a:r>
              <a:rPr lang="en-US" dirty="0" smtClean="0"/>
              <a:t>attribute</a:t>
            </a:r>
            <a:r>
              <a:rPr lang="th-TH" dirty="0"/>
              <a:t> </a:t>
            </a:r>
            <a:r>
              <a:rPr lang="en-US" dirty="0" err="1" smtClean="0"/>
              <a:t>att</a:t>
            </a:r>
            <a:r>
              <a:rPr lang="en-US" dirty="0" smtClean="0"/>
              <a:t> </a:t>
            </a:r>
            <a:r>
              <a:rPr lang="th-TH" dirty="0" smtClean="0"/>
              <a:t>ที่มีค่าขึ้นต้นเป็น </a:t>
            </a:r>
            <a:r>
              <a:rPr lang="en-US" dirty="0" err="1" smtClean="0"/>
              <a:t>val</a:t>
            </a:r>
            <a:endParaRPr lang="en-US" dirty="0" smtClean="0"/>
          </a:p>
          <a:p>
            <a:pPr marL="908050" lvl="2" indent="-228600">
              <a:buFont typeface="Arial" pitchFamily="34" charset="0"/>
              <a:buChar char="•"/>
            </a:pPr>
            <a:r>
              <a:rPr lang="en-US" b="1" dirty="0" smtClean="0">
                <a:solidFill>
                  <a:srgbClr val="0000CC"/>
                </a:solidFill>
              </a:rPr>
              <a:t>[</a:t>
            </a:r>
            <a:r>
              <a:rPr lang="en-US" i="1" dirty="0" err="1">
                <a:solidFill>
                  <a:srgbClr val="008000"/>
                </a:solidFill>
              </a:rPr>
              <a:t>att</a:t>
            </a:r>
            <a:r>
              <a:rPr lang="en-US" i="1" dirty="0">
                <a:solidFill>
                  <a:srgbClr val="008000"/>
                </a:solidFill>
              </a:rPr>
              <a:t>$=</a:t>
            </a:r>
            <a:r>
              <a:rPr lang="en-US" i="1" dirty="0" err="1">
                <a:solidFill>
                  <a:srgbClr val="008000"/>
                </a:solidFill>
              </a:rPr>
              <a:t>val</a:t>
            </a:r>
            <a:r>
              <a:rPr lang="en-US" b="1" dirty="0" smtClean="0">
                <a:solidFill>
                  <a:srgbClr val="0000CC"/>
                </a:solidFill>
              </a:rPr>
              <a:t>] </a:t>
            </a:r>
            <a:r>
              <a:rPr lang="en-US" dirty="0"/>
              <a:t>match </a:t>
            </a:r>
            <a:r>
              <a:rPr lang="th-TH" dirty="0"/>
              <a:t>กับ </a:t>
            </a:r>
            <a:r>
              <a:rPr lang="en-US" dirty="0"/>
              <a:t>attribute</a:t>
            </a:r>
            <a:r>
              <a:rPr lang="th-TH" dirty="0"/>
              <a:t> </a:t>
            </a:r>
            <a:r>
              <a:rPr lang="en-US" dirty="0" err="1"/>
              <a:t>att</a:t>
            </a:r>
            <a:r>
              <a:rPr lang="en-US" dirty="0"/>
              <a:t> </a:t>
            </a:r>
            <a:r>
              <a:rPr lang="th-TH" dirty="0"/>
              <a:t>ที่มี</a:t>
            </a:r>
            <a:r>
              <a:rPr lang="th-TH" dirty="0" smtClean="0"/>
              <a:t>ค่าลงท้ายเป็น </a:t>
            </a:r>
            <a:r>
              <a:rPr lang="en-US" dirty="0" err="1"/>
              <a:t>val</a:t>
            </a:r>
            <a:endParaRPr lang="en-US" b="1" dirty="0" smtClean="0">
              <a:solidFill>
                <a:srgbClr val="0000CC"/>
              </a:solidFill>
            </a:endParaRPr>
          </a:p>
          <a:p>
            <a:pPr marL="908050" lvl="2" indent="-228600">
              <a:buFont typeface="Arial" pitchFamily="34" charset="0"/>
              <a:buChar char="•"/>
            </a:pPr>
            <a:r>
              <a:rPr lang="en-US" b="1" dirty="0" smtClean="0">
                <a:solidFill>
                  <a:srgbClr val="0000CC"/>
                </a:solidFill>
              </a:rPr>
              <a:t>[</a:t>
            </a:r>
            <a:r>
              <a:rPr lang="en-US" i="1" dirty="0" err="1" smtClean="0">
                <a:solidFill>
                  <a:srgbClr val="008000"/>
                </a:solidFill>
              </a:rPr>
              <a:t>att</a:t>
            </a:r>
            <a:r>
              <a:rPr lang="en-US" i="1" dirty="0" smtClean="0">
                <a:solidFill>
                  <a:srgbClr val="008000"/>
                </a:solidFill>
              </a:rPr>
              <a:t>*=</a:t>
            </a:r>
            <a:r>
              <a:rPr lang="en-US" i="1" dirty="0" err="1">
                <a:solidFill>
                  <a:srgbClr val="008000"/>
                </a:solidFill>
              </a:rPr>
              <a:t>val</a:t>
            </a:r>
            <a:r>
              <a:rPr lang="en-US" b="1" dirty="0" smtClean="0">
                <a:solidFill>
                  <a:srgbClr val="0000CC"/>
                </a:solidFill>
              </a:rPr>
              <a:t>]</a:t>
            </a:r>
            <a:r>
              <a:rPr lang="th-TH" b="1" dirty="0" smtClean="0">
                <a:solidFill>
                  <a:srgbClr val="0000CC"/>
                </a:solidFill>
              </a:rPr>
              <a:t> </a:t>
            </a:r>
            <a:r>
              <a:rPr lang="en-US" dirty="0"/>
              <a:t>match </a:t>
            </a:r>
            <a:r>
              <a:rPr lang="th-TH" dirty="0"/>
              <a:t>กับ </a:t>
            </a:r>
            <a:r>
              <a:rPr lang="en-US" dirty="0"/>
              <a:t>attribute</a:t>
            </a:r>
            <a:r>
              <a:rPr lang="th-TH" dirty="0"/>
              <a:t> </a:t>
            </a:r>
            <a:r>
              <a:rPr lang="en-US" dirty="0" err="1"/>
              <a:t>att</a:t>
            </a:r>
            <a:r>
              <a:rPr lang="en-US" dirty="0"/>
              <a:t> </a:t>
            </a:r>
            <a:r>
              <a:rPr lang="th-TH" dirty="0" smtClean="0"/>
              <a:t>ที่ </a:t>
            </a:r>
            <a:r>
              <a:rPr lang="en-US" dirty="0" smtClean="0"/>
              <a:t>substring </a:t>
            </a:r>
            <a:r>
              <a:rPr lang="th-TH" dirty="0" smtClean="0"/>
              <a:t>มีค่า </a:t>
            </a:r>
            <a:r>
              <a:rPr lang="en-US" dirty="0" err="1" smtClean="0"/>
              <a:t>val</a:t>
            </a:r>
            <a:endParaRPr lang="th-TH" dirty="0"/>
          </a:p>
          <a:p>
            <a:pPr marL="908050" lvl="2" indent="-228600">
              <a:buFont typeface="Arial" pitchFamily="34" charset="0"/>
              <a:buChar char="•"/>
            </a:pPr>
            <a:r>
              <a:rPr lang="en-US" b="1" dirty="0" smtClean="0">
                <a:solidFill>
                  <a:srgbClr val="0000CC"/>
                </a:solidFill>
              </a:rPr>
              <a:t>[</a:t>
            </a:r>
            <a:r>
              <a:rPr lang="en-US" i="1" dirty="0" err="1" smtClean="0">
                <a:solidFill>
                  <a:srgbClr val="008000"/>
                </a:solidFill>
              </a:rPr>
              <a:t>att</a:t>
            </a:r>
            <a:r>
              <a:rPr lang="en-US" i="1" dirty="0" smtClean="0">
                <a:solidFill>
                  <a:srgbClr val="008000"/>
                </a:solidFill>
              </a:rPr>
              <a:t>|=</a:t>
            </a:r>
            <a:r>
              <a:rPr lang="en-US" i="1" dirty="0" err="1" smtClean="0">
                <a:solidFill>
                  <a:srgbClr val="008000"/>
                </a:solidFill>
              </a:rPr>
              <a:t>val</a:t>
            </a:r>
            <a:r>
              <a:rPr lang="en-US" b="1" dirty="0" smtClean="0">
                <a:solidFill>
                  <a:srgbClr val="0000CC"/>
                </a:solidFill>
              </a:rPr>
              <a:t>] </a:t>
            </a:r>
            <a:r>
              <a:rPr lang="en-US" dirty="0"/>
              <a:t>match </a:t>
            </a:r>
            <a:r>
              <a:rPr lang="th-TH" dirty="0"/>
              <a:t>กับ </a:t>
            </a:r>
            <a:r>
              <a:rPr lang="en-US" dirty="0"/>
              <a:t>attribute</a:t>
            </a:r>
            <a:r>
              <a:rPr lang="th-TH" dirty="0"/>
              <a:t> </a:t>
            </a:r>
            <a:r>
              <a:rPr lang="en-US" dirty="0" err="1"/>
              <a:t>att</a:t>
            </a:r>
            <a:r>
              <a:rPr lang="en-US" dirty="0"/>
              <a:t> </a:t>
            </a:r>
            <a:r>
              <a:rPr lang="th-TH" dirty="0"/>
              <a:t>ที่มี</a:t>
            </a:r>
            <a:r>
              <a:rPr lang="th-TH" dirty="0" smtClean="0"/>
              <a:t>ค่าเป็น </a:t>
            </a:r>
            <a:r>
              <a:rPr lang="en-US" dirty="0" err="1" smtClean="0"/>
              <a:t>val</a:t>
            </a:r>
            <a:r>
              <a:rPr lang="en-US" dirty="0" smtClean="0"/>
              <a:t> </a:t>
            </a:r>
            <a:r>
              <a:rPr lang="th-TH" dirty="0" smtClean="0"/>
              <a:t>หรือขึ้นต้นด้วย </a:t>
            </a:r>
            <a:r>
              <a:rPr lang="en-US" dirty="0" err="1" smtClean="0"/>
              <a:t>val</a:t>
            </a:r>
            <a:r>
              <a:rPr lang="en-US" dirty="0" smtClean="0"/>
              <a:t>- </a:t>
            </a:r>
            <a:r>
              <a:rPr lang="th-TH" dirty="0" smtClean="0"/>
              <a:t>(เช่น </a:t>
            </a:r>
            <a:r>
              <a:rPr lang="en-US" dirty="0" err="1" smtClean="0"/>
              <a:t>en</a:t>
            </a:r>
            <a:r>
              <a:rPr lang="en-US" dirty="0" smtClean="0"/>
              <a:t>- (</a:t>
            </a:r>
            <a:r>
              <a:rPr lang="th-TH" dirty="0" smtClean="0"/>
              <a:t>ใช้กับภาษา))</a:t>
            </a:r>
            <a:endParaRPr lang="en-US" b="1" dirty="0">
              <a:solidFill>
                <a:srgbClr val="0000CC"/>
              </a:solidFill>
            </a:endParaRPr>
          </a:p>
          <a:p>
            <a:pPr marL="908050" lvl="2" indent="-228600">
              <a:buFont typeface="Arial" pitchFamily="34" charset="0"/>
              <a:buChar char="•"/>
            </a:pPr>
            <a:endParaRPr lang="th-TH" dirty="0" smtClean="0"/>
          </a:p>
        </p:txBody>
      </p:sp>
      <p:sp>
        <p:nvSpPr>
          <p:cNvPr id="4" name="Date Placeholder 3"/>
          <p:cNvSpPr>
            <a:spLocks noGrp="1"/>
          </p:cNvSpPr>
          <p:nvPr>
            <p:ph type="dt" sz="half" idx="10"/>
          </p:nvPr>
        </p:nvSpPr>
        <p:spPr/>
        <p:txBody>
          <a:bodyPr/>
          <a:lstStyle/>
          <a:p>
            <a:pPr>
              <a:defRPr/>
            </a:pPr>
            <a:r>
              <a:rPr lang="en-US" dirty="0" smtClean="0"/>
              <a:t>Lecture 03</a:t>
            </a:r>
            <a:endParaRPr lang="en-US" altLang="en-US" dirty="0"/>
          </a:p>
        </p:txBody>
      </p:sp>
      <p:sp>
        <p:nvSpPr>
          <p:cNvPr id="5" name="Footer Placeholder 4"/>
          <p:cNvSpPr>
            <a:spLocks noGrp="1"/>
          </p:cNvSpPr>
          <p:nvPr>
            <p:ph type="ftr" sz="quarter" idx="11"/>
          </p:nvPr>
        </p:nvSpPr>
        <p:spPr/>
        <p:txBody>
          <a:bodyPr/>
          <a:lstStyle/>
          <a:p>
            <a:pPr>
              <a:defRPr/>
            </a:pPr>
            <a:r>
              <a:rPr lang="en-US" dirty="0" smtClean="0"/>
              <a:t>CS 485 Web </a:t>
            </a:r>
            <a:r>
              <a:rPr lang="en-US" dirty="0" err="1" smtClean="0"/>
              <a:t>ApplicationDevelopment</a:t>
            </a:r>
            <a:r>
              <a:rPr lang="en-US" dirty="0" smtClean="0"/>
              <a:t> © 2016 by Y. </a:t>
            </a:r>
            <a:r>
              <a:rPr lang="en-US" dirty="0" err="1" smtClean="0"/>
              <a:t>Temtanapat</a:t>
            </a:r>
            <a:endParaRPr lang="en-US" sz="2000" dirty="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Combinator</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08274949"/>
              </p:ext>
            </p:extLst>
          </p:nvPr>
        </p:nvGraphicFramePr>
        <p:xfrm>
          <a:off x="457200" y="1600200"/>
          <a:ext cx="8229600" cy="1927860"/>
        </p:xfrm>
        <a:graphic>
          <a:graphicData uri="http://schemas.openxmlformats.org/drawingml/2006/table">
            <a:tbl>
              <a:tblPr firstRow="1" bandRow="1">
                <a:tableStyleId>{72833802-FEF1-4C79-8D5D-14CF1EAF98D9}</a:tableStyleId>
              </a:tblPr>
              <a:tblGrid>
                <a:gridCol w="1371600"/>
                <a:gridCol w="6858000"/>
              </a:tblGrid>
              <a:tr h="370840">
                <a:tc>
                  <a:txBody>
                    <a:bodyPr/>
                    <a:lstStyle/>
                    <a:p>
                      <a:pPr algn="l" fontAlgn="ctr"/>
                      <a:r>
                        <a:rPr lang="en-US" sz="2800" u="none" strike="noStrike" dirty="0" err="1" smtClean="0">
                          <a:effectLst/>
                        </a:rPr>
                        <a:t>Combinator</a:t>
                      </a:r>
                      <a:endParaRPr lang="en-US" sz="2800" b="0" i="0" u="none" strike="noStrike" dirty="0">
                        <a:solidFill>
                          <a:srgbClr val="333333"/>
                        </a:solidFill>
                        <a:effectLst/>
                        <a:latin typeface="Angsana New" panose="02020603050405020304" pitchFamily="18" charset="-34"/>
                        <a:cs typeface="Angsana New" panose="02020603050405020304" pitchFamily="18" charset="-34"/>
                      </a:endParaRPr>
                    </a:p>
                  </a:txBody>
                  <a:tcPr marR="7620" marT="7620" marB="0" anchor="ctr">
                    <a:lnR w="19050" cap="flat" cmpd="sng" algn="ctr">
                      <a:solidFill>
                        <a:schemeClr val="accent2"/>
                      </a:solidFill>
                      <a:prstDash val="solid"/>
                      <a:round/>
                      <a:headEnd type="none" w="med" len="med"/>
                      <a:tailEnd type="none" w="med" len="med"/>
                    </a:lnR>
                  </a:tcPr>
                </a:tc>
                <a:tc>
                  <a:txBody>
                    <a:bodyPr/>
                    <a:lstStyle/>
                    <a:p>
                      <a:pPr algn="l" fontAlgn="ctr"/>
                      <a:r>
                        <a:rPr lang="th-TH" sz="2800" u="none" strike="noStrike" dirty="0" smtClean="0">
                          <a:effectLst/>
                        </a:rPr>
                        <a:t>ความหมาย</a:t>
                      </a:r>
                      <a:endParaRPr lang="en-US" sz="2800" b="0" i="0" u="none" strike="noStrike" dirty="0">
                        <a:solidFill>
                          <a:srgbClr val="333333"/>
                        </a:solidFill>
                        <a:effectLst/>
                        <a:latin typeface="Angsana New" panose="02020603050405020304" pitchFamily="18" charset="-34"/>
                        <a:cs typeface="Angsana New" panose="02020603050405020304" pitchFamily="18" charset="-34"/>
                      </a:endParaRPr>
                    </a:p>
                  </a:txBody>
                  <a:tcPr marR="7620" marT="7620" marB="0" anchor="ctr">
                    <a:lnL w="19050" cap="flat" cmpd="sng" algn="ctr">
                      <a:solidFill>
                        <a:schemeClr val="accent2"/>
                      </a:solidFill>
                      <a:prstDash val="solid"/>
                      <a:round/>
                      <a:headEnd type="none" w="med" len="med"/>
                      <a:tailEnd type="none" w="med" len="med"/>
                    </a:lnL>
                  </a:tcPr>
                </a:tc>
              </a:tr>
              <a:tr h="370840">
                <a:tc>
                  <a:txBody>
                    <a:bodyPr/>
                    <a:lstStyle/>
                    <a:p>
                      <a:pPr marL="0" lvl="1" indent="171450" algn="l" fontAlgn="ctr"/>
                      <a:r>
                        <a:rPr lang="en-US" sz="2400" u="none" strike="noStrike" dirty="0">
                          <a:solidFill>
                            <a:srgbClr val="008000"/>
                          </a:solidFill>
                          <a:effectLst/>
                          <a:latin typeface="Consolas" panose="020B0609020204030204" pitchFamily="49" charset="0"/>
                        </a:rPr>
                        <a:t>A B</a:t>
                      </a:r>
                      <a:endParaRPr lang="en-US" sz="2400" b="0" i="0" u="none" strike="noStrike" dirty="0">
                        <a:solidFill>
                          <a:srgbClr val="008000"/>
                        </a:solidFill>
                        <a:effectLst/>
                        <a:latin typeface="Consolas" panose="020B0609020204030204" pitchFamily="49" charset="0"/>
                        <a:cs typeface="Angsana New" panose="02020603050405020304" pitchFamily="18" charset="-34"/>
                      </a:endParaRPr>
                    </a:p>
                  </a:txBody>
                  <a:tcPr marR="7620" marT="7620" marB="0" anchor="ctr">
                    <a:lnR w="19050" cap="flat" cmpd="sng" algn="ctr">
                      <a:solidFill>
                        <a:schemeClr val="accent2"/>
                      </a:solidFill>
                      <a:prstDash val="solid"/>
                      <a:round/>
                      <a:headEnd type="none" w="med" len="med"/>
                      <a:tailEnd type="none" w="med" len="med"/>
                    </a:lnR>
                  </a:tcPr>
                </a:tc>
                <a:tc>
                  <a:txBody>
                    <a:bodyPr/>
                    <a:lstStyle/>
                    <a:p>
                      <a:pPr algn="l" fontAlgn="ctr"/>
                      <a:r>
                        <a:rPr lang="en-US" sz="2400" u="none" strike="noStrike" dirty="0" smtClean="0">
                          <a:effectLst/>
                        </a:rPr>
                        <a:t>Match </a:t>
                      </a:r>
                      <a:r>
                        <a:rPr lang="en-US" sz="2400" u="none" strike="noStrike" dirty="0">
                          <a:effectLst/>
                        </a:rPr>
                        <a:t>B </a:t>
                      </a:r>
                      <a:r>
                        <a:rPr lang="th-TH" sz="2400" u="none" strike="noStrike" dirty="0" smtClean="0">
                          <a:effectLst/>
                        </a:rPr>
                        <a:t>ที่เป็น</a:t>
                      </a:r>
                      <a:r>
                        <a:rPr lang="en-US" sz="2400" u="none" strike="noStrike" dirty="0">
                          <a:effectLst/>
                        </a:rPr>
                        <a:t> descendant </a:t>
                      </a:r>
                      <a:r>
                        <a:rPr lang="th-TH" sz="2400" u="none" strike="noStrike" dirty="0" smtClean="0">
                          <a:effectLst/>
                        </a:rPr>
                        <a:t>ของ</a:t>
                      </a:r>
                      <a:r>
                        <a:rPr lang="en-US" sz="2400" u="none" strike="noStrike" dirty="0" smtClean="0">
                          <a:effectLst/>
                        </a:rPr>
                        <a:t> A</a:t>
                      </a:r>
                      <a:r>
                        <a:rPr lang="th-TH" sz="2400" u="none" strike="noStrike" baseline="0" dirty="0" smtClean="0">
                          <a:effectLst/>
                        </a:rPr>
                        <a:t> </a:t>
                      </a:r>
                      <a:endParaRPr lang="en-US" sz="2400" b="0" i="0" u="none" strike="noStrike" dirty="0">
                        <a:solidFill>
                          <a:srgbClr val="333333"/>
                        </a:solidFill>
                        <a:effectLst/>
                        <a:latin typeface="Angsana New" panose="02020603050405020304" pitchFamily="18" charset="-34"/>
                        <a:cs typeface="Angsana New" panose="02020603050405020304" pitchFamily="18" charset="-34"/>
                      </a:endParaRPr>
                    </a:p>
                  </a:txBody>
                  <a:tcPr marR="7620" marT="7620" marB="0" anchor="ctr">
                    <a:lnL w="19050" cap="flat" cmpd="sng" algn="ctr">
                      <a:solidFill>
                        <a:schemeClr val="accent2"/>
                      </a:solidFill>
                      <a:prstDash val="solid"/>
                      <a:round/>
                      <a:headEnd type="none" w="med" len="med"/>
                      <a:tailEnd type="none" w="med" len="med"/>
                    </a:lnL>
                  </a:tcPr>
                </a:tc>
              </a:tr>
              <a:tr h="370840">
                <a:tc>
                  <a:txBody>
                    <a:bodyPr/>
                    <a:lstStyle/>
                    <a:p>
                      <a:pPr marL="171450" lvl="1" indent="0" algn="l" fontAlgn="ctr"/>
                      <a:r>
                        <a:rPr lang="en-US" sz="2400" u="none" strike="noStrike" kern="1200" dirty="0">
                          <a:solidFill>
                            <a:srgbClr val="008000"/>
                          </a:solidFill>
                          <a:effectLst/>
                          <a:latin typeface="Consolas" panose="020B0609020204030204" pitchFamily="49" charset="0"/>
                        </a:rPr>
                        <a:t>A &gt; B</a:t>
                      </a:r>
                      <a:endParaRPr lang="en-US" sz="2400" u="none" strike="noStrike" kern="1200" dirty="0">
                        <a:solidFill>
                          <a:srgbClr val="008000"/>
                        </a:solidFill>
                        <a:effectLst/>
                        <a:latin typeface="Consolas" panose="020B0609020204030204" pitchFamily="49" charset="0"/>
                        <a:ea typeface="+mn-ea"/>
                        <a:cs typeface="+mn-cs"/>
                      </a:endParaRPr>
                    </a:p>
                  </a:txBody>
                  <a:tcPr marR="7620" marT="7620" marB="0" anchor="ctr">
                    <a:lnR w="19050" cap="flat" cmpd="sng" algn="ctr">
                      <a:solidFill>
                        <a:schemeClr val="accent2"/>
                      </a:solidFill>
                      <a:prstDash val="solid"/>
                      <a:round/>
                      <a:headEnd type="none" w="med" len="med"/>
                      <a:tailEnd type="none" w="med" len="med"/>
                    </a:lnR>
                  </a:tcPr>
                </a:tc>
                <a:tc>
                  <a:txBody>
                    <a:bodyPr/>
                    <a:lstStyle/>
                    <a:p>
                      <a:pPr algn="l" fontAlgn="ctr"/>
                      <a:r>
                        <a:rPr lang="en-US" sz="2400" u="none" strike="noStrike" dirty="0" smtClean="0">
                          <a:effectLst/>
                        </a:rPr>
                        <a:t>Match</a:t>
                      </a:r>
                      <a:r>
                        <a:rPr lang="en-US" sz="2400" u="none" strike="noStrike" baseline="0" dirty="0" smtClean="0">
                          <a:effectLst/>
                        </a:rPr>
                        <a:t> </a:t>
                      </a:r>
                      <a:r>
                        <a:rPr lang="en-US" sz="2400" u="none" strike="noStrike" dirty="0" smtClean="0">
                          <a:effectLst/>
                        </a:rPr>
                        <a:t>B </a:t>
                      </a:r>
                      <a:r>
                        <a:rPr lang="th-TH" sz="2400" u="none" strike="noStrike" dirty="0" smtClean="0">
                          <a:effectLst/>
                        </a:rPr>
                        <a:t>ที่เป็นลูกโดยตรง</a:t>
                      </a:r>
                      <a:r>
                        <a:rPr lang="th-TH" sz="2400" u="none" strike="noStrike" baseline="0" dirty="0" smtClean="0">
                          <a:effectLst/>
                        </a:rPr>
                        <a:t> (</a:t>
                      </a:r>
                      <a:r>
                        <a:rPr lang="en-US" sz="2400" u="none" strike="noStrike" dirty="0" smtClean="0">
                          <a:effectLst/>
                        </a:rPr>
                        <a:t>direct child</a:t>
                      </a:r>
                      <a:r>
                        <a:rPr lang="th-TH" sz="2400" u="none" strike="noStrike" dirty="0" smtClean="0">
                          <a:effectLst/>
                        </a:rPr>
                        <a:t>)</a:t>
                      </a:r>
                      <a:r>
                        <a:rPr lang="en-US" sz="2400" u="none" strike="noStrike" dirty="0">
                          <a:effectLst/>
                        </a:rPr>
                        <a:t> </a:t>
                      </a:r>
                      <a:r>
                        <a:rPr lang="th-TH" sz="2400" u="none" strike="noStrike" dirty="0" smtClean="0">
                          <a:effectLst/>
                        </a:rPr>
                        <a:t>ของ </a:t>
                      </a:r>
                      <a:r>
                        <a:rPr lang="en-US" sz="2400" u="none" strike="noStrike" dirty="0" smtClean="0">
                          <a:effectLst/>
                        </a:rPr>
                        <a:t>A</a:t>
                      </a:r>
                      <a:endParaRPr lang="en-US" sz="2400" b="0" i="0" u="none" strike="noStrike" dirty="0">
                        <a:solidFill>
                          <a:srgbClr val="333333"/>
                        </a:solidFill>
                        <a:effectLst/>
                        <a:latin typeface="Angsana New" panose="02020603050405020304" pitchFamily="18" charset="-34"/>
                        <a:cs typeface="Angsana New" panose="02020603050405020304" pitchFamily="18" charset="-34"/>
                      </a:endParaRPr>
                    </a:p>
                  </a:txBody>
                  <a:tcPr marR="7620" marT="7620" marB="0" anchor="ctr">
                    <a:lnL w="19050" cap="flat" cmpd="sng" algn="ctr">
                      <a:solidFill>
                        <a:schemeClr val="accent2"/>
                      </a:solidFill>
                      <a:prstDash val="solid"/>
                      <a:round/>
                      <a:headEnd type="none" w="med" len="med"/>
                      <a:tailEnd type="none" w="med" len="med"/>
                    </a:lnL>
                  </a:tcPr>
                </a:tc>
              </a:tr>
              <a:tr h="370840">
                <a:tc>
                  <a:txBody>
                    <a:bodyPr/>
                    <a:lstStyle/>
                    <a:p>
                      <a:pPr marL="166688" lvl="1" indent="0" algn="l" fontAlgn="ctr"/>
                      <a:r>
                        <a:rPr lang="en-US" sz="2400" u="none" strike="noStrike" kern="1200" dirty="0">
                          <a:solidFill>
                            <a:srgbClr val="008000"/>
                          </a:solidFill>
                          <a:effectLst/>
                          <a:latin typeface="Consolas" panose="020B0609020204030204" pitchFamily="49" charset="0"/>
                        </a:rPr>
                        <a:t>A + B</a:t>
                      </a:r>
                      <a:endParaRPr lang="en-US" sz="2400" u="none" strike="noStrike" kern="1200" dirty="0">
                        <a:solidFill>
                          <a:srgbClr val="008000"/>
                        </a:solidFill>
                        <a:effectLst/>
                        <a:latin typeface="Consolas" panose="020B0609020204030204" pitchFamily="49" charset="0"/>
                        <a:ea typeface="+mn-ea"/>
                        <a:cs typeface="+mn-cs"/>
                      </a:endParaRPr>
                    </a:p>
                  </a:txBody>
                  <a:tcPr marR="7620" marT="7620" marB="0" anchor="ctr">
                    <a:lnR w="19050" cap="flat" cmpd="sng" algn="ctr">
                      <a:solidFill>
                        <a:schemeClr val="accent2"/>
                      </a:solidFill>
                      <a:prstDash val="solid"/>
                      <a:round/>
                      <a:headEnd type="none" w="med" len="med"/>
                      <a:tailEnd type="none" w="med" len="med"/>
                    </a:lnR>
                  </a:tcPr>
                </a:tc>
                <a:tc>
                  <a:txBody>
                    <a:bodyPr/>
                    <a:lstStyle/>
                    <a:p>
                      <a:pPr algn="l" fontAlgn="ctr"/>
                      <a:r>
                        <a:rPr lang="en-US" sz="2400" u="none" strike="noStrike" dirty="0" smtClean="0">
                          <a:effectLst/>
                        </a:rPr>
                        <a:t>Match</a:t>
                      </a:r>
                      <a:r>
                        <a:rPr lang="en-US" sz="2400" u="none" strike="noStrike" baseline="0" dirty="0" smtClean="0">
                          <a:effectLst/>
                        </a:rPr>
                        <a:t> </a:t>
                      </a:r>
                      <a:r>
                        <a:rPr lang="en-US" sz="2400" u="none" strike="noStrike" dirty="0" smtClean="0">
                          <a:effectLst/>
                        </a:rPr>
                        <a:t>B </a:t>
                      </a:r>
                      <a:r>
                        <a:rPr lang="th-TH" sz="2400" u="none" strike="noStrike" dirty="0" smtClean="0">
                          <a:effectLst/>
                        </a:rPr>
                        <a:t>ที่เป็น</a:t>
                      </a:r>
                      <a:r>
                        <a:rPr lang="en-US" sz="2400" u="none" strike="noStrike" dirty="0">
                          <a:effectLst/>
                        </a:rPr>
                        <a:t> sibling </a:t>
                      </a:r>
                      <a:r>
                        <a:rPr lang="th-TH" sz="2400" u="none" strike="noStrike" dirty="0" smtClean="0">
                          <a:effectLst/>
                        </a:rPr>
                        <a:t>ของ</a:t>
                      </a:r>
                      <a:r>
                        <a:rPr lang="en-US" sz="2400" u="none" strike="noStrike" dirty="0" smtClean="0">
                          <a:effectLst/>
                        </a:rPr>
                        <a:t> </a:t>
                      </a:r>
                      <a:r>
                        <a:rPr lang="en-US" sz="2400" u="none" strike="noStrike" dirty="0">
                          <a:effectLst/>
                        </a:rPr>
                        <a:t>A </a:t>
                      </a:r>
                      <a:r>
                        <a:rPr lang="en-US" sz="2400" u="none" strike="noStrike" dirty="0" smtClean="0">
                          <a:effectLst/>
                        </a:rPr>
                        <a:t>(next </a:t>
                      </a:r>
                      <a:r>
                        <a:rPr lang="en-US" sz="2400" u="none" strike="noStrike" dirty="0">
                          <a:effectLst/>
                        </a:rPr>
                        <a:t>child </a:t>
                      </a:r>
                      <a:r>
                        <a:rPr lang="th-TH" sz="2400" u="none" strike="noStrike" dirty="0" smtClean="0">
                          <a:effectLst/>
                        </a:rPr>
                        <a:t>ของ</a:t>
                      </a:r>
                      <a:r>
                        <a:rPr lang="en-US" sz="2400" u="none" strike="noStrike" dirty="0" smtClean="0">
                          <a:effectLst/>
                        </a:rPr>
                        <a:t> parent</a:t>
                      </a:r>
                      <a:r>
                        <a:rPr lang="th-TH" sz="2400" u="none" strike="noStrike" baseline="0" dirty="0" smtClean="0">
                          <a:effectLst/>
                        </a:rPr>
                        <a:t> เดียวกัน</a:t>
                      </a:r>
                      <a:r>
                        <a:rPr lang="en-US" sz="2400" u="none" strike="noStrike" dirty="0" smtClean="0">
                          <a:effectLst/>
                        </a:rPr>
                        <a:t>)</a:t>
                      </a:r>
                      <a:endParaRPr lang="en-US" sz="2400" b="0" i="0" u="none" strike="noStrike" dirty="0">
                        <a:solidFill>
                          <a:srgbClr val="333333"/>
                        </a:solidFill>
                        <a:effectLst/>
                        <a:latin typeface="Angsana New" panose="02020603050405020304" pitchFamily="18" charset="-34"/>
                        <a:cs typeface="Angsana New" panose="02020603050405020304" pitchFamily="18" charset="-34"/>
                      </a:endParaRPr>
                    </a:p>
                  </a:txBody>
                  <a:tcPr marR="7620" marT="7620" marB="0" anchor="ctr">
                    <a:lnL w="19050" cap="flat" cmpd="sng" algn="ctr">
                      <a:solidFill>
                        <a:schemeClr val="accent2"/>
                      </a:solidFill>
                      <a:prstDash val="solid"/>
                      <a:round/>
                      <a:headEnd type="none" w="med" len="med"/>
                      <a:tailEnd type="none" w="med" len="med"/>
                    </a:lnL>
                  </a:tcPr>
                </a:tc>
              </a:tr>
              <a:tr h="370840">
                <a:tc>
                  <a:txBody>
                    <a:bodyPr/>
                    <a:lstStyle/>
                    <a:p>
                      <a:pPr marL="106363" lvl="1" indent="0" algn="l" fontAlgn="ctr"/>
                      <a:r>
                        <a:rPr lang="en-US" sz="2400" u="none" strike="noStrike" kern="1200" dirty="0">
                          <a:solidFill>
                            <a:srgbClr val="008000"/>
                          </a:solidFill>
                          <a:effectLst/>
                          <a:latin typeface="Consolas" panose="020B0609020204030204" pitchFamily="49" charset="0"/>
                        </a:rPr>
                        <a:t>A ~ B</a:t>
                      </a:r>
                      <a:endParaRPr lang="en-US" sz="2400" u="none" strike="noStrike" kern="1200" dirty="0">
                        <a:solidFill>
                          <a:srgbClr val="008000"/>
                        </a:solidFill>
                        <a:effectLst/>
                        <a:latin typeface="Consolas" panose="020B0609020204030204" pitchFamily="49" charset="0"/>
                        <a:ea typeface="+mn-ea"/>
                        <a:cs typeface="+mn-cs"/>
                      </a:endParaRPr>
                    </a:p>
                  </a:txBody>
                  <a:tcPr marR="7620" marT="7620" marB="0" anchor="ctr">
                    <a:lnR w="19050" cap="flat" cmpd="sng" algn="ctr">
                      <a:solidFill>
                        <a:schemeClr val="accent2"/>
                      </a:solidFill>
                      <a:prstDash val="solid"/>
                      <a:round/>
                      <a:headEnd type="none" w="med" len="med"/>
                      <a:tailEnd type="none" w="med" len="med"/>
                    </a:lnR>
                  </a:tcPr>
                </a:tc>
                <a:tc>
                  <a:txBody>
                    <a:bodyPr/>
                    <a:lstStyle/>
                    <a:p>
                      <a:pPr algn="l" fontAlgn="ctr"/>
                      <a:r>
                        <a:rPr lang="en-US" sz="2400" u="none" strike="noStrike" dirty="0" smtClean="0">
                          <a:effectLst/>
                        </a:rPr>
                        <a:t>Match</a:t>
                      </a:r>
                      <a:r>
                        <a:rPr lang="en-US" sz="2400" u="none" strike="noStrike" baseline="0" dirty="0" smtClean="0">
                          <a:effectLst/>
                        </a:rPr>
                        <a:t> </a:t>
                      </a:r>
                      <a:r>
                        <a:rPr lang="en-US" sz="2400" u="none" strike="noStrike" dirty="0" smtClean="0">
                          <a:effectLst/>
                        </a:rPr>
                        <a:t>B </a:t>
                      </a:r>
                      <a:r>
                        <a:rPr lang="th-TH" sz="2400" u="none" strike="noStrike" dirty="0" smtClean="0">
                          <a:effectLst/>
                        </a:rPr>
                        <a:t>ที่เป็น</a:t>
                      </a:r>
                      <a:r>
                        <a:rPr lang="en-US" sz="2400" u="none" strike="noStrike" dirty="0" smtClean="0">
                          <a:effectLst/>
                        </a:rPr>
                        <a:t> </a:t>
                      </a:r>
                      <a:r>
                        <a:rPr lang="en-US" sz="2400" u="none" strike="noStrike" dirty="0">
                          <a:effectLst/>
                        </a:rPr>
                        <a:t>next siblings </a:t>
                      </a:r>
                      <a:r>
                        <a:rPr lang="th-TH" sz="2400" u="none" strike="noStrike" dirty="0" smtClean="0">
                          <a:effectLst/>
                        </a:rPr>
                        <a:t>ของ</a:t>
                      </a:r>
                      <a:r>
                        <a:rPr lang="en-US" sz="2400" u="none" strike="noStrike" dirty="0" smtClean="0">
                          <a:effectLst/>
                        </a:rPr>
                        <a:t> </a:t>
                      </a:r>
                      <a:r>
                        <a:rPr lang="en-US" sz="2400" u="none" strike="noStrike" dirty="0">
                          <a:effectLst/>
                        </a:rPr>
                        <a:t>A </a:t>
                      </a:r>
                      <a:r>
                        <a:rPr lang="en-US" sz="2400" u="none" strike="noStrike" dirty="0" smtClean="0">
                          <a:effectLst/>
                        </a:rPr>
                        <a:t>(</a:t>
                      </a:r>
                      <a:r>
                        <a:rPr lang="th-TH" sz="2400" u="none" strike="noStrike" dirty="0" smtClean="0">
                          <a:effectLst/>
                        </a:rPr>
                        <a:t>เป็นหนึ่งใน</a:t>
                      </a:r>
                      <a:r>
                        <a:rPr lang="en-US" sz="2400" u="none" strike="noStrike" dirty="0" smtClean="0">
                          <a:effectLst/>
                        </a:rPr>
                        <a:t> </a:t>
                      </a:r>
                      <a:r>
                        <a:rPr lang="en-US" sz="2400" u="none" strike="noStrike" dirty="0">
                          <a:effectLst/>
                        </a:rPr>
                        <a:t>next children </a:t>
                      </a:r>
                      <a:r>
                        <a:rPr lang="th-TH" sz="2400" u="none" strike="noStrike" dirty="0" smtClean="0">
                          <a:effectLst/>
                        </a:rPr>
                        <a:t>ของ</a:t>
                      </a:r>
                      <a:r>
                        <a:rPr lang="en-US" sz="2400" u="none" strike="noStrike" dirty="0" smtClean="0">
                          <a:effectLst/>
                        </a:rPr>
                        <a:t> parent</a:t>
                      </a:r>
                      <a:r>
                        <a:rPr lang="th-TH" sz="2400" u="none" strike="noStrike" dirty="0" smtClean="0">
                          <a:effectLst/>
                        </a:rPr>
                        <a:t> เดียวกัน</a:t>
                      </a:r>
                      <a:r>
                        <a:rPr lang="en-US" sz="2400" u="none" strike="noStrike" dirty="0" smtClean="0">
                          <a:effectLst/>
                        </a:rPr>
                        <a:t>)</a:t>
                      </a:r>
                      <a:endParaRPr lang="en-US" sz="2400" b="0" i="0" u="none" strike="noStrike" dirty="0">
                        <a:solidFill>
                          <a:srgbClr val="333333"/>
                        </a:solidFill>
                        <a:effectLst/>
                        <a:latin typeface="Angsana New" panose="02020603050405020304" pitchFamily="18" charset="-34"/>
                        <a:cs typeface="Angsana New" panose="02020603050405020304" pitchFamily="18" charset="-34"/>
                      </a:endParaRPr>
                    </a:p>
                  </a:txBody>
                  <a:tcPr marR="7620" marT="7620" marB="0" anchor="ctr">
                    <a:lnL w="19050" cap="flat" cmpd="sng" algn="ctr">
                      <a:solidFill>
                        <a:schemeClr val="accent2"/>
                      </a:solidFill>
                      <a:prstDash val="solid"/>
                      <a:round/>
                      <a:headEnd type="none" w="med" len="med"/>
                      <a:tailEnd type="none" w="med" len="med"/>
                    </a:lnL>
                  </a:tcPr>
                </a:tc>
              </a:tr>
            </a:tbl>
          </a:graphicData>
        </a:graphic>
      </p:graphicFrame>
      <p:sp>
        <p:nvSpPr>
          <p:cNvPr id="4" name="Date Placeholder 3"/>
          <p:cNvSpPr>
            <a:spLocks noGrp="1"/>
          </p:cNvSpPr>
          <p:nvPr>
            <p:ph type="dt" sz="half" idx="10"/>
          </p:nvPr>
        </p:nvSpPr>
        <p:spPr/>
        <p:txBody>
          <a:bodyPr/>
          <a:lstStyle/>
          <a:p>
            <a:r>
              <a:rPr lang="en-US" smtClean="0"/>
              <a:t>Lecture 03</a:t>
            </a:r>
            <a:endParaRPr lang="en-US" altLang="en-US" dirty="0"/>
          </a:p>
        </p:txBody>
      </p:sp>
      <p:sp>
        <p:nvSpPr>
          <p:cNvPr id="5" name="Footer Placeholder 4"/>
          <p:cNvSpPr>
            <a:spLocks noGrp="1"/>
          </p:cNvSpPr>
          <p:nvPr>
            <p:ph type="ftr" sz="quarter" idx="11"/>
          </p:nvPr>
        </p:nvSpPr>
        <p:spPr/>
        <p:txBody>
          <a:bodyPr/>
          <a:lstStyle/>
          <a:p>
            <a:r>
              <a:rPr lang="en-US" smtClean="0"/>
              <a:t>CS 485 Web ApplicationDevelopment © 2016 by Y. Temtanapat</a:t>
            </a:r>
            <a:endParaRPr lang="en-US"/>
          </a:p>
        </p:txBody>
      </p:sp>
      <p:sp>
        <p:nvSpPr>
          <p:cNvPr id="6" name="Slide Number Placeholder 5"/>
          <p:cNvSpPr>
            <a:spLocks noGrp="1"/>
          </p:cNvSpPr>
          <p:nvPr>
            <p:ph type="sldNum" sz="quarter" idx="12"/>
          </p:nvPr>
        </p:nvSpPr>
        <p:spPr/>
        <p:txBody>
          <a:bodyPr/>
          <a:lstStyle/>
          <a:p>
            <a:r>
              <a:rPr lang="en-US" smtClean="0"/>
              <a:t> </a:t>
            </a:r>
            <a:fld id="{0FE66F75-09C2-4BED-B820-80EFA7AA6B7C}" type="slidenum">
              <a:rPr lang="en-US" smtClean="0"/>
              <a:pPr/>
              <a:t>19</a:t>
            </a:fld>
            <a:endParaRPr lang="en-US"/>
          </a:p>
        </p:txBody>
      </p:sp>
    </p:spTree>
    <p:extLst>
      <p:ext uri="{BB962C8B-B14F-4D97-AF65-F5344CB8AC3E}">
        <p14:creationId xmlns:p14="http://schemas.microsoft.com/office/powerpoint/2010/main" val="365190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เนื้อหาของการเรียนวันนี้</a:t>
            </a:r>
            <a:endParaRPr lang="th-TH" dirty="0"/>
          </a:p>
        </p:txBody>
      </p:sp>
      <p:sp>
        <p:nvSpPr>
          <p:cNvPr id="3" name="Content Placeholder 2"/>
          <p:cNvSpPr>
            <a:spLocks noGrp="1"/>
          </p:cNvSpPr>
          <p:nvPr>
            <p:ph idx="1"/>
          </p:nvPr>
        </p:nvSpPr>
        <p:spPr/>
        <p:txBody>
          <a:bodyPr>
            <a:normAutofit/>
          </a:bodyPr>
          <a:lstStyle/>
          <a:p>
            <a:r>
              <a:rPr lang="en-US" dirty="0" smtClean="0"/>
              <a:t>CSS</a:t>
            </a:r>
          </a:p>
          <a:p>
            <a:pPr lvl="1"/>
            <a:r>
              <a:rPr lang="th-TH" dirty="0" smtClean="0"/>
              <a:t>แรงจูงใจ</a:t>
            </a:r>
          </a:p>
          <a:p>
            <a:pPr lvl="1"/>
            <a:r>
              <a:rPr lang="th-TH" dirty="0" smtClean="0"/>
              <a:t>การกำหนด </a:t>
            </a:r>
            <a:r>
              <a:rPr lang="en-US" dirty="0" smtClean="0"/>
              <a:t>Style</a:t>
            </a:r>
          </a:p>
          <a:p>
            <a:pPr lvl="1"/>
            <a:r>
              <a:rPr lang="th-TH" dirty="0" smtClean="0"/>
              <a:t>ชนิดของ </a:t>
            </a:r>
            <a:r>
              <a:rPr lang="en-US" dirty="0" smtClean="0"/>
              <a:t>Selector</a:t>
            </a:r>
          </a:p>
          <a:p>
            <a:pPr lvl="1"/>
            <a:r>
              <a:rPr lang="en-US" dirty="0" smtClean="0"/>
              <a:t>CSS Properties</a:t>
            </a:r>
            <a:endParaRPr lang="th-TH" dirty="0" smtClean="0"/>
          </a:p>
          <a:p>
            <a:pPr lvl="1"/>
            <a:r>
              <a:rPr lang="th-TH" dirty="0" smtClean="0"/>
              <a:t>การ </a:t>
            </a:r>
            <a:r>
              <a:rPr lang="en-US" dirty="0" smtClean="0"/>
              <a:t>applied </a:t>
            </a:r>
            <a:r>
              <a:rPr lang="th-TH" dirty="0" smtClean="0"/>
              <a:t>และลำดับ</a:t>
            </a:r>
            <a:r>
              <a:rPr lang="en-US" dirty="0" smtClean="0"/>
              <a:t> (Precedence) Style </a:t>
            </a:r>
            <a:r>
              <a:rPr lang="th-TH" dirty="0" smtClean="0"/>
              <a:t>ของ </a:t>
            </a:r>
            <a:r>
              <a:rPr lang="en-US" dirty="0" smtClean="0"/>
              <a:t>Browser</a:t>
            </a:r>
          </a:p>
          <a:p>
            <a:pPr lvl="1"/>
            <a:r>
              <a:rPr lang="en-US" dirty="0" smtClean="0"/>
              <a:t>Box Model</a:t>
            </a:r>
            <a:r>
              <a:rPr lang="th-TH" dirty="0" smtClean="0"/>
              <a:t> และ </a:t>
            </a:r>
            <a:r>
              <a:rPr lang="en-US" dirty="0" smtClean="0"/>
              <a:t>Float</a:t>
            </a:r>
          </a:p>
        </p:txBody>
      </p:sp>
      <p:sp>
        <p:nvSpPr>
          <p:cNvPr id="4" name="Date Placeholder 3"/>
          <p:cNvSpPr>
            <a:spLocks noGrp="1"/>
          </p:cNvSpPr>
          <p:nvPr>
            <p:ph type="dt" sz="half" idx="10"/>
          </p:nvPr>
        </p:nvSpPr>
        <p:spPr/>
        <p:txBody>
          <a:bodyPr/>
          <a:lstStyle/>
          <a:p>
            <a:pPr>
              <a:defRPr/>
            </a:pPr>
            <a:r>
              <a:rPr lang="en-US" smtClean="0"/>
              <a:t>Lecture 03</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CSS Properties</a:t>
            </a:r>
            <a:endParaRPr lang="th-TH" dirty="0"/>
          </a:p>
        </p:txBody>
      </p:sp>
      <p:sp>
        <p:nvSpPr>
          <p:cNvPr id="3" name="Content Placeholder 2"/>
          <p:cNvSpPr>
            <a:spLocks noGrp="1"/>
          </p:cNvSpPr>
          <p:nvPr>
            <p:ph idx="1"/>
          </p:nvPr>
        </p:nvSpPr>
        <p:spPr>
          <a:xfrm>
            <a:off x="457200" y="1371600"/>
            <a:ext cx="8229600" cy="762000"/>
          </a:xfrm>
        </p:spPr>
        <p:txBody>
          <a:bodyPr/>
          <a:lstStyle/>
          <a:p>
            <a:r>
              <a:rPr lang="en-US" dirty="0" smtClean="0"/>
              <a:t>CSS Properties </a:t>
            </a:r>
            <a:r>
              <a:rPr lang="th-TH" dirty="0" smtClean="0"/>
              <a:t>อาจแบ่งออกได้เป็น</a:t>
            </a:r>
            <a:r>
              <a:rPr lang="en-GB" dirty="0" smtClean="0"/>
              <a:t> </a:t>
            </a:r>
            <a:r>
              <a:rPr lang="en-US" dirty="0" smtClean="0"/>
              <a:t>28</a:t>
            </a:r>
            <a:r>
              <a:rPr lang="en-GB" dirty="0" smtClean="0"/>
              <a:t> </a:t>
            </a:r>
            <a:r>
              <a:rPr lang="th-TH" dirty="0" smtClean="0"/>
              <a:t>กลุ่ม</a:t>
            </a:r>
            <a:r>
              <a:rPr lang="en-GB" dirty="0" smtClean="0"/>
              <a:t>:</a:t>
            </a:r>
          </a:p>
        </p:txBody>
      </p:sp>
      <p:sp>
        <p:nvSpPr>
          <p:cNvPr id="4" name="Date Placeholder 3"/>
          <p:cNvSpPr>
            <a:spLocks noGrp="1"/>
          </p:cNvSpPr>
          <p:nvPr>
            <p:ph type="dt" sz="half" idx="10"/>
          </p:nvPr>
        </p:nvSpPr>
        <p:spPr/>
        <p:txBody>
          <a:bodyPr/>
          <a:lstStyle/>
          <a:p>
            <a:r>
              <a:rPr lang="en-US" smtClean="0"/>
              <a:t>Lecture 03</a:t>
            </a:r>
            <a:endParaRPr lang="en-US" altLang="en-US" dirty="0"/>
          </a:p>
        </p:txBody>
      </p:sp>
      <p:sp>
        <p:nvSpPr>
          <p:cNvPr id="5" name="Footer Placeholder 4"/>
          <p:cNvSpPr>
            <a:spLocks noGrp="1"/>
          </p:cNvSpPr>
          <p:nvPr>
            <p:ph type="ftr" sz="quarter" idx="11"/>
          </p:nvPr>
        </p:nvSpPr>
        <p:spPr/>
        <p:txBody>
          <a:bodyPr/>
          <a:lstStyle/>
          <a:p>
            <a:r>
              <a:rPr lang="en-US" smtClean="0"/>
              <a:t>CS 485 Web ApplicationDevelopment © 2016 by Y. Temtanapat</a:t>
            </a:r>
            <a:endParaRPr lang="en-US"/>
          </a:p>
        </p:txBody>
      </p:sp>
      <p:sp>
        <p:nvSpPr>
          <p:cNvPr id="6" name="Slide Number Placeholder 5"/>
          <p:cNvSpPr>
            <a:spLocks noGrp="1"/>
          </p:cNvSpPr>
          <p:nvPr>
            <p:ph type="sldNum" sz="quarter" idx="12"/>
          </p:nvPr>
        </p:nvSpPr>
        <p:spPr/>
        <p:txBody>
          <a:bodyPr/>
          <a:lstStyle/>
          <a:p>
            <a:r>
              <a:rPr lang="en-US" smtClean="0"/>
              <a:t> </a:t>
            </a:r>
            <a:fld id="{0FE66F75-09C2-4BED-B820-80EFA7AA6B7C}" type="slidenum">
              <a:rPr lang="en-US" smtClean="0"/>
              <a:pPr/>
              <a:t>20</a:t>
            </a:fld>
            <a:endParaRPr lang="en-US"/>
          </a:p>
        </p:txBody>
      </p:sp>
      <p:sp>
        <p:nvSpPr>
          <p:cNvPr id="13" name="Rectangle 12"/>
          <p:cNvSpPr/>
          <p:nvPr/>
        </p:nvSpPr>
        <p:spPr>
          <a:xfrm>
            <a:off x="990600" y="5715000"/>
            <a:ext cx="7010400" cy="338554"/>
          </a:xfrm>
          <a:prstGeom prst="rect">
            <a:avLst/>
          </a:prstGeom>
        </p:spPr>
        <p:txBody>
          <a:bodyPr wrap="square">
            <a:spAutoFit/>
          </a:bodyPr>
          <a:lstStyle/>
          <a:p>
            <a:r>
              <a:rPr lang="th-TH" sz="1600" dirty="0" smtClean="0">
                <a:solidFill>
                  <a:schemeClr val="bg2">
                    <a:lumMod val="75000"/>
                  </a:schemeClr>
                </a:solidFill>
                <a:latin typeface="Tahoma" pitchFamily="34" charset="0"/>
                <a:ea typeface="Tahoma" pitchFamily="34" charset="0"/>
                <a:cs typeface="Tahoma" pitchFamily="34" charset="0"/>
              </a:rPr>
              <a:t>รายละเอียดดูเพิ่มที่</a:t>
            </a:r>
            <a:r>
              <a:rPr lang="en-US" sz="1600" dirty="0" smtClean="0">
                <a:solidFill>
                  <a:schemeClr val="bg2">
                    <a:lumMod val="75000"/>
                  </a:schemeClr>
                </a:solidFill>
                <a:latin typeface="Tahoma" pitchFamily="34" charset="0"/>
                <a:ea typeface="Tahoma" pitchFamily="34" charset="0"/>
                <a:cs typeface="Tahoma" pitchFamily="34" charset="0"/>
              </a:rPr>
              <a:t>: http://www.w3schools.com/cssref/default.asp</a:t>
            </a:r>
            <a:endParaRPr lang="th-TH" sz="1600" dirty="0">
              <a:solidFill>
                <a:schemeClr val="bg2">
                  <a:lumMod val="75000"/>
                </a:schemeClr>
              </a:solidFill>
              <a:latin typeface="Tahoma" pitchFamily="34" charset="0"/>
              <a:ea typeface="Tahoma" pitchFamily="34" charset="0"/>
              <a:cs typeface="Tahoma" pitchFamily="34" charset="0"/>
            </a:endParaRPr>
          </a:p>
        </p:txBody>
      </p:sp>
      <p:graphicFrame>
        <p:nvGraphicFramePr>
          <p:cNvPr id="11" name="Table 10"/>
          <p:cNvGraphicFramePr>
            <a:graphicFrameLocks noGrp="1"/>
          </p:cNvGraphicFramePr>
          <p:nvPr/>
        </p:nvGraphicFramePr>
        <p:xfrm>
          <a:off x="685800" y="1905000"/>
          <a:ext cx="8001000" cy="3708400"/>
        </p:xfrm>
        <a:graphic>
          <a:graphicData uri="http://schemas.openxmlformats.org/drawingml/2006/table">
            <a:tbl>
              <a:tblPr bandRow="1">
                <a:tableStyleId>{5C22544A-7EE6-4342-B048-85BDC9FD1C3A}</a:tableStyleId>
              </a:tblPr>
              <a:tblGrid>
                <a:gridCol w="2667000"/>
                <a:gridCol w="2667000"/>
                <a:gridCol w="2667000"/>
              </a:tblGrid>
              <a:tr h="370840">
                <a:tc>
                  <a:txBody>
                    <a:bodyPr/>
                    <a:lstStyle/>
                    <a:p>
                      <a:pPr algn="l" fontAlgn="b">
                        <a:buClr>
                          <a:schemeClr val="accent1"/>
                        </a:buClr>
                        <a:buSzPct val="60000"/>
                        <a:buFont typeface="Wingdings" pitchFamily="2" charset="2"/>
                        <a:buChar char="q"/>
                      </a:pPr>
                      <a:r>
                        <a:rPr lang="en-US" sz="1800" kern="1200" dirty="0" smtClean="0">
                          <a:solidFill>
                            <a:schemeClr val="tx1"/>
                          </a:solidFill>
                          <a:latin typeface="Times New Roman" pitchFamily="18" charset="0"/>
                          <a:ea typeface="+mn-ea"/>
                          <a:cs typeface="Times New Roman" pitchFamily="18" charset="0"/>
                        </a:rPr>
                        <a:t>    Animation</a:t>
                      </a:r>
                    </a:p>
                  </a:txBody>
                  <a:tcPr marL="9525" marR="9525" marT="9525" marB="0" anchor="b"/>
                </a:tc>
                <a:tc>
                  <a:txBody>
                    <a:bodyPr/>
                    <a:lstStyle/>
                    <a:p>
                      <a:pPr algn="l" fontAlgn="b">
                        <a:buClr>
                          <a:schemeClr val="accent1"/>
                        </a:buClr>
                        <a:buSzPct val="60000"/>
                        <a:buFont typeface="Wingdings" pitchFamily="2" charset="2"/>
                        <a:buChar char="q"/>
                      </a:pPr>
                      <a:r>
                        <a:rPr lang="en-US" sz="1800" kern="1200" dirty="0" smtClean="0">
                          <a:solidFill>
                            <a:schemeClr val="tx1"/>
                          </a:solidFill>
                          <a:latin typeface="Times New Roman" pitchFamily="18" charset="0"/>
                          <a:ea typeface="+mn-ea"/>
                          <a:cs typeface="Times New Roman" pitchFamily="18" charset="0"/>
                        </a:rPr>
                        <a:t>    Grid</a:t>
                      </a:r>
                    </a:p>
                  </a:txBody>
                  <a:tcPr marL="9525" marR="9525" marT="9525" marB="0" anchor="b"/>
                </a:tc>
                <a:tc>
                  <a:txBody>
                    <a:bodyPr/>
                    <a:lstStyle/>
                    <a:p>
                      <a:pPr algn="l" fontAlgn="b">
                        <a:buClr>
                          <a:schemeClr val="accent1"/>
                        </a:buClr>
                        <a:buSzPct val="60000"/>
                        <a:buFont typeface="Wingdings" pitchFamily="2" charset="2"/>
                        <a:buChar char="q"/>
                      </a:pPr>
                      <a:r>
                        <a:rPr lang="en-US" sz="1800" kern="1200" dirty="0">
                          <a:solidFill>
                            <a:schemeClr val="tx1"/>
                          </a:solidFill>
                          <a:latin typeface="Times New Roman" pitchFamily="18" charset="0"/>
                          <a:ea typeface="+mn-ea"/>
                          <a:cs typeface="Times New Roman" pitchFamily="18" charset="0"/>
                        </a:rPr>
                        <a:t>    Print</a:t>
                      </a:r>
                    </a:p>
                  </a:txBody>
                  <a:tcPr marL="9525" marR="9525" marT="9525" marB="0" anchor="b"/>
                </a:tc>
              </a:tr>
              <a:tr h="370840">
                <a:tc>
                  <a:txBody>
                    <a:bodyPr/>
                    <a:lstStyle/>
                    <a:p>
                      <a:pPr algn="l" fontAlgn="b">
                        <a:buClr>
                          <a:schemeClr val="accent1"/>
                        </a:buClr>
                        <a:buSzPct val="60000"/>
                        <a:buFont typeface="Wingdings" pitchFamily="2" charset="2"/>
                        <a:buChar char="q"/>
                      </a:pPr>
                      <a:r>
                        <a:rPr lang="en-US" sz="1800" kern="1200" dirty="0" smtClean="0">
                          <a:solidFill>
                            <a:schemeClr val="tx1"/>
                          </a:solidFill>
                          <a:latin typeface="Times New Roman" pitchFamily="18" charset="0"/>
                          <a:ea typeface="+mn-ea"/>
                          <a:cs typeface="Times New Roman" pitchFamily="18" charset="0"/>
                        </a:rPr>
                        <a:t>    </a:t>
                      </a:r>
                      <a:r>
                        <a:rPr lang="en-US" sz="1800" i="1" kern="1200" dirty="0" smtClean="0">
                          <a:solidFill>
                            <a:schemeClr val="accent5"/>
                          </a:solidFill>
                          <a:latin typeface="Times New Roman" pitchFamily="18" charset="0"/>
                          <a:ea typeface="+mn-ea"/>
                          <a:cs typeface="Times New Roman" pitchFamily="18" charset="0"/>
                        </a:rPr>
                        <a:t>Background</a:t>
                      </a:r>
                    </a:p>
                  </a:txBody>
                  <a:tcPr marL="9525" marR="9525" marT="9525" marB="0" anchor="b"/>
                </a:tc>
                <a:tc>
                  <a:txBody>
                    <a:bodyPr/>
                    <a:lstStyle/>
                    <a:p>
                      <a:pPr algn="l" fontAlgn="b">
                        <a:buClr>
                          <a:schemeClr val="accent1"/>
                        </a:buClr>
                        <a:buSzPct val="60000"/>
                        <a:buFont typeface="Wingdings" pitchFamily="2" charset="2"/>
                        <a:buChar char="q"/>
                      </a:pPr>
                      <a:r>
                        <a:rPr lang="en-US" sz="1800" kern="1200" dirty="0" smtClean="0">
                          <a:solidFill>
                            <a:schemeClr val="tx1"/>
                          </a:solidFill>
                          <a:latin typeface="Times New Roman" pitchFamily="18" charset="0"/>
                          <a:ea typeface="+mn-ea"/>
                          <a:cs typeface="Times New Roman" pitchFamily="18" charset="0"/>
                        </a:rPr>
                        <a:t>    Hyperlink</a:t>
                      </a:r>
                    </a:p>
                  </a:txBody>
                  <a:tcPr marL="9525" marR="9525" marT="9525" marB="0" anchor="b"/>
                </a:tc>
                <a:tc>
                  <a:txBody>
                    <a:bodyPr/>
                    <a:lstStyle/>
                    <a:p>
                      <a:pPr algn="l" fontAlgn="b">
                        <a:buClr>
                          <a:schemeClr val="accent1"/>
                        </a:buClr>
                        <a:buSzPct val="60000"/>
                        <a:buFont typeface="Wingdings" pitchFamily="2" charset="2"/>
                        <a:buChar char="q"/>
                      </a:pPr>
                      <a:r>
                        <a:rPr lang="en-US" sz="1800" kern="1200" dirty="0">
                          <a:solidFill>
                            <a:schemeClr val="tx1"/>
                          </a:solidFill>
                          <a:latin typeface="Times New Roman" pitchFamily="18" charset="0"/>
                          <a:ea typeface="+mn-ea"/>
                          <a:cs typeface="Times New Roman" pitchFamily="18" charset="0"/>
                        </a:rPr>
                        <a:t>    Ruby</a:t>
                      </a:r>
                    </a:p>
                  </a:txBody>
                  <a:tcPr marL="9525" marR="9525" marT="9525" marB="0" anchor="b"/>
                </a:tc>
              </a:tr>
              <a:tr h="370840">
                <a:tc>
                  <a:txBody>
                    <a:bodyPr/>
                    <a:lstStyle/>
                    <a:p>
                      <a:pPr algn="l" fontAlgn="b">
                        <a:buClr>
                          <a:schemeClr val="accent1"/>
                        </a:buClr>
                        <a:buSzPct val="60000"/>
                        <a:buFont typeface="Wingdings" pitchFamily="2" charset="2"/>
                        <a:buChar char="q"/>
                      </a:pPr>
                      <a:r>
                        <a:rPr lang="en-US" sz="1800" i="1" kern="1200" dirty="0" smtClean="0">
                          <a:solidFill>
                            <a:schemeClr val="accent5"/>
                          </a:solidFill>
                          <a:latin typeface="Times New Roman" pitchFamily="18" charset="0"/>
                          <a:ea typeface="+mn-ea"/>
                          <a:cs typeface="Times New Roman" pitchFamily="18" charset="0"/>
                        </a:rPr>
                        <a:t>    Border </a:t>
                      </a:r>
                      <a:r>
                        <a:rPr lang="en-US" sz="1800" i="0" kern="1200" dirty="0" smtClean="0">
                          <a:solidFill>
                            <a:schemeClr val="tx1"/>
                          </a:solidFill>
                          <a:latin typeface="Times New Roman" pitchFamily="18" charset="0"/>
                          <a:ea typeface="+mn-ea"/>
                          <a:cs typeface="Times New Roman" pitchFamily="18" charset="0"/>
                        </a:rPr>
                        <a:t>and outline</a:t>
                      </a:r>
                    </a:p>
                  </a:txBody>
                  <a:tcPr marL="9525" marR="9525" marT="9525" marB="0" anchor="b"/>
                </a:tc>
                <a:tc>
                  <a:txBody>
                    <a:bodyPr/>
                    <a:lstStyle/>
                    <a:p>
                      <a:pPr algn="l" fontAlgn="b">
                        <a:buClr>
                          <a:schemeClr val="accent1"/>
                        </a:buClr>
                        <a:buSzPct val="60000"/>
                        <a:buFont typeface="Wingdings" pitchFamily="2" charset="2"/>
                        <a:buChar char="q"/>
                      </a:pPr>
                      <a:r>
                        <a:rPr lang="en-US" sz="1800" kern="1200" dirty="0" smtClean="0">
                          <a:solidFill>
                            <a:schemeClr val="tx1"/>
                          </a:solidFill>
                          <a:latin typeface="Times New Roman" pitchFamily="18" charset="0"/>
                          <a:ea typeface="+mn-ea"/>
                          <a:cs typeface="Times New Roman" pitchFamily="18" charset="0"/>
                        </a:rPr>
                        <a:t>    </a:t>
                      </a:r>
                      <a:r>
                        <a:rPr lang="en-US" sz="1800" kern="1200" dirty="0" err="1" smtClean="0">
                          <a:solidFill>
                            <a:schemeClr val="tx1"/>
                          </a:solidFill>
                          <a:latin typeface="Times New Roman" pitchFamily="18" charset="0"/>
                          <a:ea typeface="+mn-ea"/>
                          <a:cs typeface="Times New Roman" pitchFamily="18" charset="0"/>
                        </a:rPr>
                        <a:t>Linebox</a:t>
                      </a:r>
                      <a:endParaRPr lang="en-US" sz="1800" kern="1200" dirty="0" smtClean="0">
                        <a:solidFill>
                          <a:schemeClr val="tx1"/>
                        </a:solidFill>
                        <a:latin typeface="Times New Roman" pitchFamily="18" charset="0"/>
                        <a:ea typeface="+mn-ea"/>
                        <a:cs typeface="Times New Roman" pitchFamily="18" charset="0"/>
                      </a:endParaRPr>
                    </a:p>
                  </a:txBody>
                  <a:tcPr marL="9525" marR="9525" marT="9525" marB="0" anchor="b"/>
                </a:tc>
                <a:tc>
                  <a:txBody>
                    <a:bodyPr/>
                    <a:lstStyle/>
                    <a:p>
                      <a:pPr algn="l" fontAlgn="b">
                        <a:buClr>
                          <a:schemeClr val="accent1"/>
                        </a:buClr>
                        <a:buSzPct val="60000"/>
                        <a:buFont typeface="Wingdings" pitchFamily="2" charset="2"/>
                        <a:buChar char="q"/>
                      </a:pPr>
                      <a:r>
                        <a:rPr lang="en-US" sz="1800" kern="1200" dirty="0">
                          <a:solidFill>
                            <a:schemeClr val="tx1"/>
                          </a:solidFill>
                          <a:latin typeface="Times New Roman" pitchFamily="18" charset="0"/>
                          <a:ea typeface="+mn-ea"/>
                          <a:cs typeface="Times New Roman" pitchFamily="18" charset="0"/>
                        </a:rPr>
                        <a:t>    Speech</a:t>
                      </a:r>
                    </a:p>
                  </a:txBody>
                  <a:tcPr marL="9525" marR="9525" marT="9525" marB="0" anchor="b"/>
                </a:tc>
              </a:tr>
              <a:tr h="370840">
                <a:tc>
                  <a:txBody>
                    <a:bodyPr/>
                    <a:lstStyle/>
                    <a:p>
                      <a:pPr algn="l" fontAlgn="b">
                        <a:buClr>
                          <a:schemeClr val="accent1"/>
                        </a:buClr>
                        <a:buSzPct val="60000"/>
                        <a:buFont typeface="Wingdings" pitchFamily="2" charset="2"/>
                        <a:buChar char="q"/>
                      </a:pPr>
                      <a:r>
                        <a:rPr lang="en-US" sz="1800" kern="1200" dirty="0" smtClean="0">
                          <a:solidFill>
                            <a:schemeClr val="tx1"/>
                          </a:solidFill>
                          <a:latin typeface="Times New Roman" pitchFamily="18" charset="0"/>
                          <a:ea typeface="+mn-ea"/>
                          <a:cs typeface="Times New Roman" pitchFamily="18" charset="0"/>
                        </a:rPr>
                        <a:t>    Box</a:t>
                      </a:r>
                    </a:p>
                  </a:txBody>
                  <a:tcPr marL="9525" marR="9525" marT="9525" marB="0" anchor="b"/>
                </a:tc>
                <a:tc>
                  <a:txBody>
                    <a:bodyPr/>
                    <a:lstStyle/>
                    <a:p>
                      <a:pPr algn="l" fontAlgn="b">
                        <a:buClr>
                          <a:schemeClr val="accent1"/>
                        </a:buClr>
                        <a:buSzPct val="60000"/>
                        <a:buFont typeface="Wingdings" pitchFamily="2" charset="2"/>
                        <a:buChar char="q"/>
                      </a:pPr>
                      <a:r>
                        <a:rPr lang="en-US" sz="1800" kern="1200" dirty="0" smtClean="0">
                          <a:solidFill>
                            <a:schemeClr val="tx1"/>
                          </a:solidFill>
                          <a:latin typeface="Times New Roman" pitchFamily="18" charset="0"/>
                          <a:ea typeface="+mn-ea"/>
                          <a:cs typeface="Times New Roman" pitchFamily="18" charset="0"/>
                        </a:rPr>
                        <a:t>    </a:t>
                      </a:r>
                      <a:r>
                        <a:rPr lang="en-US" sz="1800" i="1" kern="1200" dirty="0" smtClean="0">
                          <a:solidFill>
                            <a:schemeClr val="accent5"/>
                          </a:solidFill>
                          <a:latin typeface="Times New Roman" pitchFamily="18" charset="0"/>
                          <a:ea typeface="+mn-ea"/>
                          <a:cs typeface="Times New Roman" pitchFamily="18" charset="0"/>
                        </a:rPr>
                        <a:t>List</a:t>
                      </a:r>
                    </a:p>
                  </a:txBody>
                  <a:tcPr marL="9525" marR="9525" marT="9525" marB="0" anchor="b"/>
                </a:tc>
                <a:tc>
                  <a:txBody>
                    <a:bodyPr/>
                    <a:lstStyle/>
                    <a:p>
                      <a:pPr algn="l" fontAlgn="b">
                        <a:buClr>
                          <a:schemeClr val="accent1"/>
                        </a:buClr>
                        <a:buSzPct val="60000"/>
                        <a:buFont typeface="Wingdings" pitchFamily="2" charset="2"/>
                        <a:buChar char="q"/>
                      </a:pPr>
                      <a:r>
                        <a:rPr lang="en-US" sz="1800" kern="1200" dirty="0">
                          <a:solidFill>
                            <a:schemeClr val="tx1"/>
                          </a:solidFill>
                          <a:latin typeface="Times New Roman" pitchFamily="18" charset="0"/>
                          <a:ea typeface="+mn-ea"/>
                          <a:cs typeface="Times New Roman" pitchFamily="18" charset="0"/>
                        </a:rPr>
                        <a:t>    Table</a:t>
                      </a:r>
                    </a:p>
                  </a:txBody>
                  <a:tcPr marL="9525" marR="9525" marT="9525" marB="0" anchor="b"/>
                </a:tc>
              </a:tr>
              <a:tr h="370840">
                <a:tc>
                  <a:txBody>
                    <a:bodyPr/>
                    <a:lstStyle/>
                    <a:p>
                      <a:pPr algn="l" fontAlgn="b">
                        <a:buClr>
                          <a:schemeClr val="accent1"/>
                        </a:buClr>
                        <a:buSzPct val="60000"/>
                        <a:buFont typeface="Wingdings" pitchFamily="2" charset="2"/>
                        <a:buChar char="q"/>
                      </a:pPr>
                      <a:r>
                        <a:rPr lang="en-US" sz="1800" kern="1200" dirty="0" smtClean="0">
                          <a:solidFill>
                            <a:schemeClr val="tx1"/>
                          </a:solidFill>
                          <a:latin typeface="Times New Roman" pitchFamily="18" charset="0"/>
                          <a:ea typeface="+mn-ea"/>
                          <a:cs typeface="Times New Roman" pitchFamily="18" charset="0"/>
                        </a:rPr>
                        <a:t>    Color</a:t>
                      </a:r>
                    </a:p>
                  </a:txBody>
                  <a:tcPr marL="9525" marR="9525" marT="9525" marB="0" anchor="b"/>
                </a:tc>
                <a:tc>
                  <a:txBody>
                    <a:bodyPr/>
                    <a:lstStyle/>
                    <a:p>
                      <a:pPr algn="l" fontAlgn="b">
                        <a:buClr>
                          <a:schemeClr val="accent1"/>
                        </a:buClr>
                        <a:buSzPct val="60000"/>
                        <a:buFont typeface="Wingdings" pitchFamily="2" charset="2"/>
                        <a:buChar char="q"/>
                      </a:pPr>
                      <a:r>
                        <a:rPr lang="en-US" sz="1800" kern="1200" dirty="0" smtClean="0">
                          <a:solidFill>
                            <a:schemeClr val="tx1"/>
                          </a:solidFill>
                          <a:latin typeface="Times New Roman" pitchFamily="18" charset="0"/>
                          <a:ea typeface="+mn-ea"/>
                          <a:cs typeface="Times New Roman" pitchFamily="18" charset="0"/>
                        </a:rPr>
                        <a:t>    </a:t>
                      </a:r>
                      <a:r>
                        <a:rPr lang="en-US" sz="1800" i="1" kern="1200" dirty="0" smtClean="0">
                          <a:solidFill>
                            <a:schemeClr val="accent5"/>
                          </a:solidFill>
                          <a:latin typeface="Times New Roman" pitchFamily="18" charset="0"/>
                          <a:ea typeface="+mn-ea"/>
                          <a:cs typeface="Times New Roman" pitchFamily="18" charset="0"/>
                        </a:rPr>
                        <a:t>Margin</a:t>
                      </a:r>
                    </a:p>
                  </a:txBody>
                  <a:tcPr marL="9525" marR="9525" marT="9525" marB="0" anchor="b"/>
                </a:tc>
                <a:tc>
                  <a:txBody>
                    <a:bodyPr/>
                    <a:lstStyle/>
                    <a:p>
                      <a:pPr algn="l" fontAlgn="b">
                        <a:buClr>
                          <a:schemeClr val="accent1"/>
                        </a:buClr>
                        <a:buSzPct val="60000"/>
                        <a:buFont typeface="Wingdings" pitchFamily="2" charset="2"/>
                        <a:buChar char="q"/>
                      </a:pPr>
                      <a:r>
                        <a:rPr lang="en-US" sz="1800" kern="1200" dirty="0">
                          <a:solidFill>
                            <a:schemeClr val="tx1"/>
                          </a:solidFill>
                          <a:latin typeface="Times New Roman" pitchFamily="18" charset="0"/>
                          <a:ea typeface="+mn-ea"/>
                          <a:cs typeface="Times New Roman" pitchFamily="18" charset="0"/>
                        </a:rPr>
                        <a:t>    </a:t>
                      </a:r>
                      <a:r>
                        <a:rPr lang="en-US" sz="1800" i="1" kern="1200" dirty="0">
                          <a:solidFill>
                            <a:schemeClr val="accent5"/>
                          </a:solidFill>
                          <a:latin typeface="Times New Roman" pitchFamily="18" charset="0"/>
                          <a:ea typeface="+mn-ea"/>
                          <a:cs typeface="Times New Roman" pitchFamily="18" charset="0"/>
                        </a:rPr>
                        <a:t>Text</a:t>
                      </a:r>
                    </a:p>
                  </a:txBody>
                  <a:tcPr marL="9525" marR="9525" marT="9525" marB="0" anchor="b"/>
                </a:tc>
              </a:tr>
              <a:tr h="370840">
                <a:tc>
                  <a:txBody>
                    <a:bodyPr/>
                    <a:lstStyle/>
                    <a:p>
                      <a:pPr algn="l" fontAlgn="b">
                        <a:buClr>
                          <a:schemeClr val="accent1"/>
                        </a:buClr>
                        <a:buSzPct val="60000"/>
                        <a:buFont typeface="Wingdings" pitchFamily="2" charset="2"/>
                        <a:buChar char="q"/>
                      </a:pPr>
                      <a:r>
                        <a:rPr lang="en-US" sz="1800" kern="1200" dirty="0" smtClean="0">
                          <a:solidFill>
                            <a:schemeClr val="tx1"/>
                          </a:solidFill>
                          <a:latin typeface="Times New Roman" pitchFamily="18" charset="0"/>
                          <a:ea typeface="+mn-ea"/>
                          <a:cs typeface="Times New Roman" pitchFamily="18" charset="0"/>
                        </a:rPr>
                        <a:t>    Content Paged Media</a:t>
                      </a:r>
                    </a:p>
                  </a:txBody>
                  <a:tcPr marL="9525" marR="9525" marT="9525" marB="0" anchor="b"/>
                </a:tc>
                <a:tc>
                  <a:txBody>
                    <a:bodyPr/>
                    <a:lstStyle/>
                    <a:p>
                      <a:pPr algn="l" fontAlgn="b">
                        <a:buClr>
                          <a:schemeClr val="accent1"/>
                        </a:buClr>
                        <a:buSzPct val="60000"/>
                        <a:buFont typeface="Wingdings" pitchFamily="2" charset="2"/>
                        <a:buChar char="q"/>
                      </a:pPr>
                      <a:r>
                        <a:rPr lang="en-US" sz="1800" kern="1200" dirty="0" smtClean="0">
                          <a:solidFill>
                            <a:schemeClr val="tx1"/>
                          </a:solidFill>
                          <a:latin typeface="Times New Roman" pitchFamily="18" charset="0"/>
                          <a:ea typeface="+mn-ea"/>
                          <a:cs typeface="Times New Roman" pitchFamily="18" charset="0"/>
                        </a:rPr>
                        <a:t>    Marquee</a:t>
                      </a:r>
                    </a:p>
                  </a:txBody>
                  <a:tcPr marL="9525" marR="9525" marT="9525" marB="0" anchor="b"/>
                </a:tc>
                <a:tc>
                  <a:txBody>
                    <a:bodyPr/>
                    <a:lstStyle/>
                    <a:p>
                      <a:pPr algn="l" fontAlgn="b">
                        <a:buClr>
                          <a:schemeClr val="accent1"/>
                        </a:buClr>
                        <a:buSzPct val="60000"/>
                        <a:buFont typeface="Wingdings" pitchFamily="2" charset="2"/>
                        <a:buChar char="q"/>
                      </a:pPr>
                      <a:r>
                        <a:rPr lang="en-US" sz="1800" kern="1200" dirty="0">
                          <a:solidFill>
                            <a:schemeClr val="tx1"/>
                          </a:solidFill>
                          <a:latin typeface="Times New Roman" pitchFamily="18" charset="0"/>
                          <a:ea typeface="+mn-ea"/>
                          <a:cs typeface="Times New Roman" pitchFamily="18" charset="0"/>
                        </a:rPr>
                        <a:t>    2D/3D Transform</a:t>
                      </a:r>
                    </a:p>
                  </a:txBody>
                  <a:tcPr marL="9525" marR="9525" marT="9525" marB="0" anchor="b"/>
                </a:tc>
              </a:tr>
              <a:tr h="370840">
                <a:tc>
                  <a:txBody>
                    <a:bodyPr/>
                    <a:lstStyle/>
                    <a:p>
                      <a:pPr algn="l" fontAlgn="b">
                        <a:buClr>
                          <a:schemeClr val="accent1"/>
                        </a:buClr>
                        <a:buSzPct val="60000"/>
                        <a:buFont typeface="Wingdings" pitchFamily="2" charset="2"/>
                        <a:buChar char="q"/>
                      </a:pPr>
                      <a:r>
                        <a:rPr lang="en-US" sz="1800" kern="1200" dirty="0" smtClean="0">
                          <a:solidFill>
                            <a:schemeClr val="tx1"/>
                          </a:solidFill>
                          <a:latin typeface="Times New Roman" pitchFamily="18" charset="0"/>
                          <a:ea typeface="+mn-ea"/>
                          <a:cs typeface="Times New Roman" pitchFamily="18" charset="0"/>
                        </a:rPr>
                        <a:t>    Dimension</a:t>
                      </a:r>
                    </a:p>
                  </a:txBody>
                  <a:tcPr marL="9525" marR="9525" marT="9525" marB="0" anchor="b"/>
                </a:tc>
                <a:tc>
                  <a:txBody>
                    <a:bodyPr/>
                    <a:lstStyle/>
                    <a:p>
                      <a:pPr algn="l" fontAlgn="b">
                        <a:buClr>
                          <a:schemeClr val="accent1"/>
                        </a:buClr>
                        <a:buSzPct val="60000"/>
                        <a:buFont typeface="Wingdings" pitchFamily="2" charset="2"/>
                        <a:buChar char="q"/>
                      </a:pPr>
                      <a:r>
                        <a:rPr lang="en-US" sz="1800" kern="1200" dirty="0" smtClean="0">
                          <a:solidFill>
                            <a:schemeClr val="tx1"/>
                          </a:solidFill>
                          <a:latin typeface="Times New Roman" pitchFamily="18" charset="0"/>
                          <a:ea typeface="+mn-ea"/>
                          <a:cs typeface="Times New Roman" pitchFamily="18" charset="0"/>
                        </a:rPr>
                        <a:t>    Multi-column</a:t>
                      </a:r>
                    </a:p>
                  </a:txBody>
                  <a:tcPr marL="9525" marR="9525" marT="9525" marB="0" anchor="b"/>
                </a:tc>
                <a:tc>
                  <a:txBody>
                    <a:bodyPr/>
                    <a:lstStyle/>
                    <a:p>
                      <a:pPr algn="l" fontAlgn="b">
                        <a:buClr>
                          <a:schemeClr val="accent1"/>
                        </a:buClr>
                        <a:buSzPct val="60000"/>
                        <a:buFont typeface="Wingdings" pitchFamily="2" charset="2"/>
                        <a:buChar char="q"/>
                      </a:pPr>
                      <a:r>
                        <a:rPr lang="en-US" sz="1800" kern="1200" dirty="0">
                          <a:solidFill>
                            <a:schemeClr val="tx1"/>
                          </a:solidFill>
                          <a:latin typeface="Times New Roman" pitchFamily="18" charset="0"/>
                          <a:ea typeface="+mn-ea"/>
                          <a:cs typeface="Times New Roman" pitchFamily="18" charset="0"/>
                        </a:rPr>
                        <a:t>    Transition</a:t>
                      </a:r>
                    </a:p>
                  </a:txBody>
                  <a:tcPr marL="9525" marR="9525" marT="9525" marB="0" anchor="b"/>
                </a:tc>
              </a:tr>
              <a:tr h="370840">
                <a:tc>
                  <a:txBody>
                    <a:bodyPr/>
                    <a:lstStyle/>
                    <a:p>
                      <a:pPr algn="l" fontAlgn="b">
                        <a:buClr>
                          <a:schemeClr val="accent1"/>
                        </a:buClr>
                        <a:buSzPct val="60000"/>
                        <a:buFont typeface="Wingdings" pitchFamily="2" charset="2"/>
                        <a:buChar char="q"/>
                      </a:pPr>
                      <a:r>
                        <a:rPr lang="en-US" sz="1800" kern="1200" dirty="0" smtClean="0">
                          <a:solidFill>
                            <a:schemeClr val="tx1"/>
                          </a:solidFill>
                          <a:latin typeface="Times New Roman" pitchFamily="18" charset="0"/>
                          <a:ea typeface="+mn-ea"/>
                          <a:cs typeface="Times New Roman" pitchFamily="18" charset="0"/>
                        </a:rPr>
                        <a:t>    Flexible Box</a:t>
                      </a:r>
                    </a:p>
                  </a:txBody>
                  <a:tcPr marL="9525" marR="9525" marT="9525" marB="0" anchor="b"/>
                </a:tc>
                <a:tc>
                  <a:txBody>
                    <a:bodyPr/>
                    <a:lstStyle/>
                    <a:p>
                      <a:pPr algn="l" fontAlgn="b">
                        <a:buClr>
                          <a:schemeClr val="accent1"/>
                        </a:buClr>
                        <a:buSzPct val="60000"/>
                        <a:buFont typeface="Wingdings" pitchFamily="2" charset="2"/>
                        <a:buChar char="q"/>
                      </a:pPr>
                      <a:r>
                        <a:rPr lang="en-US" sz="1800" kern="1200" dirty="0" smtClean="0">
                          <a:solidFill>
                            <a:schemeClr val="tx1"/>
                          </a:solidFill>
                          <a:latin typeface="Times New Roman" pitchFamily="18" charset="0"/>
                          <a:ea typeface="+mn-ea"/>
                          <a:cs typeface="Times New Roman" pitchFamily="18" charset="0"/>
                        </a:rPr>
                        <a:t>    Padding</a:t>
                      </a:r>
                    </a:p>
                  </a:txBody>
                  <a:tcPr marL="9525" marR="9525" marT="9525" marB="0" anchor="b"/>
                </a:tc>
                <a:tc>
                  <a:txBody>
                    <a:bodyPr/>
                    <a:lstStyle/>
                    <a:p>
                      <a:pPr algn="l" fontAlgn="b">
                        <a:buClr>
                          <a:schemeClr val="accent1"/>
                        </a:buClr>
                        <a:buSzPct val="60000"/>
                        <a:buFont typeface="Wingdings" pitchFamily="2" charset="2"/>
                        <a:buChar char="q"/>
                      </a:pPr>
                      <a:r>
                        <a:rPr lang="en-US" sz="1800" kern="1200" dirty="0">
                          <a:solidFill>
                            <a:schemeClr val="tx1"/>
                          </a:solidFill>
                          <a:latin typeface="Times New Roman" pitchFamily="18" charset="0"/>
                          <a:ea typeface="+mn-ea"/>
                          <a:cs typeface="Times New Roman" pitchFamily="18" charset="0"/>
                        </a:rPr>
                        <a:t>    User-interface</a:t>
                      </a:r>
                    </a:p>
                  </a:txBody>
                  <a:tcPr marL="9525" marR="9525" marT="9525" marB="0" anchor="b"/>
                </a:tc>
              </a:tr>
              <a:tr h="370840">
                <a:tc>
                  <a:txBody>
                    <a:bodyPr/>
                    <a:lstStyle/>
                    <a:p>
                      <a:pPr algn="l" fontAlgn="b">
                        <a:buClr>
                          <a:schemeClr val="accent1"/>
                        </a:buClr>
                        <a:buSzPct val="60000"/>
                        <a:buFont typeface="Wingdings" pitchFamily="2" charset="2"/>
                        <a:buChar char="q"/>
                      </a:pPr>
                      <a:r>
                        <a:rPr lang="en-US" sz="1800" kern="1200" dirty="0" smtClean="0">
                          <a:solidFill>
                            <a:schemeClr val="tx1"/>
                          </a:solidFill>
                          <a:latin typeface="Times New Roman" pitchFamily="18" charset="0"/>
                          <a:ea typeface="+mn-ea"/>
                          <a:cs typeface="Times New Roman" pitchFamily="18" charset="0"/>
                        </a:rPr>
                        <a:t>    </a:t>
                      </a:r>
                      <a:r>
                        <a:rPr lang="en-US" sz="1800" i="1" kern="1200" dirty="0" smtClean="0">
                          <a:solidFill>
                            <a:schemeClr val="accent5"/>
                          </a:solidFill>
                          <a:latin typeface="Times New Roman" pitchFamily="18" charset="0"/>
                          <a:ea typeface="+mn-ea"/>
                          <a:cs typeface="Times New Roman" pitchFamily="18" charset="0"/>
                        </a:rPr>
                        <a:t>Font</a:t>
                      </a:r>
                    </a:p>
                  </a:txBody>
                  <a:tcPr marL="9525" marR="9525" marT="9525" marB="0" anchor="b"/>
                </a:tc>
                <a:tc>
                  <a:txBody>
                    <a:bodyPr/>
                    <a:lstStyle/>
                    <a:p>
                      <a:pPr algn="l" fontAlgn="b">
                        <a:buClr>
                          <a:schemeClr val="accent1"/>
                        </a:buClr>
                        <a:buSzPct val="60000"/>
                        <a:buFont typeface="Wingdings" pitchFamily="2" charset="2"/>
                        <a:buChar char="q"/>
                      </a:pPr>
                      <a:r>
                        <a:rPr lang="en-US" sz="1800" kern="1200" dirty="0" smtClean="0">
                          <a:solidFill>
                            <a:schemeClr val="tx1"/>
                          </a:solidFill>
                          <a:latin typeface="Times New Roman" pitchFamily="18" charset="0"/>
                          <a:ea typeface="+mn-ea"/>
                          <a:cs typeface="Times New Roman" pitchFamily="18" charset="0"/>
                        </a:rPr>
                        <a:t>    Paged Media</a:t>
                      </a:r>
                    </a:p>
                  </a:txBody>
                  <a:tcPr marL="9525" marR="9525" marT="9525" marB="0" anchor="b"/>
                </a:tc>
                <a:tc>
                  <a:txBody>
                    <a:bodyPr/>
                    <a:lstStyle/>
                    <a:p>
                      <a:pPr>
                        <a:buClr>
                          <a:schemeClr val="accent1"/>
                        </a:buClr>
                        <a:buSzPct val="60000"/>
                        <a:buFont typeface="Wingdings" pitchFamily="2" charset="2"/>
                        <a:buChar char="q"/>
                      </a:pPr>
                      <a:endParaRPr lang="th-TH" sz="1800" kern="1200" dirty="0" smtClean="0">
                        <a:solidFill>
                          <a:schemeClr val="tx1"/>
                        </a:solidFill>
                        <a:latin typeface="Times New Roman" pitchFamily="18" charset="0"/>
                        <a:ea typeface="+mn-ea"/>
                        <a:cs typeface="+mn-cs"/>
                      </a:endParaRPr>
                    </a:p>
                  </a:txBody>
                  <a:tcPr marL="9525" marR="9525" marT="9525" marB="0" anchor="b"/>
                </a:tc>
              </a:tr>
              <a:tr h="370840">
                <a:tc>
                  <a:txBody>
                    <a:bodyPr/>
                    <a:lstStyle/>
                    <a:p>
                      <a:pPr algn="l" fontAlgn="b">
                        <a:buClr>
                          <a:schemeClr val="accent1"/>
                        </a:buClr>
                        <a:buSzPct val="60000"/>
                        <a:buFont typeface="Wingdings" pitchFamily="2" charset="2"/>
                        <a:buChar char="q"/>
                      </a:pPr>
                      <a:r>
                        <a:rPr lang="en-US" sz="1800" kern="1200" dirty="0" smtClean="0">
                          <a:solidFill>
                            <a:schemeClr val="tx1"/>
                          </a:solidFill>
                          <a:latin typeface="Times New Roman" pitchFamily="18" charset="0"/>
                          <a:ea typeface="+mn-ea"/>
                          <a:cs typeface="Times New Roman" pitchFamily="18" charset="0"/>
                        </a:rPr>
                        <a:t>    Generated content</a:t>
                      </a:r>
                    </a:p>
                  </a:txBody>
                  <a:tcPr marL="9525" marR="9525" marT="9525" marB="0" anchor="b"/>
                </a:tc>
                <a:tc>
                  <a:txBody>
                    <a:bodyPr/>
                    <a:lstStyle/>
                    <a:p>
                      <a:pPr algn="l" fontAlgn="b">
                        <a:buClr>
                          <a:schemeClr val="accent1"/>
                        </a:buClr>
                        <a:buSzPct val="60000"/>
                        <a:buFont typeface="Wingdings" pitchFamily="2" charset="2"/>
                        <a:buChar char="q"/>
                      </a:pPr>
                      <a:r>
                        <a:rPr lang="en-US" sz="1800" kern="1200" dirty="0" smtClean="0">
                          <a:solidFill>
                            <a:schemeClr val="tx1"/>
                          </a:solidFill>
                          <a:latin typeface="Times New Roman" pitchFamily="18" charset="0"/>
                          <a:ea typeface="+mn-ea"/>
                          <a:cs typeface="Times New Roman" pitchFamily="18" charset="0"/>
                        </a:rPr>
                        <a:t>    </a:t>
                      </a:r>
                      <a:r>
                        <a:rPr lang="en-US" sz="1800" i="1" kern="1200" dirty="0" smtClean="0">
                          <a:solidFill>
                            <a:schemeClr val="accent5"/>
                          </a:solidFill>
                          <a:latin typeface="Times New Roman" pitchFamily="18" charset="0"/>
                          <a:ea typeface="+mn-ea"/>
                          <a:cs typeface="Times New Roman" pitchFamily="18" charset="0"/>
                        </a:rPr>
                        <a:t>Positioning</a:t>
                      </a:r>
                    </a:p>
                  </a:txBody>
                  <a:tcPr marL="9525" marR="9525" marT="9525" marB="0" anchor="b"/>
                </a:tc>
                <a:tc>
                  <a:txBody>
                    <a:bodyPr/>
                    <a:lstStyle/>
                    <a:p>
                      <a:pPr>
                        <a:buClr>
                          <a:schemeClr val="accent1"/>
                        </a:buClr>
                        <a:buSzPct val="60000"/>
                        <a:buFont typeface="Wingdings" pitchFamily="2" charset="2"/>
                        <a:buChar char="q"/>
                      </a:pPr>
                      <a:endParaRPr lang="th-TH" sz="1800" kern="1200" dirty="0" smtClean="0">
                        <a:solidFill>
                          <a:schemeClr val="tx1"/>
                        </a:solidFill>
                        <a:latin typeface="Times New Roman" pitchFamily="18" charset="0"/>
                        <a:ea typeface="+mn-ea"/>
                        <a:cs typeface="+mn-cs"/>
                      </a:endParaRP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หน่วยสำหรับหน้าจอและการพิมพ์</a:t>
            </a:r>
            <a:endParaRPr lang="en-US" dirty="0"/>
          </a:p>
        </p:txBody>
      </p:sp>
      <p:sp>
        <p:nvSpPr>
          <p:cNvPr id="3" name="Content Placeholder 2"/>
          <p:cNvSpPr>
            <a:spLocks noGrp="1"/>
          </p:cNvSpPr>
          <p:nvPr>
            <p:ph idx="1"/>
          </p:nvPr>
        </p:nvSpPr>
        <p:spPr/>
        <p:txBody>
          <a:bodyPr/>
          <a:lstStyle/>
          <a:p>
            <a:r>
              <a:rPr lang="en-US" dirty="0">
                <a:hlinkClick r:id="rId3"/>
              </a:rPr>
              <a:t>https://</a:t>
            </a:r>
            <a:r>
              <a:rPr lang="en-US" dirty="0" smtClean="0">
                <a:hlinkClick r:id="rId3"/>
              </a:rPr>
              <a:t>www.w3.org/Style/Examples/007/units.en.html</a:t>
            </a:r>
            <a:endParaRPr lang="th-TH" dirty="0" smtClean="0"/>
          </a:p>
          <a:p>
            <a:endParaRPr lang="en-US" dirty="0"/>
          </a:p>
        </p:txBody>
      </p:sp>
      <p:sp>
        <p:nvSpPr>
          <p:cNvPr id="4" name="Date Placeholder 3"/>
          <p:cNvSpPr>
            <a:spLocks noGrp="1"/>
          </p:cNvSpPr>
          <p:nvPr>
            <p:ph type="dt" sz="half" idx="10"/>
          </p:nvPr>
        </p:nvSpPr>
        <p:spPr/>
        <p:txBody>
          <a:bodyPr/>
          <a:lstStyle/>
          <a:p>
            <a:pPr>
              <a:defRPr/>
            </a:pPr>
            <a:r>
              <a:rPr lang="en-US" smtClean="0"/>
              <a:t>Lecture 03</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21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594903196"/>
              </p:ext>
            </p:extLst>
          </p:nvPr>
        </p:nvGraphicFramePr>
        <p:xfrm>
          <a:off x="609600" y="2400300"/>
          <a:ext cx="7924800" cy="2057400"/>
        </p:xfrm>
        <a:graphic>
          <a:graphicData uri="http://schemas.openxmlformats.org/drawingml/2006/table">
            <a:tbl>
              <a:tblPr>
                <a:tableStyleId>{BC89EF96-8CEA-46FF-86C4-4CE0E7609802}</a:tableStyleId>
              </a:tblPr>
              <a:tblGrid>
                <a:gridCol w="1371600"/>
                <a:gridCol w="3429000"/>
                <a:gridCol w="1600200"/>
                <a:gridCol w="1524000"/>
              </a:tblGrid>
              <a:tr h="685800">
                <a:tc>
                  <a:txBody>
                    <a:bodyPr/>
                    <a:lstStyle/>
                    <a:p>
                      <a:pPr algn="ctr" fontAlgn="b"/>
                      <a:endParaRPr lang="en-US" sz="1800" b="1" i="0" u="none" strike="noStrike" dirty="0">
                        <a:solidFill>
                          <a:srgbClr val="333333"/>
                        </a:solidFill>
                        <a:effectLst/>
                        <a:latin typeface="Consolas" panose="020B0609020204030204" pitchFamily="49" charset="0"/>
                      </a:endParaRPr>
                    </a:p>
                  </a:txBody>
                  <a:tcPr marR="7620" marT="7620" marB="0">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u="none" strike="noStrike" dirty="0" smtClean="0">
                          <a:effectLst/>
                          <a:latin typeface="Consolas" panose="020B0609020204030204" pitchFamily="49" charset="0"/>
                        </a:rPr>
                        <a:t>Rec­om­mended</a:t>
                      </a:r>
                    </a:p>
                    <a:p>
                      <a:pPr algn="ctr" fontAlgn="b"/>
                      <a:endParaRPr lang="en-US" sz="1800" b="1" i="0" u="none" strike="noStrike" dirty="0">
                        <a:solidFill>
                          <a:srgbClr val="333333"/>
                        </a:solidFill>
                        <a:effectLst/>
                        <a:latin typeface="Consolas" panose="020B0609020204030204" pitchFamily="49" charset="0"/>
                      </a:endParaRPr>
                    </a:p>
                  </a:txBody>
                  <a:tcPr marR="7620" marT="7620" marB="0">
                    <a:lnB w="19050" cap="flat" cmpd="sng" algn="ctr">
                      <a:solidFill>
                        <a:srgbClr val="FF0000"/>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u="none" strike="noStrike" dirty="0" smtClean="0">
                          <a:effectLst/>
                          <a:latin typeface="Consolas" panose="020B0609020204030204" pitchFamily="49" charset="0"/>
                        </a:rPr>
                        <a:t>Oc­ca­sional use</a:t>
                      </a:r>
                      <a:endParaRPr lang="en-US" sz="1800" b="1" i="0" u="none" strike="noStrike" dirty="0" smtClean="0">
                        <a:solidFill>
                          <a:srgbClr val="333333"/>
                        </a:solidFill>
                        <a:effectLst/>
                        <a:latin typeface="Consolas" panose="020B0609020204030204" pitchFamily="49" charset="0"/>
                      </a:endParaRPr>
                    </a:p>
                  </a:txBody>
                  <a:tcPr marR="7620" marT="7620" marB="0">
                    <a:solidFill>
                      <a:schemeClr val="accent1">
                        <a:lumMod val="20000"/>
                        <a:lumOff val="80000"/>
                      </a:schemeClr>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u="none" strike="noStrike" dirty="0" smtClean="0">
                          <a:effectLst/>
                          <a:latin typeface="Consolas" panose="020B0609020204030204" pitchFamily="49" charset="0"/>
                        </a:rPr>
                        <a:t>Not rec­om­mended</a:t>
                      </a:r>
                      <a:endParaRPr lang="en-US" sz="1800" b="1" i="0" u="none" strike="noStrike" dirty="0" smtClean="0">
                        <a:solidFill>
                          <a:srgbClr val="333333"/>
                        </a:solidFill>
                        <a:effectLst/>
                        <a:latin typeface="Consolas" panose="020B0609020204030204" pitchFamily="49" charset="0"/>
                      </a:endParaRPr>
                    </a:p>
                  </a:txBody>
                  <a:tcPr marR="7620" marT="7620" marB="0">
                    <a:solidFill>
                      <a:schemeClr val="accent1">
                        <a:lumMod val="20000"/>
                        <a:lumOff val="80000"/>
                      </a:schemeClr>
                    </a:solidFill>
                  </a:tcPr>
                </a:tc>
              </a:tr>
              <a:tr h="685800">
                <a:tc>
                  <a:txBody>
                    <a:bodyPr/>
                    <a:lstStyle/>
                    <a:p>
                      <a:pPr algn="ctr" fontAlgn="b"/>
                      <a:r>
                        <a:rPr lang="en-US" sz="1800" u="none" strike="noStrike" dirty="0">
                          <a:effectLst/>
                          <a:latin typeface="Consolas" panose="020B0609020204030204" pitchFamily="49" charset="0"/>
                        </a:rPr>
                        <a:t>Screen</a:t>
                      </a:r>
                      <a:endParaRPr lang="en-US" sz="1800" b="1" i="0" u="none" strike="noStrike" dirty="0">
                        <a:solidFill>
                          <a:srgbClr val="333333"/>
                        </a:solidFill>
                        <a:effectLst/>
                        <a:latin typeface="Consolas" panose="020B0609020204030204" pitchFamily="49" charset="0"/>
                      </a:endParaRPr>
                    </a:p>
                  </a:txBody>
                  <a:tcPr marR="7620" marT="7620" marB="0" anchor="ctr">
                    <a:lnR w="19050" cap="flat" cmpd="sng" algn="ctr">
                      <a:solidFill>
                        <a:srgbClr val="FF0000"/>
                      </a:solidFill>
                      <a:prstDash val="solid"/>
                      <a:round/>
                      <a:headEnd type="none" w="med" len="med"/>
                      <a:tailEnd type="none" w="med" len="med"/>
                    </a:lnR>
                    <a:solidFill>
                      <a:schemeClr val="accent1">
                        <a:lumMod val="20000"/>
                        <a:lumOff val="80000"/>
                      </a:schemeClr>
                    </a:solidFill>
                  </a:tcPr>
                </a:tc>
                <a:tc>
                  <a:txBody>
                    <a:bodyPr/>
                    <a:lstStyle/>
                    <a:p>
                      <a:pPr algn="l" fontAlgn="base"/>
                      <a:r>
                        <a:rPr lang="en-US" sz="1800" u="none" strike="noStrike" dirty="0" err="1">
                          <a:effectLst/>
                          <a:latin typeface="Consolas" panose="020B0609020204030204" pitchFamily="49" charset="0"/>
                        </a:rPr>
                        <a:t>em</a:t>
                      </a:r>
                      <a:r>
                        <a:rPr lang="en-US" sz="1800" u="none" strike="noStrike" dirty="0">
                          <a:effectLst/>
                          <a:latin typeface="Consolas" panose="020B0609020204030204" pitchFamily="49" charset="0"/>
                        </a:rPr>
                        <a:t>, </a:t>
                      </a:r>
                      <a:r>
                        <a:rPr lang="en-US" sz="1800" u="none" strike="noStrike" dirty="0" err="1">
                          <a:effectLst/>
                          <a:latin typeface="Consolas" panose="020B0609020204030204" pitchFamily="49" charset="0"/>
                        </a:rPr>
                        <a:t>px</a:t>
                      </a:r>
                      <a:r>
                        <a:rPr lang="en-US" sz="1800" u="none" strike="noStrike" dirty="0">
                          <a:effectLst/>
                          <a:latin typeface="Consolas" panose="020B0609020204030204" pitchFamily="49" charset="0"/>
                        </a:rPr>
                        <a:t>, %</a:t>
                      </a:r>
                      <a:endParaRPr lang="en-US" sz="1800" b="0" i="0" u="none" strike="noStrike" dirty="0">
                        <a:solidFill>
                          <a:srgbClr val="333333"/>
                        </a:solidFill>
                        <a:effectLst/>
                        <a:latin typeface="Consolas" panose="020B0609020204030204" pitchFamily="49" charset="0"/>
                      </a:endParaRPr>
                    </a:p>
                  </a:txBody>
                  <a:tcPr marR="7620" marT="7620" marB="0"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tcPr>
                </a:tc>
                <a:tc>
                  <a:txBody>
                    <a:bodyPr/>
                    <a:lstStyle/>
                    <a:p>
                      <a:pPr algn="l" fontAlgn="base"/>
                      <a:r>
                        <a:rPr lang="en-US" sz="1800" u="none" strike="noStrike" dirty="0">
                          <a:solidFill>
                            <a:schemeClr val="tx1">
                              <a:lumMod val="50000"/>
                              <a:lumOff val="50000"/>
                            </a:schemeClr>
                          </a:solidFill>
                          <a:effectLst/>
                          <a:latin typeface="Consolas" panose="020B0609020204030204" pitchFamily="49" charset="0"/>
                        </a:rPr>
                        <a:t>ex</a:t>
                      </a:r>
                      <a:endParaRPr lang="en-US" sz="1800" b="0" i="0" u="none" strike="noStrike" dirty="0">
                        <a:solidFill>
                          <a:schemeClr val="tx1">
                            <a:lumMod val="50000"/>
                            <a:lumOff val="50000"/>
                          </a:schemeClr>
                        </a:solidFill>
                        <a:effectLst/>
                        <a:latin typeface="Consolas" panose="020B0609020204030204" pitchFamily="49" charset="0"/>
                      </a:endParaRPr>
                    </a:p>
                  </a:txBody>
                  <a:tcPr marR="7620" marT="7620" marB="0" anchor="ctr">
                    <a:lnL w="19050" cap="flat" cmpd="sng" algn="ctr">
                      <a:solidFill>
                        <a:srgbClr val="FF0000"/>
                      </a:solidFill>
                      <a:prstDash val="solid"/>
                      <a:round/>
                      <a:headEnd type="none" w="med" len="med"/>
                      <a:tailEnd type="none" w="med" len="med"/>
                    </a:lnL>
                    <a:solidFill>
                      <a:schemeClr val="bg1">
                        <a:lumMod val="95000"/>
                      </a:schemeClr>
                    </a:solidFill>
                  </a:tcPr>
                </a:tc>
                <a:tc>
                  <a:txBody>
                    <a:bodyPr/>
                    <a:lstStyle/>
                    <a:p>
                      <a:pPr algn="l" fontAlgn="base"/>
                      <a:r>
                        <a:rPr lang="en-US" sz="1800" u="none" strike="noStrike" dirty="0" err="1">
                          <a:solidFill>
                            <a:schemeClr val="tx1">
                              <a:lumMod val="50000"/>
                              <a:lumOff val="50000"/>
                            </a:schemeClr>
                          </a:solidFill>
                          <a:effectLst/>
                          <a:latin typeface="Consolas" panose="020B0609020204030204" pitchFamily="49" charset="0"/>
                        </a:rPr>
                        <a:t>pt</a:t>
                      </a:r>
                      <a:r>
                        <a:rPr lang="en-US" sz="1800" u="none" strike="noStrike" dirty="0">
                          <a:solidFill>
                            <a:schemeClr val="tx1">
                              <a:lumMod val="50000"/>
                              <a:lumOff val="50000"/>
                            </a:schemeClr>
                          </a:solidFill>
                          <a:effectLst/>
                          <a:latin typeface="Consolas" panose="020B0609020204030204" pitchFamily="49" charset="0"/>
                        </a:rPr>
                        <a:t>, cm, mm, in, pc</a:t>
                      </a:r>
                      <a:endParaRPr lang="en-US" sz="1800" b="0" i="0" u="none" strike="noStrike" dirty="0">
                        <a:solidFill>
                          <a:schemeClr val="tx1">
                            <a:lumMod val="50000"/>
                            <a:lumOff val="50000"/>
                          </a:schemeClr>
                        </a:solidFill>
                        <a:effectLst/>
                        <a:latin typeface="Consolas" panose="020B0609020204030204" pitchFamily="49" charset="0"/>
                      </a:endParaRPr>
                    </a:p>
                  </a:txBody>
                  <a:tcPr marR="7620" marT="7620" marB="0" anchor="ctr">
                    <a:solidFill>
                      <a:schemeClr val="bg1">
                        <a:lumMod val="95000"/>
                      </a:schemeClr>
                    </a:solidFill>
                  </a:tcPr>
                </a:tc>
              </a:tr>
              <a:tr h="685800">
                <a:tc>
                  <a:txBody>
                    <a:bodyPr/>
                    <a:lstStyle/>
                    <a:p>
                      <a:pPr algn="ctr" fontAlgn="b"/>
                      <a:r>
                        <a:rPr lang="en-US" sz="1800" u="none" strike="noStrike" dirty="0">
                          <a:effectLst/>
                          <a:latin typeface="Consolas" panose="020B0609020204030204" pitchFamily="49" charset="0"/>
                        </a:rPr>
                        <a:t>Print</a:t>
                      </a:r>
                      <a:endParaRPr lang="en-US" sz="1800" b="1" i="0" u="none" strike="noStrike" dirty="0">
                        <a:solidFill>
                          <a:srgbClr val="333333"/>
                        </a:solidFill>
                        <a:effectLst/>
                        <a:latin typeface="Consolas" panose="020B0609020204030204" pitchFamily="49" charset="0"/>
                      </a:endParaRPr>
                    </a:p>
                  </a:txBody>
                  <a:tcPr marR="7620" marT="7620" marB="0" anchor="ctr">
                    <a:lnR w="19050" cap="flat" cmpd="sng" algn="ctr">
                      <a:solidFill>
                        <a:srgbClr val="FF0000"/>
                      </a:solidFill>
                      <a:prstDash val="solid"/>
                      <a:round/>
                      <a:headEnd type="none" w="med" len="med"/>
                      <a:tailEnd type="none" w="med" len="med"/>
                    </a:lnR>
                    <a:solidFill>
                      <a:schemeClr val="accent1">
                        <a:lumMod val="20000"/>
                        <a:lumOff val="80000"/>
                      </a:schemeClr>
                    </a:solidFill>
                  </a:tcPr>
                </a:tc>
                <a:tc>
                  <a:txBody>
                    <a:bodyPr/>
                    <a:lstStyle/>
                    <a:p>
                      <a:pPr algn="l" fontAlgn="base"/>
                      <a:r>
                        <a:rPr lang="de-DE" sz="1800" u="none" strike="noStrike" dirty="0">
                          <a:effectLst/>
                          <a:latin typeface="Consolas" panose="020B0609020204030204" pitchFamily="49" charset="0"/>
                        </a:rPr>
                        <a:t>em, cm, mm, in, pt, pc, %</a:t>
                      </a:r>
                      <a:endParaRPr lang="de-DE" sz="1800" b="0" i="0" u="none" strike="noStrike" dirty="0">
                        <a:solidFill>
                          <a:srgbClr val="333333"/>
                        </a:solidFill>
                        <a:effectLst/>
                        <a:latin typeface="Consolas" panose="020B0609020204030204" pitchFamily="49" charset="0"/>
                      </a:endParaRPr>
                    </a:p>
                  </a:txBody>
                  <a:tcPr marR="7620" marT="7620" marB="0" anchor="ct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B w="19050" cap="flat" cmpd="sng" algn="ctr">
                      <a:solidFill>
                        <a:srgbClr val="FF0000"/>
                      </a:solidFill>
                      <a:prstDash val="solid"/>
                      <a:round/>
                      <a:headEnd type="none" w="med" len="med"/>
                      <a:tailEnd type="none" w="med" len="med"/>
                    </a:lnB>
                  </a:tcPr>
                </a:tc>
                <a:tc>
                  <a:txBody>
                    <a:bodyPr/>
                    <a:lstStyle/>
                    <a:p>
                      <a:pPr algn="l" fontAlgn="base"/>
                      <a:r>
                        <a:rPr lang="en-US" sz="1800" u="none" strike="noStrike" dirty="0" err="1">
                          <a:solidFill>
                            <a:schemeClr val="tx1">
                              <a:lumMod val="50000"/>
                              <a:lumOff val="50000"/>
                            </a:schemeClr>
                          </a:solidFill>
                          <a:effectLst/>
                          <a:latin typeface="Consolas" panose="020B0609020204030204" pitchFamily="49" charset="0"/>
                        </a:rPr>
                        <a:t>px</a:t>
                      </a:r>
                      <a:r>
                        <a:rPr lang="en-US" sz="1800" u="none" strike="noStrike" dirty="0">
                          <a:solidFill>
                            <a:schemeClr val="tx1">
                              <a:lumMod val="50000"/>
                              <a:lumOff val="50000"/>
                            </a:schemeClr>
                          </a:solidFill>
                          <a:effectLst/>
                          <a:latin typeface="Consolas" panose="020B0609020204030204" pitchFamily="49" charset="0"/>
                        </a:rPr>
                        <a:t>, ex</a:t>
                      </a:r>
                      <a:endParaRPr lang="en-US" sz="1800" b="0" i="0" u="none" strike="noStrike" dirty="0">
                        <a:solidFill>
                          <a:schemeClr val="tx1">
                            <a:lumMod val="50000"/>
                            <a:lumOff val="50000"/>
                          </a:schemeClr>
                        </a:solidFill>
                        <a:effectLst/>
                        <a:latin typeface="Consolas" panose="020B0609020204030204" pitchFamily="49" charset="0"/>
                      </a:endParaRPr>
                    </a:p>
                  </a:txBody>
                  <a:tcPr marR="7620" marT="7620" marB="0" anchor="ctr">
                    <a:lnL w="19050" cap="flat" cmpd="sng" algn="ctr">
                      <a:solidFill>
                        <a:srgbClr val="FF0000"/>
                      </a:solidFill>
                      <a:prstDash val="solid"/>
                      <a:round/>
                      <a:headEnd type="none" w="med" len="med"/>
                      <a:tailEnd type="none" w="med" len="med"/>
                    </a:lnL>
                    <a:solidFill>
                      <a:schemeClr val="bg1">
                        <a:lumMod val="95000"/>
                      </a:schemeClr>
                    </a:solidFill>
                  </a:tcPr>
                </a:tc>
                <a:tc>
                  <a:txBody>
                    <a:bodyPr/>
                    <a:lstStyle/>
                    <a:p>
                      <a:pPr algn="l" fontAlgn="b"/>
                      <a:r>
                        <a:rPr lang="en-US" sz="1800" u="none" strike="noStrike" dirty="0">
                          <a:solidFill>
                            <a:schemeClr val="tx1">
                              <a:lumMod val="50000"/>
                              <a:lumOff val="50000"/>
                            </a:schemeClr>
                          </a:solidFill>
                          <a:effectLst/>
                          <a:latin typeface="Consolas" panose="020B0609020204030204" pitchFamily="49" charset="0"/>
                        </a:rPr>
                        <a:t> </a:t>
                      </a:r>
                      <a:endParaRPr lang="en-US" sz="1800" b="0" i="0" u="none" strike="noStrike" dirty="0">
                        <a:solidFill>
                          <a:schemeClr val="tx1">
                            <a:lumMod val="50000"/>
                            <a:lumOff val="50000"/>
                          </a:schemeClr>
                        </a:solidFill>
                        <a:effectLst/>
                        <a:latin typeface="Consolas" panose="020B0609020204030204" pitchFamily="49" charset="0"/>
                      </a:endParaRPr>
                    </a:p>
                  </a:txBody>
                  <a:tcPr marR="7620" marT="7620" marB="0" anchor="ctr">
                    <a:solidFill>
                      <a:schemeClr val="bg1">
                        <a:lumMod val="95000"/>
                      </a:schemeClr>
                    </a:solidFill>
                  </a:tcPr>
                </a:tc>
              </a:tr>
            </a:tbl>
          </a:graphicData>
        </a:graphic>
      </p:graphicFrame>
      <p:sp>
        <p:nvSpPr>
          <p:cNvPr id="8" name="Rectangle 7"/>
          <p:cNvSpPr/>
          <p:nvPr/>
        </p:nvSpPr>
        <p:spPr>
          <a:xfrm>
            <a:off x="2129713" y="4579591"/>
            <a:ext cx="5609228" cy="1384995"/>
          </a:xfrm>
          <a:prstGeom prst="rect">
            <a:avLst/>
          </a:prstGeom>
        </p:spPr>
        <p:txBody>
          <a:bodyPr wrap="none">
            <a:spAutoFit/>
          </a:bodyPr>
          <a:lstStyle/>
          <a:p>
            <a:pPr algn="ctr"/>
            <a:r>
              <a:rPr lang="en-US" sz="2800" dirty="0">
                <a:latin typeface="Angsana New" panose="02020603050405020304" pitchFamily="18" charset="-34"/>
              </a:rPr>
              <a:t> 1in = 2.54cm = 25.4mm = 72pt = </a:t>
            </a:r>
            <a:r>
              <a:rPr lang="en-US" sz="2800" dirty="0" smtClean="0">
                <a:latin typeface="Angsana New" panose="02020603050405020304" pitchFamily="18" charset="-34"/>
              </a:rPr>
              <a:t>6pc</a:t>
            </a:r>
            <a:endParaRPr lang="th-TH" sz="2800" dirty="0" smtClean="0">
              <a:latin typeface="Angsana New" panose="02020603050405020304" pitchFamily="18" charset="-34"/>
            </a:endParaRPr>
          </a:p>
          <a:p>
            <a:pPr algn="ctr"/>
            <a:r>
              <a:rPr lang="en-US" sz="2800" dirty="0" err="1" smtClean="0">
                <a:latin typeface="Angsana New" panose="02020603050405020304" pitchFamily="18" charset="-34"/>
              </a:rPr>
              <a:t>em</a:t>
            </a:r>
            <a:r>
              <a:rPr lang="en-US" sz="2800" dirty="0" smtClean="0">
                <a:latin typeface="Angsana New" panose="02020603050405020304" pitchFamily="18" charset="-34"/>
              </a:rPr>
              <a:t> = </a:t>
            </a:r>
            <a:r>
              <a:rPr lang="th-TH" sz="2800" dirty="0" smtClean="0">
                <a:latin typeface="Angsana New" panose="02020603050405020304" pitchFamily="18" charset="-34"/>
              </a:rPr>
              <a:t>ขนาดเดียวกับความกว้างของอักษร </a:t>
            </a:r>
            <a:r>
              <a:rPr lang="en-US" sz="2800" dirty="0" smtClean="0">
                <a:latin typeface="Angsana New" panose="02020603050405020304" pitchFamily="18" charset="-34"/>
              </a:rPr>
              <a:t>M </a:t>
            </a:r>
            <a:r>
              <a:rPr lang="th-TH" sz="2800" dirty="0" smtClean="0">
                <a:latin typeface="Angsana New" panose="02020603050405020304" pitchFamily="18" charset="-34"/>
              </a:rPr>
              <a:t>ของ </a:t>
            </a:r>
            <a:r>
              <a:rPr lang="en-US" sz="2800" dirty="0" smtClean="0">
                <a:latin typeface="Angsana New" panose="02020603050405020304" pitchFamily="18" charset="-34"/>
              </a:rPr>
              <a:t>element </a:t>
            </a:r>
            <a:endParaRPr lang="th-TH" sz="2800" dirty="0" smtClean="0">
              <a:latin typeface="Angsana New" panose="02020603050405020304" pitchFamily="18" charset="-34"/>
            </a:endParaRPr>
          </a:p>
          <a:p>
            <a:pPr algn="ctr"/>
            <a:r>
              <a:rPr lang="en-US" sz="2800" dirty="0" smtClean="0">
                <a:latin typeface="Angsana New" panose="02020603050405020304" pitchFamily="18" charset="-34"/>
              </a:rPr>
              <a:t>ex = </a:t>
            </a:r>
            <a:r>
              <a:rPr lang="th-TH" sz="2800" dirty="0" smtClean="0">
                <a:latin typeface="Angsana New" panose="02020603050405020304" pitchFamily="18" charset="-34"/>
              </a:rPr>
              <a:t>ขนาดเดียวกับความสูงของอักษร </a:t>
            </a:r>
            <a:r>
              <a:rPr lang="en-US" sz="2800" dirty="0" smtClean="0">
                <a:latin typeface="Angsana New" panose="02020603050405020304" pitchFamily="18" charset="-34"/>
              </a:rPr>
              <a:t>x </a:t>
            </a:r>
            <a:r>
              <a:rPr lang="th-TH" sz="2800" dirty="0" smtClean="0">
                <a:latin typeface="Angsana New" panose="02020603050405020304" pitchFamily="18" charset="-34"/>
              </a:rPr>
              <a:t>ของ </a:t>
            </a:r>
            <a:r>
              <a:rPr lang="en-US" sz="2800" dirty="0" smtClean="0">
                <a:latin typeface="Angsana New" panose="02020603050405020304" pitchFamily="18" charset="-34"/>
              </a:rPr>
              <a:t>element </a:t>
            </a:r>
            <a:endParaRPr lang="en-US" sz="2800" dirty="0">
              <a:latin typeface="Angsana New" panose="02020603050405020304" pitchFamily="18" charset="-34"/>
            </a:endParaRPr>
          </a:p>
        </p:txBody>
      </p:sp>
    </p:spTree>
    <p:extLst>
      <p:ext uri="{BB962C8B-B14F-4D97-AF65-F5344CB8AC3E}">
        <p14:creationId xmlns:p14="http://schemas.microsoft.com/office/powerpoint/2010/main" val="39478858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th-TH" dirty="0" smtClean="0"/>
              <a:t>รูปแบบของ </a:t>
            </a:r>
            <a:r>
              <a:rPr lang="en-GB" dirty="0" smtClean="0"/>
              <a:t>Property Value (1)</a:t>
            </a:r>
          </a:p>
        </p:txBody>
      </p:sp>
      <p:sp>
        <p:nvSpPr>
          <p:cNvPr id="18435" name="Rectangle 3"/>
          <p:cNvSpPr>
            <a:spLocks noGrp="1" noChangeArrowheads="1"/>
          </p:cNvSpPr>
          <p:nvPr>
            <p:ph type="body" idx="1"/>
          </p:nvPr>
        </p:nvSpPr>
        <p:spPr>
          <a:xfrm>
            <a:off x="457200" y="1600200"/>
            <a:ext cx="8229600" cy="4648200"/>
          </a:xfrm>
        </p:spPr>
        <p:txBody>
          <a:bodyPr>
            <a:normAutofit/>
          </a:bodyPr>
          <a:lstStyle/>
          <a:p>
            <a:pPr>
              <a:spcBef>
                <a:spcPts val="800"/>
              </a:spcBef>
            </a:pPr>
            <a:r>
              <a:rPr lang="th-TH" b="1" dirty="0" smtClean="0">
                <a:solidFill>
                  <a:srgbClr val="008000"/>
                </a:solidFill>
              </a:rPr>
              <a:t>คำสำคัญ (</a:t>
            </a:r>
            <a:r>
              <a:rPr lang="en-GB" b="1" dirty="0" smtClean="0">
                <a:solidFill>
                  <a:srgbClr val="008000"/>
                </a:solidFill>
              </a:rPr>
              <a:t>Keywords</a:t>
            </a:r>
            <a:r>
              <a:rPr lang="th-TH" b="1" dirty="0" smtClean="0">
                <a:solidFill>
                  <a:srgbClr val="008000"/>
                </a:solidFill>
              </a:rPr>
              <a:t>)</a:t>
            </a:r>
            <a:r>
              <a:rPr lang="en-GB" b="1" dirty="0" smtClean="0">
                <a:solidFill>
                  <a:srgbClr val="008000"/>
                </a:solidFill>
              </a:rPr>
              <a:t> </a:t>
            </a:r>
            <a:r>
              <a:rPr lang="en-GB" dirty="0" smtClean="0"/>
              <a:t>- left, right, small, medium, …</a:t>
            </a:r>
          </a:p>
          <a:p>
            <a:pPr>
              <a:spcBef>
                <a:spcPts val="800"/>
              </a:spcBef>
            </a:pPr>
            <a:r>
              <a:rPr lang="th-TH" b="1" dirty="0" smtClean="0">
                <a:solidFill>
                  <a:srgbClr val="008000"/>
                </a:solidFill>
              </a:rPr>
              <a:t>ความยาว (</a:t>
            </a:r>
            <a:r>
              <a:rPr lang="en-GB" b="1" dirty="0" smtClean="0">
                <a:solidFill>
                  <a:srgbClr val="008000"/>
                </a:solidFill>
              </a:rPr>
              <a:t>Length</a:t>
            </a:r>
            <a:r>
              <a:rPr lang="th-TH" b="1" dirty="0" smtClean="0">
                <a:solidFill>
                  <a:srgbClr val="008000"/>
                </a:solidFill>
              </a:rPr>
              <a:t>)</a:t>
            </a:r>
            <a:r>
              <a:rPr lang="en-GB" b="1" dirty="0" smtClean="0">
                <a:solidFill>
                  <a:srgbClr val="008000"/>
                </a:solidFill>
              </a:rPr>
              <a:t> </a:t>
            </a:r>
            <a:r>
              <a:rPr lang="en-GB" dirty="0" smtClean="0"/>
              <a:t>– </a:t>
            </a:r>
            <a:r>
              <a:rPr lang="th-TH" dirty="0" smtClean="0"/>
              <a:t>ตัวเลขซึ่งบางตัวอาจเป็นจุดทศนิยมได้ มีหน่วย</a:t>
            </a:r>
            <a:endParaRPr lang="en-GB" dirty="0" smtClean="0"/>
          </a:p>
          <a:p>
            <a:pPr lvl="2">
              <a:spcBef>
                <a:spcPts val="800"/>
              </a:spcBef>
            </a:pPr>
            <a:r>
              <a:rPr lang="en-GB" sz="1700" b="1" dirty="0" smtClean="0">
                <a:solidFill>
                  <a:srgbClr val="008000"/>
                </a:solidFill>
                <a:latin typeface="Courier New" pitchFamily="49" charset="0"/>
                <a:cs typeface="Courier New" pitchFamily="49" charset="0"/>
              </a:rPr>
              <a:t>in</a:t>
            </a:r>
            <a:r>
              <a:rPr lang="en-GB" dirty="0" smtClean="0"/>
              <a:t> </a:t>
            </a:r>
            <a:r>
              <a:rPr lang="en-GB" sz="2600" dirty="0" smtClean="0"/>
              <a:t>– inches		</a:t>
            </a:r>
            <a:r>
              <a:rPr lang="en-US" sz="1100" dirty="0" smtClean="0">
                <a:solidFill>
                  <a:schemeClr val="accent1"/>
                </a:solidFill>
                <a:sym typeface="Wingdings"/>
              </a:rPr>
              <a:t></a:t>
            </a:r>
            <a:r>
              <a:rPr lang="en-US" sz="1700" b="1" dirty="0" smtClean="0">
                <a:solidFill>
                  <a:srgbClr val="008000"/>
                </a:solidFill>
                <a:latin typeface="Courier New" pitchFamily="49" charset="0"/>
                <a:cs typeface="Courier New" pitchFamily="49" charset="0"/>
                <a:sym typeface="Wingdings"/>
              </a:rPr>
              <a:t> c</a:t>
            </a:r>
            <a:r>
              <a:rPr lang="en-GB" sz="1700" b="1" dirty="0" smtClean="0">
                <a:solidFill>
                  <a:srgbClr val="008000"/>
                </a:solidFill>
                <a:latin typeface="Courier New" pitchFamily="49" charset="0"/>
                <a:cs typeface="Courier New" pitchFamily="49" charset="0"/>
              </a:rPr>
              <a:t>m</a:t>
            </a:r>
            <a:r>
              <a:rPr lang="en-GB" sz="2600" dirty="0" smtClean="0"/>
              <a:t> – </a:t>
            </a:r>
            <a:r>
              <a:rPr lang="en-GB" sz="2600" dirty="0" err="1" smtClean="0"/>
              <a:t>centimeters</a:t>
            </a:r>
            <a:endParaRPr lang="en-GB" sz="2600" dirty="0" smtClean="0"/>
          </a:p>
          <a:p>
            <a:pPr lvl="2">
              <a:spcBef>
                <a:spcPts val="800"/>
              </a:spcBef>
            </a:pPr>
            <a:r>
              <a:rPr lang="en-GB" sz="1700" b="1" dirty="0" smtClean="0">
                <a:solidFill>
                  <a:srgbClr val="008000"/>
                </a:solidFill>
                <a:latin typeface="Courier New" pitchFamily="49" charset="0"/>
                <a:cs typeface="Courier New" pitchFamily="49" charset="0"/>
              </a:rPr>
              <a:t>mm</a:t>
            </a:r>
            <a:r>
              <a:rPr lang="en-GB" dirty="0" smtClean="0"/>
              <a:t> </a:t>
            </a:r>
            <a:r>
              <a:rPr lang="en-GB" sz="2600" dirty="0" smtClean="0"/>
              <a:t>– </a:t>
            </a:r>
            <a:r>
              <a:rPr lang="en-GB" sz="2600" dirty="0" err="1" smtClean="0"/>
              <a:t>millimeters</a:t>
            </a:r>
            <a:r>
              <a:rPr lang="en-GB" sz="2600" dirty="0" smtClean="0"/>
              <a:t>		</a:t>
            </a:r>
            <a:r>
              <a:rPr lang="en-US" sz="1100" dirty="0" smtClean="0">
                <a:solidFill>
                  <a:schemeClr val="accent1"/>
                </a:solidFill>
                <a:sym typeface="Wingdings"/>
              </a:rPr>
              <a:t></a:t>
            </a:r>
            <a:r>
              <a:rPr lang="en-GB" sz="1700" b="1" dirty="0" smtClean="0">
                <a:solidFill>
                  <a:srgbClr val="008000"/>
                </a:solidFill>
                <a:latin typeface="Courier New" pitchFamily="49" charset="0"/>
                <a:cs typeface="Courier New" pitchFamily="49" charset="0"/>
                <a:sym typeface="Wingdings"/>
              </a:rPr>
              <a:t> </a:t>
            </a:r>
            <a:r>
              <a:rPr lang="en-GB" sz="1700" b="1" dirty="0" smtClean="0">
                <a:solidFill>
                  <a:srgbClr val="008000"/>
                </a:solidFill>
                <a:latin typeface="Courier New" pitchFamily="49" charset="0"/>
                <a:cs typeface="Courier New" pitchFamily="49" charset="0"/>
              </a:rPr>
              <a:t>pt</a:t>
            </a:r>
            <a:r>
              <a:rPr lang="en-GB" dirty="0" smtClean="0"/>
              <a:t> </a:t>
            </a:r>
            <a:r>
              <a:rPr lang="en-GB" sz="2600" dirty="0" smtClean="0"/>
              <a:t>– points</a:t>
            </a:r>
            <a:r>
              <a:rPr lang="th-TH" sz="2600" dirty="0" smtClean="0"/>
              <a:t> (</a:t>
            </a:r>
            <a:r>
              <a:rPr lang="en-US" sz="2600" dirty="0" smtClean="0"/>
              <a:t>1/72 in)</a:t>
            </a:r>
          </a:p>
          <a:p>
            <a:pPr lvl="2">
              <a:spcBef>
                <a:spcPts val="800"/>
              </a:spcBef>
            </a:pPr>
            <a:r>
              <a:rPr lang="en-GB" sz="1700" b="1" dirty="0" smtClean="0">
                <a:solidFill>
                  <a:srgbClr val="008000"/>
                </a:solidFill>
                <a:latin typeface="Courier New" pitchFamily="49" charset="0"/>
                <a:cs typeface="Courier New" pitchFamily="49" charset="0"/>
              </a:rPr>
              <a:t>pc</a:t>
            </a:r>
            <a:r>
              <a:rPr lang="en-GB" dirty="0" smtClean="0"/>
              <a:t> </a:t>
            </a:r>
            <a:r>
              <a:rPr lang="en-GB" sz="2600" dirty="0" smtClean="0"/>
              <a:t>– picas (12 points)</a:t>
            </a:r>
          </a:p>
          <a:p>
            <a:pPr lvl="2">
              <a:spcBef>
                <a:spcPts val="800"/>
              </a:spcBef>
            </a:pPr>
            <a:r>
              <a:rPr lang="en-GB" sz="1700" b="1" dirty="0" err="1" smtClean="0">
                <a:solidFill>
                  <a:srgbClr val="008000"/>
                </a:solidFill>
                <a:latin typeface="Courier New" pitchFamily="49" charset="0"/>
                <a:cs typeface="Courier New" pitchFamily="49" charset="0"/>
              </a:rPr>
              <a:t>em</a:t>
            </a:r>
            <a:r>
              <a:rPr lang="en-GB" dirty="0" smtClean="0"/>
              <a:t> </a:t>
            </a:r>
            <a:r>
              <a:rPr lang="en-GB" sz="2600" dirty="0" smtClean="0"/>
              <a:t>– </a:t>
            </a:r>
            <a:r>
              <a:rPr lang="th-TH" sz="2600" dirty="0" smtClean="0"/>
              <a:t>เทียบกับ </a:t>
            </a:r>
            <a:r>
              <a:rPr lang="en-US" sz="2600" dirty="0" smtClean="0"/>
              <a:t>size </a:t>
            </a:r>
            <a:r>
              <a:rPr lang="th-TH" sz="2600" dirty="0" smtClean="0"/>
              <a:t>ปัจจุบัน</a:t>
            </a:r>
            <a:r>
              <a:rPr lang="en-GB" dirty="0" smtClean="0"/>
              <a:t>	</a:t>
            </a:r>
            <a:r>
              <a:rPr lang="en-US" sz="1100" dirty="0" smtClean="0">
                <a:solidFill>
                  <a:schemeClr val="accent1"/>
                </a:solidFill>
                <a:sym typeface="Wingdings"/>
              </a:rPr>
              <a:t></a:t>
            </a:r>
            <a:r>
              <a:rPr lang="en-GB" sz="1700" b="1" dirty="0" smtClean="0">
                <a:solidFill>
                  <a:srgbClr val="008000"/>
                </a:solidFill>
                <a:latin typeface="Courier New" pitchFamily="49" charset="0"/>
                <a:cs typeface="Courier New" pitchFamily="49" charset="0"/>
              </a:rPr>
              <a:t> ex</a:t>
            </a:r>
            <a:r>
              <a:rPr lang="en-GB" dirty="0" smtClean="0"/>
              <a:t> </a:t>
            </a:r>
            <a:r>
              <a:rPr lang="en-GB" sz="2600" dirty="0" smtClean="0"/>
              <a:t>– </a:t>
            </a:r>
            <a:r>
              <a:rPr lang="th-TH" sz="2600" dirty="0" smtClean="0"/>
              <a:t>ความสูงของอักษร</a:t>
            </a:r>
            <a:r>
              <a:rPr lang="en-GB" sz="2600" dirty="0" smtClean="0"/>
              <a:t> ‘x’</a:t>
            </a:r>
          </a:p>
          <a:p>
            <a:pPr lvl="2">
              <a:spcBef>
                <a:spcPts val="800"/>
              </a:spcBef>
            </a:pPr>
            <a:r>
              <a:rPr lang="en-GB" sz="1700" b="1" dirty="0" smtClean="0">
                <a:solidFill>
                  <a:srgbClr val="008000"/>
                </a:solidFill>
                <a:latin typeface="Courier New" pitchFamily="49" charset="0"/>
                <a:cs typeface="Courier New" pitchFamily="49" charset="0"/>
              </a:rPr>
              <a:t>%</a:t>
            </a:r>
            <a:r>
              <a:rPr lang="en-GB" sz="2600" dirty="0" smtClean="0"/>
              <a:t> - </a:t>
            </a:r>
            <a:r>
              <a:rPr lang="th-TH" sz="2600" dirty="0" smtClean="0"/>
              <a:t>เปอร์เซ็นต์		</a:t>
            </a:r>
            <a:r>
              <a:rPr lang="en-US" sz="1100" dirty="0" smtClean="0">
                <a:solidFill>
                  <a:schemeClr val="accent1"/>
                </a:solidFill>
                <a:sym typeface="Wingdings"/>
              </a:rPr>
              <a:t> </a:t>
            </a:r>
            <a:r>
              <a:rPr lang="en-GB" sz="1700" b="1" dirty="0" smtClean="0">
                <a:solidFill>
                  <a:srgbClr val="008000"/>
                </a:solidFill>
                <a:latin typeface="Courier New" pitchFamily="49" charset="0"/>
                <a:cs typeface="Courier New" pitchFamily="49" charset="0"/>
              </a:rPr>
              <a:t> </a:t>
            </a:r>
            <a:r>
              <a:rPr lang="en-GB" sz="1700" b="1" dirty="0" err="1" smtClean="0">
                <a:solidFill>
                  <a:srgbClr val="008000"/>
                </a:solidFill>
                <a:latin typeface="Courier New" pitchFamily="49" charset="0"/>
                <a:cs typeface="Courier New" pitchFamily="49" charset="0"/>
              </a:rPr>
              <a:t>px</a:t>
            </a:r>
            <a:r>
              <a:rPr lang="en-GB" sz="2800" dirty="0" smtClean="0"/>
              <a:t> </a:t>
            </a:r>
            <a:r>
              <a:rPr lang="en-GB" sz="2600" dirty="0" smtClean="0"/>
              <a:t>– pixels</a:t>
            </a:r>
          </a:p>
          <a:p>
            <a:pPr lvl="2">
              <a:spcBef>
                <a:spcPts val="800"/>
              </a:spcBef>
            </a:pPr>
            <a:r>
              <a:rPr lang="th-TH" u="sng" dirty="0" smtClean="0">
                <a:solidFill>
                  <a:srgbClr val="FF0000"/>
                </a:solidFill>
              </a:rPr>
              <a:t>ไม่</a:t>
            </a:r>
            <a:r>
              <a:rPr lang="th-TH" dirty="0" smtClean="0"/>
              <a:t>อนุญาตให้มีช่องว่างระหว่างตัวเลขกับหน่วย เช่น</a:t>
            </a:r>
            <a:r>
              <a:rPr lang="en-GB" dirty="0" smtClean="0"/>
              <a:t>  1.5 in  </a:t>
            </a:r>
            <a:r>
              <a:rPr lang="th-TH" dirty="0" smtClean="0"/>
              <a:t>ถือว่าไม่ถูกต้อง</a:t>
            </a:r>
          </a:p>
          <a:p>
            <a:pPr lvl="2">
              <a:spcBef>
                <a:spcPts val="800"/>
              </a:spcBef>
            </a:pPr>
            <a:r>
              <a:rPr lang="th-TH" dirty="0" smtClean="0"/>
              <a:t>ไม่ระบุหน่วย </a:t>
            </a:r>
            <a:r>
              <a:rPr lang="en-US" dirty="0" smtClean="0"/>
              <a:t>– 0 </a:t>
            </a:r>
            <a:r>
              <a:rPr lang="th-TH" dirty="0" smtClean="0"/>
              <a:t>หรือ ตัวคูณของค่า</a:t>
            </a:r>
            <a:r>
              <a:rPr lang="en-US" dirty="0" smtClean="0"/>
              <a:t> </a:t>
            </a:r>
            <a:r>
              <a:rPr lang="th-TH" dirty="0" smtClean="0"/>
              <a:t>เช่น </a:t>
            </a:r>
            <a:r>
              <a:rPr lang="en-US" dirty="0" smtClean="0"/>
              <a:t>line-height: 1.5 </a:t>
            </a:r>
            <a:r>
              <a:rPr lang="th-TH" dirty="0" smtClean="0"/>
              <a:t>แทน </a:t>
            </a:r>
            <a:r>
              <a:rPr lang="en-US" dirty="0" smtClean="0"/>
              <a:t>1.5</a:t>
            </a:r>
            <a:r>
              <a:rPr lang="th-TH" dirty="0" smtClean="0"/>
              <a:t> เท่าของฟอนต์นั้น</a:t>
            </a:r>
            <a:endParaRPr lang="en-GB" dirty="0" smtClean="0"/>
          </a:p>
        </p:txBody>
      </p:sp>
      <p:sp>
        <p:nvSpPr>
          <p:cNvPr id="4" name="Date Placeholder 3"/>
          <p:cNvSpPr>
            <a:spLocks noGrp="1"/>
          </p:cNvSpPr>
          <p:nvPr>
            <p:ph type="dt" sz="half" idx="10"/>
          </p:nvPr>
        </p:nvSpPr>
        <p:spPr/>
        <p:txBody>
          <a:bodyPr/>
          <a:lstStyle/>
          <a:p>
            <a:pPr>
              <a:defRPr/>
            </a:pPr>
            <a:r>
              <a:rPr lang="en-US" smtClean="0"/>
              <a:t>Lecture 03</a:t>
            </a:r>
            <a:endParaRPr lang="en-US" altLang="en-US" dirty="0"/>
          </a:p>
        </p:txBody>
      </p:sp>
      <p:sp>
        <p:nvSpPr>
          <p:cNvPr id="5" name="Slide Number Placeholder 4"/>
          <p:cNvSpPr>
            <a:spLocks noGrp="1"/>
          </p:cNvSpPr>
          <p:nvPr>
            <p:ph type="sldNum" sz="quarter" idx="12"/>
          </p:nvPr>
        </p:nvSpPr>
        <p:spPr/>
        <p:txBody>
          <a:bodyPr/>
          <a:lstStyle/>
          <a:p>
            <a:pPr>
              <a:defRPr/>
            </a:pPr>
            <a:r>
              <a:rPr lang="en-US" smtClean="0"/>
              <a:t> </a:t>
            </a:r>
            <a:fld id="{0FE66F75-09C2-4BED-B820-80EFA7AA6B7C}" type="slidenum">
              <a:rPr lang="en-US" smtClean="0"/>
              <a:pPr>
                <a:defRPr/>
              </a:pPr>
              <a:t>22</a:t>
            </a:fld>
            <a:endParaRPr lang="en-US"/>
          </a:p>
        </p:txBody>
      </p:sp>
      <p:sp>
        <p:nvSpPr>
          <p:cNvPr id="6" name="Footer Placeholder 5"/>
          <p:cNvSpPr>
            <a:spLocks noGrp="1"/>
          </p:cNvSpPr>
          <p:nvPr>
            <p:ph type="ftr" sz="quarter" idx="11"/>
          </p:nvPr>
        </p:nvSpPr>
        <p:spPr/>
        <p:txBody>
          <a:bodyPr/>
          <a:lstStyle/>
          <a:p>
            <a:pPr>
              <a:defRPr/>
            </a:pPr>
            <a:r>
              <a:rPr lang="en-US" smtClean="0"/>
              <a:t>CS 485 Web ApplicationDevelopment © 2016 by Y. Temtanapat</a:t>
            </a:r>
            <a:endParaRPr lang="en-US" sz="2000"/>
          </a:p>
        </p:txBody>
      </p:sp>
      <p:grpSp>
        <p:nvGrpSpPr>
          <p:cNvPr id="12" name="Group 11"/>
          <p:cNvGrpSpPr/>
          <p:nvPr/>
        </p:nvGrpSpPr>
        <p:grpSpPr>
          <a:xfrm>
            <a:off x="6934200" y="2819400"/>
            <a:ext cx="976779" cy="1440000"/>
            <a:chOff x="6934200" y="2819400"/>
            <a:chExt cx="976779" cy="1440000"/>
          </a:xfrm>
        </p:grpSpPr>
        <p:sp>
          <p:nvSpPr>
            <p:cNvPr id="8" name="Right Brace 7"/>
            <p:cNvSpPr/>
            <p:nvPr/>
          </p:nvSpPr>
          <p:spPr bwMode="auto">
            <a:xfrm>
              <a:off x="6934200" y="2819400"/>
              <a:ext cx="228600" cy="1440000"/>
            </a:xfrm>
            <a:prstGeom prst="rightBrace">
              <a:avLst/>
            </a:prstGeom>
            <a:noFill/>
            <a:ln w="28575" cap="flat" cmpd="sng" algn="ctr">
              <a:solidFill>
                <a:schemeClr val="accent4">
                  <a:lumMod val="75000"/>
                </a:schemeClr>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h-TH"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TextBox 9"/>
            <p:cNvSpPr txBox="1"/>
            <p:nvPr/>
          </p:nvSpPr>
          <p:spPr>
            <a:xfrm>
              <a:off x="7239000" y="3354734"/>
              <a:ext cx="671979" cy="369332"/>
            </a:xfrm>
            <a:prstGeom prst="rect">
              <a:avLst/>
            </a:prstGeom>
            <a:noFill/>
          </p:spPr>
          <p:txBody>
            <a:bodyPr wrap="none" rtlCol="0">
              <a:spAutoFit/>
            </a:bodyPr>
            <a:lstStyle/>
            <a:p>
              <a:r>
                <a:rPr lang="en-US" dirty="0" smtClean="0">
                  <a:solidFill>
                    <a:srgbClr val="0000CC"/>
                  </a:solidFill>
                  <a:latin typeface="Tahoma" pitchFamily="34" charset="0"/>
                  <a:ea typeface="Tahoma" pitchFamily="34" charset="0"/>
                  <a:cs typeface="Tahoma" pitchFamily="34" charset="0"/>
                </a:rPr>
                <a:t>fixed</a:t>
              </a:r>
              <a:endParaRPr lang="th-TH" dirty="0">
                <a:solidFill>
                  <a:srgbClr val="0000CC"/>
                </a:solidFill>
                <a:latin typeface="Tahoma" pitchFamily="34" charset="0"/>
                <a:ea typeface="Tahoma" pitchFamily="34" charset="0"/>
                <a:cs typeface="Tahoma" pitchFamily="34" charset="0"/>
              </a:endParaRPr>
            </a:p>
          </p:txBody>
        </p:sp>
      </p:grpSp>
      <p:grpSp>
        <p:nvGrpSpPr>
          <p:cNvPr id="13" name="Group 12"/>
          <p:cNvGrpSpPr/>
          <p:nvPr/>
        </p:nvGrpSpPr>
        <p:grpSpPr>
          <a:xfrm>
            <a:off x="6934200" y="4419600"/>
            <a:ext cx="1157059" cy="900000"/>
            <a:chOff x="6934200" y="4419600"/>
            <a:chExt cx="1157059" cy="900000"/>
          </a:xfrm>
        </p:grpSpPr>
        <p:sp>
          <p:nvSpPr>
            <p:cNvPr id="9" name="Right Brace 8"/>
            <p:cNvSpPr/>
            <p:nvPr/>
          </p:nvSpPr>
          <p:spPr bwMode="auto">
            <a:xfrm>
              <a:off x="6934200" y="4419600"/>
              <a:ext cx="152400" cy="900000"/>
            </a:xfrm>
            <a:prstGeom prst="rightBrace">
              <a:avLst/>
            </a:prstGeom>
            <a:noFill/>
            <a:ln w="28575" cap="flat" cmpd="sng" algn="ctr">
              <a:solidFill>
                <a:schemeClr val="accent4">
                  <a:lumMod val="75000"/>
                </a:schemeClr>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h-TH"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TextBox 10"/>
            <p:cNvSpPr txBox="1"/>
            <p:nvPr/>
          </p:nvSpPr>
          <p:spPr>
            <a:xfrm>
              <a:off x="7162800" y="4684934"/>
              <a:ext cx="928459" cy="369332"/>
            </a:xfrm>
            <a:prstGeom prst="rect">
              <a:avLst/>
            </a:prstGeom>
            <a:noFill/>
          </p:spPr>
          <p:txBody>
            <a:bodyPr wrap="none" rtlCol="0">
              <a:spAutoFit/>
            </a:bodyPr>
            <a:lstStyle/>
            <a:p>
              <a:r>
                <a:rPr lang="en-US" dirty="0" smtClean="0">
                  <a:solidFill>
                    <a:srgbClr val="0000CC"/>
                  </a:solidFill>
                  <a:latin typeface="Tahoma" pitchFamily="34" charset="0"/>
                  <a:ea typeface="Tahoma" pitchFamily="34" charset="0"/>
                  <a:cs typeface="Tahoma" pitchFamily="34" charset="0"/>
                </a:rPr>
                <a:t>relative</a:t>
              </a:r>
              <a:endParaRPr lang="th-TH" dirty="0">
                <a:solidFill>
                  <a:srgbClr val="0000CC"/>
                </a:solidFill>
                <a:latin typeface="Tahoma" pitchFamily="34" charset="0"/>
                <a:ea typeface="Tahoma" pitchFamily="34" charset="0"/>
                <a:cs typeface="Tahoma" pitchFamily="34" charset="0"/>
              </a:endParaRPr>
            </a:p>
          </p:txBody>
        </p:sp>
      </p:gr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th-TH" dirty="0" smtClean="0"/>
              <a:t>รูปแบบของ </a:t>
            </a:r>
            <a:r>
              <a:rPr lang="en-GB" dirty="0" smtClean="0"/>
              <a:t>Property Value (2)</a:t>
            </a:r>
          </a:p>
        </p:txBody>
      </p:sp>
      <p:sp>
        <p:nvSpPr>
          <p:cNvPr id="18435" name="Rectangle 3"/>
          <p:cNvSpPr>
            <a:spLocks noGrp="1" noChangeArrowheads="1"/>
          </p:cNvSpPr>
          <p:nvPr>
            <p:ph type="body" idx="1"/>
          </p:nvPr>
        </p:nvSpPr>
        <p:spPr/>
        <p:txBody>
          <a:bodyPr>
            <a:normAutofit fontScale="77500" lnSpcReduction="20000"/>
          </a:bodyPr>
          <a:lstStyle/>
          <a:p>
            <a:r>
              <a:rPr lang="th-TH" b="1" dirty="0" smtClean="0">
                <a:solidFill>
                  <a:srgbClr val="008000"/>
                </a:solidFill>
              </a:rPr>
              <a:t>ค่า </a:t>
            </a:r>
            <a:r>
              <a:rPr lang="en-GB" b="1" dirty="0" smtClean="0">
                <a:solidFill>
                  <a:srgbClr val="008000"/>
                </a:solidFill>
              </a:rPr>
              <a:t>URL </a:t>
            </a:r>
            <a:endParaRPr lang="en-US" b="1" dirty="0" smtClean="0">
              <a:solidFill>
                <a:srgbClr val="008000"/>
              </a:solidFill>
            </a:endParaRPr>
          </a:p>
          <a:p>
            <a:pPr lvl="1"/>
            <a:r>
              <a:rPr lang="en-GB" sz="2000" dirty="0" err="1" smtClean="0">
                <a:solidFill>
                  <a:srgbClr val="008000"/>
                </a:solidFill>
                <a:latin typeface="Courier New" pitchFamily="49" charset="0"/>
                <a:cs typeface="Courier New" pitchFamily="49" charset="0"/>
              </a:rPr>
              <a:t>url</a:t>
            </a:r>
            <a:r>
              <a:rPr lang="en-GB" sz="2000" dirty="0" smtClean="0">
                <a:solidFill>
                  <a:srgbClr val="008000"/>
                </a:solidFill>
                <a:latin typeface="Courier New" pitchFamily="49" charset="0"/>
                <a:cs typeface="Courier New" pitchFamily="49" charset="0"/>
              </a:rPr>
              <a:t>(protocol://server/pathname)</a:t>
            </a:r>
          </a:p>
          <a:p>
            <a:pPr lvl="1"/>
            <a:endParaRPr lang="en-GB" sz="2000" dirty="0" smtClean="0">
              <a:solidFill>
                <a:srgbClr val="008000"/>
              </a:solidFill>
              <a:latin typeface="Courier New" pitchFamily="49" charset="0"/>
              <a:cs typeface="Courier New" pitchFamily="49" charset="0"/>
            </a:endParaRPr>
          </a:p>
          <a:p>
            <a:r>
              <a:rPr lang="th-TH" b="1" dirty="0" smtClean="0">
                <a:solidFill>
                  <a:srgbClr val="008000"/>
                </a:solidFill>
              </a:rPr>
              <a:t>สี (</a:t>
            </a:r>
            <a:r>
              <a:rPr lang="en-GB" b="1" dirty="0" err="1" smtClean="0">
                <a:solidFill>
                  <a:srgbClr val="008000"/>
                </a:solidFill>
              </a:rPr>
              <a:t>Colors</a:t>
            </a:r>
            <a:r>
              <a:rPr lang="th-TH" b="1" dirty="0" smtClean="0">
                <a:solidFill>
                  <a:srgbClr val="008000"/>
                </a:solidFill>
              </a:rPr>
              <a:t>)</a:t>
            </a:r>
            <a:r>
              <a:rPr lang="en-GB" b="1" dirty="0" smtClean="0">
                <a:solidFill>
                  <a:srgbClr val="008000"/>
                </a:solidFill>
              </a:rPr>
              <a:t> </a:t>
            </a:r>
            <a:r>
              <a:rPr lang="en-GB" dirty="0" smtClean="0"/>
              <a:t>– </a:t>
            </a:r>
            <a:r>
              <a:rPr lang="th-TH" dirty="0" smtClean="0"/>
              <a:t>ที่อยู่ในรูป</a:t>
            </a:r>
            <a:endParaRPr lang="en-GB" dirty="0" smtClean="0"/>
          </a:p>
          <a:p>
            <a:pPr lvl="1"/>
            <a:r>
              <a:rPr lang="th-TH" dirty="0" smtClean="0"/>
              <a:t>ชื่อสี เช่น </a:t>
            </a:r>
            <a:endParaRPr lang="en-US" dirty="0" smtClean="0"/>
          </a:p>
          <a:p>
            <a:pPr lvl="2"/>
            <a:r>
              <a:rPr lang="en-US" sz="1800" dirty="0" smtClean="0">
                <a:solidFill>
                  <a:srgbClr val="008000"/>
                </a:solidFill>
                <a:latin typeface="Courier New" pitchFamily="49" charset="0"/>
                <a:cs typeface="Courier New" pitchFamily="49" charset="0"/>
              </a:rPr>
              <a:t>black, blue, red, green, white </a:t>
            </a:r>
            <a:endParaRPr lang="en-GB" sz="1800" dirty="0" smtClean="0">
              <a:solidFill>
                <a:srgbClr val="008000"/>
              </a:solidFill>
              <a:latin typeface="Courier New" pitchFamily="49" charset="0"/>
              <a:cs typeface="Courier New" pitchFamily="49" charset="0"/>
            </a:endParaRPr>
          </a:p>
          <a:p>
            <a:pPr lvl="1"/>
            <a:r>
              <a:rPr lang="th-TH" dirty="0" smtClean="0"/>
              <a:t>เลขฐานสิบหก</a:t>
            </a:r>
            <a:r>
              <a:rPr lang="en-GB" dirty="0" smtClean="0"/>
              <a:t>: #XXXXXX</a:t>
            </a:r>
            <a:r>
              <a:rPr lang="en-US" dirty="0" smtClean="0"/>
              <a:t> </a:t>
            </a:r>
            <a:endParaRPr lang="en-GB" dirty="0" smtClean="0"/>
          </a:p>
          <a:p>
            <a:pPr lvl="2"/>
            <a:r>
              <a:rPr lang="en-GB" sz="1800" dirty="0" smtClean="0">
                <a:solidFill>
                  <a:srgbClr val="008000"/>
                </a:solidFill>
                <a:latin typeface="Courier New" pitchFamily="49" charset="0"/>
                <a:cs typeface="Courier New" pitchFamily="49" charset="0"/>
              </a:rPr>
              <a:t>#FFFFFF</a:t>
            </a:r>
            <a:r>
              <a:rPr lang="en-US" sz="1800" dirty="0" smtClean="0">
                <a:solidFill>
                  <a:srgbClr val="008000"/>
                </a:solidFill>
                <a:latin typeface="Courier New" pitchFamily="49" charset="0"/>
                <a:cs typeface="Courier New" pitchFamily="49" charset="0"/>
              </a:rPr>
              <a:t>, #0000000</a:t>
            </a:r>
            <a:endParaRPr lang="en-GB" sz="1800" dirty="0" smtClean="0">
              <a:solidFill>
                <a:srgbClr val="008000"/>
              </a:solidFill>
              <a:latin typeface="Courier New" pitchFamily="49" charset="0"/>
              <a:cs typeface="Courier New" pitchFamily="49" charset="0"/>
            </a:endParaRPr>
          </a:p>
          <a:p>
            <a:pPr lvl="1"/>
            <a:r>
              <a:rPr lang="en-GB" sz="2100" dirty="0" err="1" smtClean="0">
                <a:latin typeface="Courier New" panose="02070309020205020404" pitchFamily="49" charset="0"/>
                <a:cs typeface="Courier New" panose="02070309020205020404" pitchFamily="49" charset="0"/>
              </a:rPr>
              <a:t>rgb</a:t>
            </a:r>
            <a:r>
              <a:rPr lang="en-GB" sz="2100" dirty="0" smtClean="0">
                <a:latin typeface="Courier New" panose="02070309020205020404" pitchFamily="49" charset="0"/>
                <a:cs typeface="Courier New" panose="02070309020205020404" pitchFamily="49" charset="0"/>
              </a:rPr>
              <a:t>(n1, n2, n3) </a:t>
            </a:r>
            <a:r>
              <a:rPr lang="th-TH" dirty="0" smtClean="0"/>
              <a:t>โดยค่า </a:t>
            </a:r>
            <a:r>
              <a:rPr lang="en-US" dirty="0" err="1" smtClean="0"/>
              <a:t>n</a:t>
            </a:r>
            <a:r>
              <a:rPr lang="en-US" baseline="-25000" dirty="0" err="1" smtClean="0"/>
              <a:t>i</a:t>
            </a:r>
            <a:r>
              <a:rPr lang="en-US" dirty="0" smtClean="0"/>
              <a:t> </a:t>
            </a:r>
            <a:r>
              <a:rPr lang="th-TH" dirty="0" smtClean="0"/>
              <a:t>เป็นค่าตั้งแต่ </a:t>
            </a:r>
            <a:r>
              <a:rPr lang="en-US" dirty="0" smtClean="0"/>
              <a:t>0-255 </a:t>
            </a:r>
            <a:r>
              <a:rPr lang="th-TH" dirty="0" smtClean="0"/>
              <a:t>หรือเปอร์เซ็นต์</a:t>
            </a:r>
            <a:endParaRPr lang="en-US" dirty="0" smtClean="0"/>
          </a:p>
          <a:p>
            <a:pPr lvl="2"/>
            <a:r>
              <a:rPr lang="en-GB" sz="1800" dirty="0" err="1" smtClean="0">
                <a:solidFill>
                  <a:srgbClr val="008000"/>
                </a:solidFill>
                <a:latin typeface="Courier New" pitchFamily="49" charset="0"/>
                <a:cs typeface="Courier New" pitchFamily="49" charset="0"/>
              </a:rPr>
              <a:t>rgb</a:t>
            </a:r>
            <a:r>
              <a:rPr lang="en-GB" sz="1800" dirty="0" smtClean="0">
                <a:solidFill>
                  <a:srgbClr val="008000"/>
                </a:solidFill>
                <a:latin typeface="Courier New" pitchFamily="49" charset="0"/>
                <a:cs typeface="Courier New" pitchFamily="49" charset="0"/>
              </a:rPr>
              <a:t>(255, 255, 255)</a:t>
            </a:r>
          </a:p>
          <a:p>
            <a:pPr lvl="1"/>
            <a:r>
              <a:rPr lang="en-GB" sz="2100" dirty="0" err="1">
                <a:latin typeface="Courier New" panose="02070309020205020404" pitchFamily="49" charset="0"/>
                <a:cs typeface="Courier New" panose="02070309020205020404" pitchFamily="49" charset="0"/>
              </a:rPr>
              <a:t>rgba</a:t>
            </a:r>
            <a:r>
              <a:rPr lang="en-GB" sz="2100" dirty="0">
                <a:latin typeface="Courier New" panose="02070309020205020404" pitchFamily="49" charset="0"/>
                <a:cs typeface="Courier New" panose="02070309020205020404" pitchFamily="49" charset="0"/>
              </a:rPr>
              <a:t>(n1, n2, n3, a) </a:t>
            </a:r>
            <a:r>
              <a:rPr lang="th-TH" dirty="0"/>
              <a:t>โดยค่า </a:t>
            </a:r>
            <a:r>
              <a:rPr lang="en-US" dirty="0" err="1"/>
              <a:t>n</a:t>
            </a:r>
            <a:r>
              <a:rPr lang="en-US" baseline="-25000" dirty="0" err="1"/>
              <a:t>i</a:t>
            </a:r>
            <a:r>
              <a:rPr lang="en-US" dirty="0"/>
              <a:t> </a:t>
            </a:r>
            <a:r>
              <a:rPr lang="th-TH" dirty="0"/>
              <a:t>เป็นค่าตั้งแต่ </a:t>
            </a:r>
            <a:r>
              <a:rPr lang="en-US" dirty="0"/>
              <a:t>0-255 </a:t>
            </a:r>
            <a:r>
              <a:rPr lang="th-TH" dirty="0" smtClean="0"/>
              <a:t>หรือเปอร์เซ็นต์</a:t>
            </a:r>
            <a:r>
              <a:rPr lang="en-US" dirty="0" smtClean="0"/>
              <a:t> a </a:t>
            </a:r>
            <a:r>
              <a:rPr lang="th-TH" dirty="0" smtClean="0"/>
              <a:t>เป็นค่า </a:t>
            </a:r>
            <a:r>
              <a:rPr lang="en-US" dirty="0" smtClean="0"/>
              <a:t>alpha (0-1)</a:t>
            </a:r>
            <a:endParaRPr lang="en-US" dirty="0"/>
          </a:p>
          <a:p>
            <a:pPr lvl="2"/>
            <a:r>
              <a:rPr lang="en-GB" sz="1800" dirty="0" err="1" smtClean="0">
                <a:solidFill>
                  <a:srgbClr val="008000"/>
                </a:solidFill>
                <a:latin typeface="Courier New" pitchFamily="49" charset="0"/>
                <a:cs typeface="Courier New" pitchFamily="49" charset="0"/>
              </a:rPr>
              <a:t>rgba</a:t>
            </a:r>
            <a:r>
              <a:rPr lang="en-GB" sz="1800" dirty="0" smtClean="0">
                <a:solidFill>
                  <a:srgbClr val="008000"/>
                </a:solidFill>
                <a:latin typeface="Courier New" pitchFamily="49" charset="0"/>
                <a:cs typeface="Courier New" pitchFamily="49" charset="0"/>
              </a:rPr>
              <a:t>(255</a:t>
            </a:r>
            <a:r>
              <a:rPr lang="en-GB" sz="1800" dirty="0">
                <a:solidFill>
                  <a:srgbClr val="008000"/>
                </a:solidFill>
                <a:latin typeface="Courier New" pitchFamily="49" charset="0"/>
                <a:cs typeface="Courier New" pitchFamily="49" charset="0"/>
              </a:rPr>
              <a:t>, 255, </a:t>
            </a:r>
            <a:r>
              <a:rPr lang="en-GB" sz="1800" dirty="0" smtClean="0">
                <a:solidFill>
                  <a:srgbClr val="008000"/>
                </a:solidFill>
                <a:latin typeface="Courier New" pitchFamily="49" charset="0"/>
                <a:cs typeface="Courier New" pitchFamily="49" charset="0"/>
              </a:rPr>
              <a:t>255, 0.3) //</a:t>
            </a:r>
            <a:r>
              <a:rPr lang="th-TH" sz="1800" dirty="0" smtClean="0">
                <a:solidFill>
                  <a:srgbClr val="008000"/>
                </a:solidFill>
                <a:latin typeface="Courier New" pitchFamily="49" charset="0"/>
                <a:cs typeface="Courier New" pitchFamily="49" charset="0"/>
              </a:rPr>
              <a:t> โปร่งแสง </a:t>
            </a:r>
            <a:r>
              <a:rPr lang="en-US" sz="1800" dirty="0" smtClean="0">
                <a:solidFill>
                  <a:srgbClr val="008000"/>
                </a:solidFill>
                <a:latin typeface="Courier New" pitchFamily="49" charset="0"/>
                <a:cs typeface="Courier New" pitchFamily="49" charset="0"/>
              </a:rPr>
              <a:t>30%</a:t>
            </a:r>
            <a:endParaRPr lang="en-GB" sz="1800" dirty="0" smtClean="0">
              <a:solidFill>
                <a:srgbClr val="008000"/>
              </a:solidFill>
              <a:latin typeface="Courier New" pitchFamily="49" charset="0"/>
              <a:cs typeface="Courier New" pitchFamily="49" charset="0"/>
            </a:endParaRPr>
          </a:p>
          <a:p>
            <a:pPr lvl="1"/>
            <a:r>
              <a:rPr lang="en-GB" sz="2100" dirty="0" err="1">
                <a:latin typeface="Courier New" panose="02070309020205020404" pitchFamily="49" charset="0"/>
                <a:cs typeface="Courier New" panose="02070309020205020404" pitchFamily="49" charset="0"/>
              </a:rPr>
              <a:t>hsl</a:t>
            </a:r>
            <a:r>
              <a:rPr lang="en-GB" sz="2100" dirty="0">
                <a:latin typeface="Courier New" panose="02070309020205020404" pitchFamily="49" charset="0"/>
                <a:cs typeface="Courier New" panose="02070309020205020404" pitchFamily="49" charset="0"/>
              </a:rPr>
              <a:t>(hue, sat, light) </a:t>
            </a:r>
            <a:r>
              <a:rPr lang="th-TH" dirty="0"/>
              <a:t>โดยค่า </a:t>
            </a:r>
            <a:r>
              <a:rPr lang="en-US" dirty="0" smtClean="0"/>
              <a:t>hue </a:t>
            </a:r>
            <a:r>
              <a:rPr lang="th-TH" dirty="0"/>
              <a:t>เป็นค่าตั้งแต่ </a:t>
            </a:r>
            <a:r>
              <a:rPr lang="en-US" dirty="0" smtClean="0"/>
              <a:t>0-360 (0-red, 120-green, 240-blue)</a:t>
            </a:r>
            <a:endParaRPr lang="en-US" dirty="0"/>
          </a:p>
          <a:p>
            <a:pPr lvl="2"/>
            <a:r>
              <a:rPr lang="en-GB" sz="1800" dirty="0" err="1" smtClean="0">
                <a:solidFill>
                  <a:srgbClr val="008000"/>
                </a:solidFill>
                <a:latin typeface="Courier New" pitchFamily="49" charset="0"/>
                <a:cs typeface="Courier New" pitchFamily="49" charset="0"/>
              </a:rPr>
              <a:t>hsl</a:t>
            </a:r>
            <a:r>
              <a:rPr lang="en-GB" sz="1800" dirty="0" smtClean="0">
                <a:solidFill>
                  <a:srgbClr val="008000"/>
                </a:solidFill>
                <a:latin typeface="Courier New" pitchFamily="49" charset="0"/>
                <a:cs typeface="Courier New" pitchFamily="49" charset="0"/>
              </a:rPr>
              <a:t>(120, 100%, 25%) </a:t>
            </a:r>
            <a:r>
              <a:rPr lang="en-GB" sz="1800" dirty="0">
                <a:solidFill>
                  <a:srgbClr val="008000"/>
                </a:solidFill>
                <a:latin typeface="Courier New" pitchFamily="49" charset="0"/>
                <a:cs typeface="Courier New" pitchFamily="49" charset="0"/>
              </a:rPr>
              <a:t>//</a:t>
            </a:r>
            <a:r>
              <a:rPr lang="th-TH" sz="1800" dirty="0">
                <a:solidFill>
                  <a:srgbClr val="008000"/>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dark green</a:t>
            </a:r>
            <a:endParaRPr lang="en-US" dirty="0" smtClean="0"/>
          </a:p>
          <a:p>
            <a:pPr lvl="1"/>
            <a:r>
              <a:rPr lang="th-TH" dirty="0" smtClean="0"/>
              <a:t>การ</a:t>
            </a:r>
            <a:r>
              <a:rPr lang="th-TH" dirty="0"/>
              <a:t>เลือก</a:t>
            </a:r>
            <a:r>
              <a:rPr lang="th-TH" dirty="0" smtClean="0"/>
              <a:t>สีการเข้ากันของสี</a:t>
            </a:r>
            <a:r>
              <a:rPr lang="en-US" dirty="0" smtClean="0"/>
              <a:t>:</a:t>
            </a:r>
            <a:r>
              <a:rPr lang="th-TH" dirty="0" smtClean="0"/>
              <a:t> </a:t>
            </a:r>
            <a:r>
              <a:rPr lang="en-US" sz="2100" i="1" dirty="0">
                <a:latin typeface="Tahoma" panose="020B0604030504040204" pitchFamily="34" charset="0"/>
                <a:ea typeface="Tahoma" panose="020B0604030504040204" pitchFamily="34" charset="0"/>
                <a:cs typeface="Tahoma" panose="020B0604030504040204" pitchFamily="34" charset="0"/>
              </a:rPr>
              <a:t>https://kuler.adobe.com/</a:t>
            </a:r>
            <a:endParaRPr lang="th-TH" i="1" dirty="0">
              <a:latin typeface="Tahoma" panose="020B0604030504040204" pitchFamily="34" charset="0"/>
              <a:ea typeface="Tahoma" panose="020B0604030504040204" pitchFamily="34" charset="0"/>
              <a:cs typeface="Tahoma" panose="020B0604030504040204" pitchFamily="34" charset="0"/>
            </a:endParaRPr>
          </a:p>
          <a:p>
            <a:pPr lvl="2"/>
            <a:endParaRPr lang="en-GB" dirty="0" smtClean="0"/>
          </a:p>
        </p:txBody>
      </p:sp>
      <p:sp>
        <p:nvSpPr>
          <p:cNvPr id="4" name="Date Placeholder 3"/>
          <p:cNvSpPr>
            <a:spLocks noGrp="1"/>
          </p:cNvSpPr>
          <p:nvPr>
            <p:ph type="dt" sz="half" idx="10"/>
          </p:nvPr>
        </p:nvSpPr>
        <p:spPr/>
        <p:txBody>
          <a:bodyPr/>
          <a:lstStyle/>
          <a:p>
            <a:r>
              <a:rPr lang="en-US" smtClean="0"/>
              <a:t>Lecture 03</a:t>
            </a:r>
            <a:endParaRPr lang="en-US" altLang="en-US" dirty="0"/>
          </a:p>
        </p:txBody>
      </p:sp>
      <p:sp>
        <p:nvSpPr>
          <p:cNvPr id="6" name="Footer Placeholder 5"/>
          <p:cNvSpPr>
            <a:spLocks noGrp="1"/>
          </p:cNvSpPr>
          <p:nvPr>
            <p:ph type="ftr" sz="quarter" idx="11"/>
          </p:nvPr>
        </p:nvSpPr>
        <p:spPr/>
        <p:txBody>
          <a:bodyPr/>
          <a:lstStyle/>
          <a:p>
            <a:r>
              <a:rPr lang="en-US" smtClean="0"/>
              <a:t>CS 485 Web ApplicationDevelopment © 2016 by Y. Temtanapat</a:t>
            </a:r>
            <a:endParaRPr lang="en-US"/>
          </a:p>
        </p:txBody>
      </p:sp>
      <p:sp>
        <p:nvSpPr>
          <p:cNvPr id="5" name="Slide Number Placeholder 4"/>
          <p:cNvSpPr>
            <a:spLocks noGrp="1"/>
          </p:cNvSpPr>
          <p:nvPr>
            <p:ph type="sldNum" sz="quarter" idx="12"/>
          </p:nvPr>
        </p:nvSpPr>
        <p:spPr/>
        <p:txBody>
          <a:bodyPr/>
          <a:lstStyle/>
          <a:p>
            <a:r>
              <a:rPr lang="en-US" smtClean="0"/>
              <a:t> </a:t>
            </a:r>
            <a:fld id="{0FE66F75-09C2-4BED-B820-80EFA7AA6B7C}" type="slidenum">
              <a:rPr lang="en-US" smtClean="0"/>
              <a:pPr/>
              <a:t>23</a:t>
            </a:fld>
            <a:endParaRPr lang="en-US"/>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th-TH" smtClean="0"/>
              <a:t>ตัวอย่าง </a:t>
            </a:r>
            <a:r>
              <a:rPr lang="en-GB" smtClean="0"/>
              <a:t>Font Properties </a:t>
            </a:r>
            <a:endParaRPr lang="en-GB" dirty="0" smtClean="0"/>
          </a:p>
        </p:txBody>
      </p:sp>
      <p:sp>
        <p:nvSpPr>
          <p:cNvPr id="20483" name="Rectangle 3"/>
          <p:cNvSpPr>
            <a:spLocks noGrp="1" noChangeArrowheads="1"/>
          </p:cNvSpPr>
          <p:nvPr>
            <p:ph type="body" idx="1"/>
          </p:nvPr>
        </p:nvSpPr>
        <p:spPr/>
        <p:txBody>
          <a:bodyPr>
            <a:normAutofit fontScale="92500" lnSpcReduction="10000"/>
          </a:bodyPr>
          <a:lstStyle/>
          <a:p>
            <a:r>
              <a:rPr lang="en-GB" sz="2000" dirty="0" smtClean="0">
                <a:solidFill>
                  <a:srgbClr val="0000CC"/>
                </a:solidFill>
                <a:latin typeface="Courier New" pitchFamily="49" charset="0"/>
                <a:cs typeface="Courier New" pitchFamily="49" charset="0"/>
              </a:rPr>
              <a:t>font-family</a:t>
            </a:r>
            <a:r>
              <a:rPr lang="en-US" dirty="0" smtClean="0"/>
              <a:t>: </a:t>
            </a:r>
            <a:r>
              <a:rPr lang="th-TH" dirty="0" smtClean="0"/>
              <a:t>ระบุ </a:t>
            </a:r>
            <a:r>
              <a:rPr lang="en-US" dirty="0" smtClean="0"/>
              <a:t>list </a:t>
            </a:r>
            <a:r>
              <a:rPr lang="th-TH" dirty="0" smtClean="0"/>
              <a:t>ของชื่อ </a:t>
            </a:r>
            <a:r>
              <a:rPr lang="en-US" dirty="0" smtClean="0"/>
              <a:t>font; browser </a:t>
            </a:r>
            <a:r>
              <a:rPr lang="th-TH" dirty="0" smtClean="0"/>
              <a:t>ใช้ตัวแรกที่มันหาได้</a:t>
            </a:r>
          </a:p>
          <a:p>
            <a:pPr lvl="1"/>
            <a:r>
              <a:rPr lang="en-US" sz="1600" dirty="0" smtClean="0">
                <a:solidFill>
                  <a:srgbClr val="00B050"/>
                </a:solidFill>
                <a:latin typeface="Courier New" pitchFamily="49" charset="0"/>
                <a:cs typeface="Courier New" pitchFamily="49" charset="0"/>
              </a:rPr>
              <a:t>font-family:"Tahoma", Georgia, sans-serif;</a:t>
            </a:r>
            <a:endParaRPr lang="en-GB" sz="1600" dirty="0" smtClean="0">
              <a:solidFill>
                <a:srgbClr val="00B050"/>
              </a:solidFill>
              <a:latin typeface="Courier New" pitchFamily="49" charset="0"/>
              <a:cs typeface="Courier New" pitchFamily="49" charset="0"/>
            </a:endParaRPr>
          </a:p>
          <a:p>
            <a:r>
              <a:rPr lang="en-GB" sz="2000" dirty="0" smtClean="0">
                <a:solidFill>
                  <a:srgbClr val="0000CC"/>
                </a:solidFill>
                <a:latin typeface="Courier New" pitchFamily="49" charset="0"/>
                <a:cs typeface="Courier New" pitchFamily="49" charset="0"/>
              </a:rPr>
              <a:t>font-size</a:t>
            </a:r>
            <a:r>
              <a:rPr lang="en-US" dirty="0" smtClean="0"/>
              <a:t>: </a:t>
            </a:r>
            <a:r>
              <a:rPr lang="th-TH" dirty="0" smtClean="0"/>
              <a:t>ค่าที่เป็นได้เป็น </a:t>
            </a:r>
            <a:r>
              <a:rPr lang="en-US" dirty="0" smtClean="0"/>
              <a:t>length </a:t>
            </a:r>
            <a:r>
              <a:rPr lang="th-TH" dirty="0" smtClean="0"/>
              <a:t>หรือชื่อ</a:t>
            </a:r>
            <a:r>
              <a:rPr lang="en-US" dirty="0" smtClean="0"/>
              <a:t> </a:t>
            </a:r>
            <a:r>
              <a:rPr lang="th-TH" dirty="0" smtClean="0"/>
              <a:t>เช่น </a:t>
            </a:r>
            <a:r>
              <a:rPr lang="en-GB" dirty="0" smtClean="0"/>
              <a:t>small, medium, </a:t>
            </a:r>
            <a:r>
              <a:rPr lang="th-TH" dirty="0" smtClean="0"/>
              <a:t>ฯลฯ</a:t>
            </a:r>
            <a:endParaRPr lang="en-US" dirty="0" smtClean="0"/>
          </a:p>
          <a:p>
            <a:pPr lvl="1"/>
            <a:r>
              <a:rPr lang="en-US" sz="1600" dirty="0" smtClean="0">
                <a:solidFill>
                  <a:srgbClr val="00B050"/>
                </a:solidFill>
                <a:latin typeface="Courier New" pitchFamily="49" charset="0"/>
                <a:cs typeface="Courier New" pitchFamily="49" charset="0"/>
              </a:rPr>
              <a:t>font-size:2.5em; </a:t>
            </a:r>
            <a:r>
              <a:rPr lang="en-US" sz="1400" dirty="0" smtClean="0">
                <a:latin typeface="Tahoma" pitchFamily="34" charset="0"/>
                <a:ea typeface="Tahoma" pitchFamily="34" charset="0"/>
                <a:cs typeface="Tahoma" pitchFamily="34" charset="0"/>
              </a:rPr>
              <a:t>/* pixels/16=</a:t>
            </a:r>
            <a:r>
              <a:rPr lang="en-US" sz="1400" dirty="0" err="1" smtClean="0">
                <a:latin typeface="Tahoma" pitchFamily="34" charset="0"/>
                <a:ea typeface="Tahoma" pitchFamily="34" charset="0"/>
                <a:cs typeface="Tahoma" pitchFamily="34" charset="0"/>
              </a:rPr>
              <a:t>em</a:t>
            </a:r>
            <a:r>
              <a:rPr lang="en-US" sz="1400" dirty="0" smtClean="0">
                <a:latin typeface="Tahoma" pitchFamily="34" charset="0"/>
                <a:ea typeface="Tahoma" pitchFamily="34" charset="0"/>
                <a:cs typeface="Tahoma" pitchFamily="34" charset="0"/>
              </a:rPr>
              <a:t> */</a:t>
            </a:r>
            <a:endParaRPr lang="en-GB" sz="1400" dirty="0" smtClean="0">
              <a:latin typeface="Tahoma" pitchFamily="34" charset="0"/>
              <a:ea typeface="Tahoma" pitchFamily="34" charset="0"/>
              <a:cs typeface="Tahoma" pitchFamily="34" charset="0"/>
            </a:endParaRPr>
          </a:p>
          <a:p>
            <a:r>
              <a:rPr lang="en-GB" sz="2000" dirty="0" smtClean="0">
                <a:solidFill>
                  <a:srgbClr val="0000CC"/>
                </a:solidFill>
                <a:latin typeface="Courier New" pitchFamily="49" charset="0"/>
                <a:cs typeface="Courier New" pitchFamily="49" charset="0"/>
              </a:rPr>
              <a:t>font-style</a:t>
            </a:r>
            <a:r>
              <a:rPr lang="en-US" dirty="0" smtClean="0"/>
              <a:t>: </a:t>
            </a:r>
            <a:r>
              <a:rPr lang="th-TH" dirty="0" smtClean="0"/>
              <a:t>ระบุตัวธรรมดา</a:t>
            </a:r>
            <a:r>
              <a:rPr lang="en-US" dirty="0" smtClean="0"/>
              <a:t>/</a:t>
            </a:r>
            <a:r>
              <a:rPr lang="th-TH" dirty="0" smtClean="0"/>
              <a:t>เอียง</a:t>
            </a:r>
            <a:r>
              <a:rPr lang="en-US" dirty="0" smtClean="0"/>
              <a:t> </a:t>
            </a:r>
            <a:r>
              <a:rPr lang="th-TH" dirty="0" smtClean="0"/>
              <a:t>มีค่าเป็น </a:t>
            </a:r>
            <a:r>
              <a:rPr lang="en-GB" dirty="0" smtClean="0"/>
              <a:t>normal, italic, </a:t>
            </a:r>
            <a:r>
              <a:rPr lang="en-US" dirty="0" smtClean="0"/>
              <a:t>oblique</a:t>
            </a:r>
          </a:p>
          <a:p>
            <a:pPr lvl="1"/>
            <a:r>
              <a:rPr lang="en-US" sz="1600" dirty="0" smtClean="0">
                <a:solidFill>
                  <a:srgbClr val="00B050"/>
                </a:solidFill>
                <a:latin typeface="Courier New" pitchFamily="49" charset="0"/>
                <a:cs typeface="Courier New" pitchFamily="49" charset="0"/>
              </a:rPr>
              <a:t>font-</a:t>
            </a:r>
            <a:r>
              <a:rPr lang="en-US" sz="1600" dirty="0" err="1" smtClean="0">
                <a:solidFill>
                  <a:srgbClr val="00B050"/>
                </a:solidFill>
                <a:latin typeface="Courier New" pitchFamily="49" charset="0"/>
                <a:cs typeface="Courier New" pitchFamily="49" charset="0"/>
              </a:rPr>
              <a:t>style:italic</a:t>
            </a:r>
            <a:r>
              <a:rPr lang="en-US" sz="1600" dirty="0" smtClean="0">
                <a:solidFill>
                  <a:srgbClr val="00B050"/>
                </a:solidFill>
                <a:latin typeface="Courier New" pitchFamily="49" charset="0"/>
                <a:cs typeface="Courier New" pitchFamily="49" charset="0"/>
              </a:rPr>
              <a:t>;</a:t>
            </a:r>
            <a:endParaRPr lang="en-GB" dirty="0" smtClean="0">
              <a:latin typeface="Courier New" pitchFamily="49" charset="0"/>
              <a:cs typeface="Courier New" pitchFamily="49" charset="0"/>
            </a:endParaRPr>
          </a:p>
          <a:p>
            <a:r>
              <a:rPr lang="en-GB" sz="2000" dirty="0" smtClean="0">
                <a:solidFill>
                  <a:srgbClr val="0000CC"/>
                </a:solidFill>
                <a:latin typeface="Courier New" pitchFamily="49" charset="0"/>
                <a:cs typeface="Courier New" pitchFamily="49" charset="0"/>
              </a:rPr>
              <a:t>font-weight</a:t>
            </a:r>
            <a:r>
              <a:rPr lang="en-GB" dirty="0" smtClean="0"/>
              <a:t>: </a:t>
            </a:r>
            <a:r>
              <a:rPr lang="th-TH" dirty="0" smtClean="0"/>
              <a:t>ระบุความหนา เช่น </a:t>
            </a:r>
            <a:r>
              <a:rPr lang="en-GB" dirty="0" smtClean="0"/>
              <a:t>bolder, lighter, bold, normal</a:t>
            </a:r>
          </a:p>
          <a:p>
            <a:pPr lvl="1"/>
            <a:r>
              <a:rPr lang="en-US" sz="1600" dirty="0" smtClean="0">
                <a:solidFill>
                  <a:srgbClr val="00B050"/>
                </a:solidFill>
                <a:latin typeface="Courier New" pitchFamily="49" charset="0"/>
                <a:cs typeface="Courier New" pitchFamily="49" charset="0"/>
              </a:rPr>
              <a:t>font-</a:t>
            </a:r>
            <a:r>
              <a:rPr lang="en-US" sz="1600" dirty="0" err="1" smtClean="0">
                <a:solidFill>
                  <a:srgbClr val="00B050"/>
                </a:solidFill>
                <a:latin typeface="Courier New" pitchFamily="49" charset="0"/>
                <a:cs typeface="Courier New" pitchFamily="49" charset="0"/>
              </a:rPr>
              <a:t>weight:lighter</a:t>
            </a:r>
            <a:r>
              <a:rPr lang="en-US" sz="1600" dirty="0" smtClean="0">
                <a:solidFill>
                  <a:srgbClr val="00B050"/>
                </a:solidFill>
                <a:latin typeface="Courier New" pitchFamily="49" charset="0"/>
                <a:cs typeface="Courier New" pitchFamily="49" charset="0"/>
              </a:rPr>
              <a:t>;</a:t>
            </a:r>
            <a:endParaRPr lang="en-GB" dirty="0" smtClean="0"/>
          </a:p>
          <a:p>
            <a:r>
              <a:rPr lang="en-GB" sz="2000" dirty="0" smtClean="0">
                <a:solidFill>
                  <a:srgbClr val="0000CC"/>
                </a:solidFill>
                <a:latin typeface="Courier New" pitchFamily="49" charset="0"/>
                <a:cs typeface="Courier New" pitchFamily="49" charset="0"/>
              </a:rPr>
              <a:t>font</a:t>
            </a:r>
            <a:r>
              <a:rPr lang="en-US" dirty="0" smtClean="0"/>
              <a:t>:</a:t>
            </a:r>
            <a:r>
              <a:rPr lang="en-GB" dirty="0" smtClean="0"/>
              <a:t> </a:t>
            </a:r>
            <a:r>
              <a:rPr lang="th-TH" dirty="0" smtClean="0"/>
              <a:t>ระบุ </a:t>
            </a:r>
            <a:r>
              <a:rPr lang="en-GB" dirty="0" smtClean="0"/>
              <a:t>list </a:t>
            </a:r>
            <a:r>
              <a:rPr lang="th-TH" dirty="0" smtClean="0"/>
              <a:t>ของ</a:t>
            </a:r>
            <a:r>
              <a:rPr lang="en-US" dirty="0" smtClean="0"/>
              <a:t> font</a:t>
            </a:r>
            <a:r>
              <a:rPr lang="th-TH" dirty="0" smtClean="0"/>
              <a:t> </a:t>
            </a:r>
            <a:r>
              <a:rPr lang="en-GB" dirty="0" smtClean="0"/>
              <a:t>properties</a:t>
            </a:r>
            <a:r>
              <a:rPr lang="th-TH" dirty="0" smtClean="0"/>
              <a:t> มีลำดับ</a:t>
            </a:r>
            <a:r>
              <a:rPr lang="en-GB" dirty="0" smtClean="0"/>
              <a:t> </a:t>
            </a:r>
            <a:r>
              <a:rPr lang="en-GB" dirty="0" smtClean="0">
                <a:solidFill>
                  <a:schemeClr val="accent1">
                    <a:lumMod val="50000"/>
                  </a:schemeClr>
                </a:solidFill>
              </a:rPr>
              <a:t>style-variant-weight-size-family</a:t>
            </a:r>
            <a:r>
              <a:rPr lang="en-GB" dirty="0" smtClean="0"/>
              <a:t> </a:t>
            </a:r>
          </a:p>
          <a:p>
            <a:pPr lvl="1"/>
            <a:r>
              <a:rPr lang="th-TH" dirty="0" smtClean="0"/>
              <a:t>บังคับต้องมี </a:t>
            </a:r>
            <a:r>
              <a:rPr lang="en-US" dirty="0" smtClean="0"/>
              <a:t>size </a:t>
            </a:r>
            <a:r>
              <a:rPr lang="th-TH" dirty="0" smtClean="0"/>
              <a:t>และ </a:t>
            </a:r>
            <a:r>
              <a:rPr lang="en-US" dirty="0" smtClean="0"/>
              <a:t>family</a:t>
            </a:r>
            <a:endParaRPr lang="en-GB" dirty="0" smtClean="0"/>
          </a:p>
          <a:p>
            <a:pPr lvl="1"/>
            <a:r>
              <a:rPr lang="en-GB" sz="1600" dirty="0" smtClean="0">
                <a:solidFill>
                  <a:srgbClr val="00B050"/>
                </a:solidFill>
                <a:latin typeface="Courier New" pitchFamily="49" charset="0"/>
                <a:cs typeface="Courier New" pitchFamily="49" charset="0"/>
              </a:rPr>
              <a:t>font: bolder 12pt </a:t>
            </a:r>
            <a:r>
              <a:rPr lang="en-GB" sz="1600" dirty="0" err="1" smtClean="0">
                <a:solidFill>
                  <a:srgbClr val="00B050"/>
                </a:solidFill>
                <a:latin typeface="Courier New" pitchFamily="49" charset="0"/>
                <a:cs typeface="Courier New" pitchFamily="49" charset="0"/>
              </a:rPr>
              <a:t>Arial,Helvetica,serif</a:t>
            </a:r>
            <a:r>
              <a:rPr lang="en-GB" sz="1600" dirty="0" smtClean="0">
                <a:solidFill>
                  <a:srgbClr val="00B050"/>
                </a:solidFill>
                <a:latin typeface="Courier New" pitchFamily="49" charset="0"/>
                <a:cs typeface="Courier New" pitchFamily="49" charset="0"/>
              </a:rPr>
              <a:t>;</a:t>
            </a:r>
          </a:p>
          <a:p>
            <a:endParaRPr lang="en-GB" dirty="0" smtClean="0"/>
          </a:p>
        </p:txBody>
      </p:sp>
      <p:sp>
        <p:nvSpPr>
          <p:cNvPr id="5" name="Date Placeholder 4"/>
          <p:cNvSpPr>
            <a:spLocks noGrp="1"/>
          </p:cNvSpPr>
          <p:nvPr>
            <p:ph type="dt" sz="half" idx="10"/>
          </p:nvPr>
        </p:nvSpPr>
        <p:spPr/>
        <p:txBody>
          <a:bodyPr/>
          <a:lstStyle/>
          <a:p>
            <a:r>
              <a:rPr lang="en-US" smtClean="0"/>
              <a:t>Lecture 03</a:t>
            </a:r>
            <a:endParaRPr lang="en-US" altLang="en-US" dirty="0"/>
          </a:p>
        </p:txBody>
      </p:sp>
      <p:sp>
        <p:nvSpPr>
          <p:cNvPr id="7" name="Footer Placeholder 6"/>
          <p:cNvSpPr>
            <a:spLocks noGrp="1"/>
          </p:cNvSpPr>
          <p:nvPr>
            <p:ph type="ftr" sz="quarter" idx="11"/>
          </p:nvPr>
        </p:nvSpPr>
        <p:spPr/>
        <p:txBody>
          <a:bodyPr/>
          <a:lstStyle/>
          <a:p>
            <a:r>
              <a:rPr lang="en-US" smtClean="0"/>
              <a:t>CS 485 Web ApplicationDevelopment © 2016 by Y. Temtanapat</a:t>
            </a:r>
            <a:endParaRPr lang="en-US"/>
          </a:p>
        </p:txBody>
      </p:sp>
      <p:sp>
        <p:nvSpPr>
          <p:cNvPr id="6" name="Slide Number Placeholder 5"/>
          <p:cNvSpPr>
            <a:spLocks noGrp="1"/>
          </p:cNvSpPr>
          <p:nvPr>
            <p:ph type="sldNum" sz="quarter" idx="12"/>
          </p:nvPr>
        </p:nvSpPr>
        <p:spPr/>
        <p:txBody>
          <a:bodyPr/>
          <a:lstStyle/>
          <a:p>
            <a:r>
              <a:rPr lang="en-US" smtClean="0"/>
              <a:t> </a:t>
            </a:r>
            <a:fld id="{0FE66F75-09C2-4BED-B820-80EFA7AA6B7C}" type="slidenum">
              <a:rPr lang="en-US" smtClean="0"/>
              <a:pPr/>
              <a:t>24</a:t>
            </a:fld>
            <a:endParaRPr lang="en-US"/>
          </a:p>
        </p:txBody>
      </p:sp>
      <p:sp>
        <p:nvSpPr>
          <p:cNvPr id="8" name="TextBox 7"/>
          <p:cNvSpPr txBox="1"/>
          <p:nvPr/>
        </p:nvSpPr>
        <p:spPr>
          <a:xfrm>
            <a:off x="6389682" y="2057400"/>
            <a:ext cx="2698046" cy="307777"/>
          </a:xfrm>
          <a:prstGeom prst="rect">
            <a:avLst/>
          </a:prstGeom>
          <a:solidFill>
            <a:srgbClr val="FFFFCC"/>
          </a:solidFill>
        </p:spPr>
        <p:txBody>
          <a:bodyPr wrap="none" rtlCol="0">
            <a:spAutoFit/>
          </a:bodyPr>
          <a:lstStyle/>
          <a:p>
            <a:r>
              <a:rPr lang="th-TH" sz="1400" dirty="0" smtClean="0">
                <a:latin typeface="Tahoma" pitchFamily="34" charset="0"/>
                <a:ea typeface="Tahoma" pitchFamily="34" charset="0"/>
                <a:cs typeface="Tahoma" pitchFamily="34" charset="0"/>
              </a:rPr>
              <a:t>ถ้าชื่อ </a:t>
            </a:r>
            <a:r>
              <a:rPr lang="en-US" sz="1400" dirty="0" smtClean="0">
                <a:latin typeface="Tahoma" pitchFamily="34" charset="0"/>
                <a:ea typeface="Tahoma" pitchFamily="34" charset="0"/>
                <a:cs typeface="Tahoma" pitchFamily="34" charset="0"/>
              </a:rPr>
              <a:t>font </a:t>
            </a:r>
            <a:r>
              <a:rPr lang="th-TH" sz="1400" dirty="0" smtClean="0">
                <a:latin typeface="Tahoma" pitchFamily="34" charset="0"/>
                <a:ea typeface="Tahoma" pitchFamily="34" charset="0"/>
                <a:cs typeface="Tahoma" pitchFamily="34" charset="0"/>
              </a:rPr>
              <a:t>มีช่องว่างต้องใส่ </a:t>
            </a:r>
            <a:r>
              <a:rPr lang="en-US" sz="1400" dirty="0" smtClean="0">
                <a:latin typeface="Tahoma" pitchFamily="34" charset="0"/>
                <a:ea typeface="Tahoma" pitchFamily="34" charset="0"/>
                <a:cs typeface="Tahoma" pitchFamily="34" charset="0"/>
              </a:rPr>
              <a:t>quote</a:t>
            </a:r>
            <a:endParaRPr lang="th-TH" sz="1400" dirty="0">
              <a:latin typeface="Tahoma" pitchFamily="34" charset="0"/>
              <a:ea typeface="Tahoma" pitchFamily="34" charset="0"/>
              <a:cs typeface="Tahoma" pitchFamily="34" charset="0"/>
            </a:endParaRPr>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th-TH" dirty="0" smtClean="0"/>
              <a:t>ตัวอย่าง </a:t>
            </a:r>
            <a:r>
              <a:rPr lang="en-GB" dirty="0" smtClean="0"/>
              <a:t>List Properties</a:t>
            </a:r>
          </a:p>
        </p:txBody>
      </p:sp>
      <p:sp>
        <p:nvSpPr>
          <p:cNvPr id="21507" name="Rectangle 3"/>
          <p:cNvSpPr>
            <a:spLocks noGrp="1" noChangeArrowheads="1"/>
          </p:cNvSpPr>
          <p:nvPr>
            <p:ph type="body" idx="1"/>
          </p:nvPr>
        </p:nvSpPr>
        <p:spPr/>
        <p:txBody>
          <a:bodyPr/>
          <a:lstStyle/>
          <a:p>
            <a:r>
              <a:rPr lang="en-GB" dirty="0" smtClean="0"/>
              <a:t>List property: </a:t>
            </a:r>
            <a:r>
              <a:rPr lang="th-TH" dirty="0" smtClean="0"/>
              <a:t>ใช้กำหนดชนิด </a:t>
            </a:r>
            <a:r>
              <a:rPr lang="en-US" dirty="0" smtClean="0"/>
              <a:t>bullet, number </a:t>
            </a:r>
            <a:r>
              <a:rPr lang="th-TH" dirty="0" smtClean="0"/>
              <a:t>หรือภาพที่จะใช้กับ </a:t>
            </a:r>
            <a:r>
              <a:rPr lang="en-US" dirty="0" smtClean="0"/>
              <a:t>list</a:t>
            </a:r>
            <a:r>
              <a:rPr lang="en-GB" dirty="0" smtClean="0"/>
              <a:t> </a:t>
            </a:r>
            <a:endParaRPr lang="th-TH" dirty="0" smtClean="0"/>
          </a:p>
          <a:p>
            <a:pPr lvl="1"/>
            <a:r>
              <a:rPr lang="en-GB" sz="1800" dirty="0" smtClean="0">
                <a:solidFill>
                  <a:srgbClr val="0000CC"/>
                </a:solidFill>
                <a:latin typeface="Courier New" pitchFamily="49" charset="0"/>
                <a:cs typeface="Courier New" pitchFamily="49" charset="0"/>
              </a:rPr>
              <a:t>list-style-type</a:t>
            </a:r>
            <a:r>
              <a:rPr lang="en-GB" dirty="0" smtClean="0"/>
              <a:t> </a:t>
            </a:r>
            <a:r>
              <a:rPr lang="th-TH" dirty="0" smtClean="0"/>
              <a:t>ของ </a:t>
            </a:r>
            <a:r>
              <a:rPr lang="en-US" dirty="0" smtClean="0"/>
              <a:t>unordered list </a:t>
            </a:r>
            <a:r>
              <a:rPr lang="th-TH" dirty="0" smtClean="0"/>
              <a:t>โดยกำหนดใน </a:t>
            </a:r>
            <a:r>
              <a:rPr lang="en-US" sz="1600" dirty="0" smtClean="0">
                <a:solidFill>
                  <a:srgbClr val="008000"/>
                </a:solidFill>
                <a:latin typeface="Courier New" pitchFamily="49" charset="0"/>
                <a:cs typeface="Courier New" pitchFamily="49" charset="0"/>
              </a:rPr>
              <a:t>&lt;</a:t>
            </a:r>
            <a:r>
              <a:rPr lang="en-US" sz="1600" dirty="0" err="1" smtClean="0">
                <a:solidFill>
                  <a:srgbClr val="008000"/>
                </a:solidFill>
                <a:latin typeface="Courier New" pitchFamily="49" charset="0"/>
                <a:cs typeface="Courier New" pitchFamily="49" charset="0"/>
              </a:rPr>
              <a:t>ul</a:t>
            </a:r>
            <a:r>
              <a:rPr lang="en-US" sz="1600" dirty="0" smtClean="0">
                <a:solidFill>
                  <a:srgbClr val="008000"/>
                </a:solidFill>
                <a:latin typeface="Courier New" pitchFamily="49" charset="0"/>
                <a:cs typeface="Courier New" pitchFamily="49" charset="0"/>
              </a:rPr>
              <a:t>&gt;</a:t>
            </a:r>
            <a:r>
              <a:rPr lang="en-US" dirty="0" smtClean="0"/>
              <a:t> </a:t>
            </a:r>
            <a:r>
              <a:rPr lang="th-TH" dirty="0" smtClean="0"/>
              <a:t>หรือ </a:t>
            </a:r>
            <a:r>
              <a:rPr lang="en-US" sz="1600" dirty="0" smtClean="0">
                <a:solidFill>
                  <a:srgbClr val="008000"/>
                </a:solidFill>
                <a:latin typeface="Courier New" pitchFamily="49" charset="0"/>
                <a:cs typeface="Courier New" pitchFamily="49" charset="0"/>
              </a:rPr>
              <a:t>&lt;</a:t>
            </a:r>
            <a:r>
              <a:rPr lang="en-US" sz="1600" dirty="0" err="1" smtClean="0">
                <a:solidFill>
                  <a:srgbClr val="008000"/>
                </a:solidFill>
                <a:latin typeface="Courier New" pitchFamily="49" charset="0"/>
                <a:cs typeface="Courier New" pitchFamily="49" charset="0"/>
              </a:rPr>
              <a:t>li</a:t>
            </a:r>
            <a:r>
              <a:rPr lang="en-US" sz="1600" dirty="0" smtClean="0">
                <a:solidFill>
                  <a:srgbClr val="008000"/>
                </a:solidFill>
                <a:latin typeface="Courier New" pitchFamily="49" charset="0"/>
                <a:cs typeface="Courier New" pitchFamily="49" charset="0"/>
              </a:rPr>
              <a:t>&gt;</a:t>
            </a:r>
            <a:r>
              <a:rPr lang="th-TH" dirty="0" smtClean="0"/>
              <a:t> </a:t>
            </a:r>
            <a:r>
              <a:rPr lang="en-US" dirty="0" smtClean="0"/>
              <a:t>tag</a:t>
            </a:r>
            <a:endParaRPr lang="en-GB" dirty="0" smtClean="0"/>
          </a:p>
          <a:p>
            <a:pPr lvl="2"/>
            <a:r>
              <a:rPr lang="en-GB" dirty="0" smtClean="0"/>
              <a:t>disc (default), square, circle</a:t>
            </a:r>
            <a:r>
              <a:rPr lang="th-TH" dirty="0" smtClean="0"/>
              <a:t> หรือ</a:t>
            </a:r>
            <a:r>
              <a:rPr lang="en-GB" dirty="0" smtClean="0"/>
              <a:t> </a:t>
            </a:r>
            <a:r>
              <a:rPr lang="en-US" dirty="0" smtClean="0"/>
              <a:t>none</a:t>
            </a:r>
            <a:endParaRPr lang="en-GB" dirty="0" smtClean="0"/>
          </a:p>
          <a:p>
            <a:pPr lvl="1"/>
            <a:r>
              <a:rPr lang="en-GB" sz="1800" dirty="0" smtClean="0">
                <a:solidFill>
                  <a:srgbClr val="0000CC"/>
                </a:solidFill>
                <a:latin typeface="Courier New" pitchFamily="49" charset="0"/>
                <a:cs typeface="Courier New" pitchFamily="49" charset="0"/>
              </a:rPr>
              <a:t>list-style-type</a:t>
            </a:r>
            <a:r>
              <a:rPr lang="en-GB" dirty="0" smtClean="0"/>
              <a:t> </a:t>
            </a:r>
            <a:r>
              <a:rPr lang="th-TH" dirty="0" smtClean="0"/>
              <a:t>ของ</a:t>
            </a:r>
            <a:r>
              <a:rPr lang="en-US" dirty="0" smtClean="0"/>
              <a:t> ordered list </a:t>
            </a:r>
            <a:r>
              <a:rPr lang="th-TH" dirty="0" smtClean="0"/>
              <a:t>ใช้กำหนดลักษณะหมายเลขลำดับ เช่น</a:t>
            </a:r>
            <a:endParaRPr lang="en-GB" dirty="0" smtClean="0"/>
          </a:p>
          <a:p>
            <a:pPr lvl="2"/>
            <a:r>
              <a:rPr lang="en-US" dirty="0" smtClean="0"/>
              <a:t>decimal</a:t>
            </a:r>
            <a:r>
              <a:rPr lang="th-TH" dirty="0" smtClean="0"/>
              <a:t> (</a:t>
            </a:r>
            <a:r>
              <a:rPr lang="en-US" dirty="0" smtClean="0"/>
              <a:t>1,2,..), lower-alpha (a, b, ..), upper-alpha, lower-roman (</a:t>
            </a:r>
            <a:r>
              <a:rPr lang="en-US" dirty="0" err="1" smtClean="0"/>
              <a:t>i</a:t>
            </a:r>
            <a:r>
              <a:rPr lang="en-US" dirty="0" smtClean="0"/>
              <a:t>, ii, ..), upper-roman</a:t>
            </a:r>
          </a:p>
          <a:p>
            <a:pPr lvl="1"/>
            <a:r>
              <a:rPr lang="en-GB" sz="1800" dirty="0" smtClean="0">
                <a:solidFill>
                  <a:srgbClr val="0000CC"/>
                </a:solidFill>
                <a:latin typeface="Courier New" pitchFamily="49" charset="0"/>
                <a:cs typeface="Courier New" pitchFamily="49" charset="0"/>
              </a:rPr>
              <a:t>list-style-image</a:t>
            </a:r>
            <a:r>
              <a:rPr lang="en-GB" dirty="0" smtClean="0"/>
              <a:t> </a:t>
            </a:r>
            <a:r>
              <a:rPr lang="th-TH" dirty="0" smtClean="0"/>
              <a:t>ใช้กำหนดรูปภาพที่ใช้แสดง </a:t>
            </a:r>
            <a:r>
              <a:rPr lang="en-US" dirty="0" smtClean="0"/>
              <a:t>List </a:t>
            </a:r>
            <a:r>
              <a:rPr lang="th-TH" dirty="0" smtClean="0"/>
              <a:t>เช่น</a:t>
            </a:r>
            <a:endParaRPr lang="en-GB" dirty="0" smtClean="0"/>
          </a:p>
          <a:p>
            <a:pPr lvl="2"/>
            <a:r>
              <a:rPr lang="en-US" sz="1400" dirty="0" smtClean="0">
                <a:solidFill>
                  <a:srgbClr val="008000"/>
                </a:solidFill>
                <a:latin typeface="Courier New" pitchFamily="49" charset="0"/>
                <a:cs typeface="Courier New" pitchFamily="49" charset="0"/>
              </a:rPr>
              <a:t>list-style-</a:t>
            </a:r>
            <a:r>
              <a:rPr lang="en-US" sz="1400" dirty="0" err="1" smtClean="0">
                <a:solidFill>
                  <a:srgbClr val="008000"/>
                </a:solidFill>
                <a:latin typeface="Courier New" pitchFamily="49" charset="0"/>
                <a:cs typeface="Courier New" pitchFamily="49" charset="0"/>
              </a:rPr>
              <a:t>image:</a:t>
            </a:r>
            <a:r>
              <a:rPr lang="en-US" sz="1400" b="1" dirty="0" err="1" smtClean="0">
                <a:solidFill>
                  <a:srgbClr val="008000"/>
                </a:solidFill>
                <a:latin typeface="Courier New" pitchFamily="49" charset="0"/>
                <a:cs typeface="Courier New" pitchFamily="49" charset="0"/>
              </a:rPr>
              <a:t>url</a:t>
            </a:r>
            <a:r>
              <a:rPr lang="en-US" sz="1400" b="1" dirty="0" smtClean="0">
                <a:solidFill>
                  <a:srgbClr val="008000"/>
                </a:solidFill>
                <a:latin typeface="Courier New" pitchFamily="49" charset="0"/>
                <a:cs typeface="Courier New" pitchFamily="49" charset="0"/>
              </a:rPr>
              <a:t>(</a:t>
            </a:r>
            <a:r>
              <a:rPr lang="en-US" sz="1400" dirty="0" smtClean="0">
                <a:solidFill>
                  <a:srgbClr val="008000"/>
                </a:solidFill>
                <a:latin typeface="Courier New" pitchFamily="49" charset="0"/>
                <a:cs typeface="Courier New" pitchFamily="49" charset="0"/>
              </a:rPr>
              <a:t>'sqaure.gif'</a:t>
            </a:r>
            <a:r>
              <a:rPr lang="en-US" sz="1400" b="1" dirty="0" smtClean="0">
                <a:solidFill>
                  <a:srgbClr val="008000"/>
                </a:solidFill>
                <a:latin typeface="Courier New" pitchFamily="49" charset="0"/>
                <a:cs typeface="Courier New" pitchFamily="49" charset="0"/>
              </a:rPr>
              <a:t>);</a:t>
            </a:r>
            <a:r>
              <a:rPr lang="en-GB" sz="1400" dirty="0" smtClean="0">
                <a:solidFill>
                  <a:srgbClr val="0000CC"/>
                </a:solidFill>
                <a:latin typeface="Courier New" pitchFamily="49" charset="0"/>
                <a:cs typeface="Courier New" pitchFamily="49" charset="0"/>
              </a:rPr>
              <a:t> </a:t>
            </a:r>
            <a:endParaRPr lang="th-TH" sz="1400" dirty="0" smtClean="0">
              <a:solidFill>
                <a:srgbClr val="0000CC"/>
              </a:solidFill>
              <a:latin typeface="Courier New" pitchFamily="49" charset="0"/>
              <a:cs typeface="Courier New" pitchFamily="49" charset="0"/>
            </a:endParaRPr>
          </a:p>
          <a:p>
            <a:pPr lvl="1"/>
            <a:r>
              <a:rPr lang="en-GB" sz="1800" dirty="0" smtClean="0">
                <a:solidFill>
                  <a:srgbClr val="0000CC"/>
                </a:solidFill>
                <a:latin typeface="Courier New" pitchFamily="49" charset="0"/>
                <a:cs typeface="Courier New" pitchFamily="49" charset="0"/>
              </a:rPr>
              <a:t>list-style-</a:t>
            </a:r>
            <a:r>
              <a:rPr lang="en-US" sz="1800" dirty="0" smtClean="0">
                <a:solidFill>
                  <a:srgbClr val="0000CC"/>
                </a:solidFill>
                <a:latin typeface="Courier New" pitchFamily="49" charset="0"/>
                <a:cs typeface="Courier New" pitchFamily="49" charset="0"/>
              </a:rPr>
              <a:t>position</a:t>
            </a:r>
            <a:r>
              <a:rPr lang="en-US" dirty="0" smtClean="0"/>
              <a:t> </a:t>
            </a:r>
            <a:r>
              <a:rPr lang="th-TH" dirty="0" smtClean="0"/>
              <a:t>กำหนดตำแหน่งของ </a:t>
            </a:r>
            <a:r>
              <a:rPr lang="en-US" dirty="0" smtClean="0"/>
              <a:t>bullet:</a:t>
            </a:r>
            <a:r>
              <a:rPr lang="th-TH" dirty="0" smtClean="0"/>
              <a:t> </a:t>
            </a:r>
            <a:r>
              <a:rPr lang="en-US" dirty="0" smtClean="0"/>
              <a:t>inside </a:t>
            </a:r>
            <a:r>
              <a:rPr lang="th-TH" dirty="0" smtClean="0"/>
              <a:t>หรือ </a:t>
            </a:r>
            <a:r>
              <a:rPr lang="en-US" dirty="0" smtClean="0"/>
              <a:t>outside</a:t>
            </a:r>
            <a:endParaRPr lang="en-GB" sz="1800" b="1" dirty="0" smtClean="0">
              <a:solidFill>
                <a:srgbClr val="008000"/>
              </a:solidFill>
              <a:latin typeface="Courier New" pitchFamily="49" charset="0"/>
              <a:cs typeface="Courier New" pitchFamily="49" charset="0"/>
            </a:endParaRPr>
          </a:p>
          <a:p>
            <a:pPr lvl="1"/>
            <a:r>
              <a:rPr lang="en-GB" sz="1800" dirty="0" smtClean="0">
                <a:solidFill>
                  <a:srgbClr val="0000CC"/>
                </a:solidFill>
                <a:latin typeface="Courier New" pitchFamily="49" charset="0"/>
                <a:cs typeface="Courier New" pitchFamily="49" charset="0"/>
              </a:rPr>
              <a:t>list-style</a:t>
            </a:r>
            <a:r>
              <a:rPr lang="en-US" dirty="0" smtClean="0"/>
              <a:t> </a:t>
            </a:r>
            <a:r>
              <a:rPr lang="th-TH" dirty="0" smtClean="0"/>
              <a:t>รูปย่อ โดยมีลำดับ </a:t>
            </a:r>
            <a:r>
              <a:rPr lang="en-US" sz="3000" dirty="0" smtClean="0">
                <a:solidFill>
                  <a:schemeClr val="accent1">
                    <a:lumMod val="50000"/>
                  </a:schemeClr>
                </a:solidFill>
                <a:ea typeface="+mn-ea"/>
              </a:rPr>
              <a:t>type-position-image</a:t>
            </a:r>
            <a:endParaRPr lang="en-GB" sz="3000" dirty="0" smtClean="0">
              <a:solidFill>
                <a:schemeClr val="accent1">
                  <a:lumMod val="50000"/>
                </a:schemeClr>
              </a:solidFill>
              <a:ea typeface="+mn-ea"/>
            </a:endParaRPr>
          </a:p>
        </p:txBody>
      </p:sp>
      <p:sp>
        <p:nvSpPr>
          <p:cNvPr id="5" name="Date Placeholder 4"/>
          <p:cNvSpPr>
            <a:spLocks noGrp="1"/>
          </p:cNvSpPr>
          <p:nvPr>
            <p:ph type="dt" sz="half" idx="10"/>
          </p:nvPr>
        </p:nvSpPr>
        <p:spPr/>
        <p:txBody>
          <a:bodyPr/>
          <a:lstStyle/>
          <a:p>
            <a:r>
              <a:rPr lang="en-US" smtClean="0"/>
              <a:t>Lecture 03</a:t>
            </a:r>
            <a:endParaRPr lang="en-US" altLang="en-US" dirty="0"/>
          </a:p>
        </p:txBody>
      </p:sp>
      <p:sp>
        <p:nvSpPr>
          <p:cNvPr id="7" name="Footer Placeholder 6"/>
          <p:cNvSpPr>
            <a:spLocks noGrp="1"/>
          </p:cNvSpPr>
          <p:nvPr>
            <p:ph type="ftr" sz="quarter" idx="11"/>
          </p:nvPr>
        </p:nvSpPr>
        <p:spPr/>
        <p:txBody>
          <a:bodyPr/>
          <a:lstStyle/>
          <a:p>
            <a:r>
              <a:rPr lang="en-US" smtClean="0"/>
              <a:t>CS 485 Web ApplicationDevelopment © 2016 by Y. Temtanapat</a:t>
            </a:r>
            <a:endParaRPr lang="en-US"/>
          </a:p>
        </p:txBody>
      </p:sp>
      <p:sp>
        <p:nvSpPr>
          <p:cNvPr id="6" name="Slide Number Placeholder 5"/>
          <p:cNvSpPr>
            <a:spLocks noGrp="1"/>
          </p:cNvSpPr>
          <p:nvPr>
            <p:ph type="sldNum" sz="quarter" idx="12"/>
          </p:nvPr>
        </p:nvSpPr>
        <p:spPr/>
        <p:txBody>
          <a:bodyPr/>
          <a:lstStyle/>
          <a:p>
            <a:r>
              <a:rPr lang="en-US" smtClean="0"/>
              <a:t> </a:t>
            </a:r>
            <a:fld id="{0FE66F75-09C2-4BED-B820-80EFA7AA6B7C}" type="slidenum">
              <a:rPr lang="en-US" smtClean="0"/>
              <a:pPr/>
              <a:t>25</a:t>
            </a:fld>
            <a:endParaRPr lang="en-US"/>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th-TH" dirty="0" smtClean="0"/>
              <a:t>ตัวอย่าง </a:t>
            </a:r>
            <a:r>
              <a:rPr lang="en-US" dirty="0" smtClean="0"/>
              <a:t>Background Properties</a:t>
            </a:r>
            <a:endParaRPr lang="en-GB" dirty="0" smtClean="0"/>
          </a:p>
        </p:txBody>
      </p:sp>
      <p:sp>
        <p:nvSpPr>
          <p:cNvPr id="22531" name="Rectangle 3"/>
          <p:cNvSpPr>
            <a:spLocks noGrp="1" noChangeArrowheads="1"/>
          </p:cNvSpPr>
          <p:nvPr>
            <p:ph type="body" idx="1"/>
          </p:nvPr>
        </p:nvSpPr>
        <p:spPr/>
        <p:txBody>
          <a:bodyPr>
            <a:normAutofit fontScale="92500" lnSpcReduction="10000"/>
          </a:bodyPr>
          <a:lstStyle/>
          <a:p>
            <a:r>
              <a:rPr lang="en-GB" dirty="0" smtClean="0"/>
              <a:t>Background property </a:t>
            </a:r>
            <a:r>
              <a:rPr lang="th-TH" dirty="0" smtClean="0"/>
              <a:t>ใช้กำหนดพื้นหลังของ</a:t>
            </a:r>
            <a:r>
              <a:rPr lang="en-GB" dirty="0" smtClean="0"/>
              <a:t> elements</a:t>
            </a:r>
          </a:p>
          <a:p>
            <a:pPr lvl="1"/>
            <a:r>
              <a:rPr lang="en-US" sz="1800" dirty="0" smtClean="0">
                <a:solidFill>
                  <a:srgbClr val="0000CC"/>
                </a:solidFill>
                <a:latin typeface="Courier New" pitchFamily="49" charset="0"/>
                <a:cs typeface="Courier New" pitchFamily="49" charset="0"/>
              </a:rPr>
              <a:t>background-color</a:t>
            </a:r>
            <a:r>
              <a:rPr lang="en-US" dirty="0" smtClean="0"/>
              <a:t>: </a:t>
            </a:r>
            <a:r>
              <a:rPr lang="th-TH" dirty="0" smtClean="0"/>
              <a:t>กำหนดสีพื้นหลัง</a:t>
            </a:r>
            <a:r>
              <a:rPr lang="en-US" dirty="0" smtClean="0"/>
              <a:t> </a:t>
            </a:r>
            <a:r>
              <a:rPr lang="th-TH" dirty="0" smtClean="0"/>
              <a:t>โดยสี (ชื่อ</a:t>
            </a:r>
            <a:r>
              <a:rPr lang="en-US" dirty="0" smtClean="0"/>
              <a:t>, Hex, RGB), transparent</a:t>
            </a:r>
            <a:r>
              <a:rPr lang="th-TH" dirty="0" smtClean="0"/>
              <a:t> </a:t>
            </a:r>
          </a:p>
          <a:p>
            <a:pPr lvl="1"/>
            <a:r>
              <a:rPr lang="en-US" sz="1800" dirty="0" smtClean="0">
                <a:solidFill>
                  <a:srgbClr val="0000CC"/>
                </a:solidFill>
                <a:latin typeface="Courier New" pitchFamily="49" charset="0"/>
                <a:cs typeface="Courier New" pitchFamily="49" charset="0"/>
              </a:rPr>
              <a:t>background-image</a:t>
            </a:r>
            <a:r>
              <a:rPr lang="en-US" dirty="0" smtClean="0"/>
              <a:t>: </a:t>
            </a:r>
            <a:r>
              <a:rPr lang="th-TH" dirty="0" smtClean="0"/>
              <a:t>กำหนดภาพพื้นหลัง</a:t>
            </a:r>
            <a:r>
              <a:rPr lang="en-US" dirty="0" smtClean="0"/>
              <a:t> </a:t>
            </a:r>
            <a:r>
              <a:rPr lang="th-TH" dirty="0" smtClean="0"/>
              <a:t>โดยกำหนด </a:t>
            </a:r>
            <a:r>
              <a:rPr lang="en-US" dirty="0" err="1" smtClean="0"/>
              <a:t>url</a:t>
            </a:r>
            <a:r>
              <a:rPr lang="th-TH" dirty="0" smtClean="0"/>
              <a:t> ของภาพ</a:t>
            </a:r>
          </a:p>
          <a:p>
            <a:pPr lvl="1"/>
            <a:r>
              <a:rPr lang="en-US" sz="1800" dirty="0" smtClean="0">
                <a:solidFill>
                  <a:srgbClr val="0000CC"/>
                </a:solidFill>
                <a:latin typeface="Courier New" pitchFamily="49" charset="0"/>
                <a:cs typeface="Courier New" pitchFamily="49" charset="0"/>
              </a:rPr>
              <a:t>background-repeat</a:t>
            </a:r>
            <a:r>
              <a:rPr lang="en-US" dirty="0" smtClean="0"/>
              <a:t>: </a:t>
            </a:r>
            <a:r>
              <a:rPr lang="th-TH" dirty="0" smtClean="0"/>
              <a:t>กำหนดให้ภาพพื้นหลังให้ซ้ำหรือไม่ </a:t>
            </a:r>
          </a:p>
          <a:p>
            <a:pPr lvl="2"/>
            <a:r>
              <a:rPr lang="en-US" dirty="0" smtClean="0"/>
              <a:t>repeat, repeat-x, repeat-y, no-repeat</a:t>
            </a:r>
            <a:endParaRPr lang="th-TH" dirty="0" smtClean="0"/>
          </a:p>
          <a:p>
            <a:pPr lvl="1"/>
            <a:r>
              <a:rPr lang="en-US" sz="1800" dirty="0" smtClean="0">
                <a:solidFill>
                  <a:srgbClr val="0000CC"/>
                </a:solidFill>
                <a:latin typeface="Courier New" pitchFamily="49" charset="0"/>
                <a:cs typeface="Courier New" pitchFamily="49" charset="0"/>
              </a:rPr>
              <a:t>background-attachment</a:t>
            </a:r>
            <a:r>
              <a:rPr lang="en-US" dirty="0" smtClean="0"/>
              <a:t>: </a:t>
            </a:r>
            <a:r>
              <a:rPr lang="th-TH" dirty="0" smtClean="0"/>
              <a:t>ภาพ</a:t>
            </a:r>
            <a:r>
              <a:rPr lang="en-US" dirty="0" smtClean="0"/>
              <a:t> fixed </a:t>
            </a:r>
            <a:r>
              <a:rPr lang="th-TH" dirty="0" smtClean="0"/>
              <a:t>หรือ</a:t>
            </a:r>
            <a:r>
              <a:rPr lang="en-US" dirty="0" smtClean="0"/>
              <a:t> scroll </a:t>
            </a:r>
            <a:r>
              <a:rPr lang="th-TH" dirty="0" smtClean="0"/>
              <a:t>ตามหน้า</a:t>
            </a:r>
          </a:p>
          <a:p>
            <a:pPr lvl="1"/>
            <a:r>
              <a:rPr lang="en-US" sz="1800" dirty="0" smtClean="0">
                <a:solidFill>
                  <a:srgbClr val="0000CC"/>
                </a:solidFill>
                <a:latin typeface="Courier New" pitchFamily="49" charset="0"/>
                <a:cs typeface="Courier New" pitchFamily="49" charset="0"/>
              </a:rPr>
              <a:t>background-position</a:t>
            </a:r>
            <a:r>
              <a:rPr lang="en-US" dirty="0" smtClean="0"/>
              <a:t>: </a:t>
            </a:r>
            <a:r>
              <a:rPr lang="th-TH" dirty="0" smtClean="0"/>
              <a:t>ตำแหน่งภาพพื้นหลัง</a:t>
            </a:r>
            <a:r>
              <a:rPr lang="en-US" dirty="0" smtClean="0"/>
              <a:t> </a:t>
            </a:r>
            <a:r>
              <a:rPr lang="th-TH" dirty="0" smtClean="0"/>
              <a:t>โดยกำหนดตำแหน่ง </a:t>
            </a:r>
            <a:r>
              <a:rPr lang="en-US" dirty="0" smtClean="0"/>
              <a:t>x, y</a:t>
            </a:r>
            <a:endParaRPr lang="th-TH" dirty="0" smtClean="0"/>
          </a:p>
          <a:p>
            <a:pPr lvl="2"/>
            <a:r>
              <a:rPr lang="en-US" dirty="0" smtClean="0"/>
              <a:t>x: </a:t>
            </a:r>
            <a:r>
              <a:rPr lang="th-TH" dirty="0" smtClean="0"/>
              <a:t>ค่า</a:t>
            </a:r>
            <a:r>
              <a:rPr lang="en-US" dirty="0" smtClean="0"/>
              <a:t>, left, right, center</a:t>
            </a:r>
          </a:p>
          <a:p>
            <a:pPr lvl="2"/>
            <a:r>
              <a:rPr lang="en-US" dirty="0" smtClean="0"/>
              <a:t>y:</a:t>
            </a:r>
            <a:r>
              <a:rPr lang="th-TH" dirty="0" smtClean="0"/>
              <a:t> ค่า</a:t>
            </a:r>
            <a:r>
              <a:rPr lang="en-US" dirty="0" smtClean="0"/>
              <a:t>, top, bottom, center</a:t>
            </a:r>
            <a:endParaRPr lang="en-GB" dirty="0" smtClean="0"/>
          </a:p>
          <a:p>
            <a:pPr lvl="1"/>
            <a:r>
              <a:rPr lang="en-GB" sz="1800" dirty="0" smtClean="0">
                <a:solidFill>
                  <a:srgbClr val="0000CC"/>
                </a:solidFill>
                <a:latin typeface="Courier New" pitchFamily="49" charset="0"/>
                <a:cs typeface="Courier New" pitchFamily="49" charset="0"/>
              </a:rPr>
              <a:t>background</a:t>
            </a:r>
            <a:r>
              <a:rPr lang="en-GB" dirty="0" smtClean="0"/>
              <a:t>: </a:t>
            </a:r>
            <a:r>
              <a:rPr lang="th-TH" dirty="0" smtClean="0"/>
              <a:t>รูปย่อ </a:t>
            </a:r>
            <a:r>
              <a:rPr lang="en-US" sz="3000" dirty="0" smtClean="0">
                <a:solidFill>
                  <a:schemeClr val="accent1">
                    <a:lumMod val="50000"/>
                  </a:schemeClr>
                </a:solidFill>
                <a:ea typeface="+mn-ea"/>
              </a:rPr>
              <a:t>color-image-repeat-attachment-position</a:t>
            </a:r>
            <a:endParaRPr lang="en-GB" sz="3000" dirty="0" smtClean="0">
              <a:solidFill>
                <a:schemeClr val="accent1">
                  <a:lumMod val="50000"/>
                </a:schemeClr>
              </a:solidFill>
              <a:ea typeface="+mn-ea"/>
            </a:endParaRPr>
          </a:p>
        </p:txBody>
      </p:sp>
      <p:sp>
        <p:nvSpPr>
          <p:cNvPr id="5" name="Date Placeholder 4"/>
          <p:cNvSpPr>
            <a:spLocks noGrp="1"/>
          </p:cNvSpPr>
          <p:nvPr>
            <p:ph type="dt" sz="half" idx="10"/>
          </p:nvPr>
        </p:nvSpPr>
        <p:spPr/>
        <p:txBody>
          <a:bodyPr/>
          <a:lstStyle/>
          <a:p>
            <a:r>
              <a:rPr lang="en-US" smtClean="0"/>
              <a:t>Lecture 03</a:t>
            </a:r>
            <a:endParaRPr lang="en-US" altLang="en-US" dirty="0"/>
          </a:p>
        </p:txBody>
      </p:sp>
      <p:sp>
        <p:nvSpPr>
          <p:cNvPr id="7" name="Footer Placeholder 6"/>
          <p:cNvSpPr>
            <a:spLocks noGrp="1"/>
          </p:cNvSpPr>
          <p:nvPr>
            <p:ph type="ftr" sz="quarter" idx="11"/>
          </p:nvPr>
        </p:nvSpPr>
        <p:spPr/>
        <p:txBody>
          <a:bodyPr/>
          <a:lstStyle/>
          <a:p>
            <a:r>
              <a:rPr lang="en-US" smtClean="0"/>
              <a:t>CS 485 Web ApplicationDevelopment © 2016 by Y. Temtanapat</a:t>
            </a:r>
            <a:endParaRPr lang="en-US"/>
          </a:p>
        </p:txBody>
      </p:sp>
      <p:sp>
        <p:nvSpPr>
          <p:cNvPr id="6" name="Slide Number Placeholder 5"/>
          <p:cNvSpPr>
            <a:spLocks noGrp="1"/>
          </p:cNvSpPr>
          <p:nvPr>
            <p:ph type="sldNum" sz="quarter" idx="12"/>
          </p:nvPr>
        </p:nvSpPr>
        <p:spPr/>
        <p:txBody>
          <a:bodyPr/>
          <a:lstStyle/>
          <a:p>
            <a:r>
              <a:rPr lang="en-US" smtClean="0"/>
              <a:t> </a:t>
            </a:r>
            <a:fld id="{0FE66F75-09C2-4BED-B820-80EFA7AA6B7C}" type="slidenum">
              <a:rPr lang="en-US" smtClean="0"/>
              <a:pPr/>
              <a:t>26</a:t>
            </a:fld>
            <a:endParaRPr lang="en-US"/>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th-TH" smtClean="0"/>
              <a:t>ตัวอย่าง </a:t>
            </a:r>
            <a:r>
              <a:rPr lang="en-GB" smtClean="0"/>
              <a:t>Text</a:t>
            </a:r>
            <a:r>
              <a:rPr lang="th-TH" smtClean="0"/>
              <a:t> </a:t>
            </a:r>
            <a:r>
              <a:rPr lang="en-US" smtClean="0"/>
              <a:t>Properties</a:t>
            </a:r>
            <a:endParaRPr lang="en-GB" dirty="0" smtClean="0"/>
          </a:p>
        </p:txBody>
      </p:sp>
      <p:sp>
        <p:nvSpPr>
          <p:cNvPr id="23555" name="Rectangle 3"/>
          <p:cNvSpPr>
            <a:spLocks noGrp="1" noChangeArrowheads="1"/>
          </p:cNvSpPr>
          <p:nvPr>
            <p:ph type="body" idx="1"/>
          </p:nvPr>
        </p:nvSpPr>
        <p:spPr/>
        <p:txBody>
          <a:bodyPr/>
          <a:lstStyle/>
          <a:p>
            <a:r>
              <a:rPr lang="en-GB" dirty="0" smtClean="0"/>
              <a:t>Text property </a:t>
            </a:r>
            <a:r>
              <a:rPr lang="th-TH" dirty="0" smtClean="0"/>
              <a:t>ใช้กำหนดลักษณะตัวอักษรของ</a:t>
            </a:r>
            <a:r>
              <a:rPr lang="en-GB" dirty="0" smtClean="0"/>
              <a:t> elements</a:t>
            </a:r>
          </a:p>
          <a:p>
            <a:pPr lvl="1"/>
            <a:r>
              <a:rPr lang="en-GB" sz="1800" dirty="0" err="1" smtClean="0">
                <a:solidFill>
                  <a:srgbClr val="0000CC"/>
                </a:solidFill>
                <a:latin typeface="Courier New" pitchFamily="49" charset="0"/>
                <a:cs typeface="Courier New" pitchFamily="49" charset="0"/>
              </a:rPr>
              <a:t>color</a:t>
            </a:r>
            <a:r>
              <a:rPr lang="en-US" dirty="0" smtClean="0"/>
              <a:t>: </a:t>
            </a:r>
            <a:r>
              <a:rPr lang="th-TH" dirty="0" smtClean="0"/>
              <a:t>กำหนดสีของตัวอักษร </a:t>
            </a:r>
            <a:endParaRPr lang="en-GB" dirty="0" smtClean="0"/>
          </a:p>
          <a:p>
            <a:pPr lvl="1"/>
            <a:r>
              <a:rPr lang="en-GB" sz="1800" dirty="0" err="1" smtClean="0">
                <a:solidFill>
                  <a:srgbClr val="0000CC"/>
                </a:solidFill>
                <a:latin typeface="Courier New" pitchFamily="49" charset="0"/>
                <a:cs typeface="Courier New" pitchFamily="49" charset="0"/>
              </a:rPr>
              <a:t>text-indent</a:t>
            </a:r>
            <a:r>
              <a:rPr lang="en-US" dirty="0" smtClean="0"/>
              <a:t>: </a:t>
            </a:r>
            <a:r>
              <a:rPr lang="th-TH" dirty="0" smtClean="0"/>
              <a:t>ย่อหน้าจากด้านซ้าย กำหนดด้วยค่า (</a:t>
            </a:r>
            <a:r>
              <a:rPr lang="en-US" dirty="0" smtClean="0"/>
              <a:t>length</a:t>
            </a:r>
            <a:r>
              <a:rPr lang="th-TH" dirty="0" smtClean="0"/>
              <a:t>)</a:t>
            </a:r>
            <a:endParaRPr lang="en-GB" dirty="0" smtClean="0"/>
          </a:p>
          <a:p>
            <a:pPr lvl="1"/>
            <a:r>
              <a:rPr lang="en-GB" sz="1800" dirty="0" err="1" smtClean="0">
                <a:solidFill>
                  <a:srgbClr val="0000CC"/>
                </a:solidFill>
                <a:latin typeface="Courier New" pitchFamily="49" charset="0"/>
                <a:cs typeface="Courier New" pitchFamily="49" charset="0"/>
              </a:rPr>
              <a:t>text-align</a:t>
            </a:r>
            <a:r>
              <a:rPr lang="en-US" dirty="0" smtClean="0"/>
              <a:t>: </a:t>
            </a:r>
            <a:r>
              <a:rPr lang="th-TH" dirty="0" smtClean="0"/>
              <a:t>การจัด </a:t>
            </a:r>
            <a:r>
              <a:rPr lang="en-US" dirty="0" smtClean="0"/>
              <a:t>alignment: </a:t>
            </a:r>
            <a:r>
              <a:rPr lang="en-GB" dirty="0" smtClean="0"/>
              <a:t>left (default), </a:t>
            </a:r>
            <a:r>
              <a:rPr lang="en-GB" dirty="0" err="1" smtClean="0"/>
              <a:t>center</a:t>
            </a:r>
            <a:r>
              <a:rPr lang="en-GB" dirty="0" smtClean="0"/>
              <a:t>, right </a:t>
            </a:r>
            <a:r>
              <a:rPr lang="th-TH" dirty="0" smtClean="0"/>
              <a:t>หรือ</a:t>
            </a:r>
            <a:r>
              <a:rPr lang="en-GB" dirty="0" smtClean="0"/>
              <a:t> justify</a:t>
            </a:r>
          </a:p>
          <a:p>
            <a:pPr lvl="1"/>
            <a:r>
              <a:rPr lang="en-GB" sz="1800" dirty="0" err="1" smtClean="0">
                <a:solidFill>
                  <a:srgbClr val="0000CC"/>
                </a:solidFill>
                <a:latin typeface="Courier New" pitchFamily="49" charset="0"/>
                <a:cs typeface="Courier New" pitchFamily="49" charset="0"/>
              </a:rPr>
              <a:t>vertical-align</a:t>
            </a:r>
            <a:r>
              <a:rPr lang="en-US" dirty="0" smtClean="0"/>
              <a:t>:</a:t>
            </a:r>
            <a:r>
              <a:rPr lang="th-TH" dirty="0" smtClean="0"/>
              <a:t> ตำแหน่งในแนวตั้ง เช่น </a:t>
            </a:r>
            <a:r>
              <a:rPr lang="en-US" dirty="0" smtClean="0"/>
              <a:t>sub (</a:t>
            </a:r>
            <a:r>
              <a:rPr lang="th-TH" dirty="0" smtClean="0"/>
              <a:t>ตัวห้อย</a:t>
            </a:r>
            <a:r>
              <a:rPr lang="en-US" dirty="0" smtClean="0"/>
              <a:t>), sup (</a:t>
            </a:r>
            <a:r>
              <a:rPr lang="th-TH" dirty="0" smtClean="0"/>
              <a:t>ตัวยกกำลัง</a:t>
            </a:r>
            <a:r>
              <a:rPr lang="en-GB" dirty="0" smtClean="0"/>
              <a:t>)</a:t>
            </a:r>
            <a:endParaRPr lang="th-TH" dirty="0" smtClean="0"/>
          </a:p>
          <a:p>
            <a:pPr lvl="1"/>
            <a:r>
              <a:rPr lang="en-GB" sz="1800" dirty="0" err="1" smtClean="0">
                <a:solidFill>
                  <a:srgbClr val="0000CC"/>
                </a:solidFill>
                <a:latin typeface="Courier New" pitchFamily="49" charset="0"/>
                <a:cs typeface="Courier New" pitchFamily="49" charset="0"/>
              </a:rPr>
              <a:t>text-decoration</a:t>
            </a:r>
            <a:r>
              <a:rPr lang="en-US" dirty="0" smtClean="0"/>
              <a:t>: </a:t>
            </a:r>
            <a:r>
              <a:rPr lang="th-TH" dirty="0" smtClean="0"/>
              <a:t>ขีดเส้น เช่น</a:t>
            </a:r>
            <a:r>
              <a:rPr lang="en-US" dirty="0" smtClean="0"/>
              <a:t> underline, </a:t>
            </a:r>
            <a:r>
              <a:rPr lang="en-US" dirty="0" err="1" smtClean="0"/>
              <a:t>overline</a:t>
            </a:r>
            <a:r>
              <a:rPr lang="en-US" dirty="0" smtClean="0"/>
              <a:t>, line-through, blink</a:t>
            </a:r>
          </a:p>
          <a:p>
            <a:pPr lvl="1"/>
            <a:r>
              <a:rPr lang="en-US" sz="1800" dirty="0" smtClean="0">
                <a:solidFill>
                  <a:srgbClr val="0000CC"/>
                </a:solidFill>
                <a:latin typeface="Courier New" pitchFamily="49" charset="0"/>
                <a:cs typeface="Courier New" pitchFamily="49" charset="0"/>
              </a:rPr>
              <a:t>text-transform</a:t>
            </a:r>
            <a:r>
              <a:rPr lang="en-US" dirty="0" smtClean="0"/>
              <a:t>: </a:t>
            </a:r>
            <a:r>
              <a:rPr lang="th-TH" dirty="0" smtClean="0"/>
              <a:t>ตัวพิมพ์ เช่น</a:t>
            </a:r>
            <a:r>
              <a:rPr lang="en-US" dirty="0" smtClean="0"/>
              <a:t> uppercase, lowercase, capitalize</a:t>
            </a:r>
            <a:endParaRPr lang="en-GB" dirty="0" smtClean="0"/>
          </a:p>
          <a:p>
            <a:endParaRPr lang="en-GB" dirty="0" smtClean="0"/>
          </a:p>
        </p:txBody>
      </p:sp>
      <p:sp>
        <p:nvSpPr>
          <p:cNvPr id="5" name="Date Placeholder 4"/>
          <p:cNvSpPr>
            <a:spLocks noGrp="1"/>
          </p:cNvSpPr>
          <p:nvPr>
            <p:ph type="dt" sz="half" idx="10"/>
          </p:nvPr>
        </p:nvSpPr>
        <p:spPr/>
        <p:txBody>
          <a:bodyPr/>
          <a:lstStyle/>
          <a:p>
            <a:r>
              <a:rPr lang="en-US" smtClean="0"/>
              <a:t>Lecture 03</a:t>
            </a:r>
            <a:endParaRPr lang="en-US" altLang="en-US" dirty="0"/>
          </a:p>
        </p:txBody>
      </p:sp>
      <p:sp>
        <p:nvSpPr>
          <p:cNvPr id="7" name="Footer Placeholder 6"/>
          <p:cNvSpPr>
            <a:spLocks noGrp="1"/>
          </p:cNvSpPr>
          <p:nvPr>
            <p:ph type="ftr" sz="quarter" idx="11"/>
          </p:nvPr>
        </p:nvSpPr>
        <p:spPr/>
        <p:txBody>
          <a:bodyPr/>
          <a:lstStyle/>
          <a:p>
            <a:r>
              <a:rPr lang="en-US" smtClean="0"/>
              <a:t>CS 485 Web ApplicationDevelopment © 2016 by Y. Temtanapat</a:t>
            </a:r>
            <a:endParaRPr lang="en-US"/>
          </a:p>
        </p:txBody>
      </p:sp>
      <p:sp>
        <p:nvSpPr>
          <p:cNvPr id="6" name="Slide Number Placeholder 5"/>
          <p:cNvSpPr>
            <a:spLocks noGrp="1"/>
          </p:cNvSpPr>
          <p:nvPr>
            <p:ph type="sldNum" sz="quarter" idx="12"/>
          </p:nvPr>
        </p:nvSpPr>
        <p:spPr/>
        <p:txBody>
          <a:bodyPr/>
          <a:lstStyle/>
          <a:p>
            <a:r>
              <a:rPr lang="en-US" smtClean="0"/>
              <a:t> </a:t>
            </a:r>
            <a:fld id="{0FE66F75-09C2-4BED-B820-80EFA7AA6B7C}" type="slidenum">
              <a:rPr lang="en-US" smtClean="0"/>
              <a:pPr/>
              <a:t>27</a:t>
            </a:fld>
            <a:endParaRPr lang="en-US"/>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กฎการ </a:t>
            </a:r>
            <a:r>
              <a:rPr lang="en-US" dirty="0" smtClean="0"/>
              <a:t>applied style (Style Rules)</a:t>
            </a:r>
            <a:endParaRPr lang="th-TH" dirty="0"/>
          </a:p>
        </p:txBody>
      </p:sp>
      <p:sp>
        <p:nvSpPr>
          <p:cNvPr id="3" name="Content Placeholder 2"/>
          <p:cNvSpPr>
            <a:spLocks noGrp="1"/>
          </p:cNvSpPr>
          <p:nvPr>
            <p:ph idx="1"/>
          </p:nvPr>
        </p:nvSpPr>
        <p:spPr/>
        <p:txBody>
          <a:bodyPr>
            <a:normAutofit lnSpcReduction="10000"/>
          </a:bodyPr>
          <a:lstStyle/>
          <a:p>
            <a:r>
              <a:rPr lang="th-TH" dirty="0" smtClean="0"/>
              <a:t>สามารถกำหนด </a:t>
            </a:r>
            <a:r>
              <a:rPr lang="en-US" dirty="0" smtClean="0"/>
              <a:t>Style </a:t>
            </a:r>
            <a:r>
              <a:rPr lang="th-TH" dirty="0" smtClean="0"/>
              <a:t>ได้จากหลายแหล่ง กำหนดทับซ้อนกัน </a:t>
            </a:r>
          </a:p>
          <a:p>
            <a:r>
              <a:rPr lang="th-TH" dirty="0" smtClean="0"/>
              <a:t>โดย</a:t>
            </a:r>
            <a:r>
              <a:rPr lang="en-US" dirty="0" smtClean="0"/>
              <a:t> Style </a:t>
            </a:r>
            <a:r>
              <a:rPr lang="th-TH" dirty="0" smtClean="0"/>
              <a:t>จะถูก </a:t>
            </a:r>
            <a:r>
              <a:rPr lang="en-US" dirty="0" smtClean="0"/>
              <a:t>applied </a:t>
            </a:r>
            <a:r>
              <a:rPr lang="th-TH" dirty="0" smtClean="0"/>
              <a:t>รวมกันหากไม่ขัดแย้งกันเอง</a:t>
            </a:r>
          </a:p>
          <a:p>
            <a:pPr lvl="2">
              <a:buNone/>
            </a:pPr>
            <a:r>
              <a:rPr lang="en-US" sz="1600" dirty="0" smtClean="0">
                <a:solidFill>
                  <a:srgbClr val="00B050"/>
                </a:solidFill>
                <a:latin typeface="Courier New" pitchFamily="49" charset="0"/>
                <a:cs typeface="Courier New" pitchFamily="49" charset="0"/>
              </a:rPr>
              <a:t>p {font-size: 12px;}</a:t>
            </a:r>
          </a:p>
          <a:p>
            <a:pPr lvl="2">
              <a:buNone/>
            </a:pPr>
            <a:r>
              <a:rPr lang="en-US" sz="1600" dirty="0" smtClean="0">
                <a:solidFill>
                  <a:srgbClr val="00B050"/>
                </a:solidFill>
                <a:latin typeface="Courier New" pitchFamily="49" charset="0"/>
                <a:cs typeface="Courier New" pitchFamily="49" charset="0"/>
              </a:rPr>
              <a:t>p {color: red;}</a:t>
            </a:r>
            <a:endParaRPr lang="th-TH" sz="1600" dirty="0" smtClean="0">
              <a:solidFill>
                <a:srgbClr val="00B050"/>
              </a:solidFill>
              <a:latin typeface="Courier New" pitchFamily="49" charset="0"/>
              <a:cs typeface="Courier New" pitchFamily="49" charset="0"/>
            </a:endParaRPr>
          </a:p>
          <a:p>
            <a:pPr lvl="2">
              <a:buNone/>
            </a:pPr>
            <a:endParaRPr lang="en-US" dirty="0" smtClean="0"/>
          </a:p>
          <a:p>
            <a:r>
              <a:rPr lang="th-TH" dirty="0" smtClean="0"/>
              <a:t>การกำหนดการใช้ </a:t>
            </a:r>
            <a:r>
              <a:rPr lang="en-US" dirty="0" smtClean="0"/>
              <a:t>style </a:t>
            </a:r>
            <a:r>
              <a:rPr lang="th-TH" dirty="0" smtClean="0"/>
              <a:t>รวมถึง </a:t>
            </a:r>
            <a:r>
              <a:rPr lang="en-US" dirty="0" smtClean="0"/>
              <a:t>Precedence</a:t>
            </a:r>
            <a:r>
              <a:rPr lang="th-TH" dirty="0" smtClean="0"/>
              <a:t> กรณีขัดแย้ง</a:t>
            </a:r>
            <a:r>
              <a:rPr lang="en-US" dirty="0" smtClean="0"/>
              <a:t> </a:t>
            </a:r>
            <a:r>
              <a:rPr lang="th-TH" dirty="0" smtClean="0"/>
              <a:t>พิจารณาจาก</a:t>
            </a:r>
          </a:p>
          <a:p>
            <a:pPr lvl="1"/>
            <a:r>
              <a:rPr lang="en-US" i="1" dirty="0" smtClean="0">
                <a:solidFill>
                  <a:schemeClr val="accent1">
                    <a:lumMod val="75000"/>
                  </a:schemeClr>
                </a:solidFill>
              </a:rPr>
              <a:t>Important</a:t>
            </a:r>
            <a:r>
              <a:rPr lang="th-TH" i="1" dirty="0" smtClean="0">
                <a:solidFill>
                  <a:schemeClr val="accent1">
                    <a:lumMod val="75000"/>
                  </a:schemeClr>
                </a:solidFill>
              </a:rPr>
              <a:t> </a:t>
            </a:r>
            <a:r>
              <a:rPr lang="en-US" dirty="0" smtClean="0"/>
              <a:t>: </a:t>
            </a:r>
            <a:r>
              <a:rPr lang="th-TH" dirty="0" smtClean="0"/>
              <a:t>การกำหนดความสำคัญ</a:t>
            </a:r>
            <a:endParaRPr lang="th-TH" i="1" dirty="0" smtClean="0">
              <a:solidFill>
                <a:schemeClr val="accent1">
                  <a:lumMod val="75000"/>
                </a:schemeClr>
              </a:solidFill>
            </a:endParaRPr>
          </a:p>
          <a:p>
            <a:pPr lvl="1"/>
            <a:r>
              <a:rPr lang="en-US" i="1" dirty="0" smtClean="0">
                <a:solidFill>
                  <a:schemeClr val="accent1">
                    <a:lumMod val="75000"/>
                  </a:schemeClr>
                </a:solidFill>
              </a:rPr>
              <a:t>Specificity</a:t>
            </a:r>
            <a:r>
              <a:rPr lang="th-TH" dirty="0" smtClean="0"/>
              <a:t> </a:t>
            </a:r>
            <a:r>
              <a:rPr lang="en-US" dirty="0" smtClean="0"/>
              <a:t>: </a:t>
            </a:r>
            <a:r>
              <a:rPr lang="th-TH" dirty="0" smtClean="0"/>
              <a:t>การกำหนดความเฉพาะ</a:t>
            </a:r>
            <a:endParaRPr lang="en-US" dirty="0" smtClean="0"/>
          </a:p>
          <a:p>
            <a:pPr lvl="1"/>
            <a:r>
              <a:rPr lang="en-US" i="1" dirty="0" smtClean="0">
                <a:solidFill>
                  <a:schemeClr val="accent1">
                    <a:lumMod val="75000"/>
                  </a:schemeClr>
                </a:solidFill>
              </a:rPr>
              <a:t>Inheritance</a:t>
            </a:r>
            <a:r>
              <a:rPr lang="en-US" dirty="0" smtClean="0"/>
              <a:t> : </a:t>
            </a:r>
            <a:r>
              <a:rPr lang="th-TH" dirty="0" smtClean="0"/>
              <a:t>การกำหนดการสืบทอด</a:t>
            </a:r>
            <a:endParaRPr lang="en-US" dirty="0" smtClean="0"/>
          </a:p>
          <a:p>
            <a:pPr lvl="1"/>
            <a:r>
              <a:rPr lang="en-US" i="1" dirty="0" smtClean="0">
                <a:solidFill>
                  <a:schemeClr val="accent1">
                    <a:lumMod val="75000"/>
                  </a:schemeClr>
                </a:solidFill>
              </a:rPr>
              <a:t>Cascading</a:t>
            </a:r>
            <a:r>
              <a:rPr lang="en-US" dirty="0" smtClean="0"/>
              <a:t> : </a:t>
            </a:r>
            <a:r>
              <a:rPr lang="th-TH" dirty="0" smtClean="0"/>
              <a:t>การกำหนดการต่อเนื่องกันมา </a:t>
            </a:r>
          </a:p>
          <a:p>
            <a:pPr lvl="2">
              <a:buNone/>
            </a:pPr>
            <a:endParaRPr lang="th-TH" dirty="0"/>
          </a:p>
        </p:txBody>
      </p:sp>
      <p:sp>
        <p:nvSpPr>
          <p:cNvPr id="4" name="Date Placeholder 3"/>
          <p:cNvSpPr>
            <a:spLocks noGrp="1"/>
          </p:cNvSpPr>
          <p:nvPr>
            <p:ph type="dt" sz="half" idx="10"/>
          </p:nvPr>
        </p:nvSpPr>
        <p:spPr/>
        <p:txBody>
          <a:bodyPr/>
          <a:lstStyle/>
          <a:p>
            <a:pPr>
              <a:defRPr/>
            </a:pPr>
            <a:r>
              <a:rPr lang="en-US" smtClean="0"/>
              <a:t>Lecture 03</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Precedence: Important</a:t>
            </a:r>
            <a:endParaRPr lang="th-TH" dirty="0"/>
          </a:p>
        </p:txBody>
      </p:sp>
      <p:sp>
        <p:nvSpPr>
          <p:cNvPr id="3" name="Content Placeholder 2"/>
          <p:cNvSpPr>
            <a:spLocks noGrp="1"/>
          </p:cNvSpPr>
          <p:nvPr>
            <p:ph idx="1"/>
          </p:nvPr>
        </p:nvSpPr>
        <p:spPr/>
        <p:txBody>
          <a:bodyPr>
            <a:normAutofit fontScale="92500" lnSpcReduction="10000"/>
          </a:bodyPr>
          <a:lstStyle/>
          <a:p>
            <a:r>
              <a:rPr lang="en-US" b="1" dirty="0" smtClean="0">
                <a:solidFill>
                  <a:schemeClr val="accent1">
                    <a:lumMod val="75000"/>
                  </a:schemeClr>
                </a:solidFill>
              </a:rPr>
              <a:t>Important</a:t>
            </a:r>
            <a:r>
              <a:rPr lang="en-US" dirty="0" smtClean="0"/>
              <a:t>: Style sheets </a:t>
            </a:r>
            <a:r>
              <a:rPr lang="th-TH" dirty="0" smtClean="0"/>
              <a:t>สามารถกำหนดได้จากหลายระดับ</a:t>
            </a:r>
            <a:endParaRPr lang="en-US" dirty="0" smtClean="0"/>
          </a:p>
          <a:p>
            <a:pPr lvl="1"/>
            <a:r>
              <a:rPr lang="en-US" dirty="0" smtClean="0"/>
              <a:t>User agent: </a:t>
            </a:r>
            <a:r>
              <a:rPr lang="th-TH" dirty="0" smtClean="0"/>
              <a:t>ค่าปริยายของ </a:t>
            </a:r>
            <a:r>
              <a:rPr lang="en-US" dirty="0" smtClean="0"/>
              <a:t>Style sheet </a:t>
            </a:r>
            <a:r>
              <a:rPr lang="th-TH" dirty="0" smtClean="0"/>
              <a:t>ของ </a:t>
            </a:r>
            <a:r>
              <a:rPr lang="en-US" dirty="0" smtClean="0"/>
              <a:t>browser</a:t>
            </a:r>
            <a:r>
              <a:rPr lang="th-TH" dirty="0" smtClean="0"/>
              <a:t> เอง</a:t>
            </a:r>
            <a:endParaRPr lang="en-US" dirty="0" smtClean="0"/>
          </a:p>
          <a:p>
            <a:pPr lvl="1"/>
            <a:r>
              <a:rPr lang="en-US" dirty="0" smtClean="0"/>
              <a:t>User: </a:t>
            </a:r>
            <a:r>
              <a:rPr lang="th-TH" dirty="0" smtClean="0"/>
              <a:t>ค่าที่กำหนดโดยผู้ใช้จาก </a:t>
            </a:r>
            <a:r>
              <a:rPr lang="en-US" dirty="0" smtClean="0"/>
              <a:t>browser options</a:t>
            </a:r>
          </a:p>
          <a:p>
            <a:pPr lvl="1"/>
            <a:r>
              <a:rPr lang="en-US" dirty="0" smtClean="0"/>
              <a:t>Author: </a:t>
            </a:r>
            <a:r>
              <a:rPr lang="th-TH" dirty="0" smtClean="0"/>
              <a:t>ค่าที่กำหนดในหน้าเพจ </a:t>
            </a:r>
            <a:r>
              <a:rPr lang="en-US" dirty="0" smtClean="0"/>
              <a:t>(inline, embedded </a:t>
            </a:r>
            <a:r>
              <a:rPr lang="th-TH" dirty="0" smtClean="0"/>
              <a:t>หรือ</a:t>
            </a:r>
            <a:r>
              <a:rPr lang="en-US" dirty="0" smtClean="0"/>
              <a:t> external)</a:t>
            </a:r>
          </a:p>
          <a:p>
            <a:r>
              <a:rPr lang="th-TH" dirty="0" smtClean="0"/>
              <a:t>ลำดับ</a:t>
            </a:r>
            <a:r>
              <a:rPr lang="en-US" dirty="0" smtClean="0"/>
              <a:t> Precedence</a:t>
            </a:r>
            <a:r>
              <a:rPr lang="th-TH" dirty="0" smtClean="0"/>
              <a:t> จาก</a:t>
            </a:r>
            <a:r>
              <a:rPr lang="th-TH" i="1" dirty="0" smtClean="0">
                <a:solidFill>
                  <a:schemeClr val="accent1">
                    <a:lumMod val="75000"/>
                  </a:schemeClr>
                </a:solidFill>
              </a:rPr>
              <a:t>น้อยสุด</a:t>
            </a:r>
            <a:r>
              <a:rPr lang="th-TH" dirty="0" smtClean="0"/>
              <a:t>ไป</a:t>
            </a:r>
            <a:r>
              <a:rPr lang="th-TH" i="1" dirty="0" smtClean="0">
                <a:solidFill>
                  <a:schemeClr val="accent1">
                    <a:lumMod val="75000"/>
                  </a:schemeClr>
                </a:solidFill>
              </a:rPr>
              <a:t>มากสุด</a:t>
            </a:r>
            <a:r>
              <a:rPr lang="en-US" dirty="0" smtClean="0"/>
              <a:t>: </a:t>
            </a:r>
          </a:p>
          <a:p>
            <a:pPr lvl="1"/>
            <a:r>
              <a:rPr lang="en-US" dirty="0" smtClean="0"/>
              <a:t>User agent declarations</a:t>
            </a:r>
          </a:p>
          <a:p>
            <a:pPr lvl="1"/>
            <a:r>
              <a:rPr lang="en-US" dirty="0" smtClean="0"/>
              <a:t>User declarations</a:t>
            </a:r>
          </a:p>
          <a:p>
            <a:pPr lvl="1"/>
            <a:r>
              <a:rPr lang="en-US" dirty="0" smtClean="0"/>
              <a:t>Author declarations</a:t>
            </a:r>
          </a:p>
          <a:p>
            <a:pPr lvl="1"/>
            <a:r>
              <a:rPr lang="en-US" dirty="0" smtClean="0"/>
              <a:t>Author !important declarations</a:t>
            </a:r>
          </a:p>
          <a:p>
            <a:pPr lvl="1"/>
            <a:r>
              <a:rPr lang="en-US" dirty="0" smtClean="0"/>
              <a:t>User !important declarations</a:t>
            </a:r>
          </a:p>
        </p:txBody>
      </p:sp>
      <p:sp>
        <p:nvSpPr>
          <p:cNvPr id="4" name="Date Placeholder 3"/>
          <p:cNvSpPr>
            <a:spLocks noGrp="1"/>
          </p:cNvSpPr>
          <p:nvPr>
            <p:ph type="dt" sz="half" idx="10"/>
          </p:nvPr>
        </p:nvSpPr>
        <p:spPr/>
        <p:txBody>
          <a:bodyPr/>
          <a:lstStyle/>
          <a:p>
            <a:pPr>
              <a:defRPr/>
            </a:pPr>
            <a:r>
              <a:rPr lang="en-US" smtClean="0"/>
              <a:t>Lecture 03</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29</a:t>
            </a:fld>
            <a:endParaRPr lang="en-US"/>
          </a:p>
        </p:txBody>
      </p:sp>
      <p:grpSp>
        <p:nvGrpSpPr>
          <p:cNvPr id="14" name="Group 13"/>
          <p:cNvGrpSpPr/>
          <p:nvPr/>
        </p:nvGrpSpPr>
        <p:grpSpPr>
          <a:xfrm>
            <a:off x="5257800" y="3810000"/>
            <a:ext cx="3810000" cy="2223970"/>
            <a:chOff x="4953000" y="395748"/>
            <a:chExt cx="3962400" cy="2049287"/>
          </a:xfrm>
        </p:grpSpPr>
        <p:sp>
          <p:nvSpPr>
            <p:cNvPr id="12" name="Rectangle 11"/>
            <p:cNvSpPr/>
            <p:nvPr/>
          </p:nvSpPr>
          <p:spPr>
            <a:xfrm>
              <a:off x="4953000" y="533401"/>
              <a:ext cx="3962400" cy="1911634"/>
            </a:xfrm>
            <a:prstGeom prst="rect">
              <a:avLst/>
            </a:prstGeom>
            <a:ln>
              <a:solidFill>
                <a:schemeClr val="bg2">
                  <a:lumMod val="75000"/>
                </a:schemeClr>
              </a:solidFill>
            </a:ln>
          </p:spPr>
          <p:txBody>
            <a:bodyPr wrap="square" lIns="36000" tIns="180000" rIns="36000">
              <a:spAutoFit/>
            </a:bodyPr>
            <a:lstStyle/>
            <a:p>
              <a:r>
                <a:rPr lang="en-US" dirty="0" smtClean="0">
                  <a:latin typeface="Tahoma" pitchFamily="34" charset="0"/>
                  <a:ea typeface="Tahoma" pitchFamily="34" charset="0"/>
                  <a:cs typeface="Tahoma" pitchFamily="34" charset="0"/>
                </a:rPr>
                <a:t>style </a:t>
              </a:r>
              <a:r>
                <a:rPr lang="th-TH" dirty="0" smtClean="0">
                  <a:latin typeface="Tahoma" pitchFamily="34" charset="0"/>
                  <a:ea typeface="Tahoma" pitchFamily="34" charset="0"/>
                  <a:cs typeface="Tahoma" pitchFamily="34" charset="0"/>
                </a:rPr>
                <a:t>ที่ประกาศและ </a:t>
              </a:r>
              <a:r>
                <a:rPr lang="en-US" dirty="0" smtClean="0">
                  <a:latin typeface="Tahoma" pitchFamily="34" charset="0"/>
                  <a:ea typeface="Tahoma" pitchFamily="34" charset="0"/>
                  <a:cs typeface="Tahoma" pitchFamily="34" charset="0"/>
                </a:rPr>
                <a:t>marked </a:t>
              </a:r>
              <a:r>
                <a:rPr lang="th-TH" dirty="0" smtClean="0">
                  <a:latin typeface="Tahoma" pitchFamily="34" charset="0"/>
                  <a:ea typeface="Tahoma" pitchFamily="34" charset="0"/>
                  <a:cs typeface="Tahoma" pitchFamily="34" charset="0"/>
                </a:rPr>
                <a:t>เป็น</a:t>
              </a:r>
              <a:r>
                <a:rPr lang="en-US" dirty="0" smtClean="0">
                  <a:latin typeface="Tahoma" pitchFamily="34" charset="0"/>
                  <a:ea typeface="Tahoma" pitchFamily="34" charset="0"/>
                  <a:cs typeface="Tahoma" pitchFamily="34" charset="0"/>
                </a:rPr>
                <a:t> </a:t>
              </a:r>
              <a:r>
                <a:rPr lang="en-US" i="1" dirty="0" smtClean="0">
                  <a:solidFill>
                    <a:srgbClr val="0000CC"/>
                  </a:solidFill>
                  <a:latin typeface="Tahoma" pitchFamily="34" charset="0"/>
                  <a:ea typeface="Tahoma" pitchFamily="34" charset="0"/>
                  <a:cs typeface="Tahoma" pitchFamily="34" charset="0"/>
                </a:rPr>
                <a:t>!important </a:t>
              </a:r>
              <a:r>
                <a:rPr lang="en-US" dirty="0" smtClean="0">
                  <a:latin typeface="Tahoma" pitchFamily="34" charset="0"/>
                  <a:ea typeface="Tahoma" pitchFamily="34" charset="0"/>
                  <a:cs typeface="Tahoma" pitchFamily="34" charset="0"/>
                </a:rPr>
                <a:t>(</a:t>
              </a:r>
              <a:r>
                <a:rPr lang="th-TH" dirty="0" smtClean="0">
                  <a:latin typeface="Tahoma" pitchFamily="34" charset="0"/>
                  <a:ea typeface="Tahoma" pitchFamily="34" charset="0"/>
                  <a:cs typeface="Tahoma" pitchFamily="34" charset="0"/>
                </a:rPr>
                <a:t>ประกาศที่ท้ายกฎ) จะมี </a:t>
              </a:r>
              <a:r>
                <a:rPr lang="en-US" dirty="0" smtClean="0">
                  <a:latin typeface="Tahoma" pitchFamily="34" charset="0"/>
                  <a:ea typeface="Tahoma" pitchFamily="34" charset="0"/>
                  <a:cs typeface="Tahoma" pitchFamily="34" charset="0"/>
                </a:rPr>
                <a:t>precedence </a:t>
              </a:r>
              <a:r>
                <a:rPr lang="th-TH" dirty="0" smtClean="0">
                  <a:latin typeface="Tahoma" pitchFamily="34" charset="0"/>
                  <a:ea typeface="Tahoma" pitchFamily="34" charset="0"/>
                  <a:cs typeface="Tahoma" pitchFamily="34" charset="0"/>
                </a:rPr>
                <a:t>เหนือ </a:t>
              </a:r>
              <a:r>
                <a:rPr lang="en-US" dirty="0" smtClean="0">
                  <a:latin typeface="Tahoma" pitchFamily="34" charset="0"/>
                  <a:ea typeface="Tahoma" pitchFamily="34" charset="0"/>
                  <a:cs typeface="Tahoma" pitchFamily="34" charset="0"/>
                </a:rPr>
                <a:t>style </a:t>
              </a:r>
              <a:r>
                <a:rPr lang="th-TH" dirty="0" smtClean="0">
                  <a:latin typeface="Tahoma" pitchFamily="34" charset="0"/>
                  <a:ea typeface="Tahoma" pitchFamily="34" charset="0"/>
                  <a:cs typeface="Tahoma" pitchFamily="34" charset="0"/>
                </a:rPr>
                <a:t>ที่กำหนดไว้ขัดกัน</a:t>
              </a:r>
              <a:endParaRPr lang="en-US" dirty="0" smtClean="0">
                <a:latin typeface="Tahoma" pitchFamily="34" charset="0"/>
                <a:ea typeface="Tahoma" pitchFamily="34" charset="0"/>
                <a:cs typeface="Tahoma" pitchFamily="34" charset="0"/>
              </a:endParaRPr>
            </a:p>
            <a:p>
              <a:endParaRPr lang="th-TH" sz="1600" b="1" dirty="0" smtClean="0">
                <a:solidFill>
                  <a:srgbClr val="00B050"/>
                </a:solidFill>
                <a:latin typeface="Courier New" pitchFamily="49" charset="0"/>
                <a:cs typeface="Courier New" pitchFamily="49" charset="0"/>
              </a:endParaRPr>
            </a:p>
            <a:p>
              <a:r>
                <a:rPr lang="fr-FR" sz="1600" b="1" dirty="0" smtClean="0">
                  <a:solidFill>
                    <a:srgbClr val="00B050"/>
                  </a:solidFill>
                  <a:latin typeface="Courier New" pitchFamily="49" charset="0"/>
                  <a:cs typeface="Courier New" pitchFamily="49" charset="0"/>
                </a:rPr>
                <a:t>p {font-size: 12px </a:t>
              </a:r>
              <a:r>
                <a:rPr lang="fr-FR" sz="1600" b="1" dirty="0" smtClean="0">
                  <a:solidFill>
                    <a:srgbClr val="FF0000"/>
                  </a:solidFill>
                  <a:latin typeface="Courier New" pitchFamily="49" charset="0"/>
                  <a:cs typeface="Courier New" pitchFamily="49" charset="0"/>
                </a:rPr>
                <a:t>!important</a:t>
              </a:r>
              <a:r>
                <a:rPr lang="fr-FR" sz="1600" b="1" dirty="0" smtClean="0">
                  <a:solidFill>
                    <a:srgbClr val="00B050"/>
                  </a:solidFill>
                  <a:latin typeface="Courier New" pitchFamily="49" charset="0"/>
                  <a:cs typeface="Courier New" pitchFamily="49" charset="0"/>
                </a:rPr>
                <a:t>}</a:t>
              </a:r>
            </a:p>
            <a:p>
              <a:r>
                <a:rPr lang="fr-FR" sz="1600" dirty="0" err="1" smtClean="0">
                  <a:solidFill>
                    <a:srgbClr val="00B050"/>
                  </a:solidFill>
                  <a:latin typeface="Courier New" pitchFamily="49" charset="0"/>
                  <a:cs typeface="Courier New" pitchFamily="49" charset="0"/>
                </a:rPr>
                <a:t>p.detail</a:t>
              </a:r>
              <a:r>
                <a:rPr lang="fr-FR" sz="1600" dirty="0" smtClean="0">
                  <a:solidFill>
                    <a:srgbClr val="00B050"/>
                  </a:solidFill>
                  <a:latin typeface="Courier New" pitchFamily="49" charset="0"/>
                  <a:cs typeface="Courier New" pitchFamily="49" charset="0"/>
                </a:rPr>
                <a:t> {font-size: 14px}</a:t>
              </a:r>
              <a:endParaRPr lang="th-TH" sz="1600" dirty="0" smtClean="0">
                <a:solidFill>
                  <a:srgbClr val="00B050"/>
                </a:solidFill>
                <a:latin typeface="Courier New" pitchFamily="49" charset="0"/>
                <a:cs typeface="Courier New" pitchFamily="49" charset="0"/>
              </a:endParaRPr>
            </a:p>
          </p:txBody>
        </p:sp>
        <p:sp>
          <p:nvSpPr>
            <p:cNvPr id="13" name="Text Box 8"/>
            <p:cNvSpPr txBox="1">
              <a:spLocks noChangeArrowheads="1"/>
            </p:cNvSpPr>
            <p:nvPr/>
          </p:nvSpPr>
          <p:spPr bwMode="auto">
            <a:xfrm>
              <a:off x="5159484" y="395748"/>
              <a:ext cx="663963" cy="288000"/>
            </a:xfrm>
            <a:prstGeom prst="rect">
              <a:avLst/>
            </a:prstGeom>
            <a:solidFill>
              <a:schemeClr val="bg1"/>
            </a:solidFill>
            <a:ln w="9525">
              <a:noFill/>
              <a:miter lim="800000"/>
              <a:headEnd/>
              <a:tailEnd/>
            </a:ln>
          </p:spPr>
          <p:txBody>
            <a:bodyPr wrap="none">
              <a:spAutoFit/>
            </a:bodyPr>
            <a:lstStyle/>
            <a:p>
              <a:pPr algn="ctr">
                <a:spcBef>
                  <a:spcPct val="0"/>
                </a:spcBef>
                <a:buClrTx/>
                <a:buSzTx/>
                <a:buFontTx/>
                <a:buNone/>
              </a:pPr>
              <a:r>
                <a:rPr lang="en-US" sz="1600" dirty="0" smtClean="0">
                  <a:solidFill>
                    <a:srgbClr val="0070C0"/>
                  </a:solidFill>
                  <a:latin typeface="Comic Sans MS" pitchFamily="66" charset="0"/>
                </a:rPr>
                <a:t>Note</a:t>
              </a:r>
              <a:endParaRPr lang="en-US" sz="1600" dirty="0">
                <a:solidFill>
                  <a:srgbClr val="0070C0"/>
                </a:solidFill>
                <a:latin typeface="Comic Sans MS" pitchFamily="66" charset="0"/>
              </a:endParaRPr>
            </a:p>
          </p:txBody>
        </p:sp>
      </p:grpSp>
      <p:grpSp>
        <p:nvGrpSpPr>
          <p:cNvPr id="15" name="Group 10"/>
          <p:cNvGrpSpPr/>
          <p:nvPr/>
        </p:nvGrpSpPr>
        <p:grpSpPr>
          <a:xfrm>
            <a:off x="4191000" y="3963194"/>
            <a:ext cx="686594" cy="2056606"/>
            <a:chOff x="5180806" y="3810794"/>
            <a:chExt cx="686594" cy="1447800"/>
          </a:xfrm>
        </p:grpSpPr>
        <p:cxnSp>
          <p:nvCxnSpPr>
            <p:cNvPr id="16" name="Straight Arrow Connector 15"/>
            <p:cNvCxnSpPr/>
            <p:nvPr/>
          </p:nvCxnSpPr>
          <p:spPr bwMode="auto">
            <a:xfrm rot="5400000" flipH="1" flipV="1">
              <a:off x="4457700" y="4533900"/>
              <a:ext cx="1447800" cy="1588"/>
            </a:xfrm>
            <a:prstGeom prst="straightConnector1">
              <a:avLst/>
            </a:prstGeom>
            <a:solidFill>
              <a:schemeClr val="accent1"/>
            </a:solidFill>
            <a:ln w="38100" cap="flat" cmpd="sng" algn="ctr">
              <a:solidFill>
                <a:schemeClr val="accent3">
                  <a:lumMod val="75000"/>
                </a:schemeClr>
              </a:solidFill>
              <a:prstDash val="solid"/>
              <a:round/>
              <a:headEnd type="arrow" w="med" len="med"/>
              <a:tailEnd type="none" w="med" len="med"/>
            </a:ln>
            <a:effectLst/>
          </p:spPr>
        </p:cxnSp>
        <p:sp>
          <p:nvSpPr>
            <p:cNvPr id="17" name="TextBox 16"/>
            <p:cNvSpPr txBox="1"/>
            <p:nvPr/>
          </p:nvSpPr>
          <p:spPr>
            <a:xfrm>
              <a:off x="5314043" y="4933593"/>
              <a:ext cx="524503" cy="325001"/>
            </a:xfrm>
            <a:prstGeom prst="rect">
              <a:avLst/>
            </a:prstGeom>
            <a:noFill/>
          </p:spPr>
          <p:txBody>
            <a:bodyPr wrap="square" rtlCol="0">
              <a:spAutoFit/>
            </a:bodyPr>
            <a:lstStyle/>
            <a:p>
              <a:r>
                <a:rPr lang="th-TH" sz="2400" dirty="0" smtClean="0"/>
                <a:t>มาก</a:t>
              </a:r>
              <a:endParaRPr lang="th-TH" sz="2400" dirty="0"/>
            </a:p>
          </p:txBody>
        </p:sp>
        <p:sp>
          <p:nvSpPr>
            <p:cNvPr id="18" name="TextBox 17"/>
            <p:cNvSpPr txBox="1"/>
            <p:nvPr/>
          </p:nvSpPr>
          <p:spPr>
            <a:xfrm>
              <a:off x="5314043" y="3810794"/>
              <a:ext cx="553357" cy="325001"/>
            </a:xfrm>
            <a:prstGeom prst="rect">
              <a:avLst/>
            </a:prstGeom>
            <a:noFill/>
          </p:spPr>
          <p:txBody>
            <a:bodyPr wrap="square" rtlCol="0">
              <a:spAutoFit/>
            </a:bodyPr>
            <a:lstStyle/>
            <a:p>
              <a:r>
                <a:rPr lang="th-TH" sz="2400" dirty="0" smtClean="0"/>
                <a:t>น้อย</a:t>
              </a:r>
              <a:endParaRPr lang="th-TH"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Cascading Style Sheets (</a:t>
            </a:r>
            <a:r>
              <a:rPr lang="en-GB" dirty="0" smtClean="0"/>
              <a:t>CSS)</a:t>
            </a:r>
          </a:p>
        </p:txBody>
      </p:sp>
      <p:sp>
        <p:nvSpPr>
          <p:cNvPr id="6147" name="Rectangle 3"/>
          <p:cNvSpPr>
            <a:spLocks noGrp="1" noChangeArrowheads="1"/>
          </p:cNvSpPr>
          <p:nvPr>
            <p:ph type="body" idx="1"/>
          </p:nvPr>
        </p:nvSpPr>
        <p:spPr/>
        <p:txBody>
          <a:bodyPr>
            <a:normAutofit fontScale="92500" lnSpcReduction="10000"/>
          </a:bodyPr>
          <a:lstStyle/>
          <a:p>
            <a:r>
              <a:rPr lang="th-TH" b="1" dirty="0" smtClean="0">
                <a:solidFill>
                  <a:schemeClr val="accent1"/>
                </a:solidFill>
              </a:rPr>
              <a:t>แรงจูงใจ</a:t>
            </a:r>
          </a:p>
          <a:p>
            <a:pPr lvl="1"/>
            <a:r>
              <a:rPr lang="th-TH" dirty="0" smtClean="0"/>
              <a:t>เนื้อหาและ </a:t>
            </a:r>
            <a:r>
              <a:rPr lang="en-US" dirty="0" smtClean="0"/>
              <a:t>Style</a:t>
            </a:r>
            <a:r>
              <a:rPr lang="th-TH" dirty="0" smtClean="0"/>
              <a:t> ที่ผสมกันภายใน </a:t>
            </a:r>
            <a:r>
              <a:rPr lang="en-US" dirty="0" smtClean="0"/>
              <a:t>tag </a:t>
            </a:r>
            <a:r>
              <a:rPr lang="th-TH" dirty="0" smtClean="0"/>
              <a:t>ต่าง ๆ ของเอกสาร ทำให้ยากต่อการบำรุงรักษา </a:t>
            </a:r>
          </a:p>
          <a:p>
            <a:r>
              <a:rPr lang="en-GB" dirty="0" smtClean="0">
                <a:solidFill>
                  <a:schemeClr val="accent1">
                    <a:lumMod val="75000"/>
                  </a:schemeClr>
                </a:solidFill>
              </a:rPr>
              <a:t>CSS Specification:</a:t>
            </a:r>
          </a:p>
          <a:p>
            <a:pPr lvl="1"/>
            <a:r>
              <a:rPr lang="en-GB" i="1" dirty="0" smtClean="0">
                <a:solidFill>
                  <a:srgbClr val="00B050"/>
                </a:solidFill>
              </a:rPr>
              <a:t>CSS1</a:t>
            </a:r>
            <a:r>
              <a:rPr lang="en-GB" dirty="0" smtClean="0"/>
              <a:t> specification – 1996,1999 </a:t>
            </a:r>
            <a:r>
              <a:rPr lang="th-TH" dirty="0" smtClean="0"/>
              <a:t>กำหนดโครงสร้างพื้นฐานของ </a:t>
            </a:r>
            <a:r>
              <a:rPr lang="en-US" dirty="0" smtClean="0"/>
              <a:t>Style, Selector concepts</a:t>
            </a:r>
            <a:endParaRPr lang="en-GB" dirty="0" smtClean="0"/>
          </a:p>
          <a:p>
            <a:pPr lvl="1"/>
            <a:r>
              <a:rPr lang="en-GB" i="1" dirty="0" smtClean="0">
                <a:solidFill>
                  <a:srgbClr val="00B050"/>
                </a:solidFill>
              </a:rPr>
              <a:t>CSS level 2 revision 1 (“CSS 2.1”)</a:t>
            </a:r>
            <a:r>
              <a:rPr lang="en-US" dirty="0" smtClean="0"/>
              <a:t>: </a:t>
            </a:r>
            <a:r>
              <a:rPr lang="en-GB" dirty="0" smtClean="0"/>
              <a:t>Candidate W3C Recommendation</a:t>
            </a:r>
          </a:p>
          <a:p>
            <a:pPr lvl="2"/>
            <a:r>
              <a:rPr lang="th-TH" dirty="0" smtClean="0"/>
              <a:t>เพิ่ม </a:t>
            </a:r>
            <a:r>
              <a:rPr lang="en-US" dirty="0" smtClean="0"/>
              <a:t>features </a:t>
            </a:r>
            <a:r>
              <a:rPr lang="th-TH" dirty="0" smtClean="0"/>
              <a:t>เช่นความสามารถในการกำหนด </a:t>
            </a:r>
            <a:r>
              <a:rPr lang="en-US" dirty="0" smtClean="0"/>
              <a:t>target (printer, monitor </a:t>
            </a:r>
            <a:r>
              <a:rPr lang="th-TH" dirty="0" smtClean="0"/>
              <a:t>หรือ </a:t>
            </a:r>
            <a:r>
              <a:rPr lang="en-US" dirty="0" smtClean="0"/>
              <a:t>device </a:t>
            </a:r>
            <a:r>
              <a:rPr lang="th-TH" dirty="0" smtClean="0"/>
              <a:t>อื่น)</a:t>
            </a:r>
            <a:endParaRPr lang="en-GB" dirty="0" smtClean="0"/>
          </a:p>
          <a:p>
            <a:pPr lvl="1"/>
            <a:r>
              <a:rPr lang="en-GB" i="1" dirty="0" smtClean="0">
                <a:solidFill>
                  <a:srgbClr val="00B050"/>
                </a:solidFill>
              </a:rPr>
              <a:t>CSS3</a:t>
            </a:r>
            <a:r>
              <a:rPr lang="en-US" dirty="0" smtClean="0"/>
              <a:t>:</a:t>
            </a:r>
            <a:r>
              <a:rPr lang="en-GB" dirty="0" smtClean="0"/>
              <a:t> </a:t>
            </a:r>
            <a:r>
              <a:rPr lang="en-US" dirty="0" smtClean="0"/>
              <a:t>web browser </a:t>
            </a:r>
            <a:r>
              <a:rPr lang="th-TH" dirty="0" smtClean="0"/>
              <a:t>สนับสนุน </a:t>
            </a:r>
            <a:r>
              <a:rPr lang="en-US" dirty="0" smtClean="0"/>
              <a:t>CSS 3 features</a:t>
            </a:r>
            <a:r>
              <a:rPr lang="th-TH" dirty="0" smtClean="0"/>
              <a:t> ส่วนใหญ่ (แต่ยังไม่ทั้งหมด)</a:t>
            </a:r>
          </a:p>
          <a:p>
            <a:pPr lvl="1" algn="ctr">
              <a:buNone/>
            </a:pPr>
            <a:r>
              <a:rPr lang="th-TH" dirty="0" smtClean="0"/>
              <a:t>(ดู</a:t>
            </a:r>
            <a:r>
              <a:rPr lang="en-US" dirty="0" smtClean="0"/>
              <a:t> feature list </a:t>
            </a:r>
            <a:r>
              <a:rPr lang="th-TH" dirty="0" smtClean="0"/>
              <a:t>ที่สนับสนุนที่</a:t>
            </a:r>
            <a:r>
              <a:rPr lang="en-US" dirty="0" smtClean="0"/>
              <a:t>: </a:t>
            </a:r>
            <a:r>
              <a:rPr lang="en-US" dirty="0">
                <a:hlinkClick r:id="rId3"/>
              </a:rPr>
              <a:t>https://caniuse.com/#</a:t>
            </a:r>
            <a:r>
              <a:rPr lang="en-US" dirty="0" smtClean="0">
                <a:hlinkClick r:id="rId3"/>
              </a:rPr>
              <a:t>search=css</a:t>
            </a:r>
            <a:r>
              <a:rPr lang="en-US" dirty="0" smtClean="0"/>
              <a:t>, </a:t>
            </a:r>
            <a:endParaRPr lang="en-US" dirty="0"/>
          </a:p>
          <a:p>
            <a:pPr lvl="1" algn="ctr">
              <a:buNone/>
            </a:pPr>
            <a:r>
              <a:rPr lang="en-GB" dirty="0" smtClean="0">
                <a:hlinkClick r:id="rId4"/>
              </a:rPr>
              <a:t>http://www.w3schools.com/cssref/css3_browsersupport.asp</a:t>
            </a:r>
            <a:r>
              <a:rPr lang="th-TH" dirty="0" smtClean="0"/>
              <a:t>)</a:t>
            </a:r>
            <a:endParaRPr lang="en-GB" dirty="0" smtClean="0"/>
          </a:p>
        </p:txBody>
      </p:sp>
      <p:sp>
        <p:nvSpPr>
          <p:cNvPr id="5" name="Date Placeholder 4"/>
          <p:cNvSpPr>
            <a:spLocks noGrp="1"/>
          </p:cNvSpPr>
          <p:nvPr>
            <p:ph type="dt" sz="half" idx="10"/>
          </p:nvPr>
        </p:nvSpPr>
        <p:spPr/>
        <p:txBody>
          <a:bodyPr/>
          <a:lstStyle/>
          <a:p>
            <a:pPr>
              <a:defRPr/>
            </a:pPr>
            <a:r>
              <a:rPr lang="en-US" smtClean="0"/>
              <a:t>Lecture 03</a:t>
            </a:r>
            <a:endParaRPr lang="en-US" altLang="en-US" dirty="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3</a:t>
            </a:fld>
            <a:endParaRPr lang="en-US"/>
          </a:p>
        </p:txBody>
      </p:sp>
      <p:sp>
        <p:nvSpPr>
          <p:cNvPr id="7" name="Footer Placeholder 6"/>
          <p:cNvSpPr>
            <a:spLocks noGrp="1"/>
          </p:cNvSpPr>
          <p:nvPr>
            <p:ph type="ftr" sz="quarter" idx="11"/>
          </p:nvPr>
        </p:nvSpPr>
        <p:spPr/>
        <p:txBody>
          <a:bodyPr/>
          <a:lstStyle/>
          <a:p>
            <a:pPr>
              <a:defRPr/>
            </a:pPr>
            <a:r>
              <a:rPr lang="en-US" smtClean="0"/>
              <a:t>CS 485 Web ApplicationDevelopment © 2016 by Y. Temtanapat</a:t>
            </a:r>
            <a:endParaRPr lang="en-US" sz="2000"/>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การคำนวณ </a:t>
            </a:r>
            <a:r>
              <a:rPr lang="en-US" dirty="0" smtClean="0"/>
              <a:t>Specificity </a:t>
            </a:r>
            <a:r>
              <a:rPr lang="th-TH" dirty="0" smtClean="0"/>
              <a:t>กรณีกฎขัดแย้งกัน</a:t>
            </a:r>
            <a:endParaRPr lang="th-TH" dirty="0"/>
          </a:p>
        </p:txBody>
      </p:sp>
      <p:sp>
        <p:nvSpPr>
          <p:cNvPr id="4" name="Date Placeholder 3"/>
          <p:cNvSpPr>
            <a:spLocks noGrp="1"/>
          </p:cNvSpPr>
          <p:nvPr>
            <p:ph type="dt" sz="half" idx="10"/>
          </p:nvPr>
        </p:nvSpPr>
        <p:spPr/>
        <p:txBody>
          <a:bodyPr/>
          <a:lstStyle/>
          <a:p>
            <a:pPr>
              <a:defRPr/>
            </a:pPr>
            <a:r>
              <a:rPr lang="en-US" smtClean="0"/>
              <a:t>Lecture 03</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30</a:t>
            </a:fld>
            <a:endParaRPr lang="en-US"/>
          </a:p>
        </p:txBody>
      </p:sp>
      <p:sp>
        <p:nvSpPr>
          <p:cNvPr id="7" name="Rectangle 6"/>
          <p:cNvSpPr/>
          <p:nvPr/>
        </p:nvSpPr>
        <p:spPr>
          <a:xfrm>
            <a:off x="430733" y="4114800"/>
            <a:ext cx="8382000" cy="1477328"/>
          </a:xfrm>
          <a:prstGeom prst="rect">
            <a:avLst/>
          </a:prstGeom>
          <a:solidFill>
            <a:schemeClr val="accent1">
              <a:lumMod val="20000"/>
              <a:lumOff val="80000"/>
            </a:schemeClr>
          </a:solidFill>
        </p:spPr>
        <p:txBody>
          <a:bodyPr wrap="square">
            <a:spAutoFit/>
          </a:bodyPr>
          <a:lstStyle/>
          <a:p>
            <a:r>
              <a:rPr lang="en-US" dirty="0">
                <a:latin typeface="Consolas" panose="020B0609020204030204" pitchFamily="49" charset="0"/>
                <a:cs typeface="Consolas" panose="020B0609020204030204" pitchFamily="49" charset="0"/>
              </a:rPr>
              <a:t>div: 1 element – (0,0,0,1) = 1</a:t>
            </a:r>
          </a:p>
          <a:p>
            <a:r>
              <a:rPr lang="en-US" dirty="0">
                <a:latin typeface="Consolas" panose="020B0609020204030204" pitchFamily="49" charset="0"/>
                <a:cs typeface="Consolas" panose="020B0609020204030204" pitchFamily="49" charset="0"/>
              </a:rPr>
              <a:t>#sidebar: 1 id – (0,1,0,0) = 100</a:t>
            </a:r>
          </a:p>
          <a:p>
            <a:r>
              <a:rPr lang="en-US" dirty="0" err="1">
                <a:latin typeface="Consolas" panose="020B0609020204030204" pitchFamily="49" charset="0"/>
                <a:cs typeface="Consolas" panose="020B0609020204030204" pitchFamily="49" charset="0"/>
              </a:rPr>
              <a:t>div#sidebar</a:t>
            </a:r>
            <a:r>
              <a:rPr lang="en-US" dirty="0">
                <a:latin typeface="Consolas" panose="020B0609020204030204" pitchFamily="49" charset="0"/>
                <a:cs typeface="Consolas" panose="020B0609020204030204" pitchFamily="49" charset="0"/>
              </a:rPr>
              <a:t>: 1 element, 1 id – (0,1,0,1) = 101</a:t>
            </a:r>
          </a:p>
          <a:p>
            <a:r>
              <a:rPr lang="en-US" dirty="0" err="1">
                <a:latin typeface="Consolas" panose="020B0609020204030204" pitchFamily="49" charset="0"/>
                <a:cs typeface="Consolas" panose="020B0609020204030204" pitchFamily="49" charset="0"/>
              </a:rPr>
              <a:t>div#sidebar</a:t>
            </a:r>
            <a:r>
              <a:rPr lang="en-US" dirty="0">
                <a:latin typeface="Consolas" panose="020B0609020204030204" pitchFamily="49" charset="0"/>
                <a:cs typeface="Consolas" panose="020B0609020204030204" pitchFamily="49" charset="0"/>
              </a:rPr>
              <a:t> p: 2 elements, 1 id – (0,1,0,2) = 102</a:t>
            </a:r>
          </a:p>
          <a:p>
            <a:r>
              <a:rPr lang="en-US" dirty="0" err="1">
                <a:latin typeface="Consolas" panose="020B0609020204030204" pitchFamily="49" charset="0"/>
                <a:cs typeface="Consolas" panose="020B0609020204030204" pitchFamily="49" charset="0"/>
              </a:rPr>
              <a:t>div#sidebar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p.detail</a:t>
            </a:r>
            <a:r>
              <a:rPr lang="en-US" dirty="0">
                <a:latin typeface="Consolas" panose="020B0609020204030204" pitchFamily="49" charset="0"/>
                <a:cs typeface="Consolas" panose="020B0609020204030204" pitchFamily="49" charset="0"/>
              </a:rPr>
              <a:t>: 2 elements, 1 class, 1 id – (0,1,1,2) = 112</a:t>
            </a:r>
          </a:p>
        </p:txBody>
      </p:sp>
      <p:sp>
        <p:nvSpPr>
          <p:cNvPr id="8" name="Oval 7"/>
          <p:cNvSpPr/>
          <p:nvPr/>
        </p:nvSpPr>
        <p:spPr bwMode="auto">
          <a:xfrm>
            <a:off x="2631007" y="2561364"/>
            <a:ext cx="685800" cy="609600"/>
          </a:xfrm>
          <a:prstGeom prst="ellipse">
            <a:avLst/>
          </a:prstGeom>
          <a:gradFill>
            <a:gsLst>
              <a:gs pos="0">
                <a:srgbClr val="FF0000"/>
              </a:gs>
              <a:gs pos="54000">
                <a:srgbClr val="D75F5F"/>
              </a:gs>
              <a:gs pos="100000">
                <a:schemeClr val="bg1">
                  <a:lumMod val="95000"/>
                </a:schemeClr>
              </a:gs>
            </a:gsLst>
          </a:gradFill>
          <a:ln>
            <a:solidFill>
              <a:schemeClr val="tx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0</a:t>
            </a:r>
          </a:p>
        </p:txBody>
      </p:sp>
      <p:sp>
        <p:nvSpPr>
          <p:cNvPr id="9" name="Oval 8"/>
          <p:cNvSpPr/>
          <p:nvPr/>
        </p:nvSpPr>
        <p:spPr bwMode="auto">
          <a:xfrm>
            <a:off x="3626370" y="2561364"/>
            <a:ext cx="685800" cy="609600"/>
          </a:xfrm>
          <a:prstGeom prst="ellipse">
            <a:avLst/>
          </a:prstGeom>
          <a:gradFill>
            <a:gsLst>
              <a:gs pos="0">
                <a:srgbClr val="FF9900"/>
              </a:gs>
              <a:gs pos="54000">
                <a:srgbClr val="FFCC00"/>
              </a:gs>
              <a:gs pos="100000">
                <a:srgbClr val="FFFF99"/>
              </a:gs>
            </a:gsLst>
          </a:gradFill>
          <a:ln>
            <a:solidFill>
              <a:schemeClr val="tx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0</a:t>
            </a:r>
          </a:p>
        </p:txBody>
      </p:sp>
      <p:sp>
        <p:nvSpPr>
          <p:cNvPr id="10" name="Oval 9"/>
          <p:cNvSpPr/>
          <p:nvPr/>
        </p:nvSpPr>
        <p:spPr bwMode="auto">
          <a:xfrm>
            <a:off x="4621733" y="2561364"/>
            <a:ext cx="685800" cy="609600"/>
          </a:xfrm>
          <a:prstGeom prst="ellipse">
            <a:avLst/>
          </a:prstGeom>
          <a:ln>
            <a:solidFill>
              <a:schemeClr val="tx1"/>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0</a:t>
            </a:r>
          </a:p>
        </p:txBody>
      </p:sp>
      <p:sp>
        <p:nvSpPr>
          <p:cNvPr id="11" name="Oval 10"/>
          <p:cNvSpPr/>
          <p:nvPr/>
        </p:nvSpPr>
        <p:spPr bwMode="auto">
          <a:xfrm>
            <a:off x="5617096" y="2561364"/>
            <a:ext cx="685800" cy="609600"/>
          </a:xfrm>
          <a:prstGeom prst="ellipse">
            <a:avLst/>
          </a:prstGeom>
          <a:ln>
            <a:solidFill>
              <a:schemeClr val="tx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0</a:t>
            </a:r>
          </a:p>
        </p:txBody>
      </p:sp>
      <p:sp>
        <p:nvSpPr>
          <p:cNvPr id="12" name="Oval 11"/>
          <p:cNvSpPr/>
          <p:nvPr/>
        </p:nvSpPr>
        <p:spPr bwMode="auto">
          <a:xfrm>
            <a:off x="6612457" y="2561364"/>
            <a:ext cx="685800" cy="6096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0</a:t>
            </a:r>
          </a:p>
        </p:txBody>
      </p:sp>
      <p:sp>
        <p:nvSpPr>
          <p:cNvPr id="13" name="TextBox 12"/>
          <p:cNvSpPr txBox="1"/>
          <p:nvPr/>
        </p:nvSpPr>
        <p:spPr>
          <a:xfrm>
            <a:off x="6536257" y="1640265"/>
            <a:ext cx="1524000" cy="830997"/>
          </a:xfrm>
          <a:prstGeom prst="rect">
            <a:avLst/>
          </a:prstGeom>
          <a:noFill/>
        </p:spPr>
        <p:txBody>
          <a:bodyPr wrap="square" rtlCol="0">
            <a:spAutoFit/>
          </a:bodyPr>
          <a:lstStyle/>
          <a:p>
            <a:r>
              <a:rPr lang="en-US" sz="2400" dirty="0" smtClean="0">
                <a:latin typeface="Angsana New" panose="02020603050405020304" pitchFamily="18" charset="-34"/>
              </a:rPr>
              <a:t>element,</a:t>
            </a:r>
            <a:r>
              <a:rPr lang="th-TH" sz="2400" dirty="0" smtClean="0">
                <a:latin typeface="Angsana New" panose="02020603050405020304" pitchFamily="18" charset="-34"/>
              </a:rPr>
              <a:t> </a:t>
            </a:r>
            <a:r>
              <a:rPr lang="en-US" sz="2400" dirty="0" smtClean="0">
                <a:latin typeface="Angsana New" panose="02020603050405020304" pitchFamily="18" charset="-34"/>
              </a:rPr>
              <a:t>pseudo-element</a:t>
            </a:r>
            <a:endParaRPr lang="en-US" sz="2400" dirty="0">
              <a:latin typeface="Angsana New" panose="02020603050405020304" pitchFamily="18" charset="-34"/>
            </a:endParaRPr>
          </a:p>
        </p:txBody>
      </p:sp>
      <p:sp>
        <p:nvSpPr>
          <p:cNvPr id="14" name="TextBox 13"/>
          <p:cNvSpPr txBox="1"/>
          <p:nvPr/>
        </p:nvSpPr>
        <p:spPr>
          <a:xfrm>
            <a:off x="5350396" y="1342164"/>
            <a:ext cx="1219200" cy="1200329"/>
          </a:xfrm>
          <a:prstGeom prst="rect">
            <a:avLst/>
          </a:prstGeom>
          <a:noFill/>
        </p:spPr>
        <p:txBody>
          <a:bodyPr wrap="square" rtlCol="0">
            <a:spAutoFit/>
          </a:bodyPr>
          <a:lstStyle/>
          <a:p>
            <a:r>
              <a:rPr lang="en-US" sz="2400" dirty="0" smtClean="0">
                <a:latin typeface="Angsana New" panose="02020603050405020304" pitchFamily="18" charset="-34"/>
              </a:rPr>
              <a:t>class, attribute, pseudo-class</a:t>
            </a:r>
            <a:endParaRPr lang="en-US" sz="2400" dirty="0">
              <a:latin typeface="Angsana New" panose="02020603050405020304" pitchFamily="18" charset="-34"/>
            </a:endParaRPr>
          </a:p>
        </p:txBody>
      </p:sp>
      <p:sp>
        <p:nvSpPr>
          <p:cNvPr id="15" name="TextBox 14"/>
          <p:cNvSpPr txBox="1"/>
          <p:nvPr/>
        </p:nvSpPr>
        <p:spPr>
          <a:xfrm>
            <a:off x="4793753" y="2080828"/>
            <a:ext cx="341760" cy="461665"/>
          </a:xfrm>
          <a:prstGeom prst="rect">
            <a:avLst/>
          </a:prstGeom>
          <a:noFill/>
        </p:spPr>
        <p:txBody>
          <a:bodyPr wrap="none" rtlCol="0">
            <a:spAutoFit/>
          </a:bodyPr>
          <a:lstStyle/>
          <a:p>
            <a:r>
              <a:rPr lang="en-US" sz="2400" dirty="0" smtClean="0">
                <a:latin typeface="Angsana New" panose="02020603050405020304" pitchFamily="18" charset="-34"/>
              </a:rPr>
              <a:t>id</a:t>
            </a:r>
            <a:endParaRPr lang="en-US" sz="2400" dirty="0">
              <a:latin typeface="Angsana New" panose="02020603050405020304" pitchFamily="18" charset="-34"/>
            </a:endParaRPr>
          </a:p>
        </p:txBody>
      </p:sp>
      <p:sp>
        <p:nvSpPr>
          <p:cNvPr id="16" name="TextBox 15"/>
          <p:cNvSpPr txBox="1"/>
          <p:nvPr/>
        </p:nvSpPr>
        <p:spPr>
          <a:xfrm>
            <a:off x="3646906" y="2080828"/>
            <a:ext cx="644728" cy="461665"/>
          </a:xfrm>
          <a:prstGeom prst="rect">
            <a:avLst/>
          </a:prstGeom>
          <a:noFill/>
        </p:spPr>
        <p:txBody>
          <a:bodyPr wrap="none" rtlCol="0">
            <a:spAutoFit/>
          </a:bodyPr>
          <a:lstStyle/>
          <a:p>
            <a:r>
              <a:rPr lang="en-US" sz="2400" dirty="0" smtClean="0">
                <a:latin typeface="Angsana New" panose="02020603050405020304" pitchFamily="18" charset="-34"/>
              </a:rPr>
              <a:t>inline</a:t>
            </a:r>
            <a:endParaRPr lang="en-US" sz="2400" dirty="0">
              <a:latin typeface="Angsana New" panose="02020603050405020304" pitchFamily="18" charset="-34"/>
            </a:endParaRPr>
          </a:p>
        </p:txBody>
      </p:sp>
      <p:sp>
        <p:nvSpPr>
          <p:cNvPr id="17" name="TextBox 16"/>
          <p:cNvSpPr txBox="1"/>
          <p:nvPr/>
        </p:nvSpPr>
        <p:spPr>
          <a:xfrm>
            <a:off x="2454373" y="2080828"/>
            <a:ext cx="1039067" cy="461665"/>
          </a:xfrm>
          <a:prstGeom prst="rect">
            <a:avLst/>
          </a:prstGeom>
          <a:noFill/>
        </p:spPr>
        <p:txBody>
          <a:bodyPr wrap="none" rtlCol="0">
            <a:spAutoFit/>
          </a:bodyPr>
          <a:lstStyle/>
          <a:p>
            <a:r>
              <a:rPr lang="en-US" sz="2400" dirty="0" smtClean="0">
                <a:latin typeface="Angsana New" panose="02020603050405020304" pitchFamily="18" charset="-34"/>
              </a:rPr>
              <a:t>!important</a:t>
            </a:r>
            <a:endParaRPr lang="en-US" sz="2400" dirty="0">
              <a:latin typeface="Angsana New" panose="02020603050405020304" pitchFamily="18" charset="-34"/>
            </a:endParaRPr>
          </a:p>
        </p:txBody>
      </p:sp>
      <p:sp>
        <p:nvSpPr>
          <p:cNvPr id="18" name="Rectangle 17"/>
          <p:cNvSpPr/>
          <p:nvPr/>
        </p:nvSpPr>
        <p:spPr>
          <a:xfrm>
            <a:off x="449034" y="2684328"/>
            <a:ext cx="1850186" cy="584775"/>
          </a:xfrm>
          <a:prstGeom prst="rect">
            <a:avLst/>
          </a:prstGeom>
        </p:spPr>
        <p:txBody>
          <a:bodyPr wrap="none">
            <a:spAutoFit/>
          </a:bodyPr>
          <a:lstStyle/>
          <a:p>
            <a:r>
              <a:rPr lang="th-TH" sz="3200" kern="0" dirty="0">
                <a:solidFill>
                  <a:prstClr val="black"/>
                </a:solidFill>
                <a:latin typeface="Angsana New"/>
                <a:cs typeface="Angsana New"/>
              </a:rPr>
              <a:t>ค่า </a:t>
            </a:r>
            <a:r>
              <a:rPr lang="en-US" sz="3200" kern="0" dirty="0">
                <a:solidFill>
                  <a:prstClr val="black"/>
                </a:solidFill>
                <a:latin typeface="Angsana New"/>
                <a:cs typeface="Angsana New"/>
              </a:rPr>
              <a:t>Specificity: </a:t>
            </a:r>
            <a:endParaRPr lang="en-US" dirty="0"/>
          </a:p>
        </p:txBody>
      </p:sp>
      <p:sp>
        <p:nvSpPr>
          <p:cNvPr id="20" name="Rectangle 19"/>
          <p:cNvSpPr/>
          <p:nvPr/>
        </p:nvSpPr>
        <p:spPr>
          <a:xfrm>
            <a:off x="6248799" y="3653135"/>
            <a:ext cx="2558714" cy="461665"/>
          </a:xfrm>
          <a:prstGeom prst="rect">
            <a:avLst/>
          </a:prstGeom>
        </p:spPr>
        <p:txBody>
          <a:bodyPr wrap="none">
            <a:spAutoFit/>
          </a:bodyPr>
          <a:lstStyle/>
          <a:p>
            <a:r>
              <a:rPr lang="th-TH" sz="2400" u="sng" kern="0" dirty="0" smtClean="0">
                <a:solidFill>
                  <a:prstClr val="black"/>
                </a:solidFill>
                <a:latin typeface="Angsana New"/>
                <a:cs typeface="Angsana New"/>
              </a:rPr>
              <a:t>หมายเหตุ </a:t>
            </a:r>
            <a:r>
              <a:rPr lang="th-TH" sz="2400" kern="0" dirty="0" smtClean="0">
                <a:solidFill>
                  <a:prstClr val="black"/>
                </a:solidFill>
                <a:latin typeface="Angsana New"/>
                <a:cs typeface="Angsana New"/>
              </a:rPr>
              <a:t>ค่า </a:t>
            </a:r>
            <a:r>
              <a:rPr lang="en-US" sz="2400" kern="0" dirty="0" smtClean="0">
                <a:solidFill>
                  <a:prstClr val="black"/>
                </a:solidFill>
                <a:latin typeface="Angsana New"/>
                <a:cs typeface="Angsana New"/>
              </a:rPr>
              <a:t>universal </a:t>
            </a:r>
            <a:r>
              <a:rPr lang="th-TH" sz="2400" kern="0" dirty="0" smtClean="0">
                <a:solidFill>
                  <a:prstClr val="black"/>
                </a:solidFill>
                <a:latin typeface="Angsana New"/>
                <a:cs typeface="Angsana New"/>
              </a:rPr>
              <a:t>เป็น </a:t>
            </a:r>
            <a:r>
              <a:rPr lang="en-US" sz="2400" kern="0" dirty="0" smtClean="0">
                <a:solidFill>
                  <a:prstClr val="black"/>
                </a:solidFill>
                <a:latin typeface="Angsana New"/>
                <a:cs typeface="Angsana New"/>
              </a:rPr>
              <a:t>0</a:t>
            </a:r>
            <a:endParaRPr lang="en-US" sz="1400" dirty="0"/>
          </a:p>
        </p:txBody>
      </p:sp>
    </p:spTree>
    <p:extLst>
      <p:ext uri="{BB962C8B-B14F-4D97-AF65-F5344CB8AC3E}">
        <p14:creationId xmlns:p14="http://schemas.microsoft.com/office/powerpoint/2010/main" val="21938329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ตัวอย่าง </a:t>
            </a:r>
            <a:r>
              <a:rPr lang="en-US" dirty="0" smtClean="0"/>
              <a:t>Style Precedence: Specificity</a:t>
            </a:r>
            <a:endParaRPr lang="th-TH" dirty="0"/>
          </a:p>
        </p:txBody>
      </p:sp>
      <p:sp>
        <p:nvSpPr>
          <p:cNvPr id="3" name="Content Placeholder 2"/>
          <p:cNvSpPr>
            <a:spLocks noGrp="1"/>
          </p:cNvSpPr>
          <p:nvPr>
            <p:ph idx="1"/>
          </p:nvPr>
        </p:nvSpPr>
        <p:spPr/>
        <p:txBody>
          <a:bodyPr>
            <a:normAutofit/>
          </a:bodyPr>
          <a:lstStyle/>
          <a:p>
            <a:pPr lvl="2">
              <a:buNone/>
            </a:pPr>
            <a:r>
              <a:rPr lang="en-US" sz="1600" dirty="0" smtClean="0">
                <a:solidFill>
                  <a:srgbClr val="00B050"/>
                </a:solidFill>
                <a:latin typeface="Courier New" pitchFamily="49" charset="0"/>
                <a:cs typeface="Courier New" pitchFamily="49" charset="0"/>
              </a:rPr>
              <a:t>p {font-size: 12px;}</a:t>
            </a:r>
          </a:p>
          <a:p>
            <a:pPr lvl="2">
              <a:buNone/>
            </a:pPr>
            <a:r>
              <a:rPr lang="en-US" sz="1600" b="1" dirty="0" err="1" smtClean="0">
                <a:solidFill>
                  <a:srgbClr val="00B050"/>
                </a:solidFill>
                <a:latin typeface="Courier New" pitchFamily="49" charset="0"/>
                <a:cs typeface="Courier New" pitchFamily="49" charset="0"/>
              </a:rPr>
              <a:t>p.detail</a:t>
            </a:r>
            <a:r>
              <a:rPr lang="en-US" sz="1600" b="1" dirty="0" smtClean="0">
                <a:solidFill>
                  <a:srgbClr val="00B050"/>
                </a:solidFill>
                <a:latin typeface="Courier New" pitchFamily="49" charset="0"/>
                <a:cs typeface="Courier New" pitchFamily="49" charset="0"/>
              </a:rPr>
              <a:t> {font-size: 14px;}   </a:t>
            </a:r>
            <a:r>
              <a:rPr lang="en-US" b="1" dirty="0" smtClean="0">
                <a:solidFill>
                  <a:schemeClr val="accent1">
                    <a:lumMod val="50000"/>
                  </a:schemeClr>
                </a:solidFill>
                <a:latin typeface="Courier New" pitchFamily="49" charset="0"/>
                <a:cs typeface="Courier New" pitchFamily="49" charset="0"/>
                <a:sym typeface="Wingdings" pitchFamily="2" charset="2"/>
              </a:rPr>
              <a:t></a:t>
            </a:r>
            <a:r>
              <a:rPr lang="en-US" b="1" dirty="0" smtClean="0">
                <a:solidFill>
                  <a:srgbClr val="00B050"/>
                </a:solidFill>
                <a:latin typeface="Courier New" pitchFamily="49" charset="0"/>
                <a:cs typeface="Courier New" pitchFamily="49" charset="0"/>
                <a:sym typeface="Wingdings" pitchFamily="2" charset="2"/>
              </a:rPr>
              <a:t> </a:t>
            </a:r>
            <a:r>
              <a:rPr lang="en-US" dirty="0" smtClean="0">
                <a:sym typeface="Wingdings" pitchFamily="2" charset="2"/>
              </a:rPr>
              <a:t>precedence </a:t>
            </a:r>
            <a:r>
              <a:rPr lang="th-TH" dirty="0" smtClean="0">
                <a:sym typeface="Wingdings" pitchFamily="2" charset="2"/>
              </a:rPr>
              <a:t>เหนือกว่า</a:t>
            </a:r>
            <a:endParaRPr lang="en-US" dirty="0" smtClean="0"/>
          </a:p>
          <a:p>
            <a:pPr lvl="2">
              <a:buNone/>
            </a:pPr>
            <a:endParaRPr lang="th-TH" sz="1600" dirty="0" smtClean="0">
              <a:solidFill>
                <a:srgbClr val="00B050"/>
              </a:solidFill>
              <a:latin typeface="Courier New" pitchFamily="49" charset="0"/>
              <a:cs typeface="Courier New" pitchFamily="49" charset="0"/>
            </a:endParaRPr>
          </a:p>
          <a:p>
            <a:pPr lvl="2">
              <a:buNone/>
            </a:pPr>
            <a:r>
              <a:rPr lang="en-US" sz="1600" dirty="0" smtClean="0">
                <a:solidFill>
                  <a:srgbClr val="00B050"/>
                </a:solidFill>
                <a:latin typeface="Courier New" pitchFamily="49" charset="0"/>
                <a:cs typeface="Courier New" pitchFamily="49" charset="0"/>
              </a:rPr>
              <a:t>div </a:t>
            </a:r>
            <a:r>
              <a:rPr lang="en-US" sz="1600" dirty="0" err="1" smtClean="0">
                <a:solidFill>
                  <a:srgbClr val="00B050"/>
                </a:solidFill>
                <a:latin typeface="Courier New" pitchFamily="49" charset="0"/>
                <a:cs typeface="Courier New" pitchFamily="49" charset="0"/>
              </a:rPr>
              <a:t>p.detail</a:t>
            </a:r>
            <a:r>
              <a:rPr lang="en-US" sz="1600" dirty="0" smtClean="0">
                <a:solidFill>
                  <a:srgbClr val="00B050"/>
                </a:solidFill>
                <a:latin typeface="Courier New" pitchFamily="49" charset="0"/>
                <a:cs typeface="Courier New" pitchFamily="49" charset="0"/>
              </a:rPr>
              <a:t> {font-size: 14px;}</a:t>
            </a:r>
          </a:p>
          <a:p>
            <a:pPr lvl="2">
              <a:buNone/>
            </a:pPr>
            <a:r>
              <a:rPr lang="en-US" sz="1600" b="1" dirty="0" smtClean="0">
                <a:solidFill>
                  <a:srgbClr val="00B050"/>
                </a:solidFill>
                <a:latin typeface="Courier New" pitchFamily="49" charset="0"/>
                <a:cs typeface="Courier New" pitchFamily="49" charset="0"/>
              </a:rPr>
              <a:t>#sidebar p {font-size: 12px;}</a:t>
            </a:r>
            <a:r>
              <a:rPr lang="en-US" b="1" dirty="0" smtClean="0">
                <a:solidFill>
                  <a:srgbClr val="00B050"/>
                </a:solidFill>
                <a:latin typeface="Courier New" pitchFamily="49" charset="0"/>
                <a:cs typeface="Courier New" pitchFamily="49" charset="0"/>
              </a:rPr>
              <a:t> </a:t>
            </a:r>
            <a:r>
              <a:rPr lang="en-US" b="1" dirty="0" smtClean="0">
                <a:solidFill>
                  <a:schemeClr val="accent1">
                    <a:lumMod val="50000"/>
                  </a:schemeClr>
                </a:solidFill>
                <a:latin typeface="Courier New" pitchFamily="49" charset="0"/>
                <a:cs typeface="Courier New" pitchFamily="49" charset="0"/>
                <a:sym typeface="Wingdings" pitchFamily="2" charset="2"/>
              </a:rPr>
              <a:t></a:t>
            </a:r>
            <a:r>
              <a:rPr lang="en-US" b="1" dirty="0" smtClean="0">
                <a:solidFill>
                  <a:srgbClr val="00B050"/>
                </a:solidFill>
                <a:latin typeface="Courier New" pitchFamily="49" charset="0"/>
                <a:cs typeface="Courier New" pitchFamily="49" charset="0"/>
                <a:sym typeface="Wingdings" pitchFamily="2" charset="2"/>
              </a:rPr>
              <a:t> </a:t>
            </a:r>
            <a:r>
              <a:rPr lang="en-US" dirty="0" smtClean="0">
                <a:sym typeface="Wingdings" pitchFamily="2" charset="2"/>
              </a:rPr>
              <a:t>precedence </a:t>
            </a:r>
            <a:r>
              <a:rPr lang="th-TH" dirty="0" smtClean="0">
                <a:sym typeface="Wingdings" pitchFamily="2" charset="2"/>
              </a:rPr>
              <a:t>เหนือกว่าเพราะ </a:t>
            </a:r>
            <a:r>
              <a:rPr lang="en-US" dirty="0" smtClean="0">
                <a:sym typeface="Wingdings" pitchFamily="2" charset="2"/>
              </a:rPr>
              <a:t>ID selector</a:t>
            </a:r>
            <a:endParaRPr lang="en-US" b="1" dirty="0" smtClean="0">
              <a:solidFill>
                <a:srgbClr val="00B050"/>
              </a:solidFill>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pPr>
              <a:defRPr/>
            </a:pPr>
            <a:r>
              <a:rPr lang="en-US" smtClean="0"/>
              <a:t>Lecture 03</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Lecture 03</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32</a:t>
            </a:fld>
            <a:endParaRPr lang="en-US"/>
          </a:p>
        </p:txBody>
      </p:sp>
      <p:sp>
        <p:nvSpPr>
          <p:cNvPr id="7" name="Rectangle 6"/>
          <p:cNvSpPr/>
          <p:nvPr/>
        </p:nvSpPr>
        <p:spPr>
          <a:xfrm>
            <a:off x="148213" y="2667000"/>
            <a:ext cx="2971800" cy="1200329"/>
          </a:xfrm>
          <a:prstGeom prst="rect">
            <a:avLst/>
          </a:prstGeom>
        </p:spPr>
        <p:txBody>
          <a:bodyPr wrap="square">
            <a:spAutoFit/>
          </a:bodyPr>
          <a:lstStyle/>
          <a:p>
            <a:r>
              <a:rPr lang="en-US" dirty="0">
                <a:hlinkClick r:id="rId2"/>
              </a:rPr>
              <a:t>http://</a:t>
            </a:r>
            <a:r>
              <a:rPr lang="en-US" dirty="0" smtClean="0">
                <a:hlinkClick r:id="rId2"/>
              </a:rPr>
              <a:t>www.standardista.com/wp-content/uploads/2012/01/specificity3.pdf</a:t>
            </a:r>
            <a:r>
              <a:rPr lang="en-US" dirty="0" smtClean="0"/>
              <a:t> </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6844"/>
            <a:ext cx="6168013" cy="68591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74927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Precedence: Inheritance</a:t>
            </a:r>
            <a:endParaRPr lang="th-TH" dirty="0"/>
          </a:p>
        </p:txBody>
      </p:sp>
      <p:sp>
        <p:nvSpPr>
          <p:cNvPr id="3" name="Content Placeholder 2"/>
          <p:cNvSpPr>
            <a:spLocks noGrp="1"/>
          </p:cNvSpPr>
          <p:nvPr>
            <p:ph idx="1"/>
          </p:nvPr>
        </p:nvSpPr>
        <p:spPr/>
        <p:txBody>
          <a:bodyPr/>
          <a:lstStyle/>
          <a:p>
            <a:r>
              <a:rPr lang="en-US" b="1" dirty="0" smtClean="0">
                <a:solidFill>
                  <a:schemeClr val="accent1">
                    <a:lumMod val="75000"/>
                  </a:schemeClr>
                </a:solidFill>
              </a:rPr>
              <a:t>Inheritance</a:t>
            </a:r>
            <a:r>
              <a:rPr lang="en-US" dirty="0" smtClean="0"/>
              <a:t>:</a:t>
            </a:r>
            <a:endParaRPr lang="th-TH" dirty="0" smtClean="0"/>
          </a:p>
          <a:p>
            <a:pPr lvl="1"/>
            <a:r>
              <a:rPr lang="en-US" dirty="0" smtClean="0"/>
              <a:t>Styles</a:t>
            </a:r>
            <a:r>
              <a:rPr lang="th-TH" dirty="0" smtClean="0"/>
              <a:t> สามารถสืบทอดจาก </a:t>
            </a:r>
            <a:r>
              <a:rPr lang="en-US" dirty="0" smtClean="0"/>
              <a:t>parent</a:t>
            </a:r>
            <a:r>
              <a:rPr lang="th-TH" dirty="0" smtClean="0"/>
              <a:t> </a:t>
            </a:r>
            <a:r>
              <a:rPr lang="en-US" dirty="0" smtClean="0"/>
              <a:t>container (tag </a:t>
            </a:r>
            <a:r>
              <a:rPr lang="th-TH" dirty="0" smtClean="0"/>
              <a:t>ที่ครอบมัน)</a:t>
            </a:r>
          </a:p>
          <a:p>
            <a:pPr lvl="2"/>
            <a:r>
              <a:rPr lang="en-US" dirty="0" smtClean="0"/>
              <a:t>Properties </a:t>
            </a:r>
            <a:r>
              <a:rPr lang="th-TH" dirty="0" smtClean="0"/>
              <a:t>ที่สืบทอดได้แก่ </a:t>
            </a:r>
            <a:r>
              <a:rPr lang="en-US" dirty="0" smtClean="0"/>
              <a:t>font, color, background</a:t>
            </a:r>
          </a:p>
          <a:p>
            <a:pPr lvl="2">
              <a:buNone/>
            </a:pPr>
            <a:r>
              <a:rPr lang="en-US" sz="1600" dirty="0" smtClean="0">
                <a:solidFill>
                  <a:srgbClr val="00B050"/>
                </a:solidFill>
                <a:latin typeface="Courier New" pitchFamily="49" charset="0"/>
                <a:cs typeface="Courier New" pitchFamily="49" charset="0"/>
              </a:rPr>
              <a:t>body {color: blue; margin: 10px;}</a:t>
            </a:r>
          </a:p>
          <a:p>
            <a:pPr lvl="2">
              <a:buNone/>
            </a:pPr>
            <a:r>
              <a:rPr lang="th-TH" dirty="0" smtClean="0"/>
              <a:t>ดังนั้น </a:t>
            </a:r>
            <a:r>
              <a:rPr lang="en-US" sz="1600" dirty="0" smtClean="0">
                <a:solidFill>
                  <a:srgbClr val="00B050"/>
                </a:solidFill>
                <a:latin typeface="Courier New" pitchFamily="49" charset="0"/>
                <a:cs typeface="Courier New" pitchFamily="49" charset="0"/>
              </a:rPr>
              <a:t>p</a:t>
            </a:r>
            <a:r>
              <a:rPr lang="en-US" dirty="0" smtClean="0"/>
              <a:t> tag </a:t>
            </a:r>
            <a:r>
              <a:rPr lang="th-TH" dirty="0" smtClean="0"/>
              <a:t>ที่อยู่ใน </a:t>
            </a:r>
            <a:r>
              <a:rPr lang="en-US" sz="1600" dirty="0" smtClean="0">
                <a:solidFill>
                  <a:srgbClr val="00B050"/>
                </a:solidFill>
                <a:latin typeface="Courier New" pitchFamily="49" charset="0"/>
                <a:cs typeface="Courier New" pitchFamily="49" charset="0"/>
              </a:rPr>
              <a:t>body</a:t>
            </a:r>
            <a:r>
              <a:rPr lang="en-US" dirty="0" smtClean="0"/>
              <a:t> </a:t>
            </a:r>
            <a:r>
              <a:rPr lang="th-TH" dirty="0" smtClean="0"/>
              <a:t>จะแสดงด้วยสีน้ำเงินด้วยเช่นกัน</a:t>
            </a:r>
            <a:endParaRPr lang="en-US" dirty="0" smtClean="0"/>
          </a:p>
          <a:p>
            <a:pPr lvl="1"/>
            <a:r>
              <a:rPr lang="th-TH" u="sng" dirty="0" smtClean="0">
                <a:solidFill>
                  <a:srgbClr val="FF0000"/>
                </a:solidFill>
              </a:rPr>
              <a:t>ไม่</a:t>
            </a:r>
            <a:r>
              <a:rPr lang="th-TH" dirty="0" smtClean="0"/>
              <a:t>ทุก </a:t>
            </a:r>
            <a:r>
              <a:rPr lang="en-US" dirty="0" smtClean="0"/>
              <a:t>Style </a:t>
            </a:r>
            <a:r>
              <a:rPr lang="th-TH" dirty="0" smtClean="0"/>
              <a:t>ที่สืบทอดไปยัง </a:t>
            </a:r>
            <a:r>
              <a:rPr lang="en-US" dirty="0" smtClean="0"/>
              <a:t>sub-element </a:t>
            </a:r>
            <a:r>
              <a:rPr lang="th-TH" dirty="0" smtClean="0"/>
              <a:t>ใน</a:t>
            </a:r>
            <a:r>
              <a:rPr lang="en-US" dirty="0" smtClean="0"/>
              <a:t> container</a:t>
            </a:r>
          </a:p>
          <a:p>
            <a:pPr lvl="2"/>
            <a:r>
              <a:rPr lang="th-TH" dirty="0" smtClean="0"/>
              <a:t>เช่น</a:t>
            </a:r>
            <a:r>
              <a:rPr lang="en-US" dirty="0" smtClean="0"/>
              <a:t> margin </a:t>
            </a:r>
            <a:r>
              <a:rPr lang="th-TH" dirty="0" smtClean="0"/>
              <a:t>ไม่ </a:t>
            </a:r>
            <a:r>
              <a:rPr lang="en-US" dirty="0" smtClean="0"/>
              <a:t>inherit  </a:t>
            </a:r>
            <a:r>
              <a:rPr lang="en-US" dirty="0" smtClean="0">
                <a:sym typeface="Wingdings" pitchFamily="2" charset="2"/>
              </a:rPr>
              <a:t> </a:t>
            </a:r>
            <a:r>
              <a:rPr lang="th-TH" dirty="0" smtClean="0"/>
              <a:t>ดังนั้น </a:t>
            </a:r>
            <a:r>
              <a:rPr lang="en-US" sz="1400" dirty="0" smtClean="0">
                <a:solidFill>
                  <a:srgbClr val="00B050"/>
                </a:solidFill>
                <a:latin typeface="Courier New" pitchFamily="49" charset="0"/>
                <a:cs typeface="Courier New" pitchFamily="49" charset="0"/>
              </a:rPr>
              <a:t>p</a:t>
            </a:r>
            <a:r>
              <a:rPr lang="en-US" dirty="0" smtClean="0"/>
              <a:t> tag </a:t>
            </a:r>
            <a:r>
              <a:rPr lang="th-TH" dirty="0" smtClean="0"/>
              <a:t>ที่อยู่ใน </a:t>
            </a:r>
            <a:r>
              <a:rPr lang="en-US" sz="1400" dirty="0" smtClean="0">
                <a:solidFill>
                  <a:srgbClr val="00B050"/>
                </a:solidFill>
                <a:latin typeface="Courier New" pitchFamily="49" charset="0"/>
                <a:cs typeface="Courier New" pitchFamily="49" charset="0"/>
              </a:rPr>
              <a:t>body</a:t>
            </a:r>
            <a:r>
              <a:rPr lang="en-US" dirty="0" smtClean="0"/>
              <a:t> </a:t>
            </a:r>
            <a:r>
              <a:rPr lang="th-TH" dirty="0" smtClean="0"/>
              <a:t>ไม่มี </a:t>
            </a:r>
            <a:r>
              <a:rPr lang="en-US" dirty="0" smtClean="0"/>
              <a:t>margin</a:t>
            </a:r>
            <a:r>
              <a:rPr lang="th-TH" dirty="0" smtClean="0"/>
              <a:t> </a:t>
            </a:r>
            <a:r>
              <a:rPr lang="en-US" dirty="0" smtClean="0"/>
              <a:t>10 </a:t>
            </a:r>
            <a:r>
              <a:rPr lang="en-US" dirty="0" err="1" smtClean="0"/>
              <a:t>px</a:t>
            </a:r>
            <a:r>
              <a:rPr lang="en-US" dirty="0" smtClean="0"/>
              <a:t>; </a:t>
            </a:r>
            <a:endParaRPr lang="th-TH" dirty="0" smtClean="0"/>
          </a:p>
          <a:p>
            <a:pPr lvl="2">
              <a:buNone/>
            </a:pPr>
            <a:r>
              <a:rPr lang="th-TH" dirty="0" smtClean="0"/>
              <a:t>(ดู </a:t>
            </a:r>
            <a:r>
              <a:rPr lang="en-US" dirty="0" smtClean="0"/>
              <a:t>list </a:t>
            </a:r>
            <a:r>
              <a:rPr lang="th-TH" dirty="0" smtClean="0"/>
              <a:t>ของ </a:t>
            </a:r>
            <a:r>
              <a:rPr lang="en-US" dirty="0" smtClean="0"/>
              <a:t>style </a:t>
            </a:r>
            <a:r>
              <a:rPr lang="th-TH" dirty="0" smtClean="0"/>
              <a:t>ที่สืบทอดหรือไม่ที่ </a:t>
            </a:r>
            <a:r>
              <a:rPr lang="en-US" dirty="0" smtClean="0"/>
              <a:t>http://www.w3.org/TR/CSS21/propidx.html</a:t>
            </a:r>
            <a:r>
              <a:rPr lang="th-TH" dirty="0" smtClean="0"/>
              <a:t>)</a:t>
            </a:r>
            <a:endParaRPr lang="en-US" dirty="0" smtClean="0"/>
          </a:p>
          <a:p>
            <a:pPr lvl="1">
              <a:spcBef>
                <a:spcPts val="1200"/>
              </a:spcBef>
            </a:pPr>
            <a:r>
              <a:rPr lang="th-TH" dirty="0" smtClean="0"/>
              <a:t>สามารถบังคับให้ </a:t>
            </a:r>
            <a:r>
              <a:rPr lang="en-US" dirty="0" smtClean="0"/>
              <a:t>inherit </a:t>
            </a:r>
            <a:r>
              <a:rPr lang="th-TH" dirty="0" smtClean="0"/>
              <a:t>ได้โดยเพิ่ม </a:t>
            </a:r>
            <a:r>
              <a:rPr lang="en-US" dirty="0" smtClean="0"/>
              <a:t>inherit </a:t>
            </a:r>
            <a:r>
              <a:rPr lang="th-TH" dirty="0" smtClean="0"/>
              <a:t>ใน </a:t>
            </a:r>
            <a:r>
              <a:rPr lang="en-US" dirty="0" smtClean="0"/>
              <a:t>property value</a:t>
            </a:r>
            <a:endParaRPr lang="th-TH" dirty="0" smtClean="0"/>
          </a:p>
          <a:p>
            <a:pPr lvl="2">
              <a:buNone/>
            </a:pPr>
            <a:r>
              <a:rPr lang="en-US" sz="1600" dirty="0" smtClean="0">
                <a:solidFill>
                  <a:srgbClr val="00B050"/>
                </a:solidFill>
                <a:latin typeface="Courier New" pitchFamily="49" charset="0"/>
                <a:cs typeface="Courier New" pitchFamily="49" charset="0"/>
              </a:rPr>
              <a:t>p {margin: </a:t>
            </a:r>
            <a:r>
              <a:rPr lang="en-US" sz="1600" b="1" dirty="0" smtClean="0">
                <a:solidFill>
                  <a:srgbClr val="0000CC"/>
                </a:solidFill>
                <a:latin typeface="Courier New" pitchFamily="49" charset="0"/>
                <a:cs typeface="Courier New" pitchFamily="49" charset="0"/>
              </a:rPr>
              <a:t>inherit</a:t>
            </a:r>
            <a:r>
              <a:rPr lang="en-US" sz="1600" dirty="0" smtClean="0">
                <a:solidFill>
                  <a:srgbClr val="00B050"/>
                </a:solidFill>
                <a:latin typeface="Courier New" pitchFamily="49" charset="0"/>
                <a:cs typeface="Courier New" pitchFamily="49" charset="0"/>
              </a:rPr>
              <a:t>; }</a:t>
            </a:r>
          </a:p>
          <a:p>
            <a:pPr lvl="1"/>
            <a:endParaRPr lang="th-TH" dirty="0" smtClean="0"/>
          </a:p>
        </p:txBody>
      </p:sp>
      <p:sp>
        <p:nvSpPr>
          <p:cNvPr id="4" name="Date Placeholder 3"/>
          <p:cNvSpPr>
            <a:spLocks noGrp="1"/>
          </p:cNvSpPr>
          <p:nvPr>
            <p:ph type="dt" sz="half" idx="10"/>
          </p:nvPr>
        </p:nvSpPr>
        <p:spPr/>
        <p:txBody>
          <a:bodyPr/>
          <a:lstStyle/>
          <a:p>
            <a:pPr>
              <a:defRPr/>
            </a:pPr>
            <a:r>
              <a:rPr lang="en-US" smtClean="0"/>
              <a:t>Lecture 03</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Precedence: Cascading</a:t>
            </a:r>
            <a:endParaRPr lang="th-TH" dirty="0"/>
          </a:p>
        </p:txBody>
      </p:sp>
      <p:sp>
        <p:nvSpPr>
          <p:cNvPr id="3" name="Content Placeholder 2"/>
          <p:cNvSpPr>
            <a:spLocks noGrp="1"/>
          </p:cNvSpPr>
          <p:nvPr>
            <p:ph idx="1"/>
          </p:nvPr>
        </p:nvSpPr>
        <p:spPr/>
        <p:txBody>
          <a:bodyPr/>
          <a:lstStyle/>
          <a:p>
            <a:r>
              <a:rPr lang="en-US" b="1" dirty="0" smtClean="0">
                <a:solidFill>
                  <a:schemeClr val="accent1">
                    <a:lumMod val="75000"/>
                  </a:schemeClr>
                </a:solidFill>
              </a:rPr>
              <a:t>Cascading</a:t>
            </a:r>
            <a:r>
              <a:rPr lang="en-US" dirty="0" smtClean="0"/>
              <a:t>: </a:t>
            </a:r>
            <a:r>
              <a:rPr lang="th-TH" dirty="0" smtClean="0"/>
              <a:t>จากทุก</a:t>
            </a:r>
            <a:r>
              <a:rPr lang="en-US" dirty="0" smtClean="0"/>
              <a:t> </a:t>
            </a:r>
            <a:r>
              <a:rPr lang="en-US" dirty="0" err="1" smtClean="0"/>
              <a:t>css</a:t>
            </a:r>
            <a:r>
              <a:rPr lang="en-US" dirty="0" smtClean="0"/>
              <a:t> declarations </a:t>
            </a:r>
            <a:r>
              <a:rPr lang="th-TH" dirty="0" smtClean="0"/>
              <a:t>ที่ใช้กับ</a:t>
            </a:r>
            <a:r>
              <a:rPr lang="en-US" dirty="0" smtClean="0"/>
              <a:t> element </a:t>
            </a:r>
            <a:r>
              <a:rPr lang="th-TH" dirty="0" smtClean="0"/>
              <a:t>และ</a:t>
            </a:r>
            <a:r>
              <a:rPr lang="en-US" dirty="0" smtClean="0"/>
              <a:t> property</a:t>
            </a:r>
            <a:endParaRPr lang="th-TH" dirty="0" smtClean="0"/>
          </a:p>
          <a:p>
            <a:pPr lvl="1"/>
            <a:r>
              <a:rPr lang="en-US" dirty="0" smtClean="0"/>
              <a:t>Style </a:t>
            </a:r>
            <a:r>
              <a:rPr lang="th-TH" dirty="0" smtClean="0"/>
              <a:t>ทั้งหมดถูก </a:t>
            </a:r>
            <a:r>
              <a:rPr lang="en-US" dirty="0" smtClean="0"/>
              <a:t>applied </a:t>
            </a:r>
            <a:r>
              <a:rPr lang="th-TH" dirty="0" smtClean="0"/>
              <a:t>รวมกัน หากไม่เกิดการขัดแย้งกันเอง</a:t>
            </a:r>
          </a:p>
          <a:p>
            <a:pPr lvl="1"/>
            <a:r>
              <a:rPr lang="th-TH" dirty="0" smtClean="0"/>
              <a:t>กรณีขัดแย้ง เรียงตามลำดับความสำคัญและความเฉพาะ ใช้ </a:t>
            </a:r>
            <a:r>
              <a:rPr lang="en-US" dirty="0" smtClean="0"/>
              <a:t>style </a:t>
            </a:r>
            <a:r>
              <a:rPr lang="th-TH" dirty="0" smtClean="0"/>
              <a:t>ตัวที่มี </a:t>
            </a:r>
            <a:r>
              <a:rPr lang="en-US" dirty="0" smtClean="0"/>
              <a:t>precedence </a:t>
            </a:r>
            <a:r>
              <a:rPr lang="th-TH" dirty="0" smtClean="0"/>
              <a:t>สูงกว่า </a:t>
            </a:r>
          </a:p>
          <a:p>
            <a:pPr lvl="1"/>
            <a:r>
              <a:rPr lang="th-TH" dirty="0" smtClean="0"/>
              <a:t>แต่ถ้า</a:t>
            </a:r>
            <a:r>
              <a:rPr lang="en-US" dirty="0" smtClean="0"/>
              <a:t> precedence </a:t>
            </a:r>
            <a:r>
              <a:rPr lang="th-TH" dirty="0" smtClean="0"/>
              <a:t>เท่ากัน  </a:t>
            </a:r>
            <a:r>
              <a:rPr lang="en-US" i="1" dirty="0" smtClean="0"/>
              <a:t>Styles  </a:t>
            </a:r>
            <a:r>
              <a:rPr lang="th-TH" i="1" dirty="0" smtClean="0"/>
              <a:t>ที่</a:t>
            </a:r>
            <a:r>
              <a:rPr lang="th-TH" i="1" dirty="0" smtClean="0">
                <a:solidFill>
                  <a:srgbClr val="0000CC"/>
                </a:solidFill>
              </a:rPr>
              <a:t>กำหนดภายหลัง </a:t>
            </a:r>
            <a:r>
              <a:rPr lang="th-TH" dirty="0" smtClean="0"/>
              <a:t>ทับ (</a:t>
            </a:r>
            <a:r>
              <a:rPr lang="en-US" dirty="0" smtClean="0"/>
              <a:t>over-rule</a:t>
            </a:r>
            <a:r>
              <a:rPr lang="th-TH" dirty="0" smtClean="0"/>
              <a:t>) </a:t>
            </a:r>
            <a:r>
              <a:rPr lang="en-US" i="1" dirty="0" smtClean="0"/>
              <a:t>Styles </a:t>
            </a:r>
            <a:r>
              <a:rPr lang="th-TH" i="1" dirty="0" smtClean="0"/>
              <a:t>ที่</a:t>
            </a:r>
            <a:r>
              <a:rPr lang="th-TH" i="1" dirty="0" smtClean="0">
                <a:solidFill>
                  <a:srgbClr val="0000CC"/>
                </a:solidFill>
              </a:rPr>
              <a:t>กำหนดก่อนหน้า</a:t>
            </a:r>
            <a:endParaRPr lang="en-US" i="1" dirty="0" smtClean="0">
              <a:solidFill>
                <a:srgbClr val="0000CC"/>
              </a:solidFill>
            </a:endParaRPr>
          </a:p>
          <a:p>
            <a:pPr lvl="2"/>
            <a:r>
              <a:rPr lang="en-US" dirty="0" smtClean="0"/>
              <a:t>Style  </a:t>
            </a:r>
            <a:r>
              <a:rPr lang="th-TH" dirty="0" smtClean="0"/>
              <a:t>ที่กำหนดจากภายนอกถือว่ากำหนดก่อนหน้า </a:t>
            </a:r>
            <a:r>
              <a:rPr lang="en-US" dirty="0" smtClean="0"/>
              <a:t>style </a:t>
            </a:r>
            <a:r>
              <a:rPr lang="th-TH" dirty="0" smtClean="0"/>
              <a:t>ที่ </a:t>
            </a:r>
            <a:r>
              <a:rPr lang="en-US" dirty="0" smtClean="0"/>
              <a:t>embedded</a:t>
            </a:r>
            <a:r>
              <a:rPr lang="th-TH" dirty="0" smtClean="0"/>
              <a:t> ใน </a:t>
            </a:r>
            <a:r>
              <a:rPr lang="en-US" dirty="0" smtClean="0"/>
              <a:t>tag </a:t>
            </a:r>
            <a:r>
              <a:rPr lang="th-TH" dirty="0" smtClean="0"/>
              <a:t>เสมอ </a:t>
            </a:r>
            <a:r>
              <a:rPr lang="th-TH" u="sng" dirty="0" smtClean="0">
                <a:solidFill>
                  <a:srgbClr val="FF0000"/>
                </a:solidFill>
              </a:rPr>
              <a:t>ไม่</a:t>
            </a:r>
            <a:r>
              <a:rPr lang="th-TH" dirty="0" smtClean="0"/>
              <a:t>ว่าจะประกาศไว้ที่ตรงใดในเอกสาร</a:t>
            </a:r>
            <a:endParaRPr lang="en-US" dirty="0" smtClean="0"/>
          </a:p>
        </p:txBody>
      </p:sp>
      <p:sp>
        <p:nvSpPr>
          <p:cNvPr id="4" name="Date Placeholder 3"/>
          <p:cNvSpPr>
            <a:spLocks noGrp="1"/>
          </p:cNvSpPr>
          <p:nvPr>
            <p:ph type="dt" sz="half" idx="10"/>
          </p:nvPr>
        </p:nvSpPr>
        <p:spPr/>
        <p:txBody>
          <a:bodyPr/>
          <a:lstStyle/>
          <a:p>
            <a:pPr>
              <a:defRPr/>
            </a:pPr>
            <a:r>
              <a:rPr lang="en-US" smtClean="0"/>
              <a:t>Lecture 03</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การแสดง </a:t>
            </a:r>
            <a:r>
              <a:rPr lang="en-US" dirty="0" smtClean="0"/>
              <a:t>element </a:t>
            </a:r>
            <a:r>
              <a:rPr lang="th-TH" dirty="0" smtClean="0"/>
              <a:t>ของเอกสาร </a:t>
            </a:r>
            <a:r>
              <a:rPr lang="en-US" dirty="0" smtClean="0"/>
              <a:t>(1)</a:t>
            </a:r>
            <a:endParaRPr lang="th-TH" dirty="0"/>
          </a:p>
        </p:txBody>
      </p:sp>
      <p:sp>
        <p:nvSpPr>
          <p:cNvPr id="16" name="Text Placeholder 15"/>
          <p:cNvSpPr>
            <a:spLocks noGrp="1"/>
          </p:cNvSpPr>
          <p:nvPr>
            <p:ph type="body" sz="half" idx="1"/>
          </p:nvPr>
        </p:nvSpPr>
        <p:spPr>
          <a:xfrm>
            <a:off x="533400" y="2209800"/>
            <a:ext cx="8001000" cy="3962400"/>
          </a:xfrm>
        </p:spPr>
        <p:txBody>
          <a:bodyPr>
            <a:normAutofit fontScale="92500" lnSpcReduction="10000"/>
          </a:bodyPr>
          <a:lstStyle/>
          <a:p>
            <a:r>
              <a:rPr lang="en-US" b="1" dirty="0" smtClean="0">
                <a:solidFill>
                  <a:srgbClr val="008000"/>
                </a:solidFill>
              </a:rPr>
              <a:t>display: </a:t>
            </a:r>
            <a:r>
              <a:rPr lang="th-TH" dirty="0" smtClean="0"/>
              <a:t>การควบคุมการแสดง</a:t>
            </a:r>
            <a:r>
              <a:rPr lang="en-US" dirty="0" smtClean="0"/>
              <a:t> </a:t>
            </a:r>
          </a:p>
          <a:p>
            <a:pPr marL="344487" lvl="1" indent="0" algn="ctr">
              <a:buNone/>
            </a:pPr>
            <a:r>
              <a:rPr lang="en-US" sz="1600" dirty="0" err="1" smtClean="0">
                <a:solidFill>
                  <a:srgbClr val="0000CC"/>
                </a:solidFill>
                <a:latin typeface="Courier New" pitchFamily="49" charset="0"/>
                <a:cs typeface="Courier New" pitchFamily="49" charset="0"/>
              </a:rPr>
              <a:t>display:</a:t>
            </a:r>
            <a:r>
              <a:rPr lang="en-US" sz="1600" i="1" dirty="0" err="1" smtClean="0">
                <a:solidFill>
                  <a:srgbClr val="0000CC"/>
                </a:solidFill>
                <a:latin typeface="Courier New" pitchFamily="49" charset="0"/>
                <a:cs typeface="Courier New" pitchFamily="49" charset="0"/>
              </a:rPr>
              <a:t>property</a:t>
            </a:r>
            <a:r>
              <a:rPr lang="en-US" sz="1600" dirty="0" smtClean="0">
                <a:solidFill>
                  <a:srgbClr val="0000CC"/>
                </a:solidFill>
                <a:latin typeface="Courier New" pitchFamily="49" charset="0"/>
                <a:cs typeface="Courier New" pitchFamily="49" charset="0"/>
              </a:rPr>
              <a:t>;</a:t>
            </a:r>
            <a:endParaRPr lang="en-US" sz="1800" dirty="0">
              <a:solidFill>
                <a:srgbClr val="0000CC"/>
              </a:solidFill>
              <a:latin typeface="Courier New" pitchFamily="49" charset="0"/>
              <a:cs typeface="Courier New" pitchFamily="49" charset="0"/>
            </a:endParaRPr>
          </a:p>
          <a:p>
            <a:pPr lvl="1"/>
            <a:r>
              <a:rPr lang="th-TH" dirty="0" smtClean="0"/>
              <a:t>ตัวอย่าง </a:t>
            </a:r>
            <a:r>
              <a:rPr lang="en-US" dirty="0" smtClean="0"/>
              <a:t>property</a:t>
            </a:r>
          </a:p>
          <a:p>
            <a:pPr lvl="2"/>
            <a:r>
              <a:rPr lang="en-US" i="1" dirty="0" smtClean="0">
                <a:solidFill>
                  <a:srgbClr val="00B050"/>
                </a:solidFill>
              </a:rPr>
              <a:t>inline</a:t>
            </a:r>
            <a:r>
              <a:rPr lang="en-US" dirty="0" smtClean="0"/>
              <a:t>: </a:t>
            </a:r>
            <a:r>
              <a:rPr lang="th-TH" dirty="0" smtClean="0"/>
              <a:t>แสดงแบบ </a:t>
            </a:r>
            <a:r>
              <a:rPr lang="en-US" dirty="0" smtClean="0"/>
              <a:t>normal flow</a:t>
            </a:r>
            <a:endParaRPr lang="en-US" dirty="0"/>
          </a:p>
          <a:p>
            <a:pPr lvl="2"/>
            <a:r>
              <a:rPr lang="en-US" i="1" dirty="0">
                <a:solidFill>
                  <a:srgbClr val="00B050"/>
                </a:solidFill>
              </a:rPr>
              <a:t>block</a:t>
            </a:r>
            <a:r>
              <a:rPr lang="en-US" dirty="0" smtClean="0"/>
              <a:t>:</a:t>
            </a:r>
            <a:r>
              <a:rPr lang="th-TH" dirty="0" smtClean="0"/>
              <a:t> แสดงเป็น </a:t>
            </a:r>
            <a:r>
              <a:rPr lang="en-US" dirty="0" smtClean="0"/>
              <a:t>block  </a:t>
            </a:r>
            <a:r>
              <a:rPr lang="th-TH" dirty="0" smtClean="0"/>
              <a:t>(เต็มความกว้าง)</a:t>
            </a:r>
            <a:endParaRPr lang="en-US" dirty="0"/>
          </a:p>
          <a:p>
            <a:pPr lvl="2"/>
            <a:r>
              <a:rPr lang="en-US" i="1" dirty="0">
                <a:solidFill>
                  <a:srgbClr val="00B050"/>
                </a:solidFill>
              </a:rPr>
              <a:t>flex</a:t>
            </a:r>
            <a:r>
              <a:rPr lang="en-US" dirty="0" smtClean="0"/>
              <a:t>: </a:t>
            </a:r>
            <a:r>
              <a:rPr lang="th-TH" dirty="0" smtClean="0"/>
              <a:t>แสดง</a:t>
            </a:r>
            <a:r>
              <a:rPr lang="en-US" dirty="0" smtClean="0"/>
              <a:t> block-level</a:t>
            </a:r>
            <a:r>
              <a:rPr lang="th-TH" dirty="0" smtClean="0"/>
              <a:t> ใน</a:t>
            </a:r>
            <a:r>
              <a:rPr lang="en-US" dirty="0" smtClean="0"/>
              <a:t> </a:t>
            </a:r>
            <a:r>
              <a:rPr lang="en-US" dirty="0"/>
              <a:t>flex </a:t>
            </a:r>
            <a:r>
              <a:rPr lang="en-US" dirty="0" smtClean="0"/>
              <a:t>container</a:t>
            </a:r>
            <a:endParaRPr lang="en-US" dirty="0"/>
          </a:p>
          <a:p>
            <a:pPr lvl="2"/>
            <a:r>
              <a:rPr lang="en-US" i="1" dirty="0">
                <a:solidFill>
                  <a:srgbClr val="00B050"/>
                </a:solidFill>
              </a:rPr>
              <a:t>inline-block</a:t>
            </a:r>
            <a:r>
              <a:rPr lang="en-US" dirty="0" smtClean="0"/>
              <a:t>: </a:t>
            </a:r>
            <a:r>
              <a:rPr lang="th-TH" dirty="0" smtClean="0"/>
              <a:t>แสดงแบบ </a:t>
            </a:r>
            <a:r>
              <a:rPr lang="en-US" dirty="0" smtClean="0"/>
              <a:t>normal flow </a:t>
            </a:r>
            <a:r>
              <a:rPr lang="th-TH" dirty="0" smtClean="0"/>
              <a:t>แต่คงขนาดของวัตถุ</a:t>
            </a:r>
          </a:p>
          <a:p>
            <a:pPr lvl="2"/>
            <a:r>
              <a:rPr lang="en-US" i="1" dirty="0">
                <a:solidFill>
                  <a:srgbClr val="00B050"/>
                </a:solidFill>
              </a:rPr>
              <a:t>inline-flex</a:t>
            </a:r>
            <a:r>
              <a:rPr lang="en-US" dirty="0" smtClean="0"/>
              <a:t>: </a:t>
            </a:r>
            <a:r>
              <a:rPr lang="th-TH" dirty="0" smtClean="0"/>
              <a:t>แสดงแบบ </a:t>
            </a:r>
            <a:r>
              <a:rPr lang="en-US" dirty="0" smtClean="0"/>
              <a:t>inline-level </a:t>
            </a:r>
            <a:r>
              <a:rPr lang="th-TH" dirty="0" smtClean="0"/>
              <a:t>ใน </a:t>
            </a:r>
            <a:r>
              <a:rPr lang="en-US" dirty="0" smtClean="0"/>
              <a:t>flex container</a:t>
            </a:r>
          </a:p>
          <a:p>
            <a:pPr lvl="2"/>
            <a:r>
              <a:rPr lang="en-US" i="1" dirty="0" smtClean="0">
                <a:solidFill>
                  <a:srgbClr val="00B050"/>
                </a:solidFill>
              </a:rPr>
              <a:t>initial</a:t>
            </a:r>
            <a:r>
              <a:rPr lang="en-US" dirty="0" smtClean="0"/>
              <a:t>: </a:t>
            </a:r>
            <a:r>
              <a:rPr lang="th-TH" dirty="0" smtClean="0"/>
              <a:t>ให้แสดงตามค่าปริยาย (</a:t>
            </a:r>
            <a:r>
              <a:rPr lang="en-US" dirty="0" smtClean="0"/>
              <a:t>default</a:t>
            </a:r>
            <a:r>
              <a:rPr lang="th-TH" dirty="0" smtClean="0"/>
              <a:t>)</a:t>
            </a:r>
            <a:endParaRPr lang="en-US" dirty="0" smtClean="0"/>
          </a:p>
          <a:p>
            <a:pPr lvl="2"/>
            <a:r>
              <a:rPr lang="en-US" i="1" dirty="0">
                <a:solidFill>
                  <a:srgbClr val="00B050"/>
                </a:solidFill>
              </a:rPr>
              <a:t>none</a:t>
            </a:r>
            <a:r>
              <a:rPr lang="en-US" dirty="0" smtClean="0"/>
              <a:t>: </a:t>
            </a:r>
            <a:r>
              <a:rPr lang="th-TH" dirty="0" smtClean="0"/>
              <a:t>ไม่แสดง</a:t>
            </a:r>
            <a:endParaRPr lang="en-US" dirty="0" smtClean="0"/>
          </a:p>
        </p:txBody>
      </p:sp>
      <p:sp>
        <p:nvSpPr>
          <p:cNvPr id="4" name="Date Placeholder 3"/>
          <p:cNvSpPr>
            <a:spLocks noGrp="1"/>
          </p:cNvSpPr>
          <p:nvPr>
            <p:ph type="dt" sz="half" idx="10"/>
          </p:nvPr>
        </p:nvSpPr>
        <p:spPr/>
        <p:txBody>
          <a:bodyPr/>
          <a:lstStyle/>
          <a:p>
            <a:pPr>
              <a:defRPr/>
            </a:pPr>
            <a:r>
              <a:rPr lang="en-US" smtClean="0"/>
              <a:t>Lecture 03</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35</a:t>
            </a:fld>
            <a:endParaRPr lang="en-US"/>
          </a:p>
        </p:txBody>
      </p:sp>
      <p:sp>
        <p:nvSpPr>
          <p:cNvPr id="21" name="Rectangle 20"/>
          <p:cNvSpPr/>
          <p:nvPr/>
        </p:nvSpPr>
        <p:spPr>
          <a:xfrm>
            <a:off x="800100" y="1143000"/>
            <a:ext cx="7543800" cy="1077218"/>
          </a:xfrm>
          <a:prstGeom prst="rect">
            <a:avLst/>
          </a:prstGeom>
        </p:spPr>
        <p:txBody>
          <a:bodyPr wrap="square">
            <a:spAutoFit/>
          </a:bodyPr>
          <a:lstStyle/>
          <a:p>
            <a:pPr algn="ctr"/>
            <a:r>
              <a:rPr lang="en-US" sz="3200" b="1" dirty="0" smtClean="0">
                <a:solidFill>
                  <a:srgbClr val="008000"/>
                </a:solidFill>
                <a:latin typeface="Angsana New" pitchFamily="18" charset="-34"/>
              </a:rPr>
              <a:t>Normal Flow</a:t>
            </a:r>
            <a:r>
              <a:rPr lang="en-US" sz="3200" dirty="0" smtClean="0">
                <a:latin typeface="Angsana New" pitchFamily="18" charset="-34"/>
              </a:rPr>
              <a:t>: </a:t>
            </a:r>
            <a:r>
              <a:rPr lang="th-TH" sz="3200" dirty="0" smtClean="0">
                <a:latin typeface="Angsana New" pitchFamily="18" charset="-34"/>
              </a:rPr>
              <a:t>ตำแหน่งปริยายการแสดง </a:t>
            </a:r>
            <a:r>
              <a:rPr lang="en-US" sz="3200" dirty="0" smtClean="0">
                <a:latin typeface="Angsana New" pitchFamily="18" charset="-34"/>
              </a:rPr>
              <a:t>element</a:t>
            </a:r>
            <a:r>
              <a:rPr lang="th-TH" sz="3200" dirty="0" smtClean="0">
                <a:latin typeface="Angsana New" pitchFamily="18" charset="-34"/>
              </a:rPr>
              <a:t> ไหล </a:t>
            </a:r>
            <a:r>
              <a:rPr lang="en-US" sz="3200" dirty="0" smtClean="0">
                <a:latin typeface="Angsana New" pitchFamily="18" charset="-34"/>
              </a:rPr>
              <a:t>(flow) </a:t>
            </a:r>
            <a:r>
              <a:rPr lang="th-TH" sz="3200" dirty="0" smtClean="0">
                <a:latin typeface="Angsana New" pitchFamily="18" charset="-34"/>
              </a:rPr>
              <a:t>วางเรียงต่อกันไปเรื่อยจากซ้ายไปขวา บนลงล่าง ภายใน </a:t>
            </a:r>
            <a:r>
              <a:rPr lang="en-US" sz="3200" dirty="0" smtClean="0">
                <a:latin typeface="Angsana New" pitchFamily="18" charset="-34"/>
              </a:rPr>
              <a:t>container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การแสดง </a:t>
            </a:r>
            <a:r>
              <a:rPr lang="en-US" dirty="0" smtClean="0"/>
              <a:t>element </a:t>
            </a:r>
            <a:r>
              <a:rPr lang="th-TH" dirty="0" smtClean="0"/>
              <a:t>ของเอกสาร </a:t>
            </a:r>
            <a:r>
              <a:rPr lang="en-US" dirty="0" smtClean="0"/>
              <a:t>(</a:t>
            </a:r>
            <a:r>
              <a:rPr lang="en-US" dirty="0"/>
              <a:t>2</a:t>
            </a:r>
            <a:r>
              <a:rPr lang="en-US" dirty="0" smtClean="0"/>
              <a:t>)</a:t>
            </a:r>
            <a:endParaRPr lang="th-TH" dirty="0"/>
          </a:p>
        </p:txBody>
      </p:sp>
      <p:sp>
        <p:nvSpPr>
          <p:cNvPr id="16" name="Text Placeholder 15"/>
          <p:cNvSpPr>
            <a:spLocks noGrp="1"/>
          </p:cNvSpPr>
          <p:nvPr>
            <p:ph type="body" sz="half" idx="1"/>
          </p:nvPr>
        </p:nvSpPr>
        <p:spPr>
          <a:xfrm>
            <a:off x="533400" y="1600200"/>
            <a:ext cx="4800600" cy="4572000"/>
          </a:xfrm>
        </p:spPr>
        <p:txBody>
          <a:bodyPr/>
          <a:lstStyle/>
          <a:p>
            <a:r>
              <a:rPr lang="en-US" b="1" dirty="0" smtClean="0">
                <a:solidFill>
                  <a:srgbClr val="008000"/>
                </a:solidFill>
              </a:rPr>
              <a:t>Block-level display</a:t>
            </a:r>
          </a:p>
          <a:p>
            <a:pPr lvl="1"/>
            <a:r>
              <a:rPr lang="th-TH" dirty="0" smtClean="0"/>
              <a:t>แสดงเต็มความกว้างของพื้นที่ของ </a:t>
            </a:r>
            <a:r>
              <a:rPr lang="en-US" dirty="0" smtClean="0"/>
              <a:t>container </a:t>
            </a:r>
            <a:r>
              <a:rPr lang="th-TH" dirty="0" smtClean="0"/>
              <a:t>โดยขึ้นบรรทัดใหม่ก่อนและหลัง </a:t>
            </a:r>
            <a:r>
              <a:rPr lang="en-US" dirty="0" smtClean="0"/>
              <a:t>block </a:t>
            </a:r>
            <a:r>
              <a:rPr lang="th-TH" dirty="0" smtClean="0"/>
              <a:t>นั้น</a:t>
            </a:r>
            <a:endParaRPr lang="en-US" dirty="0" smtClean="0"/>
          </a:p>
          <a:p>
            <a:pPr lvl="1"/>
            <a:r>
              <a:rPr lang="en-US" b="1" dirty="0" smtClean="0">
                <a:solidFill>
                  <a:schemeClr val="accent1">
                    <a:lumMod val="75000"/>
                  </a:schemeClr>
                </a:solidFill>
              </a:rPr>
              <a:t>CSS – </a:t>
            </a:r>
            <a:r>
              <a:rPr lang="en-US" sz="1800" dirty="0" err="1" smtClean="0">
                <a:solidFill>
                  <a:srgbClr val="0000CC"/>
                </a:solidFill>
                <a:latin typeface="Courier New" pitchFamily="49" charset="0"/>
                <a:cs typeface="Courier New" pitchFamily="49" charset="0"/>
              </a:rPr>
              <a:t>display:block</a:t>
            </a:r>
            <a:r>
              <a:rPr lang="en-US" sz="1800" dirty="0" smtClean="0">
                <a:solidFill>
                  <a:srgbClr val="0000CC"/>
                </a:solidFill>
                <a:latin typeface="Courier New" pitchFamily="49" charset="0"/>
                <a:cs typeface="Courier New" pitchFamily="49" charset="0"/>
              </a:rPr>
              <a:t>;</a:t>
            </a:r>
          </a:p>
          <a:p>
            <a:pPr lvl="1"/>
            <a:r>
              <a:rPr lang="en-US" dirty="0" smtClean="0"/>
              <a:t>Element </a:t>
            </a:r>
            <a:r>
              <a:rPr lang="th-TH" dirty="0" smtClean="0"/>
              <a:t>ที่แสดงเป็น </a:t>
            </a:r>
            <a:r>
              <a:rPr lang="en-US" dirty="0" smtClean="0"/>
              <a:t>block </a:t>
            </a:r>
            <a:r>
              <a:rPr lang="th-TH" dirty="0" smtClean="0"/>
              <a:t>โดยปริยาย</a:t>
            </a:r>
          </a:p>
          <a:p>
            <a:pPr lvl="2"/>
            <a:r>
              <a:rPr lang="en-US" sz="1600" dirty="0" smtClean="0">
                <a:latin typeface="Courier New" pitchFamily="49" charset="0"/>
                <a:cs typeface="Courier New" pitchFamily="49" charset="0"/>
              </a:rPr>
              <a:t>&lt;p&gt;, &lt;h1&gt;-&lt;h6&gt;, &lt;div&gt;, &lt;</a:t>
            </a:r>
            <a:r>
              <a:rPr lang="en-US" sz="1600" dirty="0" err="1" smtClean="0">
                <a:latin typeface="Courier New" pitchFamily="49" charset="0"/>
                <a:cs typeface="Courier New" pitchFamily="49" charset="0"/>
              </a:rPr>
              <a:t>ul</a:t>
            </a:r>
            <a:r>
              <a:rPr lang="en-US" sz="1600" dirty="0" smtClean="0">
                <a:latin typeface="Courier New" pitchFamily="49" charset="0"/>
                <a:cs typeface="Courier New" pitchFamily="49" charset="0"/>
              </a:rPr>
              <a:t>&gt;, &lt;</a:t>
            </a:r>
            <a:r>
              <a:rPr lang="en-US" sz="1600" dirty="0" err="1" smtClean="0">
                <a:latin typeface="Courier New" pitchFamily="49" charset="0"/>
                <a:cs typeface="Courier New" pitchFamily="49" charset="0"/>
              </a:rPr>
              <a:t>ol</a:t>
            </a:r>
            <a:r>
              <a:rPr lang="en-US" sz="1600" dirty="0" smtClean="0">
                <a:latin typeface="Courier New" pitchFamily="49" charset="0"/>
                <a:cs typeface="Courier New" pitchFamily="49" charset="0"/>
              </a:rPr>
              <a:t>&gt;, &lt;dl&gt; &lt;</a:t>
            </a:r>
            <a:r>
              <a:rPr lang="en-US" sz="1600" dirty="0" err="1" smtClean="0">
                <a:latin typeface="Courier New" pitchFamily="49" charset="0"/>
                <a:cs typeface="Courier New" pitchFamily="49" charset="0"/>
              </a:rPr>
              <a:t>li</a:t>
            </a:r>
            <a:r>
              <a:rPr lang="en-US" sz="1600" dirty="0" smtClean="0">
                <a:latin typeface="Courier New" pitchFamily="49" charset="0"/>
                <a:cs typeface="Courier New" pitchFamily="49" charset="0"/>
              </a:rPr>
              <a:t>&gt;, &lt;</a:t>
            </a:r>
            <a:r>
              <a:rPr lang="en-US" sz="1600" dirty="0" err="1" smtClean="0">
                <a:latin typeface="Courier New" pitchFamily="49" charset="0"/>
                <a:cs typeface="Courier New" pitchFamily="49" charset="0"/>
              </a:rPr>
              <a:t>dt</a:t>
            </a:r>
            <a:r>
              <a:rPr lang="en-US" sz="1600" dirty="0" smtClean="0">
                <a:latin typeface="Courier New" pitchFamily="49" charset="0"/>
                <a:cs typeface="Courier New" pitchFamily="49" charset="0"/>
              </a:rPr>
              <a:t>&gt;, &lt;</a:t>
            </a:r>
            <a:r>
              <a:rPr lang="en-US" sz="1600" dirty="0" err="1" smtClean="0">
                <a:latin typeface="Courier New" pitchFamily="49" charset="0"/>
                <a:cs typeface="Courier New" pitchFamily="49" charset="0"/>
              </a:rPr>
              <a:t>dd</a:t>
            </a:r>
            <a:r>
              <a:rPr lang="en-US" sz="1600" dirty="0" smtClean="0">
                <a:latin typeface="Courier New" pitchFamily="49" charset="0"/>
                <a:cs typeface="Courier New" pitchFamily="49" charset="0"/>
              </a:rPr>
              <a:t>&gt;, &lt;table&gt;, &lt;</a:t>
            </a:r>
            <a:r>
              <a:rPr lang="en-US" sz="1600" dirty="0" err="1" smtClean="0">
                <a:latin typeface="Courier New" pitchFamily="49" charset="0"/>
                <a:cs typeface="Courier New" pitchFamily="49" charset="0"/>
              </a:rPr>
              <a:t>blockquote</a:t>
            </a:r>
            <a:r>
              <a:rPr lang="en-US" sz="1600" dirty="0" smtClean="0">
                <a:latin typeface="Courier New" pitchFamily="49" charset="0"/>
                <a:cs typeface="Courier New" pitchFamily="49" charset="0"/>
              </a:rPr>
              <a:t>&gt;, &lt;pre&gt;, &lt;form&gt;</a:t>
            </a:r>
          </a:p>
        </p:txBody>
      </p:sp>
      <p:sp>
        <p:nvSpPr>
          <p:cNvPr id="4" name="Date Placeholder 3"/>
          <p:cNvSpPr>
            <a:spLocks noGrp="1"/>
          </p:cNvSpPr>
          <p:nvPr>
            <p:ph type="dt" sz="half" idx="10"/>
          </p:nvPr>
        </p:nvSpPr>
        <p:spPr/>
        <p:txBody>
          <a:bodyPr/>
          <a:lstStyle/>
          <a:p>
            <a:pPr>
              <a:defRPr/>
            </a:pPr>
            <a:r>
              <a:rPr lang="en-US" smtClean="0"/>
              <a:t>Lecture 03</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36</a:t>
            </a:fld>
            <a:endParaRPr lang="en-US"/>
          </a:p>
        </p:txBody>
      </p:sp>
      <p:grpSp>
        <p:nvGrpSpPr>
          <p:cNvPr id="3" name="Group 18"/>
          <p:cNvGrpSpPr/>
          <p:nvPr/>
        </p:nvGrpSpPr>
        <p:grpSpPr>
          <a:xfrm>
            <a:off x="5791200" y="2895600"/>
            <a:ext cx="2514600" cy="2667000"/>
            <a:chOff x="6019800" y="2209800"/>
            <a:chExt cx="2514600" cy="2667000"/>
          </a:xfrm>
        </p:grpSpPr>
        <p:sp>
          <p:nvSpPr>
            <p:cNvPr id="9" name="Folded Corner 8"/>
            <p:cNvSpPr/>
            <p:nvPr/>
          </p:nvSpPr>
          <p:spPr bwMode="auto">
            <a:xfrm>
              <a:off x="6019800" y="2209800"/>
              <a:ext cx="2514600" cy="2667000"/>
            </a:xfrm>
            <a:prstGeom prst="foldedCorner">
              <a:avLst>
                <a:gd name="adj" fmla="val 9687"/>
              </a:avLst>
            </a:prstGeom>
            <a:solidFill>
              <a:srgbClr val="E1EFF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h-TH"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9"/>
            <p:cNvSpPr/>
            <p:nvPr/>
          </p:nvSpPr>
          <p:spPr bwMode="auto">
            <a:xfrm>
              <a:off x="6229350" y="2438400"/>
              <a:ext cx="2095500" cy="3810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Tahoma" pitchFamily="34" charset="0"/>
                  <a:ea typeface="Tahoma" pitchFamily="34" charset="0"/>
                  <a:cs typeface="Tahoma" pitchFamily="34" charset="0"/>
                </a:rPr>
                <a:t>&lt;h1&gt;    ….    &lt;/h1&gt;</a:t>
              </a:r>
              <a:endParaRPr kumimoji="0" lang="th-TH" sz="1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p:txBody>
        </p:sp>
        <p:sp>
          <p:nvSpPr>
            <p:cNvPr id="11" name="Rectangle 10"/>
            <p:cNvSpPr/>
            <p:nvPr/>
          </p:nvSpPr>
          <p:spPr bwMode="auto">
            <a:xfrm>
              <a:off x="6229350" y="3022600"/>
              <a:ext cx="2095500" cy="3810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Tahoma" pitchFamily="34" charset="0"/>
                  <a:ea typeface="Tahoma" pitchFamily="34" charset="0"/>
                  <a:cs typeface="Tahoma" pitchFamily="34" charset="0"/>
                </a:rPr>
                <a:t>&lt;p&gt;    …   &lt;/p&gt;</a:t>
              </a:r>
              <a:endParaRPr kumimoji="0" lang="th-TH" sz="1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p:txBody>
        </p:sp>
        <p:sp>
          <p:nvSpPr>
            <p:cNvPr id="12" name="Rectangle 11"/>
            <p:cNvSpPr/>
            <p:nvPr/>
          </p:nvSpPr>
          <p:spPr bwMode="auto">
            <a:xfrm>
              <a:off x="6229350" y="3606800"/>
              <a:ext cx="2095500" cy="3810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Tahoma" pitchFamily="34" charset="0"/>
                  <a:ea typeface="Tahoma" pitchFamily="34" charset="0"/>
                  <a:cs typeface="Tahoma" pitchFamily="34" charset="0"/>
                </a:rPr>
                <a:t>&lt;h2&gt;    …   &lt;/h2&gt;</a:t>
              </a:r>
              <a:endParaRPr kumimoji="0" lang="th-TH" sz="1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p:txBody>
        </p:sp>
        <p:sp>
          <p:nvSpPr>
            <p:cNvPr id="18" name="Rectangle 17"/>
            <p:cNvSpPr/>
            <p:nvPr/>
          </p:nvSpPr>
          <p:spPr bwMode="auto">
            <a:xfrm>
              <a:off x="6229350" y="4191000"/>
              <a:ext cx="2095500" cy="3810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Tahoma" pitchFamily="34" charset="0"/>
                  <a:ea typeface="Tahoma" pitchFamily="34" charset="0"/>
                  <a:cs typeface="Tahoma" pitchFamily="34" charset="0"/>
                </a:rPr>
                <a:t>&lt;div&gt;   …   &lt;/div</a:t>
              </a:r>
              <a:endParaRPr kumimoji="0" lang="th-TH" sz="1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p:txBody>
        </p:sp>
      </p:grpSp>
    </p:spTree>
    <p:extLst>
      <p:ext uri="{BB962C8B-B14F-4D97-AF65-F5344CB8AC3E}">
        <p14:creationId xmlns:p14="http://schemas.microsoft.com/office/powerpoint/2010/main" val="27098626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การแสดง </a:t>
            </a:r>
            <a:r>
              <a:rPr lang="en-US" dirty="0" smtClean="0"/>
              <a:t>element </a:t>
            </a:r>
            <a:r>
              <a:rPr lang="th-TH" dirty="0" smtClean="0"/>
              <a:t>ของเอกสาร </a:t>
            </a:r>
            <a:r>
              <a:rPr lang="en-US" dirty="0" smtClean="0"/>
              <a:t>(3)</a:t>
            </a:r>
            <a:endParaRPr lang="th-TH" dirty="0"/>
          </a:p>
        </p:txBody>
      </p:sp>
      <p:sp>
        <p:nvSpPr>
          <p:cNvPr id="16" name="Text Placeholder 15"/>
          <p:cNvSpPr>
            <a:spLocks noGrp="1"/>
          </p:cNvSpPr>
          <p:nvPr>
            <p:ph type="body" sz="half" idx="1"/>
          </p:nvPr>
        </p:nvSpPr>
        <p:spPr>
          <a:xfrm>
            <a:off x="533400" y="1600200"/>
            <a:ext cx="4800600" cy="4648200"/>
          </a:xfrm>
        </p:spPr>
        <p:txBody>
          <a:bodyPr/>
          <a:lstStyle/>
          <a:p>
            <a:r>
              <a:rPr lang="en-US" b="1" dirty="0" smtClean="0">
                <a:solidFill>
                  <a:srgbClr val="008000"/>
                </a:solidFill>
              </a:rPr>
              <a:t>Inline display</a:t>
            </a:r>
          </a:p>
          <a:p>
            <a:pPr lvl="1"/>
            <a:r>
              <a:rPr lang="th-TH" dirty="0" smtClean="0"/>
              <a:t>ใช้พื้นที่เท่าที่มันจำเป็น แสดงภายใน </a:t>
            </a:r>
            <a:r>
              <a:rPr lang="en-US" dirty="0" smtClean="0"/>
              <a:t>container </a:t>
            </a:r>
            <a:r>
              <a:rPr lang="th-TH" dirty="0" smtClean="0"/>
              <a:t>นั้นโดย</a:t>
            </a:r>
            <a:r>
              <a:rPr lang="th-TH" u="sng" dirty="0" smtClean="0">
                <a:solidFill>
                  <a:srgbClr val="FF0000"/>
                </a:solidFill>
              </a:rPr>
              <a:t>ไม่</a:t>
            </a:r>
            <a:r>
              <a:rPr lang="th-TH" dirty="0" smtClean="0"/>
              <a:t>ขึ้นบรรทัดใหม่</a:t>
            </a:r>
            <a:r>
              <a:rPr lang="en-US" dirty="0" smtClean="0"/>
              <a:t> </a:t>
            </a:r>
            <a:r>
              <a:rPr lang="th-TH" dirty="0" smtClean="0"/>
              <a:t>โดยไหลแบบปกติ (กรณีเกินบรรทัด)</a:t>
            </a:r>
          </a:p>
          <a:p>
            <a:pPr lvl="1"/>
            <a:r>
              <a:rPr lang="en-US" b="1" dirty="0" smtClean="0">
                <a:solidFill>
                  <a:schemeClr val="accent1">
                    <a:lumMod val="75000"/>
                  </a:schemeClr>
                </a:solidFill>
              </a:rPr>
              <a:t>CSS</a:t>
            </a:r>
            <a:r>
              <a:rPr lang="th-TH" dirty="0" smtClean="0"/>
              <a:t> </a:t>
            </a:r>
            <a:r>
              <a:rPr lang="en-US" dirty="0" smtClean="0"/>
              <a:t>– </a:t>
            </a:r>
            <a:r>
              <a:rPr lang="en-US" sz="1800" dirty="0" err="1" smtClean="0">
                <a:solidFill>
                  <a:srgbClr val="0000CC"/>
                </a:solidFill>
                <a:latin typeface="Courier New" pitchFamily="49" charset="0"/>
                <a:cs typeface="Courier New" pitchFamily="49" charset="0"/>
              </a:rPr>
              <a:t>display:inline</a:t>
            </a:r>
            <a:r>
              <a:rPr lang="en-US" sz="1800" dirty="0" smtClean="0">
                <a:solidFill>
                  <a:srgbClr val="0000CC"/>
                </a:solidFill>
                <a:latin typeface="Courier New" pitchFamily="49" charset="0"/>
                <a:cs typeface="Courier New" pitchFamily="49" charset="0"/>
              </a:rPr>
              <a:t>;</a:t>
            </a:r>
          </a:p>
          <a:p>
            <a:pPr lvl="1"/>
            <a:r>
              <a:rPr lang="en-US" dirty="0" smtClean="0"/>
              <a:t>Element </a:t>
            </a:r>
            <a:r>
              <a:rPr lang="th-TH" dirty="0" smtClean="0"/>
              <a:t>ที่แสดงเป็น </a:t>
            </a:r>
            <a:r>
              <a:rPr lang="en-US" dirty="0" smtClean="0"/>
              <a:t>inline</a:t>
            </a:r>
            <a:r>
              <a:rPr lang="th-TH" dirty="0" smtClean="0"/>
              <a:t>โดยปริยาย</a:t>
            </a:r>
          </a:p>
          <a:p>
            <a:pPr lvl="2"/>
            <a:r>
              <a:rPr lang="en-US" sz="1600" dirty="0" smtClean="0">
                <a:latin typeface="Courier New" pitchFamily="49" charset="0"/>
                <a:cs typeface="Courier New" pitchFamily="49" charset="0"/>
              </a:rPr>
              <a:t>&lt;span&gt;, &lt;a&gt;, &lt;strong&gt;, &lt;</a:t>
            </a:r>
            <a:r>
              <a:rPr lang="en-US" sz="1600" dirty="0" err="1" smtClean="0">
                <a:latin typeface="Courier New" pitchFamily="49" charset="0"/>
                <a:cs typeface="Courier New" pitchFamily="49" charset="0"/>
              </a:rPr>
              <a:t>em</a:t>
            </a:r>
            <a:r>
              <a:rPr lang="en-US" sz="1600" dirty="0" smtClean="0">
                <a:latin typeface="Courier New" pitchFamily="49" charset="0"/>
                <a:cs typeface="Courier New" pitchFamily="49" charset="0"/>
              </a:rPr>
              <a:t>&gt;, &lt;strong&gt;, &lt;</a:t>
            </a:r>
            <a:r>
              <a:rPr lang="en-US" sz="1600" dirty="0" err="1" smtClean="0">
                <a:latin typeface="Courier New" pitchFamily="49" charset="0"/>
                <a:cs typeface="Courier New" pitchFamily="49" charset="0"/>
              </a:rPr>
              <a:t>img</a:t>
            </a:r>
            <a:r>
              <a:rPr lang="en-US" sz="1600" dirty="0" smtClean="0">
                <a:latin typeface="Courier New" pitchFamily="49" charset="0"/>
                <a:cs typeface="Courier New" pitchFamily="49" charset="0"/>
              </a:rPr>
              <a:t> /&gt;, &lt;input&gt;</a:t>
            </a:r>
          </a:p>
          <a:p>
            <a:pPr lvl="2"/>
            <a:r>
              <a:rPr lang="en-US" sz="1600" dirty="0" smtClean="0">
                <a:latin typeface="Courier New" pitchFamily="49" charset="0"/>
                <a:cs typeface="Courier New" pitchFamily="49" charset="0"/>
              </a:rPr>
              <a:t>&lt;</a:t>
            </a:r>
            <a:r>
              <a:rPr lang="en-US" sz="1600" dirty="0" err="1" smtClean="0">
                <a:latin typeface="Courier New" pitchFamily="49" charset="0"/>
                <a:cs typeface="Courier New" pitchFamily="49" charset="0"/>
              </a:rPr>
              <a:t>br</a:t>
            </a:r>
            <a:r>
              <a:rPr lang="en-US" sz="1600" dirty="0" smtClean="0">
                <a:latin typeface="Courier New" pitchFamily="49" charset="0"/>
                <a:cs typeface="Courier New" pitchFamily="49" charset="0"/>
              </a:rPr>
              <a:t>&gt;</a:t>
            </a:r>
            <a:r>
              <a:rPr lang="th-TH" sz="1600" dirty="0" smtClean="0">
                <a:latin typeface="Courier New" pitchFamily="49" charset="0"/>
                <a:cs typeface="Courier New" pitchFamily="49" charset="0"/>
              </a:rPr>
              <a:t> </a:t>
            </a:r>
          </a:p>
          <a:p>
            <a:pPr lvl="3"/>
            <a:r>
              <a:rPr lang="th-TH" dirty="0" smtClean="0"/>
              <a:t>เป็น </a:t>
            </a:r>
            <a:r>
              <a:rPr lang="en-US" dirty="0" smtClean="0"/>
              <a:t>inline </a:t>
            </a:r>
            <a:r>
              <a:rPr lang="th-TH" dirty="0" smtClean="0"/>
              <a:t>แต่บังคับให้ขึ้นบรรทัดใหม่ เมื่อสิ้นสุด </a:t>
            </a:r>
            <a:r>
              <a:rPr lang="en-US" dirty="0" smtClean="0"/>
              <a:t>element</a:t>
            </a:r>
          </a:p>
          <a:p>
            <a:pPr lvl="2"/>
            <a:endParaRPr lang="en-US" dirty="0" smtClean="0"/>
          </a:p>
        </p:txBody>
      </p:sp>
      <p:sp>
        <p:nvSpPr>
          <p:cNvPr id="4" name="Date Placeholder 3"/>
          <p:cNvSpPr>
            <a:spLocks noGrp="1"/>
          </p:cNvSpPr>
          <p:nvPr>
            <p:ph type="dt" sz="half" idx="10"/>
          </p:nvPr>
        </p:nvSpPr>
        <p:spPr/>
        <p:txBody>
          <a:bodyPr/>
          <a:lstStyle/>
          <a:p>
            <a:r>
              <a:rPr lang="en-US" smtClean="0"/>
              <a:t>Lecture 03</a:t>
            </a:r>
            <a:endParaRPr lang="en-US" altLang="en-US" dirty="0"/>
          </a:p>
        </p:txBody>
      </p:sp>
      <p:sp>
        <p:nvSpPr>
          <p:cNvPr id="5" name="Footer Placeholder 4"/>
          <p:cNvSpPr>
            <a:spLocks noGrp="1"/>
          </p:cNvSpPr>
          <p:nvPr>
            <p:ph type="ftr" sz="quarter" idx="11"/>
          </p:nvPr>
        </p:nvSpPr>
        <p:spPr/>
        <p:txBody>
          <a:bodyPr/>
          <a:lstStyle/>
          <a:p>
            <a:r>
              <a:rPr lang="en-US" smtClean="0"/>
              <a:t>CS 485 Web ApplicationDevelopment © 2016 by Y. Temtanapat</a:t>
            </a:r>
            <a:endParaRPr lang="en-US"/>
          </a:p>
        </p:txBody>
      </p:sp>
      <p:sp>
        <p:nvSpPr>
          <p:cNvPr id="6" name="Slide Number Placeholder 5"/>
          <p:cNvSpPr>
            <a:spLocks noGrp="1"/>
          </p:cNvSpPr>
          <p:nvPr>
            <p:ph type="sldNum" sz="quarter" idx="12"/>
          </p:nvPr>
        </p:nvSpPr>
        <p:spPr/>
        <p:txBody>
          <a:bodyPr/>
          <a:lstStyle/>
          <a:p>
            <a:r>
              <a:rPr lang="en-US" smtClean="0"/>
              <a:t> </a:t>
            </a:r>
            <a:fld id="{0FE66F75-09C2-4BED-B820-80EFA7AA6B7C}" type="slidenum">
              <a:rPr lang="en-US" smtClean="0"/>
              <a:pPr/>
              <a:t>37</a:t>
            </a:fld>
            <a:endParaRPr lang="en-US"/>
          </a:p>
        </p:txBody>
      </p:sp>
      <p:sp>
        <p:nvSpPr>
          <p:cNvPr id="9" name="Folded Corner 8"/>
          <p:cNvSpPr/>
          <p:nvPr/>
        </p:nvSpPr>
        <p:spPr bwMode="auto">
          <a:xfrm>
            <a:off x="5792400" y="2210400"/>
            <a:ext cx="2516400" cy="2133000"/>
          </a:xfrm>
          <a:prstGeom prst="foldedCorner">
            <a:avLst>
              <a:gd name="adj" fmla="val 9687"/>
            </a:avLst>
          </a:prstGeom>
          <a:solidFill>
            <a:srgbClr val="E1EFF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h-TH"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9"/>
          <p:cNvSpPr/>
          <p:nvPr/>
        </p:nvSpPr>
        <p:spPr bwMode="auto">
          <a:xfrm>
            <a:off x="6002850" y="2438400"/>
            <a:ext cx="2095500" cy="11430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Tahoma" pitchFamily="34" charset="0"/>
                <a:ea typeface="Tahoma" pitchFamily="34" charset="0"/>
                <a:cs typeface="Tahoma" pitchFamily="34" charset="0"/>
              </a:rPr>
              <a:t>&lt;p&gt; </a:t>
            </a:r>
            <a:r>
              <a:rPr lang="th-TH" sz="1600" dirty="0" smtClean="0">
                <a:latin typeface="Tahoma" pitchFamily="34" charset="0"/>
                <a:ea typeface="Tahoma" pitchFamily="34" charset="0"/>
                <a:cs typeface="Tahoma" pitchFamily="34" charset="0"/>
              </a:rPr>
              <a:t>ข้อความทั่วไป </a:t>
            </a:r>
            <a:r>
              <a:rPr lang="en-US" sz="1600" dirty="0" smtClean="0">
                <a:latin typeface="Tahoma" pitchFamily="34" charset="0"/>
                <a:ea typeface="Tahoma" pitchFamily="34" charset="0"/>
                <a:cs typeface="Tahoma" pitchFamily="34" charset="0"/>
              </a:rPr>
              <a:t>&lt;</a:t>
            </a:r>
            <a:r>
              <a:rPr lang="en-US" sz="1600" dirty="0" err="1" smtClean="0">
                <a:latin typeface="Tahoma" pitchFamily="34" charset="0"/>
                <a:ea typeface="Tahoma" pitchFamily="34" charset="0"/>
                <a:cs typeface="Tahoma" pitchFamily="34" charset="0"/>
              </a:rPr>
              <a:t>em</a:t>
            </a:r>
            <a:r>
              <a:rPr lang="en-US" sz="1600" dirty="0" smtClean="0">
                <a:latin typeface="Tahoma" pitchFamily="34" charset="0"/>
                <a:ea typeface="Tahoma" pitchFamily="34" charset="0"/>
                <a:cs typeface="Tahoma" pitchFamily="34" charset="0"/>
              </a:rPr>
              <a:t>&gt;</a:t>
            </a:r>
            <a:r>
              <a:rPr lang="th-TH" sz="1600" dirty="0" smtClean="0">
                <a:latin typeface="Tahoma" pitchFamily="34" charset="0"/>
                <a:ea typeface="Tahoma" pitchFamily="34" charset="0"/>
                <a:cs typeface="Tahoma" pitchFamily="34" charset="0"/>
              </a:rPr>
              <a:t>เน้นข้อความ</a:t>
            </a:r>
            <a:r>
              <a:rPr lang="en-US" sz="1600" dirty="0" smtClean="0">
                <a:latin typeface="Tahoma" pitchFamily="34" charset="0"/>
                <a:ea typeface="Tahoma" pitchFamily="34" charset="0"/>
                <a:cs typeface="Tahoma" pitchFamily="34" charset="0"/>
              </a:rPr>
              <a:t>&lt;/</a:t>
            </a:r>
            <a:r>
              <a:rPr lang="en-US" sz="1600" dirty="0" err="1" smtClean="0">
                <a:latin typeface="Tahoma" pitchFamily="34" charset="0"/>
                <a:ea typeface="Tahoma" pitchFamily="34" charset="0"/>
                <a:cs typeface="Tahoma" pitchFamily="34" charset="0"/>
              </a:rPr>
              <a:t>em</a:t>
            </a:r>
            <a:r>
              <a:rPr lang="en-US" sz="1600" dirty="0" smtClean="0">
                <a:latin typeface="Tahoma" pitchFamily="34" charset="0"/>
                <a:ea typeface="Tahoma" pitchFamily="34" charset="0"/>
                <a:cs typeface="Tahoma" pitchFamily="34" charset="0"/>
              </a:rPr>
              <a:t>&gt; &lt;a </a:t>
            </a:r>
            <a:r>
              <a:rPr lang="en-US" sz="1600" dirty="0" err="1" smtClean="0">
                <a:latin typeface="Tahoma" pitchFamily="34" charset="0"/>
                <a:ea typeface="Tahoma" pitchFamily="34" charset="0"/>
                <a:cs typeface="Tahoma" pitchFamily="34" charset="0"/>
              </a:rPr>
              <a:t>href</a:t>
            </a:r>
            <a:r>
              <a:rPr lang="en-US" sz="1600" dirty="0" smtClean="0">
                <a:latin typeface="Tahoma" pitchFamily="34" charset="0"/>
                <a:ea typeface="Tahoma" pitchFamily="34" charset="0"/>
                <a:cs typeface="Tahoma" pitchFamily="34" charset="0"/>
              </a:rPr>
              <a:t>=…</a:t>
            </a:r>
          </a:p>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&lt;/p&gt;</a:t>
            </a:r>
            <a:endParaRPr kumimoji="0" lang="th-TH" sz="1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p:txBody>
      </p:sp>
      <p:sp>
        <p:nvSpPr>
          <p:cNvPr id="12" name="Rectangle 11"/>
          <p:cNvSpPr/>
          <p:nvPr/>
        </p:nvSpPr>
        <p:spPr bwMode="auto">
          <a:xfrm>
            <a:off x="6002850" y="3733800"/>
            <a:ext cx="2095500" cy="3810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Tahoma" pitchFamily="34" charset="0"/>
                <a:ea typeface="Tahoma" pitchFamily="34" charset="0"/>
                <a:cs typeface="Tahoma" pitchFamily="34" charset="0"/>
              </a:rPr>
              <a:t>h2</a:t>
            </a:r>
            <a:endParaRPr kumimoji="0" lang="th-TH" sz="1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การแสดง </a:t>
            </a:r>
            <a:r>
              <a:rPr lang="en-US" dirty="0" smtClean="0"/>
              <a:t>element </a:t>
            </a:r>
            <a:r>
              <a:rPr lang="th-TH" dirty="0" smtClean="0"/>
              <a:t>ของเอกสาร </a:t>
            </a:r>
            <a:r>
              <a:rPr lang="en-US" dirty="0" smtClean="0"/>
              <a:t>(4)</a:t>
            </a:r>
            <a:endParaRPr lang="th-TH" dirty="0"/>
          </a:p>
        </p:txBody>
      </p:sp>
      <p:sp>
        <p:nvSpPr>
          <p:cNvPr id="16" name="Text Placeholder 15"/>
          <p:cNvSpPr>
            <a:spLocks noGrp="1"/>
          </p:cNvSpPr>
          <p:nvPr>
            <p:ph type="body" sz="half" idx="1"/>
          </p:nvPr>
        </p:nvSpPr>
        <p:spPr>
          <a:xfrm>
            <a:off x="533400" y="1600200"/>
            <a:ext cx="4800600" cy="4648200"/>
          </a:xfrm>
        </p:spPr>
        <p:txBody>
          <a:bodyPr/>
          <a:lstStyle/>
          <a:p>
            <a:r>
              <a:rPr lang="en-US" b="1" dirty="0" smtClean="0">
                <a:solidFill>
                  <a:srgbClr val="008000"/>
                </a:solidFill>
              </a:rPr>
              <a:t>display none</a:t>
            </a:r>
          </a:p>
          <a:p>
            <a:pPr lvl="1"/>
            <a:r>
              <a:rPr lang="th-TH" dirty="0" smtClean="0"/>
              <a:t>ไม่แสดง </a:t>
            </a:r>
            <a:r>
              <a:rPr lang="en-US" dirty="0" smtClean="0"/>
              <a:t>element </a:t>
            </a:r>
            <a:r>
              <a:rPr lang="th-TH" dirty="0" smtClean="0"/>
              <a:t>นั้นในหน้าเพจ </a:t>
            </a:r>
          </a:p>
          <a:p>
            <a:pPr lvl="1"/>
            <a:r>
              <a:rPr lang="th-TH" dirty="0" smtClean="0"/>
              <a:t>เป็นค่าปริยายของ </a:t>
            </a:r>
            <a:r>
              <a:rPr lang="en-US" dirty="0" smtClean="0"/>
              <a:t>element </a:t>
            </a:r>
            <a:r>
              <a:rPr lang="th-TH" dirty="0" smtClean="0"/>
              <a:t>พิเศษเช่น </a:t>
            </a:r>
            <a:r>
              <a:rPr lang="en-US" dirty="0" smtClean="0"/>
              <a:t>script </a:t>
            </a:r>
            <a:endParaRPr lang="th-TH" dirty="0" smtClean="0"/>
          </a:p>
          <a:p>
            <a:pPr lvl="1"/>
            <a:r>
              <a:rPr lang="th-TH" dirty="0" smtClean="0"/>
              <a:t>มักใช้โดย </a:t>
            </a:r>
            <a:r>
              <a:rPr lang="en-US" dirty="0" smtClean="0"/>
              <a:t>JavaScript </a:t>
            </a:r>
            <a:r>
              <a:rPr lang="th-TH" dirty="0" smtClean="0"/>
              <a:t>เพื่อแสดงหรือซ่อน </a:t>
            </a:r>
            <a:r>
              <a:rPr lang="en-US" dirty="0" smtClean="0"/>
              <a:t>element </a:t>
            </a:r>
            <a:r>
              <a:rPr lang="en-US" sz="2400" dirty="0" smtClean="0"/>
              <a:t>(</a:t>
            </a:r>
            <a:r>
              <a:rPr lang="th-TH" sz="2400" dirty="0" smtClean="0"/>
              <a:t>ต่างจาก </a:t>
            </a:r>
            <a:r>
              <a:rPr lang="en-US" sz="2400" dirty="0" smtClean="0"/>
              <a:t>visibility: hidden </a:t>
            </a:r>
            <a:r>
              <a:rPr lang="th-TH" sz="2400" dirty="0" smtClean="0"/>
              <a:t>ซึ่งซ่อน </a:t>
            </a:r>
            <a:r>
              <a:rPr lang="en-US" sz="2400" dirty="0" smtClean="0"/>
              <a:t>element </a:t>
            </a:r>
            <a:r>
              <a:rPr lang="th-TH" sz="2400" dirty="0" smtClean="0"/>
              <a:t>โดยยังคงใช้พื้นที่ด้วย)</a:t>
            </a:r>
            <a:endParaRPr lang="en-US" sz="2400" dirty="0" smtClean="0"/>
          </a:p>
        </p:txBody>
      </p:sp>
      <p:sp>
        <p:nvSpPr>
          <p:cNvPr id="4" name="Date Placeholder 3"/>
          <p:cNvSpPr>
            <a:spLocks noGrp="1"/>
          </p:cNvSpPr>
          <p:nvPr>
            <p:ph type="dt" sz="half" idx="10"/>
          </p:nvPr>
        </p:nvSpPr>
        <p:spPr/>
        <p:txBody>
          <a:bodyPr/>
          <a:lstStyle/>
          <a:p>
            <a:r>
              <a:rPr lang="en-US" smtClean="0"/>
              <a:t>Lecture 03</a:t>
            </a:r>
            <a:endParaRPr lang="en-US" altLang="en-US" dirty="0"/>
          </a:p>
        </p:txBody>
      </p:sp>
      <p:sp>
        <p:nvSpPr>
          <p:cNvPr id="5" name="Footer Placeholder 4"/>
          <p:cNvSpPr>
            <a:spLocks noGrp="1"/>
          </p:cNvSpPr>
          <p:nvPr>
            <p:ph type="ftr" sz="quarter" idx="11"/>
          </p:nvPr>
        </p:nvSpPr>
        <p:spPr/>
        <p:txBody>
          <a:bodyPr/>
          <a:lstStyle/>
          <a:p>
            <a:r>
              <a:rPr lang="en-US" smtClean="0"/>
              <a:t>CS 485 Web ApplicationDevelopment © 2016 by Y. Temtanapat</a:t>
            </a:r>
            <a:endParaRPr lang="en-US"/>
          </a:p>
        </p:txBody>
      </p:sp>
      <p:sp>
        <p:nvSpPr>
          <p:cNvPr id="6" name="Slide Number Placeholder 5"/>
          <p:cNvSpPr>
            <a:spLocks noGrp="1"/>
          </p:cNvSpPr>
          <p:nvPr>
            <p:ph type="sldNum" sz="quarter" idx="12"/>
          </p:nvPr>
        </p:nvSpPr>
        <p:spPr/>
        <p:txBody>
          <a:bodyPr/>
          <a:lstStyle/>
          <a:p>
            <a:r>
              <a:rPr lang="en-US" smtClean="0"/>
              <a:t> </a:t>
            </a:r>
            <a:fld id="{0FE66F75-09C2-4BED-B820-80EFA7AA6B7C}" type="slidenum">
              <a:rPr lang="en-US" smtClean="0"/>
              <a:pPr/>
              <a:t>38</a:t>
            </a:fld>
            <a:endParaRPr lang="en-US"/>
          </a:p>
        </p:txBody>
      </p:sp>
      <p:sp>
        <p:nvSpPr>
          <p:cNvPr id="9" name="Folded Corner 8"/>
          <p:cNvSpPr/>
          <p:nvPr/>
        </p:nvSpPr>
        <p:spPr bwMode="auto">
          <a:xfrm>
            <a:off x="5792400" y="2210400"/>
            <a:ext cx="2516400" cy="2133000"/>
          </a:xfrm>
          <a:prstGeom prst="foldedCorner">
            <a:avLst>
              <a:gd name="adj" fmla="val 9687"/>
            </a:avLst>
          </a:prstGeom>
          <a:solidFill>
            <a:srgbClr val="E1EFF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h-TH"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9"/>
          <p:cNvSpPr/>
          <p:nvPr/>
        </p:nvSpPr>
        <p:spPr bwMode="auto">
          <a:xfrm>
            <a:off x="6002850" y="2438400"/>
            <a:ext cx="2095500" cy="11430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Tahoma" pitchFamily="34" charset="0"/>
                <a:ea typeface="Tahoma" pitchFamily="34" charset="0"/>
                <a:cs typeface="Tahoma" pitchFamily="34" charset="0"/>
              </a:rPr>
              <a:t>&lt;script&gt;</a:t>
            </a:r>
          </a:p>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pitchFamily="34" charset="0"/>
                <a:ea typeface="Tahoma" pitchFamily="34" charset="0"/>
                <a:cs typeface="Tahoma" pitchFamily="34" charset="0"/>
              </a:rPr>
              <a:t> </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var</a:t>
            </a:r>
            <a:r>
              <a:rPr lang="en-US" sz="1600" dirty="0" smtClean="0">
                <a:latin typeface="Tahoma" pitchFamily="34" charset="0"/>
                <a:ea typeface="Tahoma" pitchFamily="34" charset="0"/>
                <a:cs typeface="Tahoma" pitchFamily="34" charset="0"/>
              </a:rPr>
              <a:t> x = 10;</a:t>
            </a:r>
          </a:p>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Tahoma" pitchFamily="34" charset="0"/>
                <a:ea typeface="Tahoma" pitchFamily="34" charset="0"/>
                <a:cs typeface="Tahoma" pitchFamily="34" charset="0"/>
              </a:rPr>
              <a:t>   …</a:t>
            </a:r>
            <a:endParaRPr lang="en-US" sz="1600" dirty="0">
              <a:latin typeface="Tahoma" pitchFamily="34" charset="0"/>
              <a:ea typeface="Tahoma" pitchFamily="34" charset="0"/>
              <a:cs typeface="Tahom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latin typeface="Tahoma" pitchFamily="34" charset="0"/>
                <a:ea typeface="Tahoma" pitchFamily="34" charset="0"/>
                <a:cs typeface="Tahoma" pitchFamily="34" charset="0"/>
              </a:rPr>
              <a:t>&lt;/script</a:t>
            </a:r>
            <a:endParaRPr kumimoji="0" lang="th-TH" sz="16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2692800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Model</a:t>
            </a:r>
            <a:r>
              <a:rPr lang="th-TH" dirty="0" smtClean="0"/>
              <a:t> </a:t>
            </a:r>
            <a:r>
              <a:rPr lang="en-US" dirty="0" smtClean="0"/>
              <a:t>(1)</a:t>
            </a:r>
            <a:endParaRPr lang="th-TH" dirty="0"/>
          </a:p>
        </p:txBody>
      </p:sp>
      <p:sp>
        <p:nvSpPr>
          <p:cNvPr id="3" name="Content Placeholder 2"/>
          <p:cNvSpPr>
            <a:spLocks noGrp="1"/>
          </p:cNvSpPr>
          <p:nvPr>
            <p:ph idx="1"/>
          </p:nvPr>
        </p:nvSpPr>
        <p:spPr>
          <a:xfrm>
            <a:off x="457200" y="1600201"/>
            <a:ext cx="8229600" cy="1447799"/>
          </a:xfrm>
        </p:spPr>
        <p:txBody>
          <a:bodyPr>
            <a:normAutofit fontScale="92500" lnSpcReduction="10000"/>
          </a:bodyPr>
          <a:lstStyle/>
          <a:p>
            <a:r>
              <a:rPr lang="en-US" dirty="0" smtClean="0"/>
              <a:t>Box Model: </a:t>
            </a:r>
            <a:r>
              <a:rPr lang="th-TH" dirty="0" smtClean="0"/>
              <a:t>กรอบของ </a:t>
            </a:r>
            <a:r>
              <a:rPr lang="en-US" dirty="0" smtClean="0"/>
              <a:t>content </a:t>
            </a:r>
            <a:r>
              <a:rPr lang="th-TH" dirty="0" smtClean="0"/>
              <a:t>ซึ่งประกอบด้วย </a:t>
            </a:r>
            <a:r>
              <a:rPr lang="en-US" dirty="0" smtClean="0"/>
              <a:t>margins, borders, padding</a:t>
            </a:r>
            <a:r>
              <a:rPr lang="th-TH" dirty="0" smtClean="0"/>
              <a:t> และ</a:t>
            </a:r>
            <a:r>
              <a:rPr lang="en-US" dirty="0" smtClean="0"/>
              <a:t> content</a:t>
            </a:r>
          </a:p>
          <a:p>
            <a:pPr lvl="1"/>
            <a:r>
              <a:rPr lang="th-TH" dirty="0" smtClean="0"/>
              <a:t>การหาขนาดของ </a:t>
            </a:r>
            <a:r>
              <a:rPr lang="en-US" dirty="0" smtClean="0"/>
              <a:t>element </a:t>
            </a:r>
            <a:r>
              <a:rPr lang="th-TH" dirty="0" smtClean="0"/>
              <a:t>ต้องรวมขนาดของส่วนต่าง ๆ เหล่านี้เข้าด้วยกัน</a:t>
            </a:r>
          </a:p>
        </p:txBody>
      </p:sp>
      <p:sp>
        <p:nvSpPr>
          <p:cNvPr id="4" name="Date Placeholder 3"/>
          <p:cNvSpPr>
            <a:spLocks noGrp="1"/>
          </p:cNvSpPr>
          <p:nvPr>
            <p:ph type="dt" sz="half" idx="10"/>
          </p:nvPr>
        </p:nvSpPr>
        <p:spPr/>
        <p:txBody>
          <a:bodyPr/>
          <a:lstStyle/>
          <a:p>
            <a:pPr>
              <a:defRPr/>
            </a:pPr>
            <a:r>
              <a:rPr lang="en-US" smtClean="0"/>
              <a:t>Lecture 03</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dirty="0" smtClean="0"/>
              <a:t> </a:t>
            </a:r>
            <a:fld id="{0FE66F75-09C2-4BED-B820-80EFA7AA6B7C}" type="slidenum">
              <a:rPr lang="en-US" smtClean="0"/>
              <a:pPr>
                <a:defRPr/>
              </a:pPr>
              <a:t>39</a:t>
            </a:fld>
            <a:endParaRPr lang="en-US" dirty="0"/>
          </a:p>
        </p:txBody>
      </p:sp>
      <p:grpSp>
        <p:nvGrpSpPr>
          <p:cNvPr id="25" name="Group 24"/>
          <p:cNvGrpSpPr/>
          <p:nvPr/>
        </p:nvGrpSpPr>
        <p:grpSpPr>
          <a:xfrm>
            <a:off x="730044" y="3170904"/>
            <a:ext cx="3918156" cy="2160000"/>
            <a:chOff x="501444" y="2895600"/>
            <a:chExt cx="3918156" cy="2160000"/>
          </a:xfrm>
        </p:grpSpPr>
        <p:sp>
          <p:nvSpPr>
            <p:cNvPr id="8" name="Rectangle 7"/>
            <p:cNvSpPr/>
            <p:nvPr/>
          </p:nvSpPr>
          <p:spPr bwMode="auto">
            <a:xfrm>
              <a:off x="838200" y="2895600"/>
              <a:ext cx="3581400" cy="2160000"/>
            </a:xfrm>
            <a:prstGeom prst="rect">
              <a:avLst/>
            </a:prstGeom>
            <a:noFill/>
            <a:ln w="9525" cap="flat" cmpd="sng" algn="ctr">
              <a:solidFill>
                <a:schemeClr val="tx1">
                  <a:lumMod val="95000"/>
                  <a:lumOff val="5000"/>
                </a:schemeClr>
              </a:solidFill>
              <a:prstDash val="dash"/>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h-TH"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TextBox 8"/>
            <p:cNvSpPr txBox="1"/>
            <p:nvPr/>
          </p:nvSpPr>
          <p:spPr>
            <a:xfrm>
              <a:off x="501444" y="2920176"/>
              <a:ext cx="575479" cy="215444"/>
            </a:xfrm>
            <a:prstGeom prst="rect">
              <a:avLst/>
            </a:prstGeom>
            <a:solidFill>
              <a:schemeClr val="bg1"/>
            </a:solidFill>
          </p:spPr>
          <p:txBody>
            <a:bodyPr wrap="none" lIns="0" tIns="0" rIns="0" bIns="0" rtlCol="0">
              <a:spAutoFit/>
            </a:bodyPr>
            <a:lstStyle/>
            <a:p>
              <a:r>
                <a:rPr lang="en-US" sz="1400" dirty="0" smtClean="0">
                  <a:latin typeface="Comic Sans MS" pitchFamily="66" charset="0"/>
                </a:rPr>
                <a:t>Margin</a:t>
              </a:r>
              <a:endParaRPr lang="th-TH" sz="1400" dirty="0">
                <a:latin typeface="Comic Sans MS" pitchFamily="66" charset="0"/>
              </a:endParaRPr>
            </a:p>
          </p:txBody>
        </p:sp>
        <p:sp>
          <p:nvSpPr>
            <p:cNvPr id="10" name="Frame 9"/>
            <p:cNvSpPr/>
            <p:nvPr/>
          </p:nvSpPr>
          <p:spPr bwMode="auto">
            <a:xfrm>
              <a:off x="1066800" y="3118350"/>
              <a:ext cx="3124200" cy="1714500"/>
            </a:xfrm>
            <a:prstGeom prst="frame">
              <a:avLst>
                <a:gd name="adj1" fmla="val 6048"/>
              </a:avLst>
            </a:prstGeom>
            <a:solidFill>
              <a:schemeClr val="accent6">
                <a:lumMod val="60000"/>
                <a:lumOff val="40000"/>
              </a:schemeClr>
            </a:solidFill>
            <a:ln w="9525" cap="flat" cmpd="sng" algn="ctr">
              <a:solidFill>
                <a:schemeClr val="accent6">
                  <a:lumMod val="50000"/>
                </a:schemeClr>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h-TH"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TextBox 10"/>
            <p:cNvSpPr txBox="1"/>
            <p:nvPr/>
          </p:nvSpPr>
          <p:spPr>
            <a:xfrm>
              <a:off x="2244019" y="3048000"/>
              <a:ext cx="769763" cy="307777"/>
            </a:xfrm>
            <a:prstGeom prst="rect">
              <a:avLst/>
            </a:prstGeom>
            <a:noFill/>
          </p:spPr>
          <p:txBody>
            <a:bodyPr wrap="none" rtlCol="0">
              <a:spAutoFit/>
            </a:bodyPr>
            <a:lstStyle/>
            <a:p>
              <a:r>
                <a:rPr lang="en-US" sz="1400" dirty="0" smtClean="0">
                  <a:latin typeface="Comic Sans MS" pitchFamily="66" charset="0"/>
                </a:rPr>
                <a:t>Border</a:t>
              </a:r>
              <a:endParaRPr lang="th-TH" sz="1400" dirty="0">
                <a:latin typeface="Comic Sans MS" pitchFamily="66" charset="0"/>
              </a:endParaRPr>
            </a:p>
          </p:txBody>
        </p:sp>
        <p:sp>
          <p:nvSpPr>
            <p:cNvPr id="12" name="Rectangle 11"/>
            <p:cNvSpPr/>
            <p:nvPr/>
          </p:nvSpPr>
          <p:spPr bwMode="auto">
            <a:xfrm>
              <a:off x="1409700" y="3461250"/>
              <a:ext cx="2438400" cy="1028700"/>
            </a:xfrm>
            <a:prstGeom prst="rect">
              <a:avLst/>
            </a:prstGeom>
            <a:solidFill>
              <a:schemeClr val="accent4">
                <a:lumMod val="40000"/>
                <a:lumOff val="60000"/>
              </a:schemeClr>
            </a:solidFill>
            <a:ln w="9525" cap="flat" cmpd="sng" algn="ctr">
              <a:solidFill>
                <a:schemeClr val="accent4">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CC"/>
                  </a:solidFill>
                  <a:effectLst/>
                  <a:latin typeface="Comic Sans MS" pitchFamily="66" charset="0"/>
                  <a:cs typeface="Arial" pitchFamily="34" charset="0"/>
                </a:rPr>
                <a:t>Content</a:t>
              </a:r>
              <a:endParaRPr kumimoji="0" lang="th-TH" sz="1800" b="0" i="0" u="none" strike="noStrike" cap="none" normalizeH="0" baseline="0" dirty="0" smtClean="0">
                <a:ln>
                  <a:noFill/>
                </a:ln>
                <a:solidFill>
                  <a:srgbClr val="0000CC"/>
                </a:solidFill>
                <a:effectLst/>
                <a:latin typeface="Comic Sans MS" pitchFamily="66" charset="0"/>
                <a:cs typeface="Arial" pitchFamily="34" charset="0"/>
              </a:endParaRPr>
            </a:p>
          </p:txBody>
        </p:sp>
        <p:sp>
          <p:nvSpPr>
            <p:cNvPr id="13" name="TextBox 12"/>
            <p:cNvSpPr txBox="1"/>
            <p:nvPr/>
          </p:nvSpPr>
          <p:spPr>
            <a:xfrm>
              <a:off x="1143000" y="3200400"/>
              <a:ext cx="819455" cy="307777"/>
            </a:xfrm>
            <a:prstGeom prst="rect">
              <a:avLst/>
            </a:prstGeom>
            <a:noFill/>
          </p:spPr>
          <p:txBody>
            <a:bodyPr wrap="none" rtlCol="0">
              <a:spAutoFit/>
            </a:bodyPr>
            <a:lstStyle/>
            <a:p>
              <a:r>
                <a:rPr lang="en-US" sz="1400" dirty="0" smtClean="0">
                  <a:latin typeface="Comic Sans MS" pitchFamily="66" charset="0"/>
                </a:rPr>
                <a:t>Padding</a:t>
              </a:r>
              <a:endParaRPr lang="th-TH" sz="1400" dirty="0">
                <a:latin typeface="Comic Sans MS" pitchFamily="66" charset="0"/>
              </a:endParaRPr>
            </a:p>
          </p:txBody>
        </p:sp>
        <p:cxnSp>
          <p:nvCxnSpPr>
            <p:cNvPr id="17" name="Straight Connector 16"/>
            <p:cNvCxnSpPr/>
            <p:nvPr/>
          </p:nvCxnSpPr>
          <p:spPr bwMode="auto">
            <a:xfrm>
              <a:off x="1439196" y="3701844"/>
              <a:ext cx="2438400" cy="0"/>
            </a:xfrm>
            <a:prstGeom prst="line">
              <a:avLst/>
            </a:prstGeom>
            <a:solidFill>
              <a:schemeClr val="accent1"/>
            </a:solidFill>
            <a:ln w="9525" cap="flat" cmpd="sng" algn="ctr">
              <a:solidFill>
                <a:schemeClr val="bg2">
                  <a:lumMod val="75000"/>
                </a:schemeClr>
              </a:solidFill>
              <a:prstDash val="solid"/>
              <a:round/>
              <a:headEnd type="arrow" w="med" len="med"/>
              <a:tailEnd type="arrow" w="med" len="med"/>
            </a:ln>
            <a:effectLst/>
          </p:spPr>
        </p:cxnSp>
        <p:sp>
          <p:nvSpPr>
            <p:cNvPr id="19" name="TextBox 18"/>
            <p:cNvSpPr txBox="1"/>
            <p:nvPr/>
          </p:nvSpPr>
          <p:spPr>
            <a:xfrm>
              <a:off x="2424358" y="3631788"/>
              <a:ext cx="468077" cy="215444"/>
            </a:xfrm>
            <a:prstGeom prst="rect">
              <a:avLst/>
            </a:prstGeom>
            <a:solidFill>
              <a:schemeClr val="bg1"/>
            </a:solidFill>
          </p:spPr>
          <p:txBody>
            <a:bodyPr wrap="none" lIns="0" tIns="0" rIns="0" bIns="0" rtlCol="0">
              <a:spAutoFit/>
            </a:bodyPr>
            <a:lstStyle/>
            <a:p>
              <a:r>
                <a:rPr lang="en-US" sz="1400" dirty="0" smtClean="0">
                  <a:latin typeface="Comic Sans MS" pitchFamily="66" charset="0"/>
                </a:rPr>
                <a:t>width</a:t>
              </a:r>
              <a:endParaRPr lang="th-TH" sz="1400" dirty="0">
                <a:latin typeface="Comic Sans MS" pitchFamily="66" charset="0"/>
              </a:endParaRPr>
            </a:p>
          </p:txBody>
        </p:sp>
        <p:cxnSp>
          <p:nvCxnSpPr>
            <p:cNvPr id="20" name="Straight Connector 19"/>
            <p:cNvCxnSpPr/>
            <p:nvPr/>
          </p:nvCxnSpPr>
          <p:spPr bwMode="auto">
            <a:xfrm rot="5400000">
              <a:off x="3035094" y="3975600"/>
              <a:ext cx="1028700" cy="0"/>
            </a:xfrm>
            <a:prstGeom prst="line">
              <a:avLst/>
            </a:prstGeom>
            <a:solidFill>
              <a:schemeClr val="accent1"/>
            </a:solidFill>
            <a:ln w="9525" cap="flat" cmpd="sng" algn="ctr">
              <a:solidFill>
                <a:schemeClr val="bg2">
                  <a:lumMod val="75000"/>
                </a:schemeClr>
              </a:solidFill>
              <a:prstDash val="solid"/>
              <a:round/>
              <a:headEnd type="arrow" w="med" len="med"/>
              <a:tailEnd type="arrow" w="med" len="med"/>
            </a:ln>
            <a:effectLst/>
          </p:spPr>
        </p:cxnSp>
        <p:sp>
          <p:nvSpPr>
            <p:cNvPr id="24" name="TextBox 23"/>
            <p:cNvSpPr txBox="1"/>
            <p:nvPr/>
          </p:nvSpPr>
          <p:spPr>
            <a:xfrm>
              <a:off x="3274140" y="3867878"/>
              <a:ext cx="535403" cy="215444"/>
            </a:xfrm>
            <a:prstGeom prst="rect">
              <a:avLst/>
            </a:prstGeom>
            <a:solidFill>
              <a:schemeClr val="bg1"/>
            </a:solidFill>
          </p:spPr>
          <p:txBody>
            <a:bodyPr wrap="none" lIns="0" tIns="0" rIns="0" bIns="0" rtlCol="0">
              <a:spAutoFit/>
            </a:bodyPr>
            <a:lstStyle/>
            <a:p>
              <a:r>
                <a:rPr lang="en-US" sz="1400" dirty="0" smtClean="0">
                  <a:latin typeface="Comic Sans MS" pitchFamily="66" charset="0"/>
                </a:rPr>
                <a:t>height</a:t>
              </a:r>
              <a:endParaRPr lang="th-TH" sz="1400" dirty="0">
                <a:latin typeface="Comic Sans MS" pitchFamily="66" charset="0"/>
              </a:endParaRPr>
            </a:p>
          </p:txBody>
        </p:sp>
      </p:grpSp>
      <p:grpSp>
        <p:nvGrpSpPr>
          <p:cNvPr id="28" name="Group 27"/>
          <p:cNvGrpSpPr/>
          <p:nvPr/>
        </p:nvGrpSpPr>
        <p:grpSpPr>
          <a:xfrm>
            <a:off x="5105400" y="3335717"/>
            <a:ext cx="3048000" cy="1803975"/>
            <a:chOff x="5105400" y="3429000"/>
            <a:chExt cx="3048000" cy="1803975"/>
          </a:xfrm>
        </p:grpSpPr>
        <p:sp>
          <p:nvSpPr>
            <p:cNvPr id="26" name="Rectangle 25"/>
            <p:cNvSpPr/>
            <p:nvPr/>
          </p:nvSpPr>
          <p:spPr>
            <a:xfrm>
              <a:off x="5181600" y="3429000"/>
              <a:ext cx="2895600" cy="1077218"/>
            </a:xfrm>
            <a:prstGeom prst="rect">
              <a:avLst/>
            </a:prstGeom>
            <a:ln>
              <a:solidFill>
                <a:schemeClr val="bg2">
                  <a:lumMod val="75000"/>
                </a:schemeClr>
              </a:solidFill>
            </a:ln>
          </p:spPr>
          <p:txBody>
            <a:bodyPr wrap="square">
              <a:spAutoFit/>
            </a:bodyPr>
            <a:lstStyle/>
            <a:p>
              <a:r>
                <a:rPr lang="en-US" sz="1600" dirty="0" smtClean="0">
                  <a:latin typeface="Courier New" pitchFamily="49" charset="0"/>
                  <a:cs typeface="Courier New" pitchFamily="49" charset="0"/>
                </a:rPr>
                <a:t>width:180px;</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padding:18px;</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border:5px solid gray;</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margin:12px; </a:t>
              </a:r>
              <a:endParaRPr lang="th-TH" sz="1600" dirty="0">
                <a:latin typeface="Courier New" pitchFamily="49" charset="0"/>
              </a:endParaRPr>
            </a:p>
          </p:txBody>
        </p:sp>
        <p:sp>
          <p:nvSpPr>
            <p:cNvPr id="27" name="Rectangle 26"/>
            <p:cNvSpPr/>
            <p:nvPr/>
          </p:nvSpPr>
          <p:spPr>
            <a:xfrm>
              <a:off x="5105400" y="4648200"/>
              <a:ext cx="3048000" cy="584775"/>
            </a:xfrm>
            <a:prstGeom prst="rect">
              <a:avLst/>
            </a:prstGeom>
          </p:spPr>
          <p:txBody>
            <a:bodyPr wrap="square">
              <a:spAutoFit/>
            </a:bodyPr>
            <a:lstStyle/>
            <a:p>
              <a:pPr algn="ctr"/>
              <a:r>
                <a:rPr lang="th-TH" sz="1600" dirty="0" smtClean="0">
                  <a:latin typeface="Tahoma" pitchFamily="34" charset="0"/>
                  <a:ea typeface="Tahoma" pitchFamily="34" charset="0"/>
                  <a:cs typeface="Tahoma" pitchFamily="34" charset="0"/>
                </a:rPr>
                <a:t>ขนาดความกว้างของ </a:t>
              </a:r>
              <a:r>
                <a:rPr lang="en-US" sz="1600" dirty="0" smtClean="0">
                  <a:latin typeface="Tahoma" pitchFamily="34" charset="0"/>
                  <a:ea typeface="Tahoma" pitchFamily="34" charset="0"/>
                  <a:cs typeface="Tahoma" pitchFamily="34" charset="0"/>
                </a:rPr>
                <a:t>element:</a:t>
              </a:r>
            </a:p>
            <a:p>
              <a:pPr algn="ctr"/>
              <a:r>
                <a:rPr lang="en-US" sz="1600" dirty="0" smtClean="0">
                  <a:latin typeface="Tahoma" pitchFamily="34" charset="0"/>
                  <a:ea typeface="Tahoma" pitchFamily="34" charset="0"/>
                  <a:cs typeface="Tahoma" pitchFamily="34" charset="0"/>
                </a:rPr>
                <a:t>180+2*(18+5+12) = </a:t>
              </a:r>
              <a:r>
                <a:rPr lang="en-US" sz="1600" dirty="0" smtClean="0">
                  <a:solidFill>
                    <a:srgbClr val="0000CC"/>
                  </a:solidFill>
                  <a:latin typeface="Tahoma" pitchFamily="34" charset="0"/>
                  <a:ea typeface="Tahoma" pitchFamily="34" charset="0"/>
                  <a:cs typeface="Tahoma" pitchFamily="34" charset="0"/>
                </a:rPr>
                <a:t>250 </a:t>
              </a:r>
              <a:r>
                <a:rPr lang="en-US" sz="1600" dirty="0" err="1" smtClean="0">
                  <a:solidFill>
                    <a:srgbClr val="0000CC"/>
                  </a:solidFill>
                  <a:latin typeface="Tahoma" pitchFamily="34" charset="0"/>
                  <a:ea typeface="Tahoma" pitchFamily="34" charset="0"/>
                  <a:cs typeface="Tahoma" pitchFamily="34" charset="0"/>
                </a:rPr>
                <a:t>px</a:t>
              </a:r>
              <a:endParaRPr lang="th-TH" sz="1600" dirty="0">
                <a:solidFill>
                  <a:srgbClr val="0000CC"/>
                </a:solidFill>
                <a:latin typeface="Tahoma" pitchFamily="34" charset="0"/>
                <a:ea typeface="Tahoma" pitchFamily="34" charset="0"/>
                <a:cs typeface="Tahoma" pitchFamily="34" charset="0"/>
              </a:endParaRPr>
            </a:p>
          </p:txBody>
        </p:sp>
      </p:grpSp>
      <p:sp>
        <p:nvSpPr>
          <p:cNvPr id="23" name="TextBox 22"/>
          <p:cNvSpPr txBox="1"/>
          <p:nvPr/>
        </p:nvSpPr>
        <p:spPr>
          <a:xfrm>
            <a:off x="898200" y="5534453"/>
            <a:ext cx="7560000" cy="307777"/>
          </a:xfrm>
          <a:prstGeom prst="rect">
            <a:avLst/>
          </a:prstGeom>
          <a:noFill/>
        </p:spPr>
        <p:txBody>
          <a:bodyPr wrap="square" lIns="36000" rIns="36000" rtlCol="0">
            <a:spAutoFit/>
          </a:bodyPr>
          <a:lstStyle/>
          <a:p>
            <a:r>
              <a:rPr lang="th-TH" sz="1400" dirty="0" smtClean="0">
                <a:latin typeface="Tahoma" pitchFamily="34" charset="0"/>
                <a:ea typeface="Tahoma" pitchFamily="34" charset="0"/>
                <a:cs typeface="Tahoma" pitchFamily="34" charset="0"/>
              </a:rPr>
              <a:t>ขนาดความกว้าง</a:t>
            </a:r>
            <a:r>
              <a:rPr lang="en-US" sz="1400" dirty="0" smtClean="0">
                <a:latin typeface="Tahoma" pitchFamily="34" charset="0"/>
                <a:ea typeface="Tahoma" pitchFamily="34" charset="0"/>
                <a:cs typeface="Tahoma" pitchFamily="34" charset="0"/>
              </a:rPr>
              <a:t>: width</a:t>
            </a:r>
            <a:r>
              <a:rPr lang="th-TH" sz="1400" dirty="0" smtClean="0">
                <a:latin typeface="Tahoma" pitchFamily="34" charset="0"/>
                <a:ea typeface="Tahoma" pitchFamily="34" charset="0"/>
                <a:cs typeface="Tahoma" pitchFamily="34" charset="0"/>
              </a:rPr>
              <a:t> </a:t>
            </a:r>
            <a:r>
              <a:rPr lang="en-US" sz="1400" dirty="0" smtClean="0">
                <a:latin typeface="Tahoma" pitchFamily="34" charset="0"/>
                <a:ea typeface="Tahoma" pitchFamily="34" charset="0"/>
                <a:cs typeface="Tahoma" pitchFamily="34" charset="0"/>
              </a:rPr>
              <a:t>+ L margin + R margin + L border + R border + L padding + R padding </a:t>
            </a:r>
            <a:endParaRPr lang="th-TH" sz="1400" dirty="0">
              <a:latin typeface="Tahoma" pitchFamily="34" charset="0"/>
              <a:ea typeface="Tahoma" pitchFamily="34" charset="0"/>
              <a:cs typeface="Tahoma" pitchFamily="34" charset="0"/>
            </a:endParaRPr>
          </a:p>
        </p:txBody>
      </p:sp>
      <p:sp>
        <p:nvSpPr>
          <p:cNvPr id="29" name="TextBox 28"/>
          <p:cNvSpPr txBox="1"/>
          <p:nvPr/>
        </p:nvSpPr>
        <p:spPr>
          <a:xfrm>
            <a:off x="898200" y="5803612"/>
            <a:ext cx="7560000" cy="307777"/>
          </a:xfrm>
          <a:prstGeom prst="rect">
            <a:avLst/>
          </a:prstGeom>
          <a:noFill/>
        </p:spPr>
        <p:txBody>
          <a:bodyPr wrap="square" lIns="36000" rIns="36000" rtlCol="0">
            <a:spAutoFit/>
          </a:bodyPr>
          <a:lstStyle/>
          <a:p>
            <a:r>
              <a:rPr lang="th-TH" sz="1400" dirty="0" smtClean="0">
                <a:latin typeface="Tahoma" pitchFamily="34" charset="0"/>
                <a:ea typeface="Tahoma" pitchFamily="34" charset="0"/>
                <a:cs typeface="Tahoma" pitchFamily="34" charset="0"/>
              </a:rPr>
              <a:t>ขนาดความสูง</a:t>
            </a:r>
            <a:r>
              <a:rPr lang="en-US" sz="1400" dirty="0" smtClean="0">
                <a:latin typeface="Tahoma" pitchFamily="34" charset="0"/>
                <a:ea typeface="Tahoma" pitchFamily="34" charset="0"/>
                <a:cs typeface="Tahoma" pitchFamily="34" charset="0"/>
              </a:rPr>
              <a:t>:</a:t>
            </a:r>
            <a:r>
              <a:rPr lang="th-TH" sz="1400" dirty="0" smtClean="0">
                <a:latin typeface="Tahoma" pitchFamily="34" charset="0"/>
                <a:ea typeface="Tahoma" pitchFamily="34" charset="0"/>
                <a:cs typeface="Tahoma" pitchFamily="34" charset="0"/>
              </a:rPr>
              <a:t> </a:t>
            </a:r>
            <a:r>
              <a:rPr lang="en-US" sz="1400" dirty="0" smtClean="0">
                <a:latin typeface="Tahoma" pitchFamily="34" charset="0"/>
                <a:ea typeface="Tahoma" pitchFamily="34" charset="0"/>
                <a:cs typeface="Tahoma" pitchFamily="34" charset="0"/>
              </a:rPr>
              <a:t>height+ T margin + B margin + T border + B border + T padding + B padding </a:t>
            </a:r>
            <a:endParaRPr lang="th-TH" sz="1400" dirty="0">
              <a:latin typeface="Tahoma" pitchFamily="34" charset="0"/>
              <a:ea typeface="Tahoma" pitchFamily="34" charset="0"/>
              <a:cs typeface="Tahoma" pitchFamily="34" charset="0"/>
            </a:endParaRPr>
          </a:p>
        </p:txBody>
      </p:sp>
      <p:cxnSp>
        <p:nvCxnSpPr>
          <p:cNvPr id="31" name="Straight Connector 30"/>
          <p:cNvCxnSpPr/>
          <p:nvPr/>
        </p:nvCxnSpPr>
        <p:spPr bwMode="auto">
          <a:xfrm>
            <a:off x="1066800" y="3549444"/>
            <a:ext cx="228600" cy="0"/>
          </a:xfrm>
          <a:prstGeom prst="line">
            <a:avLst/>
          </a:prstGeom>
          <a:solidFill>
            <a:schemeClr val="accent1"/>
          </a:solidFill>
          <a:ln w="9525" cap="flat" cmpd="sng" algn="ctr">
            <a:solidFill>
              <a:schemeClr val="tx1"/>
            </a:solidFill>
            <a:prstDash val="solid"/>
            <a:round/>
            <a:headEnd type="arrow" w="sm" len="sm"/>
            <a:tailEnd type="arrow" w="sm" len="sm"/>
          </a:ln>
          <a:effectLst/>
        </p:spPr>
      </p:cxnSp>
      <p:cxnSp>
        <p:nvCxnSpPr>
          <p:cNvPr id="33" name="Straight Connector 32"/>
          <p:cNvCxnSpPr/>
          <p:nvPr/>
        </p:nvCxnSpPr>
        <p:spPr bwMode="auto">
          <a:xfrm rot="5400000">
            <a:off x="1524000" y="3267996"/>
            <a:ext cx="228600" cy="0"/>
          </a:xfrm>
          <a:prstGeom prst="line">
            <a:avLst/>
          </a:prstGeom>
          <a:solidFill>
            <a:schemeClr val="accent1"/>
          </a:solidFill>
          <a:ln w="9525" cap="flat" cmpd="sng" algn="ctr">
            <a:solidFill>
              <a:schemeClr val="tx1"/>
            </a:solidFill>
            <a:prstDash val="solid"/>
            <a:round/>
            <a:headEnd type="arrow" w="sm" len="sm"/>
            <a:tailEnd type="arrow" w="sm" len="sm"/>
          </a:ln>
          <a:effectLst/>
        </p:spPr>
      </p:cxnSp>
      <p:cxnSp>
        <p:nvCxnSpPr>
          <p:cNvPr id="35" name="Straight Connector 34"/>
          <p:cNvCxnSpPr>
            <a:stCxn id="9" idx="3"/>
          </p:cNvCxnSpPr>
          <p:nvPr/>
        </p:nvCxnSpPr>
        <p:spPr bwMode="auto">
          <a:xfrm flipV="1">
            <a:off x="1305523" y="3276600"/>
            <a:ext cx="29467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rot="5400000">
            <a:off x="1111044" y="3443748"/>
            <a:ext cx="152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rot="5400000">
            <a:off x="2156952" y="3619500"/>
            <a:ext cx="228600" cy="0"/>
          </a:xfrm>
          <a:prstGeom prst="line">
            <a:avLst/>
          </a:prstGeom>
          <a:solidFill>
            <a:schemeClr val="accent1"/>
          </a:solidFill>
          <a:ln w="9525" cap="flat" cmpd="sng" algn="ctr">
            <a:solidFill>
              <a:schemeClr val="tx1"/>
            </a:solidFill>
            <a:prstDash val="solid"/>
            <a:round/>
            <a:headEnd type="arrow" w="sm" len="sm"/>
            <a:tailEnd type="arrow" w="sm" len="sm"/>
          </a:ln>
          <a:effectLst/>
        </p:spPr>
      </p:cxnSp>
      <p:cxnSp>
        <p:nvCxnSpPr>
          <p:cNvPr id="40" name="Straight Connector 39"/>
          <p:cNvCxnSpPr/>
          <p:nvPr/>
        </p:nvCxnSpPr>
        <p:spPr bwMode="auto">
          <a:xfrm>
            <a:off x="1418304" y="3886200"/>
            <a:ext cx="228600" cy="0"/>
          </a:xfrm>
          <a:prstGeom prst="line">
            <a:avLst/>
          </a:prstGeom>
          <a:solidFill>
            <a:schemeClr val="accent1"/>
          </a:solidFill>
          <a:ln w="9525" cap="flat" cmpd="sng" algn="ctr">
            <a:solidFill>
              <a:schemeClr val="tx1"/>
            </a:solidFill>
            <a:prstDash val="solid"/>
            <a:round/>
            <a:headEnd type="arrow" w="sm" len="sm"/>
            <a:tailEnd type="arrow" w="sm" len="sm"/>
          </a:ln>
          <a:effectLst/>
        </p:spPr>
      </p:cxnSp>
      <p:cxnSp>
        <p:nvCxnSpPr>
          <p:cNvPr id="41" name="Straight Connector 40"/>
          <p:cNvCxnSpPr/>
          <p:nvPr/>
        </p:nvCxnSpPr>
        <p:spPr bwMode="auto">
          <a:xfrm flipV="1">
            <a:off x="2070000" y="3625644"/>
            <a:ext cx="180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rot="5400000">
            <a:off x="1462548" y="3792792"/>
            <a:ext cx="152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CSS</a:t>
            </a:r>
          </a:p>
        </p:txBody>
      </p:sp>
      <p:sp>
        <p:nvSpPr>
          <p:cNvPr id="41987" name="Rectangle 3"/>
          <p:cNvSpPr>
            <a:spLocks noGrp="1" noChangeArrowheads="1"/>
          </p:cNvSpPr>
          <p:nvPr>
            <p:ph idx="1"/>
          </p:nvPr>
        </p:nvSpPr>
        <p:spPr/>
        <p:txBody>
          <a:bodyPr>
            <a:normAutofit/>
          </a:bodyPr>
          <a:lstStyle/>
          <a:p>
            <a:r>
              <a:rPr lang="en-US" dirty="0" smtClean="0"/>
              <a:t>CSS: </a:t>
            </a:r>
            <a:r>
              <a:rPr lang="th-TH" dirty="0" smtClean="0"/>
              <a:t>ข้อมูลเกี่ยวกับรูปแบบเพื่อกำหนด </a:t>
            </a:r>
            <a:r>
              <a:rPr lang="en-US" dirty="0" smtClean="0"/>
              <a:t>style </a:t>
            </a:r>
            <a:r>
              <a:rPr lang="th-TH" dirty="0" smtClean="0"/>
              <a:t>ให้กับเอกสาร </a:t>
            </a:r>
            <a:r>
              <a:rPr lang="en-US" dirty="0" smtClean="0"/>
              <a:t>HTML</a:t>
            </a:r>
          </a:p>
          <a:p>
            <a:pPr lvl="2"/>
            <a:r>
              <a:rPr lang="en-US" dirty="0" smtClean="0"/>
              <a:t>CSS </a:t>
            </a:r>
            <a:r>
              <a:rPr lang="th-TH" dirty="0" smtClean="0"/>
              <a:t>ไม่ใช่ </a:t>
            </a:r>
            <a:r>
              <a:rPr lang="en-US" dirty="0" smtClean="0"/>
              <a:t>HTML code </a:t>
            </a:r>
            <a:r>
              <a:rPr lang="th-TH" dirty="0" smtClean="0"/>
              <a:t>แต่สามารถเขียนแทรกผสมในเอกสาร </a:t>
            </a:r>
            <a:r>
              <a:rPr lang="en-US" dirty="0" smtClean="0"/>
              <a:t>HTML</a:t>
            </a:r>
            <a:r>
              <a:rPr lang="th-TH" dirty="0" smtClean="0"/>
              <a:t> ได้ </a:t>
            </a:r>
          </a:p>
          <a:p>
            <a:pPr lvl="1"/>
            <a:r>
              <a:rPr lang="en-US" b="1" i="1" dirty="0" smtClean="0">
                <a:solidFill>
                  <a:srgbClr val="00B050"/>
                </a:solidFill>
              </a:rPr>
              <a:t>Cascading</a:t>
            </a:r>
            <a:r>
              <a:rPr lang="en-US" dirty="0" smtClean="0"/>
              <a:t>: </a:t>
            </a:r>
            <a:r>
              <a:rPr lang="th-TH" dirty="0" smtClean="0"/>
              <a:t>การที่หน้าเพจสามารถใช้ข้อมูล </a:t>
            </a:r>
            <a:r>
              <a:rPr lang="en-US" dirty="0" smtClean="0"/>
              <a:t>CSS </a:t>
            </a:r>
            <a:r>
              <a:rPr lang="th-TH" dirty="0" smtClean="0"/>
              <a:t>ได้จากมากกว่า </a:t>
            </a:r>
            <a:r>
              <a:rPr lang="en-US" dirty="0" smtClean="0"/>
              <a:t>1 </a:t>
            </a:r>
            <a:r>
              <a:rPr lang="th-TH" dirty="0" smtClean="0"/>
              <a:t>แหล่ง</a:t>
            </a:r>
          </a:p>
          <a:p>
            <a:pPr lvl="1"/>
            <a:r>
              <a:rPr lang="en-US" b="1" i="1" dirty="0" smtClean="0">
                <a:solidFill>
                  <a:srgbClr val="00B050"/>
                </a:solidFill>
              </a:rPr>
              <a:t>Style</a:t>
            </a:r>
            <a:r>
              <a:rPr lang="en-US" dirty="0" smtClean="0"/>
              <a:t>: </a:t>
            </a:r>
            <a:r>
              <a:rPr lang="th-TH" dirty="0" smtClean="0"/>
              <a:t>การจัดรูปแบบ เช่น วาง </a:t>
            </a:r>
            <a:r>
              <a:rPr lang="en-US" dirty="0" smtClean="0"/>
              <a:t>layout,</a:t>
            </a:r>
            <a:r>
              <a:rPr lang="th-TH" dirty="0" smtClean="0"/>
              <a:t> รูปแบบ </a:t>
            </a:r>
            <a:r>
              <a:rPr lang="en-US" dirty="0" smtClean="0"/>
              <a:t>font,</a:t>
            </a:r>
            <a:r>
              <a:rPr lang="th-TH" dirty="0" smtClean="0"/>
              <a:t> </a:t>
            </a:r>
            <a:r>
              <a:rPr lang="en-US" dirty="0" smtClean="0"/>
              <a:t>alignment </a:t>
            </a:r>
            <a:r>
              <a:rPr lang="th-TH" dirty="0" smtClean="0"/>
              <a:t>ของ </a:t>
            </a:r>
            <a:r>
              <a:rPr lang="en-US" dirty="0" smtClean="0"/>
              <a:t>text, </a:t>
            </a:r>
            <a:r>
              <a:rPr lang="th-TH" dirty="0" smtClean="0"/>
              <a:t>ฯลฯ</a:t>
            </a:r>
          </a:p>
          <a:p>
            <a:pPr lvl="1"/>
            <a:endParaRPr lang="en-US" dirty="0" smtClean="0"/>
          </a:p>
          <a:p>
            <a:r>
              <a:rPr lang="th-TH" i="1" dirty="0" smtClean="0">
                <a:solidFill>
                  <a:schemeClr val="accent1">
                    <a:lumMod val="50000"/>
                  </a:schemeClr>
                </a:solidFill>
              </a:rPr>
              <a:t>การระบุ </a:t>
            </a:r>
            <a:r>
              <a:rPr lang="en-US" i="1" dirty="0" smtClean="0">
                <a:solidFill>
                  <a:schemeClr val="accent1">
                    <a:lumMod val="50000"/>
                  </a:schemeClr>
                </a:solidFill>
              </a:rPr>
              <a:t>Style (Style Declaration)</a:t>
            </a:r>
          </a:p>
          <a:p>
            <a:pPr lvl="1"/>
            <a:r>
              <a:rPr lang="th-TH" dirty="0" smtClean="0"/>
              <a:t>ประกอบด้วย </a:t>
            </a:r>
            <a:r>
              <a:rPr lang="en-US" dirty="0" smtClean="0"/>
              <a:t>2 </a:t>
            </a:r>
            <a:r>
              <a:rPr lang="th-TH" dirty="0" smtClean="0"/>
              <a:t>ส่วนหลักคั่นกันด้วยเครื่องหมาย </a:t>
            </a:r>
            <a:r>
              <a:rPr lang="en-US" dirty="0" smtClean="0"/>
              <a:t>colon (:) </a:t>
            </a:r>
          </a:p>
          <a:p>
            <a:pPr lvl="2"/>
            <a:r>
              <a:rPr lang="en-US" b="1" dirty="0" smtClean="0">
                <a:solidFill>
                  <a:srgbClr val="0000CC"/>
                </a:solidFill>
              </a:rPr>
              <a:t>property</a:t>
            </a:r>
            <a:r>
              <a:rPr lang="en-US" dirty="0" smtClean="0"/>
              <a:t>: </a:t>
            </a:r>
            <a:r>
              <a:rPr lang="th-TH" dirty="0" smtClean="0"/>
              <a:t>ลักษณะ</a:t>
            </a:r>
            <a:r>
              <a:rPr lang="en-US" dirty="0" smtClean="0"/>
              <a:t> style </a:t>
            </a:r>
            <a:r>
              <a:rPr lang="th-TH" dirty="0" smtClean="0"/>
              <a:t>เฉพาะ</a:t>
            </a:r>
            <a:endParaRPr lang="en-US" dirty="0" smtClean="0"/>
          </a:p>
          <a:p>
            <a:pPr lvl="2"/>
            <a:r>
              <a:rPr lang="en-US" b="1" dirty="0" smtClean="0">
                <a:solidFill>
                  <a:srgbClr val="0000CC"/>
                </a:solidFill>
              </a:rPr>
              <a:t>value</a:t>
            </a:r>
            <a:r>
              <a:rPr lang="en-US" dirty="0" smtClean="0"/>
              <a:t>:</a:t>
            </a:r>
            <a:r>
              <a:rPr lang="th-TH" dirty="0" smtClean="0"/>
              <a:t> เป็นค่า </a:t>
            </a:r>
            <a:r>
              <a:rPr lang="en-US" dirty="0" smtClean="0"/>
              <a:t>style </a:t>
            </a:r>
            <a:r>
              <a:rPr lang="th-TH" dirty="0" smtClean="0"/>
              <a:t>ที่จะใช้ปรากฏหรือแสดงในหน้าจอ</a:t>
            </a:r>
            <a:endParaRPr lang="en-US" dirty="0" smtClean="0"/>
          </a:p>
          <a:p>
            <a:pPr>
              <a:buNone/>
            </a:pPr>
            <a:endParaRPr lang="en-US" dirty="0" smtClean="0"/>
          </a:p>
        </p:txBody>
      </p:sp>
      <p:sp>
        <p:nvSpPr>
          <p:cNvPr id="41988" name="Date Placeholder 6"/>
          <p:cNvSpPr>
            <a:spLocks noGrp="1"/>
          </p:cNvSpPr>
          <p:nvPr>
            <p:ph type="dt" sz="quarter" idx="10"/>
          </p:nvPr>
        </p:nvSpPr>
        <p:spPr/>
        <p:txBody>
          <a:bodyPr/>
          <a:lstStyle/>
          <a:p>
            <a:r>
              <a:rPr lang="en-US" smtClean="0"/>
              <a:t>Lecture 03</a:t>
            </a:r>
            <a:endParaRPr lang="en-US" altLang="en-US"/>
          </a:p>
        </p:txBody>
      </p:sp>
      <p:sp>
        <p:nvSpPr>
          <p:cNvPr id="41990" name="Footer Placeholder 8"/>
          <p:cNvSpPr>
            <a:spLocks noGrp="1"/>
          </p:cNvSpPr>
          <p:nvPr>
            <p:ph type="ftr" sz="quarter" idx="11"/>
          </p:nvPr>
        </p:nvSpPr>
        <p:spPr/>
        <p:txBody>
          <a:bodyPr/>
          <a:lstStyle/>
          <a:p>
            <a:r>
              <a:rPr lang="en-US" smtClean="0"/>
              <a:t>CS 485 Web ApplicationDevelopment © 2016 by Y. Temtanapat</a:t>
            </a:r>
            <a:endParaRPr lang="en-US"/>
          </a:p>
        </p:txBody>
      </p:sp>
      <p:sp>
        <p:nvSpPr>
          <p:cNvPr id="41989" name="Slide Number Placeholder 7"/>
          <p:cNvSpPr>
            <a:spLocks noGrp="1"/>
          </p:cNvSpPr>
          <p:nvPr>
            <p:ph type="sldNum" sz="quarter" idx="12"/>
          </p:nvPr>
        </p:nvSpPr>
        <p:spPr/>
        <p:txBody>
          <a:bodyPr/>
          <a:lstStyle/>
          <a:p>
            <a:r>
              <a:rPr lang="en-US" smtClean="0"/>
              <a:t> </a:t>
            </a:r>
            <a:fld id="{8AFBE4E7-65E8-4EB9-8CCE-9E5C87B435C3}" type="slidenum">
              <a:rPr lang="en-US" smtClean="0"/>
              <a:pPr/>
              <a:t>4</a:t>
            </a:fld>
            <a:endParaRPr lang="en-US"/>
          </a:p>
        </p:txBody>
      </p:sp>
      <p:grpSp>
        <p:nvGrpSpPr>
          <p:cNvPr id="19" name="Group 18"/>
          <p:cNvGrpSpPr/>
          <p:nvPr/>
        </p:nvGrpSpPr>
        <p:grpSpPr>
          <a:xfrm>
            <a:off x="6809760" y="4174070"/>
            <a:ext cx="1759871" cy="837319"/>
            <a:chOff x="6051030" y="568035"/>
            <a:chExt cx="1759871" cy="837319"/>
          </a:xfrm>
        </p:grpSpPr>
        <p:grpSp>
          <p:nvGrpSpPr>
            <p:cNvPr id="17" name="Group 16"/>
            <p:cNvGrpSpPr/>
            <p:nvPr/>
          </p:nvGrpSpPr>
          <p:grpSpPr>
            <a:xfrm>
              <a:off x="6051030" y="838200"/>
              <a:ext cx="947888" cy="567154"/>
              <a:chOff x="3641487" y="5410200"/>
              <a:chExt cx="947888" cy="567154"/>
            </a:xfrm>
          </p:grpSpPr>
          <p:sp>
            <p:nvSpPr>
              <p:cNvPr id="12" name="Right Brace 11"/>
              <p:cNvSpPr/>
              <p:nvPr/>
            </p:nvSpPr>
            <p:spPr bwMode="auto">
              <a:xfrm rot="5400000">
                <a:off x="4025431" y="5138250"/>
                <a:ext cx="180000" cy="723900"/>
              </a:xfrm>
              <a:prstGeom prst="rightBrace">
                <a:avLst/>
              </a:prstGeom>
              <a:no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h-TH"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TextBox 13"/>
              <p:cNvSpPr txBox="1"/>
              <p:nvPr/>
            </p:nvSpPr>
            <p:spPr>
              <a:xfrm>
                <a:off x="3641487" y="5638800"/>
                <a:ext cx="947888" cy="338554"/>
              </a:xfrm>
              <a:prstGeom prst="rect">
                <a:avLst/>
              </a:prstGeom>
              <a:noFill/>
            </p:spPr>
            <p:txBody>
              <a:bodyPr wrap="none" rtlCol="0">
                <a:spAutoFit/>
              </a:bodyPr>
              <a:lstStyle/>
              <a:p>
                <a:r>
                  <a:rPr lang="en-US" sz="1600" dirty="0" smtClean="0">
                    <a:solidFill>
                      <a:srgbClr val="0000CC"/>
                    </a:solidFill>
                    <a:latin typeface="Tahoma" pitchFamily="34" charset="0"/>
                    <a:ea typeface="Tahoma" pitchFamily="34" charset="0"/>
                    <a:cs typeface="Tahoma" pitchFamily="34" charset="0"/>
                  </a:rPr>
                  <a:t>property</a:t>
                </a:r>
                <a:endParaRPr lang="th-TH" sz="1600" dirty="0">
                  <a:solidFill>
                    <a:srgbClr val="0000CC"/>
                  </a:solidFill>
                  <a:latin typeface="Tahoma" pitchFamily="34" charset="0"/>
                  <a:ea typeface="Tahoma" pitchFamily="34" charset="0"/>
                  <a:cs typeface="Tahoma" pitchFamily="34" charset="0"/>
                </a:endParaRPr>
              </a:p>
            </p:txBody>
          </p:sp>
        </p:grpSp>
        <p:grpSp>
          <p:nvGrpSpPr>
            <p:cNvPr id="16" name="Group 15"/>
            <p:cNvGrpSpPr/>
            <p:nvPr/>
          </p:nvGrpSpPr>
          <p:grpSpPr>
            <a:xfrm>
              <a:off x="7144393" y="838200"/>
              <a:ext cx="658450" cy="567154"/>
              <a:chOff x="4734850" y="5410200"/>
              <a:chExt cx="658450" cy="567154"/>
            </a:xfrm>
          </p:grpSpPr>
          <p:sp>
            <p:nvSpPr>
              <p:cNvPr id="13" name="Right Brace 12"/>
              <p:cNvSpPr/>
              <p:nvPr/>
            </p:nvSpPr>
            <p:spPr bwMode="auto">
              <a:xfrm rot="5400000">
                <a:off x="4974075" y="5284200"/>
                <a:ext cx="180000" cy="432000"/>
              </a:xfrm>
              <a:prstGeom prst="rightBrace">
                <a:avLst/>
              </a:prstGeom>
              <a:no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h-TH"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TextBox 14"/>
              <p:cNvSpPr txBox="1"/>
              <p:nvPr/>
            </p:nvSpPr>
            <p:spPr>
              <a:xfrm>
                <a:off x="4734850" y="5638800"/>
                <a:ext cx="658450" cy="338554"/>
              </a:xfrm>
              <a:prstGeom prst="rect">
                <a:avLst/>
              </a:prstGeom>
              <a:noFill/>
            </p:spPr>
            <p:txBody>
              <a:bodyPr wrap="none" rtlCol="0">
                <a:spAutoFit/>
              </a:bodyPr>
              <a:lstStyle/>
              <a:p>
                <a:r>
                  <a:rPr lang="en-US" sz="1600" dirty="0" smtClean="0">
                    <a:solidFill>
                      <a:srgbClr val="0000CC"/>
                    </a:solidFill>
                    <a:latin typeface="Tahoma" pitchFamily="34" charset="0"/>
                    <a:ea typeface="Tahoma" pitchFamily="34" charset="0"/>
                    <a:cs typeface="Tahoma" pitchFamily="34" charset="0"/>
                  </a:rPr>
                  <a:t>value</a:t>
                </a:r>
                <a:endParaRPr lang="th-TH" sz="1600" dirty="0">
                  <a:solidFill>
                    <a:srgbClr val="0000CC"/>
                  </a:solidFill>
                  <a:latin typeface="Tahoma" pitchFamily="34" charset="0"/>
                  <a:ea typeface="Tahoma" pitchFamily="34" charset="0"/>
                  <a:cs typeface="Tahoma" pitchFamily="34" charset="0"/>
                </a:endParaRPr>
              </a:p>
            </p:txBody>
          </p:sp>
        </p:grpSp>
        <p:sp>
          <p:nvSpPr>
            <p:cNvPr id="18" name="Rectangle 17"/>
            <p:cNvSpPr/>
            <p:nvPr/>
          </p:nvSpPr>
          <p:spPr>
            <a:xfrm>
              <a:off x="6109794" y="568035"/>
              <a:ext cx="1701107" cy="369332"/>
            </a:xfrm>
            <a:prstGeom prst="rect">
              <a:avLst/>
            </a:prstGeom>
          </p:spPr>
          <p:txBody>
            <a:bodyPr wrap="none">
              <a:spAutoFit/>
            </a:bodyPr>
            <a:lstStyle/>
            <a:p>
              <a:pPr>
                <a:buNone/>
              </a:pPr>
              <a:r>
                <a:rPr lang="en-US" b="1" dirty="0" smtClean="0">
                  <a:solidFill>
                    <a:srgbClr val="00B050"/>
                  </a:solidFill>
                  <a:latin typeface="Courier New" pitchFamily="49" charset="0"/>
                  <a:cs typeface="Courier New" pitchFamily="49" charset="0"/>
                </a:rPr>
                <a:t>color : red</a:t>
              </a:r>
            </a:p>
          </p:txBody>
        </p:sp>
      </p:grpSp>
      <p:sp>
        <p:nvSpPr>
          <p:cNvPr id="20" name="Rectangle 19"/>
          <p:cNvSpPr/>
          <p:nvPr/>
        </p:nvSpPr>
        <p:spPr>
          <a:xfrm>
            <a:off x="806099" y="921991"/>
            <a:ext cx="7538089" cy="369332"/>
          </a:xfrm>
          <a:prstGeom prst="rect">
            <a:avLst/>
          </a:prstGeom>
        </p:spPr>
        <p:txBody>
          <a:bodyPr wrap="none">
            <a:spAutoFit/>
          </a:bodyPr>
          <a:lstStyle/>
          <a:p>
            <a:r>
              <a:rPr lang="th-TH" dirty="0" smtClean="0">
                <a:solidFill>
                  <a:schemeClr val="bg2">
                    <a:lumMod val="75000"/>
                  </a:schemeClr>
                </a:solidFill>
                <a:latin typeface="Tahoma" pitchFamily="34" charset="0"/>
                <a:ea typeface="Tahoma" pitchFamily="34" charset="0"/>
                <a:cs typeface="Tahoma" pitchFamily="34" charset="0"/>
              </a:rPr>
              <a:t>รายละเอียดอ่านเพิ่มที่</a:t>
            </a:r>
            <a:r>
              <a:rPr lang="en-US" dirty="0" smtClean="0">
                <a:solidFill>
                  <a:schemeClr val="bg2">
                    <a:lumMod val="75000"/>
                  </a:schemeClr>
                </a:solidFill>
                <a:latin typeface="Tahoma" pitchFamily="34" charset="0"/>
                <a:ea typeface="Tahoma" pitchFamily="34" charset="0"/>
                <a:cs typeface="Tahoma" pitchFamily="34" charset="0"/>
              </a:rPr>
              <a:t>: </a:t>
            </a:r>
            <a:r>
              <a:rPr lang="en-US" dirty="0">
                <a:solidFill>
                  <a:schemeClr val="bg2">
                    <a:lumMod val="75000"/>
                  </a:schemeClr>
                </a:solidFill>
                <a:latin typeface="Tahoma" pitchFamily="34" charset="0"/>
                <a:ea typeface="Tahoma" pitchFamily="34" charset="0"/>
                <a:cs typeface="Tahoma" pitchFamily="34" charset="0"/>
              </a:rPr>
              <a:t>https://developer.mozilla.org/en-US/docs/Web/CSS</a:t>
            </a:r>
            <a:endParaRPr lang="th-TH" dirty="0">
              <a:solidFill>
                <a:schemeClr val="bg2">
                  <a:lumMod val="75000"/>
                </a:schemeClr>
              </a:solidFill>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Model</a:t>
            </a:r>
            <a:r>
              <a:rPr lang="th-TH" dirty="0" smtClean="0"/>
              <a:t> </a:t>
            </a:r>
            <a:r>
              <a:rPr lang="en-US" dirty="0" smtClean="0"/>
              <a:t>(2)</a:t>
            </a:r>
            <a:endParaRPr lang="th-TH" dirty="0"/>
          </a:p>
        </p:txBody>
      </p:sp>
      <p:sp>
        <p:nvSpPr>
          <p:cNvPr id="3" name="Content Placeholder 2"/>
          <p:cNvSpPr>
            <a:spLocks noGrp="1"/>
          </p:cNvSpPr>
          <p:nvPr>
            <p:ph idx="1"/>
          </p:nvPr>
        </p:nvSpPr>
        <p:spPr/>
        <p:txBody>
          <a:bodyPr>
            <a:noAutofit/>
          </a:bodyPr>
          <a:lstStyle/>
          <a:p>
            <a:r>
              <a:rPr lang="en-US" dirty="0" smtClean="0"/>
              <a:t>Box Properties:</a:t>
            </a:r>
            <a:r>
              <a:rPr lang="th-TH" dirty="0" smtClean="0"/>
              <a:t> กำหนดรวมหรือแยกแต่ละด้าน </a:t>
            </a:r>
            <a:r>
              <a:rPr lang="en-US" dirty="0" smtClean="0"/>
              <a:t>(left, right, top, bottom)</a:t>
            </a:r>
          </a:p>
          <a:p>
            <a:pPr lvl="1"/>
            <a:r>
              <a:rPr lang="en-US" sz="1800" dirty="0" smtClean="0">
                <a:solidFill>
                  <a:srgbClr val="0000CC"/>
                </a:solidFill>
                <a:latin typeface="Courier New" pitchFamily="49" charset="0"/>
                <a:cs typeface="Courier New" pitchFamily="49" charset="0"/>
              </a:rPr>
              <a:t>margin</a:t>
            </a:r>
            <a:r>
              <a:rPr lang="en-US" sz="2600" dirty="0" smtClean="0"/>
              <a:t>: </a:t>
            </a:r>
            <a:r>
              <a:rPr lang="th-TH" sz="2600" dirty="0" smtClean="0"/>
              <a:t>ใช้กำหนดแบบย่อ</a:t>
            </a:r>
            <a:r>
              <a:rPr lang="en-US" sz="2600" dirty="0" smtClean="0"/>
              <a:t>, </a:t>
            </a:r>
            <a:r>
              <a:rPr lang="th-TH" sz="2600" dirty="0" smtClean="0"/>
              <a:t>ให้ทุกด้านมีค่าเท่ากัน</a:t>
            </a:r>
            <a:r>
              <a:rPr lang="en-US" sz="2600" dirty="0" smtClean="0"/>
              <a:t>, </a:t>
            </a:r>
            <a:r>
              <a:rPr lang="th-TH" sz="2600" dirty="0" smtClean="0"/>
              <a:t>หรือให้ค่าแตกต่างในแต่ละด้าน</a:t>
            </a:r>
            <a:endParaRPr lang="en-US" sz="2600" dirty="0" smtClean="0">
              <a:latin typeface="Courier New" pitchFamily="49" charset="0"/>
              <a:cs typeface="Courier New" pitchFamily="49" charset="0"/>
            </a:endParaRPr>
          </a:p>
          <a:p>
            <a:pPr lvl="2"/>
            <a:r>
              <a:rPr lang="en-US" sz="1400" dirty="0" smtClean="0">
                <a:solidFill>
                  <a:srgbClr val="0000CC"/>
                </a:solidFill>
                <a:latin typeface="Courier New" pitchFamily="49" charset="0"/>
                <a:cs typeface="Courier New" pitchFamily="49" charset="0"/>
              </a:rPr>
              <a:t>margin-top, margin-right, margin-bottom, margin-left</a:t>
            </a:r>
          </a:p>
          <a:p>
            <a:pPr lvl="1"/>
            <a:r>
              <a:rPr lang="en-US" sz="1800" dirty="0" smtClean="0">
                <a:solidFill>
                  <a:srgbClr val="0000CC"/>
                </a:solidFill>
                <a:latin typeface="Courier New" pitchFamily="49" charset="0"/>
                <a:cs typeface="Courier New" pitchFamily="49" charset="0"/>
              </a:rPr>
              <a:t>padding</a:t>
            </a:r>
            <a:r>
              <a:rPr lang="en-US" sz="2600" dirty="0" smtClean="0"/>
              <a:t>:</a:t>
            </a:r>
            <a:r>
              <a:rPr lang="th-TH" sz="2600" dirty="0" smtClean="0"/>
              <a:t> ใช้กำหนดแบบย่อ</a:t>
            </a:r>
            <a:r>
              <a:rPr lang="en-US" sz="2600" dirty="0" smtClean="0"/>
              <a:t>, </a:t>
            </a:r>
            <a:r>
              <a:rPr lang="th-TH" sz="2600" dirty="0" smtClean="0"/>
              <a:t>ให้ทุกด้านเท่ากัน</a:t>
            </a:r>
            <a:r>
              <a:rPr lang="en-US" sz="2600" dirty="0" smtClean="0"/>
              <a:t>, </a:t>
            </a:r>
            <a:r>
              <a:rPr lang="th-TH" sz="2600" dirty="0" smtClean="0"/>
              <a:t>หรือให้ค่าแตกต่างในแต่ละด้าน</a:t>
            </a:r>
            <a:endParaRPr lang="en-US" sz="2600" dirty="0" smtClean="0">
              <a:latin typeface="Courier New" pitchFamily="49" charset="0"/>
              <a:cs typeface="Courier New" pitchFamily="49" charset="0"/>
            </a:endParaRPr>
          </a:p>
          <a:p>
            <a:pPr lvl="2"/>
            <a:r>
              <a:rPr lang="en-US" sz="1400" dirty="0" smtClean="0">
                <a:solidFill>
                  <a:srgbClr val="0000CC"/>
                </a:solidFill>
                <a:latin typeface="Courier New" pitchFamily="49" charset="0"/>
                <a:cs typeface="Courier New" pitchFamily="49" charset="0"/>
              </a:rPr>
              <a:t>padding-top, padding-right, padding-bottom, padding-left</a:t>
            </a:r>
          </a:p>
          <a:p>
            <a:pPr lvl="1"/>
            <a:r>
              <a:rPr lang="en-US" sz="1800" dirty="0" smtClean="0">
                <a:solidFill>
                  <a:srgbClr val="0000CC"/>
                </a:solidFill>
                <a:latin typeface="Courier New" pitchFamily="49" charset="0"/>
                <a:cs typeface="Courier New" pitchFamily="49" charset="0"/>
              </a:rPr>
              <a:t>border</a:t>
            </a:r>
            <a:r>
              <a:rPr lang="en-US" sz="2600" dirty="0" smtClean="0"/>
              <a:t>:</a:t>
            </a:r>
            <a:r>
              <a:rPr lang="th-TH" sz="2600" dirty="0" smtClean="0"/>
              <a:t> ใช้กำหนดแบบย่อ</a:t>
            </a:r>
            <a:r>
              <a:rPr lang="en-US" sz="2600" dirty="0" smtClean="0"/>
              <a:t> </a:t>
            </a:r>
            <a:r>
              <a:rPr lang="th-TH" sz="2600" dirty="0" smtClean="0"/>
              <a:t>หรือกำหนดให้แตกต่างกันในแต่ละด้าน</a:t>
            </a:r>
            <a:r>
              <a:rPr lang="th-TH" sz="2400" dirty="0" smtClean="0"/>
              <a:t> </a:t>
            </a:r>
          </a:p>
          <a:p>
            <a:pPr lvl="2"/>
            <a:r>
              <a:rPr lang="th-TH" dirty="0" smtClean="0"/>
              <a:t>แต่ต่างจากข้างต้นเพราะ</a:t>
            </a:r>
            <a:r>
              <a:rPr lang="en-US" dirty="0" smtClean="0"/>
              <a:t> properties</a:t>
            </a:r>
            <a:r>
              <a:rPr lang="th-TH" dirty="0" smtClean="0"/>
              <a:t> </a:t>
            </a:r>
            <a:r>
              <a:rPr lang="en-US" dirty="0" smtClean="0"/>
              <a:t>(</a:t>
            </a:r>
            <a:r>
              <a:rPr lang="en-US" i="1" dirty="0" smtClean="0"/>
              <a:t>width</a:t>
            </a:r>
            <a:r>
              <a:rPr lang="en-US" dirty="0" smtClean="0"/>
              <a:t>, </a:t>
            </a:r>
            <a:r>
              <a:rPr lang="en-US" i="1" dirty="0" smtClean="0"/>
              <a:t>style, color)</a:t>
            </a:r>
            <a:r>
              <a:rPr lang="en-US" dirty="0" smtClean="0"/>
              <a:t> </a:t>
            </a:r>
            <a:r>
              <a:rPr lang="th-TH" dirty="0" smtClean="0"/>
              <a:t>มีหลายส่วนกว่า</a:t>
            </a:r>
            <a:endParaRPr lang="en-US" dirty="0" smtClean="0">
              <a:latin typeface="Courier New" pitchFamily="49" charset="0"/>
              <a:cs typeface="Courier New" pitchFamily="49" charset="0"/>
            </a:endParaRPr>
          </a:p>
          <a:p>
            <a:r>
              <a:rPr lang="en-US" sz="2000" dirty="0" smtClean="0">
                <a:solidFill>
                  <a:srgbClr val="0000CC"/>
                </a:solidFill>
                <a:latin typeface="Courier New" pitchFamily="49" charset="0"/>
                <a:cs typeface="Courier New" pitchFamily="49" charset="0"/>
              </a:rPr>
              <a:t>width, </a:t>
            </a:r>
            <a:r>
              <a:rPr lang="en-US" sz="2100" dirty="0" smtClean="0">
                <a:solidFill>
                  <a:srgbClr val="0000CC"/>
                </a:solidFill>
                <a:latin typeface="Courier New" pitchFamily="49" charset="0"/>
                <a:cs typeface="Courier New" pitchFamily="49" charset="0"/>
              </a:rPr>
              <a:t>height</a:t>
            </a:r>
            <a:r>
              <a:rPr lang="en-US" dirty="0" smtClean="0"/>
              <a:t>:</a:t>
            </a:r>
            <a:r>
              <a:rPr lang="th-TH" dirty="0" smtClean="0"/>
              <a:t> </a:t>
            </a:r>
            <a:r>
              <a:rPr lang="th-TH" sz="2800" dirty="0"/>
              <a:t>ใช้กำหนดขนาดความกว้าง</a:t>
            </a:r>
            <a:r>
              <a:rPr lang="en-US" sz="2800" dirty="0"/>
              <a:t>/</a:t>
            </a:r>
            <a:r>
              <a:rPr lang="th-TH" sz="2800" dirty="0"/>
              <a:t>ความสูงของ </a:t>
            </a:r>
            <a:r>
              <a:rPr lang="en-US" sz="2800" dirty="0"/>
              <a:t>element</a:t>
            </a:r>
          </a:p>
          <a:p>
            <a:pPr marL="342900" lvl="1" indent="-342900">
              <a:buClr>
                <a:schemeClr val="accent1"/>
              </a:buClr>
              <a:buSzPct val="65000"/>
              <a:buFont typeface="Wingdings" pitchFamily="2" charset="2"/>
              <a:buChar char="n"/>
            </a:pPr>
            <a:r>
              <a:rPr lang="th-TH" dirty="0" smtClean="0"/>
              <a:t>ค่าที่กำหนดให้เป็นชนิดตัวเลข (</a:t>
            </a:r>
            <a:r>
              <a:rPr lang="en-US" dirty="0" smtClean="0"/>
              <a:t>length</a:t>
            </a:r>
            <a:r>
              <a:rPr lang="th-TH" dirty="0" smtClean="0"/>
              <a:t>)</a:t>
            </a:r>
            <a:endParaRPr lang="en-US" dirty="0" smtClean="0"/>
          </a:p>
        </p:txBody>
      </p:sp>
      <p:sp>
        <p:nvSpPr>
          <p:cNvPr id="4" name="Date Placeholder 3"/>
          <p:cNvSpPr>
            <a:spLocks noGrp="1"/>
          </p:cNvSpPr>
          <p:nvPr>
            <p:ph type="dt" sz="half" idx="10"/>
          </p:nvPr>
        </p:nvSpPr>
        <p:spPr/>
        <p:txBody>
          <a:bodyPr/>
          <a:lstStyle/>
          <a:p>
            <a:pPr>
              <a:defRPr/>
            </a:pPr>
            <a:r>
              <a:rPr lang="en-US" smtClean="0"/>
              <a:t>Lecture 03</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Model</a:t>
            </a:r>
            <a:r>
              <a:rPr lang="th-TH" dirty="0" smtClean="0"/>
              <a:t> </a:t>
            </a:r>
            <a:r>
              <a:rPr lang="en-US" dirty="0" smtClean="0"/>
              <a:t>(3)</a:t>
            </a:r>
            <a:endParaRPr lang="th-TH" dirty="0"/>
          </a:p>
        </p:txBody>
      </p:sp>
      <p:sp>
        <p:nvSpPr>
          <p:cNvPr id="3" name="Content Placeholder 2"/>
          <p:cNvSpPr>
            <a:spLocks noGrp="1"/>
          </p:cNvSpPr>
          <p:nvPr>
            <p:ph idx="1"/>
          </p:nvPr>
        </p:nvSpPr>
        <p:spPr/>
        <p:txBody>
          <a:bodyPr>
            <a:noAutofit/>
          </a:bodyPr>
          <a:lstStyle/>
          <a:p>
            <a:pPr marL="342900" lvl="1" indent="-342900">
              <a:spcBef>
                <a:spcPts val="300"/>
              </a:spcBef>
              <a:buClr>
                <a:schemeClr val="accent1"/>
              </a:buClr>
              <a:buSzPct val="65000"/>
              <a:buFont typeface="Wingdings" pitchFamily="2" charset="2"/>
              <a:buChar char="n"/>
            </a:pPr>
            <a:r>
              <a:rPr lang="en-US" sz="2000" dirty="0" smtClean="0">
                <a:solidFill>
                  <a:srgbClr val="0000CC"/>
                </a:solidFill>
                <a:latin typeface="Courier New" pitchFamily="49" charset="0"/>
                <a:cs typeface="Courier New" pitchFamily="49" charset="0"/>
              </a:rPr>
              <a:t>max-width, min-width</a:t>
            </a:r>
            <a:r>
              <a:rPr lang="th-TH" dirty="0"/>
              <a:t>ใช้กำหนดความ</a:t>
            </a:r>
            <a:r>
              <a:rPr lang="th-TH" dirty="0" smtClean="0"/>
              <a:t>กว้างมาก</a:t>
            </a:r>
            <a:r>
              <a:rPr lang="en-US" dirty="0" smtClean="0"/>
              <a:t>/</a:t>
            </a:r>
            <a:r>
              <a:rPr lang="th-TH" dirty="0" smtClean="0"/>
              <a:t>น้อยสุด</a:t>
            </a:r>
            <a:r>
              <a:rPr lang="th-TH" dirty="0"/>
              <a:t>ของ </a:t>
            </a:r>
            <a:r>
              <a:rPr lang="en-US" dirty="0"/>
              <a:t>element</a:t>
            </a:r>
          </a:p>
          <a:p>
            <a:pPr marL="342900" lvl="1" indent="-342900">
              <a:spcBef>
                <a:spcPts val="300"/>
              </a:spcBef>
              <a:buClr>
                <a:schemeClr val="accent1"/>
              </a:buClr>
              <a:buSzPct val="65000"/>
              <a:buFont typeface="Wingdings" pitchFamily="2" charset="2"/>
              <a:buChar char="n"/>
            </a:pPr>
            <a:r>
              <a:rPr lang="en-US" sz="2000" dirty="0" smtClean="0">
                <a:solidFill>
                  <a:srgbClr val="0000CC"/>
                </a:solidFill>
                <a:latin typeface="Courier New" pitchFamily="49" charset="0"/>
                <a:cs typeface="Courier New" pitchFamily="49" charset="0"/>
              </a:rPr>
              <a:t>max-height</a:t>
            </a:r>
            <a:r>
              <a:rPr lang="en-US" sz="2000" dirty="0">
                <a:solidFill>
                  <a:srgbClr val="0000CC"/>
                </a:solidFill>
                <a:latin typeface="Courier New" pitchFamily="49" charset="0"/>
                <a:cs typeface="Courier New" pitchFamily="49" charset="0"/>
              </a:rPr>
              <a:t>, </a:t>
            </a:r>
            <a:r>
              <a:rPr lang="en-US" sz="2000" dirty="0" smtClean="0">
                <a:solidFill>
                  <a:srgbClr val="0000CC"/>
                </a:solidFill>
                <a:latin typeface="Courier New" pitchFamily="49" charset="0"/>
                <a:cs typeface="Courier New" pitchFamily="49" charset="0"/>
              </a:rPr>
              <a:t>min-height</a:t>
            </a:r>
            <a:r>
              <a:rPr lang="en-US" dirty="0" smtClean="0"/>
              <a:t>:</a:t>
            </a:r>
            <a:r>
              <a:rPr lang="th-TH" dirty="0" smtClean="0"/>
              <a:t> </a:t>
            </a:r>
            <a:r>
              <a:rPr lang="th-TH" dirty="0"/>
              <a:t>ใช้กำหนด</a:t>
            </a:r>
            <a:r>
              <a:rPr lang="th-TH" dirty="0" smtClean="0"/>
              <a:t>ความสูงมาก</a:t>
            </a:r>
            <a:r>
              <a:rPr lang="en-US" dirty="0" smtClean="0"/>
              <a:t>/</a:t>
            </a:r>
            <a:r>
              <a:rPr lang="th-TH" dirty="0" smtClean="0"/>
              <a:t>น้อยสุด</a:t>
            </a:r>
            <a:r>
              <a:rPr lang="th-TH" dirty="0"/>
              <a:t>ของ </a:t>
            </a:r>
            <a:r>
              <a:rPr lang="en-US" dirty="0" smtClean="0"/>
              <a:t>element</a:t>
            </a:r>
          </a:p>
          <a:p>
            <a:pPr marL="342900" lvl="1" indent="-342900">
              <a:spcBef>
                <a:spcPts val="300"/>
              </a:spcBef>
            </a:pPr>
            <a:r>
              <a:rPr lang="th-TH" dirty="0" smtClean="0"/>
              <a:t>เพื่อ</a:t>
            </a:r>
            <a:r>
              <a:rPr lang="th-TH" dirty="0"/>
              <a:t>ช่วย </a:t>
            </a:r>
            <a:r>
              <a:rPr lang="en-US" dirty="0"/>
              <a:t>browser </a:t>
            </a:r>
            <a:r>
              <a:rPr lang="th-TH" dirty="0"/>
              <a:t>จัดการในกรณีหน้าจอมีขนาด</a:t>
            </a:r>
            <a:r>
              <a:rPr lang="th-TH" dirty="0" smtClean="0"/>
              <a:t>เล็ก</a:t>
            </a:r>
            <a:endParaRPr lang="en-US" dirty="0" smtClean="0"/>
          </a:p>
          <a:p>
            <a:pPr marL="352425" lvl="2" indent="0">
              <a:spcBef>
                <a:spcPts val="0"/>
              </a:spcBef>
              <a:buNone/>
            </a:pPr>
            <a:r>
              <a:rPr lang="en-US" sz="1600" dirty="0" smtClean="0">
                <a:latin typeface="Consolas" panose="020B0609020204030204" pitchFamily="49" charset="0"/>
              </a:rPr>
              <a:t>&lt;</a:t>
            </a:r>
            <a:r>
              <a:rPr lang="en-US" sz="1600" dirty="0">
                <a:latin typeface="Consolas" panose="020B0609020204030204" pitchFamily="49" charset="0"/>
              </a:rPr>
              <a:t>style type="text/</a:t>
            </a:r>
            <a:r>
              <a:rPr lang="en-US" sz="1600" dirty="0" err="1">
                <a:latin typeface="Consolas" panose="020B0609020204030204" pitchFamily="49" charset="0"/>
              </a:rPr>
              <a:t>css</a:t>
            </a:r>
            <a:r>
              <a:rPr lang="en-US" sz="1600" dirty="0">
                <a:latin typeface="Consolas" panose="020B0609020204030204" pitchFamily="49" charset="0"/>
              </a:rPr>
              <a:t>"&gt;</a:t>
            </a:r>
          </a:p>
          <a:p>
            <a:pPr marL="352425" lvl="2" indent="0">
              <a:spcBef>
                <a:spcPts val="0"/>
              </a:spcBef>
              <a:buNone/>
            </a:pPr>
            <a:r>
              <a:rPr lang="en-US" sz="1600" dirty="0" smtClean="0">
                <a:latin typeface="Consolas" panose="020B0609020204030204" pitchFamily="49" charset="0"/>
              </a:rPr>
              <a:t>  #</a:t>
            </a:r>
            <a:r>
              <a:rPr lang="en-US" sz="1600" dirty="0">
                <a:latin typeface="Consolas" panose="020B0609020204030204" pitchFamily="49" charset="0"/>
              </a:rPr>
              <a:t>main {</a:t>
            </a:r>
          </a:p>
          <a:p>
            <a:pPr marL="352425" lvl="2" indent="0">
              <a:spcBef>
                <a:spcPts val="0"/>
              </a:spcBef>
              <a:buNone/>
            </a:pPr>
            <a:r>
              <a:rPr lang="en-US" sz="1600" dirty="0" smtClean="0">
                <a:solidFill>
                  <a:srgbClr val="00B050"/>
                </a:solidFill>
                <a:latin typeface="Consolas" panose="020B0609020204030204" pitchFamily="49" charset="0"/>
              </a:rPr>
              <a:t>     </a:t>
            </a:r>
            <a:r>
              <a:rPr lang="en-US" sz="1600" dirty="0" smtClean="0">
                <a:solidFill>
                  <a:srgbClr val="0000CC"/>
                </a:solidFill>
                <a:latin typeface="Consolas" panose="020B0609020204030204" pitchFamily="49" charset="0"/>
              </a:rPr>
              <a:t>max-width</a:t>
            </a:r>
            <a:r>
              <a:rPr lang="en-US" sz="1600" dirty="0">
                <a:solidFill>
                  <a:srgbClr val="0000CC"/>
                </a:solidFill>
                <a:latin typeface="Consolas" panose="020B0609020204030204" pitchFamily="49" charset="0"/>
              </a:rPr>
              <a:t>: 600px</a:t>
            </a:r>
            <a:r>
              <a:rPr lang="en-US" sz="1600" dirty="0" smtClean="0">
                <a:solidFill>
                  <a:srgbClr val="0000CC"/>
                </a:solidFill>
                <a:latin typeface="Consolas" panose="020B0609020204030204" pitchFamily="49" charset="0"/>
              </a:rPr>
              <a:t>;</a:t>
            </a:r>
            <a:endParaRPr lang="en-US" sz="1600" dirty="0" smtClean="0">
              <a:latin typeface="Consolas" panose="020B0609020204030204" pitchFamily="49" charset="0"/>
            </a:endParaRPr>
          </a:p>
          <a:p>
            <a:pPr marL="352425" lvl="2" indent="0">
              <a:spcBef>
                <a:spcPts val="0"/>
              </a:spcBef>
              <a:buNone/>
            </a:pPr>
            <a:r>
              <a:rPr lang="en-US" sz="1600" dirty="0" smtClean="0">
                <a:latin typeface="Consolas" panose="020B0609020204030204" pitchFamily="49" charset="0"/>
              </a:rPr>
              <a:t>     border: 2px solid red;</a:t>
            </a:r>
          </a:p>
          <a:p>
            <a:pPr marL="352425" lvl="2" indent="0">
              <a:spcBef>
                <a:spcPts val="0"/>
              </a:spcBef>
              <a:buNone/>
            </a:pPr>
            <a:r>
              <a:rPr lang="en-US" sz="1600" dirty="0" smtClean="0">
                <a:latin typeface="Consolas" panose="020B0609020204030204" pitchFamily="49" charset="0"/>
              </a:rPr>
              <a:t>     background-color: </a:t>
            </a:r>
            <a:r>
              <a:rPr lang="en-US" sz="1600" dirty="0" err="1" smtClean="0">
                <a:latin typeface="Consolas" panose="020B0609020204030204" pitchFamily="49" charset="0"/>
              </a:rPr>
              <a:t>rgba</a:t>
            </a:r>
            <a:r>
              <a:rPr lang="en-US" sz="1600" dirty="0" smtClean="0">
                <a:latin typeface="Consolas" panose="020B0609020204030204" pitchFamily="49" charset="0"/>
              </a:rPr>
              <a:t>(255,0,0,.3);</a:t>
            </a:r>
          </a:p>
          <a:p>
            <a:pPr marL="352425" lvl="2" indent="0">
              <a:spcBef>
                <a:spcPts val="0"/>
              </a:spcBef>
              <a:buNone/>
            </a:pPr>
            <a:r>
              <a:rPr lang="en-US" sz="1600" dirty="0" smtClean="0">
                <a:latin typeface="Consolas" panose="020B0609020204030204" pitchFamily="49" charset="0"/>
              </a:rPr>
              <a:t>  }</a:t>
            </a:r>
            <a:endParaRPr lang="en-US" sz="1600" dirty="0">
              <a:latin typeface="Consolas" panose="020B0609020204030204" pitchFamily="49" charset="0"/>
            </a:endParaRPr>
          </a:p>
          <a:p>
            <a:pPr marL="352425" lvl="2" indent="0">
              <a:spcBef>
                <a:spcPts val="0"/>
              </a:spcBef>
              <a:buNone/>
            </a:pPr>
            <a:r>
              <a:rPr lang="en-US" sz="1600" dirty="0" smtClean="0">
                <a:latin typeface="Consolas" panose="020B0609020204030204" pitchFamily="49" charset="0"/>
              </a:rPr>
              <a:t>&lt;/</a:t>
            </a:r>
            <a:r>
              <a:rPr lang="en-US" sz="1600" dirty="0">
                <a:latin typeface="Consolas" panose="020B0609020204030204" pitchFamily="49" charset="0"/>
              </a:rPr>
              <a:t>style&gt;</a:t>
            </a:r>
          </a:p>
          <a:p>
            <a:pPr marL="352425" lvl="2" indent="0">
              <a:spcBef>
                <a:spcPts val="0"/>
              </a:spcBef>
              <a:buNone/>
            </a:pPr>
            <a:r>
              <a:rPr lang="en-US" sz="1600" dirty="0" smtClean="0">
                <a:latin typeface="Consolas" panose="020B0609020204030204" pitchFamily="49" charset="0"/>
              </a:rPr>
              <a:t>&lt;</a:t>
            </a:r>
            <a:r>
              <a:rPr lang="en-US" sz="1600" dirty="0">
                <a:latin typeface="Consolas" panose="020B0609020204030204" pitchFamily="49" charset="0"/>
              </a:rPr>
              <a:t>div </a:t>
            </a:r>
            <a:r>
              <a:rPr lang="en-US" sz="1600" dirty="0">
                <a:solidFill>
                  <a:srgbClr val="00B050"/>
                </a:solidFill>
                <a:latin typeface="Consolas" panose="020B0609020204030204" pitchFamily="49" charset="0"/>
              </a:rPr>
              <a:t>id="</a:t>
            </a:r>
            <a:r>
              <a:rPr lang="en-US" sz="1600" b="1" dirty="0">
                <a:solidFill>
                  <a:srgbClr val="00B050"/>
                </a:solidFill>
                <a:latin typeface="Consolas" panose="020B0609020204030204" pitchFamily="49" charset="0"/>
              </a:rPr>
              <a:t>main</a:t>
            </a:r>
            <a:r>
              <a:rPr lang="en-US" sz="1600" dirty="0">
                <a:solidFill>
                  <a:srgbClr val="00B050"/>
                </a:solidFill>
                <a:latin typeface="Consolas" panose="020B0609020204030204" pitchFamily="49" charset="0"/>
              </a:rPr>
              <a:t>"</a:t>
            </a:r>
            <a:r>
              <a:rPr lang="en-US" sz="1600" dirty="0">
                <a:latin typeface="Consolas" panose="020B0609020204030204" pitchFamily="49" charset="0"/>
              </a:rPr>
              <a:t>&gt;Using max-width instead of width will improve the browser's handling of small windows. </a:t>
            </a:r>
            <a:r>
              <a:rPr lang="en-US" sz="1600" dirty="0" smtClean="0">
                <a:latin typeface="Consolas" panose="020B0609020204030204" pitchFamily="49" charset="0"/>
              </a:rPr>
              <a:t>While min-width </a:t>
            </a:r>
            <a:r>
              <a:rPr lang="en-US" sz="1600" dirty="0">
                <a:latin typeface="Consolas" panose="020B0609020204030204" pitchFamily="49" charset="0"/>
              </a:rPr>
              <a:t>prevents the value of the width property from becoming smaller than min-width</a:t>
            </a:r>
            <a:r>
              <a:rPr lang="en-US" sz="1600" dirty="0" smtClean="0">
                <a:latin typeface="Consolas" panose="020B0609020204030204" pitchFamily="49" charset="0"/>
              </a:rPr>
              <a:t>.</a:t>
            </a:r>
          </a:p>
          <a:p>
            <a:pPr marL="352425" lvl="2" indent="0">
              <a:spcBef>
                <a:spcPts val="0"/>
              </a:spcBef>
              <a:buNone/>
            </a:pPr>
            <a:r>
              <a:rPr lang="en-US" sz="1600" dirty="0" smtClean="0">
                <a:latin typeface="Consolas" panose="020B0609020204030204" pitchFamily="49" charset="0"/>
              </a:rPr>
              <a:t>Note</a:t>
            </a:r>
            <a:r>
              <a:rPr lang="en-US" sz="1600" dirty="0">
                <a:latin typeface="Consolas" panose="020B0609020204030204" pitchFamily="49" charset="0"/>
              </a:rPr>
              <a:t>: The value of the min-width property overrides both max-width and width. Resize </a:t>
            </a:r>
            <a:r>
              <a:rPr lang="en-US" sz="1600" dirty="0" smtClean="0">
                <a:latin typeface="Consolas" panose="020B0609020204030204" pitchFamily="49" charset="0"/>
              </a:rPr>
              <a:t>the </a:t>
            </a:r>
            <a:r>
              <a:rPr lang="en-US" sz="1600" dirty="0">
                <a:latin typeface="Consolas" panose="020B0609020204030204" pitchFamily="49" charset="0"/>
              </a:rPr>
              <a:t>page to check it out</a:t>
            </a:r>
            <a:r>
              <a:rPr lang="en-US" sz="1600" dirty="0" smtClean="0">
                <a:latin typeface="Consolas" panose="020B0609020204030204" pitchFamily="49" charset="0"/>
              </a:rPr>
              <a:t>!</a:t>
            </a:r>
            <a:endParaRPr lang="th-TH" sz="1600" dirty="0" smtClean="0">
              <a:latin typeface="Consolas" panose="020B0609020204030204" pitchFamily="49" charset="0"/>
            </a:endParaRPr>
          </a:p>
          <a:p>
            <a:pPr marL="352425" lvl="2" indent="0">
              <a:spcBef>
                <a:spcPts val="0"/>
              </a:spcBef>
              <a:buNone/>
            </a:pPr>
            <a:r>
              <a:rPr lang="en-US" sz="1600" dirty="0" smtClean="0">
                <a:latin typeface="Consolas" panose="020B0609020204030204" pitchFamily="49" charset="0"/>
              </a:rPr>
              <a:t>&lt;/</a:t>
            </a:r>
            <a:r>
              <a:rPr lang="en-US" sz="1600" dirty="0">
                <a:latin typeface="Consolas" panose="020B0609020204030204" pitchFamily="49" charset="0"/>
              </a:rPr>
              <a:t>div</a:t>
            </a:r>
            <a:r>
              <a:rPr lang="en-US" sz="1600" dirty="0" smtClean="0">
                <a:latin typeface="Consolas" panose="020B0609020204030204" pitchFamily="49" charset="0"/>
              </a:rPr>
              <a:t>&gt;</a:t>
            </a:r>
            <a:endParaRPr lang="en-US" sz="1600" dirty="0">
              <a:latin typeface="Consolas" panose="020B0609020204030204" pitchFamily="49" charset="0"/>
            </a:endParaRPr>
          </a:p>
        </p:txBody>
      </p:sp>
      <p:sp>
        <p:nvSpPr>
          <p:cNvPr id="4" name="Date Placeholder 3"/>
          <p:cNvSpPr>
            <a:spLocks noGrp="1"/>
          </p:cNvSpPr>
          <p:nvPr>
            <p:ph type="dt" sz="half" idx="10"/>
          </p:nvPr>
        </p:nvSpPr>
        <p:spPr/>
        <p:txBody>
          <a:bodyPr/>
          <a:lstStyle/>
          <a:p>
            <a:pPr>
              <a:defRPr/>
            </a:pPr>
            <a:r>
              <a:rPr lang="en-US" smtClean="0"/>
              <a:t>Lecture 03</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41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507081"/>
            <a:ext cx="3626192" cy="747713"/>
          </a:xfrm>
          <a:prstGeom prst="rect">
            <a:avLst/>
          </a:prstGeom>
          <a:noFill/>
          <a:ln w="9525">
            <a:solidFill>
              <a:schemeClr val="accent4"/>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407726"/>
            <a:ext cx="1452562" cy="1071500"/>
          </a:xfrm>
          <a:prstGeom prst="rect">
            <a:avLst/>
          </a:prstGeom>
          <a:noFill/>
          <a:ln w="9525">
            <a:solidFill>
              <a:schemeClr val="accent4"/>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4175616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Model</a:t>
            </a:r>
            <a:r>
              <a:rPr lang="th-TH" dirty="0" smtClean="0"/>
              <a:t> </a:t>
            </a:r>
            <a:r>
              <a:rPr lang="en-US" dirty="0" smtClean="0"/>
              <a:t>(4)</a:t>
            </a:r>
            <a:endParaRPr lang="th-TH" dirty="0"/>
          </a:p>
        </p:txBody>
      </p:sp>
      <p:sp>
        <p:nvSpPr>
          <p:cNvPr id="3" name="Content Placeholder 2"/>
          <p:cNvSpPr>
            <a:spLocks noGrp="1"/>
          </p:cNvSpPr>
          <p:nvPr>
            <p:ph idx="1"/>
          </p:nvPr>
        </p:nvSpPr>
        <p:spPr/>
        <p:txBody>
          <a:bodyPr>
            <a:normAutofit lnSpcReduction="10000"/>
          </a:bodyPr>
          <a:lstStyle/>
          <a:p>
            <a:r>
              <a:rPr lang="th-TH" dirty="0" smtClean="0"/>
              <a:t>ตัวอย่างรูปแบบที่ใช้กำหนด </a:t>
            </a:r>
            <a:r>
              <a:rPr lang="en-US" dirty="0" smtClean="0"/>
              <a:t>margin </a:t>
            </a:r>
            <a:r>
              <a:rPr lang="th-TH" dirty="0" smtClean="0"/>
              <a:t>หรือ </a:t>
            </a:r>
            <a:r>
              <a:rPr lang="en-US" dirty="0" smtClean="0"/>
              <a:t>padding </a:t>
            </a:r>
            <a:r>
              <a:rPr lang="th-TH" dirty="0" smtClean="0"/>
              <a:t>แบบย่อ </a:t>
            </a:r>
          </a:p>
          <a:p>
            <a:pPr lvl="1"/>
            <a:r>
              <a:rPr lang="en-US" sz="1800" b="1" dirty="0" err="1" smtClean="0">
                <a:solidFill>
                  <a:srgbClr val="0000CC"/>
                </a:solidFill>
                <a:latin typeface="Courier New" pitchFamily="49" charset="0"/>
                <a:cs typeface="Courier New" pitchFamily="49" charset="0"/>
              </a:rPr>
              <a:t>margin:</a:t>
            </a:r>
            <a:r>
              <a:rPr lang="en-US" sz="1800" i="1" dirty="0" err="1" smtClean="0">
                <a:solidFill>
                  <a:schemeClr val="accent1">
                    <a:lumMod val="75000"/>
                  </a:schemeClr>
                </a:solidFill>
                <a:latin typeface="Courier New" pitchFamily="49" charset="0"/>
                <a:cs typeface="Courier New" pitchFamily="49" charset="0"/>
              </a:rPr>
              <a:t>top</a:t>
            </a:r>
            <a:r>
              <a:rPr lang="en-US" sz="1800" i="1" dirty="0" smtClean="0">
                <a:solidFill>
                  <a:schemeClr val="accent1">
                    <a:lumMod val="75000"/>
                  </a:schemeClr>
                </a:solidFill>
                <a:latin typeface="Courier New" pitchFamily="49" charset="0"/>
                <a:cs typeface="Courier New" pitchFamily="49" charset="0"/>
              </a:rPr>
              <a:t> right bottom left</a:t>
            </a:r>
            <a:r>
              <a:rPr lang="en-US" sz="1800" b="1" dirty="0" smtClean="0">
                <a:solidFill>
                  <a:srgbClr val="0000CC"/>
                </a:solidFill>
                <a:latin typeface="Courier New" pitchFamily="49" charset="0"/>
                <a:cs typeface="Courier New" pitchFamily="49" charset="0"/>
              </a:rPr>
              <a:t>;</a:t>
            </a:r>
            <a:endParaRPr lang="en-US" sz="1800" i="1" dirty="0" smtClean="0">
              <a:solidFill>
                <a:schemeClr val="accent1">
                  <a:lumMod val="75000"/>
                </a:schemeClr>
              </a:solidFill>
              <a:latin typeface="Courier New" pitchFamily="49" charset="0"/>
              <a:cs typeface="Courier New" pitchFamily="49" charset="0"/>
            </a:endParaRPr>
          </a:p>
          <a:p>
            <a:pPr lvl="2"/>
            <a:r>
              <a:rPr lang="en-US" sz="1600" dirty="0" smtClean="0">
                <a:solidFill>
                  <a:srgbClr val="008000"/>
                </a:solidFill>
                <a:latin typeface="Courier New" pitchFamily="49" charset="0"/>
                <a:cs typeface="Courier New" pitchFamily="49" charset="0"/>
              </a:rPr>
              <a:t>margin:25px 50px 75px 100px; </a:t>
            </a:r>
          </a:p>
          <a:p>
            <a:pPr lvl="2"/>
            <a:r>
              <a:rPr lang="en-US" dirty="0" smtClean="0"/>
              <a:t>top=25px, right=50px, bottom=75px </a:t>
            </a:r>
            <a:r>
              <a:rPr lang="th-TH" dirty="0" smtClean="0"/>
              <a:t>และ</a:t>
            </a:r>
            <a:r>
              <a:rPr lang="en-US" dirty="0" smtClean="0"/>
              <a:t> left=100px</a:t>
            </a:r>
          </a:p>
          <a:p>
            <a:pPr lvl="1"/>
            <a:r>
              <a:rPr lang="en-US" sz="1800" b="1" dirty="0" err="1" smtClean="0">
                <a:solidFill>
                  <a:srgbClr val="0000CC"/>
                </a:solidFill>
                <a:latin typeface="Courier New" pitchFamily="49" charset="0"/>
                <a:cs typeface="Courier New" pitchFamily="49" charset="0"/>
              </a:rPr>
              <a:t>margin:</a:t>
            </a:r>
            <a:r>
              <a:rPr lang="en-US" sz="1800" i="1" dirty="0" err="1" smtClean="0">
                <a:solidFill>
                  <a:schemeClr val="accent1">
                    <a:lumMod val="75000"/>
                  </a:schemeClr>
                </a:solidFill>
                <a:latin typeface="Courier New" pitchFamily="49" charset="0"/>
                <a:cs typeface="Courier New" pitchFamily="49" charset="0"/>
              </a:rPr>
              <a:t>top</a:t>
            </a:r>
            <a:r>
              <a:rPr lang="en-US" sz="1800" i="1" dirty="0" smtClean="0">
                <a:solidFill>
                  <a:schemeClr val="accent1">
                    <a:lumMod val="75000"/>
                  </a:schemeClr>
                </a:solidFill>
                <a:latin typeface="Courier New" pitchFamily="49" charset="0"/>
                <a:cs typeface="Courier New" pitchFamily="49" charset="0"/>
              </a:rPr>
              <a:t> right-left bottom</a:t>
            </a:r>
            <a:r>
              <a:rPr lang="en-US" sz="1800" b="1" dirty="0" smtClean="0">
                <a:solidFill>
                  <a:srgbClr val="0000CC"/>
                </a:solidFill>
                <a:latin typeface="Courier New" pitchFamily="49" charset="0"/>
                <a:cs typeface="Courier New" pitchFamily="49" charset="0"/>
              </a:rPr>
              <a:t>;</a:t>
            </a:r>
            <a:endParaRPr lang="en-US" sz="1800" i="1" dirty="0" smtClean="0">
              <a:solidFill>
                <a:schemeClr val="accent1">
                  <a:lumMod val="75000"/>
                </a:schemeClr>
              </a:solidFill>
              <a:latin typeface="Courier New" pitchFamily="49" charset="0"/>
              <a:cs typeface="Courier New" pitchFamily="49" charset="0"/>
            </a:endParaRPr>
          </a:p>
          <a:p>
            <a:pPr lvl="2"/>
            <a:r>
              <a:rPr lang="en-US" sz="1600" dirty="0" smtClean="0">
                <a:solidFill>
                  <a:srgbClr val="008000"/>
                </a:solidFill>
                <a:latin typeface="Courier New" pitchFamily="49" charset="0"/>
                <a:cs typeface="Courier New" pitchFamily="49" charset="0"/>
              </a:rPr>
              <a:t>margin:25px 50px 75px;</a:t>
            </a:r>
          </a:p>
          <a:p>
            <a:pPr lvl="2"/>
            <a:r>
              <a:rPr lang="en-US" dirty="0" smtClean="0"/>
              <a:t>top=25px, right </a:t>
            </a:r>
            <a:r>
              <a:rPr lang="th-TH" dirty="0" smtClean="0"/>
              <a:t>และ </a:t>
            </a:r>
            <a:r>
              <a:rPr lang="en-US" dirty="0" smtClean="0"/>
              <a:t>left</a:t>
            </a:r>
            <a:r>
              <a:rPr lang="th-TH" dirty="0" smtClean="0"/>
              <a:t> </a:t>
            </a:r>
            <a:r>
              <a:rPr lang="en-US" dirty="0" smtClean="0"/>
              <a:t>=50px </a:t>
            </a:r>
            <a:r>
              <a:rPr lang="th-TH" dirty="0" smtClean="0"/>
              <a:t>และ</a:t>
            </a:r>
            <a:r>
              <a:rPr lang="en-US" dirty="0" smtClean="0"/>
              <a:t> bottom=75px</a:t>
            </a:r>
          </a:p>
          <a:p>
            <a:pPr lvl="1"/>
            <a:r>
              <a:rPr lang="en-US" sz="1800" b="1" dirty="0" err="1" smtClean="0">
                <a:solidFill>
                  <a:srgbClr val="0000CC"/>
                </a:solidFill>
                <a:latin typeface="Courier New" pitchFamily="49" charset="0"/>
                <a:cs typeface="Courier New" pitchFamily="49" charset="0"/>
              </a:rPr>
              <a:t>margin:</a:t>
            </a:r>
            <a:r>
              <a:rPr lang="en-US" sz="1800" i="1" dirty="0" err="1" smtClean="0">
                <a:solidFill>
                  <a:schemeClr val="accent1">
                    <a:lumMod val="75000"/>
                  </a:schemeClr>
                </a:solidFill>
                <a:latin typeface="Courier New" pitchFamily="49" charset="0"/>
                <a:cs typeface="Courier New" pitchFamily="49" charset="0"/>
              </a:rPr>
              <a:t>top</a:t>
            </a:r>
            <a:r>
              <a:rPr lang="en-US" sz="1800" i="1" dirty="0" smtClean="0">
                <a:solidFill>
                  <a:schemeClr val="accent1">
                    <a:lumMod val="75000"/>
                  </a:schemeClr>
                </a:solidFill>
                <a:latin typeface="Courier New" pitchFamily="49" charset="0"/>
                <a:cs typeface="Courier New" pitchFamily="49" charset="0"/>
              </a:rPr>
              <a:t>-bottom right-left</a:t>
            </a:r>
            <a:r>
              <a:rPr lang="en-US" sz="1800" b="1" dirty="0" smtClean="0">
                <a:solidFill>
                  <a:srgbClr val="0000CC"/>
                </a:solidFill>
                <a:latin typeface="Courier New" pitchFamily="49" charset="0"/>
                <a:cs typeface="Courier New" pitchFamily="49" charset="0"/>
              </a:rPr>
              <a:t>;</a:t>
            </a:r>
            <a:endParaRPr lang="en-US" sz="1800" i="1" dirty="0" smtClean="0">
              <a:solidFill>
                <a:schemeClr val="accent1">
                  <a:lumMod val="75000"/>
                </a:schemeClr>
              </a:solidFill>
              <a:latin typeface="Courier New" pitchFamily="49" charset="0"/>
              <a:cs typeface="Courier New" pitchFamily="49" charset="0"/>
            </a:endParaRPr>
          </a:p>
          <a:p>
            <a:pPr lvl="2"/>
            <a:r>
              <a:rPr lang="en-US" sz="1600" dirty="0" smtClean="0">
                <a:solidFill>
                  <a:srgbClr val="008000"/>
                </a:solidFill>
                <a:latin typeface="Courier New" pitchFamily="49" charset="0"/>
                <a:cs typeface="Courier New" pitchFamily="49" charset="0"/>
              </a:rPr>
              <a:t>margin:25px 50px;</a:t>
            </a:r>
          </a:p>
          <a:p>
            <a:pPr lvl="2"/>
            <a:r>
              <a:rPr lang="en-US" dirty="0" smtClean="0"/>
              <a:t>top </a:t>
            </a:r>
            <a:r>
              <a:rPr lang="th-TH" dirty="0" smtClean="0"/>
              <a:t>และ </a:t>
            </a:r>
            <a:r>
              <a:rPr lang="en-US" dirty="0" smtClean="0"/>
              <a:t>bottom =25px, right </a:t>
            </a:r>
            <a:r>
              <a:rPr lang="th-TH" dirty="0" smtClean="0"/>
              <a:t>และ</a:t>
            </a:r>
            <a:r>
              <a:rPr lang="en-US" dirty="0" smtClean="0"/>
              <a:t> left = 50px</a:t>
            </a:r>
          </a:p>
          <a:p>
            <a:pPr lvl="1"/>
            <a:r>
              <a:rPr lang="en-US" sz="1800" b="1" dirty="0" err="1" smtClean="0">
                <a:solidFill>
                  <a:srgbClr val="0000CC"/>
                </a:solidFill>
                <a:latin typeface="Courier New" pitchFamily="49" charset="0"/>
                <a:cs typeface="Courier New" pitchFamily="49" charset="0"/>
              </a:rPr>
              <a:t>margin:</a:t>
            </a:r>
            <a:r>
              <a:rPr lang="en-US" sz="1800" i="1" dirty="0" err="1" smtClean="0">
                <a:solidFill>
                  <a:schemeClr val="accent1">
                    <a:lumMod val="75000"/>
                  </a:schemeClr>
                </a:solidFill>
                <a:latin typeface="Courier New" pitchFamily="49" charset="0"/>
                <a:cs typeface="Courier New" pitchFamily="49" charset="0"/>
              </a:rPr>
              <a:t>all</a:t>
            </a:r>
            <a:r>
              <a:rPr lang="en-US" sz="1800" b="1" dirty="0" smtClean="0">
                <a:solidFill>
                  <a:srgbClr val="0000CC"/>
                </a:solidFill>
                <a:latin typeface="Courier New" pitchFamily="49" charset="0"/>
                <a:cs typeface="Courier New" pitchFamily="49" charset="0"/>
              </a:rPr>
              <a:t>;</a:t>
            </a:r>
            <a:endParaRPr lang="en-US" sz="1800" i="1" dirty="0" smtClean="0">
              <a:solidFill>
                <a:schemeClr val="accent1">
                  <a:lumMod val="75000"/>
                </a:schemeClr>
              </a:solidFill>
              <a:latin typeface="Courier New" pitchFamily="49" charset="0"/>
              <a:cs typeface="Courier New" pitchFamily="49" charset="0"/>
            </a:endParaRPr>
          </a:p>
          <a:p>
            <a:pPr lvl="2"/>
            <a:r>
              <a:rPr lang="en-US" sz="1600" dirty="0" smtClean="0">
                <a:solidFill>
                  <a:srgbClr val="008000"/>
                </a:solidFill>
                <a:latin typeface="Courier New" pitchFamily="49" charset="0"/>
                <a:cs typeface="Courier New" pitchFamily="49" charset="0"/>
              </a:rPr>
              <a:t>margin:25px;</a:t>
            </a:r>
          </a:p>
          <a:p>
            <a:pPr lvl="2"/>
            <a:r>
              <a:rPr lang="th-TH" dirty="0" smtClean="0"/>
              <a:t>ทั้งสี่ด้านเท่ากัน </a:t>
            </a:r>
            <a:r>
              <a:rPr lang="en-US" dirty="0" smtClean="0"/>
              <a:t>= 25px</a:t>
            </a:r>
            <a:endParaRPr lang="en-US" dirty="0"/>
          </a:p>
        </p:txBody>
      </p:sp>
      <p:sp>
        <p:nvSpPr>
          <p:cNvPr id="4" name="Date Placeholder 3"/>
          <p:cNvSpPr>
            <a:spLocks noGrp="1"/>
          </p:cNvSpPr>
          <p:nvPr>
            <p:ph type="dt" sz="half" idx="10"/>
          </p:nvPr>
        </p:nvSpPr>
        <p:spPr/>
        <p:txBody>
          <a:bodyPr/>
          <a:lstStyle/>
          <a:p>
            <a:r>
              <a:rPr lang="en-US" smtClean="0"/>
              <a:t>Lecture 03</a:t>
            </a:r>
            <a:endParaRPr lang="en-US" altLang="en-US" dirty="0"/>
          </a:p>
        </p:txBody>
      </p:sp>
      <p:sp>
        <p:nvSpPr>
          <p:cNvPr id="5" name="Footer Placeholder 4"/>
          <p:cNvSpPr>
            <a:spLocks noGrp="1"/>
          </p:cNvSpPr>
          <p:nvPr>
            <p:ph type="ftr" sz="quarter" idx="11"/>
          </p:nvPr>
        </p:nvSpPr>
        <p:spPr/>
        <p:txBody>
          <a:bodyPr/>
          <a:lstStyle/>
          <a:p>
            <a:r>
              <a:rPr lang="en-US" smtClean="0"/>
              <a:t>CS 485 Web ApplicationDevelopment © 2016 by Y. Temtanapat</a:t>
            </a:r>
            <a:endParaRPr lang="en-US"/>
          </a:p>
        </p:txBody>
      </p:sp>
      <p:sp>
        <p:nvSpPr>
          <p:cNvPr id="6" name="Slide Number Placeholder 5"/>
          <p:cNvSpPr>
            <a:spLocks noGrp="1"/>
          </p:cNvSpPr>
          <p:nvPr>
            <p:ph type="sldNum" sz="quarter" idx="12"/>
          </p:nvPr>
        </p:nvSpPr>
        <p:spPr/>
        <p:txBody>
          <a:bodyPr/>
          <a:lstStyle/>
          <a:p>
            <a:r>
              <a:rPr lang="en-US" smtClean="0"/>
              <a:t> </a:t>
            </a:r>
            <a:fld id="{0FE66F75-09C2-4BED-B820-80EFA7AA6B7C}" type="slidenum">
              <a:rPr lang="en-US" smtClean="0"/>
              <a:pPr/>
              <a:t>42</a:t>
            </a:fld>
            <a:endParaRPr lang="en-US"/>
          </a:p>
        </p:txBody>
      </p:sp>
      <p:grpSp>
        <p:nvGrpSpPr>
          <p:cNvPr id="9" name="Group 8"/>
          <p:cNvGrpSpPr/>
          <p:nvPr/>
        </p:nvGrpSpPr>
        <p:grpSpPr>
          <a:xfrm>
            <a:off x="5959027" y="4556844"/>
            <a:ext cx="2880173" cy="1467124"/>
            <a:chOff x="5959027" y="4556844"/>
            <a:chExt cx="2880173" cy="1467124"/>
          </a:xfrm>
        </p:grpSpPr>
        <p:sp>
          <p:nvSpPr>
            <p:cNvPr id="7" name="TextBox 6"/>
            <p:cNvSpPr txBox="1"/>
            <p:nvPr/>
          </p:nvSpPr>
          <p:spPr>
            <a:xfrm>
              <a:off x="5959027" y="4724400"/>
              <a:ext cx="2880173" cy="1299568"/>
            </a:xfrm>
            <a:prstGeom prst="rect">
              <a:avLst/>
            </a:prstGeom>
            <a:noFill/>
            <a:ln>
              <a:solidFill>
                <a:schemeClr val="bg2">
                  <a:lumMod val="75000"/>
                </a:schemeClr>
              </a:solidFill>
            </a:ln>
          </p:spPr>
          <p:txBody>
            <a:bodyPr wrap="square" tIns="144000" rtlCol="0">
              <a:spAutoFit/>
            </a:bodyPr>
            <a:lstStyle/>
            <a:p>
              <a:pPr>
                <a:spcBef>
                  <a:spcPts val="0"/>
                </a:spcBef>
              </a:pPr>
              <a:r>
                <a:rPr lang="th-TH" dirty="0" smtClean="0">
                  <a:latin typeface="Tahoma" pitchFamily="34" charset="0"/>
                  <a:ea typeface="Tahoma" pitchFamily="34" charset="0"/>
                  <a:cs typeface="Tahoma" pitchFamily="34" charset="0"/>
                </a:rPr>
                <a:t>การกำหนดให้ </a:t>
              </a:r>
              <a:r>
                <a:rPr lang="en-US" dirty="0" smtClean="0">
                  <a:latin typeface="Tahoma" pitchFamily="34" charset="0"/>
                  <a:ea typeface="Tahoma" pitchFamily="34" charset="0"/>
                  <a:cs typeface="Tahoma" pitchFamily="34" charset="0"/>
                </a:rPr>
                <a:t>block </a:t>
              </a:r>
              <a:r>
                <a:rPr lang="th-TH" dirty="0" smtClean="0">
                  <a:latin typeface="Tahoma" pitchFamily="34" charset="0"/>
                  <a:ea typeface="Tahoma" pitchFamily="34" charset="0"/>
                  <a:cs typeface="Tahoma" pitchFamily="34" charset="0"/>
                </a:rPr>
                <a:t>อยู่ตรงกลาง ทำโดย </a:t>
              </a:r>
              <a:r>
                <a:rPr lang="en-US" b="1" dirty="0" smtClean="0">
                  <a:solidFill>
                    <a:schemeClr val="accent1">
                      <a:lumMod val="75000"/>
                    </a:schemeClr>
                  </a:solidFill>
                  <a:latin typeface="Tahoma" pitchFamily="34" charset="0"/>
                  <a:ea typeface="Tahoma" pitchFamily="34" charset="0"/>
                  <a:cs typeface="Tahoma" pitchFamily="34" charset="0"/>
                </a:rPr>
                <a:t>auto</a:t>
              </a:r>
              <a:r>
                <a:rPr lang="th-TH" dirty="0" smtClean="0">
                  <a:latin typeface="Tahoma" pitchFamily="34" charset="0"/>
                  <a:ea typeface="Tahoma" pitchFamily="34" charset="0"/>
                  <a:cs typeface="Tahoma" pitchFamily="34" charset="0"/>
                </a:rPr>
                <a:t> </a:t>
              </a:r>
              <a:r>
                <a:rPr lang="en-US" dirty="0" smtClean="0">
                  <a:latin typeface="Tahoma" pitchFamily="34" charset="0"/>
                  <a:ea typeface="Tahoma" pitchFamily="34" charset="0"/>
                  <a:cs typeface="Tahoma" pitchFamily="34" charset="0"/>
                </a:rPr>
                <a:t>margin</a:t>
              </a:r>
            </a:p>
            <a:p>
              <a:r>
                <a:rPr lang="en-US" dirty="0" smtClean="0">
                  <a:latin typeface="Courier New" pitchFamily="49" charset="0"/>
                  <a:cs typeface="Courier New" pitchFamily="49" charset="0"/>
                </a:rPr>
                <a:t>margin-left: auto;</a:t>
              </a:r>
            </a:p>
            <a:p>
              <a:r>
                <a:rPr lang="en-US" dirty="0" smtClean="0">
                  <a:latin typeface="Courier New" pitchFamily="49" charset="0"/>
                  <a:cs typeface="Courier New" pitchFamily="49" charset="0"/>
                </a:rPr>
                <a:t>margin-right: auto;</a:t>
              </a:r>
              <a:endParaRPr lang="th-TH" dirty="0">
                <a:latin typeface="Courier New" pitchFamily="49" charset="0"/>
              </a:endParaRPr>
            </a:p>
          </p:txBody>
        </p:sp>
        <p:sp>
          <p:nvSpPr>
            <p:cNvPr id="8" name="Text Box 8"/>
            <p:cNvSpPr txBox="1">
              <a:spLocks noChangeArrowheads="1"/>
            </p:cNvSpPr>
            <p:nvPr/>
          </p:nvSpPr>
          <p:spPr bwMode="auto">
            <a:xfrm>
              <a:off x="6049296" y="4556844"/>
              <a:ext cx="663963" cy="288000"/>
            </a:xfrm>
            <a:prstGeom prst="rect">
              <a:avLst/>
            </a:prstGeom>
            <a:solidFill>
              <a:schemeClr val="bg1"/>
            </a:solidFill>
            <a:ln w="9525">
              <a:noFill/>
              <a:miter lim="800000"/>
              <a:headEnd/>
              <a:tailEnd/>
            </a:ln>
          </p:spPr>
          <p:txBody>
            <a:bodyPr wrap="none">
              <a:spAutoFit/>
            </a:bodyPr>
            <a:lstStyle/>
            <a:p>
              <a:pPr algn="ctr">
                <a:spcBef>
                  <a:spcPct val="0"/>
                </a:spcBef>
                <a:buClrTx/>
                <a:buSzTx/>
                <a:buFontTx/>
                <a:buNone/>
              </a:pPr>
              <a:r>
                <a:rPr lang="en-US" sz="1600" dirty="0" smtClean="0">
                  <a:solidFill>
                    <a:srgbClr val="0070C0"/>
                  </a:solidFill>
                  <a:latin typeface="Comic Sans MS" pitchFamily="66" charset="0"/>
                </a:rPr>
                <a:t>Note</a:t>
              </a:r>
              <a:endParaRPr lang="en-US" sz="1600" dirty="0">
                <a:solidFill>
                  <a:srgbClr val="0070C0"/>
                </a:solidFill>
                <a:latin typeface="Comic Sans MS"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Model</a:t>
            </a:r>
            <a:r>
              <a:rPr lang="th-TH" dirty="0" smtClean="0"/>
              <a:t> </a:t>
            </a:r>
            <a:r>
              <a:rPr lang="en-US" dirty="0" smtClean="0"/>
              <a:t>(</a:t>
            </a:r>
            <a:r>
              <a:rPr lang="en-US" dirty="0"/>
              <a:t>5</a:t>
            </a:r>
            <a:r>
              <a:rPr lang="en-US" dirty="0" smtClean="0"/>
              <a:t>)</a:t>
            </a:r>
            <a:endParaRPr lang="th-TH" dirty="0"/>
          </a:p>
        </p:txBody>
      </p:sp>
      <p:sp>
        <p:nvSpPr>
          <p:cNvPr id="3" name="Content Placeholder 2"/>
          <p:cNvSpPr>
            <a:spLocks noGrp="1"/>
          </p:cNvSpPr>
          <p:nvPr>
            <p:ph idx="1"/>
          </p:nvPr>
        </p:nvSpPr>
        <p:spPr/>
        <p:txBody>
          <a:bodyPr>
            <a:normAutofit fontScale="92500" lnSpcReduction="10000"/>
          </a:bodyPr>
          <a:lstStyle/>
          <a:p>
            <a:r>
              <a:rPr lang="th-TH" dirty="0" smtClean="0"/>
              <a:t>ตัวอย่างรูปแบบที่ใช้กำหนด</a:t>
            </a:r>
            <a:r>
              <a:rPr lang="en-US" dirty="0" smtClean="0"/>
              <a:t> border </a:t>
            </a:r>
          </a:p>
          <a:p>
            <a:pPr lvl="2"/>
            <a:r>
              <a:rPr lang="th-TH" dirty="0" smtClean="0"/>
              <a:t>กำหนด </a:t>
            </a:r>
            <a:r>
              <a:rPr lang="en-US" dirty="0" smtClean="0"/>
              <a:t>style </a:t>
            </a:r>
            <a:r>
              <a:rPr lang="th-TH" dirty="0" smtClean="0"/>
              <a:t>ให้แต่ละด้านได้ในรูป </a:t>
            </a:r>
            <a:r>
              <a:rPr lang="en-US" sz="1800" b="1" dirty="0" smtClean="0">
                <a:solidFill>
                  <a:srgbClr val="0000CC"/>
                </a:solidFill>
                <a:latin typeface="Courier New" pitchFamily="49" charset="0"/>
                <a:cs typeface="Courier New" pitchFamily="49" charset="0"/>
              </a:rPr>
              <a:t>border-</a:t>
            </a:r>
            <a:r>
              <a:rPr lang="en-US" sz="1800" i="1" dirty="0" smtClean="0">
                <a:solidFill>
                  <a:srgbClr val="008000"/>
                </a:solidFill>
                <a:latin typeface="Courier New" pitchFamily="49" charset="0"/>
                <a:cs typeface="Courier New" pitchFamily="49" charset="0"/>
              </a:rPr>
              <a:t>xx</a:t>
            </a:r>
            <a:r>
              <a:rPr lang="en-US" sz="1800" b="1" dirty="0" smtClean="0">
                <a:solidFill>
                  <a:srgbClr val="0000CC"/>
                </a:solidFill>
                <a:latin typeface="Courier New" pitchFamily="49" charset="0"/>
                <a:cs typeface="Courier New" pitchFamily="49" charset="0"/>
              </a:rPr>
              <a:t>-</a:t>
            </a:r>
            <a:r>
              <a:rPr lang="en-US" sz="1800" i="1" dirty="0" smtClean="0">
                <a:solidFill>
                  <a:srgbClr val="008000"/>
                </a:solidFill>
                <a:latin typeface="Courier New" pitchFamily="49" charset="0"/>
                <a:cs typeface="Courier New" pitchFamily="49" charset="0"/>
              </a:rPr>
              <a:t>side</a:t>
            </a:r>
            <a:r>
              <a:rPr lang="en-US" sz="1800" b="1" dirty="0" smtClean="0">
                <a:solidFill>
                  <a:srgbClr val="0000CC"/>
                </a:solidFill>
                <a:latin typeface="Courier New" pitchFamily="49" charset="0"/>
                <a:cs typeface="Courier New" pitchFamily="49" charset="0"/>
              </a:rPr>
              <a:t>:</a:t>
            </a:r>
          </a:p>
          <a:p>
            <a:pPr lvl="3"/>
            <a:r>
              <a:rPr lang="th-TH" sz="2400" dirty="0" smtClean="0"/>
              <a:t>เมื่อ </a:t>
            </a:r>
            <a:r>
              <a:rPr lang="en-US" sz="2400" i="1" dirty="0" smtClean="0">
                <a:solidFill>
                  <a:srgbClr val="008000"/>
                </a:solidFill>
              </a:rPr>
              <a:t>xx</a:t>
            </a:r>
            <a:r>
              <a:rPr lang="th-TH" sz="2400" dirty="0" smtClean="0"/>
              <a:t> เป็น </a:t>
            </a:r>
            <a:r>
              <a:rPr lang="en-US" sz="2400" dirty="0" smtClean="0"/>
              <a:t>style</a:t>
            </a:r>
            <a:r>
              <a:rPr lang="th-TH" sz="2400" dirty="0" smtClean="0"/>
              <a:t> </a:t>
            </a:r>
            <a:r>
              <a:rPr lang="en-US" sz="2400" dirty="0" smtClean="0"/>
              <a:t>(width, style, color) </a:t>
            </a:r>
            <a:r>
              <a:rPr lang="th-TH" sz="2400" dirty="0" smtClean="0"/>
              <a:t>และ </a:t>
            </a:r>
            <a:r>
              <a:rPr lang="en-US" sz="2400" i="1" dirty="0" smtClean="0">
                <a:solidFill>
                  <a:srgbClr val="008000"/>
                </a:solidFill>
              </a:rPr>
              <a:t>side</a:t>
            </a:r>
            <a:r>
              <a:rPr lang="en-US" sz="2400" dirty="0" smtClean="0"/>
              <a:t> </a:t>
            </a:r>
            <a:r>
              <a:rPr lang="th-TH" sz="2400" dirty="0" smtClean="0"/>
              <a:t>เป็นด้าน (</a:t>
            </a:r>
            <a:r>
              <a:rPr lang="en-US" sz="2400" dirty="0" smtClean="0"/>
              <a:t>top, right, bottom, left)</a:t>
            </a:r>
          </a:p>
          <a:p>
            <a:pPr lvl="2"/>
            <a:r>
              <a:rPr lang="th-TH" dirty="0" smtClean="0"/>
              <a:t>กำหนด </a:t>
            </a:r>
            <a:r>
              <a:rPr lang="en-US" dirty="0" smtClean="0"/>
              <a:t>style </a:t>
            </a:r>
            <a:r>
              <a:rPr lang="th-TH" dirty="0" smtClean="0"/>
              <a:t>ในรูปย่อเพื่อให้ค่าของแต่ละด้านต่างกัน (เหมือนการกำหนดด้านของ </a:t>
            </a:r>
            <a:r>
              <a:rPr lang="en-US" dirty="0" smtClean="0"/>
              <a:t>margin)</a:t>
            </a:r>
          </a:p>
          <a:p>
            <a:pPr lvl="1"/>
            <a:r>
              <a:rPr lang="en-US" sz="1800" b="1" dirty="0" smtClean="0">
                <a:solidFill>
                  <a:srgbClr val="0000CC"/>
                </a:solidFill>
                <a:latin typeface="Courier New" pitchFamily="49" charset="0"/>
                <a:cs typeface="Courier New" pitchFamily="49" charset="0"/>
              </a:rPr>
              <a:t>border-width</a:t>
            </a:r>
            <a:r>
              <a:rPr lang="en-US" dirty="0" smtClean="0"/>
              <a:t>: </a:t>
            </a:r>
            <a:r>
              <a:rPr lang="th-TH" dirty="0" smtClean="0"/>
              <a:t>มีค่าเป็น </a:t>
            </a:r>
            <a:r>
              <a:rPr lang="en-US" dirty="0" smtClean="0"/>
              <a:t>length </a:t>
            </a:r>
            <a:r>
              <a:rPr lang="th-TH" dirty="0" smtClean="0"/>
              <a:t>หรือชื่อ </a:t>
            </a:r>
            <a:r>
              <a:rPr lang="en-US" dirty="0" smtClean="0"/>
              <a:t>(thin, medium, thick)</a:t>
            </a:r>
          </a:p>
          <a:p>
            <a:pPr lvl="1"/>
            <a:r>
              <a:rPr lang="en-US" sz="1800" b="1" dirty="0" smtClean="0">
                <a:solidFill>
                  <a:srgbClr val="0000CC"/>
                </a:solidFill>
                <a:latin typeface="Courier New" pitchFamily="49" charset="0"/>
                <a:cs typeface="Courier New" pitchFamily="49" charset="0"/>
              </a:rPr>
              <a:t>border-style</a:t>
            </a:r>
            <a:r>
              <a:rPr lang="en-US" dirty="0" smtClean="0"/>
              <a:t>: </a:t>
            </a:r>
            <a:r>
              <a:rPr lang="th-TH" dirty="0" smtClean="0"/>
              <a:t>มีค่าเป็น</a:t>
            </a:r>
            <a:r>
              <a:rPr lang="en-US" dirty="0" smtClean="0"/>
              <a:t> </a:t>
            </a:r>
            <a:endParaRPr lang="th-TH" dirty="0" smtClean="0"/>
          </a:p>
          <a:p>
            <a:pPr lvl="2"/>
            <a:r>
              <a:rPr lang="en-US" dirty="0" smtClean="0"/>
              <a:t>2D:</a:t>
            </a:r>
            <a:r>
              <a:rPr lang="th-TH" dirty="0" smtClean="0"/>
              <a:t> </a:t>
            </a:r>
            <a:r>
              <a:rPr lang="en-US" dirty="0" smtClean="0"/>
              <a:t>dotted, dashed, solid, </a:t>
            </a:r>
            <a:endParaRPr lang="th-TH" dirty="0" smtClean="0"/>
          </a:p>
          <a:p>
            <a:pPr lvl="2"/>
            <a:r>
              <a:rPr lang="en-US" dirty="0" smtClean="0"/>
              <a:t>3D: groove, ridge, inset, outset</a:t>
            </a:r>
          </a:p>
          <a:p>
            <a:pPr lvl="1"/>
            <a:r>
              <a:rPr lang="en-US" sz="1800" b="1" dirty="0" smtClean="0">
                <a:solidFill>
                  <a:srgbClr val="0000CC"/>
                </a:solidFill>
                <a:latin typeface="Courier New" pitchFamily="49" charset="0"/>
                <a:cs typeface="Courier New" pitchFamily="49" charset="0"/>
              </a:rPr>
              <a:t>border-color</a:t>
            </a:r>
            <a:r>
              <a:rPr lang="en-US" dirty="0" smtClean="0"/>
              <a:t>: </a:t>
            </a:r>
            <a:r>
              <a:rPr lang="th-TH" dirty="0" smtClean="0"/>
              <a:t>มีค่าเป็น </a:t>
            </a:r>
            <a:r>
              <a:rPr lang="en-US" dirty="0" smtClean="0"/>
              <a:t>color</a:t>
            </a:r>
          </a:p>
          <a:p>
            <a:pPr lvl="1"/>
            <a:r>
              <a:rPr lang="en-US" sz="1800" b="1" dirty="0" smtClean="0">
                <a:solidFill>
                  <a:srgbClr val="0000CC"/>
                </a:solidFill>
                <a:latin typeface="Courier New" pitchFamily="49" charset="0"/>
                <a:cs typeface="Courier New" pitchFamily="49" charset="0"/>
              </a:rPr>
              <a:t>border</a:t>
            </a:r>
            <a:r>
              <a:rPr lang="en-US" dirty="0" smtClean="0"/>
              <a:t> </a:t>
            </a:r>
            <a:r>
              <a:rPr lang="th-TH" dirty="0" smtClean="0"/>
              <a:t>แบบย่อ</a:t>
            </a:r>
            <a:r>
              <a:rPr lang="en-US" dirty="0" smtClean="0"/>
              <a:t>: </a:t>
            </a:r>
            <a:r>
              <a:rPr lang="en-US" sz="3000" dirty="0" smtClean="0">
                <a:solidFill>
                  <a:schemeClr val="accent1">
                    <a:lumMod val="50000"/>
                  </a:schemeClr>
                </a:solidFill>
                <a:ea typeface="+mn-ea"/>
              </a:rPr>
              <a:t>width-style-color </a:t>
            </a:r>
          </a:p>
          <a:p>
            <a:pPr lvl="2"/>
            <a:r>
              <a:rPr lang="th-TH" dirty="0" smtClean="0"/>
              <a:t>บังคับต้องมี </a:t>
            </a:r>
            <a:r>
              <a:rPr lang="en-US" dirty="0" smtClean="0"/>
              <a:t>style </a:t>
            </a:r>
            <a:r>
              <a:rPr lang="th-TH" dirty="0" smtClean="0"/>
              <a:t>และเป็นการกำหนดให้ทุกด้านเหมือนกัน</a:t>
            </a:r>
          </a:p>
        </p:txBody>
      </p:sp>
      <p:sp>
        <p:nvSpPr>
          <p:cNvPr id="4" name="Date Placeholder 3"/>
          <p:cNvSpPr>
            <a:spLocks noGrp="1"/>
          </p:cNvSpPr>
          <p:nvPr>
            <p:ph type="dt" sz="half" idx="10"/>
          </p:nvPr>
        </p:nvSpPr>
        <p:spPr/>
        <p:txBody>
          <a:bodyPr/>
          <a:lstStyle/>
          <a:p>
            <a:r>
              <a:rPr lang="en-US" smtClean="0"/>
              <a:t>Lecture 03</a:t>
            </a:r>
            <a:endParaRPr lang="en-US" altLang="en-US" dirty="0"/>
          </a:p>
        </p:txBody>
      </p:sp>
      <p:sp>
        <p:nvSpPr>
          <p:cNvPr id="5" name="Footer Placeholder 4"/>
          <p:cNvSpPr>
            <a:spLocks noGrp="1"/>
          </p:cNvSpPr>
          <p:nvPr>
            <p:ph type="ftr" sz="quarter" idx="11"/>
          </p:nvPr>
        </p:nvSpPr>
        <p:spPr/>
        <p:txBody>
          <a:bodyPr/>
          <a:lstStyle/>
          <a:p>
            <a:r>
              <a:rPr lang="en-US" smtClean="0"/>
              <a:t>CS 485 Web ApplicationDevelopment © 2016 by Y. Temtanapat</a:t>
            </a:r>
            <a:endParaRPr lang="en-US" dirty="0"/>
          </a:p>
        </p:txBody>
      </p:sp>
      <p:sp>
        <p:nvSpPr>
          <p:cNvPr id="6" name="Slide Number Placeholder 5"/>
          <p:cNvSpPr>
            <a:spLocks noGrp="1"/>
          </p:cNvSpPr>
          <p:nvPr>
            <p:ph type="sldNum" sz="quarter" idx="12"/>
          </p:nvPr>
        </p:nvSpPr>
        <p:spPr/>
        <p:txBody>
          <a:bodyPr/>
          <a:lstStyle/>
          <a:p>
            <a:r>
              <a:rPr lang="en-US" smtClean="0"/>
              <a:t> </a:t>
            </a:r>
            <a:fld id="{0FE66F75-09C2-4BED-B820-80EFA7AA6B7C}" type="slidenum">
              <a:rPr lang="en-US" smtClean="0"/>
              <a:pPr/>
              <a:t>43</a:t>
            </a:fld>
            <a:endParaRPr lang="en-US"/>
          </a:p>
        </p:txBody>
      </p:sp>
      <p:sp>
        <p:nvSpPr>
          <p:cNvPr id="12" name="Rectangle 11"/>
          <p:cNvSpPr/>
          <p:nvPr/>
        </p:nvSpPr>
        <p:spPr>
          <a:xfrm>
            <a:off x="5181600" y="4267200"/>
            <a:ext cx="3581400" cy="1323439"/>
          </a:xfrm>
          <a:prstGeom prst="rect">
            <a:avLst/>
          </a:prstGeom>
          <a:ln>
            <a:solidFill>
              <a:schemeClr val="bg2">
                <a:lumMod val="75000"/>
              </a:schemeClr>
            </a:solidFill>
          </a:ln>
        </p:spPr>
        <p:txBody>
          <a:bodyPr wrap="square">
            <a:spAutoFit/>
          </a:bodyPr>
          <a:lstStyle/>
          <a:p>
            <a:r>
              <a:rPr lang="en-US" sz="1600" dirty="0" smtClean="0">
                <a:latin typeface="Courier New" pitchFamily="49" charset="0"/>
                <a:cs typeface="Courier New" pitchFamily="49" charset="0"/>
              </a:rPr>
              <a:t>border-</a:t>
            </a:r>
            <a:r>
              <a:rPr lang="en-US" sz="1600" dirty="0" err="1" smtClean="0">
                <a:latin typeface="Courier New" pitchFamily="49" charset="0"/>
                <a:cs typeface="Courier New" pitchFamily="49" charset="0"/>
              </a:rPr>
              <a:t>style:dotted</a:t>
            </a:r>
            <a:r>
              <a:rPr lang="en-US" sz="1600" dirty="0" smtClean="0">
                <a:latin typeface="Courier New" pitchFamily="49" charset="0"/>
                <a:cs typeface="Courier New" pitchFamily="49" charset="0"/>
              </a:rPr>
              <a:t>;</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border-color-</a:t>
            </a:r>
            <a:r>
              <a:rPr lang="en-US" sz="1600" dirty="0" err="1" smtClean="0">
                <a:latin typeface="Courier New" pitchFamily="49" charset="0"/>
                <a:cs typeface="Courier New" pitchFamily="49" charset="0"/>
              </a:rPr>
              <a:t>bottom:red</a:t>
            </a:r>
            <a:r>
              <a:rPr lang="en-US" sz="1600" dirty="0" smtClean="0">
                <a:latin typeface="Courier New" pitchFamily="49" charset="0"/>
                <a:cs typeface="Courier New" pitchFamily="49" charset="0"/>
              </a:rPr>
              <a:t>; </a:t>
            </a:r>
          </a:p>
          <a:p>
            <a:endParaRPr lang="th-TH" sz="1600" dirty="0" smtClean="0">
              <a:latin typeface="Courier New" pitchFamily="49" charset="0"/>
            </a:endParaRPr>
          </a:p>
          <a:p>
            <a:r>
              <a:rPr lang="en-US" sz="1600" dirty="0" smtClean="0">
                <a:latin typeface="Courier New" pitchFamily="49" charset="0"/>
                <a:cs typeface="Courier New" pitchFamily="49" charset="0"/>
              </a:rPr>
              <a:t>border:5px solid gray;</a:t>
            </a:r>
            <a:endParaRPr lang="th-TH" sz="1600" dirty="0">
              <a:latin typeface="Courier New"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Overflow</a:t>
            </a:r>
            <a:r>
              <a:rPr lang="th-TH" dirty="0" smtClean="0"/>
              <a:t> และ </a:t>
            </a:r>
            <a:r>
              <a:rPr lang="en-US" dirty="0" smtClean="0"/>
              <a:t>Background-clip</a:t>
            </a:r>
            <a:endParaRPr lang="en-US" dirty="0"/>
          </a:p>
        </p:txBody>
      </p:sp>
      <p:sp>
        <p:nvSpPr>
          <p:cNvPr id="3" name="Content Placeholder 2"/>
          <p:cNvSpPr>
            <a:spLocks noGrp="1"/>
          </p:cNvSpPr>
          <p:nvPr>
            <p:ph idx="1"/>
          </p:nvPr>
        </p:nvSpPr>
        <p:spPr/>
        <p:txBody>
          <a:bodyPr/>
          <a:lstStyle/>
          <a:p>
            <a:r>
              <a:rPr lang="en-US" sz="2400" b="1" dirty="0" smtClean="0">
                <a:solidFill>
                  <a:srgbClr val="0000CC"/>
                </a:solidFill>
                <a:latin typeface="Courier New" pitchFamily="49" charset="0"/>
                <a:cs typeface="Courier New" pitchFamily="49" charset="0"/>
              </a:rPr>
              <a:t>overflow</a:t>
            </a:r>
            <a:r>
              <a:rPr lang="en-US" dirty="0" smtClean="0"/>
              <a:t> </a:t>
            </a:r>
            <a:endParaRPr lang="th-TH" dirty="0" smtClean="0"/>
          </a:p>
          <a:p>
            <a:pPr lvl="1"/>
            <a:r>
              <a:rPr lang="th-TH" dirty="0" smtClean="0"/>
              <a:t>ใช้กำหนดกรณีเมื่อเนื้อหาเกินกว่าขนาดของ </a:t>
            </a:r>
            <a:r>
              <a:rPr lang="en-US" dirty="0" smtClean="0"/>
              <a:t>box container</a:t>
            </a:r>
            <a:r>
              <a:rPr lang="th-TH" dirty="0" smtClean="0"/>
              <a:t> (มักพบเมื่อ </a:t>
            </a:r>
            <a:r>
              <a:rPr lang="en-US" dirty="0" smtClean="0"/>
              <a:t>container </a:t>
            </a:r>
            <a:r>
              <a:rPr lang="th-TH" dirty="0" smtClean="0"/>
              <a:t>มีความกว้างและสูงแบบตายตัว)</a:t>
            </a:r>
          </a:p>
          <a:p>
            <a:r>
              <a:rPr lang="th-TH" dirty="0" smtClean="0"/>
              <a:t>ค่าที่กำหนด เพื่อแสดงเนื้อหาที่ล้นเกินพื้นที่ </a:t>
            </a:r>
          </a:p>
          <a:p>
            <a:pPr lvl="1"/>
            <a:r>
              <a:rPr lang="en-US" sz="1700" b="1" dirty="0">
                <a:solidFill>
                  <a:srgbClr val="00B050"/>
                </a:solidFill>
                <a:latin typeface="Courier New" pitchFamily="49" charset="0"/>
                <a:cs typeface="Courier New" pitchFamily="49" charset="0"/>
              </a:rPr>
              <a:t>auto</a:t>
            </a:r>
            <a:r>
              <a:rPr lang="en-US" dirty="0"/>
              <a:t>: </a:t>
            </a:r>
            <a:r>
              <a:rPr lang="th-TH" dirty="0" smtClean="0"/>
              <a:t>ส่วนเกินถูกซ่อน และแสดง </a:t>
            </a:r>
            <a:r>
              <a:rPr lang="en-US" dirty="0" smtClean="0"/>
              <a:t>scroll </a:t>
            </a:r>
            <a:r>
              <a:rPr lang="en-US" dirty="0"/>
              <a:t>bars </a:t>
            </a:r>
            <a:r>
              <a:rPr lang="th-TH" dirty="0" smtClean="0"/>
              <a:t>เพื่อช่วยในการ</a:t>
            </a:r>
            <a:r>
              <a:rPr lang="en-US" dirty="0" smtClean="0"/>
              <a:t> scroll</a:t>
            </a:r>
            <a:r>
              <a:rPr lang="th-TH" dirty="0"/>
              <a:t> </a:t>
            </a:r>
            <a:r>
              <a:rPr lang="th-TH" dirty="0" smtClean="0"/>
              <a:t>ดูเนื้อหา </a:t>
            </a:r>
            <a:endParaRPr lang="en-US" dirty="0"/>
          </a:p>
          <a:p>
            <a:pPr lvl="1"/>
            <a:r>
              <a:rPr lang="en-US" sz="1700" b="1" dirty="0">
                <a:solidFill>
                  <a:srgbClr val="00B050"/>
                </a:solidFill>
                <a:latin typeface="Courier New" pitchFamily="49" charset="0"/>
                <a:cs typeface="Courier New" pitchFamily="49" charset="0"/>
              </a:rPr>
              <a:t>hidden</a:t>
            </a:r>
            <a:r>
              <a:rPr lang="en-US" dirty="0"/>
              <a:t>: </a:t>
            </a:r>
            <a:r>
              <a:rPr lang="th-TH" dirty="0" smtClean="0"/>
              <a:t>ส่วนเกินถูกซ่อนไม่แสดง (</a:t>
            </a:r>
            <a:r>
              <a:rPr lang="en-US" dirty="0" smtClean="0"/>
              <a:t>hidden</a:t>
            </a:r>
            <a:r>
              <a:rPr lang="th-TH" dirty="0"/>
              <a:t>)</a:t>
            </a:r>
            <a:endParaRPr lang="en-US" dirty="0"/>
          </a:p>
          <a:p>
            <a:pPr lvl="1"/>
            <a:r>
              <a:rPr lang="en-US" sz="1700" b="1" dirty="0">
                <a:solidFill>
                  <a:srgbClr val="00B050"/>
                </a:solidFill>
                <a:latin typeface="Courier New" pitchFamily="49" charset="0"/>
                <a:cs typeface="Courier New" pitchFamily="49" charset="0"/>
              </a:rPr>
              <a:t>visible</a:t>
            </a:r>
            <a:r>
              <a:rPr lang="en-US" dirty="0"/>
              <a:t>: </a:t>
            </a:r>
            <a:r>
              <a:rPr lang="th-TH" dirty="0" smtClean="0"/>
              <a:t>ส่วนเกินแสดงเกินออกนอกขอบเขตของ</a:t>
            </a:r>
            <a:r>
              <a:rPr lang="en-US" dirty="0" smtClean="0"/>
              <a:t> </a:t>
            </a:r>
            <a:r>
              <a:rPr lang="en-US" dirty="0"/>
              <a:t>box </a:t>
            </a:r>
            <a:r>
              <a:rPr lang="en-US" dirty="0" smtClean="0"/>
              <a:t>(</a:t>
            </a:r>
            <a:r>
              <a:rPr lang="th-TH" dirty="0" smtClean="0"/>
              <a:t>เป็นค่าปริยาย) </a:t>
            </a:r>
            <a:endParaRPr lang="en-US" dirty="0"/>
          </a:p>
          <a:p>
            <a:endParaRPr lang="en-US" dirty="0"/>
          </a:p>
        </p:txBody>
      </p:sp>
      <p:sp>
        <p:nvSpPr>
          <p:cNvPr id="4" name="Date Placeholder 3"/>
          <p:cNvSpPr>
            <a:spLocks noGrp="1"/>
          </p:cNvSpPr>
          <p:nvPr>
            <p:ph type="dt" sz="half" idx="10"/>
          </p:nvPr>
        </p:nvSpPr>
        <p:spPr/>
        <p:txBody>
          <a:bodyPr/>
          <a:lstStyle/>
          <a:p>
            <a:pPr>
              <a:defRPr/>
            </a:pPr>
            <a:r>
              <a:rPr lang="en-US" smtClean="0"/>
              <a:t>Lecture 03</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44</a:t>
            </a:fld>
            <a:endParaRPr lang="en-US"/>
          </a:p>
        </p:txBody>
      </p:sp>
    </p:spTree>
    <p:extLst>
      <p:ext uri="{BB962C8B-B14F-4D97-AF65-F5344CB8AC3E}">
        <p14:creationId xmlns:p14="http://schemas.microsoft.com/office/powerpoint/2010/main" val="33763832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Background-clip</a:t>
            </a:r>
            <a:endParaRPr lang="en-US" dirty="0"/>
          </a:p>
        </p:txBody>
      </p:sp>
      <p:sp>
        <p:nvSpPr>
          <p:cNvPr id="3" name="Content Placeholder 2"/>
          <p:cNvSpPr>
            <a:spLocks noGrp="1"/>
          </p:cNvSpPr>
          <p:nvPr>
            <p:ph idx="1"/>
          </p:nvPr>
        </p:nvSpPr>
        <p:spPr>
          <a:xfrm>
            <a:off x="457200" y="1371600"/>
            <a:ext cx="8229600" cy="2819399"/>
          </a:xfrm>
        </p:spPr>
        <p:txBody>
          <a:bodyPr>
            <a:normAutofit fontScale="92500" lnSpcReduction="10000"/>
          </a:bodyPr>
          <a:lstStyle/>
          <a:p>
            <a:r>
              <a:rPr lang="en-US" sz="2400" b="1" dirty="0" smtClean="0">
                <a:solidFill>
                  <a:srgbClr val="0000CC"/>
                </a:solidFill>
                <a:latin typeface="Courier New" pitchFamily="49" charset="0"/>
                <a:cs typeface="Courier New" pitchFamily="49" charset="0"/>
              </a:rPr>
              <a:t>background-clip</a:t>
            </a:r>
            <a:endParaRPr lang="th-TH" dirty="0" smtClean="0"/>
          </a:p>
          <a:p>
            <a:pPr lvl="1"/>
            <a:r>
              <a:rPr lang="th-TH" dirty="0" smtClean="0"/>
              <a:t>ใช้กำหนดการตัดภาพพื้นหลังออกจากส่วน </a:t>
            </a:r>
            <a:r>
              <a:rPr lang="en-US" dirty="0" smtClean="0"/>
              <a:t>padding, margin </a:t>
            </a:r>
            <a:r>
              <a:rPr lang="th-TH" dirty="0" smtClean="0"/>
              <a:t>ของ </a:t>
            </a:r>
            <a:r>
              <a:rPr lang="en-US" dirty="0" smtClean="0"/>
              <a:t>box container  </a:t>
            </a:r>
            <a:endParaRPr lang="th-TH" dirty="0" smtClean="0"/>
          </a:p>
          <a:p>
            <a:r>
              <a:rPr lang="th-TH" dirty="0" smtClean="0"/>
              <a:t>ค่าที่กำหนดการตัดภาพส่วนเกิน</a:t>
            </a:r>
          </a:p>
          <a:p>
            <a:pPr lvl="1"/>
            <a:r>
              <a:rPr lang="en-US" sz="1700" b="1" dirty="0" smtClean="0">
                <a:solidFill>
                  <a:srgbClr val="00B050"/>
                </a:solidFill>
                <a:latin typeface="Courier New" pitchFamily="49" charset="0"/>
                <a:cs typeface="Courier New" pitchFamily="49" charset="0"/>
              </a:rPr>
              <a:t>border-box: </a:t>
            </a:r>
            <a:r>
              <a:rPr lang="en-US" dirty="0" smtClean="0"/>
              <a:t>clip </a:t>
            </a:r>
            <a:r>
              <a:rPr lang="th-TH" dirty="0" smtClean="0"/>
              <a:t>ให้อยู่ไม่เกินส่วน </a:t>
            </a:r>
            <a:r>
              <a:rPr lang="en-US" dirty="0" smtClean="0"/>
              <a:t>border (</a:t>
            </a:r>
            <a:r>
              <a:rPr lang="th-TH" dirty="0" smtClean="0"/>
              <a:t>ค่าปริยาย)</a:t>
            </a:r>
            <a:endParaRPr lang="en-US" dirty="0" smtClean="0"/>
          </a:p>
          <a:p>
            <a:pPr lvl="1"/>
            <a:r>
              <a:rPr lang="en-US" sz="1700" b="1" dirty="0" smtClean="0">
                <a:solidFill>
                  <a:srgbClr val="00B050"/>
                </a:solidFill>
                <a:latin typeface="Courier New" pitchFamily="49" charset="0"/>
                <a:cs typeface="Courier New" pitchFamily="49" charset="0"/>
              </a:rPr>
              <a:t>padding-box:</a:t>
            </a:r>
            <a:r>
              <a:rPr lang="en-US" dirty="0" smtClean="0"/>
              <a:t> clip </a:t>
            </a:r>
            <a:r>
              <a:rPr lang="th-TH" dirty="0" smtClean="0"/>
              <a:t>ให้อยู่ที่ส่วน </a:t>
            </a:r>
            <a:r>
              <a:rPr lang="en-US" dirty="0" smtClean="0"/>
              <a:t>padding </a:t>
            </a:r>
            <a:endParaRPr lang="en-US" dirty="0"/>
          </a:p>
          <a:p>
            <a:pPr lvl="1"/>
            <a:r>
              <a:rPr lang="en-US" sz="1800" b="1" dirty="0" smtClean="0">
                <a:solidFill>
                  <a:srgbClr val="00B050"/>
                </a:solidFill>
                <a:latin typeface="Courier New" pitchFamily="49" charset="0"/>
                <a:cs typeface="Courier New" pitchFamily="49" charset="0"/>
              </a:rPr>
              <a:t>content-bo</a:t>
            </a:r>
            <a:r>
              <a:rPr lang="en-US" sz="1700" b="1" dirty="0">
                <a:solidFill>
                  <a:srgbClr val="00B050"/>
                </a:solidFill>
                <a:latin typeface="Courier New" pitchFamily="49" charset="0"/>
                <a:cs typeface="Courier New" pitchFamily="49" charset="0"/>
              </a:rPr>
              <a:t>x: </a:t>
            </a:r>
            <a:r>
              <a:rPr lang="en-US" dirty="0"/>
              <a:t>clip </a:t>
            </a:r>
            <a:r>
              <a:rPr lang="th-TH" dirty="0"/>
              <a:t>ให้อยู่ที่ส่วน </a:t>
            </a:r>
            <a:r>
              <a:rPr lang="en-US" dirty="0" smtClean="0"/>
              <a:t>content</a:t>
            </a:r>
            <a:endParaRPr lang="en-US" dirty="0"/>
          </a:p>
          <a:p>
            <a:pPr lvl="1"/>
            <a:endParaRPr lang="en-US" dirty="0" smtClean="0"/>
          </a:p>
          <a:p>
            <a:endParaRPr lang="en-US" dirty="0"/>
          </a:p>
        </p:txBody>
      </p:sp>
      <p:sp>
        <p:nvSpPr>
          <p:cNvPr id="4" name="Date Placeholder 3"/>
          <p:cNvSpPr>
            <a:spLocks noGrp="1"/>
          </p:cNvSpPr>
          <p:nvPr>
            <p:ph type="dt" sz="half" idx="10"/>
          </p:nvPr>
        </p:nvSpPr>
        <p:spPr/>
        <p:txBody>
          <a:bodyPr/>
          <a:lstStyle/>
          <a:p>
            <a:pPr>
              <a:defRPr/>
            </a:pPr>
            <a:r>
              <a:rPr lang="en-US" smtClean="0"/>
              <a:t>Lecture 03</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45</a:t>
            </a:fld>
            <a:endParaRPr lang="en-US"/>
          </a:p>
        </p:txBody>
      </p:sp>
      <p:grpSp>
        <p:nvGrpSpPr>
          <p:cNvPr id="9" name="Group 8"/>
          <p:cNvGrpSpPr/>
          <p:nvPr/>
        </p:nvGrpSpPr>
        <p:grpSpPr>
          <a:xfrm>
            <a:off x="1039917" y="4114800"/>
            <a:ext cx="7189683" cy="1984396"/>
            <a:chOff x="609600" y="4098947"/>
            <a:chExt cx="7829550" cy="222885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098947"/>
              <a:ext cx="7829550"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bwMode="auto">
            <a:xfrm>
              <a:off x="640840" y="4146040"/>
              <a:ext cx="1905000" cy="2160975"/>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9"/>
            <p:cNvSpPr/>
            <p:nvPr/>
          </p:nvSpPr>
          <p:spPr bwMode="auto">
            <a:xfrm>
              <a:off x="762000" y="4343401"/>
              <a:ext cx="1676400" cy="1676400"/>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10"/>
            <p:cNvSpPr/>
            <p:nvPr/>
          </p:nvSpPr>
          <p:spPr bwMode="auto">
            <a:xfrm>
              <a:off x="990600" y="4623689"/>
              <a:ext cx="1219200" cy="1167511"/>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11"/>
            <p:cNvSpPr/>
            <p:nvPr/>
          </p:nvSpPr>
          <p:spPr bwMode="auto">
            <a:xfrm>
              <a:off x="1219200" y="4852291"/>
              <a:ext cx="749808" cy="710310"/>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TextBox 7"/>
            <p:cNvSpPr txBox="1"/>
            <p:nvPr/>
          </p:nvSpPr>
          <p:spPr>
            <a:xfrm>
              <a:off x="3117273" y="5958465"/>
              <a:ext cx="851515" cy="369332"/>
            </a:xfrm>
            <a:prstGeom prst="rect">
              <a:avLst/>
            </a:prstGeom>
            <a:noFill/>
          </p:spPr>
          <p:txBody>
            <a:bodyPr wrap="none" rtlCol="0">
              <a:spAutoFit/>
            </a:bodyPr>
            <a:lstStyle/>
            <a:p>
              <a:r>
                <a:rPr lang="en-US" dirty="0" smtClean="0"/>
                <a:t>border</a:t>
              </a:r>
              <a:endParaRPr lang="en-US" dirty="0"/>
            </a:p>
          </p:txBody>
        </p:sp>
        <p:sp>
          <p:nvSpPr>
            <p:cNvPr id="14" name="TextBox 13"/>
            <p:cNvSpPr txBox="1"/>
            <p:nvPr/>
          </p:nvSpPr>
          <p:spPr>
            <a:xfrm>
              <a:off x="5029200" y="5958465"/>
              <a:ext cx="1005403" cy="369332"/>
            </a:xfrm>
            <a:prstGeom prst="rect">
              <a:avLst/>
            </a:prstGeom>
            <a:noFill/>
          </p:spPr>
          <p:txBody>
            <a:bodyPr wrap="none" rtlCol="0">
              <a:spAutoFit/>
            </a:bodyPr>
            <a:lstStyle/>
            <a:p>
              <a:r>
                <a:rPr lang="en-US" dirty="0" smtClean="0"/>
                <a:t>padding</a:t>
              </a:r>
              <a:endParaRPr lang="en-US" dirty="0"/>
            </a:p>
          </p:txBody>
        </p:sp>
        <p:sp>
          <p:nvSpPr>
            <p:cNvPr id="15" name="TextBox 14"/>
            <p:cNvSpPr txBox="1"/>
            <p:nvPr/>
          </p:nvSpPr>
          <p:spPr>
            <a:xfrm>
              <a:off x="6858000" y="5958465"/>
              <a:ext cx="941283" cy="369332"/>
            </a:xfrm>
            <a:prstGeom prst="rect">
              <a:avLst/>
            </a:prstGeom>
            <a:noFill/>
          </p:spPr>
          <p:txBody>
            <a:bodyPr wrap="none" rtlCol="0">
              <a:spAutoFit/>
            </a:bodyPr>
            <a:lstStyle/>
            <a:p>
              <a:r>
                <a:rPr lang="en-US" dirty="0" smtClean="0"/>
                <a:t>content</a:t>
              </a:r>
              <a:endParaRPr lang="en-US" dirty="0"/>
            </a:p>
          </p:txBody>
        </p:sp>
      </p:grpSp>
    </p:spTree>
    <p:extLst>
      <p:ext uri="{BB962C8B-B14F-4D97-AF65-F5344CB8AC3E}">
        <p14:creationId xmlns:p14="http://schemas.microsoft.com/office/powerpoint/2010/main" val="18768190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Box-sizing</a:t>
            </a:r>
            <a:endParaRPr lang="en-US" dirty="0"/>
          </a:p>
        </p:txBody>
      </p:sp>
      <p:sp>
        <p:nvSpPr>
          <p:cNvPr id="3" name="Content Placeholder 2"/>
          <p:cNvSpPr>
            <a:spLocks noGrp="1"/>
          </p:cNvSpPr>
          <p:nvPr>
            <p:ph idx="1"/>
          </p:nvPr>
        </p:nvSpPr>
        <p:spPr/>
        <p:txBody>
          <a:bodyPr/>
          <a:lstStyle/>
          <a:p>
            <a:r>
              <a:rPr lang="en-US" dirty="0" smtClean="0"/>
              <a:t>Box model </a:t>
            </a:r>
            <a:r>
              <a:rPr lang="th-TH" dirty="0" smtClean="0"/>
              <a:t>ทำให้ต้องคำนวณขนาดของพื้นที่ที่ใช้ในหน้าจอ</a:t>
            </a:r>
          </a:p>
          <a:p>
            <a:r>
              <a:rPr lang="en-US" sz="1800" b="1" dirty="0" err="1" smtClean="0">
                <a:solidFill>
                  <a:srgbClr val="0000CC"/>
                </a:solidFill>
                <a:latin typeface="Courier New" panose="02070309020205020404" pitchFamily="49" charset="0"/>
                <a:cs typeface="Courier New" panose="02070309020205020404" pitchFamily="49" charset="0"/>
              </a:rPr>
              <a:t>box-sizing:border-box</a:t>
            </a:r>
            <a:r>
              <a:rPr lang="en-US" dirty="0" smtClean="0"/>
              <a:t> </a:t>
            </a:r>
            <a:r>
              <a:rPr lang="th-TH" dirty="0" smtClean="0"/>
              <a:t>ช่วยในการกำหนดขนาดโดยสามารถให้คิดรวมพื้นที่ของ </a:t>
            </a:r>
            <a:r>
              <a:rPr lang="en-US" dirty="0" smtClean="0"/>
              <a:t>border</a:t>
            </a:r>
            <a:r>
              <a:rPr lang="th-TH" dirty="0" smtClean="0"/>
              <a:t> และ </a:t>
            </a:r>
            <a:r>
              <a:rPr lang="en-US" dirty="0" smtClean="0"/>
              <a:t>padding </a:t>
            </a:r>
            <a:r>
              <a:rPr lang="th-TH" dirty="0" smtClean="0"/>
              <a:t>ไว้กับกล่องนั้นได้</a:t>
            </a:r>
          </a:p>
          <a:p>
            <a:r>
              <a:rPr lang="en-US" sz="2000" b="1" dirty="0" smtClean="0">
                <a:solidFill>
                  <a:srgbClr val="0000CC"/>
                </a:solidFill>
                <a:latin typeface="Courier New" panose="02070309020205020404" pitchFamily="49" charset="0"/>
                <a:cs typeface="Courier New" panose="02070309020205020404" pitchFamily="49" charset="0"/>
              </a:rPr>
              <a:t>box-sizing: </a:t>
            </a:r>
            <a:r>
              <a:rPr lang="en-US" sz="2000" i="1" dirty="0" smtClean="0">
                <a:solidFill>
                  <a:schemeClr val="tx1">
                    <a:lumMod val="50000"/>
                    <a:lumOff val="50000"/>
                  </a:schemeClr>
                </a:solidFill>
                <a:latin typeface="Courier New" panose="02070309020205020404" pitchFamily="49" charset="0"/>
                <a:cs typeface="Courier New" panose="02070309020205020404" pitchFamily="49" charset="0"/>
              </a:rPr>
              <a:t>content-box </a:t>
            </a:r>
            <a:r>
              <a:rPr lang="en-US" sz="2000" dirty="0" smtClean="0">
                <a:latin typeface="Courier New" panose="02070309020205020404" pitchFamily="49" charset="0"/>
                <a:cs typeface="Courier New" panose="02070309020205020404" pitchFamily="49" charset="0"/>
              </a:rPr>
              <a:t>|</a:t>
            </a:r>
            <a:r>
              <a:rPr lang="en-US" sz="2000" b="1" i="1" dirty="0" smtClean="0">
                <a:solidFill>
                  <a:srgbClr val="0000CC"/>
                </a:solidFill>
                <a:latin typeface="Courier New" panose="02070309020205020404" pitchFamily="49" charset="0"/>
                <a:cs typeface="Courier New" panose="02070309020205020404" pitchFamily="49" charset="0"/>
              </a:rPr>
              <a:t> </a:t>
            </a:r>
            <a:r>
              <a:rPr lang="en-US" sz="2000" i="1" dirty="0">
                <a:solidFill>
                  <a:schemeClr val="tx1">
                    <a:lumMod val="50000"/>
                    <a:lumOff val="50000"/>
                  </a:schemeClr>
                </a:solidFill>
                <a:latin typeface="Courier New" panose="02070309020205020404" pitchFamily="49" charset="0"/>
                <a:cs typeface="Courier New" panose="02070309020205020404" pitchFamily="49" charset="0"/>
              </a:rPr>
              <a:t>border-box</a:t>
            </a:r>
          </a:p>
          <a:p>
            <a:endParaRPr lang="en-US" dirty="0"/>
          </a:p>
        </p:txBody>
      </p:sp>
      <p:sp>
        <p:nvSpPr>
          <p:cNvPr id="4" name="Date Placeholder 3"/>
          <p:cNvSpPr>
            <a:spLocks noGrp="1"/>
          </p:cNvSpPr>
          <p:nvPr>
            <p:ph type="dt" sz="half" idx="10"/>
          </p:nvPr>
        </p:nvSpPr>
        <p:spPr/>
        <p:txBody>
          <a:bodyPr/>
          <a:lstStyle/>
          <a:p>
            <a:pPr>
              <a:defRPr/>
            </a:pPr>
            <a:r>
              <a:rPr lang="en-US" smtClean="0"/>
              <a:t>Lecture 03</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46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593556"/>
            <a:ext cx="4124325" cy="1057275"/>
          </a:xfrm>
          <a:prstGeom prst="rect">
            <a:avLst/>
          </a:prstGeom>
          <a:noFill/>
          <a:ln w="9525">
            <a:solidFill>
              <a:schemeClr val="accent4"/>
            </a:solidFill>
            <a:miter lim="800000"/>
            <a:headEnd/>
            <a:tailEnd/>
          </a:ln>
          <a:extLst>
            <a:ext uri="{909E8E84-426E-40DD-AFC4-6F175D3DCCD1}">
              <a14:hiddenFill xmlns:a14="http://schemas.microsoft.com/office/drawing/2010/main">
                <a:solidFill>
                  <a:schemeClr val="accent1"/>
                </a:solidFill>
              </a14:hiddenFill>
            </a:ext>
          </a:extLst>
        </p:spPr>
      </p:pic>
      <p:sp>
        <p:nvSpPr>
          <p:cNvPr id="7" name="TextBox 6"/>
          <p:cNvSpPr txBox="1"/>
          <p:nvPr/>
        </p:nvSpPr>
        <p:spPr>
          <a:xfrm>
            <a:off x="1033462" y="4195011"/>
            <a:ext cx="3276600" cy="369332"/>
          </a:xfrm>
          <a:prstGeom prst="rect">
            <a:avLst/>
          </a:prstGeom>
          <a:noFill/>
        </p:spPr>
        <p:txBody>
          <a:bodyPr wrap="square" rtlCol="0">
            <a:spAutoFit/>
          </a:bodyPr>
          <a:lstStyle/>
          <a:p>
            <a:pPr algn="ctr"/>
            <a:r>
              <a:rPr lang="en-US" dirty="0" err="1" smtClean="0">
                <a:solidFill>
                  <a:srgbClr val="0000CC"/>
                </a:solidFill>
                <a:latin typeface="Consolas" panose="020B0609020204030204" pitchFamily="49" charset="0"/>
              </a:rPr>
              <a:t>box-sizing:content-box</a:t>
            </a:r>
            <a:endParaRPr lang="en-US" dirty="0">
              <a:solidFill>
                <a:srgbClr val="0000CC"/>
              </a:solidFill>
              <a:latin typeface="Consolas" panose="020B0609020204030204" pitchFamily="49" charset="0"/>
            </a:endParaRPr>
          </a:p>
        </p:txBody>
      </p:sp>
      <p:sp>
        <p:nvSpPr>
          <p:cNvPr id="10" name="TextBox 9"/>
          <p:cNvSpPr txBox="1"/>
          <p:nvPr/>
        </p:nvSpPr>
        <p:spPr>
          <a:xfrm>
            <a:off x="5167312" y="4006334"/>
            <a:ext cx="3276600" cy="369332"/>
          </a:xfrm>
          <a:prstGeom prst="rect">
            <a:avLst/>
          </a:prstGeom>
          <a:noFill/>
        </p:spPr>
        <p:txBody>
          <a:bodyPr wrap="square" rtlCol="0">
            <a:spAutoFit/>
          </a:bodyPr>
          <a:lstStyle/>
          <a:p>
            <a:pPr algn="ctr"/>
            <a:r>
              <a:rPr lang="en-US" dirty="0" err="1" smtClean="0">
                <a:solidFill>
                  <a:srgbClr val="0000CC"/>
                </a:solidFill>
                <a:latin typeface="Consolas" panose="020B0609020204030204" pitchFamily="49" charset="0"/>
              </a:rPr>
              <a:t>box-sizing:border-box</a:t>
            </a:r>
            <a:endParaRPr lang="en-US" dirty="0">
              <a:solidFill>
                <a:srgbClr val="0000CC"/>
              </a:solidFill>
              <a:latin typeface="Consolas" panose="020B0609020204030204" pitchFamily="49" charset="0"/>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374" y="4460205"/>
            <a:ext cx="3800475" cy="13239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TextBox 7"/>
          <p:cNvSpPr txBox="1"/>
          <p:nvPr/>
        </p:nvSpPr>
        <p:spPr>
          <a:xfrm>
            <a:off x="1793831" y="3681664"/>
            <a:ext cx="2520242" cy="461665"/>
          </a:xfrm>
          <a:prstGeom prst="rect">
            <a:avLst/>
          </a:prstGeom>
          <a:noFill/>
        </p:spPr>
        <p:txBody>
          <a:bodyPr wrap="none" rtlCol="0">
            <a:spAutoFit/>
          </a:bodyPr>
          <a:lstStyle/>
          <a:p>
            <a:r>
              <a:rPr lang="th-TH" sz="2400" dirty="0" smtClean="0">
                <a:latin typeface="Angsana New" panose="02020603050405020304" pitchFamily="18" charset="-34"/>
              </a:rPr>
              <a:t>เป็นค่าปริยายของ </a:t>
            </a:r>
            <a:r>
              <a:rPr lang="en-US" sz="2400" dirty="0" smtClean="0">
                <a:latin typeface="Angsana New" panose="02020603050405020304" pitchFamily="18" charset="-34"/>
              </a:rPr>
              <a:t>box model</a:t>
            </a:r>
            <a:endParaRPr lang="en-US" sz="2400" dirty="0">
              <a:latin typeface="Angsana New" panose="02020603050405020304" pitchFamily="18" charset="-34"/>
            </a:endParaRPr>
          </a:p>
        </p:txBody>
      </p:sp>
      <p:cxnSp>
        <p:nvCxnSpPr>
          <p:cNvPr id="11" name="Straight Arrow Connector 10"/>
          <p:cNvCxnSpPr/>
          <p:nvPr/>
        </p:nvCxnSpPr>
        <p:spPr bwMode="auto">
          <a:xfrm>
            <a:off x="3053952" y="4006334"/>
            <a:ext cx="0" cy="2608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3516351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th-TH" dirty="0" smtClean="0"/>
              <a:t>การลอยตัว </a:t>
            </a:r>
            <a:r>
              <a:rPr lang="en-US" dirty="0" smtClean="0"/>
              <a:t>(float)</a:t>
            </a:r>
            <a:endParaRPr lang="en-US" dirty="0"/>
          </a:p>
        </p:txBody>
      </p:sp>
      <p:sp>
        <p:nvSpPr>
          <p:cNvPr id="26627" name="Rectangle 3"/>
          <p:cNvSpPr>
            <a:spLocks noGrp="1" noChangeArrowheads="1"/>
          </p:cNvSpPr>
          <p:nvPr>
            <p:ph type="body" idx="1"/>
          </p:nvPr>
        </p:nvSpPr>
        <p:spPr/>
        <p:txBody>
          <a:bodyPr>
            <a:normAutofit lnSpcReduction="10000"/>
          </a:bodyPr>
          <a:lstStyle/>
          <a:p>
            <a:r>
              <a:rPr lang="en-US" dirty="0" smtClean="0"/>
              <a:t>Float </a:t>
            </a:r>
            <a:r>
              <a:rPr lang="th-TH" dirty="0" smtClean="0"/>
              <a:t>การควบคุม </a:t>
            </a:r>
            <a:r>
              <a:rPr lang="en-US" dirty="0" smtClean="0"/>
              <a:t>element </a:t>
            </a:r>
            <a:r>
              <a:rPr lang="th-TH" dirty="0" smtClean="0"/>
              <a:t>ที่เป็น </a:t>
            </a:r>
            <a:r>
              <a:rPr lang="en-US" dirty="0" smtClean="0"/>
              <a:t>block box </a:t>
            </a:r>
            <a:r>
              <a:rPr lang="th-TH" dirty="0" smtClean="0"/>
              <a:t>และบังคับการลอยตัว  (ชิดซ้าย</a:t>
            </a:r>
            <a:r>
              <a:rPr lang="en-US" dirty="0" smtClean="0"/>
              <a:t>, </a:t>
            </a:r>
            <a:r>
              <a:rPr lang="th-TH" dirty="0" smtClean="0"/>
              <a:t>ชิดขวา</a:t>
            </a:r>
            <a:r>
              <a:rPr lang="en-US" dirty="0" smtClean="0"/>
              <a:t>, </a:t>
            </a:r>
            <a:r>
              <a:rPr lang="th-TH" dirty="0" smtClean="0"/>
              <a:t>ไม่ลอย) ใน</a:t>
            </a:r>
            <a:r>
              <a:rPr lang="th-TH" i="1" dirty="0" smtClean="0">
                <a:solidFill>
                  <a:schemeClr val="accent1">
                    <a:lumMod val="75000"/>
                  </a:schemeClr>
                </a:solidFill>
              </a:rPr>
              <a:t>บรรทัดปัจจุบัน</a:t>
            </a:r>
            <a:endParaRPr lang="en-GB" i="1" dirty="0" smtClean="0">
              <a:solidFill>
                <a:schemeClr val="accent1">
                  <a:lumMod val="75000"/>
                </a:schemeClr>
              </a:solidFill>
            </a:endParaRPr>
          </a:p>
          <a:p>
            <a:pPr lvl="1"/>
            <a:r>
              <a:rPr lang="en-US" dirty="0" smtClean="0">
                <a:solidFill>
                  <a:schemeClr val="accent1">
                    <a:lumMod val="75000"/>
                  </a:schemeClr>
                </a:solidFill>
              </a:rPr>
              <a:t>CSS</a:t>
            </a:r>
            <a:r>
              <a:rPr lang="th-TH" dirty="0" smtClean="0"/>
              <a:t> </a:t>
            </a:r>
            <a:r>
              <a:rPr lang="en-US" dirty="0" smtClean="0"/>
              <a:t>–</a:t>
            </a:r>
            <a:r>
              <a:rPr lang="th-TH" dirty="0" smtClean="0"/>
              <a:t> </a:t>
            </a:r>
            <a:r>
              <a:rPr lang="en-US" sz="1800" b="1" dirty="0" err="1" smtClean="0">
                <a:solidFill>
                  <a:srgbClr val="0000CC"/>
                </a:solidFill>
                <a:latin typeface="Courier New" pitchFamily="49" charset="0"/>
                <a:cs typeface="Courier New" pitchFamily="49" charset="0"/>
              </a:rPr>
              <a:t>float:</a:t>
            </a:r>
            <a:r>
              <a:rPr lang="en-US" sz="1800" b="1" i="1" dirty="0" err="1" smtClean="0">
                <a:solidFill>
                  <a:srgbClr val="00B050"/>
                </a:solidFill>
                <a:latin typeface="Courier New" pitchFamily="49" charset="0"/>
                <a:cs typeface="Courier New" pitchFamily="49" charset="0"/>
              </a:rPr>
              <a:t>value</a:t>
            </a:r>
            <a:r>
              <a:rPr lang="en-US" sz="1800" b="1" dirty="0" smtClean="0">
                <a:solidFill>
                  <a:srgbClr val="0000CC"/>
                </a:solidFill>
                <a:latin typeface="Courier New" pitchFamily="49" charset="0"/>
                <a:cs typeface="Courier New" pitchFamily="49" charset="0"/>
              </a:rPr>
              <a:t>;</a:t>
            </a:r>
          </a:p>
          <a:p>
            <a:pPr lvl="1"/>
            <a:r>
              <a:rPr lang="th-TH" dirty="0" smtClean="0"/>
              <a:t>โดย </a:t>
            </a:r>
            <a:r>
              <a:rPr lang="en-US" dirty="0" smtClean="0"/>
              <a:t>value </a:t>
            </a:r>
            <a:r>
              <a:rPr lang="th-TH" dirty="0" smtClean="0"/>
              <a:t>มีค่าที่เป็นได้</a:t>
            </a:r>
            <a:endParaRPr lang="en-US" dirty="0" smtClean="0"/>
          </a:p>
          <a:p>
            <a:pPr lvl="2"/>
            <a:r>
              <a:rPr lang="en-GB" sz="1400" b="1" dirty="0" smtClean="0">
                <a:solidFill>
                  <a:srgbClr val="008000"/>
                </a:solidFill>
                <a:latin typeface="Courier New" pitchFamily="49" charset="0"/>
                <a:cs typeface="Courier New" pitchFamily="49" charset="0"/>
              </a:rPr>
              <a:t>none </a:t>
            </a:r>
            <a:r>
              <a:rPr lang="en-GB" dirty="0" smtClean="0"/>
              <a:t>(</a:t>
            </a:r>
            <a:r>
              <a:rPr lang="th-TH" dirty="0" smtClean="0"/>
              <a:t>ค่าปริยาย</a:t>
            </a:r>
            <a:r>
              <a:rPr lang="en-GB" dirty="0" smtClean="0"/>
              <a:t>) – </a:t>
            </a:r>
            <a:r>
              <a:rPr lang="th-TH" dirty="0" smtClean="0"/>
              <a:t>ไม่ได้กำหนดการลอยตัว </a:t>
            </a:r>
            <a:r>
              <a:rPr lang="en-US" dirty="0" smtClean="0"/>
              <a:t>element </a:t>
            </a:r>
            <a:r>
              <a:rPr lang="th-TH" dirty="0" smtClean="0"/>
              <a:t>แสดงในตำแหน่งที่ควรเป็นของมัน</a:t>
            </a:r>
            <a:r>
              <a:rPr lang="en-US" dirty="0" smtClean="0"/>
              <a:t> (</a:t>
            </a:r>
            <a:r>
              <a:rPr lang="th-TH" dirty="0" smtClean="0"/>
              <a:t>แสดงแบบ </a:t>
            </a:r>
            <a:r>
              <a:rPr lang="en-US" dirty="0" smtClean="0"/>
              <a:t>block)</a:t>
            </a:r>
            <a:endParaRPr lang="en-GB" dirty="0" smtClean="0"/>
          </a:p>
          <a:p>
            <a:pPr lvl="2"/>
            <a:r>
              <a:rPr lang="en-GB" sz="1400" b="1" dirty="0" smtClean="0">
                <a:solidFill>
                  <a:srgbClr val="008000"/>
                </a:solidFill>
                <a:latin typeface="Courier New" pitchFamily="49" charset="0"/>
                <a:cs typeface="Courier New" pitchFamily="49" charset="0"/>
              </a:rPr>
              <a:t>left</a:t>
            </a:r>
            <a:r>
              <a:rPr lang="en-GB" dirty="0" smtClean="0"/>
              <a:t> – </a:t>
            </a:r>
            <a:r>
              <a:rPr lang="th-TH" dirty="0" smtClean="0"/>
              <a:t>กำหนดลอยชิดซ้าย </a:t>
            </a:r>
            <a:r>
              <a:rPr lang="en-US" dirty="0" smtClean="0"/>
              <a:t>(</a:t>
            </a:r>
            <a:r>
              <a:rPr lang="th-TH" dirty="0" smtClean="0"/>
              <a:t>แสดงแบบ </a:t>
            </a:r>
            <a:r>
              <a:rPr lang="en-US" dirty="0" smtClean="0"/>
              <a:t>inline)</a:t>
            </a:r>
            <a:endParaRPr lang="en-GB" dirty="0" smtClean="0"/>
          </a:p>
          <a:p>
            <a:pPr lvl="2"/>
            <a:r>
              <a:rPr lang="en-GB" sz="1400" b="1" dirty="0" smtClean="0">
                <a:solidFill>
                  <a:srgbClr val="008000"/>
                </a:solidFill>
                <a:latin typeface="Courier New" pitchFamily="49" charset="0"/>
                <a:cs typeface="Courier New" pitchFamily="49" charset="0"/>
              </a:rPr>
              <a:t>right </a:t>
            </a:r>
            <a:r>
              <a:rPr lang="en-GB" dirty="0" smtClean="0"/>
              <a:t>– </a:t>
            </a:r>
            <a:r>
              <a:rPr lang="th-TH" dirty="0" smtClean="0"/>
              <a:t>กำหนดลอยชิดขวา</a:t>
            </a:r>
            <a:r>
              <a:rPr lang="en-US" dirty="0" smtClean="0"/>
              <a:t> (</a:t>
            </a:r>
            <a:r>
              <a:rPr lang="th-TH" dirty="0" smtClean="0"/>
              <a:t>แสดงแบบ </a:t>
            </a:r>
            <a:r>
              <a:rPr lang="en-US" dirty="0" smtClean="0"/>
              <a:t>inline)</a:t>
            </a:r>
            <a:endParaRPr lang="th-TH" dirty="0" smtClean="0"/>
          </a:p>
          <a:p>
            <a:pPr lvl="2"/>
            <a:r>
              <a:rPr lang="en-US" sz="1400" b="1" dirty="0" smtClean="0">
                <a:solidFill>
                  <a:srgbClr val="008000"/>
                </a:solidFill>
                <a:latin typeface="Courier New" pitchFamily="49" charset="0"/>
                <a:cs typeface="Courier New" pitchFamily="49" charset="0"/>
              </a:rPr>
              <a:t>inherit</a:t>
            </a:r>
            <a:r>
              <a:rPr lang="en-US" dirty="0" smtClean="0"/>
              <a:t> – </a:t>
            </a:r>
            <a:r>
              <a:rPr lang="th-TH" dirty="0" smtClean="0"/>
              <a:t>กำหนดตาม </a:t>
            </a:r>
            <a:r>
              <a:rPr lang="en-US" dirty="0" smtClean="0"/>
              <a:t>parent container</a:t>
            </a:r>
            <a:endParaRPr lang="th-TH" dirty="0" smtClean="0"/>
          </a:p>
          <a:p>
            <a:pPr lvl="1"/>
            <a:r>
              <a:rPr lang="en-US" dirty="0" smtClean="0"/>
              <a:t>element block</a:t>
            </a:r>
            <a:r>
              <a:rPr lang="th-TH" dirty="0" smtClean="0"/>
              <a:t> อื่นสามารถวางไหลต่อได้จาก </a:t>
            </a:r>
            <a:r>
              <a:rPr lang="en-US" dirty="0" smtClean="0"/>
              <a:t>floating element </a:t>
            </a:r>
            <a:r>
              <a:rPr lang="th-TH" dirty="0" smtClean="0"/>
              <a:t>ที่กำหนด</a:t>
            </a:r>
            <a:endParaRPr lang="en-GB" dirty="0" smtClean="0"/>
          </a:p>
        </p:txBody>
      </p:sp>
      <p:sp>
        <p:nvSpPr>
          <p:cNvPr id="4" name="Date Placeholder 3"/>
          <p:cNvSpPr>
            <a:spLocks noGrp="1"/>
          </p:cNvSpPr>
          <p:nvPr>
            <p:ph type="dt" sz="half" idx="10"/>
          </p:nvPr>
        </p:nvSpPr>
        <p:spPr/>
        <p:txBody>
          <a:bodyPr/>
          <a:lstStyle/>
          <a:p>
            <a:pPr>
              <a:defRPr/>
            </a:pPr>
            <a:r>
              <a:rPr lang="en-US" smtClean="0"/>
              <a:t>Lecture 03</a:t>
            </a:r>
            <a:endParaRPr lang="en-US" altLang="en-US" dirty="0"/>
          </a:p>
        </p:txBody>
      </p:sp>
      <p:sp>
        <p:nvSpPr>
          <p:cNvPr id="5" name="Slide Number Placeholder 4"/>
          <p:cNvSpPr>
            <a:spLocks noGrp="1"/>
          </p:cNvSpPr>
          <p:nvPr>
            <p:ph type="sldNum" sz="quarter" idx="12"/>
          </p:nvPr>
        </p:nvSpPr>
        <p:spPr/>
        <p:txBody>
          <a:bodyPr/>
          <a:lstStyle/>
          <a:p>
            <a:pPr>
              <a:defRPr/>
            </a:pPr>
            <a:r>
              <a:rPr lang="en-US" smtClean="0"/>
              <a:t> </a:t>
            </a:r>
            <a:fld id="{0FE66F75-09C2-4BED-B820-80EFA7AA6B7C}" type="slidenum">
              <a:rPr lang="en-US" smtClean="0"/>
              <a:pPr>
                <a:defRPr/>
              </a:pPr>
              <a:t>47</a:t>
            </a:fld>
            <a:endParaRPr lang="en-US"/>
          </a:p>
        </p:txBody>
      </p:sp>
      <p:sp>
        <p:nvSpPr>
          <p:cNvPr id="6" name="Footer Placeholder 5"/>
          <p:cNvSpPr>
            <a:spLocks noGrp="1"/>
          </p:cNvSpPr>
          <p:nvPr>
            <p:ph type="ftr" sz="quarter" idx="11"/>
          </p:nvPr>
        </p:nvSpPr>
        <p:spPr/>
        <p:txBody>
          <a:bodyPr/>
          <a:lstStyle/>
          <a:p>
            <a:pPr>
              <a:defRPr/>
            </a:pPr>
            <a:r>
              <a:rPr lang="en-US" smtClean="0"/>
              <a:t>CS 485 Web ApplicationDevelopment © 2016 by Y. Temtanapat</a:t>
            </a:r>
            <a:endParaRPr lang="en-US" sz="200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5993130" y="4267200"/>
            <a:ext cx="2205990" cy="1788795"/>
          </a:xfrm>
          <a:prstGeom prst="rect">
            <a:avLst/>
          </a:prstGeom>
          <a:noFill/>
          <a:ln w="9525">
            <a:solidFill>
              <a:schemeClr val="accent4">
                <a:lumMod val="75000"/>
              </a:schemeClr>
            </a:solid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987415" y="2265998"/>
            <a:ext cx="2211705" cy="1805940"/>
          </a:xfrm>
          <a:prstGeom prst="rect">
            <a:avLst/>
          </a:prstGeom>
          <a:noFill/>
          <a:ln w="9525">
            <a:solidFill>
              <a:schemeClr val="accent4">
                <a:lumMod val="75000"/>
              </a:schemeClr>
            </a:solid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5981700" y="304800"/>
            <a:ext cx="2217420" cy="1765935"/>
          </a:xfrm>
          <a:prstGeom prst="rect">
            <a:avLst/>
          </a:prstGeom>
          <a:noFill/>
          <a:ln w="9525">
            <a:solidFill>
              <a:schemeClr val="accent4">
                <a:lumMod val="75000"/>
              </a:schemeClr>
            </a:solidFill>
            <a:miter lim="800000"/>
            <a:headEnd/>
            <a:tailEnd/>
          </a:ln>
        </p:spPr>
      </p:pic>
      <p:sp>
        <p:nvSpPr>
          <p:cNvPr id="11" name="Title 10"/>
          <p:cNvSpPr>
            <a:spLocks noGrp="1"/>
          </p:cNvSpPr>
          <p:nvPr>
            <p:ph type="title"/>
          </p:nvPr>
        </p:nvSpPr>
        <p:spPr/>
        <p:txBody>
          <a:bodyPr/>
          <a:lstStyle/>
          <a:p>
            <a:r>
              <a:rPr lang="th-TH" dirty="0" smtClean="0"/>
              <a:t>ตัวอย่างการใช้ </a:t>
            </a:r>
            <a:r>
              <a:rPr lang="en-US" dirty="0" smtClean="0"/>
              <a:t>float</a:t>
            </a:r>
            <a:endParaRPr lang="th-TH" dirty="0"/>
          </a:p>
        </p:txBody>
      </p:sp>
      <p:sp>
        <p:nvSpPr>
          <p:cNvPr id="10" name="Content Placeholder 9"/>
          <p:cNvSpPr>
            <a:spLocks noGrp="1"/>
          </p:cNvSpPr>
          <p:nvPr>
            <p:ph sz="half" idx="1"/>
          </p:nvPr>
        </p:nvSpPr>
        <p:spPr>
          <a:xfrm>
            <a:off x="609600" y="1600200"/>
            <a:ext cx="4038600" cy="4530725"/>
          </a:xfrm>
        </p:spPr>
        <p:txBody>
          <a:bodyPr/>
          <a:lstStyle/>
          <a:p>
            <a:pPr>
              <a:buNone/>
            </a:pPr>
            <a:r>
              <a:rPr lang="en-US" sz="1600" dirty="0" smtClean="0">
                <a:latin typeface="Courier New" pitchFamily="49" charset="0"/>
                <a:cs typeface="Courier New" pitchFamily="49" charset="0"/>
              </a:rPr>
              <a:t>&lt;style&gt;</a:t>
            </a:r>
          </a:p>
          <a:p>
            <a:pPr>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containingbox</a:t>
            </a: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     width: 200px;</a:t>
            </a:r>
          </a:p>
          <a:p>
            <a:pPr>
              <a:buNone/>
            </a:pPr>
            <a:r>
              <a:rPr lang="en-US" sz="1600" dirty="0" smtClean="0">
                <a:latin typeface="Courier New" pitchFamily="49" charset="0"/>
                <a:cs typeface="Courier New" pitchFamily="49" charset="0"/>
              </a:rPr>
              <a:t>     height: 250px;</a:t>
            </a:r>
          </a:p>
          <a:p>
            <a:pPr>
              <a:buNone/>
            </a:pPr>
            <a:r>
              <a:rPr lang="en-US" sz="1600" dirty="0" smtClean="0">
                <a:latin typeface="Courier New" pitchFamily="49" charset="0"/>
                <a:cs typeface="Courier New" pitchFamily="49" charset="0"/>
              </a:rPr>
              <a:t>     border: 1px solid #000;</a:t>
            </a:r>
          </a:p>
          <a:p>
            <a:pPr>
              <a:buNone/>
            </a:pP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floatElement</a:t>
            </a: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     float: none; </a:t>
            </a:r>
          </a:p>
          <a:p>
            <a:pPr>
              <a:buNone/>
            </a:pPr>
            <a:r>
              <a:rPr lang="en-US" sz="1600" dirty="0" smtClean="0">
                <a:latin typeface="Courier New" pitchFamily="49" charset="0"/>
                <a:cs typeface="Courier New" pitchFamily="49" charset="0"/>
              </a:rPr>
              <a:t>          //left; right;</a:t>
            </a:r>
          </a:p>
          <a:p>
            <a:pPr>
              <a:buNone/>
            </a:pPr>
            <a:r>
              <a:rPr lang="en-US" sz="1600" dirty="0" smtClean="0">
                <a:latin typeface="Courier New" pitchFamily="49" charset="0"/>
                <a:cs typeface="Courier New" pitchFamily="49" charset="0"/>
              </a:rPr>
              <a:t>//     width: 80px;</a:t>
            </a:r>
          </a:p>
          <a:p>
            <a:pPr>
              <a:buNone/>
            </a:pPr>
            <a:r>
              <a:rPr lang="en-US" sz="1600" dirty="0" smtClean="0">
                <a:latin typeface="Courier New" pitchFamily="49" charset="0"/>
                <a:cs typeface="Courier New" pitchFamily="49" charset="0"/>
              </a:rPr>
              <a:t>     height: 80px;</a:t>
            </a:r>
          </a:p>
          <a:p>
            <a:pPr>
              <a:buNone/>
            </a:pPr>
            <a:r>
              <a:rPr lang="en-US" sz="1600" dirty="0" smtClean="0">
                <a:latin typeface="Courier New" pitchFamily="49" charset="0"/>
                <a:cs typeface="Courier New" pitchFamily="49" charset="0"/>
              </a:rPr>
              <a:t>     background-color: yellow;</a:t>
            </a:r>
          </a:p>
          <a:p>
            <a:pPr>
              <a:buNone/>
            </a:pPr>
            <a:r>
              <a:rPr lang="en-US" sz="1600" dirty="0" smtClean="0">
                <a:latin typeface="Courier New" pitchFamily="49" charset="0"/>
                <a:cs typeface="Courier New" pitchFamily="49" charset="0"/>
              </a:rPr>
              <a:t>     border: 1px solid brown;</a:t>
            </a:r>
          </a:p>
          <a:p>
            <a:pPr>
              <a:buNone/>
            </a:pP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&lt;/style&gt;</a:t>
            </a:r>
          </a:p>
        </p:txBody>
      </p:sp>
      <p:sp>
        <p:nvSpPr>
          <p:cNvPr id="2" name="Date Placeholder 1"/>
          <p:cNvSpPr>
            <a:spLocks noGrp="1"/>
          </p:cNvSpPr>
          <p:nvPr>
            <p:ph type="dt" sz="half" idx="10"/>
          </p:nvPr>
        </p:nvSpPr>
        <p:spPr/>
        <p:txBody>
          <a:bodyPr/>
          <a:lstStyle/>
          <a:p>
            <a:pPr>
              <a:defRPr/>
            </a:pPr>
            <a:r>
              <a:rPr lang="en-US" smtClean="0"/>
              <a:t>Lecture 03</a:t>
            </a:r>
            <a:endParaRPr lang="en-US" altLang="en-US" dirty="0"/>
          </a:p>
        </p:txBody>
      </p:sp>
      <p:sp>
        <p:nvSpPr>
          <p:cNvPr id="3" name="Footer Placeholder 2"/>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4" name="Slide Number Placeholder 3"/>
          <p:cNvSpPr>
            <a:spLocks noGrp="1"/>
          </p:cNvSpPr>
          <p:nvPr>
            <p:ph type="sldNum" sz="quarter" idx="12"/>
          </p:nvPr>
        </p:nvSpPr>
        <p:spPr/>
        <p:txBody>
          <a:bodyPr/>
          <a:lstStyle/>
          <a:p>
            <a:pPr>
              <a:defRPr/>
            </a:pPr>
            <a:r>
              <a:rPr lang="en-US" smtClean="0"/>
              <a:t> </a:t>
            </a:r>
            <a:fld id="{0F0CC156-3ECD-4616-8052-746D0EA503A8}" type="slidenum">
              <a:rPr lang="en-US" smtClean="0"/>
              <a:pPr>
                <a:defRPr/>
              </a:pPr>
              <a:t>48</a:t>
            </a:fld>
            <a:endParaRPr lang="en-US"/>
          </a:p>
        </p:txBody>
      </p:sp>
      <p:sp>
        <p:nvSpPr>
          <p:cNvPr id="14" name="TextBox 13"/>
          <p:cNvSpPr txBox="1"/>
          <p:nvPr/>
        </p:nvSpPr>
        <p:spPr>
          <a:xfrm>
            <a:off x="4800600" y="1018490"/>
            <a:ext cx="1176925" cy="338554"/>
          </a:xfrm>
          <a:prstGeom prst="rect">
            <a:avLst/>
          </a:prstGeom>
          <a:noFill/>
        </p:spPr>
        <p:txBody>
          <a:bodyPr wrap="none" rtlCol="0">
            <a:spAutoFit/>
          </a:bodyPr>
          <a:lstStyle/>
          <a:p>
            <a:r>
              <a:rPr lang="en-US" sz="1600" dirty="0" err="1" smtClean="0">
                <a:solidFill>
                  <a:srgbClr val="0070C0"/>
                </a:solidFill>
                <a:latin typeface="Tahoma" pitchFamily="34" charset="0"/>
                <a:ea typeface="Tahoma" pitchFamily="34" charset="0"/>
                <a:cs typeface="Tahoma" pitchFamily="34" charset="0"/>
              </a:rPr>
              <a:t>float:none</a:t>
            </a:r>
            <a:r>
              <a:rPr lang="en-US" sz="1600" dirty="0" smtClean="0">
                <a:solidFill>
                  <a:srgbClr val="0070C0"/>
                </a:solidFill>
                <a:latin typeface="Tahoma" pitchFamily="34" charset="0"/>
                <a:ea typeface="Tahoma" pitchFamily="34" charset="0"/>
                <a:cs typeface="Tahoma" pitchFamily="34" charset="0"/>
              </a:rPr>
              <a:t>;</a:t>
            </a:r>
            <a:endParaRPr lang="th-TH" sz="1600" dirty="0">
              <a:solidFill>
                <a:srgbClr val="0070C0"/>
              </a:solidFill>
              <a:latin typeface="Tahoma" pitchFamily="34" charset="0"/>
              <a:ea typeface="Tahoma" pitchFamily="34" charset="0"/>
              <a:cs typeface="Tahoma" pitchFamily="34" charset="0"/>
            </a:endParaRPr>
          </a:p>
        </p:txBody>
      </p:sp>
      <p:sp>
        <p:nvSpPr>
          <p:cNvPr id="15" name="TextBox 14"/>
          <p:cNvSpPr txBox="1"/>
          <p:nvPr/>
        </p:nvSpPr>
        <p:spPr>
          <a:xfrm>
            <a:off x="4959298" y="2999691"/>
            <a:ext cx="1018227" cy="338554"/>
          </a:xfrm>
          <a:prstGeom prst="rect">
            <a:avLst/>
          </a:prstGeom>
          <a:noFill/>
        </p:spPr>
        <p:txBody>
          <a:bodyPr wrap="none" rtlCol="0">
            <a:spAutoFit/>
          </a:bodyPr>
          <a:lstStyle/>
          <a:p>
            <a:r>
              <a:rPr lang="en-US" sz="1600" dirty="0" err="1" smtClean="0">
                <a:solidFill>
                  <a:srgbClr val="0070C0"/>
                </a:solidFill>
                <a:latin typeface="Tahoma" pitchFamily="34" charset="0"/>
                <a:ea typeface="Tahoma" pitchFamily="34" charset="0"/>
                <a:cs typeface="Tahoma" pitchFamily="34" charset="0"/>
              </a:rPr>
              <a:t>float:left</a:t>
            </a:r>
            <a:r>
              <a:rPr lang="en-US" sz="1600" dirty="0" smtClean="0">
                <a:solidFill>
                  <a:srgbClr val="0070C0"/>
                </a:solidFill>
                <a:latin typeface="Tahoma" pitchFamily="34" charset="0"/>
                <a:ea typeface="Tahoma" pitchFamily="34" charset="0"/>
                <a:cs typeface="Tahoma" pitchFamily="34" charset="0"/>
              </a:rPr>
              <a:t>;</a:t>
            </a:r>
            <a:endParaRPr lang="th-TH" sz="1600" dirty="0">
              <a:solidFill>
                <a:srgbClr val="0070C0"/>
              </a:solidFill>
              <a:latin typeface="Tahoma" pitchFamily="34" charset="0"/>
              <a:ea typeface="Tahoma" pitchFamily="34" charset="0"/>
              <a:cs typeface="Tahoma" pitchFamily="34" charset="0"/>
            </a:endParaRPr>
          </a:p>
        </p:txBody>
      </p:sp>
      <p:sp>
        <p:nvSpPr>
          <p:cNvPr id="16" name="TextBox 15"/>
          <p:cNvSpPr txBox="1"/>
          <p:nvPr/>
        </p:nvSpPr>
        <p:spPr>
          <a:xfrm>
            <a:off x="4763731" y="4992320"/>
            <a:ext cx="1146468" cy="338554"/>
          </a:xfrm>
          <a:prstGeom prst="rect">
            <a:avLst/>
          </a:prstGeom>
          <a:noFill/>
        </p:spPr>
        <p:txBody>
          <a:bodyPr wrap="none" rtlCol="0">
            <a:spAutoFit/>
          </a:bodyPr>
          <a:lstStyle/>
          <a:p>
            <a:r>
              <a:rPr lang="en-US" sz="1600" dirty="0" err="1" smtClean="0">
                <a:solidFill>
                  <a:srgbClr val="0070C0"/>
                </a:solidFill>
                <a:latin typeface="Tahoma" pitchFamily="34" charset="0"/>
                <a:ea typeface="Tahoma" pitchFamily="34" charset="0"/>
                <a:cs typeface="Tahoma" pitchFamily="34" charset="0"/>
              </a:rPr>
              <a:t>float:right</a:t>
            </a:r>
            <a:r>
              <a:rPr lang="en-US" sz="1600" dirty="0" smtClean="0">
                <a:solidFill>
                  <a:srgbClr val="0070C0"/>
                </a:solidFill>
                <a:latin typeface="Tahoma" pitchFamily="34" charset="0"/>
                <a:ea typeface="Tahoma" pitchFamily="34" charset="0"/>
                <a:cs typeface="Tahoma" pitchFamily="34" charset="0"/>
              </a:rPr>
              <a:t>;</a:t>
            </a:r>
            <a:endParaRPr lang="th-TH" sz="1600" dirty="0">
              <a:solidFill>
                <a:srgbClr val="0070C0"/>
              </a:solidFill>
              <a:latin typeface="Tahoma" pitchFamily="34" charset="0"/>
              <a:ea typeface="Tahoma" pitchFamily="34" charset="0"/>
              <a:cs typeface="Tahoma" pitchFamily="34" charset="0"/>
            </a:endParaRPr>
          </a:p>
        </p:txBody>
      </p:sp>
      <p:sp>
        <p:nvSpPr>
          <p:cNvPr id="25" name="TextBox 24"/>
          <p:cNvSpPr txBox="1"/>
          <p:nvPr/>
        </p:nvSpPr>
        <p:spPr>
          <a:xfrm>
            <a:off x="492824" y="4252452"/>
            <a:ext cx="2406428" cy="338554"/>
          </a:xfrm>
          <a:prstGeom prst="rect">
            <a:avLst/>
          </a:prstGeom>
          <a:solidFill>
            <a:schemeClr val="bg1"/>
          </a:solidFill>
        </p:spPr>
        <p:txBody>
          <a:bodyPr wrap="none" rtlCol="0">
            <a:spAutoFit/>
          </a:bodyPr>
          <a:lstStyle/>
          <a:p>
            <a:r>
              <a:rPr lang="en-US" sz="1600" dirty="0" smtClean="0">
                <a:latin typeface="Courier New" pitchFamily="49" charset="0"/>
                <a:cs typeface="Courier New" pitchFamily="49" charset="0"/>
              </a:rPr>
              <a:t>      width: 80px;</a:t>
            </a:r>
            <a:endParaRPr lang="th-TH" sz="1600" dirty="0">
              <a:latin typeface="Courier New" pitchFamily="49" charset="0"/>
            </a:endParaRPr>
          </a:p>
        </p:txBody>
      </p:sp>
      <p:pic>
        <p:nvPicPr>
          <p:cNvPr id="1031" name="Picture 7"/>
          <p:cNvPicPr>
            <a:picLocks noChangeAspect="1" noChangeArrowheads="1"/>
          </p:cNvPicPr>
          <p:nvPr/>
        </p:nvPicPr>
        <p:blipFill>
          <a:blip r:embed="rId5" cstate="print"/>
          <a:srcRect/>
          <a:stretch>
            <a:fillRect/>
          </a:stretch>
        </p:blipFill>
        <p:spPr bwMode="auto">
          <a:xfrm>
            <a:off x="6005052" y="319548"/>
            <a:ext cx="2200275" cy="1737360"/>
          </a:xfrm>
          <a:prstGeom prst="rect">
            <a:avLst/>
          </a:prstGeom>
          <a:noFill/>
          <a:ln w="9525">
            <a:noFill/>
            <a:miter lim="800000"/>
            <a:headEnd/>
            <a:tailEnd/>
          </a:ln>
        </p:spPr>
      </p:pic>
      <p:pic>
        <p:nvPicPr>
          <p:cNvPr id="1030" name="Picture 6"/>
          <p:cNvPicPr>
            <a:picLocks noChangeAspect="1" noChangeArrowheads="1"/>
          </p:cNvPicPr>
          <p:nvPr/>
        </p:nvPicPr>
        <p:blipFill>
          <a:blip r:embed="rId6" cstate="print"/>
          <a:srcRect/>
          <a:stretch>
            <a:fillRect/>
          </a:stretch>
        </p:blipFill>
        <p:spPr bwMode="auto">
          <a:xfrm>
            <a:off x="6002592" y="2300748"/>
            <a:ext cx="2200275" cy="1748790"/>
          </a:xfrm>
          <a:prstGeom prst="rect">
            <a:avLst/>
          </a:prstGeom>
          <a:noFill/>
          <a:ln w="9525">
            <a:noFill/>
            <a:miter lim="800000"/>
            <a:headEnd/>
            <a:tailEnd/>
          </a:ln>
        </p:spPr>
      </p:pic>
      <p:pic>
        <p:nvPicPr>
          <p:cNvPr id="1029" name="Picture 5"/>
          <p:cNvPicPr>
            <a:picLocks noChangeAspect="1" noChangeArrowheads="1"/>
          </p:cNvPicPr>
          <p:nvPr/>
        </p:nvPicPr>
        <p:blipFill>
          <a:blip r:embed="rId7" cstate="print"/>
          <a:srcRect/>
          <a:stretch>
            <a:fillRect/>
          </a:stretch>
        </p:blipFill>
        <p:spPr bwMode="auto">
          <a:xfrm>
            <a:off x="5990304" y="4281948"/>
            <a:ext cx="2205990" cy="174879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par>
                                <p:cTn id="8" presetID="5" presetClass="entr" presetSubtype="10" fill="hold" nodeType="withEffect">
                                  <p:stCondLst>
                                    <p:cond delay="0"/>
                                  </p:stCondLst>
                                  <p:childTnLst>
                                    <p:set>
                                      <p:cBhvr>
                                        <p:cTn id="9" dur="1" fill="hold">
                                          <p:stCondLst>
                                            <p:cond delay="0"/>
                                          </p:stCondLst>
                                        </p:cTn>
                                        <p:tgtEl>
                                          <p:spTgt spid="1031"/>
                                        </p:tgtEl>
                                        <p:attrNameLst>
                                          <p:attrName>style.visibility</p:attrName>
                                        </p:attrNameLst>
                                      </p:cBhvr>
                                      <p:to>
                                        <p:strVal val="visible"/>
                                      </p:to>
                                    </p:set>
                                    <p:animEffect transition="in" filter="checkerboard(across)">
                                      <p:cBhvr>
                                        <p:cTn id="10" dur="500"/>
                                        <p:tgtEl>
                                          <p:spTgt spid="1031"/>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checkerboard(across)">
                                      <p:cBhvr>
                                        <p:cTn id="15" dur="500"/>
                                        <p:tgtEl>
                                          <p:spTgt spid="15"/>
                                        </p:tgtEl>
                                      </p:cBhvr>
                                    </p:animEffect>
                                  </p:childTnLst>
                                </p:cTn>
                              </p:par>
                              <p:par>
                                <p:cTn id="16" presetID="5" presetClass="entr" presetSubtype="10" fill="hold" nodeType="withEffect">
                                  <p:stCondLst>
                                    <p:cond delay="0"/>
                                  </p:stCondLst>
                                  <p:childTnLst>
                                    <p:set>
                                      <p:cBhvr>
                                        <p:cTn id="17" dur="1" fill="hold">
                                          <p:stCondLst>
                                            <p:cond delay="0"/>
                                          </p:stCondLst>
                                        </p:cTn>
                                        <p:tgtEl>
                                          <p:spTgt spid="1030"/>
                                        </p:tgtEl>
                                        <p:attrNameLst>
                                          <p:attrName>style.visibility</p:attrName>
                                        </p:attrNameLst>
                                      </p:cBhvr>
                                      <p:to>
                                        <p:strVal val="visible"/>
                                      </p:to>
                                    </p:set>
                                    <p:animEffect transition="in" filter="checkerboard(across)">
                                      <p:cBhvr>
                                        <p:cTn id="18" dur="500"/>
                                        <p:tgtEl>
                                          <p:spTgt spid="1030"/>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checkerboard(across)">
                                      <p:cBhvr>
                                        <p:cTn id="23" dur="500"/>
                                        <p:tgtEl>
                                          <p:spTgt spid="16"/>
                                        </p:tgtEl>
                                      </p:cBhvr>
                                    </p:animEffect>
                                  </p:childTnLst>
                                </p:cTn>
                              </p:par>
                              <p:par>
                                <p:cTn id="24" presetID="5" presetClass="entr" presetSubtype="10" fill="hold" nodeType="withEffect">
                                  <p:stCondLst>
                                    <p:cond delay="0"/>
                                  </p:stCondLst>
                                  <p:childTnLst>
                                    <p:set>
                                      <p:cBhvr>
                                        <p:cTn id="25" dur="1" fill="hold">
                                          <p:stCondLst>
                                            <p:cond delay="0"/>
                                          </p:stCondLst>
                                        </p:cTn>
                                        <p:tgtEl>
                                          <p:spTgt spid="1029"/>
                                        </p:tgtEl>
                                        <p:attrNameLst>
                                          <p:attrName>style.visibility</p:attrName>
                                        </p:attrNameLst>
                                      </p:cBhvr>
                                      <p:to>
                                        <p:strVal val="visible"/>
                                      </p:to>
                                    </p:set>
                                    <p:animEffect transition="in" filter="checkerboard(across)">
                                      <p:cBhvr>
                                        <p:cTn id="26" dur="500"/>
                                        <p:tgtEl>
                                          <p:spTgt spid="1029"/>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checkerboard(across)">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xit" presetSubtype="10" fill="hold" nodeType="clickEffect">
                                  <p:stCondLst>
                                    <p:cond delay="0"/>
                                  </p:stCondLst>
                                  <p:childTnLst>
                                    <p:animEffect transition="out" filter="blinds(horizontal)">
                                      <p:cBhvr>
                                        <p:cTn id="35" dur="500"/>
                                        <p:tgtEl>
                                          <p:spTgt spid="1031"/>
                                        </p:tgtEl>
                                      </p:cBhvr>
                                    </p:animEffect>
                                    <p:set>
                                      <p:cBhvr>
                                        <p:cTn id="36" dur="1" fill="hold">
                                          <p:stCondLst>
                                            <p:cond delay="499"/>
                                          </p:stCondLst>
                                        </p:cTn>
                                        <p:tgtEl>
                                          <p:spTgt spid="1031"/>
                                        </p:tgtEl>
                                        <p:attrNameLst>
                                          <p:attrName>style.visibility</p:attrName>
                                        </p:attrNameLst>
                                      </p:cBhvr>
                                      <p:to>
                                        <p:strVal val="hidden"/>
                                      </p:to>
                                    </p:set>
                                  </p:childTnLst>
                                </p:cTn>
                              </p:par>
                              <p:par>
                                <p:cTn id="37" presetID="5" presetClass="entr" presetSubtype="10" fill="hold" nodeType="withEffect">
                                  <p:stCondLst>
                                    <p:cond delay="0"/>
                                  </p:stCondLst>
                                  <p:childTnLst>
                                    <p:set>
                                      <p:cBhvr>
                                        <p:cTn id="38" dur="1" fill="hold">
                                          <p:stCondLst>
                                            <p:cond delay="0"/>
                                          </p:stCondLst>
                                        </p:cTn>
                                        <p:tgtEl>
                                          <p:spTgt spid="1026"/>
                                        </p:tgtEl>
                                        <p:attrNameLst>
                                          <p:attrName>style.visibility</p:attrName>
                                        </p:attrNameLst>
                                      </p:cBhvr>
                                      <p:to>
                                        <p:strVal val="visible"/>
                                      </p:to>
                                    </p:set>
                                    <p:animEffect transition="in" filter="checkerboard(across)">
                                      <p:cBhvr>
                                        <p:cTn id="39" dur="500"/>
                                        <p:tgtEl>
                                          <p:spTgt spid="1026"/>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xit" presetSubtype="10" fill="hold" nodeType="clickEffect">
                                  <p:stCondLst>
                                    <p:cond delay="0"/>
                                  </p:stCondLst>
                                  <p:childTnLst>
                                    <p:animEffect transition="out" filter="blinds(horizontal)">
                                      <p:cBhvr>
                                        <p:cTn id="43" dur="500"/>
                                        <p:tgtEl>
                                          <p:spTgt spid="1030"/>
                                        </p:tgtEl>
                                      </p:cBhvr>
                                    </p:animEffect>
                                    <p:set>
                                      <p:cBhvr>
                                        <p:cTn id="44" dur="1" fill="hold">
                                          <p:stCondLst>
                                            <p:cond delay="499"/>
                                          </p:stCondLst>
                                        </p:cTn>
                                        <p:tgtEl>
                                          <p:spTgt spid="1030"/>
                                        </p:tgtEl>
                                        <p:attrNameLst>
                                          <p:attrName>style.visibility</p:attrName>
                                        </p:attrNameLst>
                                      </p:cBhvr>
                                      <p:to>
                                        <p:strVal val="hidden"/>
                                      </p:to>
                                    </p:set>
                                  </p:childTnLst>
                                </p:cTn>
                              </p:par>
                              <p:par>
                                <p:cTn id="45" presetID="5" presetClass="entr" presetSubtype="10" fill="hold" nodeType="withEffect">
                                  <p:stCondLst>
                                    <p:cond delay="0"/>
                                  </p:stCondLst>
                                  <p:childTnLst>
                                    <p:set>
                                      <p:cBhvr>
                                        <p:cTn id="46" dur="1" fill="hold">
                                          <p:stCondLst>
                                            <p:cond delay="0"/>
                                          </p:stCondLst>
                                        </p:cTn>
                                        <p:tgtEl>
                                          <p:spTgt spid="1027"/>
                                        </p:tgtEl>
                                        <p:attrNameLst>
                                          <p:attrName>style.visibility</p:attrName>
                                        </p:attrNameLst>
                                      </p:cBhvr>
                                      <p:to>
                                        <p:strVal val="visible"/>
                                      </p:to>
                                    </p:set>
                                    <p:animEffect transition="in" filter="checkerboard(across)">
                                      <p:cBhvr>
                                        <p:cTn id="47" dur="500"/>
                                        <p:tgtEl>
                                          <p:spTgt spid="102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nodeType="clickEffect">
                                  <p:stCondLst>
                                    <p:cond delay="0"/>
                                  </p:stCondLst>
                                  <p:childTnLst>
                                    <p:animEffect transition="out" filter="blinds(horizontal)">
                                      <p:cBhvr>
                                        <p:cTn id="51" dur="500"/>
                                        <p:tgtEl>
                                          <p:spTgt spid="1029"/>
                                        </p:tgtEl>
                                      </p:cBhvr>
                                    </p:animEffect>
                                    <p:set>
                                      <p:cBhvr>
                                        <p:cTn id="52" dur="1" fill="hold">
                                          <p:stCondLst>
                                            <p:cond delay="499"/>
                                          </p:stCondLst>
                                        </p:cTn>
                                        <p:tgtEl>
                                          <p:spTgt spid="1029"/>
                                        </p:tgtEl>
                                        <p:attrNameLst>
                                          <p:attrName>style.visibility</p:attrName>
                                        </p:attrNameLst>
                                      </p:cBhvr>
                                      <p:to>
                                        <p:strVal val="hidden"/>
                                      </p:to>
                                    </p:set>
                                  </p:childTnLst>
                                </p:cTn>
                              </p:par>
                              <p:par>
                                <p:cTn id="53" presetID="5" presetClass="entr" presetSubtype="10" fill="hold" nodeType="withEffect">
                                  <p:stCondLst>
                                    <p:cond delay="0"/>
                                  </p:stCondLst>
                                  <p:childTnLst>
                                    <p:set>
                                      <p:cBhvr>
                                        <p:cTn id="54" dur="1" fill="hold">
                                          <p:stCondLst>
                                            <p:cond delay="0"/>
                                          </p:stCondLst>
                                        </p:cTn>
                                        <p:tgtEl>
                                          <p:spTgt spid="1028"/>
                                        </p:tgtEl>
                                        <p:attrNameLst>
                                          <p:attrName>style.visibility</p:attrName>
                                        </p:attrNameLst>
                                      </p:cBhvr>
                                      <p:to>
                                        <p:strVal val="visible"/>
                                      </p:to>
                                    </p:set>
                                    <p:animEffect transition="in" filter="checkerboard(across)">
                                      <p:cBhvr>
                                        <p:cTn id="55"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2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clear</a:t>
            </a:r>
            <a:endParaRPr lang="th-TH" dirty="0"/>
          </a:p>
        </p:txBody>
      </p:sp>
      <p:sp>
        <p:nvSpPr>
          <p:cNvPr id="3" name="Content Placeholder 2"/>
          <p:cNvSpPr>
            <a:spLocks noGrp="1"/>
          </p:cNvSpPr>
          <p:nvPr>
            <p:ph idx="1"/>
          </p:nvPr>
        </p:nvSpPr>
        <p:spPr/>
        <p:txBody>
          <a:bodyPr/>
          <a:lstStyle/>
          <a:p>
            <a:r>
              <a:rPr lang="en-US" dirty="0" smtClean="0"/>
              <a:t>Clear : </a:t>
            </a:r>
            <a:r>
              <a:rPr lang="th-TH" dirty="0" smtClean="0"/>
              <a:t>การระบุว่าวาง </a:t>
            </a:r>
            <a:r>
              <a:rPr lang="en-US" dirty="0" smtClean="0"/>
              <a:t>element </a:t>
            </a:r>
            <a:r>
              <a:rPr lang="th-TH" dirty="0" smtClean="0"/>
              <a:t>ให้ด้านใดไม่มี </a:t>
            </a:r>
            <a:r>
              <a:rPr lang="en-US" dirty="0" smtClean="0"/>
              <a:t>floating element </a:t>
            </a:r>
          </a:p>
          <a:p>
            <a:pPr lvl="1"/>
            <a:r>
              <a:rPr lang="en-US" dirty="0" smtClean="0">
                <a:solidFill>
                  <a:schemeClr val="accent1">
                    <a:lumMod val="75000"/>
                  </a:schemeClr>
                </a:solidFill>
              </a:rPr>
              <a:t>CSS</a:t>
            </a:r>
            <a:r>
              <a:rPr lang="th-TH" dirty="0" smtClean="0"/>
              <a:t> </a:t>
            </a:r>
            <a:r>
              <a:rPr lang="en-US" dirty="0" smtClean="0"/>
              <a:t>–</a:t>
            </a:r>
            <a:r>
              <a:rPr lang="th-TH" dirty="0" smtClean="0"/>
              <a:t> </a:t>
            </a:r>
            <a:r>
              <a:rPr lang="en-US" sz="1800" b="1" dirty="0" err="1" smtClean="0">
                <a:solidFill>
                  <a:srgbClr val="0000CC"/>
                </a:solidFill>
                <a:latin typeface="Courier New" pitchFamily="49" charset="0"/>
                <a:cs typeface="Courier New" pitchFamily="49" charset="0"/>
              </a:rPr>
              <a:t>clear:</a:t>
            </a:r>
            <a:r>
              <a:rPr lang="en-US" sz="1800" b="1" i="1" dirty="0" err="1" smtClean="0">
                <a:solidFill>
                  <a:srgbClr val="00B050"/>
                </a:solidFill>
                <a:latin typeface="Courier New" pitchFamily="49" charset="0"/>
                <a:cs typeface="Courier New" pitchFamily="49" charset="0"/>
              </a:rPr>
              <a:t>value</a:t>
            </a:r>
            <a:r>
              <a:rPr lang="en-US" sz="1800" b="1" dirty="0" smtClean="0">
                <a:solidFill>
                  <a:srgbClr val="0000CC"/>
                </a:solidFill>
                <a:latin typeface="Courier New" pitchFamily="49" charset="0"/>
                <a:cs typeface="Courier New" pitchFamily="49" charset="0"/>
              </a:rPr>
              <a:t>;</a:t>
            </a:r>
          </a:p>
          <a:p>
            <a:pPr lvl="1"/>
            <a:r>
              <a:rPr lang="th-TH" dirty="0" smtClean="0"/>
              <a:t>โดย </a:t>
            </a:r>
            <a:r>
              <a:rPr lang="en-US" dirty="0" smtClean="0"/>
              <a:t>value </a:t>
            </a:r>
            <a:r>
              <a:rPr lang="th-TH" dirty="0" smtClean="0"/>
              <a:t>มีค่าที่เป็นได้ </a:t>
            </a:r>
            <a:r>
              <a:rPr lang="en-US" dirty="0" smtClean="0"/>
              <a:t>(</a:t>
            </a:r>
            <a:r>
              <a:rPr lang="th-TH" dirty="0" smtClean="0"/>
              <a:t>แสดงแบบ </a:t>
            </a:r>
            <a:r>
              <a:rPr lang="en-US" dirty="0" smtClean="0"/>
              <a:t>inline)</a:t>
            </a:r>
          </a:p>
          <a:p>
            <a:pPr lvl="2"/>
            <a:r>
              <a:rPr lang="en-GB" sz="1400" b="1" dirty="0" smtClean="0">
                <a:solidFill>
                  <a:srgbClr val="008000"/>
                </a:solidFill>
                <a:latin typeface="Courier New" pitchFamily="49" charset="0"/>
                <a:cs typeface="Courier New" pitchFamily="49" charset="0"/>
              </a:rPr>
              <a:t>none </a:t>
            </a:r>
            <a:r>
              <a:rPr lang="en-GB" dirty="0" smtClean="0"/>
              <a:t>(</a:t>
            </a:r>
            <a:r>
              <a:rPr lang="th-TH" dirty="0" smtClean="0"/>
              <a:t>ค่าปริยาย</a:t>
            </a:r>
            <a:r>
              <a:rPr lang="en-GB" dirty="0" smtClean="0"/>
              <a:t>) – </a:t>
            </a:r>
            <a:r>
              <a:rPr lang="th-TH" dirty="0" smtClean="0"/>
              <a:t>อนุญาตให้มี </a:t>
            </a:r>
            <a:r>
              <a:rPr lang="en-US" dirty="0" smtClean="0"/>
              <a:t>floating</a:t>
            </a:r>
            <a:r>
              <a:rPr lang="th-TH" dirty="0" smtClean="0"/>
              <a:t> </a:t>
            </a:r>
            <a:r>
              <a:rPr lang="en-US" dirty="0" smtClean="0"/>
              <a:t>element </a:t>
            </a:r>
            <a:r>
              <a:rPr lang="th-TH" dirty="0" smtClean="0"/>
              <a:t>ได้ทั้งด้านซ้ายและขวา</a:t>
            </a:r>
            <a:endParaRPr lang="en-GB" dirty="0" smtClean="0"/>
          </a:p>
          <a:p>
            <a:pPr lvl="2"/>
            <a:r>
              <a:rPr lang="en-GB" sz="1400" b="1" dirty="0" smtClean="0">
                <a:solidFill>
                  <a:srgbClr val="008000"/>
                </a:solidFill>
                <a:latin typeface="Courier New" pitchFamily="49" charset="0"/>
                <a:cs typeface="Courier New" pitchFamily="49" charset="0"/>
              </a:rPr>
              <a:t>left</a:t>
            </a:r>
            <a:r>
              <a:rPr lang="en-GB" dirty="0" smtClean="0"/>
              <a:t> – </a:t>
            </a:r>
            <a:r>
              <a:rPr lang="th-TH" dirty="0" smtClean="0"/>
              <a:t> ให้ด้านซ้ายว่าง (</a:t>
            </a:r>
            <a:r>
              <a:rPr lang="th-TH" u="sng" dirty="0" smtClean="0"/>
              <a:t>ไม่</a:t>
            </a:r>
            <a:r>
              <a:rPr lang="th-TH" dirty="0" smtClean="0"/>
              <a:t>ให้มี </a:t>
            </a:r>
            <a:r>
              <a:rPr lang="en-US" dirty="0" smtClean="0"/>
              <a:t>floating</a:t>
            </a:r>
            <a:r>
              <a:rPr lang="th-TH" dirty="0" smtClean="0"/>
              <a:t> </a:t>
            </a:r>
            <a:r>
              <a:rPr lang="en-US" dirty="0" smtClean="0"/>
              <a:t>element </a:t>
            </a:r>
            <a:r>
              <a:rPr lang="th-TH" dirty="0" smtClean="0"/>
              <a:t>ด้านซ้าย)</a:t>
            </a:r>
            <a:endParaRPr lang="en-GB" dirty="0" smtClean="0"/>
          </a:p>
          <a:p>
            <a:pPr lvl="2"/>
            <a:r>
              <a:rPr lang="en-GB" sz="1400" b="1" dirty="0" smtClean="0">
                <a:solidFill>
                  <a:srgbClr val="008000"/>
                </a:solidFill>
                <a:latin typeface="Courier New" pitchFamily="49" charset="0"/>
                <a:cs typeface="Courier New" pitchFamily="49" charset="0"/>
              </a:rPr>
              <a:t>right </a:t>
            </a:r>
            <a:r>
              <a:rPr lang="en-GB" dirty="0" smtClean="0"/>
              <a:t>– </a:t>
            </a:r>
            <a:r>
              <a:rPr lang="th-TH" dirty="0" smtClean="0"/>
              <a:t>ให้ด้านขวาว่าง  (</a:t>
            </a:r>
            <a:r>
              <a:rPr lang="th-TH" u="sng" dirty="0" smtClean="0"/>
              <a:t>ไม่</a:t>
            </a:r>
            <a:r>
              <a:rPr lang="th-TH" dirty="0" smtClean="0"/>
              <a:t>ให้มี </a:t>
            </a:r>
            <a:r>
              <a:rPr lang="en-US" dirty="0" smtClean="0"/>
              <a:t>floating</a:t>
            </a:r>
            <a:r>
              <a:rPr lang="th-TH" dirty="0" smtClean="0"/>
              <a:t> </a:t>
            </a:r>
            <a:r>
              <a:rPr lang="en-US" dirty="0" smtClean="0"/>
              <a:t>element </a:t>
            </a:r>
            <a:r>
              <a:rPr lang="th-TH" dirty="0" smtClean="0"/>
              <a:t>ด้านขวา)</a:t>
            </a:r>
            <a:endParaRPr lang="en-US" dirty="0" smtClean="0"/>
          </a:p>
          <a:p>
            <a:pPr lvl="2"/>
            <a:r>
              <a:rPr lang="en-US" sz="1400" b="1" dirty="0" smtClean="0">
                <a:solidFill>
                  <a:srgbClr val="008000"/>
                </a:solidFill>
                <a:latin typeface="Courier New" pitchFamily="49" charset="0"/>
                <a:cs typeface="Courier New" pitchFamily="49" charset="0"/>
              </a:rPr>
              <a:t>both </a:t>
            </a:r>
            <a:r>
              <a:rPr lang="en-GB" dirty="0" smtClean="0"/>
              <a:t>– </a:t>
            </a:r>
            <a:r>
              <a:rPr lang="th-TH" dirty="0" smtClean="0"/>
              <a:t>ว่างทั้งสองด้าน (</a:t>
            </a:r>
            <a:r>
              <a:rPr lang="th-TH" u="sng" dirty="0" smtClean="0"/>
              <a:t>ไม่</a:t>
            </a:r>
            <a:r>
              <a:rPr lang="th-TH" dirty="0" smtClean="0"/>
              <a:t>มี </a:t>
            </a:r>
            <a:r>
              <a:rPr lang="en-US" dirty="0" smtClean="0"/>
              <a:t>floating</a:t>
            </a:r>
            <a:r>
              <a:rPr lang="th-TH" dirty="0" smtClean="0"/>
              <a:t> </a:t>
            </a:r>
            <a:r>
              <a:rPr lang="en-US" dirty="0" smtClean="0"/>
              <a:t>element </a:t>
            </a:r>
            <a:r>
              <a:rPr lang="th-TH" dirty="0" smtClean="0"/>
              <a:t>ทั้งด้านซ้ายและขวา )</a:t>
            </a:r>
            <a:endParaRPr lang="en-GB" dirty="0" smtClean="0"/>
          </a:p>
          <a:p>
            <a:r>
              <a:rPr lang="th-TH" dirty="0" smtClean="0"/>
              <a:t>มักใช้ช่วยควบคุมการไหลของ </a:t>
            </a:r>
            <a:r>
              <a:rPr lang="en-US" dirty="0" smtClean="0"/>
              <a:t>float </a:t>
            </a:r>
            <a:r>
              <a:rPr lang="th-TH" dirty="0" smtClean="0"/>
              <a:t>เพื่อ</a:t>
            </a:r>
            <a:r>
              <a:rPr lang="en-US" dirty="0" smtClean="0"/>
              <a:t> reset (</a:t>
            </a:r>
            <a:r>
              <a:rPr lang="th-TH" dirty="0" smtClean="0"/>
              <a:t>ยกเลิก</a:t>
            </a:r>
            <a:r>
              <a:rPr lang="en-US" dirty="0" smtClean="0"/>
              <a:t>)</a:t>
            </a:r>
            <a:r>
              <a:rPr lang="th-TH" dirty="0" smtClean="0"/>
              <a:t> หรือบอกการสิ้นสุด </a:t>
            </a:r>
            <a:r>
              <a:rPr lang="en-US" dirty="0" smtClean="0"/>
              <a:t>float</a:t>
            </a:r>
            <a:endParaRPr lang="th-TH" dirty="0"/>
          </a:p>
        </p:txBody>
      </p:sp>
      <p:sp>
        <p:nvSpPr>
          <p:cNvPr id="4" name="Date Placeholder 3"/>
          <p:cNvSpPr>
            <a:spLocks noGrp="1"/>
          </p:cNvSpPr>
          <p:nvPr>
            <p:ph type="dt" sz="half" idx="10"/>
          </p:nvPr>
        </p:nvSpPr>
        <p:spPr/>
        <p:txBody>
          <a:bodyPr/>
          <a:lstStyle/>
          <a:p>
            <a:pPr>
              <a:defRPr/>
            </a:pPr>
            <a:r>
              <a:rPr lang="en-US" smtClean="0"/>
              <a:t>Lecture 03</a:t>
            </a:r>
            <a:endParaRPr lang="en-US" altLang="en-US" dirty="0"/>
          </a:p>
        </p:txBody>
      </p:sp>
      <p:sp>
        <p:nvSpPr>
          <p:cNvPr id="5" name="Footer Placeholder 4"/>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6" name="Slide Number Placeholder 5"/>
          <p:cNvSpPr>
            <a:spLocks noGrp="1"/>
          </p:cNvSpPr>
          <p:nvPr>
            <p:ph type="sldNum" sz="quarter" idx="12"/>
          </p:nvPr>
        </p:nvSpPr>
        <p:spPr/>
        <p:txBody>
          <a:bodyPr/>
          <a:lstStyle/>
          <a:p>
            <a:pPr>
              <a:defRPr/>
            </a:pPr>
            <a:r>
              <a:rPr lang="en-US" smtClean="0"/>
              <a:t> </a:t>
            </a:r>
            <a:fld id="{0FE66F75-09C2-4BED-B820-80EFA7AA6B7C}"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th-TH" smtClean="0"/>
              <a:t>การกำหนด </a:t>
            </a:r>
            <a:r>
              <a:rPr lang="en-US" smtClean="0"/>
              <a:t>Style </a:t>
            </a:r>
            <a:r>
              <a:rPr lang="th-TH" smtClean="0"/>
              <a:t>ให้กับ </a:t>
            </a:r>
            <a:r>
              <a:rPr lang="en-US" smtClean="0"/>
              <a:t>element</a:t>
            </a:r>
            <a:endParaRPr lang="en-US" dirty="0" smtClean="0"/>
          </a:p>
        </p:txBody>
      </p:sp>
      <p:sp>
        <p:nvSpPr>
          <p:cNvPr id="44035" name="Rectangle 3"/>
          <p:cNvSpPr>
            <a:spLocks noGrp="1" noChangeArrowheads="1"/>
          </p:cNvSpPr>
          <p:nvPr>
            <p:ph idx="1"/>
          </p:nvPr>
        </p:nvSpPr>
        <p:spPr/>
        <p:txBody>
          <a:bodyPr>
            <a:normAutofit lnSpcReduction="10000"/>
          </a:bodyPr>
          <a:lstStyle/>
          <a:p>
            <a:r>
              <a:rPr lang="th-TH" dirty="0" smtClean="0"/>
              <a:t>สามารถ</a:t>
            </a:r>
            <a:r>
              <a:rPr lang="th-TH" i="1" dirty="0" smtClean="0">
                <a:solidFill>
                  <a:schemeClr val="accent1">
                    <a:lumMod val="50000"/>
                  </a:schemeClr>
                </a:solidFill>
              </a:rPr>
              <a:t>กำหนด </a:t>
            </a:r>
            <a:r>
              <a:rPr lang="en-US" i="1" dirty="0" smtClean="0">
                <a:solidFill>
                  <a:schemeClr val="accent1">
                    <a:lumMod val="50000"/>
                  </a:schemeClr>
                </a:solidFill>
              </a:rPr>
              <a:t>Style </a:t>
            </a:r>
            <a:r>
              <a:rPr lang="th-TH" dirty="0" smtClean="0"/>
              <a:t>ได้ </a:t>
            </a:r>
            <a:r>
              <a:rPr lang="en-US" dirty="0" smtClean="0"/>
              <a:t>3 </a:t>
            </a:r>
            <a:r>
              <a:rPr lang="th-TH" dirty="0" smtClean="0"/>
              <a:t>ลักษณะ</a:t>
            </a:r>
            <a:endParaRPr lang="en-US" dirty="0" smtClean="0"/>
          </a:p>
          <a:p>
            <a:pPr lvl="1"/>
            <a:r>
              <a:rPr lang="en-US" b="1" dirty="0" smtClean="0">
                <a:solidFill>
                  <a:schemeClr val="accent1">
                    <a:lumMod val="75000"/>
                  </a:schemeClr>
                </a:solidFill>
              </a:rPr>
              <a:t>Inline Styles</a:t>
            </a:r>
          </a:p>
          <a:p>
            <a:pPr lvl="2"/>
            <a:r>
              <a:rPr lang="th-TH" dirty="0" smtClean="0"/>
              <a:t>เพิ่ม </a:t>
            </a:r>
            <a:r>
              <a:rPr lang="en-US" dirty="0" smtClean="0"/>
              <a:t>style attribute</a:t>
            </a:r>
            <a:r>
              <a:rPr lang="th-TH" dirty="0" smtClean="0"/>
              <a:t>ให้กับ </a:t>
            </a:r>
            <a:r>
              <a:rPr lang="en-US" dirty="0" smtClean="0"/>
              <a:t>element </a:t>
            </a:r>
            <a:r>
              <a:rPr lang="th-TH" dirty="0" smtClean="0"/>
              <a:t>ใด </a:t>
            </a:r>
            <a:r>
              <a:rPr lang="en-US" dirty="0" smtClean="0"/>
              <a:t>element </a:t>
            </a:r>
            <a:r>
              <a:rPr lang="th-TH" dirty="0" smtClean="0"/>
              <a:t>หนึ่งในเอกสารโดยตรง</a:t>
            </a:r>
            <a:endParaRPr lang="en-US" dirty="0" smtClean="0"/>
          </a:p>
          <a:p>
            <a:pPr lvl="2"/>
            <a:r>
              <a:rPr lang="th-TH" dirty="0" smtClean="0"/>
              <a:t>ให้ผลกับเฉพาะ </a:t>
            </a:r>
            <a:r>
              <a:rPr lang="en-US" dirty="0" smtClean="0"/>
              <a:t>element</a:t>
            </a:r>
            <a:endParaRPr lang="th-TH" dirty="0" smtClean="0"/>
          </a:p>
          <a:p>
            <a:pPr lvl="1"/>
            <a:r>
              <a:rPr lang="en-US" b="1" dirty="0" smtClean="0">
                <a:solidFill>
                  <a:schemeClr val="accent1">
                    <a:lumMod val="75000"/>
                  </a:schemeClr>
                </a:solidFill>
              </a:rPr>
              <a:t>Document-level Style Sheets</a:t>
            </a:r>
          </a:p>
          <a:p>
            <a:pPr lvl="2"/>
            <a:r>
              <a:rPr lang="th-TH" dirty="0" smtClean="0"/>
              <a:t>สร้าง </a:t>
            </a:r>
            <a:r>
              <a:rPr lang="en-US" dirty="0" smtClean="0"/>
              <a:t>styles </a:t>
            </a:r>
            <a:r>
              <a:rPr lang="th-TH" dirty="0" smtClean="0"/>
              <a:t>เพื่อใช้กับทั้งเอกสารโดยประกาศไว้ใน </a:t>
            </a:r>
            <a:r>
              <a:rPr lang="en-US" dirty="0" smtClean="0"/>
              <a:t>head tag </a:t>
            </a:r>
          </a:p>
          <a:p>
            <a:pPr lvl="2"/>
            <a:r>
              <a:rPr lang="th-TH" dirty="0" smtClean="0"/>
              <a:t>ให้ผลกับทุก </a:t>
            </a:r>
            <a:r>
              <a:rPr lang="en-US" dirty="0" smtClean="0"/>
              <a:t>selector </a:t>
            </a:r>
            <a:r>
              <a:rPr lang="th-TH" dirty="0" smtClean="0"/>
              <a:t>ในเอกสารนั้น</a:t>
            </a:r>
            <a:endParaRPr lang="en-US" dirty="0" smtClean="0"/>
          </a:p>
          <a:p>
            <a:pPr lvl="1"/>
            <a:r>
              <a:rPr lang="en-US" b="1" dirty="0" smtClean="0">
                <a:solidFill>
                  <a:schemeClr val="accent1">
                    <a:lumMod val="75000"/>
                  </a:schemeClr>
                </a:solidFill>
              </a:rPr>
              <a:t>External Style Sheets</a:t>
            </a:r>
          </a:p>
          <a:p>
            <a:pPr lvl="2"/>
            <a:r>
              <a:rPr lang="th-TH" dirty="0" smtClean="0"/>
              <a:t>สร้างไฟล์ </a:t>
            </a:r>
            <a:r>
              <a:rPr lang="en-US" dirty="0" smtClean="0"/>
              <a:t>style </a:t>
            </a:r>
            <a:r>
              <a:rPr lang="th-TH" dirty="0" smtClean="0"/>
              <a:t>แยกต่างหาก สามารถนำไปใช้ได้กับหลาย ๆ เอกสาร</a:t>
            </a:r>
            <a:r>
              <a:rPr lang="en-US" dirty="0" smtClean="0"/>
              <a:t> </a:t>
            </a:r>
            <a:r>
              <a:rPr lang="th-TH" dirty="0" smtClean="0"/>
              <a:t>การนำมาใช้กับเอกสารประกาศการเชื่อมโดย </a:t>
            </a:r>
            <a:r>
              <a:rPr lang="en-US" dirty="0" smtClean="0"/>
              <a:t>link </a:t>
            </a:r>
            <a:r>
              <a:rPr lang="th-TH" dirty="0" smtClean="0"/>
              <a:t>ใน </a:t>
            </a:r>
            <a:r>
              <a:rPr lang="en-US" dirty="0" smtClean="0"/>
              <a:t>head</a:t>
            </a:r>
            <a:r>
              <a:rPr lang="th-TH" dirty="0" smtClean="0"/>
              <a:t> </a:t>
            </a:r>
            <a:r>
              <a:rPr lang="en-US" dirty="0" smtClean="0"/>
              <a:t>tag </a:t>
            </a:r>
            <a:r>
              <a:rPr lang="th-TH" dirty="0" smtClean="0"/>
              <a:t>หรือใช้ </a:t>
            </a:r>
            <a:r>
              <a:rPr lang="en-US" dirty="0" smtClean="0"/>
              <a:t>@import</a:t>
            </a:r>
            <a:r>
              <a:rPr lang="th-TH" dirty="0" smtClean="0"/>
              <a:t> </a:t>
            </a:r>
            <a:r>
              <a:rPr lang="en-US" dirty="0" smtClean="0"/>
              <a:t>directive </a:t>
            </a:r>
            <a:r>
              <a:rPr lang="th-TH" dirty="0" smtClean="0"/>
              <a:t>ใน </a:t>
            </a:r>
            <a:r>
              <a:rPr lang="en-US" dirty="0" smtClean="0"/>
              <a:t>style  tag</a:t>
            </a:r>
          </a:p>
        </p:txBody>
      </p:sp>
      <p:sp>
        <p:nvSpPr>
          <p:cNvPr id="44036" name="Date Placeholder 6"/>
          <p:cNvSpPr>
            <a:spLocks noGrp="1"/>
          </p:cNvSpPr>
          <p:nvPr>
            <p:ph type="dt" sz="quarter" idx="10"/>
          </p:nvPr>
        </p:nvSpPr>
        <p:spPr/>
        <p:txBody>
          <a:bodyPr/>
          <a:lstStyle/>
          <a:p>
            <a:r>
              <a:rPr lang="en-US" smtClean="0"/>
              <a:t>Lecture 03</a:t>
            </a:r>
            <a:endParaRPr lang="en-US" altLang="en-US"/>
          </a:p>
        </p:txBody>
      </p:sp>
      <p:sp>
        <p:nvSpPr>
          <p:cNvPr id="44038" name="Footer Placeholder 8"/>
          <p:cNvSpPr>
            <a:spLocks noGrp="1"/>
          </p:cNvSpPr>
          <p:nvPr>
            <p:ph type="ftr" sz="quarter" idx="11"/>
          </p:nvPr>
        </p:nvSpPr>
        <p:spPr/>
        <p:txBody>
          <a:bodyPr/>
          <a:lstStyle/>
          <a:p>
            <a:r>
              <a:rPr lang="en-US" smtClean="0"/>
              <a:t>CS 485 Web ApplicationDevelopment © 2016 by Y. Temtanapat</a:t>
            </a:r>
            <a:endParaRPr lang="en-US" dirty="0"/>
          </a:p>
        </p:txBody>
      </p:sp>
      <p:sp>
        <p:nvSpPr>
          <p:cNvPr id="44037" name="Slide Number Placeholder 7"/>
          <p:cNvSpPr>
            <a:spLocks noGrp="1"/>
          </p:cNvSpPr>
          <p:nvPr>
            <p:ph type="sldNum" sz="quarter" idx="12"/>
          </p:nvPr>
        </p:nvSpPr>
        <p:spPr/>
        <p:txBody>
          <a:bodyPr/>
          <a:lstStyle/>
          <a:p>
            <a:r>
              <a:rPr lang="en-US" smtClean="0"/>
              <a:t> </a:t>
            </a:r>
            <a:fld id="{01DBBE80-3253-4C53-A877-E136119CDB6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4800600" y="2237936"/>
            <a:ext cx="3082290" cy="1880235"/>
            <a:chOff x="4800600" y="2237936"/>
            <a:chExt cx="3082290" cy="1880235"/>
          </a:xfrm>
        </p:grpSpPr>
        <p:sp>
          <p:nvSpPr>
            <p:cNvPr id="24" name="TextBox 23"/>
            <p:cNvSpPr txBox="1"/>
            <p:nvPr/>
          </p:nvSpPr>
          <p:spPr>
            <a:xfrm>
              <a:off x="4800600" y="2999691"/>
              <a:ext cx="1149798" cy="584775"/>
            </a:xfrm>
            <a:prstGeom prst="rect">
              <a:avLst/>
            </a:prstGeom>
            <a:solidFill>
              <a:schemeClr val="bg1"/>
            </a:solidFill>
          </p:spPr>
          <p:txBody>
            <a:bodyPr wrap="none" rIns="36000" rtlCol="0">
              <a:spAutoFit/>
            </a:bodyPr>
            <a:lstStyle/>
            <a:p>
              <a:r>
                <a:rPr lang="en-US" sz="1600" dirty="0" err="1" smtClean="0">
                  <a:solidFill>
                    <a:srgbClr val="0070C0"/>
                  </a:solidFill>
                  <a:latin typeface="Tahoma" pitchFamily="34" charset="0"/>
                  <a:ea typeface="Tahoma" pitchFamily="34" charset="0"/>
                  <a:cs typeface="Tahoma" pitchFamily="34" charset="0"/>
                </a:rPr>
                <a:t>float:left</a:t>
              </a:r>
              <a:r>
                <a:rPr lang="en-US" sz="1600" dirty="0" smtClean="0">
                  <a:solidFill>
                    <a:srgbClr val="0070C0"/>
                  </a:solidFill>
                  <a:latin typeface="Tahoma" pitchFamily="34" charset="0"/>
                  <a:ea typeface="Tahoma" pitchFamily="34" charset="0"/>
                  <a:cs typeface="Tahoma" pitchFamily="34" charset="0"/>
                </a:rPr>
                <a:t>;</a:t>
              </a:r>
            </a:p>
            <a:p>
              <a:r>
                <a:rPr lang="en-US" sz="1600" dirty="0" err="1" smtClean="0">
                  <a:solidFill>
                    <a:srgbClr val="0070C0"/>
                  </a:solidFill>
                  <a:latin typeface="Tahoma" pitchFamily="34" charset="0"/>
                  <a:ea typeface="Tahoma" pitchFamily="34" charset="0"/>
                  <a:cs typeface="Tahoma" pitchFamily="34" charset="0"/>
                </a:rPr>
                <a:t>clear:none</a:t>
              </a:r>
              <a:r>
                <a:rPr lang="en-US" sz="1600" dirty="0" smtClean="0">
                  <a:solidFill>
                    <a:srgbClr val="0070C0"/>
                  </a:solidFill>
                  <a:latin typeface="Tahoma" pitchFamily="34" charset="0"/>
                  <a:ea typeface="Tahoma" pitchFamily="34" charset="0"/>
                  <a:cs typeface="Tahoma" pitchFamily="34" charset="0"/>
                </a:rPr>
                <a:t>;</a:t>
              </a:r>
              <a:endParaRPr lang="th-TH" sz="1600" dirty="0">
                <a:solidFill>
                  <a:srgbClr val="0070C0"/>
                </a:solidFill>
                <a:latin typeface="Tahoma" pitchFamily="34" charset="0"/>
                <a:ea typeface="Tahoma" pitchFamily="34" charset="0"/>
                <a:cs typeface="Tahoma" pitchFamily="34" charset="0"/>
              </a:endParaRPr>
            </a:p>
          </p:txBody>
        </p:sp>
        <p:pic>
          <p:nvPicPr>
            <p:cNvPr id="9" name="Picture 6"/>
            <p:cNvPicPr>
              <a:picLocks noChangeAspect="1" noChangeArrowheads="1"/>
            </p:cNvPicPr>
            <p:nvPr/>
          </p:nvPicPr>
          <p:blipFill>
            <a:blip r:embed="rId2" cstate="print"/>
            <a:srcRect/>
            <a:stretch>
              <a:fillRect/>
            </a:stretch>
          </p:blipFill>
          <p:spPr bwMode="auto">
            <a:xfrm>
              <a:off x="6019800" y="2237936"/>
              <a:ext cx="1863090" cy="1880235"/>
            </a:xfrm>
            <a:prstGeom prst="rect">
              <a:avLst/>
            </a:prstGeom>
            <a:noFill/>
            <a:ln w="9525">
              <a:solidFill>
                <a:schemeClr val="accent4">
                  <a:lumMod val="75000"/>
                </a:schemeClr>
              </a:solidFill>
              <a:miter lim="800000"/>
              <a:headEnd/>
              <a:tailEnd/>
            </a:ln>
          </p:spPr>
        </p:pic>
      </p:grpSp>
      <p:grpSp>
        <p:nvGrpSpPr>
          <p:cNvPr id="21" name="Group 20"/>
          <p:cNvGrpSpPr/>
          <p:nvPr/>
        </p:nvGrpSpPr>
        <p:grpSpPr>
          <a:xfrm>
            <a:off x="4782165" y="4191000"/>
            <a:ext cx="3077865" cy="1857375"/>
            <a:chOff x="4782165" y="4191000"/>
            <a:chExt cx="3077865" cy="1857375"/>
          </a:xfrm>
        </p:grpSpPr>
        <p:pic>
          <p:nvPicPr>
            <p:cNvPr id="7" name="Picture 4"/>
            <p:cNvPicPr>
              <a:picLocks noChangeAspect="1" noChangeArrowheads="1"/>
            </p:cNvPicPr>
            <p:nvPr/>
          </p:nvPicPr>
          <p:blipFill>
            <a:blip r:embed="rId3" cstate="print"/>
            <a:srcRect/>
            <a:stretch>
              <a:fillRect/>
            </a:stretch>
          </p:blipFill>
          <p:spPr bwMode="auto">
            <a:xfrm>
              <a:off x="6019800" y="4191000"/>
              <a:ext cx="1840230" cy="1857375"/>
            </a:xfrm>
            <a:prstGeom prst="rect">
              <a:avLst/>
            </a:prstGeom>
            <a:noFill/>
            <a:ln w="9525">
              <a:solidFill>
                <a:schemeClr val="accent4">
                  <a:lumMod val="75000"/>
                </a:schemeClr>
              </a:solidFill>
              <a:miter lim="800000"/>
              <a:headEnd/>
              <a:tailEnd/>
            </a:ln>
          </p:spPr>
        </p:pic>
        <p:sp>
          <p:nvSpPr>
            <p:cNvPr id="20" name="TextBox 19"/>
            <p:cNvSpPr txBox="1"/>
            <p:nvPr/>
          </p:nvSpPr>
          <p:spPr>
            <a:xfrm>
              <a:off x="4782165" y="4972660"/>
              <a:ext cx="1205779" cy="584775"/>
            </a:xfrm>
            <a:prstGeom prst="rect">
              <a:avLst/>
            </a:prstGeom>
            <a:solidFill>
              <a:schemeClr val="bg1"/>
            </a:solidFill>
          </p:spPr>
          <p:txBody>
            <a:bodyPr wrap="none" rtlCol="0">
              <a:spAutoFit/>
            </a:bodyPr>
            <a:lstStyle/>
            <a:p>
              <a:r>
                <a:rPr lang="en-US" sz="1600" dirty="0" err="1" smtClean="0">
                  <a:solidFill>
                    <a:srgbClr val="0070C0"/>
                  </a:solidFill>
                  <a:latin typeface="Tahoma" pitchFamily="34" charset="0"/>
                  <a:ea typeface="Tahoma" pitchFamily="34" charset="0"/>
                  <a:cs typeface="Tahoma" pitchFamily="34" charset="0"/>
                </a:rPr>
                <a:t>float:right</a:t>
              </a:r>
              <a:r>
                <a:rPr lang="en-US" sz="1600" dirty="0" smtClean="0">
                  <a:solidFill>
                    <a:srgbClr val="0070C0"/>
                  </a:solidFill>
                  <a:latin typeface="Tahoma" pitchFamily="34" charset="0"/>
                  <a:ea typeface="Tahoma" pitchFamily="34" charset="0"/>
                  <a:cs typeface="Tahoma" pitchFamily="34" charset="0"/>
                </a:rPr>
                <a:t>;</a:t>
              </a:r>
            </a:p>
            <a:p>
              <a:r>
                <a:rPr lang="en-US" sz="1600" dirty="0" err="1" smtClean="0">
                  <a:solidFill>
                    <a:srgbClr val="0070C0"/>
                  </a:solidFill>
                  <a:latin typeface="Tahoma" pitchFamily="34" charset="0"/>
                  <a:ea typeface="Tahoma" pitchFamily="34" charset="0"/>
                  <a:cs typeface="Tahoma" pitchFamily="34" charset="0"/>
                </a:rPr>
                <a:t>clear:none</a:t>
              </a:r>
              <a:r>
                <a:rPr lang="en-US" sz="1600" dirty="0" smtClean="0">
                  <a:solidFill>
                    <a:srgbClr val="0070C0"/>
                  </a:solidFill>
                  <a:latin typeface="Tahoma" pitchFamily="34" charset="0"/>
                  <a:ea typeface="Tahoma" pitchFamily="34" charset="0"/>
                  <a:cs typeface="Tahoma" pitchFamily="34" charset="0"/>
                </a:rPr>
                <a:t>;</a:t>
              </a:r>
              <a:endParaRPr lang="th-TH" sz="1600" dirty="0">
                <a:solidFill>
                  <a:srgbClr val="0070C0"/>
                </a:solidFill>
                <a:latin typeface="Tahoma" pitchFamily="34" charset="0"/>
                <a:ea typeface="Tahoma" pitchFamily="34" charset="0"/>
                <a:cs typeface="Tahoma" pitchFamily="34" charset="0"/>
              </a:endParaRPr>
            </a:p>
          </p:txBody>
        </p:sp>
      </p:grpSp>
      <p:sp>
        <p:nvSpPr>
          <p:cNvPr id="11" name="Title 10"/>
          <p:cNvSpPr>
            <a:spLocks noGrp="1"/>
          </p:cNvSpPr>
          <p:nvPr>
            <p:ph type="title"/>
          </p:nvPr>
        </p:nvSpPr>
        <p:spPr/>
        <p:txBody>
          <a:bodyPr/>
          <a:lstStyle/>
          <a:p>
            <a:r>
              <a:rPr lang="th-TH" dirty="0" smtClean="0"/>
              <a:t>ตัวอย่างการใช้ </a:t>
            </a:r>
            <a:r>
              <a:rPr lang="en-US" dirty="0" smtClean="0"/>
              <a:t>clear</a:t>
            </a:r>
            <a:endParaRPr lang="th-TH" dirty="0"/>
          </a:p>
        </p:txBody>
      </p:sp>
      <p:sp>
        <p:nvSpPr>
          <p:cNvPr id="10" name="Content Placeholder 9"/>
          <p:cNvSpPr>
            <a:spLocks noGrp="1"/>
          </p:cNvSpPr>
          <p:nvPr>
            <p:ph sz="half" idx="1"/>
          </p:nvPr>
        </p:nvSpPr>
        <p:spPr>
          <a:xfrm>
            <a:off x="609600" y="1143000"/>
            <a:ext cx="4038600" cy="4987925"/>
          </a:xfrm>
        </p:spPr>
        <p:txBody>
          <a:bodyPr/>
          <a:lstStyle/>
          <a:p>
            <a:pPr>
              <a:buNone/>
            </a:pPr>
            <a:r>
              <a:rPr lang="en-US" sz="1600" dirty="0" smtClean="0">
                <a:latin typeface="Courier New" pitchFamily="49" charset="0"/>
                <a:cs typeface="Courier New" pitchFamily="49" charset="0"/>
              </a:rPr>
              <a:t>&lt;style&gt;</a:t>
            </a:r>
          </a:p>
          <a:p>
            <a:pPr>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containingbox</a:t>
            </a: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     width: 200px;</a:t>
            </a:r>
          </a:p>
          <a:p>
            <a:pPr>
              <a:buNone/>
            </a:pPr>
            <a:r>
              <a:rPr lang="en-US" sz="1600" dirty="0" smtClean="0">
                <a:latin typeface="Courier New" pitchFamily="49" charset="0"/>
                <a:cs typeface="Courier New" pitchFamily="49" charset="0"/>
              </a:rPr>
              <a:t>     height: 250px;</a:t>
            </a:r>
          </a:p>
          <a:p>
            <a:pPr>
              <a:buNone/>
            </a:pPr>
            <a:r>
              <a:rPr lang="en-US" sz="1600" dirty="0" smtClean="0">
                <a:latin typeface="Courier New" pitchFamily="49" charset="0"/>
                <a:cs typeface="Courier New" pitchFamily="49" charset="0"/>
              </a:rPr>
              <a:t>     border: 1px solid #000;</a:t>
            </a:r>
          </a:p>
          <a:p>
            <a:pPr>
              <a:buNone/>
            </a:pP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floatElement</a:t>
            </a: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     float: left; </a:t>
            </a:r>
          </a:p>
          <a:p>
            <a:pPr>
              <a:buNone/>
            </a:pPr>
            <a:r>
              <a:rPr lang="en-US" sz="1600" dirty="0" smtClean="0">
                <a:latin typeface="Courier New" pitchFamily="49" charset="0"/>
                <a:cs typeface="Courier New" pitchFamily="49" charset="0"/>
              </a:rPr>
              <a:t>          // none; right;</a:t>
            </a:r>
          </a:p>
          <a:p>
            <a:pPr>
              <a:buNone/>
            </a:pPr>
            <a:r>
              <a:rPr lang="en-US" sz="1600" dirty="0" smtClean="0">
                <a:latin typeface="Courier New" pitchFamily="49" charset="0"/>
                <a:cs typeface="Courier New" pitchFamily="49" charset="0"/>
              </a:rPr>
              <a:t>     height: 80px;</a:t>
            </a:r>
          </a:p>
          <a:p>
            <a:pPr>
              <a:buNone/>
            </a:pPr>
            <a:r>
              <a:rPr lang="en-US" sz="1600" dirty="0" smtClean="0">
                <a:latin typeface="Courier New" pitchFamily="49" charset="0"/>
                <a:cs typeface="Courier New" pitchFamily="49" charset="0"/>
              </a:rPr>
              <a:t>     width: 80px;</a:t>
            </a:r>
          </a:p>
          <a:p>
            <a:pPr>
              <a:buNone/>
            </a:pPr>
            <a:r>
              <a:rPr lang="en-US" sz="1600" dirty="0" smtClean="0">
                <a:latin typeface="Courier New" pitchFamily="49" charset="0"/>
                <a:cs typeface="Courier New" pitchFamily="49" charset="0"/>
              </a:rPr>
              <a:t>     background-color: yellow;</a:t>
            </a:r>
          </a:p>
          <a:p>
            <a:pPr>
              <a:buNone/>
            </a:pPr>
            <a:r>
              <a:rPr lang="en-US" sz="1600" dirty="0" smtClean="0">
                <a:latin typeface="Courier New" pitchFamily="49" charset="0"/>
                <a:cs typeface="Courier New" pitchFamily="49" charset="0"/>
              </a:rPr>
              <a:t>     border: 1px solid brown;</a:t>
            </a:r>
          </a:p>
          <a:p>
            <a:pPr>
              <a:buNone/>
            </a:pPr>
            <a:r>
              <a:rPr lang="en-US" sz="1600" dirty="0" smtClean="0">
                <a:latin typeface="Courier New" pitchFamily="49" charset="0"/>
                <a:cs typeface="Courier New" pitchFamily="49" charset="0"/>
              </a:rPr>
              <a:t>     </a:t>
            </a:r>
            <a:r>
              <a:rPr lang="en-US" sz="1600" b="1" dirty="0" smtClean="0">
                <a:latin typeface="Courier New" pitchFamily="49" charset="0"/>
                <a:cs typeface="Courier New" pitchFamily="49" charset="0"/>
              </a:rPr>
              <a:t>clear: left; </a:t>
            </a:r>
          </a:p>
          <a:p>
            <a:pPr>
              <a:buNone/>
            </a:pPr>
            <a:r>
              <a:rPr lang="en-US" sz="1600" dirty="0" smtClean="0">
                <a:latin typeface="Courier New" pitchFamily="49" charset="0"/>
                <a:cs typeface="Courier New" pitchFamily="49" charset="0"/>
              </a:rPr>
              <a:t>          //right, both, none</a:t>
            </a:r>
          </a:p>
          <a:p>
            <a:pPr>
              <a:buNone/>
            </a:pP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&lt;/style&gt;</a:t>
            </a:r>
          </a:p>
        </p:txBody>
      </p:sp>
      <p:sp>
        <p:nvSpPr>
          <p:cNvPr id="2" name="Date Placeholder 1"/>
          <p:cNvSpPr>
            <a:spLocks noGrp="1"/>
          </p:cNvSpPr>
          <p:nvPr>
            <p:ph type="dt" sz="half" idx="10"/>
          </p:nvPr>
        </p:nvSpPr>
        <p:spPr/>
        <p:txBody>
          <a:bodyPr/>
          <a:lstStyle/>
          <a:p>
            <a:pPr>
              <a:defRPr/>
            </a:pPr>
            <a:r>
              <a:rPr lang="en-US" smtClean="0"/>
              <a:t>Lecture 03</a:t>
            </a:r>
            <a:endParaRPr lang="en-US" altLang="en-US" dirty="0"/>
          </a:p>
        </p:txBody>
      </p:sp>
      <p:sp>
        <p:nvSpPr>
          <p:cNvPr id="3" name="Footer Placeholder 2"/>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4" name="Slide Number Placeholder 3"/>
          <p:cNvSpPr>
            <a:spLocks noGrp="1"/>
          </p:cNvSpPr>
          <p:nvPr>
            <p:ph type="sldNum" sz="quarter" idx="12"/>
          </p:nvPr>
        </p:nvSpPr>
        <p:spPr/>
        <p:txBody>
          <a:bodyPr/>
          <a:lstStyle/>
          <a:p>
            <a:pPr>
              <a:defRPr/>
            </a:pPr>
            <a:r>
              <a:rPr lang="en-US" smtClean="0"/>
              <a:t> </a:t>
            </a:r>
            <a:fld id="{0F0CC156-3ECD-4616-8052-746D0EA503A8}" type="slidenum">
              <a:rPr lang="en-US" smtClean="0"/>
              <a:pPr>
                <a:defRPr/>
              </a:pPr>
              <a:t>50</a:t>
            </a:fld>
            <a:endParaRPr lang="en-US"/>
          </a:p>
        </p:txBody>
      </p:sp>
      <p:sp>
        <p:nvSpPr>
          <p:cNvPr id="14" name="TextBox 13"/>
          <p:cNvSpPr txBox="1"/>
          <p:nvPr/>
        </p:nvSpPr>
        <p:spPr>
          <a:xfrm>
            <a:off x="4800600" y="1018490"/>
            <a:ext cx="1205779" cy="584775"/>
          </a:xfrm>
          <a:prstGeom prst="rect">
            <a:avLst/>
          </a:prstGeom>
          <a:noFill/>
        </p:spPr>
        <p:txBody>
          <a:bodyPr wrap="none" rtlCol="0">
            <a:spAutoFit/>
          </a:bodyPr>
          <a:lstStyle/>
          <a:p>
            <a:r>
              <a:rPr lang="en-US" sz="1600" dirty="0" err="1" smtClean="0">
                <a:solidFill>
                  <a:srgbClr val="0070C0"/>
                </a:solidFill>
                <a:latin typeface="Tahoma" pitchFamily="34" charset="0"/>
                <a:ea typeface="Tahoma" pitchFamily="34" charset="0"/>
                <a:cs typeface="Tahoma" pitchFamily="34" charset="0"/>
              </a:rPr>
              <a:t>float:none</a:t>
            </a:r>
            <a:r>
              <a:rPr lang="en-US" sz="1600" dirty="0" smtClean="0">
                <a:solidFill>
                  <a:srgbClr val="0070C0"/>
                </a:solidFill>
                <a:latin typeface="Tahoma" pitchFamily="34" charset="0"/>
                <a:ea typeface="Tahoma" pitchFamily="34" charset="0"/>
                <a:cs typeface="Tahoma" pitchFamily="34" charset="0"/>
              </a:rPr>
              <a:t>;</a:t>
            </a:r>
          </a:p>
          <a:p>
            <a:r>
              <a:rPr lang="en-US" sz="1600" dirty="0" err="1" smtClean="0">
                <a:solidFill>
                  <a:srgbClr val="0070C0"/>
                </a:solidFill>
                <a:latin typeface="Tahoma" pitchFamily="34" charset="0"/>
                <a:ea typeface="Tahoma" pitchFamily="34" charset="0"/>
                <a:cs typeface="Tahoma" pitchFamily="34" charset="0"/>
              </a:rPr>
              <a:t>clear:none</a:t>
            </a:r>
            <a:r>
              <a:rPr lang="en-US" sz="1600" dirty="0" smtClean="0">
                <a:solidFill>
                  <a:srgbClr val="0070C0"/>
                </a:solidFill>
                <a:latin typeface="Tahoma" pitchFamily="34" charset="0"/>
                <a:ea typeface="Tahoma" pitchFamily="34" charset="0"/>
                <a:cs typeface="Tahoma" pitchFamily="34" charset="0"/>
              </a:rPr>
              <a:t>;</a:t>
            </a:r>
            <a:endParaRPr lang="th-TH" sz="1600" dirty="0">
              <a:solidFill>
                <a:srgbClr val="0070C0"/>
              </a:solidFill>
              <a:latin typeface="Tahoma" pitchFamily="34" charset="0"/>
              <a:ea typeface="Tahoma" pitchFamily="34" charset="0"/>
              <a:cs typeface="Tahoma" pitchFamily="34" charset="0"/>
            </a:endParaRPr>
          </a:p>
        </p:txBody>
      </p:sp>
      <p:pic>
        <p:nvPicPr>
          <p:cNvPr id="6" name="Picture 3"/>
          <p:cNvPicPr>
            <a:picLocks noChangeAspect="1" noChangeArrowheads="1"/>
          </p:cNvPicPr>
          <p:nvPr/>
        </p:nvPicPr>
        <p:blipFill>
          <a:blip r:embed="rId4" cstate="print"/>
          <a:srcRect/>
          <a:stretch>
            <a:fillRect/>
          </a:stretch>
        </p:blipFill>
        <p:spPr bwMode="auto">
          <a:xfrm>
            <a:off x="6019800" y="304800"/>
            <a:ext cx="1834515" cy="1857375"/>
          </a:xfrm>
          <a:prstGeom prst="rect">
            <a:avLst/>
          </a:prstGeom>
          <a:noFill/>
          <a:ln w="9525">
            <a:solidFill>
              <a:schemeClr val="accent4">
                <a:lumMod val="75000"/>
              </a:schemeClr>
            </a:solidFill>
            <a:miter lim="800000"/>
            <a:headEnd/>
            <a:tailEnd/>
          </a:ln>
        </p:spPr>
      </p:pic>
      <p:grpSp>
        <p:nvGrpSpPr>
          <p:cNvPr id="30" name="Group 29"/>
          <p:cNvGrpSpPr/>
          <p:nvPr/>
        </p:nvGrpSpPr>
        <p:grpSpPr>
          <a:xfrm>
            <a:off x="4820318" y="2257864"/>
            <a:ext cx="3051142" cy="1857375"/>
            <a:chOff x="4820318" y="2257864"/>
            <a:chExt cx="3051142" cy="1857375"/>
          </a:xfrm>
        </p:grpSpPr>
        <p:sp>
          <p:nvSpPr>
            <p:cNvPr id="15" name="TextBox 14"/>
            <p:cNvSpPr txBox="1"/>
            <p:nvPr/>
          </p:nvSpPr>
          <p:spPr>
            <a:xfrm>
              <a:off x="4820318" y="2999691"/>
              <a:ext cx="1199482" cy="584775"/>
            </a:xfrm>
            <a:prstGeom prst="rect">
              <a:avLst/>
            </a:prstGeom>
            <a:solidFill>
              <a:schemeClr val="bg1"/>
            </a:solidFill>
          </p:spPr>
          <p:txBody>
            <a:bodyPr wrap="square" rtlCol="0">
              <a:spAutoFit/>
            </a:bodyPr>
            <a:lstStyle/>
            <a:p>
              <a:r>
                <a:rPr lang="en-US" sz="1600" dirty="0" err="1" smtClean="0">
                  <a:solidFill>
                    <a:srgbClr val="0070C0"/>
                  </a:solidFill>
                  <a:latin typeface="Tahoma" pitchFamily="34" charset="0"/>
                  <a:ea typeface="Tahoma" pitchFamily="34" charset="0"/>
                  <a:cs typeface="Tahoma" pitchFamily="34" charset="0"/>
                </a:rPr>
                <a:t>float:left</a:t>
              </a:r>
              <a:r>
                <a:rPr lang="en-US" sz="1600" dirty="0" smtClean="0">
                  <a:solidFill>
                    <a:srgbClr val="0070C0"/>
                  </a:solidFill>
                  <a:latin typeface="Tahoma" pitchFamily="34" charset="0"/>
                  <a:ea typeface="Tahoma" pitchFamily="34" charset="0"/>
                  <a:cs typeface="Tahoma" pitchFamily="34" charset="0"/>
                </a:rPr>
                <a:t>;</a:t>
              </a:r>
            </a:p>
            <a:p>
              <a:r>
                <a:rPr lang="en-US" sz="1600" dirty="0" err="1" smtClean="0">
                  <a:solidFill>
                    <a:srgbClr val="0070C0"/>
                  </a:solidFill>
                  <a:latin typeface="Tahoma" pitchFamily="34" charset="0"/>
                  <a:ea typeface="Tahoma" pitchFamily="34" charset="0"/>
                  <a:cs typeface="Tahoma" pitchFamily="34" charset="0"/>
                </a:rPr>
                <a:t>clear:left</a:t>
              </a:r>
              <a:r>
                <a:rPr lang="en-US" sz="1600" dirty="0" smtClean="0">
                  <a:solidFill>
                    <a:srgbClr val="0070C0"/>
                  </a:solidFill>
                  <a:latin typeface="Tahoma" pitchFamily="34" charset="0"/>
                  <a:ea typeface="Tahoma" pitchFamily="34" charset="0"/>
                  <a:cs typeface="Tahoma" pitchFamily="34" charset="0"/>
                </a:rPr>
                <a:t>;</a:t>
              </a:r>
              <a:endParaRPr lang="th-TH" sz="1600" dirty="0">
                <a:solidFill>
                  <a:srgbClr val="0070C0"/>
                </a:solidFill>
                <a:latin typeface="Tahoma" pitchFamily="34" charset="0"/>
                <a:ea typeface="Tahoma" pitchFamily="34" charset="0"/>
                <a:cs typeface="Tahoma" pitchFamily="34" charset="0"/>
              </a:endParaRPr>
            </a:p>
          </p:txBody>
        </p:sp>
        <p:pic>
          <p:nvPicPr>
            <p:cNvPr id="8" name="Picture 5"/>
            <p:cNvPicPr>
              <a:picLocks noChangeAspect="1" noChangeArrowheads="1"/>
            </p:cNvPicPr>
            <p:nvPr/>
          </p:nvPicPr>
          <p:blipFill>
            <a:blip r:embed="rId5" cstate="print"/>
            <a:srcRect/>
            <a:stretch>
              <a:fillRect/>
            </a:stretch>
          </p:blipFill>
          <p:spPr bwMode="auto">
            <a:xfrm>
              <a:off x="6019800" y="2257864"/>
              <a:ext cx="1851660" cy="1857375"/>
            </a:xfrm>
            <a:prstGeom prst="rect">
              <a:avLst/>
            </a:prstGeom>
            <a:noFill/>
            <a:ln w="9525">
              <a:solidFill>
                <a:schemeClr val="accent4">
                  <a:lumMod val="75000"/>
                </a:schemeClr>
              </a:solidFill>
              <a:miter lim="800000"/>
              <a:headEnd/>
              <a:tailEnd/>
            </a:ln>
          </p:spPr>
        </p:pic>
      </p:grpSp>
      <p:grpSp>
        <p:nvGrpSpPr>
          <p:cNvPr id="32" name="Group 31"/>
          <p:cNvGrpSpPr/>
          <p:nvPr/>
        </p:nvGrpSpPr>
        <p:grpSpPr>
          <a:xfrm>
            <a:off x="4782165" y="4191000"/>
            <a:ext cx="3063358" cy="1885950"/>
            <a:chOff x="4782165" y="4191000"/>
            <a:chExt cx="3063358" cy="1885950"/>
          </a:xfrm>
        </p:grpSpPr>
        <p:sp>
          <p:nvSpPr>
            <p:cNvPr id="16" name="TextBox 15"/>
            <p:cNvSpPr txBox="1"/>
            <p:nvPr/>
          </p:nvSpPr>
          <p:spPr>
            <a:xfrm>
              <a:off x="4782165" y="4972660"/>
              <a:ext cx="1175322" cy="584775"/>
            </a:xfrm>
            <a:prstGeom prst="rect">
              <a:avLst/>
            </a:prstGeom>
            <a:solidFill>
              <a:schemeClr val="bg1"/>
            </a:solidFill>
          </p:spPr>
          <p:txBody>
            <a:bodyPr wrap="none" rtlCol="0">
              <a:spAutoFit/>
            </a:bodyPr>
            <a:lstStyle/>
            <a:p>
              <a:r>
                <a:rPr lang="en-US" sz="1600" dirty="0" err="1" smtClean="0">
                  <a:solidFill>
                    <a:srgbClr val="0070C0"/>
                  </a:solidFill>
                  <a:latin typeface="Tahoma" pitchFamily="34" charset="0"/>
                  <a:ea typeface="Tahoma" pitchFamily="34" charset="0"/>
                  <a:cs typeface="Tahoma" pitchFamily="34" charset="0"/>
                </a:rPr>
                <a:t>float:right</a:t>
              </a:r>
              <a:r>
                <a:rPr lang="en-US" sz="1600" dirty="0" smtClean="0">
                  <a:solidFill>
                    <a:srgbClr val="0070C0"/>
                  </a:solidFill>
                  <a:latin typeface="Tahoma" pitchFamily="34" charset="0"/>
                  <a:ea typeface="Tahoma" pitchFamily="34" charset="0"/>
                  <a:cs typeface="Tahoma" pitchFamily="34" charset="0"/>
                </a:rPr>
                <a:t>;</a:t>
              </a:r>
            </a:p>
            <a:p>
              <a:r>
                <a:rPr lang="en-US" sz="1600" dirty="0" err="1" smtClean="0">
                  <a:solidFill>
                    <a:srgbClr val="0070C0"/>
                  </a:solidFill>
                  <a:latin typeface="Tahoma" pitchFamily="34" charset="0"/>
                  <a:ea typeface="Tahoma" pitchFamily="34" charset="0"/>
                  <a:cs typeface="Tahoma" pitchFamily="34" charset="0"/>
                </a:rPr>
                <a:t>clear:right</a:t>
              </a:r>
              <a:r>
                <a:rPr lang="en-US" sz="1600" dirty="0" smtClean="0">
                  <a:solidFill>
                    <a:srgbClr val="0070C0"/>
                  </a:solidFill>
                  <a:latin typeface="Tahoma" pitchFamily="34" charset="0"/>
                  <a:ea typeface="Tahoma" pitchFamily="34" charset="0"/>
                  <a:cs typeface="Tahoma" pitchFamily="34" charset="0"/>
                </a:rPr>
                <a:t>;</a:t>
              </a:r>
              <a:endParaRPr lang="th-TH" sz="1600" dirty="0">
                <a:solidFill>
                  <a:srgbClr val="0070C0"/>
                </a:solidFill>
                <a:latin typeface="Tahoma" pitchFamily="34" charset="0"/>
                <a:ea typeface="Tahoma" pitchFamily="34" charset="0"/>
                <a:cs typeface="Tahoma" pitchFamily="34" charset="0"/>
              </a:endParaRPr>
            </a:p>
          </p:txBody>
        </p:sp>
        <p:pic>
          <p:nvPicPr>
            <p:cNvPr id="12" name="Picture 7"/>
            <p:cNvPicPr>
              <a:picLocks noChangeAspect="1" noChangeArrowheads="1"/>
            </p:cNvPicPr>
            <p:nvPr/>
          </p:nvPicPr>
          <p:blipFill>
            <a:blip r:embed="rId6" cstate="print"/>
            <a:srcRect/>
            <a:stretch>
              <a:fillRect/>
            </a:stretch>
          </p:blipFill>
          <p:spPr bwMode="auto">
            <a:xfrm>
              <a:off x="6033868" y="4191000"/>
              <a:ext cx="1811655" cy="1885950"/>
            </a:xfrm>
            <a:prstGeom prst="rect">
              <a:avLst/>
            </a:prstGeom>
            <a:noFill/>
            <a:ln w="9525">
              <a:solidFill>
                <a:schemeClr val="accent4">
                  <a:lumMod val="75000"/>
                </a:schemeClr>
              </a:solid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par>
                                <p:cTn id="8" presetID="5"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checkerboard(across)">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checkerboard(across)">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checkerboard(across)">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checkerboard(across)">
                                      <p:cBhvr>
                                        <p:cTn id="3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h-TH" dirty="0" smtClean="0"/>
              <a:t>สรุปการเรียนวันนี้</a:t>
            </a:r>
            <a:endParaRPr lang="en-US" dirty="0"/>
          </a:p>
        </p:txBody>
      </p:sp>
      <p:sp>
        <p:nvSpPr>
          <p:cNvPr id="9" name="Content Placeholder 8"/>
          <p:cNvSpPr>
            <a:spLocks noGrp="1"/>
          </p:cNvSpPr>
          <p:nvPr>
            <p:ph idx="1"/>
          </p:nvPr>
        </p:nvSpPr>
        <p:spPr/>
        <p:txBody>
          <a:bodyPr/>
          <a:lstStyle/>
          <a:p>
            <a:r>
              <a:rPr lang="th-TH" dirty="0" smtClean="0"/>
              <a:t>พื้นฐาน </a:t>
            </a:r>
            <a:r>
              <a:rPr lang="en-US" dirty="0" smtClean="0"/>
              <a:t>CSS</a:t>
            </a:r>
            <a:endParaRPr lang="th-TH" dirty="0" smtClean="0"/>
          </a:p>
          <a:p>
            <a:pPr lvl="1"/>
            <a:r>
              <a:rPr lang="th-TH" dirty="0" smtClean="0"/>
              <a:t>การ</a:t>
            </a:r>
            <a:r>
              <a:rPr lang="th-TH" dirty="0"/>
              <a:t>กำหนด </a:t>
            </a:r>
            <a:r>
              <a:rPr lang="en-US" dirty="0" smtClean="0"/>
              <a:t>Style: </a:t>
            </a:r>
            <a:r>
              <a:rPr lang="th-TH" dirty="0" smtClean="0"/>
              <a:t>การระบุสไตล์</a:t>
            </a:r>
            <a:r>
              <a:rPr lang="en-US" dirty="0" smtClean="0"/>
              <a:t>, </a:t>
            </a:r>
            <a:r>
              <a:rPr lang="th-TH" dirty="0" smtClean="0"/>
              <a:t>กฎของสไตล์</a:t>
            </a:r>
            <a:endParaRPr lang="en-US" dirty="0"/>
          </a:p>
          <a:p>
            <a:pPr lvl="1"/>
            <a:r>
              <a:rPr lang="th-TH" dirty="0"/>
              <a:t>ชนิดของ </a:t>
            </a:r>
            <a:r>
              <a:rPr lang="en-US" dirty="0" smtClean="0"/>
              <a:t>Selector: </a:t>
            </a:r>
          </a:p>
          <a:p>
            <a:pPr lvl="2"/>
            <a:r>
              <a:rPr lang="en-US" dirty="0" smtClean="0"/>
              <a:t>element, class, id, pseudo-class/element, attribute, </a:t>
            </a:r>
            <a:r>
              <a:rPr lang="en-US" dirty="0" err="1" smtClean="0"/>
              <a:t>combinator</a:t>
            </a:r>
            <a:endParaRPr lang="en-US" dirty="0"/>
          </a:p>
          <a:p>
            <a:pPr lvl="1"/>
            <a:r>
              <a:rPr lang="en-US" dirty="0" smtClean="0"/>
              <a:t>Specificity</a:t>
            </a:r>
            <a:endParaRPr lang="en-US" dirty="0"/>
          </a:p>
          <a:p>
            <a:pPr lvl="1"/>
            <a:r>
              <a:rPr lang="en-US" dirty="0"/>
              <a:t>Box Model</a:t>
            </a:r>
            <a:r>
              <a:rPr lang="th-TH" dirty="0"/>
              <a:t> และ </a:t>
            </a:r>
            <a:r>
              <a:rPr lang="en-US" dirty="0" smtClean="0"/>
              <a:t>Float</a:t>
            </a:r>
          </a:p>
          <a:p>
            <a:r>
              <a:rPr lang="th-TH" dirty="0" smtClean="0"/>
              <a:t>ครั้งถัดไป</a:t>
            </a:r>
            <a:r>
              <a:rPr lang="en-US" dirty="0" smtClean="0"/>
              <a:t>: CSS layout – Position, Flexbox, Grid</a:t>
            </a:r>
          </a:p>
          <a:p>
            <a:pPr lvl="1"/>
            <a:r>
              <a:rPr lang="en-US" dirty="0"/>
              <a:t>https://developer.mozilla.org/en-US/docs/Learn/CSS/CSS_layout</a:t>
            </a:r>
          </a:p>
          <a:p>
            <a:endParaRPr lang="en-US" dirty="0"/>
          </a:p>
        </p:txBody>
      </p:sp>
      <p:sp>
        <p:nvSpPr>
          <p:cNvPr id="5" name="Date Placeholder 4"/>
          <p:cNvSpPr>
            <a:spLocks noGrp="1"/>
          </p:cNvSpPr>
          <p:nvPr>
            <p:ph type="dt" sz="half" idx="10"/>
          </p:nvPr>
        </p:nvSpPr>
        <p:spPr/>
        <p:txBody>
          <a:bodyPr/>
          <a:lstStyle/>
          <a:p>
            <a:pPr>
              <a:defRPr/>
            </a:pPr>
            <a:r>
              <a:rPr lang="en-US" smtClean="0"/>
              <a:t>Lecture 03</a:t>
            </a:r>
            <a:endParaRPr lang="en-US" altLang="en-US" dirty="0"/>
          </a:p>
        </p:txBody>
      </p:sp>
      <p:sp>
        <p:nvSpPr>
          <p:cNvPr id="6" name="Footer Placeholder 5"/>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7" name="Slide Number Placeholder 6"/>
          <p:cNvSpPr>
            <a:spLocks noGrp="1"/>
          </p:cNvSpPr>
          <p:nvPr>
            <p:ph type="sldNum" sz="quarter" idx="12"/>
          </p:nvPr>
        </p:nvSpPr>
        <p:spPr/>
        <p:txBody>
          <a:bodyPr/>
          <a:lstStyle/>
          <a:p>
            <a:pPr>
              <a:defRPr/>
            </a:pPr>
            <a:r>
              <a:rPr lang="en-US" smtClean="0"/>
              <a:t> </a:t>
            </a:r>
            <a:fld id="{64CB1EA9-F150-4DF9-9EFC-A62B95F4713C}" type="slidenum">
              <a:rPr lang="en-US" smtClean="0"/>
              <a:pPr>
                <a:defRPr/>
              </a:pPr>
              <a:t>51</a:t>
            </a:fld>
            <a:endParaRPr lang="en-US"/>
          </a:p>
        </p:txBody>
      </p:sp>
    </p:spTree>
    <p:extLst>
      <p:ext uri="{BB962C8B-B14F-4D97-AF65-F5344CB8AC3E}">
        <p14:creationId xmlns:p14="http://schemas.microsoft.com/office/powerpoint/2010/main" val="1312062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smtClean="0"/>
              <a:t>Inline Styles</a:t>
            </a:r>
          </a:p>
        </p:txBody>
      </p:sp>
      <p:sp>
        <p:nvSpPr>
          <p:cNvPr id="44035" name="Rectangle 3"/>
          <p:cNvSpPr>
            <a:spLocks noGrp="1" noChangeArrowheads="1"/>
          </p:cNvSpPr>
          <p:nvPr>
            <p:ph idx="1"/>
          </p:nvPr>
        </p:nvSpPr>
        <p:spPr/>
        <p:txBody>
          <a:bodyPr/>
          <a:lstStyle/>
          <a:p>
            <a:r>
              <a:rPr lang="th-TH" dirty="0" smtClean="0"/>
              <a:t>รูปแบบทั่วไปกำหนด </a:t>
            </a:r>
            <a:r>
              <a:rPr lang="en-US" dirty="0" smtClean="0"/>
              <a:t>style </a:t>
            </a:r>
            <a:r>
              <a:rPr lang="th-TH" dirty="0" smtClean="0"/>
              <a:t>ที่ </a:t>
            </a:r>
            <a:r>
              <a:rPr lang="en-US" sz="2000" dirty="0" smtClean="0">
                <a:solidFill>
                  <a:srgbClr val="0000CC"/>
                </a:solidFill>
                <a:latin typeface="Courier New" pitchFamily="49" charset="0"/>
                <a:cs typeface="Courier New" pitchFamily="49" charset="0"/>
              </a:rPr>
              <a:t>style</a:t>
            </a:r>
            <a:r>
              <a:rPr lang="en-US" dirty="0" smtClean="0"/>
              <a:t> attribute </a:t>
            </a:r>
            <a:r>
              <a:rPr lang="th-TH" dirty="0" smtClean="0"/>
              <a:t>ของ </a:t>
            </a:r>
            <a:r>
              <a:rPr lang="en-US" dirty="0" smtClean="0"/>
              <a:t>element </a:t>
            </a:r>
            <a:r>
              <a:rPr lang="th-TH" dirty="0" smtClean="0"/>
              <a:t>นั้น</a:t>
            </a:r>
            <a:endParaRPr lang="en-US" dirty="0" smtClean="0"/>
          </a:p>
          <a:p>
            <a:pPr lvl="1">
              <a:buNone/>
            </a:pPr>
            <a:r>
              <a:rPr lang="en-US" sz="1800" b="1" dirty="0" smtClean="0">
                <a:solidFill>
                  <a:srgbClr val="0000CC"/>
                </a:solidFill>
                <a:latin typeface="Courier New" pitchFamily="49" charset="0"/>
                <a:cs typeface="Courier New" pitchFamily="49" charset="0"/>
              </a:rPr>
              <a:t>   style="property_1: value_1;</a:t>
            </a:r>
          </a:p>
          <a:p>
            <a:pPr lvl="1">
              <a:buNone/>
            </a:pPr>
            <a:r>
              <a:rPr lang="en-US" sz="1800" b="1" dirty="0" smtClean="0">
                <a:solidFill>
                  <a:srgbClr val="0000CC"/>
                </a:solidFill>
                <a:latin typeface="Courier New" pitchFamily="49" charset="0"/>
                <a:cs typeface="Courier New" pitchFamily="49" charset="0"/>
              </a:rPr>
              <a:t>          property_2: value_2;</a:t>
            </a:r>
          </a:p>
          <a:p>
            <a:pPr lvl="1">
              <a:buNone/>
            </a:pPr>
            <a:r>
              <a:rPr lang="en-US" sz="1800" b="1" dirty="0" smtClean="0">
                <a:solidFill>
                  <a:srgbClr val="0000CC"/>
                </a:solidFill>
                <a:latin typeface="Courier New" pitchFamily="49" charset="0"/>
                <a:cs typeface="Courier New" pitchFamily="49" charset="0"/>
              </a:rPr>
              <a:t>           …</a:t>
            </a:r>
          </a:p>
          <a:p>
            <a:pPr lvl="1">
              <a:buNone/>
            </a:pPr>
            <a:r>
              <a:rPr lang="en-US" sz="1800" b="1" dirty="0" smtClean="0">
                <a:solidFill>
                  <a:srgbClr val="0000CC"/>
                </a:solidFill>
                <a:latin typeface="Courier New" pitchFamily="49" charset="0"/>
                <a:cs typeface="Courier New" pitchFamily="49" charset="0"/>
              </a:rPr>
              <a:t>          </a:t>
            </a:r>
            <a:r>
              <a:rPr lang="en-US" sz="1800" b="1" dirty="0" err="1" smtClean="0">
                <a:solidFill>
                  <a:srgbClr val="0000CC"/>
                </a:solidFill>
                <a:latin typeface="Courier New" pitchFamily="49" charset="0"/>
                <a:cs typeface="Courier New" pitchFamily="49" charset="0"/>
              </a:rPr>
              <a:t>property_N</a:t>
            </a:r>
            <a:r>
              <a:rPr lang="en-US" sz="1800" b="1" dirty="0" smtClean="0">
                <a:solidFill>
                  <a:srgbClr val="0000CC"/>
                </a:solidFill>
                <a:latin typeface="Courier New" pitchFamily="49" charset="0"/>
                <a:cs typeface="Courier New" pitchFamily="49" charset="0"/>
              </a:rPr>
              <a:t>: </a:t>
            </a:r>
            <a:r>
              <a:rPr lang="en-US" sz="1800" b="1" dirty="0" err="1" smtClean="0">
                <a:solidFill>
                  <a:srgbClr val="0000CC"/>
                </a:solidFill>
                <a:latin typeface="Courier New" pitchFamily="49" charset="0"/>
                <a:cs typeface="Courier New" pitchFamily="49" charset="0"/>
              </a:rPr>
              <a:t>value_N</a:t>
            </a:r>
            <a:r>
              <a:rPr lang="en-US" sz="1800" b="1" dirty="0" smtClean="0">
                <a:solidFill>
                  <a:srgbClr val="0000CC"/>
                </a:solidFill>
                <a:latin typeface="Courier New" pitchFamily="49" charset="0"/>
                <a:cs typeface="Courier New" pitchFamily="49" charset="0"/>
              </a:rPr>
              <a:t>"</a:t>
            </a:r>
            <a:endParaRPr lang="th-TH" sz="1800" b="1" dirty="0" smtClean="0">
              <a:solidFill>
                <a:srgbClr val="0000CC"/>
              </a:solidFill>
              <a:latin typeface="Courier New" pitchFamily="49" charset="0"/>
            </a:endParaRPr>
          </a:p>
          <a:p>
            <a:pPr lvl="1"/>
            <a:r>
              <a:rPr lang="th-TH" dirty="0" smtClean="0"/>
              <a:t>แต่ละ</a:t>
            </a:r>
            <a:r>
              <a:rPr lang="en-US" dirty="0" smtClean="0"/>
              <a:t> properties </a:t>
            </a:r>
            <a:r>
              <a:rPr lang="th-TH" dirty="0" smtClean="0"/>
              <a:t>แยกคั่นกันด้วย </a:t>
            </a:r>
            <a:r>
              <a:rPr lang="en-US" dirty="0" smtClean="0"/>
              <a:t>comma (;)  </a:t>
            </a:r>
            <a:endParaRPr lang="th-TH" dirty="0" smtClean="0"/>
          </a:p>
          <a:p>
            <a:pPr lvl="2"/>
            <a:r>
              <a:rPr lang="en-US" dirty="0" smtClean="0"/>
              <a:t>property </a:t>
            </a:r>
            <a:r>
              <a:rPr lang="th-TH" dirty="0" smtClean="0"/>
              <a:t>ตัวสุดท้ายจะปิดด้วย </a:t>
            </a:r>
            <a:r>
              <a:rPr lang="en-US" dirty="0" smtClean="0"/>
              <a:t>;</a:t>
            </a:r>
            <a:r>
              <a:rPr lang="th-TH" dirty="0" smtClean="0"/>
              <a:t> หรือไม่ก็ได้</a:t>
            </a:r>
          </a:p>
          <a:p>
            <a:pPr lvl="1"/>
            <a:r>
              <a:rPr lang="th-TH" dirty="0" smtClean="0"/>
              <a:t>ตัวอย่าง</a:t>
            </a:r>
          </a:p>
          <a:p>
            <a:pPr lvl="2">
              <a:buNone/>
            </a:pPr>
            <a:r>
              <a:rPr lang="en-US" sz="1800" dirty="0" smtClean="0">
                <a:solidFill>
                  <a:srgbClr val="008000"/>
                </a:solidFill>
                <a:latin typeface="Courier New" pitchFamily="49" charset="0"/>
                <a:cs typeface="Courier New" pitchFamily="49" charset="0"/>
              </a:rPr>
              <a:t>&lt;h2 </a:t>
            </a:r>
            <a:r>
              <a:rPr lang="en-US" sz="1800" b="1" dirty="0" smtClean="0">
                <a:solidFill>
                  <a:srgbClr val="0000CC"/>
                </a:solidFill>
                <a:latin typeface="Courier New" pitchFamily="49" charset="0"/>
                <a:cs typeface="Courier New" pitchFamily="49" charset="0"/>
              </a:rPr>
              <a:t>style="text-align: center; color: red;"</a:t>
            </a:r>
            <a:r>
              <a:rPr lang="en-US" sz="1800" dirty="0" smtClean="0">
                <a:solidFill>
                  <a:srgbClr val="008000"/>
                </a:solidFill>
                <a:latin typeface="Courier New" pitchFamily="49" charset="0"/>
                <a:cs typeface="Courier New" pitchFamily="49" charset="0"/>
              </a:rPr>
              <a:t>&gt;</a:t>
            </a:r>
          </a:p>
          <a:p>
            <a:pPr lvl="2">
              <a:buNone/>
            </a:pPr>
            <a:r>
              <a:rPr lang="en-US" sz="1800" dirty="0" smtClean="0">
                <a:solidFill>
                  <a:srgbClr val="008000"/>
                </a:solidFill>
                <a:latin typeface="Courier New" pitchFamily="49" charset="0"/>
                <a:cs typeface="Courier New" pitchFamily="49" charset="0"/>
              </a:rPr>
              <a:t>Hello World!</a:t>
            </a:r>
          </a:p>
          <a:p>
            <a:pPr lvl="2">
              <a:buNone/>
            </a:pPr>
            <a:r>
              <a:rPr lang="en-US" sz="1800" dirty="0" smtClean="0">
                <a:solidFill>
                  <a:srgbClr val="008000"/>
                </a:solidFill>
                <a:latin typeface="Courier New" pitchFamily="49" charset="0"/>
                <a:cs typeface="Courier New" pitchFamily="49" charset="0"/>
              </a:rPr>
              <a:t>&lt;/h2&gt;</a:t>
            </a:r>
          </a:p>
        </p:txBody>
      </p:sp>
      <p:sp>
        <p:nvSpPr>
          <p:cNvPr id="44036" name="Date Placeholder 6"/>
          <p:cNvSpPr>
            <a:spLocks noGrp="1"/>
          </p:cNvSpPr>
          <p:nvPr>
            <p:ph type="dt" sz="quarter" idx="10"/>
          </p:nvPr>
        </p:nvSpPr>
        <p:spPr/>
        <p:txBody>
          <a:bodyPr/>
          <a:lstStyle/>
          <a:p>
            <a:r>
              <a:rPr lang="en-US" smtClean="0"/>
              <a:t>Lecture 03</a:t>
            </a:r>
            <a:endParaRPr lang="en-US" altLang="en-US"/>
          </a:p>
        </p:txBody>
      </p:sp>
      <p:sp>
        <p:nvSpPr>
          <p:cNvPr id="44038" name="Footer Placeholder 8"/>
          <p:cNvSpPr>
            <a:spLocks noGrp="1"/>
          </p:cNvSpPr>
          <p:nvPr>
            <p:ph type="ftr" sz="quarter" idx="11"/>
          </p:nvPr>
        </p:nvSpPr>
        <p:spPr/>
        <p:txBody>
          <a:bodyPr/>
          <a:lstStyle/>
          <a:p>
            <a:r>
              <a:rPr lang="en-US" smtClean="0"/>
              <a:t>CS 485 Web ApplicationDevelopment © 2016 by Y. Temtanapat</a:t>
            </a:r>
            <a:endParaRPr lang="en-US" dirty="0"/>
          </a:p>
        </p:txBody>
      </p:sp>
      <p:sp>
        <p:nvSpPr>
          <p:cNvPr id="44037" name="Slide Number Placeholder 7"/>
          <p:cNvSpPr>
            <a:spLocks noGrp="1"/>
          </p:cNvSpPr>
          <p:nvPr>
            <p:ph type="sldNum" sz="quarter" idx="12"/>
          </p:nvPr>
        </p:nvSpPr>
        <p:spPr/>
        <p:txBody>
          <a:bodyPr/>
          <a:lstStyle/>
          <a:p>
            <a:r>
              <a:rPr lang="en-US" smtClean="0"/>
              <a:t> </a:t>
            </a:r>
            <a:fld id="{01DBBE80-3253-4C53-A877-E136119CDB6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smtClean="0"/>
              <a:t>Document</a:t>
            </a:r>
            <a:r>
              <a:rPr lang="en-US" smtClean="0"/>
              <a:t>-level</a:t>
            </a:r>
            <a:r>
              <a:rPr lang="en-GB" smtClean="0"/>
              <a:t> Style Sheet</a:t>
            </a:r>
            <a:endParaRPr lang="en-GB" dirty="0" smtClean="0"/>
          </a:p>
        </p:txBody>
      </p:sp>
      <p:sp>
        <p:nvSpPr>
          <p:cNvPr id="289795" name="Rectangle 3"/>
          <p:cNvSpPr>
            <a:spLocks noGrp="1" noChangeArrowheads="1"/>
          </p:cNvSpPr>
          <p:nvPr>
            <p:ph type="body" idx="1"/>
          </p:nvPr>
        </p:nvSpPr>
        <p:spPr/>
        <p:txBody>
          <a:bodyPr>
            <a:normAutofit fontScale="92500" lnSpcReduction="10000"/>
          </a:bodyPr>
          <a:lstStyle/>
          <a:p>
            <a:r>
              <a:rPr lang="th-TH" dirty="0" smtClean="0"/>
              <a:t>รูปแบบทั่วไป</a:t>
            </a:r>
            <a:r>
              <a:rPr lang="en-US" dirty="0" smtClean="0"/>
              <a:t> </a:t>
            </a:r>
            <a:r>
              <a:rPr lang="th-TH" dirty="0" smtClean="0"/>
              <a:t>กำหนด </a:t>
            </a:r>
            <a:r>
              <a:rPr lang="en-US" dirty="0" smtClean="0"/>
              <a:t>list </a:t>
            </a:r>
            <a:r>
              <a:rPr lang="th-TH" dirty="0" smtClean="0"/>
              <a:t>ของ</a:t>
            </a:r>
            <a:r>
              <a:rPr lang="th-TH" i="1" dirty="0" smtClean="0">
                <a:solidFill>
                  <a:schemeClr val="accent1">
                    <a:lumMod val="50000"/>
                  </a:schemeClr>
                </a:solidFill>
              </a:rPr>
              <a:t>กฎ</a:t>
            </a:r>
            <a:r>
              <a:rPr lang="th-TH" dirty="0" smtClean="0"/>
              <a:t>ไว้ใน </a:t>
            </a:r>
            <a:r>
              <a:rPr lang="en-GB" sz="2000" dirty="0" smtClean="0">
                <a:solidFill>
                  <a:srgbClr val="0000CC"/>
                </a:solidFill>
                <a:latin typeface="Courier New" pitchFamily="49" charset="0"/>
                <a:cs typeface="Courier New" pitchFamily="49" charset="0"/>
              </a:rPr>
              <a:t>&lt;style&gt; </a:t>
            </a:r>
            <a:r>
              <a:rPr lang="en-GB" dirty="0" smtClean="0"/>
              <a:t>tag</a:t>
            </a:r>
            <a:r>
              <a:rPr lang="th-TH" dirty="0" smtClean="0"/>
              <a:t> </a:t>
            </a:r>
            <a:r>
              <a:rPr lang="en-US" dirty="0" smtClean="0"/>
              <a:t>(</a:t>
            </a:r>
            <a:r>
              <a:rPr lang="th-TH" dirty="0" smtClean="0"/>
              <a:t>ภายใต้ </a:t>
            </a:r>
            <a:r>
              <a:rPr lang="en-US" dirty="0" smtClean="0"/>
              <a:t>head tag)</a:t>
            </a:r>
            <a:endParaRPr lang="en-GB" dirty="0" smtClean="0"/>
          </a:p>
          <a:p>
            <a:pPr lvl="1">
              <a:buNone/>
            </a:pPr>
            <a:r>
              <a:rPr lang="en-GB" sz="2000" dirty="0" smtClean="0">
                <a:solidFill>
                  <a:srgbClr val="0000CC"/>
                </a:solidFill>
                <a:latin typeface="Courier New" pitchFamily="49" charset="0"/>
                <a:cs typeface="Courier New" pitchFamily="49" charset="0"/>
              </a:rPr>
              <a:t>&lt;style&gt;</a:t>
            </a:r>
          </a:p>
          <a:p>
            <a:pPr lvl="1">
              <a:buNone/>
            </a:pPr>
            <a:r>
              <a:rPr lang="en-GB" sz="2000" dirty="0" smtClean="0">
                <a:solidFill>
                  <a:srgbClr val="0000CC"/>
                </a:solidFill>
                <a:latin typeface="Courier New" pitchFamily="49" charset="0"/>
                <a:cs typeface="Courier New" pitchFamily="49" charset="0"/>
              </a:rPr>
              <a:t>    </a:t>
            </a:r>
            <a:r>
              <a:rPr lang="en-GB" sz="2000" i="1" dirty="0" smtClean="0">
                <a:solidFill>
                  <a:schemeClr val="accent1">
                    <a:lumMod val="50000"/>
                  </a:schemeClr>
                </a:solidFill>
                <a:latin typeface="Courier New" pitchFamily="49" charset="0"/>
                <a:cs typeface="Courier New" pitchFamily="49" charset="0"/>
              </a:rPr>
              <a:t>style_</a:t>
            </a:r>
            <a:r>
              <a:rPr lang="en-US" sz="2000" i="1" dirty="0" smtClean="0">
                <a:solidFill>
                  <a:schemeClr val="accent1">
                    <a:lumMod val="50000"/>
                  </a:schemeClr>
                </a:solidFill>
                <a:latin typeface="Courier New" pitchFamily="49" charset="0"/>
                <a:cs typeface="Courier New" pitchFamily="49" charset="0"/>
              </a:rPr>
              <a:t>rules</a:t>
            </a:r>
            <a:r>
              <a:rPr lang="th-TH" sz="2000" i="1" dirty="0" smtClean="0">
                <a:solidFill>
                  <a:schemeClr val="accent1">
                    <a:lumMod val="50000"/>
                  </a:schemeClr>
                </a:solidFill>
                <a:latin typeface="Courier New" pitchFamily="49" charset="0"/>
                <a:cs typeface="Courier New" pitchFamily="49" charset="0"/>
              </a:rPr>
              <a:t> </a:t>
            </a:r>
            <a:r>
              <a:rPr lang="en-US" sz="2000" i="1" dirty="0" smtClean="0">
                <a:solidFill>
                  <a:schemeClr val="accent1">
                    <a:lumMod val="50000"/>
                  </a:schemeClr>
                </a:solidFill>
                <a:latin typeface="Courier New" pitchFamily="49" charset="0"/>
                <a:cs typeface="Courier New" pitchFamily="49" charset="0"/>
              </a:rPr>
              <a:t>[ </a:t>
            </a:r>
            <a:r>
              <a:rPr lang="en-US" sz="2000" i="1" dirty="0" err="1" smtClean="0">
                <a:solidFill>
                  <a:schemeClr val="accent1">
                    <a:lumMod val="50000"/>
                  </a:schemeClr>
                </a:solidFill>
                <a:latin typeface="Courier New" pitchFamily="49" charset="0"/>
                <a:cs typeface="Courier New" pitchFamily="49" charset="0"/>
              </a:rPr>
              <a:t>style_rules</a:t>
            </a:r>
            <a:r>
              <a:rPr lang="en-US" sz="2000" i="1" dirty="0" smtClean="0">
                <a:solidFill>
                  <a:schemeClr val="accent1">
                    <a:lumMod val="50000"/>
                  </a:schemeClr>
                </a:solidFill>
                <a:latin typeface="Courier New" pitchFamily="49" charset="0"/>
                <a:cs typeface="Courier New" pitchFamily="49" charset="0"/>
              </a:rPr>
              <a:t> ]</a:t>
            </a:r>
            <a:endParaRPr lang="en-GB" sz="2000" i="1" dirty="0" smtClean="0">
              <a:solidFill>
                <a:schemeClr val="accent1">
                  <a:lumMod val="50000"/>
                </a:schemeClr>
              </a:solidFill>
              <a:latin typeface="Courier New" pitchFamily="49" charset="0"/>
              <a:cs typeface="Courier New" pitchFamily="49" charset="0"/>
            </a:endParaRPr>
          </a:p>
          <a:p>
            <a:pPr lvl="1">
              <a:buNone/>
            </a:pPr>
            <a:r>
              <a:rPr lang="en-GB" sz="2000" dirty="0" smtClean="0">
                <a:solidFill>
                  <a:srgbClr val="0000CC"/>
                </a:solidFill>
                <a:latin typeface="Courier New" pitchFamily="49" charset="0"/>
                <a:cs typeface="Courier New" pitchFamily="49" charset="0"/>
              </a:rPr>
              <a:t>&lt;/style&gt;</a:t>
            </a:r>
          </a:p>
          <a:p>
            <a:r>
              <a:rPr lang="th-TH" dirty="0" smtClean="0"/>
              <a:t>โดยที่</a:t>
            </a:r>
            <a:r>
              <a:rPr lang="th-TH" b="1" dirty="0" smtClean="0">
                <a:solidFill>
                  <a:schemeClr val="accent1">
                    <a:lumMod val="50000"/>
                  </a:schemeClr>
                </a:solidFill>
              </a:rPr>
              <a:t>กฎ </a:t>
            </a:r>
            <a:r>
              <a:rPr lang="en-US" b="1" dirty="0" smtClean="0">
                <a:solidFill>
                  <a:schemeClr val="accent1">
                    <a:lumMod val="50000"/>
                  </a:schemeClr>
                </a:solidFill>
              </a:rPr>
              <a:t>(</a:t>
            </a:r>
            <a:r>
              <a:rPr lang="en-US" sz="2100" b="1" i="1" dirty="0" smtClean="0">
                <a:solidFill>
                  <a:schemeClr val="accent1">
                    <a:lumMod val="50000"/>
                  </a:schemeClr>
                </a:solidFill>
                <a:latin typeface="Courier New" pitchFamily="49" charset="0"/>
                <a:cs typeface="Courier New" pitchFamily="49" charset="0"/>
              </a:rPr>
              <a:t>CSS Rule</a:t>
            </a:r>
            <a:r>
              <a:rPr lang="en-US" b="1" dirty="0" smtClean="0">
                <a:solidFill>
                  <a:schemeClr val="accent1">
                    <a:lumMod val="50000"/>
                  </a:schemeClr>
                </a:solidFill>
              </a:rPr>
              <a:t>)</a:t>
            </a:r>
            <a:r>
              <a:rPr lang="en-US" dirty="0" smtClean="0">
                <a:solidFill>
                  <a:schemeClr val="accent2">
                    <a:lumMod val="50000"/>
                  </a:schemeClr>
                </a:solidFill>
              </a:rPr>
              <a:t> </a:t>
            </a:r>
            <a:r>
              <a:rPr lang="th-TH" dirty="0" smtClean="0"/>
              <a:t>อยู่ในรูป</a:t>
            </a:r>
            <a:endParaRPr lang="en-GB" dirty="0" smtClean="0"/>
          </a:p>
          <a:p>
            <a:pPr lvl="1">
              <a:buNone/>
            </a:pPr>
            <a:r>
              <a:rPr lang="en-GB" sz="1800" b="1" dirty="0" smtClean="0">
                <a:solidFill>
                  <a:srgbClr val="0000CC"/>
                </a:solidFill>
                <a:latin typeface="Courier New" pitchFamily="49" charset="0"/>
                <a:cs typeface="Courier New" pitchFamily="49" charset="0"/>
              </a:rPr>
              <a:t>selector {</a:t>
            </a:r>
            <a:r>
              <a:rPr lang="th-TH" sz="1800" b="1" dirty="0" smtClean="0">
                <a:solidFill>
                  <a:srgbClr val="0000CC"/>
                </a:solidFill>
                <a:latin typeface="Courier New" pitchFamily="49" charset="0"/>
                <a:cs typeface="Courier New" pitchFamily="49" charset="0"/>
              </a:rPr>
              <a:t> </a:t>
            </a:r>
            <a:r>
              <a:rPr lang="en-GB" sz="1800" b="1" dirty="0" smtClean="0">
                <a:solidFill>
                  <a:schemeClr val="accent1">
                    <a:lumMod val="50000"/>
                  </a:schemeClr>
                </a:solidFill>
                <a:latin typeface="Courier New" pitchFamily="49" charset="0"/>
                <a:cs typeface="Courier New" pitchFamily="49" charset="0"/>
              </a:rPr>
              <a:t>property_1:value_1; </a:t>
            </a:r>
            <a:endParaRPr lang="th-TH" sz="1800" b="1" dirty="0" smtClean="0">
              <a:solidFill>
                <a:schemeClr val="accent1">
                  <a:lumMod val="50000"/>
                </a:schemeClr>
              </a:solidFill>
              <a:latin typeface="Courier New" pitchFamily="49" charset="0"/>
              <a:cs typeface="Courier New" pitchFamily="49" charset="0"/>
            </a:endParaRPr>
          </a:p>
          <a:p>
            <a:pPr lvl="1">
              <a:buNone/>
            </a:pPr>
            <a:r>
              <a:rPr lang="th-TH" sz="1800" b="1" dirty="0" smtClean="0">
                <a:solidFill>
                  <a:schemeClr val="accent1">
                    <a:lumMod val="50000"/>
                  </a:schemeClr>
                </a:solidFill>
                <a:latin typeface="Courier New" pitchFamily="49" charset="0"/>
                <a:cs typeface="Courier New" pitchFamily="49" charset="0"/>
              </a:rPr>
              <a:t>           </a:t>
            </a:r>
            <a:r>
              <a:rPr lang="en-GB" sz="1800" b="1" dirty="0" smtClean="0">
                <a:solidFill>
                  <a:schemeClr val="accent1">
                    <a:lumMod val="50000"/>
                  </a:schemeClr>
                </a:solidFill>
                <a:latin typeface="Courier New" pitchFamily="49" charset="0"/>
                <a:cs typeface="Courier New" pitchFamily="49" charset="0"/>
              </a:rPr>
              <a:t>property_2:value_2; …; </a:t>
            </a:r>
            <a:endParaRPr lang="th-TH" sz="1800" b="1" dirty="0" smtClean="0">
              <a:solidFill>
                <a:schemeClr val="accent1">
                  <a:lumMod val="50000"/>
                </a:schemeClr>
              </a:solidFill>
              <a:latin typeface="Courier New" pitchFamily="49" charset="0"/>
              <a:cs typeface="Courier New" pitchFamily="49" charset="0"/>
            </a:endParaRPr>
          </a:p>
          <a:p>
            <a:pPr lvl="1">
              <a:buNone/>
            </a:pPr>
            <a:r>
              <a:rPr lang="th-TH" sz="1800" b="1" dirty="0" smtClean="0">
                <a:solidFill>
                  <a:schemeClr val="accent1">
                    <a:lumMod val="50000"/>
                  </a:schemeClr>
                </a:solidFill>
                <a:latin typeface="Courier New" pitchFamily="49" charset="0"/>
                <a:cs typeface="Courier New" pitchFamily="49" charset="0"/>
              </a:rPr>
              <a:t>           </a:t>
            </a:r>
            <a:r>
              <a:rPr lang="en-GB" sz="1800" b="1" dirty="0" err="1" smtClean="0">
                <a:solidFill>
                  <a:schemeClr val="accent1">
                    <a:lumMod val="50000"/>
                  </a:schemeClr>
                </a:solidFill>
                <a:latin typeface="Courier New" pitchFamily="49" charset="0"/>
                <a:cs typeface="Courier New" pitchFamily="49" charset="0"/>
              </a:rPr>
              <a:t>property_n:value_n</a:t>
            </a:r>
            <a:r>
              <a:rPr lang="en-GB" sz="1800" b="1" dirty="0" smtClean="0">
                <a:solidFill>
                  <a:schemeClr val="accent1">
                    <a:lumMod val="50000"/>
                  </a:schemeClr>
                </a:solidFill>
                <a:latin typeface="Courier New" pitchFamily="49" charset="0"/>
                <a:cs typeface="Courier New" pitchFamily="49" charset="0"/>
              </a:rPr>
              <a:t>;</a:t>
            </a:r>
          </a:p>
          <a:p>
            <a:pPr lvl="1">
              <a:buNone/>
            </a:pPr>
            <a:r>
              <a:rPr lang="en-GB" sz="1800" b="1" dirty="0" smtClean="0">
                <a:solidFill>
                  <a:srgbClr val="0000CC"/>
                </a:solidFill>
                <a:latin typeface="Courier New" pitchFamily="49" charset="0"/>
                <a:cs typeface="Courier New" pitchFamily="49" charset="0"/>
              </a:rPr>
              <a:t>         }</a:t>
            </a:r>
            <a:endParaRPr lang="th-TH" sz="1800" b="1" dirty="0" smtClean="0">
              <a:solidFill>
                <a:srgbClr val="0000CC"/>
              </a:solidFill>
              <a:latin typeface="Courier New" pitchFamily="49" charset="0"/>
            </a:endParaRPr>
          </a:p>
          <a:p>
            <a:r>
              <a:rPr lang="th-TH" dirty="0" smtClean="0"/>
              <a:t>ตัวอย่าง</a:t>
            </a:r>
          </a:p>
          <a:p>
            <a:pPr lvl="2">
              <a:buNone/>
            </a:pPr>
            <a:r>
              <a:rPr lang="en-US" sz="1600" b="1" dirty="0" smtClean="0">
                <a:solidFill>
                  <a:srgbClr val="0000CC"/>
                </a:solidFill>
                <a:latin typeface="Courier New" pitchFamily="49" charset="0"/>
                <a:cs typeface="Courier New" pitchFamily="49" charset="0"/>
              </a:rPr>
              <a:t>&lt;style&gt;</a:t>
            </a:r>
          </a:p>
          <a:p>
            <a:pPr lvl="2">
              <a:buNone/>
            </a:pPr>
            <a:r>
              <a:rPr lang="en-US" sz="1600" dirty="0" smtClean="0">
                <a:solidFill>
                  <a:srgbClr val="00B050"/>
                </a:solidFill>
                <a:latin typeface="Courier New" pitchFamily="49" charset="0"/>
                <a:cs typeface="Courier New" pitchFamily="49" charset="0"/>
              </a:rPr>
              <a:t>   </a:t>
            </a:r>
            <a:r>
              <a:rPr lang="en-US" sz="1600" dirty="0" smtClean="0">
                <a:solidFill>
                  <a:srgbClr val="0000CC"/>
                </a:solidFill>
                <a:latin typeface="Courier New" pitchFamily="49" charset="0"/>
                <a:cs typeface="Courier New" pitchFamily="49" charset="0"/>
              </a:rPr>
              <a:t>h2 </a:t>
            </a:r>
            <a:r>
              <a:rPr lang="en-US" sz="1600" b="1" dirty="0" smtClean="0">
                <a:solidFill>
                  <a:srgbClr val="0000CC"/>
                </a:solidFill>
                <a:latin typeface="Courier New" pitchFamily="49" charset="0"/>
                <a:cs typeface="Courier New" pitchFamily="49" charset="0"/>
              </a:rPr>
              <a:t>{</a:t>
            </a:r>
            <a:r>
              <a:rPr lang="en-US" sz="1600" dirty="0" smtClean="0">
                <a:solidFill>
                  <a:schemeClr val="accent1">
                    <a:lumMod val="50000"/>
                  </a:schemeClr>
                </a:solidFill>
                <a:latin typeface="Courier New" pitchFamily="49" charset="0"/>
                <a:cs typeface="Courier New" pitchFamily="49" charset="0"/>
              </a:rPr>
              <a:t>text-align: center; color: red</a:t>
            </a:r>
            <a:r>
              <a:rPr lang="en-US" sz="1600" b="1" dirty="0" smtClean="0">
                <a:solidFill>
                  <a:srgbClr val="0000CC"/>
                </a:solidFill>
                <a:latin typeface="Courier New" pitchFamily="49" charset="0"/>
                <a:cs typeface="Courier New" pitchFamily="49" charset="0"/>
              </a:rPr>
              <a:t>}</a:t>
            </a:r>
            <a:r>
              <a:rPr lang="en-US" sz="1600" dirty="0" smtClean="0">
                <a:solidFill>
                  <a:schemeClr val="accent1">
                    <a:lumMod val="50000"/>
                  </a:schemeClr>
                </a:solidFill>
                <a:latin typeface="Courier New" pitchFamily="49" charset="0"/>
                <a:cs typeface="Courier New" pitchFamily="49" charset="0"/>
              </a:rPr>
              <a:t> </a:t>
            </a:r>
          </a:p>
          <a:p>
            <a:pPr lvl="2">
              <a:buNone/>
            </a:pPr>
            <a:r>
              <a:rPr lang="en-US" sz="1600" b="1" dirty="0" smtClean="0">
                <a:solidFill>
                  <a:srgbClr val="0000CC"/>
                </a:solidFill>
                <a:latin typeface="Courier New" pitchFamily="49" charset="0"/>
                <a:cs typeface="Courier New" pitchFamily="49" charset="0"/>
              </a:rPr>
              <a:t>&lt;/style&gt;</a:t>
            </a:r>
          </a:p>
          <a:p>
            <a:pPr>
              <a:buNone/>
            </a:pPr>
            <a:endParaRPr lang="en-GB" dirty="0" smtClean="0"/>
          </a:p>
        </p:txBody>
      </p:sp>
      <p:sp>
        <p:nvSpPr>
          <p:cNvPr id="4" name="Date Placeholder 3"/>
          <p:cNvSpPr>
            <a:spLocks noGrp="1"/>
          </p:cNvSpPr>
          <p:nvPr>
            <p:ph type="dt" sz="half" idx="10"/>
          </p:nvPr>
        </p:nvSpPr>
        <p:spPr/>
        <p:txBody>
          <a:bodyPr/>
          <a:lstStyle/>
          <a:p>
            <a:pPr>
              <a:defRPr/>
            </a:pPr>
            <a:r>
              <a:rPr lang="en-US" smtClean="0"/>
              <a:t>Lecture 03</a:t>
            </a:r>
            <a:endParaRPr lang="en-US" altLang="en-US" dirty="0"/>
          </a:p>
        </p:txBody>
      </p:sp>
      <p:sp>
        <p:nvSpPr>
          <p:cNvPr id="5" name="Slide Number Placeholder 4"/>
          <p:cNvSpPr>
            <a:spLocks noGrp="1"/>
          </p:cNvSpPr>
          <p:nvPr>
            <p:ph type="sldNum" sz="quarter" idx="12"/>
          </p:nvPr>
        </p:nvSpPr>
        <p:spPr/>
        <p:txBody>
          <a:bodyPr/>
          <a:lstStyle/>
          <a:p>
            <a:pPr>
              <a:defRPr/>
            </a:pPr>
            <a:r>
              <a:rPr lang="en-US" smtClean="0"/>
              <a:t> </a:t>
            </a:r>
            <a:fld id="{0FE66F75-09C2-4BED-B820-80EFA7AA6B7C}" type="slidenum">
              <a:rPr lang="en-US" smtClean="0"/>
              <a:pPr>
                <a:defRPr/>
              </a:pPr>
              <a:t>7</a:t>
            </a:fld>
            <a:endParaRPr lang="en-US"/>
          </a:p>
        </p:txBody>
      </p:sp>
      <p:sp>
        <p:nvSpPr>
          <p:cNvPr id="6" name="Footer Placeholder 5"/>
          <p:cNvSpPr>
            <a:spLocks noGrp="1"/>
          </p:cNvSpPr>
          <p:nvPr>
            <p:ph type="ftr" sz="quarter" idx="11"/>
          </p:nvPr>
        </p:nvSpPr>
        <p:spPr/>
        <p:txBody>
          <a:bodyPr/>
          <a:lstStyle/>
          <a:p>
            <a:pPr>
              <a:defRPr/>
            </a:pPr>
            <a:r>
              <a:rPr lang="en-US" smtClean="0"/>
              <a:t>CS 485 Web ApplicationDevelopment © 2016 by Y. Temtanapat</a:t>
            </a:r>
            <a:endParaRPr lang="en-US" sz="2000"/>
          </a:p>
        </p:txBody>
      </p:sp>
      <p:sp>
        <p:nvSpPr>
          <p:cNvPr id="2" name="Oval 1"/>
          <p:cNvSpPr/>
          <p:nvPr/>
        </p:nvSpPr>
        <p:spPr bwMode="auto">
          <a:xfrm>
            <a:off x="4691743" y="4133222"/>
            <a:ext cx="228600" cy="3048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7" name="Straight Arrow Connector 6"/>
          <p:cNvCxnSpPr>
            <a:endCxn id="8" idx="1"/>
          </p:cNvCxnSpPr>
          <p:nvPr/>
        </p:nvCxnSpPr>
        <p:spPr bwMode="auto">
          <a:xfrm>
            <a:off x="4920343" y="4438022"/>
            <a:ext cx="718457" cy="266728"/>
          </a:xfrm>
          <a:prstGeom prst="straightConnector1">
            <a:avLst/>
          </a:prstGeom>
          <a:solidFill>
            <a:schemeClr val="accent1"/>
          </a:solidFill>
          <a:ln w="9525" cap="flat" cmpd="sng" algn="ctr">
            <a:solidFill>
              <a:schemeClr val="tx1"/>
            </a:solidFill>
            <a:prstDash val="solid"/>
            <a:round/>
            <a:headEnd type="arrow" w="med" len="med"/>
            <a:tailEnd type="none" w="med" len="med"/>
          </a:ln>
          <a:effectLst/>
        </p:spPr>
      </p:cxnSp>
      <p:sp>
        <p:nvSpPr>
          <p:cNvPr id="8" name="TextBox 7"/>
          <p:cNvSpPr txBox="1"/>
          <p:nvPr/>
        </p:nvSpPr>
        <p:spPr>
          <a:xfrm>
            <a:off x="5638800" y="4520084"/>
            <a:ext cx="2222083" cy="369332"/>
          </a:xfrm>
          <a:prstGeom prst="rect">
            <a:avLst/>
          </a:prstGeom>
          <a:noFill/>
        </p:spPr>
        <p:txBody>
          <a:bodyPr wrap="none" rtlCol="0">
            <a:spAutoFit/>
          </a:bodyPr>
          <a:lstStyle/>
          <a:p>
            <a:r>
              <a:rPr lang="en-US" dirty="0" smtClean="0">
                <a:latin typeface="Angsana New" panose="02020603050405020304" pitchFamily="18" charset="-34"/>
              </a:rPr>
              <a:t>Property </a:t>
            </a:r>
            <a:r>
              <a:rPr lang="th-TH" dirty="0" smtClean="0">
                <a:latin typeface="Angsana New" panose="02020603050405020304" pitchFamily="18" charset="-34"/>
              </a:rPr>
              <a:t>สุดท้ายมีหรือไม่มี </a:t>
            </a:r>
            <a:r>
              <a:rPr lang="en-US" dirty="0" smtClean="0">
                <a:latin typeface="Angsana New" panose="02020603050405020304" pitchFamily="18" charset="-34"/>
              </a:rPr>
              <a:t>; </a:t>
            </a:r>
            <a:r>
              <a:rPr lang="th-TH" dirty="0" smtClean="0">
                <a:latin typeface="Angsana New" panose="02020603050405020304" pitchFamily="18" charset="-34"/>
              </a:rPr>
              <a:t>ก็ได้</a:t>
            </a:r>
            <a:endParaRPr lang="en-US" dirty="0">
              <a:latin typeface="Angsana New" panose="02020603050405020304" pitchFamily="18" charset="-34"/>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dirty="0" smtClean="0"/>
              <a:t>External Style Sheets</a:t>
            </a:r>
          </a:p>
        </p:txBody>
      </p:sp>
      <p:sp>
        <p:nvSpPr>
          <p:cNvPr id="289795" name="Rectangle 3"/>
          <p:cNvSpPr>
            <a:spLocks noGrp="1" noChangeArrowheads="1"/>
          </p:cNvSpPr>
          <p:nvPr>
            <p:ph type="body" idx="1"/>
          </p:nvPr>
        </p:nvSpPr>
        <p:spPr/>
        <p:txBody>
          <a:bodyPr>
            <a:normAutofit fontScale="92500" lnSpcReduction="20000"/>
          </a:bodyPr>
          <a:lstStyle/>
          <a:p>
            <a:r>
              <a:rPr lang="th-TH" dirty="0" smtClean="0"/>
              <a:t>รูปแบบทั่วไป</a:t>
            </a:r>
            <a:r>
              <a:rPr lang="en-US" dirty="0" smtClean="0"/>
              <a:t> </a:t>
            </a:r>
          </a:p>
          <a:p>
            <a:pPr lvl="1"/>
            <a:r>
              <a:rPr lang="th-TH" dirty="0" smtClean="0"/>
              <a:t>ประกาศ </a:t>
            </a:r>
            <a:r>
              <a:rPr lang="en-US" dirty="0" smtClean="0"/>
              <a:t>style </a:t>
            </a:r>
            <a:r>
              <a:rPr lang="th-TH" dirty="0" smtClean="0"/>
              <a:t>เหมือน </a:t>
            </a:r>
            <a:r>
              <a:rPr lang="en-US" dirty="0" smtClean="0"/>
              <a:t>Document-level Style Sheet </a:t>
            </a:r>
            <a:r>
              <a:rPr lang="th-TH" dirty="0" smtClean="0"/>
              <a:t>แต่กำหนดไว้ในไฟล์ภายนอก</a:t>
            </a:r>
            <a:r>
              <a:rPr lang="en-US" dirty="0" smtClean="0"/>
              <a:t> </a:t>
            </a:r>
          </a:p>
          <a:p>
            <a:pPr lvl="1"/>
            <a:r>
              <a:rPr lang="th-TH" dirty="0" smtClean="0"/>
              <a:t>ประกาศการเชื่อมกับไฟล์นั้น</a:t>
            </a:r>
            <a:r>
              <a:rPr lang="en-US" dirty="0" smtClean="0"/>
              <a:t> </a:t>
            </a:r>
            <a:r>
              <a:rPr lang="th-TH" dirty="0" smtClean="0"/>
              <a:t>โดยใช้ </a:t>
            </a:r>
            <a:r>
              <a:rPr lang="en-US" dirty="0" smtClean="0"/>
              <a:t>HTML:</a:t>
            </a:r>
            <a:r>
              <a:rPr lang="th-TH" dirty="0" smtClean="0"/>
              <a:t> </a:t>
            </a:r>
            <a:r>
              <a:rPr lang="en-US" dirty="0" smtClean="0"/>
              <a:t>link</a:t>
            </a:r>
            <a:r>
              <a:rPr lang="th-TH" dirty="0" smtClean="0"/>
              <a:t> </a:t>
            </a:r>
            <a:r>
              <a:rPr lang="en-US" dirty="0" smtClean="0"/>
              <a:t>tag </a:t>
            </a:r>
            <a:endParaRPr lang="en-GB" dirty="0" smtClean="0"/>
          </a:p>
          <a:p>
            <a:pPr lvl="2">
              <a:buNone/>
            </a:pPr>
            <a:r>
              <a:rPr lang="en-US" sz="1600" b="1" dirty="0" smtClean="0">
                <a:solidFill>
                  <a:srgbClr val="00B050"/>
                </a:solidFill>
                <a:latin typeface="Courier New" pitchFamily="49" charset="0"/>
                <a:cs typeface="Courier New" pitchFamily="49" charset="0"/>
              </a:rPr>
              <a:t>&lt;</a:t>
            </a:r>
            <a:r>
              <a:rPr lang="en-US" sz="1600" b="1" dirty="0" smtClean="0">
                <a:solidFill>
                  <a:srgbClr val="0000CC"/>
                </a:solidFill>
                <a:latin typeface="Courier New" pitchFamily="49" charset="0"/>
                <a:cs typeface="Courier New" pitchFamily="49" charset="0"/>
              </a:rPr>
              <a:t>link </a:t>
            </a:r>
            <a:r>
              <a:rPr lang="en-US" sz="1600" b="1" dirty="0" err="1" smtClean="0">
                <a:solidFill>
                  <a:srgbClr val="00B050"/>
                </a:solidFill>
                <a:latin typeface="Courier New" pitchFamily="49" charset="0"/>
                <a:cs typeface="Courier New" pitchFamily="49" charset="0"/>
              </a:rPr>
              <a:t>rel</a:t>
            </a:r>
            <a:r>
              <a:rPr lang="en-US" sz="1600" b="1" dirty="0" smtClean="0">
                <a:solidFill>
                  <a:srgbClr val="00B050"/>
                </a:solidFill>
                <a:latin typeface="Courier New" pitchFamily="49" charset="0"/>
                <a:cs typeface="Courier New" pitchFamily="49" charset="0"/>
              </a:rPr>
              <a:t>="stylesheet" </a:t>
            </a:r>
            <a:r>
              <a:rPr lang="en-US" sz="1600" b="1" dirty="0" err="1" smtClean="0">
                <a:solidFill>
                  <a:srgbClr val="00B050"/>
                </a:solidFill>
                <a:latin typeface="Courier New" pitchFamily="49" charset="0"/>
                <a:cs typeface="Courier New" pitchFamily="49" charset="0"/>
              </a:rPr>
              <a:t>href</a:t>
            </a:r>
            <a:r>
              <a:rPr lang="en-US" sz="1600" b="1" dirty="0" smtClean="0">
                <a:solidFill>
                  <a:srgbClr val="00B050"/>
                </a:solidFill>
                <a:latin typeface="Courier New" pitchFamily="49" charset="0"/>
                <a:cs typeface="Courier New" pitchFamily="49" charset="0"/>
              </a:rPr>
              <a:t>=</a:t>
            </a:r>
            <a:r>
              <a:rPr lang="en-US" sz="1600" i="1" dirty="0" smtClean="0">
                <a:solidFill>
                  <a:schemeClr val="accent1">
                    <a:lumMod val="50000"/>
                  </a:schemeClr>
                </a:solidFill>
                <a:latin typeface="Courier New" pitchFamily="49" charset="0"/>
                <a:cs typeface="Courier New" pitchFamily="49" charset="0"/>
              </a:rPr>
              <a:t>URL </a:t>
            </a:r>
            <a:r>
              <a:rPr lang="en-US" sz="1600" b="1" dirty="0" smtClean="0">
                <a:solidFill>
                  <a:srgbClr val="00B050"/>
                </a:solidFill>
                <a:latin typeface="Courier New" pitchFamily="49" charset="0"/>
                <a:cs typeface="Courier New" pitchFamily="49" charset="0"/>
              </a:rPr>
              <a:t>&gt;</a:t>
            </a:r>
          </a:p>
          <a:p>
            <a:pPr lvl="1"/>
            <a:r>
              <a:rPr lang="th-TH" u="sng" dirty="0" smtClean="0">
                <a:solidFill>
                  <a:schemeClr val="accent6">
                    <a:lumMod val="50000"/>
                  </a:schemeClr>
                </a:solidFill>
              </a:rPr>
              <a:t>หรือ</a:t>
            </a:r>
            <a:r>
              <a:rPr lang="th-TH" dirty="0" smtClean="0"/>
              <a:t> ประกาศการเชื่อมกับไฟล์นั้นโดยใช้ </a:t>
            </a:r>
            <a:r>
              <a:rPr lang="en-US" dirty="0" smtClean="0"/>
              <a:t>CSS: </a:t>
            </a:r>
            <a:r>
              <a:rPr lang="th-TH" dirty="0" smtClean="0"/>
              <a:t> </a:t>
            </a:r>
            <a:r>
              <a:rPr lang="en-US" dirty="0" smtClean="0"/>
              <a:t>@import directive</a:t>
            </a:r>
            <a:endParaRPr lang="en-GB" dirty="0" smtClean="0"/>
          </a:p>
          <a:p>
            <a:pPr lvl="2">
              <a:buNone/>
            </a:pPr>
            <a:r>
              <a:rPr lang="en-US" sz="1600" b="1" dirty="0" smtClean="0">
                <a:solidFill>
                  <a:srgbClr val="00B050"/>
                </a:solidFill>
                <a:latin typeface="Courier New" pitchFamily="49" charset="0"/>
                <a:cs typeface="Courier New" pitchFamily="49" charset="0"/>
              </a:rPr>
              <a:t>&lt;style&gt;</a:t>
            </a:r>
          </a:p>
          <a:p>
            <a:pPr lvl="2">
              <a:buNone/>
            </a:pPr>
            <a:r>
              <a:rPr lang="en-US" sz="1600" b="1" dirty="0" smtClean="0">
                <a:solidFill>
                  <a:srgbClr val="00B050"/>
                </a:solidFill>
                <a:latin typeface="Courier New" pitchFamily="49" charset="0"/>
                <a:cs typeface="Courier New" pitchFamily="49" charset="0"/>
              </a:rPr>
              <a:t>   </a:t>
            </a:r>
            <a:r>
              <a:rPr lang="en-US" sz="1600" b="1" dirty="0" smtClean="0">
                <a:solidFill>
                  <a:srgbClr val="0000CC"/>
                </a:solidFill>
                <a:latin typeface="Courier New" pitchFamily="49" charset="0"/>
                <a:cs typeface="Courier New" pitchFamily="49" charset="0"/>
              </a:rPr>
              <a:t>@import </a:t>
            </a:r>
            <a:r>
              <a:rPr lang="en-US" sz="1600" b="1" dirty="0" err="1" smtClean="0">
                <a:solidFill>
                  <a:srgbClr val="00B050"/>
                </a:solidFill>
                <a:latin typeface="Courier New" pitchFamily="49" charset="0"/>
                <a:cs typeface="Courier New" pitchFamily="49" charset="0"/>
              </a:rPr>
              <a:t>url</a:t>
            </a:r>
            <a:r>
              <a:rPr lang="en-US" sz="1600" b="1" dirty="0" smtClean="0">
                <a:solidFill>
                  <a:srgbClr val="00B050"/>
                </a:solidFill>
                <a:latin typeface="Courier New" pitchFamily="49" charset="0"/>
                <a:cs typeface="Courier New" pitchFamily="49" charset="0"/>
              </a:rPr>
              <a:t>(</a:t>
            </a:r>
            <a:r>
              <a:rPr lang="en-US" sz="1600" i="1" dirty="0" smtClean="0">
                <a:solidFill>
                  <a:schemeClr val="accent1">
                    <a:lumMod val="50000"/>
                  </a:schemeClr>
                </a:solidFill>
                <a:latin typeface="Courier New" pitchFamily="49" charset="0"/>
                <a:cs typeface="Courier New" pitchFamily="49" charset="0"/>
              </a:rPr>
              <a:t>URL</a:t>
            </a:r>
            <a:r>
              <a:rPr lang="en-US" sz="1600" b="1" dirty="0" smtClean="0">
                <a:solidFill>
                  <a:srgbClr val="00B050"/>
                </a:solidFill>
                <a:latin typeface="Courier New" pitchFamily="49" charset="0"/>
                <a:cs typeface="Courier New" pitchFamily="49" charset="0"/>
              </a:rPr>
              <a:t>)</a:t>
            </a:r>
          </a:p>
          <a:p>
            <a:pPr lvl="2">
              <a:buNone/>
            </a:pPr>
            <a:r>
              <a:rPr lang="en-US" sz="1600" b="1" dirty="0" smtClean="0">
                <a:solidFill>
                  <a:srgbClr val="00B050"/>
                </a:solidFill>
                <a:latin typeface="Courier New" pitchFamily="49" charset="0"/>
                <a:cs typeface="Courier New" pitchFamily="49" charset="0"/>
              </a:rPr>
              <a:t>&lt;/style&gt;</a:t>
            </a:r>
          </a:p>
          <a:p>
            <a:r>
              <a:rPr lang="th-TH" dirty="0" smtClean="0"/>
              <a:t>ตัวอย่างไฟล์ </a:t>
            </a:r>
            <a:r>
              <a:rPr lang="en-US" dirty="0" smtClean="0"/>
              <a:t>style sheet </a:t>
            </a:r>
            <a:r>
              <a:rPr lang="th-TH" dirty="0" smtClean="0"/>
              <a:t>คือ </a:t>
            </a:r>
            <a:r>
              <a:rPr lang="en-US" dirty="0" smtClean="0"/>
              <a:t>myStyle.css</a:t>
            </a:r>
            <a:endParaRPr lang="th-TH" dirty="0" smtClean="0"/>
          </a:p>
          <a:p>
            <a:pPr lvl="2">
              <a:buNone/>
            </a:pPr>
            <a:r>
              <a:rPr lang="en-US" sz="1600" b="1" dirty="0" smtClean="0">
                <a:solidFill>
                  <a:srgbClr val="00B050"/>
                </a:solidFill>
                <a:latin typeface="Courier New" pitchFamily="49" charset="0"/>
                <a:cs typeface="Courier New" pitchFamily="49" charset="0"/>
              </a:rPr>
              <a:t>&lt;</a:t>
            </a:r>
            <a:r>
              <a:rPr lang="en-US" sz="1600" b="1" dirty="0" smtClean="0">
                <a:solidFill>
                  <a:srgbClr val="0000CC"/>
                </a:solidFill>
                <a:latin typeface="Courier New" pitchFamily="49" charset="0"/>
                <a:cs typeface="Courier New" pitchFamily="49" charset="0"/>
              </a:rPr>
              <a:t>link</a:t>
            </a:r>
            <a:r>
              <a:rPr lang="en-US" sz="1600" b="1" dirty="0" smtClean="0">
                <a:solidFill>
                  <a:srgbClr val="00B050"/>
                </a:solidFill>
                <a:latin typeface="Courier New" pitchFamily="49" charset="0"/>
                <a:cs typeface="Courier New" pitchFamily="49" charset="0"/>
              </a:rPr>
              <a:t> </a:t>
            </a:r>
            <a:r>
              <a:rPr lang="en-US" sz="1600" b="1" dirty="0" err="1" smtClean="0">
                <a:solidFill>
                  <a:srgbClr val="00B050"/>
                </a:solidFill>
                <a:latin typeface="Courier New" pitchFamily="49" charset="0"/>
                <a:cs typeface="Courier New" pitchFamily="49" charset="0"/>
              </a:rPr>
              <a:t>rel</a:t>
            </a:r>
            <a:r>
              <a:rPr lang="en-US" sz="1600" b="1" dirty="0" smtClean="0">
                <a:solidFill>
                  <a:srgbClr val="00B050"/>
                </a:solidFill>
                <a:latin typeface="Courier New" pitchFamily="49" charset="0"/>
                <a:cs typeface="Courier New" pitchFamily="49" charset="0"/>
              </a:rPr>
              <a:t>="stylesheet" </a:t>
            </a:r>
            <a:r>
              <a:rPr lang="en-US" sz="1600" b="1" dirty="0" err="1" smtClean="0">
                <a:solidFill>
                  <a:srgbClr val="00B050"/>
                </a:solidFill>
                <a:latin typeface="Courier New" pitchFamily="49" charset="0"/>
                <a:cs typeface="Courier New" pitchFamily="49" charset="0"/>
              </a:rPr>
              <a:t>href</a:t>
            </a:r>
            <a:r>
              <a:rPr lang="en-US" sz="1600" b="1" dirty="0" smtClean="0">
                <a:solidFill>
                  <a:srgbClr val="00B050"/>
                </a:solidFill>
                <a:latin typeface="Courier New" pitchFamily="49" charset="0"/>
                <a:cs typeface="Courier New" pitchFamily="49" charset="0"/>
              </a:rPr>
              <a:t>="</a:t>
            </a:r>
            <a:r>
              <a:rPr lang="en-US" sz="1600" b="1" dirty="0" smtClean="0">
                <a:solidFill>
                  <a:schemeClr val="accent1">
                    <a:lumMod val="50000"/>
                  </a:schemeClr>
                </a:solidFill>
                <a:latin typeface="Courier New" pitchFamily="49" charset="0"/>
                <a:cs typeface="Courier New" pitchFamily="49" charset="0"/>
              </a:rPr>
              <a:t>myStyle.css</a:t>
            </a:r>
            <a:r>
              <a:rPr lang="en-US" sz="1600" b="1" dirty="0" smtClean="0">
                <a:solidFill>
                  <a:srgbClr val="00B050"/>
                </a:solidFill>
                <a:latin typeface="Courier New" pitchFamily="49" charset="0"/>
                <a:cs typeface="Courier New" pitchFamily="49" charset="0"/>
              </a:rPr>
              <a:t>"&gt;</a:t>
            </a:r>
          </a:p>
          <a:p>
            <a:pPr lvl="2">
              <a:buNone/>
            </a:pPr>
            <a:r>
              <a:rPr lang="th-TH" sz="3000" dirty="0" smtClean="0"/>
              <a:t>หรือ </a:t>
            </a:r>
            <a:endParaRPr lang="en-US" sz="3000" b="1" dirty="0" smtClean="0">
              <a:solidFill>
                <a:srgbClr val="00B050"/>
              </a:solidFill>
              <a:latin typeface="Courier New" pitchFamily="49" charset="0"/>
              <a:cs typeface="Courier New" pitchFamily="49" charset="0"/>
            </a:endParaRPr>
          </a:p>
          <a:p>
            <a:pPr lvl="2">
              <a:buNone/>
            </a:pPr>
            <a:r>
              <a:rPr lang="en-US" sz="1600" b="1" dirty="0" smtClean="0">
                <a:solidFill>
                  <a:srgbClr val="00B050"/>
                </a:solidFill>
                <a:latin typeface="Courier New" pitchFamily="49" charset="0"/>
                <a:cs typeface="Courier New" pitchFamily="49" charset="0"/>
              </a:rPr>
              <a:t>&lt;style&gt;</a:t>
            </a:r>
          </a:p>
          <a:p>
            <a:pPr lvl="2">
              <a:buNone/>
            </a:pPr>
            <a:r>
              <a:rPr lang="en-US" sz="1600" b="1" dirty="0" smtClean="0">
                <a:solidFill>
                  <a:srgbClr val="00B050"/>
                </a:solidFill>
                <a:latin typeface="Courier New" pitchFamily="49" charset="0"/>
                <a:cs typeface="Courier New" pitchFamily="49" charset="0"/>
              </a:rPr>
              <a:t>  </a:t>
            </a:r>
            <a:r>
              <a:rPr lang="en-US" sz="1600" b="1" dirty="0" smtClean="0">
                <a:solidFill>
                  <a:srgbClr val="0000CC"/>
                </a:solidFill>
                <a:latin typeface="Courier New" pitchFamily="49" charset="0"/>
                <a:cs typeface="Courier New" pitchFamily="49" charset="0"/>
              </a:rPr>
              <a:t> @import</a:t>
            </a:r>
            <a:r>
              <a:rPr lang="en-US" sz="1600" b="1" dirty="0" smtClean="0">
                <a:solidFill>
                  <a:srgbClr val="008000"/>
                </a:solidFill>
                <a:latin typeface="Courier New" pitchFamily="49" charset="0"/>
                <a:cs typeface="Courier New" pitchFamily="49" charset="0"/>
              </a:rPr>
              <a:t> </a:t>
            </a:r>
            <a:r>
              <a:rPr lang="en-US" sz="1600" b="1" dirty="0" err="1" smtClean="0">
                <a:solidFill>
                  <a:srgbClr val="00B050"/>
                </a:solidFill>
                <a:latin typeface="Courier New" pitchFamily="49" charset="0"/>
                <a:cs typeface="Courier New" pitchFamily="49" charset="0"/>
              </a:rPr>
              <a:t>url</a:t>
            </a:r>
            <a:r>
              <a:rPr lang="en-US" sz="1600" b="1" dirty="0" smtClean="0">
                <a:solidFill>
                  <a:srgbClr val="00B050"/>
                </a:solidFill>
                <a:latin typeface="Courier New" pitchFamily="49" charset="0"/>
                <a:cs typeface="Courier New" pitchFamily="49" charset="0"/>
              </a:rPr>
              <a:t>(</a:t>
            </a:r>
            <a:r>
              <a:rPr lang="en-US" sz="1600" b="1" dirty="0" smtClean="0">
                <a:solidFill>
                  <a:schemeClr val="accent1">
                    <a:lumMod val="50000"/>
                  </a:schemeClr>
                </a:solidFill>
                <a:latin typeface="Courier New" pitchFamily="49" charset="0"/>
                <a:cs typeface="Courier New" pitchFamily="49" charset="0"/>
              </a:rPr>
              <a:t>myStyle.css</a:t>
            </a:r>
            <a:r>
              <a:rPr lang="en-US" sz="1600" b="1" dirty="0" smtClean="0">
                <a:solidFill>
                  <a:srgbClr val="00B050"/>
                </a:solidFill>
                <a:latin typeface="Courier New" pitchFamily="49" charset="0"/>
                <a:cs typeface="Courier New" pitchFamily="49" charset="0"/>
              </a:rPr>
              <a:t>)</a:t>
            </a:r>
          </a:p>
          <a:p>
            <a:pPr lvl="2">
              <a:buNone/>
            </a:pPr>
            <a:r>
              <a:rPr lang="en-US" sz="1600" b="1" dirty="0" smtClean="0">
                <a:solidFill>
                  <a:srgbClr val="00B050"/>
                </a:solidFill>
                <a:latin typeface="Courier New" pitchFamily="49" charset="0"/>
                <a:cs typeface="Courier New" pitchFamily="49" charset="0"/>
              </a:rPr>
              <a:t>&lt;/style&gt;</a:t>
            </a:r>
          </a:p>
          <a:p>
            <a:pPr lvl="2">
              <a:buNone/>
            </a:pPr>
            <a:endParaRPr lang="en-US" sz="1600" b="1" dirty="0" smtClean="0">
              <a:solidFill>
                <a:srgbClr val="00B050"/>
              </a:solidFill>
              <a:latin typeface="Courier New" pitchFamily="49" charset="0"/>
              <a:cs typeface="Courier New" pitchFamily="49" charset="0"/>
            </a:endParaRPr>
          </a:p>
          <a:p>
            <a:pPr lvl="2">
              <a:buNone/>
            </a:pPr>
            <a:endParaRPr lang="en-US" sz="1600" b="1" dirty="0" smtClean="0">
              <a:solidFill>
                <a:srgbClr val="00B050"/>
              </a:solidFill>
              <a:latin typeface="Courier New" pitchFamily="49" charset="0"/>
              <a:cs typeface="Courier New" pitchFamily="49" charset="0"/>
            </a:endParaRPr>
          </a:p>
        </p:txBody>
      </p:sp>
      <p:grpSp>
        <p:nvGrpSpPr>
          <p:cNvPr id="6" name="Group 5"/>
          <p:cNvGrpSpPr/>
          <p:nvPr/>
        </p:nvGrpSpPr>
        <p:grpSpPr>
          <a:xfrm>
            <a:off x="4876800" y="304800"/>
            <a:ext cx="4038600" cy="841990"/>
            <a:chOff x="2667000" y="914400"/>
            <a:chExt cx="4038600" cy="841990"/>
          </a:xfrm>
        </p:grpSpPr>
        <p:sp>
          <p:nvSpPr>
            <p:cNvPr id="4" name="Rectangle 3"/>
            <p:cNvSpPr/>
            <p:nvPr/>
          </p:nvSpPr>
          <p:spPr>
            <a:xfrm>
              <a:off x="2667000" y="1066801"/>
              <a:ext cx="4038600" cy="689589"/>
            </a:xfrm>
            <a:prstGeom prst="rect">
              <a:avLst/>
            </a:prstGeom>
            <a:ln>
              <a:solidFill>
                <a:schemeClr val="bg2">
                  <a:lumMod val="75000"/>
                </a:schemeClr>
              </a:solidFill>
            </a:ln>
          </p:spPr>
          <p:txBody>
            <a:bodyPr wrap="square" lIns="90000" tIns="180000">
              <a:spAutoFit/>
            </a:bodyPr>
            <a:lstStyle/>
            <a:p>
              <a:pPr>
                <a:lnSpc>
                  <a:spcPct val="100000"/>
                </a:lnSpc>
              </a:pPr>
              <a:r>
                <a:rPr lang="en-US" sz="1600" dirty="0" smtClean="0">
                  <a:latin typeface="Tahoma" pitchFamily="34" charset="0"/>
                  <a:ea typeface="Tahoma" pitchFamily="34" charset="0"/>
                  <a:cs typeface="Tahoma" pitchFamily="34" charset="0"/>
                </a:rPr>
                <a:t>External style sheets </a:t>
              </a:r>
              <a:r>
                <a:rPr lang="th-TH" sz="1600" dirty="0" smtClean="0">
                  <a:latin typeface="Tahoma" pitchFamily="34" charset="0"/>
                  <a:ea typeface="Tahoma" pitchFamily="34" charset="0"/>
                  <a:cs typeface="Tahoma" pitchFamily="34" charset="0"/>
                </a:rPr>
                <a:t>สามารถ </a:t>
              </a:r>
              <a:r>
                <a:rPr lang="en-US" sz="1600" dirty="0" smtClean="0">
                  <a:latin typeface="Tahoma" pitchFamily="34" charset="0"/>
                  <a:ea typeface="Tahoma" pitchFamily="34" charset="0"/>
                  <a:cs typeface="Tahoma" pitchFamily="34" charset="0"/>
                </a:rPr>
                <a:t>validate </a:t>
              </a:r>
              <a:r>
                <a:rPr lang="th-TH" sz="1600" dirty="0" smtClean="0">
                  <a:latin typeface="Tahoma" pitchFamily="34" charset="0"/>
                  <a:ea typeface="Tahoma" pitchFamily="34" charset="0"/>
                  <a:cs typeface="Tahoma" pitchFamily="34" charset="0"/>
                </a:rPr>
                <a:t>ได้ที่</a:t>
              </a:r>
              <a:r>
                <a:rPr lang="en-US" sz="1600" dirty="0" smtClean="0">
                  <a:latin typeface="Tahoma" pitchFamily="34" charset="0"/>
                  <a:ea typeface="Tahoma" pitchFamily="34" charset="0"/>
                  <a:cs typeface="Tahoma" pitchFamily="34" charset="0"/>
                </a:rPr>
                <a:t>:</a:t>
              </a:r>
            </a:p>
            <a:p>
              <a:pPr algn="ctr">
                <a:lnSpc>
                  <a:spcPct val="100000"/>
                </a:lnSpc>
              </a:pPr>
              <a:r>
                <a:rPr lang="en-US" sz="1400" dirty="0" smtClean="0">
                  <a:solidFill>
                    <a:srgbClr val="008000"/>
                  </a:solidFill>
                  <a:latin typeface="Courier New" pitchFamily="49" charset="0"/>
                  <a:ea typeface="Tahoma" pitchFamily="34" charset="0"/>
                  <a:cs typeface="Courier New" pitchFamily="49" charset="0"/>
                </a:rPr>
                <a:t>http://jigsaw.w3.org/css-validator/</a:t>
              </a:r>
              <a:endParaRPr lang="th-TH" sz="1400" dirty="0" smtClean="0">
                <a:solidFill>
                  <a:srgbClr val="008000"/>
                </a:solidFill>
                <a:latin typeface="Courier New" pitchFamily="49" charset="0"/>
                <a:ea typeface="Tahoma" pitchFamily="34" charset="0"/>
                <a:cs typeface="Tahoma" pitchFamily="34" charset="0"/>
              </a:endParaRPr>
            </a:p>
          </p:txBody>
        </p:sp>
        <p:sp>
          <p:nvSpPr>
            <p:cNvPr id="5" name="Text Box 8"/>
            <p:cNvSpPr txBox="1">
              <a:spLocks noChangeArrowheads="1"/>
            </p:cNvSpPr>
            <p:nvPr/>
          </p:nvSpPr>
          <p:spPr bwMode="auto">
            <a:xfrm>
              <a:off x="2895600" y="914400"/>
              <a:ext cx="663963" cy="288000"/>
            </a:xfrm>
            <a:prstGeom prst="rect">
              <a:avLst/>
            </a:prstGeom>
            <a:solidFill>
              <a:schemeClr val="bg1"/>
            </a:solidFill>
            <a:ln w="9525">
              <a:noFill/>
              <a:miter lim="800000"/>
              <a:headEnd/>
              <a:tailEnd/>
            </a:ln>
          </p:spPr>
          <p:txBody>
            <a:bodyPr wrap="none">
              <a:spAutoFit/>
            </a:bodyPr>
            <a:lstStyle/>
            <a:p>
              <a:pPr algn="ctr">
                <a:spcBef>
                  <a:spcPct val="0"/>
                </a:spcBef>
                <a:buClrTx/>
                <a:buSzTx/>
                <a:buFontTx/>
                <a:buNone/>
              </a:pPr>
              <a:r>
                <a:rPr lang="en-US" sz="1600" dirty="0" smtClean="0">
                  <a:solidFill>
                    <a:srgbClr val="0070C0"/>
                  </a:solidFill>
                  <a:latin typeface="Comic Sans MS" pitchFamily="66" charset="0"/>
                </a:rPr>
                <a:t>Note</a:t>
              </a:r>
              <a:endParaRPr lang="en-US" sz="1600" dirty="0">
                <a:solidFill>
                  <a:srgbClr val="0070C0"/>
                </a:solidFill>
                <a:latin typeface="Comic Sans MS" pitchFamily="66" charset="0"/>
              </a:endParaRPr>
            </a:p>
          </p:txBody>
        </p:sp>
      </p:grpSp>
      <p:sp>
        <p:nvSpPr>
          <p:cNvPr id="7" name="Date Placeholder 6"/>
          <p:cNvSpPr>
            <a:spLocks noGrp="1"/>
          </p:cNvSpPr>
          <p:nvPr>
            <p:ph type="dt" sz="half" idx="10"/>
          </p:nvPr>
        </p:nvSpPr>
        <p:spPr/>
        <p:txBody>
          <a:bodyPr/>
          <a:lstStyle/>
          <a:p>
            <a:pPr>
              <a:defRPr/>
            </a:pPr>
            <a:r>
              <a:rPr lang="en-US" smtClean="0"/>
              <a:t>Lecture 03</a:t>
            </a:r>
            <a:endParaRPr lang="en-US" altLang="en-US" dirty="0"/>
          </a:p>
        </p:txBody>
      </p:sp>
      <p:sp>
        <p:nvSpPr>
          <p:cNvPr id="8" name="Slide Number Placeholder 7"/>
          <p:cNvSpPr>
            <a:spLocks noGrp="1"/>
          </p:cNvSpPr>
          <p:nvPr>
            <p:ph type="sldNum" sz="quarter" idx="12"/>
          </p:nvPr>
        </p:nvSpPr>
        <p:spPr/>
        <p:txBody>
          <a:bodyPr/>
          <a:lstStyle/>
          <a:p>
            <a:pPr>
              <a:defRPr/>
            </a:pPr>
            <a:r>
              <a:rPr lang="en-US" smtClean="0"/>
              <a:t> </a:t>
            </a:r>
            <a:fld id="{0FE66F75-09C2-4BED-B820-80EFA7AA6B7C}" type="slidenum">
              <a:rPr lang="en-US" smtClean="0"/>
              <a:pPr>
                <a:defRPr/>
              </a:pPr>
              <a:t>8</a:t>
            </a:fld>
            <a:endParaRPr lang="en-US"/>
          </a:p>
        </p:txBody>
      </p:sp>
      <p:sp>
        <p:nvSpPr>
          <p:cNvPr id="9" name="Footer Placeholder 8"/>
          <p:cNvSpPr>
            <a:spLocks noGrp="1"/>
          </p:cNvSpPr>
          <p:nvPr>
            <p:ph type="ftr" sz="quarter" idx="11"/>
          </p:nvPr>
        </p:nvSpPr>
        <p:spPr/>
        <p:txBody>
          <a:bodyPr/>
          <a:lstStyle/>
          <a:p>
            <a:pPr>
              <a:defRPr/>
            </a:pPr>
            <a:r>
              <a:rPr lang="en-US" smtClean="0"/>
              <a:t>CS 485 Web ApplicationDevelopment © 2016 by Y. Temtanapat</a:t>
            </a:r>
            <a:endParaRPr lang="en-US"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การกำหนด </a:t>
            </a:r>
            <a:r>
              <a:rPr lang="en-US" dirty="0" smtClean="0"/>
              <a:t>Style</a:t>
            </a:r>
            <a:endParaRPr lang="th-TH" dirty="0"/>
          </a:p>
        </p:txBody>
      </p:sp>
      <p:sp>
        <p:nvSpPr>
          <p:cNvPr id="3" name="Content Placeholder 2"/>
          <p:cNvSpPr>
            <a:spLocks noGrp="1"/>
          </p:cNvSpPr>
          <p:nvPr>
            <p:ph idx="1"/>
          </p:nvPr>
        </p:nvSpPr>
        <p:spPr/>
        <p:txBody>
          <a:bodyPr/>
          <a:lstStyle/>
          <a:p>
            <a:r>
              <a:rPr lang="th-TH" b="1" dirty="0" smtClean="0">
                <a:solidFill>
                  <a:srgbClr val="0000CC"/>
                </a:solidFill>
              </a:rPr>
              <a:t>กฎ (</a:t>
            </a:r>
            <a:r>
              <a:rPr lang="en-US" b="1" dirty="0" smtClean="0">
                <a:solidFill>
                  <a:srgbClr val="0000CC"/>
                </a:solidFill>
              </a:rPr>
              <a:t>style rules)</a:t>
            </a:r>
            <a:r>
              <a:rPr lang="en-US" dirty="0" smtClean="0"/>
              <a:t>: </a:t>
            </a:r>
            <a:r>
              <a:rPr lang="th-TH" dirty="0" smtClean="0"/>
              <a:t>ประกอบด้วย </a:t>
            </a:r>
            <a:r>
              <a:rPr lang="en-US" dirty="0" smtClean="0"/>
              <a:t>2 </a:t>
            </a:r>
            <a:r>
              <a:rPr lang="th-TH" dirty="0" smtClean="0"/>
              <a:t>ส่วนหลัก</a:t>
            </a:r>
            <a:r>
              <a:rPr lang="en-US" dirty="0" smtClean="0"/>
              <a:t>: </a:t>
            </a:r>
          </a:p>
          <a:p>
            <a:pPr lvl="1"/>
            <a:r>
              <a:rPr lang="en-US" b="1" dirty="0" smtClean="0">
                <a:solidFill>
                  <a:srgbClr val="0000CC"/>
                </a:solidFill>
              </a:rPr>
              <a:t>selector</a:t>
            </a:r>
            <a:r>
              <a:rPr lang="en-US" dirty="0" smtClean="0"/>
              <a:t> </a:t>
            </a:r>
            <a:r>
              <a:rPr lang="th-TH" dirty="0" smtClean="0"/>
              <a:t>และ</a:t>
            </a:r>
            <a:r>
              <a:rPr lang="en-US" dirty="0" smtClean="0"/>
              <a:t> </a:t>
            </a:r>
          </a:p>
          <a:p>
            <a:pPr lvl="1"/>
            <a:r>
              <a:rPr lang="en-US" b="1" dirty="0" smtClean="0">
                <a:solidFill>
                  <a:srgbClr val="0000CC"/>
                </a:solidFill>
              </a:rPr>
              <a:t>style</a:t>
            </a:r>
            <a:r>
              <a:rPr lang="th-TH" b="1" dirty="0" smtClean="0">
                <a:solidFill>
                  <a:srgbClr val="0000CC"/>
                </a:solidFill>
              </a:rPr>
              <a:t> </a:t>
            </a:r>
            <a:r>
              <a:rPr lang="en-US" b="1" dirty="0" smtClean="0">
                <a:solidFill>
                  <a:srgbClr val="0000CC"/>
                </a:solidFill>
              </a:rPr>
              <a:t>declaration block</a:t>
            </a:r>
            <a:endParaRPr lang="en-GB" dirty="0" smtClean="0"/>
          </a:p>
          <a:p>
            <a:endParaRPr lang="th-TH" dirty="0"/>
          </a:p>
        </p:txBody>
      </p:sp>
      <p:sp>
        <p:nvSpPr>
          <p:cNvPr id="4" name="Date Placeholder 3"/>
          <p:cNvSpPr>
            <a:spLocks noGrp="1"/>
          </p:cNvSpPr>
          <p:nvPr>
            <p:ph type="dt" sz="half" idx="10"/>
          </p:nvPr>
        </p:nvSpPr>
        <p:spPr/>
        <p:txBody>
          <a:bodyPr/>
          <a:lstStyle/>
          <a:p>
            <a:r>
              <a:rPr lang="en-US" smtClean="0"/>
              <a:t>Lecture 03</a:t>
            </a:r>
            <a:endParaRPr lang="en-US" altLang="en-US" dirty="0"/>
          </a:p>
        </p:txBody>
      </p:sp>
      <p:sp>
        <p:nvSpPr>
          <p:cNvPr id="5" name="Footer Placeholder 4"/>
          <p:cNvSpPr>
            <a:spLocks noGrp="1"/>
          </p:cNvSpPr>
          <p:nvPr>
            <p:ph type="ftr" sz="quarter" idx="11"/>
          </p:nvPr>
        </p:nvSpPr>
        <p:spPr/>
        <p:txBody>
          <a:bodyPr/>
          <a:lstStyle/>
          <a:p>
            <a:r>
              <a:rPr lang="en-US" smtClean="0"/>
              <a:t>CS 485 Web ApplicationDevelopment © 2016 by Y. Temtanapat</a:t>
            </a:r>
            <a:endParaRPr lang="en-US"/>
          </a:p>
        </p:txBody>
      </p:sp>
      <p:sp>
        <p:nvSpPr>
          <p:cNvPr id="6" name="Slide Number Placeholder 5"/>
          <p:cNvSpPr>
            <a:spLocks noGrp="1"/>
          </p:cNvSpPr>
          <p:nvPr>
            <p:ph type="sldNum" sz="quarter" idx="12"/>
          </p:nvPr>
        </p:nvSpPr>
        <p:spPr/>
        <p:txBody>
          <a:bodyPr/>
          <a:lstStyle/>
          <a:p>
            <a:r>
              <a:rPr lang="en-US" smtClean="0"/>
              <a:t> </a:t>
            </a:r>
            <a:fld id="{0FE66F75-09C2-4BED-B820-80EFA7AA6B7C}" type="slidenum">
              <a:rPr lang="en-US" smtClean="0"/>
              <a:pPr/>
              <a:t>9</a:t>
            </a:fld>
            <a:endParaRPr lang="en-US"/>
          </a:p>
        </p:txBody>
      </p:sp>
      <p:sp>
        <p:nvSpPr>
          <p:cNvPr id="12" name="Rectangle 11"/>
          <p:cNvSpPr/>
          <p:nvPr/>
        </p:nvSpPr>
        <p:spPr>
          <a:xfrm>
            <a:off x="2209800" y="4010561"/>
            <a:ext cx="5029200" cy="1323439"/>
          </a:xfrm>
          <a:prstGeom prst="rect">
            <a:avLst/>
          </a:prstGeom>
        </p:spPr>
        <p:txBody>
          <a:bodyPr wrap="square">
            <a:spAutoFit/>
          </a:bodyPr>
          <a:lstStyle/>
          <a:p>
            <a:r>
              <a:rPr lang="en-US" sz="2000" dirty="0" smtClean="0">
                <a:solidFill>
                  <a:srgbClr val="0000CC"/>
                </a:solidFill>
                <a:latin typeface="Courier New" pitchFamily="49" charset="0"/>
                <a:cs typeface="Courier New" pitchFamily="49" charset="0"/>
              </a:rPr>
              <a:t>p, h2  </a:t>
            </a:r>
            <a:r>
              <a:rPr lang="en-US" sz="2000" b="1" dirty="0" smtClean="0">
                <a:solidFill>
                  <a:srgbClr val="0000CC"/>
                </a:solidFill>
                <a:latin typeface="Courier New" pitchFamily="49" charset="0"/>
                <a:cs typeface="Courier New" pitchFamily="49" charset="0"/>
              </a:rPr>
              <a:t>{ </a:t>
            </a:r>
            <a:r>
              <a:rPr lang="en-US" sz="2000" dirty="0" smtClean="0">
                <a:solidFill>
                  <a:schemeClr val="accent1">
                    <a:lumMod val="50000"/>
                  </a:schemeClr>
                </a:solidFill>
                <a:latin typeface="Courier New" pitchFamily="49" charset="0"/>
                <a:cs typeface="Courier New" pitchFamily="49" charset="0"/>
              </a:rPr>
              <a:t>text-align: center; </a:t>
            </a:r>
          </a:p>
          <a:p>
            <a:r>
              <a:rPr lang="en-US" sz="2000" dirty="0" smtClean="0">
                <a:solidFill>
                  <a:schemeClr val="accent1">
                    <a:lumMod val="50000"/>
                  </a:schemeClr>
                </a:solidFill>
                <a:latin typeface="Courier New" pitchFamily="49" charset="0"/>
                <a:cs typeface="Courier New" pitchFamily="49" charset="0"/>
              </a:rPr>
              <a:t>         color: red;</a:t>
            </a:r>
          </a:p>
          <a:p>
            <a:r>
              <a:rPr lang="en-US" sz="2000" dirty="0" smtClean="0">
                <a:solidFill>
                  <a:schemeClr val="accent1">
                    <a:lumMod val="50000"/>
                  </a:schemeClr>
                </a:solidFill>
                <a:latin typeface="Courier New" pitchFamily="49" charset="0"/>
                <a:cs typeface="Courier New" pitchFamily="49" charset="0"/>
              </a:rPr>
              <a:t>         font-size: 1.5em;</a:t>
            </a:r>
          </a:p>
          <a:p>
            <a:r>
              <a:rPr lang="en-US" sz="2000" b="1" dirty="0" smtClean="0">
                <a:solidFill>
                  <a:schemeClr val="accent1">
                    <a:lumMod val="50000"/>
                  </a:schemeClr>
                </a:solidFill>
                <a:latin typeface="Courier New" pitchFamily="49" charset="0"/>
                <a:cs typeface="Courier New" pitchFamily="49" charset="0"/>
              </a:rPr>
              <a:t>       </a:t>
            </a:r>
            <a:r>
              <a:rPr lang="en-US" sz="2000" b="1" dirty="0" smtClean="0">
                <a:solidFill>
                  <a:srgbClr val="0000CC"/>
                </a:solidFill>
                <a:latin typeface="Courier New" pitchFamily="49" charset="0"/>
                <a:cs typeface="Courier New" pitchFamily="49" charset="0"/>
              </a:rPr>
              <a:t>}</a:t>
            </a:r>
            <a:r>
              <a:rPr lang="en-US" sz="2000" dirty="0" smtClean="0">
                <a:solidFill>
                  <a:schemeClr val="accent1">
                    <a:lumMod val="50000"/>
                  </a:schemeClr>
                </a:solidFill>
                <a:latin typeface="Courier New" pitchFamily="49" charset="0"/>
                <a:cs typeface="Courier New" pitchFamily="49" charset="0"/>
              </a:rPr>
              <a:t> </a:t>
            </a:r>
            <a:endParaRPr lang="th-TH" sz="2000" dirty="0"/>
          </a:p>
        </p:txBody>
      </p:sp>
      <p:sp>
        <p:nvSpPr>
          <p:cNvPr id="13" name="Rounded Rectangle 12"/>
          <p:cNvSpPr/>
          <p:nvPr/>
        </p:nvSpPr>
        <p:spPr bwMode="auto">
          <a:xfrm>
            <a:off x="2209800" y="4010561"/>
            <a:ext cx="990600" cy="381000"/>
          </a:xfrm>
          <a:prstGeom prst="roundRect">
            <a:avLst/>
          </a:prstGeom>
          <a:noFill/>
          <a:ln w="19050" cap="flat" cmpd="sng" algn="ctr">
            <a:solidFill>
              <a:srgbClr val="008000"/>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h-TH"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Rounded Rectangle 13"/>
          <p:cNvSpPr/>
          <p:nvPr/>
        </p:nvSpPr>
        <p:spPr bwMode="auto">
          <a:xfrm>
            <a:off x="3581400" y="3995571"/>
            <a:ext cx="3200400" cy="1066800"/>
          </a:xfrm>
          <a:prstGeom prst="roundRect">
            <a:avLst/>
          </a:prstGeom>
          <a:noFill/>
          <a:ln w="19050" cap="flat" cmpd="sng" algn="ctr">
            <a:solidFill>
              <a:srgbClr val="008000"/>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h-TH"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6" name="Straight Arrow Connector 15"/>
          <p:cNvCxnSpPr>
            <a:stCxn id="20" idx="2"/>
            <a:endCxn id="13" idx="0"/>
          </p:cNvCxnSpPr>
          <p:nvPr/>
        </p:nvCxnSpPr>
        <p:spPr bwMode="auto">
          <a:xfrm rot="5400000">
            <a:off x="2545498" y="3850957"/>
            <a:ext cx="319207"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rot="5400000">
            <a:off x="4998595" y="3812566"/>
            <a:ext cx="36601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0" name="TextBox 19"/>
          <p:cNvSpPr txBox="1"/>
          <p:nvPr/>
        </p:nvSpPr>
        <p:spPr>
          <a:xfrm>
            <a:off x="2261710" y="3352800"/>
            <a:ext cx="886781" cy="338554"/>
          </a:xfrm>
          <a:prstGeom prst="rect">
            <a:avLst/>
          </a:prstGeom>
          <a:noFill/>
        </p:spPr>
        <p:txBody>
          <a:bodyPr wrap="none" rtlCol="0">
            <a:spAutoFit/>
          </a:bodyPr>
          <a:lstStyle/>
          <a:p>
            <a:pPr algn="ctr"/>
            <a:r>
              <a:rPr lang="en-US" sz="1600" dirty="0" smtClean="0">
                <a:solidFill>
                  <a:srgbClr val="008000"/>
                </a:solidFill>
                <a:latin typeface="Tahoma" pitchFamily="34" charset="0"/>
                <a:ea typeface="Tahoma" pitchFamily="34" charset="0"/>
                <a:cs typeface="Tahoma" pitchFamily="34" charset="0"/>
              </a:rPr>
              <a:t>selector</a:t>
            </a:r>
            <a:endParaRPr lang="th-TH" sz="1600" dirty="0">
              <a:solidFill>
                <a:srgbClr val="008000"/>
              </a:solidFill>
              <a:latin typeface="Tahoma" pitchFamily="34" charset="0"/>
              <a:ea typeface="Tahoma" pitchFamily="34" charset="0"/>
              <a:cs typeface="Tahoma" pitchFamily="34" charset="0"/>
            </a:endParaRPr>
          </a:p>
        </p:txBody>
      </p:sp>
      <p:sp>
        <p:nvSpPr>
          <p:cNvPr id="21" name="TextBox 20"/>
          <p:cNvSpPr txBox="1"/>
          <p:nvPr/>
        </p:nvSpPr>
        <p:spPr>
          <a:xfrm>
            <a:off x="4077324" y="3352800"/>
            <a:ext cx="2208553" cy="338554"/>
          </a:xfrm>
          <a:prstGeom prst="rect">
            <a:avLst/>
          </a:prstGeom>
          <a:noFill/>
        </p:spPr>
        <p:txBody>
          <a:bodyPr wrap="none" rtlCol="0">
            <a:spAutoFit/>
          </a:bodyPr>
          <a:lstStyle/>
          <a:p>
            <a:pPr algn="ctr"/>
            <a:r>
              <a:rPr lang="en-US" sz="1600" dirty="0" smtClean="0">
                <a:solidFill>
                  <a:srgbClr val="008000"/>
                </a:solidFill>
                <a:latin typeface="Tahoma" pitchFamily="34" charset="0"/>
                <a:ea typeface="Tahoma" pitchFamily="34" charset="0"/>
                <a:cs typeface="Tahoma" pitchFamily="34" charset="0"/>
              </a:rPr>
              <a:t>style declaration block</a:t>
            </a:r>
            <a:endParaRPr lang="th-TH" sz="1600" dirty="0">
              <a:solidFill>
                <a:srgbClr val="008000"/>
              </a:solidFill>
              <a:latin typeface="Tahoma" pitchFamily="34" charset="0"/>
              <a:ea typeface="Tahoma" pitchFamily="34" charset="0"/>
              <a:cs typeface="Tahoma" pitchFamily="34" charset="0"/>
            </a:endParaRPr>
          </a:p>
        </p:txBody>
      </p:sp>
      <p:sp>
        <p:nvSpPr>
          <p:cNvPr id="25" name="Rounded Rectangle 24"/>
          <p:cNvSpPr/>
          <p:nvPr/>
        </p:nvSpPr>
        <p:spPr bwMode="auto">
          <a:xfrm>
            <a:off x="3657600" y="4678180"/>
            <a:ext cx="1371600" cy="304800"/>
          </a:xfrm>
          <a:prstGeom prst="roundRect">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h-TH" sz="1800" b="0" i="0" u="none" strike="noStrike" cap="none" normalizeH="0" baseline="0" smtClean="0">
              <a:ln>
                <a:noFill/>
              </a:ln>
              <a:solidFill>
                <a:schemeClr val="tx1"/>
              </a:solidFill>
              <a:effectLst/>
              <a:latin typeface="Arial" pitchFamily="34" charset="0"/>
              <a:cs typeface="Arial" pitchFamily="34" charset="0"/>
            </a:endParaRPr>
          </a:p>
        </p:txBody>
      </p:sp>
      <p:sp>
        <p:nvSpPr>
          <p:cNvPr id="26" name="Rounded Rectangle 25"/>
          <p:cNvSpPr/>
          <p:nvPr/>
        </p:nvSpPr>
        <p:spPr bwMode="auto">
          <a:xfrm>
            <a:off x="5257800" y="4678180"/>
            <a:ext cx="1066800" cy="304800"/>
          </a:xfrm>
          <a:prstGeom prst="roundRect">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h-TH"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8" name="Straight Arrow Connector 27"/>
          <p:cNvCxnSpPr/>
          <p:nvPr/>
        </p:nvCxnSpPr>
        <p:spPr bwMode="auto">
          <a:xfrm rot="5400000" flipH="1" flipV="1">
            <a:off x="4167493" y="5158490"/>
            <a:ext cx="351814" cy="7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rot="5400000" flipH="1" flipV="1">
            <a:off x="5630283" y="5143500"/>
            <a:ext cx="321834" cy="7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1" name="TextBox 30"/>
          <p:cNvSpPr txBox="1"/>
          <p:nvPr/>
        </p:nvSpPr>
        <p:spPr>
          <a:xfrm>
            <a:off x="5461975" y="5300246"/>
            <a:ext cx="658450" cy="338554"/>
          </a:xfrm>
          <a:prstGeom prst="rect">
            <a:avLst/>
          </a:prstGeom>
          <a:noFill/>
        </p:spPr>
        <p:txBody>
          <a:bodyPr wrap="none" rtlCol="0">
            <a:spAutoFit/>
          </a:bodyPr>
          <a:lstStyle/>
          <a:p>
            <a:pPr algn="ctr"/>
            <a:r>
              <a:rPr lang="en-US" sz="1600" dirty="0" smtClean="0">
                <a:solidFill>
                  <a:srgbClr val="008000"/>
                </a:solidFill>
                <a:latin typeface="Tahoma" pitchFamily="34" charset="0"/>
                <a:ea typeface="Tahoma" pitchFamily="34" charset="0"/>
                <a:cs typeface="Tahoma" pitchFamily="34" charset="0"/>
              </a:rPr>
              <a:t>value</a:t>
            </a:r>
            <a:endParaRPr lang="th-TH" sz="1600" dirty="0">
              <a:solidFill>
                <a:srgbClr val="008000"/>
              </a:solidFill>
              <a:latin typeface="Tahoma" pitchFamily="34" charset="0"/>
              <a:ea typeface="Tahoma" pitchFamily="34" charset="0"/>
              <a:cs typeface="Tahoma" pitchFamily="34" charset="0"/>
            </a:endParaRPr>
          </a:p>
        </p:txBody>
      </p:sp>
      <p:sp>
        <p:nvSpPr>
          <p:cNvPr id="32" name="TextBox 31"/>
          <p:cNvSpPr txBox="1"/>
          <p:nvPr/>
        </p:nvSpPr>
        <p:spPr>
          <a:xfrm>
            <a:off x="3869456" y="5300246"/>
            <a:ext cx="947888" cy="338554"/>
          </a:xfrm>
          <a:prstGeom prst="rect">
            <a:avLst/>
          </a:prstGeom>
          <a:noFill/>
        </p:spPr>
        <p:txBody>
          <a:bodyPr wrap="none" rtlCol="0">
            <a:spAutoFit/>
          </a:bodyPr>
          <a:lstStyle/>
          <a:p>
            <a:pPr algn="ctr"/>
            <a:r>
              <a:rPr lang="en-US" sz="1600" dirty="0" smtClean="0">
                <a:solidFill>
                  <a:srgbClr val="008000"/>
                </a:solidFill>
                <a:latin typeface="Tahoma" pitchFamily="34" charset="0"/>
                <a:ea typeface="Tahoma" pitchFamily="34" charset="0"/>
                <a:cs typeface="Tahoma" pitchFamily="34" charset="0"/>
              </a:rPr>
              <a:t>property</a:t>
            </a:r>
            <a:endParaRPr lang="th-TH" sz="1600" dirty="0">
              <a:solidFill>
                <a:srgbClr val="008000"/>
              </a:solidFill>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Lectur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MyLecture">
      <a:majorFont>
        <a:latin typeface="Angsana New"/>
        <a:ea typeface=""/>
        <a:cs typeface="Angsana New"/>
      </a:majorFont>
      <a:minorFont>
        <a:latin typeface="Angsana New"/>
        <a:ea typeface=""/>
        <a:cs typeface="Angsana New"/>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th-TH"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th-TH"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MyLectur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MyLectur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MyLectur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MyLectur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MyLectur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MyLectur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MyLectur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MyLectur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MyLectur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13142</TotalTime>
  <Words>6097</Words>
  <Application>Microsoft Office PowerPoint</Application>
  <PresentationFormat>On-screen Show (4:3)</PresentationFormat>
  <Paragraphs>941</Paragraphs>
  <Slides>51</Slides>
  <Notes>13</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Lecture</vt:lpstr>
      <vt:lpstr>Basic CSS (Cascading Style Sheets)</vt:lpstr>
      <vt:lpstr>เนื้อหาของการเรียนวันนี้</vt:lpstr>
      <vt:lpstr>Cascading Style Sheets (CSS)</vt:lpstr>
      <vt:lpstr>CSS</vt:lpstr>
      <vt:lpstr>การกำหนด Style ให้กับ element</vt:lpstr>
      <vt:lpstr>Inline Styles</vt:lpstr>
      <vt:lpstr>Document-level Style Sheet</vt:lpstr>
      <vt:lpstr>External Style Sheets</vt:lpstr>
      <vt:lpstr>การกำหนด Style</vt:lpstr>
      <vt:lpstr>ชนิดของ selector (1)</vt:lpstr>
      <vt:lpstr>ชนิดของ selector (2)</vt:lpstr>
      <vt:lpstr>ชนิดของ selector (3)</vt:lpstr>
      <vt:lpstr>ชนิดของ selector (4)</vt:lpstr>
      <vt:lpstr>ชนิดของ selector (5)</vt:lpstr>
      <vt:lpstr>ตัวอย่าง Pseudo Class/Element</vt:lpstr>
      <vt:lpstr>ตัวอย่าง pseudo class/element</vt:lpstr>
      <vt:lpstr>ชนิดของ selector (6)</vt:lpstr>
      <vt:lpstr>ชนิดของ selector (7)</vt:lpstr>
      <vt:lpstr>Combinator</vt:lpstr>
      <vt:lpstr>CSS Properties</vt:lpstr>
      <vt:lpstr>หน่วยสำหรับหน้าจอและการพิมพ์</vt:lpstr>
      <vt:lpstr>รูปแบบของ Property Value (1)</vt:lpstr>
      <vt:lpstr>รูปแบบของ Property Value (2)</vt:lpstr>
      <vt:lpstr>ตัวอย่าง Font Properties </vt:lpstr>
      <vt:lpstr>ตัวอย่าง List Properties</vt:lpstr>
      <vt:lpstr>ตัวอย่าง Background Properties</vt:lpstr>
      <vt:lpstr>ตัวอย่าง Text Properties</vt:lpstr>
      <vt:lpstr>กฎการ applied style (Style Rules)</vt:lpstr>
      <vt:lpstr>Style Precedence: Important</vt:lpstr>
      <vt:lpstr>การคำนวณ Specificity กรณีกฎขัดแย้งกัน</vt:lpstr>
      <vt:lpstr>ตัวอย่าง Style Precedence: Specificity</vt:lpstr>
      <vt:lpstr>PowerPoint Presentation</vt:lpstr>
      <vt:lpstr>Style Precedence: Inheritance</vt:lpstr>
      <vt:lpstr>Style Precedence: Cascading</vt:lpstr>
      <vt:lpstr>การแสดง element ของเอกสาร (1)</vt:lpstr>
      <vt:lpstr>การแสดง element ของเอกสาร (2)</vt:lpstr>
      <vt:lpstr>การแสดง element ของเอกสาร (3)</vt:lpstr>
      <vt:lpstr>การแสดง element ของเอกสาร (4)</vt:lpstr>
      <vt:lpstr>Box Model (1)</vt:lpstr>
      <vt:lpstr>Box Model (2)</vt:lpstr>
      <vt:lpstr>Box Model (3)</vt:lpstr>
      <vt:lpstr>Box Model (4)</vt:lpstr>
      <vt:lpstr>Box Model (5)</vt:lpstr>
      <vt:lpstr>Overflow และ Background-clip</vt:lpstr>
      <vt:lpstr>Background-clip</vt:lpstr>
      <vt:lpstr>Box-sizing</vt:lpstr>
      <vt:lpstr>การลอยตัว (float)</vt:lpstr>
      <vt:lpstr>ตัวอย่างการใช้ float</vt:lpstr>
      <vt:lpstr>clear</vt:lpstr>
      <vt:lpstr>ตัวอย่างการใช้ clear</vt:lpstr>
      <vt:lpstr>สรุปการเรียนวันนี้</vt:lpstr>
    </vt:vector>
  </TitlesOfParts>
  <Company>CS, 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Web Appl. and Enterprise Prog.</dc:subject>
  <dc:creator>Yaowadee Temtanapat</dc:creator>
  <cp:lastModifiedBy>Yao</cp:lastModifiedBy>
  <cp:revision>995</cp:revision>
  <dcterms:created xsi:type="dcterms:W3CDTF">2005-09-19T23:06:59Z</dcterms:created>
  <dcterms:modified xsi:type="dcterms:W3CDTF">2018-01-15T17:23:07Z</dcterms:modified>
</cp:coreProperties>
</file>