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482" r:id="rId2"/>
    <p:sldId id="496" r:id="rId3"/>
    <p:sldId id="710" r:id="rId4"/>
    <p:sldId id="808" r:id="rId5"/>
    <p:sldId id="777" r:id="rId6"/>
    <p:sldId id="752" r:id="rId7"/>
    <p:sldId id="753" r:id="rId8"/>
    <p:sldId id="758" r:id="rId9"/>
    <p:sldId id="769" r:id="rId10"/>
    <p:sldId id="770" r:id="rId11"/>
    <p:sldId id="784" r:id="rId12"/>
    <p:sldId id="785" r:id="rId13"/>
    <p:sldId id="789" r:id="rId14"/>
    <p:sldId id="787" r:id="rId15"/>
    <p:sldId id="771" r:id="rId16"/>
    <p:sldId id="786" r:id="rId17"/>
    <p:sldId id="790" r:id="rId18"/>
    <p:sldId id="791" r:id="rId19"/>
    <p:sldId id="792" r:id="rId20"/>
    <p:sldId id="793" r:id="rId21"/>
    <p:sldId id="794" r:id="rId22"/>
    <p:sldId id="795" r:id="rId23"/>
    <p:sldId id="796" r:id="rId24"/>
    <p:sldId id="797" r:id="rId25"/>
    <p:sldId id="798" r:id="rId26"/>
    <p:sldId id="799" r:id="rId27"/>
    <p:sldId id="800" r:id="rId28"/>
    <p:sldId id="801" r:id="rId29"/>
    <p:sldId id="802" r:id="rId30"/>
    <p:sldId id="803" r:id="rId31"/>
    <p:sldId id="804" r:id="rId32"/>
    <p:sldId id="806" r:id="rId33"/>
    <p:sldId id="807" r:id="rId34"/>
    <p:sldId id="805" r:id="rId35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CC"/>
    <a:srgbClr val="008000"/>
    <a:srgbClr val="E1EFF4"/>
    <a:srgbClr val="CCFF99"/>
    <a:srgbClr val="CCFFCC"/>
    <a:srgbClr val="B3CBA1"/>
    <a:srgbClr val="FFFF99"/>
    <a:srgbClr val="33CC33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0459" autoAdjust="0"/>
  </p:normalViewPr>
  <p:slideViewPr>
    <p:cSldViewPr>
      <p:cViewPr varScale="1">
        <p:scale>
          <a:sx n="76" d="100"/>
          <a:sy n="76" d="100"/>
        </p:scale>
        <p:origin x="-1555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2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77EF030E-E2C8-486E-84FF-F7A66E565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4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1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ดูตัวอย่างที่</a:t>
            </a:r>
            <a:r>
              <a:rPr lang="th-TH" baseline="0" dirty="0" smtClean="0"/>
              <a:t> </a:t>
            </a:r>
            <a:r>
              <a:rPr lang="en-US" dirty="0" smtClean="0"/>
              <a:t>http://www.barelyfitz.com/screencast/html-training/css/positioning/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6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F030E-E2C8-486E-84FF-F7A66E56558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6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27491-0FCF-4357-AF1B-F621AD92D6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 txBox="1">
            <a:spLocks noGrp="1" noChangeArrowheads="1"/>
          </p:cNvSpPr>
          <p:nvPr/>
        </p:nvSpPr>
        <p:spPr bwMode="auto">
          <a:xfrm>
            <a:off x="3848869" y="1"/>
            <a:ext cx="2948806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15" tIns="45558" rIns="91115" bIns="45558"/>
          <a:lstStyle>
            <a:lvl1pPr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</a:pPr>
            <a:fld id="{785786B9-7EC8-4D8E-A64F-088D92C833D8}" type="datetime1">
              <a:rPr lang="fr-FR" altLang="fr-FR" sz="1000">
                <a:solidFill>
                  <a:prstClr val="black"/>
                </a:solidFill>
                <a:latin typeface="Tahoma" pitchFamily="34" charset="0"/>
                <a:cs typeface="Arial" pitchFamily="34" charset="0"/>
              </a:rPr>
              <a:pPr algn="r" fontAlgn="base">
                <a:spcBef>
                  <a:spcPct val="20000"/>
                </a:spcBef>
                <a:spcAft>
                  <a:spcPct val="0"/>
                </a:spcAft>
              </a:pPr>
              <a:t>17/01/2018</a:t>
            </a:fld>
            <a:endParaRPr lang="fr-FR" altLang="fr-FR" sz="1000">
              <a:solidFill>
                <a:prstClr val="black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147459" name="Rectangle 6"/>
          <p:cNvSpPr txBox="1">
            <a:spLocks noGrp="1" noChangeArrowheads="1"/>
          </p:cNvSpPr>
          <p:nvPr/>
        </p:nvSpPr>
        <p:spPr bwMode="auto">
          <a:xfrm>
            <a:off x="102280" y="9380537"/>
            <a:ext cx="294565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15" tIns="45558" rIns="91115" bIns="45558" anchor="b"/>
          <a:lstStyle>
            <a:lvl1pPr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fr-FR" altLang="fr-FR" sz="1000" i="1">
                <a:solidFill>
                  <a:srgbClr val="C0504D"/>
                </a:solidFill>
                <a:latin typeface="Tahoma" pitchFamily="34" charset="0"/>
                <a:cs typeface="Arial" pitchFamily="34" charset="0"/>
              </a:rPr>
              <a:t>Langages &amp; Documents</a:t>
            </a:r>
            <a:endParaRPr lang="fr-FR" altLang="fr-FR" sz="1100">
              <a:solidFill>
                <a:prstClr val="black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147460" name="Rectangle 7"/>
          <p:cNvSpPr txBox="1">
            <a:spLocks noGrp="1" noChangeArrowheads="1"/>
          </p:cNvSpPr>
          <p:nvPr/>
        </p:nvSpPr>
        <p:spPr bwMode="auto">
          <a:xfrm>
            <a:off x="3760752" y="9380537"/>
            <a:ext cx="294565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15" tIns="45558" rIns="91115" bIns="45558" anchor="b"/>
          <a:lstStyle>
            <a:lvl1pPr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080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</a:pPr>
            <a:r>
              <a:rPr lang="fr-FR" altLang="fr-FR" sz="1100">
                <a:solidFill>
                  <a:prstClr val="black"/>
                </a:solidFill>
                <a:latin typeface="Tahoma" pitchFamily="34" charset="0"/>
                <a:cs typeface="Arial" pitchFamily="34" charset="0"/>
              </a:rPr>
              <a:t> </a:t>
            </a:r>
            <a:r>
              <a:rPr lang="fr-FR" altLang="fr-FR" sz="1000" i="1">
                <a:solidFill>
                  <a:srgbClr val="C0504D"/>
                </a:solidFill>
                <a:latin typeface="Tahoma" pitchFamily="34" charset="0"/>
                <a:cs typeface="Arial" pitchFamily="34" charset="0"/>
              </a:rPr>
              <a:t>ESSI - 2 – 2004-05 - Paul Franchi           </a:t>
            </a:r>
            <a:endParaRPr lang="fr-FR" altLang="fr-FR" sz="1100">
              <a:solidFill>
                <a:srgbClr val="C0504D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147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6863" y="571500"/>
            <a:ext cx="6215062" cy="4662488"/>
          </a:xfrm>
          <a:solidFill>
            <a:srgbClr val="FFFFFF"/>
          </a:solidFill>
          <a:ln/>
        </p:spPr>
      </p:sp>
      <p:sp>
        <p:nvSpPr>
          <p:cNvPr id="147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312" y="5511409"/>
            <a:ext cx="6335055" cy="36479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310" tIns="45151" rIns="90310" bIns="45151"/>
          <a:lstStyle/>
          <a:p>
            <a:pPr marL="190500" lvl="1" indent="3175"/>
            <a:endParaRPr lang="fr-FR" altLang="fr-F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27491-0FCF-4357-AF1B-F621AD92D6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7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A348-DEF7-0646-A606-FE7A9D89ABD3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A348-DEF7-0646-A606-FE7A9D89ABD3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th-TH"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>
              <a:cs typeface="+mn-cs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>
              <a:latin typeface="Comic Sans MS" pitchFamily="66" charset="0"/>
              <a:cs typeface="+mn-cs"/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 algn="r"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 smtClean="0"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3B8BFA49-24A3-4B99-A03C-9F8D19894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E55551AB-2521-41B5-B72E-40B03187F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 smtClean="0"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D3C01BE9-D31C-4DE8-9747-BE94118FB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15384" y="1550194"/>
            <a:ext cx="8525933" cy="45755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03</a:t>
            </a: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306A5-E5E0-4AC6-AB67-2E3F685F5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0FE66F75-09C2-4BED-B820-80EFA7AA6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8FC621A4-37FB-4A50-BE69-85A3A1600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64CB1EA9-F150-4DF9-9EFC-A62B95F47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E7D8DD6E-2AE5-452B-88F5-6226EEE8A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117323DF-8D7B-41E2-B0D5-4A6E231CC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0F0CC156-3ECD-4616-8052-746D0EA50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C7436644-C8AD-42FD-877D-7FC80F214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itchFamily="66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FA0DB610-E3FD-45A8-A078-BC8A76671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77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th-TH">
              <a:cs typeface="+mn-cs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>
              <a:latin typeface="Comic Sans MS" pitchFamily="66" charset="0"/>
              <a:cs typeface="+mn-cs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613" cy="457200"/>
          </a:xfrm>
          <a:prstGeom prst="rect">
            <a:avLst/>
          </a:prstGeom>
        </p:spPr>
        <p:txBody>
          <a:bodyPr/>
          <a:lstStyle>
            <a:lvl1pPr>
              <a:defRPr sz="100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813" y="6243638"/>
            <a:ext cx="5500687" cy="457200"/>
          </a:xfrm>
          <a:prstGeom prst="rect">
            <a:avLst/>
          </a:prstGeom>
        </p:spPr>
        <p:txBody>
          <a:bodyPr/>
          <a:lstStyle>
            <a:lvl1pPr algn="ctr"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00" y="6243638"/>
            <a:ext cx="1257300" cy="457200"/>
          </a:xfrm>
          <a:prstGeom prst="rect">
            <a:avLst/>
          </a:prstGeom>
        </p:spPr>
        <p:txBody>
          <a:bodyPr/>
          <a:lstStyle>
            <a:lvl1pPr algn="r">
              <a:defRPr sz="1000" dirty="0" smtClean="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E0AADCF6-C579-4A6B-9F51-91E0C756F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  <p:sldLayoutId id="2147483687" r:id="rId12"/>
    <p:sldLayoutId id="214748368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ocoup.com/weblog/dive-into-flexbox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istapart.com/articles/responsive-web-desig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relyfitz.com/screencast/html-training/css/positio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layout.com/toc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(Cascading Style Sheets)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485 Web Application Development</a:t>
            </a:r>
          </a:p>
          <a:p>
            <a:r>
              <a:rPr lang="th-TH" dirty="0" smtClean="0"/>
              <a:t>เยาวดี  เต็มธนาภัทร์</a:t>
            </a:r>
            <a:endParaRPr lang="en-US" dirty="0" smtClean="0"/>
          </a:p>
          <a:p>
            <a:r>
              <a:rPr lang="en-US" dirty="0" smtClean="0"/>
              <a:t>Lecture </a:t>
            </a:r>
            <a:r>
              <a:rPr lang="en-US" dirty="0" smtClean="0"/>
              <a:t>4</a:t>
            </a:r>
            <a:endParaRPr lang="th-T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3B8BFA49-24A3-4B99-A03C-9F8D19894D7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ตัวอย่างเอกสาร </a:t>
            </a:r>
            <a:r>
              <a:rPr lang="en-US" dirty="0" smtClean="0"/>
              <a:t>html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&lt;head&gt;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&lt;title&gt;</a:t>
            </a:r>
            <a:r>
              <a:rPr lang="th-TH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เอกสาร 3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columns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&lt;link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="stylesheet"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="SampleStyle1.css" 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&lt;/head&gt;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&lt;body&gt;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&lt;header id="header"&gt;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Header content goes here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&lt;/header&gt;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&lt;section id="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leftSide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Left side content for something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&lt;/section&gt;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&lt;section id="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midContent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&lt;p&gt;</a:t>
            </a:r>
            <a:r>
              <a:rPr lang="th-TH" sz="1400" dirty="0" smtClean="0">
                <a:latin typeface="Courier New" pitchFamily="49" charset="0"/>
                <a:cs typeface="Courier New" pitchFamily="49" charset="0"/>
              </a:rPr>
              <a:t>สวัสดีชาวโลก (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Hello World)!&lt;/p&gt;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All main contents will be here!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&lt;/section&gt;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&lt;section id="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rightSide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Right side content goes here!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&lt;/section&gt;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&lt;footer id="footer"&gt;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Footer content goes here!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&lt;/footer&gt;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&lt;/body&gt;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th-TH" sz="1400" dirty="0"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886200"/>
            <a:ext cx="4322021" cy="1828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clearfix</a:t>
            </a:r>
            <a:r>
              <a:rPr lang="en-US" dirty="0" smtClean="0"/>
              <a:t> hack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การใช้ </a:t>
            </a:r>
            <a:r>
              <a:rPr lang="en-US" dirty="0" smtClean="0"/>
              <a:t>float </a:t>
            </a:r>
            <a:r>
              <a:rPr lang="th-TH" dirty="0" smtClean="0"/>
              <a:t>อาจทำให้การแสดงผลไม่เป็นตามที่คาดหวัง </a:t>
            </a:r>
            <a:endParaRPr lang="en-US" dirty="0"/>
          </a:p>
          <a:p>
            <a:pPr lvl="1"/>
            <a:r>
              <a:rPr lang="th-TH" dirty="0" smtClean="0"/>
              <a:t>เช่นจากการที่ </a:t>
            </a:r>
            <a:r>
              <a:rPr lang="en-US" dirty="0" smtClean="0"/>
              <a:t>container </a:t>
            </a:r>
            <a:r>
              <a:rPr lang="th-TH" dirty="0" smtClean="0"/>
              <a:t>มีเพียง </a:t>
            </a:r>
            <a:r>
              <a:rPr lang="en-US" dirty="0" smtClean="0"/>
              <a:t>element </a:t>
            </a:r>
            <a:r>
              <a:rPr lang="th-TH" dirty="0" smtClean="0"/>
              <a:t>ที่เป็น </a:t>
            </a:r>
            <a:r>
              <a:rPr lang="en-US" dirty="0" smtClean="0"/>
              <a:t>float </a:t>
            </a:r>
            <a:r>
              <a:rPr lang="th-TH" dirty="0" smtClean="0"/>
              <a:t>ผลทำให้ตัวมันเองไม่มีความสูง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th-TH" dirty="0" smtClean="0"/>
              <a:t>ทางแก้ไข </a:t>
            </a:r>
            <a:r>
              <a:rPr lang="th-TH" dirty="0" smtClean="0"/>
              <a:t>เช่น</a:t>
            </a:r>
            <a:endParaRPr lang="en-US" dirty="0" smtClean="0"/>
          </a:p>
          <a:p>
            <a:pPr lvl="2"/>
            <a:r>
              <a:rPr lang="th-TH" dirty="0" smtClean="0"/>
              <a:t> ใช้การกำหนด </a:t>
            </a:r>
            <a:r>
              <a:rPr lang="en-US" sz="16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overflow:auto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/hidden</a:t>
            </a:r>
            <a:r>
              <a:rPr lang="en-US" dirty="0" smtClean="0"/>
              <a:t> </a:t>
            </a:r>
            <a:r>
              <a:rPr lang="th-TH" dirty="0" smtClean="0"/>
              <a:t>หรือ กำหนด </a:t>
            </a:r>
            <a:r>
              <a:rPr lang="en-US" sz="1600" dirty="0" err="1">
                <a:solidFill>
                  <a:srgbClr val="0000CC"/>
                </a:solidFill>
                <a:latin typeface="Consolas" panose="020B0609020204030204" pitchFamily="49" charset="0"/>
              </a:rPr>
              <a:t>display:inline-block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cf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after { display: block; content: ""; clear: both;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2971800" cy="162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78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5638800" cy="597852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&lt;!DOCTYPE html</a:t>
            </a:r>
            <a:r>
              <a:rPr lang="en-US" sz="1600" dirty="0" smtClean="0">
                <a:latin typeface="Consolas" panose="020B0609020204030204" pitchFamily="49" charset="0"/>
              </a:rPr>
              <a:t>&gt;&lt;</a:t>
            </a:r>
            <a:r>
              <a:rPr lang="en-US" sz="1600" dirty="0">
                <a:latin typeface="Consolas" panose="020B0609020204030204" pitchFamily="49" charset="0"/>
              </a:rPr>
              <a:t>html </a:t>
            </a:r>
            <a:r>
              <a:rPr lang="en-US" sz="1600" dirty="0" err="1">
                <a:latin typeface="Consolas" panose="020B0609020204030204" pitchFamily="49" charset="0"/>
              </a:rPr>
              <a:t>lang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 err="1">
                <a:latin typeface="Consolas" panose="020B0609020204030204" pitchFamily="49" charset="0"/>
              </a:rPr>
              <a:t>th</a:t>
            </a:r>
            <a:r>
              <a:rPr lang="en-US" sz="16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&lt;head</a:t>
            </a:r>
            <a:r>
              <a:rPr lang="en-US" sz="1600" dirty="0" smtClean="0">
                <a:latin typeface="Consolas" panose="020B0609020204030204" pitchFamily="49" charset="0"/>
              </a:rPr>
              <a:t>&gt;&lt;</a:t>
            </a:r>
            <a:r>
              <a:rPr lang="en-US" sz="1600" dirty="0">
                <a:latin typeface="Consolas" panose="020B0609020204030204" pitchFamily="49" charset="0"/>
              </a:rPr>
              <a:t>title&gt;Sample CSS4&lt;/title&gt;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 &lt;style&gt;</a:t>
            </a:r>
            <a:endParaRPr lang="en-US" sz="1600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  .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content { border: solid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/*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 display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: inline-block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*/</a:t>
            </a:r>
            <a:endParaRPr lang="en-US" sz="1600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img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{ float: left;}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  /*.</a:t>
            </a:r>
            <a:r>
              <a:rPr lang="en-US" sz="16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cf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{ overflow: auto; }*/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 &lt;/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&lt;/</a:t>
            </a:r>
            <a:r>
              <a:rPr lang="en-US" sz="1600" dirty="0">
                <a:latin typeface="Consolas" panose="020B0609020204030204" pitchFamily="49" charset="0"/>
              </a:rPr>
              <a:t>head&gt;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&lt;section&gt;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</a:rPr>
              <a:t>h1&gt;This is a box with image&lt;/h1&gt;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&lt;</a:t>
            </a:r>
            <a:r>
              <a:rPr lang="en-US" sz="1600" dirty="0">
                <a:latin typeface="Consolas" panose="020B0609020204030204" pitchFamily="49" charset="0"/>
              </a:rPr>
              <a:t>div class=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"content </a:t>
            </a:r>
            <a:r>
              <a:rPr lang="en-US" sz="1600" b="1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cf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</a:t>
            </a:r>
            <a:r>
              <a:rPr lang="en-US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6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src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</a:rPr>
              <a:t>="Snoopy.png"&gt;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&lt;p&gt;The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</a:rPr>
              <a:t>content is here!!!The content is here</a:t>
            </a:r>
            <a:r>
              <a:rPr lang="en-US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!!! ...&lt;/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</a:rPr>
              <a:t>p&gt;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&lt;/</a:t>
            </a:r>
            <a:r>
              <a:rPr lang="en-US" sz="1600" dirty="0">
                <a:latin typeface="Consolas" panose="020B0609020204030204" pitchFamily="49" charset="0"/>
              </a:rPr>
              <a:t>div&gt;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&lt;/</a:t>
            </a:r>
            <a:r>
              <a:rPr lang="en-US" sz="1600" dirty="0">
                <a:latin typeface="Consolas" panose="020B0609020204030204" pitchFamily="49" charset="0"/>
              </a:rPr>
              <a:t>section&gt;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063" y="2819400"/>
            <a:ext cx="3538536" cy="1633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063" y="1066800"/>
            <a:ext cx="3539265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63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3 columns </a:t>
            </a:r>
            <a:r>
              <a:rPr lang="th-TH" dirty="0" smtClean="0"/>
              <a:t>ใช้ </a:t>
            </a:r>
            <a:r>
              <a:rPr lang="en-US" dirty="0" smtClean="0"/>
              <a:t>flex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93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margin: 1% auto;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padding: 0;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width: 90%;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#header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background-color: #ff66ff;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padding-bottom: 1%;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#footer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clear: both;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background-color: #ff6666;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#container 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display: flex;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932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leftSide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rightSide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flex: 1;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leftSide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background-color: #ffff66;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midContent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flex: 3;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padding-left: 1%;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padding-right:1%;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background-color: 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ccffcc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padding-bottom: 1%;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rightSide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background-color: #ccff66;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05400" y="286434"/>
            <a:ext cx="38621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200" dirty="0" smtClean="0">
                <a:latin typeface="Angsana New" panose="02020603050405020304" pitchFamily="18" charset="-34"/>
              </a:rPr>
              <a:t>อ่านเพิ่มเติมเกี่ยวกับ </a:t>
            </a:r>
            <a:r>
              <a:rPr lang="en-US" sz="2200" dirty="0" smtClean="0">
                <a:latin typeface="Angsana New" panose="02020603050405020304" pitchFamily="18" charset="-34"/>
              </a:rPr>
              <a:t>flex box </a:t>
            </a:r>
            <a:r>
              <a:rPr lang="th-TH" sz="2200" dirty="0" smtClean="0">
                <a:latin typeface="Angsana New" panose="02020603050405020304" pitchFamily="18" charset="-34"/>
              </a:rPr>
              <a:t>จาก</a:t>
            </a:r>
            <a:r>
              <a:rPr lang="en-US" sz="2200" dirty="0" smtClean="0">
                <a:latin typeface="Angsana New" panose="02020603050405020304" pitchFamily="18" charset="-34"/>
              </a:rPr>
              <a:t>: </a:t>
            </a:r>
            <a:r>
              <a:rPr lang="en-US" sz="2200" dirty="0" smtClean="0">
                <a:latin typeface="Angsana New" panose="02020603050405020304" pitchFamily="18" charset="-34"/>
                <a:hlinkClick r:id="rId2"/>
              </a:rPr>
              <a:t>https://bocoup.com/weblog/dive-into-flexbox</a:t>
            </a:r>
            <a:r>
              <a:rPr lang="en-US" sz="2200" dirty="0" smtClean="0">
                <a:latin typeface="Angsana New" panose="02020603050405020304" pitchFamily="18" charset="-34"/>
              </a:rPr>
              <a:t> </a:t>
            </a:r>
            <a:endParaRPr lang="en-US" sz="2200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584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ตัวอย่างเอกสาร </a:t>
            </a:r>
            <a:r>
              <a:rPr lang="en-US" dirty="0" smtClean="0"/>
              <a:t>html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91000" cy="5064125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&lt;head&gt;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th-TH" sz="1400" dirty="0">
                <a:latin typeface="Courier New" pitchFamily="49" charset="0"/>
                <a:cs typeface="Courier New" pitchFamily="49" charset="0"/>
              </a:rPr>
              <a:t>เอกสาร 3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columns&lt;/title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&lt;link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="stylesheet"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="SampleStyle2.css" &gt;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&lt;body&gt;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&lt;header id="header"&gt;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Header content goes here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&lt;/header&gt;</a:t>
            </a:r>
          </a:p>
          <a:p>
            <a:pPr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 &lt;div id="container"&gt;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section id="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leftSide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Left side content for something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section&gt;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&lt;section id="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midContent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p&gt;</a:t>
            </a:r>
            <a:r>
              <a:rPr lang="th-TH" sz="1400" dirty="0">
                <a:latin typeface="Courier New" pitchFamily="49" charset="0"/>
                <a:cs typeface="Courier New" pitchFamily="49" charset="0"/>
              </a:rPr>
              <a:t>สวัสดีชาวโลก 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Hello World)!&lt;/p&gt;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All main contents will be here!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ts val="30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section&gt;</a:t>
            </a:r>
          </a:p>
          <a:p>
            <a:pPr>
              <a:spcBef>
                <a:spcPts val="250"/>
              </a:spcBef>
              <a:buNone/>
            </a:pPr>
            <a:endParaRPr lang="th-TH" sz="1400" dirty="0">
              <a:latin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606925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section id="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rightSide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Right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side content goes here!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section&gt;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&lt;footer id="footer"&gt;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Footer content goes here!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&lt;/footer&gt;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&lt;/body&gt;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th-TH" sz="1400" dirty="0"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8" y="3962400"/>
            <a:ext cx="3714057" cy="209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9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แบบฝึกหัด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th-TH" dirty="0" smtClean="0"/>
              <a:t>กำหนดเอกสาร </a:t>
            </a:r>
            <a:r>
              <a:rPr lang="en-US" dirty="0" smtClean="0"/>
              <a:t>html </a:t>
            </a:r>
            <a:r>
              <a:rPr lang="en-US" smtClean="0"/>
              <a:t>: CSS-Ex1.html</a:t>
            </a:r>
            <a:r>
              <a:rPr lang="th-TH" dirty="0" smtClean="0"/>
              <a:t> ให้สร้าง </a:t>
            </a:r>
            <a:r>
              <a:rPr lang="en-US" dirty="0" smtClean="0"/>
              <a:t>CSS: style1.css </a:t>
            </a:r>
            <a:r>
              <a:rPr lang="th-TH" dirty="0" smtClean="0"/>
              <a:t>เพื่อปรับหน้าจอของเอกสารจาก </a:t>
            </a:r>
            <a:r>
              <a:rPr lang="en-US" dirty="0" smtClean="0"/>
              <a:t>default </a:t>
            </a:r>
            <a:r>
              <a:rPr lang="th-TH" dirty="0" smtClean="0"/>
              <a:t>(ภาพด้านซ้าย) ให้เป็นดังภาพด้านขวา</a:t>
            </a:r>
            <a:endParaRPr lang="en-US" dirty="0" smtClean="0"/>
          </a:p>
          <a:p>
            <a:endParaRPr lang="en-US" dirty="0" smtClean="0"/>
          </a:p>
          <a:p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2590800" cy="3990975"/>
          </a:xfrm>
          <a:prstGeom prst="rect">
            <a:avLst/>
          </a:prstGeom>
          <a:noFill/>
          <a:ln w="28575">
            <a:solidFill>
              <a:schemeClr val="accent3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819400"/>
            <a:ext cx="5852564" cy="251460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สรุปบทเรียนวันนี้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เรียนรู้การใช้ </a:t>
            </a:r>
            <a:r>
              <a:rPr lang="en-US" dirty="0" smtClean="0"/>
              <a:t>CSS </a:t>
            </a:r>
            <a:r>
              <a:rPr lang="th-TH" dirty="0" smtClean="0"/>
              <a:t>ในการกำหนด </a:t>
            </a:r>
            <a:r>
              <a:rPr lang="en-US" dirty="0" smtClean="0"/>
              <a:t>style </a:t>
            </a:r>
            <a:r>
              <a:rPr lang="th-TH" dirty="0" smtClean="0"/>
              <a:t>ให้กับเอกสาร</a:t>
            </a:r>
          </a:p>
          <a:p>
            <a:pPr lvl="1"/>
            <a:r>
              <a:rPr lang="th-TH" dirty="0"/>
              <a:t>ชนิดของ </a:t>
            </a:r>
            <a:r>
              <a:rPr lang="en-US" dirty="0"/>
              <a:t>Selector</a:t>
            </a:r>
          </a:p>
          <a:p>
            <a:pPr lvl="1"/>
            <a:r>
              <a:rPr lang="en-US" dirty="0"/>
              <a:t>CSS Properties</a:t>
            </a:r>
            <a:endParaRPr lang="th-TH" dirty="0"/>
          </a:p>
          <a:p>
            <a:pPr lvl="1"/>
            <a:r>
              <a:rPr lang="th-TH" dirty="0"/>
              <a:t>การ </a:t>
            </a:r>
            <a:r>
              <a:rPr lang="en-US" dirty="0"/>
              <a:t>applied </a:t>
            </a:r>
            <a:r>
              <a:rPr lang="th-TH" dirty="0"/>
              <a:t>และลำดับ</a:t>
            </a:r>
            <a:r>
              <a:rPr lang="en-US" dirty="0"/>
              <a:t> (Precedence) Style </a:t>
            </a:r>
            <a:r>
              <a:rPr lang="th-TH" dirty="0"/>
              <a:t>ของ </a:t>
            </a:r>
            <a:r>
              <a:rPr lang="en-US" dirty="0"/>
              <a:t>Browser</a:t>
            </a:r>
          </a:p>
          <a:p>
            <a:pPr lvl="1"/>
            <a:r>
              <a:rPr lang="en-US" dirty="0"/>
              <a:t>Box Model</a:t>
            </a:r>
          </a:p>
          <a:p>
            <a:pPr lvl="2"/>
            <a:r>
              <a:rPr lang="en-US" dirty="0"/>
              <a:t>Float</a:t>
            </a:r>
            <a:r>
              <a:rPr lang="th-TH" dirty="0"/>
              <a:t> </a:t>
            </a:r>
            <a:endParaRPr lang="en-US" dirty="0"/>
          </a:p>
          <a:p>
            <a:pPr lvl="2"/>
            <a:r>
              <a:rPr lang="en-US" dirty="0"/>
              <a:t>Position</a:t>
            </a:r>
          </a:p>
          <a:p>
            <a:pPr lvl="2"/>
            <a:r>
              <a:rPr lang="th-TH" dirty="0"/>
              <a:t>การวาง </a:t>
            </a:r>
            <a:r>
              <a:rPr lang="en-US" dirty="0"/>
              <a:t>Layout </a:t>
            </a:r>
            <a:r>
              <a:rPr lang="th-TH" dirty="0"/>
              <a:t>อย่างง่าย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9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Responsive Web Design (RWD)</a:t>
            </a:r>
            <a:endParaRPr lang="en-US" cap="smal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Lecture 03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 Development © 2015 by Y. Temtanapat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 </a:t>
            </a:r>
            <a:fld id="{0FE66F75-09C2-4BED-B820-80EFA7AA6B7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0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Lecture 03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 Development © 2015 by Y. Temtanapat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 </a:t>
            </a:r>
            <a:fld id="{8FC621A4-37FB-4A50-BE69-85A3A16008A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6" name="Picture 2" descr="Content and Design Loop - The Chicken and the egg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" y="304800"/>
            <a:ext cx="9141993" cy="581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333500" y="5823466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</a:rPr>
              <a:t>แหล่งที่มา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</a:rPr>
              <a:t>: http://20px.com/blog/2013/05/09/the-content-chicke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gsana New" panose="02020603050405020304" pitchFamily="18" charset="-34"/>
              </a:rPr>
              <a:t>n-and-the-design-egg/#.Vrh8A1h96hc</a:t>
            </a:r>
          </a:p>
        </p:txBody>
      </p:sp>
    </p:spTree>
    <p:extLst>
      <p:ext uri="{BB962C8B-B14F-4D97-AF65-F5344CB8AC3E}">
        <p14:creationId xmlns:p14="http://schemas.microsoft.com/office/powerpoint/2010/main" val="162136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96000" cy="2265844"/>
          </a:xfrm>
          <a:prstGeom prst="wedgeEllipseCallout">
            <a:avLst>
              <a:gd name="adj1" fmla="val -39857"/>
              <a:gd name="adj2" fmla="val -85203"/>
            </a:avLst>
          </a:prstGeom>
          <a:gradFill flip="none" rotWithShape="1">
            <a:gsLst>
              <a:gs pos="0">
                <a:srgbClr val="009999">
                  <a:tint val="66000"/>
                  <a:satMod val="160000"/>
                </a:srgbClr>
              </a:gs>
              <a:gs pos="50000">
                <a:srgbClr val="009999">
                  <a:tint val="44500"/>
                  <a:satMod val="160000"/>
                </a:srgbClr>
              </a:gs>
              <a:gs pos="100000">
                <a:srgbClr val="009999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0099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6000" kern="1200" dirty="0" smtClean="0">
                <a:latin typeface="Leelawadee" panose="020B0502040204020203" pitchFamily="34" charset="-34"/>
                <a:ea typeface="Segoe UI" panose="020B0502040204020203" pitchFamily="34" charset="0"/>
                <a:cs typeface="Leelawadee" panose="020B0502040204020203" pitchFamily="34" charset="-34"/>
              </a:rPr>
              <a:t>เนื้อหาก่อน</a:t>
            </a:r>
            <a:br>
              <a:rPr lang="th-TH" sz="6000" kern="1200" dirty="0" smtClean="0">
                <a:latin typeface="Leelawadee" panose="020B0502040204020203" pitchFamily="34" charset="-34"/>
                <a:ea typeface="Segoe UI" panose="020B0502040204020203" pitchFamily="34" charset="0"/>
                <a:cs typeface="Leelawadee" panose="020B0502040204020203" pitchFamily="34" charset="-34"/>
              </a:rPr>
            </a:br>
            <a:r>
              <a:rPr lang="en-US" sz="6000" i="1" kern="1200" dirty="0" smtClean="0">
                <a:solidFill>
                  <a:srgbClr val="00999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Please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1500" y="304800"/>
            <a:ext cx="8001000" cy="2701925"/>
          </a:xfrm>
        </p:spPr>
        <p:txBody>
          <a:bodyPr/>
          <a:lstStyle/>
          <a:p>
            <a:r>
              <a:rPr lang="en-US" dirty="0"/>
              <a:t>RWD </a:t>
            </a:r>
            <a:r>
              <a:rPr lang="th-TH" dirty="0" smtClean="0"/>
              <a:t>ใช้เวลาเพื่อการคิดออกแบบมาก</a:t>
            </a:r>
            <a:endParaRPr lang="en-US" dirty="0"/>
          </a:p>
          <a:p>
            <a:r>
              <a:rPr lang="th-TH" dirty="0" smtClean="0"/>
              <a:t>งานยากขึ้น หากต้องทำ </a:t>
            </a:r>
            <a:r>
              <a:rPr lang="en-US" dirty="0" smtClean="0"/>
              <a:t>Redesigns </a:t>
            </a:r>
            <a:r>
              <a:rPr lang="th-TH" dirty="0" smtClean="0"/>
              <a:t>เพื่อรองรับเนื้อหาที่ไม่คาดมาก่อน</a:t>
            </a:r>
            <a:endParaRPr lang="en-US" dirty="0" smtClean="0"/>
          </a:p>
          <a:p>
            <a:r>
              <a:rPr lang="th-TH" dirty="0" smtClean="0"/>
              <a:t>งานออกแบบดีสร้างจากเนื้อหา</a:t>
            </a:r>
            <a:endParaRPr lang="en-US" dirty="0"/>
          </a:p>
          <a:p>
            <a:pPr lvl="1"/>
            <a:r>
              <a:rPr lang="th-TH" dirty="0" smtClean="0"/>
              <a:t>ออกแบบก่อนสร้างเนื้อหา เหมือนเป็นเพียงใช้ </a:t>
            </a:r>
            <a:r>
              <a:rPr lang="en-US" dirty="0" smtClean="0"/>
              <a:t>template</a:t>
            </a:r>
            <a:endParaRPr lang="en-US" dirty="0"/>
          </a:p>
          <a:p>
            <a:pPr lvl="1"/>
            <a:r>
              <a:rPr lang="th-TH" dirty="0" smtClean="0"/>
              <a:t>เนื้อหาที่ดี ดีจากตัวเนื้อหา ไม่ว่าจะออกแบบอย่างไร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Lecture 03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 Development © 2015 by Y. Temtanapat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 </a:t>
            </a:r>
            <a:fld id="{0F0CC156-3ECD-4616-8052-746D0EA503A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เนื้อหาของการเรียนวันนี้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Layout</a:t>
            </a:r>
          </a:p>
          <a:p>
            <a:pPr lvl="1"/>
            <a:r>
              <a:rPr lang="en-US" dirty="0" smtClean="0"/>
              <a:t>Box Model</a:t>
            </a:r>
          </a:p>
          <a:p>
            <a:pPr lvl="2"/>
            <a:r>
              <a:rPr lang="en-US" dirty="0" smtClean="0"/>
              <a:t>Float</a:t>
            </a:r>
            <a:r>
              <a:rPr lang="th-TH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Position</a:t>
            </a:r>
            <a:endParaRPr lang="en-US" dirty="0"/>
          </a:p>
          <a:p>
            <a:pPr lvl="2"/>
            <a:r>
              <a:rPr lang="en-US" dirty="0" smtClean="0"/>
              <a:t>Flexbox</a:t>
            </a:r>
          </a:p>
          <a:p>
            <a:pPr lvl="2"/>
            <a:r>
              <a:rPr lang="en-US" dirty="0" smtClean="0"/>
              <a:t>Grid</a:t>
            </a:r>
          </a:p>
          <a:p>
            <a:pPr lvl="1"/>
            <a:r>
              <a:rPr lang="th-TH" dirty="0" smtClean="0"/>
              <a:t>การวาง </a:t>
            </a:r>
            <a:r>
              <a:rPr lang="en-US" dirty="0" smtClean="0"/>
              <a:t>Layout </a:t>
            </a:r>
            <a:r>
              <a:rPr lang="th-TH" dirty="0" smtClean="0"/>
              <a:t>อย่างง่าย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RWD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Responsive </a:t>
            </a:r>
            <a:r>
              <a:rPr lang="en-US" dirty="0"/>
              <a:t>Web </a:t>
            </a:r>
            <a:r>
              <a:rPr lang="en-US" dirty="0" smtClean="0"/>
              <a:t>Design</a:t>
            </a:r>
            <a:endParaRPr lang="th-TH" dirty="0" smtClean="0"/>
          </a:p>
          <a:p>
            <a:pPr lvl="1"/>
            <a:r>
              <a:rPr lang="en-US" dirty="0"/>
              <a:t>“A List Apart” – May, 2010, </a:t>
            </a:r>
            <a:r>
              <a:rPr lang="en-US" dirty="0">
                <a:hlinkClick r:id="rId2"/>
              </a:rPr>
              <a:t>http://www.alistapart.com/articles/responsive-web-design/</a:t>
            </a:r>
            <a:endParaRPr lang="en-US" dirty="0"/>
          </a:p>
          <a:p>
            <a:pPr lvl="2"/>
            <a:r>
              <a:rPr lang="en-US" dirty="0" smtClean="0"/>
              <a:t>Ethan </a:t>
            </a:r>
            <a:r>
              <a:rPr lang="en-US" dirty="0" err="1" smtClean="0"/>
              <a:t>Marcotte</a:t>
            </a:r>
            <a:r>
              <a:rPr lang="en-US" dirty="0"/>
              <a:t> </a:t>
            </a:r>
            <a:r>
              <a:rPr lang="th-TH" dirty="0" smtClean="0"/>
              <a:t>ตั้งชื่อการออกแบบที่ยืดหยุ่นสำหรับจอว่า </a:t>
            </a:r>
            <a:r>
              <a:rPr lang="en-US" dirty="0" smtClean="0"/>
              <a:t>“Responsive </a:t>
            </a:r>
            <a:r>
              <a:rPr lang="en-US" dirty="0"/>
              <a:t>Web </a:t>
            </a:r>
            <a:r>
              <a:rPr lang="en-US" dirty="0" smtClean="0"/>
              <a:t>Design”</a:t>
            </a:r>
            <a:endParaRPr lang="en-US" dirty="0"/>
          </a:p>
          <a:p>
            <a:r>
              <a:rPr lang="th-TH" dirty="0" smtClean="0"/>
              <a:t>การออกแบบ</a:t>
            </a:r>
            <a:endParaRPr lang="en-US" dirty="0" smtClean="0"/>
          </a:p>
          <a:p>
            <a:pPr lvl="1"/>
            <a:r>
              <a:rPr lang="th-TH" dirty="0" smtClean="0"/>
              <a:t>ไม่</a:t>
            </a:r>
            <a:r>
              <a:rPr lang="th-TH" dirty="0"/>
              <a:t>ใช้ตำแหน่งแบบตายตัว</a:t>
            </a:r>
            <a:r>
              <a:rPr lang="en-US" dirty="0"/>
              <a:t>: </a:t>
            </a:r>
            <a:r>
              <a:rPr lang="th-TH" dirty="0"/>
              <a:t>ใช้ </a:t>
            </a:r>
            <a:r>
              <a:rPr lang="en-US" dirty="0"/>
              <a:t>% </a:t>
            </a:r>
            <a:r>
              <a:rPr lang="th-TH" dirty="0"/>
              <a:t>ในการกำหนดขนาด </a:t>
            </a:r>
            <a:endParaRPr lang="en-US" dirty="0"/>
          </a:p>
          <a:p>
            <a:pPr lvl="1"/>
            <a:r>
              <a:rPr lang="th-TH" dirty="0"/>
              <a:t>ทำให้</a:t>
            </a:r>
            <a:r>
              <a:rPr lang="en-US" dirty="0"/>
              <a:t> layout fluid</a:t>
            </a:r>
            <a:r>
              <a:rPr lang="th-TH" dirty="0"/>
              <a:t> ผสมกันกับการกำหนด </a:t>
            </a:r>
            <a:r>
              <a:rPr lang="en-US" dirty="0"/>
              <a:t>@media  (max, min width)</a:t>
            </a:r>
            <a:endParaRPr lang="th-TH" dirty="0"/>
          </a:p>
          <a:p>
            <a:pPr lvl="1"/>
            <a:r>
              <a:rPr lang="th-TH" dirty="0"/>
              <a:t>กำหนดจุด </a:t>
            </a:r>
            <a:r>
              <a:rPr lang="en-US" dirty="0"/>
              <a:t>breakpoints </a:t>
            </a:r>
            <a:r>
              <a:rPr lang="th-TH" dirty="0"/>
              <a:t>สำหรับ</a:t>
            </a:r>
            <a:r>
              <a:rPr lang="en-US" dirty="0"/>
              <a:t> screen sizes</a:t>
            </a:r>
            <a:r>
              <a:rPr lang="th-TH" dirty="0"/>
              <a:t> ปกติ</a:t>
            </a:r>
            <a:r>
              <a:rPr lang="en-US" dirty="0"/>
              <a:t> (</a:t>
            </a:r>
            <a:r>
              <a:rPr lang="th-TH" dirty="0"/>
              <a:t>อาจลดจำนวน  </a:t>
            </a:r>
            <a:r>
              <a:rPr lang="en-US" dirty="0"/>
              <a:t>columns </a:t>
            </a:r>
            <a:r>
              <a:rPr lang="th-TH" dirty="0"/>
              <a:t>ลงสำหรับ</a:t>
            </a:r>
            <a:r>
              <a:rPr lang="en-US" dirty="0"/>
              <a:t> smaller screens)</a:t>
            </a:r>
          </a:p>
          <a:p>
            <a:pPr lvl="1"/>
            <a:r>
              <a:rPr lang="th-TH" dirty="0"/>
              <a:t>เลือกไม่แสดงส่วนที่ไม่ใช่ </a:t>
            </a:r>
            <a:r>
              <a:rPr lang="en-US" dirty="0"/>
              <a:t>content</a:t>
            </a:r>
            <a:r>
              <a:rPr lang="th-TH" dirty="0"/>
              <a:t> สำคัญสำหรับหน้าจอขนาดเล็ก </a:t>
            </a:r>
            <a:endParaRPr lang="en-US" dirty="0"/>
          </a:p>
          <a:p>
            <a:pPr lvl="1"/>
            <a:r>
              <a:rPr lang="th-TH" dirty="0"/>
              <a:t>เพิ่มการ </a:t>
            </a:r>
            <a:r>
              <a:rPr lang="en-US" dirty="0"/>
              <a:t>import </a:t>
            </a:r>
            <a:r>
              <a:rPr lang="th-TH" dirty="0"/>
              <a:t>สำหรับใช้ </a:t>
            </a:r>
            <a:r>
              <a:rPr lang="en-US" dirty="0"/>
              <a:t>Media queries</a:t>
            </a:r>
            <a:r>
              <a:rPr lang="th-TH" dirty="0"/>
              <a:t> ของหน้าจอขนาดต่าง</a:t>
            </a:r>
            <a:r>
              <a:rPr lang="en-US" dirty="0"/>
              <a:t>: 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@import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(tiny.css) (min-width:300px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h-TH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&lt;link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="stylesheet" media="screen and (min-width: 300px)"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="tiny.css"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Lecture 03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 Development © 2015 by Y. Temtanapat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 </a:t>
            </a:r>
            <a:fld id="{8FC621A4-37FB-4A50-BE69-85A3A16008A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4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ร่วมกับเทคนิคหลัก </a:t>
            </a:r>
            <a:r>
              <a:rPr lang="en-US" dirty="0"/>
              <a:t>3 </a:t>
            </a:r>
            <a:r>
              <a:rPr lang="th-TH" dirty="0" smtClean="0"/>
              <a:t>อย่าง</a:t>
            </a:r>
          </a:p>
          <a:p>
            <a:pPr lvl="1"/>
            <a:r>
              <a:rPr lang="en-US" dirty="0" smtClean="0"/>
              <a:t>Fluid Grids</a:t>
            </a:r>
          </a:p>
          <a:p>
            <a:pPr lvl="2"/>
            <a:r>
              <a:rPr lang="th-TH" dirty="0" smtClean="0"/>
              <a:t>กำหนดขนาด </a:t>
            </a:r>
            <a:r>
              <a:rPr lang="en-US" dirty="0" smtClean="0"/>
              <a:t>container </a:t>
            </a:r>
            <a:r>
              <a:rPr lang="th-TH" dirty="0" smtClean="0"/>
              <a:t>ในรูปร้อยละ </a:t>
            </a:r>
            <a:r>
              <a:rPr lang="en-US" dirty="0" smtClean="0"/>
              <a:t>(%)</a:t>
            </a:r>
            <a:endParaRPr lang="en-US" dirty="0"/>
          </a:p>
          <a:p>
            <a:pPr lvl="1"/>
            <a:r>
              <a:rPr lang="en-US" dirty="0"/>
              <a:t>CSS Media </a:t>
            </a:r>
            <a:r>
              <a:rPr lang="en-US" dirty="0" smtClean="0"/>
              <a:t>Queries</a:t>
            </a:r>
          </a:p>
          <a:p>
            <a:pPr lvl="2"/>
            <a:r>
              <a:rPr lang="th-TH" dirty="0" smtClean="0"/>
              <a:t>ใช้ </a:t>
            </a:r>
            <a:r>
              <a:rPr lang="en-US" dirty="0"/>
              <a:t>Media Queries </a:t>
            </a:r>
            <a:r>
              <a:rPr lang="th-TH" dirty="0"/>
              <a:t>เพื่อกำหนด </a:t>
            </a:r>
            <a:r>
              <a:rPr lang="en-US" dirty="0"/>
              <a:t>CSS </a:t>
            </a:r>
            <a:r>
              <a:rPr lang="th-TH" dirty="0"/>
              <a:t>ที่ใช้สำหรับ </a:t>
            </a:r>
            <a:r>
              <a:rPr lang="en-US" dirty="0"/>
              <a:t>Device/</a:t>
            </a:r>
            <a:r>
              <a:rPr lang="th-TH" dirty="0" smtClean="0"/>
              <a:t>หน้าจอ</a:t>
            </a:r>
            <a:endParaRPr lang="en-US" dirty="0"/>
          </a:p>
          <a:p>
            <a:pPr lvl="1"/>
            <a:r>
              <a:rPr lang="en-US" dirty="0"/>
              <a:t>Scalable </a:t>
            </a:r>
            <a:r>
              <a:rPr lang="en-US" dirty="0" smtClean="0"/>
              <a:t>Imagery</a:t>
            </a:r>
          </a:p>
          <a:p>
            <a:pPr lvl="2"/>
            <a:r>
              <a:rPr lang="th-TH" dirty="0" smtClean="0"/>
              <a:t>กำหนดขนาดภาพแบบร้อย</a:t>
            </a:r>
            <a:r>
              <a:rPr lang="th-TH" dirty="0"/>
              <a:t>ละ </a:t>
            </a:r>
            <a:r>
              <a:rPr lang="en-US" dirty="0"/>
              <a:t>(%)</a:t>
            </a:r>
            <a:endParaRPr lang="en-US" dirty="0" smtClean="0"/>
          </a:p>
          <a:p>
            <a:pPr lvl="2"/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Lecture 03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 Development © 2015 by Y. Temtanapat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 </a:t>
            </a:r>
            <a:fld id="{0FE66F75-09C2-4BED-B820-80EFA7AA6B7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8162" y="1752600"/>
            <a:ext cx="3566160" cy="4086743"/>
            <a:chOff x="871538" y="1257301"/>
            <a:chExt cx="4353098" cy="4685795"/>
          </a:xfrm>
        </p:grpSpPr>
        <p:sp>
          <p:nvSpPr>
            <p:cNvPr id="2" name="Rectangle 1"/>
            <p:cNvSpPr/>
            <p:nvPr/>
          </p:nvSpPr>
          <p:spPr>
            <a:xfrm>
              <a:off x="871538" y="1257301"/>
              <a:ext cx="4353098" cy="82867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15621" y="2286000"/>
              <a:ext cx="2064931" cy="28575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86590" y="2286000"/>
              <a:ext cx="1038046" cy="28575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71538" y="2286000"/>
              <a:ext cx="1038046" cy="28575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onsolas" panose="020B0609020204030204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77094" y="1410027"/>
              <a:ext cx="2541987" cy="317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&lt;div class=“col-12”&gt;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5726" y="3453140"/>
              <a:ext cx="2541987" cy="317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</a:rPr>
                <a:t>&lt;div class=“col-6”&gt;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15726" y="5625493"/>
              <a:ext cx="2199086" cy="317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</a:rPr>
                <a:t>&lt;div class=“col-3”&gt;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1293019" y="4686301"/>
              <a:ext cx="644126" cy="108585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192786" y="4773625"/>
              <a:ext cx="622102" cy="1029647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Design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03619" y="1066800"/>
            <a:ext cx="4215244" cy="4726235"/>
            <a:chOff x="1972409" y="719029"/>
            <a:chExt cx="4263352" cy="5087638"/>
          </a:xfrm>
        </p:grpSpPr>
        <p:sp>
          <p:nvSpPr>
            <p:cNvPr id="17" name="Rectangle 16"/>
            <p:cNvSpPr/>
            <p:nvPr/>
          </p:nvSpPr>
          <p:spPr>
            <a:xfrm>
              <a:off x="2628901" y="719029"/>
              <a:ext cx="3606860" cy="82867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23671" y="1747728"/>
              <a:ext cx="2312090" cy="28575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onsolas" panose="020B06090202040302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28901" y="4805254"/>
              <a:ext cx="3606860" cy="100141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onsolas" panose="020B06090202040302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8900" y="1747728"/>
              <a:ext cx="1156045" cy="28575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61338" y="918835"/>
              <a:ext cx="2541986" cy="298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&lt;div class=“col-12”&gt;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57856" y="2891383"/>
              <a:ext cx="2176317" cy="298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</a:rPr>
                <a:t>&lt;div class=“col-8”&gt;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47063" y="5225663"/>
              <a:ext cx="2370536" cy="298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&lt;div class=“col-12”&gt;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72409" y="2188858"/>
              <a:ext cx="1951261" cy="298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</a:rPr>
                <a:t>&lt;div class=“col-4”&gt;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>
              <a:off x="2948040" y="2487038"/>
              <a:ext cx="210686" cy="927565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Lecture 03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 Development © 2015 by Y. Temtanapat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 </a:t>
            </a:r>
            <a:fld id="{117323DF-8D7B-41E2-B0D5-4A6E231CC82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RWD </a:t>
            </a:r>
            <a:r>
              <a:rPr lang="th-TH" dirty="0" smtClean="0"/>
              <a:t>ใช้พื้นฐานในแบบ</a:t>
            </a:r>
            <a:r>
              <a:rPr lang="en-US" dirty="0" smtClean="0"/>
              <a:t> </a:t>
            </a:r>
            <a:r>
              <a:rPr lang="en-US" dirty="0"/>
              <a:t>grids design </a:t>
            </a:r>
            <a:r>
              <a:rPr lang="th-TH" dirty="0" smtClean="0"/>
              <a:t>ร่วมกับการวัดแบบ</a:t>
            </a:r>
            <a:r>
              <a:rPr lang="en-US" dirty="0" smtClean="0"/>
              <a:t> fluid</a:t>
            </a:r>
            <a:endParaRPr lang="en-US" dirty="0"/>
          </a:p>
          <a:p>
            <a:r>
              <a:rPr lang="th-TH" dirty="0" smtClean="0"/>
              <a:t>หน่วยการวัดแบบ </a:t>
            </a:r>
            <a:r>
              <a:rPr lang="en-US" dirty="0" smtClean="0"/>
              <a:t>Grid</a:t>
            </a:r>
            <a:r>
              <a:rPr lang="th-TH" dirty="0" smtClean="0"/>
              <a:t> กำหนดในรูปสัดส่วน </a:t>
            </a:r>
            <a:r>
              <a:rPr lang="en-US" dirty="0" smtClean="0"/>
              <a:t>% </a:t>
            </a:r>
            <a:r>
              <a:rPr lang="th-TH" dirty="0" smtClean="0"/>
              <a:t>(</a:t>
            </a:r>
            <a:r>
              <a:rPr lang="en-US" dirty="0" smtClean="0"/>
              <a:t>percentage-based</a:t>
            </a:r>
            <a:r>
              <a:rPr lang="th-TH" dirty="0" smtClean="0"/>
              <a:t>)</a:t>
            </a:r>
            <a:endParaRPr lang="en-US" dirty="0"/>
          </a:p>
          <a:p>
            <a:pPr lvl="1"/>
            <a:r>
              <a:rPr lang="th-TH" dirty="0" smtClean="0"/>
              <a:t>แปลงจากระบบ </a:t>
            </a:r>
            <a:r>
              <a:rPr lang="en-US" dirty="0" smtClean="0"/>
              <a:t>pixel-based grid</a:t>
            </a:r>
            <a:r>
              <a:rPr lang="th-TH" dirty="0" smtClean="0"/>
              <a:t> โดยใช้สูตร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Lecture 03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 Development © 2015 by Y. Temtanapat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 </a:t>
            </a:r>
            <a:fld id="{0FE66F75-09C2-4BED-B820-80EFA7AA6B7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2281" y="3114209"/>
            <a:ext cx="6272112" cy="2263574"/>
            <a:chOff x="1592281" y="3114209"/>
            <a:chExt cx="6272112" cy="2263574"/>
          </a:xfrm>
        </p:grpSpPr>
        <p:sp>
          <p:nvSpPr>
            <p:cNvPr id="7" name="TextBox 6"/>
            <p:cNvSpPr txBox="1"/>
            <p:nvPr/>
          </p:nvSpPr>
          <p:spPr>
            <a:xfrm>
              <a:off x="2332411" y="3923124"/>
              <a:ext cx="44496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prstClr val="black"/>
                  </a:solidFill>
                  <a:latin typeface="Arial"/>
                  <a:cs typeface="Arial"/>
                </a:rPr>
                <a:t>Target Container (</a:t>
              </a:r>
              <a:r>
                <a:rPr lang="en-US" sz="2200" dirty="0" err="1">
                  <a:solidFill>
                    <a:prstClr val="black"/>
                  </a:solidFill>
                  <a:latin typeface="Arial"/>
                  <a:cs typeface="Arial"/>
                </a:rPr>
                <a:t>px</a:t>
              </a:r>
              <a:r>
                <a:rPr lang="en-US" sz="2200" dirty="0">
                  <a:solidFill>
                    <a:prstClr val="black"/>
                  </a:solidFill>
                  <a:latin typeface="Arial"/>
                  <a:cs typeface="Arial"/>
                </a:rPr>
                <a:t>)</a:t>
              </a:r>
              <a:br>
                <a:rPr lang="en-US" sz="2200" dirty="0">
                  <a:solidFill>
                    <a:prstClr val="black"/>
                  </a:solidFill>
                  <a:latin typeface="Arial"/>
                  <a:cs typeface="Arial"/>
                </a:rPr>
              </a:br>
              <a:r>
                <a:rPr lang="en-US" sz="2200" dirty="0">
                  <a:solidFill>
                    <a:prstClr val="black"/>
                  </a:solidFill>
                  <a:latin typeface="Arial"/>
                  <a:cs typeface="Arial"/>
                </a:rPr>
                <a:t/>
              </a:r>
              <a:br>
                <a:rPr lang="en-US" sz="2200" dirty="0">
                  <a:solidFill>
                    <a:prstClr val="black"/>
                  </a:solidFill>
                  <a:latin typeface="Arial"/>
                  <a:cs typeface="Arial"/>
                </a:rPr>
              </a:br>
              <a:r>
                <a:rPr lang="en-US" sz="2200" dirty="0">
                  <a:solidFill>
                    <a:prstClr val="black"/>
                  </a:solidFill>
                  <a:latin typeface="Arial"/>
                  <a:cs typeface="Arial"/>
                </a:rPr>
                <a:t>Parent Container (</a:t>
              </a:r>
              <a:r>
                <a:rPr lang="en-US" sz="2200" dirty="0" err="1">
                  <a:solidFill>
                    <a:prstClr val="black"/>
                  </a:solidFill>
                  <a:latin typeface="Arial"/>
                  <a:cs typeface="Arial"/>
                </a:rPr>
                <a:t>px</a:t>
              </a:r>
              <a:r>
                <a:rPr lang="en-US" sz="2200" dirty="0">
                  <a:solidFill>
                    <a:prstClr val="black"/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7400" y="4254240"/>
              <a:ext cx="1996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  <a:latin typeface="Arial"/>
                  <a:cs typeface="Arial"/>
                </a:rPr>
                <a:t>X  100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92281" y="3131014"/>
              <a:ext cx="132809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0" dirty="0">
                  <a:solidFill>
                    <a:prstClr val="black"/>
                  </a:solidFill>
                  <a:latin typeface="Arial"/>
                  <a:cs typeface="Arial"/>
                </a:rPr>
                <a:t>(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2721" y="3114209"/>
              <a:ext cx="132809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0" dirty="0">
                  <a:solidFill>
                    <a:prstClr val="black"/>
                  </a:solidFill>
                  <a:latin typeface="Arial"/>
                  <a:cs typeface="Arial"/>
                </a:rPr>
                <a:t>)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115765" y="4496615"/>
              <a:ext cx="317483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9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Lecture 03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 Development © 2015 by Y. Temtanapat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 </a:t>
            </a:r>
            <a:fld id="{117323DF-8D7B-41E2-B0D5-4A6E231CC82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Picture 4" descr="gridB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0"/>
          <a:stretch/>
        </p:blipFill>
        <p:spPr>
          <a:xfrm>
            <a:off x="0" y="1208441"/>
            <a:ext cx="9144000" cy="5649559"/>
          </a:xfrm>
          <a:prstGeom prst="rect">
            <a:avLst/>
          </a:prstGeom>
        </p:spPr>
      </p:pic>
      <p:pic>
        <p:nvPicPr>
          <p:cNvPr id="7" name="Picture 6" descr="gridA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73"/>
          <a:stretch/>
        </p:blipFill>
        <p:spPr>
          <a:xfrm>
            <a:off x="0" y="1200164"/>
            <a:ext cx="9144000" cy="5657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Fluid Grids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4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idC.jpg"/>
          <p:cNvPicPr>
            <a:picLocks noChangeAspect="1"/>
          </p:cNvPicPr>
          <p:nvPr/>
        </p:nvPicPr>
        <p:blipFill rotWithShape="1">
          <a:blip r:embed="rId2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01270"/>
            <a:ext cx="9144000" cy="5644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Fluid Grids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6637" y="1201270"/>
            <a:ext cx="8452966" cy="369332"/>
          </a:xfrm>
          <a:prstGeom prst="rect">
            <a:avLst/>
          </a:prstGeom>
          <a:solidFill>
            <a:srgbClr val="46AE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Arial"/>
                <a:cs typeface="Arial"/>
              </a:rPr>
              <a:t>Parent: 1000px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6637" y="2333034"/>
            <a:ext cx="2772118" cy="369332"/>
          </a:xfrm>
          <a:prstGeom prst="rect">
            <a:avLst/>
          </a:prstGeom>
          <a:solidFill>
            <a:srgbClr val="46AE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Arial"/>
                <a:cs typeface="Arial"/>
              </a:rPr>
              <a:t>Target: 333px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Lecture 03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 Development © 2015 by Y. Temtanapat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 </a:t>
            </a:r>
            <a:fld id="{117323DF-8D7B-41E2-B0D5-4A6E231CC82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idC.jpg"/>
          <p:cNvPicPr>
            <a:picLocks noChangeAspect="1"/>
          </p:cNvPicPr>
          <p:nvPr/>
        </p:nvPicPr>
        <p:blipFill rotWithShape="1">
          <a:blip r:embed="rId2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01270"/>
            <a:ext cx="9144000" cy="5644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Fluid Grids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6637" y="1201270"/>
            <a:ext cx="8452966" cy="369332"/>
          </a:xfrm>
          <a:prstGeom prst="rect">
            <a:avLst/>
          </a:prstGeom>
          <a:solidFill>
            <a:srgbClr val="46AE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Arial"/>
                <a:cs typeface="Arial"/>
              </a:rPr>
              <a:t>Parent: </a:t>
            </a:r>
            <a:r>
              <a:rPr lang="en-US" dirty="0" smtClean="0">
                <a:solidFill>
                  <a:prstClr val="white"/>
                </a:solidFill>
                <a:latin typeface="Arial"/>
                <a:cs typeface="Arial"/>
              </a:rPr>
              <a:t>1000px = 100%</a:t>
            </a:r>
            <a:endParaRPr lang="en-US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637" y="2333034"/>
            <a:ext cx="2772118" cy="369332"/>
          </a:xfrm>
          <a:prstGeom prst="rect">
            <a:avLst/>
          </a:prstGeom>
          <a:solidFill>
            <a:srgbClr val="46AE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Arial"/>
                <a:cs typeface="Arial"/>
              </a:rPr>
              <a:t>Target: </a:t>
            </a:r>
            <a:r>
              <a:rPr lang="en-US" dirty="0" smtClean="0">
                <a:solidFill>
                  <a:prstClr val="white"/>
                </a:solidFill>
                <a:latin typeface="Arial"/>
                <a:cs typeface="Arial"/>
              </a:rPr>
              <a:t>= ?</a:t>
            </a:r>
            <a:endParaRPr lang="en-US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Lecture 03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 Development © 2015 by Y. Temtanapat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 </a:t>
            </a:r>
            <a:fld id="{117323DF-8D7B-41E2-B0D5-4A6E231CC82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2883506"/>
            <a:ext cx="5293718" cy="18550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9146" y="3293010"/>
            <a:ext cx="2551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333px</a:t>
            </a:r>
            <a:b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</a:b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/>
            </a:r>
            <a:b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</a:br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1000px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4050" y="3562556"/>
            <a:ext cx="199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/>
                <a:cs typeface="Arial"/>
              </a:rPr>
              <a:t>X  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2955" y="2644839"/>
            <a:ext cx="1328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0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76429" y="2636501"/>
            <a:ext cx="1328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937241" y="3841100"/>
            <a:ext cx="24042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1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idC.jpg"/>
          <p:cNvPicPr>
            <a:picLocks noChangeAspect="1"/>
          </p:cNvPicPr>
          <p:nvPr/>
        </p:nvPicPr>
        <p:blipFill rotWithShape="1">
          <a:blip r:embed="rId2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01270"/>
            <a:ext cx="9144000" cy="5644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Fluid Grids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6637" y="1201270"/>
            <a:ext cx="8452966" cy="369332"/>
          </a:xfrm>
          <a:prstGeom prst="rect">
            <a:avLst/>
          </a:prstGeom>
          <a:solidFill>
            <a:srgbClr val="46AE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Arial"/>
                <a:cs typeface="Arial"/>
              </a:rPr>
              <a:t>Parent: </a:t>
            </a:r>
            <a:r>
              <a:rPr lang="en-US" dirty="0" smtClean="0">
                <a:solidFill>
                  <a:prstClr val="white"/>
                </a:solidFill>
                <a:latin typeface="Arial"/>
                <a:cs typeface="Arial"/>
              </a:rPr>
              <a:t>100%</a:t>
            </a:r>
            <a:endParaRPr lang="en-US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637" y="2333034"/>
            <a:ext cx="2772118" cy="369332"/>
          </a:xfrm>
          <a:prstGeom prst="rect">
            <a:avLst/>
          </a:prstGeom>
          <a:solidFill>
            <a:srgbClr val="46AE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Arial"/>
                <a:cs typeface="Arial"/>
              </a:rPr>
              <a:t>Target: </a:t>
            </a:r>
            <a:r>
              <a:rPr lang="en-US" dirty="0" smtClean="0">
                <a:solidFill>
                  <a:prstClr val="white"/>
                </a:solidFill>
                <a:latin typeface="Arial"/>
                <a:cs typeface="Arial"/>
              </a:rPr>
              <a:t>33.3%</a:t>
            </a:r>
            <a:endParaRPr lang="en-US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Lecture 03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 Development © 2015 by Y. Temtanapat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 </a:t>
            </a:r>
            <a:fld id="{117323DF-8D7B-41E2-B0D5-4A6E231CC82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277" y="3763314"/>
            <a:ext cx="25517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500" dirty="0">
                <a:solidFill>
                  <a:prstClr val="black"/>
                </a:solidFill>
                <a:latin typeface="Arial"/>
                <a:cs typeface="Arial"/>
              </a:rPr>
              <a:t>33.3%</a:t>
            </a:r>
          </a:p>
        </p:txBody>
      </p:sp>
    </p:spTree>
    <p:extLst>
      <p:ext uri="{BB962C8B-B14F-4D97-AF65-F5344CB8AC3E}">
        <p14:creationId xmlns:p14="http://schemas.microsoft.com/office/powerpoint/2010/main" val="39315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rIns="91440"/>
          <a:lstStyle/>
          <a:p>
            <a:r>
              <a:rPr lang="fr-FR" altLang="fr-FR" dirty="0" smtClean="0"/>
              <a:t>CSS 3:Media </a:t>
            </a:r>
            <a:r>
              <a:rPr lang="fr-FR" altLang="fr-FR" dirty="0" err="1" smtClean="0"/>
              <a:t>Queries</a:t>
            </a:r>
            <a:endParaRPr lang="fr-FR" altLang="fr-FR" dirty="0" smtClean="0"/>
          </a:p>
        </p:txBody>
      </p:sp>
      <p:sp>
        <p:nvSpPr>
          <p:cNvPr id="68613" name="Rectangle 4"/>
          <p:cNvSpPr>
            <a:spLocks noGrp="1" noChangeArrowheads="1"/>
          </p:cNvSpPr>
          <p:nvPr>
            <p:ph idx="1"/>
          </p:nvPr>
        </p:nvSpPr>
        <p:spPr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en-US" dirty="0" smtClean="0"/>
              <a:t>Media </a:t>
            </a:r>
            <a:r>
              <a:rPr lang="en-US" dirty="0"/>
              <a:t>query </a:t>
            </a:r>
            <a:r>
              <a:rPr lang="th-TH" dirty="0" smtClean="0"/>
              <a:t>ประกอบด้วย</a:t>
            </a:r>
          </a:p>
          <a:p>
            <a:pPr lvl="1"/>
            <a:r>
              <a:rPr lang="en-US" dirty="0" smtClean="0"/>
              <a:t>media type</a:t>
            </a:r>
            <a:r>
              <a:rPr lang="th-TH" dirty="0" smtClean="0"/>
              <a:t> และ </a:t>
            </a:r>
            <a:r>
              <a:rPr lang="en-US" dirty="0" smtClean="0"/>
              <a:t>media features </a:t>
            </a:r>
            <a:r>
              <a:rPr lang="th-TH" dirty="0" smtClean="0"/>
              <a:t>เช่น </a:t>
            </a:r>
            <a:r>
              <a:rPr lang="en-US" dirty="0" smtClean="0"/>
              <a:t>width</a:t>
            </a:r>
            <a:r>
              <a:rPr lang="en-US" dirty="0"/>
              <a:t>, </a:t>
            </a:r>
            <a:r>
              <a:rPr lang="en-US" dirty="0" smtClean="0"/>
              <a:t>height</a:t>
            </a:r>
            <a:r>
              <a:rPr lang="th-TH" dirty="0" smtClean="0"/>
              <a:t> และ</a:t>
            </a:r>
            <a:r>
              <a:rPr lang="en-US" dirty="0" smtClean="0"/>
              <a:t> color</a:t>
            </a:r>
            <a:endParaRPr lang="th-TH" dirty="0" smtClean="0"/>
          </a:p>
          <a:p>
            <a:pPr lvl="2"/>
            <a:r>
              <a:rPr lang="th-TH" dirty="0" smtClean="0"/>
              <a:t>ใช้ในการกำหนดช่วงของ</a:t>
            </a:r>
            <a:r>
              <a:rPr lang="en-US" dirty="0" smtClean="0"/>
              <a:t> </a:t>
            </a:r>
            <a:r>
              <a:rPr lang="en-US" dirty="0"/>
              <a:t>output devices </a:t>
            </a:r>
            <a:r>
              <a:rPr lang="th-TH" dirty="0" smtClean="0"/>
              <a:t>โดยไม่ต้องเปลี่ยนเนื้อหาในหน้า </a:t>
            </a:r>
            <a:endParaRPr lang="fr-FR" altLang="fr-FR" dirty="0" smtClean="0"/>
          </a:p>
          <a:p>
            <a:pPr lvl="1"/>
            <a:r>
              <a:rPr lang="fr-FR" alt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@media</a:t>
            </a:r>
          </a:p>
          <a:p>
            <a:pPr lvl="2"/>
            <a:r>
              <a:rPr lang="en-US" altLang="fr-FR" b="1" i="1" dirty="0">
                <a:solidFill>
                  <a:srgbClr val="00B050"/>
                </a:solidFill>
              </a:rPr>
              <a:t>Media Type</a:t>
            </a:r>
            <a:r>
              <a:rPr lang="en-US" altLang="fr-FR" dirty="0"/>
              <a:t>: </a:t>
            </a:r>
            <a:r>
              <a:rPr lang="fr-FR" alt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all, </a:t>
            </a:r>
            <a:r>
              <a:rPr lang="fr-FR" altLang="fr-F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aural</a:t>
            </a:r>
            <a:r>
              <a:rPr lang="fr-FR" alt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braille, </a:t>
            </a:r>
            <a:r>
              <a:rPr lang="en-US" alt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, screen, projection, </a:t>
            </a:r>
            <a:r>
              <a:rPr lang="en-US" altLang="fr-F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tv</a:t>
            </a:r>
            <a:endParaRPr lang="en-US" altLang="fr-F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fr-FR" b="1" i="1" dirty="0">
                <a:solidFill>
                  <a:srgbClr val="00B050"/>
                </a:solidFill>
              </a:rPr>
              <a:t>Media Features</a:t>
            </a:r>
            <a:r>
              <a:rPr lang="en-US" altLang="fr-FR" dirty="0"/>
              <a:t>: </a:t>
            </a:r>
            <a:r>
              <a:rPr lang="th-TH" altLang="fr-FR" dirty="0"/>
              <a:t>ให้ค่าจริงหรือ</a:t>
            </a:r>
            <a:r>
              <a:rPr lang="th-TH" altLang="fr-FR" dirty="0" smtClean="0"/>
              <a:t>เท็จ </a:t>
            </a:r>
            <a:endParaRPr lang="en-US" altLang="fr-FR" dirty="0" smtClean="0"/>
          </a:p>
          <a:p>
            <a:pPr lvl="3"/>
            <a:r>
              <a:rPr lang="en-US" altLang="fr-FR" dirty="0" smtClean="0"/>
              <a:t>Prefix </a:t>
            </a:r>
            <a:r>
              <a:rPr lang="th-TH" altLang="fr-FR" dirty="0" smtClean="0"/>
              <a:t>ได้ด้วย </a:t>
            </a:r>
            <a:r>
              <a:rPr lang="en-US" alt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min-, max-</a:t>
            </a:r>
            <a:endParaRPr lang="th-TH" altLang="fr-F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fr-FR" dirty="0" smtClean="0"/>
              <a:t>Features: </a:t>
            </a:r>
            <a:r>
              <a:rPr lang="en-US" alt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width, height, color, aspect-ratio, orientation</a:t>
            </a:r>
          </a:p>
          <a:p>
            <a:pPr lvl="2"/>
            <a:r>
              <a:rPr lang="th-TH" altLang="fr-FR" dirty="0" smtClean="0"/>
              <a:t>เชื่อมกันด้วยตัวเชื่อมตรรกะ </a:t>
            </a:r>
            <a:r>
              <a:rPr lang="en-US" alt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and, not, only</a:t>
            </a:r>
            <a:endParaRPr lang="th-TH" altLang="fr-F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altLang="fr-FR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Lecture 03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 Development © 2015 by Y. Temtanapat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 </a:t>
            </a:r>
            <a:fld id="{0FE66F75-09C2-4BED-B820-80EFA7AA6B7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4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@media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215"/>
            <a:ext cx="8229600" cy="1524000"/>
          </a:xfrm>
        </p:spPr>
        <p:txBody>
          <a:bodyPr>
            <a:normAutofit fontScale="85000" lnSpcReduction="20000"/>
          </a:bodyPr>
          <a:lstStyle/>
          <a:p>
            <a:r>
              <a:rPr lang="th-TH" dirty="0" smtClean="0"/>
              <a:t>รูปแบบ</a:t>
            </a:r>
            <a:endParaRPr lang="en-US" dirty="0" smtClean="0"/>
          </a:p>
          <a:p>
            <a:pPr marL="344487" lvl="1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and|not|only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media feature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4487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CSS-Code;</a:t>
            </a:r>
          </a:p>
          <a:p>
            <a:pPr marL="344487" lvl="1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th-TH" dirty="0" smtClean="0"/>
              <a:t>ตัวอย่าง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Lecture 03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 Development © 2015 by Y. Temtanapat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 </a:t>
            </a:r>
            <a:fld id="{0FE66F75-09C2-4BED-B820-80EFA7AA6B7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398" y="2811214"/>
            <a:ext cx="3935313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 screen and (max-width: 640px)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altLang="fr-FR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</a:t>
            </a:r>
            <a:r>
              <a:rPr lang="en-US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fr-FR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display:block</a:t>
            </a:r>
            <a:r>
              <a:rPr lang="en-US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fr-FR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clear:both</a:t>
            </a:r>
            <a:r>
              <a:rPr lang="en-US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774" y="2703493"/>
            <a:ext cx="387183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 </a:t>
            </a:r>
            <a:r>
              <a:rPr lang="fr-FR" altLang="fr-FR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#menu, #</a:t>
            </a:r>
            <a:r>
              <a:rPr lang="fr-FR" altLang="fr-FR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fr-FR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fr-FR" altLang="fr-FR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display:none</a:t>
            </a:r>
            <a:r>
              <a:rPr lang="fr-FR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body { font-size:120%; </a:t>
            </a:r>
            <a:r>
              <a:rPr lang="fr-FR" altLang="fr-FR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color:red</a:t>
            </a:r>
            <a:r>
              <a:rPr lang="fr-FR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fr-FR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3886200"/>
            <a:ext cx="8229600" cy="121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CEB966"/>
              </a:buClr>
            </a:pPr>
            <a:r>
              <a:rPr lang="th-TH" kern="0" dirty="0" smtClean="0">
                <a:solidFill>
                  <a:prstClr val="black"/>
                </a:solidFill>
              </a:rPr>
              <a:t>สามารถใช้ </a:t>
            </a:r>
            <a:r>
              <a:rPr lang="en-US" kern="0" dirty="0" smtClean="0">
                <a:solidFill>
                  <a:prstClr val="black"/>
                </a:solidFill>
              </a:rPr>
              <a:t>external link </a:t>
            </a:r>
            <a:r>
              <a:rPr lang="th-TH" kern="0" dirty="0" smtClean="0">
                <a:solidFill>
                  <a:prstClr val="black"/>
                </a:solidFill>
              </a:rPr>
              <a:t>เพื่อ </a:t>
            </a:r>
            <a:r>
              <a:rPr lang="en-US" kern="0" dirty="0" smtClean="0">
                <a:solidFill>
                  <a:prstClr val="black"/>
                </a:solidFill>
              </a:rPr>
              <a:t>load style </a:t>
            </a:r>
            <a:r>
              <a:rPr lang="th-TH" kern="0" dirty="0" smtClean="0">
                <a:solidFill>
                  <a:prstClr val="black"/>
                </a:solidFill>
              </a:rPr>
              <a:t>ที่แตกต่างไปตาม </a:t>
            </a:r>
            <a:r>
              <a:rPr lang="en-US" kern="0" dirty="0" smtClean="0">
                <a:solidFill>
                  <a:prstClr val="black"/>
                </a:solidFill>
              </a:rPr>
              <a:t>media </a:t>
            </a:r>
            <a:r>
              <a:rPr lang="th-TH" kern="0" dirty="0" smtClean="0">
                <a:solidFill>
                  <a:prstClr val="black"/>
                </a:solidFill>
              </a:rPr>
              <a:t>ได้</a:t>
            </a:r>
          </a:p>
          <a:p>
            <a:pPr marL="327025" lvl="1" indent="0">
              <a:buClr>
                <a:srgbClr val="9CB084"/>
              </a:buClr>
              <a:buFont typeface="Wingdings" pitchFamily="2" charset="2"/>
              <a:buNone/>
            </a:pPr>
            <a:r>
              <a:rPr lang="en-US" sz="1400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400" b="1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b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i="1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mystylesheet.css</a:t>
            </a:r>
            <a:r>
              <a:rPr lang="en-US" sz="14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th-TH" sz="1400" b="1" kern="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Clr>
                <a:srgbClr val="9CB084"/>
              </a:buClr>
              <a:buFont typeface="Wingdings" pitchFamily="2" charset="2"/>
              <a:buNone/>
            </a:pPr>
            <a:r>
              <a:rPr lang="en-US" sz="1400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media="</a:t>
            </a:r>
            <a:r>
              <a:rPr lang="en-US" sz="1400" i="1" kern="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400" kern="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and|not|only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i="1" kern="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feature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 &gt;</a:t>
            </a:r>
            <a:endParaRPr lang="th-TH" sz="2400" kern="0" dirty="0" smtClean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8880" y="5132367"/>
            <a:ext cx="478624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&lt;link </a:t>
            </a:r>
            <a:r>
              <a:rPr lang="en-US" altLang="fr-FR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fr-FR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</a:t>
            </a:r>
            <a:r>
              <a:rPr lang="en-US" altLang="fr-FR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fr-FR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/style.css"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media="only screen and (min-width: 320px)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and (orientation : portrait)"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9314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/>
              <a:t>การวาง </a:t>
            </a:r>
            <a:r>
              <a:rPr lang="en-US" dirty="0" smtClean="0"/>
              <a:t>layout</a:t>
            </a:r>
            <a:r>
              <a:rPr lang="th-TH" dirty="0" smtClean="0"/>
              <a:t> มักใช้ร่วมกับ</a:t>
            </a:r>
            <a:r>
              <a:rPr lang="en-US" dirty="0" smtClean="0"/>
              <a:t> block element </a:t>
            </a:r>
            <a:r>
              <a:rPr lang="th-TH" dirty="0" smtClean="0"/>
              <a:t>โดยควบคุมตำแหน่ง</a:t>
            </a:r>
            <a:endParaRPr lang="en-GB" dirty="0" smtClean="0"/>
          </a:p>
          <a:p>
            <a:r>
              <a:rPr lang="en-US" sz="18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 smtClean="0"/>
              <a:t> </a:t>
            </a:r>
            <a:r>
              <a:rPr lang="th-TH" dirty="0" smtClean="0"/>
              <a:t>ใช้กำหนดเพื่อตำแหน่ง </a:t>
            </a:r>
            <a:r>
              <a:rPr lang="en-GB" dirty="0" smtClean="0"/>
              <a:t>elements</a:t>
            </a:r>
            <a:r>
              <a:rPr lang="th-TH" dirty="0" smtClean="0"/>
              <a:t> </a:t>
            </a:r>
            <a:r>
              <a:rPr lang="th-TH" dirty="0" smtClean="0"/>
              <a:t>ให้แตกต่างไปจาก </a:t>
            </a:r>
            <a:r>
              <a:rPr lang="en-US" dirty="0" smtClean="0"/>
              <a:t>normal flow</a:t>
            </a:r>
            <a:endParaRPr lang="en-GB" dirty="0" smtClean="0"/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th-TH" dirty="0" smtClean="0"/>
              <a:t> </a:t>
            </a:r>
            <a:r>
              <a:rPr lang="en-US" dirty="0" smtClean="0"/>
              <a:t>–</a:t>
            </a:r>
            <a:r>
              <a:rPr lang="th-TH" dirty="0" smtClean="0"/>
              <a:t> </a:t>
            </a:r>
            <a:r>
              <a:rPr lang="en-US" sz="18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position:</a:t>
            </a:r>
            <a:r>
              <a:rPr lang="en-US" sz="1800" b="1" i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th-TH" dirty="0" smtClean="0"/>
              <a:t>โดย </a:t>
            </a:r>
            <a:r>
              <a:rPr lang="en-US" dirty="0" smtClean="0"/>
              <a:t>value </a:t>
            </a:r>
            <a:r>
              <a:rPr lang="th-TH" dirty="0" smtClean="0"/>
              <a:t>มีค่าที่เป็นได้</a:t>
            </a:r>
            <a:endParaRPr lang="en-US" dirty="0" smtClean="0"/>
          </a:p>
          <a:p>
            <a:pPr lvl="2"/>
            <a:r>
              <a:rPr lang="en-GB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GB" dirty="0" smtClean="0"/>
              <a:t> (</a:t>
            </a:r>
            <a:r>
              <a:rPr lang="th-TH" dirty="0" smtClean="0"/>
              <a:t>ค่าปริยาย</a:t>
            </a:r>
            <a:r>
              <a:rPr lang="en-GB" dirty="0" smtClean="0"/>
              <a:t>) – normal flow</a:t>
            </a:r>
          </a:p>
          <a:p>
            <a:pPr lvl="2"/>
            <a:r>
              <a:rPr lang="en-GB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fixed</a:t>
            </a:r>
            <a:r>
              <a:rPr lang="en-GB" dirty="0" smtClean="0"/>
              <a:t> – </a:t>
            </a:r>
            <a:r>
              <a:rPr lang="th-TH" dirty="0" smtClean="0"/>
              <a:t>กำหนดตำแหน่ง </a:t>
            </a:r>
            <a:r>
              <a:rPr lang="en-GB" dirty="0" smtClean="0"/>
              <a:t>coordinates</a:t>
            </a:r>
            <a:r>
              <a:rPr lang="th-TH" dirty="0" smtClean="0"/>
              <a:t> บนหน้าต่าง </a:t>
            </a:r>
            <a:r>
              <a:rPr lang="en-GB" dirty="0" smtClean="0"/>
              <a:t>browser</a:t>
            </a:r>
          </a:p>
          <a:p>
            <a:pPr lvl="2"/>
            <a:r>
              <a:rPr lang="en-GB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absolute</a:t>
            </a:r>
            <a:r>
              <a:rPr lang="en-GB" dirty="0" smtClean="0"/>
              <a:t> – </a:t>
            </a:r>
            <a:r>
              <a:rPr lang="th-TH" dirty="0" smtClean="0"/>
              <a:t>กำหนดตำแหน่ง </a:t>
            </a:r>
            <a:r>
              <a:rPr lang="en-GB" dirty="0" smtClean="0"/>
              <a:t>coordinates</a:t>
            </a:r>
            <a:r>
              <a:rPr lang="th-TH" dirty="0" smtClean="0"/>
              <a:t> บน </a:t>
            </a:r>
            <a:r>
              <a:rPr lang="en-GB" dirty="0" smtClean="0"/>
              <a:t>containing element </a:t>
            </a:r>
          </a:p>
          <a:p>
            <a:pPr lvl="3"/>
            <a:r>
              <a:rPr lang="th-TH" dirty="0" smtClean="0"/>
              <a:t>คล้ายกับ </a:t>
            </a:r>
            <a:r>
              <a:rPr lang="en-US" dirty="0" smtClean="0"/>
              <a:t>fixed </a:t>
            </a:r>
            <a:r>
              <a:rPr lang="th-TH" dirty="0" smtClean="0"/>
              <a:t>แต่ตำแหน่งเทียบกับ </a:t>
            </a:r>
            <a:r>
              <a:rPr lang="en-US" dirty="0" smtClean="0"/>
              <a:t>containing element </a:t>
            </a:r>
            <a:r>
              <a:rPr lang="th-TH" dirty="0" smtClean="0"/>
              <a:t>ที่ใกล้สุดที่ครอบมัน</a:t>
            </a:r>
          </a:p>
          <a:p>
            <a:pPr lvl="3"/>
            <a:r>
              <a:rPr lang="th-TH" dirty="0" smtClean="0"/>
              <a:t>ถ้าไม่มี </a:t>
            </a:r>
            <a:r>
              <a:rPr lang="en-US" dirty="0" smtClean="0"/>
              <a:t>element </a:t>
            </a:r>
            <a:r>
              <a:rPr lang="th-TH" dirty="0" smtClean="0"/>
              <a:t>ตัวครอบจะใช้ </a:t>
            </a:r>
            <a:r>
              <a:rPr lang="en-US" dirty="0" smtClean="0"/>
              <a:t>body </a:t>
            </a:r>
            <a:r>
              <a:rPr lang="th-TH" dirty="0" smtClean="0"/>
              <a:t>แต่จะเคลื่อนไปตามการ </a:t>
            </a:r>
            <a:r>
              <a:rPr lang="en-US" dirty="0" smtClean="0"/>
              <a:t>scrolling </a:t>
            </a:r>
            <a:r>
              <a:rPr lang="th-TH" dirty="0" smtClean="0"/>
              <a:t>ของหน้า </a:t>
            </a:r>
            <a:r>
              <a:rPr lang="en-US" dirty="0" smtClean="0"/>
              <a:t>browser </a:t>
            </a:r>
            <a:r>
              <a:rPr lang="th-TH" dirty="0" smtClean="0"/>
              <a:t>ด้วย</a:t>
            </a:r>
            <a:endParaRPr lang="en-GB" dirty="0" smtClean="0"/>
          </a:p>
          <a:p>
            <a:pPr lvl="2"/>
            <a:r>
              <a:rPr lang="en-GB" sz="15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relative</a:t>
            </a:r>
            <a:r>
              <a:rPr lang="en-GB" dirty="0" smtClean="0"/>
              <a:t> – relative </a:t>
            </a:r>
            <a:r>
              <a:rPr lang="th-TH" dirty="0" smtClean="0"/>
              <a:t>กับตำแหน่งที่มันควรอยู่เมื่อเทียบกับ </a:t>
            </a:r>
            <a:r>
              <a:rPr lang="en-GB" dirty="0" smtClean="0"/>
              <a:t>normal flow rules</a:t>
            </a:r>
            <a:endParaRPr lang="th-TH" dirty="0" smtClean="0"/>
          </a:p>
          <a:p>
            <a:r>
              <a:rPr lang="en-US" sz="19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 smtClean="0"/>
              <a:t> </a:t>
            </a:r>
            <a:r>
              <a:rPr lang="th-TH" dirty="0" smtClean="0"/>
              <a:t>ใช้ร่วมกับ</a:t>
            </a:r>
            <a:r>
              <a:rPr lang="en-US" dirty="0" smtClean="0"/>
              <a:t> align:</a:t>
            </a:r>
            <a:r>
              <a:rPr lang="th-TH" dirty="0" smtClean="0"/>
              <a:t> </a:t>
            </a:r>
            <a:r>
              <a:rPr lang="en-US" sz="19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sz="19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sz="19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sz="19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dirty="0" smtClean="0"/>
              <a:t> properties </a:t>
            </a:r>
            <a:r>
              <a:rPr lang="th-TH" dirty="0" smtClean="0"/>
              <a:t>ได้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2" name="Rectangle 1"/>
          <p:cNvSpPr/>
          <p:nvPr/>
        </p:nvSpPr>
        <p:spPr>
          <a:xfrm>
            <a:off x="5181600" y="304800"/>
            <a:ext cx="3950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</a:rPr>
              <a:t>ดูตัวอย่างที่ </a:t>
            </a:r>
            <a:r>
              <a:rPr lang="en-US" sz="2000" dirty="0">
                <a:latin typeface="Angsana New" panose="02020603050405020304" pitchFamily="18" charset="-34"/>
                <a:hlinkClick r:id="rId3"/>
              </a:rPr>
              <a:t>http://www.barelyfitz.com/screencast/html-training/css/positioning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Media Query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24100" y="1016803"/>
            <a:ext cx="4495800" cy="954107"/>
          </a:xfrm>
          <a:prstGeom prst="rect">
            <a:avLst/>
          </a:prstGeom>
          <a:gradFill>
            <a:gsLst>
              <a:gs pos="0">
                <a:srgbClr val="FFFF66"/>
              </a:gs>
              <a:gs pos="35000">
                <a:srgbClr val="FFFBE5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 </a:t>
            </a:r>
            <a:r>
              <a:rPr lang="en-US" altLang="fr-FR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screen </a:t>
            </a:r>
            <a:r>
              <a:rPr lang="en-US" altLang="fr-F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(</a:t>
            </a:r>
            <a:r>
              <a:rPr lang="en-US" altLang="fr-FR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min-width: 640px</a:t>
            </a:r>
            <a:r>
              <a:rPr lang="en-US" altLang="fr-F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altLang="fr-FR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</a:t>
            </a:r>
            <a:r>
              <a:rPr lang="en-US" altLang="fr-F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fr-FR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display:block</a:t>
            </a:r>
            <a:r>
              <a:rPr lang="en-US" altLang="fr-F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fr-FR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clear:both</a:t>
            </a:r>
            <a:r>
              <a:rPr lang="en-US" altLang="fr-F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fr-FR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fr-FR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some other styles</a:t>
            </a:r>
            <a:endParaRPr lang="en-US" altLang="fr-F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459" y="2049268"/>
            <a:ext cx="2574744" cy="456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Inclusive: Inherited </a:t>
            </a:r>
            <a:r>
              <a:rPr lang="en-US" b="1" dirty="0">
                <a:solidFill>
                  <a:srgbClr val="0070C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459" y="2514362"/>
            <a:ext cx="4495800" cy="1600438"/>
          </a:xfrm>
          <a:prstGeom prst="rect">
            <a:avLst/>
          </a:prstGeom>
          <a:gradFill>
            <a:gsLst>
              <a:gs pos="0">
                <a:srgbClr val="FFFF99"/>
              </a:gs>
              <a:gs pos="33000">
                <a:srgbClr val="FFFBE5"/>
              </a:gs>
              <a:gs pos="100000">
                <a:schemeClr val="bg1"/>
              </a:gs>
            </a:gsLst>
          </a:gra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fr-FR" dirty="0">
                <a:solidFill>
                  <a:schemeClr val="tx1"/>
                </a:solidFill>
              </a:rPr>
              <a:t>@media only screen and </a:t>
            </a:r>
            <a:r>
              <a:rPr lang="en-US" altLang="fr-FR" dirty="0">
                <a:solidFill>
                  <a:srgbClr val="FF0000"/>
                </a:solidFill>
              </a:rPr>
              <a:t>(min-width: 500px) </a:t>
            </a:r>
            <a:r>
              <a:rPr lang="en-US" altLang="fr-FR" dirty="0"/>
              <a:t>{ </a:t>
            </a:r>
          </a:p>
          <a:p>
            <a:r>
              <a:rPr lang="en-US" altLang="fr-FR" dirty="0">
                <a:solidFill>
                  <a:schemeClr val="tx1"/>
                </a:solidFill>
              </a:rPr>
              <a:t> body { font-size: 1.2em; </a:t>
            </a:r>
            <a:r>
              <a:rPr lang="en-US" altLang="fr-FR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fr-FR" dirty="0" smtClean="0">
                <a:solidFill>
                  <a:schemeClr val="tx1"/>
                </a:solidFill>
              </a:rPr>
              <a:t>}</a:t>
            </a:r>
            <a:endParaRPr lang="en-US" altLang="fr-FR" dirty="0">
              <a:solidFill>
                <a:schemeClr val="tx1"/>
              </a:solidFill>
            </a:endParaRPr>
          </a:p>
          <a:p>
            <a:endParaRPr lang="en-US" altLang="fr-FR" dirty="0"/>
          </a:p>
          <a:p>
            <a:r>
              <a:rPr lang="en-US" altLang="fr-FR" dirty="0">
                <a:solidFill>
                  <a:schemeClr val="tx1"/>
                </a:solidFill>
              </a:rPr>
              <a:t>@media only screen and </a:t>
            </a:r>
            <a:r>
              <a:rPr lang="en-US" altLang="fr-FR" dirty="0">
                <a:solidFill>
                  <a:srgbClr val="FF0000"/>
                </a:solidFill>
              </a:rPr>
              <a:t>(min-width: 800px) </a:t>
            </a:r>
            <a:r>
              <a:rPr lang="en-US" altLang="fr-FR" dirty="0">
                <a:solidFill>
                  <a:schemeClr val="tx1"/>
                </a:solidFill>
              </a:rPr>
              <a:t>{ </a:t>
            </a:r>
          </a:p>
          <a:p>
            <a:r>
              <a:rPr lang="en-US" altLang="fr-FR" dirty="0">
                <a:solidFill>
                  <a:schemeClr val="tx1"/>
                </a:solidFill>
              </a:rPr>
              <a:t> body { color: green; </a:t>
            </a:r>
            <a:r>
              <a:rPr lang="en-US" altLang="fr-FR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fr-FR" dirty="0" smtClean="0">
                <a:solidFill>
                  <a:schemeClr val="tx1"/>
                </a:solidFill>
              </a:rPr>
              <a:t>}</a:t>
            </a:r>
            <a:endParaRPr lang="en-US" alt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1389" y="3886200"/>
            <a:ext cx="2504212" cy="456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Exclusive: Isolated </a:t>
            </a:r>
            <a:r>
              <a:rPr lang="en-US" b="1" dirty="0">
                <a:solidFill>
                  <a:srgbClr val="0070C0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9801" y="4343400"/>
            <a:ext cx="6553200" cy="1600438"/>
          </a:xfrm>
          <a:prstGeom prst="rect">
            <a:avLst/>
          </a:prstGeom>
          <a:gradFill>
            <a:gsLst>
              <a:gs pos="0">
                <a:srgbClr val="FFFF66"/>
              </a:gs>
              <a:gs pos="35000">
                <a:srgbClr val="FFFBE5"/>
              </a:gs>
              <a:gs pos="100000">
                <a:schemeClr val="bg1"/>
              </a:gs>
            </a:gsLst>
          </a:gra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fr-FR" dirty="0">
                <a:solidFill>
                  <a:schemeClr val="tx1"/>
                </a:solidFill>
              </a:rPr>
              <a:t>@media only screen and </a:t>
            </a:r>
            <a:r>
              <a:rPr lang="en-US" altLang="fr-FR" dirty="0">
                <a:solidFill>
                  <a:srgbClr val="FF0000"/>
                </a:solidFill>
              </a:rPr>
              <a:t>(min-width: 500px) </a:t>
            </a:r>
            <a:r>
              <a:rPr lang="en-US" altLang="fr-FR" dirty="0">
                <a:solidFill>
                  <a:schemeClr val="tx1"/>
                </a:solidFill>
              </a:rPr>
              <a:t>and</a:t>
            </a:r>
            <a:r>
              <a:rPr lang="en-US" altLang="fr-FR" dirty="0">
                <a:solidFill>
                  <a:srgbClr val="FF0000"/>
                </a:solidFill>
              </a:rPr>
              <a:t> (max-width: 799) </a:t>
            </a:r>
            <a:r>
              <a:rPr lang="en-US" altLang="fr-FR" dirty="0">
                <a:solidFill>
                  <a:schemeClr val="accent1">
                    <a:lumMod val="50000"/>
                  </a:schemeClr>
                </a:solidFill>
              </a:rPr>
              <a:t>{ </a:t>
            </a:r>
          </a:p>
          <a:p>
            <a:r>
              <a:rPr lang="en-US" altLang="fr-FR" dirty="0">
                <a:solidFill>
                  <a:schemeClr val="tx1"/>
                </a:solidFill>
              </a:rPr>
              <a:t>  body { font-size: 1.2em; }</a:t>
            </a:r>
          </a:p>
          <a:p>
            <a:r>
              <a:rPr lang="en-US" altLang="fr-FR" dirty="0">
                <a:solidFill>
                  <a:schemeClr val="tx1"/>
                </a:solidFill>
              </a:rPr>
              <a:t>}</a:t>
            </a:r>
          </a:p>
          <a:p>
            <a:endParaRPr lang="en-US" altLang="fr-FR" dirty="0"/>
          </a:p>
          <a:p>
            <a:r>
              <a:rPr lang="en-US" altLang="fr-FR" dirty="0">
                <a:solidFill>
                  <a:schemeClr val="tx1"/>
                </a:solidFill>
              </a:rPr>
              <a:t>@media only screen and </a:t>
            </a:r>
            <a:r>
              <a:rPr lang="en-US" altLang="fr-FR" dirty="0">
                <a:solidFill>
                  <a:srgbClr val="FF0000"/>
                </a:solidFill>
              </a:rPr>
              <a:t>(min-width: 800px) </a:t>
            </a:r>
            <a:r>
              <a:rPr lang="en-US" altLang="fr-FR" dirty="0">
                <a:solidFill>
                  <a:schemeClr val="tx1"/>
                </a:solidFill>
              </a:rPr>
              <a:t>{ </a:t>
            </a:r>
          </a:p>
          <a:p>
            <a:r>
              <a:rPr lang="en-US" altLang="fr-FR" dirty="0">
                <a:solidFill>
                  <a:schemeClr val="tx1"/>
                </a:solidFill>
              </a:rPr>
              <a:t>  body { color: green; }</a:t>
            </a:r>
          </a:p>
          <a:p>
            <a:r>
              <a:rPr lang="en-US" altLang="fr-FR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99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กำหนดภาพให้ขยายได้ (</a:t>
            </a:r>
            <a:r>
              <a:rPr lang="en-US" smtClean="0"/>
              <a:t>Scalable Imagery</a:t>
            </a:r>
            <a:r>
              <a:rPr lang="th-TH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imagery </a:t>
            </a:r>
            <a:r>
              <a:rPr lang="th-TH" dirty="0" smtClean="0"/>
              <a:t>เป็นเทคนิคอย่างง่ายในการกำหนดขนาดภาพให้ขยายให้เหมาะสมตามขนาดของ</a:t>
            </a:r>
            <a:r>
              <a:rPr lang="en-US" dirty="0" smtClean="0"/>
              <a:t> container</a:t>
            </a:r>
            <a:r>
              <a:rPr lang="th-TH" dirty="0" smtClean="0"/>
              <a:t> ที่มันบรรจุอยู่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HTML: 	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="your/image/path.jpg" &gt;</a:t>
            </a:r>
            <a:endParaRPr lang="th-TH" sz="18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CSS:  	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{max-width: 100%;}</a:t>
            </a:r>
            <a:endParaRPr lang="th-TH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Lecture 03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 Development © 2015 by Y. Temtanapat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 </a:t>
            </a:r>
            <a:fld id="{0FE66F75-09C2-4BED-B820-80EFA7AA6B7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กำหนดภาพให้ขยายได้ (</a:t>
            </a:r>
            <a:r>
              <a:rPr lang="en-US" smtClean="0"/>
              <a:t>Scalable Imagery</a:t>
            </a:r>
            <a:r>
              <a:rPr lang="th-TH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</a:t>
            </a:r>
            <a:r>
              <a:rPr lang="th-TH" dirty="0" smtClean="0"/>
              <a:t>รือ </a:t>
            </a:r>
            <a:r>
              <a:rPr lang="en-US" dirty="0"/>
              <a:t>iframe </a:t>
            </a:r>
            <a:r>
              <a:rPr lang="th-TH" dirty="0"/>
              <a:t>สำหรับ</a:t>
            </a:r>
            <a:r>
              <a:rPr lang="en-US" dirty="0"/>
              <a:t> embedded</a:t>
            </a:r>
            <a:r>
              <a:rPr lang="th-TH" dirty="0"/>
              <a:t> </a:t>
            </a:r>
            <a:r>
              <a:rPr lang="en-US" dirty="0"/>
              <a:t>media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&lt;figure&gt; 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iframe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="https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://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www.youtube.com/embed/fpw37HP1e1U"&gt;  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&lt;/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iframe&gt;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&lt;/figure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indent="-457200"/>
            <a:r>
              <a:rPr lang="en-US" dirty="0" smtClean="0">
                <a:ea typeface="+mn-ea"/>
              </a:rPr>
              <a:t>Style:</a:t>
            </a:r>
            <a:endParaRPr lang="th-TH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Lecture 03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 Development © 2015 by Y. Temtanapat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 </a:t>
            </a:r>
            <a:fld id="{0FE66F75-09C2-4BED-B820-80EFA7AA6B7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051518"/>
            <a:ext cx="472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7025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figure {</a:t>
            </a:r>
          </a:p>
          <a:p>
            <a:pPr marL="327025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height: 0;</a:t>
            </a:r>
          </a:p>
          <a:p>
            <a:pPr marL="327025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padding-bottom: 56.25%; /* 16:9 */</a:t>
            </a:r>
          </a:p>
          <a:p>
            <a:pPr marL="327025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position: relative;</a:t>
            </a:r>
          </a:p>
          <a:p>
            <a:pPr marL="327025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width: 100%;</a:t>
            </a:r>
          </a:p>
          <a:p>
            <a:pPr marL="327025" lvl="1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8800" y="4051518"/>
            <a:ext cx="3124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0175"/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iframe {</a:t>
            </a:r>
          </a:p>
          <a:p>
            <a:pPr indent="-130175"/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height: 100%;</a:t>
            </a:r>
          </a:p>
          <a:p>
            <a:pPr indent="-130175"/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left: 0;</a:t>
            </a:r>
          </a:p>
          <a:p>
            <a:pPr indent="-130175"/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position: absolute;</a:t>
            </a:r>
          </a:p>
          <a:p>
            <a:pPr indent="-130175"/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top: 0;</a:t>
            </a:r>
          </a:p>
          <a:p>
            <a:pPr indent="-130175"/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width: 100%;</a:t>
            </a:r>
          </a:p>
          <a:p>
            <a:pPr indent="-130175"/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00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Viewport </a:t>
            </a:r>
            <a:r>
              <a:rPr lang="th-TH" dirty="0" smtClean="0"/>
              <a:t>ช่วยควบคุมการขยาย </a:t>
            </a:r>
            <a:r>
              <a:rPr lang="en-US" dirty="0" smtClean="0"/>
              <a:t>(scale) </a:t>
            </a:r>
            <a:r>
              <a:rPr lang="th-TH" dirty="0" smtClean="0"/>
              <a:t>บนหน้าจอ </a:t>
            </a:r>
            <a:r>
              <a:rPr lang="en-US" dirty="0" smtClean="0"/>
              <a:t>mobile device</a:t>
            </a:r>
          </a:p>
          <a:p>
            <a:pPr lvl="1"/>
            <a:r>
              <a:rPr lang="en-US" dirty="0" smtClean="0"/>
              <a:t>minimum-scale, maximum-scale, initial-scale </a:t>
            </a:r>
            <a:r>
              <a:rPr lang="th-TH" dirty="0" smtClean="0"/>
              <a:t>และ </a:t>
            </a:r>
            <a:r>
              <a:rPr lang="en-US" dirty="0" smtClean="0"/>
              <a:t>user-scalable</a:t>
            </a:r>
            <a:r>
              <a:rPr lang="th-TH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initial-scale </a:t>
            </a:r>
            <a:r>
              <a:rPr lang="th-TH" dirty="0" smtClean="0"/>
              <a:t>กำหนดค่าสัดส่วนระหว่าง ความสูงอุปกรณ์ กับขนาด </a:t>
            </a:r>
            <a:r>
              <a:rPr lang="en-US" dirty="0" smtClean="0"/>
              <a:t>viewport (</a:t>
            </a:r>
            <a:r>
              <a:rPr lang="th-TH" dirty="0" smtClean="0"/>
              <a:t>ในกรณี </a:t>
            </a:r>
            <a:r>
              <a:rPr lang="en-US" dirty="0" smtClean="0"/>
              <a:t>portrait) </a:t>
            </a:r>
            <a:r>
              <a:rPr lang="th-TH" dirty="0" smtClean="0"/>
              <a:t>และความกว้างกับขนาด </a:t>
            </a:r>
            <a:r>
              <a:rPr lang="en-US" dirty="0" smtClean="0"/>
              <a:t>viewport </a:t>
            </a:r>
            <a:r>
              <a:rPr lang="th-TH" dirty="0" smtClean="0"/>
              <a:t>(กรณี </a:t>
            </a:r>
            <a:r>
              <a:rPr lang="en-US" dirty="0" smtClean="0"/>
              <a:t>landscape)</a:t>
            </a:r>
          </a:p>
          <a:p>
            <a:pPr lvl="1"/>
            <a:endParaRPr lang="en-US" dirty="0" smtClean="0"/>
          </a:p>
          <a:p>
            <a:pPr marL="914400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meta name="viewport" </a:t>
            </a:r>
            <a:endParaRPr lang="en-US" sz="18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914400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content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="width=device-width, initial-scale=1"&gt;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Lecture 03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 Development © 2015 by Y. Temtanapat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 </a:t>
            </a:r>
            <a:fld id="{0FE66F75-09C2-4BED-B820-80EFA7AA6B7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03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สรุปการทำ </a:t>
            </a:r>
            <a:r>
              <a:rPr lang="en-US" dirty="0" smtClean="0"/>
              <a:t>RWD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ออกแบบให้ยืดหยุ่น </a:t>
            </a:r>
          </a:p>
          <a:p>
            <a:pPr lvl="1"/>
            <a:r>
              <a:rPr lang="th-TH" dirty="0" smtClean="0"/>
              <a:t>กำหนดส่วนเนื้อหาเพื่อแสดง</a:t>
            </a:r>
            <a:r>
              <a:rPr lang="en-US" dirty="0" smtClean="0"/>
              <a:t>/</a:t>
            </a:r>
            <a:r>
              <a:rPr lang="th-TH" dirty="0" smtClean="0"/>
              <a:t>ซ่อนสำหรับแต่ละหน้าจอ</a:t>
            </a:r>
          </a:p>
          <a:p>
            <a:pPr lvl="1"/>
            <a:r>
              <a:rPr lang="th-TH" dirty="0" smtClean="0"/>
              <a:t>ใช้เทคนิค </a:t>
            </a:r>
            <a:r>
              <a:rPr lang="en-US" dirty="0" smtClean="0"/>
              <a:t>3 </a:t>
            </a:r>
            <a:r>
              <a:rPr lang="th-TH" dirty="0" smtClean="0"/>
              <a:t>อย่างในการออกแบบ</a:t>
            </a:r>
          </a:p>
          <a:p>
            <a:pPr lvl="2"/>
            <a:r>
              <a:rPr lang="en-US" dirty="0" smtClean="0"/>
              <a:t>Fluid Design</a:t>
            </a:r>
          </a:p>
          <a:p>
            <a:pPr lvl="2"/>
            <a:r>
              <a:rPr lang="en-US" dirty="0" smtClean="0"/>
              <a:t>Media Queries</a:t>
            </a:r>
          </a:p>
          <a:p>
            <a:pPr lvl="2"/>
            <a:r>
              <a:rPr lang="en-US" dirty="0" smtClean="0"/>
              <a:t>Scalable Image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Lecture 03</a:t>
            </a: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485 Web Application Development © 2015 by Y. Temtanapat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 </a:t>
            </a:r>
            <a:fld id="{0FE66F75-09C2-4BED-B820-80EFA7AA6B7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775151"/>
              </p:ext>
            </p:extLst>
          </p:nvPr>
        </p:nvGraphicFramePr>
        <p:xfrm>
          <a:off x="457200" y="1600200"/>
          <a:ext cx="8229601" cy="3535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1761"/>
                <a:gridCol w="1126875"/>
                <a:gridCol w="1126875"/>
                <a:gridCol w="1126875"/>
                <a:gridCol w="1126875"/>
                <a:gridCol w="23903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Context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</a:t>
                      </a:r>
                      <a:r>
                        <a:rPr lang="en-US" baseline="0" dirty="0" smtClean="0"/>
                        <a:t> </a:t>
                      </a:r>
                      <a:r>
                        <a:rPr lang="th-TH" baseline="0" dirty="0" smtClean="0"/>
                        <a:t>หรือ </a:t>
                      </a:r>
                      <a:r>
                        <a:rPr lang="en-US" baseline="0" dirty="0" smtClean="0"/>
                        <a:t>Positioned Ancestor </a:t>
                      </a:r>
                      <a:r>
                        <a:rPr lang="th-TH" baseline="0" dirty="0" smtClean="0"/>
                        <a:t>ที่อยู่ใกล้สุด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Fixed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Viewport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Sticky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Property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  <a:r>
              <a:rPr lang="th-TH" dirty="0" smtClean="0"/>
              <a:t> อื่นที่เกี่ยวข้องกับ </a:t>
            </a:r>
            <a:r>
              <a:rPr lang="en-US" dirty="0" smtClean="0"/>
              <a:t>Layout 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z-index</a:t>
            </a:r>
            <a:r>
              <a:rPr lang="en-US" dirty="0" smtClean="0"/>
              <a:t>:</a:t>
            </a:r>
            <a:r>
              <a:rPr lang="th-TH" dirty="0" smtClean="0"/>
              <a:t> กำหนด </a:t>
            </a:r>
            <a:r>
              <a:rPr lang="en-US" dirty="0" smtClean="0"/>
              <a:t>stack order </a:t>
            </a:r>
            <a:r>
              <a:rPr lang="th-TH" dirty="0" smtClean="0"/>
              <a:t>ของวัตถุในกรณีที่มีการซ้อนทับ</a:t>
            </a:r>
            <a:r>
              <a:rPr lang="th-TH" dirty="0" smtClean="0"/>
              <a:t>กัน (</a:t>
            </a:r>
            <a:r>
              <a:rPr lang="th-TH" dirty="0"/>
              <a:t>เมื่อกำหนด </a:t>
            </a:r>
            <a:r>
              <a:rPr lang="en-US" dirty="0"/>
              <a:t>position </a:t>
            </a:r>
            <a:r>
              <a:rPr lang="th-TH" dirty="0"/>
              <a:t>แล้วเกิดการซ้อนกัน) </a:t>
            </a:r>
            <a:r>
              <a:rPr lang="th-TH" dirty="0" smtClean="0"/>
              <a:t>ว่า</a:t>
            </a:r>
            <a:r>
              <a:rPr lang="en-US" dirty="0" smtClean="0"/>
              <a:t> element </a:t>
            </a:r>
            <a:r>
              <a:rPr lang="th-TH" dirty="0" smtClean="0"/>
              <a:t>ใดจะอยู่ด้านบน (ค่ามากอยู่ทับบน</a:t>
            </a:r>
            <a:r>
              <a:rPr lang="th-TH" dirty="0" smtClean="0"/>
              <a:t>)</a:t>
            </a:r>
            <a:endParaRPr lang="th-TH" dirty="0" smtClean="0"/>
          </a:p>
          <a:p>
            <a:pPr marL="671512" lvl="2" indent="0">
              <a:buNone/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z-index: 3;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clip</a:t>
            </a:r>
            <a:r>
              <a:rPr lang="en-US" dirty="0"/>
              <a:t>: </a:t>
            </a:r>
            <a:r>
              <a:rPr lang="th-TH" dirty="0" smtClean="0"/>
              <a:t>กำหนดการ </a:t>
            </a:r>
            <a:r>
              <a:rPr lang="en-US" dirty="0" smtClean="0"/>
              <a:t>clip </a:t>
            </a:r>
            <a:r>
              <a:rPr lang="th-TH" dirty="0" smtClean="0"/>
              <a:t>(ตัดส่วนของเนื้อหา) กรณีที่เกินพื้นที่ของ </a:t>
            </a:r>
            <a:r>
              <a:rPr lang="en-US" dirty="0" smtClean="0"/>
              <a:t>element </a:t>
            </a:r>
            <a:r>
              <a:rPr lang="th-TH" dirty="0" smtClean="0"/>
              <a:t>นั้น</a:t>
            </a:r>
          </a:p>
          <a:p>
            <a:pPr marL="696912" lvl="2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clip: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(0px,60px,200px,0px);</a:t>
            </a:r>
            <a:endParaRPr lang="th-TH" sz="1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overflow</a:t>
            </a:r>
            <a:r>
              <a:rPr lang="en-US" dirty="0"/>
              <a:t>: </a:t>
            </a:r>
            <a:r>
              <a:rPr lang="th-TH" dirty="0" smtClean="0"/>
              <a:t>กำหนดส่วนที่ </a:t>
            </a:r>
            <a:r>
              <a:rPr lang="en-US" dirty="0" smtClean="0"/>
              <a:t>content </a:t>
            </a:r>
            <a:r>
              <a:rPr lang="th-TH" dirty="0" smtClean="0"/>
              <a:t>เกินขนาดพื้นที่</a:t>
            </a:r>
            <a:r>
              <a:rPr lang="en-US" dirty="0" smtClean="0"/>
              <a:t> </a:t>
            </a:r>
            <a:r>
              <a:rPr lang="th-TH" dirty="0" smtClean="0"/>
              <a:t>ว่าให้แสดงแบบ </a:t>
            </a:r>
            <a:r>
              <a:rPr lang="en-US" dirty="0" smtClean="0"/>
              <a:t>scroll </a:t>
            </a:r>
            <a:r>
              <a:rPr lang="th-TH" dirty="0" smtClean="0"/>
              <a:t>หรือ </a:t>
            </a:r>
            <a:r>
              <a:rPr lang="en-US" dirty="0" smtClean="0"/>
              <a:t>hidden</a:t>
            </a:r>
            <a:r>
              <a:rPr lang="th-TH" dirty="0" smtClean="0"/>
              <a:t> (ซ่อน)</a:t>
            </a:r>
            <a:r>
              <a:rPr lang="en-US" dirty="0" smtClean="0"/>
              <a:t>, auto (</a:t>
            </a:r>
            <a:r>
              <a:rPr lang="th-TH" dirty="0" smtClean="0"/>
              <a:t>ถ้าเนื้อหาถูก </a:t>
            </a:r>
            <a:r>
              <a:rPr lang="en-US" dirty="0" smtClean="0"/>
              <a:t>clipped </a:t>
            </a:r>
            <a:r>
              <a:rPr lang="th-TH" dirty="0" smtClean="0"/>
              <a:t>ขึ้น </a:t>
            </a:r>
            <a:r>
              <a:rPr lang="en-US" dirty="0" smtClean="0"/>
              <a:t>scrollbar), visible (</a:t>
            </a:r>
            <a:r>
              <a:rPr lang="th-TH" dirty="0" smtClean="0"/>
              <a:t>ค่าปริยาย)</a:t>
            </a:r>
          </a:p>
          <a:p>
            <a:pPr marL="696912" lvl="2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overflow: scroll;</a:t>
            </a:r>
            <a:endParaRPr lang="th-TH" sz="1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990600" y="2514600"/>
            <a:ext cx="7543800" cy="32004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ตัวอย่างการใช้ </a:t>
            </a:r>
            <a:r>
              <a:rPr lang="en-US" dirty="0" smtClean="0"/>
              <a:t>Layout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th-TH" dirty="0" smtClean="0"/>
              <a:t>จัดแบ่งหน้าจอเป็น </a:t>
            </a:r>
            <a:r>
              <a:rPr lang="en-US" dirty="0" smtClean="0"/>
              <a:t>3 columns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69665" y="2692800"/>
            <a:ext cx="7185670" cy="2844000"/>
            <a:chOff x="1143000" y="2698597"/>
            <a:chExt cx="7185670" cy="2844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143000" y="2698597"/>
              <a:ext cx="1524000" cy="2844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cs typeface="Arial" pitchFamily="34" charset="0"/>
                </a:rPr>
                <a:t>leftSide</a:t>
              </a:r>
              <a:endParaRPr kumimoji="0" lang="th-T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 bwMode="auto">
            <a:xfrm>
              <a:off x="2743200" y="2699302"/>
              <a:ext cx="3733800" cy="1421295"/>
            </a:xfrm>
            <a:prstGeom prst="rect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>
                  <a:latin typeface="Comic Sans MS" pitchFamily="66" charset="0"/>
                  <a:cs typeface="Arial" pitchFamily="34" charset="0"/>
                </a:rPr>
                <a:t>midContent</a:t>
              </a:r>
              <a:endParaRPr lang="th-TH" dirty="0" smtClean="0">
                <a:latin typeface="Comic Sans MS" pitchFamily="66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 bwMode="auto">
            <a:xfrm>
              <a:off x="6553200" y="2699302"/>
              <a:ext cx="1775470" cy="2842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>
                  <a:latin typeface="Comic Sans MS" pitchFamily="66" charset="0"/>
                  <a:cs typeface="Arial" pitchFamily="34" charset="0"/>
                </a:rPr>
                <a:t>rightSide</a:t>
              </a:r>
              <a:endParaRPr lang="th-TH" dirty="0" smtClean="0">
                <a:latin typeface="Comic Sans MS" pitchFamily="66" charset="0"/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038600" y="50292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  <a:cs typeface="Arial" pitchFamily="34" charset="0"/>
              </a:rPr>
              <a:t>body</a:t>
            </a:r>
            <a:endParaRPr lang="th-TH" sz="2000" dirty="0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381000"/>
            <a:ext cx="29963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 smtClean="0">
                <a:latin typeface="Angsana New" panose="02020603050405020304" pitchFamily="18" charset="-34"/>
              </a:rPr>
              <a:t>อ่านเพิ่มเติม เรื่องการวาง </a:t>
            </a:r>
            <a:r>
              <a:rPr lang="en-US" sz="2400" dirty="0" smtClean="0">
                <a:latin typeface="Angsana New" panose="02020603050405020304" pitchFamily="18" charset="-34"/>
              </a:rPr>
              <a:t>layout </a:t>
            </a:r>
            <a:r>
              <a:rPr lang="th-TH" sz="2400" dirty="0" smtClean="0">
                <a:latin typeface="Angsana New" panose="02020603050405020304" pitchFamily="18" charset="-34"/>
              </a:rPr>
              <a:t>ที่ </a:t>
            </a:r>
          </a:p>
          <a:p>
            <a:r>
              <a:rPr lang="en-US" sz="2400" dirty="0" smtClean="0">
                <a:latin typeface="Angsana New" panose="02020603050405020304" pitchFamily="18" charset="-34"/>
                <a:hlinkClick r:id="rId2"/>
              </a:rPr>
              <a:t>http://learnlayout.com/toc.html</a:t>
            </a:r>
            <a:endParaRPr lang="en-US" sz="2400" dirty="0">
              <a:latin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CSS </a:t>
            </a:r>
            <a:r>
              <a:rPr lang="th-TH" dirty="0" smtClean="0"/>
              <a:t>สำหรับ </a:t>
            </a:r>
            <a:r>
              <a:rPr lang="en-US" dirty="0" smtClean="0"/>
              <a:t>3 columns </a:t>
            </a:r>
            <a:r>
              <a:rPr lang="th-TH" dirty="0" smtClean="0"/>
              <a:t>ใช้ </a:t>
            </a:r>
            <a:r>
              <a:rPr lang="en-US" dirty="0" smtClean="0"/>
              <a:t>Position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93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margin:0;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padding: 0;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height: 100%;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min-height: 100%;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leftSide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position: absolute;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left: 10px;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margin-top : 5px;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width : 160px;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background-color : #ffff66;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height : 100%;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min-height : 100%;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position: fixed;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bottom: 0;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932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midContent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position: absolute;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margin-left : 170px;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margin-right : 170px;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margin-top: 5px;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background-color : 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ccffcc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border : 2px dotted #000000;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rightSide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position: absolute;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right: 10px;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width : 160px;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margin-top: 5px;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background-color : #ccff66;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height : 100%;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min-height : 100%;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ตัวอย่างเอกสาร </a:t>
            </a:r>
            <a:r>
              <a:rPr lang="en-US" dirty="0" smtClean="0"/>
              <a:t>html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64125"/>
          </a:xfrm>
        </p:spPr>
        <p:txBody>
          <a:bodyPr/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&lt;head&gt;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&lt;title&gt;</a:t>
            </a:r>
            <a:r>
              <a:rPr lang="th-TH" sz="1400" dirty="0">
                <a:latin typeface="Courier New" pitchFamily="49" charset="0"/>
                <a:cs typeface="Courier New" pitchFamily="49" charset="0"/>
              </a:rPr>
              <a:t>เอกสาร 3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columns&lt;/title&gt;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&lt;link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="stylesheet"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SampleStyle.css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 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&lt;/head&gt;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&lt;body&gt;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&lt;header id="header"&gt;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Header content goes here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&lt;/header&gt;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&lt;section id="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leftSide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Left side content for something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&lt;/section&gt;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&lt;section id="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midContent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&lt;p&gt;</a:t>
            </a:r>
            <a:r>
              <a:rPr lang="th-TH" sz="1400" dirty="0">
                <a:latin typeface="Courier New" pitchFamily="49" charset="0"/>
                <a:cs typeface="Courier New" pitchFamily="49" charset="0"/>
              </a:rPr>
              <a:t>สวัสดีชาวโลก 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Hello World)!&lt;/p&gt;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All main contents will be here!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&lt;/section&gt;</a:t>
            </a:r>
          </a:p>
          <a:p>
            <a:pPr>
              <a:buNone/>
            </a:pPr>
            <a:endParaRPr lang="th-TH" sz="1400" dirty="0">
              <a:latin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606925"/>
          </a:xfrm>
        </p:spPr>
        <p:txBody>
          <a:bodyPr/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&lt;section id="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rightSide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Right side content goes here!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&lt;/section&gt;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&lt;footer id="footer"&gt;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Footer content goes here!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&lt;/footer&gt;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&lt;/body&gt;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th-TH" sz="1400" dirty="0"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69742"/>
            <a:ext cx="3952874" cy="249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CSS </a:t>
            </a:r>
            <a:r>
              <a:rPr lang="th-TH" dirty="0" smtClean="0"/>
              <a:t>สำหรับ </a:t>
            </a:r>
            <a:r>
              <a:rPr lang="en-US" dirty="0" smtClean="0"/>
              <a:t>3 columns </a:t>
            </a:r>
            <a:r>
              <a:rPr lang="th-TH" dirty="0" smtClean="0"/>
              <a:t>ใช้ </a:t>
            </a:r>
            <a:r>
              <a:rPr lang="en-US" dirty="0" smtClean="0"/>
              <a:t>Float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*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box-sizing: border-box;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margin: 1% auto;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padding: 0;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width: 90%;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float: center;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#header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background-color: #ff66ff;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padding-bottom: 1%;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#footer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clear: both;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background-color: #ff6666;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leftSide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float: left;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width: 20%;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background-color: #ffff66;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midContent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float: left;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width:60%;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padding-left: 1%;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padding-right:1%;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background-color: 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ccffcc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padding-bottom: 1%;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rightSide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float: right;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width: 20%;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background-color: #ccff66;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03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ApplicationDevelopment © 2016 by Y. Temtanapat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FE66F75-09C2-4BED-B820-80EFA7AA6B7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yLecture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MyLectur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12711</TotalTime>
  <Words>2882</Words>
  <Application>Microsoft Office PowerPoint</Application>
  <PresentationFormat>On-screen Show (4:3)</PresentationFormat>
  <Paragraphs>560</Paragraphs>
  <Slides>34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Lecture</vt:lpstr>
      <vt:lpstr>CSS (Cascading Style Sheets)</vt:lpstr>
      <vt:lpstr>เนื้อหาของการเรียนวันนี้</vt:lpstr>
      <vt:lpstr>Position</vt:lpstr>
      <vt:lpstr>Position</vt:lpstr>
      <vt:lpstr>Positioning Property</vt:lpstr>
      <vt:lpstr>ตัวอย่างการใช้ Layout </vt:lpstr>
      <vt:lpstr>ตัวอย่าง CSS สำหรับ 3 columns ใช้ Position</vt:lpstr>
      <vt:lpstr>ตัวอย่างเอกสาร html</vt:lpstr>
      <vt:lpstr>ตัวอย่าง CSS สำหรับ 3 columns ใช้ Float</vt:lpstr>
      <vt:lpstr>ตัวอย่างเอกสาร html</vt:lpstr>
      <vt:lpstr>clearfix hack</vt:lpstr>
      <vt:lpstr>PowerPoint Presentation</vt:lpstr>
      <vt:lpstr>ตัวอย่าง 3 columns ใช้ flex</vt:lpstr>
      <vt:lpstr>ตัวอย่างเอกสาร html</vt:lpstr>
      <vt:lpstr>แบบฝึกหัด</vt:lpstr>
      <vt:lpstr>สรุปบทเรียนวันนี้</vt:lpstr>
      <vt:lpstr>Responsive Web Design (RWD)</vt:lpstr>
      <vt:lpstr>PowerPoint Presentation</vt:lpstr>
      <vt:lpstr>เนื้อหาก่อน Please</vt:lpstr>
      <vt:lpstr>RWD</vt:lpstr>
      <vt:lpstr>Responsive Design</vt:lpstr>
      <vt:lpstr>Grid Design</vt:lpstr>
      <vt:lpstr>Fluid Grid</vt:lpstr>
      <vt:lpstr>Fluid Grids</vt:lpstr>
      <vt:lpstr>Fluid Grids</vt:lpstr>
      <vt:lpstr>Fluid Grids</vt:lpstr>
      <vt:lpstr>Fluid Grids</vt:lpstr>
      <vt:lpstr>CSS 3:Media Queries</vt:lpstr>
      <vt:lpstr>@media</vt:lpstr>
      <vt:lpstr>ตัวอย่าง Media Query  </vt:lpstr>
      <vt:lpstr>กำหนดภาพให้ขยายได้ (Scalable Imagery)</vt:lpstr>
      <vt:lpstr>กำหนดภาพให้ขยายได้ (Scalable Imagery)</vt:lpstr>
      <vt:lpstr>Viewport</vt:lpstr>
      <vt:lpstr>สรุปการทำ RWD</vt:lpstr>
    </vt:vector>
  </TitlesOfParts>
  <Company>CS, 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Web Appl. and Enterprise Prog.</dc:subject>
  <dc:creator>Yaowadee Temtanapat</dc:creator>
  <cp:lastModifiedBy>Yao</cp:lastModifiedBy>
  <cp:revision>978</cp:revision>
  <dcterms:created xsi:type="dcterms:W3CDTF">2005-09-19T23:06:59Z</dcterms:created>
  <dcterms:modified xsi:type="dcterms:W3CDTF">2018-01-17T15:02:47Z</dcterms:modified>
</cp:coreProperties>
</file>