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482" r:id="rId2"/>
    <p:sldId id="496" r:id="rId3"/>
    <p:sldId id="526" r:id="rId4"/>
    <p:sldId id="532" r:id="rId5"/>
    <p:sldId id="525" r:id="rId6"/>
    <p:sldId id="528" r:id="rId7"/>
    <p:sldId id="529" r:id="rId8"/>
    <p:sldId id="535" r:id="rId9"/>
    <p:sldId id="534" r:id="rId10"/>
    <p:sldId id="530" r:id="rId11"/>
    <p:sldId id="533" r:id="rId12"/>
    <p:sldId id="527" r:id="rId13"/>
    <p:sldId id="501" r:id="rId14"/>
    <p:sldId id="502" r:id="rId15"/>
    <p:sldId id="503" r:id="rId16"/>
    <p:sldId id="504" r:id="rId17"/>
    <p:sldId id="505" r:id="rId18"/>
    <p:sldId id="507" r:id="rId19"/>
    <p:sldId id="508" r:id="rId20"/>
    <p:sldId id="506" r:id="rId21"/>
    <p:sldId id="509" r:id="rId22"/>
    <p:sldId id="510" r:id="rId23"/>
    <p:sldId id="511" r:id="rId24"/>
    <p:sldId id="512" r:id="rId25"/>
    <p:sldId id="513" r:id="rId26"/>
    <p:sldId id="514" r:id="rId27"/>
    <p:sldId id="515" r:id="rId28"/>
    <p:sldId id="516" r:id="rId29"/>
    <p:sldId id="518" r:id="rId30"/>
    <p:sldId id="517" r:id="rId31"/>
    <p:sldId id="519" r:id="rId32"/>
    <p:sldId id="520" r:id="rId33"/>
    <p:sldId id="521" r:id="rId34"/>
    <p:sldId id="497" r:id="rId35"/>
    <p:sldId id="522" r:id="rId36"/>
    <p:sldId id="498" r:id="rId37"/>
    <p:sldId id="523" r:id="rId38"/>
    <p:sldId id="499" r:id="rId39"/>
    <p:sldId id="524" r:id="rId40"/>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pitchFamily="34" charset="0"/>
        <a:ea typeface="+mn-ea"/>
        <a:cs typeface="Angsana New" pitchFamily="18" charset="-34"/>
      </a:defRPr>
    </a:lvl1pPr>
    <a:lvl2pPr marL="457200" algn="l" rtl="0" fontAlgn="base">
      <a:spcBef>
        <a:spcPct val="0"/>
      </a:spcBef>
      <a:spcAft>
        <a:spcPct val="0"/>
      </a:spcAft>
      <a:defRPr kern="1200">
        <a:solidFill>
          <a:schemeClr val="tx1"/>
        </a:solidFill>
        <a:latin typeface="Arial" pitchFamily="34" charset="0"/>
        <a:ea typeface="+mn-ea"/>
        <a:cs typeface="Angsana New" pitchFamily="18" charset="-34"/>
      </a:defRPr>
    </a:lvl2pPr>
    <a:lvl3pPr marL="914400" algn="l" rtl="0" fontAlgn="base">
      <a:spcBef>
        <a:spcPct val="0"/>
      </a:spcBef>
      <a:spcAft>
        <a:spcPct val="0"/>
      </a:spcAft>
      <a:defRPr kern="1200">
        <a:solidFill>
          <a:schemeClr val="tx1"/>
        </a:solidFill>
        <a:latin typeface="Arial" pitchFamily="34" charset="0"/>
        <a:ea typeface="+mn-ea"/>
        <a:cs typeface="Angsana New" pitchFamily="18" charset="-34"/>
      </a:defRPr>
    </a:lvl3pPr>
    <a:lvl4pPr marL="1371600" algn="l" rtl="0" fontAlgn="base">
      <a:spcBef>
        <a:spcPct val="0"/>
      </a:spcBef>
      <a:spcAft>
        <a:spcPct val="0"/>
      </a:spcAft>
      <a:defRPr kern="1200">
        <a:solidFill>
          <a:schemeClr val="tx1"/>
        </a:solidFill>
        <a:latin typeface="Arial" pitchFamily="34" charset="0"/>
        <a:ea typeface="+mn-ea"/>
        <a:cs typeface="Angsana New" pitchFamily="18" charset="-34"/>
      </a:defRPr>
    </a:lvl4pPr>
    <a:lvl5pPr marL="1828800" algn="l" rtl="0" fontAlgn="base">
      <a:spcBef>
        <a:spcPct val="0"/>
      </a:spcBef>
      <a:spcAft>
        <a:spcPct val="0"/>
      </a:spcAft>
      <a:defRPr kern="1200">
        <a:solidFill>
          <a:schemeClr val="tx1"/>
        </a:solidFill>
        <a:latin typeface="Arial" pitchFamily="34" charset="0"/>
        <a:ea typeface="+mn-ea"/>
        <a:cs typeface="Angsana New" pitchFamily="18" charset="-34"/>
      </a:defRPr>
    </a:lvl5pPr>
    <a:lvl6pPr marL="2286000" algn="l" defTabSz="914400" rtl="0" eaLnBrk="1" latinLnBrk="0" hangingPunct="1">
      <a:defRPr kern="1200">
        <a:solidFill>
          <a:schemeClr val="tx1"/>
        </a:solidFill>
        <a:latin typeface="Arial" pitchFamily="34" charset="0"/>
        <a:ea typeface="+mn-ea"/>
        <a:cs typeface="Angsana New" pitchFamily="18" charset="-34"/>
      </a:defRPr>
    </a:lvl6pPr>
    <a:lvl7pPr marL="2743200" algn="l" defTabSz="914400" rtl="0" eaLnBrk="1" latinLnBrk="0" hangingPunct="1">
      <a:defRPr kern="1200">
        <a:solidFill>
          <a:schemeClr val="tx1"/>
        </a:solidFill>
        <a:latin typeface="Arial" pitchFamily="34" charset="0"/>
        <a:ea typeface="+mn-ea"/>
        <a:cs typeface="Angsana New" pitchFamily="18" charset="-34"/>
      </a:defRPr>
    </a:lvl7pPr>
    <a:lvl8pPr marL="3200400" algn="l" defTabSz="914400" rtl="0" eaLnBrk="1" latinLnBrk="0" hangingPunct="1">
      <a:defRPr kern="1200">
        <a:solidFill>
          <a:schemeClr val="tx1"/>
        </a:solidFill>
        <a:latin typeface="Arial" pitchFamily="34" charset="0"/>
        <a:ea typeface="+mn-ea"/>
        <a:cs typeface="Angsana New" pitchFamily="18" charset="-34"/>
      </a:defRPr>
    </a:lvl8pPr>
    <a:lvl9pPr marL="3657600" algn="l" defTabSz="914400" rtl="0" eaLnBrk="1" latinLnBrk="0" hangingPunct="1">
      <a:defRPr kern="1200">
        <a:solidFill>
          <a:schemeClr val="tx1"/>
        </a:solidFill>
        <a:latin typeface="Arial" pitchFamily="34" charset="0"/>
        <a:ea typeface="+mn-ea"/>
        <a:cs typeface="Angsana New" pitchFamily="18" charset="-3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D0B5"/>
    <a:srgbClr val="E1EFF4"/>
    <a:srgbClr val="CEB966"/>
    <a:srgbClr val="FFC000"/>
    <a:srgbClr val="0000CC"/>
    <a:srgbClr val="FFFFCC"/>
    <a:srgbClr val="008000"/>
    <a:srgbClr val="CCFF99"/>
    <a:srgbClr val="CCFFCC"/>
    <a:srgbClr val="B3CB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0459" autoAdjust="0"/>
  </p:normalViewPr>
  <p:slideViewPr>
    <p:cSldViewPr>
      <p:cViewPr varScale="1">
        <p:scale>
          <a:sx n="61" d="100"/>
          <a:sy n="61" d="100"/>
        </p:scale>
        <p:origin x="-662" y="-72"/>
      </p:cViewPr>
      <p:guideLst>
        <p:guide orient="horz" pos="2160"/>
        <p:guide pos="2880"/>
      </p:guideLst>
    </p:cSldViewPr>
  </p:slideViewPr>
  <p:outlineViewPr>
    <p:cViewPr>
      <p:scale>
        <a:sx n="33" d="100"/>
        <a:sy n="33" d="100"/>
      </p:scale>
      <p:origin x="0" y="8029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cs typeface="+mn-cs"/>
              </a:defRPr>
            </a:lvl1pPr>
          </a:lstStyle>
          <a:p>
            <a:pPr>
              <a:defRPr/>
            </a:pPr>
            <a:endParaRPr lang="en-US"/>
          </a:p>
        </p:txBody>
      </p:sp>
      <p:sp>
        <p:nvSpPr>
          <p:cNvPr id="73731" name="Rectangle 3"/>
          <p:cNvSpPr>
            <a:spLocks noGrp="1" noChangeArrowheads="1"/>
          </p:cNvSpPr>
          <p:nvPr>
            <p:ph type="dt"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cs typeface="+mn-cs"/>
              </a:defRPr>
            </a:lvl1pPr>
          </a:lstStyle>
          <a:p>
            <a:pPr>
              <a:defRPr/>
            </a:pPr>
            <a:endParaRPr lang="en-US"/>
          </a:p>
        </p:txBody>
      </p:sp>
      <p:sp>
        <p:nvSpPr>
          <p:cNvPr id="60420"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p:spPr>
      </p:sp>
      <p:sp>
        <p:nvSpPr>
          <p:cNvPr id="73733" name="Rectangle 5"/>
          <p:cNvSpPr>
            <a:spLocks noGrp="1" noChangeArrowheads="1"/>
          </p:cNvSpPr>
          <p:nvPr>
            <p:ph type="body" sz="quarter" idx="3"/>
          </p:nvPr>
        </p:nvSpPr>
        <p:spPr bwMode="auto">
          <a:xfrm>
            <a:off x="679768" y="4690269"/>
            <a:ext cx="543814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3734" name="Rectangle 6"/>
          <p:cNvSpPr>
            <a:spLocks noGrp="1" noChangeArrowheads="1"/>
          </p:cNvSpPr>
          <p:nvPr>
            <p:ph type="ftr" sz="quarter" idx="4"/>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cs typeface="+mn-cs"/>
              </a:defRPr>
            </a:lvl1pPr>
          </a:lstStyle>
          <a:p>
            <a:pPr>
              <a:defRPr/>
            </a:pPr>
            <a:endParaRPr lang="en-US"/>
          </a:p>
        </p:txBody>
      </p:sp>
      <p:sp>
        <p:nvSpPr>
          <p:cNvPr id="73735" name="Rectangle 7"/>
          <p:cNvSpPr>
            <a:spLocks noGrp="1" noChangeArrowheads="1"/>
          </p:cNvSpPr>
          <p:nvPr>
            <p:ph type="sldNum" sz="quarter" idx="5"/>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77EF030E-E2C8-486E-84FF-F7A66E565587}" type="slidenum">
              <a:rPr lang="en-US"/>
              <a:pPr>
                <a:defRPr/>
              </a:pPr>
              <a:t>‹#›</a:t>
            </a:fld>
            <a:endParaRPr lang="en-US"/>
          </a:p>
        </p:txBody>
      </p:sp>
    </p:spTree>
    <p:extLst>
      <p:ext uri="{BB962C8B-B14F-4D97-AF65-F5344CB8AC3E}">
        <p14:creationId xmlns:p14="http://schemas.microsoft.com/office/powerpoint/2010/main" val="193064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1</a:t>
            </a:fld>
            <a:endParaRPr lang="en-US"/>
          </a:p>
        </p:txBody>
      </p:sp>
    </p:spTree>
    <p:extLst>
      <p:ext uri="{BB962C8B-B14F-4D97-AF65-F5344CB8AC3E}">
        <p14:creationId xmlns:p14="http://schemas.microsoft.com/office/powerpoint/2010/main" val="3650418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sz="1200" b="0" i="0" kern="1200" dirty="0" smtClean="0">
                <a:solidFill>
                  <a:schemeClr val="tx1"/>
                </a:solidFill>
                <a:effectLst/>
                <a:latin typeface="Arial" pitchFamily="34" charset="0"/>
                <a:ea typeface="+mn-ea"/>
                <a:cs typeface="+mn-cs"/>
              </a:rPr>
              <a:t>การควบคุม</a:t>
            </a:r>
            <a:r>
              <a:rPr lang="th-TH" sz="1200" b="0" i="0" kern="1200" baseline="0" dirty="0" smtClean="0">
                <a:solidFill>
                  <a:schemeClr val="tx1"/>
                </a:solidFill>
                <a:effectLst/>
                <a:latin typeface="Arial" pitchFamily="34" charset="0"/>
                <a:ea typeface="+mn-ea"/>
                <a:cs typeface="+mn-cs"/>
              </a:rPr>
              <a:t> </a:t>
            </a:r>
            <a:r>
              <a:rPr lang="en-US" sz="1200" b="0" i="0" kern="1200" baseline="0" dirty="0" smtClean="0">
                <a:solidFill>
                  <a:schemeClr val="tx1"/>
                </a:solidFill>
                <a:effectLst/>
                <a:latin typeface="Arial" pitchFamily="34" charset="0"/>
                <a:ea typeface="+mn-ea"/>
                <a:cs typeface="+mn-cs"/>
              </a:rPr>
              <a:t>ratio </a:t>
            </a:r>
            <a:r>
              <a:rPr lang="th-TH" sz="1200" b="0" i="0" kern="1200" baseline="0" dirty="0" smtClean="0">
                <a:solidFill>
                  <a:schemeClr val="tx1"/>
                </a:solidFill>
                <a:effectLst/>
                <a:latin typeface="Arial" pitchFamily="34" charset="0"/>
                <a:ea typeface="+mn-ea"/>
                <a:cs typeface="+mn-cs"/>
              </a:rPr>
              <a:t>ของ </a:t>
            </a:r>
            <a:r>
              <a:rPr lang="en-US" sz="1200" b="0" i="0" kern="1200" baseline="0" dirty="0" smtClean="0">
                <a:solidFill>
                  <a:schemeClr val="tx1"/>
                </a:solidFill>
                <a:effectLst/>
                <a:latin typeface="Arial" pitchFamily="34" charset="0"/>
                <a:ea typeface="+mn-ea"/>
                <a:cs typeface="+mn-cs"/>
              </a:rPr>
              <a:t>flex item</a:t>
            </a:r>
            <a:r>
              <a:rPr lang="th-TH" sz="1200" b="0" i="0" kern="1200" baseline="0" dirty="0" smtClean="0">
                <a:solidFill>
                  <a:schemeClr val="tx1"/>
                </a:solidFill>
                <a:effectLst/>
                <a:latin typeface="Arial" pitchFamily="34" charset="0"/>
                <a:ea typeface="+mn-ea"/>
                <a:cs typeface="+mn-cs"/>
              </a:rPr>
              <a:t> ใน </a:t>
            </a:r>
            <a:r>
              <a:rPr lang="en-US" sz="1200" b="0" i="0" kern="1200" baseline="0" dirty="0" smtClean="0">
                <a:solidFill>
                  <a:schemeClr val="tx1"/>
                </a:solidFill>
                <a:effectLst/>
                <a:latin typeface="Arial" pitchFamily="34" charset="0"/>
                <a:ea typeface="+mn-ea"/>
                <a:cs typeface="+mn-cs"/>
              </a:rPr>
              <a:t>main axis </a:t>
            </a:r>
            <a:r>
              <a:rPr lang="th-TH" sz="1200" b="0" i="0" kern="1200" baseline="0" dirty="0" smtClean="0">
                <a:solidFill>
                  <a:schemeClr val="tx1"/>
                </a:solidFill>
                <a:effectLst/>
                <a:latin typeface="Arial" pitchFamily="34" charset="0"/>
                <a:ea typeface="+mn-ea"/>
                <a:cs typeface="+mn-cs"/>
              </a:rPr>
              <a:t>โดยการจัดการกับ </a:t>
            </a:r>
            <a:r>
              <a:rPr lang="en-US" sz="1200" b="0" i="0" kern="1200" baseline="0" dirty="0" smtClean="0">
                <a:solidFill>
                  <a:schemeClr val="tx1"/>
                </a:solidFill>
                <a:effectLst/>
                <a:latin typeface="Arial" pitchFamily="34" charset="0"/>
                <a:ea typeface="+mn-ea"/>
                <a:cs typeface="+mn-cs"/>
              </a:rPr>
              <a:t> available space </a:t>
            </a:r>
            <a:r>
              <a:rPr lang="th-TH" sz="1200" b="0" i="0" kern="1200" baseline="0" dirty="0" smtClean="0">
                <a:solidFill>
                  <a:schemeClr val="tx1"/>
                </a:solidFill>
                <a:effectLst/>
                <a:latin typeface="Arial" pitchFamily="34" charset="0"/>
                <a:ea typeface="+mn-ea"/>
                <a:cs typeface="+mn-cs"/>
              </a:rPr>
              <a:t>ผ่าน </a:t>
            </a:r>
            <a:r>
              <a:rPr lang="en-US" sz="1200" b="0" i="0" kern="1200" baseline="0" dirty="0" smtClean="0">
                <a:solidFill>
                  <a:schemeClr val="tx1"/>
                </a:solidFill>
                <a:effectLst/>
                <a:latin typeface="Arial" pitchFamily="34" charset="0"/>
                <a:ea typeface="+mn-ea"/>
                <a:cs typeface="+mn-cs"/>
              </a:rPr>
              <a:t>flex property </a:t>
            </a:r>
            <a:r>
              <a:rPr lang="th-TH" sz="1200" b="0" i="0" kern="1200" baseline="0" dirty="0" smtClean="0">
                <a:solidFill>
                  <a:schemeClr val="tx1"/>
                </a:solidFill>
                <a:effectLst/>
                <a:latin typeface="Arial" pitchFamily="34" charset="0"/>
                <a:ea typeface="+mn-ea"/>
                <a:cs typeface="+mn-cs"/>
              </a:rPr>
              <a:t>ซึ่งกำหนดค่า </a:t>
            </a:r>
            <a:r>
              <a:rPr lang="en-US" sz="1200" b="0" i="0" kern="1200" baseline="0" dirty="0" smtClean="0">
                <a:solidFill>
                  <a:schemeClr val="tx1"/>
                </a:solidFill>
                <a:effectLst/>
                <a:latin typeface="Arial" pitchFamily="34" charset="0"/>
                <a:ea typeface="+mn-ea"/>
                <a:cs typeface="+mn-cs"/>
              </a:rPr>
              <a:t>3 </a:t>
            </a:r>
            <a:r>
              <a:rPr lang="th-TH" sz="1200" b="0" i="0" kern="1200" baseline="0" dirty="0" smtClean="0">
                <a:solidFill>
                  <a:schemeClr val="tx1"/>
                </a:solidFill>
                <a:effectLst/>
                <a:latin typeface="Arial" pitchFamily="34" charset="0"/>
                <a:ea typeface="+mn-ea"/>
                <a:cs typeface="+mn-cs"/>
              </a:rPr>
              <a:t>อย่างคือ </a:t>
            </a:r>
            <a:r>
              <a:rPr lang="en-US" sz="1200" b="0" i="0" kern="1200" baseline="0" dirty="0" smtClean="0">
                <a:solidFill>
                  <a:schemeClr val="tx1"/>
                </a:solidFill>
                <a:effectLst/>
                <a:latin typeface="Arial" pitchFamily="34" charset="0"/>
                <a:ea typeface="+mn-ea"/>
                <a:cs typeface="+mn-cs"/>
              </a:rPr>
              <a:t>flex-grow, flex-shrink </a:t>
            </a:r>
            <a:r>
              <a:rPr lang="th-TH" sz="1200" b="0" i="0" kern="1200" baseline="0" dirty="0" smtClean="0">
                <a:solidFill>
                  <a:schemeClr val="tx1"/>
                </a:solidFill>
                <a:effectLst/>
                <a:latin typeface="Arial" pitchFamily="34" charset="0"/>
                <a:ea typeface="+mn-ea"/>
                <a:cs typeface="+mn-cs"/>
              </a:rPr>
              <a:t>และ </a:t>
            </a:r>
            <a:r>
              <a:rPr lang="en-US" sz="1200" b="0" i="0" kern="1200" baseline="0" dirty="0" smtClean="0">
                <a:solidFill>
                  <a:schemeClr val="tx1"/>
                </a:solidFill>
                <a:effectLst/>
                <a:latin typeface="Arial" pitchFamily="34" charset="0"/>
                <a:ea typeface="+mn-ea"/>
                <a:cs typeface="+mn-cs"/>
              </a:rPr>
              <a:t>flex-basis</a:t>
            </a:r>
          </a:p>
          <a:p>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The </a:t>
            </a:r>
            <a:r>
              <a:rPr lang="en-US" dirty="0" smtClean="0"/>
              <a:t>flex-basis</a:t>
            </a:r>
            <a:r>
              <a:rPr lang="en-US" sz="1200" b="0" i="0" kern="1200" dirty="0" smtClean="0">
                <a:solidFill>
                  <a:schemeClr val="tx1"/>
                </a:solidFill>
                <a:effectLst/>
                <a:latin typeface="Arial" pitchFamily="34" charset="0"/>
                <a:ea typeface="+mn-ea"/>
                <a:cs typeface="+mn-cs"/>
              </a:rPr>
              <a:t> is what defines the size of that item in terms of the space it leaves as available space.</a:t>
            </a:r>
          </a:p>
          <a:p>
            <a:r>
              <a:rPr lang="en-US" sz="1200" b="0" i="0" kern="1200" dirty="0" smtClean="0">
                <a:solidFill>
                  <a:schemeClr val="tx1"/>
                </a:solidFill>
                <a:effectLst/>
                <a:latin typeface="Arial" pitchFamily="34" charset="0"/>
                <a:ea typeface="+mn-ea"/>
                <a:cs typeface="+mn-cs"/>
              </a:rPr>
              <a:t>With the </a:t>
            </a:r>
            <a:r>
              <a:rPr lang="en-US" dirty="0" smtClean="0"/>
              <a:t>flex-grow</a:t>
            </a:r>
            <a:r>
              <a:rPr lang="en-US" sz="1200" b="0" i="0" kern="1200" dirty="0" smtClean="0">
                <a:solidFill>
                  <a:schemeClr val="tx1"/>
                </a:solidFill>
                <a:effectLst/>
                <a:latin typeface="Arial" pitchFamily="34" charset="0"/>
                <a:ea typeface="+mn-ea"/>
                <a:cs typeface="+mn-cs"/>
              </a:rPr>
              <a:t> property set to a positive integer, flex items can grow along the main axis from their </a:t>
            </a:r>
            <a:r>
              <a:rPr lang="en-US" dirty="0" smtClean="0"/>
              <a:t>flex-basis</a:t>
            </a:r>
            <a:r>
              <a:rPr lang="en-US" sz="1200" b="0" i="0" kern="1200" dirty="0" smtClean="0">
                <a:solidFill>
                  <a:schemeClr val="tx1"/>
                </a:solidFill>
                <a:effectLst/>
                <a:latin typeface="Arial" pitchFamily="34" charset="0"/>
                <a:ea typeface="+mn-ea"/>
                <a:cs typeface="+mn-cs"/>
              </a:rPr>
              <a:t>.</a:t>
            </a:r>
          </a:p>
          <a:p>
            <a:r>
              <a:rPr lang="en-US" sz="1200" b="0" i="0" kern="1200" dirty="0" smtClean="0">
                <a:solidFill>
                  <a:schemeClr val="tx1"/>
                </a:solidFill>
                <a:effectLst/>
                <a:latin typeface="Arial" pitchFamily="34" charset="0"/>
                <a:ea typeface="+mn-ea"/>
                <a:cs typeface="+mn-cs"/>
              </a:rPr>
              <a:t>Where the </a:t>
            </a:r>
            <a:r>
              <a:rPr lang="en-US" dirty="0" smtClean="0"/>
              <a:t>flex-grow</a:t>
            </a:r>
            <a:r>
              <a:rPr lang="en-US" sz="1200" b="0" i="0" kern="1200" dirty="0" smtClean="0">
                <a:solidFill>
                  <a:schemeClr val="tx1"/>
                </a:solidFill>
                <a:effectLst/>
                <a:latin typeface="Arial" pitchFamily="34" charset="0"/>
                <a:ea typeface="+mn-ea"/>
                <a:cs typeface="+mn-cs"/>
              </a:rPr>
              <a:t> property deals with adding space in the main axis, the </a:t>
            </a:r>
            <a:r>
              <a:rPr lang="en-US" dirty="0" smtClean="0"/>
              <a:t>flex-shrink</a:t>
            </a:r>
            <a:r>
              <a:rPr lang="en-US" sz="1200" b="0" i="0" kern="1200" dirty="0" smtClean="0">
                <a:solidFill>
                  <a:schemeClr val="tx1"/>
                </a:solidFill>
                <a:effectLst/>
                <a:latin typeface="Arial" pitchFamily="34" charset="0"/>
                <a:ea typeface="+mn-ea"/>
                <a:cs typeface="+mn-cs"/>
              </a:rPr>
              <a:t> property controls how it is taken away.</a:t>
            </a:r>
            <a:endParaRPr lang="en-US"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4</a:t>
            </a:fld>
            <a:endParaRPr lang="en-US"/>
          </a:p>
        </p:txBody>
      </p:sp>
    </p:spTree>
    <p:extLst>
      <p:ext uri="{BB962C8B-B14F-4D97-AF65-F5344CB8AC3E}">
        <p14:creationId xmlns:p14="http://schemas.microsoft.com/office/powerpoint/2010/main" val="1635076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https://developer.mozilla.org/en-US/docs/Web/CSS/grid-template-columns</a:t>
            </a:r>
          </a:p>
          <a:p>
            <a:r>
              <a:rPr lang="en-US" dirty="0" smtClean="0"/>
              <a:t>https://developer.mozilla.org/en-US/docs/Web/CSS/grid-template-rows</a:t>
            </a:r>
            <a:endParaRPr lang="en-US"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16</a:t>
            </a:fld>
            <a:endParaRPr lang="en-US"/>
          </a:p>
        </p:txBody>
      </p:sp>
    </p:spTree>
    <p:extLst>
      <p:ext uri="{BB962C8B-B14F-4D97-AF65-F5344CB8AC3E}">
        <p14:creationId xmlns:p14="http://schemas.microsoft.com/office/powerpoint/2010/main" val="1378396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https://developer.mozilla.org/en-US/docs/Web/CSS/grid-auto-rows</a:t>
            </a:r>
          </a:p>
          <a:p>
            <a:r>
              <a:rPr lang="en-US" dirty="0" smtClean="0"/>
              <a:t>https://developer.mozilla.org/en-US/docs/Web/CSS/grid-auto-columns</a:t>
            </a:r>
            <a:endParaRPr lang="en-US"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18</a:t>
            </a:fld>
            <a:endParaRPr lang="en-US"/>
          </a:p>
        </p:txBody>
      </p:sp>
    </p:spTree>
    <p:extLst>
      <p:ext uri="{BB962C8B-B14F-4D97-AF65-F5344CB8AC3E}">
        <p14:creationId xmlns:p14="http://schemas.microsoft.com/office/powerpoint/2010/main" val="115897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repeat( [ &lt;positive-integer&gt; | auto-fill | auto-fit ] , &lt;track-list&gt; )</a:t>
            </a:r>
          </a:p>
          <a:p>
            <a:r>
              <a:rPr lang="en-US" dirty="0" smtClean="0"/>
              <a:t>Represents a repeated fragment of the track list, allowing a large number of columns that exhibit a recurring pattern to be written in a more compact form.</a:t>
            </a:r>
          </a:p>
          <a:p>
            <a:endParaRPr lang="en-US" dirty="0" smtClean="0"/>
          </a:p>
          <a:p>
            <a:r>
              <a:rPr lang="en-US" dirty="0" smtClean="0"/>
              <a:t>- </a:t>
            </a:r>
            <a:r>
              <a:rPr lang="en-US" dirty="0" err="1" smtClean="0"/>
              <a:t>minmax</a:t>
            </a:r>
            <a:r>
              <a:rPr lang="en-US" dirty="0" smtClean="0"/>
              <a:t>(min, max)</a:t>
            </a:r>
          </a:p>
          <a:p>
            <a:r>
              <a:rPr lang="en-US" dirty="0" smtClean="0"/>
              <a:t>Is a functional notation that defines a size range greater than or equal to min and less than or equal to max. If max is smaller than min, then max is ignored and the function is treated as min. As a maximum, a &lt;flex&gt; value sets the track’s flex factor. It is invalid as a minimum.</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20</a:t>
            </a:fld>
            <a:endParaRPr lang="en-US"/>
          </a:p>
        </p:txBody>
      </p:sp>
    </p:spTree>
    <p:extLst>
      <p:ext uri="{BB962C8B-B14F-4D97-AF65-F5344CB8AC3E}">
        <p14:creationId xmlns:p14="http://schemas.microsoft.com/office/powerpoint/2010/main" val="1481257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a:blip>
          <a:srcRect/>
          <a:stretch>
            <a:fillRect t="10000"/>
          </a:stretch>
        </a:blipFill>
        <a:effectLst/>
      </p:bgPr>
    </p:bg>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th-TH">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th-TH">
              <a:cs typeface="+mn-cs"/>
            </a:endParaRPr>
          </a:p>
        </p:txBody>
      </p:sp>
      <p:sp>
        <p:nvSpPr>
          <p:cNvPr id="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th-TH">
              <a:latin typeface="Comic Sans MS" pitchFamily="66" charset="0"/>
              <a:cs typeface="+mn-cs"/>
            </a:endParaRPr>
          </a:p>
        </p:txBody>
      </p:sp>
      <p:sp>
        <p:nvSpPr>
          <p:cNvPr id="158722" name="Rectangle 2"/>
          <p:cNvSpPr>
            <a:spLocks noGrp="1" noChangeArrowheads="1"/>
          </p:cNvSpPr>
          <p:nvPr>
            <p:ph type="ctrTitle"/>
          </p:nvPr>
        </p:nvSpPr>
        <p:spPr>
          <a:xfrm>
            <a:off x="914400" y="1524000"/>
            <a:ext cx="7623175" cy="1752600"/>
          </a:xfrm>
        </p:spPr>
        <p:txBody>
          <a:bodyPr/>
          <a:lstStyle>
            <a:lvl1pPr algn="r">
              <a:defRPr sz="4200"/>
            </a:lvl1pPr>
          </a:lstStyle>
          <a:p>
            <a:r>
              <a:rPr lang="en-US" altLang="en-US" smtClean="0"/>
              <a:t>Click to edit Master title style</a:t>
            </a:r>
            <a:endParaRPr lang="en-US" altLang="en-US" dirty="0"/>
          </a:p>
        </p:txBody>
      </p:sp>
      <p:sp>
        <p:nvSpPr>
          <p:cNvPr id="158723" name="Rectangle 3"/>
          <p:cNvSpPr>
            <a:spLocks noGrp="1" noChangeArrowheads="1"/>
          </p:cNvSpPr>
          <p:nvPr>
            <p:ph type="subTitle" idx="1"/>
          </p:nvPr>
        </p:nvSpPr>
        <p:spPr>
          <a:xfrm>
            <a:off x="1981200" y="3962400"/>
            <a:ext cx="6553200" cy="1752600"/>
          </a:xfrm>
        </p:spPr>
        <p:txBody>
          <a:bodyPr/>
          <a:lstStyle>
            <a:lvl1pPr marL="0" indent="0" algn="r">
              <a:buFont typeface="Wingdings" pitchFamily="2" charset="2"/>
              <a:buNone/>
              <a:defRPr sz="3400"/>
            </a:lvl1pPr>
          </a:lstStyle>
          <a:p>
            <a:r>
              <a:rPr lang="en-US" altLang="en-US" smtClean="0"/>
              <a:t>Click to edit Master subtitle style</a:t>
            </a:r>
            <a:endParaRPr lang="en-US" altLang="en-US" dirty="0"/>
          </a:p>
        </p:txBody>
      </p:sp>
      <p:sp>
        <p:nvSpPr>
          <p:cNvPr id="7" name="Rectangle 4"/>
          <p:cNvSpPr>
            <a:spLocks noGrp="1" noChangeArrowheads="1"/>
          </p:cNvSpPr>
          <p:nvPr>
            <p:ph type="dt" sz="half" idx="10"/>
          </p:nvPr>
        </p:nvSpPr>
        <p:spPr/>
        <p:txBody>
          <a:bodyPr/>
          <a:lstStyle>
            <a:lvl1pPr>
              <a:defRPr sz="1000" smtClean="0">
                <a:latin typeface="Comic Sans MS" pitchFamily="66" charset="0"/>
                <a:ea typeface="Tahoma" pitchFamily="34" charset="0"/>
                <a:cs typeface="Tahoma" pitchFamily="34" charset="0"/>
              </a:defRPr>
            </a:lvl1pPr>
          </a:lstStyle>
          <a:p>
            <a:pPr>
              <a:defRPr/>
            </a:pPr>
            <a:r>
              <a:rPr lang="en-US" smtClean="0"/>
              <a:t>Lecture 05</a:t>
            </a:r>
            <a:endParaRPr lang="en-US" altLang="en-US" dirty="0"/>
          </a:p>
        </p:txBody>
      </p:sp>
      <p:sp>
        <p:nvSpPr>
          <p:cNvPr id="8" name="Rectangle 5"/>
          <p:cNvSpPr>
            <a:spLocks noGrp="1" noChangeArrowheads="1"/>
          </p:cNvSpPr>
          <p:nvPr>
            <p:ph type="ftr" sz="quarter" idx="11"/>
          </p:nvPr>
        </p:nvSpPr>
        <p:spPr/>
        <p:txBody>
          <a:bodyPr/>
          <a:lstStyle>
            <a:lvl1pPr>
              <a:defRPr sz="1000" dirty="0" smtClean="0">
                <a:latin typeface="Comic Sans MS" pitchFamily="66" charset="0"/>
                <a:cs typeface="+mn-cs"/>
              </a:defRPr>
            </a:lvl1pPr>
          </a:lstStyle>
          <a:p>
            <a:pPr>
              <a:defRPr/>
            </a:pPr>
            <a:r>
              <a:rPr lang="en-US" smtClean="0"/>
              <a:t>CS 485 Web ApplicationDevelopment © 2016 by Y. Temtanapat</a:t>
            </a:r>
            <a:endParaRPr lang="en-US" sz="2000"/>
          </a:p>
        </p:txBody>
      </p:sp>
      <p:sp>
        <p:nvSpPr>
          <p:cNvPr id="9" name="Rectangle 6"/>
          <p:cNvSpPr>
            <a:spLocks noGrp="1" noChangeArrowheads="1"/>
          </p:cNvSpPr>
          <p:nvPr>
            <p:ph type="sldNum" sz="quarter" idx="12"/>
          </p:nvPr>
        </p:nvSpPr>
        <p:spPr/>
        <p:txBody>
          <a:bodyPr/>
          <a:lstStyle>
            <a:lvl1pPr>
              <a:defRPr sz="1000" dirty="0" smtClean="0">
                <a:latin typeface="Comic Sans MS" pitchFamily="66" charset="0"/>
                <a:cs typeface="+mn-cs"/>
              </a:defRPr>
            </a:lvl1pPr>
          </a:lstStyle>
          <a:p>
            <a:pPr>
              <a:defRPr/>
            </a:pPr>
            <a:r>
              <a:rPr lang="en-US"/>
              <a:t> </a:t>
            </a:r>
            <a:fld id="{3B8BFA49-24A3-4B99-A03C-9F8D19894D7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05</a:t>
            </a:r>
            <a:endParaRPr lang="en-US" altLang="en-US" dirty="0"/>
          </a:p>
        </p:txBody>
      </p:sp>
      <p:sp>
        <p:nvSpPr>
          <p:cNvPr id="5"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a:p>
        </p:txBody>
      </p:sp>
      <p:sp>
        <p:nvSpPr>
          <p:cNvPr id="6" name="Rectangle 6"/>
          <p:cNvSpPr>
            <a:spLocks noGrp="1" noChangeArrowheads="1"/>
          </p:cNvSpPr>
          <p:nvPr>
            <p:ph type="sldNum" sz="quarter" idx="12"/>
          </p:nvPr>
        </p:nvSpPr>
        <p:spPr/>
        <p:txBody>
          <a:bodyPr/>
          <a:lstStyle>
            <a:lvl1pPr>
              <a:defRPr/>
            </a:lvl1pPr>
          </a:lstStyle>
          <a:p>
            <a:pPr>
              <a:defRPr/>
            </a:pPr>
            <a:r>
              <a:rPr lang="en-US"/>
              <a:t> </a:t>
            </a:r>
            <a:fld id="{E55551AB-2521-41B5-B72E-40B03187FCB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Rectangle 4"/>
          <p:cNvSpPr>
            <a:spLocks noGrp="1" noChangeArrowheads="1"/>
          </p:cNvSpPr>
          <p:nvPr>
            <p:ph type="dt" sz="half" idx="10"/>
          </p:nvPr>
        </p:nvSpPr>
        <p:spPr/>
        <p:txBody>
          <a:bodyPr/>
          <a:lstStyle>
            <a:lvl1pPr>
              <a:defRPr sz="1000" smtClean="0">
                <a:latin typeface="Comic Sans MS" pitchFamily="66" charset="0"/>
                <a:ea typeface="Tahoma" pitchFamily="34" charset="0"/>
                <a:cs typeface="Tahoma" pitchFamily="34" charset="0"/>
              </a:defRPr>
            </a:lvl1pPr>
          </a:lstStyle>
          <a:p>
            <a:pPr>
              <a:defRPr/>
            </a:pPr>
            <a:r>
              <a:rPr lang="en-US" smtClean="0"/>
              <a:t>Lecture 05</a:t>
            </a:r>
            <a:endParaRPr lang="en-US" altLang="en-US" dirty="0"/>
          </a:p>
        </p:txBody>
      </p:sp>
      <p:sp>
        <p:nvSpPr>
          <p:cNvPr id="5" name="Rectangle 5"/>
          <p:cNvSpPr>
            <a:spLocks noGrp="1" noChangeArrowheads="1"/>
          </p:cNvSpPr>
          <p:nvPr>
            <p:ph type="ftr" sz="quarter" idx="11"/>
          </p:nvPr>
        </p:nvSpPr>
        <p:spPr/>
        <p:txBody>
          <a:bodyPr/>
          <a:lstStyle>
            <a:lvl1pPr>
              <a:defRPr sz="1000" dirty="0" smtClean="0">
                <a:latin typeface="Comic Sans MS" pitchFamily="66" charset="0"/>
                <a:cs typeface="+mn-cs"/>
              </a:defRPr>
            </a:lvl1pPr>
          </a:lstStyle>
          <a:p>
            <a:pPr>
              <a:defRPr/>
            </a:pPr>
            <a:r>
              <a:rPr lang="en-US" smtClean="0"/>
              <a:t>CS 485 Web ApplicationDevelopment © 2016 by Y. Temtanapat</a:t>
            </a:r>
            <a:endParaRPr lang="en-US" sz="2000"/>
          </a:p>
        </p:txBody>
      </p:sp>
      <p:sp>
        <p:nvSpPr>
          <p:cNvPr id="6" name="Rectangle 6"/>
          <p:cNvSpPr>
            <a:spLocks noGrp="1" noChangeArrowheads="1"/>
          </p:cNvSpPr>
          <p:nvPr>
            <p:ph type="sldNum" sz="quarter" idx="12"/>
          </p:nvPr>
        </p:nvSpPr>
        <p:spPr/>
        <p:txBody>
          <a:bodyPr/>
          <a:lstStyle>
            <a:lvl1pPr>
              <a:defRPr sz="1000" dirty="0" smtClean="0">
                <a:latin typeface="Comic Sans MS" pitchFamily="66" charset="0"/>
                <a:cs typeface="+mn-cs"/>
              </a:defRPr>
            </a:lvl1pPr>
          </a:lstStyle>
          <a:p>
            <a:pPr>
              <a:defRPr/>
            </a:pPr>
            <a:r>
              <a:rPr lang="en-US"/>
              <a:t> </a:t>
            </a:r>
            <a:fld id="{D3C01BE9-D31C-4DE8-9747-BE94118FBA3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15384" y="1550194"/>
            <a:ext cx="8525933" cy="45755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495800"/>
          </a:xfrm>
        </p:spPr>
        <p:txBody>
          <a:bodyPr/>
          <a:lstStyle/>
          <a:p>
            <a:pPr lvl="0"/>
            <a:endParaRPr lang="en-US" noProof="0" smtClean="0"/>
          </a:p>
        </p:txBody>
      </p:sp>
      <p:sp>
        <p:nvSpPr>
          <p:cNvPr id="4" name="Rectangle 24"/>
          <p:cNvSpPr>
            <a:spLocks noGrp="1" noChangeArrowheads="1"/>
          </p:cNvSpPr>
          <p:nvPr>
            <p:ph type="dt" sz="half" idx="10"/>
          </p:nvPr>
        </p:nvSpPr>
        <p:spPr>
          <a:ln/>
        </p:spPr>
        <p:txBody>
          <a:bodyPr/>
          <a:lstStyle>
            <a:lvl1pPr>
              <a:defRPr/>
            </a:lvl1pPr>
          </a:lstStyle>
          <a:p>
            <a:pPr>
              <a:defRPr/>
            </a:pPr>
            <a:r>
              <a:rPr lang="en-US" smtClean="0"/>
              <a:t>Lecture 05</a:t>
            </a: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r>
              <a:rPr lang="en-US" smtClean="0"/>
              <a:t>CS 485 Web ApplicationDevelopment © 2016 by Y. Temtanapat</a:t>
            </a:r>
            <a:endParaRPr lang="en-US"/>
          </a:p>
        </p:txBody>
      </p:sp>
      <p:sp>
        <p:nvSpPr>
          <p:cNvPr id="6" name="Rectangle 26"/>
          <p:cNvSpPr>
            <a:spLocks noGrp="1" noChangeArrowheads="1"/>
          </p:cNvSpPr>
          <p:nvPr>
            <p:ph type="sldNum" sz="quarter" idx="12"/>
          </p:nvPr>
        </p:nvSpPr>
        <p:spPr>
          <a:ln/>
        </p:spPr>
        <p:txBody>
          <a:bodyPr/>
          <a:lstStyle>
            <a:lvl1pPr>
              <a:defRPr/>
            </a:lvl1pPr>
          </a:lstStyle>
          <a:p>
            <a:pPr>
              <a:defRPr/>
            </a:pPr>
            <a:fld id="{5B6306A5-E5E0-4AC6-AB67-2E3F685F57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05</a:t>
            </a:r>
            <a:endParaRPr lang="en-US" altLang="en-US" dirty="0"/>
          </a:p>
        </p:txBody>
      </p:sp>
      <p:sp>
        <p:nvSpPr>
          <p:cNvPr id="5"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a:p>
        </p:txBody>
      </p:sp>
      <p:sp>
        <p:nvSpPr>
          <p:cNvPr id="6" name="Rectangle 6"/>
          <p:cNvSpPr>
            <a:spLocks noGrp="1" noChangeArrowheads="1"/>
          </p:cNvSpPr>
          <p:nvPr>
            <p:ph type="sldNum" sz="quarter" idx="12"/>
          </p:nvPr>
        </p:nvSpPr>
        <p:spPr/>
        <p:txBody>
          <a:bodyPr/>
          <a:lstStyle>
            <a:lvl1pPr>
              <a:defRPr/>
            </a:lvl1pPr>
          </a:lstStyle>
          <a:p>
            <a:pPr>
              <a:defRPr/>
            </a:pPr>
            <a:r>
              <a:rPr lang="en-US"/>
              <a:t> </a:t>
            </a:r>
            <a:fld id="{0FE66F75-09C2-4BED-B820-80EFA7AA6B7C}"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05</a:t>
            </a:r>
            <a:endParaRPr lang="en-US" altLang="en-US" dirty="0"/>
          </a:p>
        </p:txBody>
      </p:sp>
      <p:sp>
        <p:nvSpPr>
          <p:cNvPr id="5"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a:p>
        </p:txBody>
      </p:sp>
      <p:sp>
        <p:nvSpPr>
          <p:cNvPr id="6" name="Rectangle 6"/>
          <p:cNvSpPr>
            <a:spLocks noGrp="1" noChangeArrowheads="1"/>
          </p:cNvSpPr>
          <p:nvPr>
            <p:ph type="sldNum" sz="quarter" idx="12"/>
          </p:nvPr>
        </p:nvSpPr>
        <p:spPr/>
        <p:txBody>
          <a:bodyPr/>
          <a:lstStyle>
            <a:lvl1pPr>
              <a:defRPr/>
            </a:lvl1pPr>
          </a:lstStyle>
          <a:p>
            <a:pPr>
              <a:defRPr/>
            </a:pPr>
            <a:r>
              <a:rPr lang="en-US"/>
              <a:t> </a:t>
            </a:r>
            <a:fld id="{8FC621A4-37FB-4A50-BE69-85A3A16008A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05</a:t>
            </a:r>
            <a:endParaRPr lang="en-US" altLang="en-US" dirty="0"/>
          </a:p>
        </p:txBody>
      </p:sp>
      <p:sp>
        <p:nvSpPr>
          <p:cNvPr id="6"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a:p>
        </p:txBody>
      </p:sp>
      <p:sp>
        <p:nvSpPr>
          <p:cNvPr id="7" name="Rectangle 6"/>
          <p:cNvSpPr>
            <a:spLocks noGrp="1" noChangeArrowheads="1"/>
          </p:cNvSpPr>
          <p:nvPr>
            <p:ph type="sldNum" sz="quarter" idx="12"/>
          </p:nvPr>
        </p:nvSpPr>
        <p:spPr/>
        <p:txBody>
          <a:bodyPr/>
          <a:lstStyle>
            <a:lvl1pPr>
              <a:defRPr/>
            </a:lvl1pPr>
          </a:lstStyle>
          <a:p>
            <a:pPr>
              <a:defRPr/>
            </a:pPr>
            <a:r>
              <a:rPr lang="en-US"/>
              <a:t> </a:t>
            </a:r>
            <a:fld id="{64CB1EA9-F150-4DF9-9EFC-A62B95F4713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05</a:t>
            </a:r>
            <a:endParaRPr lang="en-US" altLang="en-US" dirty="0"/>
          </a:p>
        </p:txBody>
      </p:sp>
      <p:sp>
        <p:nvSpPr>
          <p:cNvPr id="8"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a:p>
        </p:txBody>
      </p:sp>
      <p:sp>
        <p:nvSpPr>
          <p:cNvPr id="9" name="Rectangle 6"/>
          <p:cNvSpPr>
            <a:spLocks noGrp="1" noChangeArrowheads="1"/>
          </p:cNvSpPr>
          <p:nvPr>
            <p:ph type="sldNum" sz="quarter" idx="12"/>
          </p:nvPr>
        </p:nvSpPr>
        <p:spPr/>
        <p:txBody>
          <a:bodyPr/>
          <a:lstStyle>
            <a:lvl1pPr>
              <a:defRPr/>
            </a:lvl1pPr>
          </a:lstStyle>
          <a:p>
            <a:pPr>
              <a:defRPr/>
            </a:pPr>
            <a:r>
              <a:rPr lang="en-US"/>
              <a:t> </a:t>
            </a:r>
            <a:fld id="{E7D8DD6E-2AE5-452B-88F5-6226EEE8A27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05</a:t>
            </a:r>
            <a:endParaRPr lang="en-US" altLang="en-US" dirty="0"/>
          </a:p>
        </p:txBody>
      </p:sp>
      <p:sp>
        <p:nvSpPr>
          <p:cNvPr id="4"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dirty="0"/>
          </a:p>
        </p:txBody>
      </p:sp>
      <p:sp>
        <p:nvSpPr>
          <p:cNvPr id="5" name="Rectangle 6"/>
          <p:cNvSpPr>
            <a:spLocks noGrp="1" noChangeArrowheads="1"/>
          </p:cNvSpPr>
          <p:nvPr>
            <p:ph type="sldNum" sz="quarter" idx="12"/>
          </p:nvPr>
        </p:nvSpPr>
        <p:spPr/>
        <p:txBody>
          <a:bodyPr/>
          <a:lstStyle>
            <a:lvl1pPr>
              <a:defRPr/>
            </a:lvl1pPr>
          </a:lstStyle>
          <a:p>
            <a:pPr>
              <a:defRPr/>
            </a:pPr>
            <a:r>
              <a:rPr lang="en-US"/>
              <a:t> </a:t>
            </a:r>
            <a:fld id="{117323DF-8D7B-41E2-B0D5-4A6E231CC8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05</a:t>
            </a:r>
            <a:endParaRPr lang="en-US" altLang="en-US" dirty="0"/>
          </a:p>
        </p:txBody>
      </p:sp>
      <p:sp>
        <p:nvSpPr>
          <p:cNvPr id="3"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a:p>
        </p:txBody>
      </p:sp>
      <p:sp>
        <p:nvSpPr>
          <p:cNvPr id="4" name="Rectangle 6"/>
          <p:cNvSpPr>
            <a:spLocks noGrp="1" noChangeArrowheads="1"/>
          </p:cNvSpPr>
          <p:nvPr>
            <p:ph type="sldNum" sz="quarter" idx="12"/>
          </p:nvPr>
        </p:nvSpPr>
        <p:spPr/>
        <p:txBody>
          <a:bodyPr/>
          <a:lstStyle>
            <a:lvl1pPr>
              <a:defRPr/>
            </a:lvl1pPr>
          </a:lstStyle>
          <a:p>
            <a:pPr>
              <a:defRPr/>
            </a:pPr>
            <a:r>
              <a:rPr lang="en-US"/>
              <a:t> </a:t>
            </a:r>
            <a:fld id="{0F0CC156-3ECD-4616-8052-746D0EA503A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05</a:t>
            </a:r>
            <a:endParaRPr lang="en-US" altLang="en-US" dirty="0"/>
          </a:p>
        </p:txBody>
      </p:sp>
      <p:sp>
        <p:nvSpPr>
          <p:cNvPr id="6"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a:p>
        </p:txBody>
      </p:sp>
      <p:sp>
        <p:nvSpPr>
          <p:cNvPr id="7" name="Rectangle 6"/>
          <p:cNvSpPr>
            <a:spLocks noGrp="1" noChangeArrowheads="1"/>
          </p:cNvSpPr>
          <p:nvPr>
            <p:ph type="sldNum" sz="quarter" idx="12"/>
          </p:nvPr>
        </p:nvSpPr>
        <p:spPr/>
        <p:txBody>
          <a:bodyPr/>
          <a:lstStyle>
            <a:lvl1pPr>
              <a:defRPr/>
            </a:lvl1pPr>
          </a:lstStyle>
          <a:p>
            <a:pPr>
              <a:defRPr/>
            </a:pPr>
            <a:r>
              <a:rPr lang="en-US"/>
              <a:t> </a:t>
            </a:r>
            <a:fld id="{C7436644-C8AD-42FD-877D-7FC80F21411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th-T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05</a:t>
            </a:r>
            <a:endParaRPr lang="en-US" altLang="en-US" dirty="0"/>
          </a:p>
        </p:txBody>
      </p:sp>
      <p:sp>
        <p:nvSpPr>
          <p:cNvPr id="6"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a:p>
        </p:txBody>
      </p:sp>
      <p:sp>
        <p:nvSpPr>
          <p:cNvPr id="7" name="Rectangle 6"/>
          <p:cNvSpPr>
            <a:spLocks noGrp="1" noChangeArrowheads="1"/>
          </p:cNvSpPr>
          <p:nvPr>
            <p:ph type="sldNum" sz="quarter" idx="12"/>
          </p:nvPr>
        </p:nvSpPr>
        <p:spPr/>
        <p:txBody>
          <a:bodyPr/>
          <a:lstStyle>
            <a:lvl1pPr>
              <a:defRPr/>
            </a:lvl1pPr>
          </a:lstStyle>
          <a:p>
            <a:pPr>
              <a:defRPr/>
            </a:pPr>
            <a:r>
              <a:rPr lang="en-US"/>
              <a:t> </a:t>
            </a:r>
            <a:fld id="{FA0DB610-E3FD-45A8-A078-BC8A76671D6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770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th-TH">
              <a:cs typeface="+mn-cs"/>
            </a:endParaRPr>
          </a:p>
        </p:txBody>
      </p:sp>
      <p:sp>
        <p:nvSpPr>
          <p:cNvPr id="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th-TH">
              <a:latin typeface="Comic Sans MS" pitchFamily="66" charset="0"/>
              <a:cs typeface="+mn-cs"/>
            </a:endParaRPr>
          </a:p>
        </p:txBody>
      </p:sp>
      <p:sp>
        <p:nvSpPr>
          <p:cNvPr id="12" name="Rectangle 4"/>
          <p:cNvSpPr>
            <a:spLocks noGrp="1" noChangeArrowheads="1"/>
          </p:cNvSpPr>
          <p:nvPr>
            <p:ph type="dt" sz="half" idx="2"/>
          </p:nvPr>
        </p:nvSpPr>
        <p:spPr>
          <a:xfrm>
            <a:off x="457200" y="6243638"/>
            <a:ext cx="1471613" cy="457200"/>
          </a:xfrm>
          <a:prstGeom prst="rect">
            <a:avLst/>
          </a:prstGeom>
        </p:spPr>
        <p:txBody>
          <a:bodyPr/>
          <a:lstStyle>
            <a:lvl1pPr>
              <a:defRPr sz="1000" smtClean="0">
                <a:latin typeface="Comic Sans MS" pitchFamily="66" charset="0"/>
                <a:cs typeface="+mn-cs"/>
              </a:defRPr>
            </a:lvl1pPr>
          </a:lstStyle>
          <a:p>
            <a:pPr>
              <a:defRPr/>
            </a:pPr>
            <a:r>
              <a:rPr lang="en-US" smtClean="0"/>
              <a:t>Lecture 05</a:t>
            </a:r>
            <a:endParaRPr lang="en-US" altLang="en-US" dirty="0"/>
          </a:p>
        </p:txBody>
      </p:sp>
      <p:sp>
        <p:nvSpPr>
          <p:cNvPr id="13" name="Rectangle 5"/>
          <p:cNvSpPr>
            <a:spLocks noGrp="1" noChangeArrowheads="1"/>
          </p:cNvSpPr>
          <p:nvPr>
            <p:ph type="ftr" sz="quarter" idx="3"/>
          </p:nvPr>
        </p:nvSpPr>
        <p:spPr>
          <a:xfrm>
            <a:off x="1928813" y="6243638"/>
            <a:ext cx="5500687" cy="457200"/>
          </a:xfrm>
          <a:prstGeom prst="rect">
            <a:avLst/>
          </a:prstGeom>
        </p:spPr>
        <p:txBody>
          <a:bodyPr/>
          <a:lstStyle>
            <a:lvl1pPr algn="ctr">
              <a:defRPr sz="1000" dirty="0" smtClean="0">
                <a:latin typeface="Comic Sans MS" pitchFamily="66" charset="0"/>
                <a:cs typeface="+mn-cs"/>
              </a:defRPr>
            </a:lvl1pPr>
          </a:lstStyle>
          <a:p>
            <a:pPr>
              <a:defRPr/>
            </a:pPr>
            <a:r>
              <a:rPr lang="en-US" smtClean="0"/>
              <a:t>CS 485 Web ApplicationDevelopment © 2016 by Y. Temtanapat</a:t>
            </a:r>
            <a:endParaRPr lang="en-US" sz="2000"/>
          </a:p>
        </p:txBody>
      </p:sp>
      <p:sp>
        <p:nvSpPr>
          <p:cNvPr id="14" name="Rectangle 6"/>
          <p:cNvSpPr>
            <a:spLocks noGrp="1" noChangeArrowheads="1"/>
          </p:cNvSpPr>
          <p:nvPr>
            <p:ph type="sldNum" sz="quarter" idx="4"/>
          </p:nvPr>
        </p:nvSpPr>
        <p:spPr>
          <a:xfrm>
            <a:off x="7429500" y="6243638"/>
            <a:ext cx="1257300" cy="457200"/>
          </a:xfrm>
          <a:prstGeom prst="rect">
            <a:avLst/>
          </a:prstGeom>
        </p:spPr>
        <p:txBody>
          <a:bodyPr/>
          <a:lstStyle>
            <a:lvl1pPr algn="r">
              <a:defRPr sz="1000" dirty="0" smtClean="0">
                <a:latin typeface="Comic Sans MS" pitchFamily="66" charset="0"/>
                <a:cs typeface="+mn-cs"/>
              </a:defRPr>
            </a:lvl1pPr>
          </a:lstStyle>
          <a:p>
            <a:pPr>
              <a:defRPr/>
            </a:pPr>
            <a:r>
              <a:rPr lang="en-US"/>
              <a:t> </a:t>
            </a:r>
            <a:fld id="{E0AADCF6-C579-4A6B-9F51-91E0C756F8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4" r:id="rId11"/>
    <p:sldLayoutId id="2147483687" r:id="rId12"/>
    <p:sldLayoutId id="2147483689" r:id="rId13"/>
  </p:sldLayoutIdLst>
  <p:timing>
    <p:tnLst>
      <p:par>
        <p:cTn id="1" dur="indefinite" restart="never" nodeType="tmRoot"/>
      </p:par>
    </p:tnLst>
  </p:timing>
  <p:hf hdr="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Angsana New" pitchFamily="18" charset="-34"/>
          <a:cs typeface="Angsana New" pitchFamily="18" charset="-34"/>
        </a:defRPr>
      </a:lvl2pPr>
      <a:lvl3pPr algn="l" rtl="0" fontAlgn="base">
        <a:spcBef>
          <a:spcPct val="0"/>
        </a:spcBef>
        <a:spcAft>
          <a:spcPct val="0"/>
        </a:spcAft>
        <a:defRPr sz="4000">
          <a:solidFill>
            <a:schemeClr val="tx2"/>
          </a:solidFill>
          <a:latin typeface="Angsana New" pitchFamily="18" charset="-34"/>
          <a:cs typeface="Angsana New" pitchFamily="18" charset="-34"/>
        </a:defRPr>
      </a:lvl3pPr>
      <a:lvl4pPr algn="l" rtl="0" fontAlgn="base">
        <a:spcBef>
          <a:spcPct val="0"/>
        </a:spcBef>
        <a:spcAft>
          <a:spcPct val="0"/>
        </a:spcAft>
        <a:defRPr sz="4000">
          <a:solidFill>
            <a:schemeClr val="tx2"/>
          </a:solidFill>
          <a:latin typeface="Angsana New" pitchFamily="18" charset="-34"/>
          <a:cs typeface="Angsana New" pitchFamily="18" charset="-34"/>
        </a:defRPr>
      </a:lvl4pPr>
      <a:lvl5pPr algn="l" rtl="0" fontAlgn="base">
        <a:spcBef>
          <a:spcPct val="0"/>
        </a:spcBef>
        <a:spcAft>
          <a:spcPct val="0"/>
        </a:spcAft>
        <a:defRPr sz="4000">
          <a:solidFill>
            <a:schemeClr val="tx2"/>
          </a:solidFill>
          <a:latin typeface="Angsana New" pitchFamily="18" charset="-34"/>
          <a:cs typeface="Angsana New" pitchFamily="18" charset="-34"/>
        </a:defRPr>
      </a:lvl5pPr>
      <a:lvl6pPr marL="457200" algn="l" rtl="0" eaLnBrk="1" fontAlgn="base" hangingPunct="1">
        <a:spcBef>
          <a:spcPct val="0"/>
        </a:spcBef>
        <a:spcAft>
          <a:spcPct val="0"/>
        </a:spcAft>
        <a:defRPr sz="4000">
          <a:solidFill>
            <a:schemeClr val="tx2"/>
          </a:solidFill>
          <a:latin typeface="Angsana New" pitchFamily="18" charset="-34"/>
          <a:cs typeface="Angsana New" pitchFamily="18" charset="-34"/>
        </a:defRPr>
      </a:lvl6pPr>
      <a:lvl7pPr marL="914400" algn="l" rtl="0" eaLnBrk="1" fontAlgn="base" hangingPunct="1">
        <a:spcBef>
          <a:spcPct val="0"/>
        </a:spcBef>
        <a:spcAft>
          <a:spcPct val="0"/>
        </a:spcAft>
        <a:defRPr sz="4000">
          <a:solidFill>
            <a:schemeClr val="tx2"/>
          </a:solidFill>
          <a:latin typeface="Angsana New" pitchFamily="18" charset="-34"/>
          <a:cs typeface="Angsana New" pitchFamily="18" charset="-34"/>
        </a:defRPr>
      </a:lvl7pPr>
      <a:lvl8pPr marL="1371600" algn="l" rtl="0" eaLnBrk="1" fontAlgn="base" hangingPunct="1">
        <a:spcBef>
          <a:spcPct val="0"/>
        </a:spcBef>
        <a:spcAft>
          <a:spcPct val="0"/>
        </a:spcAft>
        <a:defRPr sz="4000">
          <a:solidFill>
            <a:schemeClr val="tx2"/>
          </a:solidFill>
          <a:latin typeface="Angsana New" pitchFamily="18" charset="-34"/>
          <a:cs typeface="Angsana New" pitchFamily="18" charset="-34"/>
        </a:defRPr>
      </a:lvl8pPr>
      <a:lvl9pPr marL="1828800" algn="l" rtl="0" eaLnBrk="1" fontAlgn="base" hangingPunct="1">
        <a:spcBef>
          <a:spcPct val="0"/>
        </a:spcBef>
        <a:spcAft>
          <a:spcPct val="0"/>
        </a:spcAft>
        <a:defRPr sz="4000">
          <a:solidFill>
            <a:schemeClr val="tx2"/>
          </a:solidFill>
          <a:latin typeface="Angsana New" pitchFamily="18" charset="-34"/>
          <a:cs typeface="Angsana New" pitchFamily="18" charset="-34"/>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2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800">
          <a:solidFill>
            <a:schemeClr val="tx1"/>
          </a:solidFill>
          <a:latin typeface="+mn-lt"/>
          <a:cs typeface="+mn-cs"/>
        </a:defRPr>
      </a:lvl2pPr>
      <a:lvl3pPr marL="1022350" indent="-350838" algn="l" rtl="0" fontAlgn="base">
        <a:spcBef>
          <a:spcPct val="20000"/>
        </a:spcBef>
        <a:spcAft>
          <a:spcPct val="0"/>
        </a:spcAft>
        <a:buClr>
          <a:schemeClr val="accent1"/>
        </a:buClr>
        <a:buSzPct val="65000"/>
        <a:buFont typeface="Wingdings" pitchFamily="2" charset="2"/>
        <a:buChar char="n"/>
        <a:defRPr sz="2400">
          <a:solidFill>
            <a:schemeClr val="tx1"/>
          </a:solidFill>
          <a:latin typeface="+mn-lt"/>
          <a:cs typeface="+mn-cs"/>
        </a:defRPr>
      </a:lvl3pPr>
      <a:lvl4pPr marL="1339850" indent="-315913" algn="l" rtl="0" fontAlgn="base">
        <a:spcBef>
          <a:spcPct val="20000"/>
        </a:spcBef>
        <a:spcAft>
          <a:spcPct val="0"/>
        </a:spcAft>
        <a:buClr>
          <a:schemeClr val="accent2"/>
        </a:buClr>
        <a:buSzPct val="70000"/>
        <a:buFont typeface="Wingdings" pitchFamily="2" charset="2"/>
        <a:buChar char="q"/>
        <a:defRPr sz="2200">
          <a:solidFill>
            <a:schemeClr val="tx1"/>
          </a:solidFill>
          <a:latin typeface="+mn-lt"/>
          <a:cs typeface="+mn-cs"/>
        </a:defRPr>
      </a:lvl4pPr>
      <a:lvl5pPr marL="1681163" indent="-339725" algn="l" rtl="0" fontAlgn="base">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5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ridbyexample.com/" TargetMode="External"/><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 Id="rId4" Type="http://schemas.openxmlformats.org/officeDocument/2006/relationships/hyperlink" Target="https://vimeo.com/21509180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 (Cascading Style Sheets)</a:t>
            </a:r>
            <a:endParaRPr lang="th-TH" dirty="0"/>
          </a:p>
        </p:txBody>
      </p:sp>
      <p:sp>
        <p:nvSpPr>
          <p:cNvPr id="3" name="Subtitle 2"/>
          <p:cNvSpPr>
            <a:spLocks noGrp="1"/>
          </p:cNvSpPr>
          <p:nvPr>
            <p:ph type="subTitle" idx="1"/>
          </p:nvPr>
        </p:nvSpPr>
        <p:spPr/>
        <p:txBody>
          <a:bodyPr/>
          <a:lstStyle/>
          <a:p>
            <a:r>
              <a:rPr lang="en-US" dirty="0" smtClean="0"/>
              <a:t>CS 485 Web Application Development</a:t>
            </a:r>
          </a:p>
          <a:p>
            <a:r>
              <a:rPr lang="th-TH" dirty="0" smtClean="0"/>
              <a:t>เยาวดี  เต็มธนาภัทร์</a:t>
            </a:r>
            <a:endParaRPr lang="en-US" dirty="0" smtClean="0"/>
          </a:p>
          <a:p>
            <a:r>
              <a:rPr lang="en-US" dirty="0" smtClean="0"/>
              <a:t>Lecture </a:t>
            </a:r>
            <a:r>
              <a:rPr lang="en-US" dirty="0" smtClean="0"/>
              <a:t>5</a:t>
            </a:r>
            <a:endParaRPr lang="th-TH" dirty="0" smtClean="0"/>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3B8BFA49-24A3-4B99-A03C-9F8D19894D7A}"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ตัวอย่างการจัด </a:t>
            </a:r>
            <a:r>
              <a:rPr lang="en-US" dirty="0" smtClean="0"/>
              <a:t>align-items (1)</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10</a:t>
            </a:fld>
            <a:endParaRPr lang="en-US"/>
          </a:p>
        </p:txBody>
      </p:sp>
      <p:sp>
        <p:nvSpPr>
          <p:cNvPr id="6" name="Rectangle 5"/>
          <p:cNvSpPr/>
          <p:nvPr/>
        </p:nvSpPr>
        <p:spPr>
          <a:xfrm>
            <a:off x="4798236" y="1466910"/>
            <a:ext cx="4117163" cy="1815882"/>
          </a:xfrm>
          <a:prstGeom prst="rect">
            <a:avLst/>
          </a:prstGeom>
          <a:solidFill>
            <a:schemeClr val="bg1"/>
          </a:solidFill>
          <a:ln>
            <a:solidFill>
              <a:schemeClr val="tx1">
                <a:lumMod val="50000"/>
                <a:lumOff val="50000"/>
              </a:schemeClr>
            </a:solidFill>
          </a:ln>
        </p:spPr>
        <p:txBody>
          <a:bodyPr wrap="square">
            <a:spAutoFit/>
          </a:bodyPr>
          <a:lstStyle/>
          <a:p>
            <a:r>
              <a:rPr lang="en-US" sz="1600" dirty="0">
                <a:latin typeface="Consolas" panose="020B0609020204030204" pitchFamily="49" charset="0"/>
              </a:rPr>
              <a:t>.container {</a:t>
            </a:r>
          </a:p>
          <a:p>
            <a:r>
              <a:rPr lang="en-US" sz="1600" dirty="0">
                <a:latin typeface="Consolas" panose="020B0609020204030204" pitchFamily="49" charset="0"/>
              </a:rPr>
              <a:t>   display: flex;</a:t>
            </a:r>
          </a:p>
          <a:p>
            <a:r>
              <a:rPr lang="en-US" sz="1600" dirty="0">
                <a:latin typeface="Consolas" panose="020B0609020204030204" pitchFamily="49" charset="0"/>
              </a:rPr>
              <a:t>   flex-wrap: wrap;</a:t>
            </a:r>
          </a:p>
          <a:p>
            <a:r>
              <a:rPr lang="en-US" sz="1600" dirty="0">
                <a:latin typeface="Consolas" panose="020B0609020204030204" pitchFamily="49" charset="0"/>
              </a:rPr>
              <a:t>   border: 3px solid blue</a:t>
            </a:r>
            <a:r>
              <a:rPr lang="en-US" sz="1600" dirty="0" smtClean="0">
                <a:latin typeface="Consolas" panose="020B0609020204030204" pitchFamily="49" charset="0"/>
              </a:rPr>
              <a:t>;</a:t>
            </a:r>
          </a:p>
          <a:p>
            <a:r>
              <a:rPr lang="en-US" sz="1600" dirty="0">
                <a:latin typeface="Consolas" panose="020B0609020204030204" pitchFamily="49" charset="0"/>
              </a:rPr>
              <a:t> </a:t>
            </a:r>
            <a:r>
              <a:rPr lang="en-US" sz="1600" dirty="0" smtClean="0">
                <a:latin typeface="Consolas" panose="020B0609020204030204" pitchFamily="49" charset="0"/>
              </a:rPr>
              <a:t>  align-items: stretch;</a:t>
            </a:r>
            <a:endParaRPr lang="en-US" sz="1600" dirty="0">
              <a:latin typeface="Consolas" panose="020B0609020204030204" pitchFamily="49" charset="0"/>
            </a:endParaRPr>
          </a:p>
          <a:p>
            <a:r>
              <a:rPr lang="en-US" sz="1600" dirty="0">
                <a:latin typeface="Consolas" panose="020B0609020204030204" pitchFamily="49" charset="0"/>
              </a:rPr>
              <a:t>}</a:t>
            </a:r>
          </a:p>
          <a:p>
            <a:r>
              <a:rPr lang="en-US" sz="1600" dirty="0">
                <a:latin typeface="Consolas" panose="020B0609020204030204" pitchFamily="49" charset="0"/>
              </a:rPr>
              <a:t>.item { flex: 1 1 50px; </a:t>
            </a:r>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9" name="TextBox 8"/>
          <p:cNvSpPr txBox="1"/>
          <p:nvPr/>
        </p:nvSpPr>
        <p:spPr>
          <a:xfrm>
            <a:off x="4800599" y="1066800"/>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67000"/>
            <a:ext cx="3467100"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bwMode="auto">
          <a:xfrm>
            <a:off x="4419600" y="2805112"/>
            <a:ext cx="0" cy="3048000"/>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12" name="TextBox 11"/>
          <p:cNvSpPr txBox="1"/>
          <p:nvPr/>
        </p:nvSpPr>
        <p:spPr>
          <a:xfrm>
            <a:off x="4682544" y="3810000"/>
            <a:ext cx="3657600" cy="830997"/>
          </a:xfrm>
          <a:prstGeom prst="rect">
            <a:avLst/>
          </a:prstGeom>
          <a:solidFill>
            <a:schemeClr val="accent6">
              <a:lumMod val="20000"/>
              <a:lumOff val="80000"/>
            </a:schemeClr>
          </a:solidFill>
        </p:spPr>
        <p:txBody>
          <a:bodyPr wrap="square" rtlCol="0">
            <a:spAutoFit/>
          </a:bodyPr>
          <a:lstStyle/>
          <a:p>
            <a:r>
              <a:rPr lang="th-TH" sz="2400" dirty="0" smtClean="0">
                <a:latin typeface="Angsana New" panose="02020603050405020304" pitchFamily="18" charset="-34"/>
              </a:rPr>
              <a:t>ค่าปริยาย ของ </a:t>
            </a:r>
            <a:r>
              <a:rPr lang="en-US" sz="2400" dirty="0" smtClean="0">
                <a:latin typeface="Angsana New" panose="02020603050405020304" pitchFamily="18" charset="-34"/>
              </a:rPr>
              <a:t>align-items </a:t>
            </a:r>
            <a:r>
              <a:rPr lang="th-TH" sz="2400" dirty="0" smtClean="0">
                <a:latin typeface="Angsana New" panose="02020603050405020304" pitchFamily="18" charset="-34"/>
              </a:rPr>
              <a:t>เป็น </a:t>
            </a:r>
            <a:r>
              <a:rPr lang="en-US" sz="2400" dirty="0" smtClean="0">
                <a:latin typeface="Angsana New" panose="02020603050405020304" pitchFamily="18" charset="-34"/>
              </a:rPr>
              <a:t>stretch</a:t>
            </a:r>
            <a:r>
              <a:rPr lang="th-TH" sz="2400" dirty="0" smtClean="0">
                <a:latin typeface="Angsana New" panose="02020603050405020304" pitchFamily="18" charset="-34"/>
              </a:rPr>
              <a:t> หรือ ทุก </a:t>
            </a:r>
            <a:r>
              <a:rPr lang="en-US" sz="2400" dirty="0" smtClean="0">
                <a:latin typeface="Angsana New" panose="02020603050405020304" pitchFamily="18" charset="-34"/>
              </a:rPr>
              <a:t>item </a:t>
            </a:r>
            <a:r>
              <a:rPr lang="th-TH" sz="2400" dirty="0" smtClean="0">
                <a:latin typeface="Angsana New" panose="02020603050405020304" pitchFamily="18" charset="-34"/>
              </a:rPr>
              <a:t>มีความสูงเท่ากันหมด</a:t>
            </a:r>
            <a:endParaRPr lang="en-US" sz="1600" dirty="0">
              <a:latin typeface="Consolas" panose="020B0609020204030204" pitchFamily="49" charset="0"/>
            </a:endParaRPr>
          </a:p>
        </p:txBody>
      </p:sp>
    </p:spTree>
    <p:extLst>
      <p:ext uri="{BB962C8B-B14F-4D97-AF65-F5344CB8AC3E}">
        <p14:creationId xmlns:p14="http://schemas.microsoft.com/office/powerpoint/2010/main" val="3572316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ตัวอย่างการจัด</a:t>
            </a:r>
            <a:r>
              <a:rPr lang="en-US" dirty="0" smtClean="0"/>
              <a:t> align-items (2)</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11</a:t>
            </a:fld>
            <a:endParaRPr lang="en-US"/>
          </a:p>
        </p:txBody>
      </p:sp>
      <p:sp>
        <p:nvSpPr>
          <p:cNvPr id="17" name="Rectangle 16"/>
          <p:cNvSpPr/>
          <p:nvPr/>
        </p:nvSpPr>
        <p:spPr>
          <a:xfrm>
            <a:off x="5162282" y="4748737"/>
            <a:ext cx="2913604" cy="338554"/>
          </a:xfrm>
          <a:prstGeom prst="rect">
            <a:avLst/>
          </a:prstGeom>
        </p:spPr>
        <p:txBody>
          <a:bodyPr wrap="square">
            <a:spAutoFit/>
          </a:bodyPr>
          <a:lstStyle/>
          <a:p>
            <a:r>
              <a:rPr lang="en-US" sz="1600" dirty="0" smtClean="0">
                <a:latin typeface="Consolas" panose="020B0609020204030204" pitchFamily="49" charset="0"/>
              </a:rPr>
              <a:t> align-items</a:t>
            </a:r>
            <a:r>
              <a:rPr lang="en-US" sz="1600" dirty="0">
                <a:latin typeface="Consolas" panose="020B0609020204030204" pitchFamily="49" charset="0"/>
              </a:rPr>
              <a:t>: </a:t>
            </a:r>
            <a:r>
              <a:rPr lang="en-US" sz="1600" dirty="0" smtClean="0">
                <a:latin typeface="Consolas" panose="020B0609020204030204" pitchFamily="49" charset="0"/>
              </a:rPr>
              <a:t>center;</a:t>
            </a:r>
            <a:endParaRPr lang="en-US" sz="1600" dirty="0"/>
          </a:p>
        </p:txBody>
      </p:sp>
      <p:sp>
        <p:nvSpPr>
          <p:cNvPr id="18" name="Rectangle 17"/>
          <p:cNvSpPr/>
          <p:nvPr/>
        </p:nvSpPr>
        <p:spPr>
          <a:xfrm>
            <a:off x="4572000" y="3377625"/>
            <a:ext cx="3514628" cy="338554"/>
          </a:xfrm>
          <a:prstGeom prst="rect">
            <a:avLst/>
          </a:prstGeom>
        </p:spPr>
        <p:txBody>
          <a:bodyPr wrap="square">
            <a:spAutoFit/>
          </a:bodyPr>
          <a:lstStyle/>
          <a:p>
            <a:r>
              <a:rPr lang="en-US" sz="1600" dirty="0">
                <a:latin typeface="Consolas" panose="020B0609020204030204" pitchFamily="49" charset="0"/>
              </a:rPr>
              <a:t> </a:t>
            </a:r>
            <a:r>
              <a:rPr lang="en-US" sz="1600" dirty="0" smtClean="0">
                <a:latin typeface="Consolas" panose="020B0609020204030204" pitchFamily="49" charset="0"/>
              </a:rPr>
              <a:t>align-items</a:t>
            </a:r>
            <a:r>
              <a:rPr lang="en-US" sz="1600" dirty="0">
                <a:latin typeface="Consolas" panose="020B0609020204030204" pitchFamily="49" charset="0"/>
              </a:rPr>
              <a:t>: </a:t>
            </a:r>
            <a:r>
              <a:rPr lang="en-US" sz="1600" dirty="0" smtClean="0">
                <a:latin typeface="Consolas" panose="020B0609020204030204" pitchFamily="49" charset="0"/>
              </a:rPr>
              <a:t>flex-start;</a:t>
            </a:r>
            <a:endParaRPr lang="en-US" sz="1600" dirty="0">
              <a:latin typeface="Consolas" panose="020B0609020204030204" pitchFamily="49"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764686"/>
            <a:ext cx="2438400" cy="237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3979" y="871914"/>
            <a:ext cx="250767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984" y="871914"/>
            <a:ext cx="2557464" cy="2507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983984" y="3426132"/>
            <a:ext cx="2749815" cy="338554"/>
          </a:xfrm>
          <a:prstGeom prst="rect">
            <a:avLst/>
          </a:prstGeom>
        </p:spPr>
        <p:txBody>
          <a:bodyPr wrap="square">
            <a:spAutoFit/>
          </a:bodyPr>
          <a:lstStyle/>
          <a:p>
            <a:r>
              <a:rPr lang="en-US" sz="1600" dirty="0">
                <a:latin typeface="Consolas" panose="020B0609020204030204" pitchFamily="49" charset="0"/>
              </a:rPr>
              <a:t> </a:t>
            </a:r>
            <a:r>
              <a:rPr lang="en-US" sz="1600" dirty="0" smtClean="0">
                <a:latin typeface="Consolas" panose="020B0609020204030204" pitchFamily="49" charset="0"/>
              </a:rPr>
              <a:t>align-items</a:t>
            </a:r>
            <a:r>
              <a:rPr lang="en-US" sz="1600" dirty="0">
                <a:latin typeface="Consolas" panose="020B0609020204030204" pitchFamily="49" charset="0"/>
              </a:rPr>
              <a:t>: </a:t>
            </a:r>
            <a:r>
              <a:rPr lang="en-US" sz="1600" dirty="0" smtClean="0">
                <a:latin typeface="Consolas" panose="020B0609020204030204" pitchFamily="49" charset="0"/>
              </a:rPr>
              <a:t>flex-end;</a:t>
            </a:r>
            <a:endParaRPr lang="en-US" sz="1600" dirty="0">
              <a:latin typeface="Consolas" panose="020B0609020204030204" pitchFamily="49" charset="0"/>
            </a:endParaRPr>
          </a:p>
        </p:txBody>
      </p:sp>
    </p:spTree>
    <p:extLst>
      <p:ext uri="{BB962C8B-B14F-4D97-AF65-F5344CB8AC3E}">
        <p14:creationId xmlns:p14="http://schemas.microsoft.com/office/powerpoint/2010/main" val="906495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h-TH" dirty="0" smtClean="0"/>
              <a:t>ดูตัวอย่างเพิ่มเติม</a:t>
            </a:r>
            <a:endParaRPr lang="en-US" dirty="0"/>
          </a:p>
        </p:txBody>
      </p:sp>
      <p:sp>
        <p:nvSpPr>
          <p:cNvPr id="7" name="Content Placeholder 6"/>
          <p:cNvSpPr>
            <a:spLocks noGrp="1"/>
          </p:cNvSpPr>
          <p:nvPr>
            <p:ph idx="1"/>
          </p:nvPr>
        </p:nvSpPr>
        <p:spPr/>
        <p:txBody>
          <a:bodyPr/>
          <a:lstStyle/>
          <a:p>
            <a:r>
              <a:rPr lang="en-US" dirty="0" smtClean="0"/>
              <a:t>Mozilla MDN Web Docs, Basic </a:t>
            </a:r>
            <a:r>
              <a:rPr lang="en-US" dirty="0"/>
              <a:t>concepts of </a:t>
            </a:r>
            <a:r>
              <a:rPr lang="en-US" dirty="0" smtClean="0"/>
              <a:t>flexbox, https</a:t>
            </a:r>
            <a:r>
              <a:rPr lang="en-US" dirty="0"/>
              <a:t>://developer.mozilla.org/en-US/docs/Web/CSS/CSS_Flexible_Box_Layout/Basic_Concepts_of_Flexbox</a:t>
            </a:r>
          </a:p>
          <a:p>
            <a:r>
              <a:rPr lang="en-US" dirty="0" err="1" smtClean="0"/>
              <a:t>LearnWebCode</a:t>
            </a:r>
            <a:r>
              <a:rPr lang="en-US" dirty="0" smtClean="0"/>
              <a:t>, Flexbox </a:t>
            </a:r>
            <a:r>
              <a:rPr lang="en-US" dirty="0"/>
              <a:t>Tutorial (CSS): Real Layout </a:t>
            </a:r>
            <a:r>
              <a:rPr lang="en-US" dirty="0" smtClean="0"/>
              <a:t>Examples,</a:t>
            </a:r>
            <a:r>
              <a:rPr lang="en-US" dirty="0"/>
              <a:t> </a:t>
            </a:r>
            <a:r>
              <a:rPr lang="en-US" dirty="0"/>
              <a:t>https://www.youtube.com/watch?v=k32voqQhODc</a:t>
            </a:r>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12</a:t>
            </a:fld>
            <a:endParaRPr lang="en-US"/>
          </a:p>
        </p:txBody>
      </p:sp>
    </p:spTree>
    <p:extLst>
      <p:ext uri="{BB962C8B-B14F-4D97-AF65-F5344CB8AC3E}">
        <p14:creationId xmlns:p14="http://schemas.microsoft.com/office/powerpoint/2010/main" val="4204222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Grid Model (1)</a:t>
            </a:r>
            <a:endParaRPr lang="en-US" dirty="0"/>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13</a:t>
            </a:fld>
            <a:endParaRPr lang="en-US"/>
          </a:p>
        </p:txBody>
      </p:sp>
      <p:grpSp>
        <p:nvGrpSpPr>
          <p:cNvPr id="69" name="Group 68"/>
          <p:cNvGrpSpPr/>
          <p:nvPr/>
        </p:nvGrpSpPr>
        <p:grpSpPr>
          <a:xfrm>
            <a:off x="4572000" y="2817345"/>
            <a:ext cx="4032738" cy="2938949"/>
            <a:chOff x="4577862" y="2195510"/>
            <a:chExt cx="4032738" cy="2938949"/>
          </a:xfrm>
        </p:grpSpPr>
        <p:sp>
          <p:nvSpPr>
            <p:cNvPr id="23" name="TextBox 22"/>
            <p:cNvSpPr txBox="1"/>
            <p:nvPr/>
          </p:nvSpPr>
          <p:spPr>
            <a:xfrm>
              <a:off x="4577862" y="2754824"/>
              <a:ext cx="1143000" cy="646331"/>
            </a:xfrm>
            <a:prstGeom prst="rect">
              <a:avLst/>
            </a:prstGeom>
            <a:noFill/>
          </p:spPr>
          <p:txBody>
            <a:bodyPr wrap="square" rtlCol="0">
              <a:spAutoFit/>
            </a:bodyPr>
            <a:lstStyle/>
            <a:p>
              <a:pPr algn="r"/>
              <a:r>
                <a:rPr lang="en-US" b="1" dirty="0">
                  <a:solidFill>
                    <a:srgbClr val="FFC000"/>
                  </a:solidFill>
                </a:rPr>
                <a:t>row </a:t>
              </a:r>
              <a:r>
                <a:rPr lang="en-US" b="1" dirty="0" smtClean="0">
                  <a:solidFill>
                    <a:srgbClr val="FFC000"/>
                  </a:solidFill>
                </a:rPr>
                <a:t>track</a:t>
              </a:r>
              <a:endParaRPr lang="en-US" b="1" dirty="0">
                <a:solidFill>
                  <a:srgbClr val="FFC000"/>
                </a:solidFill>
              </a:endParaRPr>
            </a:p>
          </p:txBody>
        </p:sp>
        <p:sp>
          <p:nvSpPr>
            <p:cNvPr id="24" name="TextBox 23"/>
            <p:cNvSpPr txBox="1"/>
            <p:nvPr/>
          </p:nvSpPr>
          <p:spPr>
            <a:xfrm>
              <a:off x="6792539" y="4488128"/>
              <a:ext cx="1452669" cy="646331"/>
            </a:xfrm>
            <a:prstGeom prst="rect">
              <a:avLst/>
            </a:prstGeom>
            <a:noFill/>
          </p:spPr>
          <p:txBody>
            <a:bodyPr wrap="square" rtlCol="0">
              <a:spAutoFit/>
            </a:bodyPr>
            <a:lstStyle/>
            <a:p>
              <a:pPr algn="ctr"/>
              <a:r>
                <a:rPr lang="en-US" b="1" dirty="0">
                  <a:solidFill>
                    <a:schemeClr val="accent5"/>
                  </a:solidFill>
                </a:rPr>
                <a:t>column </a:t>
              </a:r>
              <a:r>
                <a:rPr lang="en-US" b="1" dirty="0" smtClean="0">
                  <a:solidFill>
                    <a:schemeClr val="accent5"/>
                  </a:solidFill>
                </a:rPr>
                <a:t>track</a:t>
              </a:r>
              <a:endParaRPr lang="en-US" b="1" dirty="0">
                <a:solidFill>
                  <a:schemeClr val="accent5"/>
                </a:solidFill>
              </a:endParaRPr>
            </a:p>
          </p:txBody>
        </p:sp>
        <p:grpSp>
          <p:nvGrpSpPr>
            <p:cNvPr id="25" name="Group 24"/>
            <p:cNvGrpSpPr/>
            <p:nvPr/>
          </p:nvGrpSpPr>
          <p:grpSpPr>
            <a:xfrm>
              <a:off x="5715000" y="2763933"/>
              <a:ext cx="2895600" cy="1724195"/>
              <a:chOff x="2414112" y="2039837"/>
              <a:chExt cx="5167618" cy="3322040"/>
            </a:xfrm>
          </p:grpSpPr>
          <p:cxnSp>
            <p:nvCxnSpPr>
              <p:cNvPr id="26" name="Straight Connector 25"/>
              <p:cNvCxnSpPr/>
              <p:nvPr/>
            </p:nvCxnSpPr>
            <p:spPr>
              <a:xfrm>
                <a:off x="2414112" y="3172351"/>
                <a:ext cx="5167618"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14112" y="4279698"/>
                <a:ext cx="5167618"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701822" y="2039837"/>
                <a:ext cx="0" cy="332204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4989532" y="2039837"/>
                <a:ext cx="0" cy="332204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277242" y="2039837"/>
                <a:ext cx="0" cy="332204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2414112" y="2039837"/>
                <a:ext cx="5167618" cy="3322040"/>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2" name="TextBox 31"/>
            <p:cNvSpPr txBox="1"/>
            <p:nvPr/>
          </p:nvSpPr>
          <p:spPr>
            <a:xfrm>
              <a:off x="6398095" y="2195510"/>
              <a:ext cx="1722003" cy="461665"/>
            </a:xfrm>
            <a:prstGeom prst="rect">
              <a:avLst/>
            </a:prstGeom>
            <a:noFill/>
          </p:spPr>
          <p:txBody>
            <a:bodyPr wrap="square" rtlCol="0">
              <a:spAutoFit/>
            </a:bodyPr>
            <a:lstStyle/>
            <a:p>
              <a:pPr algn="ctr"/>
              <a:r>
                <a:rPr lang="en-US" sz="2400" b="1" dirty="0" smtClean="0"/>
                <a:t>Grid Track</a:t>
              </a:r>
              <a:endParaRPr lang="en-US" sz="2400" b="1" dirty="0"/>
            </a:p>
          </p:txBody>
        </p:sp>
        <p:sp>
          <p:nvSpPr>
            <p:cNvPr id="33" name="Rectangle 32"/>
            <p:cNvSpPr/>
            <p:nvPr/>
          </p:nvSpPr>
          <p:spPr bwMode="auto">
            <a:xfrm>
              <a:off x="5720862" y="2763933"/>
              <a:ext cx="2889738" cy="587794"/>
            </a:xfrm>
            <a:prstGeom prst="rect">
              <a:avLst/>
            </a:prstGeom>
            <a:solidFill>
              <a:srgbClr val="FFC0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 name="Rectangle 33"/>
            <p:cNvSpPr/>
            <p:nvPr/>
          </p:nvSpPr>
          <p:spPr bwMode="auto">
            <a:xfrm>
              <a:off x="7158099" y="2754825"/>
              <a:ext cx="721550" cy="1733304"/>
            </a:xfrm>
            <a:prstGeom prst="rect">
              <a:avLst/>
            </a:prstGeom>
            <a:solidFill>
              <a:schemeClr val="accent6">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75" name="Group 74"/>
          <p:cNvGrpSpPr/>
          <p:nvPr/>
        </p:nvGrpSpPr>
        <p:grpSpPr>
          <a:xfrm>
            <a:off x="76200" y="2775197"/>
            <a:ext cx="4343400" cy="2971988"/>
            <a:chOff x="76200" y="2775197"/>
            <a:chExt cx="4343400" cy="2971988"/>
          </a:xfrm>
        </p:grpSpPr>
        <p:sp>
          <p:nvSpPr>
            <p:cNvPr id="18" name="TextBox 17"/>
            <p:cNvSpPr txBox="1"/>
            <p:nvPr/>
          </p:nvSpPr>
          <p:spPr>
            <a:xfrm>
              <a:off x="76200" y="3641287"/>
              <a:ext cx="1143000" cy="646331"/>
            </a:xfrm>
            <a:prstGeom prst="rect">
              <a:avLst/>
            </a:prstGeom>
            <a:noFill/>
          </p:spPr>
          <p:txBody>
            <a:bodyPr wrap="square" rtlCol="0">
              <a:spAutoFit/>
            </a:bodyPr>
            <a:lstStyle/>
            <a:p>
              <a:pPr algn="r"/>
              <a:r>
                <a:rPr lang="en-US" b="1" dirty="0">
                  <a:solidFill>
                    <a:srgbClr val="FFC000"/>
                  </a:solidFill>
                </a:rPr>
                <a:t>row grid line</a:t>
              </a:r>
            </a:p>
          </p:txBody>
        </p:sp>
        <p:sp>
          <p:nvSpPr>
            <p:cNvPr id="19" name="TextBox 18"/>
            <p:cNvSpPr txBox="1"/>
            <p:nvPr/>
          </p:nvSpPr>
          <p:spPr>
            <a:xfrm>
              <a:off x="2966931" y="5100854"/>
              <a:ext cx="1452669" cy="646331"/>
            </a:xfrm>
            <a:prstGeom prst="rect">
              <a:avLst/>
            </a:prstGeom>
            <a:noFill/>
          </p:spPr>
          <p:txBody>
            <a:bodyPr wrap="square" rtlCol="0">
              <a:spAutoFit/>
            </a:bodyPr>
            <a:lstStyle/>
            <a:p>
              <a:pPr algn="ctr"/>
              <a:r>
                <a:rPr lang="en-US" b="1" dirty="0">
                  <a:solidFill>
                    <a:schemeClr val="accent5"/>
                  </a:solidFill>
                </a:rPr>
                <a:t>column grid line</a:t>
              </a:r>
            </a:p>
          </p:txBody>
        </p:sp>
        <p:grpSp>
          <p:nvGrpSpPr>
            <p:cNvPr id="21" name="Group 20"/>
            <p:cNvGrpSpPr/>
            <p:nvPr/>
          </p:nvGrpSpPr>
          <p:grpSpPr>
            <a:xfrm>
              <a:off x="1518138" y="3325099"/>
              <a:ext cx="2895600" cy="1724195"/>
              <a:chOff x="2414112" y="2039837"/>
              <a:chExt cx="5167618" cy="3322040"/>
            </a:xfrm>
          </p:grpSpPr>
          <p:cxnSp>
            <p:nvCxnSpPr>
              <p:cNvPr id="10" name="Straight Connector 9"/>
              <p:cNvCxnSpPr/>
              <p:nvPr/>
            </p:nvCxnSpPr>
            <p:spPr>
              <a:xfrm>
                <a:off x="2414112" y="3172351"/>
                <a:ext cx="5167618" cy="0"/>
              </a:xfrm>
              <a:prstGeom prst="line">
                <a:avLst/>
              </a:prstGeom>
              <a:ln w="38100">
                <a:solidFill>
                  <a:srgbClr val="F6B7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14112" y="4279698"/>
                <a:ext cx="5167618"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701822" y="2039837"/>
                <a:ext cx="0" cy="332204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989532" y="2039837"/>
                <a:ext cx="0" cy="332204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277242" y="2039837"/>
                <a:ext cx="0" cy="332204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2414112" y="2039837"/>
                <a:ext cx="5167618" cy="3322040"/>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2" name="TextBox 21"/>
            <p:cNvSpPr txBox="1"/>
            <p:nvPr/>
          </p:nvSpPr>
          <p:spPr>
            <a:xfrm>
              <a:off x="2177595" y="2775197"/>
              <a:ext cx="1615206" cy="461665"/>
            </a:xfrm>
            <a:prstGeom prst="rect">
              <a:avLst/>
            </a:prstGeom>
            <a:noFill/>
          </p:spPr>
          <p:txBody>
            <a:bodyPr wrap="square" rtlCol="0">
              <a:spAutoFit/>
            </a:bodyPr>
            <a:lstStyle/>
            <a:p>
              <a:pPr algn="ctr"/>
              <a:r>
                <a:rPr lang="en-US" sz="2400" b="1" dirty="0" smtClean="0"/>
                <a:t>Grid Line</a:t>
              </a:r>
              <a:endParaRPr lang="en-US" sz="2400" b="1" dirty="0"/>
            </a:p>
          </p:txBody>
        </p:sp>
        <p:sp>
          <p:nvSpPr>
            <p:cNvPr id="47" name="TextBox 46"/>
            <p:cNvSpPr txBox="1"/>
            <p:nvPr/>
          </p:nvSpPr>
          <p:spPr>
            <a:xfrm>
              <a:off x="1275290" y="5076892"/>
              <a:ext cx="533400" cy="381000"/>
            </a:xfrm>
            <a:prstGeom prst="rect">
              <a:avLst/>
            </a:prstGeom>
            <a:noFill/>
          </p:spPr>
          <p:txBody>
            <a:bodyPr wrap="square" rtlCol="0">
              <a:spAutoFit/>
            </a:bodyPr>
            <a:lstStyle/>
            <a:p>
              <a:pPr algn="ctr"/>
              <a:r>
                <a:rPr lang="en-US" dirty="0" smtClean="0">
                  <a:solidFill>
                    <a:schemeClr val="bg1">
                      <a:lumMod val="50000"/>
                    </a:schemeClr>
                  </a:solidFill>
                </a:rPr>
                <a:t>1</a:t>
              </a:r>
              <a:endParaRPr lang="en-US" dirty="0">
                <a:solidFill>
                  <a:schemeClr val="bg1">
                    <a:lumMod val="50000"/>
                  </a:schemeClr>
                </a:solidFill>
              </a:endParaRPr>
            </a:p>
          </p:txBody>
        </p:sp>
        <p:sp>
          <p:nvSpPr>
            <p:cNvPr id="48" name="TextBox 47"/>
            <p:cNvSpPr txBox="1"/>
            <p:nvPr/>
          </p:nvSpPr>
          <p:spPr>
            <a:xfrm>
              <a:off x="1970727" y="5076892"/>
              <a:ext cx="533400" cy="381000"/>
            </a:xfrm>
            <a:prstGeom prst="rect">
              <a:avLst/>
            </a:prstGeom>
            <a:noFill/>
          </p:spPr>
          <p:txBody>
            <a:bodyPr wrap="square" rtlCol="0">
              <a:spAutoFit/>
            </a:bodyPr>
            <a:lstStyle/>
            <a:p>
              <a:pPr algn="ctr"/>
              <a:r>
                <a:rPr lang="en-US" dirty="0" smtClean="0">
                  <a:solidFill>
                    <a:schemeClr val="bg1">
                      <a:lumMod val="50000"/>
                    </a:schemeClr>
                  </a:solidFill>
                </a:rPr>
                <a:t>2</a:t>
              </a:r>
              <a:endParaRPr lang="en-US" dirty="0">
                <a:solidFill>
                  <a:schemeClr val="bg1">
                    <a:lumMod val="50000"/>
                  </a:schemeClr>
                </a:solidFill>
              </a:endParaRPr>
            </a:p>
          </p:txBody>
        </p:sp>
        <p:sp>
          <p:nvSpPr>
            <p:cNvPr id="49" name="TextBox 48"/>
            <p:cNvSpPr txBox="1"/>
            <p:nvPr/>
          </p:nvSpPr>
          <p:spPr>
            <a:xfrm>
              <a:off x="2504127" y="5076892"/>
              <a:ext cx="721549" cy="369332"/>
            </a:xfrm>
            <a:prstGeom prst="rect">
              <a:avLst/>
            </a:prstGeom>
            <a:noFill/>
          </p:spPr>
          <p:txBody>
            <a:bodyPr wrap="square" rtlCol="0">
              <a:spAutoFit/>
            </a:bodyPr>
            <a:lstStyle/>
            <a:p>
              <a:r>
                <a:rPr lang="en-US" dirty="0" smtClean="0">
                  <a:solidFill>
                    <a:schemeClr val="bg1">
                      <a:lumMod val="50000"/>
                    </a:schemeClr>
                  </a:solidFill>
                </a:rPr>
                <a:t>. . .</a:t>
              </a:r>
              <a:endParaRPr lang="en-US" dirty="0">
                <a:solidFill>
                  <a:schemeClr val="bg1">
                    <a:lumMod val="50000"/>
                  </a:schemeClr>
                </a:solidFill>
              </a:endParaRPr>
            </a:p>
          </p:txBody>
        </p:sp>
        <p:sp>
          <p:nvSpPr>
            <p:cNvPr id="51" name="TextBox 50"/>
            <p:cNvSpPr txBox="1"/>
            <p:nvPr/>
          </p:nvSpPr>
          <p:spPr>
            <a:xfrm>
              <a:off x="970504" y="3134248"/>
              <a:ext cx="533400" cy="381000"/>
            </a:xfrm>
            <a:prstGeom prst="rect">
              <a:avLst/>
            </a:prstGeom>
            <a:noFill/>
          </p:spPr>
          <p:txBody>
            <a:bodyPr wrap="square" rtlCol="0">
              <a:spAutoFit/>
            </a:bodyPr>
            <a:lstStyle/>
            <a:p>
              <a:pPr algn="r"/>
              <a:r>
                <a:rPr lang="en-US" dirty="0" smtClean="0">
                  <a:solidFill>
                    <a:schemeClr val="bg1">
                      <a:lumMod val="50000"/>
                    </a:schemeClr>
                  </a:solidFill>
                </a:rPr>
                <a:t>1</a:t>
              </a:r>
              <a:endParaRPr lang="en-US" dirty="0">
                <a:solidFill>
                  <a:schemeClr val="bg1">
                    <a:lumMod val="50000"/>
                  </a:schemeClr>
                </a:solidFill>
              </a:endParaRPr>
            </a:p>
          </p:txBody>
        </p:sp>
        <p:sp>
          <p:nvSpPr>
            <p:cNvPr id="52" name="TextBox 51"/>
            <p:cNvSpPr txBox="1"/>
            <p:nvPr/>
          </p:nvSpPr>
          <p:spPr>
            <a:xfrm>
              <a:off x="970504" y="3698570"/>
              <a:ext cx="533400" cy="381000"/>
            </a:xfrm>
            <a:prstGeom prst="rect">
              <a:avLst/>
            </a:prstGeom>
            <a:noFill/>
          </p:spPr>
          <p:txBody>
            <a:bodyPr wrap="square" rtlCol="0">
              <a:spAutoFit/>
            </a:bodyPr>
            <a:lstStyle/>
            <a:p>
              <a:pPr algn="r"/>
              <a:r>
                <a:rPr lang="en-US" dirty="0" smtClean="0">
                  <a:solidFill>
                    <a:schemeClr val="bg1">
                      <a:lumMod val="50000"/>
                    </a:schemeClr>
                  </a:solidFill>
                </a:rPr>
                <a:t>2</a:t>
              </a:r>
              <a:endParaRPr lang="en-US" dirty="0">
                <a:solidFill>
                  <a:schemeClr val="bg1">
                    <a:lumMod val="50000"/>
                  </a:schemeClr>
                </a:solidFill>
              </a:endParaRPr>
            </a:p>
          </p:txBody>
        </p:sp>
        <p:sp>
          <p:nvSpPr>
            <p:cNvPr id="53" name="TextBox 52"/>
            <p:cNvSpPr txBox="1"/>
            <p:nvPr/>
          </p:nvSpPr>
          <p:spPr>
            <a:xfrm>
              <a:off x="970504" y="4155177"/>
              <a:ext cx="533400" cy="638636"/>
            </a:xfrm>
            <a:prstGeom prst="rect">
              <a:avLst/>
            </a:prstGeom>
            <a:noFill/>
          </p:spPr>
          <p:txBody>
            <a:bodyPr wrap="square" rtlCol="0">
              <a:spAutoFit/>
            </a:bodyPr>
            <a:lstStyle/>
            <a:p>
              <a:pPr algn="r">
                <a:lnSpc>
                  <a:spcPts val="1400"/>
                </a:lnSpc>
              </a:pPr>
              <a:r>
                <a:rPr lang="en-US" dirty="0" smtClean="0">
                  <a:solidFill>
                    <a:schemeClr val="bg1">
                      <a:lumMod val="50000"/>
                    </a:schemeClr>
                  </a:solidFill>
                </a:rPr>
                <a:t>.</a:t>
              </a:r>
            </a:p>
            <a:p>
              <a:pPr algn="r">
                <a:lnSpc>
                  <a:spcPts val="1400"/>
                </a:lnSpc>
              </a:pPr>
              <a:r>
                <a:rPr lang="en-US" dirty="0" smtClean="0">
                  <a:solidFill>
                    <a:schemeClr val="bg1">
                      <a:lumMod val="50000"/>
                    </a:schemeClr>
                  </a:solidFill>
                </a:rPr>
                <a:t>.</a:t>
              </a:r>
            </a:p>
            <a:p>
              <a:pPr algn="r">
                <a:lnSpc>
                  <a:spcPts val="1400"/>
                </a:lnSpc>
              </a:pPr>
              <a:r>
                <a:rPr lang="en-US" dirty="0">
                  <a:solidFill>
                    <a:schemeClr val="bg1">
                      <a:lumMod val="50000"/>
                    </a:schemeClr>
                  </a:solidFill>
                </a:rPr>
                <a:t>.</a:t>
              </a:r>
            </a:p>
          </p:txBody>
        </p:sp>
      </p:grpSp>
      <p:sp>
        <p:nvSpPr>
          <p:cNvPr id="54" name="TextBox 53"/>
          <p:cNvSpPr txBox="1"/>
          <p:nvPr/>
        </p:nvSpPr>
        <p:spPr>
          <a:xfrm>
            <a:off x="5992431" y="845983"/>
            <a:ext cx="1362233" cy="369332"/>
          </a:xfrm>
          <a:prstGeom prst="rect">
            <a:avLst/>
          </a:prstGeom>
          <a:noFill/>
        </p:spPr>
        <p:txBody>
          <a:bodyPr wrap="square" rtlCol="0">
            <a:spAutoFit/>
          </a:bodyPr>
          <a:lstStyle/>
          <a:p>
            <a:pPr algn="r"/>
            <a:r>
              <a:rPr lang="en-US" b="1" dirty="0" smtClean="0">
                <a:solidFill>
                  <a:srgbClr val="FFC000"/>
                </a:solidFill>
              </a:rPr>
              <a:t>Container</a:t>
            </a:r>
            <a:endParaRPr lang="en-US" b="1" dirty="0">
              <a:solidFill>
                <a:srgbClr val="FFC000"/>
              </a:solidFill>
            </a:endParaRPr>
          </a:p>
        </p:txBody>
      </p:sp>
      <p:sp>
        <p:nvSpPr>
          <p:cNvPr id="55" name="TextBox 54"/>
          <p:cNvSpPr txBox="1"/>
          <p:nvPr/>
        </p:nvSpPr>
        <p:spPr>
          <a:xfrm>
            <a:off x="6037648" y="1746794"/>
            <a:ext cx="1452669" cy="369332"/>
          </a:xfrm>
          <a:prstGeom prst="rect">
            <a:avLst/>
          </a:prstGeom>
          <a:noFill/>
        </p:spPr>
        <p:txBody>
          <a:bodyPr wrap="square" rtlCol="0">
            <a:spAutoFit/>
          </a:bodyPr>
          <a:lstStyle/>
          <a:p>
            <a:pPr algn="ctr"/>
            <a:r>
              <a:rPr lang="en-US" b="1" dirty="0" smtClean="0">
                <a:solidFill>
                  <a:schemeClr val="bg1">
                    <a:lumMod val="50000"/>
                  </a:schemeClr>
                </a:solidFill>
              </a:rPr>
              <a:t>item</a:t>
            </a:r>
            <a:endParaRPr lang="en-US" b="1" dirty="0">
              <a:solidFill>
                <a:schemeClr val="bg1">
                  <a:lumMod val="50000"/>
                </a:schemeClr>
              </a:solidFill>
            </a:endParaRPr>
          </a:p>
        </p:txBody>
      </p:sp>
      <p:grpSp>
        <p:nvGrpSpPr>
          <p:cNvPr id="56" name="Group 55"/>
          <p:cNvGrpSpPr/>
          <p:nvPr/>
        </p:nvGrpSpPr>
        <p:grpSpPr>
          <a:xfrm>
            <a:off x="3020631" y="1035313"/>
            <a:ext cx="2895600" cy="1162526"/>
            <a:chOff x="2414112" y="2039839"/>
            <a:chExt cx="5167618" cy="2239861"/>
          </a:xfrm>
        </p:grpSpPr>
        <p:cxnSp>
          <p:nvCxnSpPr>
            <p:cNvPr id="57" name="Straight Connector 56"/>
            <p:cNvCxnSpPr/>
            <p:nvPr/>
          </p:nvCxnSpPr>
          <p:spPr>
            <a:xfrm>
              <a:off x="2414112" y="3172351"/>
              <a:ext cx="5167618"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414112" y="4279698"/>
              <a:ext cx="5167618"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701823" y="2039839"/>
              <a:ext cx="0" cy="2239861"/>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2" idx="2"/>
            </p:cNvCxnSpPr>
            <p:nvPr/>
          </p:nvCxnSpPr>
          <p:spPr>
            <a:xfrm flipH="1" flipV="1">
              <a:off x="4989531" y="2039839"/>
              <a:ext cx="8390" cy="2239861"/>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277242" y="2039839"/>
              <a:ext cx="0" cy="2239861"/>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2414112" y="2039839"/>
              <a:ext cx="5167618" cy="2239861"/>
            </a:xfrm>
            <a:prstGeom prst="rect">
              <a:avLst/>
            </a:prstGeom>
            <a:noFill/>
            <a:ln w="28575" cap="flat" cmpd="sng" algn="ctr">
              <a:solidFill>
                <a:srgbClr val="FFC00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72" name="Straight Connector 71"/>
          <p:cNvCxnSpPr/>
          <p:nvPr/>
        </p:nvCxnSpPr>
        <p:spPr bwMode="auto">
          <a:xfrm flipH="1" flipV="1">
            <a:off x="5597987" y="1746794"/>
            <a:ext cx="861001" cy="184666"/>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cxnSp>
        <p:nvCxnSpPr>
          <p:cNvPr id="74" name="Straight Connector 73"/>
          <p:cNvCxnSpPr/>
          <p:nvPr/>
        </p:nvCxnSpPr>
        <p:spPr bwMode="auto">
          <a:xfrm flipH="1" flipV="1">
            <a:off x="5753092" y="1289594"/>
            <a:ext cx="705896" cy="641866"/>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552961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Grid Model (2)</a:t>
            </a:r>
            <a:endParaRPr lang="en-US" dirty="0"/>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14</a:t>
            </a:fld>
            <a:endParaRPr lang="en-US"/>
          </a:p>
        </p:txBody>
      </p:sp>
      <p:grpSp>
        <p:nvGrpSpPr>
          <p:cNvPr id="2" name="Group 1"/>
          <p:cNvGrpSpPr/>
          <p:nvPr/>
        </p:nvGrpSpPr>
        <p:grpSpPr>
          <a:xfrm>
            <a:off x="5070386" y="2279478"/>
            <a:ext cx="2895600" cy="2208650"/>
            <a:chOff x="5715000" y="2279478"/>
            <a:chExt cx="2895600" cy="2208650"/>
          </a:xfrm>
        </p:grpSpPr>
        <p:grpSp>
          <p:nvGrpSpPr>
            <p:cNvPr id="25" name="Group 24"/>
            <p:cNvGrpSpPr/>
            <p:nvPr/>
          </p:nvGrpSpPr>
          <p:grpSpPr>
            <a:xfrm>
              <a:off x="5715000" y="2763933"/>
              <a:ext cx="2895600" cy="1724195"/>
              <a:chOff x="2414112" y="2039837"/>
              <a:chExt cx="5167618" cy="3322040"/>
            </a:xfrm>
          </p:grpSpPr>
          <p:cxnSp>
            <p:nvCxnSpPr>
              <p:cNvPr id="26" name="Straight Connector 25"/>
              <p:cNvCxnSpPr/>
              <p:nvPr/>
            </p:nvCxnSpPr>
            <p:spPr>
              <a:xfrm>
                <a:off x="2414112" y="3172351"/>
                <a:ext cx="5167618"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14112" y="4279698"/>
                <a:ext cx="5167618"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701822" y="2039837"/>
                <a:ext cx="0" cy="332204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4989532" y="2039837"/>
                <a:ext cx="0" cy="332204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277242" y="2039837"/>
                <a:ext cx="0" cy="332204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2414112" y="2039837"/>
                <a:ext cx="5167618" cy="3322040"/>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2" name="TextBox 31"/>
            <p:cNvSpPr txBox="1"/>
            <p:nvPr/>
          </p:nvSpPr>
          <p:spPr>
            <a:xfrm>
              <a:off x="6355196" y="2279478"/>
              <a:ext cx="1722003" cy="461665"/>
            </a:xfrm>
            <a:prstGeom prst="rect">
              <a:avLst/>
            </a:prstGeom>
            <a:noFill/>
          </p:spPr>
          <p:txBody>
            <a:bodyPr wrap="square" rtlCol="0">
              <a:spAutoFit/>
            </a:bodyPr>
            <a:lstStyle/>
            <a:p>
              <a:pPr algn="ctr"/>
              <a:r>
                <a:rPr lang="en-US" sz="2400" b="1" dirty="0" smtClean="0"/>
                <a:t>Grid Area</a:t>
              </a:r>
              <a:endParaRPr lang="en-US" sz="2400" b="1" dirty="0"/>
            </a:p>
          </p:txBody>
        </p:sp>
        <p:sp>
          <p:nvSpPr>
            <p:cNvPr id="34" name="Rectangle 33"/>
            <p:cNvSpPr/>
            <p:nvPr/>
          </p:nvSpPr>
          <p:spPr bwMode="auto">
            <a:xfrm>
              <a:off x="6436550" y="2763933"/>
              <a:ext cx="1443099" cy="1162526"/>
            </a:xfrm>
            <a:prstGeom prst="rect">
              <a:avLst/>
            </a:prstGeom>
            <a:solidFill>
              <a:schemeClr val="accent6">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3" name="Group 2"/>
          <p:cNvGrpSpPr/>
          <p:nvPr/>
        </p:nvGrpSpPr>
        <p:grpSpPr>
          <a:xfrm>
            <a:off x="1219200" y="2270369"/>
            <a:ext cx="2895600" cy="2208650"/>
            <a:chOff x="1254214" y="2270369"/>
            <a:chExt cx="2895600" cy="2208650"/>
          </a:xfrm>
        </p:grpSpPr>
        <p:grpSp>
          <p:nvGrpSpPr>
            <p:cNvPr id="21" name="Group 20"/>
            <p:cNvGrpSpPr/>
            <p:nvPr/>
          </p:nvGrpSpPr>
          <p:grpSpPr>
            <a:xfrm>
              <a:off x="1254214" y="2754824"/>
              <a:ext cx="2895600" cy="1724195"/>
              <a:chOff x="2414112" y="2039837"/>
              <a:chExt cx="5167618" cy="3322040"/>
            </a:xfrm>
          </p:grpSpPr>
          <p:cxnSp>
            <p:nvCxnSpPr>
              <p:cNvPr id="10" name="Straight Connector 9"/>
              <p:cNvCxnSpPr/>
              <p:nvPr/>
            </p:nvCxnSpPr>
            <p:spPr>
              <a:xfrm>
                <a:off x="2414112" y="3172351"/>
                <a:ext cx="5167618"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14112" y="4279698"/>
                <a:ext cx="5167618"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701822" y="2039837"/>
                <a:ext cx="0" cy="332204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989532" y="2039837"/>
                <a:ext cx="0" cy="332204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277242" y="2039837"/>
                <a:ext cx="0" cy="332204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2414112" y="2039837"/>
                <a:ext cx="5167618" cy="3322040"/>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2" name="TextBox 21"/>
            <p:cNvSpPr txBox="1"/>
            <p:nvPr/>
          </p:nvSpPr>
          <p:spPr>
            <a:xfrm>
              <a:off x="1894411" y="2270369"/>
              <a:ext cx="1615206" cy="461665"/>
            </a:xfrm>
            <a:prstGeom prst="rect">
              <a:avLst/>
            </a:prstGeom>
            <a:noFill/>
          </p:spPr>
          <p:txBody>
            <a:bodyPr wrap="square" rtlCol="0">
              <a:spAutoFit/>
            </a:bodyPr>
            <a:lstStyle/>
            <a:p>
              <a:pPr algn="ctr"/>
              <a:r>
                <a:rPr lang="en-US" sz="2400" b="1" dirty="0" smtClean="0"/>
                <a:t>Grid Cell</a:t>
              </a:r>
              <a:endParaRPr lang="en-US" sz="2400" b="1" dirty="0"/>
            </a:p>
          </p:txBody>
        </p:sp>
        <p:sp>
          <p:nvSpPr>
            <p:cNvPr id="35" name="Rectangle 34"/>
            <p:cNvSpPr/>
            <p:nvPr/>
          </p:nvSpPr>
          <p:spPr bwMode="auto">
            <a:xfrm>
              <a:off x="1975764" y="3342618"/>
              <a:ext cx="726250" cy="572756"/>
            </a:xfrm>
            <a:prstGeom prst="rect">
              <a:avLst/>
            </a:prstGeom>
            <a:solidFill>
              <a:srgbClr val="FFC0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1759943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a:t>
            </a:r>
            <a:r>
              <a:rPr lang="th-TH" dirty="0" smtClean="0"/>
              <a:t>อย่างง่าย</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15</a:t>
            </a:fld>
            <a:endParaRPr lang="en-US"/>
          </a:p>
        </p:txBody>
      </p:sp>
      <p:sp>
        <p:nvSpPr>
          <p:cNvPr id="8" name="TextBox 7"/>
          <p:cNvSpPr txBox="1"/>
          <p:nvPr/>
        </p:nvSpPr>
        <p:spPr>
          <a:xfrm>
            <a:off x="457200" y="1052252"/>
            <a:ext cx="1905917" cy="400110"/>
          </a:xfrm>
          <a:prstGeom prst="rect">
            <a:avLst/>
          </a:prstGeom>
          <a:solidFill>
            <a:schemeClr val="accent4"/>
          </a:solidFill>
        </p:spPr>
        <p:txBody>
          <a:bodyPr wrap="square" rtlCol="0">
            <a:spAutoFit/>
          </a:bodyPr>
          <a:lstStyle/>
          <a:p>
            <a:r>
              <a:rPr lang="en-US" sz="2000" dirty="0">
                <a:solidFill>
                  <a:schemeClr val="bg1"/>
                </a:solidFill>
              </a:rPr>
              <a:t>HTML Content</a:t>
            </a:r>
          </a:p>
        </p:txBody>
      </p:sp>
      <p:sp>
        <p:nvSpPr>
          <p:cNvPr id="9" name="TextBox 8"/>
          <p:cNvSpPr txBox="1"/>
          <p:nvPr/>
        </p:nvSpPr>
        <p:spPr>
          <a:xfrm>
            <a:off x="4953000" y="1052252"/>
            <a:ext cx="1483098" cy="400110"/>
          </a:xfrm>
          <a:prstGeom prst="rect">
            <a:avLst/>
          </a:prstGeom>
          <a:solidFill>
            <a:schemeClr val="accent4"/>
          </a:solidFill>
        </p:spPr>
        <p:txBody>
          <a:bodyPr wrap="none" rtlCol="0">
            <a:spAutoFit/>
          </a:bodyPr>
          <a:lstStyle/>
          <a:p>
            <a:r>
              <a:rPr lang="en-US" sz="2000" dirty="0">
                <a:solidFill>
                  <a:schemeClr val="bg1"/>
                </a:solidFill>
              </a:rPr>
              <a:t>CSS Styles</a:t>
            </a:r>
          </a:p>
        </p:txBody>
      </p:sp>
      <p:sp>
        <p:nvSpPr>
          <p:cNvPr id="15" name="TextBox 14"/>
          <p:cNvSpPr txBox="1"/>
          <p:nvPr/>
        </p:nvSpPr>
        <p:spPr>
          <a:xfrm>
            <a:off x="4953000" y="1450300"/>
            <a:ext cx="3775393" cy="2062103"/>
          </a:xfrm>
          <a:prstGeom prst="rect">
            <a:avLst/>
          </a:prstGeom>
          <a:solidFill>
            <a:schemeClr val="bg1"/>
          </a:solidFill>
          <a:ln>
            <a:solidFill>
              <a:schemeClr val="bg1">
                <a:lumMod val="50000"/>
              </a:schemeClr>
            </a:solidFill>
          </a:ln>
        </p:spPr>
        <p:txBody>
          <a:bodyPr wrap="none" rtlCol="0">
            <a:spAutoFit/>
          </a:bodyPr>
          <a:lstStyle/>
          <a:p>
            <a:r>
              <a:rPr lang="en-US" sz="1600" dirty="0" smtClean="0">
                <a:latin typeface="Consolas" panose="020B0609020204030204" pitchFamily="49" charset="0"/>
              </a:rPr>
              <a:t>.</a:t>
            </a:r>
            <a:r>
              <a:rPr lang="en-US" sz="1600" dirty="0">
                <a:latin typeface="Consolas" panose="020B0609020204030204" pitchFamily="49" charset="0"/>
              </a:rPr>
              <a:t>container {</a:t>
            </a:r>
          </a:p>
          <a:p>
            <a:r>
              <a:rPr lang="en-US" sz="1600" dirty="0" smtClean="0">
                <a:latin typeface="Consolas" panose="020B0609020204030204" pitchFamily="49" charset="0"/>
              </a:rPr>
              <a:t>   </a:t>
            </a:r>
            <a:r>
              <a:rPr lang="en-US" sz="1600" dirty="0">
                <a:solidFill>
                  <a:srgbClr val="FF0000"/>
                </a:solidFill>
                <a:latin typeface="Consolas" panose="020B0609020204030204" pitchFamily="49" charset="0"/>
              </a:rPr>
              <a:t>display: grid;</a:t>
            </a:r>
          </a:p>
          <a:p>
            <a:r>
              <a:rPr lang="en-US" sz="1600" dirty="0" smtClean="0">
                <a:latin typeface="Consolas" panose="020B0609020204030204" pitchFamily="49" charset="0"/>
              </a:rPr>
              <a:t>   </a:t>
            </a:r>
            <a:r>
              <a:rPr lang="en-US" sz="1600" dirty="0">
                <a:latin typeface="Consolas" panose="020B0609020204030204" pitchFamily="49" charset="0"/>
              </a:rPr>
              <a:t>border: 3px solid blue;</a:t>
            </a:r>
          </a:p>
          <a:p>
            <a:r>
              <a:rPr lang="en-US" sz="1600" dirty="0" smtClean="0">
                <a:latin typeface="Consolas" panose="020B0609020204030204" pitchFamily="49" charset="0"/>
              </a:rPr>
              <a:t>}</a:t>
            </a:r>
            <a:endParaRPr lang="en-US" sz="1600" dirty="0">
              <a:latin typeface="Consolas" panose="020B0609020204030204" pitchFamily="49" charset="0"/>
            </a:endParaRPr>
          </a:p>
          <a:p>
            <a:endParaRPr lang="en-US" sz="1600" dirty="0">
              <a:latin typeface="Consolas" panose="020B0609020204030204" pitchFamily="49" charset="0"/>
            </a:endParaRPr>
          </a:p>
          <a:p>
            <a:r>
              <a:rPr lang="en-US" sz="1600" dirty="0" smtClean="0">
                <a:latin typeface="Consolas" panose="020B0609020204030204" pitchFamily="49" charset="0"/>
              </a:rPr>
              <a:t>.</a:t>
            </a:r>
            <a:r>
              <a:rPr lang="en-US" sz="1600" dirty="0" err="1">
                <a:latin typeface="Consolas" panose="020B0609020204030204" pitchFamily="49" charset="0"/>
              </a:rPr>
              <a:t>item:nth-child</a:t>
            </a:r>
            <a:r>
              <a:rPr lang="en-US" sz="1600" dirty="0">
                <a:latin typeface="Consolas" panose="020B0609020204030204" pitchFamily="49" charset="0"/>
              </a:rPr>
              <a:t>(even) {</a:t>
            </a:r>
          </a:p>
          <a:p>
            <a:r>
              <a:rPr lang="en-US" sz="1600" dirty="0" smtClean="0">
                <a:latin typeface="Consolas" panose="020B0609020204030204" pitchFamily="49" charset="0"/>
              </a:rPr>
              <a:t>   </a:t>
            </a:r>
            <a:r>
              <a:rPr lang="en-US" sz="1600" dirty="0">
                <a:latin typeface="Consolas" panose="020B0609020204030204" pitchFamily="49" charset="0"/>
              </a:rPr>
              <a:t>background-color: </a:t>
            </a:r>
            <a:r>
              <a:rPr lang="en-US" sz="1600" dirty="0" err="1">
                <a:latin typeface="Consolas" panose="020B0609020204030204" pitchFamily="49" charset="0"/>
              </a:rPr>
              <a:t>lightblue</a:t>
            </a:r>
            <a:r>
              <a:rPr lang="en-US" sz="1600" dirty="0">
                <a:latin typeface="Consolas" panose="020B0609020204030204" pitchFamily="49" charset="0"/>
              </a:rPr>
              <a:t>;</a:t>
            </a:r>
          </a:p>
          <a:p>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17" name="TextBox 16"/>
          <p:cNvSpPr txBox="1"/>
          <p:nvPr/>
        </p:nvSpPr>
        <p:spPr>
          <a:xfrm>
            <a:off x="7309585" y="923253"/>
            <a:ext cx="1475749" cy="830997"/>
          </a:xfrm>
          <a:prstGeom prst="rect">
            <a:avLst/>
          </a:prstGeom>
          <a:solidFill>
            <a:schemeClr val="accent2">
              <a:lumMod val="40000"/>
              <a:lumOff val="60000"/>
            </a:schemeClr>
          </a:solidFill>
        </p:spPr>
        <p:txBody>
          <a:bodyPr wrap="square" rtlCol="0">
            <a:spAutoFit/>
          </a:bodyPr>
          <a:lstStyle/>
          <a:p>
            <a:r>
              <a:rPr lang="th-TH" sz="2400" dirty="0" smtClean="0">
                <a:latin typeface="Angsana New" panose="02020603050405020304" pitchFamily="18" charset="-34"/>
              </a:rPr>
              <a:t>กำหนด </a:t>
            </a:r>
            <a:r>
              <a:rPr lang="en-US" sz="2400" dirty="0" smtClean="0">
                <a:latin typeface="Angsana New" panose="02020603050405020304" pitchFamily="18" charset="-34"/>
              </a:rPr>
              <a:t>grid container</a:t>
            </a:r>
            <a:endParaRPr lang="en-US" sz="2400" dirty="0">
              <a:latin typeface="Angsana New" panose="02020603050405020304" pitchFamily="18" charset="-34"/>
            </a:endParaRPr>
          </a:p>
        </p:txBody>
      </p:sp>
      <p:cxnSp>
        <p:nvCxnSpPr>
          <p:cNvPr id="19" name="Straight Arrow Connector 18"/>
          <p:cNvCxnSpPr/>
          <p:nvPr/>
        </p:nvCxnSpPr>
        <p:spPr bwMode="auto">
          <a:xfrm flipH="1">
            <a:off x="6930842" y="1614918"/>
            <a:ext cx="358646" cy="1393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Rectangle 19"/>
          <p:cNvSpPr/>
          <p:nvPr/>
        </p:nvSpPr>
        <p:spPr>
          <a:xfrm>
            <a:off x="457200" y="1450300"/>
            <a:ext cx="3581400" cy="2893100"/>
          </a:xfrm>
          <a:prstGeom prst="rect">
            <a:avLst/>
          </a:prstGeom>
          <a:ln>
            <a:solidFill>
              <a:schemeClr val="bg1">
                <a:lumMod val="50000"/>
              </a:schemeClr>
            </a:solidFill>
          </a:ln>
        </p:spPr>
        <p:txBody>
          <a:bodyPr wrap="square">
            <a:spAutoFit/>
          </a:bodyPr>
          <a:lstStyle/>
          <a:p>
            <a:r>
              <a:rPr lang="en-US" sz="1600" dirty="0">
                <a:latin typeface="Consolas" panose="020B0609020204030204" pitchFamily="49" charset="0"/>
              </a:rPr>
              <a:t>&lt;section class="container"&gt;</a:t>
            </a:r>
          </a:p>
          <a:p>
            <a:r>
              <a:rPr lang="en-US" sz="1600" dirty="0">
                <a:latin typeface="Consolas" panose="020B0609020204030204" pitchFamily="49" charset="0"/>
              </a:rPr>
              <a:t>  &lt;div class="item"&gt;1&lt;/div&gt;</a:t>
            </a:r>
          </a:p>
          <a:p>
            <a:r>
              <a:rPr lang="en-US" sz="1600" dirty="0">
                <a:latin typeface="Consolas" panose="020B0609020204030204" pitchFamily="49" charset="0"/>
              </a:rPr>
              <a:t>  &lt;div class="item"&gt;2&lt;/div&gt;</a:t>
            </a:r>
          </a:p>
          <a:p>
            <a:r>
              <a:rPr lang="en-US" sz="1600" dirty="0">
                <a:latin typeface="Consolas" panose="020B0609020204030204" pitchFamily="49" charset="0"/>
              </a:rPr>
              <a:t>  &lt;div class="item"&gt;3&lt;/div&gt;</a:t>
            </a:r>
          </a:p>
          <a:p>
            <a:r>
              <a:rPr lang="en-US" sz="1600" dirty="0">
                <a:latin typeface="Consolas" panose="020B0609020204030204" pitchFamily="49" charset="0"/>
              </a:rPr>
              <a:t>  &lt;div class="item"&gt;4&lt;/div&gt;</a:t>
            </a:r>
          </a:p>
          <a:p>
            <a:r>
              <a:rPr lang="en-US" sz="1600" dirty="0">
                <a:latin typeface="Consolas" panose="020B0609020204030204" pitchFamily="49" charset="0"/>
              </a:rPr>
              <a:t>  &lt;div class="item"&gt;5&lt;/div&gt;</a:t>
            </a:r>
          </a:p>
          <a:p>
            <a:r>
              <a:rPr lang="en-US" sz="1600" dirty="0">
                <a:latin typeface="Consolas" panose="020B0609020204030204" pitchFamily="49" charset="0"/>
              </a:rPr>
              <a:t>  &lt;div class="item"&gt;6&lt;/div&gt;</a:t>
            </a:r>
          </a:p>
          <a:p>
            <a:r>
              <a:rPr lang="en-US" sz="1600" dirty="0">
                <a:latin typeface="Consolas" panose="020B0609020204030204" pitchFamily="49" charset="0"/>
              </a:rPr>
              <a:t>  &lt;div class="item"&gt;7&lt;/div&gt;</a:t>
            </a:r>
          </a:p>
          <a:p>
            <a:r>
              <a:rPr lang="en-US" sz="1600" dirty="0">
                <a:latin typeface="Consolas" panose="020B0609020204030204" pitchFamily="49" charset="0"/>
              </a:rPr>
              <a:t>  &lt;div class="item"&gt;8&lt;/div&gt;</a:t>
            </a:r>
          </a:p>
          <a:p>
            <a:r>
              <a:rPr lang="en-US" sz="1600" dirty="0">
                <a:latin typeface="Consolas" panose="020B0609020204030204" pitchFamily="49" charset="0"/>
              </a:rPr>
              <a:t>  &lt;div class="item"&gt;9&lt;/div&gt;</a:t>
            </a:r>
          </a:p>
          <a:p>
            <a:r>
              <a:rPr lang="en-US" sz="1600" dirty="0">
                <a:latin typeface="Consolas" panose="020B0609020204030204" pitchFamily="49" charset="0"/>
              </a:rPr>
              <a:t>&lt;/section&gt;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196" y="3962400"/>
            <a:ext cx="3429000" cy="1813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2443424" y="4507019"/>
            <a:ext cx="2589883" cy="1200329"/>
          </a:xfrm>
          <a:prstGeom prst="rect">
            <a:avLst/>
          </a:prstGeom>
          <a:solidFill>
            <a:schemeClr val="accent6">
              <a:lumMod val="20000"/>
              <a:lumOff val="80000"/>
            </a:schemeClr>
          </a:solidFill>
        </p:spPr>
        <p:txBody>
          <a:bodyPr wrap="square" rtlCol="0">
            <a:spAutoFit/>
          </a:bodyPr>
          <a:lstStyle/>
          <a:p>
            <a:r>
              <a:rPr lang="th-TH" sz="2400" dirty="0" smtClean="0">
                <a:latin typeface="Angsana New" panose="02020603050405020304" pitchFamily="18" charset="-34"/>
              </a:rPr>
              <a:t>ไม่ระบุ </a:t>
            </a:r>
            <a:r>
              <a:rPr lang="en-US" sz="2400" dirty="0" smtClean="0">
                <a:latin typeface="Angsana New" panose="02020603050405020304" pitchFamily="18" charset="-34"/>
              </a:rPr>
              <a:t>row, column</a:t>
            </a:r>
          </a:p>
          <a:p>
            <a:r>
              <a:rPr lang="en-US" sz="2400" dirty="0" smtClean="0">
                <a:latin typeface="Angsana New" panose="02020603050405020304" pitchFamily="18" charset="-34"/>
              </a:rPr>
              <a:t>Item </a:t>
            </a:r>
            <a:r>
              <a:rPr lang="th-TH" sz="2400" dirty="0" smtClean="0">
                <a:latin typeface="Angsana New" panose="02020603050405020304" pitchFamily="18" charset="-34"/>
              </a:rPr>
              <a:t>ใช้ </a:t>
            </a:r>
            <a:r>
              <a:rPr lang="en-US" sz="2400" dirty="0" smtClean="0">
                <a:latin typeface="Angsana New" panose="02020603050405020304" pitchFamily="18" charset="-34"/>
              </a:rPr>
              <a:t>row </a:t>
            </a:r>
            <a:r>
              <a:rPr lang="th-TH" sz="2400" dirty="0" smtClean="0">
                <a:latin typeface="Angsana New" panose="02020603050405020304" pitchFamily="18" charset="-34"/>
              </a:rPr>
              <a:t>และ </a:t>
            </a:r>
            <a:r>
              <a:rPr lang="en-US" sz="2400" dirty="0" smtClean="0">
                <a:latin typeface="Angsana New" panose="02020603050405020304" pitchFamily="18" charset="-34"/>
              </a:rPr>
              <a:t>column </a:t>
            </a:r>
            <a:r>
              <a:rPr lang="th-TH" sz="2400" dirty="0" smtClean="0">
                <a:latin typeface="Angsana New" panose="02020603050405020304" pitchFamily="18" charset="-34"/>
              </a:rPr>
              <a:t>แบบปริยาย</a:t>
            </a:r>
            <a:endParaRPr lang="en-US" sz="2400" dirty="0">
              <a:latin typeface="Angsana New" panose="02020603050405020304" pitchFamily="18" charset="-34"/>
            </a:endParaRPr>
          </a:p>
        </p:txBody>
      </p:sp>
    </p:spTree>
    <p:extLst>
      <p:ext uri="{BB962C8B-B14F-4D97-AF65-F5344CB8AC3E}">
        <p14:creationId xmlns:p14="http://schemas.microsoft.com/office/powerpoint/2010/main" val="2117067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กำหนดขนาดของ </a:t>
            </a:r>
            <a:r>
              <a:rPr lang="en-US" dirty="0" smtClean="0"/>
              <a:t>track </a:t>
            </a:r>
            <a:r>
              <a:rPr lang="th-TH" dirty="0" smtClean="0"/>
              <a:t>ใน </a:t>
            </a:r>
            <a:r>
              <a:rPr lang="en-US" dirty="0" smtClean="0"/>
              <a:t>container</a:t>
            </a:r>
            <a:r>
              <a:rPr lang="th-TH" dirty="0" smtClean="0"/>
              <a:t> โดย </a:t>
            </a:r>
            <a:r>
              <a:rPr lang="en-US" dirty="0" smtClean="0"/>
              <a:t>template</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dirty="0" smtClean="0"/>
              <a:t>CS 485 Web </a:t>
            </a:r>
            <a:r>
              <a:rPr lang="en-US" dirty="0" err="1" smtClean="0"/>
              <a:t>ApplicationDevelopment</a:t>
            </a:r>
            <a:r>
              <a:rPr lang="en-US" dirty="0" smtClean="0"/>
              <a:t> © 2016 by Y. </a:t>
            </a:r>
            <a:r>
              <a:rPr lang="en-US" dirty="0" err="1" smtClean="0"/>
              <a:t>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16</a:t>
            </a:fld>
            <a:endParaRPr lang="en-US"/>
          </a:p>
        </p:txBody>
      </p:sp>
      <p:sp>
        <p:nvSpPr>
          <p:cNvPr id="6" name="Rectangle 5"/>
          <p:cNvSpPr/>
          <p:nvPr/>
        </p:nvSpPr>
        <p:spPr>
          <a:xfrm>
            <a:off x="228600" y="1677913"/>
            <a:ext cx="4419600" cy="1323439"/>
          </a:xfrm>
          <a:prstGeom prst="rect">
            <a:avLst/>
          </a:prstGeom>
          <a:solidFill>
            <a:schemeClr val="bg1"/>
          </a:solidFill>
          <a:ln>
            <a:solidFill>
              <a:schemeClr val="bg1">
                <a:lumMod val="50000"/>
              </a:schemeClr>
            </a:solidFill>
          </a:ln>
        </p:spPr>
        <p:txBody>
          <a:bodyPr wrap="square">
            <a:spAutoFit/>
          </a:bodyPr>
          <a:lstStyle/>
          <a:p>
            <a:r>
              <a:rPr lang="en-US" sz="1600" dirty="0" smtClean="0">
                <a:latin typeface="Consolas" panose="020B0609020204030204" pitchFamily="49" charset="0"/>
              </a:rPr>
              <a:t>.</a:t>
            </a:r>
            <a:r>
              <a:rPr lang="en-US" sz="1600" dirty="0">
                <a:latin typeface="Consolas" panose="020B0609020204030204" pitchFamily="49" charset="0"/>
              </a:rPr>
              <a:t>container {</a:t>
            </a:r>
          </a:p>
          <a:p>
            <a:r>
              <a:rPr lang="en-US" sz="1600" dirty="0" smtClean="0">
                <a:latin typeface="Consolas" panose="020B0609020204030204" pitchFamily="49" charset="0"/>
              </a:rPr>
              <a:t>   display</a:t>
            </a:r>
            <a:r>
              <a:rPr lang="en-US" sz="1600" dirty="0">
                <a:latin typeface="Consolas" panose="020B0609020204030204" pitchFamily="49" charset="0"/>
              </a:rPr>
              <a:t>: grid;</a:t>
            </a:r>
          </a:p>
          <a:p>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grid-template-columns</a:t>
            </a:r>
            <a:r>
              <a:rPr lang="en-US" sz="1600" dirty="0">
                <a:solidFill>
                  <a:srgbClr val="FF0000"/>
                </a:solidFill>
                <a:latin typeface="Consolas" panose="020B0609020204030204" pitchFamily="49" charset="0"/>
              </a:rPr>
              <a:t>: 1fr </a:t>
            </a:r>
            <a:r>
              <a:rPr lang="en-US" sz="1600" dirty="0" err="1">
                <a:solidFill>
                  <a:srgbClr val="FF0000"/>
                </a:solidFill>
                <a:latin typeface="Consolas" panose="020B0609020204030204" pitchFamily="49" charset="0"/>
              </a:rPr>
              <a:t>1fr</a:t>
            </a:r>
            <a:r>
              <a:rPr lang="en-US" sz="1600" dirty="0">
                <a:solidFill>
                  <a:srgbClr val="FF0000"/>
                </a:solidFill>
                <a:latin typeface="Consolas" panose="020B0609020204030204" pitchFamily="49" charset="0"/>
              </a:rPr>
              <a:t> </a:t>
            </a:r>
            <a:r>
              <a:rPr lang="en-US" sz="1600" dirty="0" err="1">
                <a:solidFill>
                  <a:srgbClr val="FF0000"/>
                </a:solidFill>
                <a:latin typeface="Consolas" panose="020B0609020204030204" pitchFamily="49" charset="0"/>
              </a:rPr>
              <a:t>1fr</a:t>
            </a:r>
            <a:r>
              <a:rPr lang="en-US" sz="1600" dirty="0">
                <a:solidFill>
                  <a:srgbClr val="FF0000"/>
                </a:solidFill>
                <a:latin typeface="Consolas" panose="020B0609020204030204" pitchFamily="49" charset="0"/>
              </a:rPr>
              <a:t>;</a:t>
            </a:r>
          </a:p>
          <a:p>
            <a:r>
              <a:rPr lang="en-US" sz="1600" dirty="0" smtClean="0">
                <a:latin typeface="Consolas" panose="020B0609020204030204" pitchFamily="49" charset="0"/>
              </a:rPr>
              <a:t>   border</a:t>
            </a:r>
            <a:r>
              <a:rPr lang="en-US" sz="1600" dirty="0">
                <a:latin typeface="Consolas" panose="020B0609020204030204" pitchFamily="49" charset="0"/>
              </a:rPr>
              <a:t>: 3px solid blue;</a:t>
            </a:r>
          </a:p>
          <a:p>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7" name="TextBox 6"/>
          <p:cNvSpPr txBox="1"/>
          <p:nvPr/>
        </p:nvSpPr>
        <p:spPr>
          <a:xfrm>
            <a:off x="228600" y="1277803"/>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sp>
        <p:nvSpPr>
          <p:cNvPr id="9" name="TextBox 8"/>
          <p:cNvSpPr txBox="1"/>
          <p:nvPr/>
        </p:nvSpPr>
        <p:spPr>
          <a:xfrm>
            <a:off x="3962400" y="1062359"/>
            <a:ext cx="4038600" cy="830997"/>
          </a:xfrm>
          <a:prstGeom prst="rect">
            <a:avLst/>
          </a:prstGeom>
          <a:solidFill>
            <a:schemeClr val="accent2">
              <a:lumMod val="40000"/>
              <a:lumOff val="60000"/>
            </a:schemeClr>
          </a:solidFill>
        </p:spPr>
        <p:txBody>
          <a:bodyPr wrap="square" rtlCol="0">
            <a:spAutoFit/>
          </a:bodyPr>
          <a:lstStyle/>
          <a:p>
            <a:r>
              <a:rPr lang="th-TH" sz="2400" dirty="0" smtClean="0">
                <a:latin typeface="Angsana New" panose="02020603050405020304" pitchFamily="18" charset="-34"/>
              </a:rPr>
              <a:t>กำหนด </a:t>
            </a:r>
            <a:r>
              <a:rPr lang="en-US" sz="2400" dirty="0" smtClean="0">
                <a:latin typeface="Angsana New" panose="02020603050405020304" pitchFamily="18" charset="-34"/>
              </a:rPr>
              <a:t>template </a:t>
            </a:r>
            <a:r>
              <a:rPr lang="th-TH" sz="2400" dirty="0" smtClean="0">
                <a:latin typeface="Angsana New" panose="02020603050405020304" pitchFamily="18" charset="-34"/>
              </a:rPr>
              <a:t>ของ </a:t>
            </a:r>
            <a:r>
              <a:rPr lang="en-US" sz="2400" dirty="0" smtClean="0">
                <a:latin typeface="Angsana New" panose="02020603050405020304" pitchFamily="18" charset="-34"/>
              </a:rPr>
              <a:t>column </a:t>
            </a:r>
            <a:r>
              <a:rPr lang="th-TH" sz="2400" dirty="0" smtClean="0">
                <a:latin typeface="Angsana New" panose="02020603050405020304" pitchFamily="18" charset="-34"/>
              </a:rPr>
              <a:t>เป็น</a:t>
            </a:r>
            <a:r>
              <a:rPr lang="en-US" sz="2400" dirty="0" smtClean="0">
                <a:latin typeface="Angsana New" panose="02020603050405020304" pitchFamily="18" charset="-34"/>
              </a:rPr>
              <a:t> 3 columns </a:t>
            </a:r>
            <a:r>
              <a:rPr lang="th-TH" sz="2400" dirty="0" smtClean="0">
                <a:latin typeface="Angsana New" panose="02020603050405020304" pitchFamily="18" charset="-34"/>
              </a:rPr>
              <a:t>แต่ละ </a:t>
            </a:r>
            <a:r>
              <a:rPr lang="en-US" sz="2400" dirty="0" smtClean="0">
                <a:latin typeface="Angsana New" panose="02020603050405020304" pitchFamily="18" charset="-34"/>
              </a:rPr>
              <a:t>column </a:t>
            </a:r>
            <a:r>
              <a:rPr lang="th-TH" sz="2400" dirty="0" smtClean="0">
                <a:latin typeface="Angsana New" panose="02020603050405020304" pitchFamily="18" charset="-34"/>
              </a:rPr>
              <a:t>มีขนาด </a:t>
            </a:r>
            <a:r>
              <a:rPr lang="en-US" sz="2400" dirty="0" smtClean="0">
                <a:latin typeface="Angsana New" panose="02020603050405020304" pitchFamily="18" charset="-34"/>
              </a:rPr>
              <a:t>1 </a:t>
            </a:r>
            <a:r>
              <a:rPr lang="en-US" sz="2400" dirty="0" err="1" smtClean="0">
                <a:latin typeface="Angsana New" panose="02020603050405020304" pitchFamily="18" charset="-34"/>
              </a:rPr>
              <a:t>fr</a:t>
            </a:r>
            <a:r>
              <a:rPr lang="en-US" sz="2400" dirty="0" smtClean="0">
                <a:latin typeface="Angsana New" panose="02020603050405020304" pitchFamily="18" charset="-34"/>
              </a:rPr>
              <a:t> (fraction)</a:t>
            </a:r>
            <a:endParaRPr lang="en-US" sz="2400" dirty="0">
              <a:latin typeface="Angsana New" panose="02020603050405020304" pitchFamily="18" charset="-34"/>
            </a:endParaRPr>
          </a:p>
        </p:txBody>
      </p:sp>
      <p:cxnSp>
        <p:nvCxnSpPr>
          <p:cNvPr id="10" name="Straight Arrow Connector 9"/>
          <p:cNvCxnSpPr/>
          <p:nvPr/>
        </p:nvCxnSpPr>
        <p:spPr bwMode="auto">
          <a:xfrm flipH="1">
            <a:off x="3733801" y="1862295"/>
            <a:ext cx="457198"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1944" y="2052795"/>
            <a:ext cx="3113456" cy="658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221901" y="4145340"/>
            <a:ext cx="4419600" cy="1569660"/>
          </a:xfrm>
          <a:prstGeom prst="rect">
            <a:avLst/>
          </a:prstGeom>
          <a:solidFill>
            <a:schemeClr val="bg1"/>
          </a:solidFill>
          <a:ln>
            <a:solidFill>
              <a:schemeClr val="bg1">
                <a:lumMod val="50000"/>
              </a:schemeClr>
            </a:solidFill>
          </a:ln>
        </p:spPr>
        <p:txBody>
          <a:bodyPr wrap="square">
            <a:spAutoFit/>
          </a:bodyPr>
          <a:lstStyle/>
          <a:p>
            <a:r>
              <a:rPr lang="en-US" sz="1600" dirty="0" smtClean="0">
                <a:latin typeface="Consolas" panose="020B0609020204030204" pitchFamily="49" charset="0"/>
              </a:rPr>
              <a:t>.</a:t>
            </a:r>
            <a:r>
              <a:rPr lang="en-US" sz="1600" dirty="0">
                <a:latin typeface="Consolas" panose="020B0609020204030204" pitchFamily="49" charset="0"/>
              </a:rPr>
              <a:t>container {</a:t>
            </a:r>
          </a:p>
          <a:p>
            <a:r>
              <a:rPr lang="en-US" sz="1600" dirty="0" smtClean="0">
                <a:latin typeface="Consolas" panose="020B0609020204030204" pitchFamily="49" charset="0"/>
              </a:rPr>
              <a:t>   display</a:t>
            </a:r>
            <a:r>
              <a:rPr lang="en-US" sz="1600" dirty="0">
                <a:latin typeface="Consolas" panose="020B0609020204030204" pitchFamily="49" charset="0"/>
              </a:rPr>
              <a:t>: grid</a:t>
            </a:r>
            <a:r>
              <a:rPr lang="en-US" sz="1600" dirty="0" smtClean="0">
                <a:latin typeface="Consolas" panose="020B0609020204030204" pitchFamily="49" charset="0"/>
              </a:rPr>
              <a:t>;</a:t>
            </a:r>
          </a:p>
          <a:p>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grid-template-rows</a:t>
            </a:r>
            <a:r>
              <a:rPr lang="en-US" sz="1600" dirty="0">
                <a:solidFill>
                  <a:srgbClr val="FF0000"/>
                </a:solidFill>
                <a:latin typeface="Consolas" panose="020B0609020204030204" pitchFamily="49" charset="0"/>
              </a:rPr>
              <a:t>: 20vh </a:t>
            </a:r>
            <a:r>
              <a:rPr lang="en-US" sz="1600" dirty="0" err="1">
                <a:solidFill>
                  <a:srgbClr val="FF0000"/>
                </a:solidFill>
                <a:latin typeface="Consolas" panose="020B0609020204030204" pitchFamily="49" charset="0"/>
              </a:rPr>
              <a:t>20vh</a:t>
            </a:r>
            <a:r>
              <a:rPr lang="en-US" sz="1600" dirty="0">
                <a:solidFill>
                  <a:srgbClr val="FF0000"/>
                </a:solidFill>
                <a:latin typeface="Consolas" panose="020B0609020204030204" pitchFamily="49" charset="0"/>
              </a:rPr>
              <a:t> auto;</a:t>
            </a:r>
          </a:p>
          <a:p>
            <a:r>
              <a:rPr lang="en-US" sz="1600" dirty="0" smtClean="0">
                <a:latin typeface="Consolas" panose="020B0609020204030204" pitchFamily="49" charset="0"/>
              </a:rPr>
              <a:t>   </a:t>
            </a:r>
            <a:r>
              <a:rPr lang="en-US" sz="1600" dirty="0">
                <a:latin typeface="Consolas" panose="020B0609020204030204" pitchFamily="49" charset="0"/>
              </a:rPr>
              <a:t>grid-template-columns: 1fr </a:t>
            </a:r>
            <a:r>
              <a:rPr lang="en-US" sz="1600" dirty="0" err="1">
                <a:latin typeface="Consolas" panose="020B0609020204030204" pitchFamily="49" charset="0"/>
              </a:rPr>
              <a:t>1fr</a:t>
            </a:r>
            <a:r>
              <a:rPr lang="en-US" sz="1600" dirty="0">
                <a:latin typeface="Consolas" panose="020B0609020204030204" pitchFamily="49" charset="0"/>
              </a:rPr>
              <a:t> </a:t>
            </a:r>
            <a:r>
              <a:rPr lang="en-US" sz="1600" dirty="0" err="1">
                <a:latin typeface="Consolas" panose="020B0609020204030204" pitchFamily="49" charset="0"/>
              </a:rPr>
              <a:t>1fr</a:t>
            </a:r>
            <a:r>
              <a:rPr lang="en-US" sz="1600" dirty="0" smtClean="0">
                <a:latin typeface="Consolas" panose="020B0609020204030204" pitchFamily="49" charset="0"/>
              </a:rPr>
              <a:t>;</a:t>
            </a:r>
          </a:p>
          <a:p>
            <a:r>
              <a:rPr lang="en-US" sz="1600" dirty="0" smtClean="0">
                <a:latin typeface="Consolas" panose="020B0609020204030204" pitchFamily="49" charset="0"/>
              </a:rPr>
              <a:t>   border</a:t>
            </a:r>
            <a:r>
              <a:rPr lang="en-US" sz="1600" dirty="0">
                <a:latin typeface="Consolas" panose="020B0609020204030204" pitchFamily="49" charset="0"/>
              </a:rPr>
              <a:t>: 3px solid blue;</a:t>
            </a:r>
          </a:p>
          <a:p>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16" name="TextBox 15"/>
          <p:cNvSpPr txBox="1"/>
          <p:nvPr/>
        </p:nvSpPr>
        <p:spPr>
          <a:xfrm>
            <a:off x="221901" y="3745230"/>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sp>
        <p:nvSpPr>
          <p:cNvPr id="17" name="TextBox 16"/>
          <p:cNvSpPr txBox="1"/>
          <p:nvPr/>
        </p:nvSpPr>
        <p:spPr>
          <a:xfrm>
            <a:off x="2057400" y="3129393"/>
            <a:ext cx="3744544" cy="1200329"/>
          </a:xfrm>
          <a:prstGeom prst="rect">
            <a:avLst/>
          </a:prstGeom>
          <a:solidFill>
            <a:schemeClr val="accent2">
              <a:lumMod val="40000"/>
              <a:lumOff val="60000"/>
            </a:schemeClr>
          </a:solidFill>
        </p:spPr>
        <p:txBody>
          <a:bodyPr wrap="square" rtlCol="0">
            <a:spAutoFit/>
          </a:bodyPr>
          <a:lstStyle/>
          <a:p>
            <a:r>
              <a:rPr lang="th-TH" sz="2400" dirty="0" smtClean="0">
                <a:latin typeface="Angsana New" panose="02020603050405020304" pitchFamily="18" charset="-34"/>
              </a:rPr>
              <a:t>กำหนด </a:t>
            </a:r>
            <a:r>
              <a:rPr lang="en-US" sz="2400" dirty="0" smtClean="0">
                <a:latin typeface="Angsana New" panose="02020603050405020304" pitchFamily="18" charset="-34"/>
              </a:rPr>
              <a:t>template </a:t>
            </a:r>
            <a:r>
              <a:rPr lang="th-TH" sz="2400" dirty="0" smtClean="0">
                <a:latin typeface="Angsana New" panose="02020603050405020304" pitchFamily="18" charset="-34"/>
              </a:rPr>
              <a:t>ของ </a:t>
            </a:r>
            <a:r>
              <a:rPr lang="en-US" sz="2400" dirty="0" smtClean="0">
                <a:latin typeface="Angsana New" panose="02020603050405020304" pitchFamily="18" charset="-34"/>
              </a:rPr>
              <a:t>rows </a:t>
            </a:r>
            <a:r>
              <a:rPr lang="th-TH" sz="2400" dirty="0" smtClean="0">
                <a:latin typeface="Angsana New" panose="02020603050405020304" pitchFamily="18" charset="-34"/>
              </a:rPr>
              <a:t>เป็น</a:t>
            </a:r>
            <a:r>
              <a:rPr lang="en-US" sz="2400" dirty="0" smtClean="0">
                <a:latin typeface="Angsana New" panose="02020603050405020304" pitchFamily="18" charset="-34"/>
              </a:rPr>
              <a:t> 3 </a:t>
            </a:r>
            <a:r>
              <a:rPr lang="th-TH" sz="2400" dirty="0" smtClean="0">
                <a:latin typeface="Angsana New" panose="02020603050405020304" pitchFamily="18" charset="-34"/>
              </a:rPr>
              <a:t>แถว โดย </a:t>
            </a:r>
            <a:r>
              <a:rPr lang="en-US" sz="2400" dirty="0" smtClean="0">
                <a:latin typeface="Angsana New" panose="02020603050405020304" pitchFamily="18" charset="-34"/>
              </a:rPr>
              <a:t>2 </a:t>
            </a:r>
            <a:r>
              <a:rPr lang="th-TH" sz="2400" dirty="0" smtClean="0">
                <a:latin typeface="Angsana New" panose="02020603050405020304" pitchFamily="18" charset="-34"/>
              </a:rPr>
              <a:t>แถวแรกมีขนาด </a:t>
            </a:r>
            <a:r>
              <a:rPr lang="en-US" sz="2400" dirty="0" smtClean="0">
                <a:latin typeface="Angsana New" panose="02020603050405020304" pitchFamily="18" charset="-34"/>
              </a:rPr>
              <a:t>20% view height </a:t>
            </a:r>
            <a:r>
              <a:rPr lang="th-TH" sz="2400" dirty="0" smtClean="0">
                <a:latin typeface="Angsana New" panose="02020603050405020304" pitchFamily="18" charset="-34"/>
              </a:rPr>
              <a:t>แถวสุดท้ายเป็นขนาดตามค่าปริยาย</a:t>
            </a:r>
            <a:endParaRPr lang="en-US" sz="2400" dirty="0">
              <a:latin typeface="Angsana New" panose="02020603050405020304" pitchFamily="18" charset="-34"/>
            </a:endParaRPr>
          </a:p>
        </p:txBody>
      </p:sp>
      <p:cxnSp>
        <p:nvCxnSpPr>
          <p:cNvPr id="18" name="Straight Arrow Connector 17"/>
          <p:cNvCxnSpPr/>
          <p:nvPr/>
        </p:nvCxnSpPr>
        <p:spPr bwMode="auto">
          <a:xfrm flipH="1">
            <a:off x="3276601" y="4329722"/>
            <a:ext cx="457198"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3588" y="3352800"/>
            <a:ext cx="3071812" cy="2719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3733801" y="5610897"/>
            <a:ext cx="2068144" cy="400110"/>
          </a:xfrm>
          <a:prstGeom prst="rect">
            <a:avLst/>
          </a:prstGeom>
          <a:solidFill>
            <a:schemeClr val="accent6">
              <a:lumMod val="20000"/>
              <a:lumOff val="80000"/>
            </a:schemeClr>
          </a:solidFill>
        </p:spPr>
        <p:txBody>
          <a:bodyPr wrap="square" rtlCol="0">
            <a:spAutoFit/>
          </a:bodyPr>
          <a:lstStyle/>
          <a:p>
            <a:r>
              <a:rPr lang="th-TH" sz="2000" dirty="0" smtClean="0">
                <a:latin typeface="Angsana New" panose="02020603050405020304" pitchFamily="18" charset="-34"/>
              </a:rPr>
              <a:t>ระบุทั้ง </a:t>
            </a:r>
            <a:r>
              <a:rPr lang="en-US" sz="2000" dirty="0" smtClean="0">
                <a:latin typeface="Angsana New" panose="02020603050405020304" pitchFamily="18" charset="-34"/>
              </a:rPr>
              <a:t>row </a:t>
            </a:r>
            <a:r>
              <a:rPr lang="th-TH" sz="2000" dirty="0" smtClean="0">
                <a:latin typeface="Angsana New" panose="02020603050405020304" pitchFamily="18" charset="-34"/>
              </a:rPr>
              <a:t>และ </a:t>
            </a:r>
            <a:r>
              <a:rPr lang="en-US" sz="2000" dirty="0" smtClean="0">
                <a:latin typeface="Angsana New" panose="02020603050405020304" pitchFamily="18" charset="-34"/>
              </a:rPr>
              <a:t>column</a:t>
            </a:r>
            <a:endParaRPr lang="en-US" sz="2000" dirty="0">
              <a:latin typeface="Angsana New" panose="02020603050405020304" pitchFamily="18" charset="-34"/>
            </a:endParaRPr>
          </a:p>
        </p:txBody>
      </p:sp>
      <p:sp>
        <p:nvSpPr>
          <p:cNvPr id="22" name="TextBox 21"/>
          <p:cNvSpPr txBox="1"/>
          <p:nvPr/>
        </p:nvSpPr>
        <p:spPr>
          <a:xfrm>
            <a:off x="6553200" y="2667728"/>
            <a:ext cx="2352152" cy="400110"/>
          </a:xfrm>
          <a:prstGeom prst="rect">
            <a:avLst/>
          </a:prstGeom>
          <a:solidFill>
            <a:schemeClr val="accent6">
              <a:lumMod val="20000"/>
              <a:lumOff val="80000"/>
            </a:schemeClr>
          </a:solidFill>
        </p:spPr>
        <p:txBody>
          <a:bodyPr wrap="square" rtlCol="0">
            <a:spAutoFit/>
          </a:bodyPr>
          <a:lstStyle/>
          <a:p>
            <a:r>
              <a:rPr lang="th-TH" sz="2000" dirty="0" smtClean="0">
                <a:latin typeface="Angsana New" panose="02020603050405020304" pitchFamily="18" charset="-34"/>
              </a:rPr>
              <a:t>ระบุแต่ </a:t>
            </a:r>
            <a:r>
              <a:rPr lang="en-US" sz="2000" dirty="0" smtClean="0">
                <a:latin typeface="Angsana New" panose="02020603050405020304" pitchFamily="18" charset="-34"/>
              </a:rPr>
              <a:t>column</a:t>
            </a:r>
            <a:r>
              <a:rPr lang="th-TH" sz="2000" dirty="0" smtClean="0">
                <a:latin typeface="Angsana New" panose="02020603050405020304" pitchFamily="18" charset="-34"/>
              </a:rPr>
              <a:t> ใช้ </a:t>
            </a:r>
            <a:r>
              <a:rPr lang="en-US" sz="2000" dirty="0" smtClean="0">
                <a:latin typeface="Angsana New" panose="02020603050405020304" pitchFamily="18" charset="-34"/>
              </a:rPr>
              <a:t>row </a:t>
            </a:r>
            <a:r>
              <a:rPr lang="th-TH" sz="2000" dirty="0" smtClean="0">
                <a:latin typeface="Angsana New" panose="02020603050405020304" pitchFamily="18" charset="-34"/>
              </a:rPr>
              <a:t>ปริยาย</a:t>
            </a:r>
            <a:endParaRPr lang="en-US" sz="2000" dirty="0">
              <a:latin typeface="Angsana New" panose="02020603050405020304" pitchFamily="18" charset="-34"/>
            </a:endParaRPr>
          </a:p>
        </p:txBody>
      </p:sp>
    </p:spTree>
    <p:extLst>
      <p:ext uri="{BB962C8B-B14F-4D97-AF65-F5344CB8AC3E}">
        <p14:creationId xmlns:p14="http://schemas.microsoft.com/office/powerpoint/2010/main" val="3342456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กำหนดการไหลใน </a:t>
            </a:r>
            <a:r>
              <a:rPr lang="en-US" dirty="0" smtClean="0"/>
              <a:t>container</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17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2246" y="1806492"/>
            <a:ext cx="3092653" cy="1893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79101" y="1806492"/>
            <a:ext cx="4419600" cy="1815882"/>
          </a:xfrm>
          <a:prstGeom prst="rect">
            <a:avLst/>
          </a:prstGeom>
          <a:solidFill>
            <a:schemeClr val="bg1"/>
          </a:solidFill>
          <a:ln>
            <a:solidFill>
              <a:schemeClr val="bg1">
                <a:lumMod val="50000"/>
              </a:schemeClr>
            </a:solidFill>
          </a:ln>
        </p:spPr>
        <p:txBody>
          <a:bodyPr wrap="square">
            <a:spAutoFit/>
          </a:bodyPr>
          <a:lstStyle/>
          <a:p>
            <a:r>
              <a:rPr lang="en-US" sz="1600" dirty="0" smtClean="0">
                <a:latin typeface="Consolas" panose="020B0609020204030204" pitchFamily="49" charset="0"/>
              </a:rPr>
              <a:t>.</a:t>
            </a:r>
            <a:r>
              <a:rPr lang="en-US" sz="1600" dirty="0">
                <a:latin typeface="Consolas" panose="020B0609020204030204" pitchFamily="49" charset="0"/>
              </a:rPr>
              <a:t>container {</a:t>
            </a:r>
          </a:p>
          <a:p>
            <a:r>
              <a:rPr lang="en-US" sz="1600" dirty="0" smtClean="0">
                <a:latin typeface="Consolas" panose="020B0609020204030204" pitchFamily="49" charset="0"/>
              </a:rPr>
              <a:t>   display</a:t>
            </a:r>
            <a:r>
              <a:rPr lang="en-US" sz="1600" dirty="0">
                <a:latin typeface="Consolas" panose="020B0609020204030204" pitchFamily="49" charset="0"/>
              </a:rPr>
              <a:t>: grid</a:t>
            </a:r>
            <a:r>
              <a:rPr lang="en-US" sz="1600" dirty="0" smtClean="0">
                <a:latin typeface="Consolas" panose="020B0609020204030204" pitchFamily="49" charset="0"/>
              </a:rPr>
              <a:t>;</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grid-auto-flow: column;</a:t>
            </a:r>
            <a:endParaRPr lang="en-US" sz="1600" dirty="0" smtClean="0">
              <a:solidFill>
                <a:srgbClr val="FF0000"/>
              </a:solidFill>
              <a:latin typeface="Consolas" panose="020B0609020204030204" pitchFamily="49" charset="0"/>
            </a:endParaRPr>
          </a:p>
          <a:p>
            <a:r>
              <a:rPr lang="en-US" sz="1600" dirty="0" smtClean="0">
                <a:latin typeface="Consolas" panose="020B0609020204030204" pitchFamily="49" charset="0"/>
              </a:rPr>
              <a:t>   grid-template-rows</a:t>
            </a:r>
            <a:r>
              <a:rPr lang="en-US" sz="1600" dirty="0">
                <a:latin typeface="Consolas" panose="020B0609020204030204" pitchFamily="49" charset="0"/>
              </a:rPr>
              <a:t>: 20vh </a:t>
            </a:r>
            <a:r>
              <a:rPr lang="en-US" sz="1600" dirty="0" err="1">
                <a:latin typeface="Consolas" panose="020B0609020204030204" pitchFamily="49" charset="0"/>
              </a:rPr>
              <a:t>20vh</a:t>
            </a:r>
            <a:r>
              <a:rPr lang="en-US" sz="1600" dirty="0">
                <a:latin typeface="Consolas" panose="020B0609020204030204" pitchFamily="49" charset="0"/>
              </a:rPr>
              <a:t> auto;</a:t>
            </a:r>
          </a:p>
          <a:p>
            <a:r>
              <a:rPr lang="en-US" sz="1600" dirty="0" smtClean="0">
                <a:latin typeface="Consolas" panose="020B0609020204030204" pitchFamily="49" charset="0"/>
              </a:rPr>
              <a:t>   </a:t>
            </a:r>
            <a:r>
              <a:rPr lang="en-US" sz="1600" dirty="0">
                <a:latin typeface="Consolas" panose="020B0609020204030204" pitchFamily="49" charset="0"/>
              </a:rPr>
              <a:t>grid-template-columns: 1fr </a:t>
            </a:r>
            <a:r>
              <a:rPr lang="en-US" sz="1600" dirty="0" err="1">
                <a:latin typeface="Consolas" panose="020B0609020204030204" pitchFamily="49" charset="0"/>
              </a:rPr>
              <a:t>1fr</a:t>
            </a:r>
            <a:r>
              <a:rPr lang="en-US" sz="1600" dirty="0">
                <a:latin typeface="Consolas" panose="020B0609020204030204" pitchFamily="49" charset="0"/>
              </a:rPr>
              <a:t> </a:t>
            </a:r>
            <a:r>
              <a:rPr lang="en-US" sz="1600" dirty="0" err="1">
                <a:latin typeface="Consolas" panose="020B0609020204030204" pitchFamily="49" charset="0"/>
              </a:rPr>
              <a:t>1fr</a:t>
            </a:r>
            <a:r>
              <a:rPr lang="en-US" sz="1600" dirty="0" smtClean="0">
                <a:latin typeface="Consolas" panose="020B0609020204030204" pitchFamily="49" charset="0"/>
              </a:rPr>
              <a:t>;</a:t>
            </a:r>
          </a:p>
          <a:p>
            <a:r>
              <a:rPr lang="en-US" sz="1600" dirty="0" smtClean="0">
                <a:latin typeface="Consolas" panose="020B0609020204030204" pitchFamily="49" charset="0"/>
              </a:rPr>
              <a:t>   border</a:t>
            </a:r>
            <a:r>
              <a:rPr lang="en-US" sz="1600" dirty="0">
                <a:latin typeface="Consolas" panose="020B0609020204030204" pitchFamily="49" charset="0"/>
              </a:rPr>
              <a:t>: 3px solid blue;</a:t>
            </a:r>
          </a:p>
          <a:p>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8" name="TextBox 7"/>
          <p:cNvSpPr txBox="1"/>
          <p:nvPr/>
        </p:nvSpPr>
        <p:spPr>
          <a:xfrm>
            <a:off x="679101" y="1406382"/>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sp>
        <p:nvSpPr>
          <p:cNvPr id="9" name="TextBox 8"/>
          <p:cNvSpPr txBox="1"/>
          <p:nvPr/>
        </p:nvSpPr>
        <p:spPr>
          <a:xfrm>
            <a:off x="2590800" y="975495"/>
            <a:ext cx="3744544" cy="830997"/>
          </a:xfrm>
          <a:prstGeom prst="rect">
            <a:avLst/>
          </a:prstGeom>
          <a:solidFill>
            <a:schemeClr val="accent2">
              <a:lumMod val="40000"/>
              <a:lumOff val="60000"/>
            </a:schemeClr>
          </a:solidFill>
        </p:spPr>
        <p:txBody>
          <a:bodyPr wrap="square" rtlCol="0">
            <a:spAutoFit/>
          </a:bodyPr>
          <a:lstStyle/>
          <a:p>
            <a:r>
              <a:rPr lang="th-TH" sz="2400" dirty="0" smtClean="0">
                <a:latin typeface="Angsana New" panose="02020603050405020304" pitchFamily="18" charset="-34"/>
              </a:rPr>
              <a:t>กำหนดการไหลใน </a:t>
            </a:r>
            <a:r>
              <a:rPr lang="en-US" sz="2400" dirty="0" smtClean="0">
                <a:latin typeface="Angsana New" panose="02020603050405020304" pitchFamily="18" charset="-34"/>
              </a:rPr>
              <a:t>container </a:t>
            </a:r>
            <a:r>
              <a:rPr lang="th-TH" sz="2400" dirty="0" smtClean="0">
                <a:latin typeface="Angsana New" panose="02020603050405020304" pitchFamily="18" charset="-34"/>
              </a:rPr>
              <a:t>เป็นแบบ </a:t>
            </a:r>
            <a:r>
              <a:rPr lang="en-US" sz="2400" dirty="0" smtClean="0">
                <a:latin typeface="Angsana New" panose="02020603050405020304" pitchFamily="18" charset="-34"/>
              </a:rPr>
              <a:t>column (</a:t>
            </a:r>
            <a:r>
              <a:rPr lang="th-TH" sz="2400" dirty="0" smtClean="0">
                <a:latin typeface="Angsana New" panose="02020603050405020304" pitchFamily="18" charset="-34"/>
              </a:rPr>
              <a:t>ค่าปริยายเป็นแบบตามแถว)</a:t>
            </a:r>
            <a:endParaRPr lang="en-US" sz="2400" dirty="0">
              <a:latin typeface="Angsana New" panose="02020603050405020304" pitchFamily="18" charset="-34"/>
            </a:endParaRPr>
          </a:p>
        </p:txBody>
      </p:sp>
      <p:cxnSp>
        <p:nvCxnSpPr>
          <p:cNvPr id="10" name="Straight Arrow Connector 9"/>
          <p:cNvCxnSpPr/>
          <p:nvPr/>
        </p:nvCxnSpPr>
        <p:spPr bwMode="auto">
          <a:xfrm>
            <a:off x="3124200" y="1606437"/>
            <a:ext cx="152400" cy="7654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Rectangle 13"/>
          <p:cNvSpPr/>
          <p:nvPr/>
        </p:nvSpPr>
        <p:spPr>
          <a:xfrm>
            <a:off x="629697" y="4114800"/>
            <a:ext cx="4419600" cy="1815882"/>
          </a:xfrm>
          <a:prstGeom prst="rect">
            <a:avLst/>
          </a:prstGeom>
          <a:solidFill>
            <a:schemeClr val="bg1"/>
          </a:solidFill>
          <a:ln>
            <a:solidFill>
              <a:schemeClr val="bg1">
                <a:lumMod val="50000"/>
              </a:schemeClr>
            </a:solidFill>
          </a:ln>
        </p:spPr>
        <p:txBody>
          <a:bodyPr wrap="square">
            <a:spAutoFit/>
          </a:bodyPr>
          <a:lstStyle/>
          <a:p>
            <a:r>
              <a:rPr lang="en-US" sz="1600" dirty="0" smtClean="0">
                <a:latin typeface="Consolas" panose="020B0609020204030204" pitchFamily="49" charset="0"/>
              </a:rPr>
              <a:t>.</a:t>
            </a:r>
            <a:r>
              <a:rPr lang="en-US" sz="1600" dirty="0">
                <a:latin typeface="Consolas" panose="020B0609020204030204" pitchFamily="49" charset="0"/>
              </a:rPr>
              <a:t>container {</a:t>
            </a:r>
          </a:p>
          <a:p>
            <a:r>
              <a:rPr lang="en-US" sz="1600" dirty="0" smtClean="0">
                <a:latin typeface="Consolas" panose="020B0609020204030204" pitchFamily="49" charset="0"/>
              </a:rPr>
              <a:t>   display</a:t>
            </a:r>
            <a:r>
              <a:rPr lang="en-US" sz="1600" dirty="0">
                <a:latin typeface="Consolas" panose="020B0609020204030204" pitchFamily="49" charset="0"/>
              </a:rPr>
              <a:t>: grid</a:t>
            </a:r>
            <a:r>
              <a:rPr lang="en-US" sz="1600" dirty="0" smtClean="0">
                <a:latin typeface="Consolas" panose="020B0609020204030204" pitchFamily="49" charset="0"/>
              </a:rPr>
              <a:t>;</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grid-auto-flow: </a:t>
            </a:r>
            <a:r>
              <a:rPr lang="en-US" sz="1600" dirty="0" smtClean="0">
                <a:solidFill>
                  <a:srgbClr val="FF0000"/>
                </a:solidFill>
                <a:latin typeface="Consolas" panose="020B0609020204030204" pitchFamily="49" charset="0"/>
              </a:rPr>
              <a:t>row;</a:t>
            </a:r>
          </a:p>
          <a:p>
            <a:r>
              <a:rPr lang="en-US" sz="1600" dirty="0" smtClean="0">
                <a:latin typeface="Consolas" panose="020B0609020204030204" pitchFamily="49" charset="0"/>
              </a:rPr>
              <a:t>   grid-template-rows</a:t>
            </a:r>
            <a:r>
              <a:rPr lang="en-US" sz="1600" dirty="0">
                <a:latin typeface="Consolas" panose="020B0609020204030204" pitchFamily="49" charset="0"/>
              </a:rPr>
              <a:t>: 20vh </a:t>
            </a:r>
            <a:r>
              <a:rPr lang="en-US" sz="1600" dirty="0" err="1">
                <a:latin typeface="Consolas" panose="020B0609020204030204" pitchFamily="49" charset="0"/>
              </a:rPr>
              <a:t>20vh</a:t>
            </a:r>
            <a:r>
              <a:rPr lang="en-US" sz="1600" dirty="0">
                <a:latin typeface="Consolas" panose="020B0609020204030204" pitchFamily="49" charset="0"/>
              </a:rPr>
              <a:t> auto;</a:t>
            </a:r>
          </a:p>
          <a:p>
            <a:r>
              <a:rPr lang="en-US" sz="1600" dirty="0" smtClean="0">
                <a:latin typeface="Consolas" panose="020B0609020204030204" pitchFamily="49" charset="0"/>
              </a:rPr>
              <a:t>   </a:t>
            </a:r>
            <a:r>
              <a:rPr lang="en-US" sz="1600" dirty="0">
                <a:latin typeface="Consolas" panose="020B0609020204030204" pitchFamily="49" charset="0"/>
              </a:rPr>
              <a:t>grid-template-columns: 1fr </a:t>
            </a:r>
            <a:r>
              <a:rPr lang="en-US" sz="1600" dirty="0" err="1">
                <a:latin typeface="Consolas" panose="020B0609020204030204" pitchFamily="49" charset="0"/>
              </a:rPr>
              <a:t>1fr</a:t>
            </a:r>
            <a:r>
              <a:rPr lang="en-US" sz="1600" dirty="0">
                <a:latin typeface="Consolas" panose="020B0609020204030204" pitchFamily="49" charset="0"/>
              </a:rPr>
              <a:t> </a:t>
            </a:r>
            <a:r>
              <a:rPr lang="en-US" sz="1600" dirty="0" err="1">
                <a:latin typeface="Consolas" panose="020B0609020204030204" pitchFamily="49" charset="0"/>
              </a:rPr>
              <a:t>1fr</a:t>
            </a:r>
            <a:r>
              <a:rPr lang="en-US" sz="1600" dirty="0" smtClean="0">
                <a:latin typeface="Consolas" panose="020B0609020204030204" pitchFamily="49" charset="0"/>
              </a:rPr>
              <a:t>;</a:t>
            </a:r>
          </a:p>
          <a:p>
            <a:r>
              <a:rPr lang="en-US" sz="1600" dirty="0" smtClean="0">
                <a:latin typeface="Consolas" panose="020B0609020204030204" pitchFamily="49" charset="0"/>
              </a:rPr>
              <a:t>   border</a:t>
            </a:r>
            <a:r>
              <a:rPr lang="en-US" sz="1600" dirty="0">
                <a:latin typeface="Consolas" panose="020B0609020204030204" pitchFamily="49" charset="0"/>
              </a:rPr>
              <a:t>: 3px solid blue;</a:t>
            </a:r>
          </a:p>
          <a:p>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15" name="TextBox 14"/>
          <p:cNvSpPr txBox="1"/>
          <p:nvPr/>
        </p:nvSpPr>
        <p:spPr>
          <a:xfrm>
            <a:off x="629697" y="3714690"/>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246" y="4069288"/>
            <a:ext cx="3113456" cy="1906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7084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457200" y="1390456"/>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sp>
        <p:nvSpPr>
          <p:cNvPr id="45" name="Rectangle 44"/>
          <p:cNvSpPr/>
          <p:nvPr/>
        </p:nvSpPr>
        <p:spPr>
          <a:xfrm>
            <a:off x="457200" y="1806476"/>
            <a:ext cx="4572000" cy="2308324"/>
          </a:xfrm>
          <a:prstGeom prst="rect">
            <a:avLst/>
          </a:prstGeom>
          <a:solidFill>
            <a:schemeClr val="bg1"/>
          </a:solidFill>
          <a:ln>
            <a:solidFill>
              <a:schemeClr val="tx1">
                <a:lumMod val="50000"/>
                <a:lumOff val="50000"/>
              </a:schemeClr>
            </a:solidFill>
          </a:ln>
        </p:spPr>
        <p:txBody>
          <a:bodyPr>
            <a:spAutoFit/>
          </a:bodyPr>
          <a:lstStyle/>
          <a:p>
            <a:r>
              <a:rPr lang="en-US" sz="1600" dirty="0">
                <a:latin typeface="Consolas" panose="020B0609020204030204" pitchFamily="49" charset="0"/>
              </a:rPr>
              <a:t>.container {</a:t>
            </a:r>
          </a:p>
          <a:p>
            <a:r>
              <a:rPr lang="en-US" sz="1600" dirty="0">
                <a:latin typeface="Consolas" panose="020B0609020204030204" pitchFamily="49" charset="0"/>
              </a:rPr>
              <a:t>  display: grid;</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grid-auto-rows: 3fr 1fr;</a:t>
            </a:r>
          </a:p>
          <a:p>
            <a:r>
              <a:rPr lang="en-US" sz="1600" dirty="0">
                <a:solidFill>
                  <a:srgbClr val="FF0000"/>
                </a:solidFill>
                <a:latin typeface="Consolas" panose="020B0609020204030204" pitchFamily="49" charset="0"/>
              </a:rPr>
              <a:t>  grid-template-columns: 1fr </a:t>
            </a:r>
            <a:r>
              <a:rPr lang="en-US" sz="1600" dirty="0" smtClean="0">
                <a:solidFill>
                  <a:srgbClr val="FF0000"/>
                </a:solidFill>
                <a:latin typeface="Consolas" panose="020B0609020204030204" pitchFamily="49" charset="0"/>
              </a:rPr>
              <a:t>2fr;</a:t>
            </a:r>
            <a:endParaRPr lang="en-US" sz="1600" dirty="0">
              <a:solidFill>
                <a:srgbClr val="FF0000"/>
              </a:solidFill>
              <a:latin typeface="Consolas" panose="020B0609020204030204" pitchFamily="49" charset="0"/>
            </a:endParaRPr>
          </a:p>
          <a:p>
            <a:r>
              <a:rPr lang="en-US" sz="1600" dirty="0">
                <a:latin typeface="Consolas" panose="020B0609020204030204" pitchFamily="49" charset="0"/>
              </a:rPr>
              <a:t>  border: 3px solid blue;</a:t>
            </a:r>
          </a:p>
          <a:p>
            <a:r>
              <a:rPr lang="en-US" sz="1600" dirty="0" smtClean="0">
                <a:latin typeface="Consolas" panose="020B0609020204030204" pitchFamily="49" charset="0"/>
              </a:rPr>
              <a:t>}</a:t>
            </a:r>
          </a:p>
          <a:p>
            <a:r>
              <a:rPr lang="en-US" sz="1600" dirty="0" smtClean="0">
                <a:latin typeface="Consolas" panose="020B0609020204030204" pitchFamily="49" charset="0"/>
              </a:rPr>
              <a:t>.item {</a:t>
            </a:r>
          </a:p>
          <a:p>
            <a:r>
              <a:rPr lang="en-US" sz="1600" dirty="0" smtClean="0">
                <a:latin typeface="Consolas" panose="020B0609020204030204" pitchFamily="49" charset="0"/>
              </a:rPr>
              <a:t>  border: 1px dotted gray;</a:t>
            </a:r>
          </a:p>
          <a:p>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46" name="TextBox 45"/>
          <p:cNvSpPr txBox="1"/>
          <p:nvPr/>
        </p:nvSpPr>
        <p:spPr>
          <a:xfrm>
            <a:off x="4114800" y="1131856"/>
            <a:ext cx="3505200" cy="830997"/>
          </a:xfrm>
          <a:prstGeom prst="rect">
            <a:avLst/>
          </a:prstGeom>
          <a:solidFill>
            <a:schemeClr val="accent2">
              <a:lumMod val="40000"/>
              <a:lumOff val="60000"/>
            </a:schemeClr>
          </a:solidFill>
        </p:spPr>
        <p:txBody>
          <a:bodyPr wrap="square" rtlCol="0">
            <a:spAutoFit/>
          </a:bodyPr>
          <a:lstStyle/>
          <a:p>
            <a:r>
              <a:rPr lang="th-TH" sz="2400" dirty="0" smtClean="0">
                <a:latin typeface="Angsana New" panose="02020603050405020304" pitchFamily="18" charset="-34"/>
              </a:rPr>
              <a:t>กำหนด </a:t>
            </a:r>
            <a:r>
              <a:rPr lang="en-US" sz="2400" dirty="0" smtClean="0">
                <a:latin typeface="Angsana New" panose="02020603050405020304" pitchFamily="18" charset="-34"/>
              </a:rPr>
              <a:t>track </a:t>
            </a:r>
            <a:r>
              <a:rPr lang="th-TH" sz="2400" dirty="0" smtClean="0">
                <a:latin typeface="Angsana New" panose="02020603050405020304" pitchFamily="18" charset="-34"/>
              </a:rPr>
              <a:t>ของ </a:t>
            </a:r>
            <a:r>
              <a:rPr lang="en-US" sz="2400" dirty="0" smtClean="0">
                <a:latin typeface="Angsana New" panose="02020603050405020304" pitchFamily="18" charset="-34"/>
              </a:rPr>
              <a:t>auto-row </a:t>
            </a:r>
            <a:r>
              <a:rPr lang="th-TH" sz="2400" dirty="0" smtClean="0">
                <a:latin typeface="Angsana New" panose="02020603050405020304" pitchFamily="18" charset="-34"/>
              </a:rPr>
              <a:t>เป็น </a:t>
            </a:r>
            <a:r>
              <a:rPr lang="en-US" sz="2400" dirty="0" smtClean="0">
                <a:latin typeface="Angsana New" panose="02020603050405020304" pitchFamily="18" charset="-34"/>
              </a:rPr>
              <a:t>2 </a:t>
            </a:r>
            <a:r>
              <a:rPr lang="th-TH" sz="2400" dirty="0" smtClean="0">
                <a:latin typeface="Angsana New" panose="02020603050405020304" pitchFamily="18" charset="-34"/>
              </a:rPr>
              <a:t>แถว แถวแรกเป็น </a:t>
            </a:r>
            <a:r>
              <a:rPr lang="en-US" sz="2400" dirty="0" smtClean="0">
                <a:latin typeface="Angsana New" panose="02020603050405020304" pitchFamily="18" charset="-34"/>
              </a:rPr>
              <a:t>3fr </a:t>
            </a:r>
            <a:r>
              <a:rPr lang="th-TH" sz="2400" dirty="0" smtClean="0">
                <a:latin typeface="Angsana New" panose="02020603050405020304" pitchFamily="18" charset="-34"/>
              </a:rPr>
              <a:t>และแถวสองเป็น </a:t>
            </a:r>
            <a:r>
              <a:rPr lang="en-US" sz="2400" dirty="0" smtClean="0">
                <a:latin typeface="Angsana New" panose="02020603050405020304" pitchFamily="18" charset="-34"/>
              </a:rPr>
              <a:t>1 </a:t>
            </a:r>
            <a:r>
              <a:rPr lang="en-US" sz="2400" dirty="0" err="1" smtClean="0">
                <a:latin typeface="Angsana New" panose="02020603050405020304" pitchFamily="18" charset="-34"/>
              </a:rPr>
              <a:t>fr</a:t>
            </a:r>
            <a:endParaRPr lang="en-US" sz="2400" dirty="0">
              <a:latin typeface="Angsana New" panose="02020603050405020304" pitchFamily="18" charset="-34"/>
            </a:endParaRPr>
          </a:p>
        </p:txBody>
      </p:sp>
      <p:pic>
        <p:nvPicPr>
          <p:cNvPr id="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247" y="3149574"/>
            <a:ext cx="3092653" cy="2073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th-TH" dirty="0" smtClean="0"/>
              <a:t>กำหนดขนาดของ </a:t>
            </a:r>
            <a:r>
              <a:rPr lang="en-US" dirty="0" smtClean="0"/>
              <a:t>track </a:t>
            </a:r>
            <a:r>
              <a:rPr lang="th-TH" dirty="0" smtClean="0"/>
              <a:t>ใน </a:t>
            </a:r>
            <a:r>
              <a:rPr lang="en-US" dirty="0" smtClean="0"/>
              <a:t>container</a:t>
            </a:r>
            <a:r>
              <a:rPr lang="th-TH" dirty="0" smtClean="0"/>
              <a:t> โดย </a:t>
            </a:r>
            <a:r>
              <a:rPr lang="en-US" dirty="0" smtClean="0"/>
              <a:t>auto</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dirty="0" smtClean="0"/>
              <a:t>CS 485 Web </a:t>
            </a:r>
            <a:r>
              <a:rPr lang="en-US" dirty="0" err="1" smtClean="0"/>
              <a:t>ApplicationDevelopment</a:t>
            </a:r>
            <a:r>
              <a:rPr lang="en-US" dirty="0" smtClean="0"/>
              <a:t> © 2016 by Y. </a:t>
            </a:r>
            <a:r>
              <a:rPr lang="en-US" dirty="0" err="1" smtClean="0"/>
              <a:t>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18</a:t>
            </a:fld>
            <a:endParaRPr lang="en-US"/>
          </a:p>
        </p:txBody>
      </p:sp>
      <p:cxnSp>
        <p:nvCxnSpPr>
          <p:cNvPr id="10" name="Straight Arrow Connector 9"/>
          <p:cNvCxnSpPr/>
          <p:nvPr/>
        </p:nvCxnSpPr>
        <p:spPr bwMode="auto">
          <a:xfrm flipH="1">
            <a:off x="3429002" y="1962853"/>
            <a:ext cx="685798" cy="4259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Rectangle 7"/>
          <p:cNvSpPr/>
          <p:nvPr/>
        </p:nvSpPr>
        <p:spPr bwMode="auto">
          <a:xfrm>
            <a:off x="5600700" y="4436909"/>
            <a:ext cx="3200400" cy="182880"/>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2"/>
          <p:cNvSpPr/>
          <p:nvPr/>
        </p:nvSpPr>
        <p:spPr bwMode="auto">
          <a:xfrm>
            <a:off x="5600700" y="4619789"/>
            <a:ext cx="3200400" cy="526911"/>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23"/>
          <p:cNvSpPr/>
          <p:nvPr/>
        </p:nvSpPr>
        <p:spPr bwMode="auto">
          <a:xfrm>
            <a:off x="5600700" y="5166603"/>
            <a:ext cx="3200400" cy="182880"/>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4"/>
          <p:cNvSpPr/>
          <p:nvPr/>
        </p:nvSpPr>
        <p:spPr bwMode="auto">
          <a:xfrm>
            <a:off x="5600700" y="3923956"/>
            <a:ext cx="3200400" cy="511300"/>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Left Brace 10"/>
          <p:cNvSpPr/>
          <p:nvPr/>
        </p:nvSpPr>
        <p:spPr bwMode="auto">
          <a:xfrm>
            <a:off x="5372100" y="3947432"/>
            <a:ext cx="228600" cy="665269"/>
          </a:xfrm>
          <a:prstGeom prst="leftBrace">
            <a:avLst/>
          </a:prstGeom>
          <a:noFill/>
          <a:ln w="12700"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Left Brace 25"/>
          <p:cNvSpPr/>
          <p:nvPr/>
        </p:nvSpPr>
        <p:spPr bwMode="auto">
          <a:xfrm>
            <a:off x="5375236" y="4652010"/>
            <a:ext cx="228600" cy="687850"/>
          </a:xfrm>
          <a:prstGeom prst="leftBrace">
            <a:avLst/>
          </a:prstGeom>
          <a:noFill/>
          <a:ln w="12700"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TextBox 26"/>
          <p:cNvSpPr txBox="1"/>
          <p:nvPr/>
        </p:nvSpPr>
        <p:spPr>
          <a:xfrm>
            <a:off x="3124200" y="4534717"/>
            <a:ext cx="2030721" cy="707886"/>
          </a:xfrm>
          <a:prstGeom prst="rect">
            <a:avLst/>
          </a:prstGeom>
          <a:solidFill>
            <a:schemeClr val="bg2">
              <a:lumMod val="20000"/>
              <a:lumOff val="80000"/>
            </a:schemeClr>
          </a:solidFill>
        </p:spPr>
        <p:txBody>
          <a:bodyPr wrap="square" rtlCol="0">
            <a:spAutoFit/>
          </a:bodyPr>
          <a:lstStyle/>
          <a:p>
            <a:r>
              <a:rPr lang="th-TH" sz="2000" dirty="0" smtClean="0">
                <a:latin typeface="Angsana New" panose="02020603050405020304" pitchFamily="18" charset="-34"/>
              </a:rPr>
              <a:t>ทำให้แถวถัดๆไปจะคงรูปแบบ </a:t>
            </a:r>
            <a:r>
              <a:rPr lang="en-US" sz="2000" dirty="0" smtClean="0">
                <a:latin typeface="Angsana New" panose="02020603050405020304" pitchFamily="18" charset="-34"/>
              </a:rPr>
              <a:t>3fr 1fr </a:t>
            </a:r>
            <a:r>
              <a:rPr lang="th-TH" sz="2000" dirty="0" smtClean="0">
                <a:latin typeface="Angsana New" panose="02020603050405020304" pitchFamily="18" charset="-34"/>
              </a:rPr>
              <a:t>ไปเรื่อยๆ</a:t>
            </a:r>
            <a:endParaRPr lang="en-US" sz="2000" dirty="0">
              <a:latin typeface="Angsana New" panose="02020603050405020304" pitchFamily="18" charset="-34"/>
            </a:endParaRPr>
          </a:p>
        </p:txBody>
      </p:sp>
      <p:cxnSp>
        <p:nvCxnSpPr>
          <p:cNvPr id="13" name="Straight Connector 12"/>
          <p:cNvCxnSpPr>
            <a:stCxn id="11" idx="1"/>
          </p:cNvCxnSpPr>
          <p:nvPr/>
        </p:nvCxnSpPr>
        <p:spPr bwMode="auto">
          <a:xfrm flipH="1">
            <a:off x="5023758" y="4280067"/>
            <a:ext cx="348342" cy="4293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26" idx="1"/>
          </p:cNvCxnSpPr>
          <p:nvPr/>
        </p:nvCxnSpPr>
        <p:spPr bwMode="auto">
          <a:xfrm flipH="1">
            <a:off x="5103574" y="4995935"/>
            <a:ext cx="27166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687387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กำหนดขนาดของ </a:t>
            </a:r>
            <a:r>
              <a:rPr lang="en-US" dirty="0" smtClean="0"/>
              <a:t>track </a:t>
            </a:r>
            <a:r>
              <a:rPr lang="th-TH" dirty="0" smtClean="0"/>
              <a:t>ใน </a:t>
            </a:r>
            <a:r>
              <a:rPr lang="en-US" dirty="0" smtClean="0"/>
              <a:t>container</a:t>
            </a:r>
            <a:r>
              <a:rPr lang="th-TH" dirty="0" smtClean="0"/>
              <a:t> โดย </a:t>
            </a:r>
            <a:r>
              <a:rPr lang="en-US" dirty="0" smtClean="0"/>
              <a:t>auto</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dirty="0" smtClean="0"/>
              <a:t>CS 485 Web </a:t>
            </a:r>
            <a:r>
              <a:rPr lang="en-US" dirty="0" err="1" smtClean="0"/>
              <a:t>ApplicationDevelopment</a:t>
            </a:r>
            <a:r>
              <a:rPr lang="en-US" dirty="0" smtClean="0"/>
              <a:t> © 2016 by Y. </a:t>
            </a:r>
            <a:r>
              <a:rPr lang="en-US" dirty="0" err="1" smtClean="0"/>
              <a:t>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19</a:t>
            </a:fld>
            <a:endParaRPr lang="en-US"/>
          </a:p>
        </p:txBody>
      </p:sp>
      <p:sp>
        <p:nvSpPr>
          <p:cNvPr id="6" name="Rectangle 5"/>
          <p:cNvSpPr/>
          <p:nvPr/>
        </p:nvSpPr>
        <p:spPr>
          <a:xfrm>
            <a:off x="2421275" y="1456915"/>
            <a:ext cx="4572000" cy="1846659"/>
          </a:xfrm>
          <a:prstGeom prst="rect">
            <a:avLst/>
          </a:prstGeom>
          <a:solidFill>
            <a:schemeClr val="bg1"/>
          </a:solidFill>
          <a:ln>
            <a:solidFill>
              <a:schemeClr val="tx1">
                <a:lumMod val="50000"/>
                <a:lumOff val="50000"/>
              </a:schemeClr>
            </a:solidFill>
          </a:ln>
        </p:spPr>
        <p:txBody>
          <a:bodyPr>
            <a:spAutoFit/>
          </a:bodyPr>
          <a:lstStyle/>
          <a:p>
            <a:r>
              <a:rPr lang="en-US" sz="1600" dirty="0">
                <a:latin typeface="Consolas" panose="020B0609020204030204" pitchFamily="49" charset="0"/>
              </a:rPr>
              <a:t>.container {</a:t>
            </a:r>
          </a:p>
          <a:p>
            <a:r>
              <a:rPr lang="en-US" sz="1600" dirty="0">
                <a:latin typeface="Consolas" panose="020B0609020204030204" pitchFamily="49" charset="0"/>
              </a:rPr>
              <a:t>  display: grid;</a:t>
            </a:r>
          </a:p>
          <a:p>
            <a:r>
              <a:rPr lang="en-US" sz="1600" dirty="0">
                <a:solidFill>
                  <a:srgbClr val="FF0000"/>
                </a:solidFill>
                <a:latin typeface="Consolas" panose="020B0609020204030204" pitchFamily="49" charset="0"/>
              </a:rPr>
              <a:t>  grid-template-rows: 3fr 1fr;</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grid-auto-columns: 1fr 2fr;</a:t>
            </a:r>
          </a:p>
          <a:p>
            <a:r>
              <a:rPr lang="en-US" sz="1600" dirty="0">
                <a:solidFill>
                  <a:srgbClr val="FF0000"/>
                </a:solidFill>
                <a:latin typeface="Consolas" panose="020B0609020204030204" pitchFamily="49" charset="0"/>
              </a:rPr>
              <a:t>  grid-auto-flow: column;</a:t>
            </a:r>
          </a:p>
          <a:p>
            <a:r>
              <a:rPr lang="en-US" sz="1600" dirty="0">
                <a:latin typeface="Consolas" panose="020B0609020204030204" pitchFamily="49" charset="0"/>
              </a:rPr>
              <a:t>  border: 3px solid blue;</a:t>
            </a:r>
          </a:p>
          <a:p>
            <a:r>
              <a:rPr lang="en-US" sz="1600" dirty="0">
                <a:latin typeface="Consolas" panose="020B0609020204030204" pitchFamily="49" charset="0"/>
              </a:rPr>
              <a:t>}</a:t>
            </a:r>
          </a:p>
        </p:txBody>
      </p:sp>
      <p:sp>
        <p:nvSpPr>
          <p:cNvPr id="28" name="TextBox 27"/>
          <p:cNvSpPr txBox="1"/>
          <p:nvPr/>
        </p:nvSpPr>
        <p:spPr>
          <a:xfrm>
            <a:off x="2421275" y="1056805"/>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864" y="3775662"/>
            <a:ext cx="3085719" cy="832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ectangle 28"/>
          <p:cNvSpPr/>
          <p:nvPr/>
        </p:nvSpPr>
        <p:spPr bwMode="auto">
          <a:xfrm>
            <a:off x="3063981" y="3684222"/>
            <a:ext cx="858444" cy="1158240"/>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 name="Rectangle 32"/>
          <p:cNvSpPr/>
          <p:nvPr/>
        </p:nvSpPr>
        <p:spPr bwMode="auto">
          <a:xfrm>
            <a:off x="2649152" y="3680414"/>
            <a:ext cx="411480" cy="1162048"/>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 name="Left Brace 33"/>
          <p:cNvSpPr/>
          <p:nvPr/>
        </p:nvSpPr>
        <p:spPr bwMode="auto">
          <a:xfrm rot="16200000">
            <a:off x="3171490" y="4325606"/>
            <a:ext cx="228599" cy="1273275"/>
          </a:xfrm>
          <a:prstGeom prst="leftBrace">
            <a:avLst/>
          </a:prstGeom>
          <a:noFill/>
          <a:ln w="12700"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 name="TextBox 35"/>
          <p:cNvSpPr txBox="1"/>
          <p:nvPr/>
        </p:nvSpPr>
        <p:spPr>
          <a:xfrm>
            <a:off x="2923402" y="5391610"/>
            <a:ext cx="2608218" cy="707886"/>
          </a:xfrm>
          <a:prstGeom prst="rect">
            <a:avLst/>
          </a:prstGeom>
          <a:solidFill>
            <a:schemeClr val="bg2">
              <a:lumMod val="20000"/>
              <a:lumOff val="80000"/>
            </a:schemeClr>
          </a:solidFill>
        </p:spPr>
        <p:txBody>
          <a:bodyPr wrap="square" rtlCol="0">
            <a:spAutoFit/>
          </a:bodyPr>
          <a:lstStyle/>
          <a:p>
            <a:r>
              <a:rPr lang="th-TH" sz="2000" dirty="0" smtClean="0">
                <a:latin typeface="Angsana New" panose="02020603050405020304" pitchFamily="18" charset="-34"/>
              </a:rPr>
              <a:t>ทำให้</a:t>
            </a:r>
            <a:r>
              <a:rPr lang="en-US" sz="2000" dirty="0" smtClean="0">
                <a:latin typeface="Angsana New" panose="02020603050405020304" pitchFamily="18" charset="-34"/>
              </a:rPr>
              <a:t> column </a:t>
            </a:r>
            <a:r>
              <a:rPr lang="th-TH" sz="2000" dirty="0" smtClean="0">
                <a:latin typeface="Angsana New" panose="02020603050405020304" pitchFamily="18" charset="-34"/>
              </a:rPr>
              <a:t>ถัดๆไปจะคงรูปแบบ </a:t>
            </a:r>
            <a:r>
              <a:rPr lang="en-US" sz="2000" dirty="0" smtClean="0">
                <a:latin typeface="Angsana New" panose="02020603050405020304" pitchFamily="18" charset="-34"/>
              </a:rPr>
              <a:t>1fr </a:t>
            </a:r>
            <a:r>
              <a:rPr lang="en-US" sz="2000" dirty="0">
                <a:latin typeface="Angsana New" panose="02020603050405020304" pitchFamily="18" charset="-34"/>
              </a:rPr>
              <a:t>2</a:t>
            </a:r>
            <a:r>
              <a:rPr lang="en-US" sz="2000" dirty="0" smtClean="0">
                <a:latin typeface="Angsana New" panose="02020603050405020304" pitchFamily="18" charset="-34"/>
              </a:rPr>
              <a:t>fr </a:t>
            </a:r>
            <a:r>
              <a:rPr lang="th-TH" sz="2000" dirty="0" smtClean="0">
                <a:latin typeface="Angsana New" panose="02020603050405020304" pitchFamily="18" charset="-34"/>
              </a:rPr>
              <a:t>ไปเรื่อยๆ</a:t>
            </a:r>
            <a:endParaRPr lang="en-US" sz="2000" dirty="0">
              <a:latin typeface="Angsana New" panose="02020603050405020304" pitchFamily="18" charset="-34"/>
            </a:endParaRPr>
          </a:p>
        </p:txBody>
      </p:sp>
      <p:cxnSp>
        <p:nvCxnSpPr>
          <p:cNvPr id="37" name="Straight Connector 36"/>
          <p:cNvCxnSpPr>
            <a:stCxn id="34" idx="1"/>
          </p:cNvCxnSpPr>
          <p:nvPr/>
        </p:nvCxnSpPr>
        <p:spPr bwMode="auto">
          <a:xfrm>
            <a:off x="3285790" y="5076543"/>
            <a:ext cx="371810" cy="40985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9" name="Rectangle 38"/>
          <p:cNvSpPr/>
          <p:nvPr/>
        </p:nvSpPr>
        <p:spPr bwMode="auto">
          <a:xfrm>
            <a:off x="4343115" y="3680414"/>
            <a:ext cx="858444" cy="1158240"/>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 name="Rectangle 39"/>
          <p:cNvSpPr/>
          <p:nvPr/>
        </p:nvSpPr>
        <p:spPr bwMode="auto">
          <a:xfrm>
            <a:off x="3928286" y="3676606"/>
            <a:ext cx="411480" cy="1162048"/>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Rectangle 40"/>
          <p:cNvSpPr/>
          <p:nvPr/>
        </p:nvSpPr>
        <p:spPr bwMode="auto">
          <a:xfrm>
            <a:off x="5610527" y="3689705"/>
            <a:ext cx="858444" cy="1158240"/>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Rectangle 41"/>
          <p:cNvSpPr/>
          <p:nvPr/>
        </p:nvSpPr>
        <p:spPr bwMode="auto">
          <a:xfrm>
            <a:off x="5195698" y="3685897"/>
            <a:ext cx="411480" cy="1162048"/>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Left Brace 42"/>
          <p:cNvSpPr/>
          <p:nvPr/>
        </p:nvSpPr>
        <p:spPr bwMode="auto">
          <a:xfrm rot="16200000">
            <a:off x="4450624" y="4325606"/>
            <a:ext cx="228599" cy="1273275"/>
          </a:xfrm>
          <a:prstGeom prst="leftBrace">
            <a:avLst/>
          </a:prstGeom>
          <a:noFill/>
          <a:ln w="12700"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4" name="Straight Connector 43"/>
          <p:cNvCxnSpPr>
            <a:stCxn id="43" idx="1"/>
          </p:cNvCxnSpPr>
          <p:nvPr/>
        </p:nvCxnSpPr>
        <p:spPr bwMode="auto">
          <a:xfrm flipH="1">
            <a:off x="4564923" y="5076543"/>
            <a:ext cx="1" cy="315067"/>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59463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เนื้อหาของการเรียนวันนี้</a:t>
            </a:r>
            <a:endParaRPr lang="th-TH" dirty="0"/>
          </a:p>
        </p:txBody>
      </p:sp>
      <p:sp>
        <p:nvSpPr>
          <p:cNvPr id="3" name="Content Placeholder 2"/>
          <p:cNvSpPr>
            <a:spLocks noGrp="1"/>
          </p:cNvSpPr>
          <p:nvPr>
            <p:ph idx="1"/>
          </p:nvPr>
        </p:nvSpPr>
        <p:spPr/>
        <p:txBody>
          <a:bodyPr>
            <a:normAutofit/>
          </a:bodyPr>
          <a:lstStyle/>
          <a:p>
            <a:r>
              <a:rPr lang="en-US" dirty="0" smtClean="0"/>
              <a:t>CSS Layout</a:t>
            </a:r>
          </a:p>
          <a:p>
            <a:pPr lvl="1"/>
            <a:r>
              <a:rPr lang="en-US" dirty="0" smtClean="0"/>
              <a:t>Box Model</a:t>
            </a:r>
          </a:p>
          <a:p>
            <a:pPr lvl="2"/>
            <a:r>
              <a:rPr lang="en-US" dirty="0" smtClean="0"/>
              <a:t>Float</a:t>
            </a:r>
            <a:r>
              <a:rPr lang="th-TH" dirty="0"/>
              <a:t> </a:t>
            </a:r>
            <a:endParaRPr lang="en-US" dirty="0" smtClean="0"/>
          </a:p>
          <a:p>
            <a:pPr lvl="2"/>
            <a:r>
              <a:rPr lang="en-US" dirty="0" smtClean="0"/>
              <a:t>Position</a:t>
            </a:r>
            <a:endParaRPr lang="en-US" dirty="0"/>
          </a:p>
          <a:p>
            <a:pPr lvl="2"/>
            <a:r>
              <a:rPr lang="en-US" dirty="0" smtClean="0">
                <a:solidFill>
                  <a:srgbClr val="FF0000"/>
                </a:solidFill>
              </a:rPr>
              <a:t>Flexbox</a:t>
            </a:r>
          </a:p>
          <a:p>
            <a:pPr lvl="2"/>
            <a:r>
              <a:rPr lang="en-US" b="1" dirty="0" smtClean="0">
                <a:solidFill>
                  <a:srgbClr val="FF0000"/>
                </a:solidFill>
              </a:rPr>
              <a:t>Grid</a:t>
            </a:r>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การกำหนดขนาดด้วย </a:t>
            </a:r>
            <a:r>
              <a:rPr lang="en-US" dirty="0" smtClean="0"/>
              <a:t>repeat </a:t>
            </a:r>
            <a:r>
              <a:rPr lang="th-TH" dirty="0" smtClean="0"/>
              <a:t>และ </a:t>
            </a:r>
            <a:r>
              <a:rPr lang="en-US" dirty="0" err="1" smtClean="0"/>
              <a:t>minmax</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20</a:t>
            </a:fld>
            <a:endParaRPr lang="en-US"/>
          </a:p>
        </p:txBody>
      </p:sp>
      <p:sp>
        <p:nvSpPr>
          <p:cNvPr id="12" name="Rectangle 11"/>
          <p:cNvSpPr/>
          <p:nvPr/>
        </p:nvSpPr>
        <p:spPr>
          <a:xfrm>
            <a:off x="197618" y="1478897"/>
            <a:ext cx="5334000" cy="1323439"/>
          </a:xfrm>
          <a:prstGeom prst="rect">
            <a:avLst/>
          </a:prstGeom>
          <a:solidFill>
            <a:schemeClr val="bg1"/>
          </a:solidFill>
          <a:ln>
            <a:solidFill>
              <a:schemeClr val="tx1">
                <a:lumMod val="50000"/>
                <a:lumOff val="50000"/>
              </a:schemeClr>
            </a:solidFill>
          </a:ln>
        </p:spPr>
        <p:txBody>
          <a:bodyPr wrap="square">
            <a:spAutoFit/>
          </a:bodyPr>
          <a:lstStyle/>
          <a:p>
            <a:r>
              <a:rPr lang="en-US" sz="1600" dirty="0">
                <a:latin typeface="Consolas" panose="020B0609020204030204" pitchFamily="49" charset="0"/>
              </a:rPr>
              <a:t>.container {</a:t>
            </a:r>
          </a:p>
          <a:p>
            <a:r>
              <a:rPr lang="en-US" sz="1600" dirty="0">
                <a:latin typeface="Consolas" panose="020B0609020204030204" pitchFamily="49" charset="0"/>
              </a:rPr>
              <a:t>  display: grid;</a:t>
            </a:r>
          </a:p>
          <a:p>
            <a:r>
              <a:rPr lang="en-US" sz="1600" dirty="0">
                <a:latin typeface="Consolas" panose="020B0609020204030204" pitchFamily="49" charset="0"/>
              </a:rPr>
              <a:t>  grid-template-columns: 1fr </a:t>
            </a:r>
            <a:r>
              <a:rPr lang="en-US" sz="1600" dirty="0" smtClean="0">
                <a:solidFill>
                  <a:srgbClr val="FF0000"/>
                </a:solidFill>
                <a:latin typeface="Consolas" panose="020B0609020204030204" pitchFamily="49" charset="0"/>
              </a:rPr>
              <a:t>repeat(3, </a:t>
            </a:r>
            <a:r>
              <a:rPr lang="en-US" sz="1600" dirty="0">
                <a:solidFill>
                  <a:srgbClr val="FF0000"/>
                </a:solidFill>
                <a:latin typeface="Consolas" panose="020B0609020204030204" pitchFamily="49" charset="0"/>
              </a:rPr>
              <a:t>0.5fr</a:t>
            </a:r>
            <a:r>
              <a:rPr lang="en-US" sz="1600" dirty="0" smtClean="0">
                <a:solidFill>
                  <a:srgbClr val="FF0000"/>
                </a:solidFill>
                <a:latin typeface="Consolas" panose="020B0609020204030204" pitchFamily="49" charset="0"/>
              </a:rPr>
              <a:t>)</a:t>
            </a:r>
            <a:r>
              <a:rPr lang="en-US" sz="1600" dirty="0" smtClean="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border: 3px solid blue;</a:t>
            </a:r>
          </a:p>
          <a:p>
            <a:r>
              <a:rPr lang="en-US" sz="1600" dirty="0">
                <a:latin typeface="Consolas" panose="020B0609020204030204" pitchFamily="49" charset="0"/>
              </a:rPr>
              <a:t>}</a:t>
            </a:r>
          </a:p>
        </p:txBody>
      </p:sp>
      <p:sp>
        <p:nvSpPr>
          <p:cNvPr id="13" name="TextBox 12"/>
          <p:cNvSpPr txBox="1"/>
          <p:nvPr/>
        </p:nvSpPr>
        <p:spPr>
          <a:xfrm>
            <a:off x="197618" y="1078787"/>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218" y="1818175"/>
            <a:ext cx="3085719" cy="644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230275" y="4696361"/>
            <a:ext cx="7772400" cy="1323439"/>
          </a:xfrm>
          <a:prstGeom prst="rect">
            <a:avLst/>
          </a:prstGeom>
          <a:solidFill>
            <a:schemeClr val="bg1"/>
          </a:solidFill>
          <a:ln>
            <a:solidFill>
              <a:schemeClr val="tx1">
                <a:lumMod val="50000"/>
                <a:lumOff val="50000"/>
              </a:schemeClr>
            </a:solidFill>
          </a:ln>
        </p:spPr>
        <p:txBody>
          <a:bodyPr wrap="square">
            <a:spAutoFit/>
          </a:bodyPr>
          <a:lstStyle/>
          <a:p>
            <a:r>
              <a:rPr lang="en-US" sz="1600" dirty="0">
                <a:latin typeface="Consolas" panose="020B0609020204030204" pitchFamily="49" charset="0"/>
              </a:rPr>
              <a:t>.container {</a:t>
            </a:r>
          </a:p>
          <a:p>
            <a:r>
              <a:rPr lang="en-US" sz="1600" dirty="0">
                <a:latin typeface="Consolas" panose="020B0609020204030204" pitchFamily="49" charset="0"/>
              </a:rPr>
              <a:t>  display: grid;</a:t>
            </a:r>
          </a:p>
          <a:p>
            <a:r>
              <a:rPr lang="en-US" sz="1600" dirty="0">
                <a:latin typeface="Consolas" panose="020B0609020204030204" pitchFamily="49" charset="0"/>
              </a:rPr>
              <a:t>  grid-template-columns: </a:t>
            </a:r>
            <a:r>
              <a:rPr lang="en-US" sz="1600" dirty="0">
                <a:solidFill>
                  <a:srgbClr val="FF0000"/>
                </a:solidFill>
                <a:latin typeface="Consolas" panose="020B0609020204030204" pitchFamily="49" charset="0"/>
              </a:rPr>
              <a:t>repeat(2, </a:t>
            </a:r>
            <a:r>
              <a:rPr lang="en-US" sz="1600" dirty="0" err="1">
                <a:solidFill>
                  <a:srgbClr val="FF0000"/>
                </a:solidFill>
                <a:latin typeface="Consolas" panose="020B0609020204030204" pitchFamily="49" charset="0"/>
              </a:rPr>
              <a:t>minmax</a:t>
            </a:r>
            <a:r>
              <a:rPr lang="en-US" sz="1600" dirty="0">
                <a:solidFill>
                  <a:srgbClr val="FF0000"/>
                </a:solidFill>
                <a:latin typeface="Consolas" panose="020B0609020204030204" pitchFamily="49" charset="0"/>
              </a:rPr>
              <a:t>(120px, .5fr)) </a:t>
            </a:r>
            <a:r>
              <a:rPr lang="en-US" sz="1600" dirty="0" smtClean="0">
                <a:solidFill>
                  <a:srgbClr val="FF0000"/>
                </a:solidFill>
                <a:latin typeface="Consolas" panose="020B0609020204030204" pitchFamily="49" charset="0"/>
              </a:rPr>
              <a:t>2fr</a:t>
            </a:r>
            <a:r>
              <a:rPr lang="en-US" sz="1600" dirty="0" smtClean="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border: 3px solid blue;</a:t>
            </a:r>
          </a:p>
          <a:p>
            <a:r>
              <a:rPr lang="en-US" sz="1600" dirty="0">
                <a:latin typeface="Consolas" panose="020B0609020204030204" pitchFamily="49" charset="0"/>
              </a:rPr>
              <a:t>}</a:t>
            </a:r>
          </a:p>
        </p:txBody>
      </p:sp>
      <p:sp>
        <p:nvSpPr>
          <p:cNvPr id="16" name="TextBox 15"/>
          <p:cNvSpPr txBox="1"/>
          <p:nvPr/>
        </p:nvSpPr>
        <p:spPr>
          <a:xfrm>
            <a:off x="228600" y="4298933"/>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sp>
        <p:nvSpPr>
          <p:cNvPr id="15" name="Right Brace 14"/>
          <p:cNvSpPr/>
          <p:nvPr/>
        </p:nvSpPr>
        <p:spPr bwMode="auto">
          <a:xfrm rot="16200000">
            <a:off x="7772400" y="827575"/>
            <a:ext cx="228600" cy="17526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TextBox 20"/>
          <p:cNvSpPr txBox="1"/>
          <p:nvPr/>
        </p:nvSpPr>
        <p:spPr>
          <a:xfrm>
            <a:off x="5410200" y="1127909"/>
            <a:ext cx="3733800" cy="461665"/>
          </a:xfrm>
          <a:prstGeom prst="rect">
            <a:avLst/>
          </a:prstGeom>
          <a:solidFill>
            <a:schemeClr val="accent2">
              <a:lumMod val="40000"/>
              <a:lumOff val="60000"/>
            </a:schemeClr>
          </a:solidFill>
        </p:spPr>
        <p:txBody>
          <a:bodyPr wrap="square" rtlCol="0">
            <a:spAutoFit/>
          </a:bodyPr>
          <a:lstStyle/>
          <a:p>
            <a:pPr algn="ctr"/>
            <a:r>
              <a:rPr lang="en-US" sz="2400" dirty="0" smtClean="0">
                <a:latin typeface="Angsana New" panose="02020603050405020304" pitchFamily="18" charset="-34"/>
              </a:rPr>
              <a:t>4 columns </a:t>
            </a:r>
            <a:r>
              <a:rPr lang="th-TH" sz="2400" dirty="0" smtClean="0">
                <a:latin typeface="Angsana New" panose="02020603050405020304" pitchFamily="18" charset="-34"/>
              </a:rPr>
              <a:t>โดยมีขนาด </a:t>
            </a:r>
            <a:r>
              <a:rPr lang="en-US" sz="2400" dirty="0" smtClean="0">
                <a:latin typeface="Angsana New" panose="02020603050405020304" pitchFamily="18" charset="-34"/>
              </a:rPr>
              <a:t>1fr </a:t>
            </a:r>
            <a:r>
              <a:rPr lang="th-TH" sz="2400" dirty="0" smtClean="0">
                <a:latin typeface="Angsana New" panose="02020603050405020304" pitchFamily="18" charset="-34"/>
              </a:rPr>
              <a:t>และ </a:t>
            </a:r>
            <a:r>
              <a:rPr lang="en-US" sz="2400" dirty="0" smtClean="0">
                <a:latin typeface="Angsana New" panose="02020603050405020304" pitchFamily="18" charset="-34"/>
              </a:rPr>
              <a:t>3x(0.5fr)</a:t>
            </a:r>
            <a:endParaRPr lang="en-US" sz="2400" dirty="0">
              <a:latin typeface="Angsana New" panose="02020603050405020304" pitchFamily="18" charset="-34"/>
            </a:endParaRPr>
          </a:p>
        </p:txBody>
      </p:sp>
      <p:cxnSp>
        <p:nvCxnSpPr>
          <p:cNvPr id="18" name="Straight Connector 17"/>
          <p:cNvCxnSpPr/>
          <p:nvPr/>
        </p:nvCxnSpPr>
        <p:spPr bwMode="auto">
          <a:xfrm flipH="1">
            <a:off x="7886701" y="1478897"/>
            <a:ext cx="227761" cy="11067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6" name="TextBox 25"/>
          <p:cNvSpPr txBox="1"/>
          <p:nvPr/>
        </p:nvSpPr>
        <p:spPr>
          <a:xfrm>
            <a:off x="1755432" y="4083489"/>
            <a:ext cx="3733800" cy="830997"/>
          </a:xfrm>
          <a:prstGeom prst="rect">
            <a:avLst/>
          </a:prstGeom>
          <a:solidFill>
            <a:schemeClr val="accent2">
              <a:lumMod val="40000"/>
              <a:lumOff val="60000"/>
            </a:schemeClr>
          </a:solidFill>
        </p:spPr>
        <p:txBody>
          <a:bodyPr wrap="square" rtlCol="0">
            <a:spAutoFit/>
          </a:bodyPr>
          <a:lstStyle/>
          <a:p>
            <a:pPr algn="ctr"/>
            <a:r>
              <a:rPr lang="en-US" sz="2400" dirty="0" err="1" smtClean="0">
                <a:latin typeface="Angsana New" panose="02020603050405020304" pitchFamily="18" charset="-34"/>
              </a:rPr>
              <a:t>minmax</a:t>
            </a:r>
            <a:r>
              <a:rPr lang="en-US" sz="2400" dirty="0" smtClean="0">
                <a:latin typeface="Angsana New" panose="02020603050405020304" pitchFamily="18" charset="-34"/>
              </a:rPr>
              <a:t> </a:t>
            </a:r>
            <a:r>
              <a:rPr lang="th-TH" sz="2400" dirty="0" smtClean="0">
                <a:latin typeface="Angsana New" panose="02020603050405020304" pitchFamily="18" charset="-34"/>
              </a:rPr>
              <a:t>ระบุขนาดเล็กสุด และใหญ่สุด</a:t>
            </a:r>
          </a:p>
          <a:p>
            <a:pPr algn="ctr"/>
            <a:r>
              <a:rPr lang="th-TH" sz="2400" dirty="0" smtClean="0">
                <a:latin typeface="Angsana New" panose="02020603050405020304" pitchFamily="18" charset="-34"/>
              </a:rPr>
              <a:t>ไม่เล็กกว่า </a:t>
            </a:r>
            <a:r>
              <a:rPr lang="en-US" sz="2400" dirty="0" smtClean="0">
                <a:latin typeface="Angsana New" panose="02020603050405020304" pitchFamily="18" charset="-34"/>
              </a:rPr>
              <a:t>120px </a:t>
            </a:r>
            <a:r>
              <a:rPr lang="th-TH" sz="2400" dirty="0" smtClean="0">
                <a:latin typeface="Angsana New" panose="02020603050405020304" pitchFamily="18" charset="-34"/>
              </a:rPr>
              <a:t>และใหญ่สุด </a:t>
            </a:r>
            <a:r>
              <a:rPr lang="en-US" sz="2400" dirty="0" smtClean="0">
                <a:latin typeface="Angsana New" panose="02020603050405020304" pitchFamily="18" charset="-34"/>
              </a:rPr>
              <a:t>0.5fr</a:t>
            </a:r>
            <a:endParaRPr lang="en-US" sz="2400" dirty="0">
              <a:latin typeface="Angsana New" panose="02020603050405020304" pitchFamily="18" charset="-34"/>
            </a:endParaRPr>
          </a:p>
        </p:txBody>
      </p:sp>
      <p:cxnSp>
        <p:nvCxnSpPr>
          <p:cNvPr id="27" name="Straight Connector 26"/>
          <p:cNvCxnSpPr/>
          <p:nvPr/>
        </p:nvCxnSpPr>
        <p:spPr bwMode="auto">
          <a:xfrm>
            <a:off x="4356283" y="4859147"/>
            <a:ext cx="215717" cy="37061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1" name="TextBox 30"/>
          <p:cNvSpPr txBox="1"/>
          <p:nvPr/>
        </p:nvSpPr>
        <p:spPr>
          <a:xfrm>
            <a:off x="6096000" y="4573583"/>
            <a:ext cx="2895600" cy="461665"/>
          </a:xfrm>
          <a:prstGeom prst="rect">
            <a:avLst/>
          </a:prstGeom>
          <a:solidFill>
            <a:schemeClr val="accent5">
              <a:lumMod val="20000"/>
              <a:lumOff val="80000"/>
            </a:schemeClr>
          </a:solidFill>
        </p:spPr>
        <p:txBody>
          <a:bodyPr wrap="square" rtlCol="0">
            <a:spAutoFit/>
          </a:bodyPr>
          <a:lstStyle/>
          <a:p>
            <a:pPr algn="ctr"/>
            <a:r>
              <a:rPr lang="th-TH" sz="2400" dirty="0" smtClean="0">
                <a:latin typeface="Angsana New" panose="02020603050405020304" pitchFamily="18" charset="-34"/>
              </a:rPr>
              <a:t>เมื่อย่อจอจะไม่เล็กกว่า </a:t>
            </a:r>
            <a:r>
              <a:rPr lang="en-US" sz="2400" dirty="0" smtClean="0">
                <a:latin typeface="Angsana New" panose="02020603050405020304" pitchFamily="18" charset="-34"/>
              </a:rPr>
              <a:t>120px</a:t>
            </a:r>
            <a:endParaRPr lang="en-US" sz="2400" dirty="0">
              <a:latin typeface="Angsana New" panose="02020603050405020304" pitchFamily="18" charset="-34"/>
            </a:endParaRPr>
          </a:p>
        </p:txBody>
      </p:sp>
      <p:pic>
        <p:nvPicPr>
          <p:cNvPr id="61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991" y="3220517"/>
            <a:ext cx="6039688" cy="665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0499" y="3861042"/>
            <a:ext cx="2510180" cy="637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9" name="Straight Connector 28"/>
          <p:cNvCxnSpPr/>
          <p:nvPr/>
        </p:nvCxnSpPr>
        <p:spPr bwMode="auto">
          <a:xfrm flipH="1">
            <a:off x="5334000" y="4476397"/>
            <a:ext cx="1066800" cy="753364"/>
          </a:xfrm>
          <a:prstGeom prst="line">
            <a:avLst/>
          </a:prstGeom>
          <a:solidFill>
            <a:schemeClr val="accent1"/>
          </a:solidFill>
          <a:ln w="9525" cap="flat" cmpd="sng" algn="ctr">
            <a:solidFill>
              <a:schemeClr val="tx1"/>
            </a:solidFill>
            <a:prstDash val="solid"/>
            <a:round/>
            <a:headEnd type="arrow" w="med" len="med"/>
            <a:tailEnd type="none" w="med" len="med"/>
          </a:ln>
          <a:effectLst/>
        </p:spPr>
      </p:cxnSp>
    </p:spTree>
    <p:extLst>
      <p:ext uri="{BB962C8B-B14F-4D97-AF65-F5344CB8AC3E}">
        <p14:creationId xmlns:p14="http://schemas.microsoft.com/office/powerpoint/2010/main" val="2128927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 </a:t>
            </a:r>
            <a:r>
              <a:rPr lang="th-TH" dirty="0" smtClean="0"/>
              <a:t>และ</a:t>
            </a:r>
            <a:r>
              <a:rPr lang="en-US" dirty="0" smtClean="0"/>
              <a:t> auto-fill, auto-fit</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21</a:t>
            </a:fld>
            <a:endParaRPr lang="en-US"/>
          </a:p>
        </p:txBody>
      </p:sp>
      <p:sp>
        <p:nvSpPr>
          <p:cNvPr id="6" name="Rectangle 5"/>
          <p:cNvSpPr/>
          <p:nvPr/>
        </p:nvSpPr>
        <p:spPr>
          <a:xfrm>
            <a:off x="311918" y="1478897"/>
            <a:ext cx="7010400" cy="1323439"/>
          </a:xfrm>
          <a:prstGeom prst="rect">
            <a:avLst/>
          </a:prstGeom>
          <a:solidFill>
            <a:schemeClr val="bg1"/>
          </a:solidFill>
          <a:ln>
            <a:solidFill>
              <a:schemeClr val="tx1">
                <a:lumMod val="50000"/>
                <a:lumOff val="50000"/>
              </a:schemeClr>
            </a:solidFill>
          </a:ln>
        </p:spPr>
        <p:txBody>
          <a:bodyPr wrap="square">
            <a:spAutoFit/>
          </a:bodyPr>
          <a:lstStyle/>
          <a:p>
            <a:r>
              <a:rPr lang="en-US" sz="1600" dirty="0">
                <a:latin typeface="Consolas" panose="020B0609020204030204" pitchFamily="49" charset="0"/>
              </a:rPr>
              <a:t>.container {</a:t>
            </a:r>
          </a:p>
          <a:p>
            <a:r>
              <a:rPr lang="en-US" sz="1600" dirty="0">
                <a:latin typeface="Consolas" panose="020B0609020204030204" pitchFamily="49" charset="0"/>
              </a:rPr>
              <a:t>  display: grid;</a:t>
            </a:r>
          </a:p>
          <a:p>
            <a:r>
              <a:rPr lang="en-US" sz="1600" dirty="0">
                <a:latin typeface="Consolas" panose="020B0609020204030204" pitchFamily="49" charset="0"/>
              </a:rPr>
              <a:t>  grid-template-</a:t>
            </a:r>
            <a:r>
              <a:rPr lang="en-US" sz="1600" dirty="0">
                <a:solidFill>
                  <a:srgbClr val="FF0000"/>
                </a:solidFill>
                <a:latin typeface="Consolas" panose="020B0609020204030204" pitchFamily="49" charset="0"/>
              </a:rPr>
              <a:t>columns</a:t>
            </a:r>
            <a:r>
              <a:rPr lang="en-US" sz="1600" dirty="0">
                <a:latin typeface="Consolas" panose="020B0609020204030204" pitchFamily="49" charset="0"/>
              </a:rPr>
              <a:t>: repeat(</a:t>
            </a:r>
            <a:r>
              <a:rPr lang="en-US" sz="1600" dirty="0">
                <a:solidFill>
                  <a:srgbClr val="FF0000"/>
                </a:solidFill>
                <a:latin typeface="Consolas" panose="020B0609020204030204" pitchFamily="49" charset="0"/>
              </a:rPr>
              <a:t>auto-fill</a:t>
            </a:r>
            <a:r>
              <a:rPr lang="en-US" sz="1600" dirty="0">
                <a:latin typeface="Consolas" panose="020B0609020204030204" pitchFamily="49" charset="0"/>
              </a:rPr>
              <a:t>, </a:t>
            </a:r>
            <a:r>
              <a:rPr lang="en-US" sz="1600" dirty="0" err="1">
                <a:latin typeface="Consolas" panose="020B0609020204030204" pitchFamily="49" charset="0"/>
              </a:rPr>
              <a:t>minmax</a:t>
            </a:r>
            <a:r>
              <a:rPr lang="en-US" sz="1600" dirty="0">
                <a:latin typeface="Consolas" panose="020B0609020204030204" pitchFamily="49" charset="0"/>
              </a:rPr>
              <a:t>(40px,1fr));</a:t>
            </a:r>
          </a:p>
          <a:p>
            <a:r>
              <a:rPr lang="en-US" sz="1600" dirty="0">
                <a:latin typeface="Consolas" panose="020B0609020204030204" pitchFamily="49" charset="0"/>
              </a:rPr>
              <a:t>  border: 3px solid blue;</a:t>
            </a:r>
          </a:p>
          <a:p>
            <a:r>
              <a:rPr lang="en-US" sz="1600" dirty="0">
                <a:latin typeface="Consolas" panose="020B0609020204030204" pitchFamily="49" charset="0"/>
              </a:rPr>
              <a:t>}</a:t>
            </a:r>
          </a:p>
        </p:txBody>
      </p:sp>
      <p:sp>
        <p:nvSpPr>
          <p:cNvPr id="8" name="TextBox 7"/>
          <p:cNvSpPr txBox="1"/>
          <p:nvPr/>
        </p:nvSpPr>
        <p:spPr>
          <a:xfrm>
            <a:off x="311918" y="1078787"/>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sp>
        <p:nvSpPr>
          <p:cNvPr id="9" name="Rectangle 8"/>
          <p:cNvSpPr/>
          <p:nvPr/>
        </p:nvSpPr>
        <p:spPr>
          <a:xfrm>
            <a:off x="311918" y="4648200"/>
            <a:ext cx="7010400" cy="1323439"/>
          </a:xfrm>
          <a:prstGeom prst="rect">
            <a:avLst/>
          </a:prstGeom>
          <a:solidFill>
            <a:schemeClr val="bg1"/>
          </a:solidFill>
          <a:ln>
            <a:solidFill>
              <a:schemeClr val="tx1">
                <a:lumMod val="50000"/>
                <a:lumOff val="50000"/>
              </a:schemeClr>
            </a:solidFill>
          </a:ln>
        </p:spPr>
        <p:txBody>
          <a:bodyPr wrap="square">
            <a:spAutoFit/>
          </a:bodyPr>
          <a:lstStyle/>
          <a:p>
            <a:r>
              <a:rPr lang="en-US" sz="1600" dirty="0">
                <a:latin typeface="Consolas" panose="020B0609020204030204" pitchFamily="49" charset="0"/>
              </a:rPr>
              <a:t>.container {</a:t>
            </a:r>
          </a:p>
          <a:p>
            <a:r>
              <a:rPr lang="en-US" sz="1600" dirty="0">
                <a:latin typeface="Consolas" panose="020B0609020204030204" pitchFamily="49" charset="0"/>
              </a:rPr>
              <a:t>  display: grid;</a:t>
            </a:r>
          </a:p>
          <a:p>
            <a:r>
              <a:rPr lang="en-US" sz="1600" dirty="0">
                <a:latin typeface="Consolas" panose="020B0609020204030204" pitchFamily="49" charset="0"/>
              </a:rPr>
              <a:t>  grid-template-</a:t>
            </a:r>
            <a:r>
              <a:rPr lang="en-US" sz="1600" dirty="0">
                <a:solidFill>
                  <a:srgbClr val="FF0000"/>
                </a:solidFill>
                <a:latin typeface="Consolas" panose="020B0609020204030204" pitchFamily="49" charset="0"/>
              </a:rPr>
              <a:t>columns</a:t>
            </a:r>
            <a:r>
              <a:rPr lang="en-US" sz="1600" dirty="0">
                <a:latin typeface="Consolas" panose="020B0609020204030204" pitchFamily="49" charset="0"/>
              </a:rPr>
              <a:t>: </a:t>
            </a:r>
            <a:r>
              <a:rPr lang="en-US" sz="1600" dirty="0" smtClean="0">
                <a:latin typeface="Consolas" panose="020B0609020204030204" pitchFamily="49" charset="0"/>
              </a:rPr>
              <a:t>repeat(</a:t>
            </a:r>
            <a:r>
              <a:rPr lang="en-US" sz="1600" dirty="0" smtClean="0">
                <a:solidFill>
                  <a:srgbClr val="FF0000"/>
                </a:solidFill>
                <a:latin typeface="Consolas" panose="020B0609020204030204" pitchFamily="49" charset="0"/>
              </a:rPr>
              <a:t>auto-fit</a:t>
            </a:r>
            <a:r>
              <a:rPr lang="en-US" sz="1600" dirty="0" smtClean="0">
                <a:latin typeface="Consolas" panose="020B0609020204030204" pitchFamily="49" charset="0"/>
              </a:rPr>
              <a:t>, </a:t>
            </a:r>
            <a:r>
              <a:rPr lang="en-US" sz="1600" dirty="0" err="1">
                <a:latin typeface="Consolas" panose="020B0609020204030204" pitchFamily="49" charset="0"/>
              </a:rPr>
              <a:t>minmax</a:t>
            </a:r>
            <a:r>
              <a:rPr lang="en-US" sz="1600" dirty="0">
                <a:latin typeface="Consolas" panose="020B0609020204030204" pitchFamily="49" charset="0"/>
              </a:rPr>
              <a:t>(40px,1fr));</a:t>
            </a:r>
          </a:p>
          <a:p>
            <a:r>
              <a:rPr lang="en-US" sz="1600" dirty="0">
                <a:latin typeface="Consolas" panose="020B0609020204030204" pitchFamily="49" charset="0"/>
              </a:rPr>
              <a:t>  border: 3px solid blue;</a:t>
            </a:r>
          </a:p>
          <a:p>
            <a:r>
              <a:rPr lang="en-US" sz="1600" dirty="0">
                <a:latin typeface="Consolas" panose="020B0609020204030204" pitchFamily="49" charset="0"/>
              </a:rPr>
              <a:t>}</a:t>
            </a:r>
          </a:p>
        </p:txBody>
      </p:sp>
      <p:sp>
        <p:nvSpPr>
          <p:cNvPr id="10" name="TextBox 9"/>
          <p:cNvSpPr txBox="1"/>
          <p:nvPr/>
        </p:nvSpPr>
        <p:spPr>
          <a:xfrm>
            <a:off x="311918" y="4248090"/>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232" y="4295592"/>
            <a:ext cx="5387873" cy="305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1129756"/>
            <a:ext cx="5374005" cy="298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4152900" y="1479399"/>
            <a:ext cx="4762500" cy="461665"/>
          </a:xfrm>
          <a:prstGeom prst="rect">
            <a:avLst/>
          </a:prstGeom>
          <a:solidFill>
            <a:schemeClr val="accent5">
              <a:lumMod val="20000"/>
              <a:lumOff val="80000"/>
            </a:schemeClr>
          </a:solidFill>
        </p:spPr>
        <p:txBody>
          <a:bodyPr wrap="square">
            <a:spAutoFit/>
          </a:bodyPr>
          <a:lstStyle/>
          <a:p>
            <a:r>
              <a:rPr lang="th-TH" sz="2000" dirty="0" smtClean="0">
                <a:latin typeface="Angsana New" panose="02020603050405020304" pitchFamily="18" charset="-34"/>
              </a:rPr>
              <a:t>เพิ่ม (</a:t>
            </a:r>
            <a:r>
              <a:rPr lang="en-US" sz="2400" b="1" dirty="0">
                <a:latin typeface="Angsana New" panose="02020603050405020304" pitchFamily="18" charset="-34"/>
              </a:rPr>
              <a:t>fill</a:t>
            </a:r>
            <a:r>
              <a:rPr lang="th-TH" sz="2000" dirty="0">
                <a:latin typeface="Angsana New" panose="02020603050405020304" pitchFamily="18" charset="-34"/>
              </a:rPr>
              <a:t>)</a:t>
            </a:r>
            <a:r>
              <a:rPr lang="en-US" sz="2000" dirty="0" smtClean="0">
                <a:latin typeface="Angsana New" panose="02020603050405020304" pitchFamily="18" charset="-34"/>
              </a:rPr>
              <a:t> column track </a:t>
            </a:r>
            <a:r>
              <a:rPr lang="th-TH" sz="2000" dirty="0" smtClean="0">
                <a:latin typeface="Angsana New" panose="02020603050405020304" pitchFamily="18" charset="-34"/>
              </a:rPr>
              <a:t>ด้วย</a:t>
            </a:r>
            <a:r>
              <a:rPr lang="en-US" sz="2000" dirty="0" smtClean="0">
                <a:latin typeface="Angsana New" panose="02020603050405020304" pitchFamily="18" charset="-34"/>
              </a:rPr>
              <a:t> </a:t>
            </a:r>
            <a:r>
              <a:rPr lang="en-US" sz="2000" dirty="0">
                <a:latin typeface="Angsana New" panose="02020603050405020304" pitchFamily="18" charset="-34"/>
              </a:rPr>
              <a:t>grid items </a:t>
            </a:r>
            <a:r>
              <a:rPr lang="th-TH" sz="2000" dirty="0" smtClean="0">
                <a:latin typeface="Angsana New" panose="02020603050405020304" pitchFamily="18" charset="-34"/>
              </a:rPr>
              <a:t>ให้มากสุดเท่าที่พื้นที่จะมีให้</a:t>
            </a:r>
            <a:endParaRPr lang="en-US" sz="2000" dirty="0">
              <a:latin typeface="Angsana New" panose="02020603050405020304" pitchFamily="18" charset="-34"/>
            </a:endParaRPr>
          </a:p>
        </p:txBody>
      </p:sp>
      <p:cxnSp>
        <p:nvCxnSpPr>
          <p:cNvPr id="13" name="Straight Connector 12"/>
          <p:cNvCxnSpPr/>
          <p:nvPr/>
        </p:nvCxnSpPr>
        <p:spPr bwMode="auto">
          <a:xfrm flipV="1">
            <a:off x="4076700" y="1410864"/>
            <a:ext cx="0" cy="6400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Rectangle 18"/>
          <p:cNvSpPr/>
          <p:nvPr/>
        </p:nvSpPr>
        <p:spPr>
          <a:xfrm>
            <a:off x="4229100" y="4648200"/>
            <a:ext cx="4686300" cy="461665"/>
          </a:xfrm>
          <a:prstGeom prst="rect">
            <a:avLst/>
          </a:prstGeom>
          <a:solidFill>
            <a:schemeClr val="accent5">
              <a:lumMod val="20000"/>
              <a:lumOff val="80000"/>
            </a:schemeClr>
          </a:solidFill>
        </p:spPr>
        <p:txBody>
          <a:bodyPr wrap="square">
            <a:spAutoFit/>
          </a:bodyPr>
          <a:lstStyle/>
          <a:p>
            <a:r>
              <a:rPr lang="en-US" sz="2400" b="1" dirty="0" smtClean="0">
                <a:latin typeface="Angsana New" panose="02020603050405020304" pitchFamily="18" charset="-34"/>
              </a:rPr>
              <a:t>fit</a:t>
            </a:r>
            <a:r>
              <a:rPr lang="en-US" sz="2000" dirty="0" smtClean="0">
                <a:latin typeface="Angsana New" panose="02020603050405020304" pitchFamily="18" charset="-34"/>
              </a:rPr>
              <a:t> column track </a:t>
            </a:r>
            <a:r>
              <a:rPr lang="th-TH" sz="2000" dirty="0" smtClean="0">
                <a:latin typeface="Angsana New" panose="02020603050405020304" pitchFamily="18" charset="-34"/>
              </a:rPr>
              <a:t>ด้วย</a:t>
            </a:r>
            <a:r>
              <a:rPr lang="en-US" sz="2000" dirty="0" smtClean="0">
                <a:latin typeface="Angsana New" panose="02020603050405020304" pitchFamily="18" charset="-34"/>
              </a:rPr>
              <a:t> </a:t>
            </a:r>
            <a:r>
              <a:rPr lang="en-US" sz="2000" dirty="0">
                <a:latin typeface="Angsana New" panose="02020603050405020304" pitchFamily="18" charset="-34"/>
              </a:rPr>
              <a:t>grid items </a:t>
            </a:r>
            <a:r>
              <a:rPr lang="th-TH" sz="2000" dirty="0" smtClean="0">
                <a:latin typeface="Angsana New" panose="02020603050405020304" pitchFamily="18" charset="-34"/>
              </a:rPr>
              <a:t>ให้มากสุดเท่าที่พื้นที่จะมีให้</a:t>
            </a:r>
            <a:endParaRPr lang="en-US" sz="2000" dirty="0">
              <a:latin typeface="Angsana New" panose="02020603050405020304" pitchFamily="18" charset="-34"/>
            </a:endParaRPr>
          </a:p>
        </p:txBody>
      </p:sp>
      <p:cxnSp>
        <p:nvCxnSpPr>
          <p:cNvPr id="20" name="Straight Connector 19"/>
          <p:cNvCxnSpPr/>
          <p:nvPr/>
        </p:nvCxnSpPr>
        <p:spPr bwMode="auto">
          <a:xfrm flipV="1">
            <a:off x="4152900" y="4579665"/>
            <a:ext cx="0" cy="6400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894845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grid-gap</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22</a:t>
            </a:fld>
            <a:endParaRPr lang="en-US"/>
          </a:p>
        </p:txBody>
      </p:sp>
      <p:sp>
        <p:nvSpPr>
          <p:cNvPr id="6" name="Rectangle 5"/>
          <p:cNvSpPr/>
          <p:nvPr/>
        </p:nvSpPr>
        <p:spPr>
          <a:xfrm>
            <a:off x="311918" y="1478897"/>
            <a:ext cx="7010400" cy="1569660"/>
          </a:xfrm>
          <a:prstGeom prst="rect">
            <a:avLst/>
          </a:prstGeom>
          <a:solidFill>
            <a:schemeClr val="bg1"/>
          </a:solidFill>
          <a:ln>
            <a:solidFill>
              <a:schemeClr val="tx1">
                <a:lumMod val="50000"/>
                <a:lumOff val="50000"/>
              </a:schemeClr>
            </a:solidFill>
          </a:ln>
        </p:spPr>
        <p:txBody>
          <a:bodyPr wrap="square">
            <a:spAutoFit/>
          </a:bodyPr>
          <a:lstStyle/>
          <a:p>
            <a:r>
              <a:rPr lang="en-US" sz="1600" dirty="0">
                <a:latin typeface="Consolas" panose="020B0609020204030204" pitchFamily="49" charset="0"/>
              </a:rPr>
              <a:t>.container {</a:t>
            </a:r>
          </a:p>
          <a:p>
            <a:r>
              <a:rPr lang="en-US" sz="1600" dirty="0">
                <a:latin typeface="Consolas" panose="020B0609020204030204" pitchFamily="49" charset="0"/>
              </a:rPr>
              <a:t>  display: grid;</a:t>
            </a:r>
          </a:p>
          <a:p>
            <a:r>
              <a:rPr lang="en-US" sz="1600" dirty="0">
                <a:latin typeface="Consolas" panose="020B0609020204030204" pitchFamily="49" charset="0"/>
              </a:rPr>
              <a:t>  grid-template-columns: repeat(auto-fill, </a:t>
            </a:r>
            <a:r>
              <a:rPr lang="en-US" sz="1600" dirty="0" err="1">
                <a:latin typeface="Consolas" panose="020B0609020204030204" pitchFamily="49" charset="0"/>
              </a:rPr>
              <a:t>minmax</a:t>
            </a:r>
            <a:r>
              <a:rPr lang="en-US" sz="1600" dirty="0">
                <a:latin typeface="Consolas" panose="020B0609020204030204" pitchFamily="49" charset="0"/>
              </a:rPr>
              <a:t>(40px,1fr</a:t>
            </a:r>
            <a:r>
              <a:rPr lang="en-US" sz="1600" dirty="0" smtClean="0">
                <a:latin typeface="Consolas" panose="020B0609020204030204" pitchFamily="49" charset="0"/>
              </a:rPr>
              <a:t>));</a:t>
            </a:r>
          </a:p>
          <a:p>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grid-gap: 10px 50px;</a:t>
            </a:r>
            <a:endParaRPr lang="en-US" sz="1600" dirty="0">
              <a:solidFill>
                <a:srgbClr val="FF0000"/>
              </a:solidFill>
              <a:latin typeface="Consolas" panose="020B0609020204030204" pitchFamily="49" charset="0"/>
            </a:endParaRPr>
          </a:p>
          <a:p>
            <a:r>
              <a:rPr lang="en-US" sz="1600" dirty="0">
                <a:latin typeface="Consolas" panose="020B0609020204030204" pitchFamily="49" charset="0"/>
              </a:rPr>
              <a:t>  border: 3px solid blue;</a:t>
            </a:r>
          </a:p>
          <a:p>
            <a:r>
              <a:rPr lang="en-US" sz="1600" dirty="0">
                <a:latin typeface="Consolas" panose="020B0609020204030204" pitchFamily="49" charset="0"/>
              </a:rPr>
              <a:t>}</a:t>
            </a:r>
          </a:p>
        </p:txBody>
      </p:sp>
      <p:sp>
        <p:nvSpPr>
          <p:cNvPr id="7" name="TextBox 6"/>
          <p:cNvSpPr txBox="1"/>
          <p:nvPr/>
        </p:nvSpPr>
        <p:spPr>
          <a:xfrm>
            <a:off x="311918" y="1078787"/>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1129756"/>
            <a:ext cx="5374005" cy="298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362200" y="4468643"/>
            <a:ext cx="1447800" cy="400110"/>
          </a:xfrm>
          <a:prstGeom prst="rect">
            <a:avLst/>
          </a:prstGeom>
          <a:solidFill>
            <a:schemeClr val="accent5">
              <a:lumMod val="20000"/>
              <a:lumOff val="80000"/>
            </a:schemeClr>
          </a:solidFill>
        </p:spPr>
        <p:txBody>
          <a:bodyPr wrap="square">
            <a:spAutoFit/>
          </a:bodyPr>
          <a:lstStyle/>
          <a:p>
            <a:r>
              <a:rPr lang="en-US" sz="2000" dirty="0" smtClean="0">
                <a:latin typeface="Angsana New" panose="02020603050405020304" pitchFamily="18" charset="-34"/>
              </a:rPr>
              <a:t>Column gap 50px</a:t>
            </a:r>
            <a:endParaRPr lang="en-US" sz="2000" dirty="0">
              <a:latin typeface="Angsana New" panose="02020603050405020304" pitchFamily="18" charset="-34"/>
            </a:endParaRPr>
          </a:p>
        </p:txBody>
      </p:sp>
      <p:cxnSp>
        <p:nvCxnSpPr>
          <p:cNvPr id="10" name="Straight Connector 9"/>
          <p:cNvCxnSpPr/>
          <p:nvPr/>
        </p:nvCxnSpPr>
        <p:spPr bwMode="auto">
          <a:xfrm flipV="1">
            <a:off x="3032509" y="4046647"/>
            <a:ext cx="0" cy="421996"/>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478043"/>
            <a:ext cx="5339334" cy="568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762000" y="3562290"/>
            <a:ext cx="1447800" cy="400110"/>
          </a:xfrm>
          <a:prstGeom prst="rect">
            <a:avLst/>
          </a:prstGeom>
          <a:solidFill>
            <a:schemeClr val="accent5">
              <a:lumMod val="20000"/>
              <a:lumOff val="80000"/>
            </a:schemeClr>
          </a:solidFill>
        </p:spPr>
        <p:txBody>
          <a:bodyPr wrap="square">
            <a:spAutoFit/>
          </a:bodyPr>
          <a:lstStyle/>
          <a:p>
            <a:r>
              <a:rPr lang="en-US" sz="2000" dirty="0" smtClean="0">
                <a:latin typeface="Angsana New" panose="02020603050405020304" pitchFamily="18" charset="-34"/>
              </a:rPr>
              <a:t>Row gap 10px</a:t>
            </a:r>
            <a:endParaRPr lang="en-US" sz="2000" dirty="0">
              <a:latin typeface="Angsana New" panose="02020603050405020304" pitchFamily="18" charset="-34"/>
            </a:endParaRPr>
          </a:p>
        </p:txBody>
      </p:sp>
      <p:cxnSp>
        <p:nvCxnSpPr>
          <p:cNvPr id="14" name="Straight Connector 13"/>
          <p:cNvCxnSpPr/>
          <p:nvPr/>
        </p:nvCxnSpPr>
        <p:spPr bwMode="auto">
          <a:xfrm flipH="1" flipV="1">
            <a:off x="2067448" y="3734346"/>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Freeform 18"/>
          <p:cNvSpPr/>
          <p:nvPr/>
        </p:nvSpPr>
        <p:spPr bwMode="auto">
          <a:xfrm>
            <a:off x="2883877" y="2381459"/>
            <a:ext cx="1002323" cy="1085222"/>
          </a:xfrm>
          <a:custGeom>
            <a:avLst/>
            <a:gdLst>
              <a:gd name="connsiteX0" fmla="*/ 0 w 653143"/>
              <a:gd name="connsiteY0" fmla="*/ 0 h 1085222"/>
              <a:gd name="connsiteX1" fmla="*/ 653143 w 653143"/>
              <a:gd name="connsiteY1" fmla="*/ 10049 h 1085222"/>
              <a:gd name="connsiteX2" fmla="*/ 643094 w 653143"/>
              <a:gd name="connsiteY2" fmla="*/ 1085222 h 1085222"/>
            </a:gdLst>
            <a:ahLst/>
            <a:cxnLst>
              <a:cxn ang="0">
                <a:pos x="connsiteX0" y="connsiteY0"/>
              </a:cxn>
              <a:cxn ang="0">
                <a:pos x="connsiteX1" y="connsiteY1"/>
              </a:cxn>
              <a:cxn ang="0">
                <a:pos x="connsiteX2" y="connsiteY2"/>
              </a:cxn>
            </a:cxnLst>
            <a:rect l="l" t="t" r="r" b="b"/>
            <a:pathLst>
              <a:path w="653143" h="1085222">
                <a:moveTo>
                  <a:pt x="0" y="0"/>
                </a:moveTo>
                <a:lnTo>
                  <a:pt x="653143" y="10049"/>
                </a:lnTo>
                <a:cubicBezTo>
                  <a:pt x="649793" y="368440"/>
                  <a:pt x="646444" y="726831"/>
                  <a:pt x="643094" y="1085222"/>
                </a:cubicBezTo>
              </a:path>
            </a:pathLst>
          </a:custGeom>
          <a:noFill/>
          <a:ln w="28575" cap="flat" cmpd="sng" algn="ctr">
            <a:solidFill>
              <a:srgbClr val="FF0000"/>
            </a:solidFill>
            <a:prstDash val="solid"/>
            <a:round/>
            <a:headEnd type="none" w="med" len="med"/>
            <a:tailEnd type="arrow"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97350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หมายเลขเส้น </a:t>
            </a:r>
            <a:r>
              <a:rPr lang="en-US" dirty="0" smtClean="0"/>
              <a:t>Grid</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23</a:t>
            </a:fld>
            <a:endParaRPr lang="en-US"/>
          </a:p>
        </p:txBody>
      </p:sp>
      <p:sp>
        <p:nvSpPr>
          <p:cNvPr id="10" name="TextBox 9"/>
          <p:cNvSpPr txBox="1"/>
          <p:nvPr/>
        </p:nvSpPr>
        <p:spPr>
          <a:xfrm>
            <a:off x="3764397" y="1240819"/>
            <a:ext cx="1615206" cy="461665"/>
          </a:xfrm>
          <a:prstGeom prst="rect">
            <a:avLst/>
          </a:prstGeom>
          <a:noFill/>
        </p:spPr>
        <p:txBody>
          <a:bodyPr wrap="square" rtlCol="0">
            <a:spAutoFit/>
          </a:bodyPr>
          <a:lstStyle/>
          <a:p>
            <a:pPr algn="ctr"/>
            <a:r>
              <a:rPr lang="en-US" sz="2400" b="1" dirty="0" smtClean="0"/>
              <a:t>Grid Line</a:t>
            </a:r>
            <a:endParaRPr lang="en-US" sz="2400" b="1" dirty="0"/>
          </a:p>
        </p:txBody>
      </p:sp>
      <p:grpSp>
        <p:nvGrpSpPr>
          <p:cNvPr id="29" name="Group 28"/>
          <p:cNvGrpSpPr/>
          <p:nvPr/>
        </p:nvGrpSpPr>
        <p:grpSpPr>
          <a:xfrm>
            <a:off x="1676400" y="2025428"/>
            <a:ext cx="5882742" cy="3503936"/>
            <a:chOff x="457200" y="1962283"/>
            <a:chExt cx="5882742" cy="3503936"/>
          </a:xfrm>
        </p:grpSpPr>
        <p:sp>
          <p:nvSpPr>
            <p:cNvPr id="7" name="TextBox 6"/>
            <p:cNvSpPr txBox="1"/>
            <p:nvPr/>
          </p:nvSpPr>
          <p:spPr>
            <a:xfrm>
              <a:off x="457200" y="3326449"/>
              <a:ext cx="1143000" cy="646331"/>
            </a:xfrm>
            <a:prstGeom prst="rect">
              <a:avLst/>
            </a:prstGeom>
            <a:noFill/>
          </p:spPr>
          <p:txBody>
            <a:bodyPr wrap="square" rtlCol="0">
              <a:spAutoFit/>
            </a:bodyPr>
            <a:lstStyle/>
            <a:p>
              <a:pPr algn="r"/>
              <a:r>
                <a:rPr lang="en-US" b="1" dirty="0">
                  <a:solidFill>
                    <a:srgbClr val="FFC000"/>
                  </a:solidFill>
                </a:rPr>
                <a:t>row grid line</a:t>
              </a:r>
            </a:p>
          </p:txBody>
        </p:sp>
        <p:sp>
          <p:nvSpPr>
            <p:cNvPr id="8" name="TextBox 7"/>
            <p:cNvSpPr txBox="1"/>
            <p:nvPr/>
          </p:nvSpPr>
          <p:spPr>
            <a:xfrm>
              <a:off x="3255112" y="1962283"/>
              <a:ext cx="1452669" cy="646331"/>
            </a:xfrm>
            <a:prstGeom prst="rect">
              <a:avLst/>
            </a:prstGeom>
            <a:noFill/>
          </p:spPr>
          <p:txBody>
            <a:bodyPr wrap="square" rtlCol="0">
              <a:spAutoFit/>
            </a:bodyPr>
            <a:lstStyle/>
            <a:p>
              <a:pPr algn="ctr"/>
              <a:r>
                <a:rPr lang="en-US" b="1" dirty="0">
                  <a:solidFill>
                    <a:schemeClr val="accent5"/>
                  </a:solidFill>
                </a:rPr>
                <a:t>column grid line</a:t>
              </a:r>
            </a:p>
          </p:txBody>
        </p:sp>
        <p:grpSp>
          <p:nvGrpSpPr>
            <p:cNvPr id="9" name="Group 8"/>
            <p:cNvGrpSpPr/>
            <p:nvPr/>
          </p:nvGrpSpPr>
          <p:grpSpPr>
            <a:xfrm>
              <a:off x="1899138" y="3010261"/>
              <a:ext cx="2895600" cy="1724195"/>
              <a:chOff x="2414112" y="2039837"/>
              <a:chExt cx="5167618" cy="3322040"/>
            </a:xfrm>
          </p:grpSpPr>
          <p:cxnSp>
            <p:nvCxnSpPr>
              <p:cNvPr id="17" name="Straight Connector 16"/>
              <p:cNvCxnSpPr/>
              <p:nvPr/>
            </p:nvCxnSpPr>
            <p:spPr>
              <a:xfrm>
                <a:off x="2414112" y="3172351"/>
                <a:ext cx="5167618" cy="0"/>
              </a:xfrm>
              <a:prstGeom prst="line">
                <a:avLst/>
              </a:prstGeom>
              <a:ln w="38100">
                <a:solidFill>
                  <a:srgbClr val="F6B7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14112" y="4279698"/>
                <a:ext cx="5167618"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701822" y="2039837"/>
                <a:ext cx="0" cy="332204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989532" y="2039837"/>
                <a:ext cx="0" cy="332204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277242" y="2039837"/>
                <a:ext cx="0" cy="332204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2414112" y="2039837"/>
                <a:ext cx="5167618" cy="3322040"/>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1" name="TextBox 10"/>
            <p:cNvSpPr txBox="1"/>
            <p:nvPr/>
          </p:nvSpPr>
          <p:spPr>
            <a:xfrm>
              <a:off x="4441081" y="4762054"/>
              <a:ext cx="533400" cy="381000"/>
            </a:xfrm>
            <a:prstGeom prst="rect">
              <a:avLst/>
            </a:prstGeom>
            <a:noFill/>
          </p:spPr>
          <p:txBody>
            <a:bodyPr wrap="square" rtlCol="0">
              <a:spAutoFit/>
            </a:bodyPr>
            <a:lstStyle/>
            <a:p>
              <a:pPr algn="ctr"/>
              <a:r>
                <a:rPr lang="en-US" dirty="0" smtClean="0">
                  <a:solidFill>
                    <a:schemeClr val="bg1">
                      <a:lumMod val="50000"/>
                    </a:schemeClr>
                  </a:solidFill>
                </a:rPr>
                <a:t>-1</a:t>
              </a:r>
              <a:endParaRPr lang="en-US" dirty="0">
                <a:solidFill>
                  <a:schemeClr val="bg1">
                    <a:lumMod val="50000"/>
                  </a:schemeClr>
                </a:solidFill>
              </a:endParaRPr>
            </a:p>
          </p:txBody>
        </p:sp>
        <p:sp>
          <p:nvSpPr>
            <p:cNvPr id="12" name="TextBox 11"/>
            <p:cNvSpPr txBox="1"/>
            <p:nvPr/>
          </p:nvSpPr>
          <p:spPr>
            <a:xfrm>
              <a:off x="3797087" y="4762054"/>
              <a:ext cx="533400" cy="381000"/>
            </a:xfrm>
            <a:prstGeom prst="rect">
              <a:avLst/>
            </a:prstGeom>
            <a:noFill/>
          </p:spPr>
          <p:txBody>
            <a:bodyPr wrap="square" rtlCol="0">
              <a:spAutoFit/>
            </a:bodyPr>
            <a:lstStyle/>
            <a:p>
              <a:pPr algn="ctr"/>
              <a:r>
                <a:rPr lang="en-US" dirty="0" smtClean="0">
                  <a:solidFill>
                    <a:schemeClr val="bg1">
                      <a:lumMod val="50000"/>
                    </a:schemeClr>
                  </a:solidFill>
                </a:rPr>
                <a:t>-2</a:t>
              </a:r>
              <a:endParaRPr lang="en-US" dirty="0">
                <a:solidFill>
                  <a:schemeClr val="bg1">
                    <a:lumMod val="50000"/>
                  </a:schemeClr>
                </a:solidFill>
              </a:endParaRPr>
            </a:p>
          </p:txBody>
        </p:sp>
        <p:sp>
          <p:nvSpPr>
            <p:cNvPr id="13" name="TextBox 12"/>
            <p:cNvSpPr txBox="1"/>
            <p:nvPr/>
          </p:nvSpPr>
          <p:spPr>
            <a:xfrm>
              <a:off x="2885127" y="4762054"/>
              <a:ext cx="721549" cy="369332"/>
            </a:xfrm>
            <a:prstGeom prst="rect">
              <a:avLst/>
            </a:prstGeom>
            <a:noFill/>
          </p:spPr>
          <p:txBody>
            <a:bodyPr wrap="square" rtlCol="0">
              <a:spAutoFit/>
            </a:bodyPr>
            <a:lstStyle/>
            <a:p>
              <a:r>
                <a:rPr lang="en-US" dirty="0" smtClean="0">
                  <a:solidFill>
                    <a:schemeClr val="bg1">
                      <a:lumMod val="50000"/>
                    </a:schemeClr>
                  </a:solidFill>
                </a:rPr>
                <a:t>. . .</a:t>
              </a:r>
              <a:endParaRPr lang="en-US" dirty="0">
                <a:solidFill>
                  <a:schemeClr val="bg1">
                    <a:lumMod val="50000"/>
                  </a:schemeClr>
                </a:solidFill>
              </a:endParaRPr>
            </a:p>
          </p:txBody>
        </p:sp>
        <p:sp>
          <p:nvSpPr>
            <p:cNvPr id="14" name="TextBox 13"/>
            <p:cNvSpPr txBox="1"/>
            <p:nvPr/>
          </p:nvSpPr>
          <p:spPr>
            <a:xfrm>
              <a:off x="1351504" y="2819410"/>
              <a:ext cx="533400" cy="381000"/>
            </a:xfrm>
            <a:prstGeom prst="rect">
              <a:avLst/>
            </a:prstGeom>
            <a:noFill/>
          </p:spPr>
          <p:txBody>
            <a:bodyPr wrap="square" rtlCol="0">
              <a:spAutoFit/>
            </a:bodyPr>
            <a:lstStyle/>
            <a:p>
              <a:pPr algn="r"/>
              <a:r>
                <a:rPr lang="en-US" dirty="0" smtClean="0"/>
                <a:t>1</a:t>
              </a:r>
              <a:endParaRPr lang="en-US" dirty="0"/>
            </a:p>
          </p:txBody>
        </p:sp>
        <p:sp>
          <p:nvSpPr>
            <p:cNvPr id="15" name="TextBox 14"/>
            <p:cNvSpPr txBox="1"/>
            <p:nvPr/>
          </p:nvSpPr>
          <p:spPr>
            <a:xfrm>
              <a:off x="1351504" y="3383732"/>
              <a:ext cx="533400" cy="381000"/>
            </a:xfrm>
            <a:prstGeom prst="rect">
              <a:avLst/>
            </a:prstGeom>
            <a:noFill/>
          </p:spPr>
          <p:txBody>
            <a:bodyPr wrap="square" rtlCol="0">
              <a:spAutoFit/>
            </a:bodyPr>
            <a:lstStyle/>
            <a:p>
              <a:pPr algn="r"/>
              <a:r>
                <a:rPr lang="en-US" dirty="0" smtClean="0"/>
                <a:t>2</a:t>
              </a:r>
              <a:endParaRPr lang="en-US" dirty="0"/>
            </a:p>
          </p:txBody>
        </p:sp>
        <p:sp>
          <p:nvSpPr>
            <p:cNvPr id="16" name="TextBox 15"/>
            <p:cNvSpPr txBox="1"/>
            <p:nvPr/>
          </p:nvSpPr>
          <p:spPr>
            <a:xfrm>
              <a:off x="1351504" y="3840339"/>
              <a:ext cx="533400" cy="638636"/>
            </a:xfrm>
            <a:prstGeom prst="rect">
              <a:avLst/>
            </a:prstGeom>
            <a:noFill/>
          </p:spPr>
          <p:txBody>
            <a:bodyPr wrap="square" rtlCol="0">
              <a:spAutoFit/>
            </a:bodyPr>
            <a:lstStyle/>
            <a:p>
              <a:pPr algn="r">
                <a:lnSpc>
                  <a:spcPts val="1400"/>
                </a:lnSpc>
              </a:pPr>
              <a:r>
                <a:rPr lang="en-US" dirty="0" smtClean="0"/>
                <a:t>.</a:t>
              </a:r>
            </a:p>
            <a:p>
              <a:pPr algn="r">
                <a:lnSpc>
                  <a:spcPts val="1400"/>
                </a:lnSpc>
              </a:pPr>
              <a:r>
                <a:rPr lang="en-US" dirty="0" smtClean="0"/>
                <a:t>.</a:t>
              </a:r>
            </a:p>
            <a:p>
              <a:pPr algn="r">
                <a:lnSpc>
                  <a:spcPts val="1400"/>
                </a:lnSpc>
              </a:pPr>
              <a:r>
                <a:rPr lang="en-US" dirty="0"/>
                <a:t>.</a:t>
              </a:r>
            </a:p>
          </p:txBody>
        </p:sp>
        <p:sp>
          <p:nvSpPr>
            <p:cNvPr id="23" name="TextBox 22"/>
            <p:cNvSpPr txBox="1"/>
            <p:nvPr/>
          </p:nvSpPr>
          <p:spPr>
            <a:xfrm>
              <a:off x="4887273" y="4515058"/>
              <a:ext cx="533400" cy="381000"/>
            </a:xfrm>
            <a:prstGeom prst="rect">
              <a:avLst/>
            </a:prstGeom>
            <a:noFill/>
          </p:spPr>
          <p:txBody>
            <a:bodyPr wrap="square" rtlCol="0">
              <a:spAutoFit/>
            </a:bodyPr>
            <a:lstStyle/>
            <a:p>
              <a:r>
                <a:rPr lang="en-US" dirty="0" smtClean="0">
                  <a:solidFill>
                    <a:schemeClr val="bg1">
                      <a:lumMod val="50000"/>
                    </a:schemeClr>
                  </a:solidFill>
                </a:rPr>
                <a:t>-1</a:t>
              </a:r>
              <a:endParaRPr lang="en-US" dirty="0">
                <a:solidFill>
                  <a:schemeClr val="bg1">
                    <a:lumMod val="50000"/>
                  </a:schemeClr>
                </a:solidFill>
              </a:endParaRPr>
            </a:p>
          </p:txBody>
        </p:sp>
        <p:sp>
          <p:nvSpPr>
            <p:cNvPr id="24" name="TextBox 23"/>
            <p:cNvSpPr txBox="1"/>
            <p:nvPr/>
          </p:nvSpPr>
          <p:spPr>
            <a:xfrm>
              <a:off x="4887273" y="3982287"/>
              <a:ext cx="533400" cy="381000"/>
            </a:xfrm>
            <a:prstGeom prst="rect">
              <a:avLst/>
            </a:prstGeom>
            <a:noFill/>
          </p:spPr>
          <p:txBody>
            <a:bodyPr wrap="square" rtlCol="0">
              <a:spAutoFit/>
            </a:bodyPr>
            <a:lstStyle/>
            <a:p>
              <a:r>
                <a:rPr lang="en-US" dirty="0" smtClean="0">
                  <a:solidFill>
                    <a:schemeClr val="bg1">
                      <a:lumMod val="50000"/>
                    </a:schemeClr>
                  </a:solidFill>
                </a:rPr>
                <a:t>-2</a:t>
              </a:r>
              <a:endParaRPr lang="en-US" dirty="0">
                <a:solidFill>
                  <a:schemeClr val="bg1">
                    <a:lumMod val="50000"/>
                  </a:schemeClr>
                </a:solidFill>
              </a:endParaRPr>
            </a:p>
          </p:txBody>
        </p:sp>
        <p:sp>
          <p:nvSpPr>
            <p:cNvPr id="25" name="TextBox 24"/>
            <p:cNvSpPr txBox="1"/>
            <p:nvPr/>
          </p:nvSpPr>
          <p:spPr>
            <a:xfrm>
              <a:off x="4887273" y="3126096"/>
              <a:ext cx="533400" cy="638636"/>
            </a:xfrm>
            <a:prstGeom prst="rect">
              <a:avLst/>
            </a:prstGeom>
            <a:noFill/>
          </p:spPr>
          <p:txBody>
            <a:bodyPr wrap="square" rtlCol="0">
              <a:spAutoFit/>
            </a:bodyPr>
            <a:lstStyle/>
            <a:p>
              <a:pPr>
                <a:lnSpc>
                  <a:spcPts val="1400"/>
                </a:lnSpc>
              </a:pPr>
              <a:r>
                <a:rPr lang="en-US" dirty="0" smtClean="0">
                  <a:solidFill>
                    <a:schemeClr val="bg1">
                      <a:lumMod val="50000"/>
                    </a:schemeClr>
                  </a:solidFill>
                </a:rPr>
                <a:t>.</a:t>
              </a:r>
            </a:p>
            <a:p>
              <a:pPr>
                <a:lnSpc>
                  <a:spcPts val="1400"/>
                </a:lnSpc>
              </a:pPr>
              <a:r>
                <a:rPr lang="en-US" dirty="0" smtClean="0">
                  <a:solidFill>
                    <a:schemeClr val="bg1">
                      <a:lumMod val="50000"/>
                    </a:schemeClr>
                  </a:solidFill>
                </a:rPr>
                <a:t>.</a:t>
              </a:r>
            </a:p>
            <a:p>
              <a:pPr>
                <a:lnSpc>
                  <a:spcPts val="1400"/>
                </a:lnSpc>
              </a:pPr>
              <a:r>
                <a:rPr lang="en-US" dirty="0">
                  <a:solidFill>
                    <a:schemeClr val="bg1">
                      <a:lumMod val="50000"/>
                    </a:schemeClr>
                  </a:solidFill>
                </a:rPr>
                <a:t>.</a:t>
              </a:r>
            </a:p>
          </p:txBody>
        </p:sp>
        <p:sp>
          <p:nvSpPr>
            <p:cNvPr id="26" name="TextBox 25"/>
            <p:cNvSpPr txBox="1"/>
            <p:nvPr/>
          </p:nvSpPr>
          <p:spPr>
            <a:xfrm>
              <a:off x="1631439" y="2590800"/>
              <a:ext cx="533400" cy="381000"/>
            </a:xfrm>
            <a:prstGeom prst="rect">
              <a:avLst/>
            </a:prstGeom>
            <a:noFill/>
          </p:spPr>
          <p:txBody>
            <a:bodyPr wrap="square" rtlCol="0">
              <a:spAutoFit/>
            </a:bodyPr>
            <a:lstStyle/>
            <a:p>
              <a:pPr algn="ctr"/>
              <a:r>
                <a:rPr lang="en-US" dirty="0" smtClean="0"/>
                <a:t>1</a:t>
              </a:r>
              <a:endParaRPr lang="en-US" dirty="0"/>
            </a:p>
          </p:txBody>
        </p:sp>
        <p:sp>
          <p:nvSpPr>
            <p:cNvPr id="27" name="TextBox 26"/>
            <p:cNvSpPr txBox="1"/>
            <p:nvPr/>
          </p:nvSpPr>
          <p:spPr>
            <a:xfrm>
              <a:off x="2326876" y="2590800"/>
              <a:ext cx="533400" cy="381000"/>
            </a:xfrm>
            <a:prstGeom prst="rect">
              <a:avLst/>
            </a:prstGeom>
            <a:noFill/>
          </p:spPr>
          <p:txBody>
            <a:bodyPr wrap="square" rtlCol="0">
              <a:spAutoFit/>
            </a:bodyPr>
            <a:lstStyle/>
            <a:p>
              <a:pPr algn="ctr"/>
              <a:r>
                <a:rPr lang="en-US" dirty="0" smtClean="0"/>
                <a:t>2</a:t>
              </a:r>
              <a:endParaRPr lang="en-US" dirty="0"/>
            </a:p>
          </p:txBody>
        </p:sp>
        <p:sp>
          <p:nvSpPr>
            <p:cNvPr id="28" name="TextBox 27"/>
            <p:cNvSpPr txBox="1"/>
            <p:nvPr/>
          </p:nvSpPr>
          <p:spPr>
            <a:xfrm>
              <a:off x="2860276" y="2602468"/>
              <a:ext cx="721549" cy="369332"/>
            </a:xfrm>
            <a:prstGeom prst="rect">
              <a:avLst/>
            </a:prstGeom>
            <a:noFill/>
          </p:spPr>
          <p:txBody>
            <a:bodyPr wrap="square" rtlCol="0">
              <a:spAutoFit/>
            </a:bodyPr>
            <a:lstStyle/>
            <a:p>
              <a:r>
                <a:rPr lang="en-US" dirty="0" smtClean="0"/>
                <a:t>. . .</a:t>
              </a:r>
              <a:endParaRPr lang="en-US" dirty="0"/>
            </a:p>
          </p:txBody>
        </p:sp>
        <p:sp>
          <p:nvSpPr>
            <p:cNvPr id="30" name="TextBox 29"/>
            <p:cNvSpPr txBox="1"/>
            <p:nvPr/>
          </p:nvSpPr>
          <p:spPr>
            <a:xfrm>
              <a:off x="4887273" y="4819888"/>
              <a:ext cx="1452669" cy="646331"/>
            </a:xfrm>
            <a:prstGeom prst="rect">
              <a:avLst/>
            </a:prstGeom>
            <a:noFill/>
          </p:spPr>
          <p:txBody>
            <a:bodyPr wrap="square" rtlCol="0">
              <a:spAutoFit/>
            </a:bodyPr>
            <a:lstStyle/>
            <a:p>
              <a:pPr algn="ctr"/>
              <a:r>
                <a:rPr lang="en-US" b="1" dirty="0" smtClean="0">
                  <a:solidFill>
                    <a:schemeClr val="bg1">
                      <a:lumMod val="50000"/>
                    </a:schemeClr>
                  </a:solidFill>
                </a:rPr>
                <a:t>Reverse order</a:t>
              </a:r>
              <a:endParaRPr lang="en-US" b="1" dirty="0">
                <a:solidFill>
                  <a:schemeClr val="bg1">
                    <a:lumMod val="50000"/>
                  </a:schemeClr>
                </a:solidFill>
              </a:endParaRPr>
            </a:p>
          </p:txBody>
        </p:sp>
      </p:grpSp>
    </p:spTree>
    <p:extLst>
      <p:ext uri="{BB962C8B-B14F-4D97-AF65-F5344CB8AC3E}">
        <p14:creationId xmlns:p14="http://schemas.microsoft.com/office/powerpoint/2010/main" val="1215890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การบรรจุ </a:t>
            </a:r>
            <a:r>
              <a:rPr lang="en-US" dirty="0" smtClean="0"/>
              <a:t>item </a:t>
            </a:r>
            <a:r>
              <a:rPr lang="th-TH" dirty="0" smtClean="0"/>
              <a:t>ลง </a:t>
            </a:r>
            <a:r>
              <a:rPr lang="en-US" dirty="0" smtClean="0"/>
              <a:t>container (1)</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24</a:t>
            </a:fld>
            <a:endParaRPr lang="en-US"/>
          </a:p>
        </p:txBody>
      </p:sp>
      <p:sp>
        <p:nvSpPr>
          <p:cNvPr id="6" name="TextBox 5"/>
          <p:cNvSpPr txBox="1"/>
          <p:nvPr/>
        </p:nvSpPr>
        <p:spPr>
          <a:xfrm>
            <a:off x="457200" y="1052252"/>
            <a:ext cx="1905917" cy="400110"/>
          </a:xfrm>
          <a:prstGeom prst="rect">
            <a:avLst/>
          </a:prstGeom>
          <a:solidFill>
            <a:schemeClr val="accent4"/>
          </a:solidFill>
        </p:spPr>
        <p:txBody>
          <a:bodyPr wrap="square" rtlCol="0">
            <a:spAutoFit/>
          </a:bodyPr>
          <a:lstStyle/>
          <a:p>
            <a:r>
              <a:rPr lang="en-US" sz="2000" dirty="0">
                <a:solidFill>
                  <a:schemeClr val="bg1"/>
                </a:solidFill>
              </a:rPr>
              <a:t>HTML Content</a:t>
            </a:r>
          </a:p>
        </p:txBody>
      </p:sp>
      <p:sp>
        <p:nvSpPr>
          <p:cNvPr id="7" name="Rectangle 6"/>
          <p:cNvSpPr/>
          <p:nvPr/>
        </p:nvSpPr>
        <p:spPr>
          <a:xfrm>
            <a:off x="457200" y="1450300"/>
            <a:ext cx="4114800" cy="2800767"/>
          </a:xfrm>
          <a:prstGeom prst="rect">
            <a:avLst/>
          </a:prstGeom>
          <a:solidFill>
            <a:schemeClr val="bg1"/>
          </a:solidFill>
          <a:ln>
            <a:solidFill>
              <a:schemeClr val="bg1">
                <a:lumMod val="50000"/>
              </a:schemeClr>
            </a:solidFill>
          </a:ln>
        </p:spPr>
        <p:txBody>
          <a:bodyPr wrap="square">
            <a:spAutoFit/>
          </a:bodyPr>
          <a:lstStyle/>
          <a:p>
            <a:r>
              <a:rPr lang="en-US" sz="1600" dirty="0">
                <a:latin typeface="Consolas" panose="020B0609020204030204" pitchFamily="49" charset="0"/>
              </a:rPr>
              <a:t>&lt;section class="container"&gt;</a:t>
            </a:r>
          </a:p>
          <a:p>
            <a:r>
              <a:rPr lang="en-US" sz="1600" dirty="0">
                <a:latin typeface="Consolas" panose="020B0609020204030204" pitchFamily="49" charset="0"/>
              </a:rPr>
              <a:t>  &lt;div class="item" id</a:t>
            </a:r>
            <a:r>
              <a:rPr lang="en-US" sz="1600" dirty="0" smtClean="0">
                <a:latin typeface="Consolas" panose="020B0609020204030204" pitchFamily="49" charset="0"/>
              </a:rPr>
              <a:t>="i1</a:t>
            </a:r>
            <a:r>
              <a:rPr lang="en-US" sz="1600" dirty="0">
                <a:latin typeface="Consolas" panose="020B0609020204030204" pitchFamily="49" charset="0"/>
              </a:rPr>
              <a:t>"&gt;1&lt;/div&gt;</a:t>
            </a:r>
          </a:p>
          <a:p>
            <a:r>
              <a:rPr lang="en-US" sz="1600" dirty="0">
                <a:latin typeface="Consolas" panose="020B0609020204030204" pitchFamily="49" charset="0"/>
              </a:rPr>
              <a:t>  &lt;div class="item" id</a:t>
            </a:r>
            <a:r>
              <a:rPr lang="en-US" sz="1600" dirty="0" smtClean="0">
                <a:latin typeface="Consolas" panose="020B0609020204030204" pitchFamily="49" charset="0"/>
              </a:rPr>
              <a:t>="i2</a:t>
            </a:r>
            <a:r>
              <a:rPr lang="en-US" sz="1600" dirty="0">
                <a:latin typeface="Consolas" panose="020B0609020204030204" pitchFamily="49" charset="0"/>
              </a:rPr>
              <a:t>"&gt;2&lt;/div&gt;</a:t>
            </a:r>
          </a:p>
          <a:p>
            <a:r>
              <a:rPr lang="en-US" sz="1600" dirty="0">
                <a:latin typeface="Consolas" panose="020B0609020204030204" pitchFamily="49" charset="0"/>
              </a:rPr>
              <a:t>  &lt;div class="item" id</a:t>
            </a:r>
            <a:r>
              <a:rPr lang="en-US" sz="1600" dirty="0" smtClean="0">
                <a:latin typeface="Consolas" panose="020B0609020204030204" pitchFamily="49" charset="0"/>
              </a:rPr>
              <a:t>="i3</a:t>
            </a:r>
            <a:r>
              <a:rPr lang="en-US" sz="1600" dirty="0">
                <a:latin typeface="Consolas" panose="020B0609020204030204" pitchFamily="49" charset="0"/>
              </a:rPr>
              <a:t>"&gt;3&lt;/div&gt;</a:t>
            </a:r>
          </a:p>
          <a:p>
            <a:r>
              <a:rPr lang="en-US" sz="1600" dirty="0">
                <a:latin typeface="Consolas" panose="020B0609020204030204" pitchFamily="49" charset="0"/>
              </a:rPr>
              <a:t>  &lt;div class="item" id</a:t>
            </a:r>
            <a:r>
              <a:rPr lang="en-US" sz="1600" dirty="0" smtClean="0">
                <a:latin typeface="Consolas" panose="020B0609020204030204" pitchFamily="49" charset="0"/>
              </a:rPr>
              <a:t>="i4</a:t>
            </a:r>
            <a:r>
              <a:rPr lang="en-US" sz="1600" dirty="0">
                <a:latin typeface="Consolas" panose="020B0609020204030204" pitchFamily="49" charset="0"/>
              </a:rPr>
              <a:t>"&gt;4&lt;/div&gt;</a:t>
            </a:r>
          </a:p>
          <a:p>
            <a:r>
              <a:rPr lang="en-US" sz="1600" dirty="0">
                <a:latin typeface="Consolas" panose="020B0609020204030204" pitchFamily="49" charset="0"/>
              </a:rPr>
              <a:t>  &lt;div class="item" id</a:t>
            </a:r>
            <a:r>
              <a:rPr lang="en-US" sz="1600" dirty="0" smtClean="0">
                <a:latin typeface="Consolas" panose="020B0609020204030204" pitchFamily="49" charset="0"/>
              </a:rPr>
              <a:t>="i5</a:t>
            </a:r>
            <a:r>
              <a:rPr lang="en-US" sz="1600" dirty="0">
                <a:latin typeface="Consolas" panose="020B0609020204030204" pitchFamily="49" charset="0"/>
              </a:rPr>
              <a:t>"&gt;5&lt;/div&gt;</a:t>
            </a:r>
          </a:p>
          <a:p>
            <a:r>
              <a:rPr lang="en-US" sz="1600" dirty="0">
                <a:latin typeface="Consolas" panose="020B0609020204030204" pitchFamily="49" charset="0"/>
              </a:rPr>
              <a:t>  &lt;div class="item" id</a:t>
            </a:r>
            <a:r>
              <a:rPr lang="en-US" sz="1600" dirty="0" smtClean="0">
                <a:latin typeface="Consolas" panose="020B0609020204030204" pitchFamily="49" charset="0"/>
              </a:rPr>
              <a:t>="i6</a:t>
            </a:r>
            <a:r>
              <a:rPr lang="en-US" sz="1600" dirty="0">
                <a:latin typeface="Consolas" panose="020B0609020204030204" pitchFamily="49" charset="0"/>
              </a:rPr>
              <a:t>"&gt;6&lt;/div&gt;</a:t>
            </a:r>
          </a:p>
          <a:p>
            <a:r>
              <a:rPr lang="en-US" sz="1600" dirty="0">
                <a:latin typeface="Consolas" panose="020B0609020204030204" pitchFamily="49" charset="0"/>
              </a:rPr>
              <a:t>  &lt;div class="item" id</a:t>
            </a:r>
            <a:r>
              <a:rPr lang="en-US" sz="1600" dirty="0" smtClean="0">
                <a:latin typeface="Consolas" panose="020B0609020204030204" pitchFamily="49" charset="0"/>
              </a:rPr>
              <a:t>="i7</a:t>
            </a:r>
            <a:r>
              <a:rPr lang="en-US" sz="1600" dirty="0">
                <a:latin typeface="Consolas" panose="020B0609020204030204" pitchFamily="49" charset="0"/>
              </a:rPr>
              <a:t>"&gt;7&lt;/div&gt;</a:t>
            </a:r>
          </a:p>
          <a:p>
            <a:r>
              <a:rPr lang="en-US" sz="1600" dirty="0">
                <a:latin typeface="Consolas" panose="020B0609020204030204" pitchFamily="49" charset="0"/>
              </a:rPr>
              <a:t>  &lt;div class="item" id</a:t>
            </a:r>
            <a:r>
              <a:rPr lang="en-US" sz="1600" dirty="0" smtClean="0">
                <a:latin typeface="Consolas" panose="020B0609020204030204" pitchFamily="49" charset="0"/>
              </a:rPr>
              <a:t>="i8</a:t>
            </a:r>
            <a:r>
              <a:rPr lang="en-US" sz="1600" dirty="0">
                <a:latin typeface="Consolas" panose="020B0609020204030204" pitchFamily="49" charset="0"/>
              </a:rPr>
              <a:t>"&gt;8&lt;/div&gt;</a:t>
            </a:r>
          </a:p>
          <a:p>
            <a:r>
              <a:rPr lang="en-US" sz="1600" dirty="0">
                <a:latin typeface="Consolas" panose="020B0609020204030204" pitchFamily="49" charset="0"/>
              </a:rPr>
              <a:t>  &lt;div class="item" id</a:t>
            </a:r>
            <a:r>
              <a:rPr lang="en-US" sz="1600" dirty="0" smtClean="0">
                <a:latin typeface="Consolas" panose="020B0609020204030204" pitchFamily="49" charset="0"/>
              </a:rPr>
              <a:t>="i9</a:t>
            </a:r>
            <a:r>
              <a:rPr lang="en-US" sz="1600" dirty="0">
                <a:latin typeface="Consolas" panose="020B0609020204030204" pitchFamily="49" charset="0"/>
              </a:rPr>
              <a:t>"&gt;9&lt;/div&gt;</a:t>
            </a:r>
          </a:p>
          <a:p>
            <a:r>
              <a:rPr lang="en-US" sz="1600" dirty="0">
                <a:latin typeface="Consolas" panose="020B0609020204030204" pitchFamily="49" charset="0"/>
              </a:rPr>
              <a:t>&lt;/section&gt;</a:t>
            </a:r>
          </a:p>
        </p:txBody>
      </p:sp>
      <p:sp>
        <p:nvSpPr>
          <p:cNvPr id="8" name="Rectangle 7"/>
          <p:cNvSpPr/>
          <p:nvPr/>
        </p:nvSpPr>
        <p:spPr>
          <a:xfrm>
            <a:off x="4800600" y="990600"/>
            <a:ext cx="4038600" cy="5016758"/>
          </a:xfrm>
          <a:prstGeom prst="rect">
            <a:avLst/>
          </a:prstGeom>
          <a:solidFill>
            <a:schemeClr val="bg1"/>
          </a:solidFill>
          <a:ln>
            <a:solidFill>
              <a:schemeClr val="tx1">
                <a:lumMod val="50000"/>
                <a:lumOff val="50000"/>
              </a:schemeClr>
            </a:solidFill>
          </a:ln>
        </p:spPr>
        <p:txBody>
          <a:bodyPr wrap="square">
            <a:spAutoFit/>
          </a:bodyPr>
          <a:lstStyle/>
          <a:p>
            <a:r>
              <a:rPr lang="en-US" sz="1600" dirty="0">
                <a:latin typeface="Consolas" panose="020B0609020204030204" pitchFamily="49" charset="0"/>
              </a:rPr>
              <a:t>.container {</a:t>
            </a:r>
          </a:p>
          <a:p>
            <a:r>
              <a:rPr lang="en-US" sz="1600" dirty="0">
                <a:latin typeface="Consolas" panose="020B0609020204030204" pitchFamily="49" charset="0"/>
              </a:rPr>
              <a:t>  display: grid;</a:t>
            </a:r>
          </a:p>
          <a:p>
            <a:r>
              <a:rPr lang="en-US" sz="1600" dirty="0">
                <a:latin typeface="Consolas" panose="020B0609020204030204" pitchFamily="49" charset="0"/>
              </a:rPr>
              <a:t>  grid-template-columns: </a:t>
            </a:r>
            <a:endParaRPr lang="en-US" sz="1600" dirty="0" smtClean="0">
              <a:latin typeface="Consolas" panose="020B0609020204030204" pitchFamily="49" charset="0"/>
            </a:endParaRPr>
          </a:p>
          <a:p>
            <a:r>
              <a:rPr lang="en-US" sz="1600" dirty="0">
                <a:latin typeface="Consolas" panose="020B0609020204030204" pitchFamily="49" charset="0"/>
              </a:rPr>
              <a:t> </a:t>
            </a:r>
            <a:r>
              <a:rPr lang="en-US" sz="1600" dirty="0" smtClean="0">
                <a:latin typeface="Consolas" panose="020B0609020204030204" pitchFamily="49" charset="0"/>
              </a:rPr>
              <a:t>     1fr </a:t>
            </a:r>
            <a:r>
              <a:rPr lang="en-US" sz="1600" dirty="0" err="1" smtClean="0">
                <a:latin typeface="Consolas" panose="020B0609020204030204" pitchFamily="49" charset="0"/>
              </a:rPr>
              <a:t>minmax</a:t>
            </a:r>
            <a:r>
              <a:rPr lang="en-US" sz="1600" dirty="0" smtClean="0">
                <a:latin typeface="Consolas" panose="020B0609020204030204" pitchFamily="49" charset="0"/>
              </a:rPr>
              <a:t>(250px</a:t>
            </a:r>
            <a:r>
              <a:rPr lang="en-US" sz="1600" dirty="0">
                <a:latin typeface="Consolas" panose="020B0609020204030204" pitchFamily="49" charset="0"/>
              </a:rPr>
              <a:t>, auto) 1fr;</a:t>
            </a:r>
          </a:p>
          <a:p>
            <a:r>
              <a:rPr lang="en-US" sz="1600" dirty="0">
                <a:latin typeface="Consolas" panose="020B0609020204030204" pitchFamily="49" charset="0"/>
              </a:rPr>
              <a:t>  </a:t>
            </a:r>
            <a:r>
              <a:rPr lang="en-US" sz="1600" dirty="0" smtClean="0">
                <a:latin typeface="Consolas" panose="020B0609020204030204" pitchFamily="49" charset="0"/>
              </a:rPr>
              <a:t>grid-gap</a:t>
            </a:r>
            <a:r>
              <a:rPr lang="en-US" sz="1600" dirty="0">
                <a:latin typeface="Consolas" panose="020B0609020204030204" pitchFamily="49" charset="0"/>
              </a:rPr>
              <a:t>: </a:t>
            </a:r>
            <a:r>
              <a:rPr lang="en-US" sz="1600" dirty="0" smtClean="0">
                <a:latin typeface="Consolas" panose="020B0609020204030204" pitchFamily="49" charset="0"/>
              </a:rPr>
              <a:t>8px</a:t>
            </a:r>
            <a:r>
              <a:rPr lang="en-US" sz="1600" dirty="0">
                <a:latin typeface="Consolas" panose="020B0609020204030204" pitchFamily="49" charset="0"/>
              </a:rPr>
              <a:t>;</a:t>
            </a:r>
          </a:p>
          <a:p>
            <a:r>
              <a:rPr lang="en-US" sz="1600" dirty="0">
                <a:latin typeface="Consolas" panose="020B0609020204030204" pitchFamily="49" charset="0"/>
              </a:rPr>
              <a:t>  border: 3px solid blue;</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#i1 {</a:t>
            </a:r>
          </a:p>
          <a:p>
            <a:r>
              <a:rPr lang="en-US" sz="1600" dirty="0">
                <a:solidFill>
                  <a:srgbClr val="FF0000"/>
                </a:solidFill>
                <a:latin typeface="Consolas" panose="020B0609020204030204" pitchFamily="49" charset="0"/>
              </a:rPr>
              <a:t>  grid-column-start: 1;</a:t>
            </a:r>
          </a:p>
          <a:p>
            <a:r>
              <a:rPr lang="en-US" sz="1600" dirty="0">
                <a:solidFill>
                  <a:srgbClr val="FF0000"/>
                </a:solidFill>
                <a:latin typeface="Consolas" panose="020B0609020204030204" pitchFamily="49" charset="0"/>
              </a:rPr>
              <a:t>  grid-column-end: 3;</a:t>
            </a:r>
          </a:p>
          <a:p>
            <a:r>
              <a:rPr lang="en-US" sz="1600" dirty="0">
                <a:latin typeface="Consolas" panose="020B0609020204030204" pitchFamily="49" charset="0"/>
              </a:rPr>
              <a:t>}</a:t>
            </a:r>
          </a:p>
          <a:p>
            <a:r>
              <a:rPr lang="en-US" sz="1600" dirty="0">
                <a:latin typeface="Consolas" panose="020B0609020204030204" pitchFamily="49" charset="0"/>
              </a:rPr>
              <a:t>#</a:t>
            </a:r>
            <a:r>
              <a:rPr lang="en-US" sz="1600" dirty="0" smtClean="0">
                <a:latin typeface="Consolas" panose="020B0609020204030204" pitchFamily="49" charset="0"/>
              </a:rPr>
              <a:t>i7 </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grid-column-start: 1;</a:t>
            </a:r>
          </a:p>
          <a:p>
            <a:r>
              <a:rPr lang="en-US" sz="1600" dirty="0">
                <a:solidFill>
                  <a:srgbClr val="FF0000"/>
                </a:solidFill>
                <a:latin typeface="Consolas" panose="020B0609020204030204" pitchFamily="49" charset="0"/>
              </a:rPr>
              <a:t>  grid-column-end: -1</a:t>
            </a:r>
            <a:r>
              <a:rPr lang="en-US" sz="1600" dirty="0" smtClean="0">
                <a:solidFill>
                  <a:srgbClr val="FF0000"/>
                </a:solidFill>
                <a:latin typeface="Consolas" panose="020B0609020204030204" pitchFamily="49" charset="0"/>
              </a:rPr>
              <a:t>;</a:t>
            </a:r>
          </a:p>
          <a:p>
            <a:r>
              <a:rPr lang="en-US" sz="1600" dirty="0" smtClean="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#i9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grid-column: 1/-1;</a:t>
            </a:r>
          </a:p>
          <a:p>
            <a:r>
              <a:rPr lang="en-US" sz="1600" dirty="0" smtClean="0">
                <a:latin typeface="Consolas" panose="020B0609020204030204" pitchFamily="49" charset="0"/>
              </a:rPr>
              <a:t>  </a:t>
            </a:r>
            <a:r>
              <a:rPr lang="en-US" sz="1600" dirty="0">
                <a:latin typeface="Consolas" panose="020B0609020204030204" pitchFamily="49" charset="0"/>
              </a:rPr>
              <a:t>background-color: plum</a:t>
            </a:r>
            <a:r>
              <a:rPr lang="en-US" sz="1600" dirty="0" smtClean="0">
                <a:latin typeface="Consolas" panose="020B0609020204030204" pitchFamily="49" charset="0"/>
              </a:rPr>
              <a:t>;</a:t>
            </a:r>
          </a:p>
          <a:p>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9" name="TextBox 8"/>
          <p:cNvSpPr txBox="1"/>
          <p:nvPr/>
        </p:nvSpPr>
        <p:spPr>
          <a:xfrm>
            <a:off x="4800599" y="590490"/>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sp>
        <p:nvSpPr>
          <p:cNvPr id="10" name="TextBox 9"/>
          <p:cNvSpPr txBox="1"/>
          <p:nvPr/>
        </p:nvSpPr>
        <p:spPr>
          <a:xfrm>
            <a:off x="7165535" y="4786415"/>
            <a:ext cx="1808508" cy="400110"/>
          </a:xfrm>
          <a:prstGeom prst="rect">
            <a:avLst/>
          </a:prstGeom>
          <a:solidFill>
            <a:schemeClr val="accent5">
              <a:lumMod val="20000"/>
              <a:lumOff val="80000"/>
            </a:schemeClr>
          </a:solidFill>
        </p:spPr>
        <p:txBody>
          <a:bodyPr wrap="none" rtlCol="0">
            <a:spAutoFit/>
          </a:bodyPr>
          <a:lstStyle/>
          <a:p>
            <a:r>
              <a:rPr lang="th-TH" sz="2000" dirty="0" smtClean="0">
                <a:latin typeface="Angsana New" panose="02020603050405020304" pitchFamily="18" charset="-34"/>
              </a:rPr>
              <a:t>รูปย่อระบุ </a:t>
            </a:r>
            <a:r>
              <a:rPr lang="en-US" sz="1400" dirty="0" smtClean="0">
                <a:latin typeface="Consolas" panose="020B0609020204030204" pitchFamily="49" charset="0"/>
              </a:rPr>
              <a:t>start/end</a:t>
            </a:r>
            <a:endParaRPr lang="en-US" sz="1400" dirty="0">
              <a:latin typeface="Consolas" panose="020B0609020204030204" pitchFamily="49" charset="0"/>
            </a:endParaRPr>
          </a:p>
        </p:txBody>
      </p:sp>
      <p:cxnSp>
        <p:nvCxnSpPr>
          <p:cNvPr id="12" name="Straight Connector 11"/>
          <p:cNvCxnSpPr>
            <a:stCxn id="10" idx="1"/>
          </p:cNvCxnSpPr>
          <p:nvPr/>
        </p:nvCxnSpPr>
        <p:spPr bwMode="auto">
          <a:xfrm flipH="1">
            <a:off x="6819900" y="4986470"/>
            <a:ext cx="345635" cy="200055"/>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92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98" y="4461031"/>
            <a:ext cx="4299204" cy="1546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7041913" y="467380"/>
            <a:ext cx="1797287" cy="523220"/>
          </a:xfrm>
          <a:prstGeom prst="rect">
            <a:avLst/>
          </a:prstGeom>
          <a:solidFill>
            <a:schemeClr val="accent2">
              <a:lumMod val="20000"/>
              <a:lumOff val="80000"/>
            </a:schemeClr>
          </a:solidFill>
        </p:spPr>
        <p:txBody>
          <a:bodyPr wrap="none" rtlCol="0">
            <a:spAutoFit/>
          </a:bodyPr>
          <a:lstStyle/>
          <a:p>
            <a:r>
              <a:rPr lang="th-TH" sz="2800" dirty="0" smtClean="0">
                <a:latin typeface="Angsana New" panose="02020603050405020304" pitchFamily="18" charset="-34"/>
              </a:rPr>
              <a:t>ระบุ </a:t>
            </a:r>
            <a:r>
              <a:rPr lang="en-US" dirty="0" smtClean="0">
                <a:latin typeface="Consolas" panose="020B0609020204030204" pitchFamily="49" charset="0"/>
              </a:rPr>
              <a:t>start/end</a:t>
            </a:r>
            <a:endParaRPr lang="en-US" dirty="0">
              <a:latin typeface="Consolas" panose="020B0609020204030204" pitchFamily="49" charset="0"/>
            </a:endParaRPr>
          </a:p>
        </p:txBody>
      </p:sp>
    </p:spTree>
    <p:extLst>
      <p:ext uri="{BB962C8B-B14F-4D97-AF65-F5344CB8AC3E}">
        <p14:creationId xmlns:p14="http://schemas.microsoft.com/office/powerpoint/2010/main" val="509408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การบรรจุ </a:t>
            </a:r>
            <a:r>
              <a:rPr lang="en-US" dirty="0" smtClean="0"/>
              <a:t>item </a:t>
            </a:r>
            <a:r>
              <a:rPr lang="th-TH" dirty="0" smtClean="0"/>
              <a:t>ลง </a:t>
            </a:r>
            <a:r>
              <a:rPr lang="en-US" dirty="0" smtClean="0"/>
              <a:t>container (2)</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25</a:t>
            </a:fld>
            <a:endParaRPr lang="en-US"/>
          </a:p>
        </p:txBody>
      </p:sp>
      <p:sp>
        <p:nvSpPr>
          <p:cNvPr id="8" name="Rectangle 7"/>
          <p:cNvSpPr/>
          <p:nvPr/>
        </p:nvSpPr>
        <p:spPr>
          <a:xfrm>
            <a:off x="4800600" y="990600"/>
            <a:ext cx="4114800" cy="5016758"/>
          </a:xfrm>
          <a:prstGeom prst="rect">
            <a:avLst/>
          </a:prstGeom>
          <a:solidFill>
            <a:schemeClr val="bg1"/>
          </a:solidFill>
          <a:ln>
            <a:solidFill>
              <a:schemeClr val="tx1">
                <a:lumMod val="50000"/>
                <a:lumOff val="50000"/>
              </a:schemeClr>
            </a:solidFill>
          </a:ln>
        </p:spPr>
        <p:txBody>
          <a:bodyPr wrap="square">
            <a:spAutoFit/>
          </a:bodyPr>
          <a:lstStyle/>
          <a:p>
            <a:r>
              <a:rPr lang="en-US" sz="1600" dirty="0" smtClean="0">
                <a:latin typeface="Consolas" panose="020B0609020204030204" pitchFamily="49" charset="0"/>
              </a:rPr>
              <a:t>.container {</a:t>
            </a:r>
          </a:p>
          <a:p>
            <a:r>
              <a:rPr lang="en-US" sz="1600" dirty="0" smtClean="0">
                <a:latin typeface="Consolas" panose="020B0609020204030204" pitchFamily="49" charset="0"/>
              </a:rPr>
              <a:t>  display: grid;</a:t>
            </a:r>
          </a:p>
          <a:p>
            <a:r>
              <a:rPr lang="en-US" sz="1600" dirty="0" smtClean="0">
                <a:latin typeface="Consolas" panose="020B0609020204030204" pitchFamily="49" charset="0"/>
              </a:rPr>
              <a:t>  grid-template-columns: </a:t>
            </a:r>
          </a:p>
          <a:p>
            <a:r>
              <a:rPr lang="en-US" sz="1600" dirty="0" smtClean="0">
                <a:latin typeface="Consolas" panose="020B0609020204030204" pitchFamily="49" charset="0"/>
              </a:rPr>
              <a:t>      1fr </a:t>
            </a:r>
            <a:r>
              <a:rPr lang="en-US" sz="1600" dirty="0" err="1" smtClean="0">
                <a:latin typeface="Consolas" panose="020B0609020204030204" pitchFamily="49" charset="0"/>
              </a:rPr>
              <a:t>minmax</a:t>
            </a:r>
            <a:r>
              <a:rPr lang="en-US" sz="1600" dirty="0" smtClean="0">
                <a:latin typeface="Consolas" panose="020B0609020204030204" pitchFamily="49" charset="0"/>
              </a:rPr>
              <a:t>(250px, auto) 1fr;</a:t>
            </a:r>
          </a:p>
          <a:p>
            <a:r>
              <a:rPr lang="en-US" sz="1600" dirty="0" smtClean="0">
                <a:latin typeface="Consolas" panose="020B0609020204030204" pitchFamily="49" charset="0"/>
              </a:rPr>
              <a:t>  grid-gap: 8px;</a:t>
            </a:r>
          </a:p>
          <a:p>
            <a:r>
              <a:rPr lang="en-US" sz="1600" dirty="0" smtClean="0">
                <a:latin typeface="Consolas" panose="020B0609020204030204" pitchFamily="49" charset="0"/>
              </a:rPr>
              <a:t>  border: 3px solid blue;</a:t>
            </a:r>
          </a:p>
          <a:p>
            <a:r>
              <a:rPr lang="en-US" sz="1600" dirty="0" smtClean="0">
                <a:latin typeface="Consolas" panose="020B0609020204030204" pitchFamily="49" charset="0"/>
              </a:rPr>
              <a:t>}</a:t>
            </a:r>
          </a:p>
          <a:p>
            <a:r>
              <a:rPr lang="en-US" sz="1600" dirty="0" smtClean="0">
                <a:latin typeface="Consolas" panose="020B0609020204030204" pitchFamily="49" charset="0"/>
              </a:rPr>
              <a:t>#</a:t>
            </a:r>
            <a:r>
              <a:rPr lang="en-US" sz="1600" dirty="0">
                <a:latin typeface="Consolas" panose="020B0609020204030204" pitchFamily="49" charset="0"/>
              </a:rPr>
              <a:t>i1 {</a:t>
            </a:r>
          </a:p>
          <a:p>
            <a:r>
              <a:rPr lang="en-US" sz="1600" dirty="0">
                <a:latin typeface="Consolas" panose="020B0609020204030204" pitchFamily="49" charset="0"/>
              </a:rPr>
              <a:t>  </a:t>
            </a:r>
            <a:r>
              <a:rPr lang="en-US" sz="1600" dirty="0" smtClean="0">
                <a:solidFill>
                  <a:srgbClr val="FF0000"/>
                </a:solidFill>
                <a:latin typeface="Consolas" panose="020B0609020204030204" pitchFamily="49" charset="0"/>
              </a:rPr>
              <a:t>grid-column: span 2;</a:t>
            </a:r>
            <a:endParaRPr lang="en-US" sz="1600" dirty="0">
              <a:solidFill>
                <a:srgbClr val="FF0000"/>
              </a:solidFill>
              <a:latin typeface="Consolas" panose="020B0609020204030204" pitchFamily="49" charset="0"/>
            </a:endParaRPr>
          </a:p>
          <a:p>
            <a:r>
              <a:rPr lang="en-US" sz="1600" dirty="0" smtClean="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#i4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grid-row: span 3;</a:t>
            </a:r>
          </a:p>
          <a:p>
            <a:r>
              <a:rPr lang="en-US" sz="1600" dirty="0">
                <a:latin typeface="Consolas" panose="020B0609020204030204" pitchFamily="49" charset="0"/>
              </a:rPr>
              <a:t>}</a:t>
            </a:r>
          </a:p>
          <a:p>
            <a:r>
              <a:rPr lang="en-US" sz="1600" dirty="0">
                <a:latin typeface="Consolas" panose="020B0609020204030204" pitchFamily="49" charset="0"/>
              </a:rPr>
              <a:t>#i5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grid-row: span 2;</a:t>
            </a:r>
          </a:p>
          <a:p>
            <a:r>
              <a:rPr lang="en-US" sz="1600" dirty="0">
                <a:latin typeface="Consolas" panose="020B0609020204030204" pitchFamily="49" charset="0"/>
              </a:rPr>
              <a:t>}</a:t>
            </a:r>
          </a:p>
          <a:p>
            <a:r>
              <a:rPr lang="en-US" sz="1600" dirty="0">
                <a:latin typeface="Consolas" panose="020B0609020204030204" pitchFamily="49" charset="0"/>
              </a:rPr>
              <a:t>#i9 {</a:t>
            </a:r>
          </a:p>
          <a:p>
            <a:r>
              <a:rPr lang="en-US" sz="1600" dirty="0">
                <a:latin typeface="Consolas" panose="020B0609020204030204" pitchFamily="49" charset="0"/>
              </a:rPr>
              <a:t>  grid-column: 1/-1;</a:t>
            </a:r>
          </a:p>
          <a:p>
            <a:r>
              <a:rPr lang="en-US" sz="1600" dirty="0">
                <a:latin typeface="Consolas" panose="020B0609020204030204" pitchFamily="49" charset="0"/>
              </a:rPr>
              <a:t>  background-color: plum;</a:t>
            </a:r>
          </a:p>
          <a:p>
            <a:r>
              <a:rPr lang="en-US" sz="1600" dirty="0">
                <a:latin typeface="Consolas" panose="020B0609020204030204" pitchFamily="49" charset="0"/>
              </a:rPr>
              <a:t>}</a:t>
            </a:r>
          </a:p>
        </p:txBody>
      </p:sp>
      <p:sp>
        <p:nvSpPr>
          <p:cNvPr id="9" name="TextBox 8"/>
          <p:cNvSpPr txBox="1"/>
          <p:nvPr/>
        </p:nvSpPr>
        <p:spPr>
          <a:xfrm>
            <a:off x="4800599" y="590490"/>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sp>
        <p:nvSpPr>
          <p:cNvPr id="10" name="TextBox 9"/>
          <p:cNvSpPr txBox="1"/>
          <p:nvPr/>
        </p:nvSpPr>
        <p:spPr>
          <a:xfrm>
            <a:off x="7165535" y="2537050"/>
            <a:ext cx="1249060" cy="400110"/>
          </a:xfrm>
          <a:prstGeom prst="rect">
            <a:avLst/>
          </a:prstGeom>
          <a:solidFill>
            <a:schemeClr val="accent5">
              <a:lumMod val="20000"/>
              <a:lumOff val="80000"/>
            </a:schemeClr>
          </a:solidFill>
        </p:spPr>
        <p:txBody>
          <a:bodyPr wrap="none" rtlCol="0">
            <a:spAutoFit/>
          </a:bodyPr>
          <a:lstStyle/>
          <a:p>
            <a:r>
              <a:rPr lang="th-TH" sz="2000" dirty="0" smtClean="0">
                <a:latin typeface="Angsana New" panose="02020603050405020304" pitchFamily="18" charset="-34"/>
              </a:rPr>
              <a:t>ระบุโดย </a:t>
            </a:r>
            <a:r>
              <a:rPr lang="en-US" sz="1600" dirty="0" smtClean="0">
                <a:latin typeface="Consolas" panose="020B0609020204030204" pitchFamily="49" charset="0"/>
              </a:rPr>
              <a:t>span</a:t>
            </a:r>
            <a:endParaRPr lang="en-US" sz="1400" dirty="0">
              <a:latin typeface="Consolas" panose="020B0609020204030204" pitchFamily="49" charset="0"/>
            </a:endParaRPr>
          </a:p>
        </p:txBody>
      </p:sp>
      <p:cxnSp>
        <p:nvCxnSpPr>
          <p:cNvPr id="12" name="Straight Connector 11"/>
          <p:cNvCxnSpPr>
            <a:stCxn id="10" idx="1"/>
          </p:cNvCxnSpPr>
          <p:nvPr/>
        </p:nvCxnSpPr>
        <p:spPr bwMode="auto">
          <a:xfrm flipH="1">
            <a:off x="6819901" y="2737105"/>
            <a:ext cx="345634" cy="200055"/>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33650"/>
            <a:ext cx="4313072" cy="1303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7675099" y="457200"/>
            <a:ext cx="1164101" cy="523220"/>
          </a:xfrm>
          <a:prstGeom prst="rect">
            <a:avLst/>
          </a:prstGeom>
          <a:solidFill>
            <a:schemeClr val="accent2">
              <a:lumMod val="20000"/>
              <a:lumOff val="80000"/>
            </a:schemeClr>
          </a:solidFill>
        </p:spPr>
        <p:txBody>
          <a:bodyPr wrap="none" rtlCol="0">
            <a:spAutoFit/>
          </a:bodyPr>
          <a:lstStyle/>
          <a:p>
            <a:r>
              <a:rPr lang="th-TH" sz="2800" dirty="0" smtClean="0">
                <a:latin typeface="Angsana New" panose="02020603050405020304" pitchFamily="18" charset="-34"/>
              </a:rPr>
              <a:t>ระบุ </a:t>
            </a:r>
            <a:r>
              <a:rPr lang="en-US" dirty="0" smtClean="0">
                <a:latin typeface="Consolas" panose="020B0609020204030204" pitchFamily="49" charset="0"/>
              </a:rPr>
              <a:t>span</a:t>
            </a:r>
            <a:endParaRPr lang="en-US" dirty="0">
              <a:latin typeface="Consolas" panose="020B0609020204030204" pitchFamily="49" charset="0"/>
            </a:endParaRPr>
          </a:p>
        </p:txBody>
      </p:sp>
    </p:spTree>
    <p:extLst>
      <p:ext uri="{BB962C8B-B14F-4D97-AF65-F5344CB8AC3E}">
        <p14:creationId xmlns:p14="http://schemas.microsoft.com/office/powerpoint/2010/main" val="3056630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การบรรจุ </a:t>
            </a:r>
            <a:r>
              <a:rPr lang="en-US" dirty="0" smtClean="0"/>
              <a:t>item </a:t>
            </a:r>
            <a:r>
              <a:rPr lang="th-TH" dirty="0" smtClean="0"/>
              <a:t>ลง </a:t>
            </a:r>
            <a:r>
              <a:rPr lang="en-US" dirty="0" smtClean="0"/>
              <a:t>container (3)</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26</a:t>
            </a:fld>
            <a:endParaRPr lang="en-US"/>
          </a:p>
        </p:txBody>
      </p:sp>
      <p:sp>
        <p:nvSpPr>
          <p:cNvPr id="8" name="Rectangle 7"/>
          <p:cNvSpPr/>
          <p:nvPr/>
        </p:nvSpPr>
        <p:spPr>
          <a:xfrm>
            <a:off x="4800600" y="990600"/>
            <a:ext cx="4114800" cy="5755422"/>
          </a:xfrm>
          <a:prstGeom prst="rect">
            <a:avLst/>
          </a:prstGeom>
          <a:solidFill>
            <a:schemeClr val="bg1"/>
          </a:solidFill>
          <a:ln>
            <a:solidFill>
              <a:schemeClr val="tx1">
                <a:lumMod val="50000"/>
                <a:lumOff val="50000"/>
              </a:schemeClr>
            </a:solidFill>
          </a:ln>
        </p:spPr>
        <p:txBody>
          <a:bodyPr wrap="square">
            <a:spAutoFit/>
          </a:bodyPr>
          <a:lstStyle/>
          <a:p>
            <a:r>
              <a:rPr lang="en-US" sz="1600" dirty="0" smtClean="0">
                <a:latin typeface="Consolas" panose="020B0609020204030204" pitchFamily="49" charset="0"/>
              </a:rPr>
              <a:t>.container {</a:t>
            </a:r>
          </a:p>
          <a:p>
            <a:r>
              <a:rPr lang="en-US" sz="1600" dirty="0" smtClean="0">
                <a:latin typeface="Consolas" panose="020B0609020204030204" pitchFamily="49" charset="0"/>
              </a:rPr>
              <a:t>  display: grid;</a:t>
            </a:r>
          </a:p>
          <a:p>
            <a:r>
              <a:rPr lang="en-US" sz="1600" dirty="0" smtClean="0">
                <a:latin typeface="Consolas" panose="020B0609020204030204" pitchFamily="49" charset="0"/>
              </a:rPr>
              <a:t>  grid-template-columns: </a:t>
            </a:r>
          </a:p>
          <a:p>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a:t>
            </a:r>
            <a:r>
              <a:rPr lang="en-US" sz="1600" dirty="0" err="1" smtClean="0">
                <a:solidFill>
                  <a:srgbClr val="FF0000"/>
                </a:solidFill>
                <a:latin typeface="Consolas" panose="020B0609020204030204" pitchFamily="49" charset="0"/>
              </a:rPr>
              <a:t>gridStart</a:t>
            </a:r>
            <a:r>
              <a:rPr lang="en-US" sz="1600" dirty="0" smtClean="0">
                <a:solidFill>
                  <a:srgbClr val="FF0000"/>
                </a:solidFill>
                <a:latin typeface="Consolas" panose="020B0609020204030204" pitchFamily="49" charset="0"/>
              </a:rPr>
              <a:t> </a:t>
            </a:r>
            <a:r>
              <a:rPr lang="en-US" sz="1600" dirty="0" err="1" smtClean="0">
                <a:solidFill>
                  <a:srgbClr val="FF0000"/>
                </a:solidFill>
                <a:latin typeface="Consolas" panose="020B0609020204030204" pitchFamily="49" charset="0"/>
              </a:rPr>
              <a:t>logoStart</a:t>
            </a:r>
            <a:r>
              <a:rPr lang="en-US" sz="1600" dirty="0" smtClean="0">
                <a:solidFill>
                  <a:srgbClr val="FF0000"/>
                </a:solidFill>
                <a:latin typeface="Consolas" panose="020B0609020204030204" pitchFamily="49" charset="0"/>
              </a:rPr>
              <a:t>] </a:t>
            </a:r>
            <a:r>
              <a:rPr lang="en-US" sz="1600" dirty="0" smtClean="0">
                <a:latin typeface="Consolas" panose="020B0609020204030204" pitchFamily="49" charset="0"/>
              </a:rPr>
              <a:t>1fr </a:t>
            </a:r>
          </a:p>
          <a:p>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a:t>
            </a:r>
            <a:r>
              <a:rPr lang="en-US" sz="1600" dirty="0" err="1" smtClean="0">
                <a:solidFill>
                  <a:srgbClr val="FF0000"/>
                </a:solidFill>
                <a:latin typeface="Consolas" panose="020B0609020204030204" pitchFamily="49" charset="0"/>
              </a:rPr>
              <a:t>mainStart</a:t>
            </a:r>
            <a:r>
              <a:rPr lang="en-US" sz="1600" dirty="0" smtClean="0">
                <a:solidFill>
                  <a:srgbClr val="FF0000"/>
                </a:solidFill>
                <a:latin typeface="Consolas" panose="020B0609020204030204" pitchFamily="49" charset="0"/>
              </a:rPr>
              <a:t>] </a:t>
            </a:r>
            <a:r>
              <a:rPr lang="en-US" sz="1600" dirty="0" err="1" smtClean="0">
                <a:latin typeface="Consolas" panose="020B0609020204030204" pitchFamily="49" charset="0"/>
              </a:rPr>
              <a:t>minmax</a:t>
            </a:r>
            <a:r>
              <a:rPr lang="en-US" sz="1600" dirty="0" smtClean="0">
                <a:latin typeface="Consolas" panose="020B0609020204030204" pitchFamily="49" charset="0"/>
              </a:rPr>
              <a:t>(250px, auto) </a:t>
            </a:r>
          </a:p>
          <a:p>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a:t>
            </a:r>
            <a:r>
              <a:rPr lang="en-US" sz="1600" dirty="0" err="1" smtClean="0">
                <a:solidFill>
                  <a:srgbClr val="FF0000"/>
                </a:solidFill>
                <a:latin typeface="Consolas" panose="020B0609020204030204" pitchFamily="49" charset="0"/>
              </a:rPr>
              <a:t>mainEnd</a:t>
            </a:r>
            <a:r>
              <a:rPr lang="en-US" sz="1600" dirty="0" smtClean="0">
                <a:solidFill>
                  <a:srgbClr val="FF0000"/>
                </a:solidFill>
                <a:latin typeface="Consolas" panose="020B0609020204030204" pitchFamily="49" charset="0"/>
              </a:rPr>
              <a:t> </a:t>
            </a:r>
            <a:r>
              <a:rPr lang="en-US" sz="1600" dirty="0" err="1" smtClean="0">
                <a:solidFill>
                  <a:srgbClr val="FF0000"/>
                </a:solidFill>
                <a:latin typeface="Consolas" panose="020B0609020204030204" pitchFamily="49" charset="0"/>
              </a:rPr>
              <a:t>logoEnd</a:t>
            </a:r>
            <a:r>
              <a:rPr lang="en-US" sz="1600" dirty="0" smtClean="0">
                <a:solidFill>
                  <a:srgbClr val="FF0000"/>
                </a:solidFill>
                <a:latin typeface="Consolas" panose="020B0609020204030204" pitchFamily="49" charset="0"/>
              </a:rPr>
              <a:t>] </a:t>
            </a:r>
            <a:r>
              <a:rPr lang="en-US" sz="1600" dirty="0" smtClean="0">
                <a:latin typeface="Consolas" panose="020B0609020204030204" pitchFamily="49" charset="0"/>
              </a:rPr>
              <a:t>1fr </a:t>
            </a:r>
            <a:r>
              <a:rPr lang="en-US" sz="1600" dirty="0" smtClean="0">
                <a:solidFill>
                  <a:srgbClr val="FF0000"/>
                </a:solidFill>
                <a:latin typeface="Consolas" panose="020B0609020204030204" pitchFamily="49" charset="0"/>
              </a:rPr>
              <a:t>[</a:t>
            </a:r>
            <a:r>
              <a:rPr lang="en-US" sz="1600" dirty="0" err="1" smtClean="0">
                <a:solidFill>
                  <a:srgbClr val="FF0000"/>
                </a:solidFill>
                <a:latin typeface="Consolas" panose="020B0609020204030204" pitchFamily="49" charset="0"/>
              </a:rPr>
              <a:t>gridEnd</a:t>
            </a:r>
            <a:r>
              <a:rPr lang="en-US" sz="1600" dirty="0" smtClean="0">
                <a:solidFill>
                  <a:srgbClr val="FF0000"/>
                </a:solidFill>
                <a:latin typeface="Consolas" panose="020B0609020204030204" pitchFamily="49" charset="0"/>
              </a:rPr>
              <a:t>]</a:t>
            </a:r>
            <a:r>
              <a:rPr lang="en-US" sz="1600" dirty="0" smtClean="0">
                <a:latin typeface="Consolas" panose="020B0609020204030204" pitchFamily="49" charset="0"/>
              </a:rPr>
              <a:t>;</a:t>
            </a:r>
          </a:p>
          <a:p>
            <a:r>
              <a:rPr lang="en-US" sz="1600" dirty="0" smtClean="0">
                <a:latin typeface="Consolas" panose="020B0609020204030204" pitchFamily="49" charset="0"/>
              </a:rPr>
              <a:t>  grid-gap: 8px;</a:t>
            </a:r>
          </a:p>
          <a:p>
            <a:r>
              <a:rPr lang="en-US" sz="1600" dirty="0" smtClean="0">
                <a:latin typeface="Consolas" panose="020B0609020204030204" pitchFamily="49" charset="0"/>
              </a:rPr>
              <a:t>  border: 3px solid blue;</a:t>
            </a:r>
          </a:p>
          <a:p>
            <a:r>
              <a:rPr lang="en-US" sz="1600" dirty="0" smtClean="0">
                <a:latin typeface="Consolas" panose="020B0609020204030204" pitchFamily="49" charset="0"/>
              </a:rPr>
              <a:t>}</a:t>
            </a:r>
          </a:p>
          <a:p>
            <a:r>
              <a:rPr lang="en-US" sz="1600" dirty="0" smtClean="0">
                <a:latin typeface="Consolas" panose="020B0609020204030204" pitchFamily="49" charset="0"/>
              </a:rPr>
              <a:t>#</a:t>
            </a:r>
            <a:r>
              <a:rPr lang="en-US" sz="1600" dirty="0">
                <a:latin typeface="Consolas" panose="020B0609020204030204" pitchFamily="49" charset="0"/>
              </a:rPr>
              <a:t>i1 {</a:t>
            </a:r>
          </a:p>
          <a:p>
            <a:r>
              <a:rPr lang="en-US" sz="1600" dirty="0">
                <a:latin typeface="Consolas" panose="020B0609020204030204" pitchFamily="49" charset="0"/>
              </a:rPr>
              <a:t>  </a:t>
            </a:r>
            <a:r>
              <a:rPr lang="en-US" sz="1600" dirty="0" smtClean="0">
                <a:latin typeface="Consolas" panose="020B0609020204030204" pitchFamily="49" charset="0"/>
              </a:rPr>
              <a:t>grid-column: </a:t>
            </a:r>
            <a:r>
              <a:rPr lang="en-US" sz="1600" dirty="0" err="1" smtClean="0">
                <a:solidFill>
                  <a:srgbClr val="FF0000"/>
                </a:solidFill>
                <a:latin typeface="Consolas" panose="020B0609020204030204" pitchFamily="49" charset="0"/>
              </a:rPr>
              <a:t>logoStart</a:t>
            </a:r>
            <a:r>
              <a:rPr lang="en-US" sz="1600" dirty="0" smtClean="0">
                <a:solidFill>
                  <a:srgbClr val="FF0000"/>
                </a:solidFill>
                <a:latin typeface="Consolas" panose="020B0609020204030204" pitchFamily="49" charset="0"/>
              </a:rPr>
              <a:t>/</a:t>
            </a:r>
            <a:r>
              <a:rPr lang="en-US" sz="1600" dirty="0" err="1" smtClean="0">
                <a:solidFill>
                  <a:srgbClr val="FF0000"/>
                </a:solidFill>
                <a:latin typeface="Consolas" panose="020B0609020204030204" pitchFamily="49" charset="0"/>
              </a:rPr>
              <a:t>logoEnd</a:t>
            </a:r>
            <a:r>
              <a:rPr lang="en-US" sz="1600" dirty="0" smtClean="0">
                <a:latin typeface="Consolas" panose="020B0609020204030204" pitchFamily="49" charset="0"/>
              </a:rPr>
              <a:t>;</a:t>
            </a:r>
            <a:endParaRPr lang="en-US" sz="1600" dirty="0">
              <a:latin typeface="Consolas" panose="020B0609020204030204" pitchFamily="49" charset="0"/>
            </a:endParaRPr>
          </a:p>
          <a:p>
            <a:r>
              <a:rPr lang="en-US" sz="1600" dirty="0" smtClean="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#i4 {</a:t>
            </a:r>
          </a:p>
          <a:p>
            <a:r>
              <a:rPr lang="en-US" sz="1600" dirty="0">
                <a:latin typeface="Consolas" panose="020B0609020204030204" pitchFamily="49" charset="0"/>
              </a:rPr>
              <a:t>  grid-row: span 3</a:t>
            </a:r>
            <a:r>
              <a:rPr lang="en-US" sz="1600" dirty="0" smtClean="0">
                <a:latin typeface="Consolas" panose="020B0609020204030204" pitchFamily="49" charset="0"/>
              </a:rPr>
              <a:t>;</a:t>
            </a:r>
          </a:p>
          <a:p>
            <a:r>
              <a:rPr lang="en-US" sz="1600" dirty="0">
                <a:latin typeface="Consolas" panose="020B0609020204030204" pitchFamily="49" charset="0"/>
              </a:rPr>
              <a:t> </a:t>
            </a:r>
            <a:r>
              <a:rPr lang="en-US" sz="1600" dirty="0" smtClean="0">
                <a:latin typeface="Consolas" panose="020B0609020204030204" pitchFamily="49" charset="0"/>
              </a:rPr>
              <a:t> grid-column: </a:t>
            </a:r>
            <a:r>
              <a:rPr lang="en-US" sz="1600" dirty="0" err="1" smtClean="0">
                <a:solidFill>
                  <a:srgbClr val="FF0000"/>
                </a:solidFill>
                <a:latin typeface="Consolas" panose="020B0609020204030204" pitchFamily="49" charset="0"/>
              </a:rPr>
              <a:t>mainStart</a:t>
            </a:r>
            <a:r>
              <a:rPr lang="en-US" sz="1600" dirty="0" smtClean="0">
                <a:solidFill>
                  <a:srgbClr val="FF0000"/>
                </a:solidFill>
                <a:latin typeface="Consolas" panose="020B0609020204030204" pitchFamily="49" charset="0"/>
              </a:rPr>
              <a:t>/</a:t>
            </a:r>
            <a:r>
              <a:rPr lang="en-US" sz="1600" dirty="0" err="1" smtClean="0">
                <a:solidFill>
                  <a:srgbClr val="FF0000"/>
                </a:solidFill>
                <a:latin typeface="Consolas" panose="020B0609020204030204" pitchFamily="49" charset="0"/>
              </a:rPr>
              <a:t>mainEnd</a:t>
            </a:r>
            <a:r>
              <a:rPr lang="en-US" sz="1600" dirty="0" smtClean="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a:t>
            </a:r>
          </a:p>
          <a:p>
            <a:r>
              <a:rPr lang="en-US" sz="1600" dirty="0">
                <a:latin typeface="Consolas" panose="020B0609020204030204" pitchFamily="49" charset="0"/>
              </a:rPr>
              <a:t>#i5 {</a:t>
            </a:r>
          </a:p>
          <a:p>
            <a:r>
              <a:rPr lang="en-US" sz="1600" dirty="0">
                <a:latin typeface="Consolas" panose="020B0609020204030204" pitchFamily="49" charset="0"/>
              </a:rPr>
              <a:t>  grid-row: span 2;</a:t>
            </a:r>
          </a:p>
          <a:p>
            <a:r>
              <a:rPr lang="en-US" sz="1600" dirty="0">
                <a:latin typeface="Consolas" panose="020B0609020204030204" pitchFamily="49" charset="0"/>
              </a:rPr>
              <a:t>}</a:t>
            </a:r>
          </a:p>
          <a:p>
            <a:r>
              <a:rPr lang="en-US" sz="1600" dirty="0">
                <a:latin typeface="Consolas" panose="020B0609020204030204" pitchFamily="49" charset="0"/>
              </a:rPr>
              <a:t>#i9 {</a:t>
            </a:r>
          </a:p>
          <a:p>
            <a:r>
              <a:rPr lang="en-US" sz="1600" dirty="0">
                <a:latin typeface="Consolas" panose="020B0609020204030204" pitchFamily="49" charset="0"/>
              </a:rPr>
              <a:t>  grid-column: </a:t>
            </a:r>
            <a:r>
              <a:rPr lang="en-US" sz="1600" dirty="0" err="1" smtClean="0">
                <a:solidFill>
                  <a:srgbClr val="FF0000"/>
                </a:solidFill>
                <a:latin typeface="Consolas" panose="020B0609020204030204" pitchFamily="49" charset="0"/>
              </a:rPr>
              <a:t>gridStart</a:t>
            </a:r>
            <a:r>
              <a:rPr lang="en-US" sz="1600" dirty="0" smtClean="0">
                <a:solidFill>
                  <a:srgbClr val="FF0000"/>
                </a:solidFill>
                <a:latin typeface="Consolas" panose="020B0609020204030204" pitchFamily="49" charset="0"/>
              </a:rPr>
              <a:t>/</a:t>
            </a:r>
            <a:r>
              <a:rPr lang="en-US" sz="1600" dirty="0" err="1" smtClean="0">
                <a:solidFill>
                  <a:srgbClr val="FF0000"/>
                </a:solidFill>
                <a:latin typeface="Consolas" panose="020B0609020204030204" pitchFamily="49" charset="0"/>
              </a:rPr>
              <a:t>gridEnd</a:t>
            </a:r>
            <a:r>
              <a:rPr lang="en-US" sz="1600" dirty="0" smtClean="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background-color: plum;</a:t>
            </a:r>
          </a:p>
          <a:p>
            <a:r>
              <a:rPr lang="en-US" sz="1600" dirty="0">
                <a:latin typeface="Consolas" panose="020B0609020204030204" pitchFamily="49" charset="0"/>
              </a:rPr>
              <a:t>}</a:t>
            </a:r>
          </a:p>
        </p:txBody>
      </p:sp>
      <p:sp>
        <p:nvSpPr>
          <p:cNvPr id="9" name="TextBox 8"/>
          <p:cNvSpPr txBox="1"/>
          <p:nvPr/>
        </p:nvSpPr>
        <p:spPr>
          <a:xfrm>
            <a:off x="4800599" y="590490"/>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sp>
        <p:nvSpPr>
          <p:cNvPr id="10" name="TextBox 9"/>
          <p:cNvSpPr txBox="1"/>
          <p:nvPr/>
        </p:nvSpPr>
        <p:spPr>
          <a:xfrm>
            <a:off x="7213682" y="3028890"/>
            <a:ext cx="1462260" cy="400110"/>
          </a:xfrm>
          <a:prstGeom prst="rect">
            <a:avLst/>
          </a:prstGeom>
          <a:solidFill>
            <a:schemeClr val="accent5">
              <a:lumMod val="20000"/>
              <a:lumOff val="80000"/>
            </a:schemeClr>
          </a:solidFill>
        </p:spPr>
        <p:txBody>
          <a:bodyPr wrap="none" rtlCol="0">
            <a:spAutoFit/>
          </a:bodyPr>
          <a:lstStyle/>
          <a:p>
            <a:r>
              <a:rPr lang="th-TH" sz="2000" dirty="0" smtClean="0">
                <a:latin typeface="Angsana New" panose="02020603050405020304" pitchFamily="18" charset="-34"/>
              </a:rPr>
              <a:t>ระบุโดย</a:t>
            </a:r>
            <a:r>
              <a:rPr lang="en-US" sz="2000" dirty="0" smtClean="0">
                <a:latin typeface="Angsana New" panose="02020603050405020304" pitchFamily="18" charset="-34"/>
              </a:rPr>
              <a:t> line name</a:t>
            </a:r>
            <a:endParaRPr lang="en-US" sz="1400" dirty="0">
              <a:latin typeface="Consolas" panose="020B0609020204030204" pitchFamily="49" charset="0"/>
            </a:endParaRPr>
          </a:p>
        </p:txBody>
      </p:sp>
      <p:cxnSp>
        <p:nvCxnSpPr>
          <p:cNvPr id="12" name="Straight Connector 11"/>
          <p:cNvCxnSpPr>
            <a:stCxn id="10" idx="1"/>
          </p:cNvCxnSpPr>
          <p:nvPr/>
        </p:nvCxnSpPr>
        <p:spPr bwMode="auto">
          <a:xfrm flipH="1">
            <a:off x="7040865" y="3228945"/>
            <a:ext cx="172817" cy="276255"/>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33650"/>
            <a:ext cx="4313072" cy="1303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7251906" y="467380"/>
            <a:ext cx="1587294" cy="523220"/>
          </a:xfrm>
          <a:prstGeom prst="rect">
            <a:avLst/>
          </a:prstGeom>
          <a:solidFill>
            <a:schemeClr val="accent2">
              <a:lumMod val="20000"/>
              <a:lumOff val="80000"/>
            </a:schemeClr>
          </a:solidFill>
        </p:spPr>
        <p:txBody>
          <a:bodyPr wrap="none" rtlCol="0">
            <a:spAutoFit/>
          </a:bodyPr>
          <a:lstStyle/>
          <a:p>
            <a:r>
              <a:rPr lang="th-TH" sz="2800" dirty="0" smtClean="0">
                <a:latin typeface="Angsana New" panose="02020603050405020304" pitchFamily="18" charset="-34"/>
              </a:rPr>
              <a:t>ระบุ </a:t>
            </a:r>
            <a:r>
              <a:rPr lang="en-US" sz="2800" dirty="0" smtClean="0">
                <a:latin typeface="Angsana New" panose="02020603050405020304" pitchFamily="18" charset="-34"/>
              </a:rPr>
              <a:t>line name</a:t>
            </a:r>
            <a:endParaRPr lang="en-US" sz="2800" dirty="0">
              <a:latin typeface="Angsana New" panose="02020603050405020304" pitchFamily="18" charset="-34"/>
            </a:endParaRPr>
          </a:p>
        </p:txBody>
      </p:sp>
      <p:sp>
        <p:nvSpPr>
          <p:cNvPr id="6" name="TextBox 5"/>
          <p:cNvSpPr txBox="1"/>
          <p:nvPr/>
        </p:nvSpPr>
        <p:spPr>
          <a:xfrm>
            <a:off x="-37681" y="2057580"/>
            <a:ext cx="949299" cy="461665"/>
          </a:xfrm>
          <a:prstGeom prst="rect">
            <a:avLst/>
          </a:prstGeom>
          <a:noFill/>
        </p:spPr>
        <p:txBody>
          <a:bodyPr wrap="none" rtlCol="0">
            <a:spAutoFit/>
          </a:bodyPr>
          <a:lstStyle/>
          <a:p>
            <a:r>
              <a:rPr lang="en-US" sz="1200" dirty="0" err="1" smtClean="0">
                <a:latin typeface="Consolas" panose="020B0609020204030204" pitchFamily="49" charset="0"/>
              </a:rPr>
              <a:t>gridStart</a:t>
            </a:r>
            <a:endParaRPr lang="en-US" sz="1200" dirty="0" smtClean="0">
              <a:latin typeface="Consolas" panose="020B0609020204030204" pitchFamily="49" charset="0"/>
            </a:endParaRPr>
          </a:p>
          <a:p>
            <a:r>
              <a:rPr lang="en-US" sz="1200" dirty="0" err="1" smtClean="0">
                <a:latin typeface="Consolas" panose="020B0609020204030204" pitchFamily="49" charset="0"/>
              </a:rPr>
              <a:t>logoStart</a:t>
            </a:r>
            <a:endParaRPr lang="en-US" sz="1200" dirty="0">
              <a:latin typeface="Consolas" panose="020B0609020204030204" pitchFamily="49" charset="0"/>
            </a:endParaRPr>
          </a:p>
        </p:txBody>
      </p:sp>
      <p:sp>
        <p:nvSpPr>
          <p:cNvPr id="13" name="TextBox 12"/>
          <p:cNvSpPr txBox="1"/>
          <p:nvPr/>
        </p:nvSpPr>
        <p:spPr>
          <a:xfrm>
            <a:off x="914400" y="2242246"/>
            <a:ext cx="949299" cy="276999"/>
          </a:xfrm>
          <a:prstGeom prst="rect">
            <a:avLst/>
          </a:prstGeom>
          <a:noFill/>
        </p:spPr>
        <p:txBody>
          <a:bodyPr wrap="none" rtlCol="0">
            <a:spAutoFit/>
          </a:bodyPr>
          <a:lstStyle/>
          <a:p>
            <a:r>
              <a:rPr lang="en-US" sz="1200" dirty="0" err="1" smtClean="0">
                <a:latin typeface="Consolas" panose="020B0609020204030204" pitchFamily="49" charset="0"/>
              </a:rPr>
              <a:t>mainStart</a:t>
            </a:r>
            <a:endParaRPr lang="en-US" sz="1200" dirty="0">
              <a:latin typeface="Consolas" panose="020B0609020204030204" pitchFamily="49" charset="0"/>
            </a:endParaRPr>
          </a:p>
        </p:txBody>
      </p:sp>
      <p:sp>
        <p:nvSpPr>
          <p:cNvPr id="16" name="TextBox 15"/>
          <p:cNvSpPr txBox="1"/>
          <p:nvPr/>
        </p:nvSpPr>
        <p:spPr>
          <a:xfrm>
            <a:off x="4173619" y="2242246"/>
            <a:ext cx="779381" cy="276999"/>
          </a:xfrm>
          <a:prstGeom prst="rect">
            <a:avLst/>
          </a:prstGeom>
          <a:noFill/>
        </p:spPr>
        <p:txBody>
          <a:bodyPr wrap="none" rtlCol="0">
            <a:spAutoFit/>
          </a:bodyPr>
          <a:lstStyle/>
          <a:p>
            <a:r>
              <a:rPr lang="en-US" sz="1200" dirty="0" err="1" smtClean="0">
                <a:latin typeface="Consolas" panose="020B0609020204030204" pitchFamily="49" charset="0"/>
              </a:rPr>
              <a:t>gridEnd</a:t>
            </a:r>
            <a:endParaRPr lang="en-US" sz="1200" dirty="0">
              <a:latin typeface="Consolas" panose="020B0609020204030204" pitchFamily="49" charset="0"/>
            </a:endParaRPr>
          </a:p>
        </p:txBody>
      </p:sp>
      <p:sp>
        <p:nvSpPr>
          <p:cNvPr id="17" name="TextBox 16"/>
          <p:cNvSpPr txBox="1"/>
          <p:nvPr/>
        </p:nvSpPr>
        <p:spPr>
          <a:xfrm>
            <a:off x="3124199" y="2057580"/>
            <a:ext cx="779381" cy="461665"/>
          </a:xfrm>
          <a:prstGeom prst="rect">
            <a:avLst/>
          </a:prstGeom>
          <a:noFill/>
        </p:spPr>
        <p:txBody>
          <a:bodyPr wrap="none" rtlCol="0">
            <a:spAutoFit/>
          </a:bodyPr>
          <a:lstStyle/>
          <a:p>
            <a:r>
              <a:rPr lang="en-US" sz="1200" dirty="0" err="1" smtClean="0">
                <a:latin typeface="Consolas" panose="020B0609020204030204" pitchFamily="49" charset="0"/>
              </a:rPr>
              <a:t>mainEnd</a:t>
            </a:r>
            <a:endParaRPr lang="en-US" sz="1200" dirty="0" smtClean="0">
              <a:latin typeface="Consolas" panose="020B0609020204030204" pitchFamily="49" charset="0"/>
            </a:endParaRPr>
          </a:p>
          <a:p>
            <a:r>
              <a:rPr lang="en-US" sz="1200" dirty="0" err="1" smtClean="0">
                <a:latin typeface="Consolas" panose="020B0609020204030204" pitchFamily="49" charset="0"/>
              </a:rPr>
              <a:t>logoEnd</a:t>
            </a:r>
            <a:endParaRPr lang="en-US" sz="1200" dirty="0">
              <a:latin typeface="Consolas" panose="020B0609020204030204" pitchFamily="49" charset="0"/>
            </a:endParaRPr>
          </a:p>
        </p:txBody>
      </p:sp>
    </p:spTree>
    <p:extLst>
      <p:ext uri="{BB962C8B-B14F-4D97-AF65-F5344CB8AC3E}">
        <p14:creationId xmlns:p14="http://schemas.microsoft.com/office/powerpoint/2010/main" val="2499414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การบรรจุ </a:t>
            </a:r>
            <a:r>
              <a:rPr lang="en-US" dirty="0" smtClean="0"/>
              <a:t>item </a:t>
            </a:r>
            <a:r>
              <a:rPr lang="th-TH" dirty="0" smtClean="0"/>
              <a:t>ลง </a:t>
            </a:r>
            <a:r>
              <a:rPr lang="en-US" dirty="0" smtClean="0"/>
              <a:t>container (4)</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27</a:t>
            </a:fld>
            <a:endParaRPr lang="en-US"/>
          </a:p>
        </p:txBody>
      </p:sp>
      <p:sp>
        <p:nvSpPr>
          <p:cNvPr id="8" name="Rectangle 7"/>
          <p:cNvSpPr/>
          <p:nvPr/>
        </p:nvSpPr>
        <p:spPr>
          <a:xfrm>
            <a:off x="4800600" y="990600"/>
            <a:ext cx="4114800" cy="3293209"/>
          </a:xfrm>
          <a:prstGeom prst="rect">
            <a:avLst/>
          </a:prstGeom>
          <a:solidFill>
            <a:schemeClr val="bg1"/>
          </a:solidFill>
          <a:ln>
            <a:solidFill>
              <a:schemeClr val="tx1">
                <a:lumMod val="50000"/>
                <a:lumOff val="50000"/>
              </a:schemeClr>
            </a:solidFill>
          </a:ln>
        </p:spPr>
        <p:txBody>
          <a:bodyPr wrap="square">
            <a:spAutoFit/>
          </a:bodyPr>
          <a:lstStyle/>
          <a:p>
            <a:r>
              <a:rPr lang="en-US" sz="1600" dirty="0">
                <a:latin typeface="Consolas" panose="020B0609020204030204" pitchFamily="49" charset="0"/>
              </a:rPr>
              <a:t>.container {</a:t>
            </a:r>
          </a:p>
          <a:p>
            <a:r>
              <a:rPr lang="en-US" sz="1600" dirty="0">
                <a:latin typeface="Consolas" panose="020B0609020204030204" pitchFamily="49" charset="0"/>
              </a:rPr>
              <a:t>  display: grid;</a:t>
            </a:r>
          </a:p>
          <a:p>
            <a:r>
              <a:rPr lang="en-US" sz="1600" dirty="0">
                <a:latin typeface="Consolas" panose="020B0609020204030204" pitchFamily="49" charset="0"/>
              </a:rPr>
              <a:t>  grid-template-columns: </a:t>
            </a:r>
          </a:p>
          <a:p>
            <a:r>
              <a:rPr lang="en-US" sz="1600" dirty="0">
                <a:latin typeface="Consolas" panose="020B0609020204030204" pitchFamily="49" charset="0"/>
              </a:rPr>
              <a:t>      1fr </a:t>
            </a:r>
            <a:r>
              <a:rPr lang="en-US" sz="1600" dirty="0" err="1">
                <a:latin typeface="Consolas" panose="020B0609020204030204" pitchFamily="49" charset="0"/>
              </a:rPr>
              <a:t>minmax</a:t>
            </a:r>
            <a:r>
              <a:rPr lang="en-US" sz="1600" dirty="0">
                <a:latin typeface="Consolas" panose="020B0609020204030204" pitchFamily="49" charset="0"/>
              </a:rPr>
              <a:t>(250px, auto) 1fr;</a:t>
            </a:r>
          </a:p>
          <a:p>
            <a:r>
              <a:rPr lang="en-US" sz="1600" dirty="0">
                <a:latin typeface="Consolas" panose="020B0609020204030204" pitchFamily="49" charset="0"/>
              </a:rPr>
              <a:t>  grid-gap: 8px;</a:t>
            </a:r>
          </a:p>
          <a:p>
            <a:r>
              <a:rPr lang="en-US" sz="1600" dirty="0">
                <a:latin typeface="Consolas" panose="020B0609020204030204" pitchFamily="49" charset="0"/>
              </a:rPr>
              <a:t>  border: 3px solid blue;</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grid-template-areas:</a:t>
            </a:r>
          </a:p>
          <a:p>
            <a:r>
              <a:rPr lang="en-US" sz="1600" dirty="0">
                <a:solidFill>
                  <a:srgbClr val="FF0000"/>
                </a:solidFill>
                <a:latin typeface="Consolas" panose="020B0609020204030204" pitchFamily="49" charset="0"/>
              </a:rPr>
              <a:t>   "logo </a:t>
            </a:r>
            <a:r>
              <a:rPr lang="en-US" sz="1600" dirty="0" err="1">
                <a:solidFill>
                  <a:srgbClr val="FF0000"/>
                </a:solidFill>
                <a:latin typeface="Consolas" panose="020B0609020204030204" pitchFamily="49" charset="0"/>
              </a:rPr>
              <a:t>logo</a:t>
            </a:r>
            <a:r>
              <a:rPr lang="en-US" sz="1600" dirty="0">
                <a:solidFill>
                  <a:srgbClr val="FF0000"/>
                </a:solidFill>
                <a:latin typeface="Consolas" panose="020B0609020204030204" pitchFamily="49" charset="0"/>
              </a:rPr>
              <a:t> search"</a:t>
            </a:r>
          </a:p>
          <a:p>
            <a:r>
              <a:rPr lang="en-US" sz="1600" dirty="0">
                <a:solidFill>
                  <a:srgbClr val="FF0000"/>
                </a:solidFill>
                <a:latin typeface="Consolas" panose="020B0609020204030204" pitchFamily="49" charset="0"/>
              </a:rPr>
              <a:t>   "left1 main right1"</a:t>
            </a:r>
          </a:p>
          <a:p>
            <a:r>
              <a:rPr lang="en-US" sz="1600" dirty="0">
                <a:solidFill>
                  <a:srgbClr val="FF0000"/>
                </a:solidFill>
                <a:latin typeface="Consolas" panose="020B0609020204030204" pitchFamily="49" charset="0"/>
              </a:rPr>
              <a:t>   "</a:t>
            </a:r>
            <a:r>
              <a:rPr lang="en-US" sz="1600" i="1" dirty="0">
                <a:solidFill>
                  <a:srgbClr val="FF0000"/>
                </a:solidFill>
                <a:latin typeface="Consolas" panose="020B0609020204030204" pitchFamily="49" charset="0"/>
              </a:rPr>
              <a:t>left2</a:t>
            </a:r>
            <a:r>
              <a:rPr lang="en-US" sz="1600" dirty="0">
                <a:solidFill>
                  <a:srgbClr val="FF0000"/>
                </a:solidFill>
                <a:latin typeface="Consolas" panose="020B0609020204030204" pitchFamily="49" charset="0"/>
              </a:rPr>
              <a:t> main right1"</a:t>
            </a:r>
          </a:p>
          <a:p>
            <a:r>
              <a:rPr lang="en-US" sz="1600" dirty="0">
                <a:solidFill>
                  <a:srgbClr val="FF0000"/>
                </a:solidFill>
                <a:latin typeface="Consolas" panose="020B0609020204030204" pitchFamily="49" charset="0"/>
              </a:rPr>
              <a:t>   "left3 main right2"</a:t>
            </a:r>
          </a:p>
          <a:p>
            <a:r>
              <a:rPr lang="en-US" sz="1600" dirty="0">
                <a:solidFill>
                  <a:srgbClr val="FF0000"/>
                </a:solidFill>
                <a:latin typeface="Consolas" panose="020B0609020204030204" pitchFamily="49" charset="0"/>
              </a:rPr>
              <a:t>   "foot </a:t>
            </a:r>
            <a:r>
              <a:rPr lang="en-US" sz="1600" dirty="0" err="1">
                <a:solidFill>
                  <a:srgbClr val="FF0000"/>
                </a:solidFill>
                <a:latin typeface="Consolas" panose="020B0609020204030204" pitchFamily="49" charset="0"/>
              </a:rPr>
              <a:t>foot</a:t>
            </a:r>
            <a:r>
              <a:rPr lang="en-US" sz="1600" dirty="0">
                <a:solidFill>
                  <a:srgbClr val="FF0000"/>
                </a:solidFill>
                <a:latin typeface="Consolas" panose="020B0609020204030204" pitchFamily="49" charset="0"/>
              </a:rPr>
              <a:t> </a:t>
            </a:r>
            <a:r>
              <a:rPr lang="en-US" sz="1600" dirty="0" err="1">
                <a:solidFill>
                  <a:srgbClr val="FF0000"/>
                </a:solidFill>
                <a:latin typeface="Consolas" panose="020B0609020204030204" pitchFamily="49" charset="0"/>
              </a:rPr>
              <a:t>foot</a:t>
            </a:r>
            <a:r>
              <a:rPr lang="en-US" sz="1600" dirty="0">
                <a:solidFill>
                  <a:srgbClr val="FF0000"/>
                </a:solidFill>
                <a:latin typeface="Consolas" panose="020B0609020204030204" pitchFamily="49" charset="0"/>
              </a:rPr>
              <a:t>"</a:t>
            </a:r>
          </a:p>
          <a:p>
            <a:r>
              <a:rPr lang="en-US" sz="1600" dirty="0">
                <a:latin typeface="Consolas" panose="020B0609020204030204" pitchFamily="49" charset="0"/>
              </a:rPr>
              <a:t>}</a:t>
            </a:r>
            <a:endParaRPr lang="en-US" sz="1600" dirty="0" smtClean="0">
              <a:latin typeface="Consolas" panose="020B0609020204030204" pitchFamily="49" charset="0"/>
            </a:endParaRPr>
          </a:p>
        </p:txBody>
      </p:sp>
      <p:sp>
        <p:nvSpPr>
          <p:cNvPr id="9" name="TextBox 8"/>
          <p:cNvSpPr txBox="1"/>
          <p:nvPr/>
        </p:nvSpPr>
        <p:spPr>
          <a:xfrm>
            <a:off x="4800599" y="590490"/>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sp>
        <p:nvSpPr>
          <p:cNvPr id="14" name="TextBox 13"/>
          <p:cNvSpPr txBox="1"/>
          <p:nvPr/>
        </p:nvSpPr>
        <p:spPr>
          <a:xfrm>
            <a:off x="7421080" y="467380"/>
            <a:ext cx="1494320" cy="523220"/>
          </a:xfrm>
          <a:prstGeom prst="rect">
            <a:avLst/>
          </a:prstGeom>
          <a:solidFill>
            <a:schemeClr val="accent2">
              <a:lumMod val="20000"/>
              <a:lumOff val="80000"/>
            </a:schemeClr>
          </a:solidFill>
        </p:spPr>
        <p:txBody>
          <a:bodyPr wrap="none" rtlCol="0">
            <a:spAutoFit/>
          </a:bodyPr>
          <a:lstStyle/>
          <a:p>
            <a:r>
              <a:rPr lang="th-TH" sz="2800" dirty="0" smtClean="0">
                <a:latin typeface="Angsana New" panose="02020603050405020304" pitchFamily="18" charset="-34"/>
              </a:rPr>
              <a:t>ระบุ </a:t>
            </a:r>
            <a:r>
              <a:rPr lang="en-US" sz="2800" dirty="0" smtClean="0">
                <a:latin typeface="Angsana New" panose="02020603050405020304" pitchFamily="18" charset="-34"/>
              </a:rPr>
              <a:t>grid area</a:t>
            </a:r>
            <a:endParaRPr lang="en-US" sz="2800" dirty="0">
              <a:latin typeface="Angsana New" panose="02020603050405020304" pitchFamily="18" charset="-34"/>
            </a:endParaRPr>
          </a:p>
        </p:txBody>
      </p:sp>
      <p:sp>
        <p:nvSpPr>
          <p:cNvPr id="7" name="Rectangle 6"/>
          <p:cNvSpPr/>
          <p:nvPr/>
        </p:nvSpPr>
        <p:spPr>
          <a:xfrm>
            <a:off x="411708" y="3125212"/>
            <a:ext cx="3992728" cy="3046988"/>
          </a:xfrm>
          <a:prstGeom prst="rect">
            <a:avLst/>
          </a:prstGeom>
          <a:solidFill>
            <a:schemeClr val="bg1"/>
          </a:solidFill>
          <a:ln>
            <a:solidFill>
              <a:schemeClr val="tx1">
                <a:lumMod val="50000"/>
                <a:lumOff val="50000"/>
              </a:schemeClr>
            </a:solidFill>
          </a:ln>
        </p:spPr>
        <p:txBody>
          <a:bodyPr wrap="square">
            <a:spAutoFit/>
          </a:bodyPr>
          <a:lstStyle/>
          <a:p>
            <a:r>
              <a:rPr lang="en-US" sz="1600" dirty="0">
                <a:latin typeface="Consolas" panose="020B0609020204030204" pitchFamily="49" charset="0"/>
              </a:rPr>
              <a:t>#i1 { </a:t>
            </a:r>
            <a:r>
              <a:rPr lang="en-US" sz="1600" dirty="0">
                <a:solidFill>
                  <a:srgbClr val="FF0000"/>
                </a:solidFill>
                <a:latin typeface="Consolas" panose="020B0609020204030204" pitchFamily="49" charset="0"/>
              </a:rPr>
              <a:t>grid-area: logo; </a:t>
            </a:r>
            <a:r>
              <a:rPr lang="en-US" sz="1600" dirty="0">
                <a:latin typeface="Consolas" panose="020B0609020204030204" pitchFamily="49" charset="0"/>
              </a:rPr>
              <a:t>}</a:t>
            </a:r>
          </a:p>
          <a:p>
            <a:r>
              <a:rPr lang="en-US" sz="1600" dirty="0">
                <a:latin typeface="Consolas" panose="020B0609020204030204" pitchFamily="49" charset="0"/>
              </a:rPr>
              <a:t>#i2 { grid-area: search; }</a:t>
            </a:r>
          </a:p>
          <a:p>
            <a:r>
              <a:rPr lang="en-US" sz="1600" dirty="0">
                <a:latin typeface="Consolas" panose="020B0609020204030204" pitchFamily="49" charset="0"/>
              </a:rPr>
              <a:t>#i3 { grid-area: left1; }</a:t>
            </a:r>
          </a:p>
          <a:p>
            <a:r>
              <a:rPr lang="en-US" sz="1600" dirty="0">
                <a:latin typeface="Consolas" panose="020B0609020204030204" pitchFamily="49" charset="0"/>
              </a:rPr>
              <a:t>#i4 { </a:t>
            </a:r>
            <a:r>
              <a:rPr lang="en-US" sz="1600" dirty="0">
                <a:solidFill>
                  <a:srgbClr val="FF0000"/>
                </a:solidFill>
                <a:latin typeface="Consolas" panose="020B0609020204030204" pitchFamily="49" charset="0"/>
              </a:rPr>
              <a:t>grid-area: left2; </a:t>
            </a:r>
            <a:r>
              <a:rPr lang="en-US" sz="1600" dirty="0">
                <a:latin typeface="Consolas" panose="020B0609020204030204" pitchFamily="49" charset="0"/>
              </a:rPr>
              <a:t>}</a:t>
            </a:r>
          </a:p>
          <a:p>
            <a:r>
              <a:rPr lang="en-US" sz="1600" dirty="0">
                <a:latin typeface="Consolas" panose="020B0609020204030204" pitchFamily="49" charset="0"/>
              </a:rPr>
              <a:t>#i5 { grid-area: main; }</a:t>
            </a:r>
          </a:p>
          <a:p>
            <a:r>
              <a:rPr lang="en-US" sz="1600" dirty="0">
                <a:latin typeface="Consolas" panose="020B0609020204030204" pitchFamily="49" charset="0"/>
              </a:rPr>
              <a:t>#i6 { grid-area: left3; }</a:t>
            </a:r>
          </a:p>
          <a:p>
            <a:r>
              <a:rPr lang="en-US" sz="1600" dirty="0">
                <a:latin typeface="Consolas" panose="020B0609020204030204" pitchFamily="49" charset="0"/>
              </a:rPr>
              <a:t>#i7 { grid-area: right1; }</a:t>
            </a:r>
          </a:p>
          <a:p>
            <a:r>
              <a:rPr lang="en-US" sz="1600" dirty="0">
                <a:latin typeface="Consolas" panose="020B0609020204030204" pitchFamily="49" charset="0"/>
              </a:rPr>
              <a:t>#i8 { grid-area: right2; }</a:t>
            </a:r>
          </a:p>
          <a:p>
            <a:r>
              <a:rPr lang="en-US" sz="1600" dirty="0">
                <a:latin typeface="Consolas" panose="020B0609020204030204" pitchFamily="49" charset="0"/>
              </a:rPr>
              <a:t>#i9 {</a:t>
            </a:r>
          </a:p>
          <a:p>
            <a:r>
              <a:rPr lang="en-US" sz="1600" dirty="0">
                <a:latin typeface="Consolas" panose="020B0609020204030204" pitchFamily="49" charset="0"/>
              </a:rPr>
              <a:t>  grid-area: foot;</a:t>
            </a:r>
          </a:p>
          <a:p>
            <a:r>
              <a:rPr lang="en-US" sz="1600" dirty="0">
                <a:latin typeface="Consolas" panose="020B0609020204030204" pitchFamily="49" charset="0"/>
              </a:rPr>
              <a:t>  background-color: plum;</a:t>
            </a:r>
          </a:p>
          <a:p>
            <a:r>
              <a:rPr lang="en-US" sz="1600" dirty="0">
                <a:latin typeface="Consolas" panose="020B0609020204030204" pitchFamily="49" charset="0"/>
              </a:rPr>
              <a:t>}</a:t>
            </a:r>
          </a:p>
        </p:txBody>
      </p:sp>
      <p:cxnSp>
        <p:nvCxnSpPr>
          <p:cNvPr id="12" name="Straight Connector 11"/>
          <p:cNvCxnSpPr>
            <a:stCxn id="10" idx="1"/>
          </p:cNvCxnSpPr>
          <p:nvPr/>
        </p:nvCxnSpPr>
        <p:spPr bwMode="auto">
          <a:xfrm flipH="1" flipV="1">
            <a:off x="2956636" y="5182612"/>
            <a:ext cx="762000" cy="20005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718636" y="5182612"/>
            <a:ext cx="1000595" cy="400110"/>
          </a:xfrm>
          <a:prstGeom prst="rect">
            <a:avLst/>
          </a:prstGeom>
          <a:solidFill>
            <a:schemeClr val="accent5">
              <a:lumMod val="20000"/>
              <a:lumOff val="80000"/>
            </a:schemeClr>
          </a:solidFill>
        </p:spPr>
        <p:txBody>
          <a:bodyPr wrap="none" rtlCol="0">
            <a:spAutoFit/>
          </a:bodyPr>
          <a:lstStyle/>
          <a:p>
            <a:r>
              <a:rPr lang="th-TH" sz="2000" dirty="0" smtClean="0">
                <a:latin typeface="Angsana New" panose="02020603050405020304" pitchFamily="18" charset="-34"/>
              </a:rPr>
              <a:t>ให้ชื่อ </a:t>
            </a:r>
            <a:r>
              <a:rPr lang="en-US" sz="2000" dirty="0" smtClean="0">
                <a:latin typeface="Angsana New" panose="02020603050405020304" pitchFamily="18" charset="-34"/>
              </a:rPr>
              <a:t>Area </a:t>
            </a:r>
            <a:endParaRPr lang="en-US" sz="1400" dirty="0">
              <a:latin typeface="Consolas" panose="020B0609020204030204" pitchFamily="49" charset="0"/>
            </a:endParaRPr>
          </a:p>
        </p:txBody>
      </p:sp>
      <p:sp>
        <p:nvSpPr>
          <p:cNvPr id="18" name="TextBox 17"/>
          <p:cNvSpPr txBox="1"/>
          <p:nvPr/>
        </p:nvSpPr>
        <p:spPr>
          <a:xfrm>
            <a:off x="7742255" y="3047494"/>
            <a:ext cx="1143000" cy="707886"/>
          </a:xfrm>
          <a:prstGeom prst="rect">
            <a:avLst/>
          </a:prstGeom>
          <a:solidFill>
            <a:schemeClr val="accent5">
              <a:lumMod val="20000"/>
              <a:lumOff val="80000"/>
            </a:schemeClr>
          </a:solidFill>
        </p:spPr>
        <p:txBody>
          <a:bodyPr wrap="square" rtlCol="0">
            <a:spAutoFit/>
          </a:bodyPr>
          <a:lstStyle/>
          <a:p>
            <a:r>
              <a:rPr lang="th-TH" sz="2000" dirty="0" smtClean="0">
                <a:latin typeface="Angsana New" panose="02020603050405020304" pitchFamily="18" charset="-34"/>
              </a:rPr>
              <a:t>ระบุชื่อ </a:t>
            </a:r>
            <a:r>
              <a:rPr lang="en-US" sz="2000" dirty="0" smtClean="0">
                <a:latin typeface="Angsana New" panose="02020603050405020304" pitchFamily="18" charset="-34"/>
              </a:rPr>
              <a:t>Area</a:t>
            </a:r>
            <a:r>
              <a:rPr lang="th-TH" sz="2000" dirty="0" smtClean="0">
                <a:latin typeface="Angsana New" panose="02020603050405020304" pitchFamily="18" charset="-34"/>
              </a:rPr>
              <a:t> ใน </a:t>
            </a:r>
            <a:r>
              <a:rPr lang="en-US" sz="2000" dirty="0" smtClean="0">
                <a:latin typeface="Angsana New" panose="02020603050405020304" pitchFamily="18" charset="-34"/>
              </a:rPr>
              <a:t>template </a:t>
            </a:r>
            <a:endParaRPr lang="en-US" sz="1400" dirty="0">
              <a:latin typeface="Consolas" panose="020B0609020204030204" pitchFamily="49" charset="0"/>
            </a:endParaRPr>
          </a:p>
        </p:txBody>
      </p:sp>
      <p:sp>
        <p:nvSpPr>
          <p:cNvPr id="20" name="Right Brace 19"/>
          <p:cNvSpPr/>
          <p:nvPr/>
        </p:nvSpPr>
        <p:spPr bwMode="auto">
          <a:xfrm>
            <a:off x="7421080" y="2743199"/>
            <a:ext cx="226553" cy="1219201"/>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6" y="1339672"/>
            <a:ext cx="4313072" cy="1296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411708" y="2725101"/>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sp>
        <p:nvSpPr>
          <p:cNvPr id="24" name="TextBox 23"/>
          <p:cNvSpPr txBox="1"/>
          <p:nvPr/>
        </p:nvSpPr>
        <p:spPr>
          <a:xfrm>
            <a:off x="5143500" y="4590141"/>
            <a:ext cx="3428999" cy="1384995"/>
          </a:xfrm>
          <a:prstGeom prst="rect">
            <a:avLst/>
          </a:prstGeom>
          <a:solidFill>
            <a:schemeClr val="bg1">
              <a:lumMod val="95000"/>
            </a:schemeClr>
          </a:solidFill>
        </p:spPr>
        <p:txBody>
          <a:bodyPr wrap="square" rtlCol="0">
            <a:spAutoFit/>
          </a:bodyPr>
          <a:lstStyle/>
          <a:p>
            <a:r>
              <a:rPr lang="th-TH" sz="2800" dirty="0" smtClean="0">
                <a:latin typeface="Angsana New" panose="02020603050405020304" pitchFamily="18" charset="-34"/>
              </a:rPr>
              <a:t>สังเกต ลำดับของ </a:t>
            </a:r>
            <a:r>
              <a:rPr lang="en-US" sz="2800" dirty="0" smtClean="0">
                <a:latin typeface="Angsana New" panose="02020603050405020304" pitchFamily="18" charset="-34"/>
              </a:rPr>
              <a:t>item </a:t>
            </a:r>
            <a:r>
              <a:rPr lang="th-TH" sz="2800" dirty="0" smtClean="0">
                <a:latin typeface="Angsana New" panose="02020603050405020304" pitchFamily="18" charset="-34"/>
              </a:rPr>
              <a:t>เป็นไปตามชื่อพื้นที่ </a:t>
            </a:r>
            <a:r>
              <a:rPr lang="th-TH" sz="2800" u="sng" dirty="0" smtClean="0">
                <a:latin typeface="Angsana New" panose="02020603050405020304" pitchFamily="18" charset="-34"/>
              </a:rPr>
              <a:t>ไม่ใช่</a:t>
            </a:r>
            <a:r>
              <a:rPr lang="th-TH" sz="2800" dirty="0" smtClean="0">
                <a:latin typeface="Angsana New" panose="02020603050405020304" pitchFamily="18" charset="-34"/>
              </a:rPr>
              <a:t>ลำดับที่ปรากฎในเอกสาร</a:t>
            </a:r>
            <a:endParaRPr lang="en-US" dirty="0">
              <a:latin typeface="Consolas" panose="020B0609020204030204" pitchFamily="49" charset="0"/>
            </a:endParaRPr>
          </a:p>
        </p:txBody>
      </p:sp>
    </p:spTree>
    <p:extLst>
      <p:ext uri="{BB962C8B-B14F-4D97-AF65-F5344CB8AC3E}">
        <p14:creationId xmlns:p14="http://schemas.microsoft.com/office/powerpoint/2010/main" val="3708293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th-TH" dirty="0" smtClean="0"/>
              <a:t>การจัดเนื้อหา </a:t>
            </a:r>
            <a:r>
              <a:rPr lang="en-US" dirty="0" smtClean="0"/>
              <a:t>Justify/Align </a:t>
            </a:r>
            <a:r>
              <a:rPr lang="th-TH" dirty="0" smtClean="0"/>
              <a:t>ใน </a:t>
            </a:r>
            <a:r>
              <a:rPr lang="en-US" dirty="0" smtClean="0"/>
              <a:t>Container</a:t>
            </a:r>
            <a:endParaRPr lang="en-US" dirty="0"/>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28</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299374959"/>
              </p:ext>
            </p:extLst>
          </p:nvPr>
        </p:nvGraphicFramePr>
        <p:xfrm>
          <a:off x="228600" y="2030343"/>
          <a:ext cx="8759994" cy="3750600"/>
        </p:xfrm>
        <a:graphic>
          <a:graphicData uri="http://schemas.openxmlformats.org/drawingml/2006/table">
            <a:tbl>
              <a:tblPr bandRow="1">
                <a:tableStyleId>{5DA37D80-6434-44D0-A028-1B22A696006F}</a:tableStyleId>
              </a:tblPr>
              <a:tblGrid>
                <a:gridCol w="1627963">
                  <a:extLst>
                    <a:ext uri="{9D8B030D-6E8A-4147-A177-3AD203B41FA5}">
                      <a16:colId xmlns="" xmlns:a16="http://schemas.microsoft.com/office/drawing/2014/main" val="2607348319"/>
                    </a:ext>
                  </a:extLst>
                </a:gridCol>
                <a:gridCol w="7132031">
                  <a:extLst>
                    <a:ext uri="{9D8B030D-6E8A-4147-A177-3AD203B41FA5}">
                      <a16:colId xmlns="" xmlns:a16="http://schemas.microsoft.com/office/drawing/2014/main" val="2420928350"/>
                    </a:ext>
                  </a:extLst>
                </a:gridCol>
              </a:tblGrid>
              <a:tr h="455185">
                <a:tc>
                  <a:txBody>
                    <a:bodyPr/>
                    <a:lstStyle/>
                    <a:p>
                      <a:r>
                        <a:rPr lang="en-US" sz="1600" b="1" dirty="0">
                          <a:latin typeface="Consolas" panose="020B0609020204030204" pitchFamily="49" charset="0"/>
                        </a:rPr>
                        <a:t>start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effectLst/>
                        </a:rPr>
                        <a:t>aligns</a:t>
                      </a:r>
                      <a:r>
                        <a:rPr lang="th-TH" sz="2400" kern="1200" dirty="0" smtClean="0">
                          <a:effectLst/>
                        </a:rPr>
                        <a:t> </a:t>
                      </a:r>
                      <a:r>
                        <a:rPr lang="en-US" sz="2400" kern="1200" dirty="0" smtClean="0">
                          <a:effectLst/>
                        </a:rPr>
                        <a:t>grid </a:t>
                      </a:r>
                      <a:r>
                        <a:rPr lang="th-TH" sz="2400" kern="1200" dirty="0" smtClean="0">
                          <a:effectLst/>
                        </a:rPr>
                        <a:t>ไว้ที่ด้าน</a:t>
                      </a:r>
                      <a:r>
                        <a:rPr lang="th-TH" sz="2400" kern="1200" baseline="0" dirty="0" smtClean="0">
                          <a:effectLst/>
                        </a:rPr>
                        <a:t> </a:t>
                      </a:r>
                      <a:r>
                        <a:rPr lang="en-US" sz="2400" kern="1200" dirty="0" smtClean="0">
                          <a:effectLst/>
                        </a:rPr>
                        <a:t>top</a:t>
                      </a:r>
                      <a:r>
                        <a:rPr lang="en-US" sz="2400" kern="1200" baseline="0" dirty="0" smtClean="0">
                          <a:effectLst/>
                        </a:rPr>
                        <a:t> </a:t>
                      </a:r>
                      <a:r>
                        <a:rPr lang="th-TH" sz="2400" kern="1200" baseline="0" dirty="0" smtClean="0">
                          <a:effectLst/>
                        </a:rPr>
                        <a:t>หรือ</a:t>
                      </a:r>
                      <a:r>
                        <a:rPr lang="en-US" sz="2400" kern="1200" baseline="0" dirty="0" smtClean="0">
                          <a:effectLst/>
                        </a:rPr>
                        <a:t> </a:t>
                      </a:r>
                      <a:r>
                        <a:rPr lang="en-US" sz="2400" kern="1200" dirty="0">
                          <a:effectLst/>
                        </a:rPr>
                        <a:t>left </a:t>
                      </a:r>
                      <a:r>
                        <a:rPr lang="th-TH" sz="2400" kern="1200" dirty="0" smtClean="0">
                          <a:effectLst/>
                        </a:rPr>
                        <a:t>ของ</a:t>
                      </a:r>
                      <a:r>
                        <a:rPr lang="en-US" sz="2400" kern="1200" dirty="0" smtClean="0">
                          <a:effectLst/>
                        </a:rPr>
                        <a:t> </a:t>
                      </a:r>
                      <a:r>
                        <a:rPr lang="en-US" sz="2400" kern="1200" dirty="0">
                          <a:effectLst/>
                        </a:rPr>
                        <a:t>grid container</a:t>
                      </a:r>
                      <a:endParaRPr lang="en-US" sz="2400" b="0" i="0" kern="1200" dirty="0">
                        <a:solidFill>
                          <a:schemeClr val="tx1"/>
                        </a:solidFill>
                        <a:effectLst/>
                        <a:latin typeface="+mn-lt"/>
                        <a:ea typeface="+mn-ea"/>
                        <a:cs typeface="+mn-cs"/>
                      </a:endParaRPr>
                    </a:p>
                  </a:txBody>
                  <a:tcPr/>
                </a:tc>
                <a:extLst>
                  <a:ext uri="{0D108BD9-81ED-4DB2-BD59-A6C34878D82A}">
                    <a16:rowId xmlns="" xmlns:a16="http://schemas.microsoft.com/office/drawing/2014/main" val="478174623"/>
                  </a:ext>
                </a:extLst>
              </a:tr>
              <a:tr h="455185">
                <a:tc>
                  <a:txBody>
                    <a:bodyPr/>
                    <a:lstStyle/>
                    <a:p>
                      <a:r>
                        <a:rPr lang="en-US" sz="1600" b="1" dirty="0">
                          <a:latin typeface="Consolas" panose="020B0609020204030204" pitchFamily="49" charset="0"/>
                        </a:rPr>
                        <a:t>end</a:t>
                      </a:r>
                    </a:p>
                  </a:txBody>
                  <a:tcPr/>
                </a:tc>
                <a:tc>
                  <a:txBody>
                    <a:bodyPr/>
                    <a:lstStyle/>
                    <a:p>
                      <a:r>
                        <a:rPr lang="en-US" sz="2400" kern="1200" dirty="0">
                          <a:effectLst/>
                        </a:rPr>
                        <a:t>aligns </a:t>
                      </a:r>
                      <a:r>
                        <a:rPr lang="en-US" sz="2400" kern="1200" dirty="0" smtClean="0">
                          <a:effectLst/>
                        </a:rPr>
                        <a:t>grid </a:t>
                      </a:r>
                      <a:r>
                        <a:rPr lang="th-TH" sz="2400" kern="1200" dirty="0" smtClean="0">
                          <a:effectLst/>
                        </a:rPr>
                        <a:t>ไว้ที่ด้าน</a:t>
                      </a:r>
                      <a:r>
                        <a:rPr lang="th-TH" sz="2400" kern="1200" baseline="0" dirty="0" smtClean="0">
                          <a:effectLst/>
                        </a:rPr>
                        <a:t> </a:t>
                      </a:r>
                      <a:r>
                        <a:rPr lang="en-US" sz="2400" kern="1200" baseline="0" dirty="0" smtClean="0">
                          <a:effectLst/>
                        </a:rPr>
                        <a:t>bottom </a:t>
                      </a:r>
                      <a:r>
                        <a:rPr lang="th-TH" sz="2400" kern="1200" dirty="0" smtClean="0">
                          <a:effectLst/>
                        </a:rPr>
                        <a:t>หรือ</a:t>
                      </a:r>
                      <a:r>
                        <a:rPr lang="en-US" sz="2400" kern="1200" dirty="0" smtClean="0">
                          <a:effectLst/>
                        </a:rPr>
                        <a:t> </a:t>
                      </a:r>
                      <a:r>
                        <a:rPr lang="en-US" sz="2400" kern="1200" dirty="0">
                          <a:effectLst/>
                        </a:rPr>
                        <a:t>right </a:t>
                      </a:r>
                      <a:r>
                        <a:rPr lang="th-TH" sz="2400" kern="1200" dirty="0" smtClean="0">
                          <a:effectLst/>
                        </a:rPr>
                        <a:t>ของ</a:t>
                      </a:r>
                      <a:r>
                        <a:rPr lang="en-US" sz="2400" kern="1200" dirty="0" smtClean="0">
                          <a:effectLst/>
                        </a:rPr>
                        <a:t> </a:t>
                      </a:r>
                      <a:r>
                        <a:rPr lang="en-US" sz="2400" kern="1200" dirty="0">
                          <a:effectLst/>
                        </a:rPr>
                        <a:t>grid container</a:t>
                      </a:r>
                      <a:endParaRPr lang="en-US" sz="2400" dirty="0"/>
                    </a:p>
                  </a:txBody>
                  <a:tcPr/>
                </a:tc>
                <a:extLst>
                  <a:ext uri="{0D108BD9-81ED-4DB2-BD59-A6C34878D82A}">
                    <a16:rowId xmlns="" xmlns:a16="http://schemas.microsoft.com/office/drawing/2014/main" val="3877283894"/>
                  </a:ext>
                </a:extLst>
              </a:tr>
              <a:tr h="455185">
                <a:tc>
                  <a:txBody>
                    <a:bodyPr/>
                    <a:lstStyle/>
                    <a:p>
                      <a:r>
                        <a:rPr lang="en-US" sz="1600" b="1" dirty="0">
                          <a:latin typeface="Consolas" panose="020B0609020204030204" pitchFamily="49" charset="0"/>
                        </a:rPr>
                        <a:t>center</a:t>
                      </a:r>
                    </a:p>
                  </a:txBody>
                  <a:tcPr/>
                </a:tc>
                <a:tc>
                  <a:txBody>
                    <a:bodyPr/>
                    <a:lstStyle/>
                    <a:p>
                      <a:r>
                        <a:rPr lang="en-US" sz="2400" kern="1200" dirty="0">
                          <a:effectLst/>
                        </a:rPr>
                        <a:t>aligns </a:t>
                      </a:r>
                      <a:r>
                        <a:rPr lang="en-US" sz="2400" kern="1200" dirty="0" smtClean="0">
                          <a:effectLst/>
                        </a:rPr>
                        <a:t>grid </a:t>
                      </a:r>
                      <a:r>
                        <a:rPr lang="th-TH" sz="2400" kern="1200" dirty="0" smtClean="0">
                          <a:effectLst/>
                        </a:rPr>
                        <a:t>ไว้ตรางกลาง (</a:t>
                      </a:r>
                      <a:r>
                        <a:rPr lang="en-US" sz="2400" kern="1200" dirty="0" smtClean="0">
                          <a:effectLst/>
                        </a:rPr>
                        <a:t>center</a:t>
                      </a:r>
                      <a:r>
                        <a:rPr lang="th-TH" sz="2400" kern="1200" dirty="0" smtClean="0">
                          <a:effectLst/>
                        </a:rPr>
                        <a:t>) ของ</a:t>
                      </a:r>
                      <a:r>
                        <a:rPr lang="en-US" sz="2400" kern="1200" dirty="0" smtClean="0">
                          <a:effectLst/>
                        </a:rPr>
                        <a:t> </a:t>
                      </a:r>
                      <a:r>
                        <a:rPr lang="en-US" sz="2400" kern="1200" dirty="0">
                          <a:effectLst/>
                        </a:rPr>
                        <a:t>grid container</a:t>
                      </a:r>
                      <a:endParaRPr lang="en-US" sz="2400" dirty="0"/>
                    </a:p>
                  </a:txBody>
                  <a:tcPr/>
                </a:tc>
                <a:extLst>
                  <a:ext uri="{0D108BD9-81ED-4DB2-BD59-A6C34878D82A}">
                    <a16:rowId xmlns="" xmlns:a16="http://schemas.microsoft.com/office/drawing/2014/main" val="3442456116"/>
                  </a:ext>
                </a:extLst>
              </a:tr>
              <a:tr h="906000">
                <a:tc>
                  <a:txBody>
                    <a:bodyPr/>
                    <a:lstStyle/>
                    <a:p>
                      <a:r>
                        <a:rPr lang="en-US" sz="1600" b="1" dirty="0">
                          <a:latin typeface="Consolas" panose="020B0609020204030204" pitchFamily="49" charset="0"/>
                        </a:rPr>
                        <a:t>stretch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sz="2400" kern="1200" dirty="0" smtClean="0">
                          <a:effectLst/>
                        </a:rPr>
                        <a:t>ปรับขนาด</a:t>
                      </a:r>
                      <a:r>
                        <a:rPr lang="en-US" sz="2400" kern="1200" dirty="0" smtClean="0">
                          <a:effectLst/>
                        </a:rPr>
                        <a:t> </a:t>
                      </a:r>
                      <a:r>
                        <a:rPr lang="en-US" sz="2400" kern="1200" dirty="0">
                          <a:effectLst/>
                        </a:rPr>
                        <a:t>grid items </a:t>
                      </a:r>
                      <a:r>
                        <a:rPr lang="th-TH" sz="2400" kern="1200" dirty="0" smtClean="0">
                          <a:effectLst/>
                        </a:rPr>
                        <a:t>เพื่อให้</a:t>
                      </a:r>
                      <a:r>
                        <a:rPr lang="en-US" sz="2400" kern="1200" dirty="0" smtClean="0">
                          <a:effectLst/>
                        </a:rPr>
                        <a:t> </a:t>
                      </a:r>
                      <a:r>
                        <a:rPr lang="en-US" sz="2400" kern="1200" dirty="0">
                          <a:effectLst/>
                        </a:rPr>
                        <a:t>grid </a:t>
                      </a:r>
                      <a:r>
                        <a:rPr lang="th-TH" sz="2400" kern="1200" dirty="0" smtClean="0">
                          <a:effectLst/>
                        </a:rPr>
                        <a:t>อยู่เต็ม</a:t>
                      </a:r>
                      <a:r>
                        <a:rPr lang="th-TH" sz="2400" kern="1200" baseline="0" dirty="0" smtClean="0">
                          <a:effectLst/>
                        </a:rPr>
                        <a:t> (</a:t>
                      </a:r>
                      <a:r>
                        <a:rPr lang="en-US" sz="2400" kern="1200" dirty="0" smtClean="0">
                          <a:effectLst/>
                        </a:rPr>
                        <a:t>fill</a:t>
                      </a:r>
                      <a:r>
                        <a:rPr lang="th-TH" sz="2400" kern="1200" dirty="0" smtClean="0">
                          <a:effectLst/>
                        </a:rPr>
                        <a:t>)</a:t>
                      </a:r>
                      <a:r>
                        <a:rPr lang="en-US" sz="2400" kern="1200" dirty="0" smtClean="0">
                          <a:effectLst/>
                        </a:rPr>
                        <a:t> </a:t>
                      </a:r>
                      <a:r>
                        <a:rPr lang="th-TH" sz="2400" kern="1200" dirty="0" smtClean="0">
                          <a:effectLst/>
                        </a:rPr>
                        <a:t>ตาม</a:t>
                      </a:r>
                      <a:r>
                        <a:rPr lang="en-US" sz="2400" kern="1200" dirty="0" smtClean="0">
                          <a:effectLst/>
                        </a:rPr>
                        <a:t> </a:t>
                      </a:r>
                      <a:r>
                        <a:rPr lang="en-US" sz="2400" kern="1200" dirty="0">
                          <a:effectLst/>
                        </a:rPr>
                        <a:t>width </a:t>
                      </a:r>
                      <a:r>
                        <a:rPr lang="th-TH" sz="2400" kern="1200" dirty="0" smtClean="0">
                          <a:effectLst/>
                        </a:rPr>
                        <a:t>หรือ</a:t>
                      </a:r>
                      <a:r>
                        <a:rPr lang="en-US" sz="2400" kern="1200" dirty="0" smtClean="0">
                          <a:effectLst/>
                        </a:rPr>
                        <a:t> </a:t>
                      </a:r>
                      <a:r>
                        <a:rPr lang="en-US" sz="2400" kern="1200" dirty="0">
                          <a:effectLst/>
                        </a:rPr>
                        <a:t>height </a:t>
                      </a:r>
                      <a:r>
                        <a:rPr lang="th-TH" sz="2400" kern="1200" dirty="0" smtClean="0">
                          <a:effectLst/>
                        </a:rPr>
                        <a:t>ของ </a:t>
                      </a:r>
                      <a:r>
                        <a:rPr lang="en-US" sz="2400" kern="1200" dirty="0" smtClean="0">
                          <a:effectLst/>
                        </a:rPr>
                        <a:t>grid </a:t>
                      </a:r>
                      <a:r>
                        <a:rPr lang="en-US" sz="2400" kern="1200" dirty="0">
                          <a:effectLst/>
                        </a:rPr>
                        <a:t>container </a:t>
                      </a:r>
                      <a:r>
                        <a:rPr lang="en-US" sz="2400" kern="1200" dirty="0" smtClean="0">
                          <a:effectLst/>
                        </a:rPr>
                        <a:t>(</a:t>
                      </a:r>
                      <a:r>
                        <a:rPr lang="th-TH" sz="2400" i="1" kern="1200" dirty="0" smtClean="0">
                          <a:effectLst/>
                        </a:rPr>
                        <a:t>ปริยาย</a:t>
                      </a:r>
                      <a:r>
                        <a:rPr lang="en-US" sz="2400" i="0" kern="1200" baseline="0" dirty="0" smtClean="0">
                          <a:effectLst/>
                        </a:rPr>
                        <a:t>)</a:t>
                      </a:r>
                      <a:endParaRPr lang="en-US" sz="2400" b="0" i="0" kern="1200" dirty="0">
                        <a:solidFill>
                          <a:schemeClr val="tx1"/>
                        </a:solidFill>
                        <a:effectLst/>
                        <a:latin typeface="+mn-lt"/>
                        <a:ea typeface="+mn-ea"/>
                        <a:cs typeface="+mn-cs"/>
                      </a:endParaRPr>
                    </a:p>
                  </a:txBody>
                  <a:tcPr/>
                </a:tc>
                <a:extLst>
                  <a:ext uri="{0D108BD9-81ED-4DB2-BD59-A6C34878D82A}">
                    <a16:rowId xmlns="" xmlns:a16="http://schemas.microsoft.com/office/drawing/2014/main" val="1647202996"/>
                  </a:ext>
                </a:extLst>
              </a:tr>
              <a:tr h="465600">
                <a:tc>
                  <a:txBody>
                    <a:bodyPr/>
                    <a:lstStyle/>
                    <a:p>
                      <a:r>
                        <a:rPr lang="en-US" sz="1600" b="1" dirty="0">
                          <a:latin typeface="Consolas" panose="020B0609020204030204" pitchFamily="49" charset="0"/>
                        </a:rPr>
                        <a:t>space-around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sz="2400" kern="1200" dirty="0" smtClean="0">
                          <a:effectLst/>
                        </a:rPr>
                        <a:t>วางให้มีช่องว่างระหว่างแต่ละ</a:t>
                      </a:r>
                      <a:r>
                        <a:rPr lang="en-US" sz="2400" kern="1200" dirty="0" smtClean="0">
                          <a:effectLst/>
                        </a:rPr>
                        <a:t>grid item</a:t>
                      </a:r>
                      <a:r>
                        <a:rPr lang="th-TH" sz="2400" kern="1200" dirty="0" smtClean="0">
                          <a:effectLst/>
                        </a:rPr>
                        <a:t> เท่า ๆ กัน โดยมีช่องว่าง</a:t>
                      </a:r>
                      <a:r>
                        <a:rPr lang="en-US" sz="2400" kern="1200" baseline="0" dirty="0" smtClean="0">
                          <a:effectLst/>
                        </a:rPr>
                        <a:t> ½ </a:t>
                      </a:r>
                      <a:r>
                        <a:rPr lang="en-US" sz="2400" kern="1200" dirty="0" smtClean="0">
                          <a:effectLst/>
                        </a:rPr>
                        <a:t>spaces </a:t>
                      </a:r>
                      <a:r>
                        <a:rPr lang="th-TH" sz="2400" kern="1200" dirty="0" smtClean="0">
                          <a:effectLst/>
                        </a:rPr>
                        <a:t>ที่ซ้าย</a:t>
                      </a:r>
                      <a:r>
                        <a:rPr lang="en-US" sz="2400" kern="1200" dirty="0" smtClean="0">
                          <a:effectLst/>
                        </a:rPr>
                        <a:t>-</a:t>
                      </a:r>
                      <a:r>
                        <a:rPr lang="th-TH" sz="2400" kern="1200" dirty="0" smtClean="0">
                          <a:effectLst/>
                        </a:rPr>
                        <a:t>ขวา</a:t>
                      </a:r>
                      <a:endParaRPr lang="en-US" sz="2400" b="0" i="0" kern="1200" dirty="0">
                        <a:solidFill>
                          <a:schemeClr val="tx1"/>
                        </a:solidFill>
                        <a:effectLst/>
                        <a:latin typeface="+mn-lt"/>
                        <a:ea typeface="+mn-ea"/>
                        <a:cs typeface="+mn-cs"/>
                      </a:endParaRPr>
                    </a:p>
                  </a:txBody>
                  <a:tcPr/>
                </a:tc>
                <a:extLst>
                  <a:ext uri="{0D108BD9-81ED-4DB2-BD59-A6C34878D82A}">
                    <a16:rowId xmlns="" xmlns:a16="http://schemas.microsoft.com/office/drawing/2014/main" val="3119338199"/>
                  </a:ext>
                </a:extLst>
              </a:tr>
              <a:tr h="550200">
                <a:tc>
                  <a:txBody>
                    <a:bodyPr/>
                    <a:lstStyle/>
                    <a:p>
                      <a:r>
                        <a:rPr lang="en-US" sz="1600" b="1" dirty="0">
                          <a:latin typeface="Consolas" panose="020B0609020204030204" pitchFamily="49" charset="0"/>
                        </a:rPr>
                        <a:t>space-between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sz="2400" kern="1200" dirty="0" smtClean="0">
                          <a:effectLst/>
                        </a:rPr>
                        <a:t>วางให้มีช่องว่างระหว่างแต่ละ</a:t>
                      </a:r>
                      <a:r>
                        <a:rPr lang="en-US" sz="2400" kern="1200" dirty="0" smtClean="0">
                          <a:effectLst/>
                        </a:rPr>
                        <a:t>grid item</a:t>
                      </a:r>
                      <a:r>
                        <a:rPr lang="th-TH" sz="2400" kern="1200" dirty="0" smtClean="0">
                          <a:effectLst/>
                        </a:rPr>
                        <a:t> เท่า ๆ กัน โดย</a:t>
                      </a:r>
                      <a:r>
                        <a:rPr lang="th-TH" sz="2400" u="sng" kern="1200" dirty="0" smtClean="0">
                          <a:effectLst/>
                        </a:rPr>
                        <a:t>ไม่</a:t>
                      </a:r>
                      <a:r>
                        <a:rPr lang="th-TH" sz="2400" kern="1200" dirty="0" smtClean="0">
                          <a:effectLst/>
                        </a:rPr>
                        <a:t>มีช่องว่างที่ด้านซ้าย</a:t>
                      </a:r>
                      <a:r>
                        <a:rPr lang="en-US" sz="2400" kern="1200" dirty="0" smtClean="0">
                          <a:effectLst/>
                        </a:rPr>
                        <a:t>-</a:t>
                      </a:r>
                      <a:r>
                        <a:rPr lang="th-TH" sz="2400" kern="1200" dirty="0" smtClean="0">
                          <a:effectLst/>
                        </a:rPr>
                        <a:t>ขวา</a:t>
                      </a:r>
                      <a:endParaRPr lang="en-US" sz="2400" b="0" i="0" kern="1200" dirty="0">
                        <a:solidFill>
                          <a:schemeClr val="tx1"/>
                        </a:solidFill>
                        <a:effectLst/>
                        <a:latin typeface="+mn-lt"/>
                        <a:ea typeface="+mn-ea"/>
                        <a:cs typeface="+mn-cs"/>
                      </a:endParaRPr>
                    </a:p>
                  </a:txBody>
                  <a:tcPr/>
                </a:tc>
                <a:extLst>
                  <a:ext uri="{0D108BD9-81ED-4DB2-BD59-A6C34878D82A}">
                    <a16:rowId xmlns="" xmlns:a16="http://schemas.microsoft.com/office/drawing/2014/main" val="1047428216"/>
                  </a:ext>
                </a:extLst>
              </a:tr>
              <a:tr h="433257">
                <a:tc>
                  <a:txBody>
                    <a:bodyPr/>
                    <a:lstStyle/>
                    <a:p>
                      <a:r>
                        <a:rPr lang="en-US" sz="1600" b="1" dirty="0">
                          <a:latin typeface="Consolas" panose="020B0609020204030204" pitchFamily="49" charset="0"/>
                        </a:rPr>
                        <a:t>space-evenly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sz="2400" kern="1200" dirty="0" smtClean="0">
                          <a:effectLst/>
                        </a:rPr>
                        <a:t>วางให้มีช่องว่างซ้าย</a:t>
                      </a:r>
                      <a:r>
                        <a:rPr lang="en-US" sz="2400" kern="1200" dirty="0" smtClean="0">
                          <a:effectLst/>
                        </a:rPr>
                        <a:t>-</a:t>
                      </a:r>
                      <a:r>
                        <a:rPr lang="th-TH" sz="2400" kern="1200" dirty="0" smtClean="0">
                          <a:effectLst/>
                        </a:rPr>
                        <a:t>ขวา</a:t>
                      </a:r>
                      <a:r>
                        <a:rPr lang="th-TH" sz="2400" kern="1200" baseline="0" dirty="0" smtClean="0">
                          <a:effectLst/>
                        </a:rPr>
                        <a:t> และ</a:t>
                      </a:r>
                      <a:r>
                        <a:rPr lang="th-TH" sz="2400" kern="1200" dirty="0" smtClean="0">
                          <a:effectLst/>
                        </a:rPr>
                        <a:t>ระหว่างแต่ละ</a:t>
                      </a:r>
                      <a:r>
                        <a:rPr lang="en-US" sz="2400" kern="1200" dirty="0" smtClean="0">
                          <a:effectLst/>
                        </a:rPr>
                        <a:t>grid item</a:t>
                      </a:r>
                      <a:r>
                        <a:rPr lang="th-TH" sz="2400" kern="1200" dirty="0" smtClean="0">
                          <a:effectLst/>
                        </a:rPr>
                        <a:t> เท่า ๆ กัน</a:t>
                      </a:r>
                      <a:endParaRPr lang="en-US" sz="2400" b="0" i="0" kern="1200" dirty="0">
                        <a:solidFill>
                          <a:schemeClr val="tx1"/>
                        </a:solidFill>
                        <a:effectLst/>
                        <a:latin typeface="+mn-lt"/>
                        <a:ea typeface="+mn-ea"/>
                        <a:cs typeface="+mn-cs"/>
                      </a:endParaRPr>
                    </a:p>
                  </a:txBody>
                  <a:tcPr/>
                </a:tc>
                <a:extLst>
                  <a:ext uri="{0D108BD9-81ED-4DB2-BD59-A6C34878D82A}">
                    <a16:rowId xmlns="" xmlns:a16="http://schemas.microsoft.com/office/drawing/2014/main" val="2321019492"/>
                  </a:ext>
                </a:extLst>
              </a:tr>
            </a:tbl>
          </a:graphicData>
        </a:graphic>
      </p:graphicFrame>
      <p:sp>
        <p:nvSpPr>
          <p:cNvPr id="9" name="TextBox 8"/>
          <p:cNvSpPr txBox="1"/>
          <p:nvPr/>
        </p:nvSpPr>
        <p:spPr>
          <a:xfrm>
            <a:off x="4572000" y="1268343"/>
            <a:ext cx="4416594" cy="707886"/>
          </a:xfrm>
          <a:prstGeom prst="rect">
            <a:avLst/>
          </a:prstGeom>
          <a:noFill/>
        </p:spPr>
        <p:txBody>
          <a:bodyPr wrap="none" rtlCol="0">
            <a:spAutoFit/>
          </a:bodyPr>
          <a:lstStyle/>
          <a:p>
            <a:r>
              <a:rPr lang="en-US" sz="2000" dirty="0">
                <a:latin typeface="Consolas" panose="020B0609020204030204" pitchFamily="49" charset="0"/>
              </a:rPr>
              <a:t>justify-content: (</a:t>
            </a:r>
            <a:r>
              <a:rPr lang="en-US" sz="2000" i="1" dirty="0">
                <a:latin typeface="Consolas" panose="020B0609020204030204" pitchFamily="49" charset="0"/>
              </a:rPr>
              <a:t>column axis</a:t>
            </a:r>
            <a:r>
              <a:rPr lang="en-US" sz="2000" dirty="0">
                <a:latin typeface="Consolas" panose="020B0609020204030204" pitchFamily="49" charset="0"/>
              </a:rPr>
              <a:t>)</a:t>
            </a:r>
          </a:p>
          <a:p>
            <a:r>
              <a:rPr lang="en-US" sz="2000" dirty="0">
                <a:latin typeface="Consolas" panose="020B0609020204030204" pitchFamily="49" charset="0"/>
              </a:rPr>
              <a:t>align-content: (</a:t>
            </a:r>
            <a:r>
              <a:rPr lang="en-US" sz="2000" i="1" dirty="0">
                <a:latin typeface="Consolas" panose="020B0609020204030204" pitchFamily="49" charset="0"/>
              </a:rPr>
              <a:t>row axis</a:t>
            </a:r>
            <a:r>
              <a:rPr lang="en-US" sz="2000" dirty="0">
                <a:latin typeface="Consolas" panose="020B0609020204030204" pitchFamily="49" charset="0"/>
              </a:rPr>
              <a:t>)</a:t>
            </a:r>
          </a:p>
        </p:txBody>
      </p:sp>
    </p:spTree>
    <p:extLst>
      <p:ext uri="{BB962C8B-B14F-4D97-AF65-F5344CB8AC3E}">
        <p14:creationId xmlns:p14="http://schemas.microsoft.com/office/powerpoint/2010/main" val="7463666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ตัวอย่างการจัด </a:t>
            </a:r>
            <a:r>
              <a:rPr lang="en-US" dirty="0" smtClean="0"/>
              <a:t>justify-content/align-content (1)</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29</a:t>
            </a:fld>
            <a:endParaRPr lang="en-US"/>
          </a:p>
        </p:txBody>
      </p:sp>
      <p:sp>
        <p:nvSpPr>
          <p:cNvPr id="6" name="Rectangle 5"/>
          <p:cNvSpPr/>
          <p:nvPr/>
        </p:nvSpPr>
        <p:spPr>
          <a:xfrm>
            <a:off x="4798236" y="1466910"/>
            <a:ext cx="4117163" cy="4278094"/>
          </a:xfrm>
          <a:prstGeom prst="rect">
            <a:avLst/>
          </a:prstGeom>
          <a:solidFill>
            <a:schemeClr val="bg1"/>
          </a:solidFill>
          <a:ln>
            <a:solidFill>
              <a:schemeClr val="tx1">
                <a:lumMod val="50000"/>
                <a:lumOff val="50000"/>
              </a:schemeClr>
            </a:solidFill>
          </a:ln>
        </p:spPr>
        <p:txBody>
          <a:bodyPr wrap="square">
            <a:spAutoFit/>
          </a:bodyPr>
          <a:lstStyle/>
          <a:p>
            <a:r>
              <a:rPr lang="en-US" sz="1600" dirty="0">
                <a:latin typeface="Consolas" panose="020B0609020204030204" pitchFamily="49" charset="0"/>
              </a:rPr>
              <a:t>.container {</a:t>
            </a:r>
          </a:p>
          <a:p>
            <a:r>
              <a:rPr lang="en-US" sz="1600" dirty="0" smtClean="0">
                <a:latin typeface="Consolas" panose="020B0609020204030204" pitchFamily="49" charset="0"/>
              </a:rPr>
              <a:t>  </a:t>
            </a:r>
            <a:r>
              <a:rPr lang="en-US" sz="1600" dirty="0">
                <a:latin typeface="Consolas" panose="020B0609020204030204" pitchFamily="49" charset="0"/>
              </a:rPr>
              <a:t>display: grid;</a:t>
            </a:r>
          </a:p>
          <a:p>
            <a:r>
              <a:rPr lang="en-US" sz="1600" dirty="0" smtClean="0">
                <a:latin typeface="Consolas" panose="020B0609020204030204" pitchFamily="49" charset="0"/>
              </a:rPr>
              <a:t>  </a:t>
            </a:r>
            <a:r>
              <a:rPr lang="en-US" sz="1600" dirty="0">
                <a:latin typeface="Consolas" panose="020B0609020204030204" pitchFamily="49" charset="0"/>
              </a:rPr>
              <a:t>grid-template-columns</a:t>
            </a:r>
            <a:r>
              <a:rPr lang="en-US" sz="1600" dirty="0" smtClean="0">
                <a:latin typeface="Consolas" panose="020B0609020204030204" pitchFamily="49" charset="0"/>
              </a:rPr>
              <a:t>:</a:t>
            </a:r>
          </a:p>
          <a:p>
            <a:r>
              <a:rPr lang="en-US" sz="1600" dirty="0" smtClean="0">
                <a:latin typeface="Consolas" panose="020B0609020204030204" pitchFamily="49" charset="0"/>
              </a:rPr>
              <a:t>    80px </a:t>
            </a:r>
            <a:r>
              <a:rPr lang="en-US" sz="1600" dirty="0" err="1" smtClean="0">
                <a:latin typeface="Consolas" panose="020B0609020204030204" pitchFamily="49" charset="0"/>
              </a:rPr>
              <a:t>minmax</a:t>
            </a:r>
            <a:r>
              <a:rPr lang="en-US" sz="1600" dirty="0" smtClean="0">
                <a:latin typeface="Consolas" panose="020B0609020204030204" pitchFamily="49" charset="0"/>
              </a:rPr>
              <a:t>(200px</a:t>
            </a:r>
            <a:r>
              <a:rPr lang="en-US" sz="1600" dirty="0">
                <a:latin typeface="Consolas" panose="020B0609020204030204" pitchFamily="49" charset="0"/>
              </a:rPr>
              <a:t>, 300px) </a:t>
            </a:r>
            <a:r>
              <a:rPr lang="en-US" sz="1600" dirty="0" smtClean="0">
                <a:latin typeface="Consolas" panose="020B0609020204030204" pitchFamily="49" charset="0"/>
              </a:rPr>
              <a:t>80px</a:t>
            </a:r>
            <a:r>
              <a:rPr lang="en-US" sz="1600" dirty="0">
                <a:latin typeface="Consolas" panose="020B0609020204030204" pitchFamily="49" charset="0"/>
              </a:rPr>
              <a:t>;</a:t>
            </a:r>
          </a:p>
          <a:p>
            <a:r>
              <a:rPr lang="en-US" sz="1600" dirty="0" smtClean="0">
                <a:latin typeface="Consolas" panose="020B0609020204030204" pitchFamily="49" charset="0"/>
              </a:rPr>
              <a:t>  border</a:t>
            </a:r>
            <a:r>
              <a:rPr lang="en-US" sz="1600" dirty="0">
                <a:latin typeface="Consolas" panose="020B0609020204030204" pitchFamily="49" charset="0"/>
              </a:rPr>
              <a:t>: 3px solid blue;</a:t>
            </a:r>
          </a:p>
          <a:p>
            <a:r>
              <a:rPr lang="en-US" sz="1600" dirty="0" smtClean="0">
                <a:latin typeface="Consolas" panose="020B0609020204030204" pitchFamily="49" charset="0"/>
              </a:rPr>
              <a:t>  </a:t>
            </a:r>
            <a:r>
              <a:rPr lang="en-US" sz="1600" dirty="0">
                <a:latin typeface="Consolas" panose="020B0609020204030204" pitchFamily="49" charset="0"/>
              </a:rPr>
              <a:t>grid-template-areas</a:t>
            </a:r>
            <a:r>
              <a:rPr lang="en-US" sz="1600" dirty="0" smtClean="0">
                <a:latin typeface="Consolas" panose="020B0609020204030204" pitchFamily="49" charset="0"/>
              </a:rPr>
              <a:t>:</a:t>
            </a:r>
          </a:p>
          <a:p>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a:latin typeface="Consolas" panose="020B0609020204030204" pitchFamily="49" charset="0"/>
              </a:rPr>
              <a:t>"logo </a:t>
            </a:r>
            <a:r>
              <a:rPr lang="en-US" sz="1600" dirty="0" err="1">
                <a:latin typeface="Consolas" panose="020B0609020204030204" pitchFamily="49" charset="0"/>
              </a:rPr>
              <a:t>logo</a:t>
            </a:r>
            <a:r>
              <a:rPr lang="en-US" sz="1600" dirty="0">
                <a:latin typeface="Consolas" panose="020B0609020204030204" pitchFamily="49" charset="0"/>
              </a:rPr>
              <a:t> search" </a:t>
            </a:r>
            <a:endParaRPr lang="en-US" sz="1600" dirty="0" smtClean="0">
              <a:latin typeface="Consolas" panose="020B0609020204030204" pitchFamily="49" charset="0"/>
            </a:endParaRPr>
          </a:p>
          <a:p>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a:latin typeface="Consolas" panose="020B0609020204030204" pitchFamily="49" charset="0"/>
              </a:rPr>
              <a:t>left1 main right1" </a:t>
            </a:r>
            <a:endParaRPr lang="en-US" sz="1600" dirty="0" smtClean="0">
              <a:latin typeface="Consolas" panose="020B0609020204030204" pitchFamily="49" charset="0"/>
            </a:endParaRPr>
          </a:p>
          <a:p>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a:latin typeface="Consolas" panose="020B0609020204030204" pitchFamily="49" charset="0"/>
              </a:rPr>
              <a:t>left2 main right1" </a:t>
            </a:r>
            <a:endParaRPr lang="en-US" sz="1600" dirty="0" smtClean="0">
              <a:latin typeface="Consolas" panose="020B0609020204030204" pitchFamily="49" charset="0"/>
            </a:endParaRPr>
          </a:p>
          <a:p>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a:latin typeface="Consolas" panose="020B0609020204030204" pitchFamily="49" charset="0"/>
              </a:rPr>
              <a:t>left3 main right2" </a:t>
            </a:r>
            <a:endParaRPr lang="en-US" sz="1600" dirty="0" smtClean="0">
              <a:latin typeface="Consolas" panose="020B0609020204030204" pitchFamily="49" charset="0"/>
            </a:endParaRPr>
          </a:p>
          <a:p>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a:latin typeface="Consolas" panose="020B0609020204030204" pitchFamily="49" charset="0"/>
              </a:rPr>
              <a:t>foot </a:t>
            </a:r>
            <a:r>
              <a:rPr lang="en-US" sz="1600" dirty="0" err="1">
                <a:latin typeface="Consolas" panose="020B0609020204030204" pitchFamily="49" charset="0"/>
              </a:rPr>
              <a:t>foot</a:t>
            </a:r>
            <a:r>
              <a:rPr lang="en-US" sz="1600" dirty="0">
                <a:latin typeface="Consolas" panose="020B0609020204030204" pitchFamily="49" charset="0"/>
              </a:rPr>
              <a:t> </a:t>
            </a:r>
            <a:r>
              <a:rPr lang="en-US" sz="1600" dirty="0" err="1">
                <a:latin typeface="Consolas" panose="020B0609020204030204" pitchFamily="49" charset="0"/>
              </a:rPr>
              <a:t>foot</a:t>
            </a:r>
            <a:r>
              <a:rPr lang="en-US" sz="1600" dirty="0">
                <a:latin typeface="Consolas" panose="020B0609020204030204" pitchFamily="49" charset="0"/>
              </a:rPr>
              <a:t>";</a:t>
            </a:r>
          </a:p>
          <a:p>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justify-content</a:t>
            </a:r>
            <a:r>
              <a:rPr lang="en-US" sz="1600" dirty="0">
                <a:solidFill>
                  <a:srgbClr val="FF0000"/>
                </a:solidFill>
                <a:latin typeface="Consolas" panose="020B0609020204030204" pitchFamily="49" charset="0"/>
              </a:rPr>
              <a:t>: end;</a:t>
            </a:r>
          </a:p>
          <a:p>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align-content</a:t>
            </a:r>
            <a:r>
              <a:rPr lang="en-US" sz="1600" dirty="0">
                <a:solidFill>
                  <a:srgbClr val="FF0000"/>
                </a:solidFill>
                <a:latin typeface="Consolas" panose="020B0609020204030204" pitchFamily="49" charset="0"/>
              </a:rPr>
              <a:t>: start;</a:t>
            </a:r>
          </a:p>
          <a:p>
            <a:r>
              <a:rPr lang="en-US" sz="1600" dirty="0">
                <a:latin typeface="Consolas" panose="020B0609020204030204" pitchFamily="49" charset="0"/>
              </a:rPr>
              <a:t>  </a:t>
            </a:r>
            <a:r>
              <a:rPr lang="en-US" sz="1600" dirty="0" smtClean="0">
                <a:latin typeface="Consolas" panose="020B0609020204030204" pitchFamily="49" charset="0"/>
              </a:rPr>
              <a:t>width</a:t>
            </a:r>
            <a:r>
              <a:rPr lang="en-US" sz="1600" dirty="0">
                <a:latin typeface="Consolas" panose="020B0609020204030204" pitchFamily="49" charset="0"/>
              </a:rPr>
              <a:t>: 90%;</a:t>
            </a:r>
          </a:p>
          <a:p>
            <a:r>
              <a:rPr lang="en-US" sz="1600" dirty="0">
                <a:latin typeface="Consolas" panose="020B0609020204030204" pitchFamily="49" charset="0"/>
              </a:rPr>
              <a:t>  </a:t>
            </a:r>
            <a:r>
              <a:rPr lang="en-US" sz="1600" dirty="0" smtClean="0">
                <a:latin typeface="Consolas" panose="020B0609020204030204" pitchFamily="49" charset="0"/>
              </a:rPr>
              <a:t>height</a:t>
            </a:r>
            <a:r>
              <a:rPr lang="en-US" sz="1600" dirty="0">
                <a:latin typeface="Consolas" panose="020B0609020204030204" pitchFamily="49" charset="0"/>
              </a:rPr>
              <a:t>: 200px;</a:t>
            </a:r>
          </a:p>
          <a:p>
            <a:r>
              <a:rPr lang="en-US" sz="1600" dirty="0">
                <a:latin typeface="Consolas" panose="020B0609020204030204" pitchFamily="49" charset="0"/>
              </a:rPr>
              <a:t>  </a:t>
            </a:r>
            <a:r>
              <a:rPr lang="en-US" sz="1600" dirty="0" smtClean="0">
                <a:latin typeface="Consolas" panose="020B0609020204030204" pitchFamily="49" charset="0"/>
              </a:rPr>
              <a:t>margin</a:t>
            </a:r>
            <a:r>
              <a:rPr lang="en-US" sz="1600" dirty="0">
                <a:latin typeface="Consolas" panose="020B0609020204030204" pitchFamily="49" charset="0"/>
              </a:rPr>
              <a:t>: auto;</a:t>
            </a:r>
          </a:p>
          <a:p>
            <a:r>
              <a:rPr lang="en-US" sz="1600" dirty="0">
                <a:latin typeface="Consolas" panose="020B0609020204030204" pitchFamily="49" charset="0"/>
              </a:rPr>
              <a:t>}</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33600"/>
            <a:ext cx="4569638" cy="1837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800599" y="1066800"/>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spTree>
    <p:extLst>
      <p:ext uri="{BB962C8B-B14F-4D97-AF65-F5344CB8AC3E}">
        <p14:creationId xmlns:p14="http://schemas.microsoft.com/office/powerpoint/2010/main" val="2310586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Flexbox</a:t>
            </a:r>
            <a:endParaRPr lang="en-US" dirty="0"/>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3</a:t>
            </a:fld>
            <a:endParaRPr lang="en-US"/>
          </a:p>
        </p:txBody>
      </p:sp>
      <p:sp>
        <p:nvSpPr>
          <p:cNvPr id="7" name="TextBox 6"/>
          <p:cNvSpPr txBox="1"/>
          <p:nvPr/>
        </p:nvSpPr>
        <p:spPr>
          <a:xfrm>
            <a:off x="6060823" y="281590"/>
            <a:ext cx="1362233" cy="369332"/>
          </a:xfrm>
          <a:prstGeom prst="rect">
            <a:avLst/>
          </a:prstGeom>
          <a:noFill/>
        </p:spPr>
        <p:txBody>
          <a:bodyPr wrap="square" rtlCol="0">
            <a:spAutoFit/>
          </a:bodyPr>
          <a:lstStyle/>
          <a:p>
            <a:pPr algn="r"/>
            <a:r>
              <a:rPr lang="en-US" b="1" dirty="0" smtClean="0">
                <a:solidFill>
                  <a:srgbClr val="FFC000"/>
                </a:solidFill>
              </a:rPr>
              <a:t>Container</a:t>
            </a:r>
            <a:endParaRPr lang="en-US" b="1" dirty="0">
              <a:solidFill>
                <a:srgbClr val="FFC000"/>
              </a:solidFill>
            </a:endParaRPr>
          </a:p>
        </p:txBody>
      </p:sp>
      <p:sp>
        <p:nvSpPr>
          <p:cNvPr id="8" name="TextBox 7"/>
          <p:cNvSpPr txBox="1"/>
          <p:nvPr/>
        </p:nvSpPr>
        <p:spPr>
          <a:xfrm>
            <a:off x="6106040" y="1182401"/>
            <a:ext cx="1452669" cy="369332"/>
          </a:xfrm>
          <a:prstGeom prst="rect">
            <a:avLst/>
          </a:prstGeom>
          <a:noFill/>
        </p:spPr>
        <p:txBody>
          <a:bodyPr wrap="square" rtlCol="0">
            <a:spAutoFit/>
          </a:bodyPr>
          <a:lstStyle/>
          <a:p>
            <a:pPr algn="ctr"/>
            <a:r>
              <a:rPr lang="en-US" b="1" dirty="0" smtClean="0">
                <a:solidFill>
                  <a:schemeClr val="bg1">
                    <a:lumMod val="50000"/>
                  </a:schemeClr>
                </a:solidFill>
              </a:rPr>
              <a:t>item</a:t>
            </a:r>
            <a:endParaRPr lang="en-US" b="1" dirty="0">
              <a:solidFill>
                <a:schemeClr val="bg1">
                  <a:lumMod val="50000"/>
                </a:schemeClr>
              </a:solidFill>
            </a:endParaRPr>
          </a:p>
        </p:txBody>
      </p:sp>
      <p:grpSp>
        <p:nvGrpSpPr>
          <p:cNvPr id="9" name="Group 8"/>
          <p:cNvGrpSpPr/>
          <p:nvPr/>
        </p:nvGrpSpPr>
        <p:grpSpPr>
          <a:xfrm>
            <a:off x="3089023" y="470920"/>
            <a:ext cx="2895600" cy="1162526"/>
            <a:chOff x="2414112" y="2039839"/>
            <a:chExt cx="5167618" cy="2239861"/>
          </a:xfrm>
        </p:grpSpPr>
        <p:cxnSp>
          <p:nvCxnSpPr>
            <p:cNvPr id="11" name="Straight Connector 10"/>
            <p:cNvCxnSpPr/>
            <p:nvPr/>
          </p:nvCxnSpPr>
          <p:spPr>
            <a:xfrm>
              <a:off x="2414112" y="4279698"/>
              <a:ext cx="5167618"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701823" y="2039839"/>
              <a:ext cx="0" cy="2239861"/>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5" idx="2"/>
            </p:cNvCxnSpPr>
            <p:nvPr/>
          </p:nvCxnSpPr>
          <p:spPr>
            <a:xfrm flipH="1" flipV="1">
              <a:off x="4989531" y="2039839"/>
              <a:ext cx="8390" cy="2239861"/>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277242" y="2039839"/>
              <a:ext cx="0" cy="2239861"/>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auto">
            <a:xfrm>
              <a:off x="2414112" y="2039839"/>
              <a:ext cx="5167618" cy="2239861"/>
            </a:xfrm>
            <a:prstGeom prst="rect">
              <a:avLst/>
            </a:prstGeom>
            <a:noFill/>
            <a:ln w="28575" cap="flat" cmpd="sng" algn="ctr">
              <a:solidFill>
                <a:srgbClr val="FFC00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16" name="Straight Connector 15"/>
          <p:cNvCxnSpPr/>
          <p:nvPr/>
        </p:nvCxnSpPr>
        <p:spPr bwMode="auto">
          <a:xfrm flipH="1" flipV="1">
            <a:off x="4910348" y="1182401"/>
            <a:ext cx="1617032" cy="184666"/>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cxnSp>
        <p:nvCxnSpPr>
          <p:cNvPr id="17" name="Straight Connector 16"/>
          <p:cNvCxnSpPr/>
          <p:nvPr/>
        </p:nvCxnSpPr>
        <p:spPr bwMode="auto">
          <a:xfrm flipH="1" flipV="1">
            <a:off x="5821484" y="725201"/>
            <a:ext cx="705896" cy="641866"/>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sp>
        <p:nvSpPr>
          <p:cNvPr id="18" name="TextBox 17"/>
          <p:cNvSpPr txBox="1"/>
          <p:nvPr/>
        </p:nvSpPr>
        <p:spPr>
          <a:xfrm>
            <a:off x="414548" y="2119052"/>
            <a:ext cx="1905917" cy="400110"/>
          </a:xfrm>
          <a:prstGeom prst="rect">
            <a:avLst/>
          </a:prstGeom>
          <a:solidFill>
            <a:schemeClr val="accent4"/>
          </a:solidFill>
        </p:spPr>
        <p:txBody>
          <a:bodyPr wrap="square" rtlCol="0">
            <a:spAutoFit/>
          </a:bodyPr>
          <a:lstStyle/>
          <a:p>
            <a:r>
              <a:rPr lang="en-US" sz="2000" dirty="0">
                <a:solidFill>
                  <a:schemeClr val="bg1"/>
                </a:solidFill>
              </a:rPr>
              <a:t>HTML Content</a:t>
            </a:r>
          </a:p>
        </p:txBody>
      </p:sp>
      <p:sp>
        <p:nvSpPr>
          <p:cNvPr id="19" name="TextBox 18"/>
          <p:cNvSpPr txBox="1"/>
          <p:nvPr/>
        </p:nvSpPr>
        <p:spPr>
          <a:xfrm>
            <a:off x="4910348" y="2119052"/>
            <a:ext cx="1483098" cy="400110"/>
          </a:xfrm>
          <a:prstGeom prst="rect">
            <a:avLst/>
          </a:prstGeom>
          <a:solidFill>
            <a:schemeClr val="accent4"/>
          </a:solidFill>
        </p:spPr>
        <p:txBody>
          <a:bodyPr wrap="none" rtlCol="0">
            <a:spAutoFit/>
          </a:bodyPr>
          <a:lstStyle/>
          <a:p>
            <a:r>
              <a:rPr lang="en-US" sz="2000" dirty="0">
                <a:solidFill>
                  <a:schemeClr val="bg1"/>
                </a:solidFill>
              </a:rPr>
              <a:t>CSS Styles</a:t>
            </a:r>
          </a:p>
        </p:txBody>
      </p:sp>
      <p:sp>
        <p:nvSpPr>
          <p:cNvPr id="20" name="TextBox 19"/>
          <p:cNvSpPr txBox="1"/>
          <p:nvPr/>
        </p:nvSpPr>
        <p:spPr>
          <a:xfrm>
            <a:off x="4910348" y="2517100"/>
            <a:ext cx="3663182" cy="2062103"/>
          </a:xfrm>
          <a:prstGeom prst="rect">
            <a:avLst/>
          </a:prstGeom>
          <a:solidFill>
            <a:schemeClr val="bg1"/>
          </a:solidFill>
          <a:ln>
            <a:solidFill>
              <a:schemeClr val="bg1">
                <a:lumMod val="50000"/>
              </a:schemeClr>
            </a:solidFill>
          </a:ln>
        </p:spPr>
        <p:txBody>
          <a:bodyPr wrap="none" rtlCol="0">
            <a:spAutoFit/>
          </a:bodyPr>
          <a:lstStyle/>
          <a:p>
            <a:r>
              <a:rPr lang="en-US" sz="1600" dirty="0" smtClean="0">
                <a:latin typeface="Consolas" panose="020B0609020204030204" pitchFamily="49" charset="0"/>
              </a:rPr>
              <a:t>.</a:t>
            </a:r>
            <a:r>
              <a:rPr lang="en-US" sz="1600" dirty="0">
                <a:latin typeface="Consolas" panose="020B0609020204030204" pitchFamily="49" charset="0"/>
              </a:rPr>
              <a:t>container </a:t>
            </a:r>
            <a:r>
              <a:rPr lang="en-US" sz="1600" dirty="0" smtClean="0">
                <a:latin typeface="Consolas" panose="020B0609020204030204" pitchFamily="49" charset="0"/>
              </a:rPr>
              <a:t>{</a:t>
            </a:r>
            <a:endParaRPr lang="en-US" sz="1600" dirty="0" smtClean="0">
              <a:solidFill>
                <a:srgbClr val="FF0000"/>
              </a:solidFill>
              <a:latin typeface="Consolas" panose="020B0609020204030204" pitchFamily="49" charset="0"/>
            </a:endParaRPr>
          </a:p>
          <a:p>
            <a:r>
              <a:rPr lang="en-US" sz="1600" dirty="0" smtClean="0">
                <a:solidFill>
                  <a:srgbClr val="FF0000"/>
                </a:solidFill>
                <a:latin typeface="Consolas" panose="020B0609020204030204" pitchFamily="49" charset="0"/>
              </a:rPr>
              <a:t>   display: flex;</a:t>
            </a:r>
          </a:p>
          <a:p>
            <a:r>
              <a:rPr lang="en-US" sz="1600" dirty="0" smtClean="0">
                <a:latin typeface="Consolas" panose="020B0609020204030204" pitchFamily="49" charset="0"/>
              </a:rPr>
              <a:t>   border</a:t>
            </a:r>
            <a:r>
              <a:rPr lang="en-US" sz="1600" dirty="0">
                <a:latin typeface="Consolas" panose="020B0609020204030204" pitchFamily="49" charset="0"/>
              </a:rPr>
              <a:t>: 3px solid blue;</a:t>
            </a:r>
          </a:p>
          <a:p>
            <a:r>
              <a:rPr lang="en-US" sz="1600" dirty="0" smtClean="0">
                <a:latin typeface="Consolas" panose="020B0609020204030204" pitchFamily="49" charset="0"/>
              </a:rPr>
              <a:t>}</a:t>
            </a:r>
            <a:endParaRPr lang="en-US" sz="1600" dirty="0">
              <a:latin typeface="Consolas" panose="020B0609020204030204" pitchFamily="49" charset="0"/>
            </a:endParaRPr>
          </a:p>
          <a:p>
            <a:endParaRPr lang="en-US" sz="1600" dirty="0">
              <a:latin typeface="Consolas" panose="020B0609020204030204" pitchFamily="49" charset="0"/>
            </a:endParaRPr>
          </a:p>
          <a:p>
            <a:r>
              <a:rPr lang="en-US" sz="1600" dirty="0" smtClean="0">
                <a:latin typeface="Consolas" panose="020B0609020204030204" pitchFamily="49" charset="0"/>
              </a:rPr>
              <a:t>.</a:t>
            </a:r>
            <a:r>
              <a:rPr lang="en-US" sz="1600" dirty="0" err="1">
                <a:latin typeface="Consolas" panose="020B0609020204030204" pitchFamily="49" charset="0"/>
              </a:rPr>
              <a:t>item:nth-child</a:t>
            </a:r>
            <a:r>
              <a:rPr lang="en-US" sz="1600" dirty="0">
                <a:latin typeface="Consolas" panose="020B0609020204030204" pitchFamily="49" charset="0"/>
              </a:rPr>
              <a:t>(even) {</a:t>
            </a:r>
          </a:p>
          <a:p>
            <a:r>
              <a:rPr lang="en-US" sz="1600" dirty="0" smtClean="0">
                <a:latin typeface="Consolas" panose="020B0609020204030204" pitchFamily="49" charset="0"/>
              </a:rPr>
              <a:t>   </a:t>
            </a:r>
            <a:r>
              <a:rPr lang="en-US" sz="1600" dirty="0">
                <a:latin typeface="Consolas" panose="020B0609020204030204" pitchFamily="49" charset="0"/>
              </a:rPr>
              <a:t>background-color: </a:t>
            </a:r>
            <a:r>
              <a:rPr lang="en-US" sz="1600" dirty="0" err="1">
                <a:latin typeface="Consolas" panose="020B0609020204030204" pitchFamily="49" charset="0"/>
              </a:rPr>
              <a:t>lightblue</a:t>
            </a:r>
            <a:r>
              <a:rPr lang="en-US" sz="1600" dirty="0">
                <a:latin typeface="Consolas" panose="020B0609020204030204" pitchFamily="49" charset="0"/>
              </a:rPr>
              <a:t>;</a:t>
            </a:r>
          </a:p>
          <a:p>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21" name="TextBox 20"/>
          <p:cNvSpPr txBox="1"/>
          <p:nvPr/>
        </p:nvSpPr>
        <p:spPr>
          <a:xfrm>
            <a:off x="7266933" y="1990053"/>
            <a:ext cx="1475749" cy="830997"/>
          </a:xfrm>
          <a:prstGeom prst="rect">
            <a:avLst/>
          </a:prstGeom>
          <a:solidFill>
            <a:schemeClr val="accent2">
              <a:lumMod val="40000"/>
              <a:lumOff val="60000"/>
            </a:schemeClr>
          </a:solidFill>
        </p:spPr>
        <p:txBody>
          <a:bodyPr wrap="square" rtlCol="0">
            <a:spAutoFit/>
          </a:bodyPr>
          <a:lstStyle/>
          <a:p>
            <a:r>
              <a:rPr lang="th-TH" sz="2400" dirty="0" smtClean="0">
                <a:latin typeface="Angsana New" panose="02020603050405020304" pitchFamily="18" charset="-34"/>
              </a:rPr>
              <a:t>กำหนด </a:t>
            </a:r>
            <a:r>
              <a:rPr lang="en-US" sz="2400" dirty="0" smtClean="0">
                <a:latin typeface="Angsana New" panose="02020603050405020304" pitchFamily="18" charset="-34"/>
              </a:rPr>
              <a:t>flex container</a:t>
            </a:r>
            <a:endParaRPr lang="en-US" sz="2400" dirty="0">
              <a:latin typeface="Angsana New" panose="02020603050405020304" pitchFamily="18" charset="-34"/>
            </a:endParaRPr>
          </a:p>
        </p:txBody>
      </p:sp>
      <p:cxnSp>
        <p:nvCxnSpPr>
          <p:cNvPr id="22" name="Straight Arrow Connector 21"/>
          <p:cNvCxnSpPr/>
          <p:nvPr/>
        </p:nvCxnSpPr>
        <p:spPr bwMode="auto">
          <a:xfrm flipH="1">
            <a:off x="6888190" y="2681718"/>
            <a:ext cx="358646" cy="1393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Rectangle 22"/>
          <p:cNvSpPr/>
          <p:nvPr/>
        </p:nvSpPr>
        <p:spPr>
          <a:xfrm>
            <a:off x="414547" y="2517100"/>
            <a:ext cx="4122275" cy="1323439"/>
          </a:xfrm>
          <a:prstGeom prst="rect">
            <a:avLst/>
          </a:prstGeom>
          <a:ln>
            <a:solidFill>
              <a:schemeClr val="bg1">
                <a:lumMod val="50000"/>
              </a:schemeClr>
            </a:solidFill>
          </a:ln>
        </p:spPr>
        <p:txBody>
          <a:bodyPr wrap="square">
            <a:spAutoFit/>
          </a:bodyPr>
          <a:lstStyle/>
          <a:p>
            <a:r>
              <a:rPr lang="en-US" sz="1600" dirty="0">
                <a:latin typeface="Consolas" panose="020B0609020204030204" pitchFamily="49" charset="0"/>
              </a:rPr>
              <a:t>&lt;section class="container"&gt;</a:t>
            </a:r>
          </a:p>
          <a:p>
            <a:r>
              <a:rPr lang="en-US" sz="1600" dirty="0">
                <a:latin typeface="Consolas" panose="020B0609020204030204" pitchFamily="49" charset="0"/>
              </a:rPr>
              <a:t>  &lt;div class="item" id</a:t>
            </a:r>
            <a:r>
              <a:rPr lang="en-US" sz="1600" dirty="0" smtClean="0">
                <a:latin typeface="Consolas" panose="020B0609020204030204" pitchFamily="49" charset="0"/>
              </a:rPr>
              <a:t>="i1</a:t>
            </a:r>
            <a:r>
              <a:rPr lang="en-US" sz="1600" dirty="0">
                <a:latin typeface="Consolas" panose="020B0609020204030204" pitchFamily="49" charset="0"/>
              </a:rPr>
              <a:t>"&gt;1&lt;/div&gt;</a:t>
            </a:r>
          </a:p>
          <a:p>
            <a:r>
              <a:rPr lang="en-US" sz="1600" dirty="0">
                <a:latin typeface="Consolas" panose="020B0609020204030204" pitchFamily="49" charset="0"/>
              </a:rPr>
              <a:t>  &lt;div class="item" id</a:t>
            </a:r>
            <a:r>
              <a:rPr lang="en-US" sz="1600" dirty="0" smtClean="0">
                <a:latin typeface="Consolas" panose="020B0609020204030204" pitchFamily="49" charset="0"/>
              </a:rPr>
              <a:t>="i2</a:t>
            </a:r>
            <a:r>
              <a:rPr lang="en-US" sz="1600" dirty="0">
                <a:latin typeface="Consolas" panose="020B0609020204030204" pitchFamily="49" charset="0"/>
              </a:rPr>
              <a:t>"&gt;2&lt;/div&gt;</a:t>
            </a:r>
          </a:p>
          <a:p>
            <a:r>
              <a:rPr lang="en-US" sz="1600" dirty="0">
                <a:latin typeface="Consolas" panose="020B0609020204030204" pitchFamily="49" charset="0"/>
              </a:rPr>
              <a:t>  &lt;div class="item" id</a:t>
            </a:r>
            <a:r>
              <a:rPr lang="en-US" sz="1600" dirty="0" smtClean="0">
                <a:latin typeface="Consolas" panose="020B0609020204030204" pitchFamily="49" charset="0"/>
              </a:rPr>
              <a:t>="i3</a:t>
            </a:r>
            <a:r>
              <a:rPr lang="en-US" sz="1600" dirty="0">
                <a:latin typeface="Consolas" panose="020B0609020204030204" pitchFamily="49" charset="0"/>
              </a:rPr>
              <a:t>"&gt;3&lt;/div&gt;</a:t>
            </a:r>
          </a:p>
          <a:p>
            <a:r>
              <a:rPr lang="en-US" sz="1600" dirty="0">
                <a:latin typeface="Consolas" panose="020B0609020204030204" pitchFamily="49" charset="0"/>
              </a:rPr>
              <a:t>&lt;/section&gt;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0348" y="4876800"/>
            <a:ext cx="36004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45267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 </a:t>
            </a:r>
            <a:r>
              <a:rPr lang="en-US" dirty="0" smtClean="0"/>
              <a:t>justify-content/align-content (2)</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30</a:t>
            </a:fld>
            <a:endParaRPr lang="en-US"/>
          </a:p>
        </p:txBody>
      </p:sp>
      <p:sp>
        <p:nvSpPr>
          <p:cNvPr id="13" name="TextBox 12"/>
          <p:cNvSpPr txBox="1"/>
          <p:nvPr/>
        </p:nvSpPr>
        <p:spPr>
          <a:xfrm>
            <a:off x="861125" y="2338683"/>
            <a:ext cx="1496820" cy="461665"/>
          </a:xfrm>
          <a:prstGeom prst="rect">
            <a:avLst/>
          </a:prstGeom>
          <a:noFill/>
        </p:spPr>
        <p:txBody>
          <a:bodyPr wrap="none" rtlCol="0">
            <a:spAutoFit/>
          </a:bodyPr>
          <a:lstStyle/>
          <a:p>
            <a:r>
              <a:rPr lang="en-US" sz="1200" dirty="0"/>
              <a:t>justify-content: start;</a:t>
            </a:r>
            <a:br>
              <a:rPr lang="en-US" sz="1200" dirty="0"/>
            </a:br>
            <a:r>
              <a:rPr lang="en-US" sz="1200" dirty="0"/>
              <a:t>align-content: start;</a:t>
            </a:r>
          </a:p>
        </p:txBody>
      </p:sp>
      <p:sp>
        <p:nvSpPr>
          <p:cNvPr id="14" name="TextBox 13"/>
          <p:cNvSpPr txBox="1"/>
          <p:nvPr/>
        </p:nvSpPr>
        <p:spPr>
          <a:xfrm>
            <a:off x="3950044" y="2338683"/>
            <a:ext cx="1463029" cy="461665"/>
          </a:xfrm>
          <a:prstGeom prst="rect">
            <a:avLst/>
          </a:prstGeom>
          <a:noFill/>
        </p:spPr>
        <p:txBody>
          <a:bodyPr wrap="none" rtlCol="0">
            <a:spAutoFit/>
          </a:bodyPr>
          <a:lstStyle/>
          <a:p>
            <a:r>
              <a:rPr lang="en-US" sz="1200" dirty="0"/>
              <a:t>justify-content: end;</a:t>
            </a:r>
            <a:br>
              <a:rPr lang="en-US" sz="1200" dirty="0"/>
            </a:br>
            <a:r>
              <a:rPr lang="en-US" sz="1200" dirty="0"/>
              <a:t>align-content: end;</a:t>
            </a:r>
          </a:p>
        </p:txBody>
      </p:sp>
      <p:sp>
        <p:nvSpPr>
          <p:cNvPr id="15" name="TextBox 14"/>
          <p:cNvSpPr txBox="1"/>
          <p:nvPr/>
        </p:nvSpPr>
        <p:spPr>
          <a:xfrm>
            <a:off x="6621605" y="2338683"/>
            <a:ext cx="1611147" cy="461665"/>
          </a:xfrm>
          <a:prstGeom prst="rect">
            <a:avLst/>
          </a:prstGeom>
          <a:noFill/>
        </p:spPr>
        <p:txBody>
          <a:bodyPr wrap="none" rtlCol="0">
            <a:spAutoFit/>
          </a:bodyPr>
          <a:lstStyle/>
          <a:p>
            <a:r>
              <a:rPr lang="en-US" sz="1200" dirty="0"/>
              <a:t>justify-content: center;</a:t>
            </a:r>
            <a:br>
              <a:rPr lang="en-US" sz="1200" dirty="0"/>
            </a:br>
            <a:r>
              <a:rPr lang="en-US" sz="1200" dirty="0"/>
              <a:t>align-content: center;</a:t>
            </a:r>
          </a:p>
        </p:txBody>
      </p:sp>
      <p:sp>
        <p:nvSpPr>
          <p:cNvPr id="16" name="TextBox 15"/>
          <p:cNvSpPr txBox="1"/>
          <p:nvPr/>
        </p:nvSpPr>
        <p:spPr>
          <a:xfrm>
            <a:off x="714094" y="4183761"/>
            <a:ext cx="1643014" cy="461665"/>
          </a:xfrm>
          <a:prstGeom prst="rect">
            <a:avLst/>
          </a:prstGeom>
          <a:noFill/>
        </p:spPr>
        <p:txBody>
          <a:bodyPr wrap="none" rtlCol="0">
            <a:spAutoFit/>
          </a:bodyPr>
          <a:lstStyle/>
          <a:p>
            <a:r>
              <a:rPr lang="en-US" sz="1200" dirty="0"/>
              <a:t>justify-content: stretch;</a:t>
            </a:r>
            <a:br>
              <a:rPr lang="en-US" sz="1200" dirty="0"/>
            </a:br>
            <a:r>
              <a:rPr lang="en-US" sz="1200" dirty="0"/>
              <a:t>align-content: stretch;</a:t>
            </a:r>
          </a:p>
        </p:txBody>
      </p:sp>
      <p:sp>
        <p:nvSpPr>
          <p:cNvPr id="17" name="TextBox 16"/>
          <p:cNvSpPr txBox="1"/>
          <p:nvPr/>
        </p:nvSpPr>
        <p:spPr>
          <a:xfrm>
            <a:off x="6395633" y="4183761"/>
            <a:ext cx="2300630" cy="461665"/>
          </a:xfrm>
          <a:prstGeom prst="rect">
            <a:avLst/>
          </a:prstGeom>
          <a:noFill/>
        </p:spPr>
        <p:txBody>
          <a:bodyPr wrap="none" rtlCol="0">
            <a:spAutoFit/>
          </a:bodyPr>
          <a:lstStyle/>
          <a:p>
            <a:r>
              <a:rPr lang="en-US" sz="1200" dirty="0"/>
              <a:t>justify-content: </a:t>
            </a:r>
            <a:r>
              <a:rPr lang="en-US" sz="1200" dirty="0" smtClean="0"/>
              <a:t>space-between</a:t>
            </a:r>
            <a:r>
              <a:rPr lang="en-US" sz="1200" dirty="0"/>
              <a:t>;</a:t>
            </a:r>
            <a:br>
              <a:rPr lang="en-US" sz="1200" dirty="0"/>
            </a:br>
            <a:r>
              <a:rPr lang="en-US" sz="1200" dirty="0"/>
              <a:t>align-content: </a:t>
            </a:r>
            <a:r>
              <a:rPr lang="en-US" sz="1200" dirty="0" smtClean="0"/>
              <a:t>space-between</a:t>
            </a:r>
            <a:r>
              <a:rPr lang="en-US" sz="1200" dirty="0"/>
              <a:t>;</a:t>
            </a:r>
          </a:p>
        </p:txBody>
      </p:sp>
      <p:sp>
        <p:nvSpPr>
          <p:cNvPr id="18" name="TextBox 17"/>
          <p:cNvSpPr txBox="1"/>
          <p:nvPr/>
        </p:nvSpPr>
        <p:spPr>
          <a:xfrm>
            <a:off x="3482914" y="4183761"/>
            <a:ext cx="2198038" cy="461665"/>
          </a:xfrm>
          <a:prstGeom prst="rect">
            <a:avLst/>
          </a:prstGeom>
          <a:noFill/>
        </p:spPr>
        <p:txBody>
          <a:bodyPr wrap="none" rtlCol="0">
            <a:spAutoFit/>
          </a:bodyPr>
          <a:lstStyle/>
          <a:p>
            <a:r>
              <a:rPr lang="en-US" sz="1200" dirty="0"/>
              <a:t>justify-content: </a:t>
            </a:r>
            <a:r>
              <a:rPr lang="en-US" sz="1200" dirty="0" smtClean="0"/>
              <a:t>space-around</a:t>
            </a:r>
            <a:r>
              <a:rPr lang="en-US" sz="1200" dirty="0"/>
              <a:t>;</a:t>
            </a:r>
            <a:br>
              <a:rPr lang="en-US" sz="1200" dirty="0"/>
            </a:br>
            <a:r>
              <a:rPr lang="en-US" sz="1200" dirty="0"/>
              <a:t>align-content: </a:t>
            </a:r>
            <a:r>
              <a:rPr lang="en-US" sz="1200" dirty="0" smtClean="0"/>
              <a:t>space-around</a:t>
            </a:r>
            <a:r>
              <a:rPr lang="en-US" sz="1200" dirty="0"/>
              <a:t>;</a:t>
            </a:r>
          </a:p>
        </p:txBody>
      </p:sp>
      <p:sp>
        <p:nvSpPr>
          <p:cNvPr id="19" name="TextBox 18"/>
          <p:cNvSpPr txBox="1"/>
          <p:nvPr/>
        </p:nvSpPr>
        <p:spPr>
          <a:xfrm>
            <a:off x="5960772" y="5087956"/>
            <a:ext cx="2164375" cy="461665"/>
          </a:xfrm>
          <a:prstGeom prst="rect">
            <a:avLst/>
          </a:prstGeom>
          <a:noFill/>
        </p:spPr>
        <p:txBody>
          <a:bodyPr wrap="none" rtlCol="0">
            <a:spAutoFit/>
          </a:bodyPr>
          <a:lstStyle/>
          <a:p>
            <a:r>
              <a:rPr lang="en-US" sz="1200" dirty="0"/>
              <a:t>justify-content: </a:t>
            </a:r>
            <a:r>
              <a:rPr lang="en-US" sz="1200" dirty="0" smtClean="0"/>
              <a:t>space-evenly</a:t>
            </a:r>
            <a:r>
              <a:rPr lang="en-US" sz="1200" dirty="0"/>
              <a:t>;</a:t>
            </a:r>
            <a:br>
              <a:rPr lang="en-US" sz="1200" dirty="0"/>
            </a:br>
            <a:r>
              <a:rPr lang="en-US" sz="1200" dirty="0"/>
              <a:t>align-content: </a:t>
            </a:r>
            <a:r>
              <a:rPr lang="en-US" sz="1200" dirty="0" smtClean="0"/>
              <a:t>space-evenly</a:t>
            </a:r>
            <a:r>
              <a:rPr lang="en-US" sz="1200" dirty="0"/>
              <a: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1218889"/>
            <a:ext cx="2761869" cy="1118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094" y="1218889"/>
            <a:ext cx="2757678" cy="1127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3396" y="1218889"/>
            <a:ext cx="2745105" cy="110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67" y="3036288"/>
            <a:ext cx="2749296" cy="1135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0113" y="3056384"/>
            <a:ext cx="2753487" cy="1102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4302" y="3036288"/>
            <a:ext cx="2761869" cy="1110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2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7540" y="4757195"/>
            <a:ext cx="2766060" cy="1123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3168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th-TH" dirty="0" smtClean="0"/>
              <a:t>การจัด </a:t>
            </a:r>
            <a:r>
              <a:rPr lang="en-US" dirty="0" smtClean="0"/>
              <a:t>Justify-items/Align-items </a:t>
            </a:r>
            <a:r>
              <a:rPr lang="th-TH" dirty="0" smtClean="0"/>
              <a:t>ใน </a:t>
            </a:r>
            <a:r>
              <a:rPr lang="en-US" dirty="0" smtClean="0"/>
              <a:t>Grid Item Area</a:t>
            </a:r>
            <a:endParaRPr lang="en-US" dirty="0"/>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31</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37408418"/>
              </p:ext>
            </p:extLst>
          </p:nvPr>
        </p:nvGraphicFramePr>
        <p:xfrm>
          <a:off x="228600" y="2030343"/>
          <a:ext cx="8759994" cy="1855857"/>
        </p:xfrm>
        <a:graphic>
          <a:graphicData uri="http://schemas.openxmlformats.org/drawingml/2006/table">
            <a:tbl>
              <a:tblPr bandRow="1">
                <a:tableStyleId>{5DA37D80-6434-44D0-A028-1B22A696006F}</a:tableStyleId>
              </a:tblPr>
              <a:tblGrid>
                <a:gridCol w="1627963">
                  <a:extLst>
                    <a:ext uri="{9D8B030D-6E8A-4147-A177-3AD203B41FA5}">
                      <a16:colId xmlns="" xmlns:a16="http://schemas.microsoft.com/office/drawing/2014/main" val="2607348319"/>
                    </a:ext>
                  </a:extLst>
                </a:gridCol>
                <a:gridCol w="7132031">
                  <a:extLst>
                    <a:ext uri="{9D8B030D-6E8A-4147-A177-3AD203B41FA5}">
                      <a16:colId xmlns="" xmlns:a16="http://schemas.microsoft.com/office/drawing/2014/main" val="2420928350"/>
                    </a:ext>
                  </a:extLst>
                </a:gridCol>
              </a:tblGrid>
              <a:tr h="455185">
                <a:tc>
                  <a:txBody>
                    <a:bodyPr/>
                    <a:lstStyle/>
                    <a:p>
                      <a:r>
                        <a:rPr lang="en-US" sz="1600" b="1" dirty="0">
                          <a:latin typeface="Consolas" panose="020B0609020204030204" pitchFamily="49" charset="0"/>
                        </a:rPr>
                        <a:t>start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effectLst/>
                        </a:rPr>
                        <a:t>aligns</a:t>
                      </a:r>
                      <a:r>
                        <a:rPr lang="th-TH" sz="2400" kern="1200" dirty="0" smtClean="0">
                          <a:effectLst/>
                        </a:rPr>
                        <a:t> เนื้อหา</a:t>
                      </a:r>
                      <a:r>
                        <a:rPr lang="en-US" sz="2400" kern="1200" dirty="0" smtClean="0">
                          <a:effectLst/>
                        </a:rPr>
                        <a:t> </a:t>
                      </a:r>
                      <a:r>
                        <a:rPr lang="th-TH" sz="2400" kern="1200" dirty="0" smtClean="0">
                          <a:effectLst/>
                        </a:rPr>
                        <a:t>ไว้ที่ด้าน</a:t>
                      </a:r>
                      <a:r>
                        <a:rPr lang="th-TH" sz="2400" kern="1200" baseline="0" dirty="0" smtClean="0">
                          <a:effectLst/>
                        </a:rPr>
                        <a:t> </a:t>
                      </a:r>
                      <a:r>
                        <a:rPr lang="en-US" sz="2400" kern="1200" dirty="0" smtClean="0">
                          <a:effectLst/>
                        </a:rPr>
                        <a:t>top</a:t>
                      </a:r>
                      <a:r>
                        <a:rPr lang="en-US" sz="2400" kern="1200" baseline="0" dirty="0" smtClean="0">
                          <a:effectLst/>
                        </a:rPr>
                        <a:t> </a:t>
                      </a:r>
                      <a:r>
                        <a:rPr lang="th-TH" sz="2400" kern="1200" baseline="0" dirty="0" smtClean="0">
                          <a:effectLst/>
                        </a:rPr>
                        <a:t>หรือ</a:t>
                      </a:r>
                      <a:r>
                        <a:rPr lang="en-US" sz="2400" kern="1200" baseline="0" dirty="0" smtClean="0">
                          <a:effectLst/>
                        </a:rPr>
                        <a:t> </a:t>
                      </a:r>
                      <a:r>
                        <a:rPr lang="en-US" sz="2400" kern="1200" dirty="0">
                          <a:effectLst/>
                        </a:rPr>
                        <a:t>left </a:t>
                      </a:r>
                      <a:r>
                        <a:rPr lang="th-TH" sz="2400" kern="1200" dirty="0" smtClean="0">
                          <a:effectLst/>
                        </a:rPr>
                        <a:t>ของ</a:t>
                      </a:r>
                      <a:r>
                        <a:rPr lang="en-US" sz="2400" kern="1200" dirty="0" smtClean="0">
                          <a:effectLst/>
                        </a:rPr>
                        <a:t> </a:t>
                      </a:r>
                      <a:r>
                        <a:rPr lang="en-US" sz="2400" kern="1200" dirty="0">
                          <a:effectLst/>
                        </a:rPr>
                        <a:t>grid </a:t>
                      </a:r>
                      <a:r>
                        <a:rPr lang="en-US" sz="2400" kern="1200" dirty="0" smtClean="0">
                          <a:effectLst/>
                        </a:rPr>
                        <a:t>item</a:t>
                      </a:r>
                      <a:r>
                        <a:rPr lang="en-US" sz="2400" kern="1200" baseline="0" dirty="0" smtClean="0">
                          <a:effectLst/>
                        </a:rPr>
                        <a:t> area</a:t>
                      </a:r>
                      <a:r>
                        <a:rPr lang="en-US" sz="2400" kern="1200" dirty="0" smtClean="0">
                          <a:effectLst/>
                        </a:rPr>
                        <a:t> </a:t>
                      </a:r>
                      <a:endParaRPr lang="en-US" sz="2400" b="0" i="0" kern="1200" dirty="0">
                        <a:solidFill>
                          <a:schemeClr val="tx1"/>
                        </a:solidFill>
                        <a:effectLst/>
                        <a:latin typeface="+mn-lt"/>
                        <a:ea typeface="+mn-ea"/>
                        <a:cs typeface="+mn-cs"/>
                      </a:endParaRPr>
                    </a:p>
                  </a:txBody>
                  <a:tcPr/>
                </a:tc>
                <a:extLst>
                  <a:ext uri="{0D108BD9-81ED-4DB2-BD59-A6C34878D82A}">
                    <a16:rowId xmlns="" xmlns:a16="http://schemas.microsoft.com/office/drawing/2014/main" val="478174623"/>
                  </a:ext>
                </a:extLst>
              </a:tr>
              <a:tr h="455185">
                <a:tc>
                  <a:txBody>
                    <a:bodyPr/>
                    <a:lstStyle/>
                    <a:p>
                      <a:r>
                        <a:rPr lang="en-US" sz="1600" b="1" dirty="0">
                          <a:latin typeface="Consolas" panose="020B0609020204030204" pitchFamily="49" charset="0"/>
                        </a:rPr>
                        <a:t>end</a:t>
                      </a:r>
                    </a:p>
                  </a:txBody>
                  <a:tcPr/>
                </a:tc>
                <a:tc>
                  <a:txBody>
                    <a:bodyPr/>
                    <a:lstStyle/>
                    <a:p>
                      <a:r>
                        <a:rPr lang="en-US" sz="2400" kern="1200" dirty="0">
                          <a:effectLst/>
                        </a:rPr>
                        <a:t>aligns </a:t>
                      </a:r>
                      <a:r>
                        <a:rPr lang="th-TH" sz="2400" kern="1200" dirty="0" smtClean="0">
                          <a:effectLst/>
                        </a:rPr>
                        <a:t>เนื้อหาไว้ที่ด้าน</a:t>
                      </a:r>
                      <a:r>
                        <a:rPr lang="th-TH" sz="2400" kern="1200" baseline="0" dirty="0" smtClean="0">
                          <a:effectLst/>
                        </a:rPr>
                        <a:t> </a:t>
                      </a:r>
                      <a:r>
                        <a:rPr lang="en-US" sz="2400" kern="1200" baseline="0" dirty="0" smtClean="0">
                          <a:effectLst/>
                        </a:rPr>
                        <a:t>bottom </a:t>
                      </a:r>
                      <a:r>
                        <a:rPr lang="th-TH" sz="2400" kern="1200" dirty="0" smtClean="0">
                          <a:effectLst/>
                        </a:rPr>
                        <a:t>หรือ</a:t>
                      </a:r>
                      <a:r>
                        <a:rPr lang="en-US" sz="2400" kern="1200" dirty="0" smtClean="0">
                          <a:effectLst/>
                        </a:rPr>
                        <a:t> </a:t>
                      </a:r>
                      <a:r>
                        <a:rPr lang="en-US" sz="2400" kern="1200" dirty="0">
                          <a:effectLst/>
                        </a:rPr>
                        <a:t>right </a:t>
                      </a:r>
                      <a:r>
                        <a:rPr lang="th-TH" sz="2400" kern="1200" dirty="0" smtClean="0">
                          <a:effectLst/>
                        </a:rPr>
                        <a:t>ของ</a:t>
                      </a:r>
                      <a:r>
                        <a:rPr lang="en-US" sz="2400" kern="1200" dirty="0" smtClean="0">
                          <a:effectLst/>
                        </a:rPr>
                        <a:t> </a:t>
                      </a:r>
                      <a:r>
                        <a:rPr lang="en-US" sz="2400" kern="1200" dirty="0">
                          <a:effectLst/>
                        </a:rPr>
                        <a:t>grid </a:t>
                      </a:r>
                      <a:r>
                        <a:rPr lang="en-US" sz="2400" kern="1200" dirty="0" smtClean="0">
                          <a:effectLst/>
                        </a:rPr>
                        <a:t>item</a:t>
                      </a:r>
                      <a:r>
                        <a:rPr lang="en-US" sz="2400" kern="1200" baseline="0" dirty="0" smtClean="0">
                          <a:effectLst/>
                        </a:rPr>
                        <a:t> area</a:t>
                      </a:r>
                      <a:endParaRPr lang="en-US" sz="2400" dirty="0"/>
                    </a:p>
                  </a:txBody>
                  <a:tcPr/>
                </a:tc>
                <a:extLst>
                  <a:ext uri="{0D108BD9-81ED-4DB2-BD59-A6C34878D82A}">
                    <a16:rowId xmlns="" xmlns:a16="http://schemas.microsoft.com/office/drawing/2014/main" val="3877283894"/>
                  </a:ext>
                </a:extLst>
              </a:tr>
              <a:tr h="455185">
                <a:tc>
                  <a:txBody>
                    <a:bodyPr/>
                    <a:lstStyle/>
                    <a:p>
                      <a:r>
                        <a:rPr lang="en-US" sz="1600" b="1" dirty="0">
                          <a:latin typeface="Consolas" panose="020B0609020204030204" pitchFamily="49" charset="0"/>
                        </a:rPr>
                        <a:t>center</a:t>
                      </a:r>
                    </a:p>
                  </a:txBody>
                  <a:tcPr/>
                </a:tc>
                <a:tc>
                  <a:txBody>
                    <a:bodyPr/>
                    <a:lstStyle/>
                    <a:p>
                      <a:r>
                        <a:rPr lang="en-US" sz="2400" kern="1200" dirty="0">
                          <a:effectLst/>
                        </a:rPr>
                        <a:t>aligns </a:t>
                      </a:r>
                      <a:r>
                        <a:rPr lang="th-TH" sz="2400" kern="1200" dirty="0" smtClean="0">
                          <a:effectLst/>
                        </a:rPr>
                        <a:t>เนื้อหาไว้ตรางกลาง (</a:t>
                      </a:r>
                      <a:r>
                        <a:rPr lang="en-US" sz="2400" kern="1200" dirty="0" smtClean="0">
                          <a:effectLst/>
                        </a:rPr>
                        <a:t>center</a:t>
                      </a:r>
                      <a:r>
                        <a:rPr lang="th-TH" sz="2400" kern="1200" dirty="0" smtClean="0">
                          <a:effectLst/>
                        </a:rPr>
                        <a:t>) ของ</a:t>
                      </a:r>
                      <a:r>
                        <a:rPr lang="en-US" sz="2400" kern="1200" dirty="0" smtClean="0">
                          <a:effectLst/>
                        </a:rPr>
                        <a:t> </a:t>
                      </a:r>
                      <a:r>
                        <a:rPr lang="en-US" sz="2400" kern="1200" dirty="0">
                          <a:effectLst/>
                        </a:rPr>
                        <a:t>grid </a:t>
                      </a:r>
                      <a:r>
                        <a:rPr lang="en-US" sz="2400" kern="1200" dirty="0" smtClean="0">
                          <a:effectLst/>
                        </a:rPr>
                        <a:t>item</a:t>
                      </a:r>
                      <a:r>
                        <a:rPr lang="en-US" sz="2400" kern="1200" baseline="0" dirty="0" smtClean="0">
                          <a:effectLst/>
                        </a:rPr>
                        <a:t> area</a:t>
                      </a:r>
                      <a:endParaRPr lang="en-US" sz="2400" dirty="0"/>
                    </a:p>
                  </a:txBody>
                  <a:tcPr/>
                </a:tc>
                <a:extLst>
                  <a:ext uri="{0D108BD9-81ED-4DB2-BD59-A6C34878D82A}">
                    <a16:rowId xmlns="" xmlns:a16="http://schemas.microsoft.com/office/drawing/2014/main" val="3442456116"/>
                  </a:ext>
                </a:extLst>
              </a:tr>
              <a:tr h="484257">
                <a:tc>
                  <a:txBody>
                    <a:bodyPr/>
                    <a:lstStyle/>
                    <a:p>
                      <a:r>
                        <a:rPr lang="en-US" sz="1600" b="1" dirty="0">
                          <a:latin typeface="Consolas" panose="020B0609020204030204" pitchFamily="49" charset="0"/>
                        </a:rPr>
                        <a:t>stretch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effectLst/>
                        </a:rPr>
                        <a:t>Stretch</a:t>
                      </a:r>
                      <a:r>
                        <a:rPr lang="en-US" sz="2400" kern="1200" baseline="0" dirty="0" smtClean="0">
                          <a:effectLst/>
                        </a:rPr>
                        <a:t> </a:t>
                      </a:r>
                      <a:r>
                        <a:rPr lang="th-TH" sz="2400" kern="1200" baseline="0" dirty="0" smtClean="0">
                          <a:effectLst/>
                        </a:rPr>
                        <a:t>เนื้อหาให้</a:t>
                      </a:r>
                      <a:r>
                        <a:rPr lang="th-TH" sz="2400" kern="1200" dirty="0" smtClean="0">
                          <a:effectLst/>
                        </a:rPr>
                        <a:t>อยู่เต็ม</a:t>
                      </a:r>
                      <a:r>
                        <a:rPr lang="th-TH" sz="2400" kern="1200" baseline="0" dirty="0" smtClean="0">
                          <a:effectLst/>
                        </a:rPr>
                        <a:t> (</a:t>
                      </a:r>
                      <a:r>
                        <a:rPr lang="en-US" sz="2400" kern="1200" dirty="0" smtClean="0">
                          <a:effectLst/>
                        </a:rPr>
                        <a:t>fill</a:t>
                      </a:r>
                      <a:r>
                        <a:rPr lang="th-TH" sz="2400" kern="1200" dirty="0" smtClean="0">
                          <a:effectLst/>
                        </a:rPr>
                        <a:t>)</a:t>
                      </a:r>
                      <a:r>
                        <a:rPr lang="en-US" sz="2400" kern="1200" dirty="0" smtClean="0">
                          <a:effectLst/>
                        </a:rPr>
                        <a:t> </a:t>
                      </a:r>
                      <a:r>
                        <a:rPr lang="th-TH" sz="2400" kern="1200" dirty="0" smtClean="0">
                          <a:effectLst/>
                        </a:rPr>
                        <a:t>ตาม</a:t>
                      </a:r>
                      <a:r>
                        <a:rPr lang="en-US" sz="2400" kern="1200" dirty="0" smtClean="0">
                          <a:effectLst/>
                        </a:rPr>
                        <a:t> </a:t>
                      </a:r>
                      <a:r>
                        <a:rPr lang="en-US" sz="2400" kern="1200" dirty="0">
                          <a:effectLst/>
                        </a:rPr>
                        <a:t>width </a:t>
                      </a:r>
                      <a:r>
                        <a:rPr lang="th-TH" sz="2400" kern="1200" dirty="0" smtClean="0">
                          <a:effectLst/>
                        </a:rPr>
                        <a:t>หรือ</a:t>
                      </a:r>
                      <a:r>
                        <a:rPr lang="en-US" sz="2400" kern="1200" dirty="0" smtClean="0">
                          <a:effectLst/>
                        </a:rPr>
                        <a:t> </a:t>
                      </a:r>
                      <a:r>
                        <a:rPr lang="en-US" sz="2400" kern="1200" dirty="0">
                          <a:effectLst/>
                        </a:rPr>
                        <a:t>height </a:t>
                      </a:r>
                      <a:r>
                        <a:rPr lang="th-TH" sz="2400" kern="1200" dirty="0" smtClean="0">
                          <a:effectLst/>
                        </a:rPr>
                        <a:t>ของ </a:t>
                      </a:r>
                      <a:r>
                        <a:rPr lang="en-US" sz="2400" kern="1200" dirty="0" smtClean="0">
                          <a:effectLst/>
                        </a:rPr>
                        <a:t>grid item area (</a:t>
                      </a:r>
                      <a:r>
                        <a:rPr lang="th-TH" sz="2400" i="1" kern="1200" dirty="0" smtClean="0">
                          <a:effectLst/>
                        </a:rPr>
                        <a:t>ปริยาย</a:t>
                      </a:r>
                      <a:r>
                        <a:rPr lang="en-US" sz="2400" i="0" kern="1200" baseline="0" dirty="0" smtClean="0">
                          <a:effectLst/>
                        </a:rPr>
                        <a:t>)</a:t>
                      </a:r>
                      <a:endParaRPr lang="en-US" sz="2400" b="0" i="0" kern="1200" dirty="0">
                        <a:solidFill>
                          <a:schemeClr val="tx1"/>
                        </a:solidFill>
                        <a:effectLst/>
                        <a:latin typeface="+mn-lt"/>
                        <a:ea typeface="+mn-ea"/>
                        <a:cs typeface="+mn-cs"/>
                      </a:endParaRPr>
                    </a:p>
                  </a:txBody>
                  <a:tcPr/>
                </a:tc>
                <a:extLst>
                  <a:ext uri="{0D108BD9-81ED-4DB2-BD59-A6C34878D82A}">
                    <a16:rowId xmlns="" xmlns:a16="http://schemas.microsoft.com/office/drawing/2014/main" val="1647202996"/>
                  </a:ext>
                </a:extLst>
              </a:tr>
            </a:tbl>
          </a:graphicData>
        </a:graphic>
      </p:graphicFrame>
      <p:sp>
        <p:nvSpPr>
          <p:cNvPr id="9" name="TextBox 8"/>
          <p:cNvSpPr txBox="1"/>
          <p:nvPr/>
        </p:nvSpPr>
        <p:spPr>
          <a:xfrm>
            <a:off x="4572000" y="1268343"/>
            <a:ext cx="4134465" cy="707886"/>
          </a:xfrm>
          <a:prstGeom prst="rect">
            <a:avLst/>
          </a:prstGeom>
          <a:noFill/>
        </p:spPr>
        <p:txBody>
          <a:bodyPr wrap="none" rtlCol="0">
            <a:spAutoFit/>
          </a:bodyPr>
          <a:lstStyle/>
          <a:p>
            <a:r>
              <a:rPr lang="en-US" sz="2000" dirty="0" smtClean="0">
                <a:latin typeface="Consolas" panose="020B0609020204030204" pitchFamily="49" charset="0"/>
              </a:rPr>
              <a:t>justify-items: </a:t>
            </a:r>
            <a:r>
              <a:rPr lang="en-US" sz="2000" dirty="0">
                <a:latin typeface="Consolas" panose="020B0609020204030204" pitchFamily="49" charset="0"/>
              </a:rPr>
              <a:t>(</a:t>
            </a:r>
            <a:r>
              <a:rPr lang="en-US" sz="2000" i="1" dirty="0">
                <a:latin typeface="Consolas" panose="020B0609020204030204" pitchFamily="49" charset="0"/>
              </a:rPr>
              <a:t>column axis</a:t>
            </a:r>
            <a:r>
              <a:rPr lang="en-US" sz="2000" dirty="0">
                <a:latin typeface="Consolas" panose="020B0609020204030204" pitchFamily="49" charset="0"/>
              </a:rPr>
              <a:t>)</a:t>
            </a:r>
          </a:p>
          <a:p>
            <a:r>
              <a:rPr lang="en-US" sz="2000" dirty="0" smtClean="0">
                <a:latin typeface="Consolas" panose="020B0609020204030204" pitchFamily="49" charset="0"/>
              </a:rPr>
              <a:t>align-items: </a:t>
            </a:r>
            <a:r>
              <a:rPr lang="en-US" sz="2000" dirty="0">
                <a:latin typeface="Consolas" panose="020B0609020204030204" pitchFamily="49" charset="0"/>
              </a:rPr>
              <a:t>(</a:t>
            </a:r>
            <a:r>
              <a:rPr lang="en-US" sz="2000" i="1" dirty="0">
                <a:latin typeface="Consolas" panose="020B0609020204030204" pitchFamily="49" charset="0"/>
              </a:rPr>
              <a:t>row axis</a:t>
            </a:r>
            <a:r>
              <a:rPr lang="en-US" sz="2000" dirty="0">
                <a:latin typeface="Consolas" panose="020B0609020204030204" pitchFamily="49" charset="0"/>
              </a:rPr>
              <a:t>)</a:t>
            </a:r>
          </a:p>
        </p:txBody>
      </p:sp>
    </p:spTree>
    <p:extLst>
      <p:ext uri="{BB962C8B-B14F-4D97-AF65-F5344CB8AC3E}">
        <p14:creationId xmlns:p14="http://schemas.microsoft.com/office/powerpoint/2010/main" val="23954555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ตัวอย่างการจัด</a:t>
            </a:r>
            <a:r>
              <a:rPr lang="en-US" dirty="0" smtClean="0"/>
              <a:t> justify-items/align-items (1)</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32</a:t>
            </a:fld>
            <a:endParaRPr lang="en-US"/>
          </a:p>
        </p:txBody>
      </p:sp>
      <p:sp>
        <p:nvSpPr>
          <p:cNvPr id="6" name="Rectangle 5"/>
          <p:cNvSpPr/>
          <p:nvPr/>
        </p:nvSpPr>
        <p:spPr>
          <a:xfrm>
            <a:off x="4191000" y="1466910"/>
            <a:ext cx="4724399" cy="3785652"/>
          </a:xfrm>
          <a:prstGeom prst="rect">
            <a:avLst/>
          </a:prstGeom>
          <a:solidFill>
            <a:schemeClr val="bg1"/>
          </a:solidFill>
          <a:ln>
            <a:solidFill>
              <a:schemeClr val="tx1">
                <a:lumMod val="50000"/>
                <a:lumOff val="50000"/>
              </a:schemeClr>
            </a:solidFill>
          </a:ln>
        </p:spPr>
        <p:txBody>
          <a:bodyPr wrap="square">
            <a:spAutoFit/>
          </a:bodyPr>
          <a:lstStyle/>
          <a:p>
            <a:r>
              <a:rPr lang="en-US" sz="1600" dirty="0">
                <a:latin typeface="Consolas" panose="020B0609020204030204" pitchFamily="49" charset="0"/>
              </a:rPr>
              <a:t>.container {</a:t>
            </a:r>
          </a:p>
          <a:p>
            <a:r>
              <a:rPr lang="en-US" sz="1600" dirty="0" smtClean="0">
                <a:latin typeface="Consolas" panose="020B0609020204030204" pitchFamily="49" charset="0"/>
              </a:rPr>
              <a:t>  display</a:t>
            </a:r>
            <a:r>
              <a:rPr lang="en-US" sz="1600" dirty="0">
                <a:latin typeface="Consolas" panose="020B0609020204030204" pitchFamily="49" charset="0"/>
              </a:rPr>
              <a:t>: grid;</a:t>
            </a:r>
          </a:p>
          <a:p>
            <a:r>
              <a:rPr lang="en-US" sz="1600" dirty="0">
                <a:latin typeface="Consolas" panose="020B0609020204030204" pitchFamily="49" charset="0"/>
              </a:rPr>
              <a:t>  border: 3px solid blue;</a:t>
            </a:r>
          </a:p>
          <a:p>
            <a:r>
              <a:rPr lang="en-US" sz="1600" dirty="0">
                <a:latin typeface="Consolas" panose="020B0609020204030204" pitchFamily="49" charset="0"/>
              </a:rPr>
              <a:t>  grid-template-rows: repeat(6,10vh);</a:t>
            </a:r>
          </a:p>
          <a:p>
            <a:r>
              <a:rPr lang="en-US" sz="1600" dirty="0">
                <a:latin typeface="Consolas" panose="020B0609020204030204" pitchFamily="49" charset="0"/>
              </a:rPr>
              <a:t>  grid-template-columns: repeat(9, 1fr);</a:t>
            </a:r>
          </a:p>
          <a:p>
            <a:r>
              <a:rPr lang="en-US" sz="1600" dirty="0">
                <a:solidFill>
                  <a:srgbClr val="FF0000"/>
                </a:solidFill>
                <a:latin typeface="Consolas" panose="020B0609020204030204" pitchFamily="49" charset="0"/>
              </a:rPr>
              <a:t>  justify-items: start;</a:t>
            </a:r>
          </a:p>
          <a:p>
            <a:r>
              <a:rPr lang="en-US" sz="1600" dirty="0">
                <a:solidFill>
                  <a:srgbClr val="FF0000"/>
                </a:solidFill>
                <a:latin typeface="Consolas" panose="020B0609020204030204" pitchFamily="49" charset="0"/>
              </a:rPr>
              <a:t>  align-items: start;</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smtClean="0">
                <a:latin typeface="Consolas" panose="020B0609020204030204" pitchFamily="49" charset="0"/>
              </a:rPr>
              <a:t>.</a:t>
            </a:r>
            <a:r>
              <a:rPr lang="en-US" sz="1600" dirty="0">
                <a:latin typeface="Consolas" panose="020B0609020204030204" pitchFamily="49" charset="0"/>
              </a:rPr>
              <a:t>item {</a:t>
            </a:r>
          </a:p>
          <a:p>
            <a:r>
              <a:rPr lang="en-US" sz="1600" dirty="0">
                <a:latin typeface="Consolas" panose="020B0609020204030204" pitchFamily="49" charset="0"/>
              </a:rPr>
              <a:t>  border: 1px dotted gray;</a:t>
            </a:r>
          </a:p>
          <a:p>
            <a:r>
              <a:rPr lang="en-US" sz="1600" dirty="0">
                <a:latin typeface="Consolas" panose="020B0609020204030204" pitchFamily="49" charset="0"/>
              </a:rPr>
              <a:t>  grid-column: span 3;</a:t>
            </a:r>
          </a:p>
          <a:p>
            <a:r>
              <a:rPr lang="en-US" sz="1600" dirty="0">
                <a:latin typeface="Consolas" panose="020B0609020204030204" pitchFamily="49" charset="0"/>
              </a:rPr>
              <a:t>  grid-row: span 2;</a:t>
            </a:r>
          </a:p>
          <a:p>
            <a:r>
              <a:rPr lang="en-US" sz="1600" dirty="0">
                <a:latin typeface="Consolas" panose="020B0609020204030204" pitchFamily="49" charset="0"/>
              </a:rPr>
              <a:t>  padding: 20%;</a:t>
            </a:r>
          </a:p>
          <a:p>
            <a:r>
              <a:rPr lang="en-US" sz="1600" dirty="0">
                <a:latin typeface="Consolas" panose="020B0609020204030204" pitchFamily="49" charset="0"/>
              </a:rPr>
              <a:t>}</a:t>
            </a:r>
          </a:p>
        </p:txBody>
      </p:sp>
      <p:sp>
        <p:nvSpPr>
          <p:cNvPr id="9" name="TextBox 8"/>
          <p:cNvSpPr txBox="1"/>
          <p:nvPr/>
        </p:nvSpPr>
        <p:spPr>
          <a:xfrm>
            <a:off x="4191000" y="1066800"/>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48" y="1466910"/>
            <a:ext cx="3924757" cy="2544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bwMode="auto">
          <a:xfrm>
            <a:off x="172496" y="1507102"/>
            <a:ext cx="1295400" cy="808290"/>
          </a:xfrm>
          <a:prstGeom prst="rect">
            <a:avLst/>
          </a:prstGeom>
          <a:solidFill>
            <a:schemeClr val="accent2">
              <a:lumMod val="60000"/>
              <a:lumOff val="40000"/>
              <a:alpha val="34902"/>
            </a:schemeClr>
          </a:solidFill>
          <a:ln w="9525" cap="flat" cmpd="sng" algn="ctr">
            <a:solidFill>
              <a:schemeClr val="accent1"/>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7"/>
          <p:cNvSpPr txBox="1"/>
          <p:nvPr/>
        </p:nvSpPr>
        <p:spPr>
          <a:xfrm>
            <a:off x="190081" y="1012308"/>
            <a:ext cx="1646605" cy="369332"/>
          </a:xfrm>
          <a:prstGeom prst="rect">
            <a:avLst/>
          </a:prstGeom>
          <a:noFill/>
        </p:spPr>
        <p:txBody>
          <a:bodyPr wrap="none" rtlCol="0">
            <a:spAutoFit/>
          </a:bodyPr>
          <a:lstStyle/>
          <a:p>
            <a:r>
              <a:rPr lang="en-US" dirty="0" smtClean="0">
                <a:solidFill>
                  <a:schemeClr val="accent2">
                    <a:lumMod val="75000"/>
                  </a:schemeClr>
                </a:solidFill>
              </a:rPr>
              <a:t>Grid item area</a:t>
            </a:r>
            <a:endParaRPr lang="en-US" dirty="0">
              <a:solidFill>
                <a:schemeClr val="accent2">
                  <a:lumMod val="75000"/>
                </a:schemeClr>
              </a:solidFill>
            </a:endParaRPr>
          </a:p>
        </p:txBody>
      </p:sp>
      <p:cxnSp>
        <p:nvCxnSpPr>
          <p:cNvPr id="11" name="Straight Arrow Connector 10"/>
          <p:cNvCxnSpPr/>
          <p:nvPr/>
        </p:nvCxnSpPr>
        <p:spPr bwMode="auto">
          <a:xfrm>
            <a:off x="1013383" y="1381640"/>
            <a:ext cx="0" cy="3800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86" y="4011761"/>
            <a:ext cx="3924757" cy="2558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bwMode="auto">
          <a:xfrm>
            <a:off x="180033" y="4055303"/>
            <a:ext cx="1295400" cy="808290"/>
          </a:xfrm>
          <a:prstGeom prst="rect">
            <a:avLst/>
          </a:prstGeom>
          <a:solidFill>
            <a:schemeClr val="accent2">
              <a:lumMod val="60000"/>
              <a:lumOff val="40000"/>
              <a:alpha val="34902"/>
            </a:schemeClr>
          </a:solidFill>
          <a:ln w="9525" cap="flat" cmpd="sng" algn="ctr">
            <a:solidFill>
              <a:schemeClr val="accent1"/>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6"/>
          <p:cNvSpPr/>
          <p:nvPr/>
        </p:nvSpPr>
        <p:spPr>
          <a:xfrm>
            <a:off x="4191000" y="5486400"/>
            <a:ext cx="2590800" cy="584775"/>
          </a:xfrm>
          <a:prstGeom prst="rect">
            <a:avLst/>
          </a:prstGeom>
        </p:spPr>
        <p:txBody>
          <a:bodyPr wrap="square">
            <a:spAutoFit/>
          </a:bodyPr>
          <a:lstStyle/>
          <a:p>
            <a:r>
              <a:rPr lang="en-US" sz="1600" dirty="0">
                <a:solidFill>
                  <a:srgbClr val="FF0000"/>
                </a:solidFill>
                <a:latin typeface="Consolas" panose="020B0609020204030204" pitchFamily="49" charset="0"/>
              </a:rPr>
              <a:t> justify-items: </a:t>
            </a:r>
            <a:r>
              <a:rPr lang="en-US" sz="1600" dirty="0" smtClean="0">
                <a:solidFill>
                  <a:srgbClr val="FF0000"/>
                </a:solidFill>
                <a:latin typeface="Consolas" panose="020B0609020204030204" pitchFamily="49" charset="0"/>
              </a:rPr>
              <a:t>end;</a:t>
            </a:r>
            <a:endParaRPr lang="en-US" sz="1600" dirty="0">
              <a:solidFill>
                <a:srgbClr val="FF0000"/>
              </a:solidFill>
              <a:latin typeface="Consolas" panose="020B0609020204030204" pitchFamily="49" charset="0"/>
            </a:endParaRPr>
          </a:p>
          <a:p>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align-items</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end;</a:t>
            </a:r>
            <a:endParaRPr lang="en-US" sz="1600" dirty="0"/>
          </a:p>
        </p:txBody>
      </p:sp>
      <p:cxnSp>
        <p:nvCxnSpPr>
          <p:cNvPr id="22" name="Straight Arrow Connector 21"/>
          <p:cNvCxnSpPr>
            <a:stCxn id="17" idx="1"/>
          </p:cNvCxnSpPr>
          <p:nvPr/>
        </p:nvCxnSpPr>
        <p:spPr bwMode="auto">
          <a:xfrm flipH="1" flipV="1">
            <a:off x="1475433" y="4723499"/>
            <a:ext cx="2715567" cy="105528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flipH="1" flipV="1">
            <a:off x="1467897" y="2057401"/>
            <a:ext cx="2951703" cy="8381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6719284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ตัวอย่างการจัด</a:t>
            </a:r>
            <a:r>
              <a:rPr lang="en-US" dirty="0" smtClean="0"/>
              <a:t> justify-items/align-items (2)</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33</a:t>
            </a:fld>
            <a:endParaRPr lang="en-US"/>
          </a:p>
        </p:txBody>
      </p:sp>
      <p:sp>
        <p:nvSpPr>
          <p:cNvPr id="17" name="Rectangle 16"/>
          <p:cNvSpPr/>
          <p:nvPr/>
        </p:nvSpPr>
        <p:spPr>
          <a:xfrm>
            <a:off x="820195" y="3377625"/>
            <a:ext cx="2913604" cy="584775"/>
          </a:xfrm>
          <a:prstGeom prst="rect">
            <a:avLst/>
          </a:prstGeom>
        </p:spPr>
        <p:txBody>
          <a:bodyPr wrap="square">
            <a:spAutoFit/>
          </a:bodyPr>
          <a:lstStyle/>
          <a:p>
            <a:r>
              <a:rPr lang="en-US" sz="1600" dirty="0">
                <a:latin typeface="Consolas" panose="020B0609020204030204" pitchFamily="49" charset="0"/>
              </a:rPr>
              <a:t> justify-items: </a:t>
            </a:r>
            <a:r>
              <a:rPr lang="en-US" sz="1600" dirty="0" smtClean="0">
                <a:latin typeface="Consolas" panose="020B0609020204030204" pitchFamily="49" charset="0"/>
              </a:rPr>
              <a:t>center;</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smtClean="0">
                <a:latin typeface="Consolas" panose="020B0609020204030204" pitchFamily="49" charset="0"/>
              </a:rPr>
              <a:t>align-items</a:t>
            </a:r>
            <a:r>
              <a:rPr lang="en-US" sz="1600" dirty="0">
                <a:latin typeface="Consolas" panose="020B0609020204030204" pitchFamily="49" charset="0"/>
              </a:rPr>
              <a:t>: </a:t>
            </a:r>
            <a:r>
              <a:rPr lang="en-US" sz="1600" dirty="0" smtClean="0">
                <a:latin typeface="Consolas" panose="020B0609020204030204" pitchFamily="49" charset="0"/>
              </a:rPr>
              <a:t>center;</a:t>
            </a:r>
            <a:endParaRPr lang="en-US" sz="16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599" y="877694"/>
            <a:ext cx="3917823" cy="2530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5486399" y="3377625"/>
            <a:ext cx="2913604" cy="584775"/>
          </a:xfrm>
          <a:prstGeom prst="rect">
            <a:avLst/>
          </a:prstGeom>
        </p:spPr>
        <p:txBody>
          <a:bodyPr wrap="square">
            <a:spAutoFit/>
          </a:bodyPr>
          <a:lstStyle/>
          <a:p>
            <a:r>
              <a:rPr lang="en-US" sz="1600" dirty="0">
                <a:latin typeface="Consolas" panose="020B0609020204030204" pitchFamily="49" charset="0"/>
              </a:rPr>
              <a:t> justify-items: </a:t>
            </a:r>
            <a:r>
              <a:rPr lang="en-US" sz="1600" dirty="0" smtClean="0">
                <a:latin typeface="Consolas" panose="020B0609020204030204" pitchFamily="49" charset="0"/>
              </a:rPr>
              <a:t>stretch;</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smtClean="0">
                <a:latin typeface="Consolas" panose="020B0609020204030204" pitchFamily="49" charset="0"/>
              </a:rPr>
              <a:t>align-items</a:t>
            </a:r>
            <a:r>
              <a:rPr lang="en-US" sz="1600" dirty="0">
                <a:latin typeface="Consolas" panose="020B0609020204030204" pitchFamily="49" charset="0"/>
              </a:rPr>
              <a:t>: </a:t>
            </a:r>
            <a:r>
              <a:rPr lang="en-US" sz="1600" dirty="0" smtClean="0">
                <a:latin typeface="Consolas" panose="020B0609020204030204" pitchFamily="49" charset="0"/>
              </a:rPr>
              <a:t>stretch;</a:t>
            </a:r>
            <a:endParaRPr lang="en-US" sz="1600" dirty="0"/>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618" y="877694"/>
            <a:ext cx="3924757" cy="2530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bwMode="auto">
          <a:xfrm>
            <a:off x="353240" y="923460"/>
            <a:ext cx="1295400" cy="808290"/>
          </a:xfrm>
          <a:prstGeom prst="rect">
            <a:avLst/>
          </a:prstGeom>
          <a:solidFill>
            <a:schemeClr val="accent2">
              <a:lumMod val="60000"/>
              <a:lumOff val="40000"/>
              <a:alpha val="34902"/>
            </a:schemeClr>
          </a:solidFill>
          <a:ln w="9525" cap="flat" cmpd="sng" algn="ctr">
            <a:solidFill>
              <a:schemeClr val="accent1"/>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p:cNvSpPr/>
          <p:nvPr/>
        </p:nvSpPr>
        <p:spPr>
          <a:xfrm>
            <a:off x="1554294" y="4953000"/>
            <a:ext cx="2882521" cy="1077218"/>
          </a:xfrm>
          <a:prstGeom prst="rect">
            <a:avLst/>
          </a:prstGeom>
          <a:solidFill>
            <a:schemeClr val="accent6">
              <a:lumMod val="20000"/>
              <a:lumOff val="80000"/>
            </a:schemeClr>
          </a:solidFill>
        </p:spPr>
        <p:txBody>
          <a:bodyPr wrap="square">
            <a:spAutoFit/>
          </a:bodyPr>
          <a:lstStyle/>
          <a:p>
            <a:r>
              <a:rPr lang="en-US" sz="1600" dirty="0">
                <a:latin typeface="Consolas" panose="020B0609020204030204" pitchFamily="49" charset="0"/>
              </a:rPr>
              <a:t>#i1 {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align-self: stretch;</a:t>
            </a:r>
          </a:p>
          <a:p>
            <a:r>
              <a:rPr lang="en-US" sz="1600" dirty="0">
                <a:solidFill>
                  <a:srgbClr val="FF0000"/>
                </a:solidFill>
                <a:latin typeface="Consolas" panose="020B0609020204030204" pitchFamily="49" charset="0"/>
              </a:rPr>
              <a:t>  justify-self: center;</a:t>
            </a:r>
          </a:p>
          <a:p>
            <a:r>
              <a:rPr lang="en-US" sz="1600" dirty="0">
                <a:latin typeface="Consolas" panose="020B0609020204030204" pitchFamily="49" charset="0"/>
              </a:rPr>
              <a:t>}</a:t>
            </a:r>
          </a:p>
        </p:txBody>
      </p:sp>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075306"/>
            <a:ext cx="3456432" cy="2225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Arrow Connector 12"/>
          <p:cNvCxnSpPr/>
          <p:nvPr/>
        </p:nvCxnSpPr>
        <p:spPr bwMode="auto">
          <a:xfrm flipV="1">
            <a:off x="4114800" y="4572000"/>
            <a:ext cx="457200" cy="6158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Rectangle 24"/>
          <p:cNvSpPr/>
          <p:nvPr/>
        </p:nvSpPr>
        <p:spPr bwMode="auto">
          <a:xfrm>
            <a:off x="4475704" y="4121307"/>
            <a:ext cx="1088136" cy="694550"/>
          </a:xfrm>
          <a:prstGeom prst="rect">
            <a:avLst/>
          </a:prstGeom>
          <a:solidFill>
            <a:srgbClr val="C4D0B5">
              <a:alpha val="20000"/>
            </a:srgbClr>
          </a:solidFill>
          <a:ln w="9525" cap="flat" cmpd="sng" algn="ctr">
            <a:solidFill>
              <a:schemeClr val="accent1"/>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25"/>
          <p:cNvSpPr/>
          <p:nvPr/>
        </p:nvSpPr>
        <p:spPr>
          <a:xfrm>
            <a:off x="1562100" y="4368225"/>
            <a:ext cx="2913604" cy="584775"/>
          </a:xfrm>
          <a:prstGeom prst="rect">
            <a:avLst/>
          </a:prstGeom>
        </p:spPr>
        <p:txBody>
          <a:bodyPr wrap="square">
            <a:spAutoFit/>
          </a:bodyPr>
          <a:lstStyle/>
          <a:p>
            <a:r>
              <a:rPr lang="en-US" sz="1600" dirty="0">
                <a:latin typeface="Consolas" panose="020B0609020204030204" pitchFamily="49" charset="0"/>
              </a:rPr>
              <a:t> justify-items: </a:t>
            </a:r>
            <a:r>
              <a:rPr lang="en-US" sz="1600" dirty="0" smtClean="0">
                <a:latin typeface="Consolas" panose="020B0609020204030204" pitchFamily="49" charset="0"/>
              </a:rPr>
              <a:t>start;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smtClean="0">
                <a:latin typeface="Consolas" panose="020B0609020204030204" pitchFamily="49" charset="0"/>
              </a:rPr>
              <a:t>align-items</a:t>
            </a:r>
            <a:r>
              <a:rPr lang="en-US" sz="1600" dirty="0">
                <a:latin typeface="Consolas" panose="020B0609020204030204" pitchFamily="49" charset="0"/>
              </a:rPr>
              <a:t>: </a:t>
            </a:r>
            <a:r>
              <a:rPr lang="en-US" sz="1600" dirty="0" smtClean="0">
                <a:latin typeface="Consolas" panose="020B0609020204030204" pitchFamily="49" charset="0"/>
              </a:rPr>
              <a:t>start;</a:t>
            </a:r>
            <a:endParaRPr lang="en-US" sz="1600" dirty="0"/>
          </a:p>
        </p:txBody>
      </p:sp>
    </p:spTree>
    <p:extLst>
      <p:ext uri="{BB962C8B-B14F-4D97-AF65-F5344CB8AC3E}">
        <p14:creationId xmlns:p14="http://schemas.microsoft.com/office/powerpoint/2010/main" val="2545345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a:t>
            </a:r>
            <a:r>
              <a:rPr lang="en-US" dirty="0"/>
              <a:t>Alignment </a:t>
            </a:r>
            <a:r>
              <a:rPr lang="en-US" dirty="0" smtClean="0"/>
              <a:t>Spec: Flex</a:t>
            </a:r>
            <a:endParaRPr lang="en-US" dirty="0"/>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34</a:t>
            </a:fld>
            <a:endParaRPr lang="en-US"/>
          </a:p>
        </p:txBody>
      </p:sp>
      <p:pic>
        <p:nvPicPr>
          <p:cNvPr id="7" name="Content Placeholder 6"/>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7523" y="1447800"/>
            <a:ext cx="9096477" cy="4648200"/>
          </a:xfrm>
          <a:ln>
            <a:solidFill>
              <a:schemeClr val="bg2"/>
            </a:solidFill>
          </a:ln>
        </p:spPr>
      </p:pic>
      <p:sp>
        <p:nvSpPr>
          <p:cNvPr id="9" name="Rectangle 8"/>
          <p:cNvSpPr/>
          <p:nvPr/>
        </p:nvSpPr>
        <p:spPr>
          <a:xfrm>
            <a:off x="5205884" y="457200"/>
            <a:ext cx="3276600" cy="461665"/>
          </a:xfrm>
          <a:prstGeom prst="rect">
            <a:avLst/>
          </a:prstGeom>
        </p:spPr>
        <p:txBody>
          <a:bodyPr wrap="square">
            <a:spAutoFit/>
          </a:bodyPr>
          <a:lstStyle/>
          <a:p>
            <a:pPr lvl="0"/>
            <a:r>
              <a:rPr lang="en-US" sz="2400" kern="0" dirty="0">
                <a:solidFill>
                  <a:srgbClr val="69676D"/>
                </a:solidFill>
                <a:latin typeface="Angsana New"/>
                <a:ea typeface="+mj-ea"/>
                <a:cs typeface="Angsana New"/>
              </a:rPr>
              <a:t>https://aerolab.co/blog/flexbox-grids/</a:t>
            </a:r>
          </a:p>
        </p:txBody>
      </p:sp>
    </p:spTree>
    <p:extLst>
      <p:ext uri="{BB962C8B-B14F-4D97-AF65-F5344CB8AC3E}">
        <p14:creationId xmlns:p14="http://schemas.microsoft.com/office/powerpoint/2010/main" val="3792402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a:t>
            </a:r>
            <a:r>
              <a:rPr lang="en-US" dirty="0"/>
              <a:t>Alignment </a:t>
            </a:r>
            <a:r>
              <a:rPr lang="en-US" dirty="0" smtClean="0"/>
              <a:t>Spec: Flex</a:t>
            </a:r>
            <a:endParaRPr lang="en-US" dirty="0"/>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35</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452265"/>
            <a:ext cx="9056523" cy="4627889"/>
          </a:xfrm>
          <a:prstGeom prst="rect">
            <a:avLst/>
          </a:prstGeom>
          <a:ln>
            <a:solidFill>
              <a:schemeClr val="bg2"/>
            </a:solidFill>
          </a:ln>
        </p:spPr>
      </p:pic>
      <p:sp>
        <p:nvSpPr>
          <p:cNvPr id="9" name="Rectangle 8"/>
          <p:cNvSpPr/>
          <p:nvPr/>
        </p:nvSpPr>
        <p:spPr>
          <a:xfrm>
            <a:off x="5210908" y="990600"/>
            <a:ext cx="3276600" cy="461665"/>
          </a:xfrm>
          <a:prstGeom prst="rect">
            <a:avLst/>
          </a:prstGeom>
        </p:spPr>
        <p:txBody>
          <a:bodyPr wrap="square">
            <a:spAutoFit/>
          </a:bodyPr>
          <a:lstStyle/>
          <a:p>
            <a:pPr lvl="0"/>
            <a:r>
              <a:rPr lang="en-US" sz="2400" kern="0" dirty="0">
                <a:solidFill>
                  <a:srgbClr val="69676D"/>
                </a:solidFill>
                <a:latin typeface="Angsana New"/>
                <a:ea typeface="+mj-ea"/>
                <a:cs typeface="Angsana New"/>
              </a:rPr>
              <a:t>https://aerolab.co/blog/flexbox-grids/</a:t>
            </a:r>
          </a:p>
        </p:txBody>
      </p:sp>
    </p:spTree>
    <p:extLst>
      <p:ext uri="{BB962C8B-B14F-4D97-AF65-F5344CB8AC3E}">
        <p14:creationId xmlns:p14="http://schemas.microsoft.com/office/powerpoint/2010/main" val="1695619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a:t>
            </a:r>
            <a:r>
              <a:rPr lang="en-US" dirty="0"/>
              <a:t>Alignment </a:t>
            </a:r>
            <a:r>
              <a:rPr lang="en-US" dirty="0" smtClean="0"/>
              <a:t>Spec: Grid</a:t>
            </a:r>
            <a:endParaRPr lang="en-US" dirty="0"/>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36</a:t>
            </a:fld>
            <a:endParaRPr lang="en-US"/>
          </a:p>
        </p:txBody>
      </p:sp>
      <p:sp>
        <p:nvSpPr>
          <p:cNvPr id="9" name="Rectangle 8"/>
          <p:cNvSpPr/>
          <p:nvPr/>
        </p:nvSpPr>
        <p:spPr>
          <a:xfrm>
            <a:off x="5486400" y="454967"/>
            <a:ext cx="3276600" cy="461665"/>
          </a:xfrm>
          <a:prstGeom prst="rect">
            <a:avLst/>
          </a:prstGeom>
        </p:spPr>
        <p:txBody>
          <a:bodyPr wrap="square">
            <a:spAutoFit/>
          </a:bodyPr>
          <a:lstStyle/>
          <a:p>
            <a:pPr lvl="0"/>
            <a:r>
              <a:rPr lang="en-US" sz="2400" kern="0" dirty="0" smtClean="0">
                <a:solidFill>
                  <a:srgbClr val="69676D"/>
                </a:solidFill>
                <a:latin typeface="Angsana New"/>
                <a:ea typeface="+mj-ea"/>
                <a:cs typeface="Angsana New"/>
              </a:rPr>
              <a:t>https://aerolab.co/blog/flexbox-grids/</a:t>
            </a:r>
            <a:endParaRPr lang="en-US" sz="2400" kern="0" dirty="0">
              <a:solidFill>
                <a:srgbClr val="69676D"/>
              </a:solidFill>
              <a:latin typeface="Angsana New"/>
              <a:ea typeface="+mj-ea"/>
              <a:cs typeface="Angsana New"/>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8783"/>
            <a:ext cx="9144000" cy="3801979"/>
          </a:xfrm>
          <a:prstGeom prst="rect">
            <a:avLst/>
          </a:prstGeom>
        </p:spPr>
      </p:pic>
    </p:spTree>
    <p:extLst>
      <p:ext uri="{BB962C8B-B14F-4D97-AF65-F5344CB8AC3E}">
        <p14:creationId xmlns:p14="http://schemas.microsoft.com/office/powerpoint/2010/main" val="11562455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a:t>
            </a:r>
            <a:r>
              <a:rPr lang="en-US" dirty="0"/>
              <a:t>Alignment </a:t>
            </a:r>
            <a:r>
              <a:rPr lang="en-US" dirty="0" smtClean="0"/>
              <a:t>Spec: Grid</a:t>
            </a:r>
            <a:endParaRPr lang="en-US" dirty="0"/>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37</a:t>
            </a:fld>
            <a:endParaRPr lang="en-US"/>
          </a:p>
        </p:txBody>
      </p:sp>
      <p:sp>
        <p:nvSpPr>
          <p:cNvPr id="9" name="Rectangle 8"/>
          <p:cNvSpPr/>
          <p:nvPr/>
        </p:nvSpPr>
        <p:spPr>
          <a:xfrm>
            <a:off x="5486400" y="454967"/>
            <a:ext cx="3276600" cy="461665"/>
          </a:xfrm>
          <a:prstGeom prst="rect">
            <a:avLst/>
          </a:prstGeom>
        </p:spPr>
        <p:txBody>
          <a:bodyPr wrap="square">
            <a:spAutoFit/>
          </a:bodyPr>
          <a:lstStyle/>
          <a:p>
            <a:pPr lvl="0"/>
            <a:r>
              <a:rPr lang="en-US" sz="2400" kern="0" dirty="0">
                <a:solidFill>
                  <a:srgbClr val="69676D"/>
                </a:solidFill>
                <a:latin typeface="Angsana New"/>
                <a:ea typeface="+mj-ea"/>
                <a:cs typeface="Angsana New"/>
              </a:rPr>
              <a:t>https://aerolab.co/blog/flexbox-grids/</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890" y="1981200"/>
            <a:ext cx="8754319" cy="3639954"/>
          </a:xfrm>
          <a:prstGeom prst="rect">
            <a:avLst/>
          </a:prstGeom>
          <a:ln>
            <a:solidFill>
              <a:schemeClr val="bg2"/>
            </a:solidFill>
          </a:ln>
        </p:spPr>
      </p:pic>
    </p:spTree>
    <p:extLst>
      <p:ext uri="{BB962C8B-B14F-4D97-AF65-F5344CB8AC3E}">
        <p14:creationId xmlns:p14="http://schemas.microsoft.com/office/powerpoint/2010/main" val="13975174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การใช้ </a:t>
            </a:r>
            <a:r>
              <a:rPr lang="en-US" dirty="0" smtClean="0"/>
              <a:t>Grid </a:t>
            </a:r>
            <a:r>
              <a:rPr lang="th-TH" dirty="0" smtClean="0"/>
              <a:t>และ </a:t>
            </a:r>
            <a:r>
              <a:rPr lang="en-US" dirty="0" smtClean="0"/>
              <a:t>Flex</a:t>
            </a:r>
            <a:r>
              <a:rPr lang="th-TH" dirty="0" smtClean="0"/>
              <a:t> ร่วมกัน</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447800"/>
            <a:ext cx="9027162" cy="3742840"/>
          </a:xfrm>
        </p:spPr>
      </p:pic>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38</a:t>
            </a:fld>
            <a:endParaRPr lang="en-US"/>
          </a:p>
        </p:txBody>
      </p:sp>
    </p:spTree>
    <p:extLst>
      <p:ext uri="{BB962C8B-B14F-4D97-AF65-F5344CB8AC3E}">
        <p14:creationId xmlns:p14="http://schemas.microsoft.com/office/powerpoint/2010/main" val="2541524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อ่านเพิ่มเติม</a:t>
            </a:r>
            <a:endParaRPr lang="en-US" dirty="0"/>
          </a:p>
        </p:txBody>
      </p:sp>
      <p:sp>
        <p:nvSpPr>
          <p:cNvPr id="3" name="Content Placeholder 2"/>
          <p:cNvSpPr>
            <a:spLocks noGrp="1"/>
          </p:cNvSpPr>
          <p:nvPr>
            <p:ph idx="1"/>
          </p:nvPr>
        </p:nvSpPr>
        <p:spPr/>
        <p:txBody>
          <a:bodyPr/>
          <a:lstStyle/>
          <a:p>
            <a:r>
              <a:rPr lang="en-US" sz="2800" dirty="0"/>
              <a:t>Chris </a:t>
            </a:r>
            <a:r>
              <a:rPr lang="en-US" sz="2800" dirty="0" smtClean="0"/>
              <a:t>House, A </a:t>
            </a:r>
            <a:r>
              <a:rPr lang="en-US" sz="2800" dirty="0"/>
              <a:t>Complete Guide to </a:t>
            </a:r>
            <a:r>
              <a:rPr lang="en-US" sz="2800" dirty="0" smtClean="0"/>
              <a:t>Grid, </a:t>
            </a:r>
            <a:r>
              <a:rPr lang="en-US" sz="2800" dirty="0" smtClean="0">
                <a:hlinkClick r:id="rId2"/>
              </a:rPr>
              <a:t>https</a:t>
            </a:r>
            <a:r>
              <a:rPr lang="en-US" sz="2800" dirty="0">
                <a:hlinkClick r:id="rId2"/>
              </a:rPr>
              <a:t>://css-tricks.com/snippets/css/complete-guide-grid</a:t>
            </a:r>
            <a:r>
              <a:rPr lang="en-US" sz="2800" dirty="0" smtClean="0">
                <a:hlinkClick r:id="rId2"/>
              </a:rPr>
              <a:t>/</a:t>
            </a:r>
            <a:r>
              <a:rPr lang="en-US" sz="2800" dirty="0" smtClean="0"/>
              <a:t>,last updated February 2, 2018</a:t>
            </a:r>
          </a:p>
          <a:p>
            <a:r>
              <a:rPr lang="en-US" sz="2800" dirty="0"/>
              <a:t>Rachel Andrew, </a:t>
            </a:r>
            <a:r>
              <a:rPr lang="en-US" sz="2800" dirty="0" smtClean="0"/>
              <a:t>Grid by Example, </a:t>
            </a:r>
            <a:r>
              <a:rPr lang="en-US" sz="2800" dirty="0" smtClean="0">
                <a:hlinkClick r:id="rId3"/>
              </a:rPr>
              <a:t>https</a:t>
            </a:r>
            <a:r>
              <a:rPr lang="en-US" sz="2800" dirty="0">
                <a:hlinkClick r:id="rId3"/>
              </a:rPr>
              <a:t>://gridbyexample.com</a:t>
            </a:r>
            <a:r>
              <a:rPr lang="en-US" sz="2800" dirty="0" smtClean="0">
                <a:hlinkClick r:id="rId3"/>
              </a:rPr>
              <a:t>/</a:t>
            </a:r>
            <a:r>
              <a:rPr lang="en-US" sz="2800" dirty="0" smtClean="0"/>
              <a:t> </a:t>
            </a:r>
          </a:p>
          <a:p>
            <a:r>
              <a:rPr lang="en-US" sz="2800" dirty="0" smtClean="0"/>
              <a:t>Rachel Andrew, Laying </a:t>
            </a:r>
            <a:r>
              <a:rPr lang="en-US" sz="2800" dirty="0"/>
              <a:t>Out The Future With Grid And </a:t>
            </a:r>
            <a:r>
              <a:rPr lang="en-US" sz="2800" dirty="0" smtClean="0"/>
              <a:t>Flexbox, </a:t>
            </a:r>
            <a:r>
              <a:rPr lang="en-US" sz="2800" dirty="0" err="1" smtClean="0"/>
              <a:t>SmashingConf</a:t>
            </a:r>
            <a:r>
              <a:rPr lang="en-US" sz="2800" dirty="0" smtClean="0"/>
              <a:t> </a:t>
            </a:r>
            <a:r>
              <a:rPr lang="en-US" sz="2800" dirty="0"/>
              <a:t>San Francisco 2017 </a:t>
            </a:r>
            <a:r>
              <a:rPr lang="en-US" sz="2800" dirty="0" smtClean="0"/>
              <a:t>, </a:t>
            </a:r>
            <a:r>
              <a:rPr lang="en-US" sz="2800" dirty="0" smtClean="0">
                <a:hlinkClick r:id="rId4"/>
              </a:rPr>
              <a:t>https</a:t>
            </a:r>
            <a:r>
              <a:rPr lang="en-US" sz="2800" dirty="0">
                <a:hlinkClick r:id="rId4"/>
              </a:rPr>
              <a:t>://</a:t>
            </a:r>
            <a:r>
              <a:rPr lang="en-US" sz="2800" dirty="0" smtClean="0">
                <a:hlinkClick r:id="rId4"/>
              </a:rPr>
              <a:t>vimeo.com/215091807</a:t>
            </a:r>
            <a:endParaRPr lang="en-US" sz="2800" dirty="0" smtClean="0"/>
          </a:p>
          <a:p>
            <a:endParaRPr lang="en-US" sz="2800" dirty="0" smtClean="0"/>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39</a:t>
            </a:fld>
            <a:endParaRPr lang="en-US"/>
          </a:p>
        </p:txBody>
      </p:sp>
    </p:spTree>
    <p:extLst>
      <p:ext uri="{BB962C8B-B14F-4D97-AF65-F5344CB8AC3E}">
        <p14:creationId xmlns:p14="http://schemas.microsoft.com/office/powerpoint/2010/main" val="202185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Property- flex: flex-grow flex-shrink flex-basis</a:t>
            </a:r>
            <a:endParaRPr lang="en-US" dirty="0"/>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4</a:t>
            </a:fld>
            <a:endParaRPr lang="en-US"/>
          </a:p>
        </p:txBody>
      </p:sp>
      <p:sp>
        <p:nvSpPr>
          <p:cNvPr id="19" name="TextBox 18"/>
          <p:cNvSpPr txBox="1"/>
          <p:nvPr/>
        </p:nvSpPr>
        <p:spPr>
          <a:xfrm>
            <a:off x="533400" y="1430930"/>
            <a:ext cx="1483098" cy="400110"/>
          </a:xfrm>
          <a:prstGeom prst="rect">
            <a:avLst/>
          </a:prstGeom>
          <a:solidFill>
            <a:schemeClr val="accent4"/>
          </a:solidFill>
        </p:spPr>
        <p:txBody>
          <a:bodyPr wrap="none" rtlCol="0">
            <a:spAutoFit/>
          </a:bodyPr>
          <a:lstStyle/>
          <a:p>
            <a:r>
              <a:rPr lang="en-US" sz="2000" dirty="0">
                <a:solidFill>
                  <a:schemeClr val="bg1"/>
                </a:solidFill>
              </a:rPr>
              <a:t>CSS Styles</a:t>
            </a:r>
          </a:p>
        </p:txBody>
      </p:sp>
      <p:sp>
        <p:nvSpPr>
          <p:cNvPr id="20" name="TextBox 19"/>
          <p:cNvSpPr txBox="1"/>
          <p:nvPr/>
        </p:nvSpPr>
        <p:spPr>
          <a:xfrm>
            <a:off x="533400" y="1828978"/>
            <a:ext cx="3663182" cy="2554545"/>
          </a:xfrm>
          <a:prstGeom prst="rect">
            <a:avLst/>
          </a:prstGeom>
          <a:solidFill>
            <a:schemeClr val="bg1"/>
          </a:solidFill>
          <a:ln>
            <a:solidFill>
              <a:schemeClr val="bg1">
                <a:lumMod val="50000"/>
              </a:schemeClr>
            </a:solidFill>
          </a:ln>
        </p:spPr>
        <p:txBody>
          <a:bodyPr wrap="none" rtlCol="0">
            <a:spAutoFit/>
          </a:bodyPr>
          <a:lstStyle/>
          <a:p>
            <a:r>
              <a:rPr lang="en-US" sz="1600" dirty="0" smtClean="0">
                <a:latin typeface="Consolas" panose="020B0609020204030204" pitchFamily="49" charset="0"/>
              </a:rPr>
              <a:t>.</a:t>
            </a:r>
            <a:r>
              <a:rPr lang="en-US" sz="1600" dirty="0">
                <a:latin typeface="Consolas" panose="020B0609020204030204" pitchFamily="49" charset="0"/>
              </a:rPr>
              <a:t>container </a:t>
            </a:r>
            <a:r>
              <a:rPr lang="en-US" sz="1600" dirty="0" smtClean="0">
                <a:latin typeface="Consolas" panose="020B0609020204030204" pitchFamily="49" charset="0"/>
              </a:rPr>
              <a:t>{</a:t>
            </a:r>
            <a:endParaRPr lang="en-US" sz="1600" dirty="0" smtClean="0">
              <a:solidFill>
                <a:srgbClr val="FF0000"/>
              </a:solidFill>
              <a:latin typeface="Consolas" panose="020B0609020204030204" pitchFamily="49" charset="0"/>
            </a:endParaRPr>
          </a:p>
          <a:p>
            <a:r>
              <a:rPr lang="en-US" sz="1600" dirty="0" smtClean="0">
                <a:latin typeface="Consolas" panose="020B0609020204030204" pitchFamily="49" charset="0"/>
              </a:rPr>
              <a:t>   display: flex;</a:t>
            </a:r>
          </a:p>
          <a:p>
            <a:r>
              <a:rPr lang="en-US" sz="1600" dirty="0" smtClean="0">
                <a:latin typeface="Consolas" panose="020B0609020204030204" pitchFamily="49" charset="0"/>
              </a:rPr>
              <a:t>   border</a:t>
            </a:r>
            <a:r>
              <a:rPr lang="en-US" sz="1600" dirty="0">
                <a:latin typeface="Consolas" panose="020B0609020204030204" pitchFamily="49" charset="0"/>
              </a:rPr>
              <a:t>: 3px solid blue;</a:t>
            </a:r>
          </a:p>
          <a:p>
            <a:r>
              <a:rPr lang="en-US" sz="1600" dirty="0" smtClean="0">
                <a:latin typeface="Consolas" panose="020B0609020204030204" pitchFamily="49" charset="0"/>
              </a:rPr>
              <a:t>}</a:t>
            </a:r>
            <a:endParaRPr lang="en-US" sz="1600" dirty="0">
              <a:latin typeface="Consolas" panose="020B0609020204030204" pitchFamily="49" charset="0"/>
            </a:endParaRPr>
          </a:p>
          <a:p>
            <a:r>
              <a:rPr lang="en-US" sz="1600" dirty="0" smtClean="0">
                <a:latin typeface="Consolas" panose="020B0609020204030204" pitchFamily="49" charset="0"/>
              </a:rPr>
              <a:t>.item { </a:t>
            </a:r>
          </a:p>
          <a:p>
            <a:r>
              <a:rPr lang="en-US" sz="1600" dirty="0" smtClean="0">
                <a:solidFill>
                  <a:srgbClr val="FF0000"/>
                </a:solidFill>
                <a:latin typeface="Consolas" panose="020B0609020204030204" pitchFamily="49" charset="0"/>
              </a:rPr>
              <a:t>   flex: 1 1 0;</a:t>
            </a:r>
            <a:endParaRPr lang="en-US" sz="1600" dirty="0">
              <a:solidFill>
                <a:srgbClr val="FF0000"/>
              </a:solidFill>
              <a:latin typeface="Consolas" panose="020B0609020204030204" pitchFamily="49" charset="0"/>
            </a:endParaRPr>
          </a:p>
          <a:p>
            <a:r>
              <a:rPr lang="en-US" sz="1600" dirty="0" smtClean="0">
                <a:latin typeface="Consolas" panose="020B0609020204030204" pitchFamily="49" charset="0"/>
              </a:rPr>
              <a:t>}</a:t>
            </a:r>
            <a:endParaRPr lang="en-US" sz="1600" dirty="0">
              <a:latin typeface="Consolas" panose="020B0609020204030204" pitchFamily="49" charset="0"/>
            </a:endParaRPr>
          </a:p>
          <a:p>
            <a:r>
              <a:rPr lang="en-US" sz="1600" dirty="0" smtClean="0">
                <a:latin typeface="Consolas" panose="020B0609020204030204" pitchFamily="49" charset="0"/>
              </a:rPr>
              <a:t>.</a:t>
            </a:r>
            <a:r>
              <a:rPr lang="en-US" sz="1600" dirty="0" err="1">
                <a:latin typeface="Consolas" panose="020B0609020204030204" pitchFamily="49" charset="0"/>
              </a:rPr>
              <a:t>item:nth-child</a:t>
            </a:r>
            <a:r>
              <a:rPr lang="en-US" sz="1600" dirty="0">
                <a:latin typeface="Consolas" panose="020B0609020204030204" pitchFamily="49" charset="0"/>
              </a:rPr>
              <a:t>(even) {</a:t>
            </a:r>
          </a:p>
          <a:p>
            <a:r>
              <a:rPr lang="en-US" sz="1600" dirty="0" smtClean="0">
                <a:latin typeface="Consolas" panose="020B0609020204030204" pitchFamily="49" charset="0"/>
              </a:rPr>
              <a:t>   </a:t>
            </a:r>
            <a:r>
              <a:rPr lang="en-US" sz="1600" dirty="0">
                <a:latin typeface="Consolas" panose="020B0609020204030204" pitchFamily="49" charset="0"/>
              </a:rPr>
              <a:t>background-color: </a:t>
            </a:r>
            <a:r>
              <a:rPr lang="en-US" sz="1600" dirty="0" err="1">
                <a:latin typeface="Consolas" panose="020B0609020204030204" pitchFamily="49" charset="0"/>
              </a:rPr>
              <a:t>lightblue</a:t>
            </a:r>
            <a:r>
              <a:rPr lang="en-US" sz="1600" dirty="0">
                <a:latin typeface="Consolas" panose="020B0609020204030204" pitchFamily="49" charset="0"/>
              </a:rPr>
              <a:t>;</a:t>
            </a:r>
          </a:p>
          <a:p>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21" name="TextBox 20"/>
          <p:cNvSpPr txBox="1"/>
          <p:nvPr/>
        </p:nvSpPr>
        <p:spPr>
          <a:xfrm>
            <a:off x="2484170" y="1367312"/>
            <a:ext cx="1818639" cy="461665"/>
          </a:xfrm>
          <a:prstGeom prst="rect">
            <a:avLst/>
          </a:prstGeom>
          <a:solidFill>
            <a:schemeClr val="accent2">
              <a:lumMod val="40000"/>
              <a:lumOff val="60000"/>
            </a:schemeClr>
          </a:solidFill>
        </p:spPr>
        <p:txBody>
          <a:bodyPr wrap="square" rtlCol="0">
            <a:spAutoFit/>
          </a:bodyPr>
          <a:lstStyle/>
          <a:p>
            <a:r>
              <a:rPr lang="th-TH" sz="2400" dirty="0" smtClean="0">
                <a:latin typeface="Angsana New" panose="02020603050405020304" pitchFamily="18" charset="-34"/>
              </a:rPr>
              <a:t>กำหนด </a:t>
            </a:r>
            <a:r>
              <a:rPr lang="en-US" sz="2400" dirty="0" smtClean="0">
                <a:latin typeface="Angsana New" panose="02020603050405020304" pitchFamily="18" charset="-34"/>
              </a:rPr>
              <a:t>flex item</a:t>
            </a:r>
            <a:endParaRPr lang="en-US" sz="2400" dirty="0">
              <a:latin typeface="Angsana New" panose="02020603050405020304" pitchFamily="18" charset="-34"/>
            </a:endParaRPr>
          </a:p>
        </p:txBody>
      </p:sp>
      <p:cxnSp>
        <p:nvCxnSpPr>
          <p:cNvPr id="22" name="Straight Arrow Connector 21"/>
          <p:cNvCxnSpPr/>
          <p:nvPr/>
        </p:nvCxnSpPr>
        <p:spPr bwMode="auto">
          <a:xfrm flipH="1">
            <a:off x="1899516" y="1828977"/>
            <a:ext cx="1224684" cy="127727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4648200"/>
            <a:ext cx="36004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5029200" y="1430929"/>
            <a:ext cx="1483098" cy="400110"/>
          </a:xfrm>
          <a:prstGeom prst="rect">
            <a:avLst/>
          </a:prstGeom>
          <a:solidFill>
            <a:schemeClr val="accent4"/>
          </a:solidFill>
        </p:spPr>
        <p:txBody>
          <a:bodyPr wrap="none" rtlCol="0">
            <a:spAutoFit/>
          </a:bodyPr>
          <a:lstStyle/>
          <a:p>
            <a:r>
              <a:rPr lang="en-US" sz="2000" dirty="0">
                <a:solidFill>
                  <a:schemeClr val="bg1"/>
                </a:solidFill>
              </a:rPr>
              <a:t>CSS Styles</a:t>
            </a:r>
          </a:p>
        </p:txBody>
      </p:sp>
      <p:sp>
        <p:nvSpPr>
          <p:cNvPr id="26" name="TextBox 25"/>
          <p:cNvSpPr txBox="1"/>
          <p:nvPr/>
        </p:nvSpPr>
        <p:spPr>
          <a:xfrm>
            <a:off x="5029200" y="1828977"/>
            <a:ext cx="3102131" cy="2554545"/>
          </a:xfrm>
          <a:prstGeom prst="rect">
            <a:avLst/>
          </a:prstGeom>
          <a:solidFill>
            <a:schemeClr val="bg1"/>
          </a:solidFill>
          <a:ln>
            <a:solidFill>
              <a:schemeClr val="bg1">
                <a:lumMod val="50000"/>
              </a:schemeClr>
            </a:solidFill>
          </a:ln>
        </p:spPr>
        <p:txBody>
          <a:bodyPr wrap="none" rtlCol="0">
            <a:spAutoFit/>
          </a:bodyPr>
          <a:lstStyle/>
          <a:p>
            <a:r>
              <a:rPr lang="en-US" sz="1600" dirty="0" smtClean="0">
                <a:latin typeface="Consolas" panose="020B0609020204030204" pitchFamily="49" charset="0"/>
              </a:rPr>
              <a:t>.</a:t>
            </a:r>
            <a:r>
              <a:rPr lang="en-US" sz="1600" dirty="0">
                <a:latin typeface="Consolas" panose="020B0609020204030204" pitchFamily="49" charset="0"/>
              </a:rPr>
              <a:t>container </a:t>
            </a:r>
            <a:r>
              <a:rPr lang="en-US" sz="1600" dirty="0" smtClean="0">
                <a:latin typeface="Consolas" panose="020B0609020204030204" pitchFamily="49" charset="0"/>
              </a:rPr>
              <a:t>{</a:t>
            </a:r>
            <a:endParaRPr lang="en-US" sz="1600" dirty="0" smtClean="0">
              <a:solidFill>
                <a:srgbClr val="FF0000"/>
              </a:solidFill>
              <a:latin typeface="Consolas" panose="020B0609020204030204" pitchFamily="49" charset="0"/>
            </a:endParaRPr>
          </a:p>
          <a:p>
            <a:r>
              <a:rPr lang="en-US" sz="1600" dirty="0" smtClean="0">
                <a:latin typeface="Consolas" panose="020B0609020204030204" pitchFamily="49" charset="0"/>
              </a:rPr>
              <a:t>   display: flex;</a:t>
            </a:r>
          </a:p>
          <a:p>
            <a:r>
              <a:rPr lang="en-US" sz="1600" dirty="0" smtClean="0">
                <a:latin typeface="Consolas" panose="020B0609020204030204" pitchFamily="49" charset="0"/>
              </a:rPr>
              <a:t>   border</a:t>
            </a:r>
            <a:r>
              <a:rPr lang="en-US" sz="1600" dirty="0">
                <a:latin typeface="Consolas" panose="020B0609020204030204" pitchFamily="49" charset="0"/>
              </a:rPr>
              <a:t>: 3px solid blue;</a:t>
            </a:r>
          </a:p>
          <a:p>
            <a:r>
              <a:rPr lang="en-US" sz="1600" dirty="0" smtClean="0">
                <a:latin typeface="Consolas" panose="020B0609020204030204" pitchFamily="49" charset="0"/>
              </a:rPr>
              <a:t>}</a:t>
            </a:r>
            <a:endParaRPr lang="en-US" sz="1600" dirty="0">
              <a:latin typeface="Consolas" panose="020B0609020204030204" pitchFamily="49" charset="0"/>
            </a:endParaRPr>
          </a:p>
          <a:p>
            <a:r>
              <a:rPr lang="en-US" sz="1600" dirty="0" smtClean="0">
                <a:latin typeface="Consolas" panose="020B0609020204030204" pitchFamily="49" charset="0"/>
              </a:rPr>
              <a:t>#i1, #i3 {</a:t>
            </a:r>
          </a:p>
          <a:p>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flex: 1;</a:t>
            </a:r>
          </a:p>
          <a:p>
            <a:r>
              <a:rPr lang="en-US" sz="1600" dirty="0" smtClean="0">
                <a:latin typeface="Consolas" panose="020B0609020204030204" pitchFamily="49" charset="0"/>
              </a:rPr>
              <a:t>}</a:t>
            </a:r>
          </a:p>
          <a:p>
            <a:r>
              <a:rPr lang="en-US" sz="1600" dirty="0" smtClean="0">
                <a:latin typeface="Consolas" panose="020B0609020204030204" pitchFamily="49" charset="0"/>
              </a:rPr>
              <a:t>#i2 {</a:t>
            </a:r>
          </a:p>
          <a:p>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flex: 3;</a:t>
            </a:r>
          </a:p>
          <a:p>
            <a:r>
              <a:rPr lang="en-US" sz="1600" dirty="0">
                <a:latin typeface="Consolas" panose="020B0609020204030204" pitchFamily="49" charset="0"/>
              </a:rPr>
              <a:t>}</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73" y="4652962"/>
            <a:ext cx="36004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2" name="Straight Arrow Connector 31"/>
          <p:cNvCxnSpPr/>
          <p:nvPr/>
        </p:nvCxnSpPr>
        <p:spPr bwMode="auto">
          <a:xfrm flipH="1" flipV="1">
            <a:off x="2364991" y="3200400"/>
            <a:ext cx="2892810" cy="1"/>
          </a:xfrm>
          <a:prstGeom prst="straightConnector1">
            <a:avLst/>
          </a:prstGeom>
          <a:solidFill>
            <a:schemeClr val="accent1"/>
          </a:solidFill>
          <a:ln w="9525" cap="flat" cmpd="sng" algn="ctr">
            <a:solidFill>
              <a:schemeClr val="tx1"/>
            </a:solidFill>
            <a:prstDash val="solid"/>
            <a:round/>
            <a:headEnd type="arrow" w="med" len="med"/>
            <a:tailEnd type="none" w="med" len="med"/>
          </a:ln>
          <a:effectLst/>
        </p:spPr>
      </p:cxnSp>
      <p:sp>
        <p:nvSpPr>
          <p:cNvPr id="35" name="TextBox 34"/>
          <p:cNvSpPr txBox="1"/>
          <p:nvPr/>
        </p:nvSpPr>
        <p:spPr>
          <a:xfrm>
            <a:off x="3382680" y="2745175"/>
            <a:ext cx="1502338" cy="461665"/>
          </a:xfrm>
          <a:prstGeom prst="rect">
            <a:avLst/>
          </a:prstGeom>
          <a:solidFill>
            <a:schemeClr val="accent6">
              <a:lumMod val="20000"/>
              <a:lumOff val="80000"/>
            </a:schemeClr>
          </a:solidFill>
        </p:spPr>
        <p:txBody>
          <a:bodyPr wrap="square" rtlCol="0">
            <a:spAutoFit/>
          </a:bodyPr>
          <a:lstStyle/>
          <a:p>
            <a:r>
              <a:rPr lang="th-TH" sz="2400" dirty="0" smtClean="0">
                <a:latin typeface="Angsana New" panose="02020603050405020304" pitchFamily="18" charset="-34"/>
              </a:rPr>
              <a:t>รูปย่อของ </a:t>
            </a:r>
            <a:r>
              <a:rPr lang="en-US" sz="2400" dirty="0" smtClean="0">
                <a:latin typeface="Angsana New" panose="02020603050405020304" pitchFamily="18" charset="-34"/>
              </a:rPr>
              <a:t>1 1 0</a:t>
            </a:r>
            <a:endParaRPr lang="en-US" sz="2400" dirty="0">
              <a:latin typeface="Angsana New" panose="02020603050405020304" pitchFamily="18" charset="-34"/>
            </a:endParaRPr>
          </a:p>
        </p:txBody>
      </p:sp>
      <p:sp>
        <p:nvSpPr>
          <p:cNvPr id="36" name="TextBox 35"/>
          <p:cNvSpPr txBox="1"/>
          <p:nvPr/>
        </p:nvSpPr>
        <p:spPr>
          <a:xfrm>
            <a:off x="862652" y="5486400"/>
            <a:ext cx="6985947" cy="461665"/>
          </a:xfrm>
          <a:prstGeom prst="rect">
            <a:avLst/>
          </a:prstGeom>
          <a:solidFill>
            <a:schemeClr val="accent6">
              <a:lumMod val="20000"/>
              <a:lumOff val="80000"/>
            </a:schemeClr>
          </a:solidFill>
        </p:spPr>
        <p:txBody>
          <a:bodyPr wrap="square" rtlCol="0">
            <a:spAutoFit/>
          </a:bodyPr>
          <a:lstStyle/>
          <a:p>
            <a:r>
              <a:rPr lang="th-TH" sz="2400" dirty="0" smtClean="0">
                <a:latin typeface="Angsana New" panose="02020603050405020304" pitchFamily="18" charset="-34"/>
              </a:rPr>
              <a:t>ค่าปริยายของ </a:t>
            </a:r>
            <a:r>
              <a:rPr lang="en-US" sz="2400" dirty="0" smtClean="0">
                <a:latin typeface="Angsana New" panose="02020603050405020304" pitchFamily="18" charset="-34"/>
              </a:rPr>
              <a:t>flex </a:t>
            </a:r>
            <a:r>
              <a:rPr lang="th-TH" sz="2400" dirty="0" smtClean="0">
                <a:latin typeface="Angsana New" panose="02020603050405020304" pitchFamily="18" charset="-34"/>
              </a:rPr>
              <a:t>เป็น </a:t>
            </a:r>
            <a:r>
              <a:rPr lang="en-US" sz="1600" dirty="0">
                <a:latin typeface="Consolas" panose="020B0609020204030204" pitchFamily="49" charset="0"/>
              </a:rPr>
              <a:t>0 1 auto </a:t>
            </a:r>
            <a:r>
              <a:rPr lang="th-TH" sz="2400" dirty="0" smtClean="0">
                <a:latin typeface="Angsana New" panose="02020603050405020304" pitchFamily="18" charset="-34"/>
              </a:rPr>
              <a:t>หรือ </a:t>
            </a:r>
            <a:r>
              <a:rPr lang="en-US" sz="1600" dirty="0">
                <a:latin typeface="Consolas" panose="020B0609020204030204" pitchFamily="49" charset="0"/>
              </a:rPr>
              <a:t>initial</a:t>
            </a:r>
          </a:p>
        </p:txBody>
      </p:sp>
    </p:spTree>
    <p:extLst>
      <p:ext uri="{BB962C8B-B14F-4D97-AF65-F5344CB8AC3E}">
        <p14:creationId xmlns:p14="http://schemas.microsoft.com/office/powerpoint/2010/main" val="3428858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flex-direction</a:t>
            </a:r>
            <a:endParaRPr lang="en-US" dirty="0"/>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5</a:t>
            </a:fld>
            <a:endParaRPr lang="en-US"/>
          </a:p>
        </p:txBody>
      </p:sp>
      <p:sp>
        <p:nvSpPr>
          <p:cNvPr id="19" name="TextBox 18"/>
          <p:cNvSpPr txBox="1"/>
          <p:nvPr/>
        </p:nvSpPr>
        <p:spPr>
          <a:xfrm>
            <a:off x="822801" y="1332228"/>
            <a:ext cx="1483098" cy="400110"/>
          </a:xfrm>
          <a:prstGeom prst="rect">
            <a:avLst/>
          </a:prstGeom>
          <a:solidFill>
            <a:schemeClr val="accent4"/>
          </a:solidFill>
        </p:spPr>
        <p:txBody>
          <a:bodyPr wrap="none" rtlCol="0">
            <a:spAutoFit/>
          </a:bodyPr>
          <a:lstStyle/>
          <a:p>
            <a:r>
              <a:rPr lang="en-US" sz="2000" dirty="0">
                <a:solidFill>
                  <a:schemeClr val="bg1"/>
                </a:solidFill>
              </a:rPr>
              <a:t>CSS Styles</a:t>
            </a:r>
          </a:p>
        </p:txBody>
      </p:sp>
      <p:sp>
        <p:nvSpPr>
          <p:cNvPr id="20" name="TextBox 19"/>
          <p:cNvSpPr txBox="1"/>
          <p:nvPr/>
        </p:nvSpPr>
        <p:spPr>
          <a:xfrm>
            <a:off x="822801" y="1730276"/>
            <a:ext cx="3663182" cy="2308324"/>
          </a:xfrm>
          <a:prstGeom prst="rect">
            <a:avLst/>
          </a:prstGeom>
          <a:solidFill>
            <a:schemeClr val="bg1"/>
          </a:solidFill>
          <a:ln>
            <a:solidFill>
              <a:schemeClr val="bg1">
                <a:lumMod val="50000"/>
              </a:schemeClr>
            </a:solidFill>
          </a:ln>
        </p:spPr>
        <p:txBody>
          <a:bodyPr wrap="none" rtlCol="0">
            <a:spAutoFit/>
          </a:bodyPr>
          <a:lstStyle/>
          <a:p>
            <a:r>
              <a:rPr lang="en-US" sz="1600" dirty="0" smtClean="0">
                <a:latin typeface="Consolas" panose="020B0609020204030204" pitchFamily="49" charset="0"/>
              </a:rPr>
              <a:t>.</a:t>
            </a:r>
            <a:r>
              <a:rPr lang="en-US" sz="1600" dirty="0">
                <a:latin typeface="Consolas" panose="020B0609020204030204" pitchFamily="49" charset="0"/>
              </a:rPr>
              <a:t>container </a:t>
            </a:r>
            <a:r>
              <a:rPr lang="en-US" sz="1600" dirty="0" smtClean="0">
                <a:latin typeface="Consolas" panose="020B0609020204030204" pitchFamily="49" charset="0"/>
              </a:rPr>
              <a:t>{</a:t>
            </a:r>
            <a:endParaRPr lang="en-US" sz="1600" dirty="0" smtClean="0">
              <a:solidFill>
                <a:srgbClr val="FF0000"/>
              </a:solidFill>
              <a:latin typeface="Consolas" panose="020B0609020204030204" pitchFamily="49" charset="0"/>
            </a:endParaRPr>
          </a:p>
          <a:p>
            <a:r>
              <a:rPr lang="en-US" sz="1600" dirty="0" smtClean="0">
                <a:solidFill>
                  <a:srgbClr val="FF0000"/>
                </a:solidFill>
                <a:latin typeface="Consolas" panose="020B0609020204030204" pitchFamily="49" charset="0"/>
              </a:rPr>
              <a:t>   </a:t>
            </a:r>
            <a:r>
              <a:rPr lang="en-US" sz="1600" dirty="0" smtClean="0">
                <a:latin typeface="Consolas" panose="020B0609020204030204" pitchFamily="49" charset="0"/>
              </a:rPr>
              <a:t>display: flex;</a:t>
            </a:r>
          </a:p>
          <a:p>
            <a:r>
              <a:rPr lang="en-US" sz="1600" dirty="0" smtClean="0">
                <a:solidFill>
                  <a:srgbClr val="FF0000"/>
                </a:solidFill>
                <a:latin typeface="Consolas" panose="020B0609020204030204" pitchFamily="49" charset="0"/>
              </a:rPr>
              <a:t>   flex-direction</a:t>
            </a:r>
            <a:r>
              <a:rPr lang="en-US" sz="1600" dirty="0">
                <a:solidFill>
                  <a:srgbClr val="FF0000"/>
                </a:solidFill>
                <a:latin typeface="Consolas" panose="020B0609020204030204" pitchFamily="49" charset="0"/>
              </a:rPr>
              <a:t>: column;</a:t>
            </a:r>
          </a:p>
          <a:p>
            <a:r>
              <a:rPr lang="en-US" sz="1600" dirty="0" smtClean="0">
                <a:latin typeface="Consolas" panose="020B0609020204030204" pitchFamily="49" charset="0"/>
              </a:rPr>
              <a:t>   </a:t>
            </a:r>
            <a:r>
              <a:rPr lang="en-US" sz="1600" dirty="0">
                <a:latin typeface="Consolas" panose="020B0609020204030204" pitchFamily="49" charset="0"/>
              </a:rPr>
              <a:t>border: 3px solid blue;</a:t>
            </a:r>
          </a:p>
          <a:p>
            <a:r>
              <a:rPr lang="en-US" sz="1600" dirty="0" smtClean="0">
                <a:latin typeface="Consolas" panose="020B0609020204030204" pitchFamily="49" charset="0"/>
              </a:rPr>
              <a:t>}</a:t>
            </a:r>
            <a:endParaRPr lang="en-US" sz="1600" dirty="0">
              <a:latin typeface="Consolas" panose="020B0609020204030204" pitchFamily="49" charset="0"/>
            </a:endParaRPr>
          </a:p>
          <a:p>
            <a:endParaRPr lang="en-US" sz="1600" dirty="0">
              <a:latin typeface="Consolas" panose="020B0609020204030204" pitchFamily="49" charset="0"/>
            </a:endParaRPr>
          </a:p>
          <a:p>
            <a:r>
              <a:rPr lang="en-US" sz="1600" dirty="0" smtClean="0">
                <a:latin typeface="Consolas" panose="020B0609020204030204" pitchFamily="49" charset="0"/>
              </a:rPr>
              <a:t>.</a:t>
            </a:r>
            <a:r>
              <a:rPr lang="en-US" sz="1600" dirty="0" err="1">
                <a:latin typeface="Consolas" panose="020B0609020204030204" pitchFamily="49" charset="0"/>
              </a:rPr>
              <a:t>item:nth-child</a:t>
            </a:r>
            <a:r>
              <a:rPr lang="en-US" sz="1600" dirty="0">
                <a:latin typeface="Consolas" panose="020B0609020204030204" pitchFamily="49" charset="0"/>
              </a:rPr>
              <a:t>(even) {</a:t>
            </a:r>
          </a:p>
          <a:p>
            <a:r>
              <a:rPr lang="en-US" sz="1600" dirty="0" smtClean="0">
                <a:latin typeface="Consolas" panose="020B0609020204030204" pitchFamily="49" charset="0"/>
              </a:rPr>
              <a:t>   </a:t>
            </a:r>
            <a:r>
              <a:rPr lang="en-US" sz="1600" dirty="0">
                <a:latin typeface="Consolas" panose="020B0609020204030204" pitchFamily="49" charset="0"/>
              </a:rPr>
              <a:t>background-color: </a:t>
            </a:r>
            <a:r>
              <a:rPr lang="en-US" sz="1600" dirty="0" err="1">
                <a:latin typeface="Consolas" panose="020B0609020204030204" pitchFamily="49" charset="0"/>
              </a:rPr>
              <a:t>lightblue</a:t>
            </a:r>
            <a:r>
              <a:rPr lang="en-US" sz="1600" dirty="0">
                <a:latin typeface="Consolas" panose="020B0609020204030204" pitchFamily="49" charset="0"/>
              </a:rPr>
              <a:t>;</a:t>
            </a:r>
          </a:p>
          <a:p>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21" name="TextBox 20"/>
          <p:cNvSpPr txBox="1"/>
          <p:nvPr/>
        </p:nvSpPr>
        <p:spPr>
          <a:xfrm>
            <a:off x="2770101" y="304800"/>
            <a:ext cx="3905447" cy="830997"/>
          </a:xfrm>
          <a:prstGeom prst="rect">
            <a:avLst/>
          </a:prstGeom>
          <a:solidFill>
            <a:schemeClr val="accent2">
              <a:lumMod val="40000"/>
              <a:lumOff val="60000"/>
            </a:schemeClr>
          </a:solidFill>
        </p:spPr>
        <p:txBody>
          <a:bodyPr wrap="square" rtlCol="0">
            <a:spAutoFit/>
          </a:bodyPr>
          <a:lstStyle/>
          <a:p>
            <a:r>
              <a:rPr lang="th-TH" sz="2400" dirty="0" smtClean="0">
                <a:latin typeface="Angsana New" panose="02020603050405020304" pitchFamily="18" charset="-34"/>
              </a:rPr>
              <a:t>กำหนด </a:t>
            </a:r>
            <a:r>
              <a:rPr lang="en-US" sz="2400" dirty="0" smtClean="0">
                <a:latin typeface="Angsana New" panose="02020603050405020304" pitchFamily="18" charset="-34"/>
              </a:rPr>
              <a:t>flex direction </a:t>
            </a:r>
            <a:r>
              <a:rPr lang="th-TH" sz="2400" dirty="0" smtClean="0">
                <a:latin typeface="Angsana New" panose="02020603050405020304" pitchFamily="18" charset="-34"/>
              </a:rPr>
              <a:t>เป็น </a:t>
            </a:r>
            <a:r>
              <a:rPr lang="en-US" sz="2400" dirty="0" smtClean="0">
                <a:latin typeface="Angsana New" panose="02020603050405020304" pitchFamily="18" charset="-34"/>
              </a:rPr>
              <a:t>row </a:t>
            </a:r>
            <a:r>
              <a:rPr lang="th-TH" sz="2400" dirty="0" smtClean="0">
                <a:latin typeface="Angsana New" panose="02020603050405020304" pitchFamily="18" charset="-34"/>
              </a:rPr>
              <a:t>(ปริยาย)</a:t>
            </a:r>
            <a:r>
              <a:rPr lang="en-US" sz="2400" dirty="0" smtClean="0">
                <a:latin typeface="Angsana New" panose="02020603050405020304" pitchFamily="18" charset="-34"/>
              </a:rPr>
              <a:t>,</a:t>
            </a:r>
            <a:r>
              <a:rPr lang="th-TH" sz="2400" dirty="0" smtClean="0">
                <a:latin typeface="Angsana New" panose="02020603050405020304" pitchFamily="18" charset="-34"/>
              </a:rPr>
              <a:t> </a:t>
            </a:r>
            <a:r>
              <a:rPr lang="en-US" sz="2400" dirty="0" smtClean="0">
                <a:latin typeface="Angsana New" panose="02020603050405020304" pitchFamily="18" charset="-34"/>
              </a:rPr>
              <a:t>column, row-reverse </a:t>
            </a:r>
            <a:r>
              <a:rPr lang="th-TH" sz="2400" dirty="0" smtClean="0">
                <a:latin typeface="Angsana New" panose="02020603050405020304" pitchFamily="18" charset="-34"/>
              </a:rPr>
              <a:t>หรือ </a:t>
            </a:r>
            <a:r>
              <a:rPr lang="en-US" sz="2400" dirty="0" smtClean="0">
                <a:latin typeface="Angsana New" panose="02020603050405020304" pitchFamily="18" charset="-34"/>
              </a:rPr>
              <a:t> column-reverse</a:t>
            </a:r>
            <a:endParaRPr lang="en-US" sz="2400" dirty="0">
              <a:latin typeface="Angsana New" panose="02020603050405020304" pitchFamily="18" charset="-34"/>
            </a:endParaRPr>
          </a:p>
        </p:txBody>
      </p:sp>
      <p:cxnSp>
        <p:nvCxnSpPr>
          <p:cNvPr id="22" name="Straight Arrow Connector 21"/>
          <p:cNvCxnSpPr/>
          <p:nvPr/>
        </p:nvCxnSpPr>
        <p:spPr bwMode="auto">
          <a:xfrm>
            <a:off x="3352800" y="1135797"/>
            <a:ext cx="0" cy="115020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TextBox 25"/>
          <p:cNvSpPr txBox="1"/>
          <p:nvPr/>
        </p:nvSpPr>
        <p:spPr>
          <a:xfrm>
            <a:off x="5007734" y="1339881"/>
            <a:ext cx="1483098" cy="400110"/>
          </a:xfrm>
          <a:prstGeom prst="rect">
            <a:avLst/>
          </a:prstGeom>
          <a:solidFill>
            <a:schemeClr val="accent4"/>
          </a:solidFill>
        </p:spPr>
        <p:txBody>
          <a:bodyPr wrap="none" rtlCol="0">
            <a:spAutoFit/>
          </a:bodyPr>
          <a:lstStyle/>
          <a:p>
            <a:r>
              <a:rPr lang="en-US" sz="2000" dirty="0">
                <a:solidFill>
                  <a:schemeClr val="bg1"/>
                </a:solidFill>
              </a:rPr>
              <a:t>CSS Styles</a:t>
            </a:r>
          </a:p>
        </p:txBody>
      </p:sp>
      <p:sp>
        <p:nvSpPr>
          <p:cNvPr id="27" name="TextBox 26"/>
          <p:cNvSpPr txBox="1"/>
          <p:nvPr/>
        </p:nvSpPr>
        <p:spPr>
          <a:xfrm>
            <a:off x="5007734" y="1737929"/>
            <a:ext cx="3999813" cy="2308324"/>
          </a:xfrm>
          <a:prstGeom prst="rect">
            <a:avLst/>
          </a:prstGeom>
          <a:solidFill>
            <a:schemeClr val="bg1"/>
          </a:solidFill>
          <a:ln>
            <a:solidFill>
              <a:schemeClr val="bg1">
                <a:lumMod val="50000"/>
              </a:schemeClr>
            </a:solidFill>
          </a:ln>
        </p:spPr>
        <p:txBody>
          <a:bodyPr wrap="none" rtlCol="0">
            <a:spAutoFit/>
          </a:bodyPr>
          <a:lstStyle/>
          <a:p>
            <a:r>
              <a:rPr lang="en-US" sz="1600" dirty="0" smtClean="0">
                <a:latin typeface="Consolas" panose="020B0609020204030204" pitchFamily="49" charset="0"/>
              </a:rPr>
              <a:t>.</a:t>
            </a:r>
            <a:r>
              <a:rPr lang="en-US" sz="1600" dirty="0">
                <a:latin typeface="Consolas" panose="020B0609020204030204" pitchFamily="49" charset="0"/>
              </a:rPr>
              <a:t>container </a:t>
            </a:r>
            <a:r>
              <a:rPr lang="en-US" sz="1600" dirty="0" smtClean="0">
                <a:latin typeface="Consolas" panose="020B0609020204030204" pitchFamily="49" charset="0"/>
              </a:rPr>
              <a:t>{</a:t>
            </a:r>
            <a:endParaRPr lang="en-US" sz="1600" dirty="0" smtClean="0">
              <a:solidFill>
                <a:srgbClr val="FF0000"/>
              </a:solidFill>
              <a:latin typeface="Consolas" panose="020B0609020204030204" pitchFamily="49" charset="0"/>
            </a:endParaRPr>
          </a:p>
          <a:p>
            <a:r>
              <a:rPr lang="en-US" sz="1600" dirty="0" smtClean="0">
                <a:solidFill>
                  <a:srgbClr val="FF0000"/>
                </a:solidFill>
                <a:latin typeface="Consolas" panose="020B0609020204030204" pitchFamily="49" charset="0"/>
              </a:rPr>
              <a:t>   </a:t>
            </a:r>
            <a:r>
              <a:rPr lang="en-US" sz="1600" dirty="0" smtClean="0">
                <a:latin typeface="Consolas" panose="020B0609020204030204" pitchFamily="49" charset="0"/>
              </a:rPr>
              <a:t>display: flex;</a:t>
            </a:r>
          </a:p>
          <a:p>
            <a:r>
              <a:rPr lang="en-US" sz="1600" dirty="0" smtClean="0">
                <a:solidFill>
                  <a:srgbClr val="FF0000"/>
                </a:solidFill>
                <a:latin typeface="Consolas" panose="020B0609020204030204" pitchFamily="49" charset="0"/>
              </a:rPr>
              <a:t>   flex-direction</a:t>
            </a:r>
            <a:r>
              <a:rPr lang="en-US" sz="1600" dirty="0">
                <a:solidFill>
                  <a:srgbClr val="FF0000"/>
                </a:solidFill>
                <a:latin typeface="Consolas" panose="020B0609020204030204" pitchFamily="49" charset="0"/>
              </a:rPr>
              <a:t>: </a:t>
            </a:r>
            <a:r>
              <a:rPr lang="en-US" sz="1600" dirty="0" smtClean="0">
                <a:solidFill>
                  <a:srgbClr val="FF0000"/>
                </a:solidFill>
                <a:latin typeface="Consolas" panose="020B0609020204030204" pitchFamily="49" charset="0"/>
              </a:rPr>
              <a:t>column-reverse;</a:t>
            </a:r>
            <a:endParaRPr lang="en-US" sz="1600" dirty="0">
              <a:solidFill>
                <a:srgbClr val="FF0000"/>
              </a:solidFill>
              <a:latin typeface="Consolas" panose="020B0609020204030204" pitchFamily="49" charset="0"/>
            </a:endParaRPr>
          </a:p>
          <a:p>
            <a:r>
              <a:rPr lang="en-US" sz="1600" dirty="0" smtClean="0">
                <a:latin typeface="Consolas" panose="020B0609020204030204" pitchFamily="49" charset="0"/>
              </a:rPr>
              <a:t>   </a:t>
            </a:r>
            <a:r>
              <a:rPr lang="en-US" sz="1600" dirty="0">
                <a:latin typeface="Consolas" panose="020B0609020204030204" pitchFamily="49" charset="0"/>
              </a:rPr>
              <a:t>border: 3px solid blue;</a:t>
            </a:r>
          </a:p>
          <a:p>
            <a:r>
              <a:rPr lang="en-US" sz="1600" dirty="0" smtClean="0">
                <a:latin typeface="Consolas" panose="020B0609020204030204" pitchFamily="49" charset="0"/>
              </a:rPr>
              <a:t>}</a:t>
            </a:r>
            <a:endParaRPr lang="en-US" sz="1600" dirty="0">
              <a:latin typeface="Consolas" panose="020B0609020204030204" pitchFamily="49" charset="0"/>
            </a:endParaRPr>
          </a:p>
          <a:p>
            <a:endParaRPr lang="en-US" sz="1600" dirty="0">
              <a:latin typeface="Consolas" panose="020B0609020204030204" pitchFamily="49" charset="0"/>
            </a:endParaRPr>
          </a:p>
          <a:p>
            <a:r>
              <a:rPr lang="en-US" sz="1600" dirty="0" smtClean="0">
                <a:latin typeface="Consolas" panose="020B0609020204030204" pitchFamily="49" charset="0"/>
              </a:rPr>
              <a:t>.</a:t>
            </a:r>
            <a:r>
              <a:rPr lang="en-US" sz="1600" dirty="0" err="1">
                <a:latin typeface="Consolas" panose="020B0609020204030204" pitchFamily="49" charset="0"/>
              </a:rPr>
              <a:t>item:nth-child</a:t>
            </a:r>
            <a:r>
              <a:rPr lang="en-US" sz="1600" dirty="0">
                <a:latin typeface="Consolas" panose="020B0609020204030204" pitchFamily="49" charset="0"/>
              </a:rPr>
              <a:t>(even) {</a:t>
            </a:r>
          </a:p>
          <a:p>
            <a:r>
              <a:rPr lang="en-US" sz="1600" dirty="0" smtClean="0">
                <a:latin typeface="Consolas" panose="020B0609020204030204" pitchFamily="49" charset="0"/>
              </a:rPr>
              <a:t>   </a:t>
            </a:r>
            <a:r>
              <a:rPr lang="en-US" sz="1600" dirty="0">
                <a:latin typeface="Consolas" panose="020B0609020204030204" pitchFamily="49" charset="0"/>
              </a:rPr>
              <a:t>background-color: </a:t>
            </a:r>
            <a:r>
              <a:rPr lang="en-US" sz="1600" dirty="0" err="1">
                <a:latin typeface="Consolas" panose="020B0609020204030204" pitchFamily="49" charset="0"/>
              </a:rPr>
              <a:t>lightblue</a:t>
            </a:r>
            <a:r>
              <a:rPr lang="en-US" sz="1600" dirty="0">
                <a:latin typeface="Consolas" panose="020B0609020204030204" pitchFamily="49" charset="0"/>
              </a:rPr>
              <a:t>;</a:t>
            </a:r>
          </a:p>
          <a:p>
            <a:r>
              <a:rPr lang="en-US" sz="1600" dirty="0" smtClean="0">
                <a:latin typeface="Consolas" panose="020B0609020204030204" pitchFamily="49" charset="0"/>
              </a:rPr>
              <a:t>}</a:t>
            </a:r>
            <a:endParaRPr lang="en-US" sz="1600" dirty="0">
              <a:latin typeface="Consolas" panose="020B0609020204030204" pitchFamily="49"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604" y="4572000"/>
            <a:ext cx="3457575"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377" y="4572000"/>
            <a:ext cx="34385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1302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flex-wrap</a:t>
            </a:r>
            <a:endParaRPr lang="en-US" dirty="0"/>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6</a:t>
            </a:fld>
            <a:endParaRPr lang="en-US"/>
          </a:p>
        </p:txBody>
      </p:sp>
      <p:sp>
        <p:nvSpPr>
          <p:cNvPr id="21" name="TextBox 20"/>
          <p:cNvSpPr txBox="1"/>
          <p:nvPr/>
        </p:nvSpPr>
        <p:spPr>
          <a:xfrm>
            <a:off x="4990706" y="759121"/>
            <a:ext cx="2383214" cy="830997"/>
          </a:xfrm>
          <a:prstGeom prst="rect">
            <a:avLst/>
          </a:prstGeom>
          <a:solidFill>
            <a:schemeClr val="accent2">
              <a:lumMod val="40000"/>
              <a:lumOff val="60000"/>
            </a:schemeClr>
          </a:solidFill>
        </p:spPr>
        <p:txBody>
          <a:bodyPr wrap="square" rtlCol="0">
            <a:spAutoFit/>
          </a:bodyPr>
          <a:lstStyle/>
          <a:p>
            <a:r>
              <a:rPr lang="th-TH" sz="2400" dirty="0" smtClean="0">
                <a:latin typeface="Angsana New" panose="02020603050405020304" pitchFamily="18" charset="-34"/>
              </a:rPr>
              <a:t>กำหนด </a:t>
            </a:r>
            <a:r>
              <a:rPr lang="en-US" sz="2400" dirty="0" smtClean="0">
                <a:latin typeface="Angsana New" panose="02020603050405020304" pitchFamily="18" charset="-34"/>
              </a:rPr>
              <a:t>flex wrap </a:t>
            </a:r>
            <a:r>
              <a:rPr lang="th-TH" sz="2400" dirty="0" smtClean="0">
                <a:latin typeface="Angsana New" panose="02020603050405020304" pitchFamily="18" charset="-34"/>
              </a:rPr>
              <a:t>เป็น </a:t>
            </a:r>
            <a:r>
              <a:rPr lang="en-US" sz="2400" dirty="0" err="1" smtClean="0">
                <a:latin typeface="Angsana New" panose="02020603050405020304" pitchFamily="18" charset="-34"/>
              </a:rPr>
              <a:t>nowrap</a:t>
            </a:r>
            <a:r>
              <a:rPr lang="en-US" sz="2400" dirty="0" smtClean="0">
                <a:latin typeface="Angsana New" panose="02020603050405020304" pitchFamily="18" charset="-34"/>
              </a:rPr>
              <a:t> </a:t>
            </a:r>
            <a:r>
              <a:rPr lang="th-TH" sz="2400" dirty="0" smtClean="0">
                <a:latin typeface="Angsana New" panose="02020603050405020304" pitchFamily="18" charset="-34"/>
              </a:rPr>
              <a:t>หรือ </a:t>
            </a:r>
            <a:r>
              <a:rPr lang="en-US" sz="2400" dirty="0" smtClean="0">
                <a:latin typeface="Angsana New" panose="02020603050405020304" pitchFamily="18" charset="-34"/>
              </a:rPr>
              <a:t>wrap</a:t>
            </a:r>
            <a:endParaRPr lang="en-US" sz="2400" dirty="0">
              <a:latin typeface="Angsana New" panose="02020603050405020304" pitchFamily="18" charset="-34"/>
            </a:endParaRPr>
          </a:p>
        </p:txBody>
      </p:sp>
      <p:sp>
        <p:nvSpPr>
          <p:cNvPr id="14" name="TextBox 13"/>
          <p:cNvSpPr txBox="1"/>
          <p:nvPr/>
        </p:nvSpPr>
        <p:spPr>
          <a:xfrm>
            <a:off x="2800153" y="1467007"/>
            <a:ext cx="1483098" cy="400110"/>
          </a:xfrm>
          <a:prstGeom prst="rect">
            <a:avLst/>
          </a:prstGeom>
          <a:solidFill>
            <a:schemeClr val="accent4"/>
          </a:solidFill>
        </p:spPr>
        <p:txBody>
          <a:bodyPr wrap="none" rtlCol="0">
            <a:spAutoFit/>
          </a:bodyPr>
          <a:lstStyle/>
          <a:p>
            <a:r>
              <a:rPr lang="en-US" sz="2000" dirty="0">
                <a:solidFill>
                  <a:schemeClr val="bg1"/>
                </a:solidFill>
              </a:rPr>
              <a:t>CSS Styles</a:t>
            </a:r>
          </a:p>
        </p:txBody>
      </p:sp>
      <p:sp>
        <p:nvSpPr>
          <p:cNvPr id="15" name="TextBox 14"/>
          <p:cNvSpPr txBox="1"/>
          <p:nvPr/>
        </p:nvSpPr>
        <p:spPr>
          <a:xfrm>
            <a:off x="2800153" y="1865055"/>
            <a:ext cx="3663182" cy="2308324"/>
          </a:xfrm>
          <a:prstGeom prst="rect">
            <a:avLst/>
          </a:prstGeom>
          <a:solidFill>
            <a:schemeClr val="bg1"/>
          </a:solidFill>
          <a:ln>
            <a:solidFill>
              <a:schemeClr val="bg1">
                <a:lumMod val="50000"/>
              </a:schemeClr>
            </a:solidFill>
          </a:ln>
        </p:spPr>
        <p:txBody>
          <a:bodyPr wrap="none" rtlCol="0">
            <a:spAutoFit/>
          </a:bodyPr>
          <a:lstStyle/>
          <a:p>
            <a:r>
              <a:rPr lang="en-US" sz="1600" dirty="0" smtClean="0">
                <a:latin typeface="Consolas" panose="020B0609020204030204" pitchFamily="49" charset="0"/>
              </a:rPr>
              <a:t>.</a:t>
            </a:r>
            <a:r>
              <a:rPr lang="en-US" sz="1600" dirty="0">
                <a:latin typeface="Consolas" panose="020B0609020204030204" pitchFamily="49" charset="0"/>
              </a:rPr>
              <a:t>container </a:t>
            </a:r>
            <a:r>
              <a:rPr lang="en-US" sz="1600" dirty="0" smtClean="0">
                <a:latin typeface="Consolas" panose="020B0609020204030204" pitchFamily="49" charset="0"/>
              </a:rPr>
              <a:t>{</a:t>
            </a:r>
            <a:endParaRPr lang="en-US" sz="1600" dirty="0" smtClean="0">
              <a:solidFill>
                <a:srgbClr val="FF0000"/>
              </a:solidFill>
              <a:latin typeface="Consolas" panose="020B0609020204030204" pitchFamily="49" charset="0"/>
            </a:endParaRPr>
          </a:p>
          <a:p>
            <a:r>
              <a:rPr lang="en-US" sz="1600" dirty="0" smtClean="0">
                <a:solidFill>
                  <a:srgbClr val="FF0000"/>
                </a:solidFill>
                <a:latin typeface="Consolas" panose="020B0609020204030204" pitchFamily="49" charset="0"/>
              </a:rPr>
              <a:t>   </a:t>
            </a:r>
            <a:r>
              <a:rPr lang="en-US" sz="1600" dirty="0" smtClean="0">
                <a:latin typeface="Consolas" panose="020B0609020204030204" pitchFamily="49" charset="0"/>
              </a:rPr>
              <a:t>display: flex;</a:t>
            </a:r>
          </a:p>
          <a:p>
            <a:r>
              <a:rPr lang="en-US" sz="1600" dirty="0" smtClean="0">
                <a:solidFill>
                  <a:srgbClr val="FF0000"/>
                </a:solidFill>
                <a:latin typeface="Consolas" panose="020B0609020204030204" pitchFamily="49" charset="0"/>
              </a:rPr>
              <a:t>   flex-wrap</a:t>
            </a:r>
            <a:r>
              <a:rPr lang="en-US" sz="1600" dirty="0">
                <a:solidFill>
                  <a:srgbClr val="FF0000"/>
                </a:solidFill>
                <a:latin typeface="Consolas" panose="020B0609020204030204" pitchFamily="49" charset="0"/>
              </a:rPr>
              <a:t>: wrap;</a:t>
            </a:r>
            <a:endParaRPr lang="en-US" sz="1600" dirty="0" smtClean="0">
              <a:latin typeface="Consolas" panose="020B0609020204030204" pitchFamily="49" charset="0"/>
            </a:endParaRPr>
          </a:p>
          <a:p>
            <a:r>
              <a:rPr lang="en-US" sz="1600" dirty="0" smtClean="0">
                <a:latin typeface="Consolas" panose="020B0609020204030204" pitchFamily="49" charset="0"/>
              </a:rPr>
              <a:t>   border</a:t>
            </a:r>
            <a:r>
              <a:rPr lang="en-US" sz="1600" dirty="0">
                <a:latin typeface="Consolas" panose="020B0609020204030204" pitchFamily="49" charset="0"/>
              </a:rPr>
              <a:t>: 3px solid blue;</a:t>
            </a:r>
          </a:p>
          <a:p>
            <a:r>
              <a:rPr lang="en-US" sz="1600" dirty="0" smtClean="0">
                <a:latin typeface="Consolas" panose="020B0609020204030204" pitchFamily="49" charset="0"/>
              </a:rPr>
              <a:t>}</a:t>
            </a:r>
            <a:endParaRPr lang="en-US" sz="1600" dirty="0">
              <a:latin typeface="Consolas" panose="020B0609020204030204" pitchFamily="49" charset="0"/>
            </a:endParaRPr>
          </a:p>
          <a:p>
            <a:r>
              <a:rPr lang="en-US" sz="1600" dirty="0" smtClean="0">
                <a:latin typeface="Consolas" panose="020B0609020204030204" pitchFamily="49" charset="0"/>
              </a:rPr>
              <a:t>.item { flex: 1 1 100px; }</a:t>
            </a:r>
            <a:endParaRPr lang="en-US" sz="1600" dirty="0">
              <a:latin typeface="Consolas" panose="020B0609020204030204" pitchFamily="49" charset="0"/>
            </a:endParaRPr>
          </a:p>
          <a:p>
            <a:r>
              <a:rPr lang="en-US" sz="1600" dirty="0" smtClean="0">
                <a:latin typeface="Consolas" panose="020B0609020204030204" pitchFamily="49" charset="0"/>
              </a:rPr>
              <a:t>.</a:t>
            </a:r>
            <a:r>
              <a:rPr lang="en-US" sz="1600" dirty="0" err="1">
                <a:latin typeface="Consolas" panose="020B0609020204030204" pitchFamily="49" charset="0"/>
              </a:rPr>
              <a:t>item:nth-child</a:t>
            </a:r>
            <a:r>
              <a:rPr lang="en-US" sz="1600" dirty="0">
                <a:latin typeface="Consolas" panose="020B0609020204030204" pitchFamily="49" charset="0"/>
              </a:rPr>
              <a:t>(even) {</a:t>
            </a:r>
          </a:p>
          <a:p>
            <a:r>
              <a:rPr lang="en-US" sz="1600" dirty="0" smtClean="0">
                <a:latin typeface="Consolas" panose="020B0609020204030204" pitchFamily="49" charset="0"/>
              </a:rPr>
              <a:t>   </a:t>
            </a:r>
            <a:r>
              <a:rPr lang="en-US" sz="1600" dirty="0">
                <a:latin typeface="Consolas" panose="020B0609020204030204" pitchFamily="49" charset="0"/>
              </a:rPr>
              <a:t>background-color: </a:t>
            </a:r>
            <a:r>
              <a:rPr lang="en-US" sz="1600" dirty="0" err="1">
                <a:latin typeface="Consolas" panose="020B0609020204030204" pitchFamily="49" charset="0"/>
              </a:rPr>
              <a:t>lightblue</a:t>
            </a:r>
            <a:r>
              <a:rPr lang="en-US" sz="1600" dirty="0">
                <a:latin typeface="Consolas" panose="020B0609020204030204" pitchFamily="49" charset="0"/>
              </a:rPr>
              <a:t>;</a:t>
            </a:r>
          </a:p>
          <a:p>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9" name="Freeform 8"/>
          <p:cNvSpPr/>
          <p:nvPr/>
        </p:nvSpPr>
        <p:spPr bwMode="auto">
          <a:xfrm>
            <a:off x="5114106" y="1590117"/>
            <a:ext cx="1107584" cy="871037"/>
          </a:xfrm>
          <a:custGeom>
            <a:avLst/>
            <a:gdLst>
              <a:gd name="connsiteX0" fmla="*/ 1094705 w 1107584"/>
              <a:gd name="connsiteY0" fmla="*/ 0 h 1275008"/>
              <a:gd name="connsiteX1" fmla="*/ 1107584 w 1107584"/>
              <a:gd name="connsiteY1" fmla="*/ 1275008 h 1275008"/>
              <a:gd name="connsiteX2" fmla="*/ 0 w 1107584"/>
              <a:gd name="connsiteY2" fmla="*/ 1275008 h 1275008"/>
            </a:gdLst>
            <a:ahLst/>
            <a:cxnLst>
              <a:cxn ang="0">
                <a:pos x="connsiteX0" y="connsiteY0"/>
              </a:cxn>
              <a:cxn ang="0">
                <a:pos x="connsiteX1" y="connsiteY1"/>
              </a:cxn>
              <a:cxn ang="0">
                <a:pos x="connsiteX2" y="connsiteY2"/>
              </a:cxn>
            </a:cxnLst>
            <a:rect l="l" t="t" r="r" b="b"/>
            <a:pathLst>
              <a:path w="1107584" h="1275008">
                <a:moveTo>
                  <a:pt x="1094705" y="0"/>
                </a:moveTo>
                <a:lnTo>
                  <a:pt x="1107584" y="1275008"/>
                </a:lnTo>
                <a:lnTo>
                  <a:pt x="0" y="1275008"/>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246" y="4724400"/>
            <a:ext cx="343852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4747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th-TH" dirty="0" smtClean="0"/>
              <a:t>การจัดเนื้อหา </a:t>
            </a:r>
            <a:r>
              <a:rPr lang="en-US" dirty="0" smtClean="0"/>
              <a:t>Justify-content </a:t>
            </a:r>
            <a:r>
              <a:rPr lang="th-TH" dirty="0" smtClean="0"/>
              <a:t>ใน </a:t>
            </a:r>
            <a:r>
              <a:rPr lang="en-US" dirty="0" smtClean="0"/>
              <a:t>Container</a:t>
            </a:r>
            <a:endParaRPr lang="en-US" dirty="0"/>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7</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919073018"/>
              </p:ext>
            </p:extLst>
          </p:nvPr>
        </p:nvGraphicFramePr>
        <p:xfrm>
          <a:off x="228600" y="2030343"/>
          <a:ext cx="8759994" cy="2844600"/>
        </p:xfrm>
        <a:graphic>
          <a:graphicData uri="http://schemas.openxmlformats.org/drawingml/2006/table">
            <a:tbl>
              <a:tblPr bandRow="1">
                <a:tableStyleId>{5DA37D80-6434-44D0-A028-1B22A696006F}</a:tableStyleId>
              </a:tblPr>
              <a:tblGrid>
                <a:gridCol w="1627963">
                  <a:extLst>
                    <a:ext uri="{9D8B030D-6E8A-4147-A177-3AD203B41FA5}">
                      <a16:colId xmlns="" xmlns:a16="http://schemas.microsoft.com/office/drawing/2014/main" val="2607348319"/>
                    </a:ext>
                  </a:extLst>
                </a:gridCol>
                <a:gridCol w="7132031">
                  <a:extLst>
                    <a:ext uri="{9D8B030D-6E8A-4147-A177-3AD203B41FA5}">
                      <a16:colId xmlns="" xmlns:a16="http://schemas.microsoft.com/office/drawing/2014/main" val="2420928350"/>
                    </a:ext>
                  </a:extLst>
                </a:gridCol>
              </a:tblGrid>
              <a:tr h="455185">
                <a:tc>
                  <a:txBody>
                    <a:bodyPr/>
                    <a:lstStyle/>
                    <a:p>
                      <a:r>
                        <a:rPr lang="en-US" sz="1600" b="1" dirty="0" smtClean="0">
                          <a:latin typeface="Consolas" panose="020B0609020204030204" pitchFamily="49" charset="0"/>
                        </a:rPr>
                        <a:t>flex-start</a:t>
                      </a:r>
                      <a:endParaRPr lang="en-US" sz="1600" b="1" dirty="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effectLst/>
                        </a:rPr>
                        <a:t>aligns</a:t>
                      </a:r>
                      <a:r>
                        <a:rPr lang="th-TH" sz="2400" kern="1200" dirty="0" smtClean="0">
                          <a:effectLst/>
                        </a:rPr>
                        <a:t> ไว้ที่</a:t>
                      </a:r>
                      <a:r>
                        <a:rPr lang="en-US" sz="2400" kern="1200" dirty="0" smtClean="0">
                          <a:effectLst/>
                        </a:rPr>
                        <a:t> start line </a:t>
                      </a:r>
                      <a:r>
                        <a:rPr lang="th-TH" sz="2400" kern="1200" dirty="0" smtClean="0">
                          <a:effectLst/>
                        </a:rPr>
                        <a:t>ของ</a:t>
                      </a:r>
                      <a:r>
                        <a:rPr lang="en-US" sz="2400" kern="1200" dirty="0" smtClean="0">
                          <a:effectLst/>
                        </a:rPr>
                        <a:t> flex </a:t>
                      </a:r>
                      <a:r>
                        <a:rPr lang="en-US" sz="2400" kern="1200" dirty="0">
                          <a:effectLst/>
                        </a:rPr>
                        <a:t>container</a:t>
                      </a:r>
                      <a:endParaRPr lang="en-US" sz="2400" b="0" i="0" kern="1200" dirty="0">
                        <a:solidFill>
                          <a:schemeClr val="tx1"/>
                        </a:solidFill>
                        <a:effectLst/>
                        <a:latin typeface="+mn-lt"/>
                        <a:ea typeface="+mn-ea"/>
                        <a:cs typeface="+mn-cs"/>
                      </a:endParaRPr>
                    </a:p>
                  </a:txBody>
                  <a:tcPr/>
                </a:tc>
                <a:extLst>
                  <a:ext uri="{0D108BD9-81ED-4DB2-BD59-A6C34878D82A}">
                    <a16:rowId xmlns="" xmlns:a16="http://schemas.microsoft.com/office/drawing/2014/main" val="478174623"/>
                  </a:ext>
                </a:extLst>
              </a:tr>
              <a:tr h="455185">
                <a:tc>
                  <a:txBody>
                    <a:bodyPr/>
                    <a:lstStyle/>
                    <a:p>
                      <a:r>
                        <a:rPr lang="en-US" sz="1600" b="1" dirty="0" smtClean="0">
                          <a:latin typeface="Consolas" panose="020B0609020204030204" pitchFamily="49" charset="0"/>
                        </a:rPr>
                        <a:t>flex-end</a:t>
                      </a:r>
                      <a:endParaRPr lang="en-US" sz="1600" b="1" dirty="0">
                        <a:latin typeface="Consolas" panose="020B0609020204030204" pitchFamily="49" charset="0"/>
                      </a:endParaRPr>
                    </a:p>
                  </a:txBody>
                  <a:tcPr/>
                </a:tc>
                <a:tc>
                  <a:txBody>
                    <a:bodyPr/>
                    <a:lstStyle/>
                    <a:p>
                      <a:r>
                        <a:rPr lang="en-US" sz="2400" kern="1200" dirty="0">
                          <a:effectLst/>
                        </a:rPr>
                        <a:t>aligns </a:t>
                      </a:r>
                      <a:r>
                        <a:rPr lang="th-TH" sz="2400" kern="1200" dirty="0" smtClean="0">
                          <a:effectLst/>
                        </a:rPr>
                        <a:t>ไว้ที่</a:t>
                      </a:r>
                      <a:r>
                        <a:rPr lang="en-US" sz="2400" kern="1200" dirty="0" smtClean="0">
                          <a:effectLst/>
                        </a:rPr>
                        <a:t> end</a:t>
                      </a:r>
                      <a:r>
                        <a:rPr lang="en-US" sz="2400" kern="1200" baseline="0" dirty="0" smtClean="0">
                          <a:effectLst/>
                        </a:rPr>
                        <a:t> line </a:t>
                      </a:r>
                      <a:r>
                        <a:rPr lang="th-TH" sz="2400" kern="1200" dirty="0" smtClean="0">
                          <a:effectLst/>
                        </a:rPr>
                        <a:t>ของ</a:t>
                      </a:r>
                      <a:r>
                        <a:rPr lang="en-US" sz="2400" kern="1200" dirty="0" smtClean="0">
                          <a:effectLst/>
                        </a:rPr>
                        <a:t> flex </a:t>
                      </a:r>
                      <a:r>
                        <a:rPr lang="en-US" sz="2400" kern="1200" dirty="0">
                          <a:effectLst/>
                        </a:rPr>
                        <a:t>container</a:t>
                      </a:r>
                      <a:endParaRPr lang="en-US" sz="2400" dirty="0"/>
                    </a:p>
                  </a:txBody>
                  <a:tcPr/>
                </a:tc>
                <a:extLst>
                  <a:ext uri="{0D108BD9-81ED-4DB2-BD59-A6C34878D82A}">
                    <a16:rowId xmlns="" xmlns:a16="http://schemas.microsoft.com/office/drawing/2014/main" val="3877283894"/>
                  </a:ext>
                </a:extLst>
              </a:tr>
              <a:tr h="455185">
                <a:tc>
                  <a:txBody>
                    <a:bodyPr/>
                    <a:lstStyle/>
                    <a:p>
                      <a:r>
                        <a:rPr lang="en-US" sz="1600" b="1" dirty="0">
                          <a:latin typeface="Consolas" panose="020B0609020204030204" pitchFamily="49" charset="0"/>
                        </a:rPr>
                        <a:t>center</a:t>
                      </a:r>
                    </a:p>
                  </a:txBody>
                  <a:tcPr/>
                </a:tc>
                <a:tc>
                  <a:txBody>
                    <a:bodyPr/>
                    <a:lstStyle/>
                    <a:p>
                      <a:r>
                        <a:rPr lang="en-US" sz="2400" kern="1200" dirty="0">
                          <a:effectLst/>
                        </a:rPr>
                        <a:t>aligns </a:t>
                      </a:r>
                      <a:r>
                        <a:rPr lang="th-TH" sz="2400" kern="1200" dirty="0" smtClean="0">
                          <a:effectLst/>
                        </a:rPr>
                        <a:t>ไว้ตรางกลาง (</a:t>
                      </a:r>
                      <a:r>
                        <a:rPr lang="en-US" sz="2400" kern="1200" dirty="0" smtClean="0">
                          <a:effectLst/>
                        </a:rPr>
                        <a:t>center</a:t>
                      </a:r>
                      <a:r>
                        <a:rPr lang="th-TH" sz="2400" kern="1200" dirty="0" smtClean="0">
                          <a:effectLst/>
                        </a:rPr>
                        <a:t>) ของ</a:t>
                      </a:r>
                      <a:r>
                        <a:rPr lang="en-US" sz="2400" kern="1200" dirty="0" smtClean="0">
                          <a:effectLst/>
                        </a:rPr>
                        <a:t> </a:t>
                      </a:r>
                      <a:r>
                        <a:rPr lang="en-US" sz="2400" kern="1200" dirty="0" err="1" smtClean="0">
                          <a:effectLst/>
                        </a:rPr>
                        <a:t>flexcontainer</a:t>
                      </a:r>
                      <a:endParaRPr lang="en-US" sz="2400" dirty="0"/>
                    </a:p>
                  </a:txBody>
                  <a:tcPr/>
                </a:tc>
                <a:extLst>
                  <a:ext uri="{0D108BD9-81ED-4DB2-BD59-A6C34878D82A}">
                    <a16:rowId xmlns="" xmlns:a16="http://schemas.microsoft.com/office/drawing/2014/main" val="3442456116"/>
                  </a:ext>
                </a:extLst>
              </a:tr>
              <a:tr h="465600">
                <a:tc>
                  <a:txBody>
                    <a:bodyPr/>
                    <a:lstStyle/>
                    <a:p>
                      <a:r>
                        <a:rPr lang="en-US" sz="1600" b="1" dirty="0">
                          <a:latin typeface="Consolas" panose="020B0609020204030204" pitchFamily="49" charset="0"/>
                        </a:rPr>
                        <a:t>space-around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sz="2400" kern="1200" dirty="0" smtClean="0">
                          <a:effectLst/>
                        </a:rPr>
                        <a:t>วางให้มีช่องว่างระหว่างแต่ละ</a:t>
                      </a:r>
                      <a:r>
                        <a:rPr lang="en-US" sz="2400" kern="1200" dirty="0" smtClean="0">
                          <a:effectLst/>
                        </a:rPr>
                        <a:t>flex item</a:t>
                      </a:r>
                      <a:r>
                        <a:rPr lang="th-TH" sz="2400" kern="1200" dirty="0" smtClean="0">
                          <a:effectLst/>
                        </a:rPr>
                        <a:t> เท่า ๆ กัน โดยมีช่องว่าง</a:t>
                      </a:r>
                      <a:r>
                        <a:rPr lang="en-US" sz="2400" kern="1200" baseline="0" dirty="0" smtClean="0">
                          <a:effectLst/>
                        </a:rPr>
                        <a:t> ½ </a:t>
                      </a:r>
                      <a:r>
                        <a:rPr lang="en-US" sz="2400" kern="1200" dirty="0" smtClean="0">
                          <a:effectLst/>
                        </a:rPr>
                        <a:t>spaces </a:t>
                      </a:r>
                      <a:r>
                        <a:rPr lang="th-TH" sz="2400" kern="1200" dirty="0" smtClean="0">
                          <a:effectLst/>
                        </a:rPr>
                        <a:t>ที่ซ้าย</a:t>
                      </a:r>
                      <a:r>
                        <a:rPr lang="en-US" sz="2400" kern="1200" dirty="0" smtClean="0">
                          <a:effectLst/>
                        </a:rPr>
                        <a:t>-</a:t>
                      </a:r>
                      <a:r>
                        <a:rPr lang="th-TH" sz="2400" kern="1200" dirty="0" smtClean="0">
                          <a:effectLst/>
                        </a:rPr>
                        <a:t>ขวา</a:t>
                      </a:r>
                      <a:endParaRPr lang="en-US" sz="2400" b="0" i="0" kern="1200" dirty="0">
                        <a:solidFill>
                          <a:schemeClr val="tx1"/>
                        </a:solidFill>
                        <a:effectLst/>
                        <a:latin typeface="+mn-lt"/>
                        <a:ea typeface="+mn-ea"/>
                        <a:cs typeface="+mn-cs"/>
                      </a:endParaRPr>
                    </a:p>
                  </a:txBody>
                  <a:tcPr/>
                </a:tc>
                <a:extLst>
                  <a:ext uri="{0D108BD9-81ED-4DB2-BD59-A6C34878D82A}">
                    <a16:rowId xmlns="" xmlns:a16="http://schemas.microsoft.com/office/drawing/2014/main" val="3119338199"/>
                  </a:ext>
                </a:extLst>
              </a:tr>
              <a:tr h="550200">
                <a:tc>
                  <a:txBody>
                    <a:bodyPr/>
                    <a:lstStyle/>
                    <a:p>
                      <a:r>
                        <a:rPr lang="en-US" sz="1600" b="1" dirty="0">
                          <a:latin typeface="Consolas" panose="020B0609020204030204" pitchFamily="49" charset="0"/>
                        </a:rPr>
                        <a:t>space-between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sz="2400" kern="1200" dirty="0" smtClean="0">
                          <a:effectLst/>
                        </a:rPr>
                        <a:t>วางให้มีช่องว่างระหว่างแต่ละ</a:t>
                      </a:r>
                      <a:r>
                        <a:rPr lang="en-US" sz="2400" kern="1200" baseline="0" dirty="0" smtClean="0">
                          <a:effectLst/>
                        </a:rPr>
                        <a:t> flex</a:t>
                      </a:r>
                      <a:r>
                        <a:rPr lang="en-US" sz="2400" kern="1200" dirty="0" smtClean="0">
                          <a:effectLst/>
                        </a:rPr>
                        <a:t> item</a:t>
                      </a:r>
                      <a:r>
                        <a:rPr lang="th-TH" sz="2400" kern="1200" dirty="0" smtClean="0">
                          <a:effectLst/>
                        </a:rPr>
                        <a:t> เท่า ๆ กัน โดย</a:t>
                      </a:r>
                      <a:r>
                        <a:rPr lang="th-TH" sz="2400" u="sng" kern="1200" dirty="0" smtClean="0">
                          <a:effectLst/>
                        </a:rPr>
                        <a:t>ไม่</a:t>
                      </a:r>
                      <a:r>
                        <a:rPr lang="th-TH" sz="2400" kern="1200" dirty="0" smtClean="0">
                          <a:effectLst/>
                        </a:rPr>
                        <a:t>มีช่องว่างที่ด้านซ้าย</a:t>
                      </a:r>
                      <a:r>
                        <a:rPr lang="en-US" sz="2400" kern="1200" dirty="0" smtClean="0">
                          <a:effectLst/>
                        </a:rPr>
                        <a:t>-</a:t>
                      </a:r>
                      <a:r>
                        <a:rPr lang="th-TH" sz="2400" kern="1200" dirty="0" smtClean="0">
                          <a:effectLst/>
                        </a:rPr>
                        <a:t>ขวา</a:t>
                      </a:r>
                      <a:endParaRPr lang="en-US" sz="2400" b="0" i="0" kern="1200" dirty="0">
                        <a:solidFill>
                          <a:schemeClr val="tx1"/>
                        </a:solidFill>
                        <a:effectLst/>
                        <a:latin typeface="+mn-lt"/>
                        <a:ea typeface="+mn-ea"/>
                        <a:cs typeface="+mn-cs"/>
                      </a:endParaRPr>
                    </a:p>
                  </a:txBody>
                  <a:tcPr/>
                </a:tc>
                <a:extLst>
                  <a:ext uri="{0D108BD9-81ED-4DB2-BD59-A6C34878D82A}">
                    <a16:rowId xmlns="" xmlns:a16="http://schemas.microsoft.com/office/drawing/2014/main" val="1047428216"/>
                  </a:ext>
                </a:extLst>
              </a:tr>
              <a:tr h="433257">
                <a:tc>
                  <a:txBody>
                    <a:bodyPr/>
                    <a:lstStyle/>
                    <a:p>
                      <a:r>
                        <a:rPr lang="en-US" sz="1600" b="1" dirty="0">
                          <a:latin typeface="Consolas" panose="020B0609020204030204" pitchFamily="49" charset="0"/>
                        </a:rPr>
                        <a:t>space-evenly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sz="2400" kern="1200" dirty="0" smtClean="0">
                          <a:effectLst/>
                        </a:rPr>
                        <a:t>วางให้มีช่องว่างซ้าย</a:t>
                      </a:r>
                      <a:r>
                        <a:rPr lang="en-US" sz="2400" kern="1200" dirty="0" smtClean="0">
                          <a:effectLst/>
                        </a:rPr>
                        <a:t>-</a:t>
                      </a:r>
                      <a:r>
                        <a:rPr lang="th-TH" sz="2400" kern="1200" dirty="0" smtClean="0">
                          <a:effectLst/>
                        </a:rPr>
                        <a:t>ขวา</a:t>
                      </a:r>
                      <a:r>
                        <a:rPr lang="th-TH" sz="2400" kern="1200" baseline="0" dirty="0" smtClean="0">
                          <a:effectLst/>
                        </a:rPr>
                        <a:t> และ</a:t>
                      </a:r>
                      <a:r>
                        <a:rPr lang="th-TH" sz="2400" kern="1200" dirty="0" smtClean="0">
                          <a:effectLst/>
                        </a:rPr>
                        <a:t>ระหว่างแต่ละ</a:t>
                      </a:r>
                      <a:r>
                        <a:rPr lang="en-US" sz="2400" kern="1200" dirty="0" smtClean="0">
                          <a:effectLst/>
                        </a:rPr>
                        <a:t>flex item</a:t>
                      </a:r>
                      <a:r>
                        <a:rPr lang="th-TH" sz="2400" kern="1200" dirty="0" smtClean="0">
                          <a:effectLst/>
                        </a:rPr>
                        <a:t> เท่า ๆ กัน</a:t>
                      </a:r>
                      <a:endParaRPr lang="en-US" sz="2400" b="0" i="0" kern="1200" dirty="0">
                        <a:solidFill>
                          <a:schemeClr val="tx1"/>
                        </a:solidFill>
                        <a:effectLst/>
                        <a:latin typeface="+mn-lt"/>
                        <a:ea typeface="+mn-ea"/>
                        <a:cs typeface="+mn-cs"/>
                      </a:endParaRPr>
                    </a:p>
                  </a:txBody>
                  <a:tcPr/>
                </a:tc>
                <a:extLst>
                  <a:ext uri="{0D108BD9-81ED-4DB2-BD59-A6C34878D82A}">
                    <a16:rowId xmlns="" xmlns:a16="http://schemas.microsoft.com/office/drawing/2014/main" val="2321019492"/>
                  </a:ext>
                </a:extLst>
              </a:tr>
            </a:tbl>
          </a:graphicData>
        </a:graphic>
      </p:graphicFrame>
      <p:sp>
        <p:nvSpPr>
          <p:cNvPr id="9" name="TextBox 8"/>
          <p:cNvSpPr txBox="1"/>
          <p:nvPr/>
        </p:nvSpPr>
        <p:spPr>
          <a:xfrm>
            <a:off x="4572000" y="1268343"/>
            <a:ext cx="4416594" cy="400110"/>
          </a:xfrm>
          <a:prstGeom prst="rect">
            <a:avLst/>
          </a:prstGeom>
          <a:noFill/>
        </p:spPr>
        <p:txBody>
          <a:bodyPr wrap="none" rtlCol="0">
            <a:spAutoFit/>
          </a:bodyPr>
          <a:lstStyle/>
          <a:p>
            <a:r>
              <a:rPr lang="en-US" sz="2000" dirty="0">
                <a:latin typeface="Consolas" panose="020B0609020204030204" pitchFamily="49" charset="0"/>
              </a:rPr>
              <a:t>justify-content: (</a:t>
            </a:r>
            <a:r>
              <a:rPr lang="en-US" sz="2000" i="1" dirty="0">
                <a:latin typeface="Consolas" panose="020B0609020204030204" pitchFamily="49" charset="0"/>
              </a:rPr>
              <a:t>column axis</a:t>
            </a:r>
            <a:r>
              <a:rPr lang="en-US" sz="2000" dirty="0" smtClean="0">
                <a:latin typeface="Consolas" panose="020B0609020204030204" pitchFamily="49" charset="0"/>
              </a:rPr>
              <a:t>)</a:t>
            </a:r>
            <a:endParaRPr lang="en-US" sz="2000" dirty="0">
              <a:latin typeface="Consolas" panose="020B0609020204030204" pitchFamily="49" charset="0"/>
            </a:endParaRPr>
          </a:p>
        </p:txBody>
      </p:sp>
    </p:spTree>
    <p:extLst>
      <p:ext uri="{BB962C8B-B14F-4D97-AF65-F5344CB8AC3E}">
        <p14:creationId xmlns:p14="http://schemas.microsoft.com/office/powerpoint/2010/main" val="3134912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ตัวอย่างการจัด </a:t>
            </a:r>
            <a:r>
              <a:rPr lang="en-US" dirty="0" smtClean="0"/>
              <a:t>justify-content (1)</a:t>
            </a:r>
            <a:endParaRPr lang="en-US" dirty="0"/>
          </a:p>
        </p:txBody>
      </p:sp>
      <p:sp>
        <p:nvSpPr>
          <p:cNvPr id="3" name="Date Placeholder 2"/>
          <p:cNvSpPr>
            <a:spLocks noGrp="1"/>
          </p:cNvSpPr>
          <p:nvPr>
            <p:ph type="dt" sz="half" idx="10"/>
          </p:nvPr>
        </p:nvSpPr>
        <p:spPr/>
        <p:txBody>
          <a:bodyPr/>
          <a:lstStyle/>
          <a:p>
            <a:pPr>
              <a:defRPr/>
            </a:pPr>
            <a:r>
              <a:rPr lang="en-US" smtClean="0"/>
              <a:t>Lecture 05</a:t>
            </a:r>
            <a:endParaRPr lang="en-US" altLang="en-US" dirty="0"/>
          </a:p>
        </p:txBody>
      </p:sp>
      <p:sp>
        <p:nvSpPr>
          <p:cNvPr id="4" name="Footer Placeholder 3"/>
          <p:cNvSpPr>
            <a:spLocks noGrp="1"/>
          </p:cNvSpPr>
          <p:nvPr>
            <p:ph type="ftr" sz="quarter" idx="11"/>
          </p:nvPr>
        </p:nvSpPr>
        <p:spPr/>
        <p:txBody>
          <a:bodyPr/>
          <a:lstStyle/>
          <a:p>
            <a:pPr>
              <a:defRPr/>
            </a:pPr>
            <a:r>
              <a:rPr lang="en-US" smtClean="0"/>
              <a:t>CS 485 Web ApplicationDevelopment © 2016 by Y. Temtanapat</a:t>
            </a:r>
            <a:endParaRPr lang="en-US" sz="2000" dirty="0"/>
          </a:p>
        </p:txBody>
      </p:sp>
      <p:sp>
        <p:nvSpPr>
          <p:cNvPr id="5" name="Slide Number Placeholder 4"/>
          <p:cNvSpPr>
            <a:spLocks noGrp="1"/>
          </p:cNvSpPr>
          <p:nvPr>
            <p:ph type="sldNum" sz="quarter" idx="12"/>
          </p:nvPr>
        </p:nvSpPr>
        <p:spPr/>
        <p:txBody>
          <a:bodyPr/>
          <a:lstStyle/>
          <a:p>
            <a:pPr>
              <a:defRPr/>
            </a:pPr>
            <a:r>
              <a:rPr lang="en-US" smtClean="0"/>
              <a:t> </a:t>
            </a:r>
            <a:fld id="{117323DF-8D7B-41E2-B0D5-4A6E231CC827}" type="slidenum">
              <a:rPr lang="en-US" smtClean="0"/>
              <a:pPr>
                <a:defRPr/>
              </a:pPr>
              <a:t>8</a:t>
            </a:fld>
            <a:endParaRPr lang="en-US"/>
          </a:p>
        </p:txBody>
      </p:sp>
      <p:sp>
        <p:nvSpPr>
          <p:cNvPr id="6" name="Rectangle 5"/>
          <p:cNvSpPr/>
          <p:nvPr/>
        </p:nvSpPr>
        <p:spPr>
          <a:xfrm>
            <a:off x="4798236" y="1466910"/>
            <a:ext cx="4117163" cy="1569660"/>
          </a:xfrm>
          <a:prstGeom prst="rect">
            <a:avLst/>
          </a:prstGeom>
          <a:solidFill>
            <a:schemeClr val="bg1"/>
          </a:solidFill>
          <a:ln>
            <a:solidFill>
              <a:schemeClr val="tx1">
                <a:lumMod val="50000"/>
                <a:lumOff val="50000"/>
              </a:schemeClr>
            </a:solidFill>
          </a:ln>
        </p:spPr>
        <p:txBody>
          <a:bodyPr wrap="square">
            <a:spAutoFit/>
          </a:bodyPr>
          <a:lstStyle/>
          <a:p>
            <a:r>
              <a:rPr lang="en-US" sz="1600" dirty="0">
                <a:latin typeface="Consolas" panose="020B0609020204030204" pitchFamily="49" charset="0"/>
              </a:rPr>
              <a:t>.container {</a:t>
            </a:r>
          </a:p>
          <a:p>
            <a:r>
              <a:rPr lang="en-US" sz="1600" dirty="0">
                <a:latin typeface="Consolas" panose="020B0609020204030204" pitchFamily="49" charset="0"/>
              </a:rPr>
              <a:t>   display: flex;</a:t>
            </a:r>
          </a:p>
          <a:p>
            <a:r>
              <a:rPr lang="en-US" sz="1600" dirty="0" smtClean="0">
                <a:latin typeface="Consolas" panose="020B0609020204030204" pitchFamily="49" charset="0"/>
              </a:rPr>
              <a:t>   border</a:t>
            </a:r>
            <a:r>
              <a:rPr lang="en-US" sz="1600" dirty="0">
                <a:latin typeface="Consolas" panose="020B0609020204030204" pitchFamily="49" charset="0"/>
              </a:rPr>
              <a:t>: 3px solid blue;</a:t>
            </a:r>
          </a:p>
          <a:p>
            <a:r>
              <a:rPr lang="en-US" sz="1600">
                <a:solidFill>
                  <a:srgbClr val="FF0000"/>
                </a:solidFill>
                <a:latin typeface="Consolas" panose="020B0609020204030204" pitchFamily="49" charset="0"/>
              </a:rPr>
              <a:t>   </a:t>
            </a:r>
            <a:r>
              <a:rPr lang="en-US" sz="1600" smtClean="0">
                <a:solidFill>
                  <a:srgbClr val="FF0000"/>
                </a:solidFill>
                <a:latin typeface="Consolas" panose="020B0609020204030204" pitchFamily="49" charset="0"/>
              </a:rPr>
              <a:t>justify-content: flex-start;</a:t>
            </a:r>
            <a:endParaRPr lang="en-US" sz="1600" dirty="0">
              <a:solidFill>
                <a:srgbClr val="FF0000"/>
              </a:solidFill>
              <a:latin typeface="Consolas" panose="020B0609020204030204" pitchFamily="49" charset="0"/>
            </a:endParaRPr>
          </a:p>
          <a:p>
            <a:r>
              <a:rPr lang="en-US" sz="1600" dirty="0">
                <a:latin typeface="Consolas" panose="020B0609020204030204" pitchFamily="49" charset="0"/>
              </a:rPr>
              <a:t>}</a:t>
            </a:r>
          </a:p>
          <a:p>
            <a:r>
              <a:rPr lang="en-US" sz="1600" dirty="0">
                <a:latin typeface="Consolas" panose="020B0609020204030204" pitchFamily="49" charset="0"/>
              </a:rPr>
              <a:t>.item { width: 30%; }</a:t>
            </a:r>
          </a:p>
        </p:txBody>
      </p:sp>
      <p:sp>
        <p:nvSpPr>
          <p:cNvPr id="9" name="TextBox 8"/>
          <p:cNvSpPr txBox="1"/>
          <p:nvPr/>
        </p:nvSpPr>
        <p:spPr>
          <a:xfrm>
            <a:off x="4800599" y="1066800"/>
            <a:ext cx="1483098" cy="400110"/>
          </a:xfrm>
          <a:prstGeom prst="rect">
            <a:avLst/>
          </a:prstGeom>
          <a:solidFill>
            <a:schemeClr val="accent4"/>
          </a:solidFill>
        </p:spPr>
        <p:txBody>
          <a:bodyPr wrap="none" rtlCol="0">
            <a:spAutoFit/>
          </a:bodyPr>
          <a:lstStyle>
            <a:defPPr>
              <a:defRPr lang="en-US"/>
            </a:defPPr>
            <a:lvl1pPr>
              <a:defRPr sz="2000">
                <a:solidFill>
                  <a:schemeClr val="bg1"/>
                </a:solidFill>
              </a:defRPr>
            </a:lvl1pPr>
          </a:lstStyle>
          <a:p>
            <a:r>
              <a:rPr lang="en-US" dirty="0"/>
              <a:t>CSS Styles</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0" y="2200224"/>
            <a:ext cx="492442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Group 13"/>
          <p:cNvGrpSpPr/>
          <p:nvPr/>
        </p:nvGrpSpPr>
        <p:grpSpPr>
          <a:xfrm>
            <a:off x="138027" y="3224212"/>
            <a:ext cx="8843203" cy="390525"/>
            <a:chOff x="29990" y="3224212"/>
            <a:chExt cx="8843203" cy="390525"/>
          </a:xfrm>
        </p:grpSpPr>
        <p:sp>
          <p:nvSpPr>
            <p:cNvPr id="7" name="Rectangle 6"/>
            <p:cNvSpPr/>
            <p:nvPr/>
          </p:nvSpPr>
          <p:spPr>
            <a:xfrm>
              <a:off x="4975880" y="3250197"/>
              <a:ext cx="3897313" cy="338554"/>
            </a:xfrm>
            <a:prstGeom prst="rect">
              <a:avLst/>
            </a:prstGeom>
          </p:spPr>
          <p:txBody>
            <a:bodyPr wrap="square">
              <a:spAutoFit/>
            </a:bodyPr>
            <a:lstStyle/>
            <a:p>
              <a:r>
                <a:rPr lang="en-US" sz="1600" dirty="0">
                  <a:solidFill>
                    <a:srgbClr val="FF0000"/>
                  </a:solidFill>
                  <a:latin typeface="Consolas" panose="020B0609020204030204" pitchFamily="49" charset="0"/>
                </a:rPr>
                <a:t>justify-content: </a:t>
              </a:r>
              <a:r>
                <a:rPr lang="en-US" sz="1600" dirty="0" smtClean="0">
                  <a:solidFill>
                    <a:srgbClr val="FF0000"/>
                  </a:solidFill>
                  <a:latin typeface="Consolas" panose="020B0609020204030204" pitchFamily="49" charset="0"/>
                </a:rPr>
                <a:t>flex-end;</a:t>
              </a:r>
              <a:endParaRPr lang="en-US" dirty="0"/>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0" y="3224212"/>
              <a:ext cx="49339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 name="Group 12"/>
          <p:cNvGrpSpPr/>
          <p:nvPr/>
        </p:nvGrpSpPr>
        <p:grpSpPr>
          <a:xfrm>
            <a:off x="147552" y="3785053"/>
            <a:ext cx="8824153" cy="409575"/>
            <a:chOff x="49040" y="3733800"/>
            <a:chExt cx="8824153" cy="409575"/>
          </a:xfrm>
        </p:grpSpPr>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40" y="3733800"/>
              <a:ext cx="49149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4975880" y="3769310"/>
              <a:ext cx="3897313" cy="338554"/>
            </a:xfrm>
            <a:prstGeom prst="rect">
              <a:avLst/>
            </a:prstGeom>
          </p:spPr>
          <p:txBody>
            <a:bodyPr wrap="square">
              <a:spAutoFit/>
            </a:bodyPr>
            <a:lstStyle/>
            <a:p>
              <a:r>
                <a:rPr lang="en-US" sz="1600" dirty="0">
                  <a:solidFill>
                    <a:srgbClr val="FF0000"/>
                  </a:solidFill>
                  <a:latin typeface="Consolas" panose="020B0609020204030204" pitchFamily="49" charset="0"/>
                </a:rPr>
                <a:t>justify-content: </a:t>
              </a:r>
              <a:r>
                <a:rPr lang="en-US" sz="1600" dirty="0" smtClean="0">
                  <a:solidFill>
                    <a:srgbClr val="FF0000"/>
                  </a:solidFill>
                  <a:latin typeface="Consolas" panose="020B0609020204030204" pitchFamily="49" charset="0"/>
                </a:rPr>
                <a:t>center;</a:t>
              </a:r>
              <a:endParaRPr lang="en-US" dirty="0"/>
            </a:p>
          </p:txBody>
        </p:sp>
      </p:grpSp>
      <p:grpSp>
        <p:nvGrpSpPr>
          <p:cNvPr id="12" name="Group 11"/>
          <p:cNvGrpSpPr/>
          <p:nvPr/>
        </p:nvGrpSpPr>
        <p:grpSpPr>
          <a:xfrm>
            <a:off x="147552" y="4364944"/>
            <a:ext cx="8824153" cy="409575"/>
            <a:chOff x="49040" y="4214396"/>
            <a:chExt cx="8824153" cy="409575"/>
          </a:xfrm>
        </p:grpSpPr>
        <p:pic>
          <p:nvPicPr>
            <p:cNvPr id="819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40" y="4214396"/>
              <a:ext cx="49149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p:cNvSpPr/>
            <p:nvPr/>
          </p:nvSpPr>
          <p:spPr>
            <a:xfrm>
              <a:off x="4975880" y="4249906"/>
              <a:ext cx="3897313" cy="338554"/>
            </a:xfrm>
            <a:prstGeom prst="rect">
              <a:avLst/>
            </a:prstGeom>
          </p:spPr>
          <p:txBody>
            <a:bodyPr wrap="square">
              <a:spAutoFit/>
            </a:bodyPr>
            <a:lstStyle/>
            <a:p>
              <a:r>
                <a:rPr lang="en-US" sz="1600" dirty="0">
                  <a:solidFill>
                    <a:srgbClr val="FF0000"/>
                  </a:solidFill>
                  <a:latin typeface="Consolas" panose="020B0609020204030204" pitchFamily="49" charset="0"/>
                </a:rPr>
                <a:t>justify-content: </a:t>
              </a:r>
              <a:r>
                <a:rPr lang="en-US" sz="1600" dirty="0" smtClean="0">
                  <a:solidFill>
                    <a:srgbClr val="FF0000"/>
                  </a:solidFill>
                  <a:latin typeface="Consolas" panose="020B0609020204030204" pitchFamily="49" charset="0"/>
                </a:rPr>
                <a:t>space-around;</a:t>
              </a:r>
              <a:endParaRPr lang="en-US" dirty="0"/>
            </a:p>
          </p:txBody>
        </p:sp>
      </p:grpSp>
      <p:grpSp>
        <p:nvGrpSpPr>
          <p:cNvPr id="10" name="Group 9"/>
          <p:cNvGrpSpPr/>
          <p:nvPr/>
        </p:nvGrpSpPr>
        <p:grpSpPr>
          <a:xfrm>
            <a:off x="127656" y="5505675"/>
            <a:ext cx="8863944" cy="409575"/>
            <a:chOff x="51455" y="5262979"/>
            <a:chExt cx="8863944" cy="409575"/>
          </a:xfrm>
        </p:grpSpPr>
        <p:sp>
          <p:nvSpPr>
            <p:cNvPr id="16" name="Rectangle 15"/>
            <p:cNvSpPr/>
            <p:nvPr/>
          </p:nvSpPr>
          <p:spPr>
            <a:xfrm>
              <a:off x="5018086" y="5298489"/>
              <a:ext cx="3897313" cy="338554"/>
            </a:xfrm>
            <a:prstGeom prst="rect">
              <a:avLst/>
            </a:prstGeom>
          </p:spPr>
          <p:txBody>
            <a:bodyPr wrap="square">
              <a:spAutoFit/>
            </a:bodyPr>
            <a:lstStyle/>
            <a:p>
              <a:r>
                <a:rPr lang="en-US" sz="1600" dirty="0">
                  <a:solidFill>
                    <a:srgbClr val="FF0000"/>
                  </a:solidFill>
                  <a:latin typeface="Consolas" panose="020B0609020204030204" pitchFamily="49" charset="0"/>
                </a:rPr>
                <a:t>justify-content: </a:t>
              </a:r>
              <a:r>
                <a:rPr lang="en-US" sz="1600" dirty="0" smtClean="0">
                  <a:solidFill>
                    <a:srgbClr val="FF0000"/>
                  </a:solidFill>
                  <a:latin typeface="Consolas" panose="020B0609020204030204" pitchFamily="49" charset="0"/>
                </a:rPr>
                <a:t>space-evenly;</a:t>
              </a:r>
              <a:endParaRPr lang="en-US" dirty="0"/>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55" y="5262979"/>
              <a:ext cx="4924425" cy="409575"/>
            </a:xfrm>
            <a:prstGeom prst="rect">
              <a:avLst/>
            </a:prstGeom>
          </p:spPr>
        </p:pic>
      </p:grpSp>
      <p:grpSp>
        <p:nvGrpSpPr>
          <p:cNvPr id="11" name="Group 10"/>
          <p:cNvGrpSpPr/>
          <p:nvPr/>
        </p:nvGrpSpPr>
        <p:grpSpPr>
          <a:xfrm>
            <a:off x="127656" y="4944835"/>
            <a:ext cx="8863944" cy="390525"/>
            <a:chOff x="51455" y="4748629"/>
            <a:chExt cx="8863944" cy="390525"/>
          </a:xfrm>
        </p:grpSpPr>
        <p:sp>
          <p:nvSpPr>
            <p:cNvPr id="19" name="Rectangle 18"/>
            <p:cNvSpPr/>
            <p:nvPr/>
          </p:nvSpPr>
          <p:spPr>
            <a:xfrm>
              <a:off x="5018086" y="4774614"/>
              <a:ext cx="3897313" cy="338554"/>
            </a:xfrm>
            <a:prstGeom prst="rect">
              <a:avLst/>
            </a:prstGeom>
          </p:spPr>
          <p:txBody>
            <a:bodyPr wrap="square">
              <a:spAutoFit/>
            </a:bodyPr>
            <a:lstStyle/>
            <a:p>
              <a:r>
                <a:rPr lang="en-US" sz="1600" dirty="0">
                  <a:solidFill>
                    <a:srgbClr val="FF0000"/>
                  </a:solidFill>
                  <a:latin typeface="Consolas" panose="020B0609020204030204" pitchFamily="49" charset="0"/>
                </a:rPr>
                <a:t>justify-content: </a:t>
              </a:r>
              <a:r>
                <a:rPr lang="en-US" sz="1600" dirty="0" smtClean="0">
                  <a:solidFill>
                    <a:srgbClr val="FF0000"/>
                  </a:solidFill>
                  <a:latin typeface="Consolas" panose="020B0609020204030204" pitchFamily="49" charset="0"/>
                </a:rPr>
                <a:t>space-between;</a:t>
              </a:r>
              <a:endParaRPr lang="en-US" dirty="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5" y="4748629"/>
              <a:ext cx="49339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292468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th-TH" dirty="0" smtClean="0"/>
              <a:t>การจัด </a:t>
            </a:r>
            <a:r>
              <a:rPr lang="en-US" dirty="0" smtClean="0"/>
              <a:t>Align-items </a:t>
            </a:r>
            <a:r>
              <a:rPr lang="th-TH" dirty="0" smtClean="0"/>
              <a:t>ใน </a:t>
            </a:r>
            <a:r>
              <a:rPr lang="en-US" dirty="0" smtClean="0"/>
              <a:t>flex</a:t>
            </a:r>
            <a:endParaRPr lang="en-US" dirty="0"/>
          </a:p>
        </p:txBody>
      </p:sp>
      <p:sp>
        <p:nvSpPr>
          <p:cNvPr id="4" name="Date Placeholder 3"/>
          <p:cNvSpPr>
            <a:spLocks noGrp="1"/>
          </p:cNvSpPr>
          <p:nvPr>
            <p:ph type="dt" sz="half" idx="10"/>
          </p:nvPr>
        </p:nvSpPr>
        <p:spPr/>
        <p:txBody>
          <a:bodyPr/>
          <a:lstStyle/>
          <a:p>
            <a:pPr>
              <a:defRPr/>
            </a:pPr>
            <a:r>
              <a:rPr lang="en-US" smtClean="0"/>
              <a:t>Lecture 05</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9</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812434490"/>
              </p:ext>
            </p:extLst>
          </p:nvPr>
        </p:nvGraphicFramePr>
        <p:xfrm>
          <a:off x="228600" y="2030343"/>
          <a:ext cx="8759994" cy="1855857"/>
        </p:xfrm>
        <a:graphic>
          <a:graphicData uri="http://schemas.openxmlformats.org/drawingml/2006/table">
            <a:tbl>
              <a:tblPr bandRow="1">
                <a:tableStyleId>{5DA37D80-6434-44D0-A028-1B22A696006F}</a:tableStyleId>
              </a:tblPr>
              <a:tblGrid>
                <a:gridCol w="1627963">
                  <a:extLst>
                    <a:ext uri="{9D8B030D-6E8A-4147-A177-3AD203B41FA5}">
                      <a16:colId xmlns="" xmlns:a16="http://schemas.microsoft.com/office/drawing/2014/main" val="2607348319"/>
                    </a:ext>
                  </a:extLst>
                </a:gridCol>
                <a:gridCol w="7132031">
                  <a:extLst>
                    <a:ext uri="{9D8B030D-6E8A-4147-A177-3AD203B41FA5}">
                      <a16:colId xmlns="" xmlns:a16="http://schemas.microsoft.com/office/drawing/2014/main" val="2420928350"/>
                    </a:ext>
                  </a:extLst>
                </a:gridCol>
              </a:tblGrid>
              <a:tr h="455185">
                <a:tc>
                  <a:txBody>
                    <a:bodyPr/>
                    <a:lstStyle/>
                    <a:p>
                      <a:r>
                        <a:rPr lang="en-US" sz="1600" b="1" dirty="0" smtClean="0">
                          <a:latin typeface="Consolas" panose="020B0609020204030204" pitchFamily="49" charset="0"/>
                        </a:rPr>
                        <a:t>flex-start</a:t>
                      </a:r>
                      <a:endParaRPr lang="en-US" sz="1600" b="1" dirty="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effectLst/>
                        </a:rPr>
                        <a:t>aligns</a:t>
                      </a:r>
                      <a:r>
                        <a:rPr lang="th-TH" sz="2400" kern="1200" dirty="0" smtClean="0">
                          <a:effectLst/>
                        </a:rPr>
                        <a:t> </a:t>
                      </a:r>
                      <a:r>
                        <a:rPr lang="en-US" sz="2400" kern="1200" dirty="0" smtClean="0">
                          <a:effectLst/>
                        </a:rPr>
                        <a:t>items</a:t>
                      </a:r>
                      <a:r>
                        <a:rPr lang="en-US" sz="2400" kern="1200" baseline="0" dirty="0" smtClean="0">
                          <a:effectLst/>
                        </a:rPr>
                        <a:t> </a:t>
                      </a:r>
                      <a:r>
                        <a:rPr lang="th-TH" sz="2400" kern="1200" baseline="0" dirty="0" smtClean="0">
                          <a:effectLst/>
                        </a:rPr>
                        <a:t>ให้ชิดบน</a:t>
                      </a:r>
                      <a:r>
                        <a:rPr lang="th-TH" sz="2400" kern="1200" dirty="0" smtClean="0">
                          <a:effectLst/>
                        </a:rPr>
                        <a:t> </a:t>
                      </a:r>
                      <a:endParaRPr lang="en-US" sz="2400" b="0" i="0" kern="1200" dirty="0">
                        <a:solidFill>
                          <a:schemeClr val="tx1"/>
                        </a:solidFill>
                        <a:effectLst/>
                        <a:latin typeface="+mn-lt"/>
                        <a:ea typeface="+mn-ea"/>
                        <a:cs typeface="+mn-cs"/>
                      </a:endParaRPr>
                    </a:p>
                  </a:txBody>
                  <a:tcPr/>
                </a:tc>
                <a:extLst>
                  <a:ext uri="{0D108BD9-81ED-4DB2-BD59-A6C34878D82A}">
                    <a16:rowId xmlns="" xmlns:a16="http://schemas.microsoft.com/office/drawing/2014/main" val="478174623"/>
                  </a:ext>
                </a:extLst>
              </a:tr>
              <a:tr h="455185">
                <a:tc>
                  <a:txBody>
                    <a:bodyPr/>
                    <a:lstStyle/>
                    <a:p>
                      <a:r>
                        <a:rPr lang="en-US" sz="1600" b="1" dirty="0" smtClean="0">
                          <a:latin typeface="Consolas" panose="020B0609020204030204" pitchFamily="49" charset="0"/>
                        </a:rPr>
                        <a:t>flex-end</a:t>
                      </a:r>
                      <a:endParaRPr lang="en-US" sz="1600" b="1" dirty="0">
                        <a:latin typeface="Consolas" panose="020B0609020204030204" pitchFamily="49" charset="0"/>
                      </a:endParaRPr>
                    </a:p>
                  </a:txBody>
                  <a:tcPr/>
                </a:tc>
                <a:tc>
                  <a:txBody>
                    <a:bodyPr/>
                    <a:lstStyle/>
                    <a:p>
                      <a:r>
                        <a:rPr lang="en-US" sz="2400" kern="1200" dirty="0">
                          <a:effectLst/>
                        </a:rPr>
                        <a:t>aligns </a:t>
                      </a:r>
                      <a:r>
                        <a:rPr lang="en-US" sz="2400" kern="1200" dirty="0" smtClean="0">
                          <a:effectLst/>
                        </a:rPr>
                        <a:t>items</a:t>
                      </a:r>
                      <a:r>
                        <a:rPr lang="en-US" sz="2400" kern="1200" baseline="0" dirty="0" smtClean="0">
                          <a:effectLst/>
                        </a:rPr>
                        <a:t> </a:t>
                      </a:r>
                      <a:r>
                        <a:rPr lang="th-TH" sz="2400" kern="1200" baseline="0" dirty="0" smtClean="0">
                          <a:effectLst/>
                        </a:rPr>
                        <a:t>ให้ชิดขอบล่าง</a:t>
                      </a:r>
                      <a:endParaRPr lang="en-US" sz="2400" dirty="0"/>
                    </a:p>
                  </a:txBody>
                  <a:tcPr/>
                </a:tc>
                <a:extLst>
                  <a:ext uri="{0D108BD9-81ED-4DB2-BD59-A6C34878D82A}">
                    <a16:rowId xmlns="" xmlns:a16="http://schemas.microsoft.com/office/drawing/2014/main" val="3877283894"/>
                  </a:ext>
                </a:extLst>
              </a:tr>
              <a:tr h="455185">
                <a:tc>
                  <a:txBody>
                    <a:bodyPr/>
                    <a:lstStyle/>
                    <a:p>
                      <a:r>
                        <a:rPr lang="en-US" sz="1600" b="1" dirty="0">
                          <a:latin typeface="Consolas" panose="020B0609020204030204" pitchFamily="49" charset="0"/>
                        </a:rPr>
                        <a:t>center</a:t>
                      </a:r>
                    </a:p>
                  </a:txBody>
                  <a:tcPr/>
                </a:tc>
                <a:tc>
                  <a:txBody>
                    <a:bodyPr/>
                    <a:lstStyle/>
                    <a:p>
                      <a:r>
                        <a:rPr lang="en-US" sz="2400" kern="1200" dirty="0">
                          <a:effectLst/>
                        </a:rPr>
                        <a:t>aligns </a:t>
                      </a:r>
                      <a:r>
                        <a:rPr lang="en-US" sz="2400" kern="1200" dirty="0" smtClean="0">
                          <a:effectLst/>
                        </a:rPr>
                        <a:t>items </a:t>
                      </a:r>
                      <a:r>
                        <a:rPr lang="th-TH" sz="2400" kern="1200" dirty="0" smtClean="0">
                          <a:effectLst/>
                        </a:rPr>
                        <a:t>ไว้ตรางกลาง (</a:t>
                      </a:r>
                      <a:r>
                        <a:rPr lang="en-US" sz="2400" kern="1200" dirty="0" smtClean="0">
                          <a:effectLst/>
                        </a:rPr>
                        <a:t>center</a:t>
                      </a:r>
                      <a:r>
                        <a:rPr lang="th-TH" sz="2400" kern="1200" dirty="0" smtClean="0">
                          <a:effectLst/>
                        </a:rPr>
                        <a:t>) </a:t>
                      </a:r>
                      <a:endParaRPr lang="en-US" sz="2400" dirty="0"/>
                    </a:p>
                  </a:txBody>
                  <a:tcPr/>
                </a:tc>
                <a:extLst>
                  <a:ext uri="{0D108BD9-81ED-4DB2-BD59-A6C34878D82A}">
                    <a16:rowId xmlns="" xmlns:a16="http://schemas.microsoft.com/office/drawing/2014/main" val="3442456116"/>
                  </a:ext>
                </a:extLst>
              </a:tr>
              <a:tr h="484257">
                <a:tc>
                  <a:txBody>
                    <a:bodyPr/>
                    <a:lstStyle/>
                    <a:p>
                      <a:r>
                        <a:rPr lang="en-US" sz="1600" b="1" dirty="0">
                          <a:latin typeface="Consolas" panose="020B0609020204030204" pitchFamily="49" charset="0"/>
                        </a:rPr>
                        <a:t>stretch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effectLst/>
                        </a:rPr>
                        <a:t>Stretch</a:t>
                      </a:r>
                      <a:r>
                        <a:rPr lang="en-US" sz="2400" kern="1200" baseline="0" dirty="0" smtClean="0">
                          <a:effectLst/>
                        </a:rPr>
                        <a:t> </a:t>
                      </a:r>
                      <a:r>
                        <a:rPr lang="th-TH" sz="2400" kern="1200" baseline="0" dirty="0" smtClean="0">
                          <a:effectLst/>
                        </a:rPr>
                        <a:t>เนื้อหาให้</a:t>
                      </a:r>
                      <a:r>
                        <a:rPr lang="th-TH" sz="2400" kern="1200" dirty="0" smtClean="0">
                          <a:effectLst/>
                        </a:rPr>
                        <a:t>อยู่เต็ม</a:t>
                      </a:r>
                      <a:r>
                        <a:rPr lang="th-TH" sz="2400" kern="1200" baseline="0" dirty="0" smtClean="0">
                          <a:effectLst/>
                        </a:rPr>
                        <a:t> (</a:t>
                      </a:r>
                      <a:r>
                        <a:rPr lang="en-US" sz="2400" kern="1200" dirty="0" smtClean="0">
                          <a:effectLst/>
                        </a:rPr>
                        <a:t>fill</a:t>
                      </a:r>
                      <a:r>
                        <a:rPr lang="th-TH" sz="2400" kern="1200" dirty="0" smtClean="0">
                          <a:effectLst/>
                        </a:rPr>
                        <a:t>)</a:t>
                      </a:r>
                      <a:r>
                        <a:rPr lang="en-US" sz="2400" kern="1200" dirty="0" smtClean="0">
                          <a:effectLst/>
                        </a:rPr>
                        <a:t> </a:t>
                      </a:r>
                      <a:r>
                        <a:rPr lang="th-TH" sz="2400" kern="1200" dirty="0" smtClean="0">
                          <a:effectLst/>
                        </a:rPr>
                        <a:t>เท่ากัน</a:t>
                      </a:r>
                      <a:r>
                        <a:rPr lang="en-US" sz="2400" kern="1200" dirty="0" smtClean="0">
                          <a:effectLst/>
                        </a:rPr>
                        <a:t> (</a:t>
                      </a:r>
                      <a:r>
                        <a:rPr lang="th-TH" sz="2400" i="1" kern="1200" dirty="0" smtClean="0">
                          <a:effectLst/>
                        </a:rPr>
                        <a:t>ปริยาย</a:t>
                      </a:r>
                      <a:r>
                        <a:rPr lang="en-US" sz="2400" i="0" kern="1200" baseline="0" dirty="0" smtClean="0">
                          <a:effectLst/>
                        </a:rPr>
                        <a:t>)</a:t>
                      </a:r>
                      <a:endParaRPr lang="en-US" sz="2400" b="0" i="0" kern="1200" dirty="0">
                        <a:solidFill>
                          <a:schemeClr val="tx1"/>
                        </a:solidFill>
                        <a:effectLst/>
                        <a:latin typeface="+mn-lt"/>
                        <a:ea typeface="+mn-ea"/>
                        <a:cs typeface="+mn-cs"/>
                      </a:endParaRPr>
                    </a:p>
                  </a:txBody>
                  <a:tcPr/>
                </a:tc>
                <a:extLst>
                  <a:ext uri="{0D108BD9-81ED-4DB2-BD59-A6C34878D82A}">
                    <a16:rowId xmlns="" xmlns:a16="http://schemas.microsoft.com/office/drawing/2014/main" val="1647202996"/>
                  </a:ext>
                </a:extLst>
              </a:tr>
            </a:tbl>
          </a:graphicData>
        </a:graphic>
      </p:graphicFrame>
      <p:sp>
        <p:nvSpPr>
          <p:cNvPr id="9" name="TextBox 8"/>
          <p:cNvSpPr txBox="1"/>
          <p:nvPr/>
        </p:nvSpPr>
        <p:spPr>
          <a:xfrm>
            <a:off x="5486400" y="1468398"/>
            <a:ext cx="3429144" cy="400110"/>
          </a:xfrm>
          <a:prstGeom prst="rect">
            <a:avLst/>
          </a:prstGeom>
          <a:noFill/>
        </p:spPr>
        <p:txBody>
          <a:bodyPr wrap="none" rtlCol="0">
            <a:spAutoFit/>
          </a:bodyPr>
          <a:lstStyle/>
          <a:p>
            <a:r>
              <a:rPr lang="en-US" sz="2000" dirty="0" smtClean="0">
                <a:latin typeface="Consolas" panose="020B0609020204030204" pitchFamily="49" charset="0"/>
              </a:rPr>
              <a:t>align-items: </a:t>
            </a:r>
            <a:r>
              <a:rPr lang="en-US" sz="2000" dirty="0">
                <a:latin typeface="Consolas" panose="020B0609020204030204" pitchFamily="49" charset="0"/>
              </a:rPr>
              <a:t>(</a:t>
            </a:r>
            <a:r>
              <a:rPr lang="en-US" sz="2000" i="1" dirty="0">
                <a:latin typeface="Consolas" panose="020B0609020204030204" pitchFamily="49" charset="0"/>
              </a:rPr>
              <a:t>row axis</a:t>
            </a:r>
            <a:r>
              <a:rPr lang="en-US" sz="2000" dirty="0">
                <a:latin typeface="Consolas" panose="020B0609020204030204" pitchFamily="49" charset="0"/>
              </a:rPr>
              <a:t>)</a:t>
            </a:r>
          </a:p>
        </p:txBody>
      </p:sp>
    </p:spTree>
    <p:extLst>
      <p:ext uri="{BB962C8B-B14F-4D97-AF65-F5344CB8AC3E}">
        <p14:creationId xmlns:p14="http://schemas.microsoft.com/office/powerpoint/2010/main" val="3490821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Lectur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MyLecture">
      <a:majorFont>
        <a:latin typeface="Angsana New"/>
        <a:ea typeface=""/>
        <a:cs typeface="Angsana New"/>
      </a:majorFont>
      <a:minorFont>
        <a:latin typeface="Angsana New"/>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h-TH"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h-TH"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MyLectur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MyLectur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MyLectur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MyLectur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MyLectur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MyLectur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MyLectur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MyLectur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MyLectur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14729</TotalTime>
  <Words>3377</Words>
  <Application>Microsoft Office PowerPoint</Application>
  <PresentationFormat>On-screen Show (4:3)</PresentationFormat>
  <Paragraphs>671</Paragraphs>
  <Slides>39</Slides>
  <Notes>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Lecture</vt:lpstr>
      <vt:lpstr>CSS (Cascading Style Sheets)</vt:lpstr>
      <vt:lpstr>เนื้อหาของการเรียนวันนี้</vt:lpstr>
      <vt:lpstr>Flexbox</vt:lpstr>
      <vt:lpstr>Item Property- flex: flex-grow flex-shrink flex-basis</vt:lpstr>
      <vt:lpstr>flex-direction</vt:lpstr>
      <vt:lpstr>flex-wrap</vt:lpstr>
      <vt:lpstr>การจัดเนื้อหา Justify-content ใน Container</vt:lpstr>
      <vt:lpstr>ตัวอย่างการจัด justify-content (1)</vt:lpstr>
      <vt:lpstr>การจัด Align-items ใน flex</vt:lpstr>
      <vt:lpstr>ตัวอย่างการจัด align-items (1)</vt:lpstr>
      <vt:lpstr>ตัวอย่างการจัด align-items (2)</vt:lpstr>
      <vt:lpstr>ดูตัวอย่างเพิ่มเติม</vt:lpstr>
      <vt:lpstr>Grid Model (1)</vt:lpstr>
      <vt:lpstr>Grid Model (2)</vt:lpstr>
      <vt:lpstr>Grid อย่างง่าย</vt:lpstr>
      <vt:lpstr>กำหนดขนาดของ track ใน container โดย template</vt:lpstr>
      <vt:lpstr>กำหนดการไหลใน container</vt:lpstr>
      <vt:lpstr>กำหนดขนาดของ track ใน container โดย auto</vt:lpstr>
      <vt:lpstr>กำหนดขนาดของ track ใน container โดย auto</vt:lpstr>
      <vt:lpstr>การกำหนดขนาดด้วย repeat และ minmax</vt:lpstr>
      <vt:lpstr>repeat และ auto-fill, auto-fit</vt:lpstr>
      <vt:lpstr>grid-gap</vt:lpstr>
      <vt:lpstr>หมายเลขเส้น Grid</vt:lpstr>
      <vt:lpstr>การบรรจุ item ลง container (1)</vt:lpstr>
      <vt:lpstr>การบรรจุ item ลง container (2)</vt:lpstr>
      <vt:lpstr>การบรรจุ item ลง container (3)</vt:lpstr>
      <vt:lpstr>การบรรจุ item ลง container (4)</vt:lpstr>
      <vt:lpstr>การจัดเนื้อหา Justify/Align ใน Container</vt:lpstr>
      <vt:lpstr>ตัวอย่างการจัด justify-content/align-content (1)</vt:lpstr>
      <vt:lpstr>ตัวอย่าง justify-content/align-content (2)</vt:lpstr>
      <vt:lpstr>การจัด Justify-items/Align-items ใน Grid Item Area</vt:lpstr>
      <vt:lpstr>ตัวอย่างการจัด justify-items/align-items (1)</vt:lpstr>
      <vt:lpstr>ตัวอย่างการจัด justify-items/align-items (2)</vt:lpstr>
      <vt:lpstr>Box Alignment Spec: Flex</vt:lpstr>
      <vt:lpstr>Box Alignment Spec: Flex</vt:lpstr>
      <vt:lpstr>Box Alignment Spec: Grid</vt:lpstr>
      <vt:lpstr>Box Alignment Spec: Grid</vt:lpstr>
      <vt:lpstr>การใช้ Grid และ Flex ร่วมกัน</vt:lpstr>
      <vt:lpstr>อ่านเพิ่มเติม</vt:lpstr>
    </vt:vector>
  </TitlesOfParts>
  <Company>CS, 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Web Appl. and Enterprise Prog.</dc:subject>
  <dc:creator>Yaowadee Temtanapat</dc:creator>
  <cp:lastModifiedBy>Yao</cp:lastModifiedBy>
  <cp:revision>1047</cp:revision>
  <dcterms:created xsi:type="dcterms:W3CDTF">2005-09-19T23:06:59Z</dcterms:created>
  <dcterms:modified xsi:type="dcterms:W3CDTF">2018-02-06T01:05:42Z</dcterms:modified>
</cp:coreProperties>
</file>