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41"/>
  </p:notesMasterIdLst>
  <p:handoutMasterIdLst>
    <p:handoutMasterId r:id="rId42"/>
  </p:handoutMasterIdLst>
  <p:sldIdLst>
    <p:sldId id="256" r:id="rId2"/>
    <p:sldId id="308" r:id="rId3"/>
    <p:sldId id="309" r:id="rId4"/>
    <p:sldId id="343" r:id="rId5"/>
    <p:sldId id="348" r:id="rId6"/>
    <p:sldId id="430" r:id="rId7"/>
    <p:sldId id="401" r:id="rId8"/>
    <p:sldId id="315" r:id="rId9"/>
    <p:sldId id="344" r:id="rId10"/>
    <p:sldId id="316" r:id="rId11"/>
    <p:sldId id="321" r:id="rId12"/>
    <p:sldId id="346" r:id="rId13"/>
    <p:sldId id="351" r:id="rId14"/>
    <p:sldId id="352" r:id="rId15"/>
    <p:sldId id="353" r:id="rId16"/>
    <p:sldId id="413" r:id="rId17"/>
    <p:sldId id="329" r:id="rId18"/>
    <p:sldId id="330" r:id="rId19"/>
    <p:sldId id="354" r:id="rId20"/>
    <p:sldId id="414" r:id="rId21"/>
    <p:sldId id="415" r:id="rId22"/>
    <p:sldId id="416" r:id="rId23"/>
    <p:sldId id="424" r:id="rId24"/>
    <p:sldId id="425" r:id="rId25"/>
    <p:sldId id="417" r:id="rId26"/>
    <p:sldId id="418" r:id="rId27"/>
    <p:sldId id="419" r:id="rId28"/>
    <p:sldId id="431" r:id="rId29"/>
    <p:sldId id="420" r:id="rId30"/>
    <p:sldId id="421" r:id="rId31"/>
    <p:sldId id="422" r:id="rId32"/>
    <p:sldId id="423" r:id="rId33"/>
    <p:sldId id="440" r:id="rId34"/>
    <p:sldId id="441" r:id="rId35"/>
    <p:sldId id="426" r:id="rId36"/>
    <p:sldId id="427" r:id="rId37"/>
    <p:sldId id="428" r:id="rId38"/>
    <p:sldId id="429" r:id="rId39"/>
    <p:sldId id="392" r:id="rId40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owadee" initials="YT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008000"/>
    <a:srgbClr val="FFFFCC"/>
    <a:srgbClr val="99FFCC"/>
    <a:srgbClr val="CCFFCC"/>
    <a:srgbClr val="FF6600"/>
    <a:srgbClr val="FF0000"/>
    <a:srgbClr val="80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1983" autoAdjust="0"/>
  </p:normalViewPr>
  <p:slideViewPr>
    <p:cSldViewPr>
      <p:cViewPr varScale="1">
        <p:scale>
          <a:sx n="68" d="100"/>
          <a:sy n="68" d="100"/>
        </p:scale>
        <p:origin x="-178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t" anchorCtr="0" compatLnSpc="1">
            <a:prstTxWarp prst="textNoShape">
              <a:avLst/>
            </a:prstTxWarp>
          </a:bodyPr>
          <a:lstStyle>
            <a:lvl1pPr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5088" y="0"/>
            <a:ext cx="29225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t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9225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b" anchorCtr="0" compatLnSpc="1">
            <a:prstTxWarp prst="textNoShape">
              <a:avLst/>
            </a:prstTxWarp>
          </a:bodyPr>
          <a:lstStyle>
            <a:lvl1pPr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th-TH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5088" y="9347200"/>
            <a:ext cx="29225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51" tIns="44025" rIns="88051" bIns="44025" numCol="1" anchor="b" anchorCtr="0" compatLnSpc="1">
            <a:prstTxWarp prst="textNoShape">
              <a:avLst/>
            </a:prstTxWarp>
          </a:bodyPr>
          <a:lstStyle>
            <a:lvl1pPr algn="r" defTabSz="881063" eaLnBrk="0" hangingPunct="0">
              <a:defRPr sz="1300">
                <a:latin typeface="Angsana New" pitchFamily="18" charset="-34"/>
                <a:cs typeface="Angsana New" pitchFamily="18" charset="-34"/>
              </a:defRPr>
            </a:lvl1pPr>
          </a:lstStyle>
          <a:p>
            <a:fld id="{C055A465-ED95-404B-B251-B6BFAA03D712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593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43" tIns="47623" rIns="95243" bIns="47623" numCol="1" anchor="b" anchorCtr="0" compatLnSpc="1">
            <a:prstTxWarp prst="textNoShape">
              <a:avLst/>
            </a:prstTxWarp>
          </a:bodyPr>
          <a:lstStyle>
            <a:lvl1pPr algn="r" defTabSz="952500" eaLnBrk="0" hangingPunct="0">
              <a:defRPr>
                <a:latin typeface="Angsana New" pitchFamily="18" charset="-34"/>
                <a:cs typeface="Angsana New" pitchFamily="18" charset="-34"/>
              </a:defRPr>
            </a:lvl1pPr>
          </a:lstStyle>
          <a:p>
            <a:fld id="{2883A512-31E0-4C96-A663-0022934B4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สามารถมีช่องว่าง หรือขึ้นบรรทัดใหม่ในโค้ด</a:t>
            </a:r>
            <a:r>
              <a:rPr lang="th-TH" baseline="0" dirty="0" smtClean="0"/>
              <a:t> </a:t>
            </a:r>
            <a:r>
              <a:rPr lang="en-US" dirty="0" smtClean="0"/>
              <a:t>JavaScript </a:t>
            </a:r>
            <a:r>
              <a:rPr lang="th-TH" dirty="0" smtClean="0"/>
              <a:t>ได้ </a:t>
            </a:r>
          </a:p>
          <a:p>
            <a:r>
              <a:rPr lang="th-TH" dirty="0" smtClean="0"/>
              <a:t>อย่างไรก็ตาม</a:t>
            </a:r>
            <a:r>
              <a:rPr lang="th-TH" baseline="0" dirty="0" smtClean="0"/>
              <a:t> เนื่องจาก </a:t>
            </a:r>
            <a:r>
              <a:rPr lang="en-US" baseline="0" dirty="0" smtClean="0"/>
              <a:t>; </a:t>
            </a:r>
            <a:r>
              <a:rPr lang="th-TH" baseline="0" dirty="0" smtClean="0"/>
              <a:t>ไม่ใช่ตัวบังคับการสิ้นสุดประโยค ดังนั้นการขึ้นบรรทัดใหม่ในระหว่าง </a:t>
            </a:r>
            <a:r>
              <a:rPr lang="en-US" baseline="0" dirty="0" smtClean="0"/>
              <a:t>2 </a:t>
            </a:r>
            <a:r>
              <a:rPr lang="en-US" dirty="0" smtClean="0"/>
              <a:t>tokens </a:t>
            </a:r>
            <a:r>
              <a:rPr lang="th-TH" dirty="0" smtClean="0"/>
              <a:t>ที่อาจเป็น</a:t>
            </a:r>
            <a:r>
              <a:rPr lang="th-TH" baseline="0" dirty="0" smtClean="0"/>
              <a:t> </a:t>
            </a:r>
            <a:r>
              <a:rPr lang="en-US" dirty="0" smtClean="0"/>
              <a:t>complete statement</a:t>
            </a:r>
            <a:r>
              <a:rPr lang="th-TH" baseline="0" dirty="0" smtClean="0"/>
              <a:t> ได้ </a:t>
            </a:r>
            <a:r>
              <a:rPr lang="th-TH" dirty="0" smtClean="0"/>
              <a:t>อาจทำให้เกิดความผิดพลาด </a:t>
            </a:r>
            <a:r>
              <a:rPr lang="th-TH" baseline="0" dirty="0" smtClean="0"/>
              <a:t>เพราะ</a:t>
            </a:r>
            <a:r>
              <a:rPr lang="en-US" dirty="0" smtClean="0"/>
              <a:t> JavaScript </a:t>
            </a:r>
            <a:r>
              <a:rPr lang="th-TH" dirty="0" smtClean="0"/>
              <a:t>ใส่ </a:t>
            </a:r>
            <a:r>
              <a:rPr lang="en-US" dirty="0" smtClean="0"/>
              <a:t>semicolons </a:t>
            </a:r>
            <a:r>
              <a:rPr lang="th-TH" dirty="0" smtClean="0"/>
              <a:t>เพิ่มให้โดยอัตโนมัติ</a:t>
            </a:r>
            <a:r>
              <a:rPr lang="th-TH" baseline="0" dirty="0" smtClean="0"/>
              <a:t>  ดังนั้นส่วนของโค้ดในประโยคเช่น </a:t>
            </a:r>
            <a:r>
              <a:rPr lang="en-US" dirty="0" smtClean="0"/>
              <a:t> return, break,</a:t>
            </a:r>
            <a:r>
              <a:rPr lang="th-TH" baseline="0" dirty="0" smtClean="0"/>
              <a:t> </a:t>
            </a:r>
            <a:r>
              <a:rPr lang="en-US" dirty="0" smtClean="0"/>
              <a:t>continue </a:t>
            </a:r>
            <a:r>
              <a:rPr lang="th-TH" dirty="0" smtClean="0"/>
              <a:t>หรือ </a:t>
            </a:r>
            <a:r>
              <a:rPr lang="en-US" dirty="0" smtClean="0"/>
              <a:t>postfix operator ++</a:t>
            </a:r>
            <a:r>
              <a:rPr lang="en-US" baseline="0" dirty="0" smtClean="0"/>
              <a:t>, -- </a:t>
            </a:r>
            <a:r>
              <a:rPr lang="th-TH" dirty="0" smtClean="0"/>
              <a:t>จำเป็นที่จะต้องเขียนในบรรทัดเดียว</a:t>
            </a:r>
            <a:r>
              <a:rPr lang="th-TH" baseline="0" dirty="0" smtClean="0"/>
              <a:t> ตัวอย่างเช่น </a:t>
            </a:r>
            <a:r>
              <a:rPr lang="th-TH" dirty="0" smtClean="0"/>
              <a:t> </a:t>
            </a:r>
            <a:endParaRPr lang="en-US" dirty="0" smtClean="0"/>
          </a:p>
          <a:p>
            <a:r>
              <a:rPr lang="th-TH" dirty="0" smtClean="0"/>
              <a:t>   </a:t>
            </a:r>
            <a:r>
              <a:rPr lang="en-US" dirty="0" smtClean="0"/>
              <a:t>return </a:t>
            </a:r>
            <a:endParaRPr lang="th-TH" dirty="0" smtClean="0"/>
          </a:p>
          <a:p>
            <a:r>
              <a:rPr lang="th-TH" dirty="0" smtClean="0"/>
              <a:t>      </a:t>
            </a:r>
            <a:r>
              <a:rPr lang="en-US" dirty="0" smtClean="0"/>
              <a:t>true; </a:t>
            </a:r>
            <a:endParaRPr lang="th-TH" dirty="0" smtClean="0"/>
          </a:p>
          <a:p>
            <a:r>
              <a:rPr lang="en-US" dirty="0" smtClean="0"/>
              <a:t>JavaScript </a:t>
            </a:r>
            <a:r>
              <a:rPr lang="th-TH" dirty="0" smtClean="0"/>
              <a:t>จะแปลเป็น</a:t>
            </a:r>
          </a:p>
          <a:p>
            <a:r>
              <a:rPr lang="th-TH" dirty="0" smtClean="0"/>
              <a:t>   </a:t>
            </a:r>
            <a:r>
              <a:rPr lang="en-US" dirty="0" smtClean="0"/>
              <a:t>return; </a:t>
            </a:r>
            <a:endParaRPr lang="th-TH" dirty="0" smtClean="0"/>
          </a:p>
          <a:p>
            <a:r>
              <a:rPr lang="th-TH" dirty="0" smtClean="0"/>
              <a:t>      </a:t>
            </a:r>
            <a:r>
              <a:rPr lang="en-US" dirty="0" smtClean="0"/>
              <a:t>true; 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ปัญหา</a:t>
            </a:r>
            <a:r>
              <a:rPr lang="th-TH" baseline="0" dirty="0" smtClean="0"/>
              <a:t> </a:t>
            </a:r>
            <a:r>
              <a:rPr lang="th-TH" dirty="0" smtClean="0"/>
              <a:t>ถ้าประกาศตัวแปร</a:t>
            </a:r>
            <a:r>
              <a:rPr lang="th-TH" baseline="0" dirty="0" smtClean="0"/>
              <a:t> </a:t>
            </a:r>
            <a:r>
              <a:rPr lang="en-US" baseline="0" dirty="0" smtClean="0"/>
              <a:t>counter </a:t>
            </a:r>
            <a:r>
              <a:rPr lang="th-TH" baseline="0" dirty="0" smtClean="0"/>
              <a:t>เป็น</a:t>
            </a:r>
            <a:r>
              <a:rPr lang="en-US" baseline="0" dirty="0" smtClean="0"/>
              <a:t> global </a:t>
            </a:r>
            <a:r>
              <a:rPr lang="th-TH" baseline="0" dirty="0" smtClean="0"/>
              <a:t>และสร้างฟังก์ชัน </a:t>
            </a:r>
            <a:r>
              <a:rPr lang="en-US" baseline="0" dirty="0" smtClean="0"/>
              <a:t>add </a:t>
            </a:r>
            <a:r>
              <a:rPr lang="th-TH" baseline="0" dirty="0" smtClean="0"/>
              <a:t>จะแก้ไขค่าจากภายนอกได้</a:t>
            </a:r>
            <a:endParaRPr lang="th-TH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counter = 0;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 err="1" smtClean="0"/>
              <a:t>addCounter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    counter += 1;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addCounter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addCounter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addCounter</a:t>
            </a:r>
            <a:r>
              <a:rPr lang="en-US" dirty="0" smtClean="0"/>
              <a:t>();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ตัวแปร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addCounter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มีค่าเป็นฟังก์ชันที่คืนจาก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self-invoking function: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171450" lvl="0" indent="-171450">
              <a:buFontTx/>
              <a:buChar char="-"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Self-invoking function </a:t>
            </a:r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ถูกรันหนึ่งครั้ง (ตอนประกาศ) และให้ค่าเริ่มต้นกับตัวแปร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counter</a:t>
            </a:r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 ให้มีค่าเป็น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0 </a:t>
            </a:r>
          </a:p>
          <a:p>
            <a:pPr marL="171450" lvl="0" indent="-171450">
              <a:buFontTx/>
              <a:buChar char="-"/>
            </a:pPr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จากนั้นคืนค่าฟังก์ชันให้กับ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addCounter</a:t>
            </a:r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 (ประโยค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return function() {…})</a:t>
            </a:r>
          </a:p>
          <a:p>
            <a:endParaRPr kumimoji="1" lang="en-US" sz="1200" kern="1200" dirty="0" smtClean="0">
              <a:solidFill>
                <a:schemeClr val="tx1"/>
              </a:solidFill>
              <a:effectLst/>
              <a:latin typeface="Angsana New" pitchFamily="18" charset="-34"/>
              <a:ea typeface="+mn-ea"/>
              <a:cs typeface="Angsana New" pitchFamily="18" charset="-34"/>
            </a:endParaRPr>
          </a:p>
          <a:p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addCounter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เป็น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Function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 Closure </a:t>
            </a:r>
            <a:r>
              <a:rPr kumimoji="1" lang="th-TH" sz="1200" kern="1200" baseline="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ที่</a:t>
            </a:r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มีตัวแปร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counter </a:t>
            </a:r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ภายใน เข้าถึงได้ภายใต้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scope </a:t>
            </a:r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ของ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anonymous function</a:t>
            </a:r>
            <a:r>
              <a:rPr kumimoji="1" lang="th-TH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 ที่กำหนดครอบมันเท่านั้น</a:t>
            </a:r>
            <a:endParaRPr kumimoji="1" lang="en-US" sz="1200" kern="1200" dirty="0" smtClean="0">
              <a:solidFill>
                <a:schemeClr val="tx1"/>
              </a:solidFill>
              <a:effectLst/>
              <a:latin typeface="Angsana New" pitchFamily="18" charset="-34"/>
              <a:ea typeface="+mn-ea"/>
              <a:cs typeface="Angsana New" pitchFamily="18" charset="-34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ตัวอย่างการแปลง</a:t>
            </a:r>
            <a:r>
              <a:rPr lang="th-TH" baseline="0" dirty="0" smtClean="0"/>
              <a:t> </a:t>
            </a:r>
            <a:r>
              <a:rPr lang="en-US" baseline="0" dirty="0" smtClean="0"/>
              <a:t>String </a:t>
            </a:r>
            <a:r>
              <a:rPr lang="th-TH" baseline="0" dirty="0" smtClean="0"/>
              <a:t>เป็น </a:t>
            </a:r>
            <a:r>
              <a:rPr lang="en-US" baseline="0" dirty="0" smtClean="0"/>
              <a:t>array </a:t>
            </a:r>
            <a:r>
              <a:rPr lang="th-TH" baseline="0" dirty="0" smtClean="0"/>
              <a:t>ของตัวเลข</a:t>
            </a:r>
          </a:p>
          <a:p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 = "1,2,3,4,5,5,7";</a:t>
            </a:r>
          </a:p>
          <a:p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</a:t>
            </a:r>
            <a:r>
              <a:rPr lang="en-US" baseline="0" dirty="0" smtClean="0"/>
              <a:t> = (s =&gt;</a:t>
            </a:r>
            <a:r>
              <a:rPr lang="en-US" baseline="0" dirty="0" err="1" smtClean="0"/>
              <a:t>s.split</a:t>
            </a:r>
            <a:r>
              <a:rPr lang="en-US" baseline="0" dirty="0" smtClean="0"/>
              <a:t>(",").map(Number))(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2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In the same way, you can easily use </a:t>
            </a:r>
            <a:r>
              <a:rPr kumimoji="1" lang="en-US" sz="1200" b="0" i="0" kern="1200" dirty="0" err="1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forEach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 to make a new array: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var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 a = [1,2,3], b = []; 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a.forEach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(function(el) {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b.push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(el+1); }); 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// b is now [2,3,4], a is unchanged</a:t>
            </a:r>
          </a:p>
          <a:p>
            <a:endParaRPr kumimoji="1" lang="en-US" sz="1200" b="0" i="0" kern="1200" dirty="0" smtClean="0">
              <a:solidFill>
                <a:schemeClr val="tx1"/>
              </a:solidFill>
              <a:effectLst/>
              <a:latin typeface="Angsana New" pitchFamily="18" charset="-34"/>
              <a:ea typeface="+mn-ea"/>
              <a:cs typeface="Angsana New" pitchFamily="18" charset="-34"/>
            </a:endParaRP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Angsana New" pitchFamily="18" charset="-34"/>
                <a:ea typeface="+mn-ea"/>
                <a:cs typeface="Angsana New" pitchFamily="18" charset="-34"/>
              </a:rPr>
              <a:t>but it's cleaner to use map:</a:t>
            </a:r>
          </a:p>
          <a:p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var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 a = [1,2,3], b =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a.map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Angsana New" pitchFamily="18" charset="-34"/>
              </a:rPr>
              <a:t>(function(el) { return el+1; });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Symbols are new to JavaScript in ECMAScript Edition 6. A Symbol is a unique and immutable primitive value and may be used as the key of an Object property. In some programming languages, Symbols are called atoms.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Keyword: </a:t>
            </a:r>
            <a:r>
              <a:rPr kumimoji="1" lang="th-TH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คำสำคัญที่ห้ามใช้เป็นชื่อ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Identifier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break else new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var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case finally return void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catch for switch while continue function this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default if throw delete in try do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instanceof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typeof</a:t>
            </a:r>
            <a:endParaRPr kumimoji="1" lang="en-US" sz="1200" kern="1200" baseline="0" dirty="0" smtClean="0">
              <a:solidFill>
                <a:schemeClr val="tx1"/>
              </a:solidFill>
              <a:latin typeface="Angsana New" pitchFamily="18" charset="-34"/>
              <a:ea typeface="+mn-ea"/>
              <a:cs typeface="Angsana New" pitchFamily="18" charset="-34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Angsana New" pitchFamily="18" charset="-34"/>
              <a:ea typeface="+mn-ea"/>
              <a:cs typeface="Angsana New" pitchFamily="18" charset="-34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Reserved Word: </a:t>
            </a:r>
            <a:r>
              <a:rPr kumimoji="1" lang="th-TH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คำสงวนซึ่งในอนาคต อาจห้ามใช้เป็น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identifier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abstract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enum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int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short</a:t>
            </a:r>
            <a:r>
              <a:rPr kumimoji="1" lang="th-TH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boolean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export interface static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byte extends long super</a:t>
            </a:r>
            <a:r>
              <a:rPr kumimoji="1" lang="th-TH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char final native synchronized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class float package throws</a:t>
            </a:r>
            <a:r>
              <a:rPr kumimoji="1" lang="th-TH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const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goto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private transient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debugger implements protected volatile</a:t>
            </a:r>
            <a:r>
              <a:rPr kumimoji="1" lang="th-TH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double import public</a:t>
            </a:r>
            <a:endParaRPr kumimoji="1" lang="th-TH" sz="1200" kern="1200" baseline="0" dirty="0" smtClean="0">
              <a:solidFill>
                <a:schemeClr val="tx1"/>
              </a:solidFill>
              <a:latin typeface="Angsana New" pitchFamily="18" charset="-34"/>
              <a:ea typeface="+mn-ea"/>
              <a:cs typeface="Angsana New" pitchFamily="18" charset="-34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HTML:</a:t>
            </a:r>
            <a:r>
              <a:rPr kumimoji="1" lang="th-TH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&lt;!-- comment --&gt;</a:t>
            </a:r>
            <a:endParaRPr kumimoji="1" lang="en-US" sz="1200" kern="1200" baseline="0" dirty="0" smtClean="0">
              <a:solidFill>
                <a:schemeClr val="tx1"/>
              </a:solidFill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CSS/JS/PHP:</a:t>
            </a:r>
            <a:r>
              <a:rPr kumimoji="1" lang="th-TH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/* comment */</a:t>
            </a:r>
            <a:endParaRPr kumimoji="1" lang="en-US" sz="1200" kern="1200" baseline="0" dirty="0" smtClean="0">
              <a:solidFill>
                <a:schemeClr val="tx1"/>
              </a:solidFill>
              <a:latin typeface="Angsana New" pitchFamily="18" charset="-34"/>
              <a:ea typeface="+mn-ea"/>
              <a:cs typeface="Angsana New" pitchFamily="18" charset="-34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Java/JS/PHP:</a:t>
            </a:r>
            <a:r>
              <a:rPr kumimoji="1" lang="th-TH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 comment</a:t>
            </a:r>
            <a:endParaRPr kumimoji="1" lang="en-US" sz="1200" kern="1200" baseline="0" dirty="0" smtClean="0">
              <a:solidFill>
                <a:schemeClr val="tx1"/>
              </a:solidFill>
              <a:latin typeface="Angsana New" pitchFamily="18" charset="-34"/>
              <a:ea typeface="+mn-ea"/>
              <a:cs typeface="Angsana New" pitchFamily="18" charset="-34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PHP:</a:t>
            </a:r>
            <a:r>
              <a:rPr kumimoji="1" lang="th-TH" sz="1200" kern="1200" baseline="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# comment</a:t>
            </a:r>
            <a:endParaRPr lang="th-TH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literal</a:t>
            </a:r>
            <a:r>
              <a:rPr lang="en-US" dirty="0" smtClean="0"/>
              <a:t> </a:t>
            </a:r>
            <a:r>
              <a:rPr lang="th-TH" dirty="0" smtClean="0"/>
              <a:t> เป็นค่าข้อมูลที่เราเขียนได้ในโปรแกรม </a:t>
            </a:r>
          </a:p>
          <a:p>
            <a:r>
              <a:rPr lang="th-TH" dirty="0" smtClean="0"/>
              <a:t>	</a:t>
            </a:r>
            <a:r>
              <a:rPr lang="en-US" dirty="0" smtClean="0"/>
              <a:t>12 // </a:t>
            </a:r>
            <a:r>
              <a:rPr lang="th-TH" dirty="0" smtClean="0"/>
              <a:t>ค่าตัวเลขจำนวนเต็ม</a:t>
            </a:r>
          </a:p>
          <a:p>
            <a:r>
              <a:rPr lang="th-TH" dirty="0" smtClean="0"/>
              <a:t>	</a:t>
            </a:r>
            <a:r>
              <a:rPr lang="en-US" dirty="0" smtClean="0"/>
              <a:t>1.2 // </a:t>
            </a:r>
            <a:r>
              <a:rPr lang="th-TH" dirty="0" smtClean="0"/>
              <a:t>ค่าตัวเลขจำนวนจริง</a:t>
            </a:r>
          </a:p>
          <a:p>
            <a:r>
              <a:rPr lang="th-TH" dirty="0" smtClean="0"/>
              <a:t>	</a:t>
            </a:r>
            <a:r>
              <a:rPr lang="en-US" dirty="0" smtClean="0"/>
              <a:t>"hello world" // </a:t>
            </a:r>
            <a:r>
              <a:rPr lang="th-TH" dirty="0" smtClean="0"/>
              <a:t>ค่า </a:t>
            </a:r>
            <a:r>
              <a:rPr lang="en-US" dirty="0" smtClean="0"/>
              <a:t>string</a:t>
            </a:r>
            <a:r>
              <a:rPr lang="en-US" baseline="0" dirty="0" smtClean="0"/>
              <a:t> </a:t>
            </a:r>
            <a:endParaRPr lang="th-TH" dirty="0" smtClean="0"/>
          </a:p>
          <a:p>
            <a:r>
              <a:rPr lang="th-TH" dirty="0" smtClean="0"/>
              <a:t>	</a:t>
            </a:r>
            <a:r>
              <a:rPr lang="en-US" dirty="0" smtClean="0"/>
              <a:t>'Hi' // </a:t>
            </a:r>
            <a:r>
              <a:rPr lang="th-TH" dirty="0" smtClean="0"/>
              <a:t>ค่า</a:t>
            </a:r>
            <a:r>
              <a:rPr lang="th-TH" baseline="0" dirty="0" smtClean="0"/>
              <a:t> </a:t>
            </a:r>
            <a:r>
              <a:rPr lang="en-US" baseline="0" dirty="0" smtClean="0"/>
              <a:t>string </a:t>
            </a:r>
            <a:r>
              <a:rPr lang="th-TH" baseline="0" dirty="0" smtClean="0"/>
              <a:t>อีกแบบ</a:t>
            </a:r>
            <a:r>
              <a:rPr lang="th-TH" dirty="0" smtClean="0"/>
              <a:t> </a:t>
            </a:r>
          </a:p>
          <a:p>
            <a:r>
              <a:rPr lang="th-TH" dirty="0" smtClean="0"/>
              <a:t>	</a:t>
            </a:r>
            <a:r>
              <a:rPr lang="en-US" dirty="0" smtClean="0"/>
              <a:t>true // </a:t>
            </a:r>
            <a:r>
              <a:rPr lang="th-TH" dirty="0" smtClean="0"/>
              <a:t>ค่า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th-TH" dirty="0" smtClean="0"/>
              <a:t>จริง</a:t>
            </a:r>
          </a:p>
          <a:p>
            <a:r>
              <a:rPr lang="th-TH" dirty="0" smtClean="0"/>
              <a:t>	</a:t>
            </a:r>
            <a:r>
              <a:rPr lang="en-US" dirty="0" smtClean="0"/>
              <a:t>false //</a:t>
            </a:r>
            <a:r>
              <a:rPr lang="th-TH" dirty="0" smtClean="0"/>
              <a:t> ค่า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th-TH" dirty="0" smtClean="0"/>
              <a:t>เท็จ </a:t>
            </a:r>
          </a:p>
          <a:p>
            <a:r>
              <a:rPr lang="th-TH" dirty="0" smtClean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th-TH" dirty="0" smtClean="0"/>
              <a:t> </a:t>
            </a:r>
            <a:r>
              <a:rPr lang="en-US" dirty="0" smtClean="0"/>
              <a:t>// </a:t>
            </a:r>
            <a:r>
              <a:rPr lang="th-TH" dirty="0" smtClean="0"/>
              <a:t>ค่า</a:t>
            </a:r>
            <a:r>
              <a:rPr lang="en-US" dirty="0" smtClean="0"/>
              <a:t> "regular expression" literal (</a:t>
            </a:r>
            <a:r>
              <a:rPr lang="th-TH" dirty="0" smtClean="0"/>
              <a:t>สำหรับทำ</a:t>
            </a:r>
            <a:r>
              <a:rPr lang="en-US" dirty="0" smtClean="0"/>
              <a:t> pattern matching) </a:t>
            </a:r>
            <a:endParaRPr lang="th-TH" dirty="0" smtClean="0"/>
          </a:p>
          <a:p>
            <a:r>
              <a:rPr lang="th-TH" dirty="0" smtClean="0"/>
              <a:t>	</a:t>
            </a:r>
            <a:r>
              <a:rPr lang="en-US" dirty="0" smtClean="0"/>
              <a:t>null // </a:t>
            </a:r>
            <a:r>
              <a:rPr lang="th-TH" dirty="0" smtClean="0"/>
              <a:t>ค่า </a:t>
            </a:r>
            <a:r>
              <a:rPr lang="en-US" dirty="0" smtClean="0"/>
              <a:t>null</a:t>
            </a:r>
            <a:r>
              <a:rPr lang="en-US" baseline="0" dirty="0" smtClean="0"/>
              <a:t> </a:t>
            </a:r>
            <a:r>
              <a:rPr lang="th-TH" baseline="0" dirty="0" smtClean="0"/>
              <a:t>แทนกรณีไม่มี </a:t>
            </a:r>
            <a:r>
              <a:rPr lang="en-US" dirty="0" smtClean="0"/>
              <a:t>object </a:t>
            </a:r>
            <a:endParaRPr lang="th-TH" dirty="0" smtClean="0"/>
          </a:p>
          <a:p>
            <a:endParaRPr lang="th-TH" dirty="0" smtClean="0"/>
          </a:p>
          <a:p>
            <a:r>
              <a:rPr lang="th-TH" dirty="0" smtClean="0"/>
              <a:t>ใน</a:t>
            </a:r>
            <a:r>
              <a:rPr lang="en-US" dirty="0" smtClean="0"/>
              <a:t> </a:t>
            </a:r>
            <a:r>
              <a:rPr lang="en-US" dirty="0" err="1" smtClean="0"/>
              <a:t>ECMAScript</a:t>
            </a:r>
            <a:r>
              <a:rPr lang="en-US" dirty="0" smtClean="0"/>
              <a:t> v3, </a:t>
            </a:r>
            <a:r>
              <a:rPr lang="th-TH" dirty="0" smtClean="0"/>
              <a:t>สามารถมีนิพจน์ของ</a:t>
            </a:r>
            <a:r>
              <a:rPr lang="en-US" dirty="0" smtClean="0"/>
              <a:t> array </a:t>
            </a:r>
            <a:r>
              <a:rPr lang="th-TH" dirty="0" smtClean="0"/>
              <a:t>และ</a:t>
            </a:r>
            <a:r>
              <a:rPr lang="en-US" dirty="0" smtClean="0"/>
              <a:t> object literals </a:t>
            </a:r>
            <a:r>
              <a:rPr lang="th-TH" dirty="0" smtClean="0"/>
              <a:t>ได้  เช่น</a:t>
            </a:r>
            <a:endParaRPr lang="en-US" dirty="0" smtClean="0"/>
          </a:p>
          <a:p>
            <a:r>
              <a:rPr lang="th-TH" dirty="0" smtClean="0"/>
              <a:t>	</a:t>
            </a:r>
            <a:r>
              <a:rPr lang="en-US" dirty="0" smtClean="0"/>
              <a:t>{ x:1, y:2 } // </a:t>
            </a:r>
            <a:r>
              <a:rPr lang="th-TH" dirty="0" smtClean="0"/>
              <a:t>เป็น </a:t>
            </a:r>
            <a:r>
              <a:rPr lang="en-US" dirty="0" smtClean="0"/>
              <a:t>object </a:t>
            </a:r>
            <a:r>
              <a:rPr lang="en-US" dirty="0" err="1" smtClean="0"/>
              <a:t>initializer</a:t>
            </a:r>
            <a:r>
              <a:rPr lang="en-US" dirty="0" smtClean="0"/>
              <a:t> </a:t>
            </a:r>
            <a:r>
              <a:rPr lang="th-TH" dirty="0" smtClean="0"/>
              <a:t> ทำให้วัตถุมี</a:t>
            </a:r>
            <a:r>
              <a:rPr lang="th-TH" baseline="0" dirty="0" smtClean="0"/>
              <a:t> </a:t>
            </a:r>
            <a:r>
              <a:rPr lang="en-US" baseline="0" dirty="0" smtClean="0"/>
              <a:t>property x = 1, y = 2</a:t>
            </a:r>
            <a:endParaRPr lang="th-TH" dirty="0" smtClean="0"/>
          </a:p>
          <a:p>
            <a:r>
              <a:rPr lang="th-TH" dirty="0" smtClean="0"/>
              <a:t>	</a:t>
            </a:r>
            <a:r>
              <a:rPr lang="en-US" dirty="0" smtClean="0"/>
              <a:t>[1,2,3,4,5] // </a:t>
            </a:r>
            <a:r>
              <a:rPr lang="th-TH" dirty="0" smtClean="0"/>
              <a:t>เป็น</a:t>
            </a:r>
            <a:r>
              <a:rPr lang="en-US" dirty="0" smtClean="0"/>
              <a:t> array </a:t>
            </a:r>
            <a:r>
              <a:rPr lang="en-US" dirty="0" err="1" smtClean="0"/>
              <a:t>initializer</a:t>
            </a:r>
            <a:r>
              <a:rPr lang="en-US" dirty="0" smtClean="0"/>
              <a:t>  </a:t>
            </a:r>
            <a:r>
              <a:rPr lang="th-TH" dirty="0" smtClean="0"/>
              <a:t>สร้างอาร์เรย์ขนาด</a:t>
            </a:r>
            <a:r>
              <a:rPr lang="th-TH" baseline="0" dirty="0" smtClean="0"/>
              <a:t> </a:t>
            </a:r>
            <a:r>
              <a:rPr lang="en-US" baseline="0" dirty="0" smtClean="0"/>
              <a:t>5 </a:t>
            </a:r>
            <a:r>
              <a:rPr lang="th-TH" baseline="0" dirty="0" smtClean="0"/>
              <a:t>มีค่าเป็น </a:t>
            </a:r>
            <a:r>
              <a:rPr lang="en-US" baseline="0" dirty="0" smtClean="0"/>
              <a:t>1, 2, 3, 4 </a:t>
            </a:r>
            <a:r>
              <a:rPr lang="th-TH" baseline="0" dirty="0" smtClean="0"/>
              <a:t>และ </a:t>
            </a:r>
            <a:r>
              <a:rPr lang="en-US" baseline="0" dirty="0" smtClean="0"/>
              <a:t>5 </a:t>
            </a:r>
            <a:r>
              <a:rPr lang="th-TH" baseline="0" dirty="0" smtClean="0"/>
              <a:t>ตามลำดับ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</a:t>
            </a:r>
            <a:r>
              <a:rPr lang="th-TH" dirty="0" smtClean="0"/>
              <a:t>ไม่มี</a:t>
            </a:r>
            <a:r>
              <a:rPr lang="th-TH" baseline="0" dirty="0" smtClean="0"/>
              <a:t> </a:t>
            </a:r>
            <a:r>
              <a:rPr lang="en-US" dirty="0" smtClean="0"/>
              <a:t>block-level scope</a:t>
            </a:r>
            <a:r>
              <a:rPr lang="th-TH" dirty="0" smtClean="0"/>
              <a:t> ทุกตัวแปรที่ประกาศภายในฟังก์ชัน</a:t>
            </a:r>
            <a:r>
              <a:rPr lang="th-TH" baseline="0" dirty="0" smtClean="0"/>
              <a:t> </a:t>
            </a:r>
            <a:r>
              <a:rPr lang="th-TH" dirty="0" smtClean="0"/>
              <a:t>ไม่ว่าจะประกาศที่ใดจะเห็นได้ทั้งหมดในฟังก์ชัน</a:t>
            </a:r>
            <a:r>
              <a:rPr lang="th-TH" baseline="0" dirty="0" smtClean="0"/>
              <a:t> </a:t>
            </a:r>
          </a:p>
          <a:p>
            <a:r>
              <a:rPr lang="th-TH" i="1" baseline="0" dirty="0" smtClean="0"/>
              <a:t>ตัวอย่างเช่น </a:t>
            </a:r>
            <a:r>
              <a:rPr lang="th-TH" i="0" baseline="0" dirty="0" smtClean="0"/>
              <a:t> </a:t>
            </a:r>
            <a:r>
              <a:rPr lang="th-TH" dirty="0" smtClean="0"/>
              <a:t>ตัวแปร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  <a:r>
              <a:rPr lang="th-TH" dirty="0" smtClean="0"/>
              <a:t> และ</a:t>
            </a:r>
            <a:r>
              <a:rPr lang="en-US" dirty="0" smtClean="0"/>
              <a:t> k </a:t>
            </a:r>
            <a:r>
              <a:rPr lang="th-TH" dirty="0" smtClean="0"/>
              <a:t>อยู่ใน</a:t>
            </a:r>
            <a:r>
              <a:rPr lang="en-US" dirty="0" smtClean="0"/>
              <a:t> scope</a:t>
            </a:r>
            <a:r>
              <a:rPr lang="th-TH" dirty="0" smtClean="0"/>
              <a:t> เดียวกัน ทั้ง </a:t>
            </a:r>
            <a:r>
              <a:rPr lang="en-US" dirty="0" smtClean="0"/>
              <a:t>3 </a:t>
            </a:r>
            <a:r>
              <a:rPr lang="th-TH" dirty="0" smtClean="0"/>
              <a:t>ตัวกำหนดและเห็นได้ภายในฟังก์ชัน</a:t>
            </a:r>
            <a:endParaRPr lang="en-US" dirty="0" smtClean="0"/>
          </a:p>
          <a:p>
            <a:r>
              <a:rPr lang="th-TH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test(o) {</a:t>
            </a:r>
            <a:endParaRPr lang="th-TH" dirty="0" smtClean="0">
              <a:latin typeface="Courier New" pitchFamily="49" charset="0"/>
            </a:endParaRPr>
          </a:p>
          <a:p>
            <a:r>
              <a:rPr lang="th-TH" dirty="0" smtClean="0"/>
              <a:t>	</a:t>
            </a:r>
            <a:r>
              <a:rPr lang="th-TH" baseline="0" dirty="0" smtClean="0">
                <a:latin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smtClean="0"/>
              <a:t>// </a:t>
            </a:r>
            <a:r>
              <a:rPr lang="en-US" dirty="0" err="1" smtClean="0"/>
              <a:t>i</a:t>
            </a:r>
            <a:r>
              <a:rPr lang="en-US" dirty="0" smtClean="0"/>
              <a:t> is defined throughout function </a:t>
            </a:r>
            <a:endParaRPr lang="th-TH" dirty="0" smtClean="0"/>
          </a:p>
          <a:p>
            <a:r>
              <a:rPr lang="th-TH" dirty="0" smtClean="0"/>
              <a:t>	</a:t>
            </a:r>
            <a:r>
              <a:rPr lang="th-TH" dirty="0" smtClean="0">
                <a:latin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 == "object") {</a:t>
            </a:r>
            <a:endParaRPr lang="th-TH" dirty="0" smtClean="0">
              <a:latin typeface="Courier New" pitchFamily="49" charset="0"/>
            </a:endParaRPr>
          </a:p>
          <a:p>
            <a:r>
              <a:rPr lang="th-TH" dirty="0" smtClean="0">
                <a:latin typeface="Courier New" pitchFamily="49" charset="0"/>
              </a:rPr>
              <a:t>	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j = 0; </a:t>
            </a:r>
            <a:r>
              <a:rPr lang="en-US" dirty="0" smtClean="0"/>
              <a:t>// j is defined everywhere, not just block </a:t>
            </a:r>
            <a:endParaRPr lang="th-TH" dirty="0" smtClean="0"/>
          </a:p>
          <a:p>
            <a:r>
              <a:rPr lang="th-TH" dirty="0" smtClean="0">
                <a:latin typeface="Courier New" pitchFamily="49" charset="0"/>
              </a:rPr>
              <a:t>	</a:t>
            </a:r>
            <a:r>
              <a:rPr lang="th-TH" baseline="0" dirty="0" smtClean="0">
                <a:latin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 = 0; k &lt; 10; k++) { </a:t>
            </a:r>
            <a:r>
              <a:rPr lang="en-US" dirty="0" smtClean="0"/>
              <a:t>// k is defined everywhere, not just loop </a:t>
            </a:r>
            <a:endParaRPr lang="th-TH" dirty="0" smtClean="0"/>
          </a:p>
          <a:p>
            <a:r>
              <a:rPr lang="th-TH" dirty="0" smtClean="0">
                <a:latin typeface="Courier New" pitchFamily="49" charset="0"/>
              </a:rPr>
              <a:t>	</a:t>
            </a:r>
            <a:r>
              <a:rPr lang="th-TH" baseline="0" dirty="0" smtClean="0">
                <a:latin typeface="Courier New" pitchFamily="49" charset="0"/>
              </a:rPr>
              <a:t>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(k); </a:t>
            </a:r>
            <a:endParaRPr lang="th-TH" dirty="0" smtClean="0">
              <a:latin typeface="Courier New" pitchFamily="49" charset="0"/>
            </a:endParaRPr>
          </a:p>
          <a:p>
            <a:r>
              <a:rPr lang="th-TH" dirty="0" smtClean="0">
                <a:latin typeface="Courier New" pitchFamily="49" charset="0"/>
              </a:rPr>
              <a:t>	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th-TH" dirty="0" smtClean="0">
              <a:latin typeface="Courier New" pitchFamily="49" charset="0"/>
            </a:endParaRPr>
          </a:p>
          <a:p>
            <a:r>
              <a:rPr lang="th-TH" dirty="0" smtClean="0">
                <a:latin typeface="Courier New" pitchFamily="49" charset="0"/>
              </a:rPr>
              <a:t>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(k); </a:t>
            </a:r>
            <a:r>
              <a:rPr lang="en-US" dirty="0" smtClean="0"/>
              <a:t>// k is still defined: prints 10 </a:t>
            </a:r>
            <a:endParaRPr lang="th-TH" dirty="0" smtClean="0"/>
          </a:p>
          <a:p>
            <a:r>
              <a:rPr lang="th-TH" dirty="0" smtClean="0">
                <a:latin typeface="Courier New" pitchFamily="49" charset="0"/>
              </a:rPr>
              <a:t>	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th-TH" dirty="0" smtClean="0">
              <a:latin typeface="Courier New" pitchFamily="49" charset="0"/>
            </a:endParaRPr>
          </a:p>
          <a:p>
            <a:r>
              <a:rPr lang="th-TH" dirty="0" smtClean="0">
                <a:latin typeface="Courier New" pitchFamily="49" charset="0"/>
              </a:rPr>
              <a:t>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(j); </a:t>
            </a:r>
            <a:r>
              <a:rPr lang="en-US" dirty="0" smtClean="0"/>
              <a:t>// j is defined, but may not be initialized </a:t>
            </a:r>
            <a:endParaRPr lang="th-TH" dirty="0" smtClean="0"/>
          </a:p>
          <a:p>
            <a:r>
              <a:rPr lang="th-TH" dirty="0" smtClean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th-TH" dirty="0" smtClean="0">
              <a:latin typeface="Courier New" pitchFamily="49" charset="0"/>
            </a:endParaRPr>
          </a:p>
          <a:p>
            <a:r>
              <a:rPr lang="th-TH" dirty="0" smtClean="0"/>
              <a:t>การที่ตัวแปรเห็นได้ตลอดในฟังก์ชันอาจส่งผลกระทบที่ไม่ได้คาดไว้</a:t>
            </a:r>
            <a:r>
              <a:rPr lang="th-TH" baseline="0" dirty="0" smtClean="0"/>
              <a:t> เช่น</a:t>
            </a:r>
            <a:r>
              <a:rPr lang="th-TH" dirty="0" smtClean="0"/>
              <a:t> </a:t>
            </a:r>
            <a:endParaRPr lang="en-US" dirty="0" smtClean="0"/>
          </a:p>
          <a:p>
            <a:r>
              <a:rPr lang="th-TH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scope = "global"; </a:t>
            </a:r>
            <a:endParaRPr lang="th-TH" dirty="0" smtClean="0">
              <a:latin typeface="Courier New" pitchFamily="49" charset="0"/>
            </a:endParaRPr>
          </a:p>
          <a:p>
            <a:r>
              <a:rPr lang="th-TH" dirty="0" smtClean="0">
                <a:latin typeface="Courier New" pitchFamily="49" charset="0"/>
              </a:rPr>
              <a:t>	</a:t>
            </a:r>
            <a:r>
              <a:rPr kumimoji="1" lang="en-US" sz="12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function f( ) { </a:t>
            </a:r>
            <a:endParaRPr kumimoji="1" lang="th-TH" sz="12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th-TH" dirty="0" smtClean="0">
                <a:latin typeface="Courier New" pitchFamily="49" charset="0"/>
              </a:rPr>
              <a:t>	</a:t>
            </a:r>
            <a:r>
              <a:rPr kumimoji="1" lang="th-TH" sz="12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1" lang="en-US" sz="12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alert(scope); </a:t>
            </a:r>
            <a:r>
              <a:rPr kumimoji="1" lang="en-US" sz="1200" kern="120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//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Displays "undefined", not "global" 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Courier New" pitchFamily="49" charset="0"/>
              </a:rPr>
              <a:t>	</a:t>
            </a:r>
            <a:r>
              <a:rPr kumimoji="1" lang="th-TH" sz="12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1" lang="en-US" sz="1200" kern="120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1" lang="en-US" sz="12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scope = "local"; </a:t>
            </a:r>
            <a:r>
              <a:rPr kumimoji="1" lang="en-US" sz="1200" kern="1200" dirty="0" smtClean="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rPr>
              <a:t>//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Variable initialized here, but defined everywhere 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Courier New" pitchFamily="49" charset="0"/>
              </a:rPr>
              <a:t>	</a:t>
            </a:r>
            <a:r>
              <a:rPr kumimoji="1" lang="th-TH" sz="12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1" lang="en-US" sz="12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alert(scope); //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Displays "local" 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Courier New" pitchFamily="49" charset="0"/>
              </a:rPr>
              <a:t>	</a:t>
            </a:r>
            <a:r>
              <a:rPr kumimoji="1" lang="en-US" sz="12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1" lang="th-TH" sz="12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kumimoji="1" lang="th-TH" sz="12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1" lang="en-US" sz="120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f( ); </a:t>
            </a:r>
            <a:endParaRPr kumimoji="1" lang="th-TH" sz="1200" kern="120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th-TH" b="1" dirty="0" smtClean="0"/>
              <a:t>การส่งพารามิเตอร์</a:t>
            </a:r>
            <a:r>
              <a:rPr lang="th-TH" b="1" baseline="0" dirty="0" smtClean="0"/>
              <a:t>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argCount</a:t>
            </a:r>
            <a:r>
              <a:rPr lang="en-US" dirty="0" smtClean="0"/>
              <a:t> = function(a) {</a:t>
            </a:r>
          </a:p>
          <a:p>
            <a:r>
              <a:rPr lang="en-US" dirty="0" smtClean="0"/>
              <a:t>        alert(arguments[0]);</a:t>
            </a:r>
          </a:p>
          <a:p>
            <a:r>
              <a:rPr lang="en-US" dirty="0" smtClean="0"/>
              <a:t>        alert(arguments[1]);</a:t>
            </a:r>
          </a:p>
          <a:p>
            <a:r>
              <a:rPr lang="en-US" dirty="0" smtClean="0"/>
              <a:t>        // bad example, but you could do it!</a:t>
            </a:r>
          </a:p>
          <a:p>
            <a:r>
              <a:rPr lang="en-US" dirty="0" smtClean="0"/>
              <a:t>        return true;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argCount</a:t>
            </a:r>
            <a:r>
              <a:rPr lang="en-US" dirty="0" smtClean="0"/>
              <a:t>(1,2); // browser alerts 1, then 2 </a:t>
            </a:r>
          </a:p>
          <a:p>
            <a:r>
              <a:rPr lang="en-US" dirty="0" err="1" smtClean="0"/>
              <a:t>argCount</a:t>
            </a:r>
            <a:r>
              <a:rPr lang="en-US" dirty="0" smtClean="0"/>
              <a:t>(1); // alerts 1, then undefined </a:t>
            </a:r>
            <a:endParaRPr lang="th-TH" dirty="0" smtClean="0"/>
          </a:p>
          <a:p>
            <a:endParaRPr lang="th-TH" dirty="0" smtClean="0"/>
          </a:p>
          <a:p>
            <a:r>
              <a:rPr lang="th-TH" b="1" dirty="0" smtClean="0"/>
              <a:t>การใช้ตัวแปร</a:t>
            </a:r>
            <a:r>
              <a:rPr lang="th-TH" b="1" baseline="0" dirty="0" smtClean="0"/>
              <a:t> </a:t>
            </a:r>
            <a:r>
              <a:rPr lang="en-US" b="1" baseline="0" dirty="0" smtClean="0"/>
              <a:t>arguments </a:t>
            </a:r>
            <a:endParaRPr lang="th-TH" b="1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argCount</a:t>
            </a:r>
            <a:r>
              <a:rPr lang="en-US" dirty="0" smtClean="0"/>
              <a:t> = function(a) {</a:t>
            </a:r>
          </a:p>
          <a:p>
            <a:r>
              <a:rPr lang="en-US" dirty="0" smtClean="0"/>
              <a:t>   alert("arguments length: " + </a:t>
            </a:r>
            <a:r>
              <a:rPr lang="en-US" dirty="0" err="1" smtClean="0"/>
              <a:t>arguments.length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// what is the length?</a:t>
            </a:r>
          </a:p>
          <a:p>
            <a:r>
              <a:rPr lang="en-US" dirty="0" smtClean="0"/>
              <a:t>   for (</a:t>
            </a:r>
            <a:r>
              <a:rPr lang="en-US" dirty="0" err="1" smtClean="0"/>
              <a:t>var</a:t>
            </a:r>
            <a:r>
              <a:rPr lang="en-US" dirty="0" smtClean="0"/>
              <a:t> x = 0; x &lt; </a:t>
            </a:r>
            <a:r>
              <a:rPr lang="en-US" dirty="0" err="1" smtClean="0"/>
              <a:t>arguments.length</a:t>
            </a:r>
            <a:r>
              <a:rPr lang="en-US" dirty="0" smtClean="0"/>
              <a:t>; x++) {</a:t>
            </a:r>
          </a:p>
          <a:p>
            <a:r>
              <a:rPr lang="en-US" dirty="0" smtClean="0"/>
              <a:t>      alert(arguments[x]);</a:t>
            </a:r>
          </a:p>
          <a:p>
            <a:r>
              <a:rPr lang="en-US" dirty="0" smtClean="0"/>
              <a:t>   };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argCount</a:t>
            </a:r>
            <a:r>
              <a:rPr lang="en-US" dirty="0" smtClean="0"/>
              <a:t>(1,2,3);</a:t>
            </a:r>
            <a:r>
              <a:rPr lang="th-TH" dirty="0" smtClean="0"/>
              <a:t> </a:t>
            </a:r>
            <a:r>
              <a:rPr lang="en-US" dirty="0" smtClean="0"/>
              <a:t>// browser alerts length of 3, then value 1, then 2, then 3</a:t>
            </a:r>
          </a:p>
          <a:p>
            <a:r>
              <a:rPr lang="en-US" dirty="0" err="1" smtClean="0"/>
              <a:t>argCount</a:t>
            </a:r>
            <a:r>
              <a:rPr lang="en-US" dirty="0" smtClean="0"/>
              <a:t>(1);</a:t>
            </a:r>
            <a:r>
              <a:rPr lang="th-TH" dirty="0" smtClean="0"/>
              <a:t> </a:t>
            </a:r>
            <a:r>
              <a:rPr lang="en-US" dirty="0" smtClean="0"/>
              <a:t>// browser alerts length of 1, </a:t>
            </a:r>
            <a:r>
              <a:rPr lang="th-TH" dirty="0" smtClean="0"/>
              <a:t> </a:t>
            </a:r>
            <a:r>
              <a:rPr lang="en-US" dirty="0" smtClean="0"/>
              <a:t>then value 1 </a:t>
            </a:r>
          </a:p>
          <a:p>
            <a:endParaRPr lang="th-TH" dirty="0" smtClean="0"/>
          </a:p>
          <a:p>
            <a:r>
              <a:rPr lang="th-TH" b="1" dirty="0" smtClean="0"/>
              <a:t>การให้ค่าปริยายกับตัวแปรพารามิเตอร์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functionTest</a:t>
            </a:r>
            <a:r>
              <a:rPr lang="en-US" dirty="0" smtClean="0"/>
              <a:t> = function(</a:t>
            </a:r>
            <a:r>
              <a:rPr lang="en-US" dirty="0" err="1" smtClean="0"/>
              <a:t>argu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   </a:t>
            </a:r>
            <a:r>
              <a:rPr lang="en-US" dirty="0" err="1" smtClean="0"/>
              <a:t>argu</a:t>
            </a:r>
            <a:r>
              <a:rPr lang="en-US" dirty="0" smtClean="0"/>
              <a:t> = 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argu</a:t>
            </a:r>
            <a:r>
              <a:rPr lang="en-US" dirty="0" smtClean="0"/>
              <a:t> == 'undefined') ? </a:t>
            </a:r>
            <a:r>
              <a:rPr lang="th-TH" dirty="0" smtClean="0"/>
              <a:t> </a:t>
            </a:r>
            <a:r>
              <a:rPr lang="en-US" dirty="0" smtClean="0"/>
              <a:t>'my argument' : </a:t>
            </a:r>
            <a:r>
              <a:rPr lang="en-US" dirty="0" err="1" smtClean="0"/>
              <a:t>argu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return </a:t>
            </a:r>
            <a:r>
              <a:rPr lang="en-US" dirty="0" err="1" smtClean="0"/>
              <a:t>argu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functionTest</a:t>
            </a:r>
            <a:r>
              <a:rPr lang="en-US" dirty="0" smtClean="0"/>
              <a:t>('test'));</a:t>
            </a:r>
            <a:r>
              <a:rPr lang="th-TH" dirty="0" smtClean="0"/>
              <a:t>   </a:t>
            </a:r>
            <a:r>
              <a:rPr lang="en-US" dirty="0" smtClean="0"/>
              <a:t>// browser alerts "test"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functionTest</a:t>
            </a:r>
            <a:r>
              <a:rPr lang="en-US" dirty="0" smtClean="0"/>
              <a:t>());</a:t>
            </a:r>
            <a:r>
              <a:rPr lang="th-TH" dirty="0" smtClean="0"/>
              <a:t>  </a:t>
            </a:r>
            <a:r>
              <a:rPr lang="en-US" dirty="0" smtClean="0"/>
              <a:t>// browser alerts "my argument"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functionTest</a:t>
            </a:r>
            <a:r>
              <a:rPr lang="en-US" dirty="0" smtClean="0"/>
              <a:t>(null));</a:t>
            </a:r>
            <a:r>
              <a:rPr lang="th-TH" dirty="0" smtClean="0"/>
              <a:t>  </a:t>
            </a:r>
            <a:r>
              <a:rPr lang="en-US" dirty="0" smtClean="0"/>
              <a:t>// browser alerts null</a:t>
            </a:r>
          </a:p>
          <a:p>
            <a:r>
              <a:rPr lang="en-US" dirty="0" smtClean="0"/>
              <a:t>alert("'" + </a:t>
            </a:r>
            <a:r>
              <a:rPr lang="en-US" dirty="0" err="1" smtClean="0"/>
              <a:t>functionTest</a:t>
            </a:r>
            <a:r>
              <a:rPr lang="en-US" dirty="0" smtClean="0"/>
              <a:t>('') + "'");</a:t>
            </a:r>
            <a:r>
              <a:rPr lang="th-TH" dirty="0" smtClean="0"/>
              <a:t>   </a:t>
            </a:r>
            <a:r>
              <a:rPr lang="en-US" dirty="0" smtClean="0"/>
              <a:t>// browser alerts '' </a:t>
            </a:r>
            <a:endParaRPr lang="th-TH" dirty="0" smtClean="0"/>
          </a:p>
          <a:p>
            <a:endParaRPr lang="en-US" dirty="0" smtClean="0"/>
          </a:p>
          <a:p>
            <a:r>
              <a:rPr lang="th-TH" b="1" dirty="0" smtClean="0"/>
              <a:t>การทำ </a:t>
            </a:r>
            <a:r>
              <a:rPr lang="en-US" b="1" dirty="0" smtClean="0"/>
              <a:t>Function overloading</a:t>
            </a:r>
            <a:r>
              <a:rPr lang="th-TH" b="1" dirty="0" smtClean="0"/>
              <a:t> </a:t>
            </a:r>
            <a:r>
              <a:rPr lang="en-US" b="1" dirty="0" smtClean="0"/>
              <a:t>&amp;</a:t>
            </a:r>
            <a:r>
              <a:rPr lang="en-US" b="1" baseline="0" dirty="0" smtClean="0"/>
              <a:t> callback</a:t>
            </a:r>
            <a:endParaRPr lang="th-TH" b="1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myAddingPlus</a:t>
            </a:r>
            <a:r>
              <a:rPr lang="en-US" dirty="0" smtClean="0"/>
              <a:t> = function(</a:t>
            </a:r>
            <a:r>
              <a:rPr lang="en-US" dirty="0" err="1" smtClean="0"/>
              <a:t>o,call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   </a:t>
            </a:r>
            <a:r>
              <a:rPr lang="en-US" dirty="0" err="1" smtClean="0"/>
              <a:t>o.one</a:t>
            </a:r>
            <a:r>
              <a:rPr lang="en-US" dirty="0" smtClean="0"/>
              <a:t> = 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o.one</a:t>
            </a:r>
            <a:r>
              <a:rPr lang="en-US" dirty="0" smtClean="0"/>
              <a:t> == 'undefined') ? 0 : </a:t>
            </a:r>
            <a:r>
              <a:rPr lang="en-US" dirty="0" err="1" smtClean="0"/>
              <a:t>o.one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</a:t>
            </a:r>
            <a:r>
              <a:rPr lang="en-US" dirty="0" err="1" smtClean="0"/>
              <a:t>o.two</a:t>
            </a:r>
            <a:r>
              <a:rPr lang="en-US" dirty="0" smtClean="0"/>
              <a:t> = 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o.two</a:t>
            </a:r>
            <a:r>
              <a:rPr lang="en-US" dirty="0" smtClean="0"/>
              <a:t> == 'undefined') ? 0 : </a:t>
            </a:r>
            <a:r>
              <a:rPr lang="en-US" dirty="0" err="1" smtClean="0"/>
              <a:t>o.two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</a:t>
            </a:r>
            <a:r>
              <a:rPr lang="en-US" dirty="0" err="1" smtClean="0"/>
              <a:t>o.three</a:t>
            </a:r>
            <a:r>
              <a:rPr lang="en-US" dirty="0" smtClean="0"/>
              <a:t> = 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o.three</a:t>
            </a:r>
            <a:r>
              <a:rPr lang="en-US" dirty="0" smtClean="0"/>
              <a:t> == 'undefined') ? 0 : </a:t>
            </a:r>
            <a:r>
              <a:rPr lang="en-US" dirty="0" err="1" smtClean="0"/>
              <a:t>o.three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</a:t>
            </a:r>
            <a:r>
              <a:rPr lang="en-US" dirty="0" err="1" smtClean="0"/>
              <a:t>var</a:t>
            </a:r>
            <a:r>
              <a:rPr lang="en-US" dirty="0" smtClean="0"/>
              <a:t> z = </a:t>
            </a:r>
            <a:r>
              <a:rPr lang="en-US" dirty="0" err="1" smtClean="0"/>
              <a:t>o.one</a:t>
            </a:r>
            <a:r>
              <a:rPr lang="en-US" dirty="0" smtClean="0"/>
              <a:t> + </a:t>
            </a:r>
            <a:r>
              <a:rPr lang="en-US" dirty="0" err="1" smtClean="0"/>
              <a:t>o.two</a:t>
            </a:r>
            <a:r>
              <a:rPr lang="en-US" dirty="0" smtClean="0"/>
              <a:t> + </a:t>
            </a:r>
            <a:r>
              <a:rPr lang="en-US" dirty="0" err="1" smtClean="0"/>
              <a:t>o.three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call = (</a:t>
            </a:r>
            <a:r>
              <a:rPr lang="en-US" dirty="0" err="1" smtClean="0"/>
              <a:t>typeof</a:t>
            </a:r>
            <a:r>
              <a:rPr lang="en-US" dirty="0" smtClean="0"/>
              <a:t> call == 'undefined') ?  function(x){return x;} : call;</a:t>
            </a:r>
          </a:p>
          <a:p>
            <a:r>
              <a:rPr lang="en-US" dirty="0" smtClean="0"/>
              <a:t>   return </a:t>
            </a:r>
            <a:r>
              <a:rPr lang="en-US" b="1" dirty="0" smtClean="0"/>
              <a:t>call(z);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// example 1: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myAddingPlus</a:t>
            </a:r>
            <a:r>
              <a:rPr lang="en-US" dirty="0" smtClean="0"/>
              <a:t>({ one: 1, two: 4 }, function(a) { return a + 10; }));    // browser alerts 15</a:t>
            </a:r>
          </a:p>
          <a:p>
            <a:r>
              <a:rPr lang="en-US" dirty="0" smtClean="0"/>
              <a:t>// example 2: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myAddingPlus</a:t>
            </a:r>
            <a:r>
              <a:rPr lang="en-US" dirty="0" smtClean="0"/>
              <a:t>({ one: 1, two: 4 }, function(a) { return a * 10; }));     // browser alerts 50</a:t>
            </a:r>
          </a:p>
          <a:p>
            <a:r>
              <a:rPr lang="en-US" dirty="0" smtClean="0"/>
              <a:t>// example 3: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myAddingPlus</a:t>
            </a:r>
            <a:r>
              <a:rPr lang="en-US" dirty="0" smtClean="0"/>
              <a:t>({ one: 1, two: 4 }));   // browser alerts 5 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h-TH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935423-668D-4037-B782-CE8477B45D77}" type="slidenum">
              <a:rPr lang="en-GB">
                <a:latin typeface="Arial" pitchFamily="34" charset="0"/>
              </a:rPr>
              <a:pPr/>
              <a:t>25</a:t>
            </a:fld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th-TH" dirty="0" smtClean="0"/>
              <a:t>หาผลรวมของสมาชิกในอาร์เรย์</a:t>
            </a:r>
            <a:r>
              <a:rPr lang="th-TH" baseline="0" dirty="0" smtClean="0"/>
              <a:t> โดยใช้ </a:t>
            </a:r>
            <a:r>
              <a:rPr lang="en-US" baseline="0" dirty="0" err="1" smtClean="0"/>
              <a:t>forEach</a:t>
            </a:r>
            <a:endParaRPr lang="en-US" dirty="0" smtClean="0"/>
          </a:p>
          <a:p>
            <a:r>
              <a:rPr lang="en-US" dirty="0" err="1" smtClean="0"/>
              <a:t>obj</a:t>
            </a:r>
            <a:r>
              <a:rPr lang="en-US" dirty="0" smtClean="0"/>
              <a:t> = { result: 0, sum: (function () {</a:t>
            </a:r>
          </a:p>
          <a:p>
            <a:r>
              <a:rPr lang="en-US" dirty="0" smtClean="0"/>
              <a:t>	return function (v) { console.log("v "+v +" result "+</a:t>
            </a:r>
            <a:r>
              <a:rPr lang="en-US" dirty="0" err="1" smtClean="0"/>
              <a:t>this.result</a:t>
            </a:r>
            <a:r>
              <a:rPr lang="en-US" dirty="0" smtClean="0"/>
              <a:t>); </a:t>
            </a:r>
            <a:r>
              <a:rPr lang="en-US" dirty="0" err="1" smtClean="0"/>
              <a:t>this.result</a:t>
            </a:r>
            <a:r>
              <a:rPr lang="en-US" dirty="0" smtClean="0"/>
              <a:t> += v; return  </a:t>
            </a:r>
            <a:r>
              <a:rPr lang="en-US" dirty="0" err="1" smtClean="0"/>
              <a:t>this.result</a:t>
            </a:r>
            <a:r>
              <a:rPr lang="en-US" dirty="0" smtClean="0"/>
              <a:t>; };})() 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arr1 = [1,2,3,4,5];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x = arr1.forEach(</a:t>
            </a:r>
            <a:r>
              <a:rPr lang="en-US" dirty="0" err="1" smtClean="0"/>
              <a:t>obj.sum</a:t>
            </a:r>
            <a:r>
              <a:rPr lang="en-US" dirty="0" smtClean="0"/>
              <a:t>, 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console.log(" sum = " + </a:t>
            </a:r>
            <a:r>
              <a:rPr lang="en-US" dirty="0" err="1" smtClean="0"/>
              <a:t>obj.result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th-TH" dirty="0" smtClean="0"/>
              <a:t>เมท็อด </a:t>
            </a:r>
            <a:r>
              <a:rPr lang="en-US" dirty="0" smtClean="0"/>
              <a:t>reduce</a:t>
            </a:r>
            <a:r>
              <a:rPr lang="en-US" baseline="0" dirty="0" smtClean="0"/>
              <a:t> </a:t>
            </a:r>
            <a:r>
              <a:rPr lang="th-TH" baseline="0" dirty="0" smtClean="0"/>
              <a:t>ของอาร์เรย์ (ส่งฟังก์ชันที่รับพารามิเตอร์ ที่เป็นการรวมของตัวก่อนเข้ากับตัวปัจจุบัน)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arrays = [[1, 2, 3], [4, 5], [6]];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result = </a:t>
            </a:r>
            <a:r>
              <a:rPr lang="en-US" dirty="0" err="1" smtClean="0"/>
              <a:t>arrays.reduce</a:t>
            </a:r>
            <a:r>
              <a:rPr lang="en-US" dirty="0" smtClean="0"/>
              <a:t>(function (p, c) {return </a:t>
            </a:r>
            <a:r>
              <a:rPr lang="en-US" dirty="0" err="1" smtClean="0"/>
              <a:t>p.concat</a:t>
            </a:r>
            <a:r>
              <a:rPr lang="en-US" dirty="0" smtClean="0"/>
              <a:t>(c);}, []);</a:t>
            </a:r>
          </a:p>
          <a:p>
            <a:r>
              <a:rPr lang="en-US" dirty="0" smtClean="0"/>
              <a:t>console.log(result);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3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ดูเพิ่มเติมเรื่องอาร์เรย์ที่</a:t>
            </a:r>
            <a:r>
              <a:rPr lang="th-TH" baseline="0" dirty="0" smtClean="0"/>
              <a:t> </a:t>
            </a:r>
            <a:r>
              <a:rPr lang="en-US" dirty="0" smtClean="0"/>
              <a:t>https://developer.mozilla.org/en-US/docs/Web/JavaScript/Reference/Global_Objects/Array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3A512-31E0-4C96-A663-0022934B4B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3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1587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pPr algn="ctr"/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651C1-0D9C-4058-BC7B-D21ED890B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06</a:t>
            </a: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485 Web ApplicationDevelopment © 2015 by Y. Temtanapat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7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1471594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28794" y="6243638"/>
            <a:ext cx="5500726" cy="4572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omic Sans MS" pitchFamily="66" charset="0"/>
              </a:defRPr>
            </a:lvl1pPr>
          </a:lstStyle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29520" y="6243638"/>
            <a:ext cx="1257280" cy="457200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Comic Sans MS" pitchFamily="66" charset="0"/>
              </a:defRPr>
            </a:lvl1pPr>
          </a:lstStyle>
          <a:p>
            <a:fld id="{10C32822-D98A-4A8C-A794-852463787C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ngsana New" pitchFamily="18" charset="-34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485 Web Application Development</a:t>
            </a:r>
          </a:p>
          <a:p>
            <a:r>
              <a:rPr lang="th-TH" dirty="0" smtClean="0"/>
              <a:t>เยาวดี  เต็มธนาภัทร์</a:t>
            </a:r>
            <a:endParaRPr lang="en-US" dirty="0" smtClean="0"/>
          </a:p>
          <a:p>
            <a:r>
              <a:rPr lang="en-US" dirty="0" smtClean="0"/>
              <a:t>Lecture 6</a:t>
            </a:r>
            <a:endParaRPr lang="th-TH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835696" y="5373216"/>
            <a:ext cx="6300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4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ดูรายละเอียดเพิ่มเติมได้ที่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http://www.w3schools.com/js/default.asp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http://www.devguru.com/technologies/javascript/home</a:t>
            </a:r>
            <a:endParaRPr lang="th-TH" sz="1400" dirty="0">
              <a:solidFill>
                <a:schemeClr val="tx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พื้นฐานของภาษา</a:t>
            </a:r>
            <a:r>
              <a:rPr lang="en-US" dirty="0" smtClean="0"/>
              <a:t>: </a:t>
            </a:r>
            <a:r>
              <a:rPr lang="th-TH" dirty="0" smtClean="0">
                <a:solidFill>
                  <a:schemeClr val="accent1">
                    <a:lumMod val="75000"/>
                  </a:schemeClr>
                </a:solidFill>
              </a:rPr>
              <a:t>ชนิดพื้นฐาน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(Primitive Types)</a:t>
            </a:r>
            <a:endParaRPr lang="th-TH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sz="3400" b="1" dirty="0" smtClean="0">
                <a:solidFill>
                  <a:schemeClr val="accent1">
                    <a:lumMod val="75000"/>
                  </a:schemeClr>
                </a:solidFill>
              </a:rPr>
              <a:t>ชนิดพื้นฐาน (</a:t>
            </a:r>
            <a:r>
              <a:rPr lang="en-US" sz="3400" b="1" dirty="0" smtClean="0">
                <a:solidFill>
                  <a:schemeClr val="accent1">
                    <a:lumMod val="75000"/>
                  </a:schemeClr>
                </a:solidFill>
              </a:rPr>
              <a:t>primitive</a:t>
            </a:r>
            <a:r>
              <a:rPr lang="th-TH" sz="34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th-TH" sz="3400" dirty="0" smtClean="0"/>
              <a:t>มี </a:t>
            </a:r>
            <a:r>
              <a:rPr lang="en-US" sz="3400" dirty="0" smtClean="0"/>
              <a:t>6 </a:t>
            </a:r>
            <a:r>
              <a:rPr lang="th-TH" sz="3400" dirty="0" smtClean="0"/>
              <a:t>ชนิด</a:t>
            </a:r>
            <a:r>
              <a:rPr lang="en-US" sz="3400" dirty="0" smtClean="0"/>
              <a:t>:</a:t>
            </a:r>
          </a:p>
          <a:p>
            <a:pPr lvl="1"/>
            <a:r>
              <a:rPr lang="th-TH" sz="3100" dirty="0" smtClean="0"/>
              <a:t>ตัวเลข (</a:t>
            </a:r>
            <a:r>
              <a:rPr lang="en-US" sz="3100" dirty="0" smtClean="0"/>
              <a:t>number</a:t>
            </a:r>
            <a:r>
              <a:rPr lang="th-TH" sz="3100" dirty="0" smtClean="0"/>
              <a:t>)</a:t>
            </a:r>
            <a:r>
              <a:rPr lang="en-US" sz="3100" dirty="0" smtClean="0"/>
              <a:t>, </a:t>
            </a:r>
            <a:r>
              <a:rPr lang="th-TH" sz="3100" dirty="0" smtClean="0"/>
              <a:t>สายอักขระ (</a:t>
            </a:r>
            <a:r>
              <a:rPr lang="en-US" sz="3100" dirty="0" smtClean="0"/>
              <a:t>string</a:t>
            </a:r>
            <a:r>
              <a:rPr lang="th-TH" sz="3100" dirty="0" smtClean="0"/>
              <a:t>)</a:t>
            </a:r>
            <a:r>
              <a:rPr lang="en-US" sz="3100" dirty="0" smtClean="0"/>
              <a:t>, </a:t>
            </a:r>
            <a:r>
              <a:rPr lang="th-TH" sz="3100" dirty="0" smtClean="0"/>
              <a:t>บูลีน (</a:t>
            </a:r>
            <a:r>
              <a:rPr lang="en-US" sz="3100" dirty="0" err="1" smtClean="0"/>
              <a:t>boolean</a:t>
            </a:r>
            <a:r>
              <a:rPr lang="th-TH" sz="3100" dirty="0" smtClean="0"/>
              <a:t>)</a:t>
            </a:r>
            <a:r>
              <a:rPr lang="en-US" sz="3100" dirty="0" smtClean="0"/>
              <a:t>, </a:t>
            </a:r>
            <a:r>
              <a:rPr lang="th-TH" sz="3100" dirty="0" smtClean="0"/>
              <a:t>ไม่กำหนดชนิด (</a:t>
            </a:r>
            <a:r>
              <a:rPr lang="en-US" sz="3100" dirty="0" smtClean="0"/>
              <a:t>undefined</a:t>
            </a:r>
            <a:r>
              <a:rPr lang="th-TH" sz="3100" dirty="0" smtClean="0"/>
              <a:t>)</a:t>
            </a:r>
            <a:r>
              <a:rPr lang="en-US" sz="3100" dirty="0" smtClean="0"/>
              <a:t>,</a:t>
            </a:r>
            <a:r>
              <a:rPr lang="th-TH" sz="3100" dirty="0" smtClean="0"/>
              <a:t> </a:t>
            </a:r>
            <a:r>
              <a:rPr lang="en-US" sz="3100" dirty="0" smtClean="0"/>
              <a:t>null </a:t>
            </a:r>
            <a:r>
              <a:rPr lang="th-TH" sz="3100" dirty="0" smtClean="0"/>
              <a:t>และ </a:t>
            </a:r>
            <a:r>
              <a:rPr lang="en-US" sz="3100" dirty="0" smtClean="0"/>
              <a:t>symbol</a:t>
            </a:r>
          </a:p>
          <a:p>
            <a:pPr lvl="1"/>
            <a:r>
              <a:rPr lang="en-US" sz="3100" dirty="0" smtClean="0"/>
              <a:t>number, string</a:t>
            </a:r>
            <a:r>
              <a:rPr lang="th-TH" sz="3100" dirty="0" smtClean="0"/>
              <a:t> และ </a:t>
            </a:r>
            <a:r>
              <a:rPr lang="en-US" sz="3100" dirty="0" err="1" smtClean="0"/>
              <a:t>boolean</a:t>
            </a:r>
            <a:r>
              <a:rPr lang="en-US" sz="3100" dirty="0" smtClean="0"/>
              <a:t> </a:t>
            </a:r>
            <a:r>
              <a:rPr lang="th-TH" sz="3100" dirty="0" smtClean="0"/>
              <a:t>มี</a:t>
            </a:r>
            <a:r>
              <a:rPr lang="en-US" sz="3100" dirty="0" smtClean="0"/>
              <a:t> wrapper Objects (Number, String </a:t>
            </a:r>
            <a:r>
              <a:rPr lang="th-TH" sz="3100" dirty="0" smtClean="0"/>
              <a:t>และ </a:t>
            </a:r>
            <a:r>
              <a:rPr lang="en-US" sz="3100" dirty="0" smtClean="0"/>
              <a:t>Boolean)</a:t>
            </a:r>
          </a:p>
          <a:p>
            <a:pPr lvl="1"/>
            <a:r>
              <a:rPr lang="th-TH" sz="3100" dirty="0" smtClean="0"/>
              <a:t>ค่าพื้นฐานของ</a:t>
            </a:r>
            <a:r>
              <a:rPr lang="en-US" sz="3100" dirty="0" smtClean="0"/>
              <a:t> number,</a:t>
            </a:r>
            <a:r>
              <a:rPr lang="th-TH" sz="3100" dirty="0" smtClean="0"/>
              <a:t> </a:t>
            </a:r>
            <a:r>
              <a:rPr lang="en-US" sz="3100" dirty="0" smtClean="0"/>
              <a:t>string</a:t>
            </a:r>
            <a:r>
              <a:rPr lang="th-TH" sz="3100" dirty="0" smtClean="0"/>
              <a:t> และวัตถุถูกแปลง (</a:t>
            </a:r>
            <a:r>
              <a:rPr lang="en-US" sz="3100" dirty="0" smtClean="0"/>
              <a:t>coerced</a:t>
            </a:r>
            <a:r>
              <a:rPr lang="th-TH" sz="3100" dirty="0" smtClean="0"/>
              <a:t>) กลับไปมาได้ </a:t>
            </a:r>
          </a:p>
          <a:p>
            <a:pPr lvl="2"/>
            <a:r>
              <a:rPr lang="th-TH" sz="2900" dirty="0" smtClean="0"/>
              <a:t>ดังนั้นค่าพื้นฐานจะถูกใช้เสมือนเป็นวัตถุด้วย</a:t>
            </a:r>
            <a:endParaRPr lang="en-US" sz="2900" dirty="0" smtClean="0"/>
          </a:p>
          <a:p>
            <a:pPr lvl="2"/>
            <a:endParaRPr lang="en-US" sz="2900" dirty="0" smtClean="0"/>
          </a:p>
          <a:p>
            <a:r>
              <a:rPr lang="th-TH" sz="3400" b="1" dirty="0" smtClean="0">
                <a:solidFill>
                  <a:schemeClr val="accent1">
                    <a:lumMod val="75000"/>
                  </a:schemeClr>
                </a:solidFill>
              </a:rPr>
              <a:t>ค่าของ </a:t>
            </a:r>
            <a:r>
              <a:rPr lang="en-US" sz="3400" b="1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3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h-TH" sz="3400" dirty="0" smtClean="0"/>
              <a:t>เป็น </a:t>
            </a:r>
            <a:r>
              <a:rPr lang="en-US" sz="3400" dirty="0" smtClean="0"/>
              <a:t>true </a:t>
            </a:r>
            <a:r>
              <a:rPr lang="th-TH" sz="3400" dirty="0" smtClean="0"/>
              <a:t>หรือ</a:t>
            </a:r>
            <a:r>
              <a:rPr lang="en-US" sz="3400" dirty="0" smtClean="0"/>
              <a:t> false</a:t>
            </a:r>
          </a:p>
          <a:p>
            <a:r>
              <a:rPr lang="th-TH" sz="3400" b="1" dirty="0" smtClean="0">
                <a:solidFill>
                  <a:schemeClr val="accent1">
                    <a:lumMod val="75000"/>
                  </a:schemeClr>
                </a:solidFill>
              </a:rPr>
              <a:t>ค่าของ</a:t>
            </a:r>
            <a:r>
              <a:rPr lang="en-US" sz="3400" b="1" dirty="0" smtClean="0">
                <a:solidFill>
                  <a:schemeClr val="accent1">
                    <a:lumMod val="75000"/>
                  </a:schemeClr>
                </a:solidFill>
              </a:rPr>
              <a:t> null</a:t>
            </a:r>
            <a:r>
              <a:rPr lang="en-US" sz="3400" dirty="0" smtClean="0"/>
              <a:t> </a:t>
            </a:r>
            <a:r>
              <a:rPr lang="th-TH" sz="3400" dirty="0" smtClean="0"/>
              <a:t>เป็น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th-TH" sz="3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400" dirty="0" smtClean="0"/>
              <a:t>-- </a:t>
            </a:r>
            <a:r>
              <a:rPr lang="th-TH" sz="3400" dirty="0" smtClean="0"/>
              <a:t>มีวัตถุ แต่ไม่ได้อ้างถึงสิ่งใด </a:t>
            </a:r>
            <a:r>
              <a:rPr lang="en-US" sz="3400" dirty="0" smtClean="0"/>
              <a:t>(</a:t>
            </a:r>
            <a:r>
              <a:rPr lang="en-US" sz="3600" dirty="0" smtClean="0"/>
              <a:t>null)</a:t>
            </a:r>
            <a:endParaRPr lang="en-US" sz="3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h-TH" sz="3400" b="1" dirty="0" smtClean="0">
                <a:solidFill>
                  <a:schemeClr val="accent1">
                    <a:lumMod val="75000"/>
                  </a:schemeClr>
                </a:solidFill>
              </a:rPr>
              <a:t>ค่าของ </a:t>
            </a:r>
            <a:r>
              <a:rPr lang="en-US" sz="3400" b="1" dirty="0" smtClean="0">
                <a:solidFill>
                  <a:schemeClr val="accent1">
                    <a:lumMod val="75000"/>
                  </a:schemeClr>
                </a:solidFill>
              </a:rPr>
              <a:t>undefined </a:t>
            </a:r>
            <a:r>
              <a:rPr lang="th-TH" sz="3400" dirty="0" smtClean="0"/>
              <a:t>เป็น </a:t>
            </a:r>
            <a:r>
              <a:rPr lang="en-US" sz="3400" b="1" dirty="0" smtClean="0">
                <a:solidFill>
                  <a:schemeClr val="accent1">
                    <a:lumMod val="75000"/>
                  </a:schemeClr>
                </a:solidFill>
              </a:rPr>
              <a:t>undefined</a:t>
            </a:r>
            <a:r>
              <a:rPr lang="en-US" sz="3400" dirty="0" smtClean="0"/>
              <a:t> -- </a:t>
            </a:r>
            <a:r>
              <a:rPr lang="th-TH" sz="3400" dirty="0" smtClean="0"/>
              <a:t>ไม่มีวัตถุ ไม่ได้ถูกกำหนดไว้ </a:t>
            </a:r>
            <a:endParaRPr lang="en-US" sz="3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ชนิดตัวเลข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b="1" dirty="0" smtClean="0">
                <a:solidFill>
                  <a:schemeClr val="accent1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Numeric literals </a:t>
            </a:r>
            <a:r>
              <a:rPr lang="en-US" sz="3400" dirty="0" smtClean="0">
                <a:latin typeface="Angsana New" pitchFamily="18" charset="-34"/>
                <a:cs typeface="Angsana New" pitchFamily="18" charset="-34"/>
              </a:rPr>
              <a:t>– </a:t>
            </a:r>
            <a:r>
              <a:rPr lang="th-TH" sz="3400" dirty="0" smtClean="0">
                <a:latin typeface="Angsana New" pitchFamily="18" charset="-34"/>
                <a:cs typeface="Angsana New" pitchFamily="18" charset="-34"/>
              </a:rPr>
              <a:t>เขียนได้แบบจำนวนจริง จำนวนเต็ม เลขแบบวิทยาศาสตร์ เลขฐาน</a:t>
            </a:r>
            <a:endParaRPr lang="en-US" sz="3400" dirty="0" smtClean="0"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ทุกค่าตัวเลข ถูกเก็บเป็นค่าจำนวนจริง (</a:t>
            </a:r>
            <a:r>
              <a:rPr lang="en-US" sz="3100" dirty="0" smtClean="0">
                <a:latin typeface="Angsana New" pitchFamily="18" charset="-34"/>
                <a:cs typeface="Angsana New" pitchFamily="18" charset="-34"/>
              </a:rPr>
              <a:t>double-precision floating point</a:t>
            </a:r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)</a:t>
            </a:r>
            <a:endParaRPr lang="en-US" sz="31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en-US" sz="3400" b="1" dirty="0" smtClean="0">
                <a:solidFill>
                  <a:schemeClr val="accent1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Operators</a:t>
            </a:r>
            <a:r>
              <a:rPr lang="th-TH" dirty="0" smtClean="0"/>
              <a:t> (เหมือนกับจาวา)</a:t>
            </a:r>
            <a:r>
              <a:rPr lang="en-US" dirty="0" smtClean="0"/>
              <a:t>: </a:t>
            </a:r>
            <a:endParaRPr lang="th-TH" dirty="0" smtClean="0"/>
          </a:p>
          <a:p>
            <a:pPr lvl="1"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+ - * / % ++ -- = += -= *= /= %=</a:t>
            </a:r>
            <a:endParaRPr lang="en-US" sz="1800" dirty="0" smtClean="0">
              <a:solidFill>
                <a:srgbClr val="0000CC"/>
              </a:solidFill>
            </a:endParaRPr>
          </a:p>
          <a:p>
            <a:pPr lvl="1"/>
            <a:r>
              <a:rPr lang="th-TH" dirty="0" smtClean="0"/>
              <a:t>ทุก</a:t>
            </a:r>
            <a:r>
              <a:rPr lang="en-US" dirty="0" smtClean="0"/>
              <a:t> operations </a:t>
            </a:r>
            <a:r>
              <a:rPr lang="th-TH" dirty="0" smtClean="0"/>
              <a:t>เป็นจำนวนจริง (</a:t>
            </a:r>
            <a:r>
              <a:rPr lang="en-US" dirty="0" smtClean="0"/>
              <a:t>double precision</a:t>
            </a:r>
            <a:r>
              <a:rPr lang="th-TH" dirty="0" smtClean="0"/>
              <a:t>) </a:t>
            </a:r>
          </a:p>
          <a:p>
            <a:pPr lvl="1"/>
            <a:r>
              <a:rPr lang="th-TH" dirty="0" smtClean="0"/>
              <a:t>ลำดับ </a:t>
            </a:r>
            <a:r>
              <a:rPr lang="en-US" dirty="0" smtClean="0"/>
              <a:t>Operator </a:t>
            </a:r>
            <a:r>
              <a:rPr lang="th-TH" dirty="0" smtClean="0"/>
              <a:t>เหมือนกับจาวา</a:t>
            </a:r>
          </a:p>
          <a:p>
            <a:pPr lvl="1"/>
            <a:r>
              <a:rPr lang="th-TH" dirty="0" smtClean="0"/>
              <a:t>ทำ</a:t>
            </a:r>
            <a:r>
              <a:rPr lang="en-US" dirty="0" smtClean="0"/>
              <a:t> auto-convert types</a:t>
            </a:r>
            <a:r>
              <a:rPr lang="th-TH" dirty="0" smtClean="0"/>
              <a:t> เช่น</a:t>
            </a:r>
            <a:r>
              <a:rPr lang="en-US" dirty="0" smtClean="0"/>
              <a:t> "2" * 3 </a:t>
            </a:r>
            <a:r>
              <a:rPr lang="th-TH" dirty="0" smtClean="0"/>
              <a:t> ได้</a:t>
            </a:r>
            <a:r>
              <a:rPr lang="en-US" dirty="0" smtClean="0"/>
              <a:t> 6</a:t>
            </a:r>
          </a:p>
          <a:p>
            <a:r>
              <a:rPr lang="th-TH" dirty="0" smtClean="0"/>
              <a:t>มี </a:t>
            </a:r>
            <a:r>
              <a:rPr lang="en-US" dirty="0" smtClean="0"/>
              <a:t>Math Object </a:t>
            </a:r>
            <a:r>
              <a:rPr lang="th-TH" dirty="0" smtClean="0"/>
              <a:t>ที่มีเมท็อดสำหรับการคำนวณทางคณิตศาสตร์ เช่น</a:t>
            </a:r>
          </a:p>
          <a:p>
            <a:pPr lvl="1"/>
            <a:r>
              <a:rPr lang="en-US" dirty="0" smtClean="0"/>
              <a:t>abs, ceil, floor, log, max, min, </a:t>
            </a:r>
            <a:r>
              <a:rPr lang="en-US" dirty="0" err="1" smtClean="0"/>
              <a:t>pow</a:t>
            </a:r>
            <a:r>
              <a:rPr lang="en-US" dirty="0" smtClean="0"/>
              <a:t>, random, round, </a:t>
            </a:r>
            <a:r>
              <a:rPr lang="en-US" dirty="0" err="1" smtClean="0"/>
              <a:t>sqrt</a:t>
            </a:r>
            <a:r>
              <a:rPr lang="en-US" dirty="0" smtClean="0"/>
              <a:t>, </a:t>
            </a:r>
            <a:r>
              <a:rPr lang="th-TH" dirty="0" smtClean="0"/>
              <a:t>ฟังก์ชันทางตรีโกณ (</a:t>
            </a:r>
            <a:r>
              <a:rPr lang="en-US" dirty="0" smtClean="0"/>
              <a:t>sin, </a:t>
            </a:r>
            <a:r>
              <a:rPr lang="en-US" dirty="0" err="1" smtClean="0"/>
              <a:t>cos</a:t>
            </a:r>
            <a:r>
              <a:rPr lang="en-US" dirty="0" smtClean="0"/>
              <a:t>, </a:t>
            </a:r>
            <a:r>
              <a:rPr lang="th-TH" dirty="0" smtClean="0"/>
              <a:t>ฯลฯ)</a:t>
            </a:r>
          </a:p>
          <a:p>
            <a:pPr lvl="2">
              <a:buNone/>
            </a:pPr>
            <a:r>
              <a:rPr lang="en-US" sz="21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Math.cos(x)</a:t>
            </a:r>
          </a:p>
          <a:p>
            <a:r>
              <a:rPr lang="th-TH" dirty="0" smtClean="0"/>
              <a:t>มี </a:t>
            </a:r>
            <a:r>
              <a:rPr lang="en-US" dirty="0" smtClean="0"/>
              <a:t>Number Object</a:t>
            </a:r>
            <a:r>
              <a:rPr lang="th-TH" dirty="0" smtClean="0"/>
              <a:t> ซึ่งมี </a:t>
            </a:r>
            <a:r>
              <a:rPr lang="en-US" dirty="0" smtClean="0"/>
              <a:t>properties </a:t>
            </a:r>
            <a:r>
              <a:rPr lang="th-TH" dirty="0" smtClean="0"/>
              <a:t>ที่มีประโยชน์เช่น</a:t>
            </a:r>
            <a:endParaRPr lang="en-US" dirty="0" smtClean="0"/>
          </a:p>
          <a:p>
            <a:pPr lvl="1"/>
            <a:r>
              <a:rPr lang="en-US" dirty="0" smtClean="0"/>
              <a:t>MAX_VALUE, MIN_VALUE, </a:t>
            </a:r>
            <a:r>
              <a:rPr lang="en-US" dirty="0" err="1" smtClean="0"/>
              <a:t>NaN</a:t>
            </a:r>
            <a:r>
              <a:rPr lang="en-US" dirty="0" smtClean="0"/>
              <a:t>, POSITIVE_INFINITY, NEGATIVE_INFINITY</a:t>
            </a:r>
          </a:p>
          <a:p>
            <a:pPr lvl="2">
              <a:buNone/>
            </a:pPr>
            <a:r>
              <a:rPr lang="en-US" sz="21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Number.MAX_VALUE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ชนิดสายอักขระ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7484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sz="3400" b="1" smtClean="0">
                <a:solidFill>
                  <a:schemeClr val="accent1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String literals</a:t>
            </a:r>
            <a:r>
              <a:rPr lang="th-TH" sz="3400" b="1" smtClean="0">
                <a:solidFill>
                  <a:schemeClr val="accent1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400" smtClean="0">
                <a:latin typeface="Angsana New" pitchFamily="18" charset="-34"/>
                <a:cs typeface="Angsana New" pitchFamily="18" charset="-34"/>
              </a:rPr>
              <a:t>เขียนคร่อมด้วย </a:t>
            </a:r>
            <a:r>
              <a:rPr lang="en-US" sz="3400" smtClean="0">
                <a:latin typeface="Angsana New" pitchFamily="18" charset="-34"/>
                <a:cs typeface="Angsana New" pitchFamily="18" charset="-34"/>
              </a:rPr>
              <a:t>'</a:t>
            </a:r>
            <a:r>
              <a:rPr lang="th-TH" sz="3400" smtClean="0">
                <a:latin typeface="Angsana New" pitchFamily="18" charset="-34"/>
                <a:cs typeface="Angsana New" pitchFamily="18" charset="-34"/>
              </a:rPr>
              <a:t> หรือ </a:t>
            </a:r>
            <a:r>
              <a:rPr lang="en-US" sz="3400" smtClean="0">
                <a:latin typeface="Angsana New" pitchFamily="18" charset="-34"/>
                <a:cs typeface="Angsana New" pitchFamily="18" charset="-34"/>
              </a:rPr>
              <a:t>"</a:t>
            </a:r>
          </a:p>
          <a:p>
            <a:pPr lvl="1"/>
            <a:r>
              <a:rPr lang="th-TH" sz="3100" smtClean="0"/>
              <a:t>สามารถใช้</a:t>
            </a:r>
            <a:r>
              <a:rPr lang="en-US" sz="3100" smtClean="0"/>
              <a:t> escape char (</a:t>
            </a:r>
            <a:r>
              <a:rPr lang="th-TH" sz="3100" smtClean="0"/>
              <a:t>เช่น </a:t>
            </a:r>
            <a:r>
              <a:rPr lang="en-US" sz="3100" smtClean="0"/>
              <a:t>\n, \t</a:t>
            </a:r>
            <a:r>
              <a:rPr lang="th-TH" sz="3100" smtClean="0"/>
              <a:t> </a:t>
            </a:r>
            <a:r>
              <a:rPr lang="en-US" sz="3100" smtClean="0"/>
              <a:t>,\')</a:t>
            </a:r>
            <a:r>
              <a:rPr lang="th-TH" sz="3100" smtClean="0"/>
              <a:t> ได้</a:t>
            </a:r>
            <a:endParaRPr lang="en-US" sz="3100" smtClean="0"/>
          </a:p>
          <a:p>
            <a:pPr lvl="1"/>
            <a:r>
              <a:rPr lang="th-TH" sz="3000" smtClean="0"/>
              <a:t>ทุกสายอักขระเป็นค่าพื้นฐาน (</a:t>
            </a:r>
            <a:r>
              <a:rPr lang="en-US" sz="3000" smtClean="0"/>
              <a:t>primitive</a:t>
            </a:r>
            <a:r>
              <a:rPr lang="th-TH" sz="3000" smtClean="0"/>
              <a:t>)</a:t>
            </a:r>
            <a:endParaRPr lang="en-US" sz="3000" smtClean="0"/>
          </a:p>
          <a:p>
            <a:pPr lvl="1"/>
            <a:r>
              <a:rPr lang="th-TH" sz="3000" smtClean="0"/>
              <a:t>การ </a:t>
            </a:r>
            <a:r>
              <a:rPr lang="en-US" sz="3000" smtClean="0"/>
              <a:t>concatenate </a:t>
            </a:r>
            <a:r>
              <a:rPr lang="th-TH" sz="3000" smtClean="0"/>
              <a:t>ใช้เครื่องหมาย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lvl="1"/>
            <a:r>
              <a:rPr lang="th-TH" sz="3000" smtClean="0"/>
              <a:t>เมท็อด</a:t>
            </a:r>
            <a:r>
              <a:rPr lang="en-US" sz="3000" smtClean="0"/>
              <a:t>: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3000" smtClean="0"/>
              <a:t>,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3000" smtClean="0"/>
              <a:t>,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3000" smtClean="0"/>
              <a:t>,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3000" smtClean="0"/>
              <a:t>,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3000" smtClean="0"/>
              <a:t>,</a:t>
            </a:r>
            <a:r>
              <a:rPr lang="th-TH" sz="3000" smtClean="0"/>
              <a:t>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US" sz="3000" smtClean="0"/>
              <a:t>,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3000" smtClean="0"/>
              <a:t>,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sz="3000" smtClean="0"/>
              <a:t>,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3000" smtClean="0"/>
              <a:t>, </a:t>
            </a:r>
            <a:r>
              <a:rPr lang="en-US" sz="18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endParaRPr lang="th-TH" sz="1800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800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2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mtClean="0"/>
              <a:t> </a:t>
            </a:r>
            <a:r>
              <a:rPr lang="th-TH" smtClean="0"/>
              <a:t> </a:t>
            </a:r>
            <a:r>
              <a:rPr lang="th-TH" sz="3000" smtClean="0"/>
              <a:t>คืนค่า </a:t>
            </a:r>
            <a:r>
              <a:rPr lang="en-US" sz="3000" smtClean="0"/>
              <a:t>1</a:t>
            </a:r>
            <a:r>
              <a:rPr lang="th-TH" sz="3000" smtClean="0"/>
              <a:t>ตัวอักษร (เป็นชนิด </a:t>
            </a:r>
            <a:r>
              <a:rPr lang="en-US" sz="3000" smtClean="0"/>
              <a:t>String</a:t>
            </a:r>
            <a:r>
              <a:rPr lang="th-TH" sz="3000" smtClean="0"/>
              <a:t>)</a:t>
            </a:r>
            <a:r>
              <a:rPr lang="en-US" sz="3000" smtClean="0"/>
              <a:t> (</a:t>
            </a:r>
            <a:r>
              <a:rPr lang="th-TH" sz="3000" smtClean="0"/>
              <a:t>ไม่มีชนิด </a:t>
            </a:r>
            <a:r>
              <a:rPr lang="en-US" sz="3000" smtClean="0"/>
              <a:t>char)</a:t>
            </a:r>
          </a:p>
          <a:p>
            <a:pPr lvl="1"/>
            <a:r>
              <a:rPr lang="en-US" sz="220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mtClean="0"/>
              <a:t> </a:t>
            </a:r>
            <a:r>
              <a:rPr lang="th-TH" sz="3000" smtClean="0"/>
              <a:t>เป็น </a:t>
            </a:r>
            <a:r>
              <a:rPr lang="en-US" sz="3000" smtClean="0"/>
              <a:t>property </a:t>
            </a:r>
            <a:r>
              <a:rPr lang="th-TH" sz="3000" smtClean="0"/>
              <a:t>ไม่ใช่เมท็อดอย่างจาวา</a:t>
            </a:r>
            <a:endParaRPr lang="en-US" sz="3000" smtClean="0"/>
          </a:p>
          <a:p>
            <a:pPr lvl="1"/>
            <a:r>
              <a:rPr lang="th-TH" sz="3000" smtClean="0"/>
              <a:t>สามารถแปลงกลับไปมาระหว่าง </a:t>
            </a:r>
            <a:r>
              <a:rPr lang="en-US" sz="3000" smtClean="0"/>
              <a:t>string </a:t>
            </a:r>
            <a:r>
              <a:rPr lang="th-TH" sz="3000" smtClean="0"/>
              <a:t>กับตัวเลข</a:t>
            </a:r>
            <a:r>
              <a:rPr lang="th-TH" smtClean="0"/>
              <a:t> </a:t>
            </a:r>
            <a:r>
              <a:rPr lang="en-US" smtClean="0"/>
              <a:t>(</a:t>
            </a:r>
            <a:r>
              <a:rPr lang="th-TH" smtClean="0"/>
              <a:t>ถ้าแปลงไม่ได้คืน </a:t>
            </a:r>
            <a:r>
              <a:rPr lang="en-US" smtClean="0"/>
              <a:t>NaN)</a:t>
            </a:r>
            <a:endParaRPr lang="th-TH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04048" y="2060848"/>
            <a:ext cx="3754760" cy="3744416"/>
          </a:xfrm>
          <a:solidFill>
            <a:srgbClr val="FFFFCC"/>
          </a:solidFill>
          <a:ln>
            <a:solidFill>
              <a:schemeClr val="accent1"/>
            </a:solidFill>
            <a:prstDash val="sysDash"/>
          </a:ln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 = "Johnnie Walker";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s2 = 'Hello';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= s1.substring(0, 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s1.indexOf(" ")); 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"Johnnie"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= s1.length;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14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s2 = s2 + " " + s1;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Hello Johnnie Walker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x = 1 + 1;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2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y = "1" + 1;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"11"</a:t>
            </a:r>
            <a:endParaRPr lang="th-TH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z = </a:t>
            </a:r>
            <a:r>
              <a:rPr lang="en-US" sz="16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(y);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11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16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(s1);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th-TH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นิพจน์เงื่อนไข (</a:t>
            </a:r>
            <a:r>
              <a:rPr lang="en-US" dirty="0" smtClean="0"/>
              <a:t>Conditional Expression</a:t>
            </a:r>
            <a:r>
              <a:rPr lang="th-TH" dirty="0" smtClean="0"/>
              <a:t>)</a:t>
            </a:r>
            <a:endParaRPr lang="th-TH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Primitive values</a:t>
            </a:r>
            <a:r>
              <a:rPr lang="en-US" dirty="0" smtClean="0"/>
              <a:t>: </a:t>
            </a:r>
            <a:r>
              <a:rPr lang="th-TH" dirty="0" smtClean="0"/>
              <a:t>สามารถใช้เป็น </a:t>
            </a:r>
            <a:r>
              <a:rPr lang="en-US" dirty="0" smtClean="0"/>
              <a:t>condition</a:t>
            </a:r>
            <a:r>
              <a:rPr lang="th-TH" dirty="0" smtClean="0"/>
              <a:t> ได้</a:t>
            </a:r>
          </a:p>
          <a:p>
            <a:pPr lvl="1"/>
            <a:r>
              <a:rPr lang="th-TH" dirty="0" smtClean="0"/>
              <a:t>ค่า </a:t>
            </a:r>
            <a:r>
              <a:rPr lang="en-US" dirty="0" smtClean="0"/>
              <a:t>primitive </a:t>
            </a:r>
            <a:r>
              <a:rPr lang="th-TH" dirty="0" smtClean="0"/>
              <a:t>เป็นจริง ถ้า</a:t>
            </a:r>
            <a:r>
              <a:rPr lang="th-TH" u="sng" dirty="0" smtClean="0">
                <a:solidFill>
                  <a:srgbClr val="FF0000"/>
                </a:solidFill>
              </a:rPr>
              <a:t>ไม่</a:t>
            </a:r>
            <a:r>
              <a:rPr lang="th-TH" dirty="0" smtClean="0"/>
              <a:t>เป็น </a:t>
            </a:r>
            <a:r>
              <a:rPr lang="en-US" dirty="0" smtClean="0"/>
              <a:t>"0",</a:t>
            </a:r>
            <a:r>
              <a:rPr lang="th-TH" dirty="0" smtClean="0"/>
              <a:t> </a:t>
            </a:r>
            <a:r>
              <a:rPr lang="en-US" dirty="0" smtClean="0"/>
              <a:t>0, 0.0, </a:t>
            </a:r>
            <a:r>
              <a:rPr lang="en-US" dirty="0" err="1" smtClean="0"/>
              <a:t>NaN</a:t>
            </a:r>
            <a:r>
              <a:rPr lang="en-US" dirty="0" smtClean="0"/>
              <a:t>, "", null</a:t>
            </a:r>
            <a:r>
              <a:rPr lang="th-TH" dirty="0" smtClean="0"/>
              <a:t> และ </a:t>
            </a:r>
            <a:r>
              <a:rPr lang="en-US" dirty="0" smtClean="0"/>
              <a:t>undefined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Relational Expressions</a:t>
            </a:r>
            <a:r>
              <a:rPr lang="en-US" dirty="0" smtClean="0"/>
              <a:t>: ==, !=, &lt;, &gt;, &lt;=, &gt;=</a:t>
            </a:r>
          </a:p>
          <a:p>
            <a:pPr lvl="1"/>
            <a:r>
              <a:rPr lang="th-TH" dirty="0" smtClean="0"/>
              <a:t>แปลงชนิดตามจำเป็น </a:t>
            </a:r>
            <a:r>
              <a:rPr lang="en-US" dirty="0" smtClean="0"/>
              <a:t> (</a:t>
            </a:r>
            <a:r>
              <a:rPr lang="th-TH" dirty="0" smtClean="0"/>
              <a:t>แปลงให้ต่ำลงให้เปรียบเทียบได้)</a:t>
            </a:r>
            <a:endParaRPr lang="en-US" dirty="0" smtClean="0"/>
          </a:p>
          <a:p>
            <a:pPr lvl="2"/>
            <a:r>
              <a:rPr lang="th-TH" dirty="0" smtClean="0"/>
              <a:t>ถ้าตัวหนึ่งเป็น </a:t>
            </a:r>
            <a:r>
              <a:rPr lang="en-US" dirty="0" smtClean="0"/>
              <a:t>string </a:t>
            </a:r>
            <a:r>
              <a:rPr lang="th-TH" dirty="0" smtClean="0"/>
              <a:t>และอีกตัวเป็นตัวเลข พยายามแปลง </a:t>
            </a:r>
            <a:r>
              <a:rPr lang="en-US" dirty="0" smtClean="0"/>
              <a:t>string </a:t>
            </a:r>
            <a:r>
              <a:rPr lang="th-TH" dirty="0" smtClean="0"/>
              <a:t>เป็นตัวเลข  </a:t>
            </a:r>
            <a:endParaRPr lang="en-US" dirty="0" smtClean="0"/>
          </a:p>
          <a:p>
            <a:pPr lvl="2"/>
            <a:r>
              <a:rPr lang="th-TH" dirty="0" smtClean="0"/>
              <a:t>ถ้าตัวหนึ่งเป็น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th-TH" dirty="0" smtClean="0"/>
              <a:t>และอีกตัวไม่เป็น แปลง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th-TH" dirty="0" smtClean="0"/>
              <a:t>เป็นตัวเลข</a:t>
            </a:r>
            <a:r>
              <a:rPr lang="en-US" dirty="0" smtClean="0"/>
              <a:t> (1 </a:t>
            </a:r>
            <a:r>
              <a:rPr lang="th-TH" dirty="0" smtClean="0"/>
              <a:t>หรือ</a:t>
            </a:r>
            <a:r>
              <a:rPr lang="en-US" dirty="0" smtClean="0"/>
              <a:t> 0)</a:t>
            </a:r>
            <a:r>
              <a:rPr lang="th-TH" dirty="0" smtClean="0"/>
              <a:t> </a:t>
            </a:r>
            <a:endParaRPr lang="en-US" dirty="0" smtClean="0"/>
          </a:p>
          <a:p>
            <a:pPr lvl="2"/>
            <a:r>
              <a:rPr lang="th-TH" dirty="0" smtClean="0"/>
              <a:t>ถ้าตัวหนึ่งเป็น </a:t>
            </a:r>
            <a:r>
              <a:rPr lang="en-US" dirty="0" smtClean="0"/>
              <a:t>object </a:t>
            </a:r>
            <a:r>
              <a:rPr lang="th-TH" dirty="0" smtClean="0"/>
              <a:t>และอีกตัวเป็น</a:t>
            </a:r>
            <a:r>
              <a:rPr lang="en-US" dirty="0" smtClean="0"/>
              <a:t> string</a:t>
            </a:r>
            <a:r>
              <a:rPr lang="th-TH" dirty="0" smtClean="0"/>
              <a:t> พยายามแปลง </a:t>
            </a:r>
            <a:r>
              <a:rPr lang="en-US" dirty="0" smtClean="0"/>
              <a:t>object </a:t>
            </a:r>
            <a:r>
              <a:rPr lang="th-TH" dirty="0" smtClean="0"/>
              <a:t>เป็น</a:t>
            </a:r>
            <a:r>
              <a:rPr lang="en-US" dirty="0" smtClean="0"/>
              <a:t> string</a:t>
            </a:r>
          </a:p>
          <a:p>
            <a:pPr lvl="1"/>
            <a:r>
              <a:rPr lang="th-TH" dirty="0" smtClean="0"/>
              <a:t>มี </a:t>
            </a:r>
            <a:r>
              <a:rPr lang="en-US" dirty="0" smtClean="0"/>
              <a:t>2 Relational Expression</a:t>
            </a:r>
            <a:r>
              <a:rPr lang="th-TH" dirty="0" smtClean="0"/>
              <a:t> พิเศษ</a:t>
            </a:r>
            <a:r>
              <a:rPr lang="en-US" dirty="0" smtClean="0"/>
              <a:t>: === and !==</a:t>
            </a:r>
          </a:p>
          <a:p>
            <a:pPr lvl="2"/>
            <a:r>
              <a:rPr lang="th-TH" dirty="0" smtClean="0"/>
              <a:t>คล้ายกับ </a:t>
            </a:r>
            <a:r>
              <a:rPr lang="en-US" dirty="0" smtClean="0"/>
              <a:t>== </a:t>
            </a:r>
            <a:r>
              <a:rPr lang="th-TH" dirty="0" smtClean="0"/>
              <a:t>และ</a:t>
            </a:r>
            <a:r>
              <a:rPr lang="en-US" dirty="0" smtClean="0"/>
              <a:t> !=, </a:t>
            </a:r>
            <a:r>
              <a:rPr lang="th-TH" dirty="0" smtClean="0"/>
              <a:t>ยกเว้น จะไม่แปลง ชนิด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Compound Expressions: </a:t>
            </a:r>
            <a:r>
              <a:rPr lang="th-TH" dirty="0" smtClean="0"/>
              <a:t>เชื่อมด้วย</a:t>
            </a:r>
            <a:r>
              <a:rPr lang="en-US" dirty="0" smtClean="0"/>
              <a:t> operators: &amp;&amp;, ||</a:t>
            </a:r>
            <a:r>
              <a:rPr lang="th-TH" dirty="0" smtClean="0"/>
              <a:t> และ </a:t>
            </a:r>
            <a:r>
              <a:rPr lang="en-US" dirty="0" smtClean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6156176" y="2564904"/>
            <a:ext cx="2411760" cy="95410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nb-NO" sz="1400" dirty="0" smtClean="0">
                <a:latin typeface="Courier New" pitchFamily="49" charset="0"/>
                <a:cs typeface="Courier New" pitchFamily="49" charset="0"/>
              </a:rPr>
              <a:t>"23" &lt; "3"</a:t>
            </a:r>
            <a:r>
              <a:rPr lang="th-TH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true</a:t>
            </a:r>
            <a:endParaRPr lang="nb-NO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b-NO" sz="1400" dirty="0" smtClean="0">
                <a:latin typeface="Courier New" pitchFamily="49" charset="0"/>
                <a:cs typeface="Courier New" pitchFamily="49" charset="0"/>
              </a:rPr>
              <a:t>"23" &lt; 3 </a:t>
            </a:r>
            <a:r>
              <a:rPr lang="nb-NO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false</a:t>
            </a:r>
          </a:p>
          <a:p>
            <a:r>
              <a:rPr lang="nb-NO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true == 1  true</a:t>
            </a:r>
          </a:p>
          <a:p>
            <a:r>
              <a:rPr lang="nb-NO" sz="1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true === 1  false</a:t>
            </a:r>
            <a:endParaRPr lang="th-TH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คำสั่งควบคุม</a:t>
            </a:r>
            <a:r>
              <a:rPr lang="en-US" dirty="0" smtClean="0"/>
              <a:t> (1)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th-TH" dirty="0" smtClean="0"/>
              <a:t>คล้ายกับ </a:t>
            </a:r>
            <a:r>
              <a:rPr lang="en-US" dirty="0" smtClean="0"/>
              <a:t>C, Java</a:t>
            </a:r>
            <a:r>
              <a:rPr lang="th-TH" dirty="0" smtClean="0"/>
              <a:t> และ </a:t>
            </a:r>
            <a:r>
              <a:rPr lang="en-US" dirty="0" smtClean="0"/>
              <a:t>C++</a:t>
            </a:r>
          </a:p>
          <a:p>
            <a:pPr>
              <a:spcBef>
                <a:spcPts val="0"/>
              </a:spcBef>
            </a:pPr>
            <a:r>
              <a:rPr lang="th-TH" dirty="0" smtClean="0"/>
              <a:t>ประโยค </a:t>
            </a:r>
            <a:r>
              <a:rPr lang="en-US" dirty="0" smtClean="0"/>
              <a:t>if: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if (</a:t>
            </a:r>
            <a:r>
              <a:rPr lang="en-US" sz="2000" i="1" dirty="0" err="1" smtClean="0">
                <a:solidFill>
                  <a:schemeClr val="tx2"/>
                </a:solidFill>
                <a:latin typeface="Courier New" pitchFamily="49" charset="0"/>
              </a:rPr>
              <a:t>cond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)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statement;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else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statement;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if (</a:t>
            </a:r>
            <a:r>
              <a:rPr lang="en-US" sz="2000" i="1" dirty="0" err="1" smtClean="0">
                <a:solidFill>
                  <a:schemeClr val="tx2"/>
                </a:solidFill>
                <a:latin typeface="Courier New" pitchFamily="49" charset="0"/>
              </a:rPr>
              <a:t>cond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) {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statements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} else {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statements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</a:p>
          <a:p>
            <a:pPr lvl="2">
              <a:spcBef>
                <a:spcPts val="0"/>
              </a:spcBef>
              <a:buNone/>
            </a:pPr>
            <a:endParaRPr lang="en-US" sz="20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dirty="0" smtClean="0"/>
              <a:t>ประโยคให้ค่าแบบมีเงื่อนไข </a:t>
            </a:r>
            <a:r>
              <a:rPr lang="en-US" dirty="0" smtClean="0"/>
              <a:t>(Conditional assignment)</a:t>
            </a:r>
            <a:endParaRPr lang="th-TH" dirty="0" smtClean="0"/>
          </a:p>
          <a:p>
            <a:pPr marL="696912" lvl="2" indent="0">
              <a:spcBef>
                <a:spcPts val="0"/>
              </a:spcBef>
              <a:buNone/>
            </a:pPr>
            <a:r>
              <a:rPr lang="en-US" sz="2100" i="1" dirty="0" err="1">
                <a:solidFill>
                  <a:schemeClr val="tx2"/>
                </a:solidFill>
                <a:latin typeface="Courier New" pitchFamily="49" charset="0"/>
              </a:rPr>
              <a:t>var</a:t>
            </a:r>
            <a:r>
              <a:rPr lang="en-US" sz="2100" i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= (</a:t>
            </a:r>
            <a:r>
              <a:rPr lang="en-US" sz="2000" i="1" dirty="0" err="1">
                <a:solidFill>
                  <a:schemeClr val="tx2"/>
                </a:solidFill>
                <a:latin typeface="Courier New" pitchFamily="49" charset="0"/>
              </a:rPr>
              <a:t>cond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)? </a:t>
            </a:r>
            <a:r>
              <a:rPr lang="en-US" sz="2100" i="1" dirty="0" err="1">
                <a:solidFill>
                  <a:schemeClr val="tx2"/>
                </a:solidFill>
                <a:latin typeface="Courier New" pitchFamily="49" charset="0"/>
              </a:rPr>
              <a:t>value_if_true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 : </a:t>
            </a:r>
            <a:r>
              <a:rPr lang="en-US" sz="2100" i="1" dirty="0" err="1">
                <a:solidFill>
                  <a:schemeClr val="tx2"/>
                </a:solidFill>
                <a:latin typeface="Courier New" pitchFamily="49" charset="0"/>
              </a:rPr>
              <a:t>value_if_false</a:t>
            </a:r>
            <a:endParaRPr lang="en-US" sz="2100" i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dirty="0" smtClean="0"/>
              <a:t>ประโยค </a:t>
            </a:r>
            <a:r>
              <a:rPr lang="en-US" dirty="0" smtClean="0"/>
              <a:t>switch: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switch (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expression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case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 value_1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: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statements </a:t>
            </a:r>
            <a:r>
              <a:rPr lang="en-US" sz="2000" dirty="0" smtClean="0">
                <a:latin typeface="Courier New" pitchFamily="49" charset="0"/>
              </a:rPr>
              <a:t>[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break;</a:t>
            </a:r>
            <a:r>
              <a:rPr lang="en-US" sz="2000" dirty="0" smtClean="0">
                <a:latin typeface="Courier New" pitchFamily="49" charset="0"/>
              </a:rPr>
              <a:t>]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case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 value_2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: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statements</a:t>
            </a:r>
          </a:p>
          <a:p>
            <a:pPr lvl="2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default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:</a:t>
            </a:r>
            <a:r>
              <a:rPr lang="en-US" sz="21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statements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2">
              <a:spcBef>
                <a:spcPts val="0"/>
              </a:spcBef>
              <a:buNone/>
            </a:pPr>
            <a:r>
              <a:rPr lang="en-US" sz="21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case </a:t>
            </a:r>
            <a:r>
              <a:rPr lang="th-TH" dirty="0" smtClean="0"/>
              <a:t>ใน </a:t>
            </a:r>
            <a:r>
              <a:rPr lang="en-US" dirty="0" smtClean="0"/>
              <a:t>JavaScript </a:t>
            </a:r>
            <a:r>
              <a:rPr lang="th-TH" dirty="0" smtClean="0"/>
              <a:t>ต่างกับจาวาที่สามารถใช้กับ </a:t>
            </a:r>
            <a:r>
              <a:rPr lang="en-US" dirty="0" smtClean="0"/>
              <a:t>String </a:t>
            </a:r>
            <a:r>
              <a:rPr lang="th-TH" dirty="0" smtClean="0"/>
              <a:t>และตัวแปรได้ด้วย</a:t>
            </a:r>
            <a:endParaRPr lang="en-US" dirty="0" smtClean="0"/>
          </a:p>
        </p:txBody>
      </p:sp>
      <p:sp>
        <p:nvSpPr>
          <p:cNvPr id="21506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8B6EBE-6758-47FC-8E7E-79C1EC12858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คำสั่งควบคุม</a:t>
            </a:r>
            <a:r>
              <a:rPr lang="en-US" dirty="0" smtClean="0"/>
              <a:t> (2)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for loops: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i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progress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while loops</a:t>
            </a:r>
            <a:r>
              <a:rPr lang="th-TH" dirty="0" smtClean="0"/>
              <a:t> และ </a:t>
            </a:r>
            <a:r>
              <a:rPr lang="en-US" dirty="0" smtClean="0"/>
              <a:t>do – while loops: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while(</a:t>
            </a:r>
            <a:r>
              <a:rPr lang="en-US" sz="2000" i="1" dirty="0" err="1" smtClean="0">
                <a:solidFill>
                  <a:schemeClr val="tx2"/>
                </a:solidFill>
                <a:latin typeface="Courier New" pitchFamily="49" charset="0"/>
              </a:rPr>
              <a:t>cond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) {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statements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do {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statements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} while(</a:t>
            </a:r>
            <a:r>
              <a:rPr lang="en-US" sz="2000" i="1" dirty="0" err="1" smtClean="0">
                <a:solidFill>
                  <a:schemeClr val="tx2"/>
                </a:solidFill>
                <a:latin typeface="Courier New" pitchFamily="49" charset="0"/>
              </a:rPr>
              <a:t>cond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);</a:t>
            </a:r>
          </a:p>
          <a:p>
            <a:pPr lvl="1"/>
            <a:r>
              <a:rPr lang="th-TH" dirty="0" smtClean="0"/>
              <a:t>มี </a:t>
            </a:r>
            <a:r>
              <a:rPr lang="en-US" dirty="0" smtClean="0"/>
              <a:t>break </a:t>
            </a:r>
            <a:r>
              <a:rPr lang="th-TH" dirty="0" smtClean="0"/>
              <a:t>และ </a:t>
            </a:r>
            <a:r>
              <a:rPr lang="en-US" dirty="0" smtClean="0"/>
              <a:t>continue </a:t>
            </a:r>
            <a:r>
              <a:rPr lang="th-TH" dirty="0" smtClean="0"/>
              <a:t>เหมือนกับจาวา</a:t>
            </a:r>
            <a:endParaRPr lang="en-US" dirty="0" smtClean="0"/>
          </a:p>
          <a:p>
            <a:r>
              <a:rPr lang="en-US" dirty="0" smtClean="0"/>
              <a:t>for… in loop</a:t>
            </a:r>
          </a:p>
          <a:p>
            <a:pPr lvl="2"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for (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entifier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object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Courier New" pitchFamily="49" charset="0"/>
              </a:rPr>
              <a:t>statements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 }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for (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</a:rPr>
              <a:t>var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1800" i="1" dirty="0" err="1" smtClean="0">
                <a:solidFill>
                  <a:schemeClr val="tx2"/>
                </a:solidFill>
                <a:latin typeface="Courier New" pitchFamily="49" charset="0"/>
              </a:rPr>
              <a:t>iter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err="1" smtClean="0">
                <a:solidFill>
                  <a:schemeClr val="tx2"/>
                </a:solidFill>
                <a:latin typeface="Courier New" pitchFamily="49" charset="0"/>
              </a:rPr>
              <a:t>myArray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(</a:t>
            </a:r>
            <a:r>
              <a:rPr lang="en-US" sz="1800" i="1" dirty="0" err="1" smtClean="0">
                <a:solidFill>
                  <a:schemeClr val="tx2"/>
                </a:solidFill>
                <a:latin typeface="Courier New" pitchFamily="49" charset="0"/>
              </a:rPr>
              <a:t>myArray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[</a:t>
            </a:r>
            <a:r>
              <a:rPr lang="en-US" sz="1800" i="1" dirty="0" err="1" smtClean="0">
                <a:solidFill>
                  <a:schemeClr val="tx2"/>
                </a:solidFill>
                <a:latin typeface="Courier New" pitchFamily="49" charset="0"/>
              </a:rPr>
              <a:t>iter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] +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/&gt;"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1506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8B6EBE-6758-47FC-8E7E-79C1EC12858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คำสั่ง </a:t>
            </a:r>
            <a:r>
              <a:rPr lang="en-US" smtClean="0"/>
              <a:t>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/>
              <a:t> </a:t>
            </a:r>
            <a:r>
              <a:rPr lang="th-TH" dirty="0"/>
              <a:t>เป็นวัตถุช่วยในการแสดงผลทาง</a:t>
            </a:r>
            <a:r>
              <a:rPr lang="en-US" dirty="0"/>
              <a:t> console </a:t>
            </a:r>
            <a:r>
              <a:rPr lang="th-TH" dirty="0"/>
              <a:t>ของ</a:t>
            </a:r>
            <a:r>
              <a:rPr lang="en-US" dirty="0"/>
              <a:t> Node.js </a:t>
            </a:r>
          </a:p>
          <a:p>
            <a:r>
              <a:rPr lang="th-TH" dirty="0"/>
              <a:t>เมท็อดของ </a:t>
            </a:r>
            <a:r>
              <a:rPr lang="en-US" dirty="0"/>
              <a:t>console </a:t>
            </a:r>
            <a:endParaRPr lang="th-TH" dirty="0"/>
          </a:p>
          <a:p>
            <a:pPr lvl="1"/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console.log</a:t>
            </a:r>
            <a:r>
              <a:rPr lang="en-US" dirty="0"/>
              <a:t> </a:t>
            </a:r>
            <a:r>
              <a:rPr lang="th-TH" dirty="0"/>
              <a:t>สำหรับแสดงผลข้อความออกทางหน้า </a:t>
            </a:r>
            <a:r>
              <a:rPr lang="en-US" dirty="0"/>
              <a:t>debugger console</a:t>
            </a:r>
          </a:p>
          <a:p>
            <a:pPr lvl="1"/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console.error</a:t>
            </a:r>
            <a:r>
              <a:rPr lang="en-US" dirty="0"/>
              <a:t> </a:t>
            </a:r>
            <a:r>
              <a:rPr lang="th-TH" dirty="0"/>
              <a:t>สำหรับแสดงข้อความผิดพลาด รวมถึงให้ </a:t>
            </a:r>
            <a:r>
              <a:rPr lang="en-US" dirty="0"/>
              <a:t>stack trace </a:t>
            </a:r>
            <a:r>
              <a:rPr lang="th-TH" dirty="0"/>
              <a:t>ในกรณีที่เกิด </a:t>
            </a:r>
            <a:r>
              <a:rPr lang="en-US" dirty="0"/>
              <a:t>error </a:t>
            </a:r>
            <a:r>
              <a:rPr lang="th-TH" dirty="0"/>
              <a:t>ด้วย</a:t>
            </a:r>
          </a:p>
          <a:p>
            <a:pPr lvl="1"/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console.dir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obj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th-TH" dirty="0"/>
              <a:t>แสดง </a:t>
            </a:r>
            <a:r>
              <a:rPr lang="en-US" dirty="0"/>
              <a:t>object representation </a:t>
            </a:r>
            <a:endParaRPr lang="th-TH" dirty="0"/>
          </a:p>
          <a:p>
            <a:pPr lvl="1"/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console.clear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th-TH" dirty="0" smtClean="0"/>
              <a:t>ล้างหน้าจอ ใช้กับบราวเซอร์ </a:t>
            </a:r>
            <a:r>
              <a:rPr lang="en-US" dirty="0" smtClean="0"/>
              <a:t>console</a:t>
            </a:r>
          </a:p>
          <a:p>
            <a:pPr lvl="2"/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</a:rPr>
              <a:t>process.stdout.write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</a:rPr>
              <a:t>('\033c') </a:t>
            </a:r>
            <a:r>
              <a:rPr lang="th-TH" dirty="0"/>
              <a:t>ล้างหน้าจอ </a:t>
            </a:r>
            <a:r>
              <a:rPr lang="en-US" dirty="0"/>
              <a:t>console (</a:t>
            </a:r>
            <a:r>
              <a:rPr lang="th-TH" dirty="0"/>
              <a:t>ใช้กับ </a:t>
            </a:r>
            <a:r>
              <a:rPr lang="en-US" dirty="0"/>
              <a:t>node)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0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อาร์เรย์ (</a:t>
            </a:r>
            <a:r>
              <a:rPr lang="en-US" dirty="0" smtClean="0"/>
              <a:t>Array</a:t>
            </a:r>
            <a:r>
              <a:rPr lang="th-TH" dirty="0" smtClean="0"/>
              <a:t>)</a:t>
            </a:r>
            <a:endParaRPr lang="th-TH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>
            <a:normAutofit fontScale="85000" lnSpcReduction="10000"/>
          </a:bodyPr>
          <a:lstStyle/>
          <a:p>
            <a:r>
              <a:rPr lang="th-TH" dirty="0" smtClean="0"/>
              <a:t>เป็น </a:t>
            </a:r>
            <a:r>
              <a:rPr lang="en-US" dirty="0" smtClean="0"/>
              <a:t>Object</a:t>
            </a:r>
            <a:r>
              <a:rPr lang="th-TH" dirty="0" smtClean="0"/>
              <a:t> ที่มีฟังก์ชันพิเศษ ใช้ในรูปโครงสร้าง </a:t>
            </a:r>
            <a:r>
              <a:rPr lang="en-US" dirty="0" smtClean="0"/>
              <a:t>list, stack, queue</a:t>
            </a:r>
          </a:p>
          <a:p>
            <a:r>
              <a:rPr lang="th-TH" dirty="0" smtClean="0"/>
              <a:t>สมาชิกของอาร์เรย์ อาจเป็นค่า</a:t>
            </a:r>
            <a:r>
              <a:rPr lang="en-US" dirty="0" smtClean="0"/>
              <a:t> primitive </a:t>
            </a:r>
            <a:r>
              <a:rPr lang="th-TH" dirty="0" smtClean="0"/>
              <a:t>หรือ </a:t>
            </a:r>
            <a:r>
              <a:rPr lang="en-US" dirty="0" smtClean="0"/>
              <a:t>reference</a:t>
            </a:r>
            <a:r>
              <a:rPr lang="th-TH" dirty="0" smtClean="0"/>
              <a:t> ไปยังวัตถุอื่น</a:t>
            </a:r>
            <a:endParaRPr lang="en-US" dirty="0" smtClean="0"/>
          </a:p>
          <a:p>
            <a:r>
              <a:rPr lang="th-TH" dirty="0" smtClean="0"/>
              <a:t>ความยาวเป็นแบบ</a:t>
            </a:r>
            <a:r>
              <a:rPr lang="en-US" dirty="0" smtClean="0"/>
              <a:t> dynamic – </a:t>
            </a:r>
            <a:r>
              <a:rPr lang="th-TH" dirty="0" smtClean="0"/>
              <a:t>เข้าถึงผ่าน </a:t>
            </a:r>
            <a:r>
              <a:rPr lang="en-US" dirty="0" smtClean="0"/>
              <a:t>length property </a:t>
            </a:r>
          </a:p>
          <a:p>
            <a:r>
              <a:rPr lang="th-TH" dirty="0" smtClean="0"/>
              <a:t>อาร์เรย์สามารถสร้างโดย </a:t>
            </a:r>
            <a:r>
              <a:rPr lang="en-US" dirty="0" smtClean="0"/>
              <a:t>new</a:t>
            </a:r>
            <a:r>
              <a:rPr lang="th-TH" dirty="0" smtClean="0"/>
              <a:t> หรือการให้ค่า (</a:t>
            </a:r>
            <a:r>
              <a:rPr lang="en-US" dirty="0" smtClean="0"/>
              <a:t>assign</a:t>
            </a:r>
            <a:r>
              <a:rPr lang="th-TH" dirty="0" smtClean="0"/>
              <a:t>)  </a:t>
            </a:r>
            <a:endParaRPr lang="en-US" dirty="0" smtClean="0"/>
          </a:p>
          <a:p>
            <a:pPr lvl="1">
              <a:buNone/>
            </a:pPr>
            <a:r>
              <a:rPr lang="en-US" sz="18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myList1 = new Array(400, "Harry");</a:t>
            </a:r>
            <a:r>
              <a:rPr lang="th-TH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length = 2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myList2 = [4, 5, 2];   // length = 3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myList3 = [];          // empty list; length = 0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myList4 = new Array(10);           // length = 10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myList5 = [[3,2],[2],[2,1]]; // 2 dimensional array; length = 3</a:t>
            </a:r>
          </a:p>
          <a:p>
            <a:r>
              <a:rPr lang="en-US" dirty="0" smtClean="0"/>
              <a:t>length </a:t>
            </a:r>
            <a:r>
              <a:rPr lang="th-TH" dirty="0" smtClean="0"/>
              <a:t>เป็น </a:t>
            </a:r>
            <a:r>
              <a:rPr lang="en-US" dirty="0" smtClean="0"/>
              <a:t>property </a:t>
            </a:r>
            <a:r>
              <a:rPr lang="th-TH" dirty="0" smtClean="0"/>
              <a:t>และสามารถเขียนค่าได้</a:t>
            </a:r>
            <a:endParaRPr lang="en-US" dirty="0" smtClean="0"/>
          </a:p>
          <a:p>
            <a:pPr lvl="1"/>
            <a:r>
              <a:rPr lang="th-TH" dirty="0" smtClean="0"/>
              <a:t>ใช้เปลี่ยน (เพิ่ม</a:t>
            </a:r>
            <a:r>
              <a:rPr lang="en-US" dirty="0" smtClean="0"/>
              <a:t>/</a:t>
            </a:r>
            <a:r>
              <a:rPr lang="th-TH" dirty="0" smtClean="0"/>
              <a:t>ลด) ขนาดของอาร์เรย์ได้  เช่น </a:t>
            </a:r>
            <a:r>
              <a:rPr lang="th-TH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myList1.length = 50; </a:t>
            </a:r>
          </a:p>
          <a:p>
            <a:r>
              <a:rPr lang="th-TH" dirty="0" smtClean="0"/>
              <a:t>การให้ค่ากับสมาชิกที่ยังไม่มีมาก่อน เป็นการสร้างสมาชิกนั้นไปด้วย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myList3[0] = "Hello";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00192" y="404664"/>
            <a:ext cx="2304256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คล้ายอาร์เรย์ในจาวา</a:t>
            </a:r>
            <a:endParaRPr lang="th-TH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เมท็อดของอาร์เรย์</a:t>
            </a:r>
            <a:r>
              <a:rPr lang="en-US" dirty="0" smtClean="0"/>
              <a:t> (1)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78896" cy="453072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push/pop</a:t>
            </a:r>
            <a:r>
              <a:rPr lang="en-US" dirty="0" smtClean="0"/>
              <a:t>: </a:t>
            </a:r>
            <a:r>
              <a:rPr lang="th-TH" dirty="0" smtClean="0"/>
              <a:t>เพิ่ม</a:t>
            </a:r>
            <a:r>
              <a:rPr lang="en-US" dirty="0" smtClean="0"/>
              <a:t>/</a:t>
            </a:r>
            <a:r>
              <a:rPr lang="th-TH" dirty="0" smtClean="0"/>
              <a:t>ลบข้อมูลอาร์เรย์จากด้านหลัง (เพิ่มด้านหลัง</a:t>
            </a:r>
            <a:r>
              <a:rPr lang="en-US" dirty="0" smtClean="0"/>
              <a:t>/</a:t>
            </a:r>
            <a:r>
              <a:rPr lang="th-TH" dirty="0" smtClean="0"/>
              <a:t>ลบตัวหลัง)</a:t>
            </a:r>
            <a:endParaRPr lang="en-US" dirty="0" smtClean="0"/>
          </a:p>
          <a:p>
            <a:r>
              <a:rPr lang="en-US" dirty="0" err="1" smtClean="0">
                <a:solidFill>
                  <a:srgbClr val="0000CC"/>
                </a:solidFill>
              </a:rPr>
              <a:t>unshift</a:t>
            </a:r>
            <a:r>
              <a:rPr lang="en-US" dirty="0" smtClean="0">
                <a:solidFill>
                  <a:srgbClr val="0000CC"/>
                </a:solidFill>
              </a:rPr>
              <a:t>/shift</a:t>
            </a:r>
            <a:r>
              <a:rPr lang="en-US" dirty="0" smtClean="0"/>
              <a:t>: </a:t>
            </a:r>
            <a:r>
              <a:rPr lang="th-TH" dirty="0" smtClean="0"/>
              <a:t>เพิ่ม</a:t>
            </a:r>
            <a:r>
              <a:rPr lang="en-US" dirty="0" smtClean="0"/>
              <a:t>/</a:t>
            </a:r>
            <a:r>
              <a:rPr lang="th-TH" dirty="0" smtClean="0"/>
              <a:t>ลบข้อมูลอาร์เรย์จากด้านหน้า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reverse</a:t>
            </a:r>
            <a:r>
              <a:rPr lang="en-US" dirty="0" smtClean="0"/>
              <a:t>: </a:t>
            </a:r>
            <a:r>
              <a:rPr lang="th-TH" dirty="0" smtClean="0"/>
              <a:t>กลับลำดับสมาชิกในอาร์เรย์</a:t>
            </a:r>
            <a:r>
              <a:rPr lang="th-TH" sz="2600" dirty="0" smtClean="0"/>
              <a:t> (หลังมาหน้า)</a:t>
            </a:r>
            <a:endParaRPr lang="en-US" sz="2600" dirty="0" smtClean="0"/>
          </a:p>
          <a:p>
            <a:r>
              <a:rPr lang="en-US" dirty="0" smtClean="0">
                <a:solidFill>
                  <a:srgbClr val="0000CC"/>
                </a:solidFill>
              </a:rPr>
              <a:t>sort</a:t>
            </a:r>
            <a:r>
              <a:rPr lang="en-US" dirty="0" smtClean="0"/>
              <a:t>: </a:t>
            </a:r>
            <a:r>
              <a:rPr lang="th-TH" dirty="0" smtClean="0"/>
              <a:t>เรียงลำดับสมาชิกในอาร์เรย์ (โดยปริยายจากน้อยไปมากแบบ </a:t>
            </a:r>
            <a:r>
              <a:rPr lang="en-US" dirty="0" smtClean="0"/>
              <a:t>string</a:t>
            </a:r>
            <a:r>
              <a:rPr lang="th-TH" dirty="0" smtClean="0"/>
              <a:t>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join</a:t>
            </a:r>
            <a:r>
              <a:rPr lang="en-US" dirty="0" smtClean="0"/>
              <a:t>:  </a:t>
            </a:r>
            <a:r>
              <a:rPr lang="th-TH" dirty="0" smtClean="0"/>
              <a:t>รวมสมาชิกอาร์เรย์เป็น </a:t>
            </a:r>
            <a:r>
              <a:rPr lang="en-US" dirty="0" smtClean="0"/>
              <a:t>1 string </a:t>
            </a:r>
            <a:r>
              <a:rPr lang="th-TH" dirty="0" smtClean="0"/>
              <a:t>โดยมีตัวคั่นตามพารามิเตอร์เข้า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 smtClean="0">
                <a:solidFill>
                  <a:srgbClr val="0000CC"/>
                </a:solidFill>
                <a:ea typeface="+mn-ea"/>
              </a:rPr>
              <a:t>split</a:t>
            </a:r>
            <a:r>
              <a:rPr lang="en-US" dirty="0" smtClean="0"/>
              <a:t>: </a:t>
            </a:r>
            <a:r>
              <a:rPr lang="th-TH" dirty="0" smtClean="0"/>
              <a:t>เป็นเมท็อดของ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</a:t>
            </a:r>
            <a:r>
              <a:rPr lang="th-TH" dirty="0" smtClean="0"/>
              <a:t>แยกสายอักขระออกเป็นสมาชิกในอาร์เรย์ (แยกตามตัวคั่นที่เป็นพารามิเตอร์)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9" name="Content Placeholder 6"/>
          <p:cNvSpPr>
            <a:spLocks noGrp="1"/>
          </p:cNvSpPr>
          <p:nvPr>
            <p:ph sz="half" idx="2"/>
          </p:nvPr>
        </p:nvSpPr>
        <p:spPr>
          <a:xfrm>
            <a:off x="5364088" y="1700808"/>
            <a:ext cx="3528392" cy="4104456"/>
          </a:xfrm>
          <a:solidFill>
            <a:srgbClr val="FFFFCC"/>
          </a:solidFill>
          <a:ln>
            <a:solidFill>
              <a:schemeClr val="accent1"/>
            </a:solidFill>
            <a:prstDash val="sysDash"/>
          </a:ln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 = ["a", "b"];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a b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s1.push("c");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a b c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s1.unshift("d");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d a b c</a:t>
            </a:r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s2 = s1.pop();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d a b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// s2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c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s1.sort();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a b d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s1.reverse();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d b a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s2 = s1.join(",");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s2 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d,b,a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s3 = s2.split(",");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s3  d b a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s2 = s3.shift();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s3  b a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// s2  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เมท็อดของอาร์เรย์ </a:t>
            </a:r>
            <a:r>
              <a:rPr lang="en-US" dirty="0" smtClean="0"/>
              <a:t>(2)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slice(a, b)</a:t>
            </a:r>
            <a:r>
              <a:rPr lang="en-US" dirty="0" smtClean="0"/>
              <a:t>: </a:t>
            </a:r>
            <a:r>
              <a:rPr lang="th-TH" dirty="0" smtClean="0"/>
              <a:t>สำเนาอาร์เรย์ ให้สมาชิกจากตำแหน่งเริ่มต้น</a:t>
            </a:r>
            <a:r>
              <a:rPr lang="en-US" dirty="0" smtClean="0"/>
              <a:t> a </a:t>
            </a:r>
            <a:r>
              <a:rPr lang="th-TH" dirty="0" smtClean="0"/>
              <a:t>ถึงตัวก่อนสิ้นสุดที่ระบุ </a:t>
            </a:r>
            <a:r>
              <a:rPr lang="en-US" dirty="0" smtClean="0"/>
              <a:t>b</a:t>
            </a:r>
          </a:p>
          <a:p>
            <a:r>
              <a:rPr lang="en-US" dirty="0" err="1" smtClean="0">
                <a:solidFill>
                  <a:srgbClr val="0000CC"/>
                </a:solidFill>
              </a:rPr>
              <a:t>concat</a:t>
            </a:r>
            <a:r>
              <a:rPr lang="en-US" dirty="0" smtClean="0"/>
              <a:t> : </a:t>
            </a:r>
            <a:r>
              <a:rPr lang="th-TH" dirty="0" smtClean="0"/>
              <a:t>รวม </a:t>
            </a:r>
            <a:r>
              <a:rPr lang="en-US" dirty="0" smtClean="0"/>
              <a:t>2 </a:t>
            </a:r>
            <a:r>
              <a:rPr lang="th-TH" dirty="0" smtClean="0"/>
              <a:t>อาร์เรย์เข้าด้วยกัน  </a:t>
            </a:r>
          </a:p>
          <a:p>
            <a:r>
              <a:rPr lang="en-US" dirty="0" err="1" smtClean="0">
                <a:solidFill>
                  <a:srgbClr val="0000CC"/>
                </a:solidFill>
              </a:rPr>
              <a:t>indexOf</a:t>
            </a:r>
            <a:r>
              <a:rPr lang="en-US" dirty="0" smtClean="0"/>
              <a:t>: </a:t>
            </a:r>
            <a:r>
              <a:rPr lang="th-TH" dirty="0" smtClean="0"/>
              <a:t>คืนตำแหน่งสมาชิกตัวแรกที่มีค่าเท่ากับค่าที่ระบุ ไม่พบคืน </a:t>
            </a:r>
            <a:r>
              <a:rPr lang="en-US" dirty="0" smtClean="0"/>
              <a:t>-1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splice(</a:t>
            </a:r>
            <a:r>
              <a:rPr lang="en-US" dirty="0" err="1" smtClean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, n, e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00CC"/>
                </a:solidFill>
              </a:rPr>
              <a:t>,e…</a:t>
            </a:r>
            <a:r>
              <a:rPr lang="en-US" dirty="0" smtClean="0"/>
              <a:t>]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r>
              <a:rPr lang="en-US" dirty="0" smtClean="0"/>
              <a:t>: </a:t>
            </a:r>
            <a:r>
              <a:rPr lang="th-TH" dirty="0" smtClean="0"/>
              <a:t>เปลี่ยนสมาชิกในอาร์เรย์ ณ ตำแหน่ง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th-TH" dirty="0" smtClean="0"/>
              <a:t>ที่ระบุทั้งหมด </a:t>
            </a:r>
            <a:r>
              <a:rPr lang="en-US" dirty="0" smtClean="0"/>
              <a:t>n </a:t>
            </a:r>
            <a:r>
              <a:rPr lang="th-TH" dirty="0" smtClean="0"/>
              <a:t>ตัว (ถ้า </a:t>
            </a:r>
            <a:r>
              <a:rPr lang="en-US" dirty="0" smtClean="0"/>
              <a:t>n </a:t>
            </a:r>
            <a:r>
              <a:rPr lang="th-TH" dirty="0" smtClean="0"/>
              <a:t>เป็นศูนย์ </a:t>
            </a:r>
            <a:r>
              <a:rPr lang="en-US" dirty="0" smtClean="0"/>
              <a:t>= </a:t>
            </a:r>
            <a:r>
              <a:rPr lang="th-TH" dirty="0" smtClean="0"/>
              <a:t>เพิ่มในตำแหน่งนั้น</a:t>
            </a:r>
            <a:r>
              <a:rPr lang="en-US" dirty="0" smtClean="0"/>
              <a:t>)</a:t>
            </a:r>
            <a:r>
              <a:rPr lang="th-TH" dirty="0" smtClean="0"/>
              <a:t> ด้วยสมาชิก</a:t>
            </a:r>
            <a:r>
              <a:rPr lang="en-US" dirty="0" smtClean="0"/>
              <a:t> e </a:t>
            </a:r>
            <a:r>
              <a:rPr lang="th-TH" dirty="0" smtClean="0"/>
              <a:t>ใหม่ที่ให้  คืนค่าสมาชิก ณ ตำแหน่ง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th-TH" dirty="0" smtClean="0"/>
              <a:t>ที่ถูกเอาออกนั้น</a:t>
            </a:r>
            <a:endParaRPr lang="en-US" dirty="0" smtClean="0"/>
          </a:p>
          <a:p>
            <a:pPr lvl="1"/>
            <a:r>
              <a:rPr lang="th-TH" dirty="0" smtClean="0"/>
              <a:t>ถ้า </a:t>
            </a:r>
            <a:r>
              <a:rPr lang="en-US" dirty="0" smtClean="0"/>
              <a:t> n &gt; 0 </a:t>
            </a:r>
            <a:r>
              <a:rPr lang="th-TH" dirty="0" smtClean="0"/>
              <a:t>และไม่มี </a:t>
            </a:r>
            <a:r>
              <a:rPr lang="en-US" dirty="0" smtClean="0"/>
              <a:t>e </a:t>
            </a:r>
            <a:r>
              <a:rPr lang="th-TH" dirty="0" smtClean="0"/>
              <a:t>เป็นการลบสมาชิกเริ่มตัวที่ </a:t>
            </a:r>
            <a:r>
              <a:rPr lang="en-US" dirty="0" err="1" smtClean="0"/>
              <a:t>i</a:t>
            </a:r>
            <a:r>
              <a:rPr lang="th-TH" dirty="0" smtClean="0"/>
              <a:t> ไป </a:t>
            </a:r>
            <a:r>
              <a:rPr lang="en-US" dirty="0" smtClean="0"/>
              <a:t>n </a:t>
            </a:r>
            <a:r>
              <a:rPr lang="th-TH" dirty="0" smtClean="0"/>
              <a:t>ตัวออกจากอาร์เรย์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endParaRPr lang="th-TH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00CC"/>
                </a:solidFill>
              </a:rPr>
              <a:t>toString</a:t>
            </a:r>
            <a:r>
              <a:rPr lang="en-US" dirty="0" smtClean="0"/>
              <a:t>: </a:t>
            </a:r>
            <a:r>
              <a:rPr lang="th-TH" dirty="0" smtClean="0"/>
              <a:t>รวมสมาชิกอาร์เรย์เข้าเป็น </a:t>
            </a:r>
            <a:r>
              <a:rPr lang="en-US" dirty="0" smtClean="0"/>
              <a:t>string </a:t>
            </a:r>
            <a:r>
              <a:rPr lang="th-TH" dirty="0" smtClean="0"/>
              <a:t>คั่นกันด้วย </a:t>
            </a:r>
            <a:r>
              <a:rPr lang="en-US" dirty="0" smtClean="0"/>
              <a:t>, </a:t>
            </a:r>
            <a:r>
              <a:rPr lang="th-TH" dirty="0" smtClean="0"/>
              <a:t> </a:t>
            </a:r>
          </a:p>
          <a:p>
            <a:pPr lvl="1"/>
            <a:r>
              <a:rPr lang="th-TH" dirty="0" smtClean="0"/>
              <a:t>เหมือนทำ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join(", 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" name="Content Placeholder 6"/>
          <p:cNvSpPr>
            <a:spLocks noGrp="1"/>
          </p:cNvSpPr>
          <p:nvPr>
            <p:ph sz="half" idx="2"/>
          </p:nvPr>
        </p:nvSpPr>
        <p:spPr>
          <a:xfrm>
            <a:off x="5364088" y="1700808"/>
            <a:ext cx="3528392" cy="4104456"/>
          </a:xfrm>
          <a:solidFill>
            <a:srgbClr val="FFFFCC"/>
          </a:solidFill>
          <a:ln>
            <a:solidFill>
              <a:schemeClr val="accent1"/>
            </a:solidFill>
            <a:prstDash val="sysDash"/>
          </a:ln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 = ["a", "b", "c", "d"];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a b c d</a:t>
            </a:r>
          </a:p>
          <a:p>
            <a:pPr>
              <a:buNone/>
            </a:pPr>
            <a:endParaRPr lang="en-US" sz="16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s2 = s1.slice(1,3);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s2  b c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s3 = s1.concat(s2);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s3  a b c d b c</a:t>
            </a:r>
            <a:endParaRPr lang="th-TH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s3.indexOf("b");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1</a:t>
            </a:r>
            <a:endParaRPr lang="th-TH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s3.splice(4, 1, "f");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s3  a b c d f c</a:t>
            </a:r>
            <a:endParaRPr lang="th-TH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s3.toString();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//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a,b,c,d,f,c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เนื้อหาของการเรียนวันนี้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แนะนำเกี่ยวกับ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Syntax </a:t>
            </a:r>
            <a:r>
              <a:rPr lang="th-TH" dirty="0" smtClean="0"/>
              <a:t>พื้นฐานของภาษา</a:t>
            </a:r>
          </a:p>
          <a:p>
            <a:pPr lvl="1"/>
            <a:r>
              <a:rPr lang="th-TH" dirty="0" smtClean="0"/>
              <a:t>ตัวระบุ ตัวแปร ชนิดพื้นฐาน</a:t>
            </a:r>
          </a:p>
          <a:p>
            <a:pPr lvl="1"/>
            <a:r>
              <a:rPr lang="th-TH" dirty="0" smtClean="0"/>
              <a:t>คำสั่งควบคุม</a:t>
            </a:r>
          </a:p>
          <a:p>
            <a:r>
              <a:rPr lang="th-TH" dirty="0" smtClean="0"/>
              <a:t>ฟังก์ชัน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Function)</a:t>
            </a:r>
          </a:p>
          <a:p>
            <a:r>
              <a:rPr lang="en-US" dirty="0" smtClean="0"/>
              <a:t>Object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th-T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8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(1)</a:t>
            </a:r>
            <a:endParaRPr lang="th-TH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i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arg0, arg1, …, </a:t>
            </a:r>
            <a:r>
              <a:rPr lang="en-US" sz="2000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-- body –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/>
            <a:r>
              <a:rPr lang="th-TH" dirty="0" smtClean="0"/>
              <a:t>ค่าที่คืนจากประโยค </a:t>
            </a:r>
            <a:r>
              <a:rPr lang="en-US" dirty="0" smtClean="0"/>
              <a:t>return </a:t>
            </a:r>
            <a:r>
              <a:rPr lang="th-TH" dirty="0" smtClean="0"/>
              <a:t>เป็นพารามิเตอร์ของ </a:t>
            </a:r>
            <a:r>
              <a:rPr lang="en-US" dirty="0" smtClean="0"/>
              <a:t>return </a:t>
            </a:r>
            <a:r>
              <a:rPr lang="th-TH" dirty="0" smtClean="0"/>
              <a:t>โดยปริยาย  </a:t>
            </a:r>
          </a:p>
          <a:p>
            <a:pPr lvl="2"/>
            <a:r>
              <a:rPr lang="th-TH" dirty="0" smtClean="0"/>
              <a:t>ไม่ต้องกำหนดที่ </a:t>
            </a:r>
            <a:r>
              <a:rPr lang="en-US" dirty="0" smtClean="0"/>
              <a:t>function spec</a:t>
            </a:r>
          </a:p>
          <a:p>
            <a:pPr lvl="1"/>
            <a:r>
              <a:rPr lang="th-TH" dirty="0" smtClean="0"/>
              <a:t>ถ้าฟังก์ชันไม่มีประโยค </a:t>
            </a:r>
            <a:r>
              <a:rPr lang="en-US" dirty="0" smtClean="0"/>
              <a:t>return</a:t>
            </a:r>
            <a:r>
              <a:rPr lang="th-TH" dirty="0" smtClean="0"/>
              <a:t> หรือประโยค </a:t>
            </a:r>
            <a:r>
              <a:rPr lang="en-US" dirty="0" smtClean="0"/>
              <a:t>return </a:t>
            </a:r>
            <a:r>
              <a:rPr lang="th-TH" dirty="0" smtClean="0"/>
              <a:t>ไม่มีค่าที่คืน  คืนค่า </a:t>
            </a:r>
            <a:r>
              <a:rPr lang="en-US" b="1" dirty="0" smtClean="0">
                <a:solidFill>
                  <a:srgbClr val="00B050"/>
                </a:solidFill>
              </a:rPr>
              <a:t>undefined</a:t>
            </a:r>
          </a:p>
          <a:p>
            <a:pPr lvl="1"/>
            <a:r>
              <a:rPr lang="th-TH" u="sng" dirty="0" smtClean="0">
                <a:solidFill>
                  <a:srgbClr val="FF0000"/>
                </a:solidFill>
              </a:rPr>
              <a:t>ไม่</a:t>
            </a:r>
            <a:r>
              <a:rPr lang="th-TH" dirty="0" smtClean="0"/>
              <a:t>ทำ </a:t>
            </a:r>
            <a:r>
              <a:rPr lang="en-US" dirty="0" smtClean="0"/>
              <a:t>overloading function </a:t>
            </a:r>
            <a:r>
              <a:rPr lang="th-TH" dirty="0" smtClean="0"/>
              <a:t>ประกาศซ้ำใช้ตัวที่ปรากฏภายหลัง</a:t>
            </a:r>
            <a:endParaRPr lang="en-US" dirty="0" smtClean="0"/>
          </a:p>
          <a:p>
            <a:r>
              <a:rPr lang="th-TH" dirty="0" smtClean="0"/>
              <a:t>ฟังก์ชันจัดว่าเป็นวัตถุ ดังนั้นตัวแปรที่อ้างถึงฟังก์ชัน จึงคล้ายกับอ้างถึงวัตถุ  </a:t>
            </a:r>
            <a:endParaRPr lang="en-US" dirty="0" smtClean="0"/>
          </a:p>
          <a:p>
            <a:pPr lvl="2">
              <a:buNone/>
            </a:pPr>
            <a:r>
              <a:rPr lang="en-US" sz="1800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ref_func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function () { console.log("hello"); }; </a:t>
            </a:r>
          </a:p>
          <a:p>
            <a:pPr lvl="2"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ref_func</a:t>
            </a:r>
            <a:r>
              <a:rPr lang="en-US" sz="1800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 /* </a:t>
            </a:r>
            <a:r>
              <a:rPr lang="th-TH" sz="1800" dirty="0" smtClean="0">
                <a:latin typeface="Courier New" pitchFamily="49" charset="0"/>
                <a:cs typeface="Courier New" pitchFamily="49" charset="0"/>
              </a:rPr>
              <a:t>เป็นการเรียกฟังก์ชัน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sz="1800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ref_func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()); /* </a:t>
            </a:r>
            <a:r>
              <a:rPr lang="th-TH" sz="1700" dirty="0">
                <a:latin typeface="Courier New" pitchFamily="49" charset="0"/>
                <a:cs typeface="Courier New" pitchFamily="49" charset="0"/>
              </a:rPr>
              <a:t>พิมพ์รายละเอียดฟังก์ชัน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(2)</a:t>
            </a:r>
            <a:endParaRPr lang="th-TH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ตัวแปรที่ประกาศนอกฟังก์ชัน หรือไม่มี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th-TH" dirty="0" smtClean="0"/>
              <a:t>นำหน้า จัดเป็น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global</a:t>
            </a:r>
            <a:r>
              <a:rPr lang="th-TH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th-TH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h-TH" dirty="0" smtClean="0"/>
              <a:t>ตัวแปรประกาศ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th-TH" dirty="0" smtClean="0"/>
              <a:t>ภายในฟังก์ชัน เป็น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th-TH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</a:p>
          <a:p>
            <a:r>
              <a:rPr lang="th-TH" dirty="0" smtClean="0"/>
              <a:t>พารามิเตอร์</a:t>
            </a:r>
            <a:r>
              <a:rPr lang="th-TH" i="1" dirty="0" smtClean="0">
                <a:solidFill>
                  <a:schemeClr val="accent1">
                    <a:lumMod val="75000"/>
                  </a:schemeClr>
                </a:solidFill>
              </a:rPr>
              <a:t>ส่งผ่านโดยค่า </a:t>
            </a:r>
            <a:r>
              <a:rPr lang="th-TH" dirty="0" smtClean="0"/>
              <a:t>(</a:t>
            </a:r>
            <a:r>
              <a:rPr lang="en-US" dirty="0" smtClean="0"/>
              <a:t>pass-by-value</a:t>
            </a:r>
            <a:r>
              <a:rPr lang="th-TH" dirty="0" smtClean="0"/>
              <a:t>) แต่ถ้าส่ง </a:t>
            </a:r>
            <a:r>
              <a:rPr lang="en-US" dirty="0" smtClean="0"/>
              <a:t>reference variable </a:t>
            </a:r>
            <a:r>
              <a:rPr lang="th-TH" dirty="0" smtClean="0"/>
              <a:t>ความหมายเหมือนกับ </a:t>
            </a:r>
            <a:r>
              <a:rPr lang="en-US" dirty="0" smtClean="0"/>
              <a:t>pass-by-reference (</a:t>
            </a:r>
            <a:r>
              <a:rPr lang="th-TH" dirty="0" smtClean="0"/>
              <a:t>ไม่เปลี่ยนวัตถุแต่เปลี่ยน </a:t>
            </a:r>
            <a:r>
              <a:rPr lang="en-US" dirty="0" smtClean="0"/>
              <a:t>state </a:t>
            </a:r>
            <a:r>
              <a:rPr lang="th-TH" dirty="0" smtClean="0"/>
              <a:t>ได้)</a:t>
            </a:r>
            <a:endParaRPr lang="en-US" dirty="0" smtClean="0"/>
          </a:p>
          <a:p>
            <a:r>
              <a:rPr lang="th-TH" dirty="0" smtClean="0"/>
              <a:t>ไม่มีการตรวจสอบชนิดของพารามิเตอร์ หรือจำนวนของพารามิเตอร์ที่ส่งเข้า </a:t>
            </a:r>
          </a:p>
          <a:p>
            <a:pPr lvl="1"/>
            <a:r>
              <a:rPr lang="th-TH" dirty="0" smtClean="0"/>
              <a:t>ถ้าส่งเกินกว่ากำหนด ตัดทิ้ง</a:t>
            </a:r>
          </a:p>
          <a:p>
            <a:pPr lvl="1"/>
            <a:r>
              <a:rPr lang="th-TH" dirty="0" smtClean="0"/>
              <a:t>ถ้าส่งน้อยกว่ากำหนด ตัวที่ขาดให้เป็น </a:t>
            </a:r>
            <a:r>
              <a:rPr lang="en-US" dirty="0" smtClean="0"/>
              <a:t>undefined</a:t>
            </a:r>
          </a:p>
          <a:p>
            <a:pPr lvl="1"/>
            <a:r>
              <a:rPr lang="th-TH" dirty="0" smtClean="0"/>
              <a:t>มี</a:t>
            </a:r>
            <a:r>
              <a:rPr lang="en-US" dirty="0" smtClean="0"/>
              <a:t> 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this</a:t>
            </a:r>
            <a:r>
              <a:rPr lang="en-US" sz="1900" dirty="0" smtClean="0">
                <a:solidFill>
                  <a:srgbClr val="00B050"/>
                </a:solidFill>
              </a:rPr>
              <a:t> </a:t>
            </a:r>
            <a:r>
              <a:rPr lang="th-TH" dirty="0" smtClean="0"/>
              <a:t>และ </a:t>
            </a:r>
            <a:r>
              <a:rPr lang="en-US" sz="1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arguments</a:t>
            </a:r>
            <a:r>
              <a:rPr lang="th-TH" dirty="0" smtClean="0"/>
              <a:t> เป็นพารามิเตอร์โดยปริยาย </a:t>
            </a:r>
            <a:endParaRPr lang="en-US" dirty="0" smtClean="0"/>
          </a:p>
          <a:p>
            <a:r>
              <a:rPr lang="th-TH" dirty="0" smtClean="0"/>
              <a:t>ทุกพารามิเตอร์ถูกส่งผ่านโดยมี</a:t>
            </a:r>
            <a:r>
              <a:rPr lang="en-US" dirty="0" smtClean="0"/>
              <a:t> property </a:t>
            </a:r>
            <a:r>
              <a:rPr lang="th-TH" dirty="0" smtClean="0"/>
              <a:t>ของ </a:t>
            </a:r>
            <a:r>
              <a:rPr lang="en-US" dirty="0" smtClean="0"/>
              <a:t>array</a:t>
            </a:r>
            <a:r>
              <a:rPr lang="th-TH" dirty="0" smtClean="0"/>
              <a:t> ทำให้มี </a:t>
            </a:r>
            <a:r>
              <a:rPr lang="en-US" dirty="0" smtClean="0"/>
              <a:t>length property</a:t>
            </a:r>
            <a:endParaRPr lang="th-T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6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</a:t>
            </a:r>
            <a:r>
              <a:rPr lang="th-TH" smtClean="0"/>
              <a:t>มี </a:t>
            </a:r>
            <a:r>
              <a:rPr lang="en-US" smtClean="0"/>
              <a:t>scope 3 </a:t>
            </a:r>
            <a:r>
              <a:rPr lang="th-TH" smtClean="0"/>
              <a:t>ประเภท</a:t>
            </a:r>
          </a:p>
          <a:p>
            <a:pPr lvl="1"/>
            <a:r>
              <a:rPr lang="en-US" sz="2400" b="1" smtClean="0">
                <a:solidFill>
                  <a:srgbClr val="0000CC"/>
                </a:solidFill>
              </a:rPr>
              <a:t>Local scope: </a:t>
            </a:r>
            <a:r>
              <a:rPr lang="th-TH" sz="2400" smtClean="0"/>
              <a:t>ประกาศภายในฟังก์ชันมีคำ </a:t>
            </a:r>
            <a:r>
              <a:rPr lang="en-US" sz="2400" smtClean="0"/>
              <a:t>var </a:t>
            </a:r>
            <a:r>
              <a:rPr lang="th-TH" sz="2400" smtClean="0"/>
              <a:t>นำหน้า</a:t>
            </a:r>
            <a:endParaRPr lang="en-US" sz="2400" smtClean="0"/>
          </a:p>
          <a:p>
            <a:pPr lvl="1"/>
            <a:r>
              <a:rPr lang="en-US" sz="2400" b="1" smtClean="0">
                <a:solidFill>
                  <a:srgbClr val="0000CC"/>
                </a:solidFill>
              </a:rPr>
              <a:t>Global scope</a:t>
            </a:r>
            <a:r>
              <a:rPr lang="en-US" sz="2400" smtClean="0"/>
              <a:t>: </a:t>
            </a:r>
            <a:r>
              <a:rPr lang="th-TH" sz="2400" smtClean="0"/>
              <a:t>ประกาศภายนอกฟังก์ชัน หรือประกาศโดยไม่มีคำ </a:t>
            </a:r>
            <a:r>
              <a:rPr lang="en-US" sz="2400" smtClean="0"/>
              <a:t>var </a:t>
            </a:r>
            <a:r>
              <a:rPr lang="th-TH" sz="2400" smtClean="0"/>
              <a:t>นำหน้า</a:t>
            </a:r>
            <a:endParaRPr lang="en-US" sz="2400" smtClean="0"/>
          </a:p>
          <a:p>
            <a:pPr lvl="1"/>
            <a:r>
              <a:rPr lang="en-US" sz="2400" b="1" smtClean="0">
                <a:solidFill>
                  <a:srgbClr val="0000CC"/>
                </a:solidFill>
              </a:rPr>
              <a:t>Block scope</a:t>
            </a:r>
            <a:r>
              <a:rPr lang="en-US" sz="2400" smtClean="0"/>
              <a:t>: </a:t>
            </a:r>
            <a:r>
              <a:rPr lang="th-TH" sz="2400" smtClean="0"/>
              <a:t>ประกาศภายใน </a:t>
            </a:r>
            <a:r>
              <a:rPr lang="en-US" sz="2400" smtClean="0"/>
              <a:t>block </a:t>
            </a:r>
            <a:r>
              <a:rPr lang="th-TH" sz="2400" smtClean="0"/>
              <a:t>โดยใช้คำ </a:t>
            </a:r>
            <a:r>
              <a:rPr lang="en-US" sz="2400" smtClean="0"/>
              <a:t>let </a:t>
            </a:r>
            <a:r>
              <a:rPr lang="th-TH" sz="2400" smtClean="0"/>
              <a:t>นำหน้า</a:t>
            </a:r>
            <a:endParaRPr lang="en-US" sz="2400" smtClean="0"/>
          </a:p>
          <a:p>
            <a:pPr marL="671512" lvl="2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function f() { </a:t>
            </a:r>
          </a:p>
          <a:p>
            <a:pPr marL="671512" lvl="2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	var x = 10; console.log(x); 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print 10</a:t>
            </a:r>
          </a:p>
          <a:p>
            <a:pPr marL="671512" lvl="2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	{let x = 3; console.log(x);} 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print 3</a:t>
            </a:r>
          </a:p>
          <a:p>
            <a:pPr marL="671512" lvl="2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	console.log(x); </a:t>
            </a:r>
            <a:r>
              <a:rPr lang="en-US" sz="1600" smtClean="0">
                <a:solidFill>
                  <a:srgbClr val="00B050"/>
                </a:solidFill>
                <a:latin typeface="Consolas" panose="020B0609020204030204" pitchFamily="49" charset="0"/>
              </a:rPr>
              <a:t>// print ?</a:t>
            </a:r>
          </a:p>
          <a:p>
            <a:pPr marL="671512" lvl="2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pPr marL="671512" lvl="2" indent="0">
              <a:buNone/>
            </a:pPr>
            <a:endParaRPr lang="en-US" sz="1600" smtClean="0">
              <a:latin typeface="Consolas" panose="020B0609020204030204" pitchFamily="49" charset="0"/>
            </a:endParaRPr>
          </a:p>
          <a:p>
            <a:pPr marL="671512" lvl="2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i = 9;</a:t>
            </a:r>
          </a:p>
          <a:p>
            <a:pPr marL="671512" lvl="2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for (var i=0; i&lt;5; i++); </a:t>
            </a:r>
          </a:p>
          <a:p>
            <a:pPr marL="671512" lvl="2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console.log(i+1); // print ? -&gt; </a:t>
            </a:r>
            <a:r>
              <a:rPr lang="en-US" sz="1600" i="1" smtClean="0">
                <a:solidFill>
                  <a:srgbClr val="00B050"/>
                </a:solidFill>
                <a:latin typeface="Consolas" panose="020B0609020204030204" pitchFamily="49" charset="0"/>
              </a:rPr>
              <a:t>hoisting</a:t>
            </a:r>
          </a:p>
          <a:p>
            <a:pPr marL="671512" lvl="2" indent="0">
              <a:buNone/>
            </a:pPr>
            <a:endParaRPr lang="en-US" sz="1600" smtClean="0">
              <a:latin typeface="Consolas" panose="020B0609020204030204" pitchFamily="49" charset="0"/>
            </a:endParaRPr>
          </a:p>
          <a:p>
            <a:pPr marL="671512" lvl="2" indent="0">
              <a:buNone/>
            </a:pPr>
            <a:endParaRPr lang="en-US" sz="1600" smtClean="0">
              <a:latin typeface="Consolas" panose="020B0609020204030204" pitchFamily="49" charset="0"/>
            </a:endParaRPr>
          </a:p>
          <a:p>
            <a:pPr marL="671512" lvl="2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9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Variable hoisting</a:t>
            </a:r>
          </a:p>
          <a:p>
            <a:pPr lvl="1"/>
            <a:r>
              <a:rPr lang="th-TH" dirty="0" smtClean="0"/>
              <a:t>ทุกตัวแปรประกาศจะถูก </a:t>
            </a:r>
            <a:r>
              <a:rPr lang="en-US" dirty="0" smtClean="0"/>
              <a:t>hoisted (</a:t>
            </a:r>
            <a:r>
              <a:rPr lang="th-TH" dirty="0" smtClean="0"/>
              <a:t>ยกขึ้นและประกาศ)</a:t>
            </a:r>
            <a:r>
              <a:rPr lang="en-US" dirty="0" smtClean="0"/>
              <a:t> </a:t>
            </a:r>
            <a:r>
              <a:rPr lang="th-TH" dirty="0" smtClean="0"/>
              <a:t>ไปยังส่วนบน (</a:t>
            </a:r>
            <a:r>
              <a:rPr lang="en-US" dirty="0" smtClean="0"/>
              <a:t>top</a:t>
            </a:r>
            <a:r>
              <a:rPr lang="th-TH" dirty="0" smtClean="0"/>
              <a:t>) ของ</a:t>
            </a:r>
            <a:r>
              <a:rPr lang="en-US" dirty="0" smtClean="0"/>
              <a:t>scope </a:t>
            </a:r>
            <a:r>
              <a:rPr lang="th-TH" dirty="0" smtClean="0"/>
              <a:t>ของมัน (ในฟังก์ชันอยู่ </a:t>
            </a:r>
            <a:r>
              <a:rPr lang="en-US" dirty="0" smtClean="0"/>
              <a:t>top </a:t>
            </a:r>
            <a:r>
              <a:rPr lang="th-TH" dirty="0" smtClean="0"/>
              <a:t>ของฟังก์ชัน ถ้า </a:t>
            </a:r>
            <a:r>
              <a:rPr lang="en-US" dirty="0" smtClean="0"/>
              <a:t>global </a:t>
            </a:r>
            <a:r>
              <a:rPr lang="th-TH" dirty="0" smtClean="0"/>
              <a:t>อยู่ </a:t>
            </a:r>
            <a:r>
              <a:rPr lang="en-US" dirty="0" smtClean="0"/>
              <a:t>top </a:t>
            </a:r>
            <a:r>
              <a:rPr lang="th-TH" dirty="0" smtClean="0"/>
              <a:t>ของ</a:t>
            </a:r>
            <a:r>
              <a:rPr lang="en-US" dirty="0" smtClean="0"/>
              <a:t> global)</a:t>
            </a:r>
            <a:endParaRPr lang="en-US" dirty="0"/>
          </a:p>
          <a:p>
            <a:pPr lvl="1"/>
            <a:r>
              <a:rPr lang="th-TH" dirty="0" smtClean="0"/>
              <a:t>ตัวแปรถูก </a:t>
            </a:r>
            <a:r>
              <a:rPr lang="en-US" dirty="0" smtClean="0"/>
              <a:t>hoisted </a:t>
            </a:r>
            <a:r>
              <a:rPr lang="th-TH" dirty="0" smtClean="0"/>
              <a:t>แต่</a:t>
            </a:r>
            <a:r>
              <a:rPr lang="th-TH" b="1" u="sng" dirty="0" smtClean="0">
                <a:solidFill>
                  <a:srgbClr val="FF0000"/>
                </a:solidFill>
              </a:rPr>
              <a:t>ไม่ </a:t>
            </a:r>
            <a:r>
              <a:rPr lang="en-US" b="1" u="sng" dirty="0" smtClean="0">
                <a:solidFill>
                  <a:srgbClr val="FF0000"/>
                </a:solidFill>
              </a:rPr>
              <a:t>hoisted </a:t>
            </a:r>
            <a:r>
              <a:rPr lang="th-TH" dirty="0" smtClean="0"/>
              <a:t>การให้ค่า หรือการ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th-TH" dirty="0" smtClean="0"/>
              <a:t>ค่า</a:t>
            </a:r>
            <a:r>
              <a:rPr lang="en-US" dirty="0" smtClean="0"/>
              <a:t> (</a:t>
            </a:r>
            <a:r>
              <a:rPr lang="th-TH" dirty="0" smtClean="0"/>
              <a:t>ประโยคให้ค่า</a:t>
            </a:r>
            <a:r>
              <a:rPr lang="en-US" dirty="0" smtClean="0"/>
              <a:t>)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marL="344487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showHoisting</a:t>
            </a:r>
            <a:r>
              <a:rPr lang="en-US" sz="1600" dirty="0" smtClean="0">
                <a:latin typeface="Consolas" panose="020B0609020204030204" pitchFamily="49" charset="0"/>
              </a:rPr>
              <a:t>();           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NaN</a:t>
            </a:r>
            <a:endParaRPr lang="en-US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</a:rPr>
              <a:t>showHoisting</a:t>
            </a:r>
            <a:r>
              <a:rPr lang="en-US" sz="1600" dirty="0">
                <a:latin typeface="Consolas" panose="020B0609020204030204" pitchFamily="49" charset="0"/>
              </a:rPr>
              <a:t>(a, b) { 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console.log(</a:t>
            </a:r>
            <a:r>
              <a:rPr lang="en-US" sz="1600" dirty="0" err="1" smtClean="0">
                <a:latin typeface="Consolas" panose="020B0609020204030204" pitchFamily="49" charset="0"/>
              </a:rPr>
              <a:t>myString</a:t>
            </a:r>
            <a:r>
              <a:rPr lang="en-US" sz="1600" dirty="0" smtClean="0">
                <a:latin typeface="Consolas" panose="020B0609020204030204" pitchFamily="49" charset="0"/>
              </a:rPr>
              <a:t>);  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// undefined</a:t>
            </a:r>
          </a:p>
          <a:p>
            <a:pPr marL="344487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myString</a:t>
            </a:r>
            <a:r>
              <a:rPr lang="en-US" sz="1600" dirty="0">
                <a:latin typeface="Consolas" panose="020B0609020204030204" pitchFamily="49" charset="0"/>
              </a:rPr>
              <a:t> = 'Hello World';</a:t>
            </a:r>
          </a:p>
          <a:p>
            <a:pPr marL="344487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console.log(</a:t>
            </a:r>
            <a:r>
              <a:rPr lang="en-US" sz="1600" dirty="0" err="1">
                <a:latin typeface="Consolas" panose="020B0609020204030204" pitchFamily="49" charset="0"/>
              </a:rPr>
              <a:t>myString</a:t>
            </a:r>
            <a:r>
              <a:rPr lang="en-US" sz="1600" dirty="0" smtClean="0">
                <a:latin typeface="Consolas" panose="020B0609020204030204" pitchFamily="49" charset="0"/>
              </a:rPr>
              <a:t>);  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'Hello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World'</a:t>
            </a:r>
          </a:p>
          <a:p>
            <a:pPr marL="344487" lvl="1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console.log(</a:t>
            </a:r>
            <a:r>
              <a:rPr lang="en-US" sz="1600" dirty="0" err="1" smtClean="0">
                <a:latin typeface="Consolas" panose="020B0609020204030204" pitchFamily="49" charset="0"/>
              </a:rPr>
              <a:t>a+b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 marL="344487" lvl="1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return a + b;</a:t>
            </a:r>
          </a:p>
          <a:p>
            <a:pPr marL="344487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344487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showHoisting</a:t>
            </a:r>
            <a:r>
              <a:rPr lang="en-US" sz="1600" dirty="0">
                <a:latin typeface="Consolas" panose="020B0609020204030204" pitchFamily="49" charset="0"/>
              </a:rPr>
              <a:t>(16, 10); </a:t>
            </a:r>
            <a:r>
              <a:rPr lang="en-US" sz="1600" dirty="0" smtClean="0"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// 26​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9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Function</a:t>
            </a:r>
            <a:endParaRPr 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610744" cy="4533900"/>
          </a:xfrm>
        </p:spPr>
        <p:txBody>
          <a:bodyPr/>
          <a:lstStyle/>
          <a:p>
            <a:r>
              <a:rPr lang="en-GB" dirty="0" smtClean="0"/>
              <a:t>Functions </a:t>
            </a:r>
            <a:r>
              <a:rPr lang="th-TH" dirty="0" smtClean="0"/>
              <a:t>สามารถใช้อีก</a:t>
            </a:r>
            <a:r>
              <a:rPr lang="en-GB" dirty="0" smtClean="0"/>
              <a:t>function</a:t>
            </a:r>
            <a:r>
              <a:rPr lang="th-TH" dirty="0" smtClean="0"/>
              <a:t> เป็นพารามิเตอร์ ได้</a:t>
            </a:r>
            <a:endParaRPr lang="en-GB" dirty="0" smtClean="0"/>
          </a:p>
          <a:p>
            <a:pPr lvl="1"/>
            <a:r>
              <a:rPr lang="th-TH" dirty="0" smtClean="0"/>
              <a:t>รู้จักกันในชื่อ </a:t>
            </a:r>
            <a:r>
              <a:rPr lang="en-GB" dirty="0" smtClean="0"/>
              <a:t>‘higher-order functions’</a:t>
            </a:r>
          </a:p>
          <a:p>
            <a:pPr lvl="1"/>
            <a:r>
              <a:rPr lang="th-TH" dirty="0" smtClean="0"/>
              <a:t>ทำให้การโปรแกรมมีความยืดหยุ่นมากขึ้น </a:t>
            </a:r>
            <a:endParaRPr lang="en-GB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3995936" y="1600200"/>
            <a:ext cx="4896544" cy="240486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mapping(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for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=0;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arr.length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return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arr.toString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inc(v) { return ++v;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(v) { return v*v;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95936" y="4293096"/>
            <a:ext cx="4896544" cy="136815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mapping([2, 3, 4, 5],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3, 4, 5, 6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mapping([2, 3, 4, 5], </a:t>
            </a:r>
            <a:r>
              <a:rPr lang="en-US" sz="16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// 4, 9, 16, 25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06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485 Web ApplicationDevelopment © 2015 by Y. Temtanapat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6651C1-0D9C-4058-BC7B-D21ED890B6D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r>
              <a:rPr lang="en-US" dirty="0" smtClean="0"/>
              <a:t> High Order Function </a:t>
            </a:r>
            <a:r>
              <a:rPr lang="th-TH" dirty="0" smtClean="0"/>
              <a:t>กับการเรียงลำดับ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/>
              <a:t>ฟังก์ชัน </a:t>
            </a:r>
            <a:r>
              <a:rPr lang="en-US" dirty="0" smtClean="0"/>
              <a:t>sort: </a:t>
            </a:r>
            <a:r>
              <a:rPr lang="th-TH" dirty="0" smtClean="0"/>
              <a:t>โดยปริยายเรียงลำดับข้อมูลตามลำดับตัวอักษร</a:t>
            </a:r>
          </a:p>
          <a:p>
            <a:pPr lvl="1"/>
            <a:r>
              <a:rPr lang="th-TH" dirty="0" smtClean="0"/>
              <a:t>สามารถกำหนดลำดับของการเรียง โดยกำหนดวิธีการเปรียบเทียบใหม่</a:t>
            </a:r>
          </a:p>
          <a:p>
            <a:r>
              <a:rPr lang="th-TH" dirty="0" smtClean="0"/>
              <a:t>เขียนฟังก์ชันการเปรียบเทียบ และส่งฟังก์ชันนั้นเป็นอาร์กิวเมนต์ของ</a:t>
            </a:r>
            <a:r>
              <a:rPr lang="en-US" dirty="0" smtClean="0"/>
              <a:t> sort </a:t>
            </a:r>
          </a:p>
          <a:p>
            <a:pPr lvl="1"/>
            <a:r>
              <a:rPr lang="th-TH" dirty="0" smtClean="0"/>
              <a:t>ฟังก์ชันเปรียบเทียบคืนค่า ลบ (น้อยกว่า) ศูนย์ (เท่ากัน) และบวก (มากกว่า) เพื่อบอกลำดับการเรียง  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8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reverse_order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(s1, s2) {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return -((""+s1).</a:t>
            </a:r>
            <a:r>
              <a:rPr lang="en-US" sz="18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localeCompare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(""+s2));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8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number_order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(a, b) {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return a – b;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th-TH" dirty="0" smtClean="0"/>
              <a:t>เรียงลำดับข้อมูลของอาร์เรย์โดย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s1.sort(</a:t>
            </a:r>
            <a:r>
              <a:rPr lang="en-US" sz="18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reverse_order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s1.sort(</a:t>
            </a:r>
            <a:r>
              <a:rPr lang="en-US" sz="18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number_order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364088" y="4077072"/>
            <a:ext cx="3563888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 = [12, 21, 13, 4, 7, 8];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 12 21 13 4 7 8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s1.sort();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 12 13 21 4 7 8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s1.sort(</a:t>
            </a:r>
            <a:r>
              <a:rPr lang="en-US" sz="16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number_order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 4 7 8 12 13 21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s1.sort(</a:t>
            </a:r>
            <a:r>
              <a:rPr lang="en-US" sz="16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reverse_order</a:t>
            </a:r>
            <a:r>
              <a:rPr lang="en-US" sz="16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 8 7 4 21 13 12</a:t>
            </a:r>
            <a:endParaRPr lang="th-TH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 High Order Function </a:t>
            </a:r>
            <a:r>
              <a:rPr lang="th-TH" dirty="0" smtClean="0"/>
              <a:t>เมท็อด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th-TH" dirty="0" smtClean="0"/>
              <a:t>ของอาร์เรย์</a:t>
            </a:r>
            <a:endParaRPr lang="th-TH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ใช้สำหรับการทำงานบางอย่างกับทุกสมาชิกในอาร์เรย์หรือ </a:t>
            </a:r>
            <a:r>
              <a:rPr lang="en-US" dirty="0" smtClean="0"/>
              <a:t>collection</a:t>
            </a:r>
          </a:p>
          <a:p>
            <a:pPr marL="0" indent="0">
              <a:buNone/>
            </a:pP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arrayName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sz="2000" i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callbackFunc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thisObj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callbackFunc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valueOfEle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indexOfEle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array) {}</a:t>
            </a:r>
          </a:p>
          <a:p>
            <a:r>
              <a:rPr lang="th-TH" dirty="0" smtClean="0"/>
              <a:t>ตัวอย่างเช่น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displayEle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(value, index,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console.log("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value=" +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index=" + index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"\n&gt;“);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["Hello", "World", "Awesome"];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arr.forEach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displayEle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th-T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09120"/>
            <a:ext cx="2076450" cy="1552575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 High Order Function </a:t>
            </a:r>
            <a:r>
              <a:rPr lang="th-TH" dirty="0" smtClean="0"/>
              <a:t>เมท็อด </a:t>
            </a:r>
            <a:r>
              <a:rPr lang="en-US" dirty="0" smtClean="0"/>
              <a:t>map </a:t>
            </a:r>
            <a:r>
              <a:rPr lang="th-TH" dirty="0" smtClean="0"/>
              <a:t>ของอาร์เรย์</a:t>
            </a:r>
            <a:endParaRPr lang="th-TH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สร้างอาร์เรย์ใหม่ จากการทำฟังก์ชันที่กำหนดให้กับทุกสมาชิก</a:t>
            </a:r>
            <a:endParaRPr lang="en-US" dirty="0" smtClean="0"/>
          </a:p>
          <a:p>
            <a:pPr marL="0" indent="0">
              <a:buNone/>
            </a:pP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arrayName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.map</a:t>
            </a:r>
            <a:r>
              <a:rPr lang="en-US" sz="2000" i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callbackFunc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thisObj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callbackFunc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valueOfEle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indexOfEle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array) {}</a:t>
            </a:r>
          </a:p>
          <a:p>
            <a:r>
              <a:rPr lang="th-TH" dirty="0" smtClean="0"/>
              <a:t>ตัวอย่างเช่น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8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reverseEle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value)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sz="18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("").reverse().join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["Hello", "World", "Awesome"];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 = </a:t>
            </a:r>
            <a:r>
              <a:rPr lang="en-US" sz="18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arr.map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reverseEle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console.log(map);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h-T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93096"/>
            <a:ext cx="3300583" cy="1842558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5760" y="6481912"/>
            <a:ext cx="8892480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h-TH" sz="1600" dirty="0" smtClean="0"/>
              <a:t>ดูเพิ่ม </a:t>
            </a:r>
            <a:r>
              <a:rPr lang="en-US" sz="1600" dirty="0" smtClean="0"/>
              <a:t>https://developer.mozilla.org/en-US/docs/Web/JavaS</a:t>
            </a:r>
            <a:r>
              <a:rPr lang="en-US" sz="1600" dirty="0"/>
              <a:t>cript/Reference/Global_Objects/Array</a:t>
            </a:r>
          </a:p>
        </p:txBody>
      </p:sp>
    </p:spTree>
    <p:extLst>
      <p:ext uri="{BB962C8B-B14F-4D97-AF65-F5344CB8AC3E}">
        <p14:creationId xmlns:p14="http://schemas.microsoft.com/office/powerpoint/2010/main" val="5999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ฟังก์ชันเป็นวัตถุ จึงสามารถประกาศฟังก์ชันในแบบ </a:t>
            </a:r>
            <a:r>
              <a:rPr lang="en-US" dirty="0" smtClean="0"/>
              <a:t>expression </a:t>
            </a:r>
            <a:r>
              <a:rPr lang="th-TH" dirty="0" smtClean="0"/>
              <a:t>ได้</a:t>
            </a:r>
          </a:p>
          <a:p>
            <a:pPr marL="344487" lvl="1" indent="0">
              <a:buNone/>
            </a:pP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= function (a, b) {return a + b; };</a:t>
            </a:r>
          </a:p>
          <a:p>
            <a:pPr marL="344487" lvl="1" indent="0">
              <a:buNone/>
            </a:pP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add(5,6);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th-TH" dirty="0" smtClean="0"/>
              <a:t>คืนค่า </a:t>
            </a:r>
            <a:r>
              <a:rPr lang="en-US" dirty="0" smtClean="0"/>
              <a:t>11</a:t>
            </a:r>
          </a:p>
          <a:p>
            <a:r>
              <a:rPr lang="th-TH" dirty="0" smtClean="0"/>
              <a:t>ทำ </a:t>
            </a:r>
            <a:r>
              <a:rPr lang="en-US" dirty="0" smtClean="0"/>
              <a:t>self-invoking function </a:t>
            </a:r>
            <a:r>
              <a:rPr lang="th-TH" dirty="0" smtClean="0"/>
              <a:t>ได้ โดยกำหนดนิพจน์ฟังก์ชันและเพิ่ม </a:t>
            </a:r>
            <a:r>
              <a:rPr lang="en-US" dirty="0" smtClean="0"/>
              <a:t>() </a:t>
            </a:r>
            <a:r>
              <a:rPr lang="th-TH" dirty="0" smtClean="0"/>
              <a:t>ที่ท้าย</a:t>
            </a:r>
          </a:p>
          <a:p>
            <a:pPr lvl="1"/>
            <a:r>
              <a:rPr lang="th-TH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()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{return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"Hello";}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= </a:t>
            </a:r>
            <a:r>
              <a:rPr lang="th-TH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function () {return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7;}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)() * 3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มีค่า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21</a:t>
            </a:r>
          </a:p>
          <a:p>
            <a:pPr lvl="1"/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th-TH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function(a, b)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{return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)(4, 5)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z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มีค่า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endParaRPr lang="en-US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th-TH" dirty="0"/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8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th-TH" dirty="0" smtClean="0"/>
              <a:t> คืออะไร</a:t>
            </a:r>
            <a:r>
              <a:rPr lang="en-US" dirty="0" smtClean="0"/>
              <a:t>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เป็นภาษา </a:t>
            </a:r>
            <a:r>
              <a:rPr lang="en-US" dirty="0" smtClean="0"/>
              <a:t>cross-platform Scripting</a:t>
            </a:r>
          </a:p>
          <a:p>
            <a:pPr lvl="1"/>
            <a:r>
              <a:rPr lang="th-TH" dirty="0" smtClean="0"/>
              <a:t>เราเรียกโค้ดของ</a:t>
            </a:r>
            <a:r>
              <a:rPr lang="en-US" dirty="0" smtClean="0"/>
              <a:t> JavaScript </a:t>
            </a:r>
            <a:r>
              <a:rPr lang="th-TH" dirty="0" smtClean="0"/>
              <a:t>ว่า </a:t>
            </a:r>
            <a:r>
              <a:rPr lang="en-US" dirty="0" smtClean="0"/>
              <a:t>"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scripts</a:t>
            </a:r>
            <a:r>
              <a:rPr lang="en-US" dirty="0" smtClean="0"/>
              <a:t>" </a:t>
            </a:r>
            <a:r>
              <a:rPr lang="th-TH" dirty="0" smtClean="0"/>
              <a:t>(ไม่เรียกว่าโปรแกรม)</a:t>
            </a:r>
          </a:p>
          <a:p>
            <a:pPr marL="695325" lvl="2" indent="-342900"/>
            <a:r>
              <a:rPr lang="th-TH" sz="2800" dirty="0" smtClean="0"/>
              <a:t>มี</a:t>
            </a:r>
            <a:r>
              <a:rPr lang="en-US" sz="2800" dirty="0" smtClean="0"/>
              <a:t> predefined objects </a:t>
            </a:r>
            <a:r>
              <a:rPr lang="th-TH" sz="2800" dirty="0" smtClean="0"/>
              <a:t>หลัก (</a:t>
            </a:r>
            <a:r>
              <a:rPr lang="en-US" sz="2800" dirty="0" smtClean="0"/>
              <a:t>Core</a:t>
            </a:r>
            <a:r>
              <a:rPr lang="th-TH" sz="2800" dirty="0" smtClean="0"/>
              <a:t>) เช่น </a:t>
            </a:r>
            <a:r>
              <a:rPr lang="en-US" sz="2800" dirty="0" smtClean="0"/>
              <a:t>Array, Date, Math</a:t>
            </a:r>
          </a:p>
          <a:p>
            <a:r>
              <a:rPr lang="th-TH" dirty="0" smtClean="0"/>
              <a:t>เริ่มต้นพัฒนาโดย</a:t>
            </a:r>
            <a:r>
              <a:rPr lang="en-US" dirty="0" smtClean="0"/>
              <a:t> Netscape</a:t>
            </a:r>
            <a:r>
              <a:rPr lang="th-TH" dirty="0" smtClean="0"/>
              <a:t> ในนาม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Mocha</a:t>
            </a:r>
            <a:r>
              <a:rPr lang="en-US" dirty="0" smtClean="0"/>
              <a:t> </a:t>
            </a:r>
            <a:r>
              <a:rPr lang="th-TH" dirty="0" smtClean="0"/>
              <a:t>ต่อมาเปลี่ยนเป็น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LiveScript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h-TH" dirty="0" smtClean="0"/>
              <a:t>ปี</a:t>
            </a:r>
            <a:r>
              <a:rPr lang="en-US" dirty="0" smtClean="0"/>
              <a:t> 1995</a:t>
            </a:r>
            <a:r>
              <a:rPr lang="th-TH" dirty="0" smtClean="0"/>
              <a:t> มีการรวมระหว่าง</a:t>
            </a:r>
            <a:r>
              <a:rPr lang="en-US" dirty="0" smtClean="0"/>
              <a:t> Netscape</a:t>
            </a:r>
            <a:r>
              <a:rPr lang="th-TH" dirty="0" smtClean="0"/>
              <a:t> และ</a:t>
            </a:r>
            <a:r>
              <a:rPr lang="en-US" dirty="0" smtClean="0"/>
              <a:t> Sun </a:t>
            </a:r>
            <a:r>
              <a:rPr lang="th-TH" dirty="0" smtClean="0"/>
              <a:t>เปลี่ยนชื่อเป็น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</a:p>
          <a:p>
            <a:r>
              <a:rPr lang="th-TH" dirty="0" smtClean="0"/>
              <a:t>ปัจจุบันเป็นมาตรฐาน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ECMA-262</a:t>
            </a:r>
            <a:r>
              <a:rPr lang="th-TH" dirty="0" smtClean="0"/>
              <a:t> ของ</a:t>
            </a:r>
            <a:r>
              <a:rPr lang="en-US" dirty="0" smtClean="0"/>
              <a:t> European Computer Manufacturers Association</a:t>
            </a:r>
            <a:r>
              <a:rPr lang="th-TH" dirty="0" smtClean="0"/>
              <a:t> และ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ISO/IEC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16262</a:t>
            </a:r>
            <a:r>
              <a:rPr lang="th-TH" dirty="0" smtClean="0"/>
              <a:t> ของ </a:t>
            </a:r>
            <a:r>
              <a:rPr lang="en-US" dirty="0" smtClean="0"/>
              <a:t>International Organization for Standardization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Closure</a:t>
            </a:r>
            <a:r>
              <a:rPr lang="th-TH" dirty="0" smtClean="0"/>
              <a:t> </a:t>
            </a:r>
            <a:r>
              <a:rPr lang="en-US" dirty="0" smtClean="0"/>
              <a:t>(1)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การประกาศฟังก์ชันภายในอีกฟังก์ชัน</a:t>
            </a:r>
          </a:p>
          <a:p>
            <a:pPr lvl="1"/>
            <a:r>
              <a:rPr lang="en-US" dirty="0" smtClean="0"/>
              <a:t>Inner function </a:t>
            </a:r>
            <a:r>
              <a:rPr lang="th-TH" dirty="0" smtClean="0"/>
              <a:t>สามารถเข้าถึงสิ่งแวดล้อมของ </a:t>
            </a:r>
            <a:r>
              <a:rPr lang="en-US" dirty="0" smtClean="0"/>
              <a:t>outer function </a:t>
            </a:r>
            <a:r>
              <a:rPr lang="th-TH" dirty="0" smtClean="0"/>
              <a:t>และจำสถานะภายในเหล่านั้นได้</a:t>
            </a:r>
          </a:p>
          <a:p>
            <a:pPr marL="344487" lvl="1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4487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JavaScript";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alert(name); }</a:t>
            </a:r>
          </a:p>
          <a:p>
            <a:pPr marL="344487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Closure (2)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ใช้ประโยชน์เช่น ต้องการตัวนับที่เพิ่มค่าจากฟังก์ชันเฉพาะ </a:t>
            </a:r>
            <a:r>
              <a:rPr lang="en-US" dirty="0" err="1" smtClean="0"/>
              <a:t>addCounter</a:t>
            </a:r>
            <a:endParaRPr lang="en-US" dirty="0" smtClean="0"/>
          </a:p>
          <a:p>
            <a:pPr lvl="1"/>
            <a:r>
              <a:rPr lang="th-TH" dirty="0"/>
              <a:t>ปัญหา </a:t>
            </a:r>
            <a:r>
              <a:rPr lang="th-TH" dirty="0" smtClean="0"/>
              <a:t>ประกาศ</a:t>
            </a:r>
            <a:r>
              <a:rPr lang="th-TH" dirty="0"/>
              <a:t>ตัวแปร </a:t>
            </a:r>
            <a:r>
              <a:rPr lang="en-US" dirty="0"/>
              <a:t>counter </a:t>
            </a:r>
            <a:r>
              <a:rPr lang="th-TH" dirty="0"/>
              <a:t>เป็น</a:t>
            </a:r>
            <a:r>
              <a:rPr lang="en-US" dirty="0"/>
              <a:t> global </a:t>
            </a:r>
            <a:r>
              <a:rPr lang="th-TH" dirty="0" smtClean="0"/>
              <a:t>จะ</a:t>
            </a:r>
            <a:r>
              <a:rPr lang="th-TH" dirty="0"/>
              <a:t>แก้ไขค่าจากภายนอกได้</a:t>
            </a:r>
          </a:p>
          <a:p>
            <a:pPr marL="327025" lvl="1" indent="0">
              <a:buNone/>
            </a:pP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 = 0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sz="20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addCounter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th-TH" sz="20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th-TH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h-TH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th-TH" sz="20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th-TH" sz="20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addCounter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// return 1</a:t>
            </a:r>
          </a:p>
          <a:p>
            <a:pPr marL="344487" lvl="1" indent="0">
              <a:buNone/>
            </a:pP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addCounter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// return 2</a:t>
            </a:r>
          </a:p>
          <a:p>
            <a:pPr marL="344487" lvl="1" indent="0">
              <a:buNone/>
            </a:pP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addCounter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// return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8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Closure (3)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Function Closure</a:t>
            </a:r>
            <a:endParaRPr lang="th-TH" dirty="0"/>
          </a:p>
          <a:p>
            <a:pPr marL="344487" lvl="1" indent="0">
              <a:buNone/>
            </a:pP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addCounter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(function () {</a:t>
            </a:r>
          </a:p>
          <a:p>
            <a:pPr marL="344487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counter = 0;</a:t>
            </a:r>
          </a:p>
          <a:p>
            <a:pPr marL="344487" lvl="1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function () {return counter += 1;}</a:t>
            </a:r>
          </a:p>
          <a:p>
            <a:pPr marL="344487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 marL="344487" lvl="1" indent="0"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4487" lvl="1" indent="0">
              <a:buNone/>
            </a:pP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addCounter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// return 1</a:t>
            </a:r>
          </a:p>
          <a:p>
            <a:pPr marL="344487" lvl="1" indent="0">
              <a:buNone/>
            </a:pP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addCounter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// return 2</a:t>
            </a:r>
          </a:p>
          <a:p>
            <a:pPr marL="344487" lvl="1" indent="0">
              <a:buNone/>
            </a:pP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addCounter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// return 3</a:t>
            </a:r>
          </a:p>
          <a:p>
            <a:pPr lvl="1"/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2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function </a:t>
            </a:r>
            <a:r>
              <a:rPr lang="th-TH" dirty="0" smtClean="0"/>
              <a:t>และ </a:t>
            </a:r>
            <a:r>
              <a:rPr lang="en-US" dirty="0" smtClean="0"/>
              <a:t>this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function </a:t>
            </a:r>
            <a:r>
              <a:rPr lang="th-TH" dirty="0" smtClean="0"/>
              <a:t>เข้าถึงพารามิเตอร์และตัวแปรของฟังก์ชันที่ครอบมันได้ ยกเว้น ตัวแปร </a:t>
            </a:r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b="1" dirty="0" smtClean="0"/>
              <a:t>arguments</a:t>
            </a:r>
            <a:endParaRPr lang="th-TH" b="1" dirty="0" smtClean="0"/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function add(a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b)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return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 + b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 }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41325" lvl="1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anObject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{ value: 4, };</a:t>
            </a:r>
          </a:p>
          <a:p>
            <a:pPr marL="441325" lvl="1" indent="0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not set properly</a:t>
            </a:r>
          </a:p>
          <a:p>
            <a:pPr marL="441325" lvl="1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anObject.doubleMe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function() {</a:t>
            </a:r>
          </a:p>
          <a:p>
            <a:pPr marL="441325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helper = function()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.value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add(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.value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.value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441325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helper();</a:t>
            </a:r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console.log("Before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doubleMe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: " +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anObject.value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 // 4</a:t>
            </a:r>
          </a:p>
          <a:p>
            <a:pPr marL="441325" lvl="1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anObject.doubleMe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console.log("After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doubleMe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: "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anObject.value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  // 4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15616" y="3861048"/>
            <a:ext cx="5328592" cy="864096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1724" y="350138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Inner function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02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function </a:t>
            </a:r>
            <a:r>
              <a:rPr lang="th-TH" dirty="0" smtClean="0"/>
              <a:t>และ </a:t>
            </a:r>
            <a:r>
              <a:rPr lang="en-US" dirty="0" smtClean="0"/>
              <a:t>this scope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แนวทางการแก้</a:t>
            </a:r>
            <a:endParaRPr lang="th-TH" b="1" dirty="0" smtClean="0"/>
          </a:p>
          <a:p>
            <a:pPr marL="441325" lvl="1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anObject.doubleMe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function()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441325" lvl="1" indent="0">
              <a:buNone/>
            </a:pPr>
            <a:r>
              <a:rPr lang="en-US" sz="1600" b="1" dirty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 smtClean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that</a:t>
            </a:r>
            <a:r>
              <a:rPr lang="en-US" sz="1600" b="1" dirty="0" smtClean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smtClean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FF33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41325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helper = function()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that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.value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add(</a:t>
            </a:r>
            <a:r>
              <a:rPr lang="en-US" sz="1600" b="1" dirty="0" err="1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that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.value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that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.value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441325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helper();</a:t>
            </a:r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console.log("Before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doubleMe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: " +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anObject.value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 // 4</a:t>
            </a:r>
          </a:p>
          <a:p>
            <a:pPr marL="441325" lvl="1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anObject.doubleMe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441325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console.log("After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doubleMe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: "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anObject.value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  // 8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38833" y="2492896"/>
            <a:ext cx="5328592" cy="115212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4941" y="216713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Inner function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41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Arrow: </a:t>
            </a:r>
            <a:r>
              <a:rPr lang="en-US" sz="3600" dirty="0" smtClean="0">
                <a:latin typeface="Consolas" panose="020B0609020204030204" pitchFamily="49" charset="0"/>
              </a:rPr>
              <a:t>=&gt;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 smtClean="0">
                <a:latin typeface="+mj-lt"/>
              </a:rPr>
              <a:t>ใช้เพื่อแทนรูปย่อของ </a:t>
            </a:r>
            <a:r>
              <a:rPr lang="en-US" sz="2800" dirty="0" smtClean="0">
                <a:latin typeface="+mj-lt"/>
              </a:rPr>
              <a:t>anonymous function</a:t>
            </a:r>
            <a:r>
              <a:rPr lang="th-TH" sz="2800" dirty="0" smtClean="0">
                <a:latin typeface="+mj-lt"/>
              </a:rPr>
              <a:t> และให้ </a:t>
            </a:r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lexical this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(this </a:t>
            </a:r>
            <a:r>
              <a:rPr lang="th-TH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ของวัตถุที่กำหนดฟังก์ชัน ไม่ใช่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</a:t>
            </a:r>
            <a:r>
              <a:rPr lang="th-TH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ของวัตถุทำงาน)</a:t>
            </a:r>
            <a:endParaRPr lang="th-TH" sz="2800" i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Syntax </a:t>
            </a:r>
            <a:r>
              <a:rPr lang="th-TH" sz="2800" b="1" dirty="0" smtClean="0">
                <a:solidFill>
                  <a:srgbClr val="0070C0"/>
                </a:solidFill>
                <a:latin typeface="+mj-lt"/>
              </a:rPr>
              <a:t>พื้นฐาน</a:t>
            </a:r>
            <a:endParaRPr lang="en-US" sz="2000" b="1" dirty="0" smtClean="0">
              <a:solidFill>
                <a:srgbClr val="0070C0"/>
              </a:solidFill>
              <a:latin typeface="+mj-lt"/>
            </a:endParaRPr>
          </a:p>
          <a:p>
            <a:pPr lvl="1"/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param1, param2, </a:t>
            </a:r>
            <a:r>
              <a:rPr lang="en-US" sz="1800" dirty="0" smtClean="0">
                <a:latin typeface="Consolas" panose="020B0609020204030204" pitchFamily="49" charset="0"/>
              </a:rPr>
              <a:t>..., </a:t>
            </a:r>
            <a:r>
              <a:rPr lang="en-US" sz="1800" dirty="0" err="1">
                <a:latin typeface="Consolas" panose="020B0609020204030204" pitchFamily="49" charset="0"/>
              </a:rPr>
              <a:t>paramN</a:t>
            </a:r>
            <a:r>
              <a:rPr lang="en-US" sz="1800" dirty="0">
                <a:latin typeface="Consolas" panose="020B0609020204030204" pitchFamily="49" charset="0"/>
              </a:rPr>
              <a:t>) =&gt; { statements }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(param1, param2, </a:t>
            </a:r>
            <a:r>
              <a:rPr lang="en-US" sz="1800" dirty="0" smtClean="0">
                <a:latin typeface="Consolas" panose="020B0609020204030204" pitchFamily="49" charset="0"/>
              </a:rPr>
              <a:t>..., </a:t>
            </a:r>
            <a:r>
              <a:rPr lang="en-US" sz="1800" dirty="0" err="1">
                <a:latin typeface="Consolas" panose="020B0609020204030204" pitchFamily="49" charset="0"/>
              </a:rPr>
              <a:t>paramN</a:t>
            </a:r>
            <a:r>
              <a:rPr lang="en-US" sz="1800" dirty="0">
                <a:latin typeface="Consolas" panose="020B0609020204030204" pitchFamily="49" charset="0"/>
              </a:rPr>
              <a:t>) =&gt; expression</a:t>
            </a:r>
          </a:p>
          <a:p>
            <a:pPr marL="690563" lvl="1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equivalent to:  =&gt; { return expression; }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h-TH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วงเล็บอาจไม่ใส่ได้ หากมีพารามิเตอร์เพียงตัวเดียว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singleParam</a:t>
            </a:r>
            <a:r>
              <a:rPr lang="en-US" sz="1800" dirty="0">
                <a:latin typeface="Consolas" panose="020B0609020204030204" pitchFamily="49" charset="0"/>
              </a:rPr>
              <a:t>) =&gt; { statements }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singleParam</a:t>
            </a:r>
            <a:r>
              <a:rPr lang="en-US" sz="1800" dirty="0">
                <a:latin typeface="Consolas" panose="020B0609020204030204" pitchFamily="49" charset="0"/>
              </a:rPr>
              <a:t> =&gt; { statements }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h-TH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ฟังก์ชันที่ไม่รับพารามิเตอร์บังคับต้องใส่วงเล็บเปล่า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() =&gt; { statements }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9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br>
              <a:rPr lang="th-TH" dirty="0" smtClean="0"/>
            </a:br>
            <a:r>
              <a:rPr lang="th-TH" sz="2400" dirty="0" smtClean="0"/>
              <a:t>ที่มา </a:t>
            </a:r>
            <a:r>
              <a:rPr lang="en-US" sz="2400" dirty="0"/>
              <a:t>https://www.nczonline.net/blog/2013/09/10/understanding-ecmascript-6-arrow-functions/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reflect = value =&gt;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h-TH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เทียบได้กับ</a:t>
            </a:r>
            <a:r>
              <a:rPr lang="th-TH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ฟังก์ชัน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reflect = function(value)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return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reflect = value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=&gt; { return value; }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h-TH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B050"/>
                </a:solidFill>
                <a:latin typeface="Consolas" panose="020B0609020204030204" pitchFamily="49" charset="0"/>
              </a:rPr>
              <a:t>var sum = (num1, num2) =&gt; num1 + num2;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h-TH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เทียบได้กับฟังก์ชัน</a:t>
            </a:r>
            <a:r>
              <a:rPr lang="pt-B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sum = function(num1, num2) {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return num1 + num2;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72262" y="1628800"/>
            <a:ext cx="4320480" cy="3600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4572" y="4205595"/>
            <a:ext cx="5539898" cy="3600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87414" y="3501008"/>
            <a:ext cx="5740770" cy="3600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45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br>
              <a:rPr lang="th-TH" dirty="0" smtClean="0"/>
            </a:br>
            <a:r>
              <a:rPr lang="th-TH" sz="2400" dirty="0" smtClean="0"/>
              <a:t>ที่มา </a:t>
            </a:r>
            <a:r>
              <a:rPr lang="en-US" sz="2400" dirty="0"/>
              <a:t>https://www.nczonline.net/blog/2013/09/10/understanding-ecmascript-6-arrow-functions/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getTempItem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= id =&gt; ({ id: id, name: "Temp" });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h-TH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เทียบได้กับฟังก์ชัน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getTempItem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= function(id)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return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id: id,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    name: "Temp"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72262" y="1628800"/>
            <a:ext cx="7268090" cy="3600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6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a = </a:t>
            </a:r>
            <a:r>
              <a:rPr lang="en-US" sz="2000" dirty="0" smtClean="0">
                <a:latin typeface="Consolas" panose="020B0609020204030204" pitchFamily="49" charset="0"/>
              </a:rPr>
              <a:t>["</a:t>
            </a:r>
            <a:r>
              <a:rPr lang="en-US" sz="2000" dirty="0">
                <a:latin typeface="Consolas" panose="020B0609020204030204" pitchFamily="49" charset="0"/>
              </a:rPr>
              <a:t>Hydrogen</a:t>
            </a:r>
            <a:r>
              <a:rPr lang="en-US" sz="2000" dirty="0" smtClean="0">
                <a:latin typeface="Consolas" panose="020B0609020204030204" pitchFamily="49" charset="0"/>
              </a:rPr>
              <a:t>", "</a:t>
            </a:r>
            <a:r>
              <a:rPr lang="en-US" sz="2000" dirty="0">
                <a:latin typeface="Consolas" panose="020B0609020204030204" pitchFamily="49" charset="0"/>
              </a:rPr>
              <a:t>Helium</a:t>
            </a:r>
            <a:r>
              <a:rPr lang="en-US" sz="2000" dirty="0" smtClean="0">
                <a:latin typeface="Consolas" panose="020B0609020204030204" pitchFamily="49" charset="0"/>
              </a:rPr>
              <a:t>", </a:t>
            </a:r>
            <a:r>
              <a:rPr lang="en-US" sz="2000" dirty="0">
                <a:latin typeface="Consolas" panose="020B0609020204030204" pitchFamily="49" charset="0"/>
              </a:rPr>
              <a:t>"Lithium</a:t>
            </a:r>
            <a:r>
              <a:rPr lang="en-US" sz="2000" dirty="0" smtClean="0">
                <a:latin typeface="Consolas" panose="020B0609020204030204" pitchFamily="49" charset="0"/>
              </a:rPr>
              <a:t>", </a:t>
            </a:r>
            <a:r>
              <a:rPr lang="en-US" sz="2000" dirty="0">
                <a:latin typeface="Consolas" panose="020B0609020204030204" pitchFamily="49" charset="0"/>
              </a:rPr>
              <a:t>"Beryl­lium</a:t>
            </a:r>
            <a:r>
              <a:rPr lang="en-US" sz="2000" dirty="0" smtClean="0">
                <a:latin typeface="Consolas" panose="020B0609020204030204" pitchFamily="49" charset="0"/>
              </a:rPr>
              <a:t>"];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a2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a.map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 s =&gt;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s.length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h-TH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เทียบ</a:t>
            </a:r>
            <a:r>
              <a:rPr lang="th-TH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ได้กับ</a:t>
            </a:r>
            <a:r>
              <a:rPr lang="th-TH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ฟังก์ชัน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:</a:t>
            </a:r>
            <a:endParaRPr lang="th-TH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a2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a.map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(function(s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s.length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console.dir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(a2);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b = [3, 4, 2, 1, 10, 9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];</a:t>
            </a:r>
          </a:p>
          <a:p>
            <a:pPr marL="327025" lvl="1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b.sort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327025" lvl="1" indent="0">
              <a:buNone/>
            </a:pP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b.sort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a,b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 =&gt; a - b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27025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a.sort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((s1, s2) =&gt; s2.localeCompare(s1));</a:t>
            </a:r>
            <a:endParaRPr lang="th-TH" sz="20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788024" y="5373216"/>
            <a:ext cx="259077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[1, 2, 3, 4, 9, 10]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8024" y="4941168"/>
            <a:ext cx="259077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[1, 10, 2, 3, 4, 9]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6903" y="6084004"/>
            <a:ext cx="47525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["Lithium", "Hydrogen", "Helium", "Beryl­lium"]</a:t>
            </a:r>
          </a:p>
        </p:txBody>
      </p:sp>
    </p:spTree>
    <p:extLst>
      <p:ext uri="{BB962C8B-B14F-4D97-AF65-F5344CB8AC3E}">
        <p14:creationId xmlns:p14="http://schemas.microsoft.com/office/powerpoint/2010/main" val="1094527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สรุปเนื้อหาในวันนี้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r>
              <a:rPr lang="th-TH" dirty="0" smtClean="0"/>
              <a:t> เป็นภาษา </a:t>
            </a:r>
            <a:r>
              <a:rPr lang="en-US" dirty="0" smtClean="0"/>
              <a:t>Scripting </a:t>
            </a:r>
            <a:endParaRPr lang="en-US" dirty="0"/>
          </a:p>
          <a:p>
            <a:r>
              <a:rPr lang="th-TH" dirty="0" smtClean="0"/>
              <a:t>พื้นฐานเกี่ยวกับภาษา</a:t>
            </a:r>
            <a:r>
              <a:rPr lang="en-US" dirty="0" smtClean="0"/>
              <a:t>: </a:t>
            </a:r>
            <a:r>
              <a:rPr lang="th-TH" dirty="0" smtClean="0"/>
              <a:t>ตัวระบุ ตัวแปร คำสั่งควบคุม</a:t>
            </a:r>
          </a:p>
          <a:p>
            <a:pPr lvl="1"/>
            <a:r>
              <a:rPr lang="th-TH" dirty="0" smtClean="0"/>
              <a:t>คล้ายกับภาษาจาวา</a:t>
            </a:r>
          </a:p>
          <a:p>
            <a:pPr lvl="1"/>
            <a:r>
              <a:rPr lang="th-TH" dirty="0" smtClean="0"/>
              <a:t>ชนิด</a:t>
            </a:r>
            <a:r>
              <a:rPr lang="en-US" dirty="0" smtClean="0"/>
              <a:t>: </a:t>
            </a:r>
            <a:r>
              <a:rPr lang="th-TH" dirty="0" smtClean="0"/>
              <a:t>มี </a:t>
            </a:r>
            <a:r>
              <a:rPr lang="en-US" dirty="0" smtClean="0"/>
              <a:t>number, string, </a:t>
            </a:r>
            <a:r>
              <a:rPr lang="en-US" dirty="0" err="1" smtClean="0"/>
              <a:t>boolean</a:t>
            </a:r>
            <a:r>
              <a:rPr lang="en-US" dirty="0" smtClean="0"/>
              <a:t>, array, object, undefined, null </a:t>
            </a:r>
          </a:p>
          <a:p>
            <a:pPr lvl="1"/>
            <a:r>
              <a:rPr lang="th-TH" dirty="0" smtClean="0"/>
              <a:t>ฟังก์ชัน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 </a:t>
            </a:r>
            <a:r>
              <a:rPr lang="en-US" dirty="0" smtClean="0"/>
              <a:t>Scripting</a:t>
            </a:r>
            <a:endParaRPr lang="th-TH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5741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th-TH" dirty="0" smtClean="0"/>
              <a:t>สามารถใช้เป็น </a:t>
            </a:r>
            <a:r>
              <a:rPr lang="en-US" dirty="0" smtClean="0"/>
              <a:t>client-side </a:t>
            </a:r>
            <a:r>
              <a:rPr lang="th-TH" dirty="0" smtClean="0"/>
              <a:t>หรือ </a:t>
            </a:r>
            <a:r>
              <a:rPr lang="en-US" dirty="0" smtClean="0"/>
              <a:t>server-side script </a:t>
            </a:r>
            <a:r>
              <a:rPr lang="th-TH" dirty="0" smtClean="0"/>
              <a:t>ก็ได้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5796136" y="1268760"/>
            <a:ext cx="2232248" cy="34563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68144" y="1628800"/>
            <a:ext cx="2088232" cy="30243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7892" y="1268760"/>
            <a:ext cx="1358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mic Sans MS" pitchFamily="66" charset="0"/>
              </a:rPr>
              <a:t>Web Server</a:t>
            </a:r>
            <a:endParaRPr lang="th-TH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21161" y="1988840"/>
            <a:ext cx="1719191" cy="10081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 err="1" smtClean="0"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http = require("http");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err="1">
                <a:latin typeface="Consolas" panose="020B0609020204030204" pitchFamily="49" charset="0"/>
              </a:rPr>
              <a:t>http.createServer</a:t>
            </a:r>
            <a:r>
              <a:rPr lang="en-US" sz="900" dirty="0">
                <a:latin typeface="Consolas" panose="020B0609020204030204" pitchFamily="49" charset="0"/>
              </a:rPr>
              <a:t>(function (request, response)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nsolas" panose="020B0609020204030204" pitchFamily="49" charset="0"/>
              </a:rPr>
              <a:t>... </a:t>
            </a:r>
            <a:r>
              <a:rPr lang="en-US" sz="900" dirty="0" smtClean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0152" y="1772816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4">
                    <a:lumMod val="50000"/>
                  </a:schemeClr>
                </a:solidFill>
                <a:latin typeface="Comic Sans MS" pitchFamily="66" charset="0"/>
              </a:rPr>
              <a:t>javascript</a:t>
            </a:r>
            <a:endParaRPr lang="th-TH" sz="1100" dirty="0">
              <a:solidFill>
                <a:schemeClr val="accent4">
                  <a:lumMod val="50000"/>
                </a:schemeClr>
              </a:solidFill>
              <a:latin typeface="Comic Sans MS" pitchFamily="66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940152" y="3573016"/>
            <a:ext cx="1800200" cy="1008112"/>
            <a:chOff x="5940152" y="4077072"/>
            <a:chExt cx="1800200" cy="1008112"/>
          </a:xfrm>
        </p:grpSpPr>
        <p:sp>
          <p:nvSpPr>
            <p:cNvPr id="21" name="TextBox 20"/>
            <p:cNvSpPr txBox="1"/>
            <p:nvPr/>
          </p:nvSpPr>
          <p:spPr>
            <a:xfrm>
              <a:off x="6021161" y="4293096"/>
              <a:ext cx="1719191" cy="7920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000" dirty="0" smtClean="0"/>
                <a:t>&lt;! DOCTYPE html </a:t>
              </a:r>
            </a:p>
            <a:p>
              <a:r>
                <a:rPr lang="en-US" sz="1000" dirty="0" smtClean="0"/>
                <a:t>&lt;html …</a:t>
              </a:r>
            </a:p>
            <a:p>
              <a:r>
                <a:rPr lang="en-US" sz="1000" dirty="0" smtClean="0"/>
                <a:t>   &lt;head&gt; ….</a:t>
              </a:r>
            </a:p>
            <a:p>
              <a:r>
                <a:rPr lang="en-US" sz="1000" dirty="0" smtClean="0"/>
                <a:t>    &lt;script …</a:t>
              </a:r>
            </a:p>
            <a:p>
              <a:endParaRPr lang="en-US" sz="95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0152" y="4077072"/>
              <a:ext cx="9492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accent4">
                      <a:lumMod val="50000"/>
                    </a:schemeClr>
                  </a:solidFill>
                  <a:latin typeface="Comic Sans MS" pitchFamily="66" charset="0"/>
                </a:rPr>
                <a:t>html output</a:t>
              </a:r>
              <a:endParaRPr lang="th-TH" sz="1100" dirty="0">
                <a:solidFill>
                  <a:schemeClr val="accent4">
                    <a:lumMod val="50000"/>
                  </a:schemeClr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15616" y="1268760"/>
            <a:ext cx="2232248" cy="3456384"/>
            <a:chOff x="1115616" y="1772816"/>
            <a:chExt cx="2232248" cy="3456384"/>
          </a:xfrm>
        </p:grpSpPr>
        <p:sp>
          <p:nvSpPr>
            <p:cNvPr id="9" name="Rectangle 8"/>
            <p:cNvSpPr/>
            <p:nvPr/>
          </p:nvSpPr>
          <p:spPr bwMode="auto">
            <a:xfrm>
              <a:off x="1115616" y="1772816"/>
              <a:ext cx="2232248" cy="34563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187624" y="2132856"/>
              <a:ext cx="2088232" cy="3024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5656" y="1772816"/>
              <a:ext cx="1481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mic Sans MS" pitchFamily="66" charset="0"/>
                </a:rPr>
                <a:t>Web Browser</a:t>
              </a:r>
              <a:endParaRPr lang="th-TH" sz="1600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9632" y="2204864"/>
              <a:ext cx="1908212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omic Sans MS" pitchFamily="66" charset="0"/>
                </a:rPr>
                <a:t>http://site.com/</a:t>
              </a:r>
              <a:endParaRPr lang="th-TH" sz="1100" dirty="0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987824" y="2564904"/>
              <a:ext cx="216024" cy="252028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3023828" y="2600912"/>
              <a:ext cx="144016" cy="3600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flipV="1">
              <a:off x="3023828" y="4999321"/>
              <a:ext cx="144016" cy="3600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023828" y="2708920"/>
              <a:ext cx="144016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041836" y="3030860"/>
              <a:ext cx="108000" cy="76200"/>
              <a:chOff x="4486188" y="3068960"/>
              <a:chExt cx="108000" cy="76200"/>
            </a:xfrm>
          </p:grpSpPr>
          <p:cxnSp>
            <p:nvCxnSpPr>
              <p:cNvPr id="30" name="Straight Connector 29"/>
              <p:cNvCxnSpPr/>
              <p:nvPr/>
            </p:nvCxnSpPr>
            <p:spPr bwMode="auto">
              <a:xfrm rot="10800000">
                <a:off x="4486188" y="3068960"/>
                <a:ext cx="108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10800000">
                <a:off x="4486188" y="3107060"/>
                <a:ext cx="108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rot="10800000">
                <a:off x="4486188" y="3145160"/>
                <a:ext cx="108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42" name="Straight Arrow Connector 41"/>
          <p:cNvCxnSpPr/>
          <p:nvPr/>
        </p:nvCxnSpPr>
        <p:spPr bwMode="auto">
          <a:xfrm rot="10800000">
            <a:off x="3185847" y="4185084"/>
            <a:ext cx="28173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3280357" y="1831613"/>
            <a:ext cx="26282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874423" y="156782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HTTP Request</a:t>
            </a:r>
            <a:endParaRPr lang="th-TH" sz="1200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74423" y="394408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HTTP Response</a:t>
            </a:r>
            <a:endParaRPr lang="th-TH" sz="1200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148096" y="151249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  <a:endParaRPr kumimoji="0" lang="th-T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940152" y="2996158"/>
            <a:ext cx="1296112" cy="792882"/>
            <a:chOff x="5940152" y="3573016"/>
            <a:chExt cx="1296112" cy="792882"/>
          </a:xfrm>
        </p:grpSpPr>
        <p:cxnSp>
          <p:nvCxnSpPr>
            <p:cNvPr id="37" name="Straight Arrow Connector 36"/>
            <p:cNvCxnSpPr>
              <a:stCxn id="20" idx="2"/>
              <a:endCxn id="21" idx="0"/>
            </p:cNvCxnSpPr>
            <p:nvPr/>
          </p:nvCxnSpPr>
          <p:spPr bwMode="auto">
            <a:xfrm rot="5400000">
              <a:off x="6484713" y="3969060"/>
              <a:ext cx="79208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940152" y="3573016"/>
              <a:ext cx="936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Comic Sans MS" pitchFamily="66" charset="0"/>
                </a:rPr>
                <a:t>Node.js</a:t>
              </a:r>
            </a:p>
            <a:p>
              <a:pPr algn="r"/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Comic Sans MS" pitchFamily="66" charset="0"/>
                </a:rPr>
                <a:t>execution</a:t>
              </a:r>
              <a:endParaRPr lang="th-TH" sz="12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6948264" y="3573016"/>
              <a:ext cx="288000" cy="28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7" name="Oval 56"/>
          <p:cNvSpPr/>
          <p:nvPr/>
        </p:nvSpPr>
        <p:spPr bwMode="auto">
          <a:xfrm>
            <a:off x="5148096" y="3861080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</a:t>
            </a:r>
            <a:endParaRPr kumimoji="0" lang="th-T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9653" y="3140968"/>
            <a:ext cx="1368151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 smtClean="0"/>
              <a:t>&lt;script type="text/</a:t>
            </a:r>
            <a:r>
              <a:rPr lang="en-US" sz="900" dirty="0" err="1" smtClean="0"/>
              <a:t>javascript</a:t>
            </a:r>
            <a:r>
              <a:rPr lang="en-US" sz="900" dirty="0" smtClean="0"/>
              <a:t>"&gt; </a:t>
            </a:r>
          </a:p>
          <a:p>
            <a:r>
              <a:rPr lang="en-US" sz="900" dirty="0" smtClean="0"/>
              <a:t>&lt;!– </a:t>
            </a:r>
          </a:p>
          <a:p>
            <a:r>
              <a:rPr lang="en-US" sz="900" dirty="0" smtClean="0"/>
              <a:t>/* to hide script  from … browsers */ </a:t>
            </a:r>
          </a:p>
          <a:p>
            <a:endParaRPr lang="en-US" sz="900" dirty="0" smtClean="0"/>
          </a:p>
          <a:p>
            <a:r>
              <a:rPr lang="en-US" sz="900" dirty="0" err="1" smtClean="0"/>
              <a:t>document.write</a:t>
            </a:r>
            <a:r>
              <a:rPr lang="en-US" sz="900" dirty="0" smtClean="0"/>
              <a:t>("Hello …!"); </a:t>
            </a:r>
          </a:p>
          <a:p>
            <a:r>
              <a:rPr lang="en-US" sz="900" dirty="0" smtClean="0"/>
              <a:t>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1640" y="2780928"/>
            <a:ext cx="86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  <a:latin typeface="Comic Sans MS" pitchFamily="66" charset="0"/>
              </a:rPr>
              <a:t>JavaScript</a:t>
            </a:r>
          </a:p>
          <a:p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  <a:latin typeface="Comic Sans MS" pitchFamily="66" charset="0"/>
              </a:rPr>
              <a:t>script</a:t>
            </a:r>
            <a:endParaRPr lang="th-TH" sz="1000" dirty="0">
              <a:solidFill>
                <a:schemeClr val="accent4">
                  <a:lumMod val="50000"/>
                </a:schemeClr>
              </a:solidFill>
              <a:latin typeface="Comic Sans MS" pitchFamily="66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23728" y="2348944"/>
            <a:ext cx="936104" cy="864032"/>
            <a:chOff x="2123728" y="2420888"/>
            <a:chExt cx="936104" cy="864032"/>
          </a:xfrm>
        </p:grpSpPr>
        <p:cxnSp>
          <p:nvCxnSpPr>
            <p:cNvPr id="45" name="Straight Arrow Connector 44"/>
            <p:cNvCxnSpPr>
              <a:stCxn id="14" idx="0"/>
            </p:cNvCxnSpPr>
            <p:nvPr/>
          </p:nvCxnSpPr>
          <p:spPr bwMode="auto">
            <a:xfrm rot="16200000" flipV="1">
              <a:off x="1763689" y="2780927"/>
              <a:ext cx="720080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2123728" y="25648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Comic Sans MS" pitchFamily="66" charset="0"/>
                </a:rPr>
                <a:t>Script execution</a:t>
              </a:r>
              <a:endParaRPr lang="th-TH" sz="12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555776" y="2996920"/>
              <a:ext cx="288000" cy="28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4</a:t>
              </a:r>
              <a:endParaRPr kumimoji="0" lang="th-T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2060848"/>
            <a:ext cx="1728192" cy="25202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Hello World!</a:t>
            </a:r>
            <a:endParaRPr lang="th-TH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50" grpId="0"/>
      <p:bldP spid="51" grpId="0"/>
      <p:bldP spid="55" grpId="0" animBg="1"/>
      <p:bldP spid="57" grpId="0" animBg="1"/>
      <p:bldP spid="14" grpId="0" animBg="1"/>
      <p:bldP spid="24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ตัวอย่างโค้ด </a:t>
            </a:r>
            <a:r>
              <a:rPr lang="en-US" dirty="0" smtClean="0"/>
              <a:t>Client-side JavaScript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282"/>
            <a:ext cx="8229600" cy="4811643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>
              <a:buNone/>
            </a:pP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 function() {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target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arget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hello(target);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function hello(target) {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prompt for name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window.prompt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("Your name?")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if (!name ||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== 0) name = "Unknown";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"Hello: " + name  + "&lt;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&gt;\n \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                      Nice to meet you." 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if (!target)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   else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target.innerHTML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61491" y="1556792"/>
            <a:ext cx="2304255" cy="58477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ไม่ใช่เครื่องหมายบังคับการสิ้นประโยค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052736"/>
            <a:ext cx="3020379" cy="33855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ประกาศตัวแปรโดยไม่ต้องระบุชนิด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980728"/>
            <a:ext cx="1816523" cy="33855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ไม่มีฟังก์ชัน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main()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591" y="2996952"/>
            <a:ext cx="2952328" cy="3385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ใช้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comment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แบบ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C++/Java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6345467" y="1916832"/>
            <a:ext cx="216024" cy="53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 flipH="1" flipV="1">
            <a:off x="495680" y="1253024"/>
            <a:ext cx="288032" cy="789590"/>
          </a:xfrm>
          <a:prstGeom prst="curvedConnector4">
            <a:avLst>
              <a:gd name="adj1" fmla="val -79366"/>
              <a:gd name="adj2" fmla="val 99471"/>
            </a:avLst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190755" y="4750751"/>
            <a:ext cx="2555776" cy="58477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 stmt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เหมือน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C++/Java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เงื่อนไขเหมือน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3" name="Straight Arrow Connector 42"/>
          <p:cNvCxnSpPr>
            <a:stCxn id="24" idx="1"/>
          </p:cNvCxnSpPr>
          <p:nvPr/>
        </p:nvCxnSpPr>
        <p:spPr bwMode="auto">
          <a:xfrm flipH="1" flipV="1">
            <a:off x="3847048" y="4750751"/>
            <a:ext cx="2343707" cy="292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555776" y="2518205"/>
            <a:ext cx="5112568" cy="3385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ใข้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dot notation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อ้างถึงฟังก์ชันหรือ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properties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ของวัตถุ  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>
            <a:off x="2979506" y="3130478"/>
            <a:ext cx="1735085" cy="259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3347864" y="2141568"/>
            <a:ext cx="0" cy="37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949933" y="5840493"/>
            <a:ext cx="7128792" cy="3385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Concatenation string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ใช้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operator +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และมี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arithmetic op. </a:t>
            </a:r>
            <a:r>
              <a:rPr lang="th-TH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เหมือน 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C++/Java</a:t>
            </a:r>
            <a:endParaRPr lang="th-TH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4211960" y="4293096"/>
            <a:ext cx="100811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9396536" y="-436305"/>
            <a:ext cx="8478688" cy="72943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</a:t>
            </a:r>
            <a:r>
              <a:rPr lang="en-US" dirty="0" err="1">
                <a:latin typeface="Consolas" panose="020B0609020204030204" pitchFamily="49" charset="0"/>
              </a:rPr>
              <a:t>doctype</a:t>
            </a:r>
            <a:r>
              <a:rPr lang="en-US" dirty="0">
                <a:latin typeface="Consolas" panose="020B0609020204030204" pitchFamily="49" charset="0"/>
              </a:rPr>
              <a:t> html&gt;</a:t>
            </a:r>
          </a:p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&lt;title&gt;Simple JS&lt;/title&gt;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&lt;div id="target"&gt;&lt;/div&gt;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window.onload</a:t>
            </a:r>
            <a:r>
              <a:rPr lang="en-US" dirty="0">
                <a:latin typeface="Consolas" panose="020B0609020204030204" pitchFamily="49" charset="0"/>
              </a:rPr>
              <a:t> = function() 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target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("target");</a:t>
            </a:r>
          </a:p>
          <a:p>
            <a:r>
              <a:rPr lang="en-US" dirty="0">
                <a:latin typeface="Consolas" panose="020B0609020204030204" pitchFamily="49" charset="0"/>
              </a:rPr>
              <a:t>   hello(target);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hello(target) {</a:t>
            </a:r>
          </a:p>
          <a:p>
            <a:r>
              <a:rPr lang="en-US" dirty="0">
                <a:latin typeface="Consolas" panose="020B0609020204030204" pitchFamily="49" charset="0"/>
              </a:rPr>
              <a:t>   // prompt for name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name = </a:t>
            </a:r>
            <a:r>
              <a:rPr lang="en-US" dirty="0" err="1">
                <a:latin typeface="Consolas" panose="020B0609020204030204" pitchFamily="49" charset="0"/>
              </a:rPr>
              <a:t>window.prompt</a:t>
            </a:r>
            <a:r>
              <a:rPr lang="en-US" dirty="0">
                <a:latin typeface="Consolas" panose="020B0609020204030204" pitchFamily="49" charset="0"/>
              </a:rPr>
              <a:t>("Your name?")</a:t>
            </a:r>
          </a:p>
          <a:p>
            <a:r>
              <a:rPr lang="en-US" dirty="0">
                <a:latin typeface="Consolas" panose="020B0609020204030204" pitchFamily="49" charset="0"/>
              </a:rPr>
              <a:t>   if (!name || </a:t>
            </a:r>
            <a:r>
              <a:rPr lang="en-US" dirty="0" err="1">
                <a:latin typeface="Consolas" panose="020B0609020204030204" pitchFamily="49" charset="0"/>
              </a:rPr>
              <a:t>name.length</a:t>
            </a:r>
            <a:r>
              <a:rPr lang="en-US" dirty="0">
                <a:latin typeface="Consolas" panose="020B0609020204030204" pitchFamily="49" charset="0"/>
              </a:rPr>
              <a:t> == 0) name = "Unknown";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"Hello: " + name  + "&lt;</a:t>
            </a:r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&gt;\n \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Nice to meet you." </a:t>
            </a:r>
          </a:p>
          <a:p>
            <a:r>
              <a:rPr lang="en-US" dirty="0">
                <a:latin typeface="Consolas" panose="020B0609020204030204" pitchFamily="49" charset="0"/>
              </a:rPr>
              <a:t>   if (!target) </a:t>
            </a:r>
          </a:p>
          <a:p>
            <a:r>
              <a:rPr lang="en-US" dirty="0">
                <a:latin typeface="Consolas" panose="020B0609020204030204" pitchFamily="49" charset="0"/>
              </a:rPr>
              <a:t>       alert(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else </a:t>
            </a:r>
            <a:r>
              <a:rPr lang="en-US" dirty="0" err="1">
                <a:latin typeface="Consolas" panose="020B0609020204030204" pitchFamily="49" charset="0"/>
              </a:rPr>
              <a:t>target.innerHTML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4" grpId="0" animBg="1"/>
      <p:bldP spid="44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เปรียบเทียบ </a:t>
            </a:r>
            <a:r>
              <a:rPr lang="en-US" dirty="0" smtClean="0"/>
              <a:t>JavaScript </a:t>
            </a:r>
            <a:r>
              <a:rPr lang="th-TH" dirty="0" smtClean="0"/>
              <a:t>กับ </a:t>
            </a:r>
            <a:r>
              <a:rPr lang="en-US" dirty="0" smtClean="0"/>
              <a:t>Java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364989"/>
              </p:ext>
            </p:extLst>
          </p:nvPr>
        </p:nvGraphicFramePr>
        <p:xfrm>
          <a:off x="457200" y="1600200"/>
          <a:ext cx="8393430" cy="454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0703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/>
                        <a:t>ชนิดในภาษา </a:t>
                      </a:r>
                      <a:r>
                        <a:rPr lang="en-US" sz="2400" b="1" dirty="0" smtClean="0"/>
                        <a:t>(Typed</a:t>
                      </a:r>
                      <a:r>
                        <a:rPr lang="en-US" sz="2400" b="1" baseline="0" dirty="0" smtClean="0"/>
                        <a:t> Language)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Weak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Strong Type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/>
                        <a:t>ลักษณะชนิด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Dynamic</a:t>
                      </a:r>
                      <a:r>
                        <a:rPr lang="th-TH" sz="2400" dirty="0" smtClean="0"/>
                        <a:t> (ไม่ผูกติดกับชนิด)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Static (</a:t>
                      </a:r>
                      <a:r>
                        <a:rPr lang="th-TH" sz="2400" dirty="0" smtClean="0"/>
                        <a:t>ผูกตามชนิดที่ประกาศ)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/>
                        <a:t>ชนิดพื้นฐาน (</a:t>
                      </a:r>
                      <a:r>
                        <a:rPr lang="en-US" sz="2400" b="1" dirty="0" smtClean="0"/>
                        <a:t>primitives)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</a:t>
                      </a:r>
                      <a:r>
                        <a:rPr lang="th-TH" sz="2400" dirty="0" smtClean="0"/>
                        <a:t>ชนิด</a:t>
                      </a:r>
                      <a:r>
                        <a:rPr lang="th-TH" sz="2400" baseline="0" dirty="0" smtClean="0"/>
                        <a:t> (</a:t>
                      </a:r>
                      <a:r>
                        <a:rPr lang="en-US" sz="1600" baseline="0" dirty="0" err="1" smtClean="0">
                          <a:latin typeface="Arial Narrow" panose="020B0606020202030204" pitchFamily="34" charset="0"/>
                        </a:rPr>
                        <a:t>boolean</a:t>
                      </a:r>
                      <a:r>
                        <a:rPr lang="en-US" sz="1600" baseline="0" dirty="0" smtClean="0">
                          <a:latin typeface="Arial Narrow" panose="020B0606020202030204" pitchFamily="34" charset="0"/>
                        </a:rPr>
                        <a:t>, null, undefined, number, string, symbol*</a:t>
                      </a:r>
                      <a:r>
                        <a:rPr lang="en-US" sz="1600" baseline="30000" dirty="0" smtClean="0">
                          <a:latin typeface="Arial Narrow" panose="020B0606020202030204" pitchFamily="34" charset="0"/>
                        </a:rPr>
                        <a:t>ES6</a:t>
                      </a:r>
                      <a:r>
                        <a:rPr lang="th-TH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 </a:t>
                      </a:r>
                      <a:r>
                        <a:rPr lang="th-TH" sz="2400" dirty="0" smtClean="0"/>
                        <a:t>ชนิด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/>
                        <a:t>การสืบทอด</a:t>
                      </a:r>
                      <a:r>
                        <a:rPr lang="en-US" sz="2400" b="1" dirty="0" smtClean="0"/>
                        <a:t> (Inheritance)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Prototype-based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Class-based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/>
                        <a:t>การกำหนดแม่แบบวัตถุ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ด้วย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baseline="0" dirty="0" smtClean="0"/>
                        <a:t>f</a:t>
                      </a:r>
                      <a:r>
                        <a:rPr lang="en-US" sz="2400" dirty="0" smtClean="0"/>
                        <a:t>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/>
                        <a:t>ด้วย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baseline="0" dirty="0" smtClean="0"/>
                        <a:t>c</a:t>
                      </a:r>
                      <a:r>
                        <a:rPr lang="en-US" sz="2400" dirty="0" smtClean="0"/>
                        <a:t>lass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/>
                        <a:t>เมท็อดตัวสร้าง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ใช้</a:t>
                      </a:r>
                      <a:r>
                        <a:rPr lang="th-TH" sz="2400" baseline="0" dirty="0" smtClean="0"/>
                        <a:t> </a:t>
                      </a:r>
                      <a:r>
                        <a:rPr lang="en-US" sz="2400" baseline="0" dirty="0" smtClean="0"/>
                        <a:t>f</a:t>
                      </a:r>
                      <a:r>
                        <a:rPr lang="en-US" sz="2400" dirty="0" smtClean="0"/>
                        <a:t>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/>
                        <a:t>มี </a:t>
                      </a:r>
                      <a:r>
                        <a:rPr lang="en-US" sz="2400" dirty="0" smtClean="0"/>
                        <a:t>Constructor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b="1" dirty="0" smtClean="0"/>
                        <a:t>เมท็อด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methods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Root object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Object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6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th-TH" dirty="0" smtClean="0"/>
              <a:t>พื้นฐาน</a:t>
            </a:r>
            <a:endParaRPr lang="th-T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พื้นฐานของภาษา</a:t>
            </a:r>
            <a:r>
              <a:rPr lang="en-US" dirty="0" smtClean="0"/>
              <a:t>: </a:t>
            </a:r>
            <a:r>
              <a:rPr lang="th-TH" dirty="0" smtClean="0">
                <a:solidFill>
                  <a:schemeClr val="accent1">
                    <a:lumMod val="75000"/>
                  </a:schemeClr>
                </a:solidFill>
              </a:rPr>
              <a:t>ตัวระบุ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Identifier</a:t>
            </a:r>
            <a:r>
              <a:rPr lang="th-TH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</a:rPr>
              <a:t>ตัวระบุ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Identifier</a:t>
            </a:r>
            <a:r>
              <a:rPr lang="th-TH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th-TH" dirty="0" smtClean="0"/>
              <a:t>ขึ้นต้นด้วยตัวอักษร</a:t>
            </a:r>
            <a:r>
              <a:rPr lang="en-US" dirty="0" smtClean="0"/>
              <a:t>, $, </a:t>
            </a:r>
            <a:r>
              <a:rPr lang="th-TH" dirty="0" smtClean="0"/>
              <a:t>ขีดล่าง (</a:t>
            </a:r>
            <a:r>
              <a:rPr lang="en-US" dirty="0" smtClean="0"/>
              <a:t>underscore</a:t>
            </a:r>
            <a:r>
              <a:rPr lang="th-TH" dirty="0" smtClean="0"/>
              <a:t>) ตามด้วยตัวอักษร</a:t>
            </a:r>
            <a:r>
              <a:rPr lang="en-US" dirty="0" smtClean="0"/>
              <a:t>, $, </a:t>
            </a:r>
            <a:r>
              <a:rPr lang="th-TH" dirty="0" smtClean="0"/>
              <a:t>ขีดล่างและตัวเลข</a:t>
            </a:r>
            <a:endParaRPr lang="en-US" dirty="0" smtClean="0"/>
          </a:p>
          <a:p>
            <a:pPr lvl="1"/>
            <a:r>
              <a:rPr lang="th-TH" dirty="0" smtClean="0"/>
              <a:t>เป็น </a:t>
            </a:r>
            <a:r>
              <a:rPr lang="en-US" dirty="0" smtClean="0"/>
              <a:t>Case sensitive</a:t>
            </a:r>
          </a:p>
          <a:p>
            <a:pPr lvl="1"/>
            <a:r>
              <a:rPr lang="th-TH" u="sng" dirty="0" smtClean="0">
                <a:solidFill>
                  <a:srgbClr val="FF0000"/>
                </a:solidFill>
              </a:rPr>
              <a:t>ห้าม</a:t>
            </a:r>
            <a:r>
              <a:rPr lang="th-TH" dirty="0" smtClean="0"/>
              <a:t>ซ้ำกับคำสงวน </a:t>
            </a:r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Comments</a:t>
            </a:r>
            <a:r>
              <a:rPr lang="en-US" dirty="0" smtClean="0"/>
              <a:t>: </a:t>
            </a:r>
            <a:r>
              <a:rPr lang="th-TH" dirty="0" smtClean="0"/>
              <a:t>เหมือนในภาษาจาวา คือใช้ได้ทั้ง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 smtClean="0"/>
              <a:t> </a:t>
            </a:r>
            <a:r>
              <a:rPr lang="th-TH" dirty="0" smtClean="0"/>
              <a:t>และ</a:t>
            </a:r>
            <a:r>
              <a:rPr lang="en-US" dirty="0" smtClean="0"/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/* … 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พื้นฐานของภาษา</a:t>
            </a:r>
            <a:r>
              <a:rPr lang="en-US" dirty="0" smtClean="0"/>
              <a:t>: </a:t>
            </a:r>
            <a:r>
              <a:rPr lang="th-TH" dirty="0" smtClean="0">
                <a:solidFill>
                  <a:schemeClr val="accent1">
                    <a:lumMod val="75000"/>
                  </a:schemeClr>
                </a:solidFill>
              </a:rPr>
              <a:t>ตัวแปร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(Variable) </a:t>
            </a:r>
            <a:endParaRPr lang="th-TH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ตัวแปร</a:t>
            </a:r>
            <a:r>
              <a:rPr lang="en-US" dirty="0" smtClean="0"/>
              <a:t>:</a:t>
            </a:r>
            <a:r>
              <a:rPr lang="th-TH" dirty="0" smtClean="0"/>
              <a:t> ประกาศได้แบบ </a:t>
            </a:r>
            <a:r>
              <a:rPr lang="en-US" dirty="0" smtClean="0"/>
              <a:t>implicit </a:t>
            </a:r>
            <a:r>
              <a:rPr lang="th-TH" dirty="0" smtClean="0"/>
              <a:t>หรือ </a:t>
            </a:r>
            <a:r>
              <a:rPr lang="en-US" dirty="0" smtClean="0"/>
              <a:t>explicit </a:t>
            </a:r>
            <a:r>
              <a:rPr lang="th-TH" dirty="0" smtClean="0"/>
              <a:t>โดย</a:t>
            </a:r>
            <a:endParaRPr lang="en-US" dirty="0" smtClean="0"/>
          </a:p>
          <a:p>
            <a:pPr lvl="1"/>
            <a:r>
              <a:rPr lang="en-US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urier New" pitchFamily="49" charset="0"/>
              </a:rPr>
              <a:t>var</a:t>
            </a:r>
            <a:r>
              <a:rPr lang="en-US" dirty="0" smtClean="0"/>
              <a:t>: </a:t>
            </a:r>
            <a:r>
              <a:rPr lang="th-TH" dirty="0" smtClean="0"/>
              <a:t>เป็น </a:t>
            </a:r>
            <a:r>
              <a:rPr lang="en-US" dirty="0" smtClean="0"/>
              <a:t>function scope</a:t>
            </a:r>
          </a:p>
          <a:p>
            <a:pPr lvl="1"/>
            <a:r>
              <a:rPr lang="en-US" sz="1800" b="1" dirty="0">
                <a:solidFill>
                  <a:srgbClr val="0000CC"/>
                </a:solidFill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dirty="0" smtClean="0"/>
              <a:t>: </a:t>
            </a:r>
            <a:r>
              <a:rPr lang="th-TH" dirty="0" smtClean="0"/>
              <a:t>เป็น </a:t>
            </a:r>
            <a:r>
              <a:rPr lang="en-US" dirty="0" smtClean="0"/>
              <a:t>block scope</a:t>
            </a:r>
          </a:p>
          <a:p>
            <a:pPr lvl="1"/>
            <a:r>
              <a:rPr lang="en-US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dirty="0" smtClean="0"/>
              <a:t>: </a:t>
            </a:r>
            <a:r>
              <a:rPr lang="th-TH" dirty="0" smtClean="0"/>
              <a:t>เป็น </a:t>
            </a:r>
            <a:r>
              <a:rPr lang="en-US" dirty="0" smtClean="0"/>
              <a:t>block scope </a:t>
            </a:r>
            <a:r>
              <a:rPr lang="th-TH" dirty="0" smtClean="0"/>
              <a:t>สำหรับค่าคงที่</a:t>
            </a:r>
            <a:endParaRPr lang="en-US" dirty="0" smtClean="0"/>
          </a:p>
          <a:p>
            <a:pPr lvl="1"/>
            <a:r>
              <a:rPr lang="th-TH" dirty="0" smtClean="0"/>
              <a:t>ไม่มีคำนำหน้า เป็น </a:t>
            </a:r>
            <a:r>
              <a:rPr lang="en-US" dirty="0" smtClean="0"/>
              <a:t>global</a:t>
            </a:r>
            <a:r>
              <a:rPr lang="th-TH" dirty="0" smtClean="0"/>
              <a:t> </a:t>
            </a:r>
            <a:r>
              <a:rPr lang="en-US" dirty="0" smtClean="0"/>
              <a:t>scope</a:t>
            </a:r>
            <a:endParaRPr lang="th-TH" dirty="0" smtClean="0"/>
          </a:p>
          <a:p>
            <a:r>
              <a:rPr lang="th-TH" u="sng" dirty="0" smtClean="0">
                <a:solidFill>
                  <a:srgbClr val="FF0000"/>
                </a:solidFill>
              </a:rPr>
              <a:t>ไม่</a:t>
            </a:r>
            <a:r>
              <a:rPr lang="th-TH" dirty="0" smtClean="0"/>
              <a:t>ต้องระบุชนิด (</a:t>
            </a:r>
            <a:r>
              <a:rPr lang="en-US" dirty="0" smtClean="0"/>
              <a:t>types</a:t>
            </a:r>
            <a:r>
              <a:rPr lang="th-TH" dirty="0" smtClean="0"/>
              <a:t>) </a:t>
            </a:r>
          </a:p>
          <a:p>
            <a:pPr lvl="2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var|let|const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sz="18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x = "Hello";</a:t>
            </a:r>
          </a:p>
          <a:p>
            <a:pPr lvl="2">
              <a:buNone/>
            </a:pPr>
            <a:r>
              <a:rPr lang="en-US" sz="18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y = 203.25;</a:t>
            </a:r>
            <a:endParaRPr lang="th-TH" sz="18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 = new Date();</a:t>
            </a:r>
          </a:p>
          <a:p>
            <a:r>
              <a:rPr lang="th-TH" dirty="0" smtClean="0"/>
              <a:t>สามารถตรวจสอบชนิดได้โดยคำสั่ง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th-TH" dirty="0" smtClean="0"/>
              <a:t>คืนชนิด</a:t>
            </a:r>
          </a:p>
          <a:p>
            <a:pPr lvl="1"/>
            <a:r>
              <a:rPr lang="en-US" dirty="0" smtClean="0"/>
              <a:t>number, </a:t>
            </a:r>
            <a:r>
              <a:rPr lang="en-US" dirty="0" err="1" smtClean="0"/>
              <a:t>boolean</a:t>
            </a:r>
            <a:r>
              <a:rPr lang="en-US" dirty="0" smtClean="0"/>
              <a:t>, string, object, undefined,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Lecture 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CS 485 Web ApplicationDevelopment © 2015 by Y. Temtanapat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C32822-D98A-4A8C-A794-852463787CB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5580112" y="2192987"/>
            <a:ext cx="3169899" cy="11695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pl-PL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</a:t>
            </a:r>
            <a:endParaRPr lang="en-US" sz="14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"x:(" + typeof x + ")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" +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pl-PL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y:("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typeof y + ")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" +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pl-PL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z:("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+ typeof z +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+</a:t>
            </a:r>
          </a:p>
          <a:p>
            <a:pPr>
              <a:buNone/>
            </a:pP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"</a:t>
            </a:r>
            <a:r>
              <a:rPr lang="pl-PL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a:(" + typeof a + ")\n");</a:t>
            </a:r>
            <a:endParaRPr lang="th-TH" sz="1400" dirty="0" smtClean="0">
              <a:solidFill>
                <a:srgbClr val="008000"/>
              </a:solidFill>
              <a:latin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56992"/>
            <a:ext cx="3981450" cy="60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 bwMode="auto">
          <a:xfrm>
            <a:off x="4448710" y="4006921"/>
            <a:ext cx="2527443" cy="729466"/>
          </a:xfrm>
          <a:custGeom>
            <a:avLst/>
            <a:gdLst>
              <a:gd name="connsiteX0" fmla="*/ 2527443 w 2527443"/>
              <a:gd name="connsiteY0" fmla="*/ 0 h 729466"/>
              <a:gd name="connsiteX1" fmla="*/ 2527443 w 2527443"/>
              <a:gd name="connsiteY1" fmla="*/ 729466 h 729466"/>
              <a:gd name="connsiteX2" fmla="*/ 0 w 2527443"/>
              <a:gd name="connsiteY2" fmla="*/ 729466 h 72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7443" h="729466">
                <a:moveTo>
                  <a:pt x="2527443" y="0"/>
                </a:moveTo>
                <a:lnTo>
                  <a:pt x="2527443" y="729466"/>
                </a:lnTo>
                <a:lnTo>
                  <a:pt x="0" y="729466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yLecture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MyLect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Lect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Lect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9897</TotalTime>
  <Words>4698</Words>
  <Application>Microsoft Office PowerPoint</Application>
  <PresentationFormat>On-screen Show (4:3)</PresentationFormat>
  <Paragraphs>812</Paragraphs>
  <Slides>39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Lecture</vt:lpstr>
      <vt:lpstr>JavaScript</vt:lpstr>
      <vt:lpstr>เนื้อหาของการเรียนวันนี้</vt:lpstr>
      <vt:lpstr>JavaScript คืออะไร?</vt:lpstr>
      <vt:lpstr>การใช้งาน Scripting</vt:lpstr>
      <vt:lpstr>ตัวอย่างโค้ด Client-side JavaScript</vt:lpstr>
      <vt:lpstr>เปรียบเทียบ JavaScript กับ Java</vt:lpstr>
      <vt:lpstr>Syntax พื้นฐาน</vt:lpstr>
      <vt:lpstr>พื้นฐานของภาษา: ตัวระบุ (Identifier) </vt:lpstr>
      <vt:lpstr>พื้นฐานของภาษา: ตัวแปร (Variable) </vt:lpstr>
      <vt:lpstr>พื้นฐานของภาษา: ชนิดพื้นฐาน (Primitive Types)</vt:lpstr>
      <vt:lpstr>ชนิดตัวเลข</vt:lpstr>
      <vt:lpstr>ชนิดสายอักขระ</vt:lpstr>
      <vt:lpstr>นิพจน์เงื่อนไข (Conditional Expression)</vt:lpstr>
      <vt:lpstr>คำสั่งควบคุม (1)</vt:lpstr>
      <vt:lpstr>คำสั่งควบคุม (2)</vt:lpstr>
      <vt:lpstr>คำสั่ง console</vt:lpstr>
      <vt:lpstr>อาร์เรย์ (Array)</vt:lpstr>
      <vt:lpstr>เมท็อดของอาร์เรย์ (1)</vt:lpstr>
      <vt:lpstr>เมท็อดของอาร์เรย์ (2)</vt:lpstr>
      <vt:lpstr>Function</vt:lpstr>
      <vt:lpstr>Function (1)</vt:lpstr>
      <vt:lpstr>Function (2)</vt:lpstr>
      <vt:lpstr>Variable Scopes</vt:lpstr>
      <vt:lpstr>Variable Hoisting</vt:lpstr>
      <vt:lpstr>Higher Order Function</vt:lpstr>
      <vt:lpstr>ตัวอย่าง High Order Function กับการเรียงลำดับ</vt:lpstr>
      <vt:lpstr>ตัวอย่าง High Order Function เมท็อด forEach ของอาร์เรย์</vt:lpstr>
      <vt:lpstr>ตัวอย่าง High Order Function เมท็อด map ของอาร์เรย์</vt:lpstr>
      <vt:lpstr>Anonymous Function</vt:lpstr>
      <vt:lpstr>Function Closure (1)</vt:lpstr>
      <vt:lpstr>Function Closure (2)</vt:lpstr>
      <vt:lpstr>Function Closure (3)</vt:lpstr>
      <vt:lpstr>Inner function และ this scope</vt:lpstr>
      <vt:lpstr>Inner function และ this scope (2)</vt:lpstr>
      <vt:lpstr>Big Arrow: =&gt;</vt:lpstr>
      <vt:lpstr>ตัวอย่าง ที่มา https://www.nczonline.net/blog/2013/09/10/understanding-ecmascript-6-arrow-functions/</vt:lpstr>
      <vt:lpstr>ตัวอย่าง ที่มา https://www.nczonline.net/blog/2013/09/10/understanding-ecmascript-6-arrow-functions/</vt:lpstr>
      <vt:lpstr>ตัวอย่าง</vt:lpstr>
      <vt:lpstr>สรุปเนื้อหาในวันนี้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Yaowadee</dc:creator>
  <cp:lastModifiedBy>Yao</cp:lastModifiedBy>
  <cp:revision>481</cp:revision>
  <cp:lastPrinted>2000-06-05T04:52:20Z</cp:lastPrinted>
  <dcterms:created xsi:type="dcterms:W3CDTF">2010-06-14T11:32:02Z</dcterms:created>
  <dcterms:modified xsi:type="dcterms:W3CDTF">2018-02-13T06:06:06Z</dcterms:modified>
</cp:coreProperties>
</file>