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7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4BF553-D124-4A31-B9E3-AC4F68CE5D78}" type="datetimeFigureOut">
              <a:rPr lang="en-US" smtClean="0"/>
              <a:t>2/15/2018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D61A05-BA64-46A2-B41B-25CBDCB5B46A}" type="slidenum">
              <a:rPr lang="en-US" smtClean="0"/>
              <a:t>‹#›</a:t>
            </a:fld>
            <a:endParaRPr lang="en-US"/>
          </a:p>
        </p:txBody>
      </p:sp>
    </p:spTree>
    <p:extLst>
      <p:ext uri="{BB962C8B-B14F-4D97-AF65-F5344CB8AC3E}">
        <p14:creationId xmlns:p14="http://schemas.microsoft.com/office/powerpoint/2010/main" val="1705876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en-US/docs/JavaScript/Reference/Global_Objects/Function/cal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eveloper.mozilla.org/en-US/docs/JavaScript/Reference/Global_Objects/Function/appl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https://developer.mozilla.org/en-US/docs/Web/JavaScript/Guide/Details_of_the_Object_Model</a:t>
            </a:r>
            <a:endParaRPr lang="en-US" dirty="0"/>
          </a:p>
        </p:txBody>
      </p:sp>
      <p:sp>
        <p:nvSpPr>
          <p:cNvPr id="4" name="Slide Number Placeholder 3"/>
          <p:cNvSpPr>
            <a:spLocks noGrp="1"/>
          </p:cNvSpPr>
          <p:nvPr>
            <p:ph type="sldNum" sz="quarter" idx="10"/>
          </p:nvPr>
        </p:nvSpPr>
        <p:spPr/>
        <p:txBody>
          <a:bodyPr/>
          <a:lstStyle/>
          <a:p>
            <a:fld id="{2883A512-31E0-4C96-A663-0022934B4BF6}"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565879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Avoid assigning variables to prototypes</a:t>
            </a:r>
          </a:p>
          <a:p>
            <a:r>
              <a:rPr lang="en-US" dirty="0" smtClean="0"/>
              <a:t>If you want to define a default value for a property of an instance, define it in the constructor function.</a:t>
            </a:r>
          </a:p>
          <a:p>
            <a:r>
              <a:rPr lang="en-US" dirty="0" smtClean="0"/>
              <a:t>Prototypes should not have properties that are not functions, because prototype properties that are not primitives (such as arrays and objects) will not behave as one would expect, since they will use the instance that is looked up from the prototype. Example for </a:t>
            </a:r>
            <a:r>
              <a:rPr lang="en-US" dirty="0" err="1" smtClean="0"/>
              <a:t>Dimitry</a:t>
            </a:r>
            <a:r>
              <a:rPr lang="en-US" dirty="0" smtClean="0"/>
              <a:t> </a:t>
            </a:r>
            <a:r>
              <a:rPr lang="en-US" dirty="0" err="1" smtClean="0"/>
              <a:t>Sosnikov's</a:t>
            </a:r>
            <a:r>
              <a:rPr lang="en-US" dirty="0" smtClean="0"/>
              <a:t> site:</a:t>
            </a:r>
          </a:p>
          <a:p>
            <a:r>
              <a:rPr lang="en-US" dirty="0" err="1" smtClean="0"/>
              <a:t>var</a:t>
            </a:r>
            <a:r>
              <a:rPr lang="en-US" dirty="0" smtClean="0"/>
              <a:t> Foo = function (name) { this.name = name; }; </a:t>
            </a:r>
            <a:r>
              <a:rPr lang="en-US" dirty="0" err="1" smtClean="0"/>
              <a:t>Foo.prototype.data</a:t>
            </a:r>
            <a:r>
              <a:rPr lang="en-US" dirty="0" smtClean="0"/>
              <a:t> = [1, 2, 3]; // setting a non-primitive property </a:t>
            </a:r>
            <a:r>
              <a:rPr lang="en-US" dirty="0" err="1" smtClean="0"/>
              <a:t>Foo.prototype.showData</a:t>
            </a:r>
            <a:r>
              <a:rPr lang="en-US" dirty="0" smtClean="0"/>
              <a:t> = function () { console.log(this.name, </a:t>
            </a:r>
            <a:r>
              <a:rPr lang="en-US" dirty="0" err="1" smtClean="0"/>
              <a:t>this.data</a:t>
            </a:r>
            <a:r>
              <a:rPr lang="en-US" dirty="0" smtClean="0"/>
              <a:t>); }; </a:t>
            </a:r>
            <a:r>
              <a:rPr lang="en-US" dirty="0" err="1" smtClean="0"/>
              <a:t>var</a:t>
            </a:r>
            <a:r>
              <a:rPr lang="en-US" dirty="0" smtClean="0"/>
              <a:t> foo1 = new Foo("foo1"); </a:t>
            </a:r>
            <a:r>
              <a:rPr lang="en-US" dirty="0" err="1" smtClean="0"/>
              <a:t>var</a:t>
            </a:r>
            <a:r>
              <a:rPr lang="en-US" dirty="0" smtClean="0"/>
              <a:t> foo2 = new Foo("foo2"); // both instances use the same default value of data foo1.showData(); // "foo1", [1, 2, 3] foo2.showData(); // "foo2", [1, 2, 3] // however, if we change the data from one instance foo1.data.push(4); // it mirrors on the second instance foo1.showData(); // "foo1", [1, 2, 3, 4] foo2.showData(); // "foo2", [1, 2, 3, 4]</a:t>
            </a:r>
            <a:endParaRPr lang="en-US" dirty="0"/>
          </a:p>
        </p:txBody>
      </p:sp>
      <p:sp>
        <p:nvSpPr>
          <p:cNvPr id="4" name="Slide Number Placeholder 3"/>
          <p:cNvSpPr>
            <a:spLocks noGrp="1"/>
          </p:cNvSpPr>
          <p:nvPr>
            <p:ph type="sldNum" sz="quarter" idx="10"/>
          </p:nvPr>
        </p:nvSpPr>
        <p:spPr/>
        <p:txBody>
          <a:bodyPr/>
          <a:lstStyle/>
          <a:p>
            <a:fld id="{2883A512-31E0-4C96-A663-0022934B4BF6}"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2870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kern="1200" cap="all" dirty="0" smtClean="0">
                <a:solidFill>
                  <a:schemeClr val="tx1"/>
                </a:solidFill>
                <a:effectLst/>
                <a:latin typeface="Angsana New" pitchFamily="18" charset="-34"/>
                <a:ea typeface="+mn-ea"/>
                <a:cs typeface="Angsana New" pitchFamily="18" charset="-34"/>
              </a:rPr>
              <a:t>CALLING FUNCTIONS AND THIS</a:t>
            </a:r>
          </a:p>
          <a:p>
            <a:r>
              <a:rPr kumimoji="1" lang="en-US" sz="1200" b="0" i="0" kern="1200" dirty="0" err="1" smtClean="0">
                <a:solidFill>
                  <a:schemeClr val="tx1"/>
                </a:solidFill>
                <a:effectLst/>
                <a:latin typeface="Angsana New" pitchFamily="18" charset="-34"/>
                <a:ea typeface="+mn-ea"/>
                <a:cs typeface="Angsana New" pitchFamily="18" charset="-34"/>
              </a:rPr>
              <a:t>Javascript</a:t>
            </a:r>
            <a:r>
              <a:rPr kumimoji="1" lang="en-US" sz="1200" b="0" i="0" kern="1200" dirty="0" smtClean="0">
                <a:solidFill>
                  <a:schemeClr val="tx1"/>
                </a:solidFill>
                <a:effectLst/>
                <a:latin typeface="Angsana New" pitchFamily="18" charset="-34"/>
                <a:ea typeface="+mn-ea"/>
                <a:cs typeface="Angsana New" pitchFamily="18" charset="-34"/>
              </a:rPr>
              <a:t> has some cool ways to call functions. Of course, you can call a function by name:</a:t>
            </a:r>
          </a:p>
          <a:p>
            <a:r>
              <a:rPr lang="en-US" dirty="0" smtClean="0">
                <a:latin typeface="Consolas" panose="020B0609020204030204" pitchFamily="49" charset="0"/>
              </a:rPr>
              <a:t>	foo()</a:t>
            </a:r>
          </a:p>
          <a:p>
            <a:r>
              <a:rPr kumimoji="1" lang="en-US" sz="1200" b="0" i="0" kern="1200" dirty="0" smtClean="0">
                <a:solidFill>
                  <a:schemeClr val="tx1"/>
                </a:solidFill>
                <a:effectLst/>
                <a:latin typeface="Angsana New" pitchFamily="18" charset="-34"/>
                <a:ea typeface="+mn-ea"/>
                <a:cs typeface="Angsana New" pitchFamily="18" charset="-34"/>
              </a:rPr>
              <a:t>or, if it's the property of an object:</a:t>
            </a:r>
          </a:p>
          <a:p>
            <a:r>
              <a:rPr kumimoji="1" lang="en-US" sz="1200" b="1" kern="1200" dirty="0" smtClean="0">
                <a:solidFill>
                  <a:schemeClr val="tx1"/>
                </a:solidFill>
                <a:effectLst/>
                <a:latin typeface="Consolas" panose="020B0609020204030204" pitchFamily="49" charset="0"/>
                <a:ea typeface="+mn-ea"/>
                <a:cs typeface="Angsana New" pitchFamily="18" charset="-34"/>
              </a:rPr>
              <a:t>	</a:t>
            </a:r>
            <a:r>
              <a:rPr kumimoji="1" lang="en-US" sz="1200" b="1" kern="1200" dirty="0" err="1" smtClean="0">
                <a:solidFill>
                  <a:schemeClr val="tx1"/>
                </a:solidFill>
                <a:effectLst/>
                <a:latin typeface="Consolas" panose="020B0609020204030204" pitchFamily="49" charset="0"/>
                <a:ea typeface="+mn-ea"/>
                <a:cs typeface="Angsana New" pitchFamily="18" charset="-34"/>
              </a:rPr>
              <a:t>var</a:t>
            </a:r>
            <a:r>
              <a:rPr lang="en-US" dirty="0" smtClean="0">
                <a:latin typeface="Consolas" panose="020B0609020204030204" pitchFamily="49" charset="0"/>
              </a:rPr>
              <a:t> </a:t>
            </a:r>
            <a:r>
              <a:rPr lang="en-US" dirty="0" err="1" smtClean="0">
                <a:latin typeface="Consolas" panose="020B0609020204030204" pitchFamily="49" charset="0"/>
              </a:rPr>
              <a:t>obj</a:t>
            </a:r>
            <a:r>
              <a:rPr lang="en-US" dirty="0" smtClean="0">
                <a:latin typeface="Consolas" panose="020B0609020204030204" pitchFamily="49" charset="0"/>
              </a:rPr>
              <a:t> = { foo: </a:t>
            </a:r>
            <a:r>
              <a:rPr kumimoji="1" lang="en-US" sz="1200" b="1" kern="1200" dirty="0" smtClean="0">
                <a:solidFill>
                  <a:schemeClr val="tx1"/>
                </a:solidFill>
                <a:effectLst/>
                <a:latin typeface="Consolas" panose="020B0609020204030204" pitchFamily="49" charset="0"/>
                <a:ea typeface="+mn-ea"/>
                <a:cs typeface="Angsana New" pitchFamily="18" charset="-34"/>
              </a:rPr>
              <a:t>function</a:t>
            </a:r>
            <a:r>
              <a:rPr lang="en-US" dirty="0" smtClean="0">
                <a:latin typeface="Consolas" panose="020B0609020204030204" pitchFamily="49" charset="0"/>
              </a:rPr>
              <a:t>() {</a:t>
            </a:r>
          </a:p>
          <a:p>
            <a:r>
              <a:rPr lang="en-US" dirty="0" smtClean="0">
                <a:latin typeface="Consolas" panose="020B0609020204030204" pitchFamily="49" charset="0"/>
              </a:rPr>
              <a:t>		console.log(</a:t>
            </a:r>
            <a:r>
              <a:rPr kumimoji="1" lang="en-US" sz="1200" kern="1200" dirty="0" smtClean="0">
                <a:solidFill>
                  <a:schemeClr val="tx1"/>
                </a:solidFill>
                <a:effectLst/>
                <a:latin typeface="Consolas" panose="020B0609020204030204" pitchFamily="49" charset="0"/>
                <a:ea typeface="+mn-ea"/>
                <a:cs typeface="Angsana New" pitchFamily="18" charset="-34"/>
              </a:rPr>
              <a:t>'hello, world!'</a:t>
            </a:r>
            <a:r>
              <a:rPr lang="en-US" dirty="0" smtClean="0">
                <a:latin typeface="Consolas" panose="020B0609020204030204" pitchFamily="49" charset="0"/>
              </a:rPr>
              <a:t>);</a:t>
            </a:r>
          </a:p>
          <a:p>
            <a:r>
              <a:rPr lang="en-US" dirty="0" smtClean="0">
                <a:latin typeface="Consolas" panose="020B0609020204030204" pitchFamily="49" charset="0"/>
              </a:rPr>
              <a:t>	</a:t>
            </a:r>
            <a:r>
              <a:rPr lang="en-US" baseline="0" dirty="0" smtClean="0">
                <a:latin typeface="Consolas" panose="020B0609020204030204" pitchFamily="49" charset="0"/>
              </a:rPr>
              <a:t>               </a:t>
            </a:r>
            <a:r>
              <a:rPr lang="en-US" dirty="0" smtClean="0">
                <a:latin typeface="Consolas" panose="020B0609020204030204" pitchFamily="49" charset="0"/>
              </a:rPr>
              <a:t>} </a:t>
            </a:r>
          </a:p>
          <a:p>
            <a:r>
              <a:rPr lang="en-US" dirty="0" smtClean="0">
                <a:latin typeface="Consolas" panose="020B0609020204030204" pitchFamily="49" charset="0"/>
              </a:rPr>
              <a:t>	}; </a:t>
            </a:r>
          </a:p>
          <a:p>
            <a:r>
              <a:rPr kumimoji="1" lang="en-US" sz="1200" i="1" kern="1200" dirty="0" smtClean="0">
                <a:solidFill>
                  <a:schemeClr val="tx1"/>
                </a:solidFill>
                <a:effectLst/>
                <a:latin typeface="Angsana New" pitchFamily="18" charset="-34"/>
                <a:ea typeface="+mn-ea"/>
                <a:cs typeface="Angsana New" pitchFamily="18" charset="-34"/>
              </a:rPr>
              <a:t>//by name</a:t>
            </a:r>
            <a:r>
              <a:rPr lang="en-US" dirty="0" smtClean="0"/>
              <a:t> </a:t>
            </a:r>
          </a:p>
          <a:p>
            <a:r>
              <a:rPr lang="en-US" dirty="0" smtClean="0"/>
              <a:t>	</a:t>
            </a:r>
            <a:r>
              <a:rPr lang="en-US" dirty="0" err="1" smtClean="0"/>
              <a:t>obj.foo</a:t>
            </a:r>
            <a:r>
              <a:rPr lang="en-US" dirty="0" smtClean="0"/>
              <a:t>() </a:t>
            </a:r>
          </a:p>
          <a:p>
            <a:r>
              <a:rPr kumimoji="1" lang="en-US" sz="1200" i="1" kern="1200" dirty="0" smtClean="0">
                <a:solidFill>
                  <a:schemeClr val="tx1"/>
                </a:solidFill>
                <a:effectLst/>
                <a:latin typeface="Angsana New" pitchFamily="18" charset="-34"/>
                <a:ea typeface="+mn-ea"/>
                <a:cs typeface="Angsana New" pitchFamily="18" charset="-34"/>
              </a:rPr>
              <a:t>//dynamically: you could assign </a:t>
            </a:r>
            <a:r>
              <a:rPr kumimoji="1" lang="en-US" sz="1200" i="1" kern="1200" dirty="0" err="1" smtClean="0">
                <a:solidFill>
                  <a:schemeClr val="tx1"/>
                </a:solidFill>
                <a:effectLst/>
                <a:latin typeface="Angsana New" pitchFamily="18" charset="-34"/>
                <a:ea typeface="+mn-ea"/>
                <a:cs typeface="Angsana New" pitchFamily="18" charset="-34"/>
              </a:rPr>
              <a:t>fn</a:t>
            </a:r>
            <a:r>
              <a:rPr kumimoji="1" lang="en-US" sz="1200" i="1" kern="1200" dirty="0" smtClean="0">
                <a:solidFill>
                  <a:schemeClr val="tx1"/>
                </a:solidFill>
                <a:effectLst/>
                <a:latin typeface="Angsana New" pitchFamily="18" charset="-34"/>
                <a:ea typeface="+mn-ea"/>
                <a:cs typeface="Angsana New" pitchFamily="18" charset="-34"/>
              </a:rPr>
              <a:t> at runtime</a:t>
            </a:r>
            <a:r>
              <a:rPr lang="en-US" dirty="0" smtClean="0"/>
              <a:t> </a:t>
            </a:r>
          </a:p>
          <a:p>
            <a:r>
              <a:rPr kumimoji="1" lang="en-US" sz="1200" b="1" kern="1200" dirty="0" smtClean="0">
                <a:solidFill>
                  <a:schemeClr val="tx1"/>
                </a:solidFill>
                <a:effectLst/>
                <a:latin typeface="Angsana New" pitchFamily="18" charset="-34"/>
                <a:ea typeface="+mn-ea"/>
                <a:cs typeface="Angsana New" pitchFamily="18" charset="-34"/>
              </a:rPr>
              <a:t>	</a:t>
            </a:r>
            <a:r>
              <a:rPr kumimoji="1" lang="en-US" sz="1200" b="1" kern="1200" dirty="0" err="1" smtClean="0">
                <a:solidFill>
                  <a:schemeClr val="tx1"/>
                </a:solidFill>
                <a:effectLst/>
                <a:latin typeface="Angsana New" pitchFamily="18" charset="-34"/>
                <a:ea typeface="+mn-ea"/>
                <a:cs typeface="Angsana New" pitchFamily="18" charset="-34"/>
              </a:rPr>
              <a:t>var</a:t>
            </a:r>
            <a:r>
              <a:rPr lang="en-US" dirty="0" smtClean="0"/>
              <a:t> </a:t>
            </a:r>
            <a:r>
              <a:rPr lang="en-US" dirty="0" err="1" smtClean="0"/>
              <a:t>fn</a:t>
            </a:r>
            <a:r>
              <a:rPr lang="en-US" dirty="0" smtClean="0"/>
              <a:t> = </a:t>
            </a:r>
            <a:r>
              <a:rPr kumimoji="1" lang="en-US" sz="1200" kern="1200" dirty="0" smtClean="0">
                <a:solidFill>
                  <a:schemeClr val="tx1"/>
                </a:solidFill>
                <a:effectLst/>
                <a:latin typeface="Angsana New" pitchFamily="18" charset="-34"/>
                <a:ea typeface="+mn-ea"/>
                <a:cs typeface="Angsana New" pitchFamily="18" charset="-34"/>
              </a:rPr>
              <a:t>"foo"</a:t>
            </a:r>
            <a:r>
              <a:rPr lang="en-US" dirty="0" smtClean="0"/>
              <a:t>; </a:t>
            </a:r>
            <a:r>
              <a:rPr lang="en-US" dirty="0" err="1" smtClean="0"/>
              <a:t>obj</a:t>
            </a:r>
            <a:r>
              <a:rPr lang="en-US" dirty="0" smtClean="0"/>
              <a:t>[</a:t>
            </a:r>
            <a:r>
              <a:rPr lang="en-US" dirty="0" err="1" smtClean="0"/>
              <a:t>fn</a:t>
            </a:r>
            <a:r>
              <a:rPr lang="en-US" dirty="0" smtClean="0"/>
              <a:t>](); </a:t>
            </a:r>
          </a:p>
          <a:p>
            <a:r>
              <a:rPr kumimoji="1" lang="en-US" sz="1200" b="0" i="0" kern="1200" dirty="0" smtClean="0">
                <a:solidFill>
                  <a:schemeClr val="tx1"/>
                </a:solidFill>
                <a:effectLst/>
                <a:latin typeface="Angsana New" pitchFamily="18" charset="-34"/>
                <a:ea typeface="+mn-ea"/>
                <a:cs typeface="Angsana New" pitchFamily="18" charset="-34"/>
              </a:rPr>
              <a:t>Functions have a special variable called </a:t>
            </a:r>
            <a:r>
              <a:rPr kumimoji="1" lang="en-US" sz="1200" b="0" i="1" kern="1200" dirty="0" smtClean="0">
                <a:solidFill>
                  <a:schemeClr val="tx1"/>
                </a:solidFill>
                <a:effectLst/>
                <a:latin typeface="Angsana New" pitchFamily="18" charset="-34"/>
                <a:ea typeface="+mn-ea"/>
                <a:cs typeface="Angsana New" pitchFamily="18" charset="-34"/>
              </a:rPr>
              <a:t>this</a:t>
            </a:r>
            <a:r>
              <a:rPr kumimoji="1" lang="en-US" sz="1200" b="0" i="0" kern="1200" dirty="0" smtClean="0">
                <a:solidFill>
                  <a:schemeClr val="tx1"/>
                </a:solidFill>
                <a:effectLst/>
                <a:latin typeface="Angsana New" pitchFamily="18" charset="-34"/>
                <a:ea typeface="+mn-ea"/>
                <a:cs typeface="Angsana New" pitchFamily="18" charset="-34"/>
              </a:rPr>
              <a:t> in their scope. When a function is called plain (e.g. foo()), </a:t>
            </a:r>
            <a:r>
              <a:rPr kumimoji="1" lang="en-US" sz="1200" b="0" i="1" kern="1200" dirty="0" smtClean="0">
                <a:solidFill>
                  <a:schemeClr val="tx1"/>
                </a:solidFill>
                <a:effectLst/>
                <a:latin typeface="Angsana New" pitchFamily="18" charset="-34"/>
                <a:ea typeface="+mn-ea"/>
                <a:cs typeface="Angsana New" pitchFamily="18" charset="-34"/>
              </a:rPr>
              <a:t>this</a:t>
            </a:r>
            <a:r>
              <a:rPr kumimoji="1" lang="en-US" sz="1200" b="0" i="0" kern="1200" dirty="0" smtClean="0">
                <a:solidFill>
                  <a:schemeClr val="tx1"/>
                </a:solidFill>
                <a:effectLst/>
                <a:latin typeface="Angsana New" pitchFamily="18" charset="-34"/>
                <a:ea typeface="+mn-ea"/>
                <a:cs typeface="Angsana New" pitchFamily="18" charset="-34"/>
              </a:rPr>
              <a:t> is either the window or the object the function is being called on (which could be an instance of the function object). If the function is called as the property of another object (e.g. </a:t>
            </a:r>
            <a:r>
              <a:rPr kumimoji="1" lang="en-US" sz="1200" b="0" i="0" kern="1200" dirty="0" err="1" smtClean="0">
                <a:solidFill>
                  <a:schemeClr val="tx1"/>
                </a:solidFill>
                <a:effectLst/>
                <a:latin typeface="Angsana New" pitchFamily="18" charset="-34"/>
                <a:ea typeface="+mn-ea"/>
                <a:cs typeface="Angsana New" pitchFamily="18" charset="-34"/>
              </a:rPr>
              <a:t>obj.foo</a:t>
            </a:r>
            <a:r>
              <a:rPr kumimoji="1" lang="en-US" sz="1200" b="0" i="0" kern="1200" dirty="0" smtClean="0">
                <a:solidFill>
                  <a:schemeClr val="tx1"/>
                </a:solidFill>
                <a:effectLst/>
                <a:latin typeface="Angsana New" pitchFamily="18" charset="-34"/>
                <a:ea typeface="+mn-ea"/>
                <a:cs typeface="Angsana New" pitchFamily="18" charset="-34"/>
              </a:rPr>
              <a:t>()) </a:t>
            </a:r>
            <a:r>
              <a:rPr kumimoji="1" lang="en-US" sz="1200" b="0" i="1" kern="1200" dirty="0" smtClean="0">
                <a:solidFill>
                  <a:schemeClr val="tx1"/>
                </a:solidFill>
                <a:effectLst/>
                <a:latin typeface="Angsana New" pitchFamily="18" charset="-34"/>
                <a:ea typeface="+mn-ea"/>
                <a:cs typeface="Angsana New" pitchFamily="18" charset="-34"/>
              </a:rPr>
              <a:t>this</a:t>
            </a:r>
            <a:r>
              <a:rPr kumimoji="1" lang="en-US" sz="1200" b="0" i="0" kern="1200" dirty="0" smtClean="0">
                <a:solidFill>
                  <a:schemeClr val="tx1"/>
                </a:solidFill>
                <a:effectLst/>
                <a:latin typeface="Angsana New" pitchFamily="18" charset="-34"/>
                <a:ea typeface="+mn-ea"/>
                <a:cs typeface="Angsana New" pitchFamily="18" charset="-34"/>
              </a:rPr>
              <a:t> refers to the object before the . (</a:t>
            </a:r>
            <a:r>
              <a:rPr kumimoji="1" lang="en-US" sz="1200" b="0" i="0" kern="1200" dirty="0" err="1" smtClean="0">
                <a:solidFill>
                  <a:schemeClr val="tx1"/>
                </a:solidFill>
                <a:effectLst/>
                <a:latin typeface="Angsana New" pitchFamily="18" charset="-34"/>
                <a:ea typeface="+mn-ea"/>
                <a:cs typeface="Angsana New" pitchFamily="18" charset="-34"/>
              </a:rPr>
              <a:t>obj</a:t>
            </a:r>
            <a:r>
              <a:rPr kumimoji="1" lang="en-US" sz="1200" b="0" i="0" kern="1200" dirty="0" smtClean="0">
                <a:solidFill>
                  <a:schemeClr val="tx1"/>
                </a:solidFill>
                <a:effectLst/>
                <a:latin typeface="Angsana New" pitchFamily="18" charset="-34"/>
                <a:ea typeface="+mn-ea"/>
                <a:cs typeface="Angsana New" pitchFamily="18" charset="-34"/>
              </a:rPr>
              <a:t>). But in a special case where the function is called with the new keyword, </a:t>
            </a:r>
            <a:r>
              <a:rPr kumimoji="1" lang="en-US" sz="1200" b="0" i="1" kern="1200" dirty="0" smtClean="0">
                <a:solidFill>
                  <a:schemeClr val="tx1"/>
                </a:solidFill>
                <a:effectLst/>
                <a:latin typeface="Angsana New" pitchFamily="18" charset="-34"/>
                <a:ea typeface="+mn-ea"/>
                <a:cs typeface="Angsana New" pitchFamily="18" charset="-34"/>
              </a:rPr>
              <a:t>this</a:t>
            </a:r>
            <a:r>
              <a:rPr kumimoji="1" lang="en-US" sz="1200" b="0" i="0" kern="1200" dirty="0" smtClean="0">
                <a:solidFill>
                  <a:schemeClr val="tx1"/>
                </a:solidFill>
                <a:effectLst/>
                <a:latin typeface="Angsana New" pitchFamily="18" charset="-34"/>
                <a:ea typeface="+mn-ea"/>
                <a:cs typeface="Angsana New" pitchFamily="18" charset="-34"/>
              </a:rPr>
              <a:t> is bound to an object, and that object is returned. This is the normal way of declaring and instantiating an object type ("class") in </a:t>
            </a:r>
            <a:r>
              <a:rPr kumimoji="1" lang="en-US" sz="1200" b="0" i="0" kern="1200" dirty="0" err="1" smtClean="0">
                <a:solidFill>
                  <a:schemeClr val="tx1"/>
                </a:solidFill>
                <a:effectLst/>
                <a:latin typeface="Angsana New" pitchFamily="18" charset="-34"/>
                <a:ea typeface="+mn-ea"/>
                <a:cs typeface="Angsana New" pitchFamily="18" charset="-34"/>
              </a:rPr>
              <a:t>Javascript</a:t>
            </a:r>
            <a:r>
              <a:rPr kumimoji="1" lang="en-US" sz="1200" b="0" i="0" kern="1200" dirty="0" smtClean="0">
                <a:solidFill>
                  <a:schemeClr val="tx1"/>
                </a:solidFill>
                <a:effectLst/>
                <a:latin typeface="Angsana New" pitchFamily="18" charset="-34"/>
                <a:ea typeface="+mn-ea"/>
                <a:cs typeface="Angsana New" pitchFamily="18" charset="-34"/>
              </a:rPr>
              <a:t>:</a:t>
            </a:r>
          </a:p>
          <a:p>
            <a:r>
              <a:rPr kumimoji="1" lang="en-US" sz="1200" b="1" kern="1200" dirty="0" smtClean="0">
                <a:solidFill>
                  <a:schemeClr val="tx1"/>
                </a:solidFill>
                <a:effectLst/>
                <a:latin typeface="Angsana New" pitchFamily="18" charset="-34"/>
                <a:ea typeface="+mn-ea"/>
                <a:cs typeface="Angsana New" pitchFamily="18" charset="-34"/>
              </a:rPr>
              <a:t>	function</a:t>
            </a:r>
            <a:r>
              <a:rPr lang="en-US" dirty="0" smtClean="0">
                <a:effectLst/>
              </a:rPr>
              <a:t> </a:t>
            </a:r>
            <a:r>
              <a:rPr kumimoji="1" lang="en-US" sz="1200" b="0" kern="1200" dirty="0" smtClean="0">
                <a:solidFill>
                  <a:schemeClr val="tx1"/>
                </a:solidFill>
                <a:effectLst/>
                <a:latin typeface="Angsana New" pitchFamily="18" charset="-34"/>
                <a:ea typeface="+mn-ea"/>
                <a:cs typeface="Angsana New" pitchFamily="18" charset="-34"/>
              </a:rPr>
              <a:t>Person</a:t>
            </a:r>
            <a:r>
              <a:rPr lang="en-US" dirty="0" smtClean="0">
                <a:effectLst/>
              </a:rPr>
              <a:t>(name) {</a:t>
            </a:r>
            <a:r>
              <a:rPr lang="en-US" dirty="0" smtClean="0"/>
              <a:t> </a:t>
            </a:r>
          </a:p>
          <a:p>
            <a:r>
              <a:rPr kumimoji="1" lang="en-US" sz="1200" i="1" kern="1200" dirty="0" smtClean="0">
                <a:solidFill>
                  <a:schemeClr val="tx1"/>
                </a:solidFill>
                <a:effectLst/>
                <a:latin typeface="Angsana New" pitchFamily="18" charset="-34"/>
                <a:ea typeface="+mn-ea"/>
                <a:cs typeface="Angsana New" pitchFamily="18" charset="-34"/>
              </a:rPr>
              <a:t>		//assign the name property of the `this` object</a:t>
            </a:r>
            <a:r>
              <a:rPr lang="en-US" dirty="0" smtClean="0"/>
              <a:t> </a:t>
            </a:r>
          </a:p>
          <a:p>
            <a:r>
              <a:rPr kumimoji="1" lang="en-US" sz="1200" b="1" kern="1200" dirty="0" smtClean="0">
                <a:solidFill>
                  <a:schemeClr val="tx1"/>
                </a:solidFill>
                <a:effectLst/>
                <a:latin typeface="Angsana New" pitchFamily="18" charset="-34"/>
                <a:ea typeface="+mn-ea"/>
                <a:cs typeface="Angsana New" pitchFamily="18" charset="-34"/>
              </a:rPr>
              <a:t>		this</a:t>
            </a:r>
            <a:r>
              <a:rPr lang="en-US" dirty="0" smtClean="0"/>
              <a:t>.name = name; </a:t>
            </a:r>
          </a:p>
          <a:p>
            <a:r>
              <a:rPr lang="en-US" dirty="0" smtClean="0"/>
              <a:t>	}</a:t>
            </a:r>
          </a:p>
          <a:p>
            <a:r>
              <a:rPr lang="en-US" dirty="0" smtClean="0"/>
              <a:t>	</a:t>
            </a:r>
            <a:r>
              <a:rPr kumimoji="1" lang="en-US" sz="1200" b="1" kern="1200" dirty="0" err="1" smtClean="0">
                <a:solidFill>
                  <a:schemeClr val="tx1"/>
                </a:solidFill>
                <a:effectLst/>
                <a:latin typeface="Angsana New" pitchFamily="18" charset="-34"/>
                <a:ea typeface="+mn-ea"/>
                <a:cs typeface="Angsana New" pitchFamily="18" charset="-34"/>
              </a:rPr>
              <a:t>var</a:t>
            </a:r>
            <a:r>
              <a:rPr lang="en-US" dirty="0" smtClean="0"/>
              <a:t> </a:t>
            </a:r>
            <a:r>
              <a:rPr lang="en-US" dirty="0" err="1" smtClean="0"/>
              <a:t>el_presidente</a:t>
            </a:r>
            <a:r>
              <a:rPr lang="en-US" dirty="0" smtClean="0"/>
              <a:t> = </a:t>
            </a:r>
            <a:r>
              <a:rPr kumimoji="1" lang="en-US" sz="1200" b="1" kern="1200" dirty="0" smtClean="0">
                <a:solidFill>
                  <a:schemeClr val="tx1"/>
                </a:solidFill>
                <a:effectLst/>
                <a:latin typeface="Angsana New" pitchFamily="18" charset="-34"/>
                <a:ea typeface="+mn-ea"/>
                <a:cs typeface="Angsana New" pitchFamily="18" charset="-34"/>
              </a:rPr>
              <a:t>new</a:t>
            </a:r>
            <a:r>
              <a:rPr lang="en-US" dirty="0" smtClean="0"/>
              <a:t> Person(</a:t>
            </a:r>
            <a:r>
              <a:rPr kumimoji="1" lang="en-US" sz="1200" kern="1200" dirty="0" smtClean="0">
                <a:solidFill>
                  <a:schemeClr val="tx1"/>
                </a:solidFill>
                <a:effectLst/>
                <a:latin typeface="Angsana New" pitchFamily="18" charset="-34"/>
                <a:ea typeface="+mn-ea"/>
                <a:cs typeface="Angsana New" pitchFamily="18" charset="-34"/>
              </a:rPr>
              <a:t>'Barack'</a:t>
            </a:r>
            <a:r>
              <a:rPr lang="en-US" dirty="0" smtClean="0"/>
              <a:t>); </a:t>
            </a:r>
          </a:p>
          <a:p>
            <a:r>
              <a:rPr lang="en-US" dirty="0" smtClean="0"/>
              <a:t>	console.log(</a:t>
            </a:r>
            <a:r>
              <a:rPr kumimoji="1" lang="en-US" sz="1200" kern="1200" dirty="0" smtClean="0">
                <a:solidFill>
                  <a:schemeClr val="tx1"/>
                </a:solidFill>
                <a:effectLst/>
                <a:latin typeface="Angsana New" pitchFamily="18" charset="-34"/>
                <a:ea typeface="+mn-ea"/>
                <a:cs typeface="Angsana New" pitchFamily="18" charset="-34"/>
              </a:rPr>
              <a:t>'The name of the President is '</a:t>
            </a:r>
            <a:r>
              <a:rPr lang="en-US" dirty="0" smtClean="0"/>
              <a:t> + el_presidente.name); </a:t>
            </a:r>
          </a:p>
          <a:p>
            <a:r>
              <a:rPr kumimoji="1" lang="en-US" sz="1200" b="0" i="0" kern="1200" dirty="0" smtClean="0">
                <a:solidFill>
                  <a:schemeClr val="tx1"/>
                </a:solidFill>
                <a:effectLst/>
                <a:latin typeface="Angsana New" pitchFamily="18" charset="-34"/>
                <a:ea typeface="+mn-ea"/>
                <a:cs typeface="Angsana New" pitchFamily="18" charset="-34"/>
              </a:rPr>
              <a:t>If you are </a:t>
            </a:r>
            <a:r>
              <a:rPr kumimoji="1" lang="en-US" sz="1200" b="0" i="0" kern="1200" dirty="0" err="1" smtClean="0">
                <a:solidFill>
                  <a:schemeClr val="tx1"/>
                </a:solidFill>
                <a:effectLst/>
                <a:latin typeface="Angsana New" pitchFamily="18" charset="-34"/>
                <a:ea typeface="+mn-ea"/>
                <a:cs typeface="Angsana New" pitchFamily="18" charset="-34"/>
              </a:rPr>
              <a:t>familar</a:t>
            </a:r>
            <a:r>
              <a:rPr kumimoji="1" lang="en-US" sz="1200" b="0" i="0" kern="1200" dirty="0" smtClean="0">
                <a:solidFill>
                  <a:schemeClr val="tx1"/>
                </a:solidFill>
                <a:effectLst/>
                <a:latin typeface="Angsana New" pitchFamily="18" charset="-34"/>
                <a:ea typeface="+mn-ea"/>
                <a:cs typeface="Angsana New" pitchFamily="18" charset="-34"/>
              </a:rPr>
              <a:t> with classes in other object-oriented languages, this syntax might confuse you. On one hand, it is used very similarly to a traditional class from other languages, but it's declared as a function? You can think of this like just the constructor of a class. Here, the Person() is a function that's essentially just a constructor for a class called Person. We'll see how to define methods and class methods on this class later on.</a:t>
            </a:r>
          </a:p>
          <a:p>
            <a:r>
              <a:rPr kumimoji="1" lang="en-US" sz="1200" b="0" i="0" kern="1200" dirty="0" smtClean="0">
                <a:solidFill>
                  <a:schemeClr val="tx1"/>
                </a:solidFill>
                <a:effectLst/>
                <a:latin typeface="Angsana New" pitchFamily="18" charset="-34"/>
                <a:ea typeface="+mn-ea"/>
                <a:cs typeface="Angsana New" pitchFamily="18" charset="-34"/>
              </a:rPr>
              <a:t>If you want, you can call a function with a different context, meaning that this can be set to whatever object you want. You do that with </a:t>
            </a:r>
            <a:r>
              <a:rPr kumimoji="1" lang="en-US" sz="1200" b="0" i="0" u="none" strike="noStrike" kern="1200" dirty="0" smtClean="0">
                <a:solidFill>
                  <a:schemeClr val="tx1"/>
                </a:solidFill>
                <a:effectLst/>
                <a:latin typeface="Angsana New" pitchFamily="18" charset="-34"/>
                <a:ea typeface="+mn-ea"/>
                <a:cs typeface="Angsana New" pitchFamily="18" charset="-34"/>
                <a:hlinkClick r:id="rId3"/>
              </a:rPr>
              <a:t>call</a:t>
            </a:r>
            <a:r>
              <a:rPr kumimoji="1" lang="en-US" sz="1200" b="0" i="0" kern="1200" dirty="0" smtClean="0">
                <a:solidFill>
                  <a:schemeClr val="tx1"/>
                </a:solidFill>
                <a:effectLst/>
                <a:latin typeface="Angsana New" pitchFamily="18" charset="-34"/>
                <a:ea typeface="+mn-ea"/>
                <a:cs typeface="Angsana New" pitchFamily="18" charset="-34"/>
              </a:rPr>
              <a:t> and </a:t>
            </a:r>
            <a:r>
              <a:rPr kumimoji="1" lang="en-US" sz="1200" b="0" i="0" u="none" strike="noStrike" kern="1200" dirty="0" smtClean="0">
                <a:solidFill>
                  <a:schemeClr val="tx1"/>
                </a:solidFill>
                <a:effectLst/>
                <a:latin typeface="Angsana New" pitchFamily="18" charset="-34"/>
                <a:ea typeface="+mn-ea"/>
                <a:cs typeface="Angsana New" pitchFamily="18" charset="-34"/>
                <a:hlinkClick r:id="rId4"/>
              </a:rPr>
              <a:t>apply</a:t>
            </a:r>
            <a:r>
              <a:rPr kumimoji="1" lang="en-US" sz="1200" b="0" i="0" kern="1200" dirty="0" smtClean="0">
                <a:solidFill>
                  <a:schemeClr val="tx1"/>
                </a:solidFill>
                <a:effectLst/>
                <a:latin typeface="Angsana New" pitchFamily="18" charset="-34"/>
                <a:ea typeface="+mn-ea"/>
                <a:cs typeface="Angsana New" pitchFamily="18" charset="-34"/>
              </a:rPr>
              <a:t>:</a:t>
            </a:r>
          </a:p>
          <a:p>
            <a:r>
              <a:rPr lang="en-US" dirty="0" smtClean="0"/>
              <a:t>	</a:t>
            </a:r>
            <a:r>
              <a:rPr lang="en-US" dirty="0" err="1" smtClean="0"/>
              <a:t>foo.apply</a:t>
            </a:r>
            <a:r>
              <a:rPr lang="en-US" dirty="0" smtClean="0"/>
              <a:t>(</a:t>
            </a:r>
            <a:r>
              <a:rPr lang="en-US" dirty="0" err="1" smtClean="0"/>
              <a:t>otherObj</a:t>
            </a:r>
            <a:r>
              <a:rPr lang="en-US" dirty="0" smtClean="0"/>
              <a:t>, [ arg1, arg2, arg3 ]); </a:t>
            </a:r>
            <a:r>
              <a:rPr kumimoji="1" lang="en-US" sz="1200" i="1" kern="1200" dirty="0" smtClean="0">
                <a:solidFill>
                  <a:schemeClr val="tx1"/>
                </a:solidFill>
                <a:effectLst/>
                <a:latin typeface="Angsana New" pitchFamily="18" charset="-34"/>
                <a:ea typeface="+mn-ea"/>
                <a:cs typeface="Angsana New" pitchFamily="18" charset="-34"/>
              </a:rPr>
              <a:t>// call foo where this === </a:t>
            </a:r>
            <a:r>
              <a:rPr kumimoji="1" lang="en-US" sz="1200" i="1" kern="1200" dirty="0" err="1" smtClean="0">
                <a:solidFill>
                  <a:schemeClr val="tx1"/>
                </a:solidFill>
                <a:effectLst/>
                <a:latin typeface="Angsana New" pitchFamily="18" charset="-34"/>
                <a:ea typeface="+mn-ea"/>
                <a:cs typeface="Angsana New" pitchFamily="18" charset="-34"/>
              </a:rPr>
              <a:t>otherObj</a:t>
            </a:r>
            <a:r>
              <a:rPr lang="en-US" dirty="0" smtClean="0"/>
              <a:t> </a:t>
            </a:r>
          </a:p>
          <a:p>
            <a:r>
              <a:rPr lang="en-US" dirty="0" smtClean="0"/>
              <a:t>	</a:t>
            </a:r>
            <a:r>
              <a:rPr lang="en-US" dirty="0" err="1" smtClean="0"/>
              <a:t>foo.call</a:t>
            </a:r>
            <a:r>
              <a:rPr lang="en-US" dirty="0" smtClean="0"/>
              <a:t>(</a:t>
            </a:r>
            <a:r>
              <a:rPr lang="en-US" dirty="0" err="1" smtClean="0"/>
              <a:t>otherObj</a:t>
            </a:r>
            <a:r>
              <a:rPr lang="en-US" dirty="0" smtClean="0"/>
              <a:t>, arg1, arg2, arg3); </a:t>
            </a:r>
            <a:r>
              <a:rPr kumimoji="1" lang="en-US" sz="1200" i="1" kern="1200" dirty="0" smtClean="0">
                <a:solidFill>
                  <a:schemeClr val="tx1"/>
                </a:solidFill>
                <a:effectLst/>
                <a:latin typeface="Angsana New" pitchFamily="18" charset="-34"/>
                <a:ea typeface="+mn-ea"/>
                <a:cs typeface="Angsana New" pitchFamily="18" charset="-34"/>
              </a:rPr>
              <a:t>// these two lines are equivalent</a:t>
            </a:r>
            <a:r>
              <a:rPr lang="en-US" dirty="0" smtClean="0"/>
              <a:t> </a:t>
            </a:r>
          </a:p>
          <a:p>
            <a:r>
              <a:rPr kumimoji="1" lang="en-US" sz="1200" b="0" i="0" kern="1200" dirty="0" smtClean="0">
                <a:solidFill>
                  <a:schemeClr val="tx1"/>
                </a:solidFill>
                <a:effectLst/>
                <a:latin typeface="Angsana New" pitchFamily="18" charset="-34"/>
                <a:ea typeface="+mn-ea"/>
                <a:cs typeface="Angsana New" pitchFamily="18" charset="-34"/>
              </a:rPr>
              <a:t>The difference is how you supply arguments to the function you're calling. apply takes an array, call takes individual arguments.</a:t>
            </a:r>
          </a:p>
          <a:p>
            <a:endParaRPr kumimoji="1" lang="en-US" sz="1200" b="0" i="0" kern="1200" dirty="0">
              <a:solidFill>
                <a:schemeClr val="tx1"/>
              </a:solidFill>
              <a:effectLst/>
              <a:latin typeface="Angsana New" pitchFamily="18" charset="-34"/>
              <a:ea typeface="+mn-ea"/>
              <a:cs typeface="Angsana New" pitchFamily="18" charset="-34"/>
            </a:endParaRPr>
          </a:p>
        </p:txBody>
      </p:sp>
      <p:sp>
        <p:nvSpPr>
          <p:cNvPr id="4" name="Slide Number Placeholder 3"/>
          <p:cNvSpPr>
            <a:spLocks noGrp="1"/>
          </p:cNvSpPr>
          <p:nvPr>
            <p:ph type="sldNum" sz="quarter" idx="10"/>
          </p:nvPr>
        </p:nvSpPr>
        <p:spPr/>
        <p:txBody>
          <a:bodyPr/>
          <a:lstStyle/>
          <a:p>
            <a:fld id="{2883A512-31E0-4C96-A663-0022934B4BF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629484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3" indent="0" algn="l" defTabSz="914400" rtl="0" eaLnBrk="0" fontAlgn="base" latinLnBrk="0" hangingPunct="0">
              <a:lnSpc>
                <a:spcPct val="100000"/>
              </a:lnSpc>
              <a:spcBef>
                <a:spcPct val="30000"/>
              </a:spcBef>
              <a:spcAft>
                <a:spcPct val="0"/>
              </a:spcAft>
              <a:buClrTx/>
              <a:buSzTx/>
              <a:buFontTx/>
              <a:buNone/>
              <a:tabLst/>
              <a:defRPr/>
            </a:pPr>
            <a:r>
              <a:rPr lang="th-TH" sz="2800" dirty="0" smtClean="0">
                <a:ea typeface="+mn-ea"/>
              </a:rPr>
              <a:t>สามารถเพิ่มวัตถุใน</a:t>
            </a:r>
            <a:r>
              <a:rPr lang="en-US" sz="2800" dirty="0" smtClean="0">
                <a:ea typeface="+mn-ea"/>
              </a:rPr>
              <a:t> inheritance hierarchy</a:t>
            </a:r>
          </a:p>
          <a:p>
            <a:pPr marL="0" marR="0" lvl="3" indent="0" algn="l" defTabSz="914400" rtl="0" eaLnBrk="0" fontAlgn="base" latinLnBrk="0" hangingPunct="0">
              <a:lnSpc>
                <a:spcPct val="100000"/>
              </a:lnSpc>
              <a:spcBef>
                <a:spcPct val="30000"/>
              </a:spcBef>
              <a:spcAft>
                <a:spcPct val="0"/>
              </a:spcAft>
              <a:buClrTx/>
              <a:buSzTx/>
              <a:buFontTx/>
              <a:buNone/>
              <a:tabLst/>
              <a:defRPr/>
            </a:pPr>
            <a:endParaRPr lang="en-US" sz="2800" dirty="0" smtClean="0">
              <a:ea typeface="+mn-ea"/>
            </a:endParaRPr>
          </a:p>
          <a:p>
            <a:r>
              <a:rPr kumimoji="1" lang="en-US" sz="1200" b="0" i="0" kern="1200" cap="all" dirty="0" smtClean="0">
                <a:solidFill>
                  <a:schemeClr val="tx1"/>
                </a:solidFill>
                <a:effectLst/>
                <a:latin typeface="Angsana New" pitchFamily="18" charset="-34"/>
                <a:ea typeface="+mn-ea"/>
                <a:cs typeface="Angsana New" pitchFamily="18" charset="-34"/>
              </a:rPr>
              <a:t>PROTOTYPES &amp; INHERITANCE</a:t>
            </a:r>
          </a:p>
          <a:p>
            <a:r>
              <a:rPr kumimoji="1" lang="en-US" sz="1200" b="0" i="0" kern="1200" dirty="0" smtClean="0">
                <a:solidFill>
                  <a:schemeClr val="tx1"/>
                </a:solidFill>
                <a:effectLst/>
                <a:latin typeface="Angsana New" pitchFamily="18" charset="-34"/>
                <a:ea typeface="+mn-ea"/>
                <a:cs typeface="Angsana New" pitchFamily="18" charset="-34"/>
              </a:rPr>
              <a:t>You can define methods on your </a:t>
            </a:r>
            <a:r>
              <a:rPr kumimoji="1" lang="en-US" sz="1200" b="0" i="0" kern="1200" dirty="0" err="1" smtClean="0">
                <a:solidFill>
                  <a:schemeClr val="tx1"/>
                </a:solidFill>
                <a:effectLst/>
                <a:latin typeface="Angsana New" pitchFamily="18" charset="-34"/>
                <a:ea typeface="+mn-ea"/>
                <a:cs typeface="Angsana New" pitchFamily="18" charset="-34"/>
              </a:rPr>
              <a:t>Javascript</a:t>
            </a:r>
            <a:r>
              <a:rPr kumimoji="1" lang="en-US" sz="1200" b="0" i="0" kern="1200" dirty="0" smtClean="0">
                <a:solidFill>
                  <a:schemeClr val="tx1"/>
                </a:solidFill>
                <a:effectLst/>
                <a:latin typeface="Angsana New" pitchFamily="18" charset="-34"/>
                <a:ea typeface="+mn-ea"/>
                <a:cs typeface="Angsana New" pitchFamily="18" charset="-34"/>
              </a:rPr>
              <a:t> objects using the object's prototype, which is another object that defines properties and methods for the object.</a:t>
            </a:r>
          </a:p>
          <a:p>
            <a:r>
              <a:rPr kumimoji="1" lang="en-US" sz="1200" b="0" i="0" kern="1200" dirty="0" smtClean="0">
                <a:solidFill>
                  <a:schemeClr val="tx1"/>
                </a:solidFill>
                <a:effectLst/>
                <a:latin typeface="Angsana New" pitchFamily="18" charset="-34"/>
                <a:ea typeface="+mn-ea"/>
                <a:cs typeface="Angsana New" pitchFamily="18" charset="-34"/>
              </a:rPr>
              <a:t>Put this in your &lt;script&gt; tag:</a:t>
            </a:r>
          </a:p>
          <a:p>
            <a:r>
              <a:rPr kumimoji="1" lang="en-US" sz="1200" i="1" kern="1200" dirty="0" smtClean="0">
                <a:solidFill>
                  <a:schemeClr val="tx1"/>
                </a:solidFill>
                <a:effectLst/>
                <a:latin typeface="Angsana New" pitchFamily="18" charset="-34"/>
                <a:ea typeface="+mn-ea"/>
                <a:cs typeface="Angsana New" pitchFamily="18" charset="-34"/>
              </a:rPr>
              <a:t>// this is the constructor for a Friend object</a:t>
            </a:r>
            <a:r>
              <a:rPr lang="en-US" dirty="0" smtClean="0"/>
              <a:t> </a:t>
            </a:r>
          </a:p>
          <a:p>
            <a:r>
              <a:rPr kumimoji="1" lang="en-US" sz="1200" b="1" kern="1200" dirty="0" smtClean="0">
                <a:solidFill>
                  <a:schemeClr val="tx1"/>
                </a:solidFill>
                <a:effectLst/>
                <a:latin typeface="Angsana New" pitchFamily="18" charset="-34"/>
                <a:ea typeface="+mn-ea"/>
                <a:cs typeface="Angsana New" pitchFamily="18" charset="-34"/>
              </a:rPr>
              <a:t>	function</a:t>
            </a:r>
            <a:r>
              <a:rPr lang="en-US" dirty="0" smtClean="0">
                <a:effectLst/>
              </a:rPr>
              <a:t> </a:t>
            </a:r>
            <a:r>
              <a:rPr kumimoji="1" lang="en-US" sz="1200" b="0" kern="1200" dirty="0" smtClean="0">
                <a:solidFill>
                  <a:schemeClr val="tx1"/>
                </a:solidFill>
                <a:effectLst/>
                <a:latin typeface="Angsana New" pitchFamily="18" charset="-34"/>
                <a:ea typeface="+mn-ea"/>
                <a:cs typeface="Angsana New" pitchFamily="18" charset="-34"/>
              </a:rPr>
              <a:t>Friend</a:t>
            </a:r>
            <a:r>
              <a:rPr lang="en-US" dirty="0" smtClean="0">
                <a:effectLst/>
              </a:rPr>
              <a:t> (age, sex, location) {</a:t>
            </a:r>
            <a:r>
              <a:rPr lang="en-US" dirty="0" smtClean="0"/>
              <a:t> </a:t>
            </a:r>
            <a:r>
              <a:rPr kumimoji="1" lang="en-US" sz="1200" b="1" kern="1200" dirty="0" err="1" smtClean="0">
                <a:solidFill>
                  <a:schemeClr val="tx1"/>
                </a:solidFill>
                <a:effectLst/>
                <a:latin typeface="Angsana New" pitchFamily="18" charset="-34"/>
                <a:ea typeface="+mn-ea"/>
                <a:cs typeface="Angsana New" pitchFamily="18" charset="-34"/>
              </a:rPr>
              <a:t>this</a:t>
            </a:r>
            <a:r>
              <a:rPr lang="en-US" dirty="0" err="1" smtClean="0"/>
              <a:t>.age</a:t>
            </a:r>
            <a:r>
              <a:rPr lang="en-US" dirty="0" smtClean="0"/>
              <a:t> = age; </a:t>
            </a:r>
            <a:r>
              <a:rPr kumimoji="1" lang="en-US" sz="1200" b="1" kern="1200" dirty="0" err="1" smtClean="0">
                <a:solidFill>
                  <a:schemeClr val="tx1"/>
                </a:solidFill>
                <a:effectLst/>
                <a:latin typeface="Angsana New" pitchFamily="18" charset="-34"/>
                <a:ea typeface="+mn-ea"/>
                <a:cs typeface="Angsana New" pitchFamily="18" charset="-34"/>
              </a:rPr>
              <a:t>this</a:t>
            </a:r>
            <a:r>
              <a:rPr lang="en-US" dirty="0" err="1" smtClean="0"/>
              <a:t>.sex</a:t>
            </a:r>
            <a:r>
              <a:rPr lang="en-US" dirty="0" smtClean="0"/>
              <a:t> = sex; </a:t>
            </a:r>
            <a:r>
              <a:rPr kumimoji="1" lang="en-US" sz="1200" b="1" kern="1200" dirty="0" err="1" smtClean="0">
                <a:solidFill>
                  <a:schemeClr val="tx1"/>
                </a:solidFill>
                <a:effectLst/>
                <a:latin typeface="Angsana New" pitchFamily="18" charset="-34"/>
                <a:ea typeface="+mn-ea"/>
                <a:cs typeface="Angsana New" pitchFamily="18" charset="-34"/>
              </a:rPr>
              <a:t>this</a:t>
            </a:r>
            <a:r>
              <a:rPr lang="en-US" dirty="0" err="1" smtClean="0"/>
              <a:t>.location</a:t>
            </a:r>
            <a:r>
              <a:rPr lang="en-US" dirty="0" smtClean="0"/>
              <a:t> = location; } </a:t>
            </a:r>
          </a:p>
          <a:p>
            <a:r>
              <a:rPr kumimoji="1" lang="en-US" sz="1200" i="1" kern="1200" dirty="0" smtClean="0">
                <a:solidFill>
                  <a:schemeClr val="tx1"/>
                </a:solidFill>
                <a:effectLst/>
                <a:latin typeface="Angsana New" pitchFamily="18" charset="-34"/>
                <a:ea typeface="+mn-ea"/>
                <a:cs typeface="Angsana New" pitchFamily="18" charset="-34"/>
              </a:rPr>
              <a:t>// let's define a method for Friend; the prototype is just an object</a:t>
            </a:r>
            <a:r>
              <a:rPr lang="en-US" dirty="0" smtClean="0"/>
              <a:t> </a:t>
            </a:r>
          </a:p>
          <a:p>
            <a:r>
              <a:rPr lang="en-US" dirty="0" smtClean="0"/>
              <a:t>	</a:t>
            </a:r>
            <a:r>
              <a:rPr lang="en-US" dirty="0" err="1" smtClean="0"/>
              <a:t>Friend.prototype</a:t>
            </a:r>
            <a:r>
              <a:rPr lang="en-US" dirty="0" smtClean="0"/>
              <a:t> = { info : </a:t>
            </a:r>
            <a:r>
              <a:rPr kumimoji="1" lang="en-US" sz="1200" b="1" kern="1200" dirty="0" smtClean="0">
                <a:solidFill>
                  <a:schemeClr val="tx1"/>
                </a:solidFill>
                <a:effectLst/>
                <a:latin typeface="Angsana New" pitchFamily="18" charset="-34"/>
                <a:ea typeface="+mn-ea"/>
                <a:cs typeface="Angsana New" pitchFamily="18" charset="-34"/>
              </a:rPr>
              <a:t>function</a:t>
            </a:r>
            <a:r>
              <a:rPr lang="en-US" dirty="0" smtClean="0">
                <a:effectLst/>
              </a:rPr>
              <a:t> () {</a:t>
            </a:r>
            <a:r>
              <a:rPr lang="en-US" dirty="0" smtClean="0"/>
              <a:t> </a:t>
            </a:r>
            <a:r>
              <a:rPr kumimoji="1" lang="en-US" sz="1200" b="1" kern="1200" dirty="0" smtClean="0">
                <a:solidFill>
                  <a:schemeClr val="tx1"/>
                </a:solidFill>
                <a:effectLst/>
                <a:latin typeface="Angsana New" pitchFamily="18" charset="-34"/>
                <a:ea typeface="+mn-ea"/>
                <a:cs typeface="Angsana New" pitchFamily="18" charset="-34"/>
              </a:rPr>
              <a:t>return</a:t>
            </a:r>
            <a:r>
              <a:rPr lang="en-US" dirty="0" smtClean="0"/>
              <a:t> </a:t>
            </a:r>
            <a:r>
              <a:rPr kumimoji="1" lang="en-US" sz="1200" b="1" kern="1200" dirty="0" err="1" smtClean="0">
                <a:solidFill>
                  <a:schemeClr val="tx1"/>
                </a:solidFill>
                <a:effectLst/>
                <a:latin typeface="Angsana New" pitchFamily="18" charset="-34"/>
                <a:ea typeface="+mn-ea"/>
                <a:cs typeface="Angsana New" pitchFamily="18" charset="-34"/>
              </a:rPr>
              <a:t>this</a:t>
            </a:r>
            <a:r>
              <a:rPr lang="en-US" dirty="0" err="1" smtClean="0"/>
              <a:t>.age</a:t>
            </a:r>
            <a:r>
              <a:rPr lang="en-US" dirty="0" smtClean="0"/>
              <a:t> + </a:t>
            </a:r>
            <a:r>
              <a:rPr kumimoji="1" lang="en-US" sz="1200" kern="1200" dirty="0" smtClean="0">
                <a:solidFill>
                  <a:schemeClr val="tx1"/>
                </a:solidFill>
                <a:effectLst/>
                <a:latin typeface="Angsana New" pitchFamily="18" charset="-34"/>
                <a:ea typeface="+mn-ea"/>
                <a:cs typeface="Angsana New" pitchFamily="18" charset="-34"/>
              </a:rPr>
              <a:t>"/"</a:t>
            </a:r>
            <a:r>
              <a:rPr lang="en-US" dirty="0" smtClean="0"/>
              <a:t> + </a:t>
            </a:r>
            <a:r>
              <a:rPr kumimoji="1" lang="en-US" sz="1200" b="1" kern="1200" dirty="0" err="1" smtClean="0">
                <a:solidFill>
                  <a:schemeClr val="tx1"/>
                </a:solidFill>
                <a:effectLst/>
                <a:latin typeface="Angsana New" pitchFamily="18" charset="-34"/>
                <a:ea typeface="+mn-ea"/>
                <a:cs typeface="Angsana New" pitchFamily="18" charset="-34"/>
              </a:rPr>
              <a:t>this</a:t>
            </a:r>
            <a:r>
              <a:rPr lang="en-US" dirty="0" err="1" smtClean="0"/>
              <a:t>.sex</a:t>
            </a:r>
            <a:r>
              <a:rPr lang="en-US" dirty="0" smtClean="0"/>
              <a:t> + </a:t>
            </a:r>
            <a:r>
              <a:rPr kumimoji="1" lang="en-US" sz="1200" kern="1200" dirty="0" smtClean="0">
                <a:solidFill>
                  <a:schemeClr val="tx1"/>
                </a:solidFill>
                <a:effectLst/>
                <a:latin typeface="Angsana New" pitchFamily="18" charset="-34"/>
                <a:ea typeface="+mn-ea"/>
                <a:cs typeface="Angsana New" pitchFamily="18" charset="-34"/>
              </a:rPr>
              <a:t>"/"</a:t>
            </a:r>
            <a:r>
              <a:rPr lang="en-US" dirty="0" smtClean="0"/>
              <a:t> + </a:t>
            </a:r>
            <a:r>
              <a:rPr kumimoji="1" lang="en-US" sz="1200" b="1" kern="1200" dirty="0" err="1" smtClean="0">
                <a:solidFill>
                  <a:schemeClr val="tx1"/>
                </a:solidFill>
                <a:effectLst/>
                <a:latin typeface="Angsana New" pitchFamily="18" charset="-34"/>
                <a:ea typeface="+mn-ea"/>
                <a:cs typeface="Angsana New" pitchFamily="18" charset="-34"/>
              </a:rPr>
              <a:t>this</a:t>
            </a:r>
            <a:r>
              <a:rPr lang="en-US" dirty="0" err="1" smtClean="0"/>
              <a:t>.location</a:t>
            </a:r>
            <a:r>
              <a:rPr lang="en-US" dirty="0" smtClean="0"/>
              <a:t>; } }; </a:t>
            </a:r>
          </a:p>
          <a:p>
            <a:r>
              <a:rPr kumimoji="1" lang="en-US" sz="1200" b="1" kern="1200" dirty="0" smtClean="0">
                <a:solidFill>
                  <a:schemeClr val="tx1"/>
                </a:solidFill>
                <a:effectLst/>
                <a:latin typeface="Angsana New" pitchFamily="18" charset="-34"/>
                <a:ea typeface="+mn-ea"/>
                <a:cs typeface="Angsana New" pitchFamily="18" charset="-34"/>
              </a:rPr>
              <a:t>	</a:t>
            </a:r>
            <a:r>
              <a:rPr kumimoji="1" lang="en-US" sz="1200" b="1" kern="1200" dirty="0" err="1" smtClean="0">
                <a:solidFill>
                  <a:schemeClr val="tx1"/>
                </a:solidFill>
                <a:effectLst/>
                <a:latin typeface="Angsana New" pitchFamily="18" charset="-34"/>
                <a:ea typeface="+mn-ea"/>
                <a:cs typeface="Angsana New" pitchFamily="18" charset="-34"/>
              </a:rPr>
              <a:t>var</a:t>
            </a:r>
            <a:r>
              <a:rPr lang="en-US" dirty="0" smtClean="0"/>
              <a:t> </a:t>
            </a:r>
            <a:r>
              <a:rPr lang="en-US" dirty="0" err="1" smtClean="0"/>
              <a:t>pusheen</a:t>
            </a:r>
            <a:r>
              <a:rPr lang="en-US" dirty="0" smtClean="0"/>
              <a:t> = </a:t>
            </a:r>
            <a:r>
              <a:rPr kumimoji="1" lang="en-US" sz="1200" b="1" kern="1200" dirty="0" smtClean="0">
                <a:solidFill>
                  <a:schemeClr val="tx1"/>
                </a:solidFill>
                <a:effectLst/>
                <a:latin typeface="Angsana New" pitchFamily="18" charset="-34"/>
                <a:ea typeface="+mn-ea"/>
                <a:cs typeface="Angsana New" pitchFamily="18" charset="-34"/>
              </a:rPr>
              <a:t>new</a:t>
            </a:r>
            <a:r>
              <a:rPr lang="en-US" dirty="0" smtClean="0"/>
              <a:t> Friend(</a:t>
            </a:r>
            <a:r>
              <a:rPr kumimoji="1" lang="en-US" sz="1200" kern="1200" dirty="0" smtClean="0">
                <a:solidFill>
                  <a:schemeClr val="tx1"/>
                </a:solidFill>
                <a:effectLst/>
                <a:latin typeface="Angsana New" pitchFamily="18" charset="-34"/>
                <a:ea typeface="+mn-ea"/>
                <a:cs typeface="Angsana New" pitchFamily="18" charset="-34"/>
              </a:rPr>
              <a:t>"</a:t>
            </a:r>
            <a:r>
              <a:rPr kumimoji="1" lang="en-US" sz="1200" kern="1200" dirty="0" err="1" smtClean="0">
                <a:solidFill>
                  <a:schemeClr val="tx1"/>
                </a:solidFill>
                <a:effectLst/>
                <a:latin typeface="Angsana New" pitchFamily="18" charset="-34"/>
                <a:ea typeface="+mn-ea"/>
                <a:cs typeface="Angsana New" pitchFamily="18" charset="-34"/>
              </a:rPr>
              <a:t>Pusheen</a:t>
            </a:r>
            <a:r>
              <a:rPr kumimoji="1" lang="en-US" sz="1200" kern="1200" dirty="0" smtClean="0">
                <a:solidFill>
                  <a:schemeClr val="tx1"/>
                </a:solidFill>
                <a:effectLst/>
                <a:latin typeface="Angsana New" pitchFamily="18" charset="-34"/>
                <a:ea typeface="+mn-ea"/>
                <a:cs typeface="Angsana New" pitchFamily="18" charset="-34"/>
              </a:rPr>
              <a:t>"</a:t>
            </a:r>
            <a:r>
              <a:rPr lang="en-US" dirty="0" smtClean="0"/>
              <a:t>, </a:t>
            </a:r>
            <a:r>
              <a:rPr kumimoji="1" lang="en-US" sz="1200" kern="1200" dirty="0" smtClean="0">
                <a:solidFill>
                  <a:schemeClr val="tx1"/>
                </a:solidFill>
                <a:effectLst/>
                <a:latin typeface="Angsana New" pitchFamily="18" charset="-34"/>
                <a:ea typeface="+mn-ea"/>
                <a:cs typeface="Angsana New" pitchFamily="18" charset="-34"/>
              </a:rPr>
              <a:t>6</a:t>
            </a:r>
            <a:r>
              <a:rPr lang="en-US" dirty="0" smtClean="0"/>
              <a:t>, </a:t>
            </a:r>
            <a:r>
              <a:rPr kumimoji="1" lang="en-US" sz="1200" kern="1200" dirty="0" smtClean="0">
                <a:solidFill>
                  <a:schemeClr val="tx1"/>
                </a:solidFill>
                <a:effectLst/>
                <a:latin typeface="Angsana New" pitchFamily="18" charset="-34"/>
                <a:ea typeface="+mn-ea"/>
                <a:cs typeface="Angsana New" pitchFamily="18" charset="-34"/>
              </a:rPr>
              <a:t>"Providence"</a:t>
            </a:r>
            <a:r>
              <a:rPr lang="en-US" dirty="0" smtClean="0"/>
              <a:t>); </a:t>
            </a:r>
          </a:p>
          <a:p>
            <a:r>
              <a:rPr lang="en-US" dirty="0" smtClean="0"/>
              <a:t>	console.log(pusheen.info()); </a:t>
            </a:r>
          </a:p>
          <a:p>
            <a:r>
              <a:rPr kumimoji="1" lang="en-US" sz="1200" b="0" i="0" kern="1200" dirty="0" err="1" smtClean="0">
                <a:solidFill>
                  <a:schemeClr val="tx1"/>
                </a:solidFill>
                <a:effectLst/>
                <a:latin typeface="Angsana New" pitchFamily="18" charset="-34"/>
                <a:ea typeface="+mn-ea"/>
                <a:cs typeface="Angsana New" pitchFamily="18" charset="-34"/>
              </a:rPr>
              <a:t>Javascript</a:t>
            </a:r>
            <a:r>
              <a:rPr kumimoji="1" lang="en-US" sz="1200" b="0" i="0" kern="1200" dirty="0" smtClean="0">
                <a:solidFill>
                  <a:schemeClr val="tx1"/>
                </a:solidFill>
                <a:effectLst/>
                <a:latin typeface="Angsana New" pitchFamily="18" charset="-34"/>
                <a:ea typeface="+mn-ea"/>
                <a:cs typeface="Angsana New" pitchFamily="18" charset="-34"/>
              </a:rPr>
              <a:t> doesn't do </a:t>
            </a:r>
            <a:r>
              <a:rPr kumimoji="1" lang="en-US" sz="1200" b="0" i="0" kern="1200" dirty="0" err="1" smtClean="0">
                <a:solidFill>
                  <a:schemeClr val="tx1"/>
                </a:solidFill>
                <a:effectLst/>
                <a:latin typeface="Angsana New" pitchFamily="18" charset="-34"/>
                <a:ea typeface="+mn-ea"/>
                <a:cs typeface="Angsana New" pitchFamily="18" charset="-34"/>
              </a:rPr>
              <a:t>inheritence</a:t>
            </a:r>
            <a:r>
              <a:rPr kumimoji="1" lang="en-US" sz="1200" b="0" i="0" kern="1200" dirty="0" smtClean="0">
                <a:solidFill>
                  <a:schemeClr val="tx1"/>
                </a:solidFill>
                <a:effectLst/>
                <a:latin typeface="Angsana New" pitchFamily="18" charset="-34"/>
                <a:ea typeface="+mn-ea"/>
                <a:cs typeface="Angsana New" pitchFamily="18" charset="-34"/>
              </a:rPr>
              <a:t> the same way C/Java/Python/Ruby does (classically). It uses </a:t>
            </a:r>
            <a:r>
              <a:rPr kumimoji="1" lang="en-US" sz="1200" b="0" i="1" kern="1200" dirty="0" smtClean="0">
                <a:solidFill>
                  <a:schemeClr val="tx1"/>
                </a:solidFill>
                <a:effectLst/>
                <a:latin typeface="Angsana New" pitchFamily="18" charset="-34"/>
                <a:ea typeface="+mn-ea"/>
                <a:cs typeface="Angsana New" pitchFamily="18" charset="-34"/>
              </a:rPr>
              <a:t>prototypical</a:t>
            </a:r>
            <a:r>
              <a:rPr kumimoji="1" lang="en-US" sz="1200" b="0" i="0" kern="1200" dirty="0" smtClean="0">
                <a:solidFill>
                  <a:schemeClr val="tx1"/>
                </a:solidFill>
                <a:effectLst/>
                <a:latin typeface="Angsana New" pitchFamily="18" charset="-34"/>
                <a:ea typeface="+mn-ea"/>
                <a:cs typeface="Angsana New" pitchFamily="18" charset="-34"/>
              </a:rPr>
              <a:t> inheritance. It looks a little bit confusing (considering there's no inherits or extends keyword. There aren't even classes! But it's actually a really simple concept: when you call a method on an object, </a:t>
            </a:r>
            <a:r>
              <a:rPr kumimoji="1" lang="en-US" sz="1200" b="0" i="0" kern="1200" dirty="0" err="1" smtClean="0">
                <a:solidFill>
                  <a:schemeClr val="tx1"/>
                </a:solidFill>
                <a:effectLst/>
                <a:latin typeface="Angsana New" pitchFamily="18" charset="-34"/>
                <a:ea typeface="+mn-ea"/>
                <a:cs typeface="Angsana New" pitchFamily="18" charset="-34"/>
              </a:rPr>
              <a:t>Javascript</a:t>
            </a:r>
            <a:r>
              <a:rPr kumimoji="1" lang="en-US" sz="1200" b="0" i="0" kern="1200" dirty="0" smtClean="0">
                <a:solidFill>
                  <a:schemeClr val="tx1"/>
                </a:solidFill>
                <a:effectLst/>
                <a:latin typeface="Angsana New" pitchFamily="18" charset="-34"/>
                <a:ea typeface="+mn-ea"/>
                <a:cs typeface="Angsana New" pitchFamily="18" charset="-34"/>
              </a:rPr>
              <a:t> goes up that object's prototype chain (its parents' prototypes) looking for a method with that name. While that sounds a lot like classical </a:t>
            </a:r>
            <a:r>
              <a:rPr kumimoji="1" lang="en-US" sz="1200" b="0" i="0" kern="1200" dirty="0" err="1" smtClean="0">
                <a:solidFill>
                  <a:schemeClr val="tx1"/>
                </a:solidFill>
                <a:effectLst/>
                <a:latin typeface="Angsana New" pitchFamily="18" charset="-34"/>
                <a:ea typeface="+mn-ea"/>
                <a:cs typeface="Angsana New" pitchFamily="18" charset="-34"/>
              </a:rPr>
              <a:t>inheritence</a:t>
            </a:r>
            <a:r>
              <a:rPr kumimoji="1" lang="en-US" sz="1200" b="0" i="0" kern="1200" dirty="0" smtClean="0">
                <a:solidFill>
                  <a:schemeClr val="tx1"/>
                </a:solidFill>
                <a:effectLst/>
                <a:latin typeface="Angsana New" pitchFamily="18" charset="-34"/>
                <a:ea typeface="+mn-ea"/>
                <a:cs typeface="Angsana New" pitchFamily="18" charset="-34"/>
              </a:rPr>
              <a:t>, it's actually a lot simpler, since it doesn't require any classes or interfaces.</a:t>
            </a:r>
          </a:p>
          <a:p>
            <a:r>
              <a:rPr kumimoji="1" lang="en-US" sz="1200" b="0" i="0" kern="1200" dirty="0" smtClean="0">
                <a:solidFill>
                  <a:schemeClr val="tx1"/>
                </a:solidFill>
                <a:effectLst/>
                <a:latin typeface="Angsana New" pitchFamily="18" charset="-34"/>
                <a:ea typeface="+mn-ea"/>
                <a:cs typeface="Angsana New" pitchFamily="18" charset="-34"/>
              </a:rPr>
              <a:t>You don't really need multiple </a:t>
            </a:r>
            <a:r>
              <a:rPr kumimoji="1" lang="en-US" sz="1200" b="0" i="0" kern="1200" dirty="0" err="1" smtClean="0">
                <a:solidFill>
                  <a:schemeClr val="tx1"/>
                </a:solidFill>
                <a:effectLst/>
                <a:latin typeface="Angsana New" pitchFamily="18" charset="-34"/>
                <a:ea typeface="+mn-ea"/>
                <a:cs typeface="Angsana New" pitchFamily="18" charset="-34"/>
              </a:rPr>
              <a:t>inheritence</a:t>
            </a:r>
            <a:r>
              <a:rPr kumimoji="1" lang="en-US" sz="1200" b="0" i="0" kern="1200" dirty="0" smtClean="0">
                <a:solidFill>
                  <a:schemeClr val="tx1"/>
                </a:solidFill>
                <a:effectLst/>
                <a:latin typeface="Angsana New" pitchFamily="18" charset="-34"/>
                <a:ea typeface="+mn-ea"/>
                <a:cs typeface="Angsana New" pitchFamily="18" charset="-34"/>
              </a:rPr>
              <a:t> since you can inherit from any list of prototypes in any order you want; they don't have to implement the same methods! Try this out:</a:t>
            </a:r>
          </a:p>
          <a:p>
            <a:r>
              <a:rPr kumimoji="1" lang="en-US" sz="1200" b="0" i="0" kern="1200" dirty="0" smtClean="0">
                <a:solidFill>
                  <a:schemeClr val="tx1"/>
                </a:solidFill>
                <a:effectLst/>
                <a:latin typeface="Angsana New" pitchFamily="18" charset="-34"/>
                <a:ea typeface="+mn-ea"/>
                <a:cs typeface="Angsana New" pitchFamily="18" charset="-34"/>
              </a:rPr>
              <a:t>So what if we want to create an object that inherits from Friend, say, a </a:t>
            </a:r>
            <a:r>
              <a:rPr kumimoji="1" lang="en-US" sz="1200" b="0" i="0" kern="1200" dirty="0" err="1" smtClean="0">
                <a:solidFill>
                  <a:schemeClr val="tx1"/>
                </a:solidFill>
                <a:effectLst/>
                <a:latin typeface="Angsana New" pitchFamily="18" charset="-34"/>
                <a:ea typeface="+mn-ea"/>
                <a:cs typeface="Angsana New" pitchFamily="18" charset="-34"/>
              </a:rPr>
              <a:t>CyberFriend</a:t>
            </a:r>
            <a:r>
              <a:rPr kumimoji="1" lang="en-US" sz="1200" b="0" i="0" kern="1200" dirty="0" smtClean="0">
                <a:solidFill>
                  <a:schemeClr val="tx1"/>
                </a:solidFill>
                <a:effectLst/>
                <a:latin typeface="Angsana New" pitchFamily="18" charset="-34"/>
                <a:ea typeface="+mn-ea"/>
                <a:cs typeface="Angsana New" pitchFamily="18" charset="-34"/>
              </a:rPr>
              <a:t>? Since we're working with Functions, calling the super-object is as easy as calling a function with the context (this) set to our new object:</a:t>
            </a:r>
          </a:p>
          <a:p>
            <a:r>
              <a:rPr kumimoji="1" lang="en-US" sz="1200" b="1" kern="1200" dirty="0" smtClean="0">
                <a:solidFill>
                  <a:schemeClr val="tx1"/>
                </a:solidFill>
                <a:effectLst/>
                <a:latin typeface="Angsana New" pitchFamily="18" charset="-34"/>
                <a:ea typeface="+mn-ea"/>
                <a:cs typeface="Angsana New" pitchFamily="18" charset="-34"/>
              </a:rPr>
              <a:t>	function</a:t>
            </a:r>
            <a:r>
              <a:rPr lang="en-US" dirty="0" smtClean="0">
                <a:effectLst/>
              </a:rPr>
              <a:t> </a:t>
            </a:r>
            <a:r>
              <a:rPr kumimoji="1" lang="en-US" sz="1200" b="0" kern="1200" dirty="0" err="1" smtClean="0">
                <a:solidFill>
                  <a:schemeClr val="tx1"/>
                </a:solidFill>
                <a:effectLst/>
                <a:latin typeface="Angsana New" pitchFamily="18" charset="-34"/>
                <a:ea typeface="+mn-ea"/>
                <a:cs typeface="Angsana New" pitchFamily="18" charset="-34"/>
              </a:rPr>
              <a:t>CyberFriend</a:t>
            </a:r>
            <a:r>
              <a:rPr lang="en-US" dirty="0" smtClean="0">
                <a:effectLst/>
              </a:rPr>
              <a:t> (age, sex, location, screenname) {</a:t>
            </a:r>
            <a:r>
              <a:rPr lang="en-US" dirty="0" smtClean="0"/>
              <a:t> </a:t>
            </a:r>
          </a:p>
          <a:p>
            <a:r>
              <a:rPr lang="en-US" dirty="0" smtClean="0"/>
              <a:t>		</a:t>
            </a:r>
            <a:r>
              <a:rPr lang="en-US" dirty="0" err="1" smtClean="0"/>
              <a:t>Friend.call</a:t>
            </a:r>
            <a:r>
              <a:rPr lang="en-US" dirty="0" smtClean="0"/>
              <a:t>(</a:t>
            </a:r>
            <a:r>
              <a:rPr kumimoji="1" lang="en-US" sz="1200" b="1" kern="1200" dirty="0" smtClean="0">
                <a:solidFill>
                  <a:schemeClr val="tx1"/>
                </a:solidFill>
                <a:effectLst/>
                <a:latin typeface="Angsana New" pitchFamily="18" charset="-34"/>
                <a:ea typeface="+mn-ea"/>
                <a:cs typeface="Angsana New" pitchFamily="18" charset="-34"/>
              </a:rPr>
              <a:t>this</a:t>
            </a:r>
            <a:r>
              <a:rPr lang="en-US" dirty="0" smtClean="0"/>
              <a:t>, age, sex, location); </a:t>
            </a:r>
            <a:r>
              <a:rPr kumimoji="1" lang="en-US" sz="1200" i="1" kern="1200" dirty="0" smtClean="0">
                <a:solidFill>
                  <a:schemeClr val="tx1"/>
                </a:solidFill>
                <a:effectLst/>
                <a:latin typeface="Angsana New" pitchFamily="18" charset="-34"/>
                <a:ea typeface="+mn-ea"/>
                <a:cs typeface="Angsana New" pitchFamily="18" charset="-34"/>
              </a:rPr>
              <a:t>// call the parent (like super() in Java)</a:t>
            </a:r>
            <a:r>
              <a:rPr lang="en-US" dirty="0" smtClean="0"/>
              <a:t> </a:t>
            </a:r>
          </a:p>
          <a:p>
            <a:r>
              <a:rPr kumimoji="1" lang="en-US" sz="1200" b="1" kern="1200" dirty="0" smtClean="0">
                <a:solidFill>
                  <a:schemeClr val="tx1"/>
                </a:solidFill>
                <a:effectLst/>
                <a:latin typeface="Angsana New" pitchFamily="18" charset="-34"/>
                <a:ea typeface="+mn-ea"/>
                <a:cs typeface="Angsana New" pitchFamily="18" charset="-34"/>
              </a:rPr>
              <a:t>		</a:t>
            </a:r>
            <a:r>
              <a:rPr kumimoji="1" lang="en-US" sz="1200" b="1" kern="1200" dirty="0" err="1" smtClean="0">
                <a:solidFill>
                  <a:schemeClr val="tx1"/>
                </a:solidFill>
                <a:effectLst/>
                <a:latin typeface="Angsana New" pitchFamily="18" charset="-34"/>
                <a:ea typeface="+mn-ea"/>
                <a:cs typeface="Angsana New" pitchFamily="18" charset="-34"/>
              </a:rPr>
              <a:t>this</a:t>
            </a:r>
            <a:r>
              <a:rPr lang="en-US" dirty="0" err="1" smtClean="0"/>
              <a:t>.screenname</a:t>
            </a:r>
            <a:r>
              <a:rPr lang="en-US" dirty="0" smtClean="0"/>
              <a:t> = screenname; </a:t>
            </a:r>
          </a:p>
          <a:p>
            <a:r>
              <a:rPr lang="en-US" dirty="0" smtClean="0"/>
              <a:t>	}</a:t>
            </a:r>
          </a:p>
          <a:p>
            <a:endParaRPr kumimoji="1" lang="en-US" sz="1200" b="0" i="0" kern="1200" dirty="0" smtClean="0">
              <a:solidFill>
                <a:schemeClr val="tx1"/>
              </a:solidFill>
              <a:effectLst/>
              <a:latin typeface="Angsana New" pitchFamily="18" charset="-34"/>
              <a:ea typeface="+mn-ea"/>
              <a:cs typeface="Angsana New" pitchFamily="18" charset="-34"/>
            </a:endParaRPr>
          </a:p>
          <a:p>
            <a:r>
              <a:rPr kumimoji="1" lang="en-US" sz="1200" b="0" i="0" kern="1200" dirty="0" smtClean="0">
                <a:solidFill>
                  <a:schemeClr val="tx1"/>
                </a:solidFill>
                <a:effectLst/>
                <a:latin typeface="Angsana New" pitchFamily="18" charset="-34"/>
                <a:ea typeface="+mn-ea"/>
                <a:cs typeface="Angsana New" pitchFamily="18" charset="-34"/>
              </a:rPr>
              <a:t>Now we want to set </a:t>
            </a:r>
            <a:r>
              <a:rPr kumimoji="1" lang="en-US" sz="1200" b="0" i="0" kern="1200" dirty="0" err="1" smtClean="0">
                <a:solidFill>
                  <a:schemeClr val="tx1"/>
                </a:solidFill>
                <a:effectLst/>
                <a:latin typeface="Angsana New" pitchFamily="18" charset="-34"/>
                <a:ea typeface="+mn-ea"/>
                <a:cs typeface="Angsana New" pitchFamily="18" charset="-34"/>
              </a:rPr>
              <a:t>CyberFriend's</a:t>
            </a:r>
            <a:r>
              <a:rPr kumimoji="1" lang="en-US" sz="1200" b="0" i="0" kern="1200" dirty="0" smtClean="0">
                <a:solidFill>
                  <a:schemeClr val="tx1"/>
                </a:solidFill>
                <a:effectLst/>
                <a:latin typeface="Angsana New" pitchFamily="18" charset="-34"/>
                <a:ea typeface="+mn-ea"/>
                <a:cs typeface="Angsana New" pitchFamily="18" charset="-34"/>
              </a:rPr>
              <a:t> prototype to an instance of Friend's prototype. We don't want to use Friend's prototype directly because then we'd be messing with Friend. So we create a dummy function with a blank constructor so we can instantiate a </a:t>
            </a:r>
            <a:r>
              <a:rPr kumimoji="1" lang="en-US" sz="1200" b="0" i="0" kern="1200" dirty="0" err="1" smtClean="0">
                <a:solidFill>
                  <a:schemeClr val="tx1"/>
                </a:solidFill>
                <a:effectLst/>
                <a:latin typeface="Angsana New" pitchFamily="18" charset="-34"/>
                <a:ea typeface="+mn-ea"/>
                <a:cs typeface="Angsana New" pitchFamily="18" charset="-34"/>
              </a:rPr>
              <a:t>newFriend</a:t>
            </a:r>
            <a:r>
              <a:rPr kumimoji="1" lang="en-US" sz="1200" b="0" i="0" kern="1200" dirty="0" smtClean="0">
                <a:solidFill>
                  <a:schemeClr val="tx1"/>
                </a:solidFill>
                <a:effectLst/>
                <a:latin typeface="Angsana New" pitchFamily="18" charset="-34"/>
                <a:ea typeface="+mn-ea"/>
                <a:cs typeface="Angsana New" pitchFamily="18" charset="-34"/>
              </a:rPr>
              <a:t> prototype:</a:t>
            </a:r>
            <a:endParaRPr kumimoji="1" lang="en-US" sz="1200" b="1" kern="1200" dirty="0" smtClean="0">
              <a:solidFill>
                <a:schemeClr val="tx1"/>
              </a:solidFill>
              <a:effectLst/>
              <a:latin typeface="Angsana New" pitchFamily="18" charset="-34"/>
              <a:ea typeface="+mn-ea"/>
              <a:cs typeface="Angsana New" pitchFamily="18" charset="-34"/>
            </a:endParaRPr>
          </a:p>
          <a:p>
            <a:r>
              <a:rPr kumimoji="1" lang="en-US" sz="1200" b="1" kern="1200" dirty="0" smtClean="0">
                <a:solidFill>
                  <a:schemeClr val="tx1"/>
                </a:solidFill>
                <a:effectLst/>
                <a:latin typeface="Angsana New" pitchFamily="18" charset="-34"/>
                <a:ea typeface="+mn-ea"/>
                <a:cs typeface="Angsana New" pitchFamily="18" charset="-34"/>
              </a:rPr>
              <a:t>	function</a:t>
            </a:r>
            <a:r>
              <a:rPr lang="en-US" dirty="0" smtClean="0">
                <a:effectLst/>
              </a:rPr>
              <a:t> </a:t>
            </a:r>
            <a:r>
              <a:rPr kumimoji="1" lang="en-US" sz="1200" b="0" kern="1200" dirty="0" smtClean="0">
                <a:solidFill>
                  <a:schemeClr val="tx1"/>
                </a:solidFill>
                <a:effectLst/>
                <a:latin typeface="Angsana New" pitchFamily="18" charset="-34"/>
                <a:ea typeface="+mn-ea"/>
                <a:cs typeface="Angsana New" pitchFamily="18" charset="-34"/>
              </a:rPr>
              <a:t>dummy</a:t>
            </a:r>
            <a:r>
              <a:rPr lang="en-US" dirty="0" smtClean="0">
                <a:effectLst/>
              </a:rPr>
              <a:t>() {</a:t>
            </a:r>
            <a:r>
              <a:rPr lang="en-US" dirty="0" smtClean="0"/>
              <a:t>}; </a:t>
            </a:r>
            <a:r>
              <a:rPr kumimoji="1" lang="en-US" sz="1200" i="1" kern="1200" dirty="0" smtClean="0">
                <a:solidFill>
                  <a:schemeClr val="tx1"/>
                </a:solidFill>
                <a:effectLst/>
                <a:latin typeface="Angsana New" pitchFamily="18" charset="-34"/>
                <a:ea typeface="+mn-ea"/>
                <a:cs typeface="Angsana New" pitchFamily="18" charset="-34"/>
              </a:rPr>
              <a:t>// blank function</a:t>
            </a:r>
            <a:r>
              <a:rPr lang="en-US" dirty="0" smtClean="0"/>
              <a:t> </a:t>
            </a:r>
          </a:p>
          <a:p>
            <a:r>
              <a:rPr lang="en-US" dirty="0" smtClean="0"/>
              <a:t>	</a:t>
            </a:r>
            <a:r>
              <a:rPr lang="en-US" dirty="0" err="1" smtClean="0"/>
              <a:t>dummy.prototype</a:t>
            </a:r>
            <a:r>
              <a:rPr lang="en-US" dirty="0" smtClean="0"/>
              <a:t> = </a:t>
            </a:r>
            <a:r>
              <a:rPr lang="en-US" dirty="0" err="1" smtClean="0"/>
              <a:t>Friend.prototype</a:t>
            </a:r>
            <a:r>
              <a:rPr lang="en-US" dirty="0" smtClean="0"/>
              <a:t>; </a:t>
            </a:r>
          </a:p>
          <a:p>
            <a:r>
              <a:rPr lang="en-US" dirty="0" smtClean="0"/>
              <a:t>	</a:t>
            </a:r>
            <a:r>
              <a:rPr lang="en-US" dirty="0" err="1" smtClean="0"/>
              <a:t>CyberFriend.prototype</a:t>
            </a:r>
            <a:r>
              <a:rPr lang="en-US" dirty="0" smtClean="0"/>
              <a:t> = </a:t>
            </a:r>
            <a:r>
              <a:rPr kumimoji="1" lang="en-US" sz="1200" b="1" kern="1200" dirty="0" smtClean="0">
                <a:solidFill>
                  <a:schemeClr val="tx1"/>
                </a:solidFill>
                <a:effectLst/>
                <a:latin typeface="Angsana New" pitchFamily="18" charset="-34"/>
                <a:ea typeface="+mn-ea"/>
                <a:cs typeface="Angsana New" pitchFamily="18" charset="-34"/>
              </a:rPr>
              <a:t>new</a:t>
            </a:r>
            <a:r>
              <a:rPr lang="en-US" dirty="0" smtClean="0"/>
              <a:t> dummy(); </a:t>
            </a:r>
            <a:r>
              <a:rPr kumimoji="1" lang="en-US" sz="1200" i="1" kern="1200" dirty="0" smtClean="0">
                <a:solidFill>
                  <a:schemeClr val="tx1"/>
                </a:solidFill>
                <a:effectLst/>
                <a:latin typeface="Angsana New" pitchFamily="18" charset="-34"/>
                <a:ea typeface="+mn-ea"/>
                <a:cs typeface="Angsana New" pitchFamily="18" charset="-34"/>
              </a:rPr>
              <a:t>// a new instance of the prototype</a:t>
            </a:r>
            <a:r>
              <a:rPr lang="en-US" dirty="0" smtClean="0"/>
              <a:t> </a:t>
            </a:r>
          </a:p>
          <a:p>
            <a:r>
              <a:rPr lang="en-US" dirty="0" smtClean="0"/>
              <a:t>	</a:t>
            </a:r>
            <a:r>
              <a:rPr lang="en-US" dirty="0" err="1" smtClean="0"/>
              <a:t>CyberFriend.prototype.constructor</a:t>
            </a:r>
            <a:r>
              <a:rPr lang="en-US" dirty="0" smtClean="0"/>
              <a:t> = </a:t>
            </a:r>
            <a:r>
              <a:rPr lang="en-US" dirty="0" err="1" smtClean="0"/>
              <a:t>CyberFriend</a:t>
            </a:r>
            <a:r>
              <a:rPr lang="en-US" dirty="0" smtClean="0"/>
              <a:t>; </a:t>
            </a:r>
            <a:r>
              <a:rPr kumimoji="1" lang="en-US" sz="1200" i="1" kern="1200" dirty="0" smtClean="0">
                <a:solidFill>
                  <a:schemeClr val="tx1"/>
                </a:solidFill>
                <a:effectLst/>
                <a:latin typeface="Angsana New" pitchFamily="18" charset="-34"/>
                <a:ea typeface="+mn-ea"/>
                <a:cs typeface="Angsana New" pitchFamily="18" charset="-34"/>
              </a:rPr>
              <a:t>// that's the function that the new keyword calls</a:t>
            </a:r>
            <a:r>
              <a:rPr lang="en-US" dirty="0" smtClean="0"/>
              <a:t> </a:t>
            </a:r>
          </a:p>
          <a:p>
            <a:r>
              <a:rPr kumimoji="1" lang="en-US" sz="1200" b="0" i="0" kern="1200" dirty="0" smtClean="0">
                <a:solidFill>
                  <a:schemeClr val="tx1"/>
                </a:solidFill>
                <a:effectLst/>
                <a:latin typeface="Angsana New" pitchFamily="18" charset="-34"/>
                <a:ea typeface="+mn-ea"/>
                <a:cs typeface="Angsana New" pitchFamily="18" charset="-34"/>
              </a:rPr>
              <a:t>Nice! Now we've got a </a:t>
            </a:r>
            <a:r>
              <a:rPr kumimoji="1" lang="en-US" sz="1200" b="0" i="0" kern="1200" dirty="0" err="1" smtClean="0">
                <a:solidFill>
                  <a:schemeClr val="tx1"/>
                </a:solidFill>
                <a:effectLst/>
                <a:latin typeface="Angsana New" pitchFamily="18" charset="-34"/>
                <a:ea typeface="+mn-ea"/>
                <a:cs typeface="Angsana New" pitchFamily="18" charset="-34"/>
              </a:rPr>
              <a:t>CyberFriend</a:t>
            </a:r>
            <a:r>
              <a:rPr kumimoji="1" lang="en-US" sz="1200" b="0" i="0" kern="1200" dirty="0" smtClean="0">
                <a:solidFill>
                  <a:schemeClr val="tx1"/>
                </a:solidFill>
                <a:effectLst/>
                <a:latin typeface="Angsana New" pitchFamily="18" charset="-34"/>
                <a:ea typeface="+mn-ea"/>
                <a:cs typeface="Angsana New" pitchFamily="18" charset="-34"/>
              </a:rPr>
              <a:t> using it's constructor but Friend's prototype. How do we add new methods? Just define them on the prototype object:</a:t>
            </a:r>
          </a:p>
          <a:p>
            <a:r>
              <a:rPr lang="en-US" dirty="0" smtClean="0"/>
              <a:t>	</a:t>
            </a:r>
            <a:r>
              <a:rPr lang="en-US" dirty="0" err="1" smtClean="0"/>
              <a:t>CyberFriend.prototype.profile</a:t>
            </a:r>
            <a:r>
              <a:rPr lang="en-US" dirty="0" smtClean="0"/>
              <a:t> = </a:t>
            </a:r>
            <a:r>
              <a:rPr kumimoji="1" lang="en-US" sz="1200" b="1" kern="1200" dirty="0" smtClean="0">
                <a:solidFill>
                  <a:schemeClr val="tx1"/>
                </a:solidFill>
                <a:effectLst/>
                <a:latin typeface="Angsana New" pitchFamily="18" charset="-34"/>
                <a:ea typeface="+mn-ea"/>
                <a:cs typeface="Angsana New" pitchFamily="18" charset="-34"/>
              </a:rPr>
              <a:t>function</a:t>
            </a:r>
            <a:r>
              <a:rPr lang="en-US" dirty="0" smtClean="0">
                <a:effectLst/>
              </a:rPr>
              <a:t> () {</a:t>
            </a:r>
            <a:r>
              <a:rPr lang="en-US" dirty="0" smtClean="0"/>
              <a:t> </a:t>
            </a:r>
            <a:r>
              <a:rPr kumimoji="1" lang="en-US" sz="1200" b="1" kern="1200" dirty="0" smtClean="0">
                <a:solidFill>
                  <a:schemeClr val="tx1"/>
                </a:solidFill>
                <a:effectLst/>
                <a:latin typeface="Angsana New" pitchFamily="18" charset="-34"/>
                <a:ea typeface="+mn-ea"/>
                <a:cs typeface="Angsana New" pitchFamily="18" charset="-34"/>
              </a:rPr>
              <a:t>return</a:t>
            </a:r>
            <a:r>
              <a:rPr lang="en-US" dirty="0" smtClean="0"/>
              <a:t> </a:t>
            </a:r>
            <a:r>
              <a:rPr kumimoji="1" lang="en-US" sz="1200" b="1" kern="1200" dirty="0" smtClean="0">
                <a:solidFill>
                  <a:schemeClr val="tx1"/>
                </a:solidFill>
                <a:effectLst/>
                <a:latin typeface="Angsana New" pitchFamily="18" charset="-34"/>
                <a:ea typeface="+mn-ea"/>
                <a:cs typeface="Angsana New" pitchFamily="18" charset="-34"/>
              </a:rPr>
              <a:t>this</a:t>
            </a:r>
            <a:r>
              <a:rPr lang="en-US" dirty="0" smtClean="0"/>
              <a:t>.info() + </a:t>
            </a:r>
            <a:r>
              <a:rPr kumimoji="1" lang="en-US" sz="1200" kern="1200" dirty="0" smtClean="0">
                <a:solidFill>
                  <a:schemeClr val="tx1"/>
                </a:solidFill>
                <a:effectLst/>
                <a:latin typeface="Angsana New" pitchFamily="18" charset="-34"/>
                <a:ea typeface="+mn-ea"/>
                <a:cs typeface="Angsana New" pitchFamily="18" charset="-34"/>
              </a:rPr>
              <a:t>"/"</a:t>
            </a:r>
            <a:r>
              <a:rPr lang="en-US" dirty="0" smtClean="0"/>
              <a:t> + </a:t>
            </a:r>
            <a:r>
              <a:rPr kumimoji="1" lang="en-US" sz="1200" b="1" kern="1200" dirty="0" err="1" smtClean="0">
                <a:solidFill>
                  <a:schemeClr val="tx1"/>
                </a:solidFill>
                <a:effectLst/>
                <a:latin typeface="Angsana New" pitchFamily="18" charset="-34"/>
                <a:ea typeface="+mn-ea"/>
                <a:cs typeface="Angsana New" pitchFamily="18" charset="-34"/>
              </a:rPr>
              <a:t>this</a:t>
            </a:r>
            <a:r>
              <a:rPr lang="en-US" dirty="0" err="1" smtClean="0"/>
              <a:t>.screenname</a:t>
            </a:r>
            <a:r>
              <a:rPr lang="en-US" dirty="0" smtClean="0"/>
              <a:t>; } </a:t>
            </a:r>
          </a:p>
          <a:p>
            <a:r>
              <a:rPr kumimoji="1" lang="en-US" sz="1200" b="0" i="0" kern="1200" dirty="0" smtClean="0">
                <a:solidFill>
                  <a:schemeClr val="tx1"/>
                </a:solidFill>
                <a:effectLst/>
                <a:latin typeface="Angsana New" pitchFamily="18" charset="-34"/>
                <a:ea typeface="+mn-ea"/>
                <a:cs typeface="Angsana New" pitchFamily="18" charset="-34"/>
              </a:rPr>
              <a:t>Now if you've been following along, you should be able to do this:</a:t>
            </a:r>
          </a:p>
          <a:p>
            <a:r>
              <a:rPr kumimoji="1" lang="en-US" sz="1200" b="1" kern="1200" dirty="0" smtClean="0">
                <a:solidFill>
                  <a:schemeClr val="tx1"/>
                </a:solidFill>
                <a:effectLst/>
                <a:latin typeface="Angsana New" pitchFamily="18" charset="-34"/>
                <a:ea typeface="+mn-ea"/>
                <a:cs typeface="Angsana New" pitchFamily="18" charset="-34"/>
              </a:rPr>
              <a:t>	</a:t>
            </a:r>
            <a:r>
              <a:rPr kumimoji="1" lang="en-US" sz="1200" b="1" kern="1200" dirty="0" err="1" smtClean="0">
                <a:solidFill>
                  <a:schemeClr val="tx1"/>
                </a:solidFill>
                <a:effectLst/>
                <a:latin typeface="Angsana New" pitchFamily="18" charset="-34"/>
                <a:ea typeface="+mn-ea"/>
                <a:cs typeface="Angsana New" pitchFamily="18" charset="-34"/>
              </a:rPr>
              <a:t>var</a:t>
            </a:r>
            <a:r>
              <a:rPr lang="en-US" dirty="0" smtClean="0"/>
              <a:t> </a:t>
            </a:r>
            <a:r>
              <a:rPr lang="en-US" dirty="0" err="1" smtClean="0"/>
              <a:t>myCyberBuddy</a:t>
            </a:r>
            <a:r>
              <a:rPr lang="en-US" dirty="0" smtClean="0"/>
              <a:t> = </a:t>
            </a:r>
            <a:r>
              <a:rPr kumimoji="1" lang="en-US" sz="1200" b="1" kern="1200" dirty="0" smtClean="0">
                <a:solidFill>
                  <a:schemeClr val="tx1"/>
                </a:solidFill>
                <a:effectLst/>
                <a:latin typeface="Angsana New" pitchFamily="18" charset="-34"/>
                <a:ea typeface="+mn-ea"/>
                <a:cs typeface="Angsana New" pitchFamily="18" charset="-34"/>
              </a:rPr>
              <a:t>new</a:t>
            </a:r>
            <a:r>
              <a:rPr lang="en-US" dirty="0" smtClean="0"/>
              <a:t> </a:t>
            </a:r>
            <a:r>
              <a:rPr lang="en-US" dirty="0" err="1" smtClean="0"/>
              <a:t>CyberFriend</a:t>
            </a:r>
            <a:r>
              <a:rPr lang="en-US" dirty="0" smtClean="0"/>
              <a:t>(</a:t>
            </a:r>
            <a:r>
              <a:rPr kumimoji="1" lang="en-US" sz="1200" kern="1200" dirty="0" smtClean="0">
                <a:solidFill>
                  <a:schemeClr val="tx1"/>
                </a:solidFill>
                <a:effectLst/>
                <a:latin typeface="Angsana New" pitchFamily="18" charset="-34"/>
                <a:ea typeface="+mn-ea"/>
                <a:cs typeface="Angsana New" pitchFamily="18" charset="-34"/>
              </a:rPr>
              <a:t>19</a:t>
            </a:r>
            <a:r>
              <a:rPr lang="en-US" dirty="0" smtClean="0"/>
              <a:t>, </a:t>
            </a:r>
            <a:r>
              <a:rPr kumimoji="1" lang="en-US" sz="1200" kern="1200" dirty="0" smtClean="0">
                <a:solidFill>
                  <a:schemeClr val="tx1"/>
                </a:solidFill>
                <a:effectLst/>
                <a:latin typeface="Angsana New" pitchFamily="18" charset="-34"/>
                <a:ea typeface="+mn-ea"/>
                <a:cs typeface="Angsana New" pitchFamily="18" charset="-34"/>
              </a:rPr>
              <a:t>"P"</a:t>
            </a:r>
            <a:r>
              <a:rPr lang="en-US" dirty="0" smtClean="0"/>
              <a:t>, </a:t>
            </a:r>
            <a:r>
              <a:rPr kumimoji="1" lang="en-US" sz="1200" kern="1200" dirty="0" smtClean="0">
                <a:solidFill>
                  <a:schemeClr val="tx1"/>
                </a:solidFill>
                <a:effectLst/>
                <a:latin typeface="Angsana New" pitchFamily="18" charset="-34"/>
                <a:ea typeface="+mn-ea"/>
                <a:cs typeface="Angsana New" pitchFamily="18" charset="-34"/>
              </a:rPr>
              <a:t>"Cyberspace"</a:t>
            </a:r>
            <a:r>
              <a:rPr lang="en-US" dirty="0" smtClean="0"/>
              <a:t>, </a:t>
            </a:r>
            <a:r>
              <a:rPr kumimoji="1" lang="en-US" sz="1200" kern="1200" dirty="0" smtClean="0">
                <a:solidFill>
                  <a:schemeClr val="tx1"/>
                </a:solidFill>
                <a:effectLst/>
                <a:latin typeface="Angsana New" pitchFamily="18" charset="-34"/>
                <a:ea typeface="+mn-ea"/>
                <a:cs typeface="Angsana New" pitchFamily="18" charset="-34"/>
              </a:rPr>
              <a:t>"kevinm1tn1k"</a:t>
            </a:r>
            <a:r>
              <a:rPr lang="en-US" dirty="0" smtClean="0"/>
              <a:t>); </a:t>
            </a:r>
          </a:p>
          <a:p>
            <a:r>
              <a:rPr lang="en-US" dirty="0" smtClean="0"/>
              <a:t>	$display.html(</a:t>
            </a:r>
            <a:r>
              <a:rPr lang="en-US" dirty="0" err="1" smtClean="0"/>
              <a:t>myCyberBuddy.profile</a:t>
            </a:r>
            <a:r>
              <a:rPr lang="en-US" dirty="0" smtClean="0"/>
              <a:t>()); </a:t>
            </a:r>
          </a:p>
          <a:p>
            <a:r>
              <a:rPr kumimoji="1" lang="en-US" sz="1200" b="0" i="0" kern="1200" dirty="0" smtClean="0">
                <a:solidFill>
                  <a:schemeClr val="tx1"/>
                </a:solidFill>
                <a:effectLst/>
                <a:latin typeface="Angsana New" pitchFamily="18" charset="-34"/>
                <a:ea typeface="+mn-ea"/>
                <a:cs typeface="Angsana New" pitchFamily="18" charset="-34"/>
              </a:rPr>
              <a:t>This can get pretty confusing and might be worth reading twice.</a:t>
            </a:r>
          </a:p>
          <a:p>
            <a:pPr marL="0" marR="0" lvl="3" indent="0" algn="l" defTabSz="914400" rtl="0" eaLnBrk="0" fontAlgn="base" latinLnBrk="0" hangingPunct="0">
              <a:lnSpc>
                <a:spcPct val="100000"/>
              </a:lnSpc>
              <a:spcBef>
                <a:spcPct val="30000"/>
              </a:spcBef>
              <a:spcAft>
                <a:spcPct val="0"/>
              </a:spcAft>
              <a:buClrTx/>
              <a:buSzTx/>
              <a:buFontTx/>
              <a:buNone/>
              <a:tabLst/>
              <a:defRPr/>
            </a:pPr>
            <a:endParaRPr lang="en-US" sz="2800" dirty="0" smtClean="0">
              <a:ea typeface="+mn-ea"/>
            </a:endParaRPr>
          </a:p>
        </p:txBody>
      </p:sp>
      <p:sp>
        <p:nvSpPr>
          <p:cNvPr id="4" name="Slide Number Placeholder 3"/>
          <p:cNvSpPr>
            <a:spLocks noGrp="1"/>
          </p:cNvSpPr>
          <p:nvPr>
            <p:ph type="sldNum" sz="quarter" idx="10"/>
          </p:nvPr>
        </p:nvSpPr>
        <p:spPr/>
        <p:txBody>
          <a:bodyPr/>
          <a:lstStyle/>
          <a:p>
            <a:fld id="{2883A512-31E0-4C96-A663-0022934B4BF6}" type="slidenum">
              <a:rPr lang="en-US" smtClean="0">
                <a:solidFill>
                  <a:prstClr val="black"/>
                </a:solidFill>
              </a:rPr>
              <a:pPr/>
              <a:t>8</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 </a:t>
            </a:r>
            <a:r>
              <a:rPr lang="en-US" dirty="0" err="1" smtClean="0"/>
              <a:t>overriden</a:t>
            </a:r>
            <a:r>
              <a:rPr lang="en-US" dirty="0" smtClean="0"/>
              <a:t> </a:t>
            </a:r>
            <a:r>
              <a:rPr lang="en-US" dirty="0" err="1" smtClean="0"/>
              <a:t>toString</a:t>
            </a:r>
            <a:r>
              <a:rPr lang="en-US" dirty="0" smtClean="0"/>
              <a:t> of Object</a:t>
            </a:r>
          </a:p>
          <a:p>
            <a:r>
              <a:rPr lang="en-US" dirty="0" smtClean="0"/>
              <a:t>   </a:t>
            </a:r>
            <a:r>
              <a:rPr lang="en-US" dirty="0" err="1" smtClean="0"/>
              <a:t>this.toString</a:t>
            </a:r>
            <a:r>
              <a:rPr lang="en-US" dirty="0" smtClean="0"/>
              <a:t> = function() {</a:t>
            </a:r>
          </a:p>
          <a:p>
            <a:r>
              <a:rPr lang="en-US" dirty="0" smtClean="0"/>
              <a:t>	return </a:t>
            </a:r>
            <a:r>
              <a:rPr lang="en-US" dirty="0" err="1" smtClean="0"/>
              <a:t>Object.prototype.toString.call</a:t>
            </a:r>
            <a:r>
              <a:rPr lang="en-US" dirty="0" smtClean="0"/>
              <a:t>(this) + " " + </a:t>
            </a:r>
            <a:r>
              <a:rPr lang="en-US" dirty="0" err="1" smtClean="0"/>
              <a:t>this.title</a:t>
            </a:r>
            <a:r>
              <a:rPr lang="en-US" dirty="0" smtClean="0"/>
              <a:t> + " " + </a:t>
            </a:r>
            <a:r>
              <a:rPr lang="en-US" dirty="0" err="1" smtClean="0"/>
              <a:t>this.price</a:t>
            </a:r>
            <a:r>
              <a:rPr lang="en-US" dirty="0" smtClean="0"/>
              <a:t>;</a:t>
            </a:r>
          </a:p>
          <a:p>
            <a:r>
              <a:rPr lang="en-US" dirty="0" smtClean="0"/>
              <a:t>   }</a:t>
            </a:r>
          </a:p>
          <a:p>
            <a:r>
              <a:rPr lang="th-TH" dirty="0" smtClean="0"/>
              <a:t>การแปลง</a:t>
            </a:r>
            <a:r>
              <a:rPr lang="th-TH" baseline="0" dirty="0" smtClean="0"/>
              <a:t> </a:t>
            </a:r>
            <a:r>
              <a:rPr lang="en-US" baseline="0" dirty="0" smtClean="0"/>
              <a:t>Object </a:t>
            </a:r>
            <a:r>
              <a:rPr lang="th-TH" baseline="0" dirty="0" smtClean="0"/>
              <a:t>เป็น </a:t>
            </a:r>
            <a:r>
              <a:rPr lang="en-US" baseline="0" dirty="0" smtClean="0"/>
              <a:t>String </a:t>
            </a:r>
            <a:r>
              <a:rPr lang="th-TH" baseline="0" dirty="0" smtClean="0"/>
              <a:t>ใช้ </a:t>
            </a:r>
            <a:r>
              <a:rPr lang="en-US" baseline="0" dirty="0" err="1" smtClean="0"/>
              <a:t>JSON.stringify</a:t>
            </a:r>
            <a:r>
              <a:rPr lang="en-US" baseline="0" dirty="0" smtClean="0"/>
              <a:t>() </a:t>
            </a:r>
            <a:r>
              <a:rPr lang="th-TH" baseline="0" dirty="0" smtClean="0"/>
              <a:t>เช่น</a:t>
            </a:r>
            <a:r>
              <a:rPr lang="en-US" baseline="0" dirty="0" smtClean="0"/>
              <a:t> </a:t>
            </a:r>
            <a:r>
              <a:rPr lang="en-US" baseline="0" dirty="0" err="1" smtClean="0"/>
              <a:t>var</a:t>
            </a:r>
            <a:r>
              <a:rPr lang="en-US" baseline="0" dirty="0" smtClean="0"/>
              <a:t> </a:t>
            </a:r>
            <a:r>
              <a:rPr lang="en-US" baseline="0" dirty="0" err="1" smtClean="0"/>
              <a:t>obj</a:t>
            </a:r>
            <a:r>
              <a:rPr lang="en-US" baseline="0" dirty="0" smtClean="0"/>
              <a:t> = {</a:t>
            </a:r>
            <a:r>
              <a:rPr lang="en-US" baseline="0" dirty="0" err="1" smtClean="0"/>
              <a:t>name:"Mike</a:t>
            </a:r>
            <a:r>
              <a:rPr lang="en-US" baseline="0" dirty="0" smtClean="0"/>
              <a:t>", age:9}; </a:t>
            </a:r>
            <a:r>
              <a:rPr lang="en-US" baseline="0" dirty="0" err="1" smtClean="0"/>
              <a:t>var</a:t>
            </a:r>
            <a:r>
              <a:rPr lang="en-US" baseline="0" dirty="0" smtClean="0"/>
              <a:t> </a:t>
            </a:r>
            <a:r>
              <a:rPr lang="en-US" baseline="0" dirty="0" err="1" smtClean="0"/>
              <a:t>str</a:t>
            </a:r>
            <a:r>
              <a:rPr lang="en-US" baseline="0" dirty="0" smtClean="0"/>
              <a:t> =</a:t>
            </a:r>
            <a:r>
              <a:rPr lang="th-TH" baseline="0" dirty="0" smtClean="0"/>
              <a:t> </a:t>
            </a:r>
            <a:r>
              <a:rPr lang="en-US" baseline="0" dirty="0" err="1" smtClean="0"/>
              <a:t>JSON.stringify</a:t>
            </a:r>
            <a:r>
              <a:rPr lang="en-US" baseline="0" dirty="0" smtClean="0"/>
              <a:t>(</a:t>
            </a:r>
            <a:r>
              <a:rPr lang="en-US" baseline="0" dirty="0" err="1" smtClean="0"/>
              <a:t>obj</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th-TH" dirty="0" smtClean="0"/>
              <a:t>การแปลง</a:t>
            </a:r>
            <a:r>
              <a:rPr lang="th-TH" baseline="0" dirty="0" smtClean="0"/>
              <a:t> </a:t>
            </a:r>
            <a:r>
              <a:rPr lang="en-US" baseline="0" dirty="0" smtClean="0"/>
              <a:t>String </a:t>
            </a:r>
            <a:r>
              <a:rPr lang="th-TH" baseline="0" dirty="0" smtClean="0"/>
              <a:t>เป็น </a:t>
            </a:r>
            <a:r>
              <a:rPr lang="en-US" baseline="0" dirty="0" smtClean="0"/>
              <a:t>object </a:t>
            </a:r>
            <a:r>
              <a:rPr lang="th-TH" baseline="0" dirty="0" smtClean="0"/>
              <a:t>ใช้ </a:t>
            </a:r>
            <a:r>
              <a:rPr lang="en-US" baseline="0" dirty="0" err="1" smtClean="0"/>
              <a:t>JSON.parse</a:t>
            </a:r>
            <a:r>
              <a:rPr lang="en-US" baseline="0" dirty="0" smtClean="0"/>
              <a:t>() </a:t>
            </a:r>
            <a:r>
              <a:rPr lang="th-TH" baseline="0" dirty="0" smtClean="0"/>
              <a:t>เช่น</a:t>
            </a:r>
            <a:r>
              <a:rPr lang="en-US" baseline="0" dirty="0" smtClean="0"/>
              <a:t> </a:t>
            </a:r>
            <a:r>
              <a:rPr lang="en-US" baseline="0" dirty="0" err="1" smtClean="0"/>
              <a:t>var</a:t>
            </a:r>
            <a:r>
              <a:rPr lang="en-US" baseline="0" dirty="0" smtClean="0"/>
              <a:t> obj1 = </a:t>
            </a:r>
            <a:r>
              <a:rPr lang="th-TH" baseline="0" dirty="0" smtClean="0"/>
              <a:t> </a:t>
            </a:r>
            <a:r>
              <a:rPr lang="en-US" baseline="0" dirty="0" err="1" smtClean="0"/>
              <a:t>JSON.parse</a:t>
            </a:r>
            <a:r>
              <a:rPr lang="en-US" baseline="0" dirty="0" smtClean="0"/>
              <a:t>(</a:t>
            </a:r>
            <a:r>
              <a:rPr lang="en-US" baseline="0" dirty="0" err="1" smtClean="0"/>
              <a:t>str</a:t>
            </a:r>
            <a:r>
              <a:rPr lang="en-US" baseline="0" dirty="0" smtClean="0"/>
              <a:t>);</a:t>
            </a:r>
          </a:p>
          <a:p>
            <a:endParaRPr lang="th-TH" dirty="0"/>
          </a:p>
        </p:txBody>
      </p:sp>
      <p:sp>
        <p:nvSpPr>
          <p:cNvPr id="4" name="Slide Number Placeholder 3"/>
          <p:cNvSpPr>
            <a:spLocks noGrp="1"/>
          </p:cNvSpPr>
          <p:nvPr>
            <p:ph type="sldNum" sz="quarter" idx="10"/>
          </p:nvPr>
        </p:nvSpPr>
        <p:spPr/>
        <p:txBody>
          <a:bodyPr/>
          <a:lstStyle/>
          <a:p>
            <a:fld id="{2883A512-31E0-4C96-A663-0022934B4BF6}" type="slidenum">
              <a:rPr lang="en-US" smtClean="0">
                <a:solidFill>
                  <a:prstClr val="black"/>
                </a:solidFill>
              </a:rPr>
              <a:pPr/>
              <a:t>9</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3" indent="0" algn="l" defTabSz="914400" rtl="0" eaLnBrk="0" fontAlgn="base" latinLnBrk="0" hangingPunct="0">
              <a:lnSpc>
                <a:spcPct val="100000"/>
              </a:lnSpc>
              <a:spcBef>
                <a:spcPct val="30000"/>
              </a:spcBef>
              <a:spcAft>
                <a:spcPct val="0"/>
              </a:spcAft>
              <a:buClrTx/>
              <a:buSzTx/>
              <a:buFontTx/>
              <a:buNone/>
              <a:tabLst/>
              <a:defRPr/>
            </a:pPr>
            <a:r>
              <a:rPr lang="th-TH" sz="2800" dirty="0" smtClean="0">
                <a:ea typeface="+mn-ea"/>
              </a:rPr>
              <a:t>สามารถเพิ่มวัตถุใน</a:t>
            </a:r>
            <a:r>
              <a:rPr lang="en-US" sz="2800" dirty="0" smtClean="0">
                <a:ea typeface="+mn-ea"/>
              </a:rPr>
              <a:t> inheritance hierarchy</a:t>
            </a:r>
          </a:p>
          <a:p>
            <a:pPr marL="0" marR="0" lvl="3" indent="0" algn="l" defTabSz="914400" rtl="0" eaLnBrk="0" fontAlgn="base" latinLnBrk="0" hangingPunct="0">
              <a:lnSpc>
                <a:spcPct val="100000"/>
              </a:lnSpc>
              <a:spcBef>
                <a:spcPct val="30000"/>
              </a:spcBef>
              <a:spcAft>
                <a:spcPct val="0"/>
              </a:spcAft>
              <a:buClrTx/>
              <a:buSzTx/>
              <a:buFontTx/>
              <a:buNone/>
              <a:tabLst/>
              <a:defRPr/>
            </a:pPr>
            <a:endParaRPr lang="en-US" sz="2800" dirty="0" smtClean="0">
              <a:ea typeface="+mn-ea"/>
            </a:endParaRPr>
          </a:p>
          <a:p>
            <a:r>
              <a:rPr kumimoji="1" lang="en-US" sz="1200" b="0" i="0" kern="1200" cap="all" dirty="0" smtClean="0">
                <a:solidFill>
                  <a:schemeClr val="tx1"/>
                </a:solidFill>
                <a:effectLst/>
                <a:latin typeface="Angsana New" pitchFamily="18" charset="-34"/>
                <a:ea typeface="+mn-ea"/>
                <a:cs typeface="Angsana New" pitchFamily="18" charset="-34"/>
              </a:rPr>
              <a:t>PROTOTYPES &amp; INHERITANCE</a:t>
            </a:r>
          </a:p>
          <a:p>
            <a:r>
              <a:rPr kumimoji="1" lang="en-US" sz="1200" b="0" i="0" kern="1200" dirty="0" smtClean="0">
                <a:solidFill>
                  <a:schemeClr val="tx1"/>
                </a:solidFill>
                <a:effectLst/>
                <a:latin typeface="Angsana New" pitchFamily="18" charset="-34"/>
                <a:ea typeface="+mn-ea"/>
                <a:cs typeface="Angsana New" pitchFamily="18" charset="-34"/>
              </a:rPr>
              <a:t>You can define methods on your </a:t>
            </a:r>
            <a:r>
              <a:rPr kumimoji="1" lang="en-US" sz="1200" b="0" i="0" kern="1200" dirty="0" err="1" smtClean="0">
                <a:solidFill>
                  <a:schemeClr val="tx1"/>
                </a:solidFill>
                <a:effectLst/>
                <a:latin typeface="Angsana New" pitchFamily="18" charset="-34"/>
                <a:ea typeface="+mn-ea"/>
                <a:cs typeface="Angsana New" pitchFamily="18" charset="-34"/>
              </a:rPr>
              <a:t>Javascript</a:t>
            </a:r>
            <a:r>
              <a:rPr kumimoji="1" lang="en-US" sz="1200" b="0" i="0" kern="1200" dirty="0" smtClean="0">
                <a:solidFill>
                  <a:schemeClr val="tx1"/>
                </a:solidFill>
                <a:effectLst/>
                <a:latin typeface="Angsana New" pitchFamily="18" charset="-34"/>
                <a:ea typeface="+mn-ea"/>
                <a:cs typeface="Angsana New" pitchFamily="18" charset="-34"/>
              </a:rPr>
              <a:t> objects using the object's prototype, which is another object that defines properties and methods for the object.</a:t>
            </a:r>
          </a:p>
          <a:p>
            <a:r>
              <a:rPr kumimoji="1" lang="en-US" sz="1200" b="0" i="0" kern="1200" dirty="0" smtClean="0">
                <a:solidFill>
                  <a:schemeClr val="tx1"/>
                </a:solidFill>
                <a:effectLst/>
                <a:latin typeface="Angsana New" pitchFamily="18" charset="-34"/>
                <a:ea typeface="+mn-ea"/>
                <a:cs typeface="Angsana New" pitchFamily="18" charset="-34"/>
              </a:rPr>
              <a:t>Put this in your &lt;script&gt; tag:</a:t>
            </a:r>
          </a:p>
          <a:p>
            <a:r>
              <a:rPr kumimoji="1" lang="en-US" sz="1200" i="1" kern="1200" dirty="0" smtClean="0">
                <a:solidFill>
                  <a:schemeClr val="tx1"/>
                </a:solidFill>
                <a:effectLst/>
                <a:latin typeface="Angsana New" pitchFamily="18" charset="-34"/>
                <a:ea typeface="+mn-ea"/>
                <a:cs typeface="Angsana New" pitchFamily="18" charset="-34"/>
              </a:rPr>
              <a:t>// this is the constructor for a Friend object</a:t>
            </a:r>
            <a:r>
              <a:rPr lang="en-US" dirty="0" smtClean="0"/>
              <a:t> </a:t>
            </a:r>
          </a:p>
          <a:p>
            <a:r>
              <a:rPr kumimoji="1" lang="en-US" sz="1200" b="1" kern="1200" dirty="0" smtClean="0">
                <a:solidFill>
                  <a:schemeClr val="tx1"/>
                </a:solidFill>
                <a:effectLst/>
                <a:latin typeface="Angsana New" pitchFamily="18" charset="-34"/>
                <a:ea typeface="+mn-ea"/>
                <a:cs typeface="Angsana New" pitchFamily="18" charset="-34"/>
              </a:rPr>
              <a:t>	function</a:t>
            </a:r>
            <a:r>
              <a:rPr lang="en-US" dirty="0" smtClean="0">
                <a:effectLst/>
              </a:rPr>
              <a:t> </a:t>
            </a:r>
            <a:r>
              <a:rPr kumimoji="1" lang="en-US" sz="1200" b="0" kern="1200" dirty="0" smtClean="0">
                <a:solidFill>
                  <a:schemeClr val="tx1"/>
                </a:solidFill>
                <a:effectLst/>
                <a:latin typeface="Angsana New" pitchFamily="18" charset="-34"/>
                <a:ea typeface="+mn-ea"/>
                <a:cs typeface="Angsana New" pitchFamily="18" charset="-34"/>
              </a:rPr>
              <a:t>Friend</a:t>
            </a:r>
            <a:r>
              <a:rPr lang="en-US" dirty="0" smtClean="0">
                <a:effectLst/>
              </a:rPr>
              <a:t> (age, sex, location) {</a:t>
            </a:r>
            <a:r>
              <a:rPr lang="en-US" dirty="0" smtClean="0"/>
              <a:t> </a:t>
            </a:r>
            <a:r>
              <a:rPr kumimoji="1" lang="en-US" sz="1200" b="1" kern="1200" dirty="0" err="1" smtClean="0">
                <a:solidFill>
                  <a:schemeClr val="tx1"/>
                </a:solidFill>
                <a:effectLst/>
                <a:latin typeface="Angsana New" pitchFamily="18" charset="-34"/>
                <a:ea typeface="+mn-ea"/>
                <a:cs typeface="Angsana New" pitchFamily="18" charset="-34"/>
              </a:rPr>
              <a:t>this</a:t>
            </a:r>
            <a:r>
              <a:rPr lang="en-US" dirty="0" err="1" smtClean="0"/>
              <a:t>.age</a:t>
            </a:r>
            <a:r>
              <a:rPr lang="en-US" dirty="0" smtClean="0"/>
              <a:t> = age; </a:t>
            </a:r>
            <a:r>
              <a:rPr kumimoji="1" lang="en-US" sz="1200" b="1" kern="1200" dirty="0" err="1" smtClean="0">
                <a:solidFill>
                  <a:schemeClr val="tx1"/>
                </a:solidFill>
                <a:effectLst/>
                <a:latin typeface="Angsana New" pitchFamily="18" charset="-34"/>
                <a:ea typeface="+mn-ea"/>
                <a:cs typeface="Angsana New" pitchFamily="18" charset="-34"/>
              </a:rPr>
              <a:t>this</a:t>
            </a:r>
            <a:r>
              <a:rPr lang="en-US" dirty="0" err="1" smtClean="0"/>
              <a:t>.sex</a:t>
            </a:r>
            <a:r>
              <a:rPr lang="en-US" dirty="0" smtClean="0"/>
              <a:t> = sex; </a:t>
            </a:r>
            <a:r>
              <a:rPr kumimoji="1" lang="en-US" sz="1200" b="1" kern="1200" dirty="0" err="1" smtClean="0">
                <a:solidFill>
                  <a:schemeClr val="tx1"/>
                </a:solidFill>
                <a:effectLst/>
                <a:latin typeface="Angsana New" pitchFamily="18" charset="-34"/>
                <a:ea typeface="+mn-ea"/>
                <a:cs typeface="Angsana New" pitchFamily="18" charset="-34"/>
              </a:rPr>
              <a:t>this</a:t>
            </a:r>
            <a:r>
              <a:rPr lang="en-US" dirty="0" err="1" smtClean="0"/>
              <a:t>.location</a:t>
            </a:r>
            <a:r>
              <a:rPr lang="en-US" dirty="0" smtClean="0"/>
              <a:t> = location; } </a:t>
            </a:r>
          </a:p>
          <a:p>
            <a:r>
              <a:rPr kumimoji="1" lang="en-US" sz="1200" i="1" kern="1200" dirty="0" smtClean="0">
                <a:solidFill>
                  <a:schemeClr val="tx1"/>
                </a:solidFill>
                <a:effectLst/>
                <a:latin typeface="Angsana New" pitchFamily="18" charset="-34"/>
                <a:ea typeface="+mn-ea"/>
                <a:cs typeface="Angsana New" pitchFamily="18" charset="-34"/>
              </a:rPr>
              <a:t>// let's define a method for Friend; the prototype is just an object</a:t>
            </a:r>
            <a:r>
              <a:rPr lang="en-US" dirty="0" smtClean="0"/>
              <a:t> </a:t>
            </a:r>
          </a:p>
          <a:p>
            <a:r>
              <a:rPr lang="en-US" dirty="0" smtClean="0"/>
              <a:t>	</a:t>
            </a:r>
            <a:r>
              <a:rPr lang="en-US" dirty="0" err="1" smtClean="0"/>
              <a:t>Friend.prototype</a:t>
            </a:r>
            <a:r>
              <a:rPr lang="en-US" dirty="0" smtClean="0"/>
              <a:t> = { info : </a:t>
            </a:r>
            <a:r>
              <a:rPr kumimoji="1" lang="en-US" sz="1200" b="1" kern="1200" dirty="0" smtClean="0">
                <a:solidFill>
                  <a:schemeClr val="tx1"/>
                </a:solidFill>
                <a:effectLst/>
                <a:latin typeface="Angsana New" pitchFamily="18" charset="-34"/>
                <a:ea typeface="+mn-ea"/>
                <a:cs typeface="Angsana New" pitchFamily="18" charset="-34"/>
              </a:rPr>
              <a:t>function</a:t>
            </a:r>
            <a:r>
              <a:rPr lang="en-US" dirty="0" smtClean="0">
                <a:effectLst/>
              </a:rPr>
              <a:t> () {</a:t>
            </a:r>
            <a:r>
              <a:rPr lang="en-US" dirty="0" smtClean="0"/>
              <a:t> </a:t>
            </a:r>
            <a:r>
              <a:rPr kumimoji="1" lang="en-US" sz="1200" b="1" kern="1200" dirty="0" smtClean="0">
                <a:solidFill>
                  <a:schemeClr val="tx1"/>
                </a:solidFill>
                <a:effectLst/>
                <a:latin typeface="Angsana New" pitchFamily="18" charset="-34"/>
                <a:ea typeface="+mn-ea"/>
                <a:cs typeface="Angsana New" pitchFamily="18" charset="-34"/>
              </a:rPr>
              <a:t>return</a:t>
            </a:r>
            <a:r>
              <a:rPr lang="en-US" dirty="0" smtClean="0"/>
              <a:t> </a:t>
            </a:r>
            <a:r>
              <a:rPr kumimoji="1" lang="en-US" sz="1200" b="1" kern="1200" dirty="0" err="1" smtClean="0">
                <a:solidFill>
                  <a:schemeClr val="tx1"/>
                </a:solidFill>
                <a:effectLst/>
                <a:latin typeface="Angsana New" pitchFamily="18" charset="-34"/>
                <a:ea typeface="+mn-ea"/>
                <a:cs typeface="Angsana New" pitchFamily="18" charset="-34"/>
              </a:rPr>
              <a:t>this</a:t>
            </a:r>
            <a:r>
              <a:rPr lang="en-US" dirty="0" err="1" smtClean="0"/>
              <a:t>.age</a:t>
            </a:r>
            <a:r>
              <a:rPr lang="en-US" dirty="0" smtClean="0"/>
              <a:t> + </a:t>
            </a:r>
            <a:r>
              <a:rPr kumimoji="1" lang="en-US" sz="1200" kern="1200" dirty="0" smtClean="0">
                <a:solidFill>
                  <a:schemeClr val="tx1"/>
                </a:solidFill>
                <a:effectLst/>
                <a:latin typeface="Angsana New" pitchFamily="18" charset="-34"/>
                <a:ea typeface="+mn-ea"/>
                <a:cs typeface="Angsana New" pitchFamily="18" charset="-34"/>
              </a:rPr>
              <a:t>"/"</a:t>
            </a:r>
            <a:r>
              <a:rPr lang="en-US" dirty="0" smtClean="0"/>
              <a:t> + </a:t>
            </a:r>
            <a:r>
              <a:rPr kumimoji="1" lang="en-US" sz="1200" b="1" kern="1200" dirty="0" err="1" smtClean="0">
                <a:solidFill>
                  <a:schemeClr val="tx1"/>
                </a:solidFill>
                <a:effectLst/>
                <a:latin typeface="Angsana New" pitchFamily="18" charset="-34"/>
                <a:ea typeface="+mn-ea"/>
                <a:cs typeface="Angsana New" pitchFamily="18" charset="-34"/>
              </a:rPr>
              <a:t>this</a:t>
            </a:r>
            <a:r>
              <a:rPr lang="en-US" dirty="0" err="1" smtClean="0"/>
              <a:t>.sex</a:t>
            </a:r>
            <a:r>
              <a:rPr lang="en-US" dirty="0" smtClean="0"/>
              <a:t> + </a:t>
            </a:r>
            <a:r>
              <a:rPr kumimoji="1" lang="en-US" sz="1200" kern="1200" dirty="0" smtClean="0">
                <a:solidFill>
                  <a:schemeClr val="tx1"/>
                </a:solidFill>
                <a:effectLst/>
                <a:latin typeface="Angsana New" pitchFamily="18" charset="-34"/>
                <a:ea typeface="+mn-ea"/>
                <a:cs typeface="Angsana New" pitchFamily="18" charset="-34"/>
              </a:rPr>
              <a:t>"/"</a:t>
            </a:r>
            <a:r>
              <a:rPr lang="en-US" dirty="0" smtClean="0"/>
              <a:t> + </a:t>
            </a:r>
            <a:r>
              <a:rPr kumimoji="1" lang="en-US" sz="1200" b="1" kern="1200" dirty="0" err="1" smtClean="0">
                <a:solidFill>
                  <a:schemeClr val="tx1"/>
                </a:solidFill>
                <a:effectLst/>
                <a:latin typeface="Angsana New" pitchFamily="18" charset="-34"/>
                <a:ea typeface="+mn-ea"/>
                <a:cs typeface="Angsana New" pitchFamily="18" charset="-34"/>
              </a:rPr>
              <a:t>this</a:t>
            </a:r>
            <a:r>
              <a:rPr lang="en-US" dirty="0" err="1" smtClean="0"/>
              <a:t>.location</a:t>
            </a:r>
            <a:r>
              <a:rPr lang="en-US" dirty="0" smtClean="0"/>
              <a:t>; } }; </a:t>
            </a:r>
          </a:p>
          <a:p>
            <a:r>
              <a:rPr kumimoji="1" lang="en-US" sz="1200" b="1" kern="1200" dirty="0" smtClean="0">
                <a:solidFill>
                  <a:schemeClr val="tx1"/>
                </a:solidFill>
                <a:effectLst/>
                <a:latin typeface="Angsana New" pitchFamily="18" charset="-34"/>
                <a:ea typeface="+mn-ea"/>
                <a:cs typeface="Angsana New" pitchFamily="18" charset="-34"/>
              </a:rPr>
              <a:t>	</a:t>
            </a:r>
            <a:r>
              <a:rPr kumimoji="1" lang="en-US" sz="1200" b="1" kern="1200" dirty="0" err="1" smtClean="0">
                <a:solidFill>
                  <a:schemeClr val="tx1"/>
                </a:solidFill>
                <a:effectLst/>
                <a:latin typeface="Angsana New" pitchFamily="18" charset="-34"/>
                <a:ea typeface="+mn-ea"/>
                <a:cs typeface="Angsana New" pitchFamily="18" charset="-34"/>
              </a:rPr>
              <a:t>var</a:t>
            </a:r>
            <a:r>
              <a:rPr lang="en-US" dirty="0" smtClean="0"/>
              <a:t> </a:t>
            </a:r>
            <a:r>
              <a:rPr lang="en-US" dirty="0" err="1" smtClean="0"/>
              <a:t>pusheen</a:t>
            </a:r>
            <a:r>
              <a:rPr lang="en-US" dirty="0" smtClean="0"/>
              <a:t> = </a:t>
            </a:r>
            <a:r>
              <a:rPr kumimoji="1" lang="en-US" sz="1200" b="1" kern="1200" dirty="0" smtClean="0">
                <a:solidFill>
                  <a:schemeClr val="tx1"/>
                </a:solidFill>
                <a:effectLst/>
                <a:latin typeface="Angsana New" pitchFamily="18" charset="-34"/>
                <a:ea typeface="+mn-ea"/>
                <a:cs typeface="Angsana New" pitchFamily="18" charset="-34"/>
              </a:rPr>
              <a:t>new</a:t>
            </a:r>
            <a:r>
              <a:rPr lang="en-US" dirty="0" smtClean="0"/>
              <a:t> Friend(</a:t>
            </a:r>
            <a:r>
              <a:rPr kumimoji="1" lang="en-US" sz="1200" kern="1200" dirty="0" smtClean="0">
                <a:solidFill>
                  <a:schemeClr val="tx1"/>
                </a:solidFill>
                <a:effectLst/>
                <a:latin typeface="Angsana New" pitchFamily="18" charset="-34"/>
                <a:ea typeface="+mn-ea"/>
                <a:cs typeface="Angsana New" pitchFamily="18" charset="-34"/>
              </a:rPr>
              <a:t>"</a:t>
            </a:r>
            <a:r>
              <a:rPr kumimoji="1" lang="en-US" sz="1200" kern="1200" dirty="0" err="1" smtClean="0">
                <a:solidFill>
                  <a:schemeClr val="tx1"/>
                </a:solidFill>
                <a:effectLst/>
                <a:latin typeface="Angsana New" pitchFamily="18" charset="-34"/>
                <a:ea typeface="+mn-ea"/>
                <a:cs typeface="Angsana New" pitchFamily="18" charset="-34"/>
              </a:rPr>
              <a:t>Pusheen</a:t>
            </a:r>
            <a:r>
              <a:rPr kumimoji="1" lang="en-US" sz="1200" kern="1200" dirty="0" smtClean="0">
                <a:solidFill>
                  <a:schemeClr val="tx1"/>
                </a:solidFill>
                <a:effectLst/>
                <a:latin typeface="Angsana New" pitchFamily="18" charset="-34"/>
                <a:ea typeface="+mn-ea"/>
                <a:cs typeface="Angsana New" pitchFamily="18" charset="-34"/>
              </a:rPr>
              <a:t>"</a:t>
            </a:r>
            <a:r>
              <a:rPr lang="en-US" dirty="0" smtClean="0"/>
              <a:t>, </a:t>
            </a:r>
            <a:r>
              <a:rPr kumimoji="1" lang="en-US" sz="1200" kern="1200" dirty="0" smtClean="0">
                <a:solidFill>
                  <a:schemeClr val="tx1"/>
                </a:solidFill>
                <a:effectLst/>
                <a:latin typeface="Angsana New" pitchFamily="18" charset="-34"/>
                <a:ea typeface="+mn-ea"/>
                <a:cs typeface="Angsana New" pitchFamily="18" charset="-34"/>
              </a:rPr>
              <a:t>6</a:t>
            </a:r>
            <a:r>
              <a:rPr lang="en-US" dirty="0" smtClean="0"/>
              <a:t>, </a:t>
            </a:r>
            <a:r>
              <a:rPr kumimoji="1" lang="en-US" sz="1200" kern="1200" dirty="0" smtClean="0">
                <a:solidFill>
                  <a:schemeClr val="tx1"/>
                </a:solidFill>
                <a:effectLst/>
                <a:latin typeface="Angsana New" pitchFamily="18" charset="-34"/>
                <a:ea typeface="+mn-ea"/>
                <a:cs typeface="Angsana New" pitchFamily="18" charset="-34"/>
              </a:rPr>
              <a:t>"Providence"</a:t>
            </a:r>
            <a:r>
              <a:rPr lang="en-US" dirty="0" smtClean="0"/>
              <a:t>); </a:t>
            </a:r>
          </a:p>
          <a:p>
            <a:r>
              <a:rPr lang="en-US" dirty="0" smtClean="0"/>
              <a:t>	console.log(pusheen.info()); </a:t>
            </a:r>
          </a:p>
          <a:p>
            <a:r>
              <a:rPr kumimoji="1" lang="en-US" sz="1200" b="0" i="0" kern="1200" dirty="0" err="1" smtClean="0">
                <a:solidFill>
                  <a:schemeClr val="tx1"/>
                </a:solidFill>
                <a:effectLst/>
                <a:latin typeface="Angsana New" pitchFamily="18" charset="-34"/>
                <a:ea typeface="+mn-ea"/>
                <a:cs typeface="Angsana New" pitchFamily="18" charset="-34"/>
              </a:rPr>
              <a:t>Javascript</a:t>
            </a:r>
            <a:r>
              <a:rPr kumimoji="1" lang="en-US" sz="1200" b="0" i="0" kern="1200" dirty="0" smtClean="0">
                <a:solidFill>
                  <a:schemeClr val="tx1"/>
                </a:solidFill>
                <a:effectLst/>
                <a:latin typeface="Angsana New" pitchFamily="18" charset="-34"/>
                <a:ea typeface="+mn-ea"/>
                <a:cs typeface="Angsana New" pitchFamily="18" charset="-34"/>
              </a:rPr>
              <a:t> doesn't do </a:t>
            </a:r>
            <a:r>
              <a:rPr kumimoji="1" lang="en-US" sz="1200" b="0" i="0" kern="1200" dirty="0" err="1" smtClean="0">
                <a:solidFill>
                  <a:schemeClr val="tx1"/>
                </a:solidFill>
                <a:effectLst/>
                <a:latin typeface="Angsana New" pitchFamily="18" charset="-34"/>
                <a:ea typeface="+mn-ea"/>
                <a:cs typeface="Angsana New" pitchFamily="18" charset="-34"/>
              </a:rPr>
              <a:t>inheritence</a:t>
            </a:r>
            <a:r>
              <a:rPr kumimoji="1" lang="en-US" sz="1200" b="0" i="0" kern="1200" dirty="0" smtClean="0">
                <a:solidFill>
                  <a:schemeClr val="tx1"/>
                </a:solidFill>
                <a:effectLst/>
                <a:latin typeface="Angsana New" pitchFamily="18" charset="-34"/>
                <a:ea typeface="+mn-ea"/>
                <a:cs typeface="Angsana New" pitchFamily="18" charset="-34"/>
              </a:rPr>
              <a:t> the same way C/Java/Python/Ruby does (classically). It uses </a:t>
            </a:r>
            <a:r>
              <a:rPr kumimoji="1" lang="en-US" sz="1200" b="0" i="1" kern="1200" dirty="0" smtClean="0">
                <a:solidFill>
                  <a:schemeClr val="tx1"/>
                </a:solidFill>
                <a:effectLst/>
                <a:latin typeface="Angsana New" pitchFamily="18" charset="-34"/>
                <a:ea typeface="+mn-ea"/>
                <a:cs typeface="Angsana New" pitchFamily="18" charset="-34"/>
              </a:rPr>
              <a:t>prototypical</a:t>
            </a:r>
            <a:r>
              <a:rPr kumimoji="1" lang="en-US" sz="1200" b="0" i="0" kern="1200" dirty="0" smtClean="0">
                <a:solidFill>
                  <a:schemeClr val="tx1"/>
                </a:solidFill>
                <a:effectLst/>
                <a:latin typeface="Angsana New" pitchFamily="18" charset="-34"/>
                <a:ea typeface="+mn-ea"/>
                <a:cs typeface="Angsana New" pitchFamily="18" charset="-34"/>
              </a:rPr>
              <a:t> inheritance. It looks a little bit confusing (considering there's no inherits or extends keyword. There aren't even classes! But it's actually a really simple concept: when you call a method on an object, </a:t>
            </a:r>
            <a:r>
              <a:rPr kumimoji="1" lang="en-US" sz="1200" b="0" i="0" kern="1200" dirty="0" err="1" smtClean="0">
                <a:solidFill>
                  <a:schemeClr val="tx1"/>
                </a:solidFill>
                <a:effectLst/>
                <a:latin typeface="Angsana New" pitchFamily="18" charset="-34"/>
                <a:ea typeface="+mn-ea"/>
                <a:cs typeface="Angsana New" pitchFamily="18" charset="-34"/>
              </a:rPr>
              <a:t>Javascript</a:t>
            </a:r>
            <a:r>
              <a:rPr kumimoji="1" lang="en-US" sz="1200" b="0" i="0" kern="1200" dirty="0" smtClean="0">
                <a:solidFill>
                  <a:schemeClr val="tx1"/>
                </a:solidFill>
                <a:effectLst/>
                <a:latin typeface="Angsana New" pitchFamily="18" charset="-34"/>
                <a:ea typeface="+mn-ea"/>
                <a:cs typeface="Angsana New" pitchFamily="18" charset="-34"/>
              </a:rPr>
              <a:t> goes up that object's prototype chain (its parents' prototypes) looking for a method with that name. While that sounds a lot like classical </a:t>
            </a:r>
            <a:r>
              <a:rPr kumimoji="1" lang="en-US" sz="1200" b="0" i="0" kern="1200" dirty="0" err="1" smtClean="0">
                <a:solidFill>
                  <a:schemeClr val="tx1"/>
                </a:solidFill>
                <a:effectLst/>
                <a:latin typeface="Angsana New" pitchFamily="18" charset="-34"/>
                <a:ea typeface="+mn-ea"/>
                <a:cs typeface="Angsana New" pitchFamily="18" charset="-34"/>
              </a:rPr>
              <a:t>inheritence</a:t>
            </a:r>
            <a:r>
              <a:rPr kumimoji="1" lang="en-US" sz="1200" b="0" i="0" kern="1200" dirty="0" smtClean="0">
                <a:solidFill>
                  <a:schemeClr val="tx1"/>
                </a:solidFill>
                <a:effectLst/>
                <a:latin typeface="Angsana New" pitchFamily="18" charset="-34"/>
                <a:ea typeface="+mn-ea"/>
                <a:cs typeface="Angsana New" pitchFamily="18" charset="-34"/>
              </a:rPr>
              <a:t>, it's actually a lot simpler, since it doesn't require any classes or interfaces.</a:t>
            </a:r>
          </a:p>
          <a:p>
            <a:r>
              <a:rPr kumimoji="1" lang="en-US" sz="1200" b="0" i="0" kern="1200" dirty="0" smtClean="0">
                <a:solidFill>
                  <a:schemeClr val="tx1"/>
                </a:solidFill>
                <a:effectLst/>
                <a:latin typeface="Angsana New" pitchFamily="18" charset="-34"/>
                <a:ea typeface="+mn-ea"/>
                <a:cs typeface="Angsana New" pitchFamily="18" charset="-34"/>
              </a:rPr>
              <a:t>You don't really need multiple </a:t>
            </a:r>
            <a:r>
              <a:rPr kumimoji="1" lang="en-US" sz="1200" b="0" i="0" kern="1200" dirty="0" err="1" smtClean="0">
                <a:solidFill>
                  <a:schemeClr val="tx1"/>
                </a:solidFill>
                <a:effectLst/>
                <a:latin typeface="Angsana New" pitchFamily="18" charset="-34"/>
                <a:ea typeface="+mn-ea"/>
                <a:cs typeface="Angsana New" pitchFamily="18" charset="-34"/>
              </a:rPr>
              <a:t>inheritence</a:t>
            </a:r>
            <a:r>
              <a:rPr kumimoji="1" lang="en-US" sz="1200" b="0" i="0" kern="1200" dirty="0" smtClean="0">
                <a:solidFill>
                  <a:schemeClr val="tx1"/>
                </a:solidFill>
                <a:effectLst/>
                <a:latin typeface="Angsana New" pitchFamily="18" charset="-34"/>
                <a:ea typeface="+mn-ea"/>
                <a:cs typeface="Angsana New" pitchFamily="18" charset="-34"/>
              </a:rPr>
              <a:t> since you can inherit from any list of prototypes in any order you want; they don't have to implement the same methods! Try this out:</a:t>
            </a:r>
          </a:p>
          <a:p>
            <a:r>
              <a:rPr kumimoji="1" lang="en-US" sz="1200" b="0" i="0" kern="1200" dirty="0" smtClean="0">
                <a:solidFill>
                  <a:schemeClr val="tx1"/>
                </a:solidFill>
                <a:effectLst/>
                <a:latin typeface="Angsana New" pitchFamily="18" charset="-34"/>
                <a:ea typeface="+mn-ea"/>
                <a:cs typeface="Angsana New" pitchFamily="18" charset="-34"/>
              </a:rPr>
              <a:t>So what if we want to create an object that inherits from Friend, say, a </a:t>
            </a:r>
            <a:r>
              <a:rPr kumimoji="1" lang="en-US" sz="1200" b="0" i="0" kern="1200" dirty="0" err="1" smtClean="0">
                <a:solidFill>
                  <a:schemeClr val="tx1"/>
                </a:solidFill>
                <a:effectLst/>
                <a:latin typeface="Angsana New" pitchFamily="18" charset="-34"/>
                <a:ea typeface="+mn-ea"/>
                <a:cs typeface="Angsana New" pitchFamily="18" charset="-34"/>
              </a:rPr>
              <a:t>CyberFriend</a:t>
            </a:r>
            <a:r>
              <a:rPr kumimoji="1" lang="en-US" sz="1200" b="0" i="0" kern="1200" dirty="0" smtClean="0">
                <a:solidFill>
                  <a:schemeClr val="tx1"/>
                </a:solidFill>
                <a:effectLst/>
                <a:latin typeface="Angsana New" pitchFamily="18" charset="-34"/>
                <a:ea typeface="+mn-ea"/>
                <a:cs typeface="Angsana New" pitchFamily="18" charset="-34"/>
              </a:rPr>
              <a:t>? Since we're working with Functions, calling the super-object is as easy as calling a function with the context (this) set to our new object:</a:t>
            </a:r>
          </a:p>
          <a:p>
            <a:r>
              <a:rPr kumimoji="1" lang="en-US" sz="1200" b="1" kern="1200" dirty="0" smtClean="0">
                <a:solidFill>
                  <a:schemeClr val="tx1"/>
                </a:solidFill>
                <a:effectLst/>
                <a:latin typeface="Angsana New" pitchFamily="18" charset="-34"/>
                <a:ea typeface="+mn-ea"/>
                <a:cs typeface="Angsana New" pitchFamily="18" charset="-34"/>
              </a:rPr>
              <a:t>	function</a:t>
            </a:r>
            <a:r>
              <a:rPr lang="en-US" dirty="0" smtClean="0">
                <a:effectLst/>
              </a:rPr>
              <a:t> </a:t>
            </a:r>
            <a:r>
              <a:rPr kumimoji="1" lang="en-US" sz="1200" b="0" kern="1200" dirty="0" err="1" smtClean="0">
                <a:solidFill>
                  <a:schemeClr val="tx1"/>
                </a:solidFill>
                <a:effectLst/>
                <a:latin typeface="Angsana New" pitchFamily="18" charset="-34"/>
                <a:ea typeface="+mn-ea"/>
                <a:cs typeface="Angsana New" pitchFamily="18" charset="-34"/>
              </a:rPr>
              <a:t>CyberFriend</a:t>
            </a:r>
            <a:r>
              <a:rPr lang="en-US" dirty="0" smtClean="0">
                <a:effectLst/>
              </a:rPr>
              <a:t> (age, sex, location, screenname) {</a:t>
            </a:r>
            <a:r>
              <a:rPr lang="en-US" dirty="0" smtClean="0"/>
              <a:t> </a:t>
            </a:r>
          </a:p>
          <a:p>
            <a:r>
              <a:rPr lang="en-US" dirty="0" smtClean="0"/>
              <a:t>		</a:t>
            </a:r>
            <a:r>
              <a:rPr lang="en-US" dirty="0" err="1" smtClean="0"/>
              <a:t>Friend.call</a:t>
            </a:r>
            <a:r>
              <a:rPr lang="en-US" dirty="0" smtClean="0"/>
              <a:t>(</a:t>
            </a:r>
            <a:r>
              <a:rPr kumimoji="1" lang="en-US" sz="1200" b="1" kern="1200" dirty="0" smtClean="0">
                <a:solidFill>
                  <a:schemeClr val="tx1"/>
                </a:solidFill>
                <a:effectLst/>
                <a:latin typeface="Angsana New" pitchFamily="18" charset="-34"/>
                <a:ea typeface="+mn-ea"/>
                <a:cs typeface="Angsana New" pitchFamily="18" charset="-34"/>
              </a:rPr>
              <a:t>this</a:t>
            </a:r>
            <a:r>
              <a:rPr lang="en-US" dirty="0" smtClean="0"/>
              <a:t>, age, sex, location); </a:t>
            </a:r>
            <a:r>
              <a:rPr kumimoji="1" lang="en-US" sz="1200" i="1" kern="1200" dirty="0" smtClean="0">
                <a:solidFill>
                  <a:schemeClr val="tx1"/>
                </a:solidFill>
                <a:effectLst/>
                <a:latin typeface="Angsana New" pitchFamily="18" charset="-34"/>
                <a:ea typeface="+mn-ea"/>
                <a:cs typeface="Angsana New" pitchFamily="18" charset="-34"/>
              </a:rPr>
              <a:t>// call the parent (like super() in Java)</a:t>
            </a:r>
            <a:r>
              <a:rPr lang="en-US" dirty="0" smtClean="0"/>
              <a:t> </a:t>
            </a:r>
          </a:p>
          <a:p>
            <a:r>
              <a:rPr kumimoji="1" lang="en-US" sz="1200" b="1" kern="1200" dirty="0" smtClean="0">
                <a:solidFill>
                  <a:schemeClr val="tx1"/>
                </a:solidFill>
                <a:effectLst/>
                <a:latin typeface="Angsana New" pitchFamily="18" charset="-34"/>
                <a:ea typeface="+mn-ea"/>
                <a:cs typeface="Angsana New" pitchFamily="18" charset="-34"/>
              </a:rPr>
              <a:t>		</a:t>
            </a:r>
            <a:r>
              <a:rPr kumimoji="1" lang="en-US" sz="1200" b="1" kern="1200" dirty="0" err="1" smtClean="0">
                <a:solidFill>
                  <a:schemeClr val="tx1"/>
                </a:solidFill>
                <a:effectLst/>
                <a:latin typeface="Angsana New" pitchFamily="18" charset="-34"/>
                <a:ea typeface="+mn-ea"/>
                <a:cs typeface="Angsana New" pitchFamily="18" charset="-34"/>
              </a:rPr>
              <a:t>this</a:t>
            </a:r>
            <a:r>
              <a:rPr lang="en-US" dirty="0" err="1" smtClean="0"/>
              <a:t>.screenname</a:t>
            </a:r>
            <a:r>
              <a:rPr lang="en-US" dirty="0" smtClean="0"/>
              <a:t> = screenname; </a:t>
            </a:r>
          </a:p>
          <a:p>
            <a:r>
              <a:rPr lang="en-US" dirty="0" smtClean="0"/>
              <a:t>	}</a:t>
            </a:r>
          </a:p>
          <a:p>
            <a:endParaRPr kumimoji="1" lang="en-US" sz="1200" b="0" i="0" kern="1200" dirty="0" smtClean="0">
              <a:solidFill>
                <a:schemeClr val="tx1"/>
              </a:solidFill>
              <a:effectLst/>
              <a:latin typeface="Angsana New" pitchFamily="18" charset="-34"/>
              <a:ea typeface="+mn-ea"/>
              <a:cs typeface="Angsana New" pitchFamily="18" charset="-34"/>
            </a:endParaRPr>
          </a:p>
          <a:p>
            <a:r>
              <a:rPr kumimoji="1" lang="en-US" sz="1200" b="0" i="0" kern="1200" dirty="0" smtClean="0">
                <a:solidFill>
                  <a:schemeClr val="tx1"/>
                </a:solidFill>
                <a:effectLst/>
                <a:latin typeface="Angsana New" pitchFamily="18" charset="-34"/>
                <a:ea typeface="+mn-ea"/>
                <a:cs typeface="Angsana New" pitchFamily="18" charset="-34"/>
              </a:rPr>
              <a:t>Now we want to set </a:t>
            </a:r>
            <a:r>
              <a:rPr kumimoji="1" lang="en-US" sz="1200" b="0" i="0" kern="1200" dirty="0" err="1" smtClean="0">
                <a:solidFill>
                  <a:schemeClr val="tx1"/>
                </a:solidFill>
                <a:effectLst/>
                <a:latin typeface="Angsana New" pitchFamily="18" charset="-34"/>
                <a:ea typeface="+mn-ea"/>
                <a:cs typeface="Angsana New" pitchFamily="18" charset="-34"/>
              </a:rPr>
              <a:t>CyberFriend's</a:t>
            </a:r>
            <a:r>
              <a:rPr kumimoji="1" lang="en-US" sz="1200" b="0" i="0" kern="1200" dirty="0" smtClean="0">
                <a:solidFill>
                  <a:schemeClr val="tx1"/>
                </a:solidFill>
                <a:effectLst/>
                <a:latin typeface="Angsana New" pitchFamily="18" charset="-34"/>
                <a:ea typeface="+mn-ea"/>
                <a:cs typeface="Angsana New" pitchFamily="18" charset="-34"/>
              </a:rPr>
              <a:t> prototype to an instance of Friend's prototype. We don't want to use Friend's prototype directly because then we'd be messing with Friend. So we create a dummy function with a blank constructor so we can instantiate a </a:t>
            </a:r>
            <a:r>
              <a:rPr kumimoji="1" lang="en-US" sz="1200" b="0" i="0" kern="1200" dirty="0" err="1" smtClean="0">
                <a:solidFill>
                  <a:schemeClr val="tx1"/>
                </a:solidFill>
                <a:effectLst/>
                <a:latin typeface="Angsana New" pitchFamily="18" charset="-34"/>
                <a:ea typeface="+mn-ea"/>
                <a:cs typeface="Angsana New" pitchFamily="18" charset="-34"/>
              </a:rPr>
              <a:t>newFriend</a:t>
            </a:r>
            <a:r>
              <a:rPr kumimoji="1" lang="en-US" sz="1200" b="0" i="0" kern="1200" dirty="0" smtClean="0">
                <a:solidFill>
                  <a:schemeClr val="tx1"/>
                </a:solidFill>
                <a:effectLst/>
                <a:latin typeface="Angsana New" pitchFamily="18" charset="-34"/>
                <a:ea typeface="+mn-ea"/>
                <a:cs typeface="Angsana New" pitchFamily="18" charset="-34"/>
              </a:rPr>
              <a:t> prototype:</a:t>
            </a:r>
            <a:endParaRPr kumimoji="1" lang="en-US" sz="1200" b="1" kern="1200" dirty="0" smtClean="0">
              <a:solidFill>
                <a:schemeClr val="tx1"/>
              </a:solidFill>
              <a:effectLst/>
              <a:latin typeface="Angsana New" pitchFamily="18" charset="-34"/>
              <a:ea typeface="+mn-ea"/>
              <a:cs typeface="Angsana New" pitchFamily="18" charset="-34"/>
            </a:endParaRPr>
          </a:p>
          <a:p>
            <a:r>
              <a:rPr kumimoji="1" lang="en-US" sz="1200" b="1" kern="1200" dirty="0" smtClean="0">
                <a:solidFill>
                  <a:schemeClr val="tx1"/>
                </a:solidFill>
                <a:effectLst/>
                <a:latin typeface="Angsana New" pitchFamily="18" charset="-34"/>
                <a:ea typeface="+mn-ea"/>
                <a:cs typeface="Angsana New" pitchFamily="18" charset="-34"/>
              </a:rPr>
              <a:t>	function</a:t>
            </a:r>
            <a:r>
              <a:rPr lang="en-US" dirty="0" smtClean="0">
                <a:effectLst/>
              </a:rPr>
              <a:t> </a:t>
            </a:r>
            <a:r>
              <a:rPr kumimoji="1" lang="en-US" sz="1200" b="0" kern="1200" dirty="0" smtClean="0">
                <a:solidFill>
                  <a:schemeClr val="tx1"/>
                </a:solidFill>
                <a:effectLst/>
                <a:latin typeface="Angsana New" pitchFamily="18" charset="-34"/>
                <a:ea typeface="+mn-ea"/>
                <a:cs typeface="Angsana New" pitchFamily="18" charset="-34"/>
              </a:rPr>
              <a:t>dummy</a:t>
            </a:r>
            <a:r>
              <a:rPr lang="en-US" dirty="0" smtClean="0">
                <a:effectLst/>
              </a:rPr>
              <a:t>() {</a:t>
            </a:r>
            <a:r>
              <a:rPr lang="en-US" dirty="0" smtClean="0"/>
              <a:t>}; </a:t>
            </a:r>
            <a:r>
              <a:rPr kumimoji="1" lang="en-US" sz="1200" i="1" kern="1200" dirty="0" smtClean="0">
                <a:solidFill>
                  <a:schemeClr val="tx1"/>
                </a:solidFill>
                <a:effectLst/>
                <a:latin typeface="Angsana New" pitchFamily="18" charset="-34"/>
                <a:ea typeface="+mn-ea"/>
                <a:cs typeface="Angsana New" pitchFamily="18" charset="-34"/>
              </a:rPr>
              <a:t>// blank function</a:t>
            </a:r>
            <a:r>
              <a:rPr lang="en-US" dirty="0" smtClean="0"/>
              <a:t> </a:t>
            </a:r>
          </a:p>
          <a:p>
            <a:r>
              <a:rPr lang="en-US" dirty="0" smtClean="0"/>
              <a:t>	</a:t>
            </a:r>
            <a:r>
              <a:rPr lang="en-US" dirty="0" err="1" smtClean="0"/>
              <a:t>dummy.prototype</a:t>
            </a:r>
            <a:r>
              <a:rPr lang="en-US" dirty="0" smtClean="0"/>
              <a:t> = </a:t>
            </a:r>
            <a:r>
              <a:rPr lang="en-US" dirty="0" err="1" smtClean="0"/>
              <a:t>Friend.prototype</a:t>
            </a:r>
            <a:r>
              <a:rPr lang="en-US" dirty="0" smtClean="0"/>
              <a:t>; </a:t>
            </a:r>
          </a:p>
          <a:p>
            <a:r>
              <a:rPr lang="en-US" dirty="0" smtClean="0"/>
              <a:t>	</a:t>
            </a:r>
            <a:r>
              <a:rPr lang="en-US" dirty="0" err="1" smtClean="0"/>
              <a:t>CyberFriend.prototype</a:t>
            </a:r>
            <a:r>
              <a:rPr lang="en-US" dirty="0" smtClean="0"/>
              <a:t> = </a:t>
            </a:r>
            <a:r>
              <a:rPr kumimoji="1" lang="en-US" sz="1200" b="1" kern="1200" dirty="0" smtClean="0">
                <a:solidFill>
                  <a:schemeClr val="tx1"/>
                </a:solidFill>
                <a:effectLst/>
                <a:latin typeface="Angsana New" pitchFamily="18" charset="-34"/>
                <a:ea typeface="+mn-ea"/>
                <a:cs typeface="Angsana New" pitchFamily="18" charset="-34"/>
              </a:rPr>
              <a:t>new</a:t>
            </a:r>
            <a:r>
              <a:rPr lang="en-US" dirty="0" smtClean="0"/>
              <a:t> dummy(); </a:t>
            </a:r>
            <a:r>
              <a:rPr kumimoji="1" lang="en-US" sz="1200" i="1" kern="1200" dirty="0" smtClean="0">
                <a:solidFill>
                  <a:schemeClr val="tx1"/>
                </a:solidFill>
                <a:effectLst/>
                <a:latin typeface="Angsana New" pitchFamily="18" charset="-34"/>
                <a:ea typeface="+mn-ea"/>
                <a:cs typeface="Angsana New" pitchFamily="18" charset="-34"/>
              </a:rPr>
              <a:t>// a new instance of the prototype</a:t>
            </a:r>
            <a:r>
              <a:rPr lang="en-US" dirty="0" smtClean="0"/>
              <a:t> </a:t>
            </a:r>
          </a:p>
          <a:p>
            <a:r>
              <a:rPr lang="en-US" dirty="0" smtClean="0"/>
              <a:t>	</a:t>
            </a:r>
            <a:r>
              <a:rPr lang="en-US" dirty="0" err="1" smtClean="0"/>
              <a:t>CyberFriend.prototype.constructor</a:t>
            </a:r>
            <a:r>
              <a:rPr lang="en-US" dirty="0" smtClean="0"/>
              <a:t> = </a:t>
            </a:r>
            <a:r>
              <a:rPr lang="en-US" dirty="0" err="1" smtClean="0"/>
              <a:t>CyberFriend</a:t>
            </a:r>
            <a:r>
              <a:rPr lang="en-US" dirty="0" smtClean="0"/>
              <a:t>; </a:t>
            </a:r>
            <a:r>
              <a:rPr kumimoji="1" lang="en-US" sz="1200" i="1" kern="1200" dirty="0" smtClean="0">
                <a:solidFill>
                  <a:schemeClr val="tx1"/>
                </a:solidFill>
                <a:effectLst/>
                <a:latin typeface="Angsana New" pitchFamily="18" charset="-34"/>
                <a:ea typeface="+mn-ea"/>
                <a:cs typeface="Angsana New" pitchFamily="18" charset="-34"/>
              </a:rPr>
              <a:t>// that's the function that the new keyword calls</a:t>
            </a:r>
            <a:r>
              <a:rPr lang="en-US" dirty="0" smtClean="0"/>
              <a:t> </a:t>
            </a:r>
          </a:p>
          <a:p>
            <a:r>
              <a:rPr kumimoji="1" lang="en-US" sz="1200" b="0" i="0" kern="1200" dirty="0" smtClean="0">
                <a:solidFill>
                  <a:schemeClr val="tx1"/>
                </a:solidFill>
                <a:effectLst/>
                <a:latin typeface="Angsana New" pitchFamily="18" charset="-34"/>
                <a:ea typeface="+mn-ea"/>
                <a:cs typeface="Angsana New" pitchFamily="18" charset="-34"/>
              </a:rPr>
              <a:t>Nice! Now we've got a </a:t>
            </a:r>
            <a:r>
              <a:rPr kumimoji="1" lang="en-US" sz="1200" b="0" i="0" kern="1200" dirty="0" err="1" smtClean="0">
                <a:solidFill>
                  <a:schemeClr val="tx1"/>
                </a:solidFill>
                <a:effectLst/>
                <a:latin typeface="Angsana New" pitchFamily="18" charset="-34"/>
                <a:ea typeface="+mn-ea"/>
                <a:cs typeface="Angsana New" pitchFamily="18" charset="-34"/>
              </a:rPr>
              <a:t>CyberFriend</a:t>
            </a:r>
            <a:r>
              <a:rPr kumimoji="1" lang="en-US" sz="1200" b="0" i="0" kern="1200" dirty="0" smtClean="0">
                <a:solidFill>
                  <a:schemeClr val="tx1"/>
                </a:solidFill>
                <a:effectLst/>
                <a:latin typeface="Angsana New" pitchFamily="18" charset="-34"/>
                <a:ea typeface="+mn-ea"/>
                <a:cs typeface="Angsana New" pitchFamily="18" charset="-34"/>
              </a:rPr>
              <a:t> using it's constructor but Friend's prototype. How do we add new methods? Just define them on the prototype object:</a:t>
            </a:r>
          </a:p>
          <a:p>
            <a:r>
              <a:rPr lang="en-US" dirty="0" smtClean="0"/>
              <a:t>	</a:t>
            </a:r>
            <a:r>
              <a:rPr lang="en-US" dirty="0" err="1" smtClean="0"/>
              <a:t>CyberFriend.prototype.profile</a:t>
            </a:r>
            <a:r>
              <a:rPr lang="en-US" dirty="0" smtClean="0"/>
              <a:t> = </a:t>
            </a:r>
            <a:r>
              <a:rPr kumimoji="1" lang="en-US" sz="1200" b="1" kern="1200" dirty="0" smtClean="0">
                <a:solidFill>
                  <a:schemeClr val="tx1"/>
                </a:solidFill>
                <a:effectLst/>
                <a:latin typeface="Angsana New" pitchFamily="18" charset="-34"/>
                <a:ea typeface="+mn-ea"/>
                <a:cs typeface="Angsana New" pitchFamily="18" charset="-34"/>
              </a:rPr>
              <a:t>function</a:t>
            </a:r>
            <a:r>
              <a:rPr lang="en-US" dirty="0" smtClean="0">
                <a:effectLst/>
              </a:rPr>
              <a:t> () {</a:t>
            </a:r>
            <a:r>
              <a:rPr lang="en-US" dirty="0" smtClean="0"/>
              <a:t> </a:t>
            </a:r>
            <a:r>
              <a:rPr kumimoji="1" lang="en-US" sz="1200" b="1" kern="1200" dirty="0" smtClean="0">
                <a:solidFill>
                  <a:schemeClr val="tx1"/>
                </a:solidFill>
                <a:effectLst/>
                <a:latin typeface="Angsana New" pitchFamily="18" charset="-34"/>
                <a:ea typeface="+mn-ea"/>
                <a:cs typeface="Angsana New" pitchFamily="18" charset="-34"/>
              </a:rPr>
              <a:t>return</a:t>
            </a:r>
            <a:r>
              <a:rPr lang="en-US" dirty="0" smtClean="0"/>
              <a:t> </a:t>
            </a:r>
            <a:r>
              <a:rPr kumimoji="1" lang="en-US" sz="1200" b="1" kern="1200" dirty="0" smtClean="0">
                <a:solidFill>
                  <a:schemeClr val="tx1"/>
                </a:solidFill>
                <a:effectLst/>
                <a:latin typeface="Angsana New" pitchFamily="18" charset="-34"/>
                <a:ea typeface="+mn-ea"/>
                <a:cs typeface="Angsana New" pitchFamily="18" charset="-34"/>
              </a:rPr>
              <a:t>this</a:t>
            </a:r>
            <a:r>
              <a:rPr lang="en-US" dirty="0" smtClean="0"/>
              <a:t>.info() + </a:t>
            </a:r>
            <a:r>
              <a:rPr kumimoji="1" lang="en-US" sz="1200" kern="1200" dirty="0" smtClean="0">
                <a:solidFill>
                  <a:schemeClr val="tx1"/>
                </a:solidFill>
                <a:effectLst/>
                <a:latin typeface="Angsana New" pitchFamily="18" charset="-34"/>
                <a:ea typeface="+mn-ea"/>
                <a:cs typeface="Angsana New" pitchFamily="18" charset="-34"/>
              </a:rPr>
              <a:t>"/"</a:t>
            </a:r>
            <a:r>
              <a:rPr lang="en-US" dirty="0" smtClean="0"/>
              <a:t> + </a:t>
            </a:r>
            <a:r>
              <a:rPr kumimoji="1" lang="en-US" sz="1200" b="1" kern="1200" dirty="0" err="1" smtClean="0">
                <a:solidFill>
                  <a:schemeClr val="tx1"/>
                </a:solidFill>
                <a:effectLst/>
                <a:latin typeface="Angsana New" pitchFamily="18" charset="-34"/>
                <a:ea typeface="+mn-ea"/>
                <a:cs typeface="Angsana New" pitchFamily="18" charset="-34"/>
              </a:rPr>
              <a:t>this</a:t>
            </a:r>
            <a:r>
              <a:rPr lang="en-US" dirty="0" err="1" smtClean="0"/>
              <a:t>.screenname</a:t>
            </a:r>
            <a:r>
              <a:rPr lang="en-US" dirty="0" smtClean="0"/>
              <a:t>; } </a:t>
            </a:r>
          </a:p>
          <a:p>
            <a:r>
              <a:rPr kumimoji="1" lang="en-US" sz="1200" b="0" i="0" kern="1200" dirty="0" smtClean="0">
                <a:solidFill>
                  <a:schemeClr val="tx1"/>
                </a:solidFill>
                <a:effectLst/>
                <a:latin typeface="Angsana New" pitchFamily="18" charset="-34"/>
                <a:ea typeface="+mn-ea"/>
                <a:cs typeface="Angsana New" pitchFamily="18" charset="-34"/>
              </a:rPr>
              <a:t>Now if you've been following along, you should be able to do this:</a:t>
            </a:r>
          </a:p>
          <a:p>
            <a:r>
              <a:rPr kumimoji="1" lang="en-US" sz="1200" b="1" kern="1200" dirty="0" smtClean="0">
                <a:solidFill>
                  <a:schemeClr val="tx1"/>
                </a:solidFill>
                <a:effectLst/>
                <a:latin typeface="Angsana New" pitchFamily="18" charset="-34"/>
                <a:ea typeface="+mn-ea"/>
                <a:cs typeface="Angsana New" pitchFamily="18" charset="-34"/>
              </a:rPr>
              <a:t>	</a:t>
            </a:r>
            <a:r>
              <a:rPr kumimoji="1" lang="en-US" sz="1200" b="1" kern="1200" dirty="0" err="1" smtClean="0">
                <a:solidFill>
                  <a:schemeClr val="tx1"/>
                </a:solidFill>
                <a:effectLst/>
                <a:latin typeface="Angsana New" pitchFamily="18" charset="-34"/>
                <a:ea typeface="+mn-ea"/>
                <a:cs typeface="Angsana New" pitchFamily="18" charset="-34"/>
              </a:rPr>
              <a:t>var</a:t>
            </a:r>
            <a:r>
              <a:rPr lang="en-US" dirty="0" smtClean="0"/>
              <a:t> </a:t>
            </a:r>
            <a:r>
              <a:rPr lang="en-US" dirty="0" err="1" smtClean="0"/>
              <a:t>myCyberBuddy</a:t>
            </a:r>
            <a:r>
              <a:rPr lang="en-US" dirty="0" smtClean="0"/>
              <a:t> = </a:t>
            </a:r>
            <a:r>
              <a:rPr kumimoji="1" lang="en-US" sz="1200" b="1" kern="1200" dirty="0" smtClean="0">
                <a:solidFill>
                  <a:schemeClr val="tx1"/>
                </a:solidFill>
                <a:effectLst/>
                <a:latin typeface="Angsana New" pitchFamily="18" charset="-34"/>
                <a:ea typeface="+mn-ea"/>
                <a:cs typeface="Angsana New" pitchFamily="18" charset="-34"/>
              </a:rPr>
              <a:t>new</a:t>
            </a:r>
            <a:r>
              <a:rPr lang="en-US" dirty="0" smtClean="0"/>
              <a:t> </a:t>
            </a:r>
            <a:r>
              <a:rPr lang="en-US" dirty="0" err="1" smtClean="0"/>
              <a:t>CyberFriend</a:t>
            </a:r>
            <a:r>
              <a:rPr lang="en-US" dirty="0" smtClean="0"/>
              <a:t>(</a:t>
            </a:r>
            <a:r>
              <a:rPr kumimoji="1" lang="en-US" sz="1200" kern="1200" dirty="0" smtClean="0">
                <a:solidFill>
                  <a:schemeClr val="tx1"/>
                </a:solidFill>
                <a:effectLst/>
                <a:latin typeface="Angsana New" pitchFamily="18" charset="-34"/>
                <a:ea typeface="+mn-ea"/>
                <a:cs typeface="Angsana New" pitchFamily="18" charset="-34"/>
              </a:rPr>
              <a:t>19</a:t>
            </a:r>
            <a:r>
              <a:rPr lang="en-US" dirty="0" smtClean="0"/>
              <a:t>, </a:t>
            </a:r>
            <a:r>
              <a:rPr kumimoji="1" lang="en-US" sz="1200" kern="1200" dirty="0" smtClean="0">
                <a:solidFill>
                  <a:schemeClr val="tx1"/>
                </a:solidFill>
                <a:effectLst/>
                <a:latin typeface="Angsana New" pitchFamily="18" charset="-34"/>
                <a:ea typeface="+mn-ea"/>
                <a:cs typeface="Angsana New" pitchFamily="18" charset="-34"/>
              </a:rPr>
              <a:t>"P"</a:t>
            </a:r>
            <a:r>
              <a:rPr lang="en-US" dirty="0" smtClean="0"/>
              <a:t>, </a:t>
            </a:r>
            <a:r>
              <a:rPr kumimoji="1" lang="en-US" sz="1200" kern="1200" dirty="0" smtClean="0">
                <a:solidFill>
                  <a:schemeClr val="tx1"/>
                </a:solidFill>
                <a:effectLst/>
                <a:latin typeface="Angsana New" pitchFamily="18" charset="-34"/>
                <a:ea typeface="+mn-ea"/>
                <a:cs typeface="Angsana New" pitchFamily="18" charset="-34"/>
              </a:rPr>
              <a:t>"Cyberspace"</a:t>
            </a:r>
            <a:r>
              <a:rPr lang="en-US" dirty="0" smtClean="0"/>
              <a:t>, </a:t>
            </a:r>
            <a:r>
              <a:rPr kumimoji="1" lang="en-US" sz="1200" kern="1200" dirty="0" smtClean="0">
                <a:solidFill>
                  <a:schemeClr val="tx1"/>
                </a:solidFill>
                <a:effectLst/>
                <a:latin typeface="Angsana New" pitchFamily="18" charset="-34"/>
                <a:ea typeface="+mn-ea"/>
                <a:cs typeface="Angsana New" pitchFamily="18" charset="-34"/>
              </a:rPr>
              <a:t>"kevinm1tn1k"</a:t>
            </a:r>
            <a:r>
              <a:rPr lang="en-US" dirty="0" smtClean="0"/>
              <a:t>); </a:t>
            </a:r>
          </a:p>
          <a:p>
            <a:r>
              <a:rPr lang="en-US" dirty="0" smtClean="0"/>
              <a:t>	$display.html(</a:t>
            </a:r>
            <a:r>
              <a:rPr lang="en-US" dirty="0" err="1" smtClean="0"/>
              <a:t>myCyberBuddy.profile</a:t>
            </a:r>
            <a:r>
              <a:rPr lang="en-US" dirty="0" smtClean="0"/>
              <a:t>()); </a:t>
            </a:r>
          </a:p>
          <a:p>
            <a:r>
              <a:rPr kumimoji="1" lang="en-US" sz="1200" b="0" i="0" kern="1200" dirty="0" smtClean="0">
                <a:solidFill>
                  <a:schemeClr val="tx1"/>
                </a:solidFill>
                <a:effectLst/>
                <a:latin typeface="Angsana New" pitchFamily="18" charset="-34"/>
                <a:ea typeface="+mn-ea"/>
                <a:cs typeface="Angsana New" pitchFamily="18" charset="-34"/>
              </a:rPr>
              <a:t>This can get pretty confusing and might be worth reading twice.</a:t>
            </a:r>
          </a:p>
          <a:p>
            <a:pPr marL="0" marR="0" lvl="3" indent="0" algn="l" defTabSz="914400" rtl="0" eaLnBrk="0" fontAlgn="base" latinLnBrk="0" hangingPunct="0">
              <a:lnSpc>
                <a:spcPct val="100000"/>
              </a:lnSpc>
              <a:spcBef>
                <a:spcPct val="30000"/>
              </a:spcBef>
              <a:spcAft>
                <a:spcPct val="0"/>
              </a:spcAft>
              <a:buClrTx/>
              <a:buSzTx/>
              <a:buFontTx/>
              <a:buNone/>
              <a:tabLst/>
              <a:defRPr/>
            </a:pPr>
            <a:endParaRPr lang="en-US" sz="2800" dirty="0" smtClean="0">
              <a:ea typeface="+mn-ea"/>
            </a:endParaRPr>
          </a:p>
        </p:txBody>
      </p:sp>
      <p:sp>
        <p:nvSpPr>
          <p:cNvPr id="4" name="Slide Number Placeholder 3"/>
          <p:cNvSpPr>
            <a:spLocks noGrp="1"/>
          </p:cNvSpPr>
          <p:nvPr>
            <p:ph type="sldNum" sz="quarter" idx="10"/>
          </p:nvPr>
        </p:nvSpPr>
        <p:spPr/>
        <p:txBody>
          <a:bodyPr/>
          <a:lstStyle/>
          <a:p>
            <a:fld id="{2883A512-31E0-4C96-A663-0022934B4BF6}" type="slidenum">
              <a:rPr lang="en-US" smtClean="0">
                <a:solidFill>
                  <a:prstClr val="black"/>
                </a:solidFill>
              </a:rPr>
              <a:pPr/>
              <a:t>10</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smtClean="0"/>
              <a:t>See mor</a:t>
            </a:r>
            <a:r>
              <a:rPr lang="en-US" baseline="0" dirty="0" smtClean="0"/>
              <a:t>e on function overloading in object: </a:t>
            </a:r>
          </a:p>
          <a:p>
            <a:r>
              <a:rPr lang="en-US" dirty="0" smtClean="0"/>
              <a:t>http://ejohn.org/blog/javascript-method-overloading/</a:t>
            </a:r>
          </a:p>
          <a:p>
            <a:endParaRPr lang="en-US" dirty="0" smtClean="0"/>
          </a:p>
          <a:p>
            <a:pPr fontAlgn="t"/>
            <a:r>
              <a:rPr kumimoji="1" lang="en-US" sz="1200" i="0" kern="1200" dirty="0" smtClean="0">
                <a:solidFill>
                  <a:schemeClr val="tx1"/>
                </a:solidFill>
                <a:latin typeface="Angsana New" pitchFamily="18" charset="-34"/>
                <a:ea typeface="+mn-ea"/>
                <a:cs typeface="Angsana New" pitchFamily="18" charset="-34"/>
              </a:rPr>
              <a:t>// </a:t>
            </a:r>
            <a:r>
              <a:rPr kumimoji="1" lang="en-US" sz="1200" i="0" kern="1200" dirty="0" err="1" smtClean="0">
                <a:solidFill>
                  <a:schemeClr val="tx1"/>
                </a:solidFill>
                <a:latin typeface="Angsana New" pitchFamily="18" charset="-34"/>
                <a:ea typeface="+mn-ea"/>
                <a:cs typeface="Angsana New" pitchFamily="18" charset="-34"/>
              </a:rPr>
              <a:t>addMethod</a:t>
            </a:r>
            <a:r>
              <a:rPr kumimoji="1" lang="en-US" sz="1200" i="0" kern="1200" dirty="0" smtClean="0">
                <a:solidFill>
                  <a:schemeClr val="tx1"/>
                </a:solidFill>
                <a:latin typeface="Angsana New" pitchFamily="18" charset="-34"/>
                <a:ea typeface="+mn-ea"/>
                <a:cs typeface="Angsana New" pitchFamily="18" charset="-34"/>
              </a:rPr>
              <a:t> - By John </a:t>
            </a:r>
            <a:r>
              <a:rPr kumimoji="1" lang="en-US" sz="1200" i="0" kern="1200" dirty="0" err="1" smtClean="0">
                <a:solidFill>
                  <a:schemeClr val="tx1"/>
                </a:solidFill>
                <a:latin typeface="Angsana New" pitchFamily="18" charset="-34"/>
                <a:ea typeface="+mn-ea"/>
                <a:cs typeface="Angsana New" pitchFamily="18" charset="-34"/>
              </a:rPr>
              <a:t>Resig</a:t>
            </a:r>
            <a:r>
              <a:rPr kumimoji="1" lang="en-US" sz="1200" i="0" kern="1200" dirty="0" smtClean="0">
                <a:solidFill>
                  <a:schemeClr val="tx1"/>
                </a:solidFill>
                <a:latin typeface="Angsana New" pitchFamily="18" charset="-34"/>
                <a:ea typeface="+mn-ea"/>
                <a:cs typeface="Angsana New" pitchFamily="18" charset="-34"/>
              </a:rPr>
              <a:t> (MIT Licensed)</a:t>
            </a:r>
          </a:p>
          <a:p>
            <a:pPr fontAlgn="t"/>
            <a:r>
              <a:rPr kumimoji="1" lang="en-US" sz="1200" i="0" kern="1200" dirty="0" smtClean="0">
                <a:solidFill>
                  <a:schemeClr val="tx1"/>
                </a:solidFill>
                <a:latin typeface="Angsana New" pitchFamily="18" charset="-34"/>
                <a:ea typeface="+mn-ea"/>
                <a:cs typeface="Angsana New" pitchFamily="18" charset="-34"/>
              </a:rPr>
              <a:t>function </a:t>
            </a:r>
            <a:r>
              <a:rPr kumimoji="1" lang="en-US" sz="1200" i="0" kern="1200" dirty="0" err="1" smtClean="0">
                <a:solidFill>
                  <a:schemeClr val="tx1"/>
                </a:solidFill>
                <a:latin typeface="Angsana New" pitchFamily="18" charset="-34"/>
                <a:ea typeface="+mn-ea"/>
                <a:cs typeface="Angsana New" pitchFamily="18" charset="-34"/>
              </a:rPr>
              <a:t>addMethod</a:t>
            </a:r>
            <a:r>
              <a:rPr kumimoji="1" lang="en-US" sz="1200" i="0" kern="1200" dirty="0" smtClean="0">
                <a:solidFill>
                  <a:schemeClr val="tx1"/>
                </a:solidFill>
                <a:latin typeface="Angsana New" pitchFamily="18" charset="-34"/>
                <a:ea typeface="+mn-ea"/>
                <a:cs typeface="Angsana New" pitchFamily="18" charset="-34"/>
              </a:rPr>
              <a:t>(object, name, fn){</a:t>
            </a:r>
          </a:p>
          <a:p>
            <a:pPr fontAlgn="t"/>
            <a:r>
              <a:rPr kumimoji="1" lang="en-US" sz="1200" i="0" kern="1200" dirty="0" smtClean="0">
                <a:solidFill>
                  <a:schemeClr val="tx1"/>
                </a:solidFill>
                <a:latin typeface="Angsana New" pitchFamily="18" charset="-34"/>
                <a:ea typeface="+mn-ea"/>
                <a:cs typeface="Angsana New" pitchFamily="18" charset="-34"/>
              </a:rPr>
              <a:t>    </a:t>
            </a:r>
            <a:r>
              <a:rPr kumimoji="1" lang="en-US" sz="1200" i="0" kern="1200" dirty="0" err="1" smtClean="0">
                <a:solidFill>
                  <a:schemeClr val="tx1"/>
                </a:solidFill>
                <a:latin typeface="Angsana New" pitchFamily="18" charset="-34"/>
                <a:ea typeface="+mn-ea"/>
                <a:cs typeface="Angsana New" pitchFamily="18" charset="-34"/>
              </a:rPr>
              <a:t>var</a:t>
            </a:r>
            <a:r>
              <a:rPr kumimoji="1" lang="en-US" sz="1200" i="0" kern="1200" dirty="0" smtClean="0">
                <a:solidFill>
                  <a:schemeClr val="tx1"/>
                </a:solidFill>
                <a:latin typeface="Angsana New" pitchFamily="18" charset="-34"/>
                <a:ea typeface="+mn-ea"/>
                <a:cs typeface="Angsana New" pitchFamily="18" charset="-34"/>
              </a:rPr>
              <a:t> old = object[ name ];</a:t>
            </a:r>
          </a:p>
          <a:p>
            <a:pPr fontAlgn="t"/>
            <a:r>
              <a:rPr kumimoji="1" lang="en-US" sz="1200" i="0" kern="1200" dirty="0" smtClean="0">
                <a:solidFill>
                  <a:schemeClr val="tx1"/>
                </a:solidFill>
                <a:latin typeface="Angsana New" pitchFamily="18" charset="-34"/>
                <a:ea typeface="+mn-ea"/>
                <a:cs typeface="Angsana New" pitchFamily="18" charset="-34"/>
              </a:rPr>
              <a:t>    object[ name ] = function(){</a:t>
            </a:r>
          </a:p>
          <a:p>
            <a:pPr fontAlgn="t"/>
            <a:r>
              <a:rPr kumimoji="1" lang="en-US" sz="1200" i="0" kern="1200" dirty="0" smtClean="0">
                <a:solidFill>
                  <a:schemeClr val="tx1"/>
                </a:solidFill>
                <a:latin typeface="Angsana New" pitchFamily="18" charset="-34"/>
                <a:ea typeface="+mn-ea"/>
                <a:cs typeface="Angsana New" pitchFamily="18" charset="-34"/>
              </a:rPr>
              <a:t>        if ( </a:t>
            </a:r>
            <a:r>
              <a:rPr kumimoji="1" lang="en-US" sz="1200" i="0" kern="1200" dirty="0" err="1" smtClean="0">
                <a:solidFill>
                  <a:schemeClr val="tx1"/>
                </a:solidFill>
                <a:latin typeface="Angsana New" pitchFamily="18" charset="-34"/>
                <a:ea typeface="+mn-ea"/>
                <a:cs typeface="Angsana New" pitchFamily="18" charset="-34"/>
              </a:rPr>
              <a:t>fn.length</a:t>
            </a:r>
            <a:r>
              <a:rPr kumimoji="1" lang="en-US" sz="1200" i="0" kern="1200" dirty="0" smtClean="0">
                <a:solidFill>
                  <a:schemeClr val="tx1"/>
                </a:solidFill>
                <a:latin typeface="Angsana New" pitchFamily="18" charset="-34"/>
                <a:ea typeface="+mn-ea"/>
                <a:cs typeface="Angsana New" pitchFamily="18" charset="-34"/>
              </a:rPr>
              <a:t> == </a:t>
            </a:r>
            <a:r>
              <a:rPr kumimoji="1" lang="en-US" sz="1200" i="0" kern="1200" dirty="0" err="1" smtClean="0">
                <a:solidFill>
                  <a:schemeClr val="tx1"/>
                </a:solidFill>
                <a:latin typeface="Angsana New" pitchFamily="18" charset="-34"/>
                <a:ea typeface="+mn-ea"/>
                <a:cs typeface="Angsana New" pitchFamily="18" charset="-34"/>
              </a:rPr>
              <a:t>arguments.length</a:t>
            </a:r>
            <a:r>
              <a:rPr kumimoji="1" lang="en-US" sz="1200" i="0" kern="1200" dirty="0" smtClean="0">
                <a:solidFill>
                  <a:schemeClr val="tx1"/>
                </a:solidFill>
                <a:latin typeface="Angsana New" pitchFamily="18" charset="-34"/>
                <a:ea typeface="+mn-ea"/>
                <a:cs typeface="Angsana New" pitchFamily="18" charset="-34"/>
              </a:rPr>
              <a:t> )</a:t>
            </a:r>
          </a:p>
          <a:p>
            <a:pPr fontAlgn="t"/>
            <a:r>
              <a:rPr kumimoji="1" lang="en-US" sz="1200" i="0" kern="1200" dirty="0" smtClean="0">
                <a:solidFill>
                  <a:schemeClr val="tx1"/>
                </a:solidFill>
                <a:latin typeface="Angsana New" pitchFamily="18" charset="-34"/>
                <a:ea typeface="+mn-ea"/>
                <a:cs typeface="Angsana New" pitchFamily="18" charset="-34"/>
              </a:rPr>
              <a:t>            return </a:t>
            </a:r>
            <a:r>
              <a:rPr kumimoji="1" lang="en-US" sz="1200" i="0" kern="1200" dirty="0" err="1" smtClean="0">
                <a:solidFill>
                  <a:schemeClr val="tx1"/>
                </a:solidFill>
                <a:latin typeface="Angsana New" pitchFamily="18" charset="-34"/>
                <a:ea typeface="+mn-ea"/>
                <a:cs typeface="Angsana New" pitchFamily="18" charset="-34"/>
              </a:rPr>
              <a:t>fn.apply</a:t>
            </a:r>
            <a:r>
              <a:rPr kumimoji="1" lang="en-US" sz="1200" i="0" kern="1200" dirty="0" smtClean="0">
                <a:solidFill>
                  <a:schemeClr val="tx1"/>
                </a:solidFill>
                <a:latin typeface="Angsana New" pitchFamily="18" charset="-34"/>
                <a:ea typeface="+mn-ea"/>
                <a:cs typeface="Angsana New" pitchFamily="18" charset="-34"/>
              </a:rPr>
              <a:t>( this, arguments );</a:t>
            </a:r>
          </a:p>
          <a:p>
            <a:pPr fontAlgn="t"/>
            <a:r>
              <a:rPr kumimoji="1" lang="en-US" sz="1200" i="0" kern="1200" dirty="0" smtClean="0">
                <a:solidFill>
                  <a:schemeClr val="tx1"/>
                </a:solidFill>
                <a:latin typeface="Angsana New" pitchFamily="18" charset="-34"/>
                <a:ea typeface="+mn-ea"/>
                <a:cs typeface="Angsana New" pitchFamily="18" charset="-34"/>
              </a:rPr>
              <a:t>        else if ( </a:t>
            </a:r>
            <a:r>
              <a:rPr kumimoji="1" lang="en-US" sz="1200" i="0" kern="1200" dirty="0" err="1" smtClean="0">
                <a:solidFill>
                  <a:schemeClr val="tx1"/>
                </a:solidFill>
                <a:latin typeface="Angsana New" pitchFamily="18" charset="-34"/>
                <a:ea typeface="+mn-ea"/>
                <a:cs typeface="Angsana New" pitchFamily="18" charset="-34"/>
              </a:rPr>
              <a:t>typeof</a:t>
            </a:r>
            <a:r>
              <a:rPr kumimoji="1" lang="en-US" sz="1200" i="0" kern="1200" dirty="0" smtClean="0">
                <a:solidFill>
                  <a:schemeClr val="tx1"/>
                </a:solidFill>
                <a:latin typeface="Angsana New" pitchFamily="18" charset="-34"/>
                <a:ea typeface="+mn-ea"/>
                <a:cs typeface="Angsana New" pitchFamily="18" charset="-34"/>
              </a:rPr>
              <a:t> old == 'function' )</a:t>
            </a:r>
          </a:p>
          <a:p>
            <a:pPr fontAlgn="t"/>
            <a:r>
              <a:rPr kumimoji="1" lang="en-US" sz="1200" i="0" kern="1200" dirty="0" smtClean="0">
                <a:solidFill>
                  <a:schemeClr val="tx1"/>
                </a:solidFill>
                <a:latin typeface="Angsana New" pitchFamily="18" charset="-34"/>
                <a:ea typeface="+mn-ea"/>
                <a:cs typeface="Angsana New" pitchFamily="18" charset="-34"/>
              </a:rPr>
              <a:t>            return </a:t>
            </a:r>
            <a:r>
              <a:rPr kumimoji="1" lang="en-US" sz="1200" i="0" kern="1200" dirty="0" err="1" smtClean="0">
                <a:solidFill>
                  <a:schemeClr val="tx1"/>
                </a:solidFill>
                <a:latin typeface="Angsana New" pitchFamily="18" charset="-34"/>
                <a:ea typeface="+mn-ea"/>
                <a:cs typeface="Angsana New" pitchFamily="18" charset="-34"/>
              </a:rPr>
              <a:t>old.apply</a:t>
            </a:r>
            <a:r>
              <a:rPr kumimoji="1" lang="en-US" sz="1200" i="0" kern="1200" dirty="0" smtClean="0">
                <a:solidFill>
                  <a:schemeClr val="tx1"/>
                </a:solidFill>
                <a:latin typeface="Angsana New" pitchFamily="18" charset="-34"/>
                <a:ea typeface="+mn-ea"/>
                <a:cs typeface="Angsana New" pitchFamily="18" charset="-34"/>
              </a:rPr>
              <a:t>( this, arguments );</a:t>
            </a:r>
          </a:p>
          <a:p>
            <a:pPr fontAlgn="t"/>
            <a:r>
              <a:rPr kumimoji="1" lang="en-US" sz="1200" i="0" kern="1200" dirty="0" smtClean="0">
                <a:solidFill>
                  <a:schemeClr val="tx1"/>
                </a:solidFill>
                <a:latin typeface="Angsana New" pitchFamily="18" charset="-34"/>
                <a:ea typeface="+mn-ea"/>
                <a:cs typeface="Angsana New" pitchFamily="18" charset="-34"/>
              </a:rPr>
              <a:t>    };</a:t>
            </a:r>
          </a:p>
          <a:p>
            <a:endParaRPr lang="en-US" dirty="0" smtClean="0"/>
          </a:p>
          <a:p>
            <a:pPr fontAlgn="t"/>
            <a:r>
              <a:rPr kumimoji="1" lang="en-US" sz="1200" b="0" i="0" kern="1200" dirty="0" smtClean="0">
                <a:solidFill>
                  <a:schemeClr val="tx1"/>
                </a:solidFill>
                <a:latin typeface="Angsana New" pitchFamily="18" charset="-34"/>
                <a:ea typeface="+mn-ea"/>
                <a:cs typeface="Angsana New" pitchFamily="18" charset="-34"/>
              </a:rPr>
              <a:t>function Users(){</a:t>
            </a:r>
          </a:p>
          <a:p>
            <a:pPr fontAlgn="t"/>
            <a:r>
              <a:rPr kumimoji="1" lang="en-US" sz="1200" b="0" i="0" kern="1200" dirty="0" smtClean="0">
                <a:solidFill>
                  <a:schemeClr val="tx1"/>
                </a:solidFill>
                <a:latin typeface="Angsana New" pitchFamily="18" charset="-34"/>
                <a:ea typeface="+mn-ea"/>
                <a:cs typeface="Angsana New" pitchFamily="18" charset="-34"/>
              </a:rPr>
              <a:t>  </a:t>
            </a:r>
            <a:r>
              <a:rPr kumimoji="1" lang="en-US" sz="1200" b="0" i="0" kern="1200" dirty="0" err="1" smtClean="0">
                <a:solidFill>
                  <a:schemeClr val="tx1"/>
                </a:solidFill>
                <a:latin typeface="Angsana New" pitchFamily="18" charset="-34"/>
                <a:ea typeface="+mn-ea"/>
                <a:cs typeface="Angsana New" pitchFamily="18" charset="-34"/>
              </a:rPr>
              <a:t>addMethod</a:t>
            </a:r>
            <a:r>
              <a:rPr kumimoji="1" lang="en-US" sz="1200" b="0" i="0" kern="1200" dirty="0" smtClean="0">
                <a:solidFill>
                  <a:schemeClr val="tx1"/>
                </a:solidFill>
                <a:latin typeface="Angsana New" pitchFamily="18" charset="-34"/>
                <a:ea typeface="+mn-ea"/>
                <a:cs typeface="Angsana New" pitchFamily="18" charset="-34"/>
              </a:rPr>
              <a:t>(this, "find", function(){</a:t>
            </a:r>
          </a:p>
          <a:p>
            <a:pPr fontAlgn="t"/>
            <a:r>
              <a:rPr kumimoji="1" lang="en-US" sz="1200" b="0" i="0" kern="1200" dirty="0" smtClean="0">
                <a:solidFill>
                  <a:schemeClr val="tx1"/>
                </a:solidFill>
                <a:latin typeface="Angsana New" pitchFamily="18" charset="-34"/>
                <a:ea typeface="+mn-ea"/>
                <a:cs typeface="Angsana New" pitchFamily="18" charset="-34"/>
              </a:rPr>
              <a:t>    // Find all users...</a:t>
            </a:r>
          </a:p>
          <a:p>
            <a:pPr fontAlgn="t"/>
            <a:r>
              <a:rPr kumimoji="1" lang="en-US" sz="1200" b="0" i="0" kern="1200" dirty="0" smtClean="0">
                <a:solidFill>
                  <a:schemeClr val="tx1"/>
                </a:solidFill>
                <a:latin typeface="Angsana New" pitchFamily="18" charset="-34"/>
                <a:ea typeface="+mn-ea"/>
                <a:cs typeface="Angsana New" pitchFamily="18" charset="-34"/>
              </a:rPr>
              <a:t>  });</a:t>
            </a:r>
          </a:p>
          <a:p>
            <a:pPr fontAlgn="t"/>
            <a:r>
              <a:rPr kumimoji="1" lang="en-US" sz="1200" b="0" i="0" kern="1200" dirty="0" smtClean="0">
                <a:solidFill>
                  <a:schemeClr val="tx1"/>
                </a:solidFill>
                <a:latin typeface="Angsana New" pitchFamily="18" charset="-34"/>
                <a:ea typeface="+mn-ea"/>
                <a:cs typeface="Angsana New" pitchFamily="18" charset="-34"/>
              </a:rPr>
              <a:t>  </a:t>
            </a:r>
            <a:r>
              <a:rPr kumimoji="1" lang="en-US" sz="1200" b="0" i="0" kern="1200" dirty="0" err="1" smtClean="0">
                <a:solidFill>
                  <a:schemeClr val="tx1"/>
                </a:solidFill>
                <a:latin typeface="Angsana New" pitchFamily="18" charset="-34"/>
                <a:ea typeface="+mn-ea"/>
                <a:cs typeface="Angsana New" pitchFamily="18" charset="-34"/>
              </a:rPr>
              <a:t>addMethod</a:t>
            </a:r>
            <a:r>
              <a:rPr kumimoji="1" lang="en-US" sz="1200" b="0" i="0" kern="1200" dirty="0" smtClean="0">
                <a:solidFill>
                  <a:schemeClr val="tx1"/>
                </a:solidFill>
                <a:latin typeface="Angsana New" pitchFamily="18" charset="-34"/>
                <a:ea typeface="+mn-ea"/>
                <a:cs typeface="Angsana New" pitchFamily="18" charset="-34"/>
              </a:rPr>
              <a:t>(this, "find", function(name){</a:t>
            </a:r>
          </a:p>
          <a:p>
            <a:pPr fontAlgn="t"/>
            <a:r>
              <a:rPr kumimoji="1" lang="en-US" sz="1200" b="0" i="0" kern="1200" dirty="0" smtClean="0">
                <a:solidFill>
                  <a:schemeClr val="tx1"/>
                </a:solidFill>
                <a:latin typeface="Angsana New" pitchFamily="18" charset="-34"/>
                <a:ea typeface="+mn-ea"/>
                <a:cs typeface="Angsana New" pitchFamily="18" charset="-34"/>
              </a:rPr>
              <a:t>    // Find a user by name</a:t>
            </a:r>
          </a:p>
          <a:p>
            <a:pPr fontAlgn="t"/>
            <a:r>
              <a:rPr kumimoji="1" lang="en-US" sz="1200" b="0" i="0" kern="1200" dirty="0" smtClean="0">
                <a:solidFill>
                  <a:schemeClr val="tx1"/>
                </a:solidFill>
                <a:latin typeface="Angsana New" pitchFamily="18" charset="-34"/>
                <a:ea typeface="+mn-ea"/>
                <a:cs typeface="Angsana New" pitchFamily="18" charset="-34"/>
              </a:rPr>
              <a:t>  });</a:t>
            </a:r>
          </a:p>
          <a:p>
            <a:pPr fontAlgn="t"/>
            <a:r>
              <a:rPr kumimoji="1" lang="en-US" sz="1200" b="0" i="0" kern="1200" dirty="0" smtClean="0">
                <a:solidFill>
                  <a:schemeClr val="tx1"/>
                </a:solidFill>
                <a:latin typeface="Angsana New" pitchFamily="18" charset="-34"/>
                <a:ea typeface="+mn-ea"/>
                <a:cs typeface="Angsana New" pitchFamily="18" charset="-34"/>
              </a:rPr>
              <a:t>  </a:t>
            </a:r>
            <a:r>
              <a:rPr kumimoji="1" lang="en-US" sz="1200" b="0" i="0" kern="1200" dirty="0" err="1" smtClean="0">
                <a:solidFill>
                  <a:schemeClr val="tx1"/>
                </a:solidFill>
                <a:latin typeface="Angsana New" pitchFamily="18" charset="-34"/>
                <a:ea typeface="+mn-ea"/>
                <a:cs typeface="Angsana New" pitchFamily="18" charset="-34"/>
              </a:rPr>
              <a:t>addMethod</a:t>
            </a:r>
            <a:r>
              <a:rPr kumimoji="1" lang="en-US" sz="1200" b="0" i="0" kern="1200" dirty="0" smtClean="0">
                <a:solidFill>
                  <a:schemeClr val="tx1"/>
                </a:solidFill>
                <a:latin typeface="Angsana New" pitchFamily="18" charset="-34"/>
                <a:ea typeface="+mn-ea"/>
                <a:cs typeface="Angsana New" pitchFamily="18" charset="-34"/>
              </a:rPr>
              <a:t>(this, "find", function(first, last){</a:t>
            </a:r>
          </a:p>
          <a:p>
            <a:pPr fontAlgn="t"/>
            <a:r>
              <a:rPr kumimoji="1" lang="en-US" sz="1200" b="0" i="0" kern="1200" dirty="0" smtClean="0">
                <a:solidFill>
                  <a:schemeClr val="tx1"/>
                </a:solidFill>
                <a:latin typeface="Angsana New" pitchFamily="18" charset="-34"/>
                <a:ea typeface="+mn-ea"/>
                <a:cs typeface="Angsana New" pitchFamily="18" charset="-34"/>
              </a:rPr>
              <a:t>    // Find a user by first and last name</a:t>
            </a:r>
          </a:p>
          <a:p>
            <a:pPr fontAlgn="t"/>
            <a:r>
              <a:rPr kumimoji="1" lang="en-US" sz="1200" b="0" i="0" kern="1200" dirty="0" smtClean="0">
                <a:solidFill>
                  <a:schemeClr val="tx1"/>
                </a:solidFill>
                <a:latin typeface="Angsana New" pitchFamily="18" charset="-34"/>
                <a:ea typeface="+mn-ea"/>
                <a:cs typeface="Angsana New" pitchFamily="18" charset="-34"/>
              </a:rPr>
              <a:t>  });</a:t>
            </a:r>
          </a:p>
          <a:p>
            <a:pPr fontAlgn="t"/>
            <a:r>
              <a:rPr kumimoji="1" lang="en-US" sz="1200" b="0" i="0" kern="1200" dirty="0" smtClean="0">
                <a:solidFill>
                  <a:schemeClr val="tx1"/>
                </a:solidFill>
                <a:latin typeface="Angsana New" pitchFamily="18" charset="-34"/>
                <a:ea typeface="+mn-ea"/>
                <a:cs typeface="Angsana New" pitchFamily="18" charset="-34"/>
              </a:rPr>
              <a:t>}</a:t>
            </a:r>
          </a:p>
          <a:p>
            <a:endParaRPr lang="en-US" dirty="0" smtClean="0"/>
          </a:p>
          <a:p>
            <a:pPr fontAlgn="t"/>
            <a:r>
              <a:rPr kumimoji="1" lang="en-US" sz="1200" b="0" i="0" kern="1200" dirty="0" err="1" smtClean="0">
                <a:solidFill>
                  <a:schemeClr val="tx1"/>
                </a:solidFill>
                <a:latin typeface="Angsana New" pitchFamily="18" charset="-34"/>
                <a:ea typeface="+mn-ea"/>
                <a:cs typeface="Angsana New" pitchFamily="18" charset="-34"/>
              </a:rPr>
              <a:t>var</a:t>
            </a:r>
            <a:r>
              <a:rPr kumimoji="1" lang="en-US" sz="1200" b="0" i="0" kern="1200" dirty="0" smtClean="0">
                <a:solidFill>
                  <a:schemeClr val="tx1"/>
                </a:solidFill>
                <a:latin typeface="Angsana New" pitchFamily="18" charset="-34"/>
                <a:ea typeface="+mn-ea"/>
                <a:cs typeface="Angsana New" pitchFamily="18" charset="-34"/>
              </a:rPr>
              <a:t> users = new Users();</a:t>
            </a:r>
          </a:p>
          <a:p>
            <a:pPr fontAlgn="t"/>
            <a:r>
              <a:rPr kumimoji="1" lang="en-US" sz="1200" b="0" i="0" kern="1200" dirty="0" err="1" smtClean="0">
                <a:solidFill>
                  <a:schemeClr val="tx1"/>
                </a:solidFill>
                <a:latin typeface="Angsana New" pitchFamily="18" charset="-34"/>
                <a:ea typeface="+mn-ea"/>
                <a:cs typeface="Angsana New" pitchFamily="18" charset="-34"/>
              </a:rPr>
              <a:t>users.find</a:t>
            </a:r>
            <a:r>
              <a:rPr kumimoji="1" lang="en-US" sz="1200" b="0" i="0" kern="1200" dirty="0" smtClean="0">
                <a:solidFill>
                  <a:schemeClr val="tx1"/>
                </a:solidFill>
                <a:latin typeface="Angsana New" pitchFamily="18" charset="-34"/>
                <a:ea typeface="+mn-ea"/>
                <a:cs typeface="Angsana New" pitchFamily="18" charset="-34"/>
              </a:rPr>
              <a:t>(); // Finds all</a:t>
            </a:r>
          </a:p>
          <a:p>
            <a:pPr fontAlgn="t"/>
            <a:r>
              <a:rPr kumimoji="1" lang="en-US" sz="1200" b="0" i="0" kern="1200" dirty="0" err="1" smtClean="0">
                <a:solidFill>
                  <a:schemeClr val="tx1"/>
                </a:solidFill>
                <a:latin typeface="Angsana New" pitchFamily="18" charset="-34"/>
                <a:ea typeface="+mn-ea"/>
                <a:cs typeface="Angsana New" pitchFamily="18" charset="-34"/>
              </a:rPr>
              <a:t>users.find</a:t>
            </a:r>
            <a:r>
              <a:rPr kumimoji="1" lang="en-US" sz="1200" b="0" i="0" kern="1200" dirty="0" smtClean="0">
                <a:solidFill>
                  <a:schemeClr val="tx1"/>
                </a:solidFill>
                <a:latin typeface="Angsana New" pitchFamily="18" charset="-34"/>
                <a:ea typeface="+mn-ea"/>
                <a:cs typeface="Angsana New" pitchFamily="18" charset="-34"/>
              </a:rPr>
              <a:t>("John"); // Finds users by name</a:t>
            </a:r>
          </a:p>
          <a:p>
            <a:pPr fontAlgn="t"/>
            <a:r>
              <a:rPr kumimoji="1" lang="en-US" sz="1200" b="0" i="0" kern="1200" dirty="0" err="1" smtClean="0">
                <a:solidFill>
                  <a:schemeClr val="tx1"/>
                </a:solidFill>
                <a:latin typeface="Angsana New" pitchFamily="18" charset="-34"/>
                <a:ea typeface="+mn-ea"/>
                <a:cs typeface="Angsana New" pitchFamily="18" charset="-34"/>
              </a:rPr>
              <a:t>users.find</a:t>
            </a:r>
            <a:r>
              <a:rPr kumimoji="1" lang="en-US" sz="1200" b="0" i="0" kern="1200" dirty="0" smtClean="0">
                <a:solidFill>
                  <a:schemeClr val="tx1"/>
                </a:solidFill>
                <a:latin typeface="Angsana New" pitchFamily="18" charset="-34"/>
                <a:ea typeface="+mn-ea"/>
                <a:cs typeface="Angsana New" pitchFamily="18" charset="-34"/>
              </a:rPr>
              <a:t>("John", "</a:t>
            </a:r>
            <a:r>
              <a:rPr kumimoji="1" lang="en-US" sz="1200" b="0" i="0" kern="1200" dirty="0" err="1" smtClean="0">
                <a:solidFill>
                  <a:schemeClr val="tx1"/>
                </a:solidFill>
                <a:latin typeface="Angsana New" pitchFamily="18" charset="-34"/>
                <a:ea typeface="+mn-ea"/>
                <a:cs typeface="Angsana New" pitchFamily="18" charset="-34"/>
              </a:rPr>
              <a:t>Resig</a:t>
            </a:r>
            <a:r>
              <a:rPr kumimoji="1" lang="en-US" sz="1200" b="0" i="0" kern="1200" dirty="0" smtClean="0">
                <a:solidFill>
                  <a:schemeClr val="tx1"/>
                </a:solidFill>
                <a:latin typeface="Angsana New" pitchFamily="18" charset="-34"/>
                <a:ea typeface="+mn-ea"/>
                <a:cs typeface="Angsana New" pitchFamily="18" charset="-34"/>
              </a:rPr>
              <a:t>"); // Finds users by first and last name</a:t>
            </a:r>
          </a:p>
          <a:p>
            <a:pPr fontAlgn="t"/>
            <a:r>
              <a:rPr kumimoji="1" lang="en-US" sz="1200" b="0" i="0" kern="1200" dirty="0" err="1" smtClean="0">
                <a:solidFill>
                  <a:schemeClr val="tx1"/>
                </a:solidFill>
                <a:latin typeface="Angsana New" pitchFamily="18" charset="-34"/>
                <a:ea typeface="+mn-ea"/>
                <a:cs typeface="Angsana New" pitchFamily="18" charset="-34"/>
              </a:rPr>
              <a:t>users.find</a:t>
            </a:r>
            <a:r>
              <a:rPr kumimoji="1" lang="en-US" sz="1200" b="0" i="0" kern="1200" dirty="0" smtClean="0">
                <a:solidFill>
                  <a:schemeClr val="tx1"/>
                </a:solidFill>
                <a:latin typeface="Angsana New" pitchFamily="18" charset="-34"/>
                <a:ea typeface="+mn-ea"/>
                <a:cs typeface="Angsana New" pitchFamily="18" charset="-34"/>
              </a:rPr>
              <a:t>("John", "E", "</a:t>
            </a:r>
            <a:r>
              <a:rPr kumimoji="1" lang="en-US" sz="1200" b="0" i="0" kern="1200" dirty="0" err="1" smtClean="0">
                <a:solidFill>
                  <a:schemeClr val="tx1"/>
                </a:solidFill>
                <a:latin typeface="Angsana New" pitchFamily="18" charset="-34"/>
                <a:ea typeface="+mn-ea"/>
                <a:cs typeface="Angsana New" pitchFamily="18" charset="-34"/>
              </a:rPr>
              <a:t>Resig</a:t>
            </a:r>
            <a:r>
              <a:rPr kumimoji="1" lang="en-US" sz="1200" b="0" i="0" kern="1200" dirty="0" smtClean="0">
                <a:solidFill>
                  <a:schemeClr val="tx1"/>
                </a:solidFill>
                <a:latin typeface="Angsana New" pitchFamily="18" charset="-34"/>
                <a:ea typeface="+mn-ea"/>
                <a:cs typeface="Angsana New" pitchFamily="18" charset="-34"/>
              </a:rPr>
              <a:t>"); // Does nothing</a:t>
            </a:r>
          </a:p>
          <a:p>
            <a:endParaRPr lang="en-US" dirty="0" smtClean="0"/>
          </a:p>
          <a:p>
            <a:endParaRPr lang="th-TH" dirty="0"/>
          </a:p>
        </p:txBody>
      </p:sp>
      <p:sp>
        <p:nvSpPr>
          <p:cNvPr id="4" name="Slide Number Placeholder 3"/>
          <p:cNvSpPr>
            <a:spLocks noGrp="1"/>
          </p:cNvSpPr>
          <p:nvPr>
            <p:ph type="sldNum" sz="quarter" idx="10"/>
          </p:nvPr>
        </p:nvSpPr>
        <p:spPr/>
        <p:txBody>
          <a:bodyPr/>
          <a:lstStyle/>
          <a:p>
            <a:fld id="{2883A512-31E0-4C96-A663-0022934B4BF6}"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4E3AC-ADD2-44C5-800B-A1E0573C3BCD}"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830423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83A512-31E0-4C96-A663-0022934B4BF6}"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765578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lum/>
          </a:blip>
          <a:srcRect/>
          <a:stretch>
            <a:fillRect t="10000"/>
          </a:stretch>
        </a:blip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ctrTitle"/>
          </p:nvPr>
        </p:nvSpPr>
        <p:spPr>
          <a:xfrm>
            <a:off x="914400" y="1524000"/>
            <a:ext cx="7623175" cy="1752600"/>
          </a:xfrm>
        </p:spPr>
        <p:txBody>
          <a:bodyPr/>
          <a:lstStyle>
            <a:lvl1pPr algn="r">
              <a:defRPr sz="4200"/>
            </a:lvl1pPr>
          </a:lstStyle>
          <a:p>
            <a:r>
              <a:rPr lang="en-US" altLang="en-US" smtClean="0"/>
              <a:t>Click to edit Master title style</a:t>
            </a:r>
            <a:endParaRPr lang="en-US" altLang="en-US" dirty="0"/>
          </a:p>
        </p:txBody>
      </p:sp>
      <p:sp>
        <p:nvSpPr>
          <p:cNvPr id="158723" name="Rectangle 3"/>
          <p:cNvSpPr>
            <a:spLocks noGrp="1" noChangeArrowheads="1"/>
          </p:cNvSpPr>
          <p:nvPr>
            <p:ph type="subTitle" idx="1"/>
          </p:nvPr>
        </p:nvSpPr>
        <p:spPr>
          <a:xfrm>
            <a:off x="1981200" y="3962400"/>
            <a:ext cx="6553200" cy="1752600"/>
          </a:xfrm>
        </p:spPr>
        <p:txBody>
          <a:bodyPr/>
          <a:lstStyle>
            <a:lvl1pPr marL="0" indent="0" algn="r">
              <a:buFont typeface="Wingdings" pitchFamily="2" charset="2"/>
              <a:buNone/>
              <a:defRPr sz="3400"/>
            </a:lvl1pPr>
          </a:lstStyle>
          <a:p>
            <a:r>
              <a:rPr lang="en-US" altLang="en-US" smtClean="0"/>
              <a:t>Click to edit Master subtitle style</a:t>
            </a:r>
            <a:endParaRPr lang="en-US" altLang="en-US" dirty="0"/>
          </a:p>
        </p:txBody>
      </p:sp>
      <p:sp>
        <p:nvSpPr>
          <p:cNvPr id="158727"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base">
              <a:spcBef>
                <a:spcPct val="0"/>
              </a:spcBef>
              <a:spcAft>
                <a:spcPct val="0"/>
              </a:spcAft>
            </a:pPr>
            <a:endParaRPr lang="th-TH">
              <a:solidFill>
                <a:prstClr val="black"/>
              </a:solidFill>
              <a:latin typeface="Arial" pitchFamily="34" charset="0"/>
            </a:endParaRPr>
          </a:p>
        </p:txBody>
      </p:sp>
      <p:sp>
        <p:nvSpPr>
          <p:cNvPr id="158728"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base">
              <a:spcBef>
                <a:spcPct val="0"/>
              </a:spcBef>
              <a:spcAft>
                <a:spcPct val="0"/>
              </a:spcAft>
            </a:pPr>
            <a:endParaRPr lang="th-TH">
              <a:solidFill>
                <a:prstClr val="black"/>
              </a:solidFill>
              <a:latin typeface="Arial" pitchFamily="34" charset="0"/>
            </a:endParaRPr>
          </a:p>
        </p:txBody>
      </p:sp>
      <p:sp>
        <p:nvSpPr>
          <p:cNvPr id="9" name="Rectangle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solidFill>
                  <a:prstClr val="black"/>
                </a:solidFill>
              </a:rPr>
              <a:t>Lecture 06</a:t>
            </a:r>
            <a:endParaRPr lang="en-US" altLang="en-US">
              <a:solidFill>
                <a:prstClr val="black"/>
              </a:solidFill>
            </a:endParaRPr>
          </a:p>
        </p:txBody>
      </p:sp>
      <p:sp>
        <p:nvSpPr>
          <p:cNvPr id="10" name="Rectangle 5"/>
          <p:cNvSpPr>
            <a:spLocks noGrp="1" noChangeArrowheads="1"/>
          </p:cNvSpPr>
          <p:nvPr>
            <p:ph type="ftr" sz="quarter" idx="3"/>
          </p:nvPr>
        </p:nvSpPr>
        <p:spPr>
          <a:xfrm>
            <a:off x="1928794" y="6243638"/>
            <a:ext cx="5500726" cy="457200"/>
          </a:xfrm>
          <a:prstGeom prst="rect">
            <a:avLst/>
          </a:prstGeom>
        </p:spPr>
        <p:txBody>
          <a:bodyPr/>
          <a:lstStyle>
            <a:lvl1pPr>
              <a:defRPr sz="1000">
                <a:latin typeface="Comic Sans MS" pitchFamily="66" charset="0"/>
              </a:defRPr>
            </a:lvl1pPr>
          </a:lstStyle>
          <a:p>
            <a:pPr algn="ctr"/>
            <a:r>
              <a:rPr lang="en-US" altLang="en-US" smtClean="0">
                <a:solidFill>
                  <a:prstClr val="black"/>
                </a:solidFill>
              </a:rPr>
              <a:t>CS 485 Web ApplicationDevelopment © 2015 by Y. Temtanapat</a:t>
            </a:r>
            <a:endParaRPr lang="en-US" altLang="en-US" dirty="0">
              <a:solidFill>
                <a:prstClr val="black"/>
              </a:solidFill>
            </a:endParaRPr>
          </a:p>
        </p:txBody>
      </p:sp>
      <p:sp>
        <p:nvSpPr>
          <p:cNvPr id="11"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solidFill>
                  <a:prstClr val="black"/>
                </a:solidFill>
              </a:rPr>
              <a:pPr/>
              <a:t>‹#›</a:t>
            </a:fld>
            <a:endParaRPr lang="en-US" altLang="en-US">
              <a:solidFill>
                <a:prstClr val="black"/>
              </a:solidFill>
            </a:endParaRPr>
          </a:p>
        </p:txBody>
      </p:sp>
      <p:sp>
        <p:nvSpPr>
          <p:cNvPr id="12" name="Line 8"/>
          <p:cNvSpPr>
            <a:spLocks noChangeShapeType="1"/>
          </p:cNvSpPr>
          <p:nvPr userDrawn="1"/>
        </p:nvSpPr>
        <p:spPr bwMode="auto">
          <a:xfrm>
            <a:off x="457200" y="6172200"/>
            <a:ext cx="8229600"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th-TH">
              <a:solidFill>
                <a:prstClr val="black"/>
              </a:solidFill>
              <a:latin typeface="Comic Sans MS" pitchFamily="66" charset="0"/>
            </a:endParaRPr>
          </a:p>
        </p:txBody>
      </p:sp>
    </p:spTree>
    <p:extLst>
      <p:ext uri="{BB962C8B-B14F-4D97-AF65-F5344CB8AC3E}">
        <p14:creationId xmlns:p14="http://schemas.microsoft.com/office/powerpoint/2010/main" val="135875023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Rectangle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solidFill>
                  <a:prstClr val="black"/>
                </a:solidFill>
              </a:rPr>
              <a:t>Lecture 06</a:t>
            </a:r>
            <a:endParaRPr lang="en-US" altLang="en-US">
              <a:solidFill>
                <a:prstClr val="black"/>
              </a:solidFill>
            </a:endParaRPr>
          </a:p>
        </p:txBody>
      </p:sp>
      <p:sp>
        <p:nvSpPr>
          <p:cNvPr id="8" name="Rectangle 5"/>
          <p:cNvSpPr>
            <a:spLocks noGrp="1" noChangeArrowheads="1"/>
          </p:cNvSpPr>
          <p:nvPr>
            <p:ph type="ftr" sz="quarter" idx="3"/>
          </p:nvPr>
        </p:nvSpPr>
        <p:spPr>
          <a:xfrm>
            <a:off x="1928794" y="6243638"/>
            <a:ext cx="5500726" cy="457200"/>
          </a:xfrm>
          <a:prstGeom prst="rect">
            <a:avLst/>
          </a:prstGeom>
        </p:spPr>
        <p:txBody>
          <a:bodyPr/>
          <a:lstStyle>
            <a:lvl1pPr>
              <a:defRPr sz="1000">
                <a:latin typeface="Comic Sans MS" pitchFamily="66" charset="0"/>
              </a:defRPr>
            </a:lvl1pPr>
          </a:lstStyle>
          <a:p>
            <a:pPr algn="ctr"/>
            <a:r>
              <a:rPr lang="en-US" altLang="en-US" smtClean="0">
                <a:solidFill>
                  <a:prstClr val="black"/>
                </a:solidFill>
              </a:rPr>
              <a:t>CS 485 Web ApplicationDevelopment © 2015 by Y. Temtanapat</a:t>
            </a:r>
            <a:endParaRPr lang="en-US" altLang="en-US" dirty="0">
              <a:solidFill>
                <a:prstClr val="black"/>
              </a:solidFill>
            </a:endParaRPr>
          </a:p>
        </p:txBody>
      </p:sp>
      <p:sp>
        <p:nvSpPr>
          <p:cNvPr id="9"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174899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cstate="print">
            <a:alphaModFix amt="70000"/>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Rectangle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solidFill>
                  <a:prstClr val="black"/>
                </a:solidFill>
              </a:rPr>
              <a:t>Lecture 06</a:t>
            </a:r>
            <a:endParaRPr lang="en-US" altLang="en-US">
              <a:solidFill>
                <a:prstClr val="black"/>
              </a:solidFill>
            </a:endParaRPr>
          </a:p>
        </p:txBody>
      </p:sp>
      <p:sp>
        <p:nvSpPr>
          <p:cNvPr id="8" name="Rectangle 5"/>
          <p:cNvSpPr>
            <a:spLocks noGrp="1" noChangeArrowheads="1"/>
          </p:cNvSpPr>
          <p:nvPr>
            <p:ph type="ftr" sz="quarter" idx="3"/>
          </p:nvPr>
        </p:nvSpPr>
        <p:spPr>
          <a:xfrm>
            <a:off x="1928794" y="6243638"/>
            <a:ext cx="5500726" cy="457200"/>
          </a:xfrm>
          <a:prstGeom prst="rect">
            <a:avLst/>
          </a:prstGeom>
        </p:spPr>
        <p:txBody>
          <a:bodyPr/>
          <a:lstStyle>
            <a:lvl1pPr>
              <a:defRPr sz="1000">
                <a:latin typeface="Comic Sans MS" pitchFamily="66" charset="0"/>
              </a:defRPr>
            </a:lvl1pPr>
          </a:lstStyle>
          <a:p>
            <a:pPr algn="ctr"/>
            <a:r>
              <a:rPr lang="en-US" altLang="en-US" smtClean="0">
                <a:solidFill>
                  <a:prstClr val="black"/>
                </a:solidFill>
              </a:rPr>
              <a:t>CS 485 Web ApplicationDevelopment © 2015 by Y. Temtanapat</a:t>
            </a:r>
            <a:endParaRPr lang="en-US" altLang="en-US" dirty="0">
              <a:solidFill>
                <a:prstClr val="black"/>
              </a:solidFill>
            </a:endParaRPr>
          </a:p>
        </p:txBody>
      </p:sp>
      <p:sp>
        <p:nvSpPr>
          <p:cNvPr id="9"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893468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3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3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18"/>
          <p:cNvSpPr>
            <a:spLocks noGrp="1" noChangeArrowheads="1"/>
          </p:cNvSpPr>
          <p:nvPr>
            <p:ph type="sldNum" sz="quarter" idx="10"/>
          </p:nvPr>
        </p:nvSpPr>
        <p:spPr>
          <a:ln/>
        </p:spPr>
        <p:txBody>
          <a:bodyPr/>
          <a:lstStyle>
            <a:lvl1pPr>
              <a:defRPr/>
            </a:lvl1pPr>
          </a:lstStyle>
          <a:p>
            <a:pPr>
              <a:defRPr/>
            </a:pPr>
            <a:fld id="{4D6651C1-0D9C-4058-BC7B-D21ED890B6DF}" type="slidenum">
              <a:rPr lang="en-US">
                <a:solidFill>
                  <a:prstClr val="black"/>
                </a:solidFill>
              </a:rPr>
              <a:pPr>
                <a:defRPr/>
              </a:pPr>
              <a:t>‹#›</a:t>
            </a:fld>
            <a:endParaRPr lang="en-US">
              <a:solidFill>
                <a:prstClr val="black"/>
              </a:solidFill>
            </a:endParaRPr>
          </a:p>
        </p:txBody>
      </p:sp>
      <p:sp>
        <p:nvSpPr>
          <p:cNvPr id="6" name="Rectangle 219"/>
          <p:cNvSpPr>
            <a:spLocks noGrp="1" noChangeArrowheads="1"/>
          </p:cNvSpPr>
          <p:nvPr>
            <p:ph type="dt" sz="half" idx="11"/>
          </p:nvPr>
        </p:nvSpPr>
        <p:spPr>
          <a:ln/>
        </p:spPr>
        <p:txBody>
          <a:bodyPr/>
          <a:lstStyle>
            <a:lvl1pPr>
              <a:defRPr/>
            </a:lvl1pPr>
          </a:lstStyle>
          <a:p>
            <a:pPr>
              <a:defRPr/>
            </a:pPr>
            <a:r>
              <a:rPr lang="en-US" smtClean="0">
                <a:solidFill>
                  <a:prstClr val="black"/>
                </a:solidFill>
              </a:rPr>
              <a:t>Lecture 06</a:t>
            </a:r>
            <a:endParaRPr lang="en-US">
              <a:solidFill>
                <a:prstClr val="black"/>
              </a:solidFill>
            </a:endParaRPr>
          </a:p>
        </p:txBody>
      </p:sp>
      <p:sp>
        <p:nvSpPr>
          <p:cNvPr id="7" name="Rectangle 220"/>
          <p:cNvSpPr>
            <a:spLocks noGrp="1" noChangeArrowheads="1"/>
          </p:cNvSpPr>
          <p:nvPr>
            <p:ph type="ftr" sz="quarter" idx="12"/>
          </p:nvPr>
        </p:nvSpPr>
        <p:spPr>
          <a:ln/>
        </p:spPr>
        <p:txBody>
          <a:bodyPr/>
          <a:lstStyle>
            <a:lvl1pPr>
              <a:defRPr/>
            </a:lvl1pPr>
          </a:lstStyle>
          <a:p>
            <a:pPr>
              <a:defRPr/>
            </a:pPr>
            <a:r>
              <a:rPr lang="en-US" smtClean="0">
                <a:solidFill>
                  <a:prstClr val="black"/>
                </a:solidFill>
              </a:rPr>
              <a:t>CS 485 Web ApplicationDevelopment © 2015 by Y. Temtanapat</a:t>
            </a:r>
            <a:endParaRPr lang="en-US">
              <a:solidFill>
                <a:prstClr val="black"/>
              </a:solidFill>
            </a:endParaRPr>
          </a:p>
        </p:txBody>
      </p:sp>
    </p:spTree>
    <p:extLst>
      <p:ext uri="{BB962C8B-B14F-4D97-AF65-F5344CB8AC3E}">
        <p14:creationId xmlns:p14="http://schemas.microsoft.com/office/powerpoint/2010/main" val="1171257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Rectangle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solidFill>
                  <a:prstClr val="black"/>
                </a:solidFill>
              </a:rPr>
              <a:t>Lecture 06</a:t>
            </a:r>
            <a:endParaRPr lang="en-US" altLang="en-US">
              <a:solidFill>
                <a:prstClr val="black"/>
              </a:solidFill>
            </a:endParaRPr>
          </a:p>
        </p:txBody>
      </p:sp>
      <p:sp>
        <p:nvSpPr>
          <p:cNvPr id="8" name="Rectangle 5"/>
          <p:cNvSpPr>
            <a:spLocks noGrp="1" noChangeArrowheads="1"/>
          </p:cNvSpPr>
          <p:nvPr>
            <p:ph type="ftr" sz="quarter" idx="3"/>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9"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64754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Rectangle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solidFill>
                  <a:prstClr val="black"/>
                </a:solidFill>
              </a:rPr>
              <a:t>Lecture 06</a:t>
            </a:r>
            <a:endParaRPr lang="en-US" altLang="en-US">
              <a:solidFill>
                <a:prstClr val="black"/>
              </a:solidFill>
            </a:endParaRPr>
          </a:p>
        </p:txBody>
      </p:sp>
      <p:sp>
        <p:nvSpPr>
          <p:cNvPr id="8" name="Rectangle 5"/>
          <p:cNvSpPr>
            <a:spLocks noGrp="1" noChangeArrowheads="1"/>
          </p:cNvSpPr>
          <p:nvPr>
            <p:ph type="ftr" sz="quarter" idx="3"/>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9"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36616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8" name="Rectangle 4"/>
          <p:cNvSpPr>
            <a:spLocks noGrp="1" noChangeArrowheads="1"/>
          </p:cNvSpPr>
          <p:nvPr>
            <p:ph type="dt" sz="half" idx="10"/>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solidFill>
                  <a:prstClr val="black"/>
                </a:solidFill>
              </a:rPr>
              <a:t>Lecture 06</a:t>
            </a:r>
            <a:endParaRPr lang="en-US" altLang="en-US">
              <a:solidFill>
                <a:prstClr val="black"/>
              </a:solidFill>
            </a:endParaRPr>
          </a:p>
        </p:txBody>
      </p:sp>
      <p:sp>
        <p:nvSpPr>
          <p:cNvPr id="9" name="Rectangle 5"/>
          <p:cNvSpPr>
            <a:spLocks noGrp="1" noChangeArrowheads="1"/>
          </p:cNvSpPr>
          <p:nvPr>
            <p:ph type="ftr" sz="quarter" idx="3"/>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10"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55915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10" name="Rectangle 4"/>
          <p:cNvSpPr>
            <a:spLocks noGrp="1" noChangeArrowheads="1"/>
          </p:cNvSpPr>
          <p:nvPr>
            <p:ph type="dt" sz="half" idx="10"/>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solidFill>
                  <a:prstClr val="black"/>
                </a:solidFill>
              </a:rPr>
              <a:t>Lecture 06</a:t>
            </a:r>
            <a:endParaRPr lang="en-US" altLang="en-US">
              <a:solidFill>
                <a:prstClr val="black"/>
              </a:solidFill>
            </a:endParaRPr>
          </a:p>
        </p:txBody>
      </p:sp>
      <p:sp>
        <p:nvSpPr>
          <p:cNvPr id="11" name="Rectangle 5"/>
          <p:cNvSpPr>
            <a:spLocks noGrp="1" noChangeArrowheads="1"/>
          </p:cNvSpPr>
          <p:nvPr>
            <p:ph type="ftr" sz="quarter" idx="11"/>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12" name="Rectangle 6"/>
          <p:cNvSpPr>
            <a:spLocks noGrp="1" noChangeArrowheads="1"/>
          </p:cNvSpPr>
          <p:nvPr>
            <p:ph type="sldNum" sz="quarter" idx="12"/>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694532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6" name="Rectangle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solidFill>
                  <a:prstClr val="black"/>
                </a:solidFill>
              </a:rPr>
              <a:t>Lecture 06</a:t>
            </a:r>
            <a:endParaRPr lang="en-US" altLang="en-US">
              <a:solidFill>
                <a:prstClr val="black"/>
              </a:solidFill>
            </a:endParaRPr>
          </a:p>
        </p:txBody>
      </p:sp>
      <p:sp>
        <p:nvSpPr>
          <p:cNvPr id="7" name="Rectangle 5"/>
          <p:cNvSpPr>
            <a:spLocks noGrp="1" noChangeArrowheads="1"/>
          </p:cNvSpPr>
          <p:nvPr>
            <p:ph type="ftr" sz="quarter" idx="3"/>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8"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285117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solidFill>
                  <a:prstClr val="black"/>
                </a:solidFill>
              </a:rPr>
              <a:t>Lecture 06</a:t>
            </a:r>
            <a:endParaRPr lang="en-US" altLang="en-US">
              <a:solidFill>
                <a:prstClr val="black"/>
              </a:solidFill>
            </a:endParaRPr>
          </a:p>
        </p:txBody>
      </p:sp>
      <p:sp>
        <p:nvSpPr>
          <p:cNvPr id="6" name="Footer Placeholder 5"/>
          <p:cNvSpPr>
            <a:spLocks noGrp="1" noChangeArrowheads="1"/>
          </p:cNvSpPr>
          <p:nvPr>
            <p:ph type="ftr" sz="quarter" idx="3"/>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7" name="Slide Number Placeholder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829556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Rectangle 4"/>
          <p:cNvSpPr>
            <a:spLocks noGrp="1" noChangeArrowheads="1"/>
          </p:cNvSpPr>
          <p:nvPr>
            <p:ph type="dt" sz="half" idx="10"/>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solidFill>
                  <a:prstClr val="black"/>
                </a:solidFill>
              </a:rPr>
              <a:t>Lecture 06</a:t>
            </a:r>
            <a:endParaRPr lang="en-US" altLang="en-US">
              <a:solidFill>
                <a:prstClr val="black"/>
              </a:solidFill>
            </a:endParaRPr>
          </a:p>
        </p:txBody>
      </p:sp>
      <p:sp>
        <p:nvSpPr>
          <p:cNvPr id="9" name="Rectangle 5"/>
          <p:cNvSpPr>
            <a:spLocks noGrp="1" noChangeArrowheads="1"/>
          </p:cNvSpPr>
          <p:nvPr>
            <p:ph type="ftr" sz="quarter" idx="3"/>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10"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932878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th-T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Rectangle 4"/>
          <p:cNvSpPr>
            <a:spLocks noGrp="1" noChangeArrowheads="1"/>
          </p:cNvSpPr>
          <p:nvPr>
            <p:ph type="dt" sz="half" idx="10"/>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solidFill>
                  <a:prstClr val="black"/>
                </a:solidFill>
              </a:rPr>
              <a:t>Lecture 06</a:t>
            </a:r>
            <a:endParaRPr lang="en-US" altLang="en-US">
              <a:solidFill>
                <a:prstClr val="black"/>
              </a:solidFill>
            </a:endParaRPr>
          </a:p>
        </p:txBody>
      </p:sp>
      <p:sp>
        <p:nvSpPr>
          <p:cNvPr id="9" name="Rectangle 5"/>
          <p:cNvSpPr>
            <a:spLocks noGrp="1" noChangeArrowheads="1"/>
          </p:cNvSpPr>
          <p:nvPr>
            <p:ph type="ftr" sz="quarter" idx="3"/>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solidFill>
                  <a:prstClr val="black"/>
                </a:solidFill>
              </a:rPr>
              <a:t>CS 485 Web ApplicationDevelopment © 2015 by Y. Temtanapat</a:t>
            </a:r>
            <a:endParaRPr lang="en-US" altLang="en-US" dirty="0">
              <a:solidFill>
                <a:prstClr val="black"/>
              </a:solidFill>
            </a:endParaRPr>
          </a:p>
        </p:txBody>
      </p:sp>
      <p:sp>
        <p:nvSpPr>
          <p:cNvPr id="10"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79248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alphaModFix amt="70000"/>
            <a:lum/>
          </a:blip>
          <a:srcRect/>
          <a:stretch>
            <a:fillRect/>
          </a:stretch>
        </a:blip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576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7703"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base">
              <a:spcBef>
                <a:spcPct val="0"/>
              </a:spcBef>
              <a:spcAft>
                <a:spcPct val="0"/>
              </a:spcAft>
            </a:pPr>
            <a:endParaRPr lang="th-TH">
              <a:solidFill>
                <a:prstClr val="black"/>
              </a:solidFill>
              <a:latin typeface="Arial" pitchFamily="34" charset="0"/>
            </a:endParaRPr>
          </a:p>
        </p:txBody>
      </p:sp>
      <p:sp>
        <p:nvSpPr>
          <p:cNvPr id="9" name="Rectangle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pPr fontAlgn="base">
              <a:spcBef>
                <a:spcPct val="0"/>
              </a:spcBef>
              <a:spcAft>
                <a:spcPct val="0"/>
              </a:spcAft>
            </a:pPr>
            <a:r>
              <a:rPr lang="en-US" smtClean="0">
                <a:solidFill>
                  <a:prstClr val="black"/>
                </a:solidFill>
                <a:cs typeface="Arial" pitchFamily="34" charset="0"/>
              </a:rPr>
              <a:t>Lecture 06</a:t>
            </a:r>
            <a:endParaRPr lang="en-US" altLang="en-US">
              <a:solidFill>
                <a:prstClr val="black"/>
              </a:solidFill>
              <a:cs typeface="Arial" pitchFamily="34" charset="0"/>
            </a:endParaRPr>
          </a:p>
        </p:txBody>
      </p:sp>
      <p:sp>
        <p:nvSpPr>
          <p:cNvPr id="10" name="Rectangle 5"/>
          <p:cNvSpPr>
            <a:spLocks noGrp="1" noChangeArrowheads="1"/>
          </p:cNvSpPr>
          <p:nvPr>
            <p:ph type="ftr" sz="quarter" idx="3"/>
          </p:nvPr>
        </p:nvSpPr>
        <p:spPr>
          <a:xfrm>
            <a:off x="1928794" y="6243638"/>
            <a:ext cx="5500726" cy="457200"/>
          </a:xfrm>
          <a:prstGeom prst="rect">
            <a:avLst/>
          </a:prstGeom>
        </p:spPr>
        <p:txBody>
          <a:bodyPr/>
          <a:lstStyle>
            <a:lvl1pPr>
              <a:defRPr sz="1000">
                <a:latin typeface="Comic Sans MS" pitchFamily="66" charset="0"/>
              </a:defRPr>
            </a:lvl1pPr>
          </a:lstStyle>
          <a:p>
            <a:pPr fontAlgn="base">
              <a:spcBef>
                <a:spcPct val="0"/>
              </a:spcBef>
              <a:spcAft>
                <a:spcPct val="0"/>
              </a:spcAft>
            </a:pPr>
            <a:r>
              <a:rPr lang="en-US" altLang="en-US" smtClean="0">
                <a:solidFill>
                  <a:prstClr val="black"/>
                </a:solidFill>
                <a:cs typeface="Arial" pitchFamily="34" charset="0"/>
              </a:rPr>
              <a:t>CS 485 Web ApplicationDevelopment © 2015 by Y. Temtanapat</a:t>
            </a:r>
            <a:endParaRPr lang="en-US" altLang="en-US" dirty="0">
              <a:solidFill>
                <a:prstClr val="black"/>
              </a:solidFill>
              <a:cs typeface="Arial" pitchFamily="34" charset="0"/>
            </a:endParaRPr>
          </a:p>
        </p:txBody>
      </p:sp>
      <p:sp>
        <p:nvSpPr>
          <p:cNvPr id="11" name="Rectangle 6"/>
          <p:cNvSpPr>
            <a:spLocks noGrp="1" noChangeArrowheads="1"/>
          </p:cNvSpPr>
          <p:nvPr>
            <p:ph type="sldNum" sz="quarter" idx="4"/>
          </p:nvPr>
        </p:nvSpPr>
        <p:spPr>
          <a:xfrm>
            <a:off x="7429520" y="6243638"/>
            <a:ext cx="1257280" cy="457200"/>
          </a:xfrm>
          <a:prstGeom prst="rect">
            <a:avLst/>
          </a:prstGeom>
        </p:spPr>
        <p:txBody>
          <a:bodyPr/>
          <a:lstStyle>
            <a:lvl1pPr algn="r">
              <a:defRPr sz="1000">
                <a:latin typeface="Comic Sans MS" pitchFamily="66" charset="0"/>
              </a:defRPr>
            </a:lvl1pPr>
          </a:lstStyle>
          <a:p>
            <a:pPr fontAlgn="base">
              <a:spcBef>
                <a:spcPct val="0"/>
              </a:spcBef>
              <a:spcAft>
                <a:spcPct val="0"/>
              </a:spcAft>
            </a:pPr>
            <a:fld id="{10C32822-D98A-4A8C-A794-852463787CBE}" type="slidenum">
              <a:rPr lang="en-US" altLang="en-US" smtClean="0">
                <a:solidFill>
                  <a:prstClr val="black"/>
                </a:solidFill>
                <a:cs typeface="Arial" pitchFamily="34" charset="0"/>
              </a:rPr>
              <a:pPr fontAlgn="base">
                <a:spcBef>
                  <a:spcPct val="0"/>
                </a:spcBef>
                <a:spcAft>
                  <a:spcPct val="0"/>
                </a:spcAft>
              </a:pPr>
              <a:t>‹#›</a:t>
            </a:fld>
            <a:endParaRPr lang="en-US" altLang="en-US">
              <a:solidFill>
                <a:prstClr val="black"/>
              </a:solidFill>
              <a:cs typeface="Arial" pitchFamily="34" charset="0"/>
            </a:endParaRPr>
          </a:p>
        </p:txBody>
      </p:sp>
      <p:sp>
        <p:nvSpPr>
          <p:cNvPr id="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th-TH">
              <a:solidFill>
                <a:prstClr val="black"/>
              </a:solidFill>
              <a:latin typeface="Comic Sans MS" pitchFamily="66" charset="0"/>
            </a:endParaRPr>
          </a:p>
        </p:txBody>
      </p:sp>
    </p:spTree>
    <p:extLst>
      <p:ext uri="{BB962C8B-B14F-4D97-AF65-F5344CB8AC3E}">
        <p14:creationId xmlns:p14="http://schemas.microsoft.com/office/powerpoint/2010/main" val="1063980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p:txStyles>
    <p:titleStyle>
      <a:lvl1pPr algn="l" rtl="0" eaLnBrk="1" fontAlgn="base" hangingPunct="1">
        <a:spcBef>
          <a:spcPct val="0"/>
        </a:spcBef>
        <a:spcAft>
          <a:spcPct val="0"/>
        </a:spcAft>
        <a:defRPr sz="40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Angsana New" pitchFamily="18" charset="-34"/>
          <a:cs typeface="Angsana New" pitchFamily="18" charset="-34"/>
        </a:defRPr>
      </a:lvl2pPr>
      <a:lvl3pPr algn="l" rtl="0" eaLnBrk="1" fontAlgn="base" hangingPunct="1">
        <a:spcBef>
          <a:spcPct val="0"/>
        </a:spcBef>
        <a:spcAft>
          <a:spcPct val="0"/>
        </a:spcAft>
        <a:defRPr sz="4000">
          <a:solidFill>
            <a:schemeClr val="tx2"/>
          </a:solidFill>
          <a:latin typeface="Angsana New" pitchFamily="18" charset="-34"/>
          <a:cs typeface="Angsana New" pitchFamily="18" charset="-34"/>
        </a:defRPr>
      </a:lvl3pPr>
      <a:lvl4pPr algn="l" rtl="0" eaLnBrk="1" fontAlgn="base" hangingPunct="1">
        <a:spcBef>
          <a:spcPct val="0"/>
        </a:spcBef>
        <a:spcAft>
          <a:spcPct val="0"/>
        </a:spcAft>
        <a:defRPr sz="4000">
          <a:solidFill>
            <a:schemeClr val="tx2"/>
          </a:solidFill>
          <a:latin typeface="Angsana New" pitchFamily="18" charset="-34"/>
          <a:cs typeface="Angsana New" pitchFamily="18" charset="-34"/>
        </a:defRPr>
      </a:lvl4pPr>
      <a:lvl5pPr algn="l" rtl="0" eaLnBrk="1" fontAlgn="base" hangingPunct="1">
        <a:spcBef>
          <a:spcPct val="0"/>
        </a:spcBef>
        <a:spcAft>
          <a:spcPct val="0"/>
        </a:spcAft>
        <a:defRPr sz="4000">
          <a:solidFill>
            <a:schemeClr val="tx2"/>
          </a:solidFill>
          <a:latin typeface="Angsana New" pitchFamily="18" charset="-34"/>
          <a:cs typeface="Angsana New" pitchFamily="18" charset="-34"/>
        </a:defRPr>
      </a:lvl5pPr>
      <a:lvl6pPr marL="457200" algn="l" rtl="0" eaLnBrk="1" fontAlgn="base" hangingPunct="1">
        <a:spcBef>
          <a:spcPct val="0"/>
        </a:spcBef>
        <a:spcAft>
          <a:spcPct val="0"/>
        </a:spcAft>
        <a:defRPr sz="4000">
          <a:solidFill>
            <a:schemeClr val="tx2"/>
          </a:solidFill>
          <a:latin typeface="Angsana New" pitchFamily="18" charset="-34"/>
          <a:cs typeface="Angsana New" pitchFamily="18" charset="-34"/>
        </a:defRPr>
      </a:lvl6pPr>
      <a:lvl7pPr marL="914400" algn="l" rtl="0" eaLnBrk="1" fontAlgn="base" hangingPunct="1">
        <a:spcBef>
          <a:spcPct val="0"/>
        </a:spcBef>
        <a:spcAft>
          <a:spcPct val="0"/>
        </a:spcAft>
        <a:defRPr sz="4000">
          <a:solidFill>
            <a:schemeClr val="tx2"/>
          </a:solidFill>
          <a:latin typeface="Angsana New" pitchFamily="18" charset="-34"/>
          <a:cs typeface="Angsana New" pitchFamily="18" charset="-34"/>
        </a:defRPr>
      </a:lvl7pPr>
      <a:lvl8pPr marL="1371600" algn="l" rtl="0" eaLnBrk="1" fontAlgn="base" hangingPunct="1">
        <a:spcBef>
          <a:spcPct val="0"/>
        </a:spcBef>
        <a:spcAft>
          <a:spcPct val="0"/>
        </a:spcAft>
        <a:defRPr sz="4000">
          <a:solidFill>
            <a:schemeClr val="tx2"/>
          </a:solidFill>
          <a:latin typeface="Angsana New" pitchFamily="18" charset="-34"/>
          <a:cs typeface="Angsana New" pitchFamily="18" charset="-34"/>
        </a:defRPr>
      </a:lvl8pPr>
      <a:lvl9pPr marL="1828800" algn="l" rtl="0" eaLnBrk="1" fontAlgn="base" hangingPunct="1">
        <a:spcBef>
          <a:spcPct val="0"/>
        </a:spcBef>
        <a:spcAft>
          <a:spcPct val="0"/>
        </a:spcAft>
        <a:defRPr sz="4000">
          <a:solidFill>
            <a:schemeClr val="tx2"/>
          </a:solidFill>
          <a:latin typeface="Angsana New" pitchFamily="18" charset="-34"/>
          <a:cs typeface="Angsana New" pitchFamily="18" charset="-34"/>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2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8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4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2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a:t>
            </a:r>
            <a:endParaRPr lang="th-TH" dirty="0"/>
          </a:p>
        </p:txBody>
      </p:sp>
      <p:sp>
        <p:nvSpPr>
          <p:cNvPr id="3" name="Subtitle 2"/>
          <p:cNvSpPr>
            <a:spLocks noGrp="1"/>
          </p:cNvSpPr>
          <p:nvPr>
            <p:ph type="subTitle" idx="1"/>
          </p:nvPr>
        </p:nvSpPr>
        <p:spPr/>
        <p:txBody>
          <a:bodyPr/>
          <a:lstStyle/>
          <a:p>
            <a:r>
              <a:rPr lang="en-US" dirty="0" smtClean="0"/>
              <a:t>CS 485 Web Application Development</a:t>
            </a:r>
          </a:p>
          <a:p>
            <a:r>
              <a:rPr lang="th-TH" dirty="0" smtClean="0"/>
              <a:t>เยาวดี  เต็มธนาภัทร์</a:t>
            </a:r>
            <a:endParaRPr lang="en-US" dirty="0" smtClean="0"/>
          </a:p>
          <a:p>
            <a:r>
              <a:rPr lang="en-US" dirty="0" smtClean="0"/>
              <a:t>Lecture 6</a:t>
            </a:r>
            <a:endParaRPr lang="th-TH" dirty="0" smtClean="0"/>
          </a:p>
        </p:txBody>
      </p:sp>
      <p:sp>
        <p:nvSpPr>
          <p:cNvPr id="7" name="Date Placeholder 6"/>
          <p:cNvSpPr>
            <a:spLocks noGrp="1"/>
          </p:cNvSpPr>
          <p:nvPr>
            <p:ph type="dt" sz="half" idx="2"/>
          </p:nvPr>
        </p:nvSpPr>
        <p:spPr/>
        <p:txBody>
          <a:bodyPr/>
          <a:lstStyle/>
          <a:p>
            <a:r>
              <a:rPr lang="en-US" smtClean="0"/>
              <a:t>Lecture 06</a:t>
            </a:r>
            <a:endParaRPr lang="en-US" altLang="en-US" dirty="0"/>
          </a:p>
        </p:txBody>
      </p:sp>
      <p:sp>
        <p:nvSpPr>
          <p:cNvPr id="8" name="Slide Number Placeholder 7"/>
          <p:cNvSpPr>
            <a:spLocks noGrp="1"/>
          </p:cNvSpPr>
          <p:nvPr>
            <p:ph type="sldNum" sz="quarter" idx="4"/>
          </p:nvPr>
        </p:nvSpPr>
        <p:spPr/>
        <p:txBody>
          <a:bodyPr/>
          <a:lstStyle/>
          <a:p>
            <a:fld id="{10C32822-D98A-4A8C-A794-852463787CBE}" type="slidenum">
              <a:rPr lang="en-US" altLang="en-US" smtClean="0"/>
              <a:pPr/>
              <a:t>1</a:t>
            </a:fld>
            <a:endParaRPr lang="en-US" altLang="en-US" dirty="0"/>
          </a:p>
        </p:txBody>
      </p:sp>
      <p:sp>
        <p:nvSpPr>
          <p:cNvPr id="9" name="Footer Placeholder 8"/>
          <p:cNvSpPr>
            <a:spLocks noGrp="1"/>
          </p:cNvSpPr>
          <p:nvPr>
            <p:ph type="ftr" sz="quarter" idx="3"/>
          </p:nvPr>
        </p:nvSpPr>
        <p:spPr/>
        <p:txBody>
          <a:bodyPr/>
          <a:lstStyle/>
          <a:p>
            <a:pPr algn="ctr"/>
            <a:r>
              <a:rPr lang="en-US" altLang="en-US" smtClean="0"/>
              <a:t>CS 485 Web ApplicationDevelopment © 2015 by Y. Temtanapat</a:t>
            </a:r>
            <a:endParaRPr lang="en-US" altLang="en-US" dirty="0"/>
          </a:p>
        </p:txBody>
      </p:sp>
      <p:sp>
        <p:nvSpPr>
          <p:cNvPr id="10" name="Rectangle 9"/>
          <p:cNvSpPr/>
          <p:nvPr/>
        </p:nvSpPr>
        <p:spPr>
          <a:xfrm>
            <a:off x="1835696" y="5373216"/>
            <a:ext cx="6300192" cy="738664"/>
          </a:xfrm>
          <a:prstGeom prst="rect">
            <a:avLst/>
          </a:prstGeom>
        </p:spPr>
        <p:txBody>
          <a:bodyPr wrap="square">
            <a:spAutoFit/>
          </a:bodyPr>
          <a:lstStyle/>
          <a:p>
            <a:r>
              <a:rPr lang="th-TH" sz="1400" dirty="0" smtClean="0">
                <a:solidFill>
                  <a:schemeClr val="tx2">
                    <a:lumMod val="75000"/>
                  </a:schemeClr>
                </a:solidFill>
                <a:latin typeface="Tahoma" pitchFamily="34" charset="0"/>
                <a:ea typeface="Tahoma" pitchFamily="34" charset="0"/>
                <a:cs typeface="Tahoma" pitchFamily="34" charset="0"/>
              </a:rPr>
              <a:t>ดูรายละเอียดเพิ่มเติมได้ที่</a:t>
            </a:r>
            <a:r>
              <a:rPr lang="en-US" sz="1400" dirty="0" smtClean="0">
                <a:solidFill>
                  <a:schemeClr val="tx2">
                    <a:lumMod val="75000"/>
                  </a:schemeClr>
                </a:solidFill>
                <a:latin typeface="Tahoma" pitchFamily="34" charset="0"/>
                <a:ea typeface="Tahoma" pitchFamily="34" charset="0"/>
                <a:cs typeface="Tahoma" pitchFamily="34" charset="0"/>
              </a:rPr>
              <a:t>: </a:t>
            </a:r>
          </a:p>
          <a:p>
            <a:r>
              <a:rPr lang="en-US" sz="1400" dirty="0" smtClean="0">
                <a:solidFill>
                  <a:schemeClr val="tx2">
                    <a:lumMod val="75000"/>
                  </a:schemeClr>
                </a:solidFill>
                <a:latin typeface="Tahoma" pitchFamily="34" charset="0"/>
                <a:ea typeface="Tahoma" pitchFamily="34" charset="0"/>
                <a:cs typeface="Tahoma" pitchFamily="34" charset="0"/>
              </a:rPr>
              <a:t>http://www.w3schools.com/js/default.asp</a:t>
            </a:r>
          </a:p>
          <a:p>
            <a:r>
              <a:rPr lang="en-US" sz="1400" dirty="0">
                <a:solidFill>
                  <a:schemeClr val="tx2">
                    <a:lumMod val="75000"/>
                  </a:schemeClr>
                </a:solidFill>
                <a:latin typeface="Tahoma" pitchFamily="34" charset="0"/>
                <a:ea typeface="Tahoma" pitchFamily="34" charset="0"/>
                <a:cs typeface="Tahoma" pitchFamily="34" charset="0"/>
              </a:rPr>
              <a:t>http://www.devguru.com/technologies/javascript/home</a:t>
            </a:r>
            <a:endParaRPr lang="th-TH" sz="1400" dirty="0">
              <a:solidFill>
                <a:schemeClr val="tx2">
                  <a:lumMod val="75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433424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การเพิ่ม </a:t>
            </a:r>
            <a:r>
              <a:rPr lang="en-US" dirty="0" smtClean="0"/>
              <a:t>property</a:t>
            </a:r>
            <a:r>
              <a:rPr lang="th-TH" dirty="0" smtClean="0"/>
              <a:t> ผ่าน </a:t>
            </a:r>
            <a:r>
              <a:rPr lang="en-US" dirty="0" smtClean="0"/>
              <a:t>prototype</a:t>
            </a:r>
            <a:endParaRPr lang="th-TH" dirty="0"/>
          </a:p>
        </p:txBody>
      </p:sp>
      <p:sp>
        <p:nvSpPr>
          <p:cNvPr id="3" name="Content Placeholder 2"/>
          <p:cNvSpPr>
            <a:spLocks noGrp="1"/>
          </p:cNvSpPr>
          <p:nvPr>
            <p:ph idx="1"/>
          </p:nvPr>
        </p:nvSpPr>
        <p:spPr/>
        <p:txBody>
          <a:bodyPr>
            <a:normAutofit/>
          </a:bodyPr>
          <a:lstStyle/>
          <a:p>
            <a:r>
              <a:rPr lang="th-TH" dirty="0" smtClean="0"/>
              <a:t>สามารถกำหนดเพิ่มเมท็อดผ่าน </a:t>
            </a:r>
            <a:r>
              <a:rPr lang="en-US" b="1" dirty="0" smtClean="0">
                <a:solidFill>
                  <a:schemeClr val="accent6">
                    <a:lumMod val="50000"/>
                  </a:schemeClr>
                </a:solidFill>
              </a:rPr>
              <a:t>prototype</a:t>
            </a:r>
            <a:r>
              <a:rPr lang="en-US" dirty="0" smtClean="0"/>
              <a:t> property</a:t>
            </a:r>
            <a:r>
              <a:rPr lang="th-TH" dirty="0" smtClean="0"/>
              <a:t> ภายหลังโดย</a:t>
            </a:r>
            <a:endParaRPr lang="en-US" dirty="0" smtClean="0"/>
          </a:p>
          <a:p>
            <a:pPr lvl="1"/>
            <a:r>
              <a:rPr lang="th-TH" dirty="0" smtClean="0"/>
              <a:t>ใช้คำสำคัญ </a:t>
            </a:r>
            <a:r>
              <a:rPr lang="en-US" dirty="0" smtClean="0"/>
              <a:t>prototype </a:t>
            </a:r>
            <a:r>
              <a:rPr lang="th-TH" dirty="0" smtClean="0"/>
              <a:t>เพื่อเพิ่ม </a:t>
            </a:r>
            <a:r>
              <a:rPr lang="en-US" dirty="0" smtClean="0"/>
              <a:t>property</a:t>
            </a:r>
            <a:r>
              <a:rPr lang="th-TH" dirty="0" smtClean="0"/>
              <a:t> (ทำได้กับทั้งตัวแปรและเมท็อด)</a:t>
            </a:r>
            <a:endParaRPr lang="en-US" dirty="0"/>
          </a:p>
          <a:p>
            <a:pPr lvl="1">
              <a:buNone/>
            </a:pPr>
            <a:r>
              <a:rPr lang="en-US" sz="2200" dirty="0" err="1" smtClean="0">
                <a:solidFill>
                  <a:srgbClr val="008000"/>
                </a:solidFill>
                <a:latin typeface="Consolas" panose="020B0609020204030204" pitchFamily="49" charset="0"/>
                <a:cs typeface="Courier New" pitchFamily="49" charset="0"/>
              </a:rPr>
              <a:t>Book.</a:t>
            </a:r>
            <a:r>
              <a:rPr lang="en-US" sz="2200" b="1" dirty="0" err="1" smtClean="0">
                <a:solidFill>
                  <a:schemeClr val="accent6">
                    <a:lumMod val="50000"/>
                  </a:schemeClr>
                </a:solidFill>
                <a:latin typeface="Consolas" panose="020B0609020204030204" pitchFamily="49" charset="0"/>
                <a:cs typeface="Courier New" pitchFamily="49" charset="0"/>
              </a:rPr>
              <a:t>prototype</a:t>
            </a:r>
            <a:r>
              <a:rPr lang="en-US" sz="2200" dirty="0" err="1" smtClean="0">
                <a:solidFill>
                  <a:srgbClr val="008000"/>
                </a:solidFill>
                <a:latin typeface="Consolas" panose="020B0609020204030204" pitchFamily="49" charset="0"/>
                <a:cs typeface="Courier New" pitchFamily="49" charset="0"/>
              </a:rPr>
              <a:t>.doublePrice</a:t>
            </a:r>
            <a:r>
              <a:rPr lang="en-US" sz="2200" dirty="0" smtClean="0">
                <a:solidFill>
                  <a:srgbClr val="008000"/>
                </a:solidFill>
                <a:latin typeface="Consolas" panose="020B0609020204030204" pitchFamily="49" charset="0"/>
                <a:cs typeface="Courier New" pitchFamily="49" charset="0"/>
              </a:rPr>
              <a:t> = function() {</a:t>
            </a:r>
          </a:p>
          <a:p>
            <a:pPr lvl="1">
              <a:buNone/>
            </a:pPr>
            <a:r>
              <a:rPr lang="en-US" sz="2200" dirty="0" smtClean="0">
                <a:solidFill>
                  <a:srgbClr val="008000"/>
                </a:solidFill>
                <a:latin typeface="Consolas" panose="020B0609020204030204" pitchFamily="49" charset="0"/>
                <a:cs typeface="Courier New" pitchFamily="49" charset="0"/>
              </a:rPr>
              <a:t>	</a:t>
            </a:r>
            <a:r>
              <a:rPr lang="en-US" sz="2200" dirty="0" err="1" smtClean="0">
                <a:solidFill>
                  <a:srgbClr val="008000"/>
                </a:solidFill>
                <a:latin typeface="Consolas" panose="020B0609020204030204" pitchFamily="49" charset="0"/>
                <a:cs typeface="Courier New" pitchFamily="49" charset="0"/>
              </a:rPr>
              <a:t>this.price</a:t>
            </a:r>
            <a:r>
              <a:rPr lang="en-US" sz="2200" dirty="0" smtClean="0">
                <a:solidFill>
                  <a:srgbClr val="008000"/>
                </a:solidFill>
                <a:latin typeface="Consolas" panose="020B0609020204030204" pitchFamily="49" charset="0"/>
                <a:cs typeface="Courier New" pitchFamily="49" charset="0"/>
              </a:rPr>
              <a:t> += </a:t>
            </a:r>
            <a:r>
              <a:rPr lang="en-US" sz="2200" dirty="0" err="1" smtClean="0">
                <a:solidFill>
                  <a:srgbClr val="008000"/>
                </a:solidFill>
                <a:latin typeface="Consolas" panose="020B0609020204030204" pitchFamily="49" charset="0"/>
                <a:cs typeface="Courier New" pitchFamily="49" charset="0"/>
              </a:rPr>
              <a:t>this.price</a:t>
            </a:r>
            <a:r>
              <a:rPr lang="en-US" sz="2200" dirty="0" smtClean="0">
                <a:solidFill>
                  <a:srgbClr val="008000"/>
                </a:solidFill>
                <a:latin typeface="Consolas" panose="020B0609020204030204" pitchFamily="49" charset="0"/>
                <a:cs typeface="Courier New" pitchFamily="49" charset="0"/>
              </a:rPr>
              <a:t>;</a:t>
            </a:r>
          </a:p>
          <a:p>
            <a:pPr lvl="1">
              <a:buNone/>
            </a:pPr>
            <a:r>
              <a:rPr lang="en-US" sz="2200" dirty="0" smtClean="0">
                <a:solidFill>
                  <a:srgbClr val="008000"/>
                </a:solidFill>
                <a:latin typeface="Consolas" panose="020B0609020204030204" pitchFamily="49" charset="0"/>
                <a:cs typeface="Courier New" pitchFamily="49" charset="0"/>
              </a:rPr>
              <a:t>}</a:t>
            </a:r>
            <a:endParaRPr lang="th-TH" sz="2200" dirty="0" smtClean="0">
              <a:solidFill>
                <a:srgbClr val="008000"/>
              </a:solidFill>
              <a:latin typeface="Consolas" panose="020B0609020204030204" pitchFamily="49" charset="0"/>
              <a:cs typeface="Courier New" pitchFamily="49" charset="0"/>
            </a:endParaRPr>
          </a:p>
          <a:p>
            <a:pPr lvl="1">
              <a:buNone/>
            </a:pPr>
            <a:r>
              <a:rPr lang="en-US" sz="2200" dirty="0" err="1" smtClean="0">
                <a:solidFill>
                  <a:srgbClr val="008000"/>
                </a:solidFill>
                <a:latin typeface="Consolas" panose="020B0609020204030204" pitchFamily="49" charset="0"/>
                <a:cs typeface="Courier New" pitchFamily="49" charset="0"/>
              </a:rPr>
              <a:t>Book.</a:t>
            </a:r>
            <a:r>
              <a:rPr lang="en-US" sz="2200" b="1" dirty="0" err="1" smtClean="0">
                <a:solidFill>
                  <a:schemeClr val="accent6">
                    <a:lumMod val="50000"/>
                  </a:schemeClr>
                </a:solidFill>
                <a:latin typeface="Consolas" panose="020B0609020204030204" pitchFamily="49" charset="0"/>
                <a:cs typeface="Courier New" pitchFamily="49" charset="0"/>
              </a:rPr>
              <a:t>prototype</a:t>
            </a:r>
            <a:r>
              <a:rPr lang="en-US" sz="2200" dirty="0" err="1" smtClean="0">
                <a:solidFill>
                  <a:srgbClr val="008000"/>
                </a:solidFill>
                <a:latin typeface="Consolas" panose="020B0609020204030204" pitchFamily="49" charset="0"/>
                <a:cs typeface="Courier New" pitchFamily="49" charset="0"/>
              </a:rPr>
              <a:t>.VAT_RATE</a:t>
            </a:r>
            <a:r>
              <a:rPr lang="en-US" sz="2200" dirty="0" smtClean="0">
                <a:solidFill>
                  <a:srgbClr val="008000"/>
                </a:solidFill>
                <a:latin typeface="Consolas" panose="020B0609020204030204" pitchFamily="49" charset="0"/>
                <a:cs typeface="Courier New" pitchFamily="49" charset="0"/>
              </a:rPr>
              <a:t> = 0.07;</a:t>
            </a:r>
          </a:p>
          <a:p>
            <a:pPr lvl="1">
              <a:buNone/>
            </a:pPr>
            <a:r>
              <a:rPr lang="en-US" sz="2200" dirty="0" err="1" smtClean="0">
                <a:solidFill>
                  <a:srgbClr val="008000"/>
                </a:solidFill>
                <a:latin typeface="Consolas" panose="020B0609020204030204" pitchFamily="49" charset="0"/>
                <a:cs typeface="Courier New" pitchFamily="49" charset="0"/>
              </a:rPr>
              <a:t>Book.</a:t>
            </a:r>
            <a:r>
              <a:rPr lang="en-US" sz="2200" b="1" dirty="0" err="1" smtClean="0">
                <a:solidFill>
                  <a:schemeClr val="accent6">
                    <a:lumMod val="50000"/>
                  </a:schemeClr>
                </a:solidFill>
                <a:latin typeface="Consolas" panose="020B0609020204030204" pitchFamily="49" charset="0"/>
                <a:cs typeface="Courier New" pitchFamily="49" charset="0"/>
              </a:rPr>
              <a:t>prototype</a:t>
            </a:r>
            <a:r>
              <a:rPr lang="en-US" sz="2200" dirty="0" err="1" smtClean="0">
                <a:solidFill>
                  <a:srgbClr val="008000"/>
                </a:solidFill>
                <a:latin typeface="Consolas" panose="020B0609020204030204" pitchFamily="49" charset="0"/>
                <a:cs typeface="Courier New" pitchFamily="49" charset="0"/>
              </a:rPr>
              <a:t>.priceIncludeVat</a:t>
            </a:r>
            <a:r>
              <a:rPr lang="en-US" sz="2200" dirty="0" smtClean="0">
                <a:solidFill>
                  <a:srgbClr val="008000"/>
                </a:solidFill>
                <a:latin typeface="Consolas" panose="020B0609020204030204" pitchFamily="49" charset="0"/>
                <a:cs typeface="Courier New" pitchFamily="49" charset="0"/>
              </a:rPr>
              <a:t> = </a:t>
            </a:r>
            <a:r>
              <a:rPr lang="en-US" sz="2200" dirty="0">
                <a:solidFill>
                  <a:srgbClr val="008000"/>
                </a:solidFill>
                <a:latin typeface="Consolas" panose="020B0609020204030204" pitchFamily="49" charset="0"/>
                <a:cs typeface="Courier New" pitchFamily="49" charset="0"/>
              </a:rPr>
              <a:t>function() {</a:t>
            </a:r>
          </a:p>
          <a:p>
            <a:pPr lvl="1">
              <a:buNone/>
            </a:pPr>
            <a:r>
              <a:rPr lang="en-US" sz="2200" dirty="0">
                <a:solidFill>
                  <a:srgbClr val="008000"/>
                </a:solidFill>
                <a:latin typeface="Consolas" panose="020B0609020204030204" pitchFamily="49" charset="0"/>
                <a:cs typeface="Courier New" pitchFamily="49" charset="0"/>
              </a:rPr>
              <a:t>	</a:t>
            </a:r>
            <a:r>
              <a:rPr lang="en-US" sz="2200" dirty="0" smtClean="0">
                <a:solidFill>
                  <a:srgbClr val="008000"/>
                </a:solidFill>
                <a:latin typeface="Consolas" panose="020B0609020204030204" pitchFamily="49" charset="0"/>
                <a:cs typeface="Courier New" pitchFamily="49" charset="0"/>
              </a:rPr>
              <a:t>return </a:t>
            </a:r>
            <a:r>
              <a:rPr lang="en-US" sz="2200" dirty="0" err="1" smtClean="0">
                <a:solidFill>
                  <a:srgbClr val="008000"/>
                </a:solidFill>
                <a:latin typeface="Consolas" panose="020B0609020204030204" pitchFamily="49" charset="0"/>
                <a:cs typeface="Courier New" pitchFamily="49" charset="0"/>
              </a:rPr>
              <a:t>this.price</a:t>
            </a:r>
            <a:r>
              <a:rPr lang="en-US" sz="2200" dirty="0" smtClean="0">
                <a:solidFill>
                  <a:srgbClr val="008000"/>
                </a:solidFill>
                <a:latin typeface="Consolas" panose="020B0609020204030204" pitchFamily="49" charset="0"/>
                <a:cs typeface="Courier New" pitchFamily="49" charset="0"/>
              </a:rPr>
              <a:t> * (1 + </a:t>
            </a:r>
            <a:r>
              <a:rPr lang="en-US" sz="2200" dirty="0" err="1" smtClean="0">
                <a:solidFill>
                  <a:srgbClr val="008000"/>
                </a:solidFill>
                <a:latin typeface="Consolas" panose="020B0609020204030204" pitchFamily="49" charset="0"/>
                <a:cs typeface="Courier New" pitchFamily="49" charset="0"/>
              </a:rPr>
              <a:t>this.VAT_RATE</a:t>
            </a:r>
            <a:r>
              <a:rPr lang="en-US" sz="2200" dirty="0" smtClean="0">
                <a:solidFill>
                  <a:srgbClr val="008000"/>
                </a:solidFill>
                <a:latin typeface="Consolas" panose="020B0609020204030204" pitchFamily="49" charset="0"/>
                <a:cs typeface="Courier New" pitchFamily="49" charset="0"/>
              </a:rPr>
              <a:t>);</a:t>
            </a:r>
            <a:endParaRPr lang="en-US" sz="2200" dirty="0">
              <a:solidFill>
                <a:srgbClr val="008000"/>
              </a:solidFill>
              <a:latin typeface="Consolas" panose="020B0609020204030204" pitchFamily="49" charset="0"/>
              <a:cs typeface="Courier New" pitchFamily="49" charset="0"/>
            </a:endParaRPr>
          </a:p>
          <a:p>
            <a:pPr lvl="1">
              <a:buNone/>
            </a:pPr>
            <a:r>
              <a:rPr lang="en-US" sz="2200" dirty="0" smtClean="0">
                <a:solidFill>
                  <a:srgbClr val="008000"/>
                </a:solidFill>
                <a:latin typeface="Consolas" panose="020B0609020204030204" pitchFamily="49" charset="0"/>
                <a:cs typeface="Courier New" pitchFamily="49" charset="0"/>
              </a:rPr>
              <a:t>}</a:t>
            </a:r>
            <a:endParaRPr lang="th-TH" sz="2200" dirty="0">
              <a:solidFill>
                <a:srgbClr val="008000"/>
              </a:solidFill>
              <a:latin typeface="Consolas" panose="020B0609020204030204"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dirty="0">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2016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10</a:t>
            </a:fld>
            <a:endParaRPr lang="en-US" altLang="en-US">
              <a:solidFill>
                <a:prstClr val="black"/>
              </a:solidFill>
            </a:endParaRPr>
          </a:p>
        </p:txBody>
      </p:sp>
    </p:spTree>
    <p:extLst>
      <p:ext uri="{BB962C8B-B14F-4D97-AF65-F5344CB8AC3E}">
        <p14:creationId xmlns:p14="http://schemas.microsoft.com/office/powerpoint/2010/main" val="285399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ตัวอย่างฟังก์ชัน </a:t>
            </a:r>
            <a:r>
              <a:rPr lang="en-US" dirty="0" smtClean="0"/>
              <a:t>Constructor</a:t>
            </a:r>
            <a:endParaRPr lang="th-TH" dirty="0"/>
          </a:p>
        </p:txBody>
      </p:sp>
      <p:sp>
        <p:nvSpPr>
          <p:cNvPr id="7" name="Content Placeholder 6"/>
          <p:cNvSpPr>
            <a:spLocks noGrp="1"/>
          </p:cNvSpPr>
          <p:nvPr>
            <p:ph idx="1"/>
          </p:nvPr>
        </p:nvSpPr>
        <p:spPr/>
        <p:txBody>
          <a:bodyPr>
            <a:normAutofit lnSpcReduction="10000"/>
          </a:bodyPr>
          <a:lstStyle/>
          <a:p>
            <a:pPr>
              <a:buNone/>
            </a:pPr>
            <a:r>
              <a:rPr lang="en-US" sz="1600" dirty="0" smtClean="0">
                <a:solidFill>
                  <a:srgbClr val="008000"/>
                </a:solidFill>
                <a:latin typeface="Consolas" panose="020B0609020204030204" pitchFamily="49" charset="0"/>
                <a:cs typeface="Courier New" pitchFamily="49" charset="0"/>
              </a:rPr>
              <a:t> function Book(t, p) {</a:t>
            </a:r>
          </a:p>
          <a:p>
            <a:pPr>
              <a:buNone/>
            </a:pPr>
            <a:r>
              <a:rPr lang="en-US" sz="1600" dirty="0" smtClean="0">
                <a:solidFill>
                  <a:srgbClr val="008000"/>
                </a:solidFill>
                <a:latin typeface="Consolas" panose="020B0609020204030204" pitchFamily="49" charset="0"/>
                <a:cs typeface="Courier New" pitchFamily="49" charset="0"/>
              </a:rPr>
              <a:t>   </a:t>
            </a:r>
            <a:r>
              <a:rPr lang="en-US" sz="1600" dirty="0" err="1" smtClean="0">
                <a:solidFill>
                  <a:srgbClr val="008000"/>
                </a:solidFill>
                <a:latin typeface="Consolas" panose="020B0609020204030204" pitchFamily="49" charset="0"/>
                <a:cs typeface="Courier New" pitchFamily="49" charset="0"/>
              </a:rPr>
              <a:t>this.title</a:t>
            </a:r>
            <a:r>
              <a:rPr lang="en-US" sz="1600" dirty="0" smtClean="0">
                <a:solidFill>
                  <a:srgbClr val="008000"/>
                </a:solidFill>
                <a:latin typeface="Consolas" panose="020B0609020204030204" pitchFamily="49" charset="0"/>
                <a:cs typeface="Courier New" pitchFamily="49" charset="0"/>
              </a:rPr>
              <a:t> = t;</a:t>
            </a:r>
          </a:p>
          <a:p>
            <a:pPr>
              <a:buNone/>
            </a:pPr>
            <a:r>
              <a:rPr lang="th-TH" sz="1600" dirty="0" smtClean="0">
                <a:solidFill>
                  <a:srgbClr val="008000"/>
                </a:solidFill>
                <a:latin typeface="Consolas" panose="020B0609020204030204" pitchFamily="49" charset="0"/>
                <a:cs typeface="Courier New" pitchFamily="49" charset="0"/>
              </a:rPr>
              <a:t>   </a:t>
            </a:r>
            <a:r>
              <a:rPr lang="en-US" sz="1600" dirty="0" err="1" smtClean="0">
                <a:solidFill>
                  <a:srgbClr val="008000"/>
                </a:solidFill>
                <a:latin typeface="Consolas" panose="020B0609020204030204" pitchFamily="49" charset="0"/>
                <a:cs typeface="Courier New" pitchFamily="49" charset="0"/>
              </a:rPr>
              <a:t>this.price</a:t>
            </a:r>
            <a:r>
              <a:rPr lang="en-US" sz="1600" dirty="0" smtClean="0">
                <a:solidFill>
                  <a:srgbClr val="008000"/>
                </a:solidFill>
                <a:latin typeface="Consolas" panose="020B0609020204030204" pitchFamily="49" charset="0"/>
                <a:cs typeface="Courier New" pitchFamily="49" charset="0"/>
              </a:rPr>
              <a:t> = p;</a:t>
            </a:r>
          </a:p>
          <a:p>
            <a:pPr>
              <a:buNone/>
            </a:pPr>
            <a:r>
              <a:rPr lang="en-US" sz="1600" dirty="0" smtClean="0">
                <a:solidFill>
                  <a:srgbClr val="0000CC"/>
                </a:solidFill>
                <a:latin typeface="Consolas" panose="020B0609020204030204" pitchFamily="49" charset="0"/>
                <a:cs typeface="Courier New" pitchFamily="49" charset="0"/>
              </a:rPr>
              <a:t>   </a:t>
            </a:r>
            <a:r>
              <a:rPr lang="en-US" sz="1600" dirty="0" err="1" smtClean="0">
                <a:solidFill>
                  <a:srgbClr val="008000"/>
                </a:solidFill>
                <a:latin typeface="Consolas" panose="020B0609020204030204" pitchFamily="49" charset="0"/>
                <a:cs typeface="Courier New" pitchFamily="49" charset="0"/>
              </a:rPr>
              <a:t>this.</a:t>
            </a:r>
            <a:r>
              <a:rPr lang="en-US" sz="1600" dirty="0" err="1" smtClean="0">
                <a:solidFill>
                  <a:srgbClr val="0000CC"/>
                </a:solidFill>
                <a:latin typeface="Consolas" panose="020B0609020204030204" pitchFamily="49" charset="0"/>
                <a:cs typeface="Courier New" pitchFamily="49" charset="0"/>
              </a:rPr>
              <a:t>displayTitle</a:t>
            </a:r>
            <a:r>
              <a:rPr lang="en-US" sz="1600" dirty="0" smtClean="0">
                <a:solidFill>
                  <a:srgbClr val="0000CC"/>
                </a:solidFill>
                <a:latin typeface="Consolas" panose="020B0609020204030204" pitchFamily="49" charset="0"/>
                <a:cs typeface="Courier New" pitchFamily="49" charset="0"/>
              </a:rPr>
              <a:t> = function () { console.log(</a:t>
            </a:r>
            <a:r>
              <a:rPr lang="en-US" sz="1600" dirty="0" err="1" smtClean="0">
                <a:solidFill>
                  <a:srgbClr val="0000CC"/>
                </a:solidFill>
                <a:latin typeface="Consolas" panose="020B0609020204030204" pitchFamily="49" charset="0"/>
                <a:cs typeface="Courier New" pitchFamily="49" charset="0"/>
              </a:rPr>
              <a:t>this.title</a:t>
            </a:r>
            <a:r>
              <a:rPr lang="en-US" sz="1600" dirty="0" smtClean="0">
                <a:solidFill>
                  <a:srgbClr val="0000CC"/>
                </a:solidFill>
                <a:latin typeface="Consolas" panose="020B0609020204030204" pitchFamily="49" charset="0"/>
                <a:cs typeface="Courier New" pitchFamily="49" charset="0"/>
              </a:rPr>
              <a:t>); };</a:t>
            </a:r>
          </a:p>
          <a:p>
            <a:pPr>
              <a:buNone/>
            </a:pPr>
            <a:r>
              <a:rPr lang="en-US" sz="1600" dirty="0" smtClean="0">
                <a:solidFill>
                  <a:srgbClr val="0000CC"/>
                </a:solidFill>
                <a:latin typeface="Consolas" panose="020B0609020204030204" pitchFamily="49" charset="0"/>
                <a:cs typeface="Courier New" pitchFamily="49" charset="0"/>
              </a:rPr>
              <a:t>   </a:t>
            </a:r>
            <a:r>
              <a:rPr lang="en-US" sz="1600" dirty="0" err="1" smtClean="0">
                <a:solidFill>
                  <a:srgbClr val="008000"/>
                </a:solidFill>
                <a:latin typeface="Consolas" panose="020B0609020204030204" pitchFamily="49" charset="0"/>
                <a:cs typeface="Courier New" pitchFamily="49" charset="0"/>
              </a:rPr>
              <a:t>this.</a:t>
            </a:r>
            <a:r>
              <a:rPr lang="en-US" sz="1600" dirty="0" err="1" smtClean="0">
                <a:solidFill>
                  <a:srgbClr val="0000CC"/>
                </a:solidFill>
                <a:latin typeface="Consolas" panose="020B0609020204030204" pitchFamily="49" charset="0"/>
                <a:cs typeface="Courier New" pitchFamily="49" charset="0"/>
              </a:rPr>
              <a:t>displayPrice</a:t>
            </a:r>
            <a:r>
              <a:rPr lang="en-US" sz="1600" dirty="0" smtClean="0">
                <a:solidFill>
                  <a:srgbClr val="0000CC"/>
                </a:solidFill>
                <a:latin typeface="Consolas" panose="020B0609020204030204" pitchFamily="49" charset="0"/>
                <a:cs typeface="Courier New" pitchFamily="49" charset="0"/>
              </a:rPr>
              <a:t> = </a:t>
            </a:r>
            <a:r>
              <a:rPr lang="en-US" sz="1600" dirty="0" err="1" smtClean="0">
                <a:solidFill>
                  <a:srgbClr val="0000CC"/>
                </a:solidFill>
                <a:latin typeface="Consolas" panose="020B0609020204030204" pitchFamily="49" charset="0"/>
                <a:cs typeface="Courier New" pitchFamily="49" charset="0"/>
              </a:rPr>
              <a:t>displayPrice</a:t>
            </a:r>
            <a:r>
              <a:rPr lang="en-US" sz="1600" dirty="0" smtClean="0">
                <a:solidFill>
                  <a:srgbClr val="0000CC"/>
                </a:solidFill>
                <a:latin typeface="Consolas" panose="020B0609020204030204" pitchFamily="49" charset="0"/>
                <a:cs typeface="Courier New" pitchFamily="49" charset="0"/>
              </a:rPr>
              <a:t>;</a:t>
            </a:r>
          </a:p>
          <a:p>
            <a:pPr>
              <a:buNone/>
            </a:pPr>
            <a:r>
              <a:rPr lang="en-US" sz="1600" dirty="0" smtClean="0">
                <a:solidFill>
                  <a:srgbClr val="008000"/>
                </a:solidFill>
                <a:latin typeface="Consolas" panose="020B0609020204030204" pitchFamily="49" charset="0"/>
                <a:cs typeface="Courier New" pitchFamily="49" charset="0"/>
              </a:rPr>
              <a:t> };</a:t>
            </a:r>
          </a:p>
          <a:p>
            <a:pPr>
              <a:buNone/>
            </a:pPr>
            <a:r>
              <a:rPr lang="en-US" sz="1600" dirty="0" smtClean="0">
                <a:solidFill>
                  <a:srgbClr val="008000"/>
                </a:solidFill>
                <a:latin typeface="Consolas" panose="020B0609020204030204" pitchFamily="49" charset="0"/>
                <a:cs typeface="Courier New" pitchFamily="49" charset="0"/>
              </a:rPr>
              <a:t> function </a:t>
            </a:r>
            <a:r>
              <a:rPr lang="en-US" sz="1600" dirty="0" err="1" smtClean="0">
                <a:solidFill>
                  <a:srgbClr val="0000CC"/>
                </a:solidFill>
                <a:latin typeface="Consolas" panose="020B0609020204030204" pitchFamily="49" charset="0"/>
                <a:cs typeface="Courier New" pitchFamily="49" charset="0"/>
              </a:rPr>
              <a:t>displayPrice</a:t>
            </a:r>
            <a:r>
              <a:rPr lang="en-US" sz="1600" dirty="0" smtClean="0">
                <a:solidFill>
                  <a:srgbClr val="008000"/>
                </a:solidFill>
                <a:latin typeface="Consolas" panose="020B0609020204030204" pitchFamily="49" charset="0"/>
                <a:cs typeface="Courier New" pitchFamily="49" charset="0"/>
              </a:rPr>
              <a:t>() { console.log(</a:t>
            </a:r>
            <a:r>
              <a:rPr lang="en-US" sz="1600" dirty="0" err="1" smtClean="0">
                <a:solidFill>
                  <a:srgbClr val="008000"/>
                </a:solidFill>
                <a:latin typeface="Consolas" panose="020B0609020204030204" pitchFamily="49" charset="0"/>
                <a:cs typeface="Courier New" pitchFamily="49" charset="0"/>
              </a:rPr>
              <a:t>this.price</a:t>
            </a:r>
            <a:r>
              <a:rPr lang="en-US" sz="1600" dirty="0" smtClean="0">
                <a:solidFill>
                  <a:srgbClr val="008000"/>
                </a:solidFill>
                <a:latin typeface="Consolas" panose="020B0609020204030204" pitchFamily="49" charset="0"/>
                <a:cs typeface="Courier New" pitchFamily="49" charset="0"/>
              </a:rPr>
              <a:t>); };</a:t>
            </a:r>
          </a:p>
          <a:p>
            <a:pPr>
              <a:buNone/>
            </a:pPr>
            <a:r>
              <a:rPr lang="en-US" sz="1600" dirty="0" smtClean="0">
                <a:solidFill>
                  <a:srgbClr val="008000"/>
                </a:solidFill>
                <a:latin typeface="Consolas" panose="020B0609020204030204" pitchFamily="49" charset="0"/>
                <a:cs typeface="Courier New" pitchFamily="49" charset="0"/>
              </a:rPr>
              <a:t> </a:t>
            </a:r>
            <a:r>
              <a:rPr lang="en-US" sz="1600" dirty="0" err="1" smtClean="0">
                <a:solidFill>
                  <a:srgbClr val="008000"/>
                </a:solidFill>
                <a:latin typeface="Consolas" panose="020B0609020204030204" pitchFamily="49" charset="0"/>
                <a:cs typeface="Courier New" pitchFamily="49" charset="0"/>
              </a:rPr>
              <a:t>Book.</a:t>
            </a:r>
            <a:r>
              <a:rPr lang="en-US" sz="1600" b="1" dirty="0" err="1" smtClean="0">
                <a:solidFill>
                  <a:schemeClr val="accent6">
                    <a:lumMod val="50000"/>
                  </a:schemeClr>
                </a:solidFill>
                <a:latin typeface="Consolas" panose="020B0609020204030204" pitchFamily="49" charset="0"/>
                <a:cs typeface="Courier New" pitchFamily="49" charset="0"/>
              </a:rPr>
              <a:t>prototype</a:t>
            </a:r>
            <a:r>
              <a:rPr lang="en-US" sz="1600" dirty="0" err="1" smtClean="0">
                <a:solidFill>
                  <a:srgbClr val="008000"/>
                </a:solidFill>
                <a:latin typeface="Consolas" panose="020B0609020204030204" pitchFamily="49" charset="0"/>
                <a:cs typeface="Courier New" pitchFamily="49" charset="0"/>
              </a:rPr>
              <a:t>.</a:t>
            </a:r>
            <a:r>
              <a:rPr lang="en-US" sz="1600" dirty="0" err="1" smtClean="0">
                <a:solidFill>
                  <a:srgbClr val="0000CC"/>
                </a:solidFill>
                <a:latin typeface="Consolas" panose="020B0609020204030204" pitchFamily="49" charset="0"/>
                <a:cs typeface="Courier New" pitchFamily="49" charset="0"/>
              </a:rPr>
              <a:t>doublePrice</a:t>
            </a:r>
            <a:r>
              <a:rPr lang="en-US" sz="1600" dirty="0" smtClean="0">
                <a:solidFill>
                  <a:srgbClr val="008000"/>
                </a:solidFill>
                <a:latin typeface="Consolas" panose="020B0609020204030204" pitchFamily="49" charset="0"/>
                <a:cs typeface="Courier New" pitchFamily="49" charset="0"/>
              </a:rPr>
              <a:t> = function()</a:t>
            </a:r>
          </a:p>
          <a:p>
            <a:pPr>
              <a:buNone/>
            </a:pPr>
            <a:r>
              <a:rPr lang="en-US" sz="1600" dirty="0" smtClean="0">
                <a:solidFill>
                  <a:srgbClr val="008000"/>
                </a:solidFill>
                <a:latin typeface="Consolas" panose="020B0609020204030204" pitchFamily="49" charset="0"/>
                <a:cs typeface="Courier New" pitchFamily="49" charset="0"/>
              </a:rPr>
              <a:t> {</a:t>
            </a:r>
          </a:p>
          <a:p>
            <a:pPr>
              <a:buNone/>
            </a:pPr>
            <a:r>
              <a:rPr lang="en-US" sz="1600" dirty="0" smtClean="0">
                <a:solidFill>
                  <a:srgbClr val="008000"/>
                </a:solidFill>
                <a:latin typeface="Consolas" panose="020B0609020204030204" pitchFamily="49" charset="0"/>
                <a:cs typeface="Courier New" pitchFamily="49" charset="0"/>
              </a:rPr>
              <a:t>	</a:t>
            </a:r>
            <a:r>
              <a:rPr lang="en-US" sz="1600" dirty="0" err="1" smtClean="0">
                <a:solidFill>
                  <a:srgbClr val="008000"/>
                </a:solidFill>
                <a:latin typeface="Consolas" panose="020B0609020204030204" pitchFamily="49" charset="0"/>
                <a:cs typeface="Courier New" pitchFamily="49" charset="0"/>
              </a:rPr>
              <a:t>this.price</a:t>
            </a:r>
            <a:r>
              <a:rPr lang="en-US" sz="1600" dirty="0" smtClean="0">
                <a:solidFill>
                  <a:srgbClr val="008000"/>
                </a:solidFill>
                <a:latin typeface="Consolas" panose="020B0609020204030204" pitchFamily="49" charset="0"/>
                <a:cs typeface="Courier New" pitchFamily="49" charset="0"/>
              </a:rPr>
              <a:t> += </a:t>
            </a:r>
            <a:r>
              <a:rPr lang="en-US" sz="1600" dirty="0" err="1" smtClean="0">
                <a:solidFill>
                  <a:srgbClr val="008000"/>
                </a:solidFill>
                <a:latin typeface="Consolas" panose="020B0609020204030204" pitchFamily="49" charset="0"/>
                <a:cs typeface="Courier New" pitchFamily="49" charset="0"/>
              </a:rPr>
              <a:t>this.price</a:t>
            </a:r>
            <a:r>
              <a:rPr lang="en-US" sz="1600" dirty="0" smtClean="0">
                <a:solidFill>
                  <a:srgbClr val="008000"/>
                </a:solidFill>
                <a:latin typeface="Consolas" panose="020B0609020204030204" pitchFamily="49" charset="0"/>
                <a:cs typeface="Courier New" pitchFamily="49" charset="0"/>
              </a:rPr>
              <a:t>;</a:t>
            </a:r>
          </a:p>
          <a:p>
            <a:pPr>
              <a:buNone/>
            </a:pPr>
            <a:r>
              <a:rPr lang="en-US" sz="1600" dirty="0" smtClean="0">
                <a:solidFill>
                  <a:srgbClr val="008000"/>
                </a:solidFill>
                <a:latin typeface="Consolas" panose="020B0609020204030204" pitchFamily="49" charset="0"/>
                <a:cs typeface="Courier New" pitchFamily="49" charset="0"/>
              </a:rPr>
              <a:t> }</a:t>
            </a:r>
          </a:p>
          <a:p>
            <a:pPr>
              <a:buNone/>
            </a:pPr>
            <a:endParaRPr lang="en-US" sz="1600" dirty="0" smtClean="0">
              <a:solidFill>
                <a:srgbClr val="008000"/>
              </a:solidFill>
              <a:latin typeface="Consolas" panose="020B0609020204030204" pitchFamily="49" charset="0"/>
              <a:cs typeface="Courier New" pitchFamily="49" charset="0"/>
            </a:endParaRPr>
          </a:p>
          <a:p>
            <a:pPr>
              <a:buNone/>
            </a:pPr>
            <a:r>
              <a:rPr lang="en-US" sz="1600" dirty="0" err="1" smtClean="0">
                <a:latin typeface="Consolas" panose="020B0609020204030204" pitchFamily="49" charset="0"/>
                <a:cs typeface="Courier New" pitchFamily="49" charset="0"/>
              </a:rPr>
              <a:t>var</a:t>
            </a:r>
            <a:r>
              <a:rPr lang="en-US" sz="1600" dirty="0" smtClean="0">
                <a:latin typeface="Consolas" panose="020B0609020204030204" pitchFamily="49" charset="0"/>
                <a:cs typeface="Courier New" pitchFamily="49" charset="0"/>
              </a:rPr>
              <a:t> </a:t>
            </a:r>
            <a:r>
              <a:rPr lang="en-US" sz="1600" dirty="0" err="1" smtClean="0">
                <a:latin typeface="Consolas" panose="020B0609020204030204" pitchFamily="49" charset="0"/>
                <a:cs typeface="Courier New" pitchFamily="49" charset="0"/>
              </a:rPr>
              <a:t>aBook</a:t>
            </a:r>
            <a:r>
              <a:rPr lang="en-US" sz="1600" dirty="0" smtClean="0">
                <a:latin typeface="Consolas" panose="020B0609020204030204" pitchFamily="49" charset="0"/>
                <a:cs typeface="Courier New" pitchFamily="49" charset="0"/>
              </a:rPr>
              <a:t> = new </a:t>
            </a:r>
            <a:r>
              <a:rPr lang="en-US" sz="1600" dirty="0" smtClean="0">
                <a:solidFill>
                  <a:srgbClr val="008000"/>
                </a:solidFill>
                <a:latin typeface="Consolas" panose="020B0609020204030204" pitchFamily="49" charset="0"/>
                <a:cs typeface="Courier New" pitchFamily="49" charset="0"/>
              </a:rPr>
              <a:t>Book("Harry Plotter", 424.50);</a:t>
            </a:r>
          </a:p>
          <a:p>
            <a:pPr>
              <a:buNone/>
            </a:pPr>
            <a:r>
              <a:rPr lang="en-US" sz="1600" dirty="0" err="1" smtClean="0">
                <a:latin typeface="Consolas" panose="020B0609020204030204" pitchFamily="49" charset="0"/>
                <a:cs typeface="Courier New" pitchFamily="49" charset="0"/>
              </a:rPr>
              <a:t>aBook</a:t>
            </a:r>
            <a:r>
              <a:rPr lang="en-US" sz="1600" dirty="0" err="1" smtClean="0">
                <a:solidFill>
                  <a:srgbClr val="0000CC"/>
                </a:solidFill>
                <a:latin typeface="Consolas" panose="020B0609020204030204" pitchFamily="49" charset="0"/>
                <a:cs typeface="Courier New" pitchFamily="49" charset="0"/>
              </a:rPr>
              <a:t>.displayTitle</a:t>
            </a:r>
            <a:r>
              <a:rPr lang="en-US" sz="1600" dirty="0" smtClean="0">
                <a:latin typeface="Consolas" panose="020B0609020204030204" pitchFamily="49" charset="0"/>
                <a:cs typeface="Courier New" pitchFamily="49" charset="0"/>
              </a:rPr>
              <a:t>(); // Harry Plotter</a:t>
            </a:r>
          </a:p>
          <a:p>
            <a:pPr>
              <a:buNone/>
            </a:pPr>
            <a:r>
              <a:rPr lang="en-US" sz="1600" dirty="0" err="1" smtClean="0">
                <a:latin typeface="Consolas" panose="020B0609020204030204" pitchFamily="49" charset="0"/>
                <a:cs typeface="Courier New" pitchFamily="49" charset="0"/>
              </a:rPr>
              <a:t>aBook</a:t>
            </a:r>
            <a:r>
              <a:rPr lang="en-US" sz="1600" dirty="0" err="1" smtClean="0">
                <a:solidFill>
                  <a:srgbClr val="0000CC"/>
                </a:solidFill>
                <a:latin typeface="Consolas" panose="020B0609020204030204" pitchFamily="49" charset="0"/>
                <a:cs typeface="Courier New" pitchFamily="49" charset="0"/>
              </a:rPr>
              <a:t>.doublePrice</a:t>
            </a:r>
            <a:r>
              <a:rPr lang="en-US" sz="1600" dirty="0" smtClean="0">
                <a:latin typeface="Consolas" panose="020B0609020204030204" pitchFamily="49" charset="0"/>
                <a:cs typeface="Courier New" pitchFamily="49" charset="0"/>
              </a:rPr>
              <a:t>();</a:t>
            </a:r>
          </a:p>
          <a:p>
            <a:pPr>
              <a:buNone/>
            </a:pPr>
            <a:r>
              <a:rPr lang="en-US" sz="1600" dirty="0" err="1" smtClean="0">
                <a:latin typeface="Consolas" panose="020B0609020204030204" pitchFamily="49" charset="0"/>
                <a:cs typeface="Courier New" pitchFamily="49" charset="0"/>
              </a:rPr>
              <a:t>aBook</a:t>
            </a:r>
            <a:r>
              <a:rPr lang="en-US" sz="1600" dirty="0" err="1" smtClean="0">
                <a:solidFill>
                  <a:srgbClr val="0000CC"/>
                </a:solidFill>
                <a:latin typeface="Consolas" panose="020B0609020204030204" pitchFamily="49" charset="0"/>
                <a:cs typeface="Courier New" pitchFamily="49" charset="0"/>
              </a:rPr>
              <a:t>.displayPric</a:t>
            </a:r>
            <a:r>
              <a:rPr lang="en-US" sz="1600" dirty="0" err="1" smtClean="0">
                <a:latin typeface="Consolas" panose="020B0609020204030204" pitchFamily="49" charset="0"/>
                <a:cs typeface="Courier New" pitchFamily="49" charset="0"/>
              </a:rPr>
              <a:t>e</a:t>
            </a:r>
            <a:r>
              <a:rPr lang="en-US" sz="1600" dirty="0" smtClean="0">
                <a:latin typeface="Consolas" panose="020B0609020204030204" pitchFamily="49" charset="0"/>
                <a:cs typeface="Courier New" pitchFamily="49" charset="0"/>
              </a:rPr>
              <a:t>(); // 849</a:t>
            </a:r>
            <a:endParaRPr lang="th-TH" sz="1600" dirty="0" smtClean="0">
              <a:latin typeface="Consolas" panose="020B0609020204030204"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2016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11</a:t>
            </a:fld>
            <a:endParaRPr lang="en-US" altLang="en-US">
              <a:solidFill>
                <a:prstClr val="black"/>
              </a:solidFill>
            </a:endParaRPr>
          </a:p>
        </p:txBody>
      </p:sp>
      <p:grpSp>
        <p:nvGrpSpPr>
          <p:cNvPr id="12" name="Group 11"/>
          <p:cNvGrpSpPr/>
          <p:nvPr/>
        </p:nvGrpSpPr>
        <p:grpSpPr>
          <a:xfrm>
            <a:off x="611560" y="3501008"/>
            <a:ext cx="7704856" cy="1092520"/>
            <a:chOff x="611560" y="3518947"/>
            <a:chExt cx="7704856" cy="1092520"/>
          </a:xfrm>
        </p:grpSpPr>
        <p:sp>
          <p:nvSpPr>
            <p:cNvPr id="8" name="Rectangle 7"/>
            <p:cNvSpPr/>
            <p:nvPr/>
          </p:nvSpPr>
          <p:spPr bwMode="auto">
            <a:xfrm>
              <a:off x="611560" y="3518947"/>
              <a:ext cx="4896544" cy="1092520"/>
            </a:xfrm>
            <a:prstGeom prst="rect">
              <a:avLst/>
            </a:prstGeom>
            <a:noFill/>
            <a:ln w="9525" cap="flat" cmpd="sng" algn="ctr">
              <a:solidFill>
                <a:schemeClr val="accent3">
                  <a:lumMod val="75000"/>
                </a:schemeClr>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fontAlgn="base">
                <a:spcBef>
                  <a:spcPct val="0"/>
                </a:spcBef>
                <a:spcAft>
                  <a:spcPct val="0"/>
                </a:spcAft>
              </a:pPr>
              <a:endParaRPr lang="th-TH">
                <a:solidFill>
                  <a:prstClr val="black"/>
                </a:solidFill>
                <a:latin typeface="Arial" pitchFamily="34" charset="0"/>
                <a:cs typeface="Arial" pitchFamily="34" charset="0"/>
              </a:endParaRPr>
            </a:p>
          </p:txBody>
        </p:sp>
        <p:cxnSp>
          <p:nvCxnSpPr>
            <p:cNvPr id="10" name="Straight Arrow Connector 9"/>
            <p:cNvCxnSpPr/>
            <p:nvPr/>
          </p:nvCxnSpPr>
          <p:spPr bwMode="auto">
            <a:xfrm rot="10800000">
              <a:off x="5492253" y="4005064"/>
              <a:ext cx="432048"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TextBox 10"/>
            <p:cNvSpPr txBox="1"/>
            <p:nvPr/>
          </p:nvSpPr>
          <p:spPr>
            <a:xfrm>
              <a:off x="5882736" y="3802895"/>
              <a:ext cx="2433680" cy="584775"/>
            </a:xfrm>
            <a:prstGeom prst="rect">
              <a:avLst/>
            </a:prstGeom>
            <a:noFill/>
          </p:spPr>
          <p:txBody>
            <a:bodyPr wrap="none" rtlCol="0">
              <a:spAutoFit/>
            </a:bodyPr>
            <a:lstStyle/>
            <a:p>
              <a:pPr fontAlgn="base">
                <a:spcBef>
                  <a:spcPct val="0"/>
                </a:spcBef>
                <a:spcAft>
                  <a:spcPct val="0"/>
                </a:spcAft>
              </a:pPr>
              <a:r>
                <a:rPr lang="th-TH" sz="1600" dirty="0">
                  <a:solidFill>
                    <a:prstClr val="black"/>
                  </a:solidFill>
                  <a:latin typeface="Tahoma" pitchFamily="34" charset="0"/>
                  <a:ea typeface="Tahoma" pitchFamily="34" charset="0"/>
                  <a:cs typeface="Tahoma" pitchFamily="34" charset="0"/>
                </a:rPr>
                <a:t>กำหนดเมท็อดเพิ่มภายหลัง</a:t>
              </a:r>
            </a:p>
            <a:p>
              <a:pPr fontAlgn="base">
                <a:spcBef>
                  <a:spcPct val="0"/>
                </a:spcBef>
                <a:spcAft>
                  <a:spcPct val="0"/>
                </a:spcAft>
              </a:pPr>
              <a:r>
                <a:rPr lang="th-TH" sz="1600" dirty="0">
                  <a:solidFill>
                    <a:prstClr val="black"/>
                  </a:solidFill>
                  <a:latin typeface="Tahoma" pitchFamily="34" charset="0"/>
                  <a:ea typeface="Tahoma" pitchFamily="34" charset="0"/>
                  <a:cs typeface="Tahoma" pitchFamily="34" charset="0"/>
                </a:rPr>
                <a:t>ผ่าน </a:t>
              </a:r>
              <a:r>
                <a:rPr lang="en-US" sz="1600" b="1" dirty="0">
                  <a:solidFill>
                    <a:srgbClr val="A379BB">
                      <a:lumMod val="50000"/>
                    </a:srgbClr>
                  </a:solidFill>
                  <a:latin typeface="Tahoma" pitchFamily="34" charset="0"/>
                  <a:ea typeface="Tahoma" pitchFamily="34" charset="0"/>
                  <a:cs typeface="Tahoma" pitchFamily="34" charset="0"/>
                </a:rPr>
                <a:t>prototype</a:t>
              </a:r>
              <a:r>
                <a:rPr lang="th-TH" sz="1600" dirty="0">
                  <a:solidFill>
                    <a:srgbClr val="0000CC"/>
                  </a:solidFill>
                  <a:latin typeface="Tahoma" pitchFamily="34" charset="0"/>
                  <a:ea typeface="Tahoma" pitchFamily="34" charset="0"/>
                  <a:cs typeface="Tahoma" pitchFamily="34" charset="0"/>
                </a:rPr>
                <a:t> </a:t>
              </a:r>
              <a:r>
                <a:rPr lang="en-US" sz="1600" dirty="0">
                  <a:solidFill>
                    <a:prstClr val="black"/>
                  </a:solidFill>
                  <a:latin typeface="Tahoma" pitchFamily="34" charset="0"/>
                  <a:ea typeface="Tahoma" pitchFamily="34" charset="0"/>
                  <a:cs typeface="Tahoma" pitchFamily="34" charset="0"/>
                </a:rPr>
                <a:t>property</a:t>
              </a:r>
              <a:endParaRPr lang="th-TH" sz="1600" dirty="0">
                <a:solidFill>
                  <a:prstClr val="black"/>
                </a:solidFill>
                <a:latin typeface="Tahoma" pitchFamily="34" charset="0"/>
                <a:ea typeface="Tahoma" pitchFamily="34" charset="0"/>
                <a:cs typeface="Tahoma" pitchFamily="34" charset="0"/>
              </a:endParaRPr>
            </a:p>
          </p:txBody>
        </p:sp>
      </p:grpSp>
      <p:grpSp>
        <p:nvGrpSpPr>
          <p:cNvPr id="18" name="Group 17"/>
          <p:cNvGrpSpPr/>
          <p:nvPr/>
        </p:nvGrpSpPr>
        <p:grpSpPr>
          <a:xfrm>
            <a:off x="827583" y="1542937"/>
            <a:ext cx="7609478" cy="1454015"/>
            <a:chOff x="611559" y="1628800"/>
            <a:chExt cx="7609478" cy="1454015"/>
          </a:xfrm>
        </p:grpSpPr>
        <p:sp>
          <p:nvSpPr>
            <p:cNvPr id="14" name="Rectangle 13"/>
            <p:cNvSpPr/>
            <p:nvPr/>
          </p:nvSpPr>
          <p:spPr bwMode="auto">
            <a:xfrm>
              <a:off x="611559" y="2506751"/>
              <a:ext cx="6912769" cy="576064"/>
            </a:xfrm>
            <a:prstGeom prst="rect">
              <a:avLst/>
            </a:prstGeom>
            <a:noFill/>
            <a:ln w="9525" cap="flat" cmpd="sng" algn="ctr">
              <a:solidFill>
                <a:schemeClr val="accent3">
                  <a:lumMod val="75000"/>
                </a:schemeClr>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fontAlgn="base">
                <a:spcBef>
                  <a:spcPct val="0"/>
                </a:spcBef>
                <a:spcAft>
                  <a:spcPct val="0"/>
                </a:spcAft>
              </a:pPr>
              <a:endParaRPr lang="th-TH">
                <a:solidFill>
                  <a:prstClr val="black"/>
                </a:solidFill>
                <a:latin typeface="Arial" pitchFamily="34" charset="0"/>
                <a:cs typeface="Arial" pitchFamily="34" charset="0"/>
              </a:endParaRPr>
            </a:p>
          </p:txBody>
        </p:sp>
        <p:cxnSp>
          <p:nvCxnSpPr>
            <p:cNvPr id="15" name="Straight Arrow Connector 14"/>
            <p:cNvCxnSpPr/>
            <p:nvPr/>
          </p:nvCxnSpPr>
          <p:spPr bwMode="auto">
            <a:xfrm rot="5400000">
              <a:off x="5940946" y="2133650"/>
              <a:ext cx="502468" cy="2160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TextBox 15"/>
            <p:cNvSpPr txBox="1"/>
            <p:nvPr/>
          </p:nvSpPr>
          <p:spPr>
            <a:xfrm>
              <a:off x="6228184" y="1628800"/>
              <a:ext cx="1992853" cy="338554"/>
            </a:xfrm>
            <a:prstGeom prst="rect">
              <a:avLst/>
            </a:prstGeom>
            <a:noFill/>
          </p:spPr>
          <p:txBody>
            <a:bodyPr wrap="none" rtlCol="0">
              <a:spAutoFit/>
            </a:bodyPr>
            <a:lstStyle/>
            <a:p>
              <a:pPr fontAlgn="base">
                <a:spcBef>
                  <a:spcPct val="0"/>
                </a:spcBef>
                <a:spcAft>
                  <a:spcPct val="0"/>
                </a:spcAft>
              </a:pPr>
              <a:r>
                <a:rPr lang="th-TH" sz="1600" dirty="0">
                  <a:solidFill>
                    <a:prstClr val="black"/>
                  </a:solidFill>
                  <a:latin typeface="Tahoma" pitchFamily="34" charset="0"/>
                  <a:ea typeface="Tahoma" pitchFamily="34" charset="0"/>
                  <a:cs typeface="Tahoma" pitchFamily="34" charset="0"/>
                </a:rPr>
                <a:t>ประกาศเมท็อดในวัตถุ</a:t>
              </a:r>
              <a:endParaRPr lang="th-TH" sz="1600" dirty="0">
                <a:solidFill>
                  <a:prstClr val="black"/>
                </a:solidFill>
                <a:latin typeface="Tahoma" pitchFamily="34" charset="0"/>
                <a:ea typeface="Tahoma" pitchFamily="34" charset="0"/>
                <a:cs typeface="Tahoma" pitchFamily="34" charset="0"/>
              </a:endParaRPr>
            </a:p>
          </p:txBody>
        </p:sp>
      </p:grpSp>
    </p:spTree>
    <p:extLst>
      <p:ext uri="{BB962C8B-B14F-4D97-AF65-F5344CB8AC3E}">
        <p14:creationId xmlns:p14="http://schemas.microsoft.com/office/powerpoint/2010/main" val="332822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การสืบทอด</a:t>
            </a:r>
            <a:endParaRPr lang="en-US" dirty="0"/>
          </a:p>
        </p:txBody>
      </p:sp>
      <p:sp>
        <p:nvSpPr>
          <p:cNvPr id="3" name="Content Placeholder 2"/>
          <p:cNvSpPr>
            <a:spLocks noGrp="1"/>
          </p:cNvSpPr>
          <p:nvPr>
            <p:ph idx="1"/>
          </p:nvPr>
        </p:nvSpPr>
        <p:spPr/>
        <p:txBody>
          <a:bodyPr/>
          <a:lstStyle/>
          <a:p>
            <a:r>
              <a:rPr lang="th-TH" dirty="0" smtClean="0"/>
              <a:t>ทำโดยกำหนดให้ </a:t>
            </a:r>
            <a:r>
              <a:rPr lang="en-US" dirty="0" smtClean="0"/>
              <a:t>subclass </a:t>
            </a:r>
            <a:r>
              <a:rPr lang="th-TH" dirty="0" smtClean="0"/>
              <a:t>มี </a:t>
            </a:r>
            <a:r>
              <a:rPr lang="en-US" dirty="0" smtClean="0"/>
              <a:t>prototype </a:t>
            </a:r>
            <a:r>
              <a:rPr lang="th-TH" dirty="0" smtClean="0"/>
              <a:t>เป็น </a:t>
            </a:r>
            <a:r>
              <a:rPr lang="en-US" dirty="0" smtClean="0"/>
              <a:t>superclass:</a:t>
            </a:r>
            <a:endParaRPr lang="th-TH" dirty="0" smtClean="0"/>
          </a:p>
          <a:p>
            <a:pPr>
              <a:buNone/>
            </a:pPr>
            <a:r>
              <a:rPr lang="en-US" sz="1800" dirty="0" smtClean="0">
                <a:latin typeface="Consolas" panose="020B0609020204030204" pitchFamily="49" charset="0"/>
                <a:cs typeface="Courier New" pitchFamily="49" charset="0"/>
              </a:rPr>
              <a:t>function </a:t>
            </a:r>
            <a:r>
              <a:rPr lang="en-US" sz="1800" dirty="0">
                <a:latin typeface="Consolas" panose="020B0609020204030204" pitchFamily="49" charset="0"/>
                <a:cs typeface="Courier New" pitchFamily="49" charset="0"/>
              </a:rPr>
              <a:t>Book(t, p) {</a:t>
            </a:r>
          </a:p>
          <a:p>
            <a:pPr>
              <a:buNone/>
            </a:pP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this.title</a:t>
            </a:r>
            <a:r>
              <a:rPr lang="en-US" sz="1800" dirty="0">
                <a:latin typeface="Consolas" panose="020B0609020204030204" pitchFamily="49" charset="0"/>
                <a:cs typeface="Courier New" pitchFamily="49" charset="0"/>
              </a:rPr>
              <a:t> = t;</a:t>
            </a:r>
          </a:p>
          <a:p>
            <a:pPr>
              <a:buNone/>
            </a:pPr>
            <a:r>
              <a:rPr lang="th-TH"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this.price</a:t>
            </a:r>
            <a:r>
              <a:rPr lang="en-US" sz="1800" dirty="0">
                <a:latin typeface="Consolas" panose="020B0609020204030204" pitchFamily="49" charset="0"/>
                <a:cs typeface="Courier New" pitchFamily="49" charset="0"/>
              </a:rPr>
              <a:t> = p;</a:t>
            </a:r>
          </a:p>
          <a:p>
            <a:pPr>
              <a:buNone/>
            </a:pP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this.displayTitle</a:t>
            </a:r>
            <a:r>
              <a:rPr lang="en-US" sz="1800" dirty="0">
                <a:latin typeface="Consolas" panose="020B0609020204030204" pitchFamily="49" charset="0"/>
                <a:cs typeface="Courier New" pitchFamily="49" charset="0"/>
              </a:rPr>
              <a:t> = function () { console.log(</a:t>
            </a:r>
            <a:r>
              <a:rPr lang="en-US" sz="1800" dirty="0" err="1">
                <a:latin typeface="Consolas" panose="020B0609020204030204" pitchFamily="49" charset="0"/>
                <a:cs typeface="Courier New" pitchFamily="49" charset="0"/>
              </a:rPr>
              <a:t>this.title</a:t>
            </a:r>
            <a:r>
              <a:rPr lang="en-US" sz="1800" dirty="0">
                <a:latin typeface="Consolas" panose="020B0609020204030204" pitchFamily="49" charset="0"/>
                <a:cs typeface="Courier New" pitchFamily="49" charset="0"/>
              </a:rPr>
              <a:t>); };</a:t>
            </a:r>
          </a:p>
          <a:p>
            <a:pPr>
              <a:buNone/>
            </a:pPr>
            <a:r>
              <a:rPr lang="en-US" sz="1800" dirty="0" smtClean="0">
                <a:latin typeface="Consolas" panose="020B0609020204030204" pitchFamily="49" charset="0"/>
                <a:cs typeface="Courier New" pitchFamily="49" charset="0"/>
              </a:rPr>
              <a:t>};</a:t>
            </a:r>
            <a:endParaRPr lang="en-US" sz="1800" dirty="0">
              <a:latin typeface="Consolas" panose="020B0609020204030204" pitchFamily="49" charset="0"/>
              <a:cs typeface="Courier New" pitchFamily="49" charset="0"/>
            </a:endParaRPr>
          </a:p>
          <a:p>
            <a:pPr marL="0" indent="0">
              <a:buNone/>
            </a:pPr>
            <a:r>
              <a:rPr lang="en-US" sz="1800" dirty="0">
                <a:solidFill>
                  <a:srgbClr val="00B050"/>
                </a:solidFill>
                <a:latin typeface="Consolas" panose="020B0609020204030204" pitchFamily="49" charset="0"/>
                <a:cs typeface="Courier New" pitchFamily="49" charset="0"/>
              </a:rPr>
              <a:t>function Textbook(t, p, s) {</a:t>
            </a:r>
          </a:p>
          <a:p>
            <a:pPr marL="0" indent="0">
              <a:buNone/>
            </a:pPr>
            <a:r>
              <a:rPr lang="en-US" sz="1800" dirty="0">
                <a:solidFill>
                  <a:srgbClr val="00B050"/>
                </a:solidFill>
                <a:latin typeface="Consolas" panose="020B0609020204030204" pitchFamily="49" charset="0"/>
                <a:cs typeface="Courier New" pitchFamily="49" charset="0"/>
              </a:rPr>
              <a:t>  </a:t>
            </a:r>
            <a:r>
              <a:rPr lang="en-US" sz="1800" dirty="0" err="1">
                <a:solidFill>
                  <a:srgbClr val="00B050"/>
                </a:solidFill>
                <a:latin typeface="Consolas" panose="020B0609020204030204" pitchFamily="49" charset="0"/>
                <a:cs typeface="Courier New" pitchFamily="49" charset="0"/>
              </a:rPr>
              <a:t>this.title</a:t>
            </a:r>
            <a:r>
              <a:rPr lang="en-US" sz="1800" dirty="0">
                <a:solidFill>
                  <a:srgbClr val="00B050"/>
                </a:solidFill>
                <a:latin typeface="Consolas" panose="020B0609020204030204" pitchFamily="49" charset="0"/>
                <a:cs typeface="Courier New" pitchFamily="49" charset="0"/>
              </a:rPr>
              <a:t> = t;</a:t>
            </a:r>
          </a:p>
          <a:p>
            <a:pPr marL="0" indent="0">
              <a:buNone/>
            </a:pPr>
            <a:r>
              <a:rPr lang="en-US" sz="1800" dirty="0">
                <a:solidFill>
                  <a:srgbClr val="00B050"/>
                </a:solidFill>
                <a:latin typeface="Consolas" panose="020B0609020204030204" pitchFamily="49" charset="0"/>
                <a:cs typeface="Courier New" pitchFamily="49" charset="0"/>
              </a:rPr>
              <a:t>  </a:t>
            </a:r>
            <a:r>
              <a:rPr lang="en-US" sz="1800" dirty="0" err="1">
                <a:solidFill>
                  <a:srgbClr val="00B050"/>
                </a:solidFill>
                <a:latin typeface="Consolas" panose="020B0609020204030204" pitchFamily="49" charset="0"/>
                <a:cs typeface="Courier New" pitchFamily="49" charset="0"/>
              </a:rPr>
              <a:t>this.price</a:t>
            </a:r>
            <a:r>
              <a:rPr lang="en-US" sz="1800" dirty="0">
                <a:solidFill>
                  <a:srgbClr val="00B050"/>
                </a:solidFill>
                <a:latin typeface="Consolas" panose="020B0609020204030204" pitchFamily="49" charset="0"/>
                <a:cs typeface="Courier New" pitchFamily="49" charset="0"/>
              </a:rPr>
              <a:t> = p;</a:t>
            </a:r>
          </a:p>
          <a:p>
            <a:pPr marL="0" indent="0">
              <a:buNone/>
            </a:pPr>
            <a:r>
              <a:rPr lang="en-US" sz="1800" dirty="0">
                <a:solidFill>
                  <a:srgbClr val="00B050"/>
                </a:solidFill>
                <a:latin typeface="Consolas" panose="020B0609020204030204" pitchFamily="49" charset="0"/>
                <a:cs typeface="Courier New" pitchFamily="49" charset="0"/>
              </a:rPr>
              <a:t>  </a:t>
            </a:r>
            <a:r>
              <a:rPr lang="en-US" sz="1800" dirty="0" err="1">
                <a:solidFill>
                  <a:srgbClr val="00B050"/>
                </a:solidFill>
                <a:latin typeface="Consolas" panose="020B0609020204030204" pitchFamily="49" charset="0"/>
                <a:cs typeface="Courier New" pitchFamily="49" charset="0"/>
              </a:rPr>
              <a:t>this.subject</a:t>
            </a:r>
            <a:r>
              <a:rPr lang="en-US" sz="1800" dirty="0">
                <a:solidFill>
                  <a:srgbClr val="00B050"/>
                </a:solidFill>
                <a:latin typeface="Consolas" panose="020B0609020204030204" pitchFamily="49" charset="0"/>
                <a:cs typeface="Courier New" pitchFamily="49" charset="0"/>
              </a:rPr>
              <a:t> = s;</a:t>
            </a:r>
          </a:p>
          <a:p>
            <a:pPr marL="0" indent="0">
              <a:buNone/>
            </a:pPr>
            <a:r>
              <a:rPr lang="en-US" sz="1800" dirty="0">
                <a:solidFill>
                  <a:srgbClr val="00B050"/>
                </a:solidFill>
                <a:latin typeface="Consolas" panose="020B0609020204030204" pitchFamily="49" charset="0"/>
                <a:cs typeface="Courier New" pitchFamily="49" charset="0"/>
              </a:rPr>
              <a:t>}</a:t>
            </a:r>
          </a:p>
          <a:p>
            <a:pPr marL="0" indent="0">
              <a:buNone/>
            </a:pPr>
            <a:r>
              <a:rPr lang="en-US" sz="1800" b="1" dirty="0" err="1">
                <a:solidFill>
                  <a:srgbClr val="0000CC"/>
                </a:solidFill>
                <a:latin typeface="Consolas" panose="020B0609020204030204" pitchFamily="49" charset="0"/>
                <a:cs typeface="Courier New" pitchFamily="49" charset="0"/>
              </a:rPr>
              <a:t>Textbook.prototype</a:t>
            </a:r>
            <a:r>
              <a:rPr lang="en-US" sz="1800" b="1" dirty="0">
                <a:solidFill>
                  <a:srgbClr val="0000CC"/>
                </a:solidFill>
                <a:latin typeface="Consolas" panose="020B0609020204030204" pitchFamily="49" charset="0"/>
                <a:cs typeface="Courier New" pitchFamily="49" charset="0"/>
              </a:rPr>
              <a:t> = new Book(); </a:t>
            </a:r>
          </a:p>
          <a:p>
            <a:endParaRPr lang="en-US" dirty="0"/>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2016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12</a:t>
            </a:fld>
            <a:endParaRPr lang="en-US" altLang="en-US">
              <a:solidFill>
                <a:prstClr val="black"/>
              </a:solidFill>
            </a:endParaRPr>
          </a:p>
        </p:txBody>
      </p:sp>
      <p:sp>
        <p:nvSpPr>
          <p:cNvPr id="7" name="Line Callout 2 6"/>
          <p:cNvSpPr/>
          <p:nvPr/>
        </p:nvSpPr>
        <p:spPr bwMode="auto">
          <a:xfrm>
            <a:off x="5652120" y="4509120"/>
            <a:ext cx="2808312" cy="914400"/>
          </a:xfrm>
          <a:prstGeom prst="borderCallout2">
            <a:avLst>
              <a:gd name="adj1" fmla="val 17663"/>
              <a:gd name="adj2" fmla="val -900"/>
              <a:gd name="adj3" fmla="val 18750"/>
              <a:gd name="adj4" fmla="val -16667"/>
              <a:gd name="adj5" fmla="val 112500"/>
              <a:gd name="adj6" fmla="val -46667"/>
            </a:avLst>
          </a:prstGeom>
          <a:solidFill>
            <a:schemeClr val="accent2">
              <a:lumMod val="20000"/>
              <a:lumOff val="80000"/>
            </a:schemeClr>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th-TH" sz="2000" dirty="0">
                <a:solidFill>
                  <a:prstClr val="black"/>
                </a:solidFill>
              </a:rPr>
              <a:t>กำหนดเพื่อให้ </a:t>
            </a:r>
            <a:r>
              <a:rPr lang="en-US" sz="2000" dirty="0">
                <a:solidFill>
                  <a:prstClr val="black"/>
                </a:solidFill>
              </a:rPr>
              <a:t>Textbook </a:t>
            </a:r>
            <a:r>
              <a:rPr lang="th-TH" sz="2000" dirty="0">
                <a:solidFill>
                  <a:prstClr val="black"/>
                </a:solidFill>
              </a:rPr>
              <a:t>มี </a:t>
            </a:r>
            <a:r>
              <a:rPr lang="en-US" sz="2000" dirty="0">
                <a:solidFill>
                  <a:prstClr val="black"/>
                </a:solidFill>
              </a:rPr>
              <a:t>property </a:t>
            </a:r>
            <a:r>
              <a:rPr lang="th-TH" sz="2000" dirty="0">
                <a:solidFill>
                  <a:prstClr val="black"/>
                </a:solidFill>
              </a:rPr>
              <a:t>แบบเดียวกับ </a:t>
            </a:r>
            <a:r>
              <a:rPr lang="en-US" sz="2000" dirty="0">
                <a:solidFill>
                  <a:prstClr val="black"/>
                </a:solidFill>
              </a:rPr>
              <a:t>Book</a:t>
            </a:r>
          </a:p>
        </p:txBody>
      </p:sp>
    </p:spTree>
    <p:extLst>
      <p:ext uri="{BB962C8B-B14F-4D97-AF65-F5344CB8AC3E}">
        <p14:creationId xmlns:p14="http://schemas.microsoft.com/office/powerpoint/2010/main" val="4123385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h-TH" dirty="0" smtClean="0"/>
              <a:t>การสืบทอด </a:t>
            </a:r>
            <a:r>
              <a:rPr lang="en-US" dirty="0" smtClean="0"/>
              <a:t>prototype Object</a:t>
            </a:r>
            <a:endParaRPr lang="en-US" dirty="0"/>
          </a:p>
        </p:txBody>
      </p:sp>
      <p:sp>
        <p:nvSpPr>
          <p:cNvPr id="5" name="Content Placeholder 4"/>
          <p:cNvSpPr>
            <a:spLocks noGrp="1"/>
          </p:cNvSpPr>
          <p:nvPr>
            <p:ph idx="1"/>
          </p:nvPr>
        </p:nvSpPr>
        <p:spPr/>
        <p:txBody>
          <a:bodyPr/>
          <a:lstStyle/>
          <a:p>
            <a:r>
              <a:rPr lang="en-US" sz="2000" dirty="0" err="1" smtClean="0">
                <a:solidFill>
                  <a:srgbClr val="00B050"/>
                </a:solidFill>
                <a:latin typeface="Consolas" panose="020B0609020204030204" pitchFamily="49" charset="0"/>
              </a:rPr>
              <a:t>Textbook.prototype</a:t>
            </a:r>
            <a:r>
              <a:rPr lang="en-US" sz="2000" dirty="0" smtClean="0">
                <a:solidFill>
                  <a:srgbClr val="00B050"/>
                </a:solidFill>
                <a:latin typeface="Consolas" panose="020B0609020204030204" pitchFamily="49" charset="0"/>
              </a:rPr>
              <a:t> </a:t>
            </a:r>
            <a:r>
              <a:rPr lang="en-US" sz="2000" dirty="0">
                <a:solidFill>
                  <a:srgbClr val="00B050"/>
                </a:solidFill>
                <a:latin typeface="Consolas" panose="020B0609020204030204" pitchFamily="49" charset="0"/>
              </a:rPr>
              <a:t>= </a:t>
            </a:r>
            <a:r>
              <a:rPr lang="en-US" sz="2000" dirty="0" err="1" smtClean="0">
                <a:solidFill>
                  <a:srgbClr val="00B050"/>
                </a:solidFill>
                <a:latin typeface="Consolas" panose="020B0609020204030204" pitchFamily="49" charset="0"/>
              </a:rPr>
              <a:t>Book.prototype</a:t>
            </a:r>
            <a:r>
              <a:rPr lang="en-US" sz="2000" dirty="0">
                <a:solidFill>
                  <a:srgbClr val="00B050"/>
                </a:solidFill>
                <a:latin typeface="Consolas" panose="020B0609020204030204" pitchFamily="49" charset="0"/>
              </a:rPr>
              <a:t>;</a:t>
            </a:r>
          </a:p>
          <a:p>
            <a:pPr lvl="1"/>
            <a:r>
              <a:rPr lang="th-TH" dirty="0" smtClean="0"/>
              <a:t>ไม่ได้ผลที่ต้องการ เนื่องจากอ้างถึงวัตถุเดียวกัน </a:t>
            </a:r>
            <a:endParaRPr lang="en-US" dirty="0" smtClean="0"/>
          </a:p>
          <a:p>
            <a:pPr lvl="1"/>
            <a:r>
              <a:rPr lang="th-TH" dirty="0" smtClean="0"/>
              <a:t>การเพิ่มของ</a:t>
            </a:r>
            <a:r>
              <a:rPr lang="en-GB" dirty="0" smtClean="0"/>
              <a:t> </a:t>
            </a:r>
            <a:r>
              <a:rPr lang="en-GB" dirty="0" err="1" smtClean="0"/>
              <a:t>Child.prototype</a:t>
            </a:r>
            <a:r>
              <a:rPr lang="th-TH" dirty="0" smtClean="0"/>
              <a:t> จะเพิ่มใน</a:t>
            </a:r>
            <a:r>
              <a:rPr lang="en-GB" dirty="0" smtClean="0"/>
              <a:t> </a:t>
            </a:r>
            <a:r>
              <a:rPr lang="en-GB" dirty="0" err="1" smtClean="0"/>
              <a:t>Parent.prototype</a:t>
            </a:r>
            <a:r>
              <a:rPr lang="th-TH" dirty="0" smtClean="0"/>
              <a:t> ด้วย</a:t>
            </a:r>
            <a:endParaRPr lang="en-US" dirty="0" smtClean="0"/>
          </a:p>
          <a:p>
            <a:r>
              <a:rPr lang="en-US" sz="2000" dirty="0" err="1" smtClean="0">
                <a:solidFill>
                  <a:srgbClr val="00B050"/>
                </a:solidFill>
                <a:latin typeface="Consolas" panose="020B0609020204030204" pitchFamily="49" charset="0"/>
              </a:rPr>
              <a:t>Textbook.prototype</a:t>
            </a:r>
            <a:r>
              <a:rPr lang="en-US" sz="2000" dirty="0" smtClean="0">
                <a:solidFill>
                  <a:srgbClr val="00B050"/>
                </a:solidFill>
                <a:latin typeface="Consolas" panose="020B0609020204030204" pitchFamily="49" charset="0"/>
              </a:rPr>
              <a:t> = new Book();</a:t>
            </a:r>
          </a:p>
          <a:p>
            <a:pPr lvl="1"/>
            <a:r>
              <a:rPr lang="th-TH" dirty="0" smtClean="0"/>
              <a:t>ทำให้เกิดการ</a:t>
            </a:r>
            <a:r>
              <a:rPr lang="en-GB" dirty="0" smtClean="0"/>
              <a:t> invokes constructor</a:t>
            </a:r>
            <a:r>
              <a:rPr lang="th-TH" dirty="0" smtClean="0"/>
              <a:t> ซึ่งอาจมีผลข้างเคียงที่ไม่ต้องการ</a:t>
            </a:r>
            <a:endParaRPr lang="en-US" dirty="0" smtClean="0"/>
          </a:p>
          <a:p>
            <a:r>
              <a:rPr lang="en-US" sz="2000" noProof="1" smtClean="0">
                <a:solidFill>
                  <a:srgbClr val="00B050"/>
                </a:solidFill>
                <a:latin typeface="Consolas" panose="020B0609020204030204" pitchFamily="49" charset="0"/>
              </a:rPr>
              <a:t>Textbook.prototype </a:t>
            </a:r>
            <a:r>
              <a:rPr lang="en-US" sz="2000" noProof="1">
                <a:solidFill>
                  <a:srgbClr val="00B050"/>
                </a:solidFill>
                <a:latin typeface="Consolas" panose="020B0609020204030204" pitchFamily="49" charset="0"/>
              </a:rPr>
              <a:t>= </a:t>
            </a:r>
            <a:r>
              <a:rPr lang="en-US" sz="2000" noProof="1" smtClean="0">
                <a:solidFill>
                  <a:srgbClr val="00B050"/>
                </a:solidFill>
                <a:latin typeface="Consolas" panose="020B0609020204030204" pitchFamily="49" charset="0"/>
              </a:rPr>
              <a:t>Object.create(Book.prototype</a:t>
            </a:r>
            <a:r>
              <a:rPr lang="en-US" sz="2000" noProof="1">
                <a:solidFill>
                  <a:srgbClr val="00B050"/>
                </a:solidFill>
                <a:latin typeface="Consolas" panose="020B0609020204030204" pitchFamily="49" charset="0"/>
              </a:rPr>
              <a:t>);</a:t>
            </a:r>
            <a:endParaRPr lang="th-TH" sz="2000" noProof="1">
              <a:solidFill>
                <a:srgbClr val="00B050"/>
              </a:solidFill>
              <a:latin typeface="Consolas" panose="020B0609020204030204" pitchFamily="49" charset="0"/>
            </a:endParaRPr>
          </a:p>
          <a:p>
            <a:pPr marL="679450" lvl="2" indent="0">
              <a:buNone/>
            </a:pPr>
            <a:r>
              <a:rPr lang="en-US" sz="2000" b="1" noProof="1">
                <a:solidFill>
                  <a:schemeClr val="accent6"/>
                </a:solidFill>
                <a:latin typeface="Consolas" panose="020B0609020204030204" pitchFamily="49" charset="0"/>
              </a:rPr>
              <a:t>Object.prototype.extends</a:t>
            </a:r>
            <a:r>
              <a:rPr lang="en-US" sz="2000" noProof="1">
                <a:solidFill>
                  <a:schemeClr val="accent1"/>
                </a:solidFill>
                <a:latin typeface="Consolas" panose="020B0609020204030204" pitchFamily="49" charset="0"/>
              </a:rPr>
              <a:t> = function (parent) {</a:t>
            </a:r>
          </a:p>
          <a:p>
            <a:pPr marL="679450" lvl="2" indent="0">
              <a:buNone/>
            </a:pPr>
            <a:r>
              <a:rPr lang="en-US" sz="2000" noProof="1">
                <a:solidFill>
                  <a:schemeClr val="accent1"/>
                </a:solidFill>
                <a:latin typeface="Consolas" panose="020B0609020204030204" pitchFamily="49" charset="0"/>
              </a:rPr>
              <a:t>  this.prototype = Object.create(parent.prototype);</a:t>
            </a:r>
          </a:p>
          <a:p>
            <a:pPr marL="679450" lvl="2" indent="0">
              <a:buNone/>
            </a:pPr>
            <a:r>
              <a:rPr lang="en-US" sz="2000" noProof="1">
                <a:solidFill>
                  <a:schemeClr val="accent1"/>
                </a:solidFill>
                <a:latin typeface="Consolas" panose="020B0609020204030204" pitchFamily="49" charset="0"/>
              </a:rPr>
              <a:t>  this.prototype.constructor = this; </a:t>
            </a:r>
          </a:p>
          <a:p>
            <a:pPr marL="679450" lvl="2" indent="0">
              <a:buNone/>
            </a:pPr>
            <a:r>
              <a:rPr lang="en-US" sz="2000" noProof="1">
                <a:solidFill>
                  <a:schemeClr val="accent1"/>
                </a:solidFill>
                <a:latin typeface="Consolas" panose="020B0609020204030204" pitchFamily="49" charset="0"/>
              </a:rPr>
              <a:t>}</a:t>
            </a:r>
          </a:p>
          <a:p>
            <a:pPr marL="327025" lvl="1" indent="0">
              <a:buNone/>
            </a:pPr>
            <a:endParaRPr lang="en-US" sz="1800" noProof="1" smtClean="0">
              <a:latin typeface="Consolas" panose="020B0609020204030204"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900602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Polymorphism</a:t>
            </a:r>
            <a:endParaRPr lang="en-US" dirty="0"/>
          </a:p>
        </p:txBody>
      </p:sp>
      <p:sp>
        <p:nvSpPr>
          <p:cNvPr id="5" name="Content Placeholder 4"/>
          <p:cNvSpPr>
            <a:spLocks noGrp="1"/>
          </p:cNvSpPr>
          <p:nvPr>
            <p:ph idx="1"/>
          </p:nvPr>
        </p:nvSpPr>
        <p:spPr/>
        <p:txBody>
          <a:bodyPr>
            <a:normAutofit lnSpcReduction="10000"/>
          </a:bodyPr>
          <a:lstStyle/>
          <a:p>
            <a:r>
              <a:rPr lang="en-US" dirty="0" smtClean="0"/>
              <a:t>Polymorphism = </a:t>
            </a:r>
            <a:r>
              <a:rPr lang="th-TH" dirty="0" smtClean="0"/>
              <a:t>ความสามารถเดียวกันทำงานที่ต่างกันตามแต่ชนิดของวัตถุ </a:t>
            </a:r>
            <a:r>
              <a:rPr lang="en-US" dirty="0" smtClean="0"/>
              <a:t>(</a:t>
            </a:r>
            <a:r>
              <a:rPr lang="th-TH" dirty="0" smtClean="0"/>
              <a:t>ทำงานได้กับวัตถุมากกว่า </a:t>
            </a:r>
            <a:r>
              <a:rPr lang="en-US" dirty="0" smtClean="0"/>
              <a:t>1 </a:t>
            </a:r>
            <a:r>
              <a:rPr lang="th-TH" dirty="0" smtClean="0"/>
              <a:t>ชนิด</a:t>
            </a:r>
            <a:r>
              <a:rPr lang="en-US" dirty="0" smtClean="0"/>
              <a:t>)</a:t>
            </a:r>
          </a:p>
          <a:p>
            <a:pPr lvl="1"/>
            <a:r>
              <a:rPr lang="th-TH" dirty="0" smtClean="0"/>
              <a:t>สามารถใช้ความสามารถตาม</a:t>
            </a:r>
            <a:r>
              <a:rPr lang="en-US" dirty="0" smtClean="0"/>
              <a:t> parent interface</a:t>
            </a:r>
          </a:p>
          <a:p>
            <a:pPr lvl="1"/>
            <a:r>
              <a:rPr lang="en-US" dirty="0" smtClean="0"/>
              <a:t>subclass </a:t>
            </a:r>
            <a:r>
              <a:rPr lang="th-TH" dirty="0" smtClean="0"/>
              <a:t>อาจ </a:t>
            </a:r>
            <a:r>
              <a:rPr lang="en-US" dirty="0" smtClean="0"/>
              <a:t>override </a:t>
            </a:r>
            <a:r>
              <a:rPr lang="th-TH" dirty="0" smtClean="0"/>
              <a:t>ความสามารถของ </a:t>
            </a:r>
            <a:r>
              <a:rPr lang="en-US" dirty="0" smtClean="0"/>
              <a:t>superclass</a:t>
            </a:r>
            <a:endParaRPr lang="en-US" dirty="0"/>
          </a:p>
          <a:p>
            <a:pPr marL="344487" lvl="1" indent="0">
              <a:buNone/>
            </a:pPr>
            <a:r>
              <a:rPr lang="en-US" sz="1800" dirty="0" err="1">
                <a:solidFill>
                  <a:srgbClr val="00B050"/>
                </a:solidFill>
                <a:latin typeface="Consolas" panose="020B0609020204030204" pitchFamily="49" charset="0"/>
              </a:rPr>
              <a:t>Textbook.prototype.displayTitle</a:t>
            </a:r>
            <a:r>
              <a:rPr lang="en-US" sz="1800" dirty="0">
                <a:latin typeface="Consolas" panose="020B0609020204030204" pitchFamily="49" charset="0"/>
              </a:rPr>
              <a:t> = function() { </a:t>
            </a:r>
          </a:p>
          <a:p>
            <a:pPr marL="344487" lvl="1" indent="0">
              <a:buNone/>
            </a:pPr>
            <a:r>
              <a:rPr lang="en-US" sz="1800" dirty="0">
                <a:latin typeface="Consolas" panose="020B0609020204030204" pitchFamily="49" charset="0"/>
              </a:rPr>
              <a:t>   console.log(</a:t>
            </a:r>
            <a:r>
              <a:rPr lang="en-US" sz="1800" dirty="0" err="1">
                <a:latin typeface="Consolas" panose="020B0609020204030204" pitchFamily="49" charset="0"/>
              </a:rPr>
              <a:t>this.title</a:t>
            </a:r>
            <a:r>
              <a:rPr lang="en-US" sz="1800" dirty="0">
                <a:latin typeface="Consolas" panose="020B0609020204030204" pitchFamily="49" charset="0"/>
              </a:rPr>
              <a:t> + " " + </a:t>
            </a:r>
            <a:r>
              <a:rPr lang="en-US" sz="1800" dirty="0" err="1">
                <a:latin typeface="Consolas" panose="020B0609020204030204" pitchFamily="49" charset="0"/>
              </a:rPr>
              <a:t>this.subject</a:t>
            </a:r>
            <a:r>
              <a:rPr lang="en-US" sz="1800" dirty="0">
                <a:latin typeface="Consolas" panose="020B0609020204030204" pitchFamily="49" charset="0"/>
              </a:rPr>
              <a:t>);</a:t>
            </a:r>
          </a:p>
          <a:p>
            <a:pPr marL="344487" lvl="1" indent="0">
              <a:buNone/>
            </a:pPr>
            <a:r>
              <a:rPr lang="en-US" sz="1800" dirty="0">
                <a:latin typeface="Consolas" panose="020B0609020204030204" pitchFamily="49" charset="0"/>
              </a:rPr>
              <a:t>}</a:t>
            </a:r>
          </a:p>
          <a:p>
            <a:pPr marL="344487" lvl="1" indent="0">
              <a:buNone/>
            </a:pPr>
            <a:r>
              <a:rPr lang="en-US" sz="1800" dirty="0" err="1">
                <a:latin typeface="Consolas" panose="020B0609020204030204" pitchFamily="49" charset="0"/>
              </a:rPr>
              <a:t>var</a:t>
            </a:r>
            <a:r>
              <a:rPr lang="en-US" sz="1800" dirty="0">
                <a:latin typeface="Consolas" panose="020B0609020204030204" pitchFamily="49" charset="0"/>
              </a:rPr>
              <a:t> </a:t>
            </a:r>
            <a:r>
              <a:rPr lang="en-US" sz="1800" dirty="0" err="1">
                <a:latin typeface="Consolas" panose="020B0609020204030204" pitchFamily="49" charset="0"/>
              </a:rPr>
              <a:t>arr</a:t>
            </a:r>
            <a:r>
              <a:rPr lang="en-US" sz="1800" dirty="0">
                <a:latin typeface="Consolas" panose="020B0609020204030204" pitchFamily="49" charset="0"/>
              </a:rPr>
              <a:t> = new Array(new Book("Safari", 300), </a:t>
            </a:r>
          </a:p>
          <a:p>
            <a:pPr marL="344487" lvl="1" indent="0">
              <a:buNone/>
            </a:pPr>
            <a:r>
              <a:rPr lang="en-US" sz="1800" dirty="0">
                <a:latin typeface="Consolas" panose="020B0609020204030204" pitchFamily="49" charset="0"/>
              </a:rPr>
              <a:t>                    new Textbook("text", 5000, "</a:t>
            </a:r>
            <a:r>
              <a:rPr lang="en-US" sz="1800" dirty="0" err="1">
                <a:latin typeface="Consolas" panose="020B0609020204030204" pitchFamily="49" charset="0"/>
              </a:rPr>
              <a:t>Sci</a:t>
            </a:r>
            <a:r>
              <a:rPr lang="en-US" sz="1800" dirty="0">
                <a:latin typeface="Consolas" panose="020B0609020204030204" pitchFamily="49" charset="0"/>
              </a:rPr>
              <a:t>")); </a:t>
            </a:r>
          </a:p>
          <a:p>
            <a:pPr marL="344487" lvl="1" indent="0">
              <a:buNone/>
            </a:pPr>
            <a:r>
              <a:rPr lang="en-US" sz="1800" dirty="0">
                <a:latin typeface="Consolas" panose="020B0609020204030204" pitchFamily="49" charset="0"/>
              </a:rPr>
              <a:t>for (</a:t>
            </a:r>
            <a:r>
              <a:rPr lang="en-US" sz="1800" dirty="0" err="1">
                <a:latin typeface="Consolas" panose="020B0609020204030204" pitchFamily="49" charset="0"/>
              </a:rPr>
              <a:t>var</a:t>
            </a:r>
            <a:r>
              <a:rPr lang="en-US" sz="1800" dirty="0">
                <a:latin typeface="Consolas" panose="020B0609020204030204" pitchFamily="49" charset="0"/>
              </a:rPr>
              <a:t> </a:t>
            </a:r>
            <a:r>
              <a:rPr lang="en-US" sz="1800" dirty="0" err="1">
                <a:latin typeface="Consolas" panose="020B0609020204030204" pitchFamily="49" charset="0"/>
              </a:rPr>
              <a:t>i</a:t>
            </a:r>
            <a:r>
              <a:rPr lang="en-US" sz="1800" dirty="0">
                <a:latin typeface="Consolas" panose="020B0609020204030204" pitchFamily="49" charset="0"/>
              </a:rPr>
              <a:t> in </a:t>
            </a:r>
            <a:r>
              <a:rPr lang="en-US" sz="1800" dirty="0" err="1">
                <a:latin typeface="Consolas" panose="020B0609020204030204" pitchFamily="49" charset="0"/>
              </a:rPr>
              <a:t>arr</a:t>
            </a:r>
            <a:r>
              <a:rPr lang="en-US" sz="1800" dirty="0">
                <a:latin typeface="Consolas" panose="020B0609020204030204" pitchFamily="49" charset="0"/>
              </a:rPr>
              <a:t>) {</a:t>
            </a:r>
          </a:p>
          <a:p>
            <a:pPr marL="344487" lvl="1" indent="0">
              <a:buNone/>
            </a:pPr>
            <a:r>
              <a:rPr lang="en-US" sz="1800" b="1" dirty="0">
                <a:solidFill>
                  <a:srgbClr val="0000CC"/>
                </a:solidFill>
                <a:latin typeface="Consolas" panose="020B0609020204030204" pitchFamily="49" charset="0"/>
              </a:rPr>
              <a:t>   </a:t>
            </a:r>
            <a:r>
              <a:rPr lang="en-US" sz="1800" b="1" dirty="0" err="1">
                <a:solidFill>
                  <a:srgbClr val="0000CC"/>
                </a:solidFill>
                <a:latin typeface="Consolas" panose="020B0609020204030204" pitchFamily="49" charset="0"/>
              </a:rPr>
              <a:t>arr</a:t>
            </a:r>
            <a:r>
              <a:rPr lang="en-US" sz="1800" b="1" dirty="0">
                <a:solidFill>
                  <a:srgbClr val="0000CC"/>
                </a:solidFill>
                <a:latin typeface="Consolas" panose="020B0609020204030204" pitchFamily="49" charset="0"/>
              </a:rPr>
              <a:t>[</a:t>
            </a:r>
            <a:r>
              <a:rPr lang="en-US" sz="1800" b="1" dirty="0" err="1">
                <a:solidFill>
                  <a:srgbClr val="0000CC"/>
                </a:solidFill>
                <a:latin typeface="Consolas" panose="020B0609020204030204" pitchFamily="49" charset="0"/>
              </a:rPr>
              <a:t>i</a:t>
            </a:r>
            <a:r>
              <a:rPr lang="en-US" sz="1800" b="1" dirty="0">
                <a:solidFill>
                  <a:srgbClr val="0000CC"/>
                </a:solidFill>
                <a:latin typeface="Consolas" panose="020B0609020204030204" pitchFamily="49" charset="0"/>
              </a:rPr>
              <a:t>].</a:t>
            </a:r>
            <a:r>
              <a:rPr lang="en-US" sz="1800" b="1" dirty="0" err="1">
                <a:solidFill>
                  <a:srgbClr val="0000CC"/>
                </a:solidFill>
                <a:latin typeface="Consolas" panose="020B0609020204030204" pitchFamily="49" charset="0"/>
              </a:rPr>
              <a:t>displayTitle</a:t>
            </a:r>
            <a:r>
              <a:rPr lang="en-US" sz="1800" b="1" dirty="0">
                <a:solidFill>
                  <a:srgbClr val="0000CC"/>
                </a:solidFill>
                <a:latin typeface="Consolas" panose="020B0609020204030204" pitchFamily="49" charset="0"/>
              </a:rPr>
              <a:t>();</a:t>
            </a:r>
          </a:p>
          <a:p>
            <a:pPr marL="344487" lvl="1" indent="0">
              <a:buNone/>
            </a:pPr>
            <a:r>
              <a:rPr lang="en-US" sz="1800" dirty="0">
                <a:latin typeface="Consolas" panose="020B0609020204030204" pitchFamily="49" charset="0"/>
              </a:rPr>
              <a:t>};</a:t>
            </a:r>
          </a:p>
        </p:txBody>
      </p:sp>
      <p:sp>
        <p:nvSpPr>
          <p:cNvPr id="4" name="Slide Number Placeholder 3"/>
          <p:cNvSpPr>
            <a:spLocks noGrp="1"/>
          </p:cNvSpPr>
          <p:nvPr>
            <p:ph type="sldNum" sz="quarter" idx="4"/>
          </p:nvPr>
        </p:nvSpPr>
        <p:spPr>
          <a:xfrm>
            <a:off x="7429500" y="6243638"/>
            <a:ext cx="1257300" cy="457200"/>
          </a:xfrm>
        </p:spPr>
        <p:txBody>
          <a:bodyPr/>
          <a:lstStyle/>
          <a:p>
            <a:fld id="{58452FF4-89E3-4D1B-9927-2DBDC00E58D7}"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719730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ข้อดีและข้อด้อย (รูปแบบการกำหนดเมท็อดของคลาส)</a:t>
            </a:r>
            <a:endParaRPr lang="en-US" dirty="0"/>
          </a:p>
        </p:txBody>
      </p:sp>
      <p:sp>
        <p:nvSpPr>
          <p:cNvPr id="31" name="Text Placeholder 30"/>
          <p:cNvSpPr>
            <a:spLocks noGrp="1"/>
          </p:cNvSpPr>
          <p:nvPr>
            <p:ph type="body" idx="1"/>
          </p:nvPr>
        </p:nvSpPr>
        <p:spPr/>
        <p:txBody>
          <a:bodyPr/>
          <a:lstStyle/>
          <a:p>
            <a:r>
              <a:rPr lang="th-TH" sz="3200" dirty="0" smtClean="0"/>
              <a:t>ผูกโดยผ่าน </a:t>
            </a:r>
            <a:r>
              <a:rPr lang="en-US" sz="3200" dirty="0" smtClean="0"/>
              <a:t>this</a:t>
            </a:r>
            <a:r>
              <a:rPr lang="th-TH" sz="3200" dirty="0" smtClean="0"/>
              <a:t> ใน </a:t>
            </a:r>
            <a:r>
              <a:rPr lang="en-US" sz="3200" dirty="0" smtClean="0"/>
              <a:t>constructor</a:t>
            </a:r>
            <a:endParaRPr lang="en-US" sz="3200" dirty="0"/>
          </a:p>
        </p:txBody>
      </p:sp>
      <p:sp>
        <p:nvSpPr>
          <p:cNvPr id="22" name="Content Placeholder 21"/>
          <p:cNvSpPr>
            <a:spLocks noGrp="1"/>
          </p:cNvSpPr>
          <p:nvPr>
            <p:ph sz="half" idx="2"/>
          </p:nvPr>
        </p:nvSpPr>
        <p:spPr/>
        <p:txBody>
          <a:bodyPr/>
          <a:lstStyle/>
          <a:p>
            <a:pPr lvl="1"/>
            <a:r>
              <a:rPr lang="en-US" sz="2800" dirty="0" smtClean="0"/>
              <a:t>Code </a:t>
            </a:r>
            <a:r>
              <a:rPr lang="th-TH" sz="2800" dirty="0" smtClean="0"/>
              <a:t> เขียนคล้ายกับภาษา </a:t>
            </a:r>
            <a:r>
              <a:rPr lang="en-US" sz="2800" dirty="0" smtClean="0"/>
              <a:t>OOP languages</a:t>
            </a:r>
          </a:p>
          <a:p>
            <a:pPr lvl="1"/>
            <a:r>
              <a:rPr lang="th-TH" sz="2800" dirty="0" smtClean="0"/>
              <a:t>มี </a:t>
            </a:r>
            <a:r>
              <a:rPr lang="en-US" sz="2800" dirty="0" smtClean="0"/>
              <a:t>Hidden data</a:t>
            </a:r>
          </a:p>
          <a:p>
            <a:pPr lvl="1"/>
            <a:r>
              <a:rPr lang="en-US" sz="2800" dirty="0" smtClean="0"/>
              <a:t>performance</a:t>
            </a:r>
            <a:r>
              <a:rPr lang="th-TH" sz="2800" dirty="0" smtClean="0"/>
              <a:t> อาจไม่ค่อยดี</a:t>
            </a:r>
            <a:endParaRPr lang="en-US" sz="2800" dirty="0" smtClean="0"/>
          </a:p>
          <a:p>
            <a:endParaRPr lang="en-US" sz="3200" dirty="0"/>
          </a:p>
        </p:txBody>
      </p:sp>
      <p:sp>
        <p:nvSpPr>
          <p:cNvPr id="23" name="Text Placeholder 22"/>
          <p:cNvSpPr>
            <a:spLocks noGrp="1"/>
          </p:cNvSpPr>
          <p:nvPr>
            <p:ph type="body" sz="quarter" idx="3"/>
          </p:nvPr>
        </p:nvSpPr>
        <p:spPr/>
        <p:txBody>
          <a:bodyPr/>
          <a:lstStyle/>
          <a:p>
            <a:r>
              <a:rPr lang="th-TH" sz="3200" smtClean="0"/>
              <a:t>ผูกผ่าน </a:t>
            </a:r>
            <a:r>
              <a:rPr lang="en-US" sz="3200" smtClean="0"/>
              <a:t>prototype</a:t>
            </a:r>
            <a:endParaRPr lang="en-US" sz="3200" dirty="0"/>
          </a:p>
        </p:txBody>
      </p:sp>
      <p:sp>
        <p:nvSpPr>
          <p:cNvPr id="14" name="Content Placeholder 13"/>
          <p:cNvSpPr>
            <a:spLocks noGrp="1"/>
          </p:cNvSpPr>
          <p:nvPr>
            <p:ph sz="quarter" idx="4"/>
          </p:nvPr>
        </p:nvSpPr>
        <p:spPr/>
        <p:txBody>
          <a:bodyPr/>
          <a:lstStyle/>
          <a:p>
            <a:pPr lvl="1"/>
            <a:r>
              <a:rPr lang="th-TH" sz="2800" dirty="0" smtClean="0"/>
              <a:t>เป็นรูปแบบเฉพาะของ</a:t>
            </a:r>
            <a:r>
              <a:rPr lang="en-US" sz="2800" dirty="0" smtClean="0"/>
              <a:t> JavaScript </a:t>
            </a:r>
          </a:p>
          <a:p>
            <a:pPr lvl="1"/>
            <a:endParaRPr lang="th-TH" sz="2800" dirty="0" smtClean="0"/>
          </a:p>
          <a:p>
            <a:pPr lvl="1"/>
            <a:r>
              <a:rPr lang="th-TH" sz="2800" dirty="0" smtClean="0"/>
              <a:t>ไม่มี </a:t>
            </a:r>
            <a:r>
              <a:rPr lang="en-US" sz="2800" dirty="0" smtClean="0"/>
              <a:t>hidden data</a:t>
            </a:r>
          </a:p>
          <a:p>
            <a:pPr lvl="1"/>
            <a:r>
              <a:rPr lang="en-US" sz="2800" dirty="0" smtClean="0"/>
              <a:t>performance</a:t>
            </a:r>
            <a:r>
              <a:rPr lang="th-TH" sz="2800" dirty="0" smtClean="0"/>
              <a:t> ดีกว่า</a:t>
            </a:r>
          </a:p>
          <a:p>
            <a:pPr lvl="2"/>
            <a:r>
              <a:rPr lang="th-TH" sz="2600" dirty="0" smtClean="0"/>
              <a:t>เมท็อดผูกกับ </a:t>
            </a:r>
            <a:r>
              <a:rPr lang="en-US" sz="2600" dirty="0" smtClean="0"/>
              <a:t>prototype </a:t>
            </a:r>
            <a:r>
              <a:rPr lang="th-TH" sz="2600" dirty="0" smtClean="0"/>
              <a:t>ถูกสร้างเพียงครั้งเดียว</a:t>
            </a:r>
            <a:endParaRPr lang="en-US" sz="2600" dirty="0" smtClean="0"/>
          </a:p>
          <a:p>
            <a:endParaRPr lang="en-US" dirty="0"/>
          </a:p>
        </p:txBody>
      </p:sp>
      <p:sp>
        <p:nvSpPr>
          <p:cNvPr id="4" name="Date Placeholder 3"/>
          <p:cNvSpPr>
            <a:spLocks noGrp="1"/>
          </p:cNvSpPr>
          <p:nvPr>
            <p:ph type="dt" sz="half" idx="10"/>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11"/>
          </p:nvPr>
        </p:nvSpPr>
        <p:spPr/>
        <p:txBody>
          <a:bodyPr/>
          <a:lstStyle/>
          <a:p>
            <a:r>
              <a:rPr lang="en-US" altLang="en-US" smtClean="0">
                <a:solidFill>
                  <a:prstClr val="black"/>
                </a:solidFill>
              </a:rPr>
              <a:t>CS 485 Web ApplicationDevelopment © 2016 by Y. Temtanapat</a:t>
            </a:r>
            <a:endParaRPr lang="en-US" altLang="en-US" dirty="0">
              <a:solidFill>
                <a:prstClr val="black"/>
              </a:solidFill>
            </a:endParaRPr>
          </a:p>
        </p:txBody>
      </p:sp>
      <p:sp>
        <p:nvSpPr>
          <p:cNvPr id="6" name="Slide Number Placeholder 5"/>
          <p:cNvSpPr>
            <a:spLocks noGrp="1"/>
          </p:cNvSpPr>
          <p:nvPr>
            <p:ph type="sldNum" sz="quarter" idx="12"/>
          </p:nvPr>
        </p:nvSpPr>
        <p:spPr/>
        <p:txBody>
          <a:bodyPr/>
          <a:lstStyle/>
          <a:p>
            <a:fld id="{10C32822-D98A-4A8C-A794-852463787CBE}" type="slidenum">
              <a:rPr lang="en-US" altLang="en-US" smtClean="0">
                <a:solidFill>
                  <a:prstClr val="black"/>
                </a:solidFill>
              </a:rPr>
              <a:pPr/>
              <a:t>15</a:t>
            </a:fld>
            <a:endParaRPr lang="en-US" altLang="en-US">
              <a:solidFill>
                <a:prstClr val="black"/>
              </a:solidFill>
            </a:endParaRPr>
          </a:p>
        </p:txBody>
      </p:sp>
    </p:spTree>
    <p:extLst>
      <p:ext uri="{BB962C8B-B14F-4D97-AF65-F5344CB8AC3E}">
        <p14:creationId xmlns:p14="http://schemas.microsoft.com/office/powerpoint/2010/main" val="3074613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800" dirty="0" err="1" smtClean="0">
                <a:solidFill>
                  <a:srgbClr val="00B050"/>
                </a:solidFill>
                <a:latin typeface="Consolas" panose="020B0609020204030204" pitchFamily="49" charset="0"/>
              </a:rPr>
              <a:t>Object.create</a:t>
            </a:r>
            <a:r>
              <a:rPr lang="en-US" dirty="0" smtClean="0"/>
              <a:t> </a:t>
            </a:r>
            <a:r>
              <a:rPr lang="th-TH" dirty="0" smtClean="0"/>
              <a:t>เพื่อการสืบทอด (</a:t>
            </a:r>
            <a:r>
              <a:rPr lang="en-US" dirty="0" smtClean="0"/>
              <a:t>ES5</a:t>
            </a:r>
            <a:r>
              <a:rPr lang="th-TH" dirty="0"/>
              <a:t>)</a:t>
            </a:r>
            <a:endParaRPr lang="en-US" dirty="0"/>
          </a:p>
        </p:txBody>
      </p:sp>
      <p:sp>
        <p:nvSpPr>
          <p:cNvPr id="11" name="Content Placeholder 10"/>
          <p:cNvSpPr>
            <a:spLocks noGrp="1"/>
          </p:cNvSpPr>
          <p:nvPr>
            <p:ph idx="1"/>
          </p:nvPr>
        </p:nvSpPr>
        <p:spPr/>
        <p:txBody>
          <a:bodyPr/>
          <a:lstStyle/>
          <a:p>
            <a:pPr marL="0" indent="0">
              <a:buNone/>
            </a:pPr>
            <a:r>
              <a:rPr lang="en-US" sz="1800" dirty="0" err="1">
                <a:latin typeface="Consolas" panose="020B0609020204030204" pitchFamily="49" charset="0"/>
              </a:rPr>
              <a:t>var</a:t>
            </a:r>
            <a:r>
              <a:rPr lang="en-US" sz="1800" dirty="0">
                <a:latin typeface="Consolas" panose="020B0609020204030204" pitchFamily="49" charset="0"/>
              </a:rPr>
              <a:t> a = {a: 1}; </a:t>
            </a:r>
          </a:p>
          <a:p>
            <a:pPr marL="0" indent="0">
              <a:buNone/>
            </a:pPr>
            <a:r>
              <a:rPr lang="en-US" sz="1800" dirty="0">
                <a:latin typeface="Consolas" panose="020B0609020204030204" pitchFamily="49" charset="0"/>
              </a:rPr>
              <a:t>// a ---&gt; </a:t>
            </a:r>
            <a:r>
              <a:rPr lang="en-US" sz="1800" dirty="0" err="1">
                <a:latin typeface="Consolas" panose="020B0609020204030204" pitchFamily="49" charset="0"/>
              </a:rPr>
              <a:t>Object.prototype</a:t>
            </a:r>
            <a:r>
              <a:rPr lang="en-US" sz="1800" dirty="0">
                <a:latin typeface="Consolas" panose="020B0609020204030204" pitchFamily="49" charset="0"/>
              </a:rPr>
              <a:t> ---&gt; null</a:t>
            </a:r>
          </a:p>
          <a:p>
            <a:pPr marL="0" indent="0">
              <a:buNone/>
            </a:pPr>
            <a:endParaRPr lang="en-US" sz="1800" dirty="0">
              <a:latin typeface="Consolas" panose="020B0609020204030204" pitchFamily="49" charset="0"/>
            </a:endParaRPr>
          </a:p>
          <a:p>
            <a:pPr marL="0" indent="0">
              <a:buNone/>
            </a:pPr>
            <a:r>
              <a:rPr lang="en-US" sz="1800" dirty="0" err="1">
                <a:latin typeface="Consolas" panose="020B0609020204030204" pitchFamily="49" charset="0"/>
              </a:rPr>
              <a:t>var</a:t>
            </a:r>
            <a:r>
              <a:rPr lang="en-US" sz="1800" dirty="0">
                <a:latin typeface="Consolas" panose="020B0609020204030204" pitchFamily="49" charset="0"/>
              </a:rPr>
              <a:t> b = </a:t>
            </a:r>
            <a:r>
              <a:rPr lang="en-US" sz="1800" b="1" dirty="0" err="1">
                <a:solidFill>
                  <a:srgbClr val="00B050"/>
                </a:solidFill>
                <a:latin typeface="Consolas" panose="020B0609020204030204" pitchFamily="49" charset="0"/>
              </a:rPr>
              <a:t>Object.create</a:t>
            </a:r>
            <a:r>
              <a:rPr lang="en-US" sz="1800" b="1" dirty="0">
                <a:solidFill>
                  <a:srgbClr val="00B050"/>
                </a:solidFill>
                <a:latin typeface="Consolas" panose="020B0609020204030204" pitchFamily="49" charset="0"/>
              </a:rPr>
              <a:t>(a);</a:t>
            </a:r>
          </a:p>
          <a:p>
            <a:pPr marL="0" indent="0">
              <a:buNone/>
            </a:pPr>
            <a:r>
              <a:rPr lang="en-US" sz="1800" dirty="0">
                <a:latin typeface="Consolas" panose="020B0609020204030204" pitchFamily="49" charset="0"/>
              </a:rPr>
              <a:t>// b ---&gt; a ---&gt; </a:t>
            </a:r>
            <a:r>
              <a:rPr lang="en-US" sz="1800" dirty="0" err="1">
                <a:latin typeface="Consolas" panose="020B0609020204030204" pitchFamily="49" charset="0"/>
              </a:rPr>
              <a:t>Object.prototype</a:t>
            </a:r>
            <a:r>
              <a:rPr lang="en-US" sz="1800" dirty="0">
                <a:latin typeface="Consolas" panose="020B0609020204030204" pitchFamily="49" charset="0"/>
              </a:rPr>
              <a:t> ---&gt; null</a:t>
            </a:r>
          </a:p>
          <a:p>
            <a:pPr marL="0" indent="0">
              <a:buNone/>
            </a:pPr>
            <a:r>
              <a:rPr lang="en-US" sz="1800" dirty="0">
                <a:latin typeface="Consolas" panose="020B0609020204030204" pitchFamily="49" charset="0"/>
              </a:rPr>
              <a:t>console.log(</a:t>
            </a:r>
            <a:r>
              <a:rPr lang="en-US" sz="1800" dirty="0" err="1">
                <a:latin typeface="Consolas" panose="020B0609020204030204" pitchFamily="49" charset="0"/>
              </a:rPr>
              <a:t>b.a</a:t>
            </a:r>
            <a:r>
              <a:rPr lang="en-US" sz="1800" dirty="0">
                <a:latin typeface="Consolas" panose="020B0609020204030204" pitchFamily="49" charset="0"/>
              </a:rPr>
              <a:t>); // 1 (inherited)</a:t>
            </a:r>
          </a:p>
          <a:p>
            <a:pPr marL="0" indent="0">
              <a:buNone/>
            </a:pPr>
            <a:endParaRPr lang="en-US" sz="1800" dirty="0">
              <a:latin typeface="Consolas" panose="020B0609020204030204" pitchFamily="49" charset="0"/>
            </a:endParaRPr>
          </a:p>
          <a:p>
            <a:pPr marL="0" indent="0">
              <a:buNone/>
            </a:pPr>
            <a:r>
              <a:rPr lang="en-US" sz="1800" dirty="0" err="1">
                <a:latin typeface="Consolas" panose="020B0609020204030204" pitchFamily="49" charset="0"/>
              </a:rPr>
              <a:t>var</a:t>
            </a:r>
            <a:r>
              <a:rPr lang="en-US" sz="1800" dirty="0">
                <a:latin typeface="Consolas" panose="020B0609020204030204" pitchFamily="49" charset="0"/>
              </a:rPr>
              <a:t> c = </a:t>
            </a:r>
            <a:r>
              <a:rPr lang="en-US" sz="1800" dirty="0" err="1">
                <a:solidFill>
                  <a:srgbClr val="00B050"/>
                </a:solidFill>
                <a:latin typeface="Consolas" panose="020B0609020204030204" pitchFamily="49" charset="0"/>
              </a:rPr>
              <a:t>Object.create</a:t>
            </a:r>
            <a:r>
              <a:rPr lang="en-US" sz="1800" dirty="0">
                <a:solidFill>
                  <a:srgbClr val="00B050"/>
                </a:solidFill>
                <a:latin typeface="Consolas" panose="020B0609020204030204" pitchFamily="49" charset="0"/>
              </a:rPr>
              <a:t>(b);</a:t>
            </a:r>
          </a:p>
          <a:p>
            <a:pPr marL="0" indent="0">
              <a:buNone/>
            </a:pPr>
            <a:r>
              <a:rPr lang="en-US" sz="1800" dirty="0">
                <a:latin typeface="Consolas" panose="020B0609020204030204" pitchFamily="49" charset="0"/>
              </a:rPr>
              <a:t>// c ---&gt; b ---&gt; a ---&gt; </a:t>
            </a:r>
            <a:r>
              <a:rPr lang="en-US" sz="1800" dirty="0" err="1">
                <a:latin typeface="Consolas" panose="020B0609020204030204" pitchFamily="49" charset="0"/>
              </a:rPr>
              <a:t>Object.prototype</a:t>
            </a:r>
            <a:r>
              <a:rPr lang="en-US" sz="1800" dirty="0">
                <a:latin typeface="Consolas" panose="020B0609020204030204" pitchFamily="49" charset="0"/>
              </a:rPr>
              <a:t> ---&gt; null</a:t>
            </a:r>
          </a:p>
          <a:p>
            <a:pPr marL="0" indent="0">
              <a:buNone/>
            </a:pPr>
            <a:endParaRPr lang="en-US" sz="1800" dirty="0">
              <a:latin typeface="Consolas" panose="020B0609020204030204" pitchFamily="49" charset="0"/>
            </a:endParaRPr>
          </a:p>
          <a:p>
            <a:pPr marL="0" indent="0">
              <a:buNone/>
            </a:pPr>
            <a:r>
              <a:rPr lang="en-US" sz="1800" dirty="0" err="1">
                <a:latin typeface="Consolas" panose="020B0609020204030204" pitchFamily="49" charset="0"/>
              </a:rPr>
              <a:t>var</a:t>
            </a:r>
            <a:r>
              <a:rPr lang="en-US" sz="1800" dirty="0">
                <a:latin typeface="Consolas" panose="020B0609020204030204" pitchFamily="49" charset="0"/>
              </a:rPr>
              <a:t> d = </a:t>
            </a:r>
            <a:r>
              <a:rPr lang="en-US" sz="1800" dirty="0" err="1">
                <a:solidFill>
                  <a:srgbClr val="00B050"/>
                </a:solidFill>
                <a:latin typeface="Consolas" panose="020B0609020204030204" pitchFamily="49" charset="0"/>
              </a:rPr>
              <a:t>Object.create</a:t>
            </a:r>
            <a:r>
              <a:rPr lang="en-US" sz="1800" dirty="0">
                <a:solidFill>
                  <a:srgbClr val="00B050"/>
                </a:solidFill>
                <a:latin typeface="Consolas" panose="020B0609020204030204" pitchFamily="49" charset="0"/>
              </a:rPr>
              <a:t>(null);</a:t>
            </a:r>
          </a:p>
          <a:p>
            <a:pPr marL="0" indent="0">
              <a:buNone/>
            </a:pPr>
            <a:r>
              <a:rPr lang="en-US" sz="1800" dirty="0">
                <a:latin typeface="Consolas" panose="020B0609020204030204" pitchFamily="49" charset="0"/>
              </a:rPr>
              <a:t>// d ---&gt; null</a:t>
            </a:r>
          </a:p>
          <a:p>
            <a:pPr marL="0" indent="0">
              <a:buNone/>
            </a:pPr>
            <a:r>
              <a:rPr lang="en-US" sz="1800" dirty="0">
                <a:latin typeface="Consolas" panose="020B0609020204030204" pitchFamily="49" charset="0"/>
              </a:rPr>
              <a:t>console.log(</a:t>
            </a:r>
            <a:r>
              <a:rPr lang="en-US" sz="1800" dirty="0" err="1">
                <a:latin typeface="Consolas" panose="020B0609020204030204" pitchFamily="49" charset="0"/>
              </a:rPr>
              <a:t>d.hasOwnProperty</a:t>
            </a:r>
            <a:r>
              <a:rPr lang="en-US" sz="1800" dirty="0">
                <a:latin typeface="Consolas" panose="020B0609020204030204" pitchFamily="49" charset="0"/>
              </a:rPr>
              <a:t>); </a:t>
            </a:r>
          </a:p>
          <a:p>
            <a:pPr marL="0" indent="0">
              <a:buNone/>
            </a:pPr>
            <a:r>
              <a:rPr lang="en-US" sz="1800" dirty="0">
                <a:latin typeface="Consolas" panose="020B0609020204030204" pitchFamily="49" charset="0"/>
              </a:rPr>
              <a:t>// undefined, because d doesn't inherit from </a:t>
            </a:r>
            <a:r>
              <a:rPr lang="en-US" sz="1800" dirty="0" err="1">
                <a:latin typeface="Consolas" panose="020B0609020204030204" pitchFamily="49" charset="0"/>
              </a:rPr>
              <a:t>Object.prototype</a:t>
            </a:r>
            <a:endParaRPr lang="en-US" dirty="0">
              <a:latin typeface="Consolas" panose="020B0609020204030204" pitchFamily="49" charset="0"/>
            </a:endParaRPr>
          </a:p>
        </p:txBody>
      </p:sp>
      <p:sp>
        <p:nvSpPr>
          <p:cNvPr id="7" name="Date Placeholder 6"/>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8" name="Footer Placeholder 7"/>
          <p:cNvSpPr>
            <a:spLocks noGrp="1"/>
          </p:cNvSpPr>
          <p:nvPr>
            <p:ph type="ftr" sz="quarter" idx="3"/>
          </p:nvPr>
        </p:nvSpPr>
        <p:spPr/>
        <p:txBody>
          <a:bodyPr/>
          <a:lstStyle/>
          <a:p>
            <a:r>
              <a:rPr lang="en-US" altLang="en-US" smtClean="0">
                <a:solidFill>
                  <a:prstClr val="black"/>
                </a:solidFill>
              </a:rPr>
              <a:t>CS 485 Web ApplicationDevelopment © 2016 by Y. Temtanapat</a:t>
            </a:r>
            <a:endParaRPr lang="en-US" altLang="en-US" dirty="0">
              <a:solidFill>
                <a:prstClr val="black"/>
              </a:solidFill>
            </a:endParaRPr>
          </a:p>
        </p:txBody>
      </p:sp>
      <p:sp>
        <p:nvSpPr>
          <p:cNvPr id="9" name="Slide Number Placeholder 8"/>
          <p:cNvSpPr>
            <a:spLocks noGrp="1"/>
          </p:cNvSpPr>
          <p:nvPr>
            <p:ph type="sldNum" sz="quarter" idx="4"/>
          </p:nvPr>
        </p:nvSpPr>
        <p:spPr/>
        <p:txBody>
          <a:bodyPr/>
          <a:lstStyle/>
          <a:p>
            <a:fld id="{10C32822-D98A-4A8C-A794-852463787CBE}" type="slidenum">
              <a:rPr lang="en-US" altLang="en-US" smtClean="0">
                <a:solidFill>
                  <a:prstClr val="black"/>
                </a:solidFill>
              </a:rPr>
              <a:pPr/>
              <a:t>16</a:t>
            </a:fld>
            <a:endParaRPr lang="en-US" altLang="en-US">
              <a:solidFill>
                <a:prstClr val="black"/>
              </a:solidFill>
            </a:endParaRPr>
          </a:p>
        </p:txBody>
      </p:sp>
    </p:spTree>
    <p:extLst>
      <p:ext uri="{BB962C8B-B14F-4D97-AF65-F5344CB8AC3E}">
        <p14:creationId xmlns:p14="http://schemas.microsoft.com/office/powerpoint/2010/main" val="2644692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JavaScript Class </a:t>
            </a:r>
            <a:r>
              <a:rPr lang="th-TH" dirty="0" smtClean="0"/>
              <a:t>ใน </a:t>
            </a:r>
            <a:r>
              <a:rPr lang="en-US" dirty="0" smtClean="0"/>
              <a:t>ES6 (ECMAScript 2015)</a:t>
            </a:r>
            <a:endParaRPr lang="en-US" dirty="0"/>
          </a:p>
        </p:txBody>
      </p:sp>
      <p:sp>
        <p:nvSpPr>
          <p:cNvPr id="11" name="Content Placeholder 10"/>
          <p:cNvSpPr>
            <a:spLocks noGrp="1"/>
          </p:cNvSpPr>
          <p:nvPr>
            <p:ph idx="1"/>
          </p:nvPr>
        </p:nvSpPr>
        <p:spPr>
          <a:xfrm>
            <a:off x="457200" y="836712"/>
            <a:ext cx="8229600" cy="5294213"/>
          </a:xfrm>
          <a:solidFill>
            <a:srgbClr val="EBEFE6">
              <a:alpha val="34902"/>
            </a:srgbClr>
          </a:solidFill>
        </p:spPr>
        <p:txBody>
          <a:bodyPr/>
          <a:lstStyle/>
          <a:p>
            <a:pPr marL="0" indent="0">
              <a:buNone/>
            </a:pPr>
            <a:r>
              <a:rPr lang="en-US" sz="1800" dirty="0">
                <a:latin typeface="Consolas" panose="020B0609020204030204" pitchFamily="49" charset="0"/>
              </a:rPr>
              <a:t>'use strict'; </a:t>
            </a:r>
            <a:endParaRPr lang="en-US" sz="1800" dirty="0" smtClean="0">
              <a:latin typeface="Consolas" panose="020B0609020204030204" pitchFamily="49" charset="0"/>
            </a:endParaRPr>
          </a:p>
          <a:p>
            <a:pPr marL="0" indent="0">
              <a:buNone/>
            </a:pPr>
            <a:r>
              <a:rPr lang="en-US" sz="1800" dirty="0" smtClean="0">
                <a:solidFill>
                  <a:srgbClr val="00B050"/>
                </a:solidFill>
                <a:latin typeface="Consolas" panose="020B0609020204030204" pitchFamily="49" charset="0"/>
              </a:rPr>
              <a:t>class</a:t>
            </a:r>
            <a:r>
              <a:rPr lang="en-US" sz="1800" dirty="0" smtClean="0">
                <a:latin typeface="Consolas" panose="020B0609020204030204" pitchFamily="49" charset="0"/>
              </a:rPr>
              <a:t> </a:t>
            </a:r>
            <a:r>
              <a:rPr lang="en-US" sz="1800" dirty="0">
                <a:latin typeface="Consolas" panose="020B0609020204030204" pitchFamily="49" charset="0"/>
              </a:rPr>
              <a:t>Polygon </a:t>
            </a:r>
            <a:r>
              <a:rPr lang="en-US" sz="1800" dirty="0" smtClean="0">
                <a:latin typeface="Consolas" panose="020B0609020204030204" pitchFamily="49" charset="0"/>
              </a:rPr>
              <a:t>{</a:t>
            </a:r>
          </a:p>
          <a:p>
            <a:pPr marL="0" indent="0">
              <a:buNone/>
            </a:pPr>
            <a:r>
              <a:rPr lang="en-US" sz="1800" dirty="0" smtClean="0">
                <a:latin typeface="Consolas" panose="020B0609020204030204" pitchFamily="49" charset="0"/>
              </a:rPr>
              <a:t>   </a:t>
            </a:r>
            <a:r>
              <a:rPr lang="en-US" sz="1800" dirty="0" smtClean="0">
                <a:solidFill>
                  <a:srgbClr val="00B050"/>
                </a:solidFill>
                <a:latin typeface="Consolas" panose="020B0609020204030204" pitchFamily="49" charset="0"/>
              </a:rPr>
              <a:t>constructor</a:t>
            </a:r>
            <a:r>
              <a:rPr lang="en-US" sz="1800" dirty="0" smtClean="0">
                <a:latin typeface="Consolas" panose="020B0609020204030204" pitchFamily="49" charset="0"/>
              </a:rPr>
              <a:t>(height</a:t>
            </a:r>
            <a:r>
              <a:rPr lang="en-US" sz="1800" dirty="0">
                <a:latin typeface="Consolas" panose="020B0609020204030204" pitchFamily="49" charset="0"/>
              </a:rPr>
              <a:t>, width) </a:t>
            </a:r>
            <a:r>
              <a:rPr lang="en-US" sz="1800" dirty="0" smtClean="0">
                <a:latin typeface="Consolas" panose="020B0609020204030204" pitchFamily="49" charset="0"/>
              </a:rPr>
              <a:t>{</a:t>
            </a:r>
          </a:p>
          <a:p>
            <a:pPr marL="0" indent="0">
              <a:buNone/>
            </a:pPr>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err="1" smtClean="0">
                <a:latin typeface="Consolas" panose="020B0609020204030204" pitchFamily="49" charset="0"/>
              </a:rPr>
              <a:t>this.height</a:t>
            </a:r>
            <a:r>
              <a:rPr lang="en-US" sz="1800" dirty="0" smtClean="0">
                <a:latin typeface="Consolas" panose="020B0609020204030204" pitchFamily="49" charset="0"/>
              </a:rPr>
              <a:t> </a:t>
            </a:r>
            <a:r>
              <a:rPr lang="en-US" sz="1800" dirty="0">
                <a:latin typeface="Consolas" panose="020B0609020204030204" pitchFamily="49" charset="0"/>
              </a:rPr>
              <a:t>= height; </a:t>
            </a:r>
            <a:r>
              <a:rPr lang="en-US" sz="1800" dirty="0" err="1">
                <a:latin typeface="Consolas" panose="020B0609020204030204" pitchFamily="49" charset="0"/>
              </a:rPr>
              <a:t>this.width</a:t>
            </a:r>
            <a:r>
              <a:rPr lang="en-US" sz="1800" dirty="0">
                <a:latin typeface="Consolas" panose="020B0609020204030204" pitchFamily="49" charset="0"/>
              </a:rPr>
              <a:t> = width; </a:t>
            </a:r>
            <a:endParaRPr lang="en-US" sz="1800" dirty="0" smtClean="0">
              <a:latin typeface="Consolas" panose="020B0609020204030204" pitchFamily="49" charset="0"/>
            </a:endParaRPr>
          </a:p>
          <a:p>
            <a:pPr marL="0" indent="0">
              <a:buNone/>
            </a:pPr>
            <a:r>
              <a:rPr lang="en-US" sz="1800" dirty="0">
                <a:latin typeface="Consolas" panose="020B0609020204030204" pitchFamily="49" charset="0"/>
              </a:rPr>
              <a:t> </a:t>
            </a:r>
            <a:r>
              <a:rPr lang="en-US" sz="1800" dirty="0" smtClean="0">
                <a:latin typeface="Consolas" panose="020B0609020204030204" pitchFamily="49" charset="0"/>
              </a:rPr>
              <a:t>  }</a:t>
            </a:r>
          </a:p>
          <a:p>
            <a:pPr marL="0" indent="0">
              <a:buNone/>
            </a:pPr>
            <a:r>
              <a:rPr lang="en-US" sz="1800" dirty="0" smtClean="0">
                <a:latin typeface="Consolas" panose="020B0609020204030204" pitchFamily="49" charset="0"/>
              </a:rPr>
              <a:t>}</a:t>
            </a:r>
          </a:p>
          <a:p>
            <a:pPr marL="0" indent="0">
              <a:buNone/>
            </a:pPr>
            <a:r>
              <a:rPr lang="en-US" sz="1800" dirty="0" smtClean="0">
                <a:solidFill>
                  <a:srgbClr val="00B050"/>
                </a:solidFill>
                <a:latin typeface="Consolas" panose="020B0609020204030204" pitchFamily="49" charset="0"/>
              </a:rPr>
              <a:t>class</a:t>
            </a:r>
            <a:r>
              <a:rPr lang="en-US" sz="1800" dirty="0" smtClean="0">
                <a:latin typeface="Consolas" panose="020B0609020204030204" pitchFamily="49" charset="0"/>
              </a:rPr>
              <a:t> </a:t>
            </a:r>
            <a:r>
              <a:rPr lang="en-US" sz="1800" dirty="0">
                <a:latin typeface="Consolas" panose="020B0609020204030204" pitchFamily="49" charset="0"/>
              </a:rPr>
              <a:t>Square </a:t>
            </a:r>
            <a:r>
              <a:rPr lang="en-US" sz="1800" dirty="0">
                <a:solidFill>
                  <a:srgbClr val="00B050"/>
                </a:solidFill>
                <a:latin typeface="Consolas" panose="020B0609020204030204" pitchFamily="49" charset="0"/>
              </a:rPr>
              <a:t>extends</a:t>
            </a:r>
            <a:r>
              <a:rPr lang="en-US" sz="1800" dirty="0">
                <a:latin typeface="Consolas" panose="020B0609020204030204" pitchFamily="49" charset="0"/>
              </a:rPr>
              <a:t> Polygon </a:t>
            </a:r>
            <a:r>
              <a:rPr lang="en-US" sz="1800" dirty="0" smtClean="0">
                <a:latin typeface="Consolas" panose="020B0609020204030204" pitchFamily="49" charset="0"/>
              </a:rPr>
              <a:t>{</a:t>
            </a:r>
          </a:p>
          <a:p>
            <a:pPr marL="0" indent="0">
              <a:buNone/>
            </a:pPr>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smtClean="0">
                <a:solidFill>
                  <a:srgbClr val="00B050"/>
                </a:solidFill>
                <a:latin typeface="Consolas" panose="020B0609020204030204" pitchFamily="49" charset="0"/>
              </a:rPr>
              <a:t>constructor</a:t>
            </a:r>
            <a:r>
              <a:rPr lang="en-US" sz="1800" dirty="0" smtClean="0">
                <a:latin typeface="Consolas" panose="020B0609020204030204" pitchFamily="49" charset="0"/>
              </a:rPr>
              <a:t>(</a:t>
            </a:r>
            <a:r>
              <a:rPr lang="en-US" sz="1800" dirty="0" err="1" smtClean="0">
                <a:latin typeface="Consolas" panose="020B0609020204030204" pitchFamily="49" charset="0"/>
              </a:rPr>
              <a:t>sideLength</a:t>
            </a:r>
            <a:r>
              <a:rPr lang="en-US" sz="1800" dirty="0">
                <a:latin typeface="Consolas" panose="020B0609020204030204" pitchFamily="49" charset="0"/>
              </a:rPr>
              <a:t>) </a:t>
            </a:r>
            <a:r>
              <a:rPr lang="en-US" sz="1800" dirty="0" smtClean="0">
                <a:latin typeface="Consolas" panose="020B0609020204030204" pitchFamily="49" charset="0"/>
              </a:rPr>
              <a:t>{</a:t>
            </a:r>
          </a:p>
          <a:p>
            <a:pPr marL="0" indent="0">
              <a:buNone/>
            </a:pPr>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a:latin typeface="Consolas" panose="020B0609020204030204" pitchFamily="49" charset="0"/>
              </a:rPr>
              <a:t>super(</a:t>
            </a:r>
            <a:r>
              <a:rPr lang="en-US" sz="1800" dirty="0" err="1">
                <a:latin typeface="Consolas" panose="020B0609020204030204" pitchFamily="49" charset="0"/>
              </a:rPr>
              <a:t>sideLength</a:t>
            </a:r>
            <a:r>
              <a:rPr lang="en-US" sz="1800" dirty="0">
                <a:latin typeface="Consolas" panose="020B0609020204030204" pitchFamily="49" charset="0"/>
              </a:rPr>
              <a:t>, </a:t>
            </a:r>
            <a:r>
              <a:rPr lang="en-US" sz="1800" dirty="0" err="1">
                <a:latin typeface="Consolas" panose="020B0609020204030204" pitchFamily="49" charset="0"/>
              </a:rPr>
              <a:t>sideLength</a:t>
            </a:r>
            <a:r>
              <a:rPr lang="en-US" sz="1800" dirty="0">
                <a:latin typeface="Consolas" panose="020B0609020204030204" pitchFamily="49" charset="0"/>
              </a:rPr>
              <a:t>); </a:t>
            </a:r>
            <a:endParaRPr lang="en-US" sz="1800" dirty="0" smtClean="0">
              <a:latin typeface="Consolas" panose="020B0609020204030204" pitchFamily="49" charset="0"/>
            </a:endParaRPr>
          </a:p>
          <a:p>
            <a:pPr marL="0" indent="0">
              <a:buNone/>
            </a:pPr>
            <a:r>
              <a:rPr lang="en-US" sz="1800" dirty="0">
                <a:latin typeface="Consolas" panose="020B0609020204030204" pitchFamily="49" charset="0"/>
              </a:rPr>
              <a:t> </a:t>
            </a:r>
            <a:r>
              <a:rPr lang="en-US" sz="1800" dirty="0" smtClean="0">
                <a:latin typeface="Consolas" panose="020B0609020204030204" pitchFamily="49" charset="0"/>
              </a:rPr>
              <a:t>  } </a:t>
            </a:r>
          </a:p>
          <a:p>
            <a:pPr marL="0" indent="0">
              <a:buNone/>
            </a:pPr>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smtClean="0">
                <a:solidFill>
                  <a:srgbClr val="00B050"/>
                </a:solidFill>
                <a:latin typeface="Consolas" panose="020B0609020204030204" pitchFamily="49" charset="0"/>
              </a:rPr>
              <a:t>get</a:t>
            </a:r>
            <a:r>
              <a:rPr lang="en-US" sz="1800" dirty="0" smtClean="0">
                <a:latin typeface="Consolas" panose="020B0609020204030204" pitchFamily="49" charset="0"/>
              </a:rPr>
              <a:t> </a:t>
            </a:r>
            <a:r>
              <a:rPr lang="en-US" sz="1800" dirty="0">
                <a:latin typeface="Consolas" panose="020B0609020204030204" pitchFamily="49" charset="0"/>
              </a:rPr>
              <a:t>area() { return </a:t>
            </a:r>
            <a:r>
              <a:rPr lang="en-US" sz="1800" dirty="0" err="1">
                <a:latin typeface="Consolas" panose="020B0609020204030204" pitchFamily="49" charset="0"/>
              </a:rPr>
              <a:t>this.height</a:t>
            </a:r>
            <a:r>
              <a:rPr lang="en-US" sz="1800" dirty="0">
                <a:latin typeface="Consolas" panose="020B0609020204030204" pitchFamily="49" charset="0"/>
              </a:rPr>
              <a:t> * </a:t>
            </a:r>
            <a:r>
              <a:rPr lang="en-US" sz="1800" dirty="0" err="1">
                <a:latin typeface="Consolas" panose="020B0609020204030204" pitchFamily="49" charset="0"/>
              </a:rPr>
              <a:t>this.width</a:t>
            </a:r>
            <a:r>
              <a:rPr lang="en-US" sz="1800" dirty="0">
                <a:latin typeface="Consolas" panose="020B0609020204030204" pitchFamily="49" charset="0"/>
              </a:rPr>
              <a:t>; } </a:t>
            </a:r>
            <a:endParaRPr lang="en-US" sz="1800" dirty="0" smtClean="0">
              <a:latin typeface="Consolas" panose="020B0609020204030204" pitchFamily="49" charset="0"/>
            </a:endParaRPr>
          </a:p>
          <a:p>
            <a:pPr marL="0" indent="0">
              <a:buNone/>
            </a:pPr>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smtClean="0">
                <a:solidFill>
                  <a:srgbClr val="00B050"/>
                </a:solidFill>
                <a:latin typeface="Consolas" panose="020B0609020204030204" pitchFamily="49" charset="0"/>
              </a:rPr>
              <a:t>set</a:t>
            </a:r>
            <a:r>
              <a:rPr lang="en-US" sz="1800" dirty="0" smtClean="0">
                <a:latin typeface="Consolas" panose="020B0609020204030204" pitchFamily="49" charset="0"/>
              </a:rPr>
              <a:t> </a:t>
            </a:r>
            <a:r>
              <a:rPr lang="en-US" sz="1800" dirty="0" err="1">
                <a:latin typeface="Consolas" panose="020B0609020204030204" pitchFamily="49" charset="0"/>
              </a:rPr>
              <a:t>sideLength</a:t>
            </a:r>
            <a:r>
              <a:rPr lang="en-US" sz="1800" dirty="0">
                <a:latin typeface="Consolas" panose="020B0609020204030204" pitchFamily="49" charset="0"/>
              </a:rPr>
              <a:t>(</a:t>
            </a:r>
            <a:r>
              <a:rPr lang="en-US" sz="1800" dirty="0" err="1">
                <a:latin typeface="Consolas" panose="020B0609020204030204" pitchFamily="49" charset="0"/>
              </a:rPr>
              <a:t>newLength</a:t>
            </a:r>
            <a:r>
              <a:rPr lang="en-US" sz="1800" dirty="0">
                <a:latin typeface="Consolas" panose="020B0609020204030204" pitchFamily="49" charset="0"/>
              </a:rPr>
              <a:t>) </a:t>
            </a:r>
            <a:r>
              <a:rPr lang="en-US" sz="1800" dirty="0" smtClean="0">
                <a:latin typeface="Consolas" panose="020B0609020204030204" pitchFamily="49" charset="0"/>
              </a:rPr>
              <a:t>{</a:t>
            </a:r>
          </a:p>
          <a:p>
            <a:pPr marL="0" indent="0">
              <a:buNone/>
            </a:pPr>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err="1">
                <a:latin typeface="Consolas" panose="020B0609020204030204" pitchFamily="49" charset="0"/>
              </a:rPr>
              <a:t>this.height</a:t>
            </a:r>
            <a:r>
              <a:rPr lang="en-US" sz="1800" dirty="0">
                <a:latin typeface="Consolas" panose="020B0609020204030204" pitchFamily="49" charset="0"/>
              </a:rPr>
              <a:t> = </a:t>
            </a:r>
            <a:r>
              <a:rPr lang="en-US" sz="1800" dirty="0" err="1">
                <a:latin typeface="Consolas" panose="020B0609020204030204" pitchFamily="49" charset="0"/>
              </a:rPr>
              <a:t>newLength</a:t>
            </a:r>
            <a:r>
              <a:rPr lang="en-US" sz="1800" dirty="0">
                <a:latin typeface="Consolas" panose="020B0609020204030204" pitchFamily="49" charset="0"/>
              </a:rPr>
              <a:t>; </a:t>
            </a:r>
            <a:r>
              <a:rPr lang="en-US" sz="1800" dirty="0" err="1">
                <a:latin typeface="Consolas" panose="020B0609020204030204" pitchFamily="49" charset="0"/>
              </a:rPr>
              <a:t>this.width</a:t>
            </a:r>
            <a:r>
              <a:rPr lang="en-US" sz="1800" dirty="0">
                <a:latin typeface="Consolas" panose="020B0609020204030204" pitchFamily="49" charset="0"/>
              </a:rPr>
              <a:t> = </a:t>
            </a:r>
            <a:r>
              <a:rPr lang="en-US" sz="1800" dirty="0" err="1">
                <a:latin typeface="Consolas" panose="020B0609020204030204" pitchFamily="49" charset="0"/>
              </a:rPr>
              <a:t>newLength</a:t>
            </a:r>
            <a:r>
              <a:rPr lang="en-US" sz="1800" dirty="0">
                <a:latin typeface="Consolas" panose="020B0609020204030204" pitchFamily="49" charset="0"/>
              </a:rPr>
              <a:t>; </a:t>
            </a:r>
            <a:endParaRPr lang="en-US" sz="1800" dirty="0" smtClean="0">
              <a:latin typeface="Consolas" panose="020B0609020204030204" pitchFamily="49" charset="0"/>
            </a:endParaRPr>
          </a:p>
          <a:p>
            <a:pPr marL="0" indent="0">
              <a:buNone/>
            </a:pPr>
            <a:r>
              <a:rPr lang="en-US" sz="1800" dirty="0" smtClean="0">
                <a:latin typeface="Consolas" panose="020B0609020204030204" pitchFamily="49" charset="0"/>
              </a:rPr>
              <a:t>   }</a:t>
            </a:r>
          </a:p>
          <a:p>
            <a:pPr marL="0" indent="0">
              <a:buNone/>
            </a:pPr>
            <a:r>
              <a:rPr lang="en-US" sz="1800" dirty="0" smtClean="0">
                <a:latin typeface="Consolas" panose="020B0609020204030204" pitchFamily="49" charset="0"/>
              </a:rPr>
              <a:t>} </a:t>
            </a:r>
          </a:p>
          <a:p>
            <a:pPr marL="0" indent="0">
              <a:buNone/>
            </a:pPr>
            <a:r>
              <a:rPr lang="en-US" sz="1800" dirty="0" err="1" smtClean="0">
                <a:latin typeface="Consolas" panose="020B0609020204030204" pitchFamily="49" charset="0"/>
              </a:rPr>
              <a:t>var</a:t>
            </a:r>
            <a:r>
              <a:rPr lang="en-US" sz="1800" dirty="0" smtClean="0">
                <a:latin typeface="Consolas" panose="020B0609020204030204" pitchFamily="49" charset="0"/>
              </a:rPr>
              <a:t> </a:t>
            </a:r>
            <a:r>
              <a:rPr lang="en-US" sz="1800" dirty="0">
                <a:latin typeface="Consolas" panose="020B0609020204030204" pitchFamily="49" charset="0"/>
              </a:rPr>
              <a:t>square = new Square(2);</a:t>
            </a:r>
          </a:p>
        </p:txBody>
      </p:sp>
      <p:sp>
        <p:nvSpPr>
          <p:cNvPr id="7" name="Date Placeholder 6"/>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8" name="Footer Placeholder 7"/>
          <p:cNvSpPr>
            <a:spLocks noGrp="1"/>
          </p:cNvSpPr>
          <p:nvPr>
            <p:ph type="ftr" sz="quarter" idx="3"/>
          </p:nvPr>
        </p:nvSpPr>
        <p:spPr/>
        <p:txBody>
          <a:bodyPr/>
          <a:lstStyle/>
          <a:p>
            <a:r>
              <a:rPr lang="en-US" altLang="en-US" smtClean="0">
                <a:solidFill>
                  <a:prstClr val="black"/>
                </a:solidFill>
              </a:rPr>
              <a:t>CS 485 Web ApplicationDevelopment © 2016 by Y. Temtanapat</a:t>
            </a:r>
            <a:endParaRPr lang="en-US" altLang="en-US" dirty="0">
              <a:solidFill>
                <a:prstClr val="black"/>
              </a:solidFill>
            </a:endParaRPr>
          </a:p>
        </p:txBody>
      </p:sp>
      <p:sp>
        <p:nvSpPr>
          <p:cNvPr id="9" name="Slide Number Placeholder 8"/>
          <p:cNvSpPr>
            <a:spLocks noGrp="1"/>
          </p:cNvSpPr>
          <p:nvPr>
            <p:ph type="sldNum" sz="quarter" idx="4"/>
          </p:nvPr>
        </p:nvSpPr>
        <p:spPr/>
        <p:txBody>
          <a:bodyPr/>
          <a:lstStyle/>
          <a:p>
            <a:fld id="{10C32822-D98A-4A8C-A794-852463787CBE}" type="slidenum">
              <a:rPr lang="en-US" altLang="en-US" smtClean="0">
                <a:solidFill>
                  <a:prstClr val="black"/>
                </a:solidFill>
              </a:rPr>
              <a:pPr/>
              <a:t>17</a:t>
            </a:fld>
            <a:endParaRPr lang="en-US" altLang="en-US">
              <a:solidFill>
                <a:prstClr val="black"/>
              </a:solidFill>
            </a:endParaRPr>
          </a:p>
        </p:txBody>
      </p:sp>
      <p:sp>
        <p:nvSpPr>
          <p:cNvPr id="12" name="Rectangle 11"/>
          <p:cNvSpPr/>
          <p:nvPr/>
        </p:nvSpPr>
        <p:spPr>
          <a:xfrm>
            <a:off x="179512" y="6550223"/>
            <a:ext cx="8820472" cy="307777"/>
          </a:xfrm>
          <a:prstGeom prst="rect">
            <a:avLst/>
          </a:prstGeom>
          <a:solidFill>
            <a:schemeClr val="accent2">
              <a:lumMod val="20000"/>
              <a:lumOff val="80000"/>
            </a:schemeClr>
          </a:solidFill>
        </p:spPr>
        <p:txBody>
          <a:bodyPr wrap="square">
            <a:spAutoFit/>
          </a:bodyPr>
          <a:lstStyle/>
          <a:p>
            <a:pPr fontAlgn="base">
              <a:spcBef>
                <a:spcPct val="0"/>
              </a:spcBef>
              <a:spcAft>
                <a:spcPct val="0"/>
              </a:spcAft>
            </a:pPr>
            <a:r>
              <a:rPr lang="th-TH" sz="1400" dirty="0">
                <a:solidFill>
                  <a:prstClr val="black"/>
                </a:solidFill>
                <a:latin typeface="Arial" pitchFamily="34" charset="0"/>
              </a:rPr>
              <a:t>ตัวอย่างจาก </a:t>
            </a:r>
            <a:r>
              <a:rPr lang="en-US" sz="1400" dirty="0">
                <a:solidFill>
                  <a:prstClr val="black"/>
                </a:solidFill>
                <a:latin typeface="Arial" pitchFamily="34" charset="0"/>
                <a:cs typeface="Arial" pitchFamily="34" charset="0"/>
              </a:rPr>
              <a:t>https://developer.mozilla.org/en-US/docs/Web/JavaS</a:t>
            </a:r>
            <a:r>
              <a:rPr lang="en-US" sz="1400" dirty="0">
                <a:solidFill>
                  <a:prstClr val="black"/>
                </a:solidFill>
                <a:latin typeface="Arial" pitchFamily="34" charset="0"/>
                <a:cs typeface="Arial" pitchFamily="34" charset="0"/>
              </a:rPr>
              <a:t>cript/Inheritance_and_the_prototype_chain</a:t>
            </a:r>
          </a:p>
        </p:txBody>
      </p:sp>
    </p:spTree>
    <p:extLst>
      <p:ext uri="{BB962C8B-B14F-4D97-AF65-F5344CB8AC3E}">
        <p14:creationId xmlns:p14="http://schemas.microsoft.com/office/powerpoint/2010/main" val="2199206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Destructuring</a:t>
            </a:r>
            <a:r>
              <a:rPr lang="en-US" dirty="0" smtClean="0"/>
              <a:t> </a:t>
            </a:r>
            <a:r>
              <a:rPr lang="th-TH" dirty="0" smtClean="0"/>
              <a:t>ใน </a:t>
            </a:r>
            <a:r>
              <a:rPr lang="en-US" dirty="0" smtClean="0"/>
              <a:t>ES6</a:t>
            </a:r>
            <a:endParaRPr lang="en-US" dirty="0"/>
          </a:p>
        </p:txBody>
      </p:sp>
      <p:sp>
        <p:nvSpPr>
          <p:cNvPr id="3" name="Content Placeholder 2"/>
          <p:cNvSpPr>
            <a:spLocks noGrp="1"/>
          </p:cNvSpPr>
          <p:nvPr>
            <p:ph idx="1"/>
          </p:nvPr>
        </p:nvSpPr>
        <p:spPr>
          <a:xfrm>
            <a:off x="457200" y="1268760"/>
            <a:ext cx="8229600" cy="4862165"/>
          </a:xfrm>
        </p:spPr>
        <p:txBody>
          <a:bodyPr/>
          <a:lstStyle/>
          <a:p>
            <a:r>
              <a:rPr lang="en-US" dirty="0" err="1" smtClean="0"/>
              <a:t>Destructuring</a:t>
            </a:r>
            <a:r>
              <a:rPr lang="en-US" dirty="0" smtClean="0"/>
              <a:t> : </a:t>
            </a:r>
            <a:r>
              <a:rPr lang="th-TH" sz="2800" dirty="0" smtClean="0"/>
              <a:t>รูปย่อการให้ค่า</a:t>
            </a:r>
            <a:r>
              <a:rPr lang="th-TH" sz="2800" dirty="0"/>
              <a:t>ตัว</a:t>
            </a:r>
            <a:r>
              <a:rPr lang="th-TH" sz="2800" dirty="0" smtClean="0"/>
              <a:t>แปรจากอาร์เรย์หรือ</a:t>
            </a:r>
            <a:r>
              <a:rPr lang="en-US" sz="2800" dirty="0" smtClean="0"/>
              <a:t> properties </a:t>
            </a:r>
            <a:r>
              <a:rPr lang="th-TH" sz="2800" dirty="0" smtClean="0"/>
              <a:t>ของวัตถุ</a:t>
            </a:r>
            <a:endParaRPr lang="en-US" dirty="0" smtClean="0"/>
          </a:p>
          <a:p>
            <a:pPr lvl="1"/>
            <a:r>
              <a:rPr lang="th-TH" dirty="0" smtClean="0"/>
              <a:t>รับค่าได้จาก </a:t>
            </a:r>
            <a:r>
              <a:rPr lang="en-US" dirty="0" smtClean="0"/>
              <a:t>nested objects, arrays, </a:t>
            </a:r>
            <a:r>
              <a:rPr lang="th-TH" dirty="0" smtClean="0"/>
              <a:t>อาร์กิวเมนต์</a:t>
            </a:r>
            <a:r>
              <a:rPr lang="en-US" dirty="0" smtClean="0"/>
              <a:t> </a:t>
            </a:r>
            <a:r>
              <a:rPr lang="th-TH" dirty="0" smtClean="0"/>
              <a:t>และการคืนค่าจากฟังก์ชัน</a:t>
            </a:r>
            <a:endParaRPr lang="en-US" dirty="0" smtClean="0"/>
          </a:p>
          <a:p>
            <a:pPr marL="344487" lvl="1" indent="0">
              <a:buNone/>
            </a:pPr>
            <a:r>
              <a:rPr lang="en-US" sz="1800" dirty="0">
                <a:latin typeface="Consolas" panose="020B0609020204030204" pitchFamily="49" charset="0"/>
              </a:rPr>
              <a:t>// </a:t>
            </a:r>
            <a:r>
              <a:rPr lang="th-TH" sz="2400" dirty="0" smtClean="0"/>
              <a:t>สำหรับให้ค่าจากอาร์เรย์</a:t>
            </a:r>
            <a:endParaRPr lang="en-US" sz="2400" dirty="0"/>
          </a:p>
          <a:p>
            <a:pPr marL="344487" lvl="1" indent="0">
              <a:buNone/>
            </a:pPr>
            <a:r>
              <a:rPr lang="en-US" sz="1800" dirty="0" err="1" smtClean="0">
                <a:solidFill>
                  <a:srgbClr val="00B050"/>
                </a:solidFill>
                <a:latin typeface="Consolas" panose="020B0609020204030204" pitchFamily="49" charset="0"/>
              </a:rPr>
              <a:t>var</a:t>
            </a:r>
            <a:r>
              <a:rPr lang="en-US" sz="1800" dirty="0" smtClean="0">
                <a:solidFill>
                  <a:srgbClr val="00B050"/>
                </a:solidFill>
                <a:latin typeface="Consolas" panose="020B0609020204030204" pitchFamily="49" charset="0"/>
              </a:rPr>
              <a:t> [a, b, c, d] </a:t>
            </a:r>
            <a:r>
              <a:rPr lang="en-US" sz="1800" dirty="0">
                <a:solidFill>
                  <a:srgbClr val="00B050"/>
                </a:solidFill>
                <a:latin typeface="Consolas" panose="020B0609020204030204" pitchFamily="49" charset="0"/>
              </a:rPr>
              <a:t>= </a:t>
            </a:r>
            <a:r>
              <a:rPr lang="en-US" sz="1800" dirty="0" smtClean="0">
                <a:solidFill>
                  <a:srgbClr val="00B050"/>
                </a:solidFill>
                <a:latin typeface="Consolas" panose="020B0609020204030204" pitchFamily="49" charset="0"/>
              </a:rPr>
              <a:t>foo();</a:t>
            </a:r>
            <a:endParaRPr lang="en-US" sz="1800" dirty="0">
              <a:solidFill>
                <a:srgbClr val="00B050"/>
              </a:solidFill>
              <a:latin typeface="Consolas" panose="020B0609020204030204" pitchFamily="49" charset="0"/>
            </a:endParaRPr>
          </a:p>
          <a:p>
            <a:pPr marL="344487" lvl="1" indent="0">
              <a:buNone/>
            </a:pPr>
            <a:r>
              <a:rPr lang="en-US" sz="1800" dirty="0" smtClean="0">
                <a:solidFill>
                  <a:srgbClr val="00B050"/>
                </a:solidFill>
                <a:latin typeface="Consolas" panose="020B0609020204030204" pitchFamily="49" charset="0"/>
              </a:rPr>
              <a:t>console.log(a, b, c, d);</a:t>
            </a:r>
            <a:endParaRPr lang="en-US" sz="1800" dirty="0">
              <a:solidFill>
                <a:srgbClr val="00B050"/>
              </a:solidFill>
              <a:latin typeface="Consolas" panose="020B0609020204030204" pitchFamily="49" charset="0"/>
            </a:endParaRPr>
          </a:p>
          <a:p>
            <a:pPr marL="344487" lvl="1" indent="0">
              <a:buNone/>
            </a:pPr>
            <a:r>
              <a:rPr lang="en-US" sz="1800" dirty="0" smtClean="0">
                <a:latin typeface="Consolas" panose="020B0609020204030204" pitchFamily="49" charset="0"/>
              </a:rPr>
              <a:t>// </a:t>
            </a:r>
            <a:r>
              <a:rPr lang="th-TH" sz="2400" dirty="0">
                <a:latin typeface="Consolas" panose="020B0609020204030204" pitchFamily="49" charset="0"/>
              </a:rPr>
              <a:t>สำหรับวัตถุ กรณี</a:t>
            </a:r>
            <a:r>
              <a:rPr lang="th-TH" sz="2400" dirty="0">
                <a:latin typeface="Consolas" panose="020B0609020204030204" pitchFamily="49" charset="0"/>
              </a:rPr>
              <a:t>ชื่อตรงกับตัวแปร</a:t>
            </a:r>
            <a:endParaRPr lang="en-US" sz="2400" dirty="0">
              <a:latin typeface="Consolas" panose="020B0609020204030204" pitchFamily="49" charset="0"/>
            </a:endParaRPr>
          </a:p>
          <a:p>
            <a:pPr marL="344487" lvl="1" indent="0">
              <a:buNone/>
            </a:pPr>
            <a:r>
              <a:rPr lang="en-US" sz="1800" dirty="0" err="1" smtClean="0">
                <a:solidFill>
                  <a:srgbClr val="00B050"/>
                </a:solidFill>
                <a:latin typeface="Consolas" panose="020B0609020204030204" pitchFamily="49" charset="0"/>
              </a:rPr>
              <a:t>var</a:t>
            </a:r>
            <a:r>
              <a:rPr lang="en-US" sz="1800" dirty="0" smtClean="0">
                <a:solidFill>
                  <a:srgbClr val="00B050"/>
                </a:solidFill>
                <a:latin typeface="Consolas" panose="020B0609020204030204" pitchFamily="49" charset="0"/>
              </a:rPr>
              <a:t> </a:t>
            </a:r>
            <a:r>
              <a:rPr lang="en-US" sz="1800" dirty="0">
                <a:solidFill>
                  <a:srgbClr val="00B050"/>
                </a:solidFill>
                <a:latin typeface="Consolas" panose="020B0609020204030204" pitchFamily="49" charset="0"/>
              </a:rPr>
              <a:t>{ </a:t>
            </a:r>
            <a:r>
              <a:rPr lang="en-US" sz="1800" dirty="0" smtClean="0">
                <a:solidFill>
                  <a:srgbClr val="00B050"/>
                </a:solidFill>
                <a:latin typeface="Consolas" panose="020B0609020204030204" pitchFamily="49" charset="0"/>
              </a:rPr>
              <a:t>x</a:t>
            </a:r>
            <a:r>
              <a:rPr lang="en-US" sz="1800" dirty="0">
                <a:solidFill>
                  <a:srgbClr val="00B050"/>
                </a:solidFill>
                <a:latin typeface="Consolas" panose="020B0609020204030204" pitchFamily="49" charset="0"/>
              </a:rPr>
              <a:t>, </a:t>
            </a:r>
            <a:r>
              <a:rPr lang="en-US" sz="1800" dirty="0" smtClean="0">
                <a:solidFill>
                  <a:srgbClr val="00B050"/>
                </a:solidFill>
                <a:latin typeface="Consolas" panose="020B0609020204030204" pitchFamily="49" charset="0"/>
              </a:rPr>
              <a:t>y</a:t>
            </a:r>
            <a:r>
              <a:rPr lang="en-US" sz="1800" dirty="0">
                <a:solidFill>
                  <a:srgbClr val="00B050"/>
                </a:solidFill>
                <a:latin typeface="Consolas" panose="020B0609020204030204" pitchFamily="49" charset="0"/>
              </a:rPr>
              <a:t>, </a:t>
            </a:r>
            <a:r>
              <a:rPr lang="en-US" sz="1800" dirty="0" smtClean="0">
                <a:solidFill>
                  <a:srgbClr val="00B050"/>
                </a:solidFill>
                <a:latin typeface="Consolas" panose="020B0609020204030204" pitchFamily="49" charset="0"/>
              </a:rPr>
              <a:t>z </a:t>
            </a:r>
            <a:r>
              <a:rPr lang="en-US" sz="1800" dirty="0">
                <a:solidFill>
                  <a:srgbClr val="00B050"/>
                </a:solidFill>
                <a:latin typeface="Consolas" panose="020B0609020204030204" pitchFamily="49" charset="0"/>
              </a:rPr>
              <a:t>} = bar();</a:t>
            </a:r>
          </a:p>
          <a:p>
            <a:pPr marL="344487" lvl="1" indent="0">
              <a:buNone/>
            </a:pPr>
            <a:r>
              <a:rPr lang="en-US" sz="1800" dirty="0">
                <a:solidFill>
                  <a:srgbClr val="00B050"/>
                </a:solidFill>
                <a:latin typeface="Consolas" panose="020B0609020204030204" pitchFamily="49" charset="0"/>
              </a:rPr>
              <a:t>console.log(x, y, z);</a:t>
            </a:r>
          </a:p>
          <a:p>
            <a:pPr marL="344487" lvl="1" indent="0">
              <a:buNone/>
            </a:pPr>
            <a:r>
              <a:rPr lang="en-US" sz="1800" dirty="0">
                <a:latin typeface="Consolas" panose="020B0609020204030204" pitchFamily="49" charset="0"/>
              </a:rPr>
              <a:t>// </a:t>
            </a:r>
            <a:r>
              <a:rPr lang="th-TH" sz="2400" dirty="0">
                <a:latin typeface="Consolas" panose="020B0609020204030204" pitchFamily="49" charset="0"/>
              </a:rPr>
              <a:t>กรณี</a:t>
            </a:r>
            <a:r>
              <a:rPr lang="th-TH" sz="2400" dirty="0">
                <a:latin typeface="Consolas" panose="020B0609020204030204" pitchFamily="49" charset="0"/>
              </a:rPr>
              <a:t>ชื่อไม่ตรง</a:t>
            </a:r>
            <a:r>
              <a:rPr lang="th-TH" sz="2400" dirty="0">
                <a:latin typeface="Consolas" panose="020B0609020204030204" pitchFamily="49" charset="0"/>
              </a:rPr>
              <a:t>กับตัวแปร</a:t>
            </a:r>
            <a:endParaRPr lang="en-US" sz="2400" dirty="0">
              <a:latin typeface="Consolas" panose="020B0609020204030204" pitchFamily="49" charset="0"/>
            </a:endParaRPr>
          </a:p>
          <a:p>
            <a:pPr marL="344487" lvl="1" indent="0">
              <a:buNone/>
            </a:pPr>
            <a:r>
              <a:rPr lang="en-US" sz="1800" dirty="0" err="1" smtClean="0">
                <a:solidFill>
                  <a:srgbClr val="00B050"/>
                </a:solidFill>
                <a:latin typeface="Consolas" panose="020B0609020204030204" pitchFamily="49" charset="0"/>
              </a:rPr>
              <a:t>var</a:t>
            </a:r>
            <a:r>
              <a:rPr lang="en-US" sz="1800" dirty="0" smtClean="0">
                <a:solidFill>
                  <a:srgbClr val="00B050"/>
                </a:solidFill>
                <a:latin typeface="Consolas" panose="020B0609020204030204" pitchFamily="49" charset="0"/>
              </a:rPr>
              <a:t> </a:t>
            </a:r>
            <a:r>
              <a:rPr lang="en-US" sz="1800" dirty="0">
                <a:solidFill>
                  <a:srgbClr val="00B050"/>
                </a:solidFill>
                <a:latin typeface="Consolas" panose="020B0609020204030204" pitchFamily="49" charset="0"/>
              </a:rPr>
              <a:t>{ </a:t>
            </a:r>
            <a:r>
              <a:rPr lang="en-US" sz="1800" dirty="0" smtClean="0">
                <a:solidFill>
                  <a:srgbClr val="00B050"/>
                </a:solidFill>
                <a:latin typeface="Consolas" panose="020B0609020204030204" pitchFamily="49" charset="0"/>
              </a:rPr>
              <a:t>x:a, y:b, z:c } = bar();</a:t>
            </a:r>
          </a:p>
          <a:p>
            <a:pPr marL="342900" lvl="1" indent="-342900">
              <a:buClr>
                <a:schemeClr val="accent1"/>
              </a:buClr>
              <a:buSzPct val="65000"/>
              <a:buFont typeface="Wingdings" pitchFamily="2" charset="2"/>
              <a:buChar char="n"/>
            </a:pPr>
            <a:r>
              <a:rPr lang="en-US" sz="1800" dirty="0" smtClean="0">
                <a:solidFill>
                  <a:srgbClr val="00B050"/>
                </a:solidFill>
                <a:latin typeface="Consolas" panose="020B0609020204030204" pitchFamily="49" charset="0"/>
              </a:rPr>
              <a:t>console.log(a, b, c);</a:t>
            </a:r>
            <a:endParaRPr lang="en-US" sz="1800" dirty="0">
              <a:solidFill>
                <a:srgbClr val="00B050"/>
              </a:solidFill>
              <a:latin typeface="Consolas" panose="020B0609020204030204" pitchFamily="49" charset="0"/>
            </a:endParaRPr>
          </a:p>
          <a:p>
            <a:pPr marL="0" indent="0">
              <a:buNone/>
            </a:pPr>
            <a:endParaRPr lang="th-TH" dirty="0" smtClean="0"/>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2016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18</a:t>
            </a:fld>
            <a:endParaRPr lang="en-US" altLang="en-US">
              <a:solidFill>
                <a:prstClr val="black"/>
              </a:solidFill>
            </a:endParaRPr>
          </a:p>
        </p:txBody>
      </p:sp>
      <p:sp>
        <p:nvSpPr>
          <p:cNvPr id="12" name="Rectangle 11"/>
          <p:cNvSpPr/>
          <p:nvPr/>
        </p:nvSpPr>
        <p:spPr>
          <a:xfrm>
            <a:off x="5580112" y="2564904"/>
            <a:ext cx="3024336" cy="3170099"/>
          </a:xfrm>
          <a:prstGeom prst="rect">
            <a:avLst/>
          </a:prstGeom>
          <a:solidFill>
            <a:srgbClr val="EBEFE6">
              <a:alpha val="45882"/>
            </a:srgbClr>
          </a:solidFill>
        </p:spPr>
        <p:txBody>
          <a:bodyPr wrap="square">
            <a:spAutoFit/>
          </a:bodyPr>
          <a:lstStyle/>
          <a:p>
            <a:pPr indent="-112713" fontAlgn="base">
              <a:spcBef>
                <a:spcPct val="0"/>
              </a:spcBef>
              <a:spcAft>
                <a:spcPct val="0"/>
              </a:spcAft>
            </a:pPr>
            <a:r>
              <a:rPr lang="en-US" dirty="0">
                <a:solidFill>
                  <a:prstClr val="black"/>
                </a:solidFill>
                <a:latin typeface="Consolas" panose="020B0609020204030204" pitchFamily="49" charset="0"/>
                <a:cs typeface="Arial" pitchFamily="34" charset="0"/>
              </a:rPr>
              <a:t>function foo() {</a:t>
            </a:r>
          </a:p>
          <a:p>
            <a:pPr indent="-112713" fontAlgn="base">
              <a:spcBef>
                <a:spcPct val="0"/>
              </a:spcBef>
              <a:spcAft>
                <a:spcPct val="0"/>
              </a:spcAft>
            </a:pPr>
            <a:r>
              <a:rPr lang="en-US" dirty="0">
                <a:solidFill>
                  <a:prstClr val="black"/>
                </a:solidFill>
                <a:latin typeface="Consolas" panose="020B0609020204030204" pitchFamily="49" charset="0"/>
                <a:cs typeface="Arial" pitchFamily="34" charset="0"/>
              </a:rPr>
              <a:t> </a:t>
            </a:r>
            <a:r>
              <a:rPr lang="en-US" dirty="0">
                <a:solidFill>
                  <a:prstClr val="black"/>
                </a:solidFill>
                <a:latin typeface="Consolas" panose="020B0609020204030204" pitchFamily="49" charset="0"/>
                <a:cs typeface="Arial" pitchFamily="34" charset="0"/>
              </a:rPr>
              <a:t> return [2,3,4,5];</a:t>
            </a:r>
          </a:p>
          <a:p>
            <a:pPr indent="-112713" fontAlgn="base">
              <a:spcBef>
                <a:spcPct val="0"/>
              </a:spcBef>
              <a:spcAft>
                <a:spcPct val="0"/>
              </a:spcAft>
            </a:pPr>
            <a:r>
              <a:rPr lang="en-US" dirty="0">
                <a:solidFill>
                  <a:prstClr val="black"/>
                </a:solidFill>
                <a:latin typeface="Consolas" panose="020B0609020204030204" pitchFamily="49" charset="0"/>
                <a:cs typeface="Arial" pitchFamily="34" charset="0"/>
              </a:rPr>
              <a:t>}</a:t>
            </a:r>
          </a:p>
          <a:p>
            <a:pPr indent="-112713" fontAlgn="base">
              <a:spcBef>
                <a:spcPct val="0"/>
              </a:spcBef>
              <a:spcAft>
                <a:spcPct val="0"/>
              </a:spcAft>
            </a:pPr>
            <a:endParaRPr lang="en-US" dirty="0">
              <a:solidFill>
                <a:prstClr val="black"/>
              </a:solidFill>
              <a:latin typeface="Consolas" panose="020B0609020204030204" pitchFamily="49" charset="0"/>
              <a:cs typeface="Arial" pitchFamily="34" charset="0"/>
            </a:endParaRPr>
          </a:p>
          <a:p>
            <a:pPr indent="-112713" fontAlgn="base">
              <a:spcBef>
                <a:spcPct val="0"/>
              </a:spcBef>
              <a:spcAft>
                <a:spcPct val="0"/>
              </a:spcAft>
            </a:pPr>
            <a:r>
              <a:rPr lang="en-US" dirty="0">
                <a:solidFill>
                  <a:prstClr val="black"/>
                </a:solidFill>
                <a:latin typeface="Consolas" panose="020B0609020204030204" pitchFamily="49" charset="0"/>
                <a:cs typeface="Arial" pitchFamily="34" charset="0"/>
              </a:rPr>
              <a:t>function </a:t>
            </a:r>
            <a:r>
              <a:rPr lang="en-US" dirty="0">
                <a:solidFill>
                  <a:prstClr val="black"/>
                </a:solidFill>
                <a:latin typeface="Consolas" panose="020B0609020204030204" pitchFamily="49" charset="0"/>
                <a:cs typeface="Arial" pitchFamily="34" charset="0"/>
              </a:rPr>
              <a:t>bar() {</a:t>
            </a:r>
          </a:p>
          <a:p>
            <a:pPr indent="-112713" fontAlgn="base">
              <a:spcBef>
                <a:spcPct val="0"/>
              </a:spcBef>
              <a:spcAft>
                <a:spcPct val="0"/>
              </a:spcAft>
            </a:pPr>
            <a:r>
              <a:rPr lang="en-US" dirty="0">
                <a:solidFill>
                  <a:prstClr val="black"/>
                </a:solidFill>
                <a:latin typeface="Consolas" panose="020B0609020204030204" pitchFamily="49" charset="0"/>
                <a:cs typeface="Arial" pitchFamily="34" charset="0"/>
              </a:rPr>
              <a:t>  return </a:t>
            </a:r>
            <a:r>
              <a:rPr lang="en-US" dirty="0">
                <a:solidFill>
                  <a:prstClr val="black"/>
                </a:solidFill>
                <a:latin typeface="Consolas" panose="020B0609020204030204" pitchFamily="49" charset="0"/>
                <a:cs typeface="Arial" pitchFamily="34" charset="0"/>
              </a:rPr>
              <a:t>{</a:t>
            </a:r>
          </a:p>
          <a:p>
            <a:pPr indent="-112713" fontAlgn="base">
              <a:spcBef>
                <a:spcPct val="0"/>
              </a:spcBef>
              <a:spcAft>
                <a:spcPct val="0"/>
              </a:spcAft>
            </a:pPr>
            <a:r>
              <a:rPr lang="en-US" dirty="0">
                <a:solidFill>
                  <a:prstClr val="black"/>
                </a:solidFill>
                <a:latin typeface="Consolas" panose="020B0609020204030204" pitchFamily="49" charset="0"/>
                <a:cs typeface="Arial" pitchFamily="34" charset="0"/>
              </a:rPr>
              <a:t>     x</a:t>
            </a:r>
            <a:r>
              <a:rPr lang="en-US" dirty="0">
                <a:solidFill>
                  <a:prstClr val="black"/>
                </a:solidFill>
                <a:latin typeface="Consolas" panose="020B0609020204030204" pitchFamily="49" charset="0"/>
                <a:cs typeface="Arial" pitchFamily="34" charset="0"/>
              </a:rPr>
              <a:t>: 4,</a:t>
            </a:r>
          </a:p>
          <a:p>
            <a:pPr indent="-112713" fontAlgn="base">
              <a:spcBef>
                <a:spcPct val="0"/>
              </a:spcBef>
              <a:spcAft>
                <a:spcPct val="0"/>
              </a:spcAft>
            </a:pPr>
            <a:r>
              <a:rPr lang="en-US" dirty="0">
                <a:solidFill>
                  <a:prstClr val="black"/>
                </a:solidFill>
                <a:latin typeface="Consolas" panose="020B0609020204030204" pitchFamily="49" charset="0"/>
                <a:cs typeface="Arial" pitchFamily="34" charset="0"/>
              </a:rPr>
              <a:t>     y: </a:t>
            </a:r>
            <a:r>
              <a:rPr lang="en-US" dirty="0">
                <a:solidFill>
                  <a:prstClr val="black"/>
                </a:solidFill>
                <a:latin typeface="Consolas" panose="020B0609020204030204" pitchFamily="49" charset="0"/>
                <a:cs typeface="Arial" pitchFamily="34" charset="0"/>
              </a:rPr>
              <a:t>5,</a:t>
            </a:r>
          </a:p>
          <a:p>
            <a:pPr indent="-112713" fontAlgn="base">
              <a:spcBef>
                <a:spcPct val="0"/>
              </a:spcBef>
              <a:spcAft>
                <a:spcPct val="0"/>
              </a:spcAft>
            </a:pPr>
            <a:r>
              <a:rPr lang="en-US" dirty="0">
                <a:solidFill>
                  <a:prstClr val="black"/>
                </a:solidFill>
                <a:latin typeface="Consolas" panose="020B0609020204030204" pitchFamily="49" charset="0"/>
                <a:cs typeface="Arial" pitchFamily="34" charset="0"/>
              </a:rPr>
              <a:t>     z</a:t>
            </a:r>
            <a:r>
              <a:rPr lang="en-US" dirty="0">
                <a:solidFill>
                  <a:prstClr val="black"/>
                </a:solidFill>
                <a:latin typeface="Consolas" panose="020B0609020204030204" pitchFamily="49" charset="0"/>
                <a:cs typeface="Arial" pitchFamily="34" charset="0"/>
              </a:rPr>
              <a:t>: 6</a:t>
            </a:r>
          </a:p>
          <a:p>
            <a:pPr indent="-112713" fontAlgn="base">
              <a:spcBef>
                <a:spcPct val="0"/>
              </a:spcBef>
              <a:spcAft>
                <a:spcPct val="0"/>
              </a:spcAft>
            </a:pPr>
            <a:r>
              <a:rPr lang="en-US" dirty="0">
                <a:solidFill>
                  <a:prstClr val="black"/>
                </a:solidFill>
                <a:latin typeface="Consolas" panose="020B0609020204030204" pitchFamily="49" charset="0"/>
                <a:cs typeface="Arial" pitchFamily="34" charset="0"/>
              </a:rPr>
              <a:t>  };</a:t>
            </a:r>
            <a:endParaRPr lang="en-US" dirty="0">
              <a:solidFill>
                <a:prstClr val="black"/>
              </a:solidFill>
              <a:latin typeface="Consolas" panose="020B0609020204030204" pitchFamily="49" charset="0"/>
              <a:cs typeface="Arial" pitchFamily="34" charset="0"/>
            </a:endParaRPr>
          </a:p>
          <a:p>
            <a:pPr indent="-112713" fontAlgn="base">
              <a:spcBef>
                <a:spcPct val="0"/>
              </a:spcBef>
              <a:spcAft>
                <a:spcPct val="0"/>
              </a:spcAft>
            </a:pPr>
            <a:r>
              <a:rPr lang="en-US" dirty="0">
                <a:solidFill>
                  <a:prstClr val="black"/>
                </a:solidFill>
                <a:latin typeface="Consolas" panose="020B0609020204030204" pitchFamily="49" charset="0"/>
                <a:cs typeface="Arial" pitchFamily="34" charset="0"/>
              </a:rPr>
              <a:t>}</a:t>
            </a:r>
            <a:endParaRPr lang="en-US" sz="20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88235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Object</a:t>
            </a:r>
            <a:endParaRPr lang="th-TH" dirty="0"/>
          </a:p>
        </p:txBody>
      </p:sp>
      <p:sp>
        <p:nvSpPr>
          <p:cNvPr id="9" name="Text Placeholder 8"/>
          <p:cNvSpPr>
            <a:spLocks noGrp="1"/>
          </p:cNvSpPr>
          <p:nvPr>
            <p:ph type="body" idx="1"/>
          </p:nvPr>
        </p:nvSpPr>
        <p:spPr/>
        <p:txBody>
          <a:bodyPr/>
          <a:lstStyle/>
          <a:p>
            <a:endParaRPr lang="th-TH" dirty="0"/>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2016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2</a:t>
            </a:fld>
            <a:endParaRPr lang="en-US" altLang="en-US">
              <a:solidFill>
                <a:prstClr val="black"/>
              </a:solidFill>
            </a:endParaRPr>
          </a:p>
        </p:txBody>
      </p:sp>
    </p:spTree>
    <p:extLst>
      <p:ext uri="{BB962C8B-B14F-4D97-AF65-F5344CB8AC3E}">
        <p14:creationId xmlns:p14="http://schemas.microsoft.com/office/powerpoint/2010/main" val="1493627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Main Features </a:t>
            </a:r>
            <a:r>
              <a:rPr lang="th-TH" dirty="0" smtClean="0"/>
              <a:t>ของ</a:t>
            </a:r>
            <a:r>
              <a:rPr lang="en-US" dirty="0" smtClean="0"/>
              <a:t> OOP</a:t>
            </a:r>
            <a:endParaRPr lang="en-US" dirty="0"/>
          </a:p>
        </p:txBody>
      </p:sp>
      <p:sp>
        <p:nvSpPr>
          <p:cNvPr id="8" name="Content Placeholder 7"/>
          <p:cNvSpPr>
            <a:spLocks noGrp="1"/>
          </p:cNvSpPr>
          <p:nvPr>
            <p:ph idx="1"/>
          </p:nvPr>
        </p:nvSpPr>
        <p:spPr/>
        <p:txBody>
          <a:bodyPr/>
          <a:lstStyle/>
          <a:p>
            <a:pPr>
              <a:lnSpc>
                <a:spcPct val="100000"/>
              </a:lnSpc>
            </a:pPr>
            <a:r>
              <a:rPr lang="th-TH" dirty="0" smtClean="0"/>
              <a:t>ลักษณะสำคัญของ </a:t>
            </a:r>
            <a:r>
              <a:rPr lang="en-US" dirty="0" smtClean="0"/>
              <a:t>OOP</a:t>
            </a:r>
            <a:endParaRPr lang="en-US" dirty="0"/>
          </a:p>
          <a:p>
            <a:pPr lvl="1">
              <a:lnSpc>
                <a:spcPct val="100000"/>
              </a:lnSpc>
            </a:pPr>
            <a:r>
              <a:rPr lang="en-US" dirty="0"/>
              <a:t>Encapsulation</a:t>
            </a:r>
          </a:p>
          <a:p>
            <a:pPr lvl="1">
              <a:lnSpc>
                <a:spcPct val="100000"/>
              </a:lnSpc>
            </a:pPr>
            <a:r>
              <a:rPr lang="en-US" dirty="0"/>
              <a:t>Polymorphism</a:t>
            </a:r>
          </a:p>
          <a:p>
            <a:pPr lvl="1">
              <a:lnSpc>
                <a:spcPct val="100000"/>
              </a:lnSpc>
            </a:pPr>
            <a:r>
              <a:rPr lang="en-US" dirty="0" smtClean="0"/>
              <a:t>Inheritance</a:t>
            </a:r>
            <a:endParaRPr lang="th-TH" dirty="0" smtClean="0"/>
          </a:p>
          <a:p>
            <a:pPr lvl="1">
              <a:lnSpc>
                <a:spcPct val="100000"/>
              </a:lnSpc>
            </a:pPr>
            <a:endParaRPr lang="en-US" dirty="0"/>
          </a:p>
          <a:p>
            <a:r>
              <a:rPr lang="en-US" dirty="0" smtClean="0"/>
              <a:t>OO </a:t>
            </a:r>
            <a:r>
              <a:rPr lang="th-TH" dirty="0" smtClean="0"/>
              <a:t>ใน </a:t>
            </a:r>
            <a:r>
              <a:rPr lang="en-US" dirty="0" smtClean="0"/>
              <a:t>JavaScript</a:t>
            </a:r>
            <a:endParaRPr lang="th-TH" dirty="0" smtClean="0"/>
          </a:p>
          <a:p>
            <a:pPr lvl="1"/>
            <a:r>
              <a:rPr lang="th-TH" dirty="0" smtClean="0"/>
              <a:t>ถูก </a:t>
            </a:r>
            <a:r>
              <a:rPr lang="en-US" dirty="0" smtClean="0"/>
              <a:t>implemented </a:t>
            </a:r>
            <a:r>
              <a:rPr lang="th-TH" dirty="0" smtClean="0"/>
              <a:t>ในรูปของเซ็ตของ</a:t>
            </a:r>
            <a:r>
              <a:rPr lang="en-US" dirty="0" smtClean="0"/>
              <a:t>properties </a:t>
            </a:r>
            <a:r>
              <a:rPr lang="en-US" dirty="0"/>
              <a:t>(key-value pairs</a:t>
            </a:r>
            <a:r>
              <a:rPr lang="en-US" dirty="0" smtClean="0"/>
              <a:t>)</a:t>
            </a:r>
            <a:endParaRPr lang="th-TH" dirty="0" smtClean="0"/>
          </a:p>
          <a:p>
            <a:pPr lvl="1"/>
            <a:r>
              <a:rPr lang="th-TH" dirty="0" smtClean="0"/>
              <a:t>วัตถุเป็น </a:t>
            </a:r>
            <a:r>
              <a:rPr lang="en-US" dirty="0" smtClean="0"/>
              <a:t>dynamic </a:t>
            </a:r>
            <a:r>
              <a:rPr lang="th-TH" dirty="0" smtClean="0"/>
              <a:t>ไม่ต้องประกาศโครงสร้างหรือ</a:t>
            </a:r>
            <a:r>
              <a:rPr lang="en-US" dirty="0" smtClean="0"/>
              <a:t> constructor</a:t>
            </a:r>
            <a:r>
              <a:rPr lang="th-TH" dirty="0" smtClean="0"/>
              <a:t> ก่อนล่วงหน้าได้</a:t>
            </a:r>
          </a:p>
          <a:p>
            <a:pPr lvl="1"/>
            <a:endParaRPr lang="en-US" dirty="0"/>
          </a:p>
          <a:p>
            <a:endParaRPr lang="en-US" dirty="0"/>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2016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3</a:t>
            </a:fld>
            <a:endParaRPr lang="en-US" altLang="en-US">
              <a:solidFill>
                <a:prstClr val="black"/>
              </a:solidFill>
            </a:endParaRPr>
          </a:p>
        </p:txBody>
      </p:sp>
    </p:spTree>
    <p:extLst>
      <p:ext uri="{BB962C8B-B14F-4D97-AF65-F5344CB8AC3E}">
        <p14:creationId xmlns:p14="http://schemas.microsoft.com/office/powerpoint/2010/main" val="603876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วัตถุ</a:t>
            </a:r>
            <a:r>
              <a:rPr lang="en-US" dirty="0" smtClean="0"/>
              <a:t> </a:t>
            </a:r>
            <a:r>
              <a:rPr lang="th-TH" dirty="0" smtClean="0"/>
              <a:t>(</a:t>
            </a:r>
            <a:r>
              <a:rPr lang="en-US" dirty="0" smtClean="0"/>
              <a:t>Object)</a:t>
            </a:r>
            <a:endParaRPr lang="th-TH" dirty="0"/>
          </a:p>
        </p:txBody>
      </p:sp>
      <p:sp>
        <p:nvSpPr>
          <p:cNvPr id="3" name="Content Placeholder 2"/>
          <p:cNvSpPr>
            <a:spLocks noGrp="1"/>
          </p:cNvSpPr>
          <p:nvPr>
            <p:ph idx="1"/>
          </p:nvPr>
        </p:nvSpPr>
        <p:spPr/>
        <p:txBody>
          <a:bodyPr>
            <a:normAutofit/>
          </a:bodyPr>
          <a:lstStyle/>
          <a:p>
            <a:pPr marL="342900" lvl="1" indent="-342900">
              <a:buClr>
                <a:schemeClr val="accent1"/>
              </a:buClr>
              <a:buSzPct val="65000"/>
              <a:buFont typeface="Wingdings" pitchFamily="2" charset="2"/>
              <a:buChar char="n"/>
            </a:pPr>
            <a:r>
              <a:rPr lang="th-TH" sz="3200" b="1" dirty="0" smtClean="0">
                <a:solidFill>
                  <a:schemeClr val="accent1">
                    <a:lumMod val="75000"/>
                  </a:schemeClr>
                </a:solidFill>
              </a:rPr>
              <a:t>วัตถุ</a:t>
            </a:r>
            <a:r>
              <a:rPr lang="en-US" sz="3200" b="1" dirty="0" smtClean="0">
                <a:solidFill>
                  <a:schemeClr val="accent1">
                    <a:lumMod val="75000"/>
                  </a:schemeClr>
                </a:solidFill>
              </a:rPr>
              <a:t> (object) </a:t>
            </a:r>
            <a:r>
              <a:rPr lang="en-US" sz="3200" dirty="0" smtClean="0"/>
              <a:t>=</a:t>
            </a:r>
            <a:r>
              <a:rPr lang="en-US" sz="3200" i="1" dirty="0" smtClean="0">
                <a:solidFill>
                  <a:schemeClr val="accent6">
                    <a:lumMod val="75000"/>
                  </a:schemeClr>
                </a:solidFill>
              </a:rPr>
              <a:t> dynamic collection </a:t>
            </a:r>
            <a:r>
              <a:rPr lang="th-TH" sz="3200" i="1" dirty="0" smtClean="0">
                <a:solidFill>
                  <a:schemeClr val="accent6">
                    <a:lumMod val="75000"/>
                  </a:schemeClr>
                </a:solidFill>
              </a:rPr>
              <a:t>ของ </a:t>
            </a:r>
            <a:r>
              <a:rPr lang="en-US" sz="3200" i="1" dirty="0" smtClean="0">
                <a:solidFill>
                  <a:schemeClr val="accent6">
                    <a:lumMod val="75000"/>
                  </a:schemeClr>
                </a:solidFill>
              </a:rPr>
              <a:t>properties </a:t>
            </a:r>
            <a:r>
              <a:rPr lang="en-US" sz="3200" dirty="0" smtClean="0"/>
              <a:t>(</a:t>
            </a:r>
            <a:r>
              <a:rPr lang="th-TH" sz="3200" dirty="0" smtClean="0"/>
              <a:t>ไม่มี </a:t>
            </a:r>
            <a:r>
              <a:rPr lang="en-US" sz="3200" dirty="0" smtClean="0"/>
              <a:t>class </a:t>
            </a:r>
            <a:r>
              <a:rPr lang="th-TH" sz="3200" dirty="0" smtClean="0"/>
              <a:t>ใน </a:t>
            </a:r>
            <a:r>
              <a:rPr lang="en-US" sz="3200" dirty="0" smtClean="0"/>
              <a:t>JS)</a:t>
            </a:r>
          </a:p>
          <a:p>
            <a:pPr lvl="1"/>
            <a:r>
              <a:rPr lang="en-US" dirty="0" smtClean="0">
                <a:solidFill>
                  <a:schemeClr val="hlink"/>
                </a:solidFill>
              </a:rPr>
              <a:t>property</a:t>
            </a:r>
            <a:r>
              <a:rPr lang="en-US" dirty="0" smtClean="0"/>
              <a:t> </a:t>
            </a:r>
            <a:r>
              <a:rPr lang="th-TH" dirty="0" smtClean="0"/>
              <a:t>ประกอบจาก </a:t>
            </a:r>
            <a:r>
              <a:rPr lang="th-TH" i="1" dirty="0" smtClean="0">
                <a:solidFill>
                  <a:srgbClr val="00B050"/>
                </a:solidFill>
              </a:rPr>
              <a:t>ชื่อที่ไม่ซ้ำ</a:t>
            </a:r>
            <a:r>
              <a:rPr lang="en-US" i="1" dirty="0" smtClean="0">
                <a:solidFill>
                  <a:srgbClr val="00B050"/>
                </a:solidFill>
              </a:rPr>
              <a:t> </a:t>
            </a:r>
            <a:r>
              <a:rPr lang="th-TH" dirty="0" smtClean="0"/>
              <a:t>(</a:t>
            </a:r>
            <a:r>
              <a:rPr lang="en-US" dirty="0" smtClean="0"/>
              <a:t>unique name</a:t>
            </a:r>
            <a:r>
              <a:rPr lang="th-TH" dirty="0" smtClean="0"/>
              <a:t>) และ</a:t>
            </a:r>
            <a:r>
              <a:rPr lang="th-TH" i="1" dirty="0" smtClean="0">
                <a:solidFill>
                  <a:srgbClr val="00B050"/>
                </a:solidFill>
              </a:rPr>
              <a:t>ค่า </a:t>
            </a:r>
            <a:r>
              <a:rPr lang="en-US" i="1" dirty="0" smtClean="0">
                <a:solidFill>
                  <a:srgbClr val="00B050"/>
                </a:solidFill>
              </a:rPr>
              <a:t>value</a:t>
            </a:r>
          </a:p>
          <a:p>
            <a:pPr lvl="1"/>
            <a:r>
              <a:rPr lang="th-TH" dirty="0" smtClean="0"/>
              <a:t>ชนิดของ </a:t>
            </a:r>
            <a:r>
              <a:rPr lang="en-US" dirty="0" smtClean="0"/>
              <a:t>property </a:t>
            </a:r>
            <a:r>
              <a:rPr lang="th-TH" dirty="0" smtClean="0"/>
              <a:t>ขึ้นกับชนิดของค่า </a:t>
            </a:r>
            <a:r>
              <a:rPr lang="en-US" i="1" dirty="0" smtClean="0">
                <a:solidFill>
                  <a:srgbClr val="00B050"/>
                </a:solidFill>
              </a:rPr>
              <a:t>value</a:t>
            </a:r>
            <a:r>
              <a:rPr lang="en-US" dirty="0" smtClean="0"/>
              <a:t> </a:t>
            </a:r>
            <a:r>
              <a:rPr lang="th-TH" dirty="0" smtClean="0"/>
              <a:t>ที่ให้และเป็น </a:t>
            </a:r>
            <a:r>
              <a:rPr lang="en-US" dirty="0" smtClean="0"/>
              <a:t>dynamic</a:t>
            </a:r>
            <a:endParaRPr lang="th-TH" dirty="0" smtClean="0"/>
          </a:p>
          <a:p>
            <a:pPr lvl="2">
              <a:buNone/>
            </a:pPr>
            <a:r>
              <a:rPr lang="en-US" sz="1600" dirty="0" err="1" smtClean="0">
                <a:latin typeface="Consolas" panose="020B0609020204030204" pitchFamily="49" charset="0"/>
                <a:cs typeface="Courier New" pitchFamily="49" charset="0"/>
              </a:rPr>
              <a:t>o.data</a:t>
            </a:r>
            <a:r>
              <a:rPr lang="en-US" sz="1600" dirty="0" smtClean="0">
                <a:latin typeface="Consolas" panose="020B0609020204030204" pitchFamily="49" charset="0"/>
                <a:cs typeface="Courier New" pitchFamily="49" charset="0"/>
              </a:rPr>
              <a:t> = 'John' 	// </a:t>
            </a:r>
            <a:r>
              <a:rPr lang="th-TH" dirty="0" smtClean="0"/>
              <a:t>ชนิดเป็น </a:t>
            </a:r>
            <a:r>
              <a:rPr lang="en-US" dirty="0" smtClean="0"/>
              <a:t>string</a:t>
            </a:r>
          </a:p>
          <a:p>
            <a:pPr lvl="2">
              <a:buNone/>
            </a:pPr>
            <a:r>
              <a:rPr lang="en-US" sz="1600" dirty="0" err="1" smtClean="0">
                <a:latin typeface="Consolas" panose="020B0609020204030204" pitchFamily="49" charset="0"/>
                <a:cs typeface="Courier New" pitchFamily="49" charset="0"/>
              </a:rPr>
              <a:t>o.data</a:t>
            </a:r>
            <a:r>
              <a:rPr lang="en-US" sz="1600" dirty="0" smtClean="0">
                <a:latin typeface="Consolas" panose="020B0609020204030204" pitchFamily="49" charset="0"/>
                <a:cs typeface="Courier New" pitchFamily="49" charset="0"/>
              </a:rPr>
              <a:t> = 3;	//</a:t>
            </a:r>
            <a:r>
              <a:rPr lang="en-US" dirty="0" smtClean="0">
                <a:latin typeface="Consolas" panose="020B0609020204030204" pitchFamily="49" charset="0"/>
              </a:rPr>
              <a:t> </a:t>
            </a:r>
            <a:r>
              <a:rPr lang="th-TH" dirty="0" smtClean="0"/>
              <a:t>ชนิดเป็น </a:t>
            </a:r>
            <a:r>
              <a:rPr lang="en-US" dirty="0" smtClean="0"/>
              <a:t>number</a:t>
            </a:r>
          </a:p>
          <a:p>
            <a:pPr lvl="1"/>
            <a:r>
              <a:rPr lang="en-US" dirty="0" smtClean="0"/>
              <a:t>Properties </a:t>
            </a:r>
            <a:r>
              <a:rPr lang="th-TH" dirty="0" smtClean="0"/>
              <a:t>ในวัตถุสามารถเพิ่มและลบได้อย่าง </a:t>
            </a:r>
            <a:r>
              <a:rPr lang="en-US" dirty="0" smtClean="0"/>
              <a:t>dynamic</a:t>
            </a:r>
          </a:p>
          <a:p>
            <a:pPr lvl="2">
              <a:buNone/>
            </a:pPr>
            <a:r>
              <a:rPr lang="en-US" sz="1600" dirty="0" err="1" smtClean="0">
                <a:latin typeface="Consolas" panose="020B0609020204030204" pitchFamily="49" charset="0"/>
                <a:cs typeface="Courier New" pitchFamily="49" charset="0"/>
              </a:rPr>
              <a:t>var</a:t>
            </a:r>
            <a:r>
              <a:rPr lang="en-US" sz="1600" dirty="0" smtClean="0">
                <a:latin typeface="Consolas" panose="020B0609020204030204" pitchFamily="49" charset="0"/>
                <a:cs typeface="Courier New" pitchFamily="49" charset="0"/>
              </a:rPr>
              <a:t> o = new Object(); 	//  </a:t>
            </a:r>
            <a:r>
              <a:rPr lang="th-TH" dirty="0" smtClean="0"/>
              <a:t>สร้างวัตถุ </a:t>
            </a:r>
            <a:r>
              <a:rPr lang="en-US" dirty="0" smtClean="0"/>
              <a:t>o </a:t>
            </a:r>
          </a:p>
          <a:p>
            <a:pPr lvl="2">
              <a:buNone/>
            </a:pPr>
            <a:r>
              <a:rPr lang="en-US" sz="1600" dirty="0" err="1" smtClean="0">
                <a:latin typeface="Consolas" panose="020B0609020204030204" pitchFamily="49" charset="0"/>
                <a:cs typeface="Courier New" pitchFamily="49" charset="0"/>
              </a:rPr>
              <a:t>o.data</a:t>
            </a:r>
            <a:r>
              <a:rPr lang="en-US" sz="1600" dirty="0" smtClean="0">
                <a:latin typeface="Consolas" panose="020B0609020204030204" pitchFamily="49" charset="0"/>
                <a:cs typeface="Courier New" pitchFamily="49" charset="0"/>
              </a:rPr>
              <a:t> = 30;		//  </a:t>
            </a:r>
            <a:r>
              <a:rPr lang="th-TH" dirty="0" smtClean="0"/>
              <a:t>เพิ่ม </a:t>
            </a:r>
            <a:r>
              <a:rPr lang="en-US" dirty="0" smtClean="0"/>
              <a:t>property data</a:t>
            </a:r>
            <a:r>
              <a:rPr lang="th-TH" dirty="0" smtClean="0"/>
              <a:t>ให้กับวัตถุ </a:t>
            </a:r>
            <a:r>
              <a:rPr lang="en-US" dirty="0" smtClean="0"/>
              <a:t>o </a:t>
            </a:r>
          </a:p>
          <a:p>
            <a:pPr lvl="2">
              <a:buNone/>
            </a:pPr>
            <a:r>
              <a:rPr lang="en-US" sz="1600" dirty="0" smtClean="0">
                <a:latin typeface="Consolas" panose="020B0609020204030204" pitchFamily="49" charset="0"/>
                <a:cs typeface="Courier New" pitchFamily="49" charset="0"/>
              </a:rPr>
              <a:t>delete </a:t>
            </a:r>
            <a:r>
              <a:rPr lang="en-US" sz="1600" dirty="0" err="1" smtClean="0">
                <a:latin typeface="Consolas" panose="020B0609020204030204" pitchFamily="49" charset="0"/>
                <a:cs typeface="Courier New" pitchFamily="49" charset="0"/>
              </a:rPr>
              <a:t>o.data</a:t>
            </a:r>
            <a:r>
              <a:rPr lang="en-US" sz="1600" dirty="0" smtClean="0">
                <a:latin typeface="Consolas" panose="020B0609020204030204" pitchFamily="49" charset="0"/>
                <a:cs typeface="Courier New" pitchFamily="49" charset="0"/>
              </a:rPr>
              <a:t>; 		//  </a:t>
            </a:r>
            <a:r>
              <a:rPr lang="th-TH" dirty="0" smtClean="0"/>
              <a:t>ลบ </a:t>
            </a:r>
            <a:r>
              <a:rPr lang="en-US" dirty="0" smtClean="0"/>
              <a:t>property data </a:t>
            </a:r>
            <a:r>
              <a:rPr lang="th-TH" dirty="0" smtClean="0"/>
              <a:t>จากวัตถุ </a:t>
            </a:r>
            <a:r>
              <a:rPr lang="en-US" dirty="0" smtClean="0"/>
              <a:t>o</a:t>
            </a:r>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dirty="0">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2016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4</a:t>
            </a:fld>
            <a:endParaRPr lang="en-US" altLang="en-US">
              <a:solidFill>
                <a:prstClr val="black"/>
              </a:solidFill>
            </a:endParaRPr>
          </a:p>
        </p:txBody>
      </p:sp>
    </p:spTree>
    <p:extLst>
      <p:ext uri="{BB962C8B-B14F-4D97-AF65-F5344CB8AC3E}">
        <p14:creationId xmlns:p14="http://schemas.microsoft.com/office/powerpoint/2010/main" val="4095100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constructor</a:t>
            </a:r>
            <a:r>
              <a:rPr lang="th-TH" dirty="0" smtClean="0"/>
              <a:t> และการสร้างวัตถุ</a:t>
            </a:r>
            <a:endParaRPr lang="th-TH" dirty="0"/>
          </a:p>
        </p:txBody>
      </p:sp>
      <p:sp>
        <p:nvSpPr>
          <p:cNvPr id="3" name="Content Placeholder 2"/>
          <p:cNvSpPr>
            <a:spLocks noGrp="1"/>
          </p:cNvSpPr>
          <p:nvPr>
            <p:ph idx="1"/>
          </p:nvPr>
        </p:nvSpPr>
        <p:spPr/>
        <p:txBody>
          <a:bodyPr>
            <a:normAutofit/>
          </a:bodyPr>
          <a:lstStyle/>
          <a:p>
            <a:r>
              <a:rPr lang="en-US" b="1" dirty="0" smtClean="0">
                <a:solidFill>
                  <a:srgbClr val="0000CC"/>
                </a:solidFill>
              </a:rPr>
              <a:t>Object() </a:t>
            </a:r>
            <a:r>
              <a:rPr lang="en-US" dirty="0" smtClean="0"/>
              <a:t>built-in constructor</a:t>
            </a:r>
          </a:p>
          <a:p>
            <a:pPr lvl="1"/>
            <a:r>
              <a:rPr lang="th-TH" dirty="0" smtClean="0"/>
              <a:t>ฟังก์ชันสร้างวัตถุเปล่า</a:t>
            </a:r>
            <a:r>
              <a:rPr lang="en-US" dirty="0" smtClean="0"/>
              <a:t> </a:t>
            </a:r>
            <a:r>
              <a:rPr lang="th-TH" dirty="0" smtClean="0"/>
              <a:t>(</a:t>
            </a:r>
            <a:r>
              <a:rPr lang="en-US" dirty="0" smtClean="0"/>
              <a:t>blank object</a:t>
            </a:r>
            <a:r>
              <a:rPr lang="th-TH" dirty="0" smtClean="0"/>
              <a:t>) </a:t>
            </a:r>
            <a:r>
              <a:rPr lang="en-US" dirty="0" smtClean="0"/>
              <a:t>- </a:t>
            </a:r>
            <a:r>
              <a:rPr lang="th-TH" dirty="0" smtClean="0"/>
              <a:t> ไม่มี</a:t>
            </a:r>
            <a:r>
              <a:rPr lang="en-US" dirty="0" smtClean="0"/>
              <a:t> data properties</a:t>
            </a:r>
          </a:p>
          <a:p>
            <a:pPr lvl="1"/>
            <a:r>
              <a:rPr lang="th-TH" dirty="0" smtClean="0"/>
              <a:t>มีเมท็อด</a:t>
            </a:r>
            <a:r>
              <a:rPr lang="en-US" dirty="0" smtClean="0"/>
              <a:t> </a:t>
            </a:r>
            <a:r>
              <a:rPr lang="en-US" dirty="0" err="1" smtClean="0"/>
              <a:t>toString</a:t>
            </a:r>
            <a:r>
              <a:rPr lang="en-US" dirty="0" smtClean="0"/>
              <a:t>() </a:t>
            </a:r>
            <a:r>
              <a:rPr lang="th-TH" dirty="0" smtClean="0"/>
              <a:t>และ</a:t>
            </a:r>
            <a:r>
              <a:rPr lang="en-US" dirty="0" smtClean="0"/>
              <a:t> </a:t>
            </a:r>
            <a:r>
              <a:rPr lang="en-US" dirty="0" err="1" smtClean="0"/>
              <a:t>valueOf</a:t>
            </a:r>
            <a:r>
              <a:rPr lang="en-US" dirty="0" smtClean="0"/>
              <a:t>() </a:t>
            </a:r>
            <a:r>
              <a:rPr lang="th-TH" dirty="0" smtClean="0"/>
              <a:t>แบบปริยาย  </a:t>
            </a:r>
            <a:r>
              <a:rPr lang="en-US" dirty="0" smtClean="0"/>
              <a:t>(</a:t>
            </a:r>
            <a:r>
              <a:rPr lang="th-TH" dirty="0" smtClean="0"/>
              <a:t>ใช้เพื่อการแปลงเป็น</a:t>
            </a:r>
            <a:r>
              <a:rPr lang="en-US" dirty="0" smtClean="0"/>
              <a:t> String </a:t>
            </a:r>
            <a:r>
              <a:rPr lang="th-TH" dirty="0" smtClean="0"/>
              <a:t>และ</a:t>
            </a:r>
            <a:r>
              <a:rPr lang="en-US" dirty="0" smtClean="0"/>
              <a:t> Number)</a:t>
            </a:r>
          </a:p>
          <a:p>
            <a:r>
              <a:rPr lang="en-US" dirty="0" smtClean="0"/>
              <a:t>Objects </a:t>
            </a:r>
            <a:r>
              <a:rPr lang="th-TH" dirty="0" smtClean="0"/>
              <a:t>สร้างได้โดยคำสั่ง </a:t>
            </a:r>
            <a:r>
              <a:rPr lang="en-US" b="1" dirty="0" smtClean="0">
                <a:solidFill>
                  <a:srgbClr val="0000CC"/>
                </a:solidFill>
              </a:rPr>
              <a:t>new</a:t>
            </a:r>
            <a:r>
              <a:rPr lang="en-US" dirty="0" smtClean="0"/>
              <a:t> </a:t>
            </a:r>
          </a:p>
          <a:p>
            <a:pPr lvl="2">
              <a:buNone/>
            </a:pPr>
            <a:r>
              <a:rPr lang="en-US" sz="1900" b="1" dirty="0" smtClean="0">
                <a:solidFill>
                  <a:srgbClr val="0000CC"/>
                </a:solidFill>
                <a:latin typeface="Consolas" panose="020B0609020204030204" pitchFamily="49" charset="0"/>
                <a:cs typeface="Courier New" pitchFamily="49" charset="0"/>
              </a:rPr>
              <a:t>new</a:t>
            </a:r>
            <a:r>
              <a:rPr lang="en-US" sz="1900" dirty="0" smtClean="0">
                <a:solidFill>
                  <a:srgbClr val="008000"/>
                </a:solidFill>
                <a:latin typeface="Consolas" panose="020B0609020204030204" pitchFamily="49" charset="0"/>
                <a:cs typeface="Courier New" pitchFamily="49" charset="0"/>
              </a:rPr>
              <a:t> Object(); </a:t>
            </a:r>
          </a:p>
          <a:p>
            <a:pPr lvl="1"/>
            <a:r>
              <a:rPr lang="th-TH" dirty="0" smtClean="0"/>
              <a:t>สามารถเพิ่ม </a:t>
            </a:r>
            <a:r>
              <a:rPr lang="en-US" dirty="0" smtClean="0"/>
              <a:t>Properties </a:t>
            </a:r>
            <a:r>
              <a:rPr lang="th-TH" dirty="0" smtClean="0"/>
              <a:t>ให้กับวัตถุได้ตลอดเวลา โดย </a:t>
            </a:r>
            <a:endParaRPr lang="en-US" dirty="0" smtClean="0"/>
          </a:p>
          <a:p>
            <a:pPr lvl="2">
              <a:buNone/>
            </a:pPr>
            <a:r>
              <a:rPr lang="en-US" sz="1800" dirty="0" err="1" smtClean="0">
                <a:solidFill>
                  <a:srgbClr val="008000"/>
                </a:solidFill>
                <a:latin typeface="Consolas" panose="020B0609020204030204" pitchFamily="49" charset="0"/>
                <a:cs typeface="Courier New" pitchFamily="49" charset="0"/>
              </a:rPr>
              <a:t>var</a:t>
            </a:r>
            <a:r>
              <a:rPr lang="en-US" sz="1800" dirty="0" smtClean="0">
                <a:solidFill>
                  <a:srgbClr val="008000"/>
                </a:solidFill>
                <a:latin typeface="Consolas" panose="020B0609020204030204" pitchFamily="49" charset="0"/>
                <a:cs typeface="Courier New" pitchFamily="49" charset="0"/>
              </a:rPr>
              <a:t> </a:t>
            </a:r>
            <a:r>
              <a:rPr lang="en-US" sz="1800" dirty="0" err="1" smtClean="0">
                <a:solidFill>
                  <a:srgbClr val="008000"/>
                </a:solidFill>
                <a:latin typeface="Consolas" panose="020B0609020204030204" pitchFamily="49" charset="0"/>
                <a:cs typeface="Courier New" pitchFamily="49" charset="0"/>
              </a:rPr>
              <a:t>myObject</a:t>
            </a:r>
            <a:r>
              <a:rPr lang="en-US" sz="1800" dirty="0" smtClean="0">
                <a:solidFill>
                  <a:srgbClr val="008000"/>
                </a:solidFill>
                <a:latin typeface="Consolas" panose="020B0609020204030204" pitchFamily="49" charset="0"/>
                <a:cs typeface="Courier New" pitchFamily="49" charset="0"/>
              </a:rPr>
              <a:t> = new Object();</a:t>
            </a:r>
          </a:p>
          <a:p>
            <a:pPr lvl="2">
              <a:buNone/>
            </a:pPr>
            <a:r>
              <a:rPr lang="en-US" sz="1800" dirty="0" err="1" smtClean="0">
                <a:solidFill>
                  <a:srgbClr val="008000"/>
                </a:solidFill>
                <a:latin typeface="Consolas" panose="020B0609020204030204" pitchFamily="49" charset="0"/>
                <a:cs typeface="Courier New" pitchFamily="49" charset="0"/>
              </a:rPr>
              <a:t>myObject.title</a:t>
            </a:r>
            <a:r>
              <a:rPr lang="en-US" sz="1800" dirty="0" smtClean="0">
                <a:solidFill>
                  <a:srgbClr val="008000"/>
                </a:solidFill>
                <a:latin typeface="Consolas" panose="020B0609020204030204" pitchFamily="49" charset="0"/>
                <a:cs typeface="Courier New" pitchFamily="49" charset="0"/>
              </a:rPr>
              <a:t> = "Harry Plotter";</a:t>
            </a:r>
          </a:p>
          <a:p>
            <a:pPr lvl="2">
              <a:buNone/>
            </a:pPr>
            <a:r>
              <a:rPr lang="en-US" sz="1800" dirty="0" err="1" smtClean="0">
                <a:solidFill>
                  <a:srgbClr val="008000"/>
                </a:solidFill>
                <a:latin typeface="Consolas" panose="020B0609020204030204" pitchFamily="49" charset="0"/>
                <a:cs typeface="Courier New" pitchFamily="49" charset="0"/>
              </a:rPr>
              <a:t>myObject.price</a:t>
            </a:r>
            <a:r>
              <a:rPr lang="en-US" sz="1800" dirty="0" smtClean="0">
                <a:solidFill>
                  <a:srgbClr val="008000"/>
                </a:solidFill>
                <a:latin typeface="Consolas" panose="020B0609020204030204" pitchFamily="49" charset="0"/>
                <a:cs typeface="Courier New" pitchFamily="49" charset="0"/>
              </a:rPr>
              <a:t> = 435;</a:t>
            </a:r>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2016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5</a:t>
            </a:fld>
            <a:endParaRPr lang="en-US" altLang="en-US">
              <a:solidFill>
                <a:prstClr val="black"/>
              </a:solidFill>
            </a:endParaRPr>
          </a:p>
        </p:txBody>
      </p:sp>
    </p:spTree>
    <p:extLst>
      <p:ext uri="{BB962C8B-B14F-4D97-AF65-F5344CB8AC3E}">
        <p14:creationId xmlns:p14="http://schemas.microsoft.com/office/powerpoint/2010/main" val="818743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การสร้างวัตถุและการเข้าถึง </a:t>
            </a:r>
            <a:r>
              <a:rPr lang="en-US" dirty="0" smtClean="0"/>
              <a:t>properties</a:t>
            </a:r>
            <a:endParaRPr lang="th-TH" dirty="0"/>
          </a:p>
        </p:txBody>
      </p:sp>
      <p:sp>
        <p:nvSpPr>
          <p:cNvPr id="3" name="Content Placeholder 2"/>
          <p:cNvSpPr>
            <a:spLocks noGrp="1"/>
          </p:cNvSpPr>
          <p:nvPr>
            <p:ph idx="1"/>
          </p:nvPr>
        </p:nvSpPr>
        <p:spPr/>
        <p:txBody>
          <a:bodyPr>
            <a:normAutofit fontScale="92500" lnSpcReduction="20000"/>
          </a:bodyPr>
          <a:lstStyle/>
          <a:p>
            <a:r>
              <a:rPr lang="en-US" dirty="0" smtClean="0"/>
              <a:t>Objects </a:t>
            </a:r>
            <a:r>
              <a:rPr lang="th-TH" dirty="0" smtClean="0"/>
              <a:t>สามารถซ้อน (</a:t>
            </a:r>
            <a:r>
              <a:rPr lang="en-US" dirty="0" smtClean="0"/>
              <a:t>nested</a:t>
            </a:r>
            <a:r>
              <a:rPr lang="th-TH" dirty="0" smtClean="0"/>
              <a:t>) ได้ </a:t>
            </a:r>
            <a:r>
              <a:rPr lang="en-US" dirty="0" smtClean="0">
                <a:sym typeface="Wingdings" pitchFamily="2" charset="2"/>
              </a:rPr>
              <a:t> </a:t>
            </a:r>
            <a:r>
              <a:rPr lang="en-US" dirty="0" smtClean="0"/>
              <a:t>property </a:t>
            </a:r>
            <a:r>
              <a:rPr lang="th-TH" dirty="0" smtClean="0"/>
              <a:t>อาจเป็นอีกวัตถุหนึ่งได้</a:t>
            </a:r>
            <a:endParaRPr lang="th-TH" sz="2300" dirty="0" smtClean="0">
              <a:solidFill>
                <a:srgbClr val="008000"/>
              </a:solidFill>
              <a:latin typeface="Courier New" pitchFamily="49" charset="0"/>
              <a:cs typeface="Courier New" pitchFamily="49" charset="0"/>
            </a:endParaRPr>
          </a:p>
          <a:p>
            <a:r>
              <a:rPr lang="th-TH" dirty="0" smtClean="0"/>
              <a:t>สามารถสร้างและให้ค่ากับวัตถุได้ใน</a:t>
            </a:r>
            <a:r>
              <a:rPr lang="en-US" dirty="0" smtClean="0"/>
              <a:t> statement</a:t>
            </a:r>
            <a:r>
              <a:rPr lang="th-TH" dirty="0" smtClean="0"/>
              <a:t> เดียว</a:t>
            </a:r>
            <a:r>
              <a:rPr lang="en-US" dirty="0" smtClean="0"/>
              <a:t> (</a:t>
            </a:r>
            <a:r>
              <a:rPr lang="th-TH" dirty="0" smtClean="0"/>
              <a:t>แบบอาร์เรย์)</a:t>
            </a:r>
            <a:endParaRPr lang="en-US" dirty="0" smtClean="0"/>
          </a:p>
          <a:p>
            <a:pPr lvl="2">
              <a:buNone/>
            </a:pPr>
            <a:r>
              <a:rPr lang="en-US" sz="1900" dirty="0" err="1" smtClean="0">
                <a:solidFill>
                  <a:srgbClr val="008000"/>
                </a:solidFill>
                <a:latin typeface="Consolas" panose="020B0609020204030204" pitchFamily="49" charset="0"/>
                <a:cs typeface="Courier New" pitchFamily="49" charset="0"/>
              </a:rPr>
              <a:t>var</a:t>
            </a:r>
            <a:r>
              <a:rPr lang="en-US" sz="1900" dirty="0" smtClean="0">
                <a:solidFill>
                  <a:srgbClr val="008000"/>
                </a:solidFill>
                <a:latin typeface="Consolas" panose="020B0609020204030204" pitchFamily="49" charset="0"/>
                <a:cs typeface="Courier New" pitchFamily="49" charset="0"/>
              </a:rPr>
              <a:t> </a:t>
            </a:r>
            <a:r>
              <a:rPr lang="en-US" sz="1900" dirty="0" err="1" smtClean="0">
                <a:solidFill>
                  <a:srgbClr val="008000"/>
                </a:solidFill>
                <a:latin typeface="Consolas" panose="020B0609020204030204" pitchFamily="49" charset="0"/>
                <a:cs typeface="Courier New" pitchFamily="49" charset="0"/>
              </a:rPr>
              <a:t>myObject</a:t>
            </a:r>
            <a:r>
              <a:rPr lang="en-US" sz="1900" dirty="0" smtClean="0">
                <a:solidFill>
                  <a:srgbClr val="008000"/>
                </a:solidFill>
                <a:latin typeface="Consolas" panose="020B0609020204030204" pitchFamily="49" charset="0"/>
                <a:cs typeface="Courier New" pitchFamily="49" charset="0"/>
              </a:rPr>
              <a:t> = {title:"Harry Plotter", price:435};</a:t>
            </a:r>
          </a:p>
          <a:p>
            <a:pPr lvl="2">
              <a:buNone/>
            </a:pPr>
            <a:endParaRPr lang="th-TH" sz="1900" dirty="0" smtClean="0">
              <a:solidFill>
                <a:srgbClr val="008000"/>
              </a:solidFill>
              <a:latin typeface="Courier New" pitchFamily="49" charset="0"/>
              <a:cs typeface="Courier New" pitchFamily="49" charset="0"/>
            </a:endParaRPr>
          </a:p>
          <a:p>
            <a:r>
              <a:rPr lang="en-US" dirty="0" smtClean="0"/>
              <a:t>Properties </a:t>
            </a:r>
            <a:r>
              <a:rPr lang="th-TH" dirty="0" smtClean="0"/>
              <a:t>เข้าถึงผ่าน</a:t>
            </a:r>
            <a:r>
              <a:rPr lang="en-US" dirty="0" smtClean="0"/>
              <a:t> dot notation </a:t>
            </a:r>
            <a:r>
              <a:rPr lang="th-TH" dirty="0" smtClean="0"/>
              <a:t>หรือ</a:t>
            </a:r>
            <a:r>
              <a:rPr lang="en-US" dirty="0" smtClean="0"/>
              <a:t> array notation </a:t>
            </a:r>
            <a:r>
              <a:rPr lang="th-TH" dirty="0" smtClean="0"/>
              <a:t>เช่น</a:t>
            </a:r>
            <a:endParaRPr lang="en-US" dirty="0" smtClean="0"/>
          </a:p>
          <a:p>
            <a:pPr lvl="2">
              <a:buNone/>
            </a:pPr>
            <a:r>
              <a:rPr lang="en-US" sz="1900" dirty="0" err="1" smtClean="0">
                <a:solidFill>
                  <a:srgbClr val="008000"/>
                </a:solidFill>
                <a:latin typeface="Consolas" panose="020B0609020204030204" pitchFamily="49" charset="0"/>
                <a:cs typeface="Courier New" pitchFamily="49" charset="0"/>
              </a:rPr>
              <a:t>var</a:t>
            </a:r>
            <a:r>
              <a:rPr lang="en-US" sz="1900" dirty="0" smtClean="0">
                <a:solidFill>
                  <a:srgbClr val="008000"/>
                </a:solidFill>
                <a:latin typeface="Consolas" panose="020B0609020204030204" pitchFamily="49" charset="0"/>
                <a:cs typeface="Courier New" pitchFamily="49" charset="0"/>
              </a:rPr>
              <a:t> </a:t>
            </a:r>
            <a:r>
              <a:rPr lang="en-US" sz="1900" dirty="0" err="1" smtClean="0">
                <a:solidFill>
                  <a:srgbClr val="008000"/>
                </a:solidFill>
                <a:latin typeface="Consolas" panose="020B0609020204030204" pitchFamily="49" charset="0"/>
                <a:cs typeface="Courier New" pitchFamily="49" charset="0"/>
              </a:rPr>
              <a:t>titleVal</a:t>
            </a:r>
            <a:r>
              <a:rPr lang="en-US" sz="1900" dirty="0" smtClean="0">
                <a:solidFill>
                  <a:srgbClr val="008000"/>
                </a:solidFill>
                <a:latin typeface="Consolas" panose="020B0609020204030204" pitchFamily="49" charset="0"/>
                <a:cs typeface="Courier New" pitchFamily="49" charset="0"/>
              </a:rPr>
              <a:t> = </a:t>
            </a:r>
            <a:r>
              <a:rPr lang="en-US" sz="1900" dirty="0" err="1" smtClean="0">
                <a:solidFill>
                  <a:srgbClr val="008000"/>
                </a:solidFill>
                <a:latin typeface="Consolas" panose="020B0609020204030204" pitchFamily="49" charset="0"/>
                <a:cs typeface="Courier New" pitchFamily="49" charset="0"/>
              </a:rPr>
              <a:t>myObject</a:t>
            </a:r>
            <a:r>
              <a:rPr lang="en-US" sz="1900" dirty="0" smtClean="0">
                <a:solidFill>
                  <a:srgbClr val="008000"/>
                </a:solidFill>
                <a:latin typeface="Consolas" panose="020B0609020204030204" pitchFamily="49" charset="0"/>
                <a:cs typeface="Courier New" pitchFamily="49" charset="0"/>
              </a:rPr>
              <a:t>["title"]; </a:t>
            </a:r>
          </a:p>
          <a:p>
            <a:pPr lvl="2">
              <a:buNone/>
            </a:pPr>
            <a:r>
              <a:rPr lang="en-US" sz="1900" dirty="0" err="1" smtClean="0">
                <a:solidFill>
                  <a:srgbClr val="008000"/>
                </a:solidFill>
                <a:latin typeface="Consolas" panose="020B0609020204030204" pitchFamily="49" charset="0"/>
                <a:cs typeface="Courier New" pitchFamily="49" charset="0"/>
              </a:rPr>
              <a:t>myObject.price</a:t>
            </a:r>
            <a:r>
              <a:rPr lang="th-TH" sz="1900" dirty="0" smtClean="0">
                <a:solidFill>
                  <a:srgbClr val="008000"/>
                </a:solidFill>
                <a:latin typeface="Consolas" panose="020B0609020204030204" pitchFamily="49" charset="0"/>
                <a:cs typeface="Courier New" pitchFamily="49" charset="0"/>
              </a:rPr>
              <a:t> </a:t>
            </a:r>
            <a:r>
              <a:rPr lang="en-US" sz="1900" dirty="0" smtClean="0">
                <a:solidFill>
                  <a:srgbClr val="008000"/>
                </a:solidFill>
                <a:latin typeface="Consolas" panose="020B0609020204030204" pitchFamily="49" charset="0"/>
                <a:cs typeface="Courier New" pitchFamily="49" charset="0"/>
              </a:rPr>
              <a:t>+= 12; </a:t>
            </a:r>
          </a:p>
          <a:p>
            <a:pPr lvl="2">
              <a:buNone/>
            </a:pPr>
            <a:r>
              <a:rPr lang="en-US" sz="1900" dirty="0" err="1" smtClean="0">
                <a:solidFill>
                  <a:srgbClr val="008000"/>
                </a:solidFill>
                <a:latin typeface="Consolas" panose="020B0609020204030204" pitchFamily="49" charset="0"/>
                <a:cs typeface="Courier New" pitchFamily="49" charset="0"/>
              </a:rPr>
              <a:t>myObject</a:t>
            </a:r>
            <a:r>
              <a:rPr lang="en-US" sz="1900" dirty="0" smtClean="0">
                <a:solidFill>
                  <a:srgbClr val="008000"/>
                </a:solidFill>
                <a:latin typeface="Consolas" panose="020B0609020204030204" pitchFamily="49" charset="0"/>
                <a:cs typeface="Courier New" pitchFamily="49" charset="0"/>
              </a:rPr>
              <a:t>['price']</a:t>
            </a:r>
            <a:r>
              <a:rPr lang="th-TH" sz="1900" dirty="0" smtClean="0">
                <a:solidFill>
                  <a:srgbClr val="008000"/>
                </a:solidFill>
                <a:latin typeface="Consolas" panose="020B0609020204030204" pitchFamily="49" charset="0"/>
                <a:cs typeface="Courier New" pitchFamily="49" charset="0"/>
              </a:rPr>
              <a:t> </a:t>
            </a:r>
            <a:r>
              <a:rPr lang="en-US" sz="1900" dirty="0" smtClean="0">
                <a:solidFill>
                  <a:srgbClr val="008000"/>
                </a:solidFill>
                <a:latin typeface="Consolas" panose="020B0609020204030204" pitchFamily="49" charset="0"/>
                <a:cs typeface="Courier New" pitchFamily="49" charset="0"/>
              </a:rPr>
              <a:t>+= 12; </a:t>
            </a:r>
          </a:p>
          <a:p>
            <a:pPr lvl="2">
              <a:buNone/>
            </a:pPr>
            <a:endParaRPr lang="en-US" sz="1900" dirty="0" smtClean="0">
              <a:solidFill>
                <a:srgbClr val="008000"/>
              </a:solidFill>
              <a:latin typeface="Courier New" pitchFamily="49" charset="0"/>
              <a:cs typeface="Courier New" pitchFamily="49" charset="0"/>
            </a:endParaRPr>
          </a:p>
          <a:p>
            <a:r>
              <a:rPr lang="th-TH" dirty="0" smtClean="0"/>
              <a:t>สามารถ </a:t>
            </a:r>
            <a:r>
              <a:rPr lang="en-US" dirty="0" smtClean="0"/>
              <a:t>iterate </a:t>
            </a:r>
            <a:r>
              <a:rPr lang="th-TH" dirty="0" smtClean="0"/>
              <a:t>โดยใช้ </a:t>
            </a:r>
            <a:r>
              <a:rPr lang="en-US" dirty="0" smtClean="0"/>
              <a:t>for … in …</a:t>
            </a:r>
          </a:p>
          <a:p>
            <a:pPr lvl="2">
              <a:buNone/>
            </a:pPr>
            <a:r>
              <a:rPr lang="en-US" sz="1900" dirty="0" smtClean="0">
                <a:solidFill>
                  <a:srgbClr val="008000"/>
                </a:solidFill>
                <a:latin typeface="Consolas" panose="020B0609020204030204" pitchFamily="49" charset="0"/>
                <a:cs typeface="Courier New" pitchFamily="49" charset="0"/>
              </a:rPr>
              <a:t>for (</a:t>
            </a:r>
            <a:r>
              <a:rPr lang="en-US" sz="1900" dirty="0" err="1" smtClean="0">
                <a:solidFill>
                  <a:srgbClr val="008000"/>
                </a:solidFill>
                <a:latin typeface="Consolas" panose="020B0609020204030204" pitchFamily="49" charset="0"/>
                <a:cs typeface="Courier New" pitchFamily="49" charset="0"/>
              </a:rPr>
              <a:t>var</a:t>
            </a:r>
            <a:r>
              <a:rPr lang="en-US" sz="1900" dirty="0" smtClean="0">
                <a:solidFill>
                  <a:srgbClr val="008000"/>
                </a:solidFill>
                <a:latin typeface="Consolas" panose="020B0609020204030204" pitchFamily="49" charset="0"/>
                <a:cs typeface="Courier New" pitchFamily="49" charset="0"/>
              </a:rPr>
              <a:t> prop in </a:t>
            </a:r>
            <a:r>
              <a:rPr lang="en-US" sz="1900" dirty="0" err="1" smtClean="0">
                <a:solidFill>
                  <a:srgbClr val="008000"/>
                </a:solidFill>
                <a:latin typeface="Consolas" panose="020B0609020204030204" pitchFamily="49" charset="0"/>
                <a:cs typeface="Courier New" pitchFamily="49" charset="0"/>
              </a:rPr>
              <a:t>myObject</a:t>
            </a:r>
            <a:r>
              <a:rPr lang="en-US" sz="1900" dirty="0" smtClean="0">
                <a:solidFill>
                  <a:srgbClr val="008000"/>
                </a:solidFill>
                <a:latin typeface="Consolas" panose="020B0609020204030204" pitchFamily="49" charset="0"/>
                <a:cs typeface="Courier New" pitchFamily="49" charset="0"/>
              </a:rPr>
              <a:t>) {</a:t>
            </a:r>
          </a:p>
          <a:p>
            <a:pPr lvl="2">
              <a:buNone/>
            </a:pPr>
            <a:r>
              <a:rPr lang="en-US" sz="1900" dirty="0" smtClean="0">
                <a:solidFill>
                  <a:srgbClr val="008000"/>
                </a:solidFill>
                <a:latin typeface="Consolas" panose="020B0609020204030204" pitchFamily="49" charset="0"/>
                <a:cs typeface="Courier New" pitchFamily="49" charset="0"/>
              </a:rPr>
              <a:t>   console.log(prop + " property, value: " + </a:t>
            </a:r>
            <a:r>
              <a:rPr lang="en-US" sz="1900" dirty="0" err="1" smtClean="0">
                <a:solidFill>
                  <a:srgbClr val="008000"/>
                </a:solidFill>
                <a:latin typeface="Consolas" panose="020B0609020204030204" pitchFamily="49" charset="0"/>
                <a:cs typeface="Courier New" pitchFamily="49" charset="0"/>
              </a:rPr>
              <a:t>myObject</a:t>
            </a:r>
            <a:r>
              <a:rPr lang="en-US" sz="1900" dirty="0" smtClean="0">
                <a:solidFill>
                  <a:srgbClr val="008000"/>
                </a:solidFill>
                <a:latin typeface="Consolas" panose="020B0609020204030204" pitchFamily="49" charset="0"/>
                <a:cs typeface="Courier New" pitchFamily="49" charset="0"/>
              </a:rPr>
              <a:t>[prop])</a:t>
            </a:r>
          </a:p>
          <a:p>
            <a:pPr lvl="2">
              <a:buNone/>
            </a:pPr>
            <a:r>
              <a:rPr lang="en-US" sz="1900" dirty="0" smtClean="0">
                <a:solidFill>
                  <a:srgbClr val="008000"/>
                </a:solidFill>
                <a:latin typeface="Consolas" panose="020B0609020204030204" pitchFamily="49" charset="0"/>
                <a:cs typeface="Courier New" pitchFamily="49" charset="0"/>
              </a:rPr>
              <a:t>}</a:t>
            </a:r>
            <a:endParaRPr lang="th-TH" sz="1900" dirty="0" smtClean="0">
              <a:solidFill>
                <a:srgbClr val="008000"/>
              </a:solidFill>
              <a:latin typeface="Consolas" panose="020B0609020204030204"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2016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6</a:t>
            </a:fld>
            <a:endParaRPr lang="en-US" altLang="en-US">
              <a:solidFill>
                <a:prstClr val="black"/>
              </a:solidFill>
            </a:endParaRPr>
          </a:p>
        </p:txBody>
      </p:sp>
    </p:spTree>
    <p:extLst>
      <p:ext uri="{BB962C8B-B14F-4D97-AF65-F5344CB8AC3E}">
        <p14:creationId xmlns:p14="http://schemas.microsoft.com/office/powerpoint/2010/main" val="3098160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ฟังก์ชัน </a:t>
            </a:r>
            <a:r>
              <a:rPr lang="en-US" dirty="0" smtClean="0"/>
              <a:t>Constructors</a:t>
            </a:r>
            <a:endParaRPr lang="th-TH" dirty="0"/>
          </a:p>
        </p:txBody>
      </p:sp>
      <p:sp>
        <p:nvSpPr>
          <p:cNvPr id="11" name="Content Placeholder 10"/>
          <p:cNvSpPr>
            <a:spLocks noGrp="1"/>
          </p:cNvSpPr>
          <p:nvPr>
            <p:ph idx="1"/>
          </p:nvPr>
        </p:nvSpPr>
        <p:spPr/>
        <p:txBody>
          <a:bodyPr>
            <a:normAutofit fontScale="92500"/>
          </a:bodyPr>
          <a:lstStyle/>
          <a:p>
            <a:r>
              <a:rPr lang="en-US" dirty="0" smtClean="0"/>
              <a:t>Constructor </a:t>
            </a:r>
            <a:r>
              <a:rPr lang="th-TH" dirty="0" smtClean="0"/>
              <a:t>ใช้เพื่อให้ค่าเริ่มต้นกับวัตถุ โดยกำหนดและให้ค่ากับ</a:t>
            </a:r>
            <a:r>
              <a:rPr lang="en-US" dirty="0" smtClean="0"/>
              <a:t> properties</a:t>
            </a:r>
          </a:p>
          <a:p>
            <a:pPr lvl="1"/>
            <a:r>
              <a:rPr lang="th-TH" dirty="0" smtClean="0"/>
              <a:t>เพิ่ม</a:t>
            </a:r>
            <a:r>
              <a:rPr lang="en-US" dirty="0" smtClean="0"/>
              <a:t> properties </a:t>
            </a:r>
            <a:r>
              <a:rPr lang="th-TH" dirty="0" smtClean="0"/>
              <a:t>และเมท็อดให้กับวัตถุ </a:t>
            </a:r>
            <a:endParaRPr lang="en-US" dirty="0" smtClean="0"/>
          </a:p>
          <a:p>
            <a:pPr lvl="2"/>
            <a:r>
              <a:rPr lang="th-TH" dirty="0" smtClean="0"/>
              <a:t>การทำ </a:t>
            </a:r>
            <a:r>
              <a:rPr lang="en-US" dirty="0" smtClean="0"/>
              <a:t>assignment </a:t>
            </a:r>
            <a:r>
              <a:rPr lang="th-TH" dirty="0" smtClean="0"/>
              <a:t>ให้กับ </a:t>
            </a:r>
            <a:r>
              <a:rPr lang="en-US" dirty="0" smtClean="0"/>
              <a:t>property name </a:t>
            </a:r>
            <a:r>
              <a:rPr lang="th-TH" dirty="0" smtClean="0"/>
              <a:t>เป็นการเพิ่ม</a:t>
            </a:r>
            <a:r>
              <a:rPr lang="en-US" dirty="0" smtClean="0"/>
              <a:t> property</a:t>
            </a:r>
          </a:p>
          <a:p>
            <a:pPr lvl="1"/>
            <a:r>
              <a:rPr lang="th-TH" dirty="0" smtClean="0"/>
              <a:t>เพิ่มวัตถุใน</a:t>
            </a:r>
            <a:r>
              <a:rPr lang="en-US" dirty="0" smtClean="0"/>
              <a:t> inheritance hierarchy</a:t>
            </a:r>
          </a:p>
          <a:p>
            <a:pPr lvl="2">
              <a:buNone/>
            </a:pPr>
            <a:endParaRPr lang="en-US" sz="1800" dirty="0" smtClean="0">
              <a:latin typeface="Courier New" pitchFamily="49" charset="0"/>
              <a:cs typeface="Courier New" pitchFamily="49" charset="0"/>
            </a:endParaRPr>
          </a:p>
          <a:p>
            <a:r>
              <a:rPr lang="th-TH" dirty="0" smtClean="0"/>
              <a:t>ตัวอย่าง </a:t>
            </a:r>
            <a:r>
              <a:rPr lang="en-US" dirty="0" smtClean="0"/>
              <a:t>Constructor</a:t>
            </a:r>
            <a:endParaRPr lang="th-TH" dirty="0" smtClean="0"/>
          </a:p>
          <a:p>
            <a:pPr lvl="1">
              <a:buNone/>
            </a:pPr>
            <a:r>
              <a:rPr lang="en-US" sz="1800" dirty="0" smtClean="0">
                <a:solidFill>
                  <a:srgbClr val="008000"/>
                </a:solidFill>
                <a:latin typeface="Consolas" panose="020B0609020204030204" pitchFamily="49" charset="0"/>
                <a:cs typeface="Courier New" pitchFamily="49" charset="0"/>
              </a:rPr>
              <a:t>function Book(</a:t>
            </a:r>
            <a:r>
              <a:rPr lang="en-US" sz="1800" dirty="0" err="1" smtClean="0">
                <a:solidFill>
                  <a:srgbClr val="008000"/>
                </a:solidFill>
                <a:latin typeface="Consolas" panose="020B0609020204030204" pitchFamily="49" charset="0"/>
                <a:cs typeface="Courier New" pitchFamily="49" charset="0"/>
              </a:rPr>
              <a:t>aTitle</a:t>
            </a:r>
            <a:r>
              <a:rPr lang="en-US" sz="1800" dirty="0" smtClean="0">
                <a:solidFill>
                  <a:srgbClr val="008000"/>
                </a:solidFill>
                <a:latin typeface="Consolas" panose="020B0609020204030204" pitchFamily="49" charset="0"/>
                <a:cs typeface="Courier New" pitchFamily="49" charset="0"/>
              </a:rPr>
              <a:t>, </a:t>
            </a:r>
            <a:r>
              <a:rPr lang="en-US" sz="1800" dirty="0" err="1" smtClean="0">
                <a:solidFill>
                  <a:srgbClr val="008000"/>
                </a:solidFill>
                <a:latin typeface="Consolas" panose="020B0609020204030204" pitchFamily="49" charset="0"/>
                <a:cs typeface="Courier New" pitchFamily="49" charset="0"/>
              </a:rPr>
              <a:t>aPrice</a:t>
            </a:r>
            <a:r>
              <a:rPr lang="en-US" sz="1800" dirty="0" smtClean="0">
                <a:solidFill>
                  <a:srgbClr val="008000"/>
                </a:solidFill>
                <a:latin typeface="Consolas" panose="020B0609020204030204" pitchFamily="49" charset="0"/>
                <a:cs typeface="Courier New" pitchFamily="49" charset="0"/>
              </a:rPr>
              <a:t>){   </a:t>
            </a:r>
          </a:p>
          <a:p>
            <a:pPr lvl="1">
              <a:buNone/>
            </a:pPr>
            <a:r>
              <a:rPr lang="en-US" sz="1800" dirty="0" smtClean="0">
                <a:solidFill>
                  <a:srgbClr val="008000"/>
                </a:solidFill>
                <a:latin typeface="Consolas" panose="020B0609020204030204" pitchFamily="49" charset="0"/>
                <a:cs typeface="Courier New" pitchFamily="49" charset="0"/>
              </a:rPr>
              <a:t>   </a:t>
            </a:r>
            <a:r>
              <a:rPr lang="en-US" sz="1800" dirty="0" err="1" smtClean="0">
                <a:solidFill>
                  <a:srgbClr val="008000"/>
                </a:solidFill>
                <a:latin typeface="Consolas" panose="020B0609020204030204" pitchFamily="49" charset="0"/>
                <a:cs typeface="Courier New" pitchFamily="49" charset="0"/>
              </a:rPr>
              <a:t>this.title</a:t>
            </a:r>
            <a:r>
              <a:rPr lang="en-US" sz="1800" dirty="0" smtClean="0">
                <a:solidFill>
                  <a:srgbClr val="008000"/>
                </a:solidFill>
                <a:latin typeface="Consolas" panose="020B0609020204030204" pitchFamily="49" charset="0"/>
                <a:cs typeface="Courier New" pitchFamily="49" charset="0"/>
              </a:rPr>
              <a:t> = </a:t>
            </a:r>
            <a:r>
              <a:rPr lang="en-US" sz="1800" dirty="0" err="1" smtClean="0">
                <a:solidFill>
                  <a:srgbClr val="008000"/>
                </a:solidFill>
                <a:latin typeface="Consolas" panose="020B0609020204030204" pitchFamily="49" charset="0"/>
                <a:cs typeface="Courier New" pitchFamily="49" charset="0"/>
              </a:rPr>
              <a:t>aTitle</a:t>
            </a:r>
            <a:r>
              <a:rPr lang="en-US" sz="1800" dirty="0" smtClean="0">
                <a:solidFill>
                  <a:srgbClr val="008000"/>
                </a:solidFill>
                <a:latin typeface="Consolas" panose="020B0609020204030204" pitchFamily="49" charset="0"/>
                <a:cs typeface="Courier New" pitchFamily="49" charset="0"/>
              </a:rPr>
              <a:t>;</a:t>
            </a:r>
          </a:p>
          <a:p>
            <a:pPr lvl="1">
              <a:buNone/>
            </a:pPr>
            <a:r>
              <a:rPr lang="th-TH" sz="1800" dirty="0" smtClean="0">
                <a:solidFill>
                  <a:srgbClr val="008000"/>
                </a:solidFill>
                <a:latin typeface="Consolas" panose="020B0609020204030204" pitchFamily="49" charset="0"/>
                <a:cs typeface="Courier New" pitchFamily="49" charset="0"/>
              </a:rPr>
              <a:t>   </a:t>
            </a:r>
            <a:r>
              <a:rPr lang="en-US" sz="1800" dirty="0" err="1" smtClean="0">
                <a:solidFill>
                  <a:srgbClr val="008000"/>
                </a:solidFill>
                <a:latin typeface="Consolas" panose="020B0609020204030204" pitchFamily="49" charset="0"/>
                <a:cs typeface="Courier New" pitchFamily="49" charset="0"/>
              </a:rPr>
              <a:t>this.price</a:t>
            </a:r>
            <a:r>
              <a:rPr lang="en-US" sz="1800" dirty="0" smtClean="0">
                <a:solidFill>
                  <a:srgbClr val="008000"/>
                </a:solidFill>
                <a:latin typeface="Consolas" panose="020B0609020204030204" pitchFamily="49" charset="0"/>
                <a:cs typeface="Courier New" pitchFamily="49" charset="0"/>
              </a:rPr>
              <a:t> = </a:t>
            </a:r>
            <a:r>
              <a:rPr lang="en-US" sz="1800" dirty="0" err="1" smtClean="0">
                <a:solidFill>
                  <a:srgbClr val="008000"/>
                </a:solidFill>
                <a:latin typeface="Consolas" panose="020B0609020204030204" pitchFamily="49" charset="0"/>
                <a:cs typeface="Courier New" pitchFamily="49" charset="0"/>
              </a:rPr>
              <a:t>aPrice</a:t>
            </a:r>
            <a:r>
              <a:rPr lang="en-US" sz="1800" dirty="0" smtClean="0">
                <a:solidFill>
                  <a:srgbClr val="008000"/>
                </a:solidFill>
                <a:latin typeface="Consolas" panose="020B0609020204030204" pitchFamily="49" charset="0"/>
                <a:cs typeface="Courier New" pitchFamily="49" charset="0"/>
              </a:rPr>
              <a:t>;</a:t>
            </a:r>
          </a:p>
          <a:p>
            <a:pPr lvl="1">
              <a:buNone/>
            </a:pPr>
            <a:r>
              <a:rPr lang="en-US" sz="1800" dirty="0" smtClean="0">
                <a:solidFill>
                  <a:srgbClr val="008000"/>
                </a:solidFill>
                <a:latin typeface="Consolas" panose="020B0609020204030204" pitchFamily="49" charset="0"/>
                <a:cs typeface="Courier New" pitchFamily="49" charset="0"/>
              </a:rPr>
              <a:t>}</a:t>
            </a:r>
          </a:p>
          <a:p>
            <a:pPr lvl="1">
              <a:buNone/>
            </a:pPr>
            <a:r>
              <a:rPr lang="en-US" dirty="0" smtClean="0">
                <a:latin typeface="Consolas" panose="020B0609020204030204" pitchFamily="49" charset="0"/>
              </a:rPr>
              <a:t> </a:t>
            </a:r>
            <a:r>
              <a:rPr lang="en-US" sz="1800" dirty="0" err="1" smtClean="0">
                <a:solidFill>
                  <a:srgbClr val="008000"/>
                </a:solidFill>
                <a:latin typeface="Consolas" panose="020B0609020204030204" pitchFamily="49" charset="0"/>
                <a:cs typeface="Courier New" pitchFamily="49" charset="0"/>
              </a:rPr>
              <a:t>aBook</a:t>
            </a:r>
            <a:r>
              <a:rPr lang="en-US" sz="1800" dirty="0" smtClean="0">
                <a:solidFill>
                  <a:srgbClr val="008000"/>
                </a:solidFill>
                <a:latin typeface="Consolas" panose="020B0609020204030204" pitchFamily="49" charset="0"/>
                <a:cs typeface="Courier New" pitchFamily="49" charset="0"/>
              </a:rPr>
              <a:t> = new Book("Harry Plotter",  435);</a:t>
            </a:r>
          </a:p>
          <a:p>
            <a:pPr lvl="1">
              <a:buNone/>
            </a:pPr>
            <a:endParaRPr lang="en-US" dirty="0" smtClean="0"/>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2016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7</a:t>
            </a:fld>
            <a:endParaRPr lang="en-US" altLang="en-US">
              <a:solidFill>
                <a:prstClr val="black"/>
              </a:solidFill>
            </a:endParaRPr>
          </a:p>
        </p:txBody>
      </p:sp>
    </p:spTree>
    <p:extLst>
      <p:ext uri="{BB962C8B-B14F-4D97-AF65-F5344CB8AC3E}">
        <p14:creationId xmlns:p14="http://schemas.microsoft.com/office/powerpoint/2010/main" val="185626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การเพิ่ม </a:t>
            </a:r>
            <a:r>
              <a:rPr lang="en-US" dirty="0" smtClean="0"/>
              <a:t>property</a:t>
            </a:r>
            <a:r>
              <a:rPr lang="th-TH" dirty="0" smtClean="0"/>
              <a:t> ให้กับ </a:t>
            </a:r>
            <a:r>
              <a:rPr lang="en-US" dirty="0" smtClean="0"/>
              <a:t>Constructors</a:t>
            </a:r>
            <a:endParaRPr lang="th-TH" dirty="0"/>
          </a:p>
        </p:txBody>
      </p:sp>
      <p:sp>
        <p:nvSpPr>
          <p:cNvPr id="3" name="Content Placeholder 2"/>
          <p:cNvSpPr>
            <a:spLocks noGrp="1"/>
          </p:cNvSpPr>
          <p:nvPr>
            <p:ph idx="1"/>
          </p:nvPr>
        </p:nvSpPr>
        <p:spPr/>
        <p:txBody>
          <a:bodyPr>
            <a:normAutofit/>
          </a:bodyPr>
          <a:lstStyle/>
          <a:p>
            <a:r>
              <a:rPr lang="th-TH" dirty="0" smtClean="0"/>
              <a:t>กำหนด</a:t>
            </a:r>
            <a:r>
              <a:rPr lang="en-US" dirty="0" smtClean="0"/>
              <a:t> method properties</a:t>
            </a:r>
            <a:r>
              <a:rPr lang="th-TH" dirty="0" smtClean="0"/>
              <a:t> </a:t>
            </a:r>
            <a:r>
              <a:rPr lang="en-US" dirty="0" smtClean="0"/>
              <a:t> </a:t>
            </a:r>
            <a:r>
              <a:rPr lang="th-TH" dirty="0" smtClean="0"/>
              <a:t>ไว้ใน </a:t>
            </a:r>
            <a:r>
              <a:rPr lang="en-US" dirty="0" smtClean="0"/>
              <a:t>constructor</a:t>
            </a:r>
          </a:p>
          <a:p>
            <a:pPr lvl="1"/>
            <a:r>
              <a:rPr lang="th-TH" dirty="0" smtClean="0"/>
              <a:t>สามารถกำหนด</a:t>
            </a:r>
            <a:r>
              <a:rPr lang="en-US" dirty="0" smtClean="0"/>
              <a:t> method </a:t>
            </a:r>
            <a:r>
              <a:rPr lang="th-TH" dirty="0" smtClean="0"/>
              <a:t> เป็น </a:t>
            </a:r>
            <a:r>
              <a:rPr lang="en-US" dirty="0" smtClean="0"/>
              <a:t>property</a:t>
            </a:r>
            <a:endParaRPr lang="th-TH" dirty="0" smtClean="0"/>
          </a:p>
          <a:p>
            <a:pPr lvl="2">
              <a:buNone/>
            </a:pPr>
            <a:r>
              <a:rPr lang="en-US" sz="1800" dirty="0" err="1" smtClean="0">
                <a:solidFill>
                  <a:srgbClr val="008000"/>
                </a:solidFill>
                <a:latin typeface="Consolas" panose="020B0609020204030204" pitchFamily="49" charset="0"/>
                <a:cs typeface="Courier New" pitchFamily="49" charset="0"/>
              </a:rPr>
              <a:t>this.displayTitle</a:t>
            </a:r>
            <a:r>
              <a:rPr lang="en-US" sz="1800" dirty="0" smtClean="0">
                <a:solidFill>
                  <a:srgbClr val="008000"/>
                </a:solidFill>
                <a:latin typeface="Consolas" panose="020B0609020204030204" pitchFamily="49" charset="0"/>
                <a:cs typeface="Courier New" pitchFamily="49" charset="0"/>
              </a:rPr>
              <a:t> = function() {console.log(</a:t>
            </a:r>
            <a:r>
              <a:rPr lang="en-US" sz="1800" dirty="0" err="1" smtClean="0">
                <a:solidFill>
                  <a:srgbClr val="008000"/>
                </a:solidFill>
                <a:latin typeface="Consolas" panose="020B0609020204030204" pitchFamily="49" charset="0"/>
                <a:cs typeface="Courier New" pitchFamily="49" charset="0"/>
              </a:rPr>
              <a:t>this.title</a:t>
            </a:r>
            <a:r>
              <a:rPr lang="en-US" sz="1800" dirty="0" smtClean="0">
                <a:solidFill>
                  <a:srgbClr val="008000"/>
                </a:solidFill>
                <a:latin typeface="Consolas" panose="020B0609020204030204" pitchFamily="49" charset="0"/>
                <a:cs typeface="Courier New" pitchFamily="49" charset="0"/>
              </a:rPr>
              <a:t>)};</a:t>
            </a:r>
            <a:endParaRPr lang="th-TH" sz="1800" dirty="0" smtClean="0">
              <a:solidFill>
                <a:srgbClr val="008000"/>
              </a:solidFill>
              <a:latin typeface="Consolas" panose="020B0609020204030204" pitchFamily="49" charset="0"/>
              <a:cs typeface="Courier New" pitchFamily="49" charset="0"/>
            </a:endParaRPr>
          </a:p>
          <a:p>
            <a:pPr lvl="1"/>
            <a:r>
              <a:rPr lang="th-TH" dirty="0" smtClean="0"/>
              <a:t>สามารถกำหนดฟังก์ชันไว้ภายนอก และ </a:t>
            </a:r>
            <a:r>
              <a:rPr lang="en-US" dirty="0" smtClean="0"/>
              <a:t>assign </a:t>
            </a:r>
            <a:r>
              <a:rPr lang="th-TH" dirty="0" smtClean="0"/>
              <a:t>ให้เป็น </a:t>
            </a:r>
            <a:r>
              <a:rPr lang="en-US" dirty="0" smtClean="0"/>
              <a:t>method properties</a:t>
            </a:r>
            <a:r>
              <a:rPr lang="th-TH" dirty="0" smtClean="0"/>
              <a:t> โดย</a:t>
            </a:r>
            <a:endParaRPr lang="en-US" dirty="0" smtClean="0"/>
          </a:p>
          <a:p>
            <a:pPr lvl="2">
              <a:buNone/>
            </a:pPr>
            <a:r>
              <a:rPr lang="en-US" sz="1800" dirty="0" smtClean="0">
                <a:solidFill>
                  <a:srgbClr val="008000"/>
                </a:solidFill>
                <a:latin typeface="Consolas" panose="020B0609020204030204" pitchFamily="49" charset="0"/>
                <a:cs typeface="Courier New" pitchFamily="49" charset="0"/>
              </a:rPr>
              <a:t>function </a:t>
            </a:r>
            <a:r>
              <a:rPr lang="en-US" sz="1800" dirty="0" err="1" smtClean="0">
                <a:solidFill>
                  <a:srgbClr val="008000"/>
                </a:solidFill>
                <a:latin typeface="Consolas" panose="020B0609020204030204" pitchFamily="49" charset="0"/>
                <a:cs typeface="Courier New" pitchFamily="49" charset="0"/>
              </a:rPr>
              <a:t>displayBook</a:t>
            </a:r>
            <a:r>
              <a:rPr lang="en-US" sz="1800" dirty="0" smtClean="0">
                <a:solidFill>
                  <a:srgbClr val="008000"/>
                </a:solidFill>
                <a:latin typeface="Consolas" panose="020B0609020204030204" pitchFamily="49" charset="0"/>
                <a:cs typeface="Courier New" pitchFamily="49" charset="0"/>
              </a:rPr>
              <a:t>() {</a:t>
            </a:r>
          </a:p>
          <a:p>
            <a:pPr lvl="2">
              <a:buNone/>
            </a:pPr>
            <a:r>
              <a:rPr lang="en-US" sz="1800" dirty="0" smtClean="0">
                <a:solidFill>
                  <a:srgbClr val="008000"/>
                </a:solidFill>
                <a:latin typeface="Consolas" panose="020B0609020204030204" pitchFamily="49" charset="0"/>
                <a:cs typeface="Courier New" pitchFamily="49" charset="0"/>
              </a:rPr>
              <a:t>   console.log("Title: ", </a:t>
            </a:r>
            <a:r>
              <a:rPr lang="en-US" sz="1800" dirty="0" err="1" smtClean="0">
                <a:solidFill>
                  <a:srgbClr val="008000"/>
                </a:solidFill>
                <a:latin typeface="Consolas" panose="020B0609020204030204" pitchFamily="49" charset="0"/>
                <a:cs typeface="Courier New" pitchFamily="49" charset="0"/>
              </a:rPr>
              <a:t>this.title</a:t>
            </a:r>
            <a:r>
              <a:rPr lang="en-US" sz="1800" dirty="0" smtClean="0">
                <a:solidFill>
                  <a:srgbClr val="008000"/>
                </a:solidFill>
                <a:latin typeface="Consolas" panose="020B0609020204030204" pitchFamily="49" charset="0"/>
                <a:cs typeface="Courier New" pitchFamily="49" charset="0"/>
              </a:rPr>
              <a:t>, "\n");</a:t>
            </a:r>
          </a:p>
          <a:p>
            <a:pPr lvl="2">
              <a:buNone/>
            </a:pPr>
            <a:r>
              <a:rPr lang="en-US" sz="1800" dirty="0" smtClean="0">
                <a:solidFill>
                  <a:srgbClr val="008000"/>
                </a:solidFill>
                <a:latin typeface="Consolas" panose="020B0609020204030204" pitchFamily="49" charset="0"/>
                <a:cs typeface="Courier New" pitchFamily="49" charset="0"/>
              </a:rPr>
              <a:t>   console.log("Price: ", </a:t>
            </a:r>
            <a:r>
              <a:rPr lang="en-US" sz="1800" dirty="0" err="1" smtClean="0">
                <a:solidFill>
                  <a:srgbClr val="008000"/>
                </a:solidFill>
                <a:latin typeface="Consolas" panose="020B0609020204030204" pitchFamily="49" charset="0"/>
                <a:cs typeface="Courier New" pitchFamily="49" charset="0"/>
              </a:rPr>
              <a:t>this.price</a:t>
            </a:r>
            <a:r>
              <a:rPr lang="en-US" sz="1800" dirty="0" smtClean="0">
                <a:solidFill>
                  <a:srgbClr val="008000"/>
                </a:solidFill>
                <a:latin typeface="Consolas" panose="020B0609020204030204" pitchFamily="49" charset="0"/>
                <a:cs typeface="Courier New" pitchFamily="49" charset="0"/>
              </a:rPr>
              <a:t>, "\n");</a:t>
            </a:r>
          </a:p>
          <a:p>
            <a:pPr lvl="2">
              <a:buNone/>
            </a:pPr>
            <a:r>
              <a:rPr lang="en-US" sz="1800" dirty="0" smtClean="0">
                <a:solidFill>
                  <a:srgbClr val="008000"/>
                </a:solidFill>
                <a:latin typeface="Consolas" panose="020B0609020204030204" pitchFamily="49" charset="0"/>
                <a:cs typeface="Courier New" pitchFamily="49" charset="0"/>
              </a:rPr>
              <a:t>}</a:t>
            </a:r>
          </a:p>
          <a:p>
            <a:pPr lvl="2"/>
            <a:r>
              <a:rPr lang="th-TH" dirty="0" smtClean="0"/>
              <a:t>เพิ่มเมท็อดไว้ในฟังก์ชัน </a:t>
            </a:r>
            <a:r>
              <a:rPr lang="en-US" dirty="0" smtClean="0"/>
              <a:t>constructor:</a:t>
            </a:r>
          </a:p>
          <a:p>
            <a:pPr lvl="2">
              <a:buNone/>
            </a:pPr>
            <a:r>
              <a:rPr lang="en-US" sz="1800" dirty="0" err="1" smtClean="0">
                <a:solidFill>
                  <a:srgbClr val="008000"/>
                </a:solidFill>
                <a:latin typeface="Consolas" panose="020B0609020204030204" pitchFamily="49" charset="0"/>
                <a:cs typeface="Courier New" pitchFamily="49" charset="0"/>
              </a:rPr>
              <a:t>this.displayBook</a:t>
            </a:r>
            <a:r>
              <a:rPr lang="en-US" sz="1800" dirty="0" smtClean="0">
                <a:solidFill>
                  <a:srgbClr val="008000"/>
                </a:solidFill>
                <a:latin typeface="Consolas" panose="020B0609020204030204" pitchFamily="49" charset="0"/>
                <a:cs typeface="Courier New" pitchFamily="49" charset="0"/>
              </a:rPr>
              <a:t> = </a:t>
            </a:r>
            <a:r>
              <a:rPr lang="en-US" sz="1800" dirty="0" err="1" smtClean="0">
                <a:solidFill>
                  <a:srgbClr val="008000"/>
                </a:solidFill>
                <a:latin typeface="Consolas" panose="020B0609020204030204" pitchFamily="49" charset="0"/>
                <a:cs typeface="Courier New" pitchFamily="49" charset="0"/>
              </a:rPr>
              <a:t>displayBook</a:t>
            </a:r>
            <a:r>
              <a:rPr lang="en-US" sz="1800" dirty="0" smtClean="0">
                <a:solidFill>
                  <a:srgbClr val="008000"/>
                </a:solidFill>
                <a:latin typeface="Consolas" panose="020B0609020204030204" pitchFamily="49" charset="0"/>
                <a:cs typeface="Courier New" pitchFamily="49" charset="0"/>
              </a:rPr>
              <a:t>;</a:t>
            </a:r>
            <a:r>
              <a:rPr lang="th-TH" sz="1800" dirty="0" smtClean="0">
                <a:solidFill>
                  <a:srgbClr val="008000"/>
                </a:solidFill>
                <a:latin typeface="Consolas" panose="020B0609020204030204" pitchFamily="49" charset="0"/>
                <a:cs typeface="Courier New" pitchFamily="49" charset="0"/>
              </a:rPr>
              <a:t> </a:t>
            </a:r>
            <a:endParaRPr lang="en-US" sz="1800" dirty="0" smtClean="0">
              <a:solidFill>
                <a:srgbClr val="008000"/>
              </a:solidFill>
              <a:latin typeface="Consolas" panose="020B0609020204030204"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solidFill>
                  <a:prstClr val="black"/>
                </a:solidFill>
              </a:rPr>
              <a:t>Lecture 07</a:t>
            </a:r>
            <a:endParaRPr lang="en-US" altLang="en-US" dirty="0">
              <a:solidFill>
                <a:prstClr val="black"/>
              </a:solidFill>
            </a:endParaRPr>
          </a:p>
        </p:txBody>
      </p:sp>
      <p:sp>
        <p:nvSpPr>
          <p:cNvPr id="5" name="Footer Placeholder 4"/>
          <p:cNvSpPr>
            <a:spLocks noGrp="1"/>
          </p:cNvSpPr>
          <p:nvPr>
            <p:ph type="ftr" sz="quarter" idx="3"/>
          </p:nvPr>
        </p:nvSpPr>
        <p:spPr/>
        <p:txBody>
          <a:bodyPr/>
          <a:lstStyle/>
          <a:p>
            <a:r>
              <a:rPr lang="en-US" altLang="en-US" smtClean="0">
                <a:solidFill>
                  <a:prstClr val="black"/>
                </a:solidFill>
              </a:rPr>
              <a:t>CS 485 Web ApplicationDevelopment © 2016 by Y. Temtanapat</a:t>
            </a:r>
            <a:endParaRPr lang="en-US" altLang="en-US" dirty="0">
              <a:solidFill>
                <a:prstClr val="black"/>
              </a:solidFill>
            </a:endParaRPr>
          </a:p>
        </p:txBody>
      </p:sp>
      <p:sp>
        <p:nvSpPr>
          <p:cNvPr id="6" name="Slide Number Placeholder 5"/>
          <p:cNvSpPr>
            <a:spLocks noGrp="1"/>
          </p:cNvSpPr>
          <p:nvPr>
            <p:ph type="sldNum" sz="quarter" idx="4"/>
          </p:nvPr>
        </p:nvSpPr>
        <p:spPr/>
        <p:txBody>
          <a:bodyPr/>
          <a:lstStyle/>
          <a:p>
            <a:fld id="{10C32822-D98A-4A8C-A794-852463787CBE}" type="slidenum">
              <a:rPr lang="en-US" altLang="en-US" smtClean="0">
                <a:solidFill>
                  <a:prstClr val="black"/>
                </a:solidFill>
              </a:rPr>
              <a:pPr/>
              <a:t>8</a:t>
            </a:fld>
            <a:endParaRPr lang="en-US" altLang="en-US">
              <a:solidFill>
                <a:prstClr val="black"/>
              </a:solidFill>
            </a:endParaRPr>
          </a:p>
        </p:txBody>
      </p:sp>
    </p:spTree>
    <p:extLst>
      <p:ext uri="{BB962C8B-B14F-4D97-AF65-F5344CB8AC3E}">
        <p14:creationId xmlns:p14="http://schemas.microsoft.com/office/powerpoint/2010/main" val="1588114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th-TH" dirty="0" smtClean="0"/>
              <a:t>การประกาศ </a:t>
            </a:r>
            <a:r>
              <a:rPr lang="en-US" dirty="0" smtClean="0"/>
              <a:t>Constructor</a:t>
            </a:r>
            <a:r>
              <a:rPr lang="th-TH" dirty="0" smtClean="0"/>
              <a:t> แบบวัตถุ </a:t>
            </a:r>
            <a:r>
              <a:rPr lang="en-US" dirty="0" smtClean="0"/>
              <a:t>VS </a:t>
            </a:r>
            <a:r>
              <a:rPr lang="th-TH" dirty="0" smtClean="0"/>
              <a:t>แบบฟังก์ชัน</a:t>
            </a:r>
            <a:endParaRPr lang="en-US" dirty="0"/>
          </a:p>
        </p:txBody>
      </p:sp>
      <p:sp>
        <p:nvSpPr>
          <p:cNvPr id="17" name="Content Placeholder 16"/>
          <p:cNvSpPr>
            <a:spLocks noGrp="1"/>
          </p:cNvSpPr>
          <p:nvPr>
            <p:ph idx="1"/>
          </p:nvPr>
        </p:nvSpPr>
        <p:spPr/>
        <p:txBody>
          <a:bodyPr/>
          <a:lstStyle/>
          <a:p>
            <a:pPr>
              <a:buNone/>
            </a:pPr>
            <a:r>
              <a:rPr lang="en-US" sz="1800" dirty="0" smtClean="0">
                <a:solidFill>
                  <a:srgbClr val="008000"/>
                </a:solidFill>
                <a:latin typeface="Consolas" panose="020B0609020204030204" pitchFamily="49" charset="0"/>
                <a:cs typeface="Courier New" pitchFamily="49" charset="0"/>
              </a:rPr>
              <a:t>function Book(t,</a:t>
            </a:r>
            <a:r>
              <a:rPr lang="th-TH" sz="1800" dirty="0" smtClean="0">
                <a:solidFill>
                  <a:srgbClr val="008000"/>
                </a:solidFill>
                <a:latin typeface="Consolas" panose="020B0609020204030204" pitchFamily="49" charset="0"/>
                <a:cs typeface="Courier New" pitchFamily="49" charset="0"/>
              </a:rPr>
              <a:t> </a:t>
            </a:r>
            <a:r>
              <a:rPr lang="en-US" sz="1800" dirty="0" smtClean="0">
                <a:solidFill>
                  <a:srgbClr val="008000"/>
                </a:solidFill>
                <a:latin typeface="Consolas" panose="020B0609020204030204" pitchFamily="49" charset="0"/>
                <a:cs typeface="Courier New" pitchFamily="49" charset="0"/>
              </a:rPr>
              <a:t>p) {</a:t>
            </a:r>
          </a:p>
          <a:p>
            <a:pPr>
              <a:buNone/>
            </a:pPr>
            <a:r>
              <a:rPr lang="en-US" sz="1800" dirty="0" smtClean="0">
                <a:solidFill>
                  <a:srgbClr val="008000"/>
                </a:solidFill>
                <a:latin typeface="Consolas" panose="020B0609020204030204" pitchFamily="49" charset="0"/>
                <a:cs typeface="Courier New" pitchFamily="49" charset="0"/>
              </a:rPr>
              <a:t>   </a:t>
            </a:r>
            <a:r>
              <a:rPr lang="en-US" sz="1800" dirty="0" err="1" smtClean="0">
                <a:solidFill>
                  <a:srgbClr val="008000"/>
                </a:solidFill>
                <a:latin typeface="Consolas" panose="020B0609020204030204" pitchFamily="49" charset="0"/>
                <a:cs typeface="Courier New" pitchFamily="49" charset="0"/>
              </a:rPr>
              <a:t>this.title</a:t>
            </a:r>
            <a:r>
              <a:rPr lang="en-US" sz="1800" dirty="0" smtClean="0">
                <a:solidFill>
                  <a:srgbClr val="008000"/>
                </a:solidFill>
                <a:latin typeface="Consolas" panose="020B0609020204030204" pitchFamily="49" charset="0"/>
                <a:cs typeface="Courier New" pitchFamily="49" charset="0"/>
              </a:rPr>
              <a:t> = t;</a:t>
            </a:r>
          </a:p>
          <a:p>
            <a:pPr>
              <a:buNone/>
            </a:pPr>
            <a:r>
              <a:rPr lang="th-TH" sz="1800" dirty="0" smtClean="0">
                <a:solidFill>
                  <a:srgbClr val="008000"/>
                </a:solidFill>
                <a:latin typeface="Consolas" panose="020B0609020204030204" pitchFamily="49" charset="0"/>
                <a:cs typeface="Courier New" pitchFamily="49" charset="0"/>
              </a:rPr>
              <a:t>   </a:t>
            </a:r>
            <a:r>
              <a:rPr lang="en-US" sz="1800" dirty="0" err="1" smtClean="0">
                <a:solidFill>
                  <a:srgbClr val="008000"/>
                </a:solidFill>
                <a:latin typeface="Consolas" panose="020B0609020204030204" pitchFamily="49" charset="0"/>
                <a:cs typeface="Courier New" pitchFamily="49" charset="0"/>
              </a:rPr>
              <a:t>this.price</a:t>
            </a:r>
            <a:r>
              <a:rPr lang="en-US" sz="1800" dirty="0" smtClean="0">
                <a:solidFill>
                  <a:srgbClr val="008000"/>
                </a:solidFill>
                <a:latin typeface="Consolas" panose="020B0609020204030204" pitchFamily="49" charset="0"/>
                <a:cs typeface="Courier New" pitchFamily="49" charset="0"/>
              </a:rPr>
              <a:t> = p;</a:t>
            </a:r>
          </a:p>
          <a:p>
            <a:pPr>
              <a:buNone/>
            </a:pPr>
            <a:r>
              <a:rPr lang="en-US" sz="1800" dirty="0" smtClean="0">
                <a:solidFill>
                  <a:srgbClr val="0000CC"/>
                </a:solidFill>
                <a:latin typeface="Consolas" panose="020B0609020204030204" pitchFamily="49" charset="0"/>
                <a:cs typeface="Courier New" pitchFamily="49" charset="0"/>
              </a:rPr>
              <a:t>   </a:t>
            </a:r>
            <a:r>
              <a:rPr lang="en-US" sz="1800" dirty="0" err="1" smtClean="0">
                <a:solidFill>
                  <a:srgbClr val="008000"/>
                </a:solidFill>
                <a:latin typeface="Consolas" panose="020B0609020204030204" pitchFamily="49" charset="0"/>
                <a:cs typeface="Courier New" pitchFamily="49" charset="0"/>
              </a:rPr>
              <a:t>this.</a:t>
            </a:r>
            <a:r>
              <a:rPr lang="en-US" sz="1800" dirty="0" err="1" smtClean="0">
                <a:solidFill>
                  <a:srgbClr val="0000CC"/>
                </a:solidFill>
                <a:latin typeface="Consolas" panose="020B0609020204030204" pitchFamily="49" charset="0"/>
                <a:cs typeface="Courier New" pitchFamily="49" charset="0"/>
              </a:rPr>
              <a:t>displayTitle</a:t>
            </a:r>
            <a:r>
              <a:rPr lang="en-US" sz="1800" dirty="0" smtClean="0">
                <a:solidFill>
                  <a:srgbClr val="0000CC"/>
                </a:solidFill>
                <a:latin typeface="Consolas" panose="020B0609020204030204" pitchFamily="49" charset="0"/>
                <a:cs typeface="Courier New" pitchFamily="49" charset="0"/>
              </a:rPr>
              <a:t> = function () { console.log(</a:t>
            </a:r>
            <a:r>
              <a:rPr lang="en-US" sz="1800" dirty="0" err="1" smtClean="0">
                <a:solidFill>
                  <a:srgbClr val="0000CC"/>
                </a:solidFill>
                <a:latin typeface="Consolas" panose="020B0609020204030204" pitchFamily="49" charset="0"/>
                <a:cs typeface="Courier New" pitchFamily="49" charset="0"/>
              </a:rPr>
              <a:t>this.title</a:t>
            </a:r>
            <a:r>
              <a:rPr lang="en-US" sz="1800" dirty="0" smtClean="0">
                <a:solidFill>
                  <a:srgbClr val="0000CC"/>
                </a:solidFill>
                <a:latin typeface="Consolas" panose="020B0609020204030204" pitchFamily="49" charset="0"/>
                <a:cs typeface="Courier New" pitchFamily="49" charset="0"/>
              </a:rPr>
              <a:t>); };</a:t>
            </a:r>
          </a:p>
          <a:p>
            <a:pPr>
              <a:buNone/>
            </a:pPr>
            <a:r>
              <a:rPr lang="en-US" sz="1800" dirty="0" smtClean="0">
                <a:solidFill>
                  <a:srgbClr val="008000"/>
                </a:solidFill>
                <a:latin typeface="Consolas" panose="020B0609020204030204" pitchFamily="49" charset="0"/>
                <a:cs typeface="Courier New" pitchFamily="49" charset="0"/>
              </a:rPr>
              <a:t>};</a:t>
            </a:r>
            <a:endParaRPr lang="th-TH" sz="1800" dirty="0" smtClean="0">
              <a:solidFill>
                <a:srgbClr val="008000"/>
              </a:solidFill>
              <a:latin typeface="Consolas" panose="020B0609020204030204" pitchFamily="49" charset="0"/>
              <a:cs typeface="Courier New" pitchFamily="49" charset="0"/>
            </a:endParaRPr>
          </a:p>
          <a:p>
            <a:pPr>
              <a:buNone/>
            </a:pPr>
            <a:endParaRPr lang="en-US" sz="1800" dirty="0" smtClean="0">
              <a:solidFill>
                <a:srgbClr val="008000"/>
              </a:solidFill>
              <a:latin typeface="Courier New" pitchFamily="49" charset="0"/>
              <a:cs typeface="Courier New" pitchFamily="49" charset="0"/>
            </a:endParaRPr>
          </a:p>
          <a:p>
            <a:pPr>
              <a:buNone/>
            </a:pPr>
            <a:r>
              <a:rPr lang="en-US" sz="1800" dirty="0" smtClean="0">
                <a:solidFill>
                  <a:srgbClr val="008000"/>
                </a:solidFill>
                <a:latin typeface="Consolas" panose="020B0609020204030204" pitchFamily="49" charset="0"/>
                <a:cs typeface="Courier New" pitchFamily="49" charset="0"/>
              </a:rPr>
              <a:t>function Book(t, p) {</a:t>
            </a:r>
          </a:p>
          <a:p>
            <a:pPr>
              <a:buNone/>
            </a:pPr>
            <a:r>
              <a:rPr lang="en-US" sz="1800" dirty="0" smtClean="0">
                <a:solidFill>
                  <a:srgbClr val="008000"/>
                </a:solidFill>
                <a:latin typeface="Consolas" panose="020B0609020204030204" pitchFamily="49" charset="0"/>
                <a:cs typeface="Courier New" pitchFamily="49" charset="0"/>
              </a:rPr>
              <a:t>   </a:t>
            </a:r>
            <a:r>
              <a:rPr lang="en-US" sz="1800" dirty="0" err="1" smtClean="0">
                <a:solidFill>
                  <a:srgbClr val="008000"/>
                </a:solidFill>
                <a:latin typeface="Consolas" panose="020B0609020204030204" pitchFamily="49" charset="0"/>
                <a:cs typeface="Courier New" pitchFamily="49" charset="0"/>
              </a:rPr>
              <a:t>var</a:t>
            </a:r>
            <a:r>
              <a:rPr lang="en-US" sz="1800" dirty="0" smtClean="0">
                <a:solidFill>
                  <a:srgbClr val="008000"/>
                </a:solidFill>
                <a:latin typeface="Consolas" panose="020B0609020204030204" pitchFamily="49" charset="0"/>
                <a:cs typeface="Courier New" pitchFamily="49" charset="0"/>
              </a:rPr>
              <a:t> </a:t>
            </a:r>
            <a:r>
              <a:rPr lang="en-US" sz="1800" dirty="0" err="1" smtClean="0">
                <a:solidFill>
                  <a:srgbClr val="008000"/>
                </a:solidFill>
                <a:latin typeface="Consolas" panose="020B0609020204030204" pitchFamily="49" charset="0"/>
                <a:cs typeface="Courier New" pitchFamily="49" charset="0"/>
              </a:rPr>
              <a:t>obj</a:t>
            </a:r>
            <a:r>
              <a:rPr lang="en-US" sz="1800" dirty="0" smtClean="0">
                <a:solidFill>
                  <a:srgbClr val="008000"/>
                </a:solidFill>
                <a:latin typeface="Consolas" panose="020B0609020204030204" pitchFamily="49" charset="0"/>
                <a:cs typeface="Courier New" pitchFamily="49" charset="0"/>
              </a:rPr>
              <a:t> = new Object();</a:t>
            </a:r>
          </a:p>
          <a:p>
            <a:pPr>
              <a:buNone/>
            </a:pPr>
            <a:r>
              <a:rPr lang="en-US" sz="1800" dirty="0" smtClean="0">
                <a:solidFill>
                  <a:srgbClr val="008000"/>
                </a:solidFill>
                <a:latin typeface="Consolas" panose="020B0609020204030204" pitchFamily="49" charset="0"/>
                <a:cs typeface="Courier New" pitchFamily="49" charset="0"/>
              </a:rPr>
              <a:t>   </a:t>
            </a:r>
            <a:r>
              <a:rPr lang="en-US" sz="1800" dirty="0" err="1" smtClean="0">
                <a:solidFill>
                  <a:srgbClr val="008000"/>
                </a:solidFill>
                <a:latin typeface="Consolas" panose="020B0609020204030204" pitchFamily="49" charset="0"/>
                <a:cs typeface="Courier New" pitchFamily="49" charset="0"/>
              </a:rPr>
              <a:t>obj.title</a:t>
            </a:r>
            <a:r>
              <a:rPr lang="en-US" sz="1800" dirty="0" smtClean="0">
                <a:solidFill>
                  <a:srgbClr val="008000"/>
                </a:solidFill>
                <a:latin typeface="Consolas" panose="020B0609020204030204" pitchFamily="49" charset="0"/>
                <a:cs typeface="Courier New" pitchFamily="49" charset="0"/>
              </a:rPr>
              <a:t> = t;</a:t>
            </a:r>
          </a:p>
          <a:p>
            <a:pPr>
              <a:buNone/>
            </a:pPr>
            <a:r>
              <a:rPr lang="th-TH" sz="1800" dirty="0" smtClean="0">
                <a:solidFill>
                  <a:srgbClr val="008000"/>
                </a:solidFill>
                <a:latin typeface="Consolas" panose="020B0609020204030204" pitchFamily="49" charset="0"/>
                <a:cs typeface="Courier New" pitchFamily="49" charset="0"/>
              </a:rPr>
              <a:t>   </a:t>
            </a:r>
            <a:r>
              <a:rPr lang="en-US" sz="1800" dirty="0" err="1" smtClean="0">
                <a:solidFill>
                  <a:srgbClr val="008000"/>
                </a:solidFill>
                <a:latin typeface="Consolas" panose="020B0609020204030204" pitchFamily="49" charset="0"/>
                <a:cs typeface="Courier New" pitchFamily="49" charset="0"/>
              </a:rPr>
              <a:t>obj.price</a:t>
            </a:r>
            <a:r>
              <a:rPr lang="en-US" sz="1800" dirty="0" smtClean="0">
                <a:solidFill>
                  <a:srgbClr val="008000"/>
                </a:solidFill>
                <a:latin typeface="Consolas" panose="020B0609020204030204" pitchFamily="49" charset="0"/>
                <a:cs typeface="Courier New" pitchFamily="49" charset="0"/>
              </a:rPr>
              <a:t> = p;</a:t>
            </a:r>
          </a:p>
          <a:p>
            <a:pPr>
              <a:buNone/>
            </a:pPr>
            <a:r>
              <a:rPr lang="en-US" sz="1800" dirty="0" smtClean="0">
                <a:solidFill>
                  <a:srgbClr val="0000CC"/>
                </a:solidFill>
                <a:latin typeface="Consolas" panose="020B0609020204030204" pitchFamily="49" charset="0"/>
                <a:cs typeface="Courier New" pitchFamily="49" charset="0"/>
              </a:rPr>
              <a:t>   </a:t>
            </a:r>
            <a:r>
              <a:rPr lang="en-US" sz="1800" dirty="0" err="1" smtClean="0">
                <a:solidFill>
                  <a:srgbClr val="008000"/>
                </a:solidFill>
                <a:latin typeface="Consolas" panose="020B0609020204030204" pitchFamily="49" charset="0"/>
                <a:cs typeface="Courier New" pitchFamily="49" charset="0"/>
              </a:rPr>
              <a:t>obj.</a:t>
            </a:r>
            <a:r>
              <a:rPr lang="en-US" sz="1800" dirty="0" err="1" smtClean="0">
                <a:solidFill>
                  <a:srgbClr val="0000CC"/>
                </a:solidFill>
                <a:latin typeface="Consolas" panose="020B0609020204030204" pitchFamily="49" charset="0"/>
                <a:cs typeface="Courier New" pitchFamily="49" charset="0"/>
              </a:rPr>
              <a:t>displayTitle</a:t>
            </a:r>
            <a:r>
              <a:rPr lang="en-US" sz="1800" dirty="0" smtClean="0">
                <a:solidFill>
                  <a:srgbClr val="0000CC"/>
                </a:solidFill>
                <a:latin typeface="Consolas" panose="020B0609020204030204" pitchFamily="49" charset="0"/>
                <a:cs typeface="Courier New" pitchFamily="49" charset="0"/>
              </a:rPr>
              <a:t> = function () { console.log(</a:t>
            </a:r>
            <a:r>
              <a:rPr lang="en-US" sz="1800" dirty="0" err="1" smtClean="0">
                <a:solidFill>
                  <a:srgbClr val="0000CC"/>
                </a:solidFill>
                <a:latin typeface="Consolas" panose="020B0609020204030204" pitchFamily="49" charset="0"/>
                <a:cs typeface="Courier New" pitchFamily="49" charset="0"/>
              </a:rPr>
              <a:t>this.title</a:t>
            </a:r>
            <a:r>
              <a:rPr lang="en-US" sz="1800" dirty="0" smtClean="0">
                <a:solidFill>
                  <a:srgbClr val="0000CC"/>
                </a:solidFill>
                <a:latin typeface="Consolas" panose="020B0609020204030204" pitchFamily="49" charset="0"/>
                <a:cs typeface="Courier New" pitchFamily="49" charset="0"/>
              </a:rPr>
              <a:t>); };</a:t>
            </a:r>
          </a:p>
          <a:p>
            <a:pPr>
              <a:buNone/>
            </a:pPr>
            <a:r>
              <a:rPr lang="en-US" sz="1800" dirty="0" smtClean="0">
                <a:solidFill>
                  <a:srgbClr val="008000"/>
                </a:solidFill>
                <a:latin typeface="Consolas" panose="020B0609020204030204" pitchFamily="49" charset="0"/>
                <a:cs typeface="Courier New" pitchFamily="49" charset="0"/>
              </a:rPr>
              <a:t>   return </a:t>
            </a:r>
            <a:r>
              <a:rPr lang="en-US" sz="1800" dirty="0" err="1" smtClean="0">
                <a:solidFill>
                  <a:srgbClr val="008000"/>
                </a:solidFill>
                <a:latin typeface="Consolas" panose="020B0609020204030204" pitchFamily="49" charset="0"/>
                <a:cs typeface="Courier New" pitchFamily="49" charset="0"/>
              </a:rPr>
              <a:t>obj</a:t>
            </a:r>
            <a:r>
              <a:rPr lang="en-US" sz="1800" dirty="0" smtClean="0">
                <a:solidFill>
                  <a:srgbClr val="008000"/>
                </a:solidFill>
                <a:latin typeface="Consolas" panose="020B0609020204030204" pitchFamily="49" charset="0"/>
                <a:cs typeface="Courier New" pitchFamily="49" charset="0"/>
              </a:rPr>
              <a:t>;</a:t>
            </a:r>
          </a:p>
          <a:p>
            <a:pPr>
              <a:buNone/>
            </a:pPr>
            <a:r>
              <a:rPr lang="en-US" sz="1800" dirty="0" smtClean="0">
                <a:solidFill>
                  <a:srgbClr val="008000"/>
                </a:solidFill>
                <a:latin typeface="Consolas" panose="020B0609020204030204" pitchFamily="49" charset="0"/>
                <a:cs typeface="Courier New" pitchFamily="49" charset="0"/>
              </a:rPr>
              <a:t> };</a:t>
            </a:r>
          </a:p>
          <a:p>
            <a:endParaRPr lang="th-TH" dirty="0"/>
          </a:p>
        </p:txBody>
      </p:sp>
      <p:sp>
        <p:nvSpPr>
          <p:cNvPr id="13" name="Date Placeholder 12"/>
          <p:cNvSpPr>
            <a:spLocks noGrp="1"/>
          </p:cNvSpPr>
          <p:nvPr>
            <p:ph type="dt" sz="half" idx="2"/>
          </p:nvPr>
        </p:nvSpPr>
        <p:spPr/>
        <p:txBody>
          <a:bodyPr/>
          <a:lstStyle/>
          <a:p>
            <a:r>
              <a:rPr lang="en-US" smtClean="0">
                <a:solidFill>
                  <a:prstClr val="black"/>
                </a:solidFill>
              </a:rPr>
              <a:t>Lecture 07</a:t>
            </a:r>
            <a:endParaRPr lang="en-US" altLang="en-US">
              <a:solidFill>
                <a:prstClr val="black"/>
              </a:solidFill>
            </a:endParaRPr>
          </a:p>
        </p:txBody>
      </p:sp>
      <p:sp>
        <p:nvSpPr>
          <p:cNvPr id="15" name="Footer Placeholder 14"/>
          <p:cNvSpPr>
            <a:spLocks noGrp="1"/>
          </p:cNvSpPr>
          <p:nvPr>
            <p:ph type="ftr" sz="quarter" idx="3"/>
          </p:nvPr>
        </p:nvSpPr>
        <p:spPr/>
        <p:txBody>
          <a:bodyPr/>
          <a:lstStyle/>
          <a:p>
            <a:r>
              <a:rPr lang="en-US" altLang="en-US" smtClean="0">
                <a:solidFill>
                  <a:prstClr val="black"/>
                </a:solidFill>
              </a:rPr>
              <a:t>CS 485 Web ApplicationDevelopment © 2016 by Y. Temtanapat</a:t>
            </a:r>
            <a:endParaRPr lang="en-US" altLang="en-US" dirty="0">
              <a:solidFill>
                <a:prstClr val="black"/>
              </a:solidFill>
            </a:endParaRPr>
          </a:p>
        </p:txBody>
      </p:sp>
      <p:sp>
        <p:nvSpPr>
          <p:cNvPr id="14" name="Slide Number Placeholder 13"/>
          <p:cNvSpPr>
            <a:spLocks noGrp="1"/>
          </p:cNvSpPr>
          <p:nvPr>
            <p:ph type="sldNum" sz="quarter" idx="4"/>
          </p:nvPr>
        </p:nvSpPr>
        <p:spPr/>
        <p:txBody>
          <a:bodyPr/>
          <a:lstStyle/>
          <a:p>
            <a:fld id="{10C32822-D98A-4A8C-A794-852463787CBE}" type="slidenum">
              <a:rPr lang="en-US" altLang="en-US" smtClean="0">
                <a:solidFill>
                  <a:prstClr val="black"/>
                </a:solidFill>
              </a:rPr>
              <a:pPr/>
              <a:t>9</a:t>
            </a:fld>
            <a:endParaRPr lang="en-US" altLang="en-US">
              <a:solidFill>
                <a:prstClr val="black"/>
              </a:solidFill>
            </a:endParaRPr>
          </a:p>
        </p:txBody>
      </p:sp>
      <p:sp>
        <p:nvSpPr>
          <p:cNvPr id="18" name="Rectangle 17"/>
          <p:cNvSpPr/>
          <p:nvPr/>
        </p:nvSpPr>
        <p:spPr bwMode="auto">
          <a:xfrm>
            <a:off x="395536" y="1556792"/>
            <a:ext cx="8208912" cy="1872208"/>
          </a:xfrm>
          <a:prstGeom prst="rect">
            <a:avLst/>
          </a:prstGeom>
          <a:noFill/>
          <a:ln w="12700" cap="flat" cmpd="sng" algn="ctr">
            <a:solidFill>
              <a:schemeClr val="accent1">
                <a:lumMod val="75000"/>
              </a:schemeClr>
            </a:solidFill>
            <a:prstDash val="sys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fontAlgn="base">
              <a:spcBef>
                <a:spcPct val="0"/>
              </a:spcBef>
              <a:spcAft>
                <a:spcPct val="0"/>
              </a:spcAft>
            </a:pPr>
            <a:endParaRPr lang="th-TH">
              <a:solidFill>
                <a:prstClr val="black"/>
              </a:solidFill>
              <a:latin typeface="Arial" pitchFamily="34" charset="0"/>
              <a:cs typeface="Arial" pitchFamily="34" charset="0"/>
            </a:endParaRPr>
          </a:p>
        </p:txBody>
      </p:sp>
      <p:sp>
        <p:nvSpPr>
          <p:cNvPr id="19" name="Rectangle 18"/>
          <p:cNvSpPr/>
          <p:nvPr/>
        </p:nvSpPr>
        <p:spPr bwMode="auto">
          <a:xfrm>
            <a:off x="395536" y="3573016"/>
            <a:ext cx="8208912" cy="2376264"/>
          </a:xfrm>
          <a:prstGeom prst="rect">
            <a:avLst/>
          </a:prstGeom>
          <a:noFill/>
          <a:ln w="12700" cap="flat" cmpd="sng" algn="ctr">
            <a:solidFill>
              <a:schemeClr val="accent1">
                <a:lumMod val="75000"/>
              </a:schemeClr>
            </a:solidFill>
            <a:prstDash val="sys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fontAlgn="base">
              <a:spcBef>
                <a:spcPct val="0"/>
              </a:spcBef>
              <a:spcAft>
                <a:spcPct val="0"/>
              </a:spcAft>
            </a:pPr>
            <a:endParaRPr lang="th-TH">
              <a:solidFill>
                <a:prstClr val="black"/>
              </a:solidFill>
              <a:latin typeface="Arial" pitchFamily="34" charset="0"/>
              <a:cs typeface="Arial" pitchFamily="34" charset="0"/>
            </a:endParaRPr>
          </a:p>
        </p:txBody>
      </p:sp>
      <p:sp>
        <p:nvSpPr>
          <p:cNvPr id="20" name="TextBox 19"/>
          <p:cNvSpPr txBox="1"/>
          <p:nvPr/>
        </p:nvSpPr>
        <p:spPr>
          <a:xfrm>
            <a:off x="6516216" y="1628800"/>
            <a:ext cx="1565044" cy="461665"/>
          </a:xfrm>
          <a:prstGeom prst="rect">
            <a:avLst/>
          </a:prstGeom>
          <a:noFill/>
        </p:spPr>
        <p:txBody>
          <a:bodyPr wrap="none" rtlCol="0">
            <a:spAutoFit/>
          </a:bodyPr>
          <a:lstStyle/>
          <a:p>
            <a:pPr fontAlgn="base">
              <a:spcBef>
                <a:spcPct val="0"/>
              </a:spcBef>
              <a:spcAft>
                <a:spcPct val="0"/>
              </a:spcAft>
            </a:pPr>
            <a:r>
              <a:rPr lang="en-US" sz="2400" dirty="0">
                <a:solidFill>
                  <a:srgbClr val="00B050"/>
                </a:solidFill>
                <a:latin typeface="Tahoma" pitchFamily="34" charset="0"/>
                <a:ea typeface="Tahoma" pitchFamily="34" charset="0"/>
                <a:cs typeface="Tahoma" pitchFamily="34" charset="0"/>
              </a:rPr>
              <a:t>Style: </a:t>
            </a:r>
            <a:r>
              <a:rPr lang="th-TH" sz="2400" dirty="0">
                <a:solidFill>
                  <a:srgbClr val="00B050"/>
                </a:solidFill>
                <a:latin typeface="Tahoma" pitchFamily="34" charset="0"/>
                <a:ea typeface="Tahoma" pitchFamily="34" charset="0"/>
                <a:cs typeface="Tahoma" pitchFamily="34" charset="0"/>
              </a:rPr>
              <a:t>วัตถุ</a:t>
            </a:r>
            <a:endParaRPr lang="th-TH" sz="2400" dirty="0">
              <a:solidFill>
                <a:srgbClr val="00B050"/>
              </a:solidFill>
              <a:latin typeface="Tahoma" pitchFamily="34" charset="0"/>
              <a:ea typeface="Tahoma" pitchFamily="34" charset="0"/>
              <a:cs typeface="Tahoma" pitchFamily="34" charset="0"/>
            </a:endParaRPr>
          </a:p>
        </p:txBody>
      </p:sp>
      <p:sp>
        <p:nvSpPr>
          <p:cNvPr id="21" name="TextBox 20"/>
          <p:cNvSpPr txBox="1"/>
          <p:nvPr/>
        </p:nvSpPr>
        <p:spPr>
          <a:xfrm>
            <a:off x="6588224" y="3645024"/>
            <a:ext cx="1977016" cy="461665"/>
          </a:xfrm>
          <a:prstGeom prst="rect">
            <a:avLst/>
          </a:prstGeom>
          <a:noFill/>
        </p:spPr>
        <p:txBody>
          <a:bodyPr wrap="none" rtlCol="0">
            <a:spAutoFit/>
          </a:bodyPr>
          <a:lstStyle/>
          <a:p>
            <a:pPr fontAlgn="base">
              <a:spcBef>
                <a:spcPct val="0"/>
              </a:spcBef>
              <a:spcAft>
                <a:spcPct val="0"/>
              </a:spcAft>
            </a:pPr>
            <a:r>
              <a:rPr lang="en-US" sz="2400" dirty="0">
                <a:solidFill>
                  <a:srgbClr val="00B050"/>
                </a:solidFill>
                <a:latin typeface="Tahoma" pitchFamily="34" charset="0"/>
                <a:ea typeface="Tahoma" pitchFamily="34" charset="0"/>
                <a:cs typeface="Tahoma" pitchFamily="34" charset="0"/>
              </a:rPr>
              <a:t>Style: </a:t>
            </a:r>
            <a:r>
              <a:rPr lang="th-TH" sz="2400" dirty="0">
                <a:solidFill>
                  <a:srgbClr val="00B050"/>
                </a:solidFill>
                <a:latin typeface="Tahoma" pitchFamily="34" charset="0"/>
                <a:ea typeface="Tahoma" pitchFamily="34" charset="0"/>
                <a:cs typeface="Tahoma" pitchFamily="34" charset="0"/>
              </a:rPr>
              <a:t>ฟังก์ชัน</a:t>
            </a:r>
            <a:endParaRPr lang="th-TH" sz="2400" dirty="0">
              <a:solidFill>
                <a:srgbClr val="00B050"/>
              </a:solidFill>
              <a:latin typeface="Tahoma" pitchFamily="34" charset="0"/>
              <a:ea typeface="Tahoma" pitchFamily="34" charset="0"/>
              <a:cs typeface="Tahoma" pitchFamily="34" charset="0"/>
            </a:endParaRPr>
          </a:p>
        </p:txBody>
      </p:sp>
      <p:grpSp>
        <p:nvGrpSpPr>
          <p:cNvPr id="27" name="Group 26"/>
          <p:cNvGrpSpPr/>
          <p:nvPr/>
        </p:nvGrpSpPr>
        <p:grpSpPr>
          <a:xfrm>
            <a:off x="899592" y="1124744"/>
            <a:ext cx="6336704" cy="837807"/>
            <a:chOff x="971600" y="1124744"/>
            <a:chExt cx="6336704" cy="837807"/>
          </a:xfrm>
        </p:grpSpPr>
        <p:sp>
          <p:nvSpPr>
            <p:cNvPr id="22" name="Text Box 12"/>
            <p:cNvSpPr txBox="1">
              <a:spLocks noChangeArrowheads="1"/>
            </p:cNvSpPr>
            <p:nvPr/>
          </p:nvSpPr>
          <p:spPr bwMode="auto">
            <a:xfrm>
              <a:off x="3491880" y="1124744"/>
              <a:ext cx="3816424" cy="369332"/>
            </a:xfrm>
            <a:prstGeom prst="rect">
              <a:avLst/>
            </a:prstGeom>
            <a:solidFill>
              <a:srgbClr val="FFFFCC"/>
            </a:solidFill>
            <a:ln w="9525">
              <a:noFill/>
              <a:miter lim="800000"/>
              <a:headEnd/>
              <a:tailEnd/>
            </a:ln>
            <a:effectLst/>
          </p:spPr>
          <p:txBody>
            <a:bodyPr wrap="square">
              <a:spAutoFit/>
            </a:bodyPr>
            <a:lstStyle/>
            <a:p>
              <a:pPr fontAlgn="base">
                <a:spcBef>
                  <a:spcPct val="0"/>
                </a:spcBef>
                <a:spcAft>
                  <a:spcPct val="0"/>
                </a:spcAft>
              </a:pPr>
              <a:r>
                <a:rPr lang="en-US" dirty="0">
                  <a:solidFill>
                    <a:srgbClr val="69676D">
                      <a:lumMod val="75000"/>
                    </a:srgbClr>
                  </a:solidFill>
                  <a:latin typeface="Tahoma" pitchFamily="34" charset="0"/>
                  <a:ea typeface="Tahoma" pitchFamily="34" charset="0"/>
                  <a:cs typeface="Tahoma" pitchFamily="34" charset="0"/>
                </a:rPr>
                <a:t>Object </a:t>
              </a:r>
              <a:r>
                <a:rPr lang="th-TH" dirty="0">
                  <a:solidFill>
                    <a:srgbClr val="69676D">
                      <a:lumMod val="75000"/>
                    </a:srgbClr>
                  </a:solidFill>
                  <a:latin typeface="Tahoma" pitchFamily="34" charset="0"/>
                  <a:ea typeface="Tahoma" pitchFamily="34" charset="0"/>
                  <a:cs typeface="Tahoma" pitchFamily="34" charset="0"/>
                </a:rPr>
                <a:t>ถูกสร้างโดยอัตโนมัติโดย </a:t>
              </a:r>
              <a:r>
                <a:rPr lang="en-US" dirty="0">
                  <a:solidFill>
                    <a:srgbClr val="69676D">
                      <a:lumMod val="75000"/>
                    </a:srgbClr>
                  </a:solidFill>
                  <a:latin typeface="Tahoma" pitchFamily="34" charset="0"/>
                  <a:ea typeface="Tahoma" pitchFamily="34" charset="0"/>
                  <a:cs typeface="Tahoma" pitchFamily="34" charset="0"/>
                </a:rPr>
                <a:t>new</a:t>
              </a:r>
              <a:endParaRPr lang="en-US" dirty="0">
                <a:solidFill>
                  <a:srgbClr val="69676D">
                    <a:lumMod val="75000"/>
                  </a:srgbClr>
                </a:solidFill>
                <a:latin typeface="Tahoma" pitchFamily="34" charset="0"/>
                <a:ea typeface="Tahoma" pitchFamily="34" charset="0"/>
                <a:cs typeface="Tahoma" pitchFamily="34" charset="0"/>
              </a:endParaRPr>
            </a:p>
          </p:txBody>
        </p:sp>
        <p:cxnSp>
          <p:nvCxnSpPr>
            <p:cNvPr id="24" name="Straight Arrow Connector 23"/>
            <p:cNvCxnSpPr>
              <a:endCxn id="25" idx="3"/>
            </p:cNvCxnSpPr>
            <p:nvPr/>
          </p:nvCxnSpPr>
          <p:spPr bwMode="auto">
            <a:xfrm rot="10800000" flipV="1">
              <a:off x="3491880" y="1412776"/>
              <a:ext cx="1080120" cy="526916"/>
            </a:xfrm>
            <a:prstGeom prst="straightConnector1">
              <a:avLst/>
            </a:prstGeom>
            <a:solidFill>
              <a:schemeClr val="accent1"/>
            </a:solidFill>
            <a:ln w="9525" cap="flat" cmpd="sng" algn="ctr">
              <a:solidFill>
                <a:schemeClr val="accent1">
                  <a:lumMod val="75000"/>
                </a:schemeClr>
              </a:solidFill>
              <a:prstDash val="solid"/>
              <a:round/>
              <a:headEnd type="none" w="med" len="med"/>
              <a:tailEnd type="arrow"/>
            </a:ln>
            <a:effectLst/>
          </p:spPr>
        </p:cxnSp>
        <p:sp>
          <p:nvSpPr>
            <p:cNvPr id="25" name="Rectangle 24"/>
            <p:cNvSpPr/>
            <p:nvPr/>
          </p:nvSpPr>
          <p:spPr bwMode="auto">
            <a:xfrm>
              <a:off x="971600" y="1916832"/>
              <a:ext cx="2520280" cy="45719"/>
            </a:xfrm>
            <a:prstGeom prst="rect">
              <a:avLst/>
            </a:prstGeom>
            <a:solidFill>
              <a:srgbClr val="99FFCC"/>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fontAlgn="base">
                <a:spcBef>
                  <a:spcPct val="0"/>
                </a:spcBef>
                <a:spcAft>
                  <a:spcPct val="0"/>
                </a:spcAft>
              </a:pPr>
              <a:endParaRPr lang="th-TH">
                <a:solidFill>
                  <a:prstClr val="black"/>
                </a:solidFill>
                <a:latin typeface="Arial" pitchFamily="34" charset="0"/>
                <a:cs typeface="Arial" pitchFamily="34" charset="0"/>
              </a:endParaRPr>
            </a:p>
          </p:txBody>
        </p:sp>
      </p:grpSp>
    </p:spTree>
    <p:extLst>
      <p:ext uri="{BB962C8B-B14F-4D97-AF65-F5344CB8AC3E}">
        <p14:creationId xmlns:p14="http://schemas.microsoft.com/office/powerpoint/2010/main" val="352412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heckerboard(across)">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ctur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MyLecture">
      <a:majorFont>
        <a:latin typeface="Angsana New"/>
        <a:ea typeface=""/>
        <a:cs typeface="Angsana New"/>
      </a:majorFont>
      <a:minorFont>
        <a:latin typeface="Angsana New"/>
        <a:ea typeface=""/>
        <a:cs typeface="Angsana New"/>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th-TH"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th-TH"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MyLectur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MyLectur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MyLectur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MyLectur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MyLectur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MyLectur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MyLectur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MyLectur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MyLectur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1738</Words>
  <Application>Microsoft Office PowerPoint</Application>
  <PresentationFormat>On-screen Show (4:3)</PresentationFormat>
  <Paragraphs>409</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Lecture</vt:lpstr>
      <vt:lpstr>JavaScript</vt:lpstr>
      <vt:lpstr>Object</vt:lpstr>
      <vt:lpstr>Main Features ของ OOP</vt:lpstr>
      <vt:lpstr>วัตถุ (Object)</vt:lpstr>
      <vt:lpstr>Object() constructor และการสร้างวัตถุ</vt:lpstr>
      <vt:lpstr>การสร้างวัตถุและการเข้าถึง properties</vt:lpstr>
      <vt:lpstr>ฟังก์ชัน Constructors</vt:lpstr>
      <vt:lpstr>การเพิ่ม property ให้กับ Constructors</vt:lpstr>
      <vt:lpstr>การประกาศ Constructor แบบวัตถุ VS แบบฟังก์ชัน</vt:lpstr>
      <vt:lpstr>การเพิ่ม property ผ่าน prototype</vt:lpstr>
      <vt:lpstr>ตัวอย่างฟังก์ชัน Constructor</vt:lpstr>
      <vt:lpstr>การสืบทอด</vt:lpstr>
      <vt:lpstr>การสืบทอด prototype Object</vt:lpstr>
      <vt:lpstr>Polymorphism</vt:lpstr>
      <vt:lpstr>ข้อดีและข้อด้อย (รูปแบบการกำหนดเมท็อดของคลาส)</vt:lpstr>
      <vt:lpstr>Object.create เพื่อการสืบทอด (ES5)</vt:lpstr>
      <vt:lpstr>JavaScript Class ใน ES6 (ECMAScript 2015)</vt:lpstr>
      <vt:lpstr>Destructuring ใน ES6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Yao</dc:creator>
  <cp:lastModifiedBy>Yao</cp:lastModifiedBy>
  <cp:revision>1</cp:revision>
  <dcterms:created xsi:type="dcterms:W3CDTF">2018-02-14T18:53:00Z</dcterms:created>
  <dcterms:modified xsi:type="dcterms:W3CDTF">2018-02-14T18:54:28Z</dcterms:modified>
</cp:coreProperties>
</file>