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87" r:id="rId18"/>
    <p:sldId id="276" r:id="rId19"/>
    <p:sldId id="279" r:id="rId20"/>
    <p:sldId id="284" r:id="rId21"/>
    <p:sldId id="282" r:id="rId22"/>
    <p:sldId id="283" r:id="rId23"/>
    <p:sldId id="273" r:id="rId24"/>
    <p:sldId id="274" r:id="rId25"/>
    <p:sldId id="289" r:id="rId26"/>
    <p:sldId id="290" r:id="rId27"/>
    <p:sldId id="288" r:id="rId28"/>
    <p:sldId id="291" r:id="rId29"/>
    <p:sldId id="292" r:id="rId30"/>
    <p:sldId id="293" r:id="rId31"/>
    <p:sldId id="294" r:id="rId32"/>
    <p:sldId id="29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63" autoAdjust="0"/>
  </p:normalViewPr>
  <p:slideViewPr>
    <p:cSldViewPr>
      <p:cViewPr varScale="1">
        <p:scale>
          <a:sx n="80" d="100"/>
          <a:sy n="80" d="100"/>
        </p:scale>
        <p:origin x="-1445"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73147A-8891-4FD9-B34A-067E9C4EC866}" type="datetimeFigureOut">
              <a:rPr lang="en-US" smtClean="0"/>
              <a:t>2/20/2018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06A15A-D13F-4A7C-AB16-DD9251524F05}" type="slidenum">
              <a:rPr lang="en-US" smtClean="0"/>
              <a:t>‹#›</a:t>
            </a:fld>
            <a:endParaRPr lang="en-US"/>
          </a:p>
        </p:txBody>
      </p:sp>
    </p:spTree>
    <p:extLst>
      <p:ext uri="{BB962C8B-B14F-4D97-AF65-F5344CB8AC3E}">
        <p14:creationId xmlns:p14="http://schemas.microsoft.com/office/powerpoint/2010/main" val="173919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reactjs.org/docs/components-and-props.html"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s://reactjs.org/docs/portals.html" TargetMode="External"/><Relationship Id="rId4" Type="http://schemas.openxmlformats.org/officeDocument/2006/relationships/hyperlink" Target="https://reactjs.org/docs/react-component.html#render"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reactjs.org/docs/more-about-refs.html" TargetMode="External"/><Relationship Id="rId7" Type="http://schemas.openxmlformats.org/officeDocument/2006/relationships/hyperlink" Target="https://reactjs.org/docs/react-api.html#reactfragment"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reactjs.org/docs/components-and-props.html" TargetMode="External"/><Relationship Id="rId5" Type="http://schemas.openxmlformats.org/officeDocument/2006/relationships/hyperlink" Target="https://reactjs.org/docs/rendering-elements.html" TargetMode="External"/><Relationship Id="rId4" Type="http://schemas.openxmlformats.org/officeDocument/2006/relationships/hyperlink" Target="https://reactjs.org/docs/components-and-props.html#functional-and-class-component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&lt;html&gt;</a:t>
            </a:r>
          </a:p>
          <a:p>
            <a:r>
              <a:rPr lang="th-TH" dirty="0" smtClean="0"/>
              <a:t>  </a:t>
            </a:r>
            <a:r>
              <a:rPr lang="en-US" dirty="0" smtClean="0"/>
              <a:t>&lt;body&gt;</a:t>
            </a:r>
          </a:p>
          <a:p>
            <a:r>
              <a:rPr lang="th-TH" dirty="0" smtClean="0"/>
              <a:t>    </a:t>
            </a:r>
            <a:r>
              <a:rPr lang="en-US" dirty="0" smtClean="0"/>
              <a:t>&lt;input type="text" id="clock" /&gt;</a:t>
            </a:r>
          </a:p>
          <a:p>
            <a:r>
              <a:rPr lang="th-TH" dirty="0" smtClean="0"/>
              <a:t>    </a:t>
            </a:r>
            <a:r>
              <a:rPr lang="en-US" dirty="0" smtClean="0"/>
              <a:t>&lt;script type="text/</a:t>
            </a:r>
            <a:r>
              <a:rPr lang="en-US" dirty="0" err="1" smtClean="0"/>
              <a:t>javascript</a:t>
            </a:r>
            <a:r>
              <a:rPr lang="en-US" dirty="0" smtClean="0"/>
              <a:t>"&gt;</a:t>
            </a:r>
          </a:p>
          <a:p>
            <a:r>
              <a:rPr lang="th-TH" dirty="0" smtClean="0"/>
              <a:t>      </a:t>
            </a:r>
            <a:r>
              <a:rPr lang="en-US" dirty="0" err="1" smtClean="0"/>
              <a:t>var</a:t>
            </a:r>
            <a:r>
              <a:rPr lang="en-US" dirty="0" smtClean="0"/>
              <a:t> </a:t>
            </a:r>
            <a:r>
              <a:rPr lang="en-US" dirty="0" err="1" smtClean="0"/>
              <a:t>int</a:t>
            </a:r>
            <a:r>
              <a:rPr lang="en-US" dirty="0" smtClean="0"/>
              <a:t>=</a:t>
            </a:r>
            <a:r>
              <a:rPr lang="en-US" dirty="0" err="1" smtClean="0"/>
              <a:t>self.setInterval</a:t>
            </a:r>
            <a:r>
              <a:rPr lang="en-US" dirty="0" smtClean="0"/>
              <a:t>("clock()",1000);</a:t>
            </a:r>
          </a:p>
          <a:p>
            <a:r>
              <a:rPr lang="th-TH" dirty="0" smtClean="0"/>
              <a:t>      </a:t>
            </a:r>
            <a:r>
              <a:rPr lang="en-US" dirty="0" smtClean="0"/>
              <a:t>function clock()</a:t>
            </a:r>
            <a:r>
              <a:rPr lang="th-TH" dirty="0" smtClean="0"/>
              <a:t> </a:t>
            </a:r>
            <a:r>
              <a:rPr lang="en-US" dirty="0" smtClean="0"/>
              <a:t>{</a:t>
            </a:r>
          </a:p>
          <a:p>
            <a:r>
              <a:rPr lang="th-TH" dirty="0" smtClean="0"/>
              <a:t>        </a:t>
            </a:r>
            <a:r>
              <a:rPr lang="en-US" dirty="0" err="1" smtClean="0"/>
              <a:t>var</a:t>
            </a:r>
            <a:r>
              <a:rPr lang="en-US" dirty="0" smtClean="0"/>
              <a:t> d=new Date();</a:t>
            </a:r>
          </a:p>
          <a:p>
            <a:r>
              <a:rPr lang="th-TH" dirty="0" smtClean="0"/>
              <a:t>        </a:t>
            </a:r>
            <a:r>
              <a:rPr lang="en-US" dirty="0" err="1" smtClean="0"/>
              <a:t>var</a:t>
            </a:r>
            <a:r>
              <a:rPr lang="en-US" dirty="0" smtClean="0"/>
              <a:t> t=</a:t>
            </a:r>
            <a:r>
              <a:rPr lang="en-US" dirty="0" err="1" smtClean="0"/>
              <a:t>d.toLocaleTimeString</a:t>
            </a:r>
            <a:r>
              <a:rPr lang="en-US" dirty="0" smtClean="0"/>
              <a:t>();</a:t>
            </a:r>
          </a:p>
          <a:p>
            <a:r>
              <a:rPr lang="th-TH" dirty="0" smtClean="0"/>
              <a:t>        </a:t>
            </a:r>
            <a:r>
              <a:rPr lang="en-US" dirty="0" err="1" smtClean="0"/>
              <a:t>document.getElementById</a:t>
            </a:r>
            <a:r>
              <a:rPr lang="en-US" dirty="0" smtClean="0"/>
              <a:t>("clock").value=t;</a:t>
            </a:r>
          </a:p>
          <a:p>
            <a:r>
              <a:rPr lang="th-TH" dirty="0" smtClean="0"/>
              <a:t>      </a:t>
            </a:r>
            <a:r>
              <a:rPr lang="en-US" dirty="0" smtClean="0"/>
              <a:t>}</a:t>
            </a:r>
          </a:p>
          <a:p>
            <a:r>
              <a:rPr lang="th-TH" dirty="0" smtClean="0"/>
              <a:t>    </a:t>
            </a:r>
            <a:r>
              <a:rPr lang="en-US" dirty="0" smtClean="0"/>
              <a:t>&lt;/script&gt;</a:t>
            </a:r>
          </a:p>
          <a:p>
            <a:r>
              <a:rPr lang="th-TH" dirty="0" smtClean="0"/>
              <a:t>    </a:t>
            </a:r>
            <a:r>
              <a:rPr lang="en-US" dirty="0" smtClean="0"/>
              <a:t>&lt;button </a:t>
            </a:r>
            <a:r>
              <a:rPr lang="en-US" dirty="0" err="1" smtClean="0"/>
              <a:t>onclick</a:t>
            </a:r>
            <a:r>
              <a:rPr lang="en-US" dirty="0" smtClean="0"/>
              <a:t>="</a:t>
            </a:r>
            <a:r>
              <a:rPr lang="en-US" dirty="0" err="1" smtClean="0"/>
              <a:t>int</a:t>
            </a:r>
            <a:r>
              <a:rPr lang="en-US" dirty="0" smtClean="0"/>
              <a:t>=</a:t>
            </a:r>
            <a:r>
              <a:rPr lang="en-US" dirty="0" err="1" smtClean="0"/>
              <a:t>window.clearInterval</a:t>
            </a:r>
            <a:r>
              <a:rPr lang="en-US" dirty="0" smtClean="0"/>
              <a:t>(</a:t>
            </a:r>
            <a:r>
              <a:rPr lang="en-US" dirty="0" err="1" smtClean="0"/>
              <a:t>int</a:t>
            </a:r>
            <a:r>
              <a:rPr lang="en-US" dirty="0" smtClean="0"/>
              <a:t>)"&gt;Stop&lt;/button&gt;</a:t>
            </a:r>
          </a:p>
          <a:p>
            <a:r>
              <a:rPr lang="th-TH" dirty="0" smtClean="0"/>
              <a:t>  </a:t>
            </a:r>
            <a:r>
              <a:rPr lang="en-US" dirty="0" smtClean="0"/>
              <a:t>&lt;/body&gt;</a:t>
            </a:r>
          </a:p>
          <a:p>
            <a:r>
              <a:rPr lang="en-US" dirty="0" smtClean="0"/>
              <a:t>&lt;/html&gt;</a:t>
            </a:r>
          </a:p>
          <a:p>
            <a:endParaRPr lang="th-TH" dirty="0"/>
          </a:p>
        </p:txBody>
      </p:sp>
      <p:sp>
        <p:nvSpPr>
          <p:cNvPr id="4" name="Slide Number Placeholder 3"/>
          <p:cNvSpPr>
            <a:spLocks noGrp="1"/>
          </p:cNvSpPr>
          <p:nvPr>
            <p:ph type="sldNum" sz="quarter" idx="10"/>
          </p:nvPr>
        </p:nvSpPr>
        <p:spPr/>
        <p:txBody>
          <a:bodyPr/>
          <a:lstStyle/>
          <a:p>
            <a:fld id="{2883A512-31E0-4C96-A663-0022934B4BF6}" type="slidenum">
              <a:rPr lang="en-US" smtClean="0">
                <a:solidFill>
                  <a:prstClr val="black"/>
                </a:solidFill>
              </a:rPr>
              <a:pPr/>
              <a:t>6</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smtClean="0">
                <a:solidFill>
                  <a:schemeClr val="tx1"/>
                </a:solidFill>
                <a:effectLst/>
                <a:latin typeface="+mn-lt"/>
                <a:ea typeface="+mn-ea"/>
                <a:cs typeface="+mn-cs"/>
              </a:rPr>
              <a:t>React.Component</a:t>
            </a:r>
            <a:endParaRPr lang="en-US" sz="1200" b="1"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3"/>
              </a:rPr>
              <a:t>Components</a:t>
            </a:r>
            <a:r>
              <a:rPr lang="en-US" sz="1200" b="0" i="0" kern="1200" dirty="0" smtClean="0">
                <a:solidFill>
                  <a:schemeClr val="tx1"/>
                </a:solidFill>
                <a:effectLst/>
                <a:latin typeface="+mn-lt"/>
                <a:ea typeface="+mn-ea"/>
                <a:cs typeface="+mn-cs"/>
              </a:rPr>
              <a:t> let you split the UI into independent, reusable pieces, and think about each piece in isolation. </a:t>
            </a:r>
          </a:p>
          <a:p>
            <a:r>
              <a:rPr lang="en-US" dirty="0" err="1" smtClean="0"/>
              <a:t>React.Component</a:t>
            </a:r>
            <a:r>
              <a:rPr lang="en-US" sz="1200" b="0" i="0" kern="1200" dirty="0" smtClean="0">
                <a:solidFill>
                  <a:schemeClr val="tx1"/>
                </a:solidFill>
                <a:effectLst/>
                <a:latin typeface="+mn-lt"/>
                <a:ea typeface="+mn-ea"/>
                <a:cs typeface="+mn-cs"/>
              </a:rPr>
              <a:t> is an abstract base class, so it rarely makes sense to refer to </a:t>
            </a:r>
            <a:r>
              <a:rPr lang="en-US" dirty="0" err="1" smtClean="0"/>
              <a:t>React.Component</a:t>
            </a:r>
            <a:r>
              <a:rPr lang="en-US" sz="1200" b="0" i="0" kern="1200" dirty="0" smtClean="0">
                <a:solidFill>
                  <a:schemeClr val="tx1"/>
                </a:solidFill>
                <a:effectLst/>
                <a:latin typeface="+mn-lt"/>
                <a:ea typeface="+mn-ea"/>
                <a:cs typeface="+mn-cs"/>
              </a:rPr>
              <a:t> directly. Instead, you will typically subclass it, and define at least a </a:t>
            </a:r>
            <a:r>
              <a:rPr lang="en-US" sz="1200" b="0" i="0" u="none" strike="noStrike" kern="1200" dirty="0" smtClean="0">
                <a:solidFill>
                  <a:schemeClr val="tx1"/>
                </a:solidFill>
                <a:effectLst/>
                <a:latin typeface="+mn-lt"/>
                <a:ea typeface="+mn-ea"/>
                <a:cs typeface="+mn-cs"/>
                <a:hlinkClick r:id="rId4"/>
              </a:rPr>
              <a:t>render()</a:t>
            </a:r>
            <a:r>
              <a:rPr lang="en-US" sz="1200" b="0" i="0" kern="1200" dirty="0" smtClean="0">
                <a:solidFill>
                  <a:schemeClr val="tx1"/>
                </a:solidFill>
                <a:effectLst/>
                <a:latin typeface="+mn-lt"/>
                <a:ea typeface="+mn-ea"/>
                <a:cs typeface="+mn-cs"/>
              </a:rPr>
              <a:t> method.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render() method is required.</a:t>
            </a:r>
          </a:p>
          <a:p>
            <a:r>
              <a:rPr lang="en-US" sz="1200" b="0" i="0" kern="1200" dirty="0" smtClean="0">
                <a:solidFill>
                  <a:schemeClr val="tx1"/>
                </a:solidFill>
                <a:effectLst/>
                <a:latin typeface="+mn-lt"/>
                <a:ea typeface="+mn-ea"/>
                <a:cs typeface="+mn-cs"/>
              </a:rPr>
              <a:t>When called, it should examine </a:t>
            </a:r>
            <a:r>
              <a:rPr lang="en-US" sz="1200" b="0" i="0" kern="1200" dirty="0" err="1" smtClean="0">
                <a:solidFill>
                  <a:schemeClr val="tx1"/>
                </a:solidFill>
                <a:effectLst/>
                <a:latin typeface="+mn-lt"/>
                <a:ea typeface="+mn-ea"/>
                <a:cs typeface="+mn-cs"/>
              </a:rPr>
              <a:t>this.props</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this.stateand</a:t>
            </a:r>
            <a:r>
              <a:rPr lang="en-US" sz="1200" b="0" i="0" kern="1200" dirty="0" smtClean="0">
                <a:solidFill>
                  <a:schemeClr val="tx1"/>
                </a:solidFill>
                <a:effectLst/>
                <a:latin typeface="+mn-lt"/>
                <a:ea typeface="+mn-ea"/>
                <a:cs typeface="+mn-cs"/>
              </a:rPr>
              <a:t> return one of the following types:</a:t>
            </a:r>
          </a:p>
          <a:p>
            <a:r>
              <a:rPr lang="en-US" sz="1200" b="1" i="0" kern="1200" dirty="0" smtClean="0">
                <a:solidFill>
                  <a:schemeClr val="tx1"/>
                </a:solidFill>
                <a:effectLst/>
                <a:latin typeface="+mn-lt"/>
                <a:ea typeface="+mn-ea"/>
                <a:cs typeface="+mn-cs"/>
              </a:rPr>
              <a:t>- React elements.</a:t>
            </a:r>
            <a:r>
              <a:rPr lang="en-US" sz="1200" b="0" i="0" kern="1200" dirty="0" smtClean="0">
                <a:solidFill>
                  <a:schemeClr val="tx1"/>
                </a:solidFill>
                <a:effectLst/>
                <a:latin typeface="+mn-lt"/>
                <a:ea typeface="+mn-ea"/>
                <a:cs typeface="+mn-cs"/>
              </a:rPr>
              <a:t> Typically created via JSX. An element can either be a representation of a native DOM component (&lt;div /&gt;), or a user-defined composite component (&lt;</a:t>
            </a:r>
            <a:r>
              <a:rPr lang="en-US" sz="1200" b="0" i="0" kern="1200" dirty="0" err="1" smtClean="0">
                <a:solidFill>
                  <a:schemeClr val="tx1"/>
                </a:solidFill>
                <a:effectLst/>
                <a:latin typeface="+mn-lt"/>
                <a:ea typeface="+mn-ea"/>
                <a:cs typeface="+mn-cs"/>
              </a:rPr>
              <a:t>MyComponent</a:t>
            </a:r>
            <a:r>
              <a:rPr lang="en-US" sz="1200" b="0" i="0" kern="1200" dirty="0" smtClean="0">
                <a:solidFill>
                  <a:schemeClr val="tx1"/>
                </a:solidFill>
                <a:effectLst/>
                <a:latin typeface="+mn-lt"/>
                <a:ea typeface="+mn-ea"/>
                <a:cs typeface="+mn-cs"/>
              </a:rPr>
              <a:t> /&gt;).</a:t>
            </a:r>
          </a:p>
          <a:p>
            <a:r>
              <a:rPr lang="en-US" sz="1200" b="1" i="0" kern="1200" dirty="0" smtClean="0">
                <a:solidFill>
                  <a:schemeClr val="tx1"/>
                </a:solidFill>
                <a:effectLst/>
                <a:latin typeface="+mn-lt"/>
                <a:ea typeface="+mn-ea"/>
                <a:cs typeface="+mn-cs"/>
              </a:rPr>
              <a:t>- String and numbers.</a:t>
            </a:r>
            <a:r>
              <a:rPr lang="en-US" sz="1200" b="0" i="0" kern="1200" dirty="0" smtClean="0">
                <a:solidFill>
                  <a:schemeClr val="tx1"/>
                </a:solidFill>
                <a:effectLst/>
                <a:latin typeface="+mn-lt"/>
                <a:ea typeface="+mn-ea"/>
                <a:cs typeface="+mn-cs"/>
              </a:rPr>
              <a:t> These are rendered as text nodes in the DOM.</a:t>
            </a:r>
          </a:p>
          <a:p>
            <a:r>
              <a:rPr lang="en-US" sz="1200" b="1" i="0" kern="1200" dirty="0" smtClean="0">
                <a:solidFill>
                  <a:schemeClr val="tx1"/>
                </a:solidFill>
                <a:effectLst/>
                <a:latin typeface="+mn-lt"/>
                <a:ea typeface="+mn-ea"/>
                <a:cs typeface="+mn-cs"/>
              </a:rPr>
              <a:t>- Portals</a:t>
            </a:r>
            <a:r>
              <a:rPr lang="en-US" sz="1200" b="0" i="0" kern="1200" dirty="0" smtClean="0">
                <a:solidFill>
                  <a:schemeClr val="tx1"/>
                </a:solidFill>
                <a:effectLst/>
                <a:latin typeface="+mn-lt"/>
                <a:ea typeface="+mn-ea"/>
                <a:cs typeface="+mn-cs"/>
              </a:rPr>
              <a:t>. Created with </a:t>
            </a:r>
            <a:r>
              <a:rPr lang="en-US" sz="1200" b="0" i="0" u="none" strike="noStrike" kern="1200" dirty="0" err="1" smtClean="0">
                <a:solidFill>
                  <a:schemeClr val="tx1"/>
                </a:solidFill>
                <a:effectLst/>
                <a:latin typeface="+mn-lt"/>
                <a:ea typeface="+mn-ea"/>
                <a:cs typeface="+mn-cs"/>
                <a:hlinkClick r:id="rId5"/>
              </a:rPr>
              <a:t>ReactDOM.createPortal</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null. Renders nothing.</a:t>
            </a:r>
          </a:p>
          <a:p>
            <a:pPr marL="171450" indent="-171450">
              <a:buFontTx/>
              <a:buChar char="-"/>
            </a:pPr>
            <a:r>
              <a:rPr lang="en-US" sz="1200" b="1" i="0" kern="1200" dirty="0" smtClean="0">
                <a:solidFill>
                  <a:schemeClr val="tx1"/>
                </a:solidFill>
                <a:effectLst/>
                <a:latin typeface="+mn-lt"/>
                <a:ea typeface="+mn-ea"/>
                <a:cs typeface="+mn-cs"/>
              </a:rPr>
              <a:t>Booleans</a:t>
            </a:r>
            <a:r>
              <a:rPr lang="en-US" sz="1200" b="0" i="0" kern="1200" dirty="0" smtClean="0">
                <a:solidFill>
                  <a:schemeClr val="tx1"/>
                </a:solidFill>
                <a:effectLst/>
                <a:latin typeface="+mn-lt"/>
                <a:ea typeface="+mn-ea"/>
                <a:cs typeface="+mn-cs"/>
              </a:rPr>
              <a:t>. Render nothing. (Mostly exists to support return test &amp;&amp; &lt;Child /&gt; pattern, where test is </a:t>
            </a:r>
            <a:r>
              <a:rPr lang="en-US" sz="1200" b="0" i="0" kern="1200" dirty="0" err="1" smtClean="0">
                <a:solidFill>
                  <a:schemeClr val="tx1"/>
                </a:solidFill>
                <a:effectLst/>
                <a:latin typeface="+mn-lt"/>
                <a:ea typeface="+mn-ea"/>
                <a:cs typeface="+mn-cs"/>
              </a:rPr>
              <a:t>boolean</a:t>
            </a:r>
            <a:r>
              <a:rPr lang="en-US" sz="1200" b="0" i="0" kern="1200" dirty="0" smtClean="0">
                <a:solidFill>
                  <a:schemeClr val="tx1"/>
                </a:solidFill>
                <a:effectLst/>
                <a:latin typeface="+mn-lt"/>
                <a:ea typeface="+mn-ea"/>
                <a:cs typeface="+mn-cs"/>
              </a:rPr>
              <a:t>.)</a:t>
            </a:r>
          </a:p>
          <a:p>
            <a:pPr marL="171450" indent="-171450">
              <a:buFontTx/>
              <a:buChar char="-"/>
            </a:pPr>
            <a:r>
              <a:rPr lang="en-US" sz="1200" b="0" i="0" kern="1200" dirty="0" smtClean="0">
                <a:solidFill>
                  <a:schemeClr val="tx1"/>
                </a:solidFill>
                <a:effectLst/>
                <a:latin typeface="+mn-lt"/>
                <a:ea typeface="+mn-ea"/>
                <a:cs typeface="+mn-cs"/>
              </a:rPr>
              <a:t>Fragment: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Can return multiple items from render() using an array:</a:t>
            </a:r>
          </a:p>
          <a:p>
            <a:r>
              <a:rPr lang="en-US" sz="1200" b="0" i="0" kern="1200" dirty="0" smtClean="0">
                <a:solidFill>
                  <a:schemeClr val="tx1"/>
                </a:solidFill>
                <a:effectLst/>
                <a:latin typeface="+mn-lt"/>
                <a:ea typeface="+mn-ea"/>
                <a:cs typeface="+mn-cs"/>
              </a:rPr>
              <a:t>    render() { return [ &lt;li key="A"&gt;First item&lt;/li&gt;, &lt;li key="B"&gt;Second item&lt;/li&gt;, &lt;li key="C"&gt;Third item&lt;/li&gt;, ]; } // need key</a:t>
            </a:r>
          </a:p>
          <a:p>
            <a:r>
              <a:rPr lang="en-US" sz="1200" kern="1200" dirty="0" smtClean="0">
                <a:solidFill>
                  <a:schemeClr val="tx1"/>
                </a:solidFill>
                <a:effectLst/>
                <a:latin typeface="+mn-lt"/>
                <a:ea typeface="+mn-ea"/>
                <a:cs typeface="+mn-cs"/>
              </a:rPr>
              <a:t>    render()</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return</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React.Fragment</a:t>
            </a:r>
            <a:r>
              <a:rPr lang="en-US" sz="1200" kern="1200" dirty="0" smtClean="0">
                <a:solidFill>
                  <a:schemeClr val="tx1"/>
                </a:solidFill>
                <a:effectLst/>
                <a:latin typeface="+mn-lt"/>
                <a:ea typeface="+mn-ea"/>
                <a:cs typeface="+mn-cs"/>
              </a:rPr>
              <a:t>&gt;</a:t>
            </a:r>
            <a:r>
              <a:rPr lang="en-US" dirty="0" smtClean="0"/>
              <a:t> </a:t>
            </a:r>
            <a:r>
              <a:rPr lang="en-US" sz="1200" kern="1200" dirty="0" smtClean="0">
                <a:solidFill>
                  <a:schemeClr val="tx1"/>
                </a:solidFill>
                <a:effectLst/>
                <a:latin typeface="+mn-lt"/>
                <a:ea typeface="+mn-ea"/>
                <a:cs typeface="+mn-cs"/>
              </a:rPr>
              <a:t>&lt;li&gt;</a:t>
            </a:r>
            <a:r>
              <a:rPr lang="en-US" dirty="0" smtClean="0"/>
              <a:t>First item</a:t>
            </a:r>
            <a:r>
              <a:rPr lang="en-US" sz="1200" kern="1200" dirty="0" smtClean="0">
                <a:solidFill>
                  <a:schemeClr val="tx1"/>
                </a:solidFill>
                <a:effectLst/>
                <a:latin typeface="+mn-lt"/>
                <a:ea typeface="+mn-ea"/>
                <a:cs typeface="+mn-cs"/>
              </a:rPr>
              <a:t>&lt;/li&gt;</a:t>
            </a:r>
            <a:r>
              <a:rPr lang="en-US" dirty="0" smtClean="0"/>
              <a:t> </a:t>
            </a:r>
            <a:r>
              <a:rPr lang="en-US" sz="1200" kern="1200" dirty="0" smtClean="0">
                <a:solidFill>
                  <a:schemeClr val="tx1"/>
                </a:solidFill>
                <a:effectLst/>
                <a:latin typeface="+mn-lt"/>
                <a:ea typeface="+mn-ea"/>
                <a:cs typeface="+mn-cs"/>
              </a:rPr>
              <a:t>&lt;li&gt;</a:t>
            </a:r>
            <a:r>
              <a:rPr lang="en-US" dirty="0" smtClean="0"/>
              <a:t>Second item</a:t>
            </a:r>
            <a:r>
              <a:rPr lang="en-US" sz="1200" kern="1200" dirty="0" smtClean="0">
                <a:solidFill>
                  <a:schemeClr val="tx1"/>
                </a:solidFill>
                <a:effectLst/>
                <a:latin typeface="+mn-lt"/>
                <a:ea typeface="+mn-ea"/>
                <a:cs typeface="+mn-cs"/>
              </a:rPr>
              <a:t>&lt;/li&gt;</a:t>
            </a:r>
            <a:r>
              <a:rPr lang="en-US" dirty="0" smtClean="0"/>
              <a:t> </a:t>
            </a:r>
            <a:r>
              <a:rPr lang="en-US" sz="1200" kern="1200" dirty="0" smtClean="0">
                <a:solidFill>
                  <a:schemeClr val="tx1"/>
                </a:solidFill>
                <a:effectLst/>
                <a:latin typeface="+mn-lt"/>
                <a:ea typeface="+mn-ea"/>
                <a:cs typeface="+mn-cs"/>
              </a:rPr>
              <a:t>&lt;li&gt;</a:t>
            </a:r>
            <a:r>
              <a:rPr lang="en-US" dirty="0" smtClean="0"/>
              <a:t>Third item</a:t>
            </a:r>
            <a:r>
              <a:rPr lang="en-US" sz="1200" kern="1200" dirty="0" smtClean="0">
                <a:solidFill>
                  <a:schemeClr val="tx1"/>
                </a:solidFill>
                <a:effectLst/>
                <a:latin typeface="+mn-lt"/>
                <a:ea typeface="+mn-ea"/>
                <a:cs typeface="+mn-cs"/>
              </a:rPr>
              <a:t>&lt;/li&gt;</a:t>
            </a:r>
            <a:r>
              <a:rPr lang="en-US" dirty="0" smtClean="0"/>
              <a:t> </a:t>
            </a: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React.Fragment</a:t>
            </a:r>
            <a:r>
              <a:rPr lang="en-US" sz="1200" kern="1200" dirty="0" smtClean="0">
                <a:solidFill>
                  <a:schemeClr val="tx1"/>
                </a:solidFill>
                <a:effectLst/>
                <a:latin typeface="+mn-lt"/>
                <a:ea typeface="+mn-ea"/>
                <a:cs typeface="+mn-cs"/>
              </a:rPr>
              <a:t>&gt;</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 // do not need key for static items</a:t>
            </a:r>
            <a:endParaRPr lang="en-US" sz="1200" b="0" i="0" kern="1200" dirty="0" smtClean="0">
              <a:solidFill>
                <a:schemeClr val="tx1"/>
              </a:solidFill>
              <a:effectLst/>
              <a:latin typeface="+mn-lt"/>
              <a:ea typeface="+mn-ea"/>
              <a:cs typeface="+mn-cs"/>
            </a:endParaRPr>
          </a:p>
          <a:p>
            <a:pPr marL="171450" indent="-171450">
              <a:buFontTx/>
              <a:buChar char="-"/>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406A15A-D13F-4A7C-AB16-DD9251524F05}" type="slidenum">
              <a:rPr lang="en-US" smtClean="0"/>
              <a:t>26</a:t>
            </a:fld>
            <a:endParaRPr lang="en-US"/>
          </a:p>
        </p:txBody>
      </p:sp>
    </p:spTree>
    <p:extLst>
      <p:ext uri="{BB962C8B-B14F-4D97-AF65-F5344CB8AC3E}">
        <p14:creationId xmlns:p14="http://schemas.microsoft.com/office/powerpoint/2010/main" val="418241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function</a:t>
            </a:r>
            <a:r>
              <a:rPr lang="en-US" baseline="0" dirty="0" smtClean="0"/>
              <a:t> </a:t>
            </a:r>
            <a:r>
              <a:rPr lang="en-US" baseline="0" dirty="0" err="1" smtClean="0"/>
              <a:t>createClass</a:t>
            </a:r>
            <a:r>
              <a:rPr lang="en-US" baseline="0" dirty="0" smtClean="0"/>
              <a:t> </a:t>
            </a:r>
            <a:r>
              <a:rPr lang="en-US" dirty="0" smtClean="0"/>
              <a:t>VS class</a:t>
            </a:r>
            <a:r>
              <a:rPr lang="en-US" baseline="0" dirty="0" smtClean="0"/>
              <a:t> style</a:t>
            </a:r>
            <a:endParaRPr lang="en-US" dirty="0" smtClean="0"/>
          </a:p>
          <a:p>
            <a:endParaRPr lang="en-US" dirty="0" smtClean="0"/>
          </a:p>
          <a:p>
            <a:r>
              <a:rPr lang="en-US" dirty="0" err="1" smtClean="0"/>
              <a:t>const</a:t>
            </a:r>
            <a:r>
              <a:rPr lang="en-US" dirty="0" smtClean="0"/>
              <a:t> </a:t>
            </a:r>
            <a:r>
              <a:rPr lang="en-US" dirty="0" err="1" smtClean="0"/>
              <a:t>ToggleCheckbox</a:t>
            </a:r>
            <a:r>
              <a:rPr lang="en-US" dirty="0" smtClean="0"/>
              <a:t> = </a:t>
            </a:r>
            <a:r>
              <a:rPr lang="en-US" dirty="0" err="1" smtClean="0"/>
              <a:t>React.createClass</a:t>
            </a:r>
            <a:r>
              <a:rPr lang="en-US" dirty="0" smtClean="0"/>
              <a:t>({</a:t>
            </a:r>
          </a:p>
          <a:p>
            <a:r>
              <a:rPr lang="en-US" dirty="0" smtClean="0"/>
              <a:t>  </a:t>
            </a:r>
            <a:r>
              <a:rPr lang="en-US" dirty="0" err="1" smtClean="0"/>
              <a:t>getInitialState</a:t>
            </a:r>
            <a:r>
              <a:rPr lang="en-US" dirty="0" smtClean="0"/>
              <a:t>() {</a:t>
            </a:r>
          </a:p>
          <a:p>
            <a:r>
              <a:rPr lang="en-US" dirty="0" smtClean="0"/>
              <a:t>    return {</a:t>
            </a:r>
          </a:p>
          <a:p>
            <a:r>
              <a:rPr lang="en-US" dirty="0" smtClean="0"/>
              <a:t>      checked: false,</a:t>
            </a:r>
          </a:p>
          <a:p>
            <a:r>
              <a:rPr lang="en-US" dirty="0" smtClean="0"/>
              <a:t>    };</a:t>
            </a:r>
          </a:p>
          <a:p>
            <a:r>
              <a:rPr lang="en-US" dirty="0" smtClean="0"/>
              <a:t>  },</a:t>
            </a:r>
          </a:p>
          <a:p>
            <a:endParaRPr lang="en-US" dirty="0" smtClean="0"/>
          </a:p>
          <a:p>
            <a:r>
              <a:rPr lang="en-US" dirty="0" smtClean="0"/>
              <a:t>  </a:t>
            </a:r>
            <a:r>
              <a:rPr lang="en-US" dirty="0" err="1" smtClean="0"/>
              <a:t>toggleChecked</a:t>
            </a:r>
            <a:r>
              <a:rPr lang="en-US" dirty="0" smtClean="0"/>
              <a:t>() {</a:t>
            </a:r>
          </a:p>
          <a:p>
            <a:r>
              <a:rPr lang="en-US" dirty="0" smtClean="0"/>
              <a:t>    </a:t>
            </a:r>
            <a:r>
              <a:rPr lang="en-US" dirty="0" err="1" smtClean="0"/>
              <a:t>this.setState</a:t>
            </a:r>
            <a:r>
              <a:rPr lang="en-US" dirty="0" smtClean="0"/>
              <a:t>((</a:t>
            </a:r>
            <a:r>
              <a:rPr lang="en-US" dirty="0" err="1" smtClean="0"/>
              <a:t>prevState</a:t>
            </a:r>
            <a:r>
              <a:rPr lang="en-US" dirty="0" smtClean="0"/>
              <a:t>) =&gt; (</a:t>
            </a:r>
          </a:p>
          <a:p>
            <a:r>
              <a:rPr lang="en-US" dirty="0" smtClean="0"/>
              <a:t>      { checked: !</a:t>
            </a:r>
            <a:r>
              <a:rPr lang="en-US" dirty="0" err="1" smtClean="0"/>
              <a:t>prevState.checked</a:t>
            </a:r>
            <a:r>
              <a:rPr lang="en-US" dirty="0" smtClean="0"/>
              <a:t> }</a:t>
            </a:r>
          </a:p>
          <a:p>
            <a:r>
              <a:rPr lang="en-US" dirty="0" smtClean="0"/>
              <a:t>    ));</a:t>
            </a:r>
          </a:p>
          <a:p>
            <a:r>
              <a:rPr lang="en-US" dirty="0" smtClean="0"/>
              <a:t>  },</a:t>
            </a:r>
          </a:p>
          <a:p>
            <a:endParaRPr lang="en-US" dirty="0" smtClean="0"/>
          </a:p>
          <a:p>
            <a:r>
              <a:rPr lang="en-US" dirty="0" smtClean="0"/>
              <a:t>  render() {</a:t>
            </a:r>
          </a:p>
          <a:p>
            <a:r>
              <a:rPr lang="en-US" dirty="0" smtClean="0"/>
              <a:t>    </a:t>
            </a:r>
            <a:r>
              <a:rPr lang="en-US" dirty="0" err="1" smtClean="0"/>
              <a:t>const</a:t>
            </a:r>
            <a:r>
              <a:rPr lang="en-US" dirty="0" smtClean="0"/>
              <a:t> </a:t>
            </a:r>
            <a:r>
              <a:rPr lang="en-US" dirty="0" err="1" smtClean="0"/>
              <a:t>className</a:t>
            </a:r>
            <a:r>
              <a:rPr lang="en-US" dirty="0" smtClean="0"/>
              <a:t> = </a:t>
            </a:r>
            <a:r>
              <a:rPr lang="en-US" dirty="0" err="1" smtClean="0"/>
              <a:t>this.state.checked</a:t>
            </a:r>
            <a:r>
              <a:rPr lang="en-US" dirty="0" smtClean="0"/>
              <a:t> ?</a:t>
            </a:r>
          </a:p>
          <a:p>
            <a:r>
              <a:rPr lang="en-US" dirty="0" smtClean="0"/>
              <a:t>      'toggle checkbox checked' : 'toggle checkbox';</a:t>
            </a:r>
          </a:p>
          <a:p>
            <a:r>
              <a:rPr lang="en-US" dirty="0" smtClean="0"/>
              <a:t>    return (</a:t>
            </a:r>
          </a:p>
          <a:p>
            <a:r>
              <a:rPr lang="en-US" dirty="0" smtClean="0"/>
              <a:t>      &lt;div </a:t>
            </a:r>
            <a:r>
              <a:rPr lang="en-US" dirty="0" err="1" smtClean="0"/>
              <a:t>className</a:t>
            </a:r>
            <a:r>
              <a:rPr lang="en-US" dirty="0" smtClean="0"/>
              <a:t>={</a:t>
            </a:r>
            <a:r>
              <a:rPr lang="en-US" dirty="0" err="1" smtClean="0"/>
              <a:t>className</a:t>
            </a:r>
            <a:r>
              <a:rPr lang="en-US" dirty="0" smtClean="0"/>
              <a:t>}&gt;</a:t>
            </a:r>
          </a:p>
          <a:p>
            <a:r>
              <a:rPr lang="en-US" dirty="0" smtClean="0"/>
              <a:t>        &lt;input</a:t>
            </a:r>
          </a:p>
          <a:p>
            <a:r>
              <a:rPr lang="en-US" dirty="0" smtClean="0"/>
              <a:t>          type='checkbox'</a:t>
            </a:r>
          </a:p>
          <a:p>
            <a:r>
              <a:rPr lang="en-US" dirty="0" smtClean="0"/>
              <a:t>          name='public'</a:t>
            </a:r>
          </a:p>
          <a:p>
            <a:r>
              <a:rPr lang="en-US" dirty="0" smtClean="0"/>
              <a:t>          </a:t>
            </a:r>
            <a:r>
              <a:rPr lang="en-US" dirty="0" err="1" smtClean="0"/>
              <a:t>onClick</a:t>
            </a:r>
            <a:r>
              <a:rPr lang="en-US" dirty="0" smtClean="0"/>
              <a:t>={</a:t>
            </a:r>
            <a:r>
              <a:rPr lang="en-US" dirty="0" err="1" smtClean="0"/>
              <a:t>this.toggleChecked</a:t>
            </a:r>
            <a:r>
              <a:rPr lang="en-US" dirty="0" smtClean="0"/>
              <a:t>}</a:t>
            </a:r>
          </a:p>
          <a:p>
            <a:r>
              <a:rPr lang="en-US" dirty="0" smtClean="0"/>
              <a:t>        &gt;</a:t>
            </a:r>
          </a:p>
          <a:p>
            <a:r>
              <a:rPr lang="en-US" dirty="0" smtClean="0"/>
              <a:t>        &lt;label&gt;Subscribe to weekly newsletter&lt;/label&gt;</a:t>
            </a:r>
          </a:p>
          <a:p>
            <a:r>
              <a:rPr lang="en-US" dirty="0" smtClean="0"/>
              <a:t>      &lt;/div&gt;</a:t>
            </a:r>
          </a:p>
          <a:p>
            <a:r>
              <a:rPr lang="en-US" dirty="0" smtClean="0"/>
              <a:t>    );</a:t>
            </a:r>
          </a:p>
          <a:p>
            <a:r>
              <a:rPr lang="en-US" dirty="0" smtClean="0"/>
              <a:t>  }</a:t>
            </a:r>
          </a:p>
          <a:p>
            <a:r>
              <a:rPr lang="en-US" dirty="0" smtClean="0"/>
              <a:t>});</a:t>
            </a:r>
          </a:p>
          <a:p>
            <a:endParaRPr lang="en-US" dirty="0" smtClean="0"/>
          </a:p>
          <a:p>
            <a:endParaRPr lang="en-US" dirty="0" smtClean="0"/>
          </a:p>
          <a:p>
            <a:r>
              <a:rPr lang="en-US" dirty="0" smtClean="0"/>
              <a:t>-------------------------------------------</a:t>
            </a:r>
          </a:p>
          <a:p>
            <a:r>
              <a:rPr lang="en-US" dirty="0" smtClean="0"/>
              <a:t>class </a:t>
            </a:r>
            <a:r>
              <a:rPr lang="en-US" dirty="0" err="1" smtClean="0"/>
              <a:t>ToggleCheckbox</a:t>
            </a:r>
            <a:r>
              <a:rPr lang="en-US" dirty="0" smtClean="0"/>
              <a:t> extends </a:t>
            </a:r>
            <a:r>
              <a:rPr lang="en-US" dirty="0" err="1" smtClean="0"/>
              <a:t>React.Component</a:t>
            </a:r>
            <a:r>
              <a:rPr lang="en-US" dirty="0" smtClean="0"/>
              <a:t> {</a:t>
            </a:r>
          </a:p>
          <a:p>
            <a:r>
              <a:rPr lang="en-US" dirty="0" smtClean="0"/>
              <a:t>  constructor(props, context) {</a:t>
            </a:r>
          </a:p>
          <a:p>
            <a:r>
              <a:rPr lang="en-US" dirty="0" smtClean="0"/>
              <a:t>    super(props, context);</a:t>
            </a:r>
          </a:p>
          <a:p>
            <a:endParaRPr lang="en-US" dirty="0" smtClean="0"/>
          </a:p>
          <a:p>
            <a:r>
              <a:rPr lang="en-US" dirty="0" smtClean="0"/>
              <a:t>    </a:t>
            </a:r>
            <a:r>
              <a:rPr lang="en-US" dirty="0" err="1" smtClean="0"/>
              <a:t>this.state</a:t>
            </a:r>
            <a:r>
              <a:rPr lang="en-US" dirty="0" smtClean="0"/>
              <a:t> = {</a:t>
            </a:r>
          </a:p>
          <a:p>
            <a:r>
              <a:rPr lang="en-US" dirty="0" smtClean="0"/>
              <a:t>      checked: false,</a:t>
            </a:r>
          </a:p>
          <a:p>
            <a:r>
              <a:rPr lang="en-US" dirty="0" smtClean="0"/>
              <a:t>    };</a:t>
            </a:r>
          </a:p>
          <a:p>
            <a:r>
              <a:rPr lang="en-US" dirty="0" smtClean="0"/>
              <a:t>  }</a:t>
            </a:r>
          </a:p>
          <a:p>
            <a:endParaRPr lang="en-US" dirty="0" smtClean="0"/>
          </a:p>
          <a:p>
            <a:r>
              <a:rPr lang="en-US" dirty="0" smtClean="0"/>
              <a:t>  render() {</a:t>
            </a:r>
          </a:p>
          <a:p>
            <a:r>
              <a:rPr lang="en-US" dirty="0" smtClean="0"/>
              <a:t>    // ... same as component above</a:t>
            </a:r>
          </a:p>
          <a:p>
            <a:r>
              <a:rPr lang="en-US" dirty="0" smtClean="0"/>
              <a:t>  }</a:t>
            </a:r>
          </a:p>
          <a:p>
            <a:r>
              <a:rPr lang="en-US" dirty="0" smtClean="0"/>
              <a:t>}</a:t>
            </a:r>
            <a:endParaRPr lang="en-US" dirty="0"/>
          </a:p>
        </p:txBody>
      </p:sp>
      <p:sp>
        <p:nvSpPr>
          <p:cNvPr id="4" name="Slide Number Placeholder 3"/>
          <p:cNvSpPr>
            <a:spLocks noGrp="1"/>
          </p:cNvSpPr>
          <p:nvPr>
            <p:ph type="sldNum" sz="quarter" idx="10"/>
          </p:nvPr>
        </p:nvSpPr>
        <p:spPr/>
        <p:txBody>
          <a:bodyPr/>
          <a:lstStyle/>
          <a:p>
            <a:fld id="{8406A15A-D13F-4A7C-AB16-DD9251524F05}" type="slidenum">
              <a:rPr lang="en-US" smtClean="0"/>
              <a:t>29</a:t>
            </a:fld>
            <a:endParaRPr lang="en-US"/>
          </a:p>
        </p:txBody>
      </p:sp>
    </p:spTree>
    <p:extLst>
      <p:ext uri="{BB962C8B-B14F-4D97-AF65-F5344CB8AC3E}">
        <p14:creationId xmlns:p14="http://schemas.microsoft.com/office/powerpoint/2010/main" val="1073168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node </a:t>
            </a:r>
            <a:r>
              <a:rPr lang="th-TH" dirty="0" smtClean="0"/>
              <a:t>ในเอกสาร</a:t>
            </a:r>
            <a:r>
              <a:rPr lang="en-US" dirty="0" smtClean="0"/>
              <a:t> HTML </a:t>
            </a:r>
            <a:r>
              <a:rPr lang="th-TH" dirty="0" smtClean="0"/>
              <a:t>ได้แก่</a:t>
            </a:r>
            <a:endParaRPr lang="en-US" dirty="0" smtClean="0"/>
          </a:p>
          <a:p>
            <a:r>
              <a:rPr lang="en-US" dirty="0" smtClean="0"/>
              <a:t>- Document</a:t>
            </a:r>
          </a:p>
          <a:p>
            <a:r>
              <a:rPr lang="en-US" dirty="0" smtClean="0"/>
              <a:t>- element</a:t>
            </a:r>
          </a:p>
          <a:p>
            <a:r>
              <a:rPr lang="en-US" dirty="0" smtClean="0"/>
              <a:t>- attribute</a:t>
            </a:r>
          </a:p>
          <a:p>
            <a:r>
              <a:rPr lang="en-US" dirty="0" smtClean="0"/>
              <a:t>- Text</a:t>
            </a:r>
          </a:p>
          <a:p>
            <a:r>
              <a:rPr lang="en-US" dirty="0" smtClean="0"/>
              <a:t>- comment</a:t>
            </a:r>
          </a:p>
          <a:p>
            <a:endParaRPr lang="th-TH" dirty="0"/>
          </a:p>
        </p:txBody>
      </p:sp>
      <p:sp>
        <p:nvSpPr>
          <p:cNvPr id="4" name="Slide Number Placeholder 3"/>
          <p:cNvSpPr>
            <a:spLocks noGrp="1"/>
          </p:cNvSpPr>
          <p:nvPr>
            <p:ph type="sldNum" sz="quarter" idx="10"/>
          </p:nvPr>
        </p:nvSpPr>
        <p:spPr/>
        <p:txBody>
          <a:bodyPr/>
          <a:lstStyle/>
          <a:p>
            <a:fld id="{2883A512-31E0-4C96-A663-0022934B4BF6}" type="slidenum">
              <a:rPr lang="en-US" smtClean="0">
                <a:solidFill>
                  <a:prstClr val="black"/>
                </a:solidFill>
              </a:rPr>
              <a:pPr/>
              <a:t>9</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h-TH" dirty="0" smtClean="0"/>
              <a:t>ดู </a:t>
            </a:r>
            <a:r>
              <a:rPr lang="en-US" dirty="0" smtClean="0"/>
              <a:t>JS tutorial </a:t>
            </a:r>
            <a:r>
              <a:rPr lang="th-TH" dirty="0" smtClean="0"/>
              <a:t>เกี่ยวกับ </a:t>
            </a:r>
            <a:r>
              <a:rPr lang="en-US" dirty="0" smtClean="0"/>
              <a:t>DOM</a:t>
            </a:r>
            <a:r>
              <a:rPr lang="en-US" baseline="0" dirty="0" smtClean="0"/>
              <a:t> </a:t>
            </a:r>
            <a:r>
              <a:rPr lang="th-TH" baseline="0" dirty="0" smtClean="0"/>
              <a:t>ที่ </a:t>
            </a:r>
            <a:r>
              <a:rPr lang="en-US" baseline="0" dirty="0" smtClean="0"/>
              <a:t>http://www.w3schools.com/js/js_htmldom.asp</a:t>
            </a:r>
            <a:endParaRPr lang="th-TH" dirty="0" smtClean="0"/>
          </a:p>
          <a:p>
            <a:r>
              <a:rPr lang="th-TH" dirty="0" smtClean="0"/>
              <a:t>ดู</a:t>
            </a:r>
            <a:r>
              <a:rPr lang="en-US" dirty="0" smtClean="0"/>
              <a:t> API </a:t>
            </a:r>
            <a:r>
              <a:rPr lang="th-TH" dirty="0" smtClean="0"/>
              <a:t>เพิ่มเติม</a:t>
            </a:r>
            <a:r>
              <a:rPr lang="th-TH" baseline="0" dirty="0" smtClean="0"/>
              <a:t>ได้ที่ </a:t>
            </a:r>
            <a:r>
              <a:rPr lang="en-US" dirty="0" smtClean="0"/>
              <a:t>https://developer.mozilla.org/en-US/docs/Web/API/document</a:t>
            </a:r>
          </a:p>
          <a:p>
            <a:r>
              <a:rPr lang="th-TH" dirty="0" smtClean="0"/>
              <a:t>หรือ</a:t>
            </a:r>
            <a:r>
              <a:rPr lang="th-TH" baseline="0" dirty="0" smtClean="0"/>
              <a:t> </a:t>
            </a:r>
            <a:r>
              <a:rPr lang="en-US" baseline="0" dirty="0" smtClean="0"/>
              <a:t>http://www.w3schools.com/jsref/dom_obj_document.asp</a:t>
            </a:r>
            <a:endParaRPr lang="th-TH" dirty="0"/>
          </a:p>
        </p:txBody>
      </p:sp>
      <p:sp>
        <p:nvSpPr>
          <p:cNvPr id="4" name="Slide Number Placeholder 3"/>
          <p:cNvSpPr>
            <a:spLocks noGrp="1"/>
          </p:cNvSpPr>
          <p:nvPr>
            <p:ph type="sldNum" sz="quarter" idx="10"/>
          </p:nvPr>
        </p:nvSpPr>
        <p:spPr/>
        <p:txBody>
          <a:bodyPr/>
          <a:lstStyle/>
          <a:p>
            <a:fld id="{2883A512-31E0-4C96-A663-0022934B4BF6}"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422027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http://www.w3schools.com/jsref/default.asp</a:t>
            </a:r>
            <a:endParaRPr lang="th-TH" dirty="0"/>
          </a:p>
        </p:txBody>
      </p:sp>
      <p:sp>
        <p:nvSpPr>
          <p:cNvPr id="4" name="Slide Number Placeholder 3"/>
          <p:cNvSpPr>
            <a:spLocks noGrp="1"/>
          </p:cNvSpPr>
          <p:nvPr>
            <p:ph type="sldNum" sz="quarter" idx="10"/>
          </p:nvPr>
        </p:nvSpPr>
        <p:spPr/>
        <p:txBody>
          <a:bodyPr/>
          <a:lstStyle/>
          <a:p>
            <a:fld id="{2883A512-31E0-4C96-A663-0022934B4BF6}" type="slidenum">
              <a:rPr lang="en-US" smtClean="0">
                <a:solidFill>
                  <a:prstClr val="black"/>
                </a:solidFill>
              </a:rPr>
              <a:pPr/>
              <a:t>13</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8730781E-DCF9-4963-B31B-30A08C03233B}" type="slidenum">
              <a:rPr lang="en-US"/>
              <a:pPr/>
              <a:t>18</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th-TH"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a:t>
            </a:r>
            <a:r>
              <a:rPr lang="en-US" dirty="0" smtClean="0">
                <a:solidFill>
                  <a:srgbClr val="00B050"/>
                </a:solidFill>
              </a:rPr>
              <a:t>A cookbook for using the model-view controller user interface paradigm in Smalltalk-8</a:t>
            </a:r>
            <a:r>
              <a:rPr lang="en-US" dirty="0" smtClean="0"/>
              <a:t>" </a:t>
            </a:r>
            <a:r>
              <a:rPr lang="th-TH" dirty="0" smtClean="0"/>
              <a:t>โดย</a:t>
            </a:r>
            <a:r>
              <a:rPr lang="en-US" dirty="0" smtClean="0"/>
              <a:t> </a:t>
            </a:r>
            <a:r>
              <a:rPr lang="en-US" dirty="0" smtClean="0">
                <a:solidFill>
                  <a:schemeClr val="accent1">
                    <a:lumMod val="75000"/>
                  </a:schemeClr>
                </a:solidFill>
              </a:rPr>
              <a:t>Glenn E. Krasner </a:t>
            </a:r>
            <a:r>
              <a:rPr lang="th-TH" dirty="0" smtClean="0"/>
              <a:t>และ</a:t>
            </a:r>
            <a:r>
              <a:rPr lang="en-US" dirty="0" smtClean="0">
                <a:solidFill>
                  <a:schemeClr val="accent1">
                    <a:lumMod val="75000"/>
                  </a:schemeClr>
                </a:solidFill>
              </a:rPr>
              <a:t> Stephen T. Pope</a:t>
            </a:r>
            <a:r>
              <a:rPr lang="en-US" dirty="0" smtClean="0"/>
              <a:t>, </a:t>
            </a:r>
            <a:r>
              <a:rPr lang="en-US" i="1" dirty="0" smtClean="0"/>
              <a:t>Journal of Object-Oriented Programming</a:t>
            </a:r>
            <a:r>
              <a:rPr lang="en-US" dirty="0" smtClean="0"/>
              <a:t>, 1(3):26-49 August/September 1988</a:t>
            </a:r>
          </a:p>
          <a:p>
            <a:endParaRPr lang="th-TH" dirty="0" smtClean="0"/>
          </a:p>
          <a:p>
            <a:r>
              <a:rPr kumimoji="1" lang="en-US" sz="1200" i="0" kern="1200" dirty="0" smtClean="0">
                <a:solidFill>
                  <a:schemeClr val="tx1"/>
                </a:solidFill>
                <a:latin typeface="Angsana New" pitchFamily="18" charset="-34"/>
                <a:ea typeface="+mn-ea"/>
                <a:cs typeface="Angsana New" pitchFamily="18" charset="-34"/>
              </a:rPr>
              <a:t>When the user interacts with an application designed using the MVC principles, the Model, the View, and the Controller communicate together to give the user the ability to interact with the Model and perceive the expected results.</a:t>
            </a:r>
            <a:endParaRPr lang="en-US" i="0" dirty="0" smtClean="0"/>
          </a:p>
          <a:p>
            <a:r>
              <a:rPr kumimoji="1" lang="en-US" sz="1200" i="0" kern="1200" dirty="0" smtClean="0">
                <a:solidFill>
                  <a:schemeClr val="tx1"/>
                </a:solidFill>
                <a:latin typeface="Angsana New" pitchFamily="18" charset="-34"/>
                <a:ea typeface="+mn-ea"/>
                <a:cs typeface="Angsana New" pitchFamily="18" charset="-34"/>
              </a:rPr>
              <a:t>There are many ways in which the Model, the View and the Controller can work together as explained by </a:t>
            </a:r>
            <a:r>
              <a:rPr kumimoji="1" lang="en-US" sz="1200" i="0" kern="1200" dirty="0" err="1" smtClean="0">
                <a:solidFill>
                  <a:schemeClr val="tx1"/>
                </a:solidFill>
                <a:latin typeface="Angsana New" pitchFamily="18" charset="-34"/>
                <a:ea typeface="+mn-ea"/>
                <a:cs typeface="Angsana New" pitchFamily="18" charset="-34"/>
              </a:rPr>
              <a:t>Trygve</a:t>
            </a:r>
            <a:r>
              <a:rPr kumimoji="1" lang="en-US" sz="1200" i="0" kern="1200" dirty="0" smtClean="0">
                <a:solidFill>
                  <a:schemeClr val="tx1"/>
                </a:solidFill>
                <a:latin typeface="Angsana New" pitchFamily="18" charset="-34"/>
                <a:ea typeface="+mn-ea"/>
                <a:cs typeface="Angsana New" pitchFamily="18" charset="-34"/>
              </a:rPr>
              <a:t> </a:t>
            </a:r>
            <a:r>
              <a:rPr kumimoji="1" lang="en-US" sz="1200" i="0" kern="1200" dirty="0" err="1" smtClean="0">
                <a:solidFill>
                  <a:schemeClr val="tx1"/>
                </a:solidFill>
                <a:latin typeface="Angsana New" pitchFamily="18" charset="-34"/>
                <a:ea typeface="+mn-ea"/>
                <a:cs typeface="Angsana New" pitchFamily="18" charset="-34"/>
              </a:rPr>
              <a:t>Reenskaug</a:t>
            </a:r>
            <a:r>
              <a:rPr kumimoji="1" lang="en-US" sz="1200" i="0" kern="1200" dirty="0" smtClean="0">
                <a:solidFill>
                  <a:schemeClr val="tx1"/>
                </a:solidFill>
                <a:latin typeface="Angsana New" pitchFamily="18" charset="-34"/>
                <a:ea typeface="+mn-ea"/>
                <a:cs typeface="Angsana New" pitchFamily="18" charset="-34"/>
              </a:rPr>
              <a:t> in his paper.</a:t>
            </a:r>
            <a:endParaRPr lang="en-US" i="0" dirty="0" smtClean="0"/>
          </a:p>
          <a:p>
            <a:r>
              <a:rPr kumimoji="1" lang="en-US" sz="1200" b="1" i="0" kern="1200" dirty="0" smtClean="0">
                <a:solidFill>
                  <a:schemeClr val="tx1"/>
                </a:solidFill>
                <a:latin typeface="Angsana New" pitchFamily="18" charset="-34"/>
                <a:ea typeface="+mn-ea"/>
                <a:cs typeface="Angsana New" pitchFamily="18" charset="-34"/>
              </a:rPr>
              <a:t>III.1 The passive model </a:t>
            </a:r>
            <a:endParaRPr lang="en-US" i="0" dirty="0" smtClean="0"/>
          </a:p>
          <a:p>
            <a:r>
              <a:rPr kumimoji="1" lang="en-US" sz="1200" i="0" kern="1200" dirty="0" smtClean="0">
                <a:solidFill>
                  <a:schemeClr val="tx1"/>
                </a:solidFill>
                <a:latin typeface="Angsana New" pitchFamily="18" charset="-34"/>
                <a:ea typeface="+mn-ea"/>
                <a:cs typeface="Angsana New" pitchFamily="18" charset="-34"/>
              </a:rPr>
              <a:t>Here the Model reacts only to the Controller’s requests and View’s requests (if any). That is the Model would modify or retrieve data it represents only on the initiative of the Controller or the View. So upon the user’s request the controller would transmit the command to the Model and notify the View of a change in the Model’s state. The View could then request the changes to the Model or the Controller could </a:t>
            </a:r>
            <a:r>
              <a:rPr kumimoji="1" lang="en-US" sz="1200" i="0" kern="1200" dirty="0" err="1" smtClean="0">
                <a:solidFill>
                  <a:schemeClr val="tx1"/>
                </a:solidFill>
                <a:latin typeface="Angsana New" pitchFamily="18" charset="-34"/>
                <a:ea typeface="+mn-ea"/>
                <a:cs typeface="Angsana New" pitchFamily="18" charset="-34"/>
              </a:rPr>
              <a:t>trasmit</a:t>
            </a:r>
            <a:r>
              <a:rPr kumimoji="1" lang="en-US" sz="1200" i="0" kern="1200" dirty="0" smtClean="0">
                <a:solidFill>
                  <a:schemeClr val="tx1"/>
                </a:solidFill>
                <a:latin typeface="Angsana New" pitchFamily="18" charset="-34"/>
                <a:ea typeface="+mn-ea"/>
                <a:cs typeface="Angsana New" pitchFamily="18" charset="-34"/>
              </a:rPr>
              <a:t> those changes to the View. The Model is thus passive.</a:t>
            </a:r>
            <a:endParaRPr lang="en-US" i="0" dirty="0" smtClean="0"/>
          </a:p>
          <a:p>
            <a:r>
              <a:rPr kumimoji="1" lang="en-US" sz="1200" b="1" i="0" kern="1200" dirty="0" smtClean="0">
                <a:solidFill>
                  <a:schemeClr val="tx1"/>
                </a:solidFill>
                <a:latin typeface="Angsana New" pitchFamily="18" charset="-34"/>
                <a:ea typeface="+mn-ea"/>
                <a:cs typeface="Angsana New" pitchFamily="18" charset="-34"/>
              </a:rPr>
              <a:t>III.2 The active model </a:t>
            </a:r>
            <a:endParaRPr lang="en-US" i="0" dirty="0" smtClean="0"/>
          </a:p>
          <a:p>
            <a:r>
              <a:rPr kumimoji="1" lang="en-US" sz="1200" i="0" kern="1200" dirty="0" smtClean="0">
                <a:solidFill>
                  <a:schemeClr val="tx1"/>
                </a:solidFill>
                <a:latin typeface="Angsana New" pitchFamily="18" charset="-34"/>
                <a:ea typeface="+mn-ea"/>
                <a:cs typeface="Angsana New" pitchFamily="18" charset="-34"/>
              </a:rPr>
              <a:t>If the data represented by the Model can change as a result of actions from objects other than its View or Controller, then there must be a way for the Model to notify its View of the change. A communication channel must exist between the Model and its View. In such case, the Model must initiate communication with the View. The Model is said to be active.</a:t>
            </a:r>
            <a:endParaRPr lang="en-US" i="0" dirty="0" smtClean="0"/>
          </a:p>
          <a:p>
            <a:r>
              <a:rPr kumimoji="1" lang="en-US" sz="1200" b="1" i="0" kern="1200" dirty="0" smtClean="0">
                <a:solidFill>
                  <a:schemeClr val="tx1"/>
                </a:solidFill>
                <a:latin typeface="Angsana New" pitchFamily="18" charset="-34"/>
                <a:ea typeface="+mn-ea"/>
                <a:cs typeface="Angsana New" pitchFamily="18" charset="-34"/>
              </a:rPr>
              <a:t>III.3 The communication between the View and the Controller</a:t>
            </a:r>
            <a:endParaRPr lang="en-US" i="0" dirty="0" smtClean="0"/>
          </a:p>
          <a:p>
            <a:r>
              <a:rPr kumimoji="1" lang="en-US" sz="1200" i="0" kern="1200" dirty="0" smtClean="0">
                <a:solidFill>
                  <a:schemeClr val="tx1"/>
                </a:solidFill>
                <a:latin typeface="Angsana New" pitchFamily="18" charset="-34"/>
                <a:ea typeface="+mn-ea"/>
                <a:cs typeface="Angsana New" pitchFamily="18" charset="-34"/>
              </a:rPr>
              <a:t>As explained in Steve </a:t>
            </a:r>
            <a:r>
              <a:rPr kumimoji="1" lang="en-US" sz="1200" i="0" kern="1200" dirty="0" err="1" smtClean="0">
                <a:solidFill>
                  <a:schemeClr val="tx1"/>
                </a:solidFill>
                <a:latin typeface="Angsana New" pitchFamily="18" charset="-34"/>
                <a:ea typeface="+mn-ea"/>
                <a:cs typeface="Angsana New" pitchFamily="18" charset="-34"/>
              </a:rPr>
              <a:t>Burbeck</a:t>
            </a:r>
            <a:r>
              <a:rPr kumimoji="1" lang="en-US" sz="1200" i="0" kern="1200" dirty="0" smtClean="0">
                <a:solidFill>
                  <a:schemeClr val="tx1"/>
                </a:solidFill>
                <a:latin typeface="Angsana New" pitchFamily="18" charset="-34"/>
                <a:ea typeface="+mn-ea"/>
                <a:cs typeface="Angsana New" pitchFamily="18" charset="-34"/>
              </a:rPr>
              <a:t> 1992 paper on MVC and Smalltalk:</a:t>
            </a:r>
            <a:endParaRPr lang="en-US" dirty="0" smtClean="0"/>
          </a:p>
          <a:p>
            <a:r>
              <a:rPr kumimoji="1" lang="en-US" sz="1200" i="1" kern="1200" dirty="0" smtClean="0">
                <a:solidFill>
                  <a:schemeClr val="tx1"/>
                </a:solidFill>
                <a:latin typeface="Angsana New" pitchFamily="18" charset="-34"/>
                <a:ea typeface="+mn-ea"/>
                <a:cs typeface="Angsana New" pitchFamily="18" charset="-34"/>
              </a:rPr>
              <a:t>Each view is associated with a unique controller and vice versa. Instance variables in each maintain this tight coupling. A view’s instance variable </a:t>
            </a:r>
            <a:r>
              <a:rPr kumimoji="1" lang="en-US" sz="1200" b="1" i="1" kern="1200" dirty="0" smtClean="0">
                <a:solidFill>
                  <a:schemeClr val="tx1"/>
                </a:solidFill>
                <a:latin typeface="Angsana New" pitchFamily="18" charset="-34"/>
                <a:ea typeface="+mn-ea"/>
                <a:cs typeface="Angsana New" pitchFamily="18" charset="-34"/>
              </a:rPr>
              <a:t>controller</a:t>
            </a:r>
            <a:r>
              <a:rPr kumimoji="1" lang="en-US" sz="1200" i="1" kern="1200" dirty="0" smtClean="0">
                <a:solidFill>
                  <a:schemeClr val="tx1"/>
                </a:solidFill>
                <a:latin typeface="Angsana New" pitchFamily="18" charset="-34"/>
                <a:ea typeface="+mn-ea"/>
                <a:cs typeface="Angsana New" pitchFamily="18" charset="-34"/>
              </a:rPr>
              <a:t> points at its controller, and a controller’s instance variable </a:t>
            </a:r>
            <a:r>
              <a:rPr kumimoji="1" lang="en-US" sz="1200" b="1" i="1" kern="1200" dirty="0" smtClean="0">
                <a:solidFill>
                  <a:schemeClr val="tx1"/>
                </a:solidFill>
                <a:latin typeface="Angsana New" pitchFamily="18" charset="-34"/>
                <a:ea typeface="+mn-ea"/>
                <a:cs typeface="Angsana New" pitchFamily="18" charset="-34"/>
              </a:rPr>
              <a:t>view</a:t>
            </a:r>
            <a:r>
              <a:rPr kumimoji="1" lang="en-US" sz="1200" i="1" kern="1200" dirty="0" smtClean="0">
                <a:solidFill>
                  <a:schemeClr val="tx1"/>
                </a:solidFill>
                <a:latin typeface="Angsana New" pitchFamily="18" charset="-34"/>
                <a:ea typeface="+mn-ea"/>
                <a:cs typeface="Angsana New" pitchFamily="18" charset="-34"/>
              </a:rPr>
              <a:t> points at its associated view. And, because both must communicate with their model, each has an instance variable model which points to the model object. So, although the model is limited to sending self changed:, both the view and the controller can send messages directly to each other and to their model.</a:t>
            </a:r>
            <a:endParaRPr lang="en-US" dirty="0" smtClean="0"/>
          </a:p>
          <a:p>
            <a:r>
              <a:rPr kumimoji="1" lang="en-US" sz="1200" kern="1200" dirty="0" smtClean="0">
                <a:solidFill>
                  <a:schemeClr val="tx1"/>
                </a:solidFill>
                <a:latin typeface="Angsana New" pitchFamily="18" charset="-34"/>
                <a:ea typeface="+mn-ea"/>
                <a:cs typeface="Angsana New" pitchFamily="18" charset="-34"/>
              </a:rPr>
              <a:t>In this excerpt </a:t>
            </a:r>
            <a:r>
              <a:rPr kumimoji="1" lang="en-US" sz="1200" i="1" kern="1200" dirty="0" smtClean="0">
                <a:solidFill>
                  <a:schemeClr val="tx1"/>
                </a:solidFill>
                <a:latin typeface="Angsana New" pitchFamily="18" charset="-34"/>
                <a:ea typeface="+mn-ea"/>
                <a:cs typeface="Angsana New" pitchFamily="18" charset="-34"/>
              </a:rPr>
              <a:t>‘self changed’</a:t>
            </a:r>
            <a:r>
              <a:rPr kumimoji="1" lang="en-US" sz="1200" kern="1200" dirty="0" smtClean="0">
                <a:solidFill>
                  <a:schemeClr val="tx1"/>
                </a:solidFill>
                <a:latin typeface="Angsana New" pitchFamily="18" charset="-34"/>
                <a:ea typeface="+mn-ea"/>
                <a:cs typeface="Angsana New" pitchFamily="18" charset="-34"/>
              </a:rPr>
              <a:t> is the message that the active model sends to its views to tell them that its state has been modified.</a:t>
            </a:r>
            <a:endParaRPr lang="en-US" dirty="0" smtClean="0"/>
          </a:p>
          <a:p>
            <a:r>
              <a:rPr kumimoji="1" lang="en-US" sz="1200" kern="1200" dirty="0" smtClean="0">
                <a:solidFill>
                  <a:schemeClr val="tx1"/>
                </a:solidFill>
                <a:latin typeface="Angsana New" pitchFamily="18" charset="-34"/>
                <a:ea typeface="+mn-ea"/>
                <a:cs typeface="Angsana New" pitchFamily="18" charset="-34"/>
              </a:rPr>
              <a:t>———-</a:t>
            </a:r>
            <a:endParaRPr lang="en-US" dirty="0" smtClean="0"/>
          </a:p>
          <a:p>
            <a:r>
              <a:rPr kumimoji="1" lang="en-US" sz="1200" b="1" kern="1200" dirty="0" smtClean="0">
                <a:solidFill>
                  <a:schemeClr val="tx1"/>
                </a:solidFill>
                <a:latin typeface="Angsana New" pitchFamily="18" charset="-34"/>
                <a:ea typeface="+mn-ea"/>
                <a:cs typeface="Angsana New" pitchFamily="18" charset="-34"/>
              </a:rPr>
              <a:t>Note:</a:t>
            </a:r>
            <a:endParaRPr lang="en-US" dirty="0" smtClean="0"/>
          </a:p>
          <a:p>
            <a:r>
              <a:rPr kumimoji="1" lang="en-US" sz="1200" kern="1200" dirty="0" smtClean="0">
                <a:solidFill>
                  <a:schemeClr val="tx1"/>
                </a:solidFill>
                <a:latin typeface="Angsana New" pitchFamily="18" charset="-34"/>
                <a:ea typeface="+mn-ea"/>
                <a:cs typeface="Angsana New" pitchFamily="18" charset="-34"/>
              </a:rPr>
              <a:t>The tight coupling of the view and the controller have pushed some implementers of the MVC pattern in the GUI world to combine the view and the controller into one element called the View, whereas the model is called the Document. Such a pattern is then called the Document View pattern</a:t>
            </a:r>
            <a:endParaRPr lang="en-US" dirty="0" smtClean="0"/>
          </a:p>
          <a:p>
            <a:endParaRPr lang="th-TH" dirty="0" smtClean="0"/>
          </a:p>
          <a:p>
            <a:endParaRPr lang="th-TH" dirty="0"/>
          </a:p>
        </p:txBody>
      </p:sp>
      <p:sp>
        <p:nvSpPr>
          <p:cNvPr id="4" name="Slide Number Placeholder 3"/>
          <p:cNvSpPr>
            <a:spLocks noGrp="1"/>
          </p:cNvSpPr>
          <p:nvPr>
            <p:ph type="sldNum" sz="quarter" idx="10"/>
          </p:nvPr>
        </p:nvSpPr>
        <p:spPr/>
        <p:txBody>
          <a:bodyPr/>
          <a:lstStyle/>
          <a:p>
            <a:fld id="{2883A512-31E0-4C96-A663-0022934B4BF6}" type="slidenum">
              <a:rPr lang="en-US" smtClean="0"/>
              <a:pPr/>
              <a:t>19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eaLnBrk="1" hangingPunct="1"/>
            <a:r>
              <a:rPr lang="en-US" dirty="0" smtClean="0"/>
              <a:t>The MVC approach renders development more efficient by breaking the application into three distinct components: the model, the view, and the controller. Doing so allows for each component to be created and maintained in isolation, thereby minimizing the residual effects otherwise incurred should the components be intertwined in a manner similar to that illustrated in the previous example. While rather detailed definitions of each component exist in other learning resources, for the purposes of this introduction the following will suffice:</a:t>
            </a:r>
          </a:p>
          <a:p>
            <a:pPr eaLnBrk="1" hangingPunct="1"/>
            <a:endParaRPr lang="en-US" dirty="0" smtClean="0"/>
          </a:p>
          <a:p>
            <a:pPr eaLnBrk="1" hangingPunct="1"/>
            <a:r>
              <a:rPr lang="en-US" dirty="0" smtClean="0"/>
              <a:t>    * The model: The model defines the rules for the world or the process an application is intended to represent. You can think of it as the specification responsible for both the application's data and its behavior. For instance, suppose you create an application that serves as a conversion calculator, allowing users to convert from pounds to kilograms, feet to miles, and Fahrenheit to Celsius, among other units. The model is responsible for defining the formulas used to perform such conversions, and when presented with a value and desired conversion scenario, the model carries out the conversion and returns the result. Note that the model is not responsible for formatting the data or presenting it to the user. This is handled by the view.</a:t>
            </a:r>
          </a:p>
          <a:p>
            <a:pPr eaLnBrk="1" hangingPunct="1"/>
            <a:endParaRPr lang="en-US" dirty="0" smtClean="0"/>
          </a:p>
          <a:p>
            <a:pPr eaLnBrk="1" hangingPunct="1"/>
            <a:r>
              <a:rPr lang="en-US" dirty="0" smtClean="0"/>
              <a:t>    * The view: The view is responsible for formatting the data returned by the model and presenting it to the user. It's possible for more than one view to utilize the same model, depending on how the data should be presented. For instance, you might offer two interfaces for the conversion application: a Web-based interface, and one created using PHP-GTK (http://gtk.php.net/).</a:t>
            </a:r>
          </a:p>
          <a:p>
            <a:pPr eaLnBrk="1" hangingPunct="1"/>
            <a:endParaRPr lang="en-US" dirty="0" smtClean="0"/>
          </a:p>
          <a:p>
            <a:pPr eaLnBrk="1" hangingPunct="1"/>
            <a:r>
              <a:rPr lang="en-US" dirty="0" smtClean="0"/>
              <a:t>    * The controller: The controller is responsible for determining how the application should respond based on events occurring within the application space (typically user actions), done by coordinating with both the model and the view to produce the appropriate response. A special controller known as a front controller is responsible for routing all requests to the appropriate controller and returning the response.</a:t>
            </a:r>
          </a:p>
          <a:p>
            <a:pPr eaLnBrk="1" hangingPunct="1"/>
            <a:endParaRPr lang="en-US" dirty="0" smtClean="0"/>
          </a:p>
          <a:p>
            <a:pPr eaLnBrk="1" hangingPunct="1"/>
            <a:endParaRPr lang="en-US" dirty="0" smtClean="0"/>
          </a:p>
          <a:p>
            <a:pPr eaLnBrk="1" hangingPunct="1"/>
            <a:r>
              <a:rPr lang="en-US" dirty="0" smtClean="0"/>
              <a:t>   1.  The user desires the application to perform an action—for instance, converting an input temperature from Fahrenheit to Celsius. The user then submits the form by clicking a submit button.</a:t>
            </a:r>
          </a:p>
          <a:p>
            <a:pPr eaLnBrk="1" hangingPunct="1"/>
            <a:r>
              <a:rPr lang="en-US" dirty="0" smtClean="0"/>
              <a:t>   2. The controller responds by identifying the appropriate action, gathering the input, and supplying it to the model.</a:t>
            </a:r>
          </a:p>
          <a:p>
            <a:pPr eaLnBrk="1" hangingPunct="1"/>
            <a:r>
              <a:rPr lang="en-US" dirty="0" smtClean="0"/>
              <a:t>   3. The model executes the function responsible for converting Fahrenheit to Celsius and returns the calculated value to the controller.</a:t>
            </a:r>
          </a:p>
          <a:p>
            <a:pPr eaLnBrk="1" hangingPunct="1"/>
            <a:r>
              <a:rPr lang="en-US" dirty="0" smtClean="0"/>
              <a:t>   4. The controller calls the appropriate view, passing along the calculated value. The view renders and returns the result to the user.</a:t>
            </a:r>
          </a:p>
          <a:p>
            <a:pPr eaLnBrk="1" hangingPunct="1"/>
            <a:endParaRPr lang="th-TH" dirty="0" smtClean="0"/>
          </a:p>
          <a:p>
            <a:endParaRPr lang="th-TH" dirty="0" smtClean="0"/>
          </a:p>
          <a:p>
            <a:endParaRPr lang="th-TH" dirty="0"/>
          </a:p>
        </p:txBody>
      </p:sp>
      <p:sp>
        <p:nvSpPr>
          <p:cNvPr id="4" name="Slide Number Placeholder 3"/>
          <p:cNvSpPr>
            <a:spLocks noGrp="1"/>
          </p:cNvSpPr>
          <p:nvPr>
            <p:ph type="sldNum" sz="quarter" idx="10"/>
          </p:nvPr>
        </p:nvSpPr>
        <p:spPr/>
        <p:txBody>
          <a:bodyPr/>
          <a:lstStyle/>
          <a:p>
            <a:fld id="{2883A512-31E0-4C96-A663-0022934B4BF6}" type="slidenum">
              <a:rPr lang="en-US" smtClean="0"/>
              <a:pPr/>
              <a:t>20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th-TH" dirty="0"/>
          </a:p>
        </p:txBody>
      </p:sp>
      <p:sp>
        <p:nvSpPr>
          <p:cNvPr id="4" name="Slide Number Placeholder 3"/>
          <p:cNvSpPr>
            <a:spLocks noGrp="1"/>
          </p:cNvSpPr>
          <p:nvPr>
            <p:ph type="sldNum" sz="quarter" idx="10"/>
          </p:nvPr>
        </p:nvSpPr>
        <p:spPr/>
        <p:txBody>
          <a:bodyPr/>
          <a:lstStyle/>
          <a:p>
            <a:fld id="{2883A512-31E0-4C96-A663-0022934B4BF6}" type="slidenum">
              <a:rPr lang="en-US" smtClean="0"/>
              <a:pPr/>
              <a:t>22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err="1" smtClean="0">
                <a:solidFill>
                  <a:schemeClr val="tx1">
                    <a:lumMod val="50000"/>
                    <a:lumOff val="50000"/>
                  </a:schemeClr>
                </a:solidFill>
                <a:latin typeface="Consolas" panose="020B0609020204030204" pitchFamily="49" charset="0"/>
              </a:rPr>
              <a:t>ReactDOM.render</a:t>
            </a:r>
            <a:r>
              <a:rPr lang="en-US" altLang="en-US" sz="1200" dirty="0" smtClean="0">
                <a:solidFill>
                  <a:schemeClr val="tx1">
                    <a:lumMod val="50000"/>
                    <a:lumOff val="50000"/>
                  </a:schemeClr>
                </a:solidFill>
                <a:latin typeface="Consolas" panose="020B0609020204030204" pitchFamily="49" charset="0"/>
              </a:rPr>
              <a:t>(element, container[, callback]) </a:t>
            </a:r>
          </a:p>
          <a:p>
            <a:r>
              <a:rPr lang="en-US" sz="1200" b="0" i="0" kern="1200" dirty="0" smtClean="0">
                <a:solidFill>
                  <a:schemeClr val="tx1"/>
                </a:solidFill>
                <a:effectLst/>
                <a:latin typeface="+mn-lt"/>
                <a:ea typeface="+mn-ea"/>
                <a:cs typeface="+mn-cs"/>
              </a:rPr>
              <a:t>Render a React element into the DOM in the supplied container and return a </a:t>
            </a:r>
            <a:r>
              <a:rPr lang="en-US" sz="1200" b="0" i="0" u="none" strike="noStrike" kern="1200" dirty="0" smtClean="0">
                <a:solidFill>
                  <a:schemeClr val="tx1"/>
                </a:solidFill>
                <a:effectLst/>
                <a:latin typeface="+mn-lt"/>
                <a:ea typeface="+mn-ea"/>
                <a:cs typeface="+mn-cs"/>
                <a:hlinkClick r:id="rId3"/>
              </a:rPr>
              <a:t>reference</a:t>
            </a:r>
            <a:r>
              <a:rPr lang="en-US" sz="1200" b="0" i="0" kern="1200" dirty="0" smtClean="0">
                <a:solidFill>
                  <a:schemeClr val="tx1"/>
                </a:solidFill>
                <a:effectLst/>
                <a:latin typeface="+mn-lt"/>
                <a:ea typeface="+mn-ea"/>
                <a:cs typeface="+mn-cs"/>
              </a:rPr>
              <a:t> to the component (or returns null for </a:t>
            </a:r>
            <a:r>
              <a:rPr lang="en-US" sz="1200" b="0" i="0" u="none" strike="noStrike" kern="1200" dirty="0" smtClean="0">
                <a:solidFill>
                  <a:schemeClr val="tx1"/>
                </a:solidFill>
                <a:effectLst/>
                <a:latin typeface="+mn-lt"/>
                <a:ea typeface="+mn-ea"/>
                <a:cs typeface="+mn-cs"/>
                <a:hlinkClick r:id="rId4"/>
              </a:rPr>
              <a:t>stateless components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If the React element was previously rendered into container, this will perform an update on it and only mutate the DOM as necessary to reflect the latest React element.</a:t>
            </a:r>
          </a:p>
          <a:p>
            <a:r>
              <a:rPr lang="en-US" sz="1200" b="0" i="0" kern="1200" dirty="0" smtClean="0">
                <a:solidFill>
                  <a:schemeClr val="tx1"/>
                </a:solidFill>
                <a:effectLst/>
                <a:latin typeface="+mn-lt"/>
                <a:ea typeface="+mn-ea"/>
                <a:cs typeface="+mn-cs"/>
              </a:rPr>
              <a:t>If the optional callback is provided, it will be executed after the component is rendered or updated.</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solidFill>
                  <a:schemeClr val="tx1">
                    <a:lumMod val="50000"/>
                    <a:lumOff val="50000"/>
                  </a:schemeClr>
                </a:solidFill>
                <a:latin typeface="Consolas" panose="020B0609020204030204" pitchFamily="49" charset="0"/>
              </a:rPr>
              <a:t>React.createElement</a:t>
            </a:r>
            <a:r>
              <a:rPr lang="en-US" sz="1200" dirty="0" smtClean="0">
                <a:solidFill>
                  <a:schemeClr val="tx1">
                    <a:lumMod val="50000"/>
                    <a:lumOff val="50000"/>
                  </a:schemeClr>
                </a:solidFill>
                <a:latin typeface="Consolas" panose="020B0609020204030204" pitchFamily="49" charset="0"/>
              </a:rPr>
              <a:t>(component, props, ...children)</a:t>
            </a:r>
          </a:p>
          <a:p>
            <a:r>
              <a:rPr lang="en-US" sz="1200" b="0" i="0" kern="1200" dirty="0" smtClean="0">
                <a:solidFill>
                  <a:schemeClr val="tx1"/>
                </a:solidFill>
                <a:effectLst/>
                <a:latin typeface="+mn-lt"/>
                <a:ea typeface="+mn-ea"/>
                <a:cs typeface="+mn-cs"/>
              </a:rPr>
              <a:t>Create and return a new </a:t>
            </a:r>
            <a:r>
              <a:rPr lang="en-US" sz="1200" b="0" i="0" u="none" strike="noStrike" kern="1200" dirty="0" smtClean="0">
                <a:solidFill>
                  <a:schemeClr val="tx1"/>
                </a:solidFill>
                <a:effectLst/>
                <a:latin typeface="+mn-lt"/>
                <a:ea typeface="+mn-ea"/>
                <a:cs typeface="+mn-cs"/>
                <a:hlinkClick r:id="rId5"/>
              </a:rPr>
              <a:t>React element</a:t>
            </a:r>
            <a:r>
              <a:rPr lang="en-US" sz="1200" b="0" i="0" kern="1200" dirty="0" smtClean="0">
                <a:solidFill>
                  <a:schemeClr val="tx1"/>
                </a:solidFill>
                <a:effectLst/>
                <a:latin typeface="+mn-lt"/>
                <a:ea typeface="+mn-ea"/>
                <a:cs typeface="+mn-cs"/>
              </a:rPr>
              <a:t> of the given type. The type argument can be either a tag name string (such as </a:t>
            </a:r>
            <a:r>
              <a:rPr lang="en-US" dirty="0" smtClean="0"/>
              <a:t>'div'</a:t>
            </a:r>
            <a:r>
              <a:rPr lang="en-US" sz="1200" b="0" i="0" kern="1200" dirty="0" smtClean="0">
                <a:solidFill>
                  <a:schemeClr val="tx1"/>
                </a:solidFill>
                <a:effectLst/>
                <a:latin typeface="+mn-lt"/>
                <a:ea typeface="+mn-ea"/>
                <a:cs typeface="+mn-cs"/>
              </a:rPr>
              <a:t> or </a:t>
            </a:r>
            <a:r>
              <a:rPr lang="en-US" dirty="0" smtClean="0"/>
              <a:t>'span'</a:t>
            </a:r>
            <a:r>
              <a:rPr lang="en-US" sz="1200" b="0" i="0" kern="1200" dirty="0" smtClean="0">
                <a:solidFill>
                  <a:schemeClr val="tx1"/>
                </a:solidFill>
                <a:effectLst/>
                <a:latin typeface="+mn-lt"/>
                <a:ea typeface="+mn-ea"/>
                <a:cs typeface="+mn-cs"/>
              </a:rPr>
              <a:t>), a </a:t>
            </a:r>
            <a:r>
              <a:rPr lang="en-US" sz="1200" b="0" i="0" u="none" strike="noStrike" kern="1200" dirty="0" smtClean="0">
                <a:solidFill>
                  <a:schemeClr val="tx1"/>
                </a:solidFill>
                <a:effectLst/>
                <a:latin typeface="+mn-lt"/>
                <a:ea typeface="+mn-ea"/>
                <a:cs typeface="+mn-cs"/>
                <a:hlinkClick r:id="rId6"/>
              </a:rPr>
              <a:t>React component</a:t>
            </a:r>
            <a:r>
              <a:rPr lang="en-US" sz="1200" b="0" i="0" kern="1200" dirty="0" smtClean="0">
                <a:solidFill>
                  <a:schemeClr val="tx1"/>
                </a:solidFill>
                <a:effectLst/>
                <a:latin typeface="+mn-lt"/>
                <a:ea typeface="+mn-ea"/>
                <a:cs typeface="+mn-cs"/>
              </a:rPr>
              <a:t> type (a class or a function), or a </a:t>
            </a:r>
            <a:r>
              <a:rPr lang="en-US" sz="1200" b="0" i="0" u="none" strike="noStrike" kern="1200" dirty="0" smtClean="0">
                <a:solidFill>
                  <a:schemeClr val="tx1"/>
                </a:solidFill>
                <a:effectLst/>
                <a:latin typeface="+mn-lt"/>
                <a:ea typeface="+mn-ea"/>
                <a:cs typeface="+mn-cs"/>
                <a:hlinkClick r:id="rId7"/>
              </a:rPr>
              <a:t>React fragment</a:t>
            </a:r>
            <a:r>
              <a:rPr lang="en-US" sz="1200" b="0" i="0" kern="1200" dirty="0" smtClean="0">
                <a:solidFill>
                  <a:schemeClr val="tx1"/>
                </a:solidFill>
                <a:effectLst/>
                <a:latin typeface="+mn-lt"/>
                <a:ea typeface="+mn-ea"/>
                <a:cs typeface="+mn-cs"/>
              </a:rPr>
              <a:t> type.</a:t>
            </a:r>
            <a:endParaRPr lang="en-US" dirty="0"/>
          </a:p>
        </p:txBody>
      </p:sp>
      <p:sp>
        <p:nvSpPr>
          <p:cNvPr id="4" name="Slide Number Placeholder 3"/>
          <p:cNvSpPr>
            <a:spLocks noGrp="1"/>
          </p:cNvSpPr>
          <p:nvPr>
            <p:ph type="sldNum" sz="quarter" idx="10"/>
          </p:nvPr>
        </p:nvSpPr>
        <p:spPr/>
        <p:txBody>
          <a:bodyPr/>
          <a:lstStyle/>
          <a:p>
            <a:fld id="{8406A15A-D13F-4A7C-AB16-DD9251524F05}" type="slidenum">
              <a:rPr lang="en-US" smtClean="0"/>
              <a:t>25</a:t>
            </a:fld>
            <a:endParaRPr lang="en-US"/>
          </a:p>
        </p:txBody>
      </p:sp>
    </p:spTree>
    <p:extLst>
      <p:ext uri="{BB962C8B-B14F-4D97-AF65-F5344CB8AC3E}">
        <p14:creationId xmlns:p14="http://schemas.microsoft.com/office/powerpoint/2010/main" val="9467470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cstate="print">
            <a:lum/>
          </a:blip>
          <a:srcRect/>
          <a:stretch>
            <a:fillRect t="10000"/>
          </a:stretch>
        </a:blip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ctrTitle"/>
          </p:nvPr>
        </p:nvSpPr>
        <p:spPr>
          <a:xfrm>
            <a:off x="914400" y="1524000"/>
            <a:ext cx="7623175" cy="1752600"/>
          </a:xfrm>
        </p:spPr>
        <p:txBody>
          <a:bodyPr/>
          <a:lstStyle>
            <a:lvl1pPr algn="r">
              <a:defRPr sz="4200"/>
            </a:lvl1pPr>
          </a:lstStyle>
          <a:p>
            <a:r>
              <a:rPr lang="en-US" altLang="en-US" smtClean="0"/>
              <a:t>Click to edit Master title style</a:t>
            </a:r>
            <a:endParaRPr lang="en-US" altLang="en-US" dirty="0"/>
          </a:p>
        </p:txBody>
      </p:sp>
      <p:sp>
        <p:nvSpPr>
          <p:cNvPr id="158723" name="Rectangle 3"/>
          <p:cNvSpPr>
            <a:spLocks noGrp="1" noChangeArrowheads="1"/>
          </p:cNvSpPr>
          <p:nvPr>
            <p:ph type="subTitle" idx="1"/>
          </p:nvPr>
        </p:nvSpPr>
        <p:spPr>
          <a:xfrm>
            <a:off x="1981200" y="3962400"/>
            <a:ext cx="6553200" cy="1752600"/>
          </a:xfrm>
        </p:spPr>
        <p:txBody>
          <a:bodyPr/>
          <a:lstStyle>
            <a:lvl1pPr marL="0" indent="0" algn="r">
              <a:buFont typeface="Wingdings" pitchFamily="2" charset="2"/>
              <a:buNone/>
              <a:defRPr sz="3400"/>
            </a:lvl1pPr>
          </a:lstStyle>
          <a:p>
            <a:r>
              <a:rPr lang="en-US" altLang="en-US" smtClean="0"/>
              <a:t>Click to edit Master subtitle style</a:t>
            </a:r>
            <a:endParaRPr lang="en-US" altLang="en-US" dirty="0"/>
          </a:p>
        </p:txBody>
      </p:sp>
      <p:sp>
        <p:nvSpPr>
          <p:cNvPr id="158727"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base">
              <a:spcBef>
                <a:spcPct val="0"/>
              </a:spcBef>
              <a:spcAft>
                <a:spcPct val="0"/>
              </a:spcAft>
            </a:pPr>
            <a:endParaRPr lang="th-TH">
              <a:solidFill>
                <a:prstClr val="black"/>
              </a:solidFill>
              <a:latin typeface="Arial" pitchFamily="34" charset="0"/>
            </a:endParaRPr>
          </a:p>
        </p:txBody>
      </p:sp>
      <p:sp>
        <p:nvSpPr>
          <p:cNvPr id="158728"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base">
              <a:spcBef>
                <a:spcPct val="0"/>
              </a:spcBef>
              <a:spcAft>
                <a:spcPct val="0"/>
              </a:spcAft>
            </a:pPr>
            <a:endParaRPr lang="th-TH">
              <a:solidFill>
                <a:prstClr val="black"/>
              </a:solidFill>
              <a:latin typeface="Arial" pitchFamily="34" charset="0"/>
            </a:endParaRPr>
          </a:p>
        </p:txBody>
      </p:sp>
      <p:sp>
        <p:nvSpPr>
          <p:cNvPr id="9" name="Rectangle 4"/>
          <p:cNvSpPr>
            <a:spLocks noGrp="1" noChangeArrowheads="1"/>
          </p:cNvSpPr>
          <p:nvPr>
            <p:ph type="dt" sz="half" idx="2"/>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solidFill>
                  <a:prstClr val="black"/>
                </a:solidFill>
              </a:rPr>
              <a:t>Lecture 07</a:t>
            </a:r>
            <a:endParaRPr lang="en-US" altLang="en-US">
              <a:solidFill>
                <a:prstClr val="black"/>
              </a:solidFill>
            </a:endParaRPr>
          </a:p>
        </p:txBody>
      </p:sp>
      <p:sp>
        <p:nvSpPr>
          <p:cNvPr id="10" name="Rectangle 5"/>
          <p:cNvSpPr>
            <a:spLocks noGrp="1" noChangeArrowheads="1"/>
          </p:cNvSpPr>
          <p:nvPr>
            <p:ph type="ftr" sz="quarter" idx="3"/>
          </p:nvPr>
        </p:nvSpPr>
        <p:spPr>
          <a:xfrm>
            <a:off x="1928794" y="6243638"/>
            <a:ext cx="5500726" cy="457200"/>
          </a:xfrm>
          <a:prstGeom prst="rect">
            <a:avLst/>
          </a:prstGeom>
        </p:spPr>
        <p:txBody>
          <a:bodyPr/>
          <a:lstStyle>
            <a:lvl1pPr>
              <a:defRPr sz="1000">
                <a:latin typeface="Comic Sans MS" pitchFamily="66" charset="0"/>
              </a:defRPr>
            </a:lvl1pPr>
          </a:lstStyle>
          <a:p>
            <a:pPr algn="ctr"/>
            <a:r>
              <a:rPr lang="en-US" altLang="en-US" smtClean="0">
                <a:solidFill>
                  <a:prstClr val="black"/>
                </a:solidFill>
              </a:rPr>
              <a:t>CS 485 Web ApplicationDevelopment © 2015 by Y. Temtanapat</a:t>
            </a:r>
            <a:endParaRPr lang="en-US" altLang="en-US" dirty="0">
              <a:solidFill>
                <a:prstClr val="black"/>
              </a:solidFill>
            </a:endParaRPr>
          </a:p>
        </p:txBody>
      </p:sp>
      <p:sp>
        <p:nvSpPr>
          <p:cNvPr id="11" name="Rectangle 6"/>
          <p:cNvSpPr>
            <a:spLocks noGrp="1" noChangeArrowheads="1"/>
          </p:cNvSpPr>
          <p:nvPr>
            <p:ph type="sldNum" sz="quarter" idx="4"/>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solidFill>
                  <a:prstClr val="black"/>
                </a:solidFill>
              </a:rPr>
              <a:pPr/>
              <a:t>‹#›</a:t>
            </a:fld>
            <a:endParaRPr lang="en-US" altLang="en-US">
              <a:solidFill>
                <a:prstClr val="black"/>
              </a:solidFill>
            </a:endParaRPr>
          </a:p>
        </p:txBody>
      </p:sp>
      <p:sp>
        <p:nvSpPr>
          <p:cNvPr id="12" name="Line 8"/>
          <p:cNvSpPr>
            <a:spLocks noChangeShapeType="1"/>
          </p:cNvSpPr>
          <p:nvPr userDrawn="1"/>
        </p:nvSpPr>
        <p:spPr bwMode="auto">
          <a:xfrm>
            <a:off x="457200" y="6172200"/>
            <a:ext cx="8229600" cy="0"/>
          </a:xfrm>
          <a:prstGeom prst="line">
            <a:avLst/>
          </a:prstGeom>
          <a:noFill/>
          <a:ln w="19050">
            <a:solidFill>
              <a:schemeClr val="accent1"/>
            </a:solidFill>
            <a:round/>
            <a:headEnd/>
            <a:tailEnd/>
          </a:ln>
          <a:effectLst/>
        </p:spPr>
        <p:txBody>
          <a:bodyPr/>
          <a:lstStyle/>
          <a:p>
            <a:pPr fontAlgn="base">
              <a:spcBef>
                <a:spcPct val="0"/>
              </a:spcBef>
              <a:spcAft>
                <a:spcPct val="0"/>
              </a:spcAft>
              <a:defRPr/>
            </a:pPr>
            <a:endParaRPr lang="th-TH">
              <a:solidFill>
                <a:prstClr val="black"/>
              </a:solidFill>
              <a:latin typeface="Comic Sans MS" pitchFamily="66" charset="0"/>
            </a:endParaRPr>
          </a:p>
        </p:txBody>
      </p:sp>
    </p:spTree>
    <p:extLst>
      <p:ext uri="{BB962C8B-B14F-4D97-AF65-F5344CB8AC3E}">
        <p14:creationId xmlns:p14="http://schemas.microsoft.com/office/powerpoint/2010/main" val="27491905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7" name="Rectangle 4"/>
          <p:cNvSpPr>
            <a:spLocks noGrp="1" noChangeArrowheads="1"/>
          </p:cNvSpPr>
          <p:nvPr>
            <p:ph type="dt" sz="half" idx="2"/>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solidFill>
                  <a:prstClr val="black"/>
                </a:solidFill>
              </a:rPr>
              <a:t>Lecture 07</a:t>
            </a:r>
            <a:endParaRPr lang="en-US" altLang="en-US">
              <a:solidFill>
                <a:prstClr val="black"/>
              </a:solidFill>
            </a:endParaRPr>
          </a:p>
        </p:txBody>
      </p:sp>
      <p:sp>
        <p:nvSpPr>
          <p:cNvPr id="8" name="Rectangle 5"/>
          <p:cNvSpPr>
            <a:spLocks noGrp="1" noChangeArrowheads="1"/>
          </p:cNvSpPr>
          <p:nvPr>
            <p:ph type="ftr" sz="quarter" idx="3"/>
          </p:nvPr>
        </p:nvSpPr>
        <p:spPr>
          <a:xfrm>
            <a:off x="1928794" y="6243638"/>
            <a:ext cx="5500726" cy="457200"/>
          </a:xfrm>
          <a:prstGeom prst="rect">
            <a:avLst/>
          </a:prstGeom>
        </p:spPr>
        <p:txBody>
          <a:bodyPr/>
          <a:lstStyle>
            <a:lvl1pPr>
              <a:defRPr sz="1000">
                <a:latin typeface="Comic Sans MS" pitchFamily="66" charset="0"/>
              </a:defRPr>
            </a:lvl1pPr>
          </a:lstStyle>
          <a:p>
            <a:pPr algn="ctr"/>
            <a:r>
              <a:rPr lang="en-US" altLang="en-US" smtClean="0">
                <a:solidFill>
                  <a:prstClr val="black"/>
                </a:solidFill>
              </a:rPr>
              <a:t>CS 485 Web ApplicationDevelopment © 2015 by Y. Temtanapat</a:t>
            </a:r>
            <a:endParaRPr lang="en-US" altLang="en-US" dirty="0">
              <a:solidFill>
                <a:prstClr val="black"/>
              </a:solidFill>
            </a:endParaRPr>
          </a:p>
        </p:txBody>
      </p:sp>
      <p:sp>
        <p:nvSpPr>
          <p:cNvPr id="9" name="Rectangle 6"/>
          <p:cNvSpPr>
            <a:spLocks noGrp="1" noChangeArrowheads="1"/>
          </p:cNvSpPr>
          <p:nvPr>
            <p:ph type="sldNum" sz="quarter" idx="4"/>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2102470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cstate="print">
            <a:alphaModFix amt="70000"/>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th-TH"/>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7" name="Rectangle 4"/>
          <p:cNvSpPr>
            <a:spLocks noGrp="1" noChangeArrowheads="1"/>
          </p:cNvSpPr>
          <p:nvPr>
            <p:ph type="dt" sz="half" idx="2"/>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solidFill>
                  <a:prstClr val="black"/>
                </a:solidFill>
              </a:rPr>
              <a:t>Lecture 07</a:t>
            </a:r>
            <a:endParaRPr lang="en-US" altLang="en-US">
              <a:solidFill>
                <a:prstClr val="black"/>
              </a:solidFill>
            </a:endParaRPr>
          </a:p>
        </p:txBody>
      </p:sp>
      <p:sp>
        <p:nvSpPr>
          <p:cNvPr id="8" name="Rectangle 5"/>
          <p:cNvSpPr>
            <a:spLocks noGrp="1" noChangeArrowheads="1"/>
          </p:cNvSpPr>
          <p:nvPr>
            <p:ph type="ftr" sz="quarter" idx="3"/>
          </p:nvPr>
        </p:nvSpPr>
        <p:spPr>
          <a:xfrm>
            <a:off x="1928794" y="6243638"/>
            <a:ext cx="5500726" cy="457200"/>
          </a:xfrm>
          <a:prstGeom prst="rect">
            <a:avLst/>
          </a:prstGeom>
        </p:spPr>
        <p:txBody>
          <a:bodyPr/>
          <a:lstStyle>
            <a:lvl1pPr>
              <a:defRPr sz="1000">
                <a:latin typeface="Comic Sans MS" pitchFamily="66" charset="0"/>
              </a:defRPr>
            </a:lvl1pPr>
          </a:lstStyle>
          <a:p>
            <a:pPr algn="ctr"/>
            <a:r>
              <a:rPr lang="en-US" altLang="en-US" smtClean="0">
                <a:solidFill>
                  <a:prstClr val="black"/>
                </a:solidFill>
              </a:rPr>
              <a:t>CS 485 Web ApplicationDevelopment © 2015 by Y. Temtanapat</a:t>
            </a:r>
            <a:endParaRPr lang="en-US" altLang="en-US" dirty="0">
              <a:solidFill>
                <a:prstClr val="black"/>
              </a:solidFill>
            </a:endParaRPr>
          </a:p>
        </p:txBody>
      </p:sp>
      <p:sp>
        <p:nvSpPr>
          <p:cNvPr id="9" name="Rectangle 6"/>
          <p:cNvSpPr>
            <a:spLocks noGrp="1" noChangeArrowheads="1"/>
          </p:cNvSpPr>
          <p:nvPr>
            <p:ph type="sldNum" sz="quarter" idx="4"/>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1302390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33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33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18"/>
          <p:cNvSpPr>
            <a:spLocks noGrp="1" noChangeArrowheads="1"/>
          </p:cNvSpPr>
          <p:nvPr>
            <p:ph type="sldNum" sz="quarter" idx="10"/>
          </p:nvPr>
        </p:nvSpPr>
        <p:spPr>
          <a:ln/>
        </p:spPr>
        <p:txBody>
          <a:bodyPr/>
          <a:lstStyle>
            <a:lvl1pPr>
              <a:defRPr/>
            </a:lvl1pPr>
          </a:lstStyle>
          <a:p>
            <a:pPr>
              <a:defRPr/>
            </a:pPr>
            <a:fld id="{4D6651C1-0D9C-4058-BC7B-D21ED890B6DF}" type="slidenum">
              <a:rPr lang="en-US">
                <a:solidFill>
                  <a:prstClr val="black"/>
                </a:solidFill>
              </a:rPr>
              <a:pPr>
                <a:defRPr/>
              </a:pPr>
              <a:t>‹#›</a:t>
            </a:fld>
            <a:endParaRPr lang="en-US">
              <a:solidFill>
                <a:prstClr val="black"/>
              </a:solidFill>
            </a:endParaRPr>
          </a:p>
        </p:txBody>
      </p:sp>
      <p:sp>
        <p:nvSpPr>
          <p:cNvPr id="6" name="Rectangle 219"/>
          <p:cNvSpPr>
            <a:spLocks noGrp="1" noChangeArrowheads="1"/>
          </p:cNvSpPr>
          <p:nvPr>
            <p:ph type="dt" sz="half" idx="11"/>
          </p:nvPr>
        </p:nvSpPr>
        <p:spPr>
          <a:ln/>
        </p:spPr>
        <p:txBody>
          <a:bodyPr/>
          <a:lstStyle>
            <a:lvl1pPr>
              <a:defRPr/>
            </a:lvl1pPr>
          </a:lstStyle>
          <a:p>
            <a:pPr>
              <a:defRPr/>
            </a:pPr>
            <a:r>
              <a:rPr lang="en-US" smtClean="0">
                <a:solidFill>
                  <a:prstClr val="black"/>
                </a:solidFill>
              </a:rPr>
              <a:t>Lecture 07</a:t>
            </a:r>
            <a:endParaRPr lang="en-US">
              <a:solidFill>
                <a:prstClr val="black"/>
              </a:solidFill>
            </a:endParaRPr>
          </a:p>
        </p:txBody>
      </p:sp>
      <p:sp>
        <p:nvSpPr>
          <p:cNvPr id="7" name="Rectangle 220"/>
          <p:cNvSpPr>
            <a:spLocks noGrp="1" noChangeArrowheads="1"/>
          </p:cNvSpPr>
          <p:nvPr>
            <p:ph type="ftr" sz="quarter" idx="12"/>
          </p:nvPr>
        </p:nvSpPr>
        <p:spPr>
          <a:ln/>
        </p:spPr>
        <p:txBody>
          <a:bodyPr/>
          <a:lstStyle>
            <a:lvl1pPr>
              <a:defRPr/>
            </a:lvl1pPr>
          </a:lstStyle>
          <a:p>
            <a:pPr>
              <a:defRPr/>
            </a:pPr>
            <a:r>
              <a:rPr lang="en-US" smtClean="0">
                <a:solidFill>
                  <a:prstClr val="black"/>
                </a:solidFill>
              </a:rPr>
              <a:t>CS 485 Web ApplicationDevelopment © 2015 by Y. Temtanapat</a:t>
            </a:r>
            <a:endParaRPr lang="en-US">
              <a:solidFill>
                <a:prstClr val="black"/>
              </a:solidFill>
            </a:endParaRPr>
          </a:p>
        </p:txBody>
      </p:sp>
    </p:spTree>
    <p:extLst>
      <p:ext uri="{BB962C8B-B14F-4D97-AF65-F5344CB8AC3E}">
        <p14:creationId xmlns:p14="http://schemas.microsoft.com/office/powerpoint/2010/main" val="2035917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7" name="Rectangle 4"/>
          <p:cNvSpPr>
            <a:spLocks noGrp="1" noChangeArrowheads="1"/>
          </p:cNvSpPr>
          <p:nvPr>
            <p:ph type="dt" sz="half" idx="2"/>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solidFill>
                  <a:prstClr val="black"/>
                </a:solidFill>
              </a:rPr>
              <a:t>Lecture 07</a:t>
            </a:r>
            <a:endParaRPr lang="en-US" altLang="en-US">
              <a:solidFill>
                <a:prstClr val="black"/>
              </a:solidFill>
            </a:endParaRPr>
          </a:p>
        </p:txBody>
      </p:sp>
      <p:sp>
        <p:nvSpPr>
          <p:cNvPr id="8" name="Rectangle 5"/>
          <p:cNvSpPr>
            <a:spLocks noGrp="1" noChangeArrowheads="1"/>
          </p:cNvSpPr>
          <p:nvPr>
            <p:ph type="ftr" sz="quarter" idx="3"/>
          </p:nvPr>
        </p:nvSpPr>
        <p:spPr>
          <a:xfrm>
            <a:off x="1928794" y="6243638"/>
            <a:ext cx="5500726" cy="457200"/>
          </a:xfrm>
          <a:prstGeom prst="rect">
            <a:avLst/>
          </a:prstGeom>
        </p:spPr>
        <p:txBody>
          <a:bodyPr/>
          <a:lstStyle>
            <a:lvl1pPr algn="ctr">
              <a:defRPr sz="1000">
                <a:latin typeface="Comic Sans MS" pitchFamily="66" charset="0"/>
              </a:defRPr>
            </a:lvl1p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9" name="Rectangle 6"/>
          <p:cNvSpPr>
            <a:spLocks noGrp="1" noChangeArrowheads="1"/>
          </p:cNvSpPr>
          <p:nvPr>
            <p:ph type="sldNum" sz="quarter" idx="4"/>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971345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th-T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7" name="Rectangle 4"/>
          <p:cNvSpPr>
            <a:spLocks noGrp="1" noChangeArrowheads="1"/>
          </p:cNvSpPr>
          <p:nvPr>
            <p:ph type="dt" sz="half" idx="2"/>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solidFill>
                  <a:prstClr val="black"/>
                </a:solidFill>
              </a:rPr>
              <a:t>Lecture 07</a:t>
            </a:r>
            <a:endParaRPr lang="en-US" altLang="en-US">
              <a:solidFill>
                <a:prstClr val="black"/>
              </a:solidFill>
            </a:endParaRPr>
          </a:p>
        </p:txBody>
      </p:sp>
      <p:sp>
        <p:nvSpPr>
          <p:cNvPr id="8" name="Rectangle 5"/>
          <p:cNvSpPr>
            <a:spLocks noGrp="1" noChangeArrowheads="1"/>
          </p:cNvSpPr>
          <p:nvPr>
            <p:ph type="ftr" sz="quarter" idx="3"/>
          </p:nvPr>
        </p:nvSpPr>
        <p:spPr>
          <a:xfrm>
            <a:off x="1928794" y="6243638"/>
            <a:ext cx="5500726" cy="457200"/>
          </a:xfrm>
          <a:prstGeom prst="rect">
            <a:avLst/>
          </a:prstGeom>
        </p:spPr>
        <p:txBody>
          <a:bodyPr/>
          <a:lstStyle>
            <a:lvl1pPr algn="ctr">
              <a:defRPr sz="1000">
                <a:latin typeface="Comic Sans MS" pitchFamily="66" charset="0"/>
              </a:defRPr>
            </a:lvl1p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9" name="Rectangle 6"/>
          <p:cNvSpPr>
            <a:spLocks noGrp="1" noChangeArrowheads="1"/>
          </p:cNvSpPr>
          <p:nvPr>
            <p:ph type="sldNum" sz="quarter" idx="4"/>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3518258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8" name="Rectangle 4"/>
          <p:cNvSpPr>
            <a:spLocks noGrp="1" noChangeArrowheads="1"/>
          </p:cNvSpPr>
          <p:nvPr>
            <p:ph type="dt" sz="half" idx="10"/>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solidFill>
                  <a:prstClr val="black"/>
                </a:solidFill>
              </a:rPr>
              <a:t>Lecture 07</a:t>
            </a:r>
            <a:endParaRPr lang="en-US" altLang="en-US">
              <a:solidFill>
                <a:prstClr val="black"/>
              </a:solidFill>
            </a:endParaRPr>
          </a:p>
        </p:txBody>
      </p:sp>
      <p:sp>
        <p:nvSpPr>
          <p:cNvPr id="9" name="Rectangle 5"/>
          <p:cNvSpPr>
            <a:spLocks noGrp="1" noChangeArrowheads="1"/>
          </p:cNvSpPr>
          <p:nvPr>
            <p:ph type="ftr" sz="quarter" idx="3"/>
          </p:nvPr>
        </p:nvSpPr>
        <p:spPr>
          <a:xfrm>
            <a:off x="1928794" y="6243638"/>
            <a:ext cx="5500726" cy="457200"/>
          </a:xfrm>
          <a:prstGeom prst="rect">
            <a:avLst/>
          </a:prstGeom>
        </p:spPr>
        <p:txBody>
          <a:bodyPr/>
          <a:lstStyle>
            <a:lvl1pPr algn="ctr">
              <a:defRPr sz="1000">
                <a:latin typeface="Comic Sans MS" pitchFamily="66" charset="0"/>
              </a:defRPr>
            </a:lvl1p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10" name="Rectangle 6"/>
          <p:cNvSpPr>
            <a:spLocks noGrp="1" noChangeArrowheads="1"/>
          </p:cNvSpPr>
          <p:nvPr>
            <p:ph type="sldNum" sz="quarter" idx="4"/>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612854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th-T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10" name="Rectangle 4"/>
          <p:cNvSpPr>
            <a:spLocks noGrp="1" noChangeArrowheads="1"/>
          </p:cNvSpPr>
          <p:nvPr>
            <p:ph type="dt" sz="half" idx="10"/>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solidFill>
                  <a:prstClr val="black"/>
                </a:solidFill>
              </a:rPr>
              <a:t>Lecture 07</a:t>
            </a:r>
            <a:endParaRPr lang="en-US" altLang="en-US">
              <a:solidFill>
                <a:prstClr val="black"/>
              </a:solidFill>
            </a:endParaRPr>
          </a:p>
        </p:txBody>
      </p:sp>
      <p:sp>
        <p:nvSpPr>
          <p:cNvPr id="11" name="Rectangle 5"/>
          <p:cNvSpPr>
            <a:spLocks noGrp="1" noChangeArrowheads="1"/>
          </p:cNvSpPr>
          <p:nvPr>
            <p:ph type="ftr" sz="quarter" idx="11"/>
          </p:nvPr>
        </p:nvSpPr>
        <p:spPr>
          <a:xfrm>
            <a:off x="1928794" y="6243638"/>
            <a:ext cx="5500726" cy="457200"/>
          </a:xfrm>
          <a:prstGeom prst="rect">
            <a:avLst/>
          </a:prstGeom>
        </p:spPr>
        <p:txBody>
          <a:bodyPr/>
          <a:lstStyle>
            <a:lvl1pPr algn="ctr">
              <a:defRPr sz="1000">
                <a:latin typeface="Comic Sans MS" pitchFamily="66" charset="0"/>
              </a:defRPr>
            </a:lvl1p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12" name="Rectangle 6"/>
          <p:cNvSpPr>
            <a:spLocks noGrp="1" noChangeArrowheads="1"/>
          </p:cNvSpPr>
          <p:nvPr>
            <p:ph type="sldNum" sz="quarter" idx="12"/>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2779260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6" name="Rectangle 4"/>
          <p:cNvSpPr>
            <a:spLocks noGrp="1" noChangeArrowheads="1"/>
          </p:cNvSpPr>
          <p:nvPr>
            <p:ph type="dt" sz="half" idx="2"/>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solidFill>
                  <a:prstClr val="black"/>
                </a:solidFill>
              </a:rPr>
              <a:t>Lecture 07</a:t>
            </a:r>
            <a:endParaRPr lang="en-US" altLang="en-US">
              <a:solidFill>
                <a:prstClr val="black"/>
              </a:solidFill>
            </a:endParaRPr>
          </a:p>
        </p:txBody>
      </p:sp>
      <p:sp>
        <p:nvSpPr>
          <p:cNvPr id="7" name="Rectangle 5"/>
          <p:cNvSpPr>
            <a:spLocks noGrp="1" noChangeArrowheads="1"/>
          </p:cNvSpPr>
          <p:nvPr>
            <p:ph type="ftr" sz="quarter" idx="3"/>
          </p:nvPr>
        </p:nvSpPr>
        <p:spPr>
          <a:xfrm>
            <a:off x="1928794" y="6243638"/>
            <a:ext cx="5500726" cy="457200"/>
          </a:xfrm>
          <a:prstGeom prst="rect">
            <a:avLst/>
          </a:prstGeom>
        </p:spPr>
        <p:txBody>
          <a:bodyPr/>
          <a:lstStyle>
            <a:lvl1pPr algn="ctr">
              <a:defRPr sz="1000">
                <a:latin typeface="Comic Sans MS" pitchFamily="66" charset="0"/>
              </a:defRPr>
            </a:lvl1p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8" name="Rectangle 6"/>
          <p:cNvSpPr>
            <a:spLocks noGrp="1" noChangeArrowheads="1"/>
          </p:cNvSpPr>
          <p:nvPr>
            <p:ph type="sldNum" sz="quarter" idx="4"/>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1043908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noChangeArrowheads="1"/>
          </p:cNvSpPr>
          <p:nvPr>
            <p:ph type="dt" sz="half" idx="2"/>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solidFill>
                  <a:prstClr val="black"/>
                </a:solidFill>
              </a:rPr>
              <a:t>Lecture 07</a:t>
            </a:r>
            <a:endParaRPr lang="en-US" altLang="en-US">
              <a:solidFill>
                <a:prstClr val="black"/>
              </a:solidFill>
            </a:endParaRPr>
          </a:p>
        </p:txBody>
      </p:sp>
      <p:sp>
        <p:nvSpPr>
          <p:cNvPr id="6" name="Footer Placeholder 5"/>
          <p:cNvSpPr>
            <a:spLocks noGrp="1" noChangeArrowheads="1"/>
          </p:cNvSpPr>
          <p:nvPr>
            <p:ph type="ftr" sz="quarter" idx="3"/>
          </p:nvPr>
        </p:nvSpPr>
        <p:spPr>
          <a:xfrm>
            <a:off x="1928794" y="6243638"/>
            <a:ext cx="5500726" cy="457200"/>
          </a:xfrm>
          <a:prstGeom prst="rect">
            <a:avLst/>
          </a:prstGeom>
        </p:spPr>
        <p:txBody>
          <a:bodyPr/>
          <a:lstStyle>
            <a:lvl1pPr algn="ctr">
              <a:defRPr sz="1000">
                <a:latin typeface="Comic Sans MS" pitchFamily="66" charset="0"/>
              </a:defRPr>
            </a:lvl1p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7" name="Slide Number Placeholder 6"/>
          <p:cNvSpPr>
            <a:spLocks noGrp="1" noChangeArrowheads="1"/>
          </p:cNvSpPr>
          <p:nvPr>
            <p:ph type="sldNum" sz="quarter" idx="4"/>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1166871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h-T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Rectangle 4"/>
          <p:cNvSpPr>
            <a:spLocks noGrp="1" noChangeArrowheads="1"/>
          </p:cNvSpPr>
          <p:nvPr>
            <p:ph type="dt" sz="half" idx="10"/>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solidFill>
                  <a:prstClr val="black"/>
                </a:solidFill>
              </a:rPr>
              <a:t>Lecture 07</a:t>
            </a:r>
            <a:endParaRPr lang="en-US" altLang="en-US">
              <a:solidFill>
                <a:prstClr val="black"/>
              </a:solidFill>
            </a:endParaRPr>
          </a:p>
        </p:txBody>
      </p:sp>
      <p:sp>
        <p:nvSpPr>
          <p:cNvPr id="9" name="Rectangle 5"/>
          <p:cNvSpPr>
            <a:spLocks noGrp="1" noChangeArrowheads="1"/>
          </p:cNvSpPr>
          <p:nvPr>
            <p:ph type="ftr" sz="quarter" idx="3"/>
          </p:nvPr>
        </p:nvSpPr>
        <p:spPr>
          <a:xfrm>
            <a:off x="1928794" y="6243638"/>
            <a:ext cx="5500726" cy="457200"/>
          </a:xfrm>
          <a:prstGeom prst="rect">
            <a:avLst/>
          </a:prstGeom>
        </p:spPr>
        <p:txBody>
          <a:bodyPr/>
          <a:lstStyle>
            <a:lvl1pPr algn="ctr">
              <a:defRPr sz="1000">
                <a:latin typeface="Comic Sans MS" pitchFamily="66" charset="0"/>
              </a:defRPr>
            </a:lvl1p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10" name="Rectangle 6"/>
          <p:cNvSpPr>
            <a:spLocks noGrp="1" noChangeArrowheads="1"/>
          </p:cNvSpPr>
          <p:nvPr>
            <p:ph type="sldNum" sz="quarter" idx="4"/>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365456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h-T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th-T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Rectangle 4"/>
          <p:cNvSpPr>
            <a:spLocks noGrp="1" noChangeArrowheads="1"/>
          </p:cNvSpPr>
          <p:nvPr>
            <p:ph type="dt" sz="half" idx="10"/>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solidFill>
                  <a:prstClr val="black"/>
                </a:solidFill>
              </a:rPr>
              <a:t>Lecture 07</a:t>
            </a:r>
            <a:endParaRPr lang="en-US" altLang="en-US">
              <a:solidFill>
                <a:prstClr val="black"/>
              </a:solidFill>
            </a:endParaRPr>
          </a:p>
        </p:txBody>
      </p:sp>
      <p:sp>
        <p:nvSpPr>
          <p:cNvPr id="9" name="Rectangle 5"/>
          <p:cNvSpPr>
            <a:spLocks noGrp="1" noChangeArrowheads="1"/>
          </p:cNvSpPr>
          <p:nvPr>
            <p:ph type="ftr" sz="quarter" idx="3"/>
          </p:nvPr>
        </p:nvSpPr>
        <p:spPr>
          <a:xfrm>
            <a:off x="1928794" y="6243638"/>
            <a:ext cx="5500726" cy="457200"/>
          </a:xfrm>
          <a:prstGeom prst="rect">
            <a:avLst/>
          </a:prstGeom>
        </p:spPr>
        <p:txBody>
          <a:bodyPr/>
          <a:lstStyle>
            <a:lvl1pPr algn="ctr">
              <a:defRPr sz="1000">
                <a:latin typeface="Comic Sans MS" pitchFamily="66" charset="0"/>
              </a:defRPr>
            </a:lvl1p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10" name="Rectangle 6"/>
          <p:cNvSpPr>
            <a:spLocks noGrp="1" noChangeArrowheads="1"/>
          </p:cNvSpPr>
          <p:nvPr>
            <p:ph type="sldNum" sz="quarter" idx="4"/>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18047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alphaModFix amt="70000"/>
            <a:lum/>
          </a:blip>
          <a:srcRect/>
          <a:stretch>
            <a:fillRect/>
          </a:stretch>
        </a:blip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576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57703"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base">
              <a:spcBef>
                <a:spcPct val="0"/>
              </a:spcBef>
              <a:spcAft>
                <a:spcPct val="0"/>
              </a:spcAft>
            </a:pPr>
            <a:endParaRPr lang="th-TH">
              <a:solidFill>
                <a:prstClr val="black"/>
              </a:solidFill>
              <a:latin typeface="Arial" pitchFamily="34" charset="0"/>
            </a:endParaRPr>
          </a:p>
        </p:txBody>
      </p:sp>
      <p:sp>
        <p:nvSpPr>
          <p:cNvPr id="9" name="Rectangle 4"/>
          <p:cNvSpPr>
            <a:spLocks noGrp="1" noChangeArrowheads="1"/>
          </p:cNvSpPr>
          <p:nvPr>
            <p:ph type="dt" sz="half" idx="2"/>
          </p:nvPr>
        </p:nvSpPr>
        <p:spPr>
          <a:xfrm>
            <a:off x="457200" y="6243638"/>
            <a:ext cx="1471594" cy="457200"/>
          </a:xfrm>
          <a:prstGeom prst="rect">
            <a:avLst/>
          </a:prstGeom>
        </p:spPr>
        <p:txBody>
          <a:bodyPr/>
          <a:lstStyle>
            <a:lvl1pPr>
              <a:defRPr sz="1000">
                <a:latin typeface="Comic Sans MS" pitchFamily="66" charset="0"/>
              </a:defRPr>
            </a:lvl1pPr>
          </a:lstStyle>
          <a:p>
            <a:pPr fontAlgn="base">
              <a:spcBef>
                <a:spcPct val="0"/>
              </a:spcBef>
              <a:spcAft>
                <a:spcPct val="0"/>
              </a:spcAft>
            </a:pPr>
            <a:r>
              <a:rPr lang="en-US" smtClean="0">
                <a:solidFill>
                  <a:prstClr val="black"/>
                </a:solidFill>
                <a:cs typeface="Arial" pitchFamily="34" charset="0"/>
              </a:rPr>
              <a:t>Lecture 07</a:t>
            </a:r>
            <a:endParaRPr lang="en-US" altLang="en-US">
              <a:solidFill>
                <a:prstClr val="black"/>
              </a:solidFill>
              <a:cs typeface="Arial" pitchFamily="34" charset="0"/>
            </a:endParaRPr>
          </a:p>
        </p:txBody>
      </p:sp>
      <p:sp>
        <p:nvSpPr>
          <p:cNvPr id="10" name="Rectangle 5"/>
          <p:cNvSpPr>
            <a:spLocks noGrp="1" noChangeArrowheads="1"/>
          </p:cNvSpPr>
          <p:nvPr>
            <p:ph type="ftr" sz="quarter" idx="3"/>
          </p:nvPr>
        </p:nvSpPr>
        <p:spPr>
          <a:xfrm>
            <a:off x="1928794" y="6243638"/>
            <a:ext cx="5500726" cy="457200"/>
          </a:xfrm>
          <a:prstGeom prst="rect">
            <a:avLst/>
          </a:prstGeom>
        </p:spPr>
        <p:txBody>
          <a:bodyPr/>
          <a:lstStyle>
            <a:lvl1pPr>
              <a:defRPr sz="1000">
                <a:latin typeface="Comic Sans MS" pitchFamily="66" charset="0"/>
              </a:defRPr>
            </a:lvl1pPr>
          </a:lstStyle>
          <a:p>
            <a:pPr fontAlgn="base">
              <a:spcBef>
                <a:spcPct val="0"/>
              </a:spcBef>
              <a:spcAft>
                <a:spcPct val="0"/>
              </a:spcAft>
            </a:pPr>
            <a:r>
              <a:rPr lang="en-US" altLang="en-US" smtClean="0">
                <a:solidFill>
                  <a:prstClr val="black"/>
                </a:solidFill>
                <a:cs typeface="Arial" pitchFamily="34" charset="0"/>
              </a:rPr>
              <a:t>CS 485 Web ApplicationDevelopment © 2015 by Y. Temtanapat</a:t>
            </a:r>
            <a:endParaRPr lang="en-US" altLang="en-US" dirty="0">
              <a:solidFill>
                <a:prstClr val="black"/>
              </a:solidFill>
              <a:cs typeface="Arial" pitchFamily="34" charset="0"/>
            </a:endParaRPr>
          </a:p>
        </p:txBody>
      </p:sp>
      <p:sp>
        <p:nvSpPr>
          <p:cNvPr id="11" name="Rectangle 6"/>
          <p:cNvSpPr>
            <a:spLocks noGrp="1" noChangeArrowheads="1"/>
          </p:cNvSpPr>
          <p:nvPr>
            <p:ph type="sldNum" sz="quarter" idx="4"/>
          </p:nvPr>
        </p:nvSpPr>
        <p:spPr>
          <a:xfrm>
            <a:off x="7429520" y="6243638"/>
            <a:ext cx="1257280" cy="457200"/>
          </a:xfrm>
          <a:prstGeom prst="rect">
            <a:avLst/>
          </a:prstGeom>
        </p:spPr>
        <p:txBody>
          <a:bodyPr/>
          <a:lstStyle>
            <a:lvl1pPr algn="r">
              <a:defRPr sz="1000">
                <a:latin typeface="Comic Sans MS" pitchFamily="66" charset="0"/>
              </a:defRPr>
            </a:lvl1pPr>
          </a:lstStyle>
          <a:p>
            <a:pPr fontAlgn="base">
              <a:spcBef>
                <a:spcPct val="0"/>
              </a:spcBef>
              <a:spcAft>
                <a:spcPct val="0"/>
              </a:spcAft>
            </a:pPr>
            <a:fld id="{10C32822-D98A-4A8C-A794-852463787CBE}" type="slidenum">
              <a:rPr lang="en-US" altLang="en-US" smtClean="0">
                <a:solidFill>
                  <a:prstClr val="black"/>
                </a:solidFill>
                <a:cs typeface="Arial" pitchFamily="34" charset="0"/>
              </a:rPr>
              <a:pPr fontAlgn="base">
                <a:spcBef>
                  <a:spcPct val="0"/>
                </a:spcBef>
                <a:spcAft>
                  <a:spcPct val="0"/>
                </a:spcAft>
              </a:pPr>
              <a:t>‹#›</a:t>
            </a:fld>
            <a:endParaRPr lang="en-US" altLang="en-US">
              <a:solidFill>
                <a:prstClr val="black"/>
              </a:solidFill>
              <a:cs typeface="Arial" pitchFamily="34" charset="0"/>
            </a:endParaRPr>
          </a:p>
        </p:txBody>
      </p:sp>
      <p:sp>
        <p:nvSpPr>
          <p:cNvPr id="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base">
              <a:spcBef>
                <a:spcPct val="0"/>
              </a:spcBef>
              <a:spcAft>
                <a:spcPct val="0"/>
              </a:spcAft>
              <a:defRPr/>
            </a:pPr>
            <a:endParaRPr lang="th-TH">
              <a:solidFill>
                <a:prstClr val="black"/>
              </a:solidFill>
              <a:latin typeface="Comic Sans MS" pitchFamily="66" charset="0"/>
            </a:endParaRPr>
          </a:p>
        </p:txBody>
      </p:sp>
    </p:spTree>
    <p:extLst>
      <p:ext uri="{BB962C8B-B14F-4D97-AF65-F5344CB8AC3E}">
        <p14:creationId xmlns:p14="http://schemas.microsoft.com/office/powerpoint/2010/main" val="40292750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hf hdr="0"/>
  <p:txStyles>
    <p:titleStyle>
      <a:lvl1pPr algn="l" rtl="0" eaLnBrk="1" fontAlgn="base" hangingPunct="1">
        <a:spcBef>
          <a:spcPct val="0"/>
        </a:spcBef>
        <a:spcAft>
          <a:spcPct val="0"/>
        </a:spcAft>
        <a:defRPr sz="40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Angsana New" pitchFamily="18" charset="-34"/>
          <a:cs typeface="Angsana New" pitchFamily="18" charset="-34"/>
        </a:defRPr>
      </a:lvl2pPr>
      <a:lvl3pPr algn="l" rtl="0" eaLnBrk="1" fontAlgn="base" hangingPunct="1">
        <a:spcBef>
          <a:spcPct val="0"/>
        </a:spcBef>
        <a:spcAft>
          <a:spcPct val="0"/>
        </a:spcAft>
        <a:defRPr sz="4000">
          <a:solidFill>
            <a:schemeClr val="tx2"/>
          </a:solidFill>
          <a:latin typeface="Angsana New" pitchFamily="18" charset="-34"/>
          <a:cs typeface="Angsana New" pitchFamily="18" charset="-34"/>
        </a:defRPr>
      </a:lvl3pPr>
      <a:lvl4pPr algn="l" rtl="0" eaLnBrk="1" fontAlgn="base" hangingPunct="1">
        <a:spcBef>
          <a:spcPct val="0"/>
        </a:spcBef>
        <a:spcAft>
          <a:spcPct val="0"/>
        </a:spcAft>
        <a:defRPr sz="4000">
          <a:solidFill>
            <a:schemeClr val="tx2"/>
          </a:solidFill>
          <a:latin typeface="Angsana New" pitchFamily="18" charset="-34"/>
          <a:cs typeface="Angsana New" pitchFamily="18" charset="-34"/>
        </a:defRPr>
      </a:lvl4pPr>
      <a:lvl5pPr algn="l" rtl="0" eaLnBrk="1" fontAlgn="base" hangingPunct="1">
        <a:spcBef>
          <a:spcPct val="0"/>
        </a:spcBef>
        <a:spcAft>
          <a:spcPct val="0"/>
        </a:spcAft>
        <a:defRPr sz="4000">
          <a:solidFill>
            <a:schemeClr val="tx2"/>
          </a:solidFill>
          <a:latin typeface="Angsana New" pitchFamily="18" charset="-34"/>
          <a:cs typeface="Angsana New" pitchFamily="18" charset="-34"/>
        </a:defRPr>
      </a:lvl5pPr>
      <a:lvl6pPr marL="457200" algn="l" rtl="0" eaLnBrk="1" fontAlgn="base" hangingPunct="1">
        <a:spcBef>
          <a:spcPct val="0"/>
        </a:spcBef>
        <a:spcAft>
          <a:spcPct val="0"/>
        </a:spcAft>
        <a:defRPr sz="4000">
          <a:solidFill>
            <a:schemeClr val="tx2"/>
          </a:solidFill>
          <a:latin typeface="Angsana New" pitchFamily="18" charset="-34"/>
          <a:cs typeface="Angsana New" pitchFamily="18" charset="-34"/>
        </a:defRPr>
      </a:lvl6pPr>
      <a:lvl7pPr marL="914400" algn="l" rtl="0" eaLnBrk="1" fontAlgn="base" hangingPunct="1">
        <a:spcBef>
          <a:spcPct val="0"/>
        </a:spcBef>
        <a:spcAft>
          <a:spcPct val="0"/>
        </a:spcAft>
        <a:defRPr sz="4000">
          <a:solidFill>
            <a:schemeClr val="tx2"/>
          </a:solidFill>
          <a:latin typeface="Angsana New" pitchFamily="18" charset="-34"/>
          <a:cs typeface="Angsana New" pitchFamily="18" charset="-34"/>
        </a:defRPr>
      </a:lvl7pPr>
      <a:lvl8pPr marL="1371600" algn="l" rtl="0" eaLnBrk="1" fontAlgn="base" hangingPunct="1">
        <a:spcBef>
          <a:spcPct val="0"/>
        </a:spcBef>
        <a:spcAft>
          <a:spcPct val="0"/>
        </a:spcAft>
        <a:defRPr sz="4000">
          <a:solidFill>
            <a:schemeClr val="tx2"/>
          </a:solidFill>
          <a:latin typeface="Angsana New" pitchFamily="18" charset="-34"/>
          <a:cs typeface="Angsana New" pitchFamily="18" charset="-34"/>
        </a:defRPr>
      </a:lvl8pPr>
      <a:lvl9pPr marL="1828800" algn="l" rtl="0" eaLnBrk="1" fontAlgn="base" hangingPunct="1">
        <a:spcBef>
          <a:spcPct val="0"/>
        </a:spcBef>
        <a:spcAft>
          <a:spcPct val="0"/>
        </a:spcAft>
        <a:defRPr sz="4000">
          <a:solidFill>
            <a:schemeClr val="tx2"/>
          </a:solidFill>
          <a:latin typeface="Angsana New" pitchFamily="18" charset="-34"/>
          <a:cs typeface="Angsana New" pitchFamily="18" charset="-34"/>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2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800">
          <a:solidFill>
            <a:schemeClr val="tx1"/>
          </a:solidFill>
          <a:latin typeface="+mn-lt"/>
          <a:cs typeface="+mn-cs"/>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400">
          <a:solidFill>
            <a:schemeClr val="tx1"/>
          </a:solidFill>
          <a:latin typeface="+mn-lt"/>
          <a:cs typeface="+mn-cs"/>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200">
          <a:solidFill>
            <a:schemeClr val="tx1"/>
          </a:solidFill>
          <a:latin typeface="+mn-lt"/>
          <a:cs typeface="+mn-cs"/>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200">
          <a:solidFill>
            <a:schemeClr val="tx1"/>
          </a:solidFill>
          <a:latin typeface="+mn-lt"/>
          <a:cs typeface="+mn-cs"/>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200">
          <a:solidFill>
            <a:schemeClr val="tx1"/>
          </a:solidFill>
          <a:latin typeface="+mn-lt"/>
          <a:cs typeface="+mn-cs"/>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200">
          <a:solidFill>
            <a:schemeClr val="tx1"/>
          </a:solidFill>
          <a:latin typeface="+mn-lt"/>
          <a:cs typeface="+mn-cs"/>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200">
          <a:solidFill>
            <a:schemeClr val="tx1"/>
          </a:solidFill>
          <a:latin typeface="+mn-lt"/>
          <a:cs typeface="+mn-cs"/>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200">
          <a:solidFill>
            <a:schemeClr val="tx1"/>
          </a:solidFill>
          <a:latin typeface="+mn-lt"/>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localhost:300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Browser </a:t>
            </a:r>
            <a:r>
              <a:rPr lang="th-TH" dirty="0" smtClean="0"/>
              <a:t>และ </a:t>
            </a:r>
            <a:r>
              <a:rPr lang="en-US" dirty="0" smtClean="0"/>
              <a:t>DOM Objects</a:t>
            </a:r>
            <a:endParaRPr lang="th-TH" dirty="0"/>
          </a:p>
        </p:txBody>
      </p:sp>
      <p:sp>
        <p:nvSpPr>
          <p:cNvPr id="9" name="Text Placeholder 8"/>
          <p:cNvSpPr>
            <a:spLocks noGrp="1"/>
          </p:cNvSpPr>
          <p:nvPr>
            <p:ph type="body" idx="1"/>
          </p:nvPr>
        </p:nvSpPr>
        <p:spPr/>
        <p:txBody>
          <a:bodyPr/>
          <a:lstStyle/>
          <a:p>
            <a:endParaRPr lang="th-TH" dirty="0"/>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1</a:t>
            </a:fld>
            <a:endParaRPr lang="en-US" altLang="en-US">
              <a:solidFill>
                <a:prstClr val="black"/>
              </a:solidFill>
            </a:endParaRPr>
          </a:p>
        </p:txBody>
      </p:sp>
    </p:spTree>
    <p:extLst>
      <p:ext uri="{BB962C8B-B14F-4D97-AF65-F5344CB8AC3E}">
        <p14:creationId xmlns:p14="http://schemas.microsoft.com/office/powerpoint/2010/main" val="3517140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Properties</a:t>
            </a:r>
            <a:br>
              <a:rPr lang="en-US" dirty="0" smtClean="0"/>
            </a:br>
            <a:endParaRPr lang="th-TH" dirty="0"/>
          </a:p>
        </p:txBody>
      </p:sp>
      <p:sp>
        <p:nvSpPr>
          <p:cNvPr id="3" name="Content Placeholder 2"/>
          <p:cNvSpPr>
            <a:spLocks noGrp="1"/>
          </p:cNvSpPr>
          <p:nvPr>
            <p:ph idx="1"/>
          </p:nvPr>
        </p:nvSpPr>
        <p:spPr/>
        <p:txBody>
          <a:bodyPr>
            <a:normAutofit fontScale="85000" lnSpcReduction="20000"/>
          </a:bodyPr>
          <a:lstStyle/>
          <a:p>
            <a:r>
              <a:rPr lang="en-US" b="1" dirty="0">
                <a:solidFill>
                  <a:schemeClr val="accent6">
                    <a:lumMod val="75000"/>
                  </a:schemeClr>
                </a:solidFill>
              </a:rPr>
              <a:t>body</a:t>
            </a:r>
            <a:r>
              <a:rPr lang="en-US" dirty="0" smtClean="0">
                <a:solidFill>
                  <a:schemeClr val="accent6">
                    <a:lumMod val="75000"/>
                  </a:schemeClr>
                </a:solidFill>
              </a:rPr>
              <a:t>: </a:t>
            </a:r>
            <a:r>
              <a:rPr lang="th-TH" dirty="0"/>
              <a:t>คืน</a:t>
            </a:r>
            <a:r>
              <a:rPr lang="th-TH" dirty="0" smtClean="0"/>
              <a:t>ค่า</a:t>
            </a:r>
            <a:r>
              <a:rPr lang="en-US" dirty="0" smtClean="0"/>
              <a:t> body element </a:t>
            </a:r>
            <a:r>
              <a:rPr lang="th-TH" dirty="0" smtClean="0"/>
              <a:t>ของ</a:t>
            </a:r>
            <a:r>
              <a:rPr lang="th-TH" dirty="0"/>
              <a:t>เอกสาร</a:t>
            </a:r>
            <a:r>
              <a:rPr lang="th-TH" dirty="0" smtClean="0"/>
              <a:t>นั้น คืน </a:t>
            </a:r>
            <a:r>
              <a:rPr lang="en-US" dirty="0" smtClean="0"/>
              <a:t>null </a:t>
            </a:r>
            <a:r>
              <a:rPr lang="th-TH" dirty="0" smtClean="0"/>
              <a:t>ถ้าไม่มี </a:t>
            </a:r>
            <a:endParaRPr lang="th-TH" b="1" dirty="0" smtClean="0">
              <a:solidFill>
                <a:schemeClr val="accent6">
                  <a:lumMod val="75000"/>
                </a:schemeClr>
              </a:solidFill>
            </a:endParaRPr>
          </a:p>
          <a:p>
            <a:r>
              <a:rPr lang="en-US" b="1" dirty="0" smtClean="0">
                <a:solidFill>
                  <a:schemeClr val="accent6">
                    <a:lumMod val="75000"/>
                  </a:schemeClr>
                </a:solidFill>
              </a:rPr>
              <a:t>cookie</a:t>
            </a:r>
            <a:r>
              <a:rPr lang="en-US" dirty="0" smtClean="0">
                <a:solidFill>
                  <a:schemeClr val="accent6">
                    <a:lumMod val="75000"/>
                  </a:schemeClr>
                </a:solidFill>
              </a:rPr>
              <a:t>: </a:t>
            </a:r>
            <a:r>
              <a:rPr lang="th-TH" dirty="0" smtClean="0"/>
              <a:t>คืนค่าทุก</a:t>
            </a:r>
            <a:r>
              <a:rPr lang="en-US" dirty="0" smtClean="0"/>
              <a:t> name/value pairs </a:t>
            </a:r>
            <a:r>
              <a:rPr lang="th-TH" dirty="0" smtClean="0"/>
              <a:t>ของ</a:t>
            </a:r>
            <a:r>
              <a:rPr lang="en-US" dirty="0" smtClean="0"/>
              <a:t> cookies </a:t>
            </a:r>
            <a:r>
              <a:rPr lang="th-TH" dirty="0" smtClean="0"/>
              <a:t>ของเอกสารนั้น </a:t>
            </a:r>
            <a:endParaRPr lang="en-US" dirty="0" smtClean="0"/>
          </a:p>
          <a:p>
            <a:r>
              <a:rPr lang="en-US" b="1" dirty="0" err="1" smtClean="0">
                <a:solidFill>
                  <a:schemeClr val="accent6">
                    <a:lumMod val="75000"/>
                  </a:schemeClr>
                </a:solidFill>
              </a:rPr>
              <a:t>DocumentElement</a:t>
            </a:r>
            <a:r>
              <a:rPr lang="en-US" dirty="0" smtClean="0"/>
              <a:t> : </a:t>
            </a:r>
            <a:r>
              <a:rPr lang="th-TH" dirty="0" smtClean="0"/>
              <a:t>คืนค่า </a:t>
            </a:r>
            <a:r>
              <a:rPr lang="en-US" dirty="0" smtClean="0"/>
              <a:t>root element </a:t>
            </a:r>
            <a:r>
              <a:rPr lang="th-TH" dirty="0" smtClean="0"/>
              <a:t>ของเอกสาร </a:t>
            </a:r>
          </a:p>
          <a:p>
            <a:r>
              <a:rPr lang="en-US" b="1" dirty="0" err="1" smtClean="0">
                <a:solidFill>
                  <a:schemeClr val="accent6">
                    <a:lumMod val="75000"/>
                  </a:schemeClr>
                </a:solidFill>
              </a:rPr>
              <a:t>DocumentURI</a:t>
            </a:r>
            <a:r>
              <a:rPr lang="en-US" dirty="0" smtClean="0"/>
              <a:t>: </a:t>
            </a:r>
            <a:r>
              <a:rPr lang="th-TH" dirty="0"/>
              <a:t>คืน</a:t>
            </a:r>
            <a:r>
              <a:rPr lang="th-TH" dirty="0" smtClean="0"/>
              <a:t>ค่า</a:t>
            </a:r>
            <a:r>
              <a:rPr lang="en-US" dirty="0"/>
              <a:t> </a:t>
            </a:r>
            <a:r>
              <a:rPr lang="en-US" dirty="0" smtClean="0"/>
              <a:t>URI </a:t>
            </a:r>
            <a:r>
              <a:rPr lang="th-TH" dirty="0" smtClean="0"/>
              <a:t>ของ</a:t>
            </a:r>
            <a:r>
              <a:rPr lang="th-TH" dirty="0"/>
              <a:t>เอกสาร </a:t>
            </a:r>
            <a:r>
              <a:rPr lang="en-US" dirty="0" smtClean="0"/>
              <a:t>(</a:t>
            </a:r>
            <a:r>
              <a:rPr lang="th-TH" dirty="0" smtClean="0"/>
              <a:t>ค่าเดียวกับ </a:t>
            </a:r>
            <a:r>
              <a:rPr lang="en-US" dirty="0" smtClean="0"/>
              <a:t>URL)</a:t>
            </a:r>
          </a:p>
          <a:p>
            <a:r>
              <a:rPr lang="en-US" b="1" dirty="0" smtClean="0">
                <a:solidFill>
                  <a:schemeClr val="accent6">
                    <a:lumMod val="75000"/>
                  </a:schemeClr>
                </a:solidFill>
              </a:rPr>
              <a:t>domain</a:t>
            </a:r>
            <a:r>
              <a:rPr lang="en-US" dirty="0" smtClean="0"/>
              <a:t>: </a:t>
            </a:r>
            <a:r>
              <a:rPr lang="th-TH" dirty="0" smtClean="0"/>
              <a:t>คืนค่าชื่อ</a:t>
            </a:r>
            <a:r>
              <a:rPr lang="en-US" dirty="0" smtClean="0"/>
              <a:t> domain </a:t>
            </a:r>
            <a:r>
              <a:rPr lang="th-TH" dirty="0" smtClean="0"/>
              <a:t>ของ</a:t>
            </a:r>
            <a:r>
              <a:rPr lang="en-US" dirty="0" smtClean="0"/>
              <a:t> server </a:t>
            </a:r>
            <a:r>
              <a:rPr lang="th-TH" dirty="0" smtClean="0"/>
              <a:t>ของเอกสาร</a:t>
            </a:r>
            <a:endParaRPr lang="en-US" dirty="0" smtClean="0"/>
          </a:p>
          <a:p>
            <a:r>
              <a:rPr lang="en-US" b="1" dirty="0" err="1" smtClean="0">
                <a:solidFill>
                  <a:schemeClr val="accent6">
                    <a:lumMod val="75000"/>
                  </a:schemeClr>
                </a:solidFill>
              </a:rPr>
              <a:t>lastModified</a:t>
            </a:r>
            <a:r>
              <a:rPr lang="en-US" dirty="0" smtClean="0"/>
              <a:t>: </a:t>
            </a:r>
            <a:r>
              <a:rPr lang="th-TH" dirty="0" smtClean="0"/>
              <a:t>คืนค่าวันและเวลาที่เอกสารถูกปรับปรุงหลังสุด </a:t>
            </a:r>
            <a:endParaRPr lang="en-US" dirty="0" smtClean="0"/>
          </a:p>
          <a:p>
            <a:r>
              <a:rPr lang="en-US" b="1" dirty="0" err="1" smtClean="0">
                <a:solidFill>
                  <a:schemeClr val="accent6">
                    <a:lumMod val="75000"/>
                  </a:schemeClr>
                </a:solidFill>
              </a:rPr>
              <a:t>readyState</a:t>
            </a:r>
            <a:r>
              <a:rPr lang="en-US" dirty="0" smtClean="0"/>
              <a:t>: </a:t>
            </a:r>
            <a:r>
              <a:rPr lang="th-TH" dirty="0" smtClean="0"/>
              <a:t>คืนค่า</a:t>
            </a:r>
            <a:r>
              <a:rPr lang="en-US" dirty="0" smtClean="0"/>
              <a:t> (loading) status </a:t>
            </a:r>
            <a:r>
              <a:rPr lang="th-TH" dirty="0" smtClean="0"/>
              <a:t>ของเอกสาร </a:t>
            </a:r>
            <a:endParaRPr lang="en-US" dirty="0" smtClean="0"/>
          </a:p>
          <a:p>
            <a:r>
              <a:rPr lang="en-US" b="1" dirty="0" smtClean="0">
                <a:solidFill>
                  <a:schemeClr val="accent6">
                    <a:lumMod val="75000"/>
                  </a:schemeClr>
                </a:solidFill>
              </a:rPr>
              <a:t>referrer</a:t>
            </a:r>
            <a:r>
              <a:rPr lang="en-US" dirty="0" smtClean="0"/>
              <a:t>:</a:t>
            </a:r>
            <a:r>
              <a:rPr lang="th-TH" dirty="0" smtClean="0"/>
              <a:t> คืนค่า</a:t>
            </a:r>
            <a:r>
              <a:rPr lang="en-US" dirty="0" smtClean="0"/>
              <a:t> URL </a:t>
            </a:r>
            <a:r>
              <a:rPr lang="th-TH" dirty="0" smtClean="0"/>
              <a:t>ของเอกสาร</a:t>
            </a:r>
            <a:endParaRPr lang="en-US" dirty="0" smtClean="0"/>
          </a:p>
          <a:p>
            <a:r>
              <a:rPr lang="en-US" b="1" dirty="0" smtClean="0">
                <a:solidFill>
                  <a:schemeClr val="accent6">
                    <a:lumMod val="75000"/>
                  </a:schemeClr>
                </a:solidFill>
              </a:rPr>
              <a:t>title</a:t>
            </a:r>
            <a:r>
              <a:rPr lang="en-US" dirty="0" smtClean="0"/>
              <a:t>: </a:t>
            </a:r>
            <a:r>
              <a:rPr lang="th-TH" dirty="0" smtClean="0"/>
              <a:t>ให้ค่าหรือคืนค่า</a:t>
            </a:r>
            <a:r>
              <a:rPr lang="en-US" dirty="0" smtClean="0"/>
              <a:t> title </a:t>
            </a:r>
            <a:r>
              <a:rPr lang="th-TH" dirty="0" smtClean="0"/>
              <a:t>ของเอกสาร </a:t>
            </a:r>
            <a:endParaRPr lang="en-US" dirty="0" smtClean="0"/>
          </a:p>
          <a:p>
            <a:r>
              <a:rPr lang="en-US" b="1" dirty="0" smtClean="0">
                <a:solidFill>
                  <a:schemeClr val="accent6">
                    <a:lumMod val="75000"/>
                  </a:schemeClr>
                </a:solidFill>
              </a:rPr>
              <a:t>URL</a:t>
            </a:r>
            <a:r>
              <a:rPr lang="en-US" dirty="0" smtClean="0"/>
              <a:t>: </a:t>
            </a:r>
            <a:r>
              <a:rPr lang="th-TH" dirty="0" smtClean="0"/>
              <a:t>คืนค่า</a:t>
            </a:r>
            <a:r>
              <a:rPr lang="en-US" dirty="0" smtClean="0"/>
              <a:t> full URL </a:t>
            </a:r>
            <a:r>
              <a:rPr lang="th-TH" dirty="0" smtClean="0"/>
              <a:t>ของเอกสาร </a:t>
            </a:r>
            <a:endParaRPr lang="en-US" dirty="0" smtClean="0"/>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10</a:t>
            </a:fld>
            <a:endParaRPr lang="en-US" altLang="en-US">
              <a:solidFill>
                <a:prstClr val="black"/>
              </a:solidFill>
            </a:endParaRPr>
          </a:p>
        </p:txBody>
      </p:sp>
    </p:spTree>
    <p:extLst>
      <p:ext uri="{BB962C8B-B14F-4D97-AF65-F5344CB8AC3E}">
        <p14:creationId xmlns:p14="http://schemas.microsoft.com/office/powerpoint/2010/main" val="3199543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เมท็อดของวัตถุ </a:t>
            </a:r>
            <a:r>
              <a:rPr lang="en-US" dirty="0" smtClean="0"/>
              <a:t>document (1)</a:t>
            </a:r>
            <a:endParaRPr lang="th-TH" dirty="0"/>
          </a:p>
        </p:txBody>
      </p:sp>
      <p:sp>
        <p:nvSpPr>
          <p:cNvPr id="3" name="Content Placeholder 2"/>
          <p:cNvSpPr>
            <a:spLocks noGrp="1"/>
          </p:cNvSpPr>
          <p:nvPr>
            <p:ph idx="1"/>
          </p:nvPr>
        </p:nvSpPr>
        <p:spPr/>
        <p:txBody>
          <a:bodyPr>
            <a:normAutofit fontScale="85000" lnSpcReduction="20000"/>
          </a:bodyPr>
          <a:lstStyle/>
          <a:p>
            <a:r>
              <a:rPr lang="th-TH" dirty="0" smtClean="0"/>
              <a:t>เมท็อดสำหรับการสร้าง </a:t>
            </a:r>
            <a:r>
              <a:rPr lang="en-US" dirty="0" smtClean="0"/>
              <a:t>element </a:t>
            </a:r>
            <a:endParaRPr lang="th-TH" dirty="0" smtClean="0"/>
          </a:p>
          <a:p>
            <a:pPr lvl="1"/>
            <a:r>
              <a:rPr lang="en-US" b="1" dirty="0" err="1" smtClean="0">
                <a:solidFill>
                  <a:srgbClr val="0000CC"/>
                </a:solidFill>
              </a:rPr>
              <a:t>createDocumentFragment</a:t>
            </a:r>
            <a:r>
              <a:rPr lang="en-US" dirty="0" smtClean="0"/>
              <a:t>() </a:t>
            </a:r>
            <a:r>
              <a:rPr lang="th-TH" dirty="0" smtClean="0"/>
              <a:t>คืนค่า</a:t>
            </a:r>
            <a:r>
              <a:rPr lang="en-US" dirty="0" smtClean="0"/>
              <a:t> document fragment </a:t>
            </a:r>
            <a:r>
              <a:rPr lang="th-TH" dirty="0" smtClean="0"/>
              <a:t>สำหรับเพิ่ม </a:t>
            </a:r>
            <a:r>
              <a:rPr lang="en-US" dirty="0" smtClean="0"/>
              <a:t>element </a:t>
            </a:r>
            <a:r>
              <a:rPr lang="th-TH" dirty="0" smtClean="0"/>
              <a:t>ย่อยใน</a:t>
            </a:r>
            <a:r>
              <a:rPr lang="en-US" dirty="0" smtClean="0"/>
              <a:t> document</a:t>
            </a:r>
          </a:p>
          <a:p>
            <a:pPr lvl="1"/>
            <a:r>
              <a:rPr lang="en-US" b="1" dirty="0" err="1" smtClean="0">
                <a:solidFill>
                  <a:srgbClr val="0000CC"/>
                </a:solidFill>
              </a:rPr>
              <a:t>createElement</a:t>
            </a:r>
            <a:r>
              <a:rPr lang="en-US" dirty="0" smtClean="0"/>
              <a:t>(</a:t>
            </a:r>
            <a:r>
              <a:rPr lang="en-US" i="1" dirty="0" smtClean="0"/>
              <a:t>string</a:t>
            </a:r>
            <a:r>
              <a:rPr lang="en-US" dirty="0" smtClean="0"/>
              <a:t>) </a:t>
            </a:r>
            <a:r>
              <a:rPr lang="th-TH" dirty="0" smtClean="0"/>
              <a:t>คืนค่า</a:t>
            </a:r>
            <a:r>
              <a:rPr lang="en-US" dirty="0" smtClean="0"/>
              <a:t> new element </a:t>
            </a:r>
            <a:r>
              <a:rPr lang="th-TH" dirty="0" smtClean="0"/>
              <a:t>ชื่อ </a:t>
            </a:r>
            <a:r>
              <a:rPr lang="en-US" dirty="0" err="1" smtClean="0"/>
              <a:t>ele_name</a:t>
            </a:r>
            <a:endParaRPr lang="en-US" dirty="0" smtClean="0"/>
          </a:p>
          <a:p>
            <a:pPr lvl="1"/>
            <a:r>
              <a:rPr lang="en-US" b="1" dirty="0" err="1" smtClean="0">
                <a:solidFill>
                  <a:srgbClr val="0000CC"/>
                </a:solidFill>
              </a:rPr>
              <a:t>createTextNode</a:t>
            </a:r>
            <a:r>
              <a:rPr lang="en-US" dirty="0" smtClean="0"/>
              <a:t>(</a:t>
            </a:r>
            <a:r>
              <a:rPr lang="en-US" i="1" dirty="0" smtClean="0"/>
              <a:t>string</a:t>
            </a:r>
            <a:r>
              <a:rPr lang="en-US" dirty="0" smtClean="0"/>
              <a:t>)</a:t>
            </a:r>
            <a:r>
              <a:rPr lang="th-TH" dirty="0" smtClean="0"/>
              <a:t> คืนค่า </a:t>
            </a:r>
            <a:r>
              <a:rPr lang="en-US" dirty="0" smtClean="0"/>
              <a:t>text node </a:t>
            </a:r>
            <a:r>
              <a:rPr lang="th-TH" dirty="0" smtClean="0"/>
              <a:t>ที่มีค่าตรงกับ</a:t>
            </a:r>
            <a:r>
              <a:rPr lang="en-US" dirty="0" smtClean="0"/>
              <a:t>content </a:t>
            </a:r>
            <a:r>
              <a:rPr lang="th-TH" dirty="0" smtClean="0"/>
              <a:t>ที่กำหนด</a:t>
            </a:r>
          </a:p>
          <a:p>
            <a:r>
              <a:rPr lang="th-TH" dirty="0" smtClean="0"/>
              <a:t>เมท็อดสำหรับการท่องต้นไม้</a:t>
            </a:r>
          </a:p>
          <a:p>
            <a:pPr lvl="1"/>
            <a:r>
              <a:rPr lang="en-US" b="1" dirty="0" err="1" smtClean="0">
                <a:solidFill>
                  <a:srgbClr val="0000CC"/>
                </a:solidFill>
              </a:rPr>
              <a:t>getElementById</a:t>
            </a:r>
            <a:r>
              <a:rPr lang="en-US" dirty="0" smtClean="0"/>
              <a:t>(</a:t>
            </a:r>
            <a:r>
              <a:rPr lang="en-US" i="1" dirty="0" smtClean="0"/>
              <a:t>string</a:t>
            </a:r>
            <a:r>
              <a:rPr lang="en-US" dirty="0" smtClean="0"/>
              <a:t>): </a:t>
            </a:r>
            <a:r>
              <a:rPr lang="th-TH" dirty="0" smtClean="0"/>
              <a:t>คืน</a:t>
            </a:r>
            <a:r>
              <a:rPr lang="en-US" dirty="0" smtClean="0"/>
              <a:t> element </a:t>
            </a:r>
            <a:r>
              <a:rPr lang="th-TH" dirty="0" smtClean="0"/>
              <a:t>ตัวแรกตาม</a:t>
            </a:r>
            <a:r>
              <a:rPr lang="en-US" dirty="0" smtClean="0"/>
              <a:t> id</a:t>
            </a:r>
            <a:r>
              <a:rPr lang="th-TH" dirty="0" smtClean="0"/>
              <a:t> ที่ระบุ</a:t>
            </a:r>
            <a:endParaRPr lang="en-US" dirty="0" smtClean="0"/>
          </a:p>
          <a:p>
            <a:pPr lvl="1"/>
            <a:r>
              <a:rPr lang="en-US" b="1" dirty="0" err="1" smtClean="0">
                <a:solidFill>
                  <a:srgbClr val="0000CC"/>
                </a:solidFill>
              </a:rPr>
              <a:t>getElementsByClassName</a:t>
            </a:r>
            <a:r>
              <a:rPr lang="en-US" dirty="0" smtClean="0"/>
              <a:t>(</a:t>
            </a:r>
            <a:r>
              <a:rPr lang="en-US" i="1" dirty="0" smtClean="0"/>
              <a:t>string</a:t>
            </a:r>
            <a:r>
              <a:rPr lang="en-US" dirty="0" smtClean="0"/>
              <a:t>): </a:t>
            </a:r>
            <a:r>
              <a:rPr lang="th-TH" dirty="0" smtClean="0"/>
              <a:t>คืนทุก</a:t>
            </a:r>
            <a:r>
              <a:rPr lang="en-US" dirty="0" smtClean="0"/>
              <a:t> </a:t>
            </a:r>
            <a:r>
              <a:rPr lang="en-US" dirty="0"/>
              <a:t>elements </a:t>
            </a:r>
            <a:r>
              <a:rPr lang="th-TH" dirty="0"/>
              <a:t>ตาม</a:t>
            </a:r>
            <a:r>
              <a:rPr lang="th-TH" dirty="0" smtClean="0"/>
              <a:t>ชื่อคลาสที่</a:t>
            </a:r>
            <a:r>
              <a:rPr lang="th-TH" dirty="0"/>
              <a:t>ระบุ </a:t>
            </a:r>
            <a:endParaRPr lang="en-US" dirty="0"/>
          </a:p>
          <a:p>
            <a:pPr lvl="1"/>
            <a:r>
              <a:rPr lang="en-US" b="1" dirty="0" err="1">
                <a:solidFill>
                  <a:srgbClr val="0000CC"/>
                </a:solidFill>
              </a:rPr>
              <a:t>getElementsByName</a:t>
            </a:r>
            <a:r>
              <a:rPr lang="en-US" dirty="0"/>
              <a:t>(</a:t>
            </a:r>
            <a:r>
              <a:rPr lang="en-US" i="1" dirty="0"/>
              <a:t>string</a:t>
            </a:r>
            <a:r>
              <a:rPr lang="en-US" dirty="0"/>
              <a:t>): </a:t>
            </a:r>
            <a:r>
              <a:rPr lang="th-TH" dirty="0" smtClean="0"/>
              <a:t>คืนทุก</a:t>
            </a:r>
            <a:r>
              <a:rPr lang="en-US" dirty="0" smtClean="0"/>
              <a:t> </a:t>
            </a:r>
            <a:r>
              <a:rPr lang="en-US" dirty="0"/>
              <a:t>elements </a:t>
            </a:r>
            <a:r>
              <a:rPr lang="th-TH" dirty="0"/>
              <a:t>ตาม</a:t>
            </a:r>
            <a:r>
              <a:rPr lang="th-TH" dirty="0" smtClean="0"/>
              <a:t>ชื่อ (</a:t>
            </a:r>
            <a:r>
              <a:rPr lang="en-US" dirty="0" smtClean="0"/>
              <a:t>name</a:t>
            </a:r>
            <a:r>
              <a:rPr lang="th-TH" dirty="0" smtClean="0"/>
              <a:t>) ที่</a:t>
            </a:r>
            <a:r>
              <a:rPr lang="th-TH" dirty="0"/>
              <a:t>ระบุ </a:t>
            </a:r>
            <a:endParaRPr lang="th-TH" dirty="0" smtClean="0"/>
          </a:p>
          <a:p>
            <a:pPr lvl="1"/>
            <a:r>
              <a:rPr lang="en-US" b="1" dirty="0" err="1" smtClean="0">
                <a:solidFill>
                  <a:srgbClr val="0000CC"/>
                </a:solidFill>
              </a:rPr>
              <a:t>querySelector</a:t>
            </a:r>
            <a:r>
              <a:rPr lang="en-US" b="1" dirty="0" smtClean="0">
                <a:solidFill>
                  <a:srgbClr val="0000CC"/>
                </a:solidFill>
              </a:rPr>
              <a:t>(</a:t>
            </a:r>
            <a:r>
              <a:rPr lang="en-US" dirty="0" smtClean="0"/>
              <a:t>(</a:t>
            </a:r>
            <a:r>
              <a:rPr lang="en-US" i="1" dirty="0"/>
              <a:t>string</a:t>
            </a:r>
            <a:r>
              <a:rPr lang="en-US" dirty="0"/>
              <a:t>): </a:t>
            </a:r>
            <a:r>
              <a:rPr lang="th-TH" dirty="0" smtClean="0"/>
              <a:t>คืน</a:t>
            </a:r>
            <a:r>
              <a:rPr lang="en-US" dirty="0" smtClean="0"/>
              <a:t> element </a:t>
            </a:r>
            <a:r>
              <a:rPr lang="th-TH" dirty="0" smtClean="0"/>
              <a:t>แรกที่ตรงกับ </a:t>
            </a:r>
            <a:r>
              <a:rPr lang="en-US" dirty="0"/>
              <a:t>CSS selector </a:t>
            </a:r>
            <a:r>
              <a:rPr lang="th-TH" dirty="0"/>
              <a:t>ที่ระบุ</a:t>
            </a:r>
            <a:endParaRPr lang="en-US" dirty="0"/>
          </a:p>
          <a:p>
            <a:pPr lvl="1"/>
            <a:r>
              <a:rPr lang="en-US" b="1" dirty="0" err="1" smtClean="0">
                <a:solidFill>
                  <a:srgbClr val="0000CC"/>
                </a:solidFill>
              </a:rPr>
              <a:t>querySelectorAll</a:t>
            </a:r>
            <a:r>
              <a:rPr lang="en-US" b="1" dirty="0">
                <a:solidFill>
                  <a:srgbClr val="0000CC"/>
                </a:solidFill>
              </a:rPr>
              <a:t>(</a:t>
            </a:r>
            <a:r>
              <a:rPr lang="en-US" dirty="0" smtClean="0"/>
              <a:t>(</a:t>
            </a:r>
            <a:r>
              <a:rPr lang="en-US" i="1" dirty="0" smtClean="0"/>
              <a:t>string</a:t>
            </a:r>
            <a:r>
              <a:rPr lang="en-US" dirty="0"/>
              <a:t>): </a:t>
            </a:r>
            <a:r>
              <a:rPr lang="th-TH" dirty="0" smtClean="0"/>
              <a:t>คืนทุก </a:t>
            </a:r>
            <a:r>
              <a:rPr lang="en-US" dirty="0"/>
              <a:t>elements </a:t>
            </a:r>
            <a:r>
              <a:rPr lang="th-TH" dirty="0"/>
              <a:t>ตาม</a:t>
            </a:r>
            <a:r>
              <a:rPr lang="th-TH" dirty="0" smtClean="0"/>
              <a:t>ชื่อ </a:t>
            </a:r>
            <a:r>
              <a:rPr lang="en-US" dirty="0" smtClean="0"/>
              <a:t>CSS selector </a:t>
            </a:r>
            <a:r>
              <a:rPr lang="th-TH" dirty="0" smtClean="0"/>
              <a:t>ที่ระบุ</a:t>
            </a:r>
            <a:endParaRPr lang="en-US" dirty="0" smtClean="0"/>
          </a:p>
          <a:p>
            <a:pPr lvl="1"/>
            <a:r>
              <a:rPr lang="en-US" b="1" dirty="0" err="1" smtClean="0">
                <a:solidFill>
                  <a:srgbClr val="0000CC"/>
                </a:solidFill>
              </a:rPr>
              <a:t>getElementsByTagName</a:t>
            </a:r>
            <a:r>
              <a:rPr lang="en-US" dirty="0" smtClean="0"/>
              <a:t>(</a:t>
            </a:r>
            <a:r>
              <a:rPr lang="en-US" i="1" dirty="0" smtClean="0"/>
              <a:t>string</a:t>
            </a:r>
            <a:r>
              <a:rPr lang="en-US" dirty="0" smtClean="0"/>
              <a:t>): </a:t>
            </a:r>
            <a:r>
              <a:rPr lang="th-TH" dirty="0" smtClean="0"/>
              <a:t>คืนทุก </a:t>
            </a:r>
            <a:r>
              <a:rPr lang="en-US" dirty="0" smtClean="0"/>
              <a:t>elements </a:t>
            </a:r>
            <a:r>
              <a:rPr lang="th-TH" dirty="0" smtClean="0"/>
              <a:t>ตามชื่อ </a:t>
            </a:r>
            <a:r>
              <a:rPr lang="en-US" dirty="0" err="1" smtClean="0"/>
              <a:t>tagname</a:t>
            </a:r>
            <a:r>
              <a:rPr lang="en-US" dirty="0" smtClean="0"/>
              <a:t> </a:t>
            </a:r>
            <a:r>
              <a:rPr lang="th-TH" dirty="0" smtClean="0"/>
              <a:t>ที่ระบุ</a:t>
            </a:r>
            <a:endParaRPr lang="en-US" dirty="0" smtClean="0"/>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11</a:t>
            </a:fld>
            <a:endParaRPr lang="en-US" altLang="en-US">
              <a:solidFill>
                <a:prstClr val="black"/>
              </a:solidFill>
            </a:endParaRPr>
          </a:p>
        </p:txBody>
      </p:sp>
    </p:spTree>
    <p:extLst>
      <p:ext uri="{BB962C8B-B14F-4D97-AF65-F5344CB8AC3E}">
        <p14:creationId xmlns:p14="http://schemas.microsoft.com/office/powerpoint/2010/main" val="7952741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เมท็อดของวัตถุ </a:t>
            </a:r>
            <a:r>
              <a:rPr lang="en-US" dirty="0" smtClean="0"/>
              <a:t>document</a:t>
            </a:r>
            <a:r>
              <a:rPr lang="th-TH" dirty="0" smtClean="0"/>
              <a:t> </a:t>
            </a:r>
            <a:r>
              <a:rPr lang="en-US" dirty="0" smtClean="0"/>
              <a:t>(2)</a:t>
            </a:r>
            <a:br>
              <a:rPr lang="en-US" dirty="0" smtClean="0"/>
            </a:br>
            <a:endParaRPr lang="th-TH" dirty="0"/>
          </a:p>
        </p:txBody>
      </p:sp>
      <p:sp>
        <p:nvSpPr>
          <p:cNvPr id="3" name="Content Placeholder 2"/>
          <p:cNvSpPr>
            <a:spLocks noGrp="1"/>
          </p:cNvSpPr>
          <p:nvPr>
            <p:ph idx="1"/>
          </p:nvPr>
        </p:nvSpPr>
        <p:spPr/>
        <p:txBody>
          <a:bodyPr>
            <a:normAutofit/>
          </a:bodyPr>
          <a:lstStyle/>
          <a:p>
            <a:r>
              <a:rPr lang="th-TH" dirty="0" smtClean="0"/>
              <a:t>เมท็อดสำหรับการเปิด</a:t>
            </a:r>
            <a:r>
              <a:rPr lang="en-US" dirty="0" smtClean="0"/>
              <a:t>-</a:t>
            </a:r>
            <a:r>
              <a:rPr lang="th-TH" dirty="0" smtClean="0"/>
              <a:t>ปิด และเขียนลงในเอกสาร</a:t>
            </a:r>
            <a:endParaRPr lang="en-US" dirty="0" smtClean="0"/>
          </a:p>
          <a:p>
            <a:pPr lvl="1"/>
            <a:r>
              <a:rPr lang="en-US" b="1" dirty="0" smtClean="0">
                <a:solidFill>
                  <a:srgbClr val="0000CC"/>
                </a:solidFill>
              </a:rPr>
              <a:t>close</a:t>
            </a:r>
            <a:r>
              <a:rPr lang="en-US" dirty="0" smtClean="0"/>
              <a:t>(): </a:t>
            </a:r>
            <a:r>
              <a:rPr lang="th-TH" dirty="0" smtClean="0"/>
              <a:t>ปิด </a:t>
            </a:r>
            <a:r>
              <a:rPr lang="en-US" dirty="0" smtClean="0"/>
              <a:t>output stream </a:t>
            </a:r>
            <a:r>
              <a:rPr lang="th-TH" dirty="0" smtClean="0"/>
              <a:t>ที่เปิดโดย </a:t>
            </a:r>
            <a:r>
              <a:rPr lang="en-US" dirty="0" err="1" smtClean="0"/>
              <a:t>document.open</a:t>
            </a:r>
            <a:r>
              <a:rPr lang="en-US" dirty="0" smtClean="0"/>
              <a:t>()</a:t>
            </a:r>
          </a:p>
          <a:p>
            <a:pPr lvl="1"/>
            <a:r>
              <a:rPr lang="en-US" b="1" dirty="0" smtClean="0">
                <a:solidFill>
                  <a:srgbClr val="0000CC"/>
                </a:solidFill>
              </a:rPr>
              <a:t>open</a:t>
            </a:r>
            <a:r>
              <a:rPr lang="en-US" dirty="0" smtClean="0"/>
              <a:t>(): </a:t>
            </a:r>
            <a:r>
              <a:rPr lang="th-TH" dirty="0" smtClean="0"/>
              <a:t>เปิด </a:t>
            </a:r>
            <a:r>
              <a:rPr lang="en-US" dirty="0" smtClean="0"/>
              <a:t>output stream </a:t>
            </a:r>
            <a:r>
              <a:rPr lang="th-TH" dirty="0" smtClean="0"/>
              <a:t>เพื่อเก็บ</a:t>
            </a:r>
            <a:r>
              <a:rPr lang="en-US" dirty="0" smtClean="0"/>
              <a:t> output</a:t>
            </a:r>
            <a:r>
              <a:rPr lang="th-TH" dirty="0" smtClean="0"/>
              <a:t> จาก </a:t>
            </a:r>
            <a:r>
              <a:rPr lang="en-US" dirty="0" err="1" smtClean="0"/>
              <a:t>document.write</a:t>
            </a:r>
            <a:r>
              <a:rPr lang="en-US" dirty="0" smtClean="0"/>
              <a:t>() </a:t>
            </a:r>
            <a:r>
              <a:rPr lang="th-TH" dirty="0" smtClean="0"/>
              <a:t>หรือ</a:t>
            </a:r>
            <a:r>
              <a:rPr lang="en-US" dirty="0" err="1" smtClean="0"/>
              <a:t>document.writeln</a:t>
            </a:r>
            <a:r>
              <a:rPr lang="en-US" dirty="0" smtClean="0"/>
              <a:t>()</a:t>
            </a:r>
          </a:p>
          <a:p>
            <a:pPr lvl="1"/>
            <a:r>
              <a:rPr lang="en-US" b="1" dirty="0" smtClean="0">
                <a:solidFill>
                  <a:srgbClr val="0000CC"/>
                </a:solidFill>
              </a:rPr>
              <a:t>write</a:t>
            </a:r>
            <a:r>
              <a:rPr lang="en-US" dirty="0" smtClean="0"/>
              <a:t>(string): </a:t>
            </a:r>
            <a:r>
              <a:rPr lang="th-TH" dirty="0" smtClean="0"/>
              <a:t>เขียน</a:t>
            </a:r>
            <a:r>
              <a:rPr lang="en-US" dirty="0" smtClean="0"/>
              <a:t> HTML </a:t>
            </a:r>
            <a:r>
              <a:rPr lang="th-TH" dirty="0" smtClean="0"/>
              <a:t>หรือ</a:t>
            </a:r>
            <a:r>
              <a:rPr lang="en-US" dirty="0" smtClean="0"/>
              <a:t> JavaScript code </a:t>
            </a:r>
            <a:r>
              <a:rPr lang="th-TH" dirty="0" smtClean="0"/>
              <a:t>ลงในเอกสาร </a:t>
            </a:r>
            <a:endParaRPr lang="en-US" dirty="0" smtClean="0"/>
          </a:p>
          <a:p>
            <a:pPr lvl="1"/>
            <a:r>
              <a:rPr lang="en-US" b="1" dirty="0" err="1" smtClean="0">
                <a:solidFill>
                  <a:srgbClr val="0000CC"/>
                </a:solidFill>
              </a:rPr>
              <a:t>writeln</a:t>
            </a:r>
            <a:r>
              <a:rPr lang="en-US" dirty="0" smtClean="0"/>
              <a:t>(string): </a:t>
            </a:r>
            <a:r>
              <a:rPr lang="th-TH" dirty="0" smtClean="0"/>
              <a:t>เหมือนกับ </a:t>
            </a:r>
            <a:r>
              <a:rPr lang="en-US" dirty="0" smtClean="0"/>
              <a:t>write </a:t>
            </a:r>
            <a:r>
              <a:rPr lang="th-TH" dirty="0" smtClean="0"/>
              <a:t>แต่ขึ้นบรรทัดใหม่หลังการเขียน</a:t>
            </a:r>
            <a:endParaRPr lang="en-US" dirty="0" smtClean="0"/>
          </a:p>
          <a:p>
            <a:pPr lvl="2"/>
            <a:r>
              <a:rPr lang="en-US" b="1" dirty="0" smtClean="0">
                <a:solidFill>
                  <a:srgbClr val="0000CC"/>
                </a:solidFill>
              </a:rPr>
              <a:t>Note</a:t>
            </a:r>
            <a:r>
              <a:rPr lang="en-US" dirty="0" smtClean="0"/>
              <a:t>: </a:t>
            </a:r>
            <a:r>
              <a:rPr lang="th-TH" dirty="0" smtClean="0"/>
              <a:t>เมท็อดการเขียน </a:t>
            </a:r>
            <a:r>
              <a:rPr lang="en-US" dirty="0" smtClean="0"/>
              <a:t>write() </a:t>
            </a:r>
            <a:r>
              <a:rPr lang="th-TH" dirty="0" smtClean="0"/>
              <a:t>และ</a:t>
            </a:r>
            <a:r>
              <a:rPr lang="en-US" dirty="0" smtClean="0"/>
              <a:t> </a:t>
            </a:r>
            <a:r>
              <a:rPr lang="en-US" dirty="0" err="1" smtClean="0"/>
              <a:t>writeln</a:t>
            </a:r>
            <a:r>
              <a:rPr lang="en-US" dirty="0" smtClean="0"/>
              <a:t>() </a:t>
            </a:r>
            <a:r>
              <a:rPr lang="th-TH" dirty="0" smtClean="0"/>
              <a:t>จะถูกเรียกก่อนที่ </a:t>
            </a:r>
            <a:r>
              <a:rPr lang="en-US" dirty="0" smtClean="0"/>
              <a:t>page </a:t>
            </a:r>
            <a:r>
              <a:rPr lang="th-TH" dirty="0" smtClean="0"/>
              <a:t>จะถูก </a:t>
            </a:r>
            <a:r>
              <a:rPr lang="en-US" dirty="0" smtClean="0"/>
              <a:t>loaded </a:t>
            </a:r>
            <a:r>
              <a:rPr lang="th-TH" dirty="0" smtClean="0"/>
              <a:t>เสร็จ เพื่อให้สามารถเพิ่ม </a:t>
            </a:r>
            <a:r>
              <a:rPr lang="en-US" dirty="0" smtClean="0"/>
              <a:t>content </a:t>
            </a:r>
            <a:r>
              <a:rPr lang="th-TH" dirty="0" smtClean="0"/>
              <a:t>ได้อย่างเหมาะสม ถ้า</a:t>
            </a:r>
            <a:r>
              <a:rPr lang="th-TH" b="1" dirty="0" smtClean="0"/>
              <a:t>เรียกหลังจาก </a:t>
            </a:r>
            <a:r>
              <a:rPr lang="en-US" b="1" dirty="0" smtClean="0"/>
              <a:t>page </a:t>
            </a:r>
            <a:r>
              <a:rPr lang="th-TH" b="1" dirty="0" smtClean="0"/>
              <a:t>ถูก </a:t>
            </a:r>
            <a:r>
              <a:rPr lang="en-US" b="1" dirty="0" smtClean="0"/>
              <a:t>loaded</a:t>
            </a:r>
            <a:r>
              <a:rPr lang="th-TH" b="1" dirty="0" smtClean="0"/>
              <a:t> </a:t>
            </a:r>
            <a:r>
              <a:rPr lang="th-TH" dirty="0" smtClean="0"/>
              <a:t>แล้ว จะทำให้</a:t>
            </a:r>
            <a:r>
              <a:rPr lang="th-TH" u="sng" dirty="0" smtClean="0"/>
              <a:t>ลบหน้าเพจเดิม</a:t>
            </a:r>
            <a:r>
              <a:rPr lang="th-TH" dirty="0" smtClean="0"/>
              <a:t>และแสดงด้วย </a:t>
            </a:r>
            <a:r>
              <a:rPr lang="en-US" dirty="0" smtClean="0"/>
              <a:t>content </a:t>
            </a:r>
            <a:r>
              <a:rPr lang="th-TH" dirty="0" smtClean="0"/>
              <a:t>ใหม่ที่ระบุ</a:t>
            </a:r>
            <a:endParaRPr lang="th-TH" dirty="0"/>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12</a:t>
            </a:fld>
            <a:endParaRPr lang="en-US" altLang="en-US">
              <a:solidFill>
                <a:prstClr val="black"/>
              </a:solidFill>
            </a:endParaRPr>
          </a:p>
        </p:txBody>
      </p:sp>
    </p:spTree>
    <p:extLst>
      <p:ext uri="{BB962C8B-B14F-4D97-AF65-F5344CB8AC3E}">
        <p14:creationId xmlns:p14="http://schemas.microsoft.com/office/powerpoint/2010/main" val="155399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Object Properties</a:t>
            </a:r>
            <a:r>
              <a:rPr lang="th-TH" dirty="0" smtClean="0"/>
              <a:t> </a:t>
            </a:r>
            <a:r>
              <a:rPr lang="en-US" dirty="0" smtClean="0"/>
              <a:t>(1)</a:t>
            </a:r>
            <a:br>
              <a:rPr lang="en-US" dirty="0" smtClean="0"/>
            </a:br>
            <a:endParaRPr lang="th-TH" dirty="0"/>
          </a:p>
        </p:txBody>
      </p:sp>
      <p:sp>
        <p:nvSpPr>
          <p:cNvPr id="3" name="Content Placeholder 2"/>
          <p:cNvSpPr>
            <a:spLocks noGrp="1"/>
          </p:cNvSpPr>
          <p:nvPr>
            <p:ph idx="1"/>
          </p:nvPr>
        </p:nvSpPr>
        <p:spPr/>
        <p:txBody>
          <a:bodyPr>
            <a:normAutofit fontScale="92500" lnSpcReduction="10000"/>
          </a:bodyPr>
          <a:lstStyle/>
          <a:p>
            <a:r>
              <a:rPr lang="en-US" b="1" dirty="0" err="1" smtClean="0">
                <a:solidFill>
                  <a:schemeClr val="accent6">
                    <a:lumMod val="75000"/>
                  </a:schemeClr>
                </a:solidFill>
              </a:rPr>
              <a:t>accessKey</a:t>
            </a:r>
            <a:r>
              <a:rPr lang="en-US" dirty="0" smtClean="0"/>
              <a:t>: </a:t>
            </a:r>
            <a:r>
              <a:rPr lang="th-TH" dirty="0" smtClean="0"/>
              <a:t>ให้ค่าหรือคืน </a:t>
            </a:r>
            <a:r>
              <a:rPr lang="en-US" dirty="0" err="1" smtClean="0"/>
              <a:t>accesskey</a:t>
            </a:r>
            <a:r>
              <a:rPr lang="en-US" dirty="0" smtClean="0"/>
              <a:t> </a:t>
            </a:r>
            <a:r>
              <a:rPr lang="th-TH" dirty="0" smtClean="0"/>
              <a:t>สำหรับ</a:t>
            </a:r>
            <a:r>
              <a:rPr lang="en-US" dirty="0" smtClean="0"/>
              <a:t> element</a:t>
            </a:r>
          </a:p>
          <a:p>
            <a:r>
              <a:rPr lang="en-US" b="1" dirty="0" err="1" smtClean="0">
                <a:solidFill>
                  <a:schemeClr val="accent6">
                    <a:lumMod val="75000"/>
                  </a:schemeClr>
                </a:solidFill>
              </a:rPr>
              <a:t>className</a:t>
            </a:r>
            <a:r>
              <a:rPr lang="en-US" dirty="0" smtClean="0"/>
              <a:t>: </a:t>
            </a:r>
            <a:r>
              <a:rPr lang="th-TH" dirty="0" smtClean="0"/>
              <a:t>ให้ค่าหรือคืนค่า</a:t>
            </a:r>
            <a:r>
              <a:rPr lang="en-US" dirty="0" smtClean="0"/>
              <a:t> class attribute </a:t>
            </a:r>
            <a:r>
              <a:rPr lang="th-TH" dirty="0" smtClean="0"/>
              <a:t>ของ</a:t>
            </a:r>
            <a:r>
              <a:rPr lang="en-US" dirty="0" smtClean="0"/>
              <a:t> element</a:t>
            </a:r>
          </a:p>
          <a:p>
            <a:r>
              <a:rPr lang="en-US" b="1" dirty="0" err="1" smtClean="0">
                <a:solidFill>
                  <a:schemeClr val="accent6">
                    <a:lumMod val="75000"/>
                  </a:schemeClr>
                </a:solidFill>
              </a:rPr>
              <a:t>dir</a:t>
            </a:r>
            <a:r>
              <a:rPr lang="en-US" dirty="0" smtClean="0"/>
              <a:t>: </a:t>
            </a:r>
            <a:r>
              <a:rPr lang="th-TH" dirty="0" smtClean="0"/>
              <a:t>ให้ค่าหรือคืนค่า</a:t>
            </a:r>
            <a:r>
              <a:rPr lang="en-US" dirty="0" smtClean="0"/>
              <a:t> text direction </a:t>
            </a:r>
            <a:r>
              <a:rPr lang="th-TH" dirty="0" smtClean="0"/>
              <a:t>ของ </a:t>
            </a:r>
            <a:r>
              <a:rPr lang="en-US" dirty="0" smtClean="0"/>
              <a:t>element </a:t>
            </a:r>
          </a:p>
          <a:p>
            <a:r>
              <a:rPr lang="en-US" b="1" dirty="0" smtClean="0">
                <a:solidFill>
                  <a:schemeClr val="accent6">
                    <a:lumMod val="75000"/>
                  </a:schemeClr>
                </a:solidFill>
              </a:rPr>
              <a:t>disabled</a:t>
            </a:r>
            <a:r>
              <a:rPr lang="en-US" dirty="0" smtClean="0"/>
              <a:t>: </a:t>
            </a:r>
            <a:r>
              <a:rPr lang="th-TH" dirty="0" smtClean="0"/>
              <a:t>ให้ค่าหรือคืน</a:t>
            </a:r>
            <a:r>
              <a:rPr lang="en-US" dirty="0" smtClean="0"/>
              <a:t> attribute disabled </a:t>
            </a:r>
            <a:r>
              <a:rPr lang="th-TH" dirty="0" smtClean="0"/>
              <a:t>ของ</a:t>
            </a:r>
            <a:r>
              <a:rPr lang="en-US" dirty="0" smtClean="0"/>
              <a:t> element</a:t>
            </a:r>
          </a:p>
          <a:p>
            <a:r>
              <a:rPr lang="en-US" b="1" dirty="0" err="1" smtClean="0">
                <a:solidFill>
                  <a:schemeClr val="accent6">
                    <a:lumMod val="75000"/>
                  </a:schemeClr>
                </a:solidFill>
              </a:rPr>
              <a:t>firstChild</a:t>
            </a:r>
            <a:r>
              <a:rPr lang="en-US" dirty="0" smtClean="0"/>
              <a:t>: </a:t>
            </a:r>
            <a:r>
              <a:rPr lang="th-TH" dirty="0" smtClean="0"/>
              <a:t>คืนค่า</a:t>
            </a:r>
            <a:r>
              <a:rPr lang="en-US" dirty="0" smtClean="0"/>
              <a:t> first child </a:t>
            </a:r>
            <a:r>
              <a:rPr lang="th-TH" dirty="0" smtClean="0"/>
              <a:t>ของ </a:t>
            </a:r>
            <a:r>
              <a:rPr lang="en-US" dirty="0" smtClean="0"/>
              <a:t>element</a:t>
            </a:r>
          </a:p>
          <a:p>
            <a:r>
              <a:rPr lang="en-US" b="1" dirty="0" smtClean="0">
                <a:solidFill>
                  <a:schemeClr val="accent6">
                    <a:lumMod val="75000"/>
                  </a:schemeClr>
                </a:solidFill>
              </a:rPr>
              <a:t>height</a:t>
            </a:r>
            <a:r>
              <a:rPr lang="en-US" dirty="0" smtClean="0"/>
              <a:t>:</a:t>
            </a:r>
            <a:r>
              <a:rPr lang="th-TH" dirty="0" smtClean="0"/>
              <a:t> ให้ค่าหรือคืนค่า</a:t>
            </a:r>
            <a:r>
              <a:rPr lang="en-US" dirty="0" smtClean="0"/>
              <a:t> attribute height </a:t>
            </a:r>
            <a:r>
              <a:rPr lang="th-TH" dirty="0" smtClean="0"/>
              <a:t>ของ</a:t>
            </a:r>
            <a:r>
              <a:rPr lang="en-US" dirty="0" smtClean="0"/>
              <a:t> element</a:t>
            </a:r>
          </a:p>
          <a:p>
            <a:r>
              <a:rPr lang="en-US" b="1" dirty="0" smtClean="0">
                <a:solidFill>
                  <a:schemeClr val="accent6">
                    <a:lumMod val="75000"/>
                  </a:schemeClr>
                </a:solidFill>
              </a:rPr>
              <a:t>id</a:t>
            </a:r>
            <a:r>
              <a:rPr lang="en-US" dirty="0" smtClean="0"/>
              <a:t>: </a:t>
            </a:r>
            <a:r>
              <a:rPr lang="th-TH" dirty="0" smtClean="0"/>
              <a:t>ให้ค่าหรือคืนค่า</a:t>
            </a:r>
            <a:r>
              <a:rPr lang="en-US" dirty="0" smtClean="0"/>
              <a:t> id </a:t>
            </a:r>
            <a:r>
              <a:rPr lang="th-TH" dirty="0" smtClean="0"/>
              <a:t>ของ</a:t>
            </a:r>
            <a:r>
              <a:rPr lang="en-US" dirty="0" smtClean="0"/>
              <a:t> element</a:t>
            </a:r>
          </a:p>
          <a:p>
            <a:r>
              <a:rPr lang="en-US" b="1" dirty="0" err="1" smtClean="0">
                <a:solidFill>
                  <a:schemeClr val="accent6">
                    <a:lumMod val="75000"/>
                  </a:schemeClr>
                </a:solidFill>
              </a:rPr>
              <a:t>innerHTML</a:t>
            </a:r>
            <a:r>
              <a:rPr lang="en-US" dirty="0" smtClean="0"/>
              <a:t>: </a:t>
            </a:r>
            <a:r>
              <a:rPr lang="th-TH" dirty="0" smtClean="0"/>
              <a:t>ให้ค่าหรือคืนค่า</a:t>
            </a:r>
            <a:r>
              <a:rPr lang="en-US" dirty="0" smtClean="0"/>
              <a:t> HTML contents (+text) </a:t>
            </a:r>
            <a:r>
              <a:rPr lang="th-TH" dirty="0" smtClean="0"/>
              <a:t>ของ </a:t>
            </a:r>
            <a:r>
              <a:rPr lang="en-US" dirty="0" smtClean="0"/>
              <a:t>element </a:t>
            </a:r>
          </a:p>
          <a:p>
            <a:r>
              <a:rPr lang="en-US" b="1" dirty="0" err="1" smtClean="0">
                <a:solidFill>
                  <a:schemeClr val="accent6">
                    <a:lumMod val="75000"/>
                  </a:schemeClr>
                </a:solidFill>
              </a:rPr>
              <a:t>lang</a:t>
            </a:r>
            <a:r>
              <a:rPr lang="en-US" dirty="0" smtClean="0"/>
              <a:t>: </a:t>
            </a:r>
            <a:r>
              <a:rPr lang="th-TH" dirty="0" smtClean="0"/>
              <a:t>ให้ค่าหรือคืนค่า</a:t>
            </a:r>
            <a:r>
              <a:rPr lang="en-US" dirty="0" smtClean="0"/>
              <a:t> language code </a:t>
            </a:r>
            <a:r>
              <a:rPr lang="th-TH" dirty="0" smtClean="0"/>
              <a:t>ของ</a:t>
            </a:r>
            <a:r>
              <a:rPr lang="en-US" dirty="0" smtClean="0"/>
              <a:t> element</a:t>
            </a:r>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13</a:t>
            </a:fld>
            <a:endParaRPr lang="en-US" altLang="en-US">
              <a:solidFill>
                <a:prstClr val="black"/>
              </a:solidFill>
            </a:endParaRPr>
          </a:p>
        </p:txBody>
      </p:sp>
    </p:spTree>
    <p:extLst>
      <p:ext uri="{BB962C8B-B14F-4D97-AF65-F5344CB8AC3E}">
        <p14:creationId xmlns:p14="http://schemas.microsoft.com/office/powerpoint/2010/main" val="2486302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Object Properties (2)</a:t>
            </a:r>
            <a:br>
              <a:rPr lang="en-US" dirty="0" smtClean="0"/>
            </a:br>
            <a:endParaRPr lang="th-TH" dirty="0"/>
          </a:p>
        </p:txBody>
      </p:sp>
      <p:sp>
        <p:nvSpPr>
          <p:cNvPr id="3" name="Content Placeholder 2"/>
          <p:cNvSpPr>
            <a:spLocks noGrp="1"/>
          </p:cNvSpPr>
          <p:nvPr>
            <p:ph idx="1"/>
          </p:nvPr>
        </p:nvSpPr>
        <p:spPr/>
        <p:txBody>
          <a:bodyPr>
            <a:normAutofit/>
          </a:bodyPr>
          <a:lstStyle/>
          <a:p>
            <a:r>
              <a:rPr lang="en-US" b="1" dirty="0" err="1" smtClean="0">
                <a:solidFill>
                  <a:schemeClr val="accent6">
                    <a:lumMod val="75000"/>
                  </a:schemeClr>
                </a:solidFill>
              </a:rPr>
              <a:t>lastChild</a:t>
            </a:r>
            <a:r>
              <a:rPr lang="en-US" dirty="0" smtClean="0"/>
              <a:t>: </a:t>
            </a:r>
            <a:r>
              <a:rPr lang="th-TH" dirty="0" smtClean="0"/>
              <a:t>คืนค่า</a:t>
            </a:r>
            <a:r>
              <a:rPr lang="en-US" dirty="0" smtClean="0"/>
              <a:t> last child </a:t>
            </a:r>
            <a:r>
              <a:rPr lang="th-TH" dirty="0" smtClean="0"/>
              <a:t>ของ</a:t>
            </a:r>
            <a:r>
              <a:rPr lang="en-US" dirty="0" smtClean="0"/>
              <a:t> element </a:t>
            </a:r>
          </a:p>
          <a:p>
            <a:r>
              <a:rPr lang="en-US" b="1" dirty="0" err="1" smtClean="0">
                <a:solidFill>
                  <a:schemeClr val="accent6">
                    <a:lumMod val="75000"/>
                  </a:schemeClr>
                </a:solidFill>
              </a:rPr>
              <a:t>nextSibling</a:t>
            </a:r>
            <a:r>
              <a:rPr lang="en-US" dirty="0" smtClean="0"/>
              <a:t>: </a:t>
            </a:r>
            <a:r>
              <a:rPr lang="th-TH" dirty="0" smtClean="0"/>
              <a:t>คืนค่า</a:t>
            </a:r>
            <a:r>
              <a:rPr lang="en-US" dirty="0" smtClean="0"/>
              <a:t> element </a:t>
            </a:r>
            <a:r>
              <a:rPr lang="th-TH" dirty="0" smtClean="0"/>
              <a:t>ตัวถัดไปทันทีของ </a:t>
            </a:r>
            <a:r>
              <a:rPr lang="en-US" dirty="0" smtClean="0"/>
              <a:t>element</a:t>
            </a:r>
            <a:r>
              <a:rPr lang="th-TH" dirty="0" smtClean="0"/>
              <a:t> นั้น</a:t>
            </a:r>
            <a:endParaRPr lang="en-US" dirty="0" smtClean="0"/>
          </a:p>
          <a:p>
            <a:r>
              <a:rPr lang="en-US" b="1" dirty="0" err="1" smtClean="0">
                <a:solidFill>
                  <a:schemeClr val="accent6">
                    <a:lumMod val="75000"/>
                  </a:schemeClr>
                </a:solidFill>
              </a:rPr>
              <a:t>nodeName</a:t>
            </a:r>
            <a:r>
              <a:rPr lang="en-US" dirty="0" smtClean="0"/>
              <a:t> : </a:t>
            </a:r>
            <a:r>
              <a:rPr lang="th-TH" dirty="0" smtClean="0"/>
              <a:t>คืนค่า</a:t>
            </a:r>
            <a:r>
              <a:rPr lang="en-US" dirty="0" smtClean="0"/>
              <a:t> </a:t>
            </a:r>
            <a:r>
              <a:rPr lang="en-US" dirty="0" err="1" smtClean="0"/>
              <a:t>tagname</a:t>
            </a:r>
            <a:r>
              <a:rPr lang="en-US" dirty="0" smtClean="0"/>
              <a:t> </a:t>
            </a:r>
            <a:r>
              <a:rPr lang="th-TH" dirty="0" smtClean="0"/>
              <a:t>ของ</a:t>
            </a:r>
            <a:r>
              <a:rPr lang="en-US" dirty="0" smtClean="0"/>
              <a:t> element (</a:t>
            </a:r>
            <a:r>
              <a:rPr lang="th-TH" dirty="0" smtClean="0"/>
              <a:t>เป็น</a:t>
            </a:r>
            <a:r>
              <a:rPr lang="en-US" dirty="0" smtClean="0"/>
              <a:t> uppercase) </a:t>
            </a:r>
          </a:p>
          <a:p>
            <a:r>
              <a:rPr lang="en-US" b="1" dirty="0" err="1" smtClean="0">
                <a:solidFill>
                  <a:schemeClr val="accent6">
                    <a:lumMod val="75000"/>
                  </a:schemeClr>
                </a:solidFill>
              </a:rPr>
              <a:t>nodeType</a:t>
            </a:r>
            <a:r>
              <a:rPr lang="en-US" dirty="0" smtClean="0"/>
              <a:t>: </a:t>
            </a:r>
            <a:r>
              <a:rPr lang="th-TH" dirty="0" smtClean="0"/>
              <a:t>คืนค่าชนิดของ </a:t>
            </a:r>
            <a:r>
              <a:rPr lang="en-US" dirty="0" smtClean="0"/>
              <a:t>element</a:t>
            </a:r>
          </a:p>
          <a:p>
            <a:r>
              <a:rPr lang="en-US" b="1" dirty="0" err="1" smtClean="0">
                <a:solidFill>
                  <a:schemeClr val="accent6">
                    <a:lumMod val="75000"/>
                  </a:schemeClr>
                </a:solidFill>
              </a:rPr>
              <a:t>nodeValue</a:t>
            </a:r>
            <a:r>
              <a:rPr lang="en-US" dirty="0" smtClean="0"/>
              <a:t>: </a:t>
            </a:r>
            <a:r>
              <a:rPr lang="th-TH" dirty="0" smtClean="0"/>
              <a:t>ให้หรือคืนค่า</a:t>
            </a:r>
            <a:r>
              <a:rPr lang="en-US" dirty="0" smtClean="0"/>
              <a:t> value </a:t>
            </a:r>
            <a:r>
              <a:rPr lang="th-TH" dirty="0" smtClean="0"/>
              <a:t>ของ</a:t>
            </a:r>
            <a:r>
              <a:rPr lang="en-US" dirty="0" smtClean="0"/>
              <a:t> element </a:t>
            </a:r>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14</a:t>
            </a:fld>
            <a:endParaRPr lang="en-US" altLang="en-US">
              <a:solidFill>
                <a:prstClr val="black"/>
              </a:solidFill>
            </a:endParaRPr>
          </a:p>
        </p:txBody>
      </p:sp>
    </p:spTree>
    <p:extLst>
      <p:ext uri="{BB962C8B-B14F-4D97-AF65-F5344CB8AC3E}">
        <p14:creationId xmlns:p14="http://schemas.microsoft.com/office/powerpoint/2010/main" val="934626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Object Methods (1)</a:t>
            </a:r>
            <a:br>
              <a:rPr lang="en-US" dirty="0" smtClean="0"/>
            </a:br>
            <a:endParaRPr lang="th-TH" dirty="0"/>
          </a:p>
        </p:txBody>
      </p:sp>
      <p:sp>
        <p:nvSpPr>
          <p:cNvPr id="3" name="Content Placeholder 2"/>
          <p:cNvSpPr>
            <a:spLocks noGrp="1"/>
          </p:cNvSpPr>
          <p:nvPr>
            <p:ph idx="1"/>
          </p:nvPr>
        </p:nvSpPr>
        <p:spPr/>
        <p:txBody>
          <a:bodyPr>
            <a:normAutofit fontScale="92500" lnSpcReduction="10000"/>
          </a:bodyPr>
          <a:lstStyle/>
          <a:p>
            <a:r>
              <a:rPr lang="th-TH" dirty="0" smtClean="0"/>
              <a:t>เมท็อดสำหรับการเพิ่ม</a:t>
            </a:r>
            <a:r>
              <a:rPr lang="en-US" dirty="0" smtClean="0"/>
              <a:t>-</a:t>
            </a:r>
            <a:r>
              <a:rPr lang="th-TH" dirty="0" smtClean="0"/>
              <a:t>ลบ </a:t>
            </a:r>
            <a:r>
              <a:rPr lang="en-US" dirty="0" smtClean="0"/>
              <a:t>element</a:t>
            </a:r>
          </a:p>
          <a:p>
            <a:pPr lvl="1"/>
            <a:r>
              <a:rPr lang="en-US" b="1" dirty="0" err="1" smtClean="0">
                <a:solidFill>
                  <a:srgbClr val="0000CC"/>
                </a:solidFill>
              </a:rPr>
              <a:t>appendChild</a:t>
            </a:r>
            <a:r>
              <a:rPr lang="en-US" dirty="0" smtClean="0"/>
              <a:t>(</a:t>
            </a:r>
            <a:r>
              <a:rPr lang="en-US" i="1" dirty="0" err="1" smtClean="0"/>
              <a:t>nodeRef</a:t>
            </a:r>
            <a:r>
              <a:rPr lang="en-US" dirty="0" smtClean="0"/>
              <a:t>) : </a:t>
            </a:r>
            <a:r>
              <a:rPr lang="th-TH" dirty="0" smtClean="0"/>
              <a:t>เพิ่ม </a:t>
            </a:r>
            <a:r>
              <a:rPr lang="en-US" dirty="0" smtClean="0"/>
              <a:t>child element </a:t>
            </a:r>
            <a:r>
              <a:rPr lang="th-TH" dirty="0" smtClean="0"/>
              <a:t>ใหม่ที่ท้าย</a:t>
            </a:r>
            <a:r>
              <a:rPr lang="en-US" dirty="0" smtClean="0"/>
              <a:t> list</a:t>
            </a:r>
          </a:p>
          <a:p>
            <a:pPr lvl="1"/>
            <a:r>
              <a:rPr lang="en-US" b="1" dirty="0" err="1" smtClean="0">
                <a:solidFill>
                  <a:srgbClr val="0000CC"/>
                </a:solidFill>
              </a:rPr>
              <a:t>cloneNode</a:t>
            </a:r>
            <a:r>
              <a:rPr lang="en-US" dirty="0" smtClean="0"/>
              <a:t>(</a:t>
            </a:r>
            <a:r>
              <a:rPr lang="en-US" i="1" dirty="0" err="1" smtClean="0"/>
              <a:t>boolean</a:t>
            </a:r>
            <a:r>
              <a:rPr lang="en-US" dirty="0" smtClean="0"/>
              <a:t>): </a:t>
            </a:r>
            <a:r>
              <a:rPr lang="th-TH" dirty="0" smtClean="0"/>
              <a:t>สร้างสำเนาและคืนค่าสำเนา</a:t>
            </a:r>
            <a:r>
              <a:rPr lang="en-US" dirty="0" smtClean="0"/>
              <a:t> element </a:t>
            </a:r>
            <a:r>
              <a:rPr lang="th-TH" dirty="0" smtClean="0"/>
              <a:t>นั้น</a:t>
            </a:r>
            <a:endParaRPr lang="en-US" dirty="0" smtClean="0"/>
          </a:p>
          <a:p>
            <a:pPr lvl="1"/>
            <a:r>
              <a:rPr lang="en-US" b="1" dirty="0" err="1" smtClean="0">
                <a:solidFill>
                  <a:srgbClr val="0000CC"/>
                </a:solidFill>
              </a:rPr>
              <a:t>insertBefore</a:t>
            </a:r>
            <a:r>
              <a:rPr lang="en-US" dirty="0" smtClean="0"/>
              <a:t>(</a:t>
            </a:r>
            <a:r>
              <a:rPr lang="en-US" i="1" dirty="0" smtClean="0"/>
              <a:t>x, y</a:t>
            </a:r>
            <a:r>
              <a:rPr lang="en-US" dirty="0" smtClean="0"/>
              <a:t>): </a:t>
            </a:r>
            <a:r>
              <a:rPr lang="th-TH" dirty="0" smtClean="0"/>
              <a:t>เพิ่ม </a:t>
            </a:r>
            <a:r>
              <a:rPr lang="en-US" dirty="0" smtClean="0"/>
              <a:t>element x </a:t>
            </a:r>
            <a:r>
              <a:rPr lang="th-TH" dirty="0" smtClean="0"/>
              <a:t>ก่อน</a:t>
            </a:r>
            <a:r>
              <a:rPr lang="en-US" dirty="0" smtClean="0"/>
              <a:t> element y</a:t>
            </a:r>
            <a:r>
              <a:rPr lang="th-TH" dirty="0" smtClean="0"/>
              <a:t> ที่มีอยู่เดิม</a:t>
            </a:r>
          </a:p>
          <a:p>
            <a:pPr lvl="1"/>
            <a:r>
              <a:rPr lang="en-US" b="1" dirty="0" err="1" smtClean="0">
                <a:solidFill>
                  <a:srgbClr val="0000CC"/>
                </a:solidFill>
              </a:rPr>
              <a:t>insertAfter</a:t>
            </a:r>
            <a:r>
              <a:rPr lang="en-US" dirty="0" smtClean="0"/>
              <a:t>(</a:t>
            </a:r>
            <a:r>
              <a:rPr lang="en-US" i="1" dirty="0" smtClean="0"/>
              <a:t>x, y</a:t>
            </a:r>
            <a:r>
              <a:rPr lang="en-US" dirty="0" smtClean="0"/>
              <a:t>): </a:t>
            </a:r>
            <a:r>
              <a:rPr lang="th-TH" dirty="0" smtClean="0"/>
              <a:t>เพิ่ม </a:t>
            </a:r>
            <a:r>
              <a:rPr lang="en-US" dirty="0" smtClean="0"/>
              <a:t>element x </a:t>
            </a:r>
            <a:r>
              <a:rPr lang="th-TH" dirty="0" smtClean="0"/>
              <a:t>หลัง</a:t>
            </a:r>
            <a:r>
              <a:rPr lang="en-US" dirty="0" smtClean="0"/>
              <a:t> element y</a:t>
            </a:r>
            <a:r>
              <a:rPr lang="th-TH" dirty="0" smtClean="0"/>
              <a:t> ที่มีอยู่เดิม</a:t>
            </a:r>
          </a:p>
          <a:p>
            <a:pPr lvl="1"/>
            <a:r>
              <a:rPr lang="en-US" b="1" dirty="0" err="1" smtClean="0">
                <a:solidFill>
                  <a:srgbClr val="0000CC"/>
                </a:solidFill>
              </a:rPr>
              <a:t>removeChild</a:t>
            </a:r>
            <a:r>
              <a:rPr lang="en-US" dirty="0" smtClean="0"/>
              <a:t>(</a:t>
            </a:r>
            <a:r>
              <a:rPr lang="en-US" i="1" dirty="0" err="1" smtClean="0"/>
              <a:t>nodeRef</a:t>
            </a:r>
            <a:r>
              <a:rPr lang="en-US" dirty="0" smtClean="0"/>
              <a:t>): </a:t>
            </a:r>
            <a:r>
              <a:rPr lang="th-TH" dirty="0" smtClean="0"/>
              <a:t>ลบ</a:t>
            </a:r>
            <a:r>
              <a:rPr lang="en-US" dirty="0" smtClean="0"/>
              <a:t> element </a:t>
            </a:r>
            <a:r>
              <a:rPr lang="th-TH" dirty="0" smtClean="0"/>
              <a:t>ที่ระบุ</a:t>
            </a:r>
            <a:endParaRPr lang="en-US" dirty="0" smtClean="0"/>
          </a:p>
          <a:p>
            <a:pPr lvl="1"/>
            <a:r>
              <a:rPr lang="en-US" b="1" dirty="0" err="1" smtClean="0">
                <a:solidFill>
                  <a:srgbClr val="0000CC"/>
                </a:solidFill>
              </a:rPr>
              <a:t>replaceChild</a:t>
            </a:r>
            <a:r>
              <a:rPr lang="en-US" dirty="0" smtClean="0"/>
              <a:t>(</a:t>
            </a:r>
            <a:r>
              <a:rPr lang="en-US" i="1" dirty="0" smtClean="0"/>
              <a:t>x, y</a:t>
            </a:r>
            <a:r>
              <a:rPr lang="en-US" dirty="0" smtClean="0"/>
              <a:t>): </a:t>
            </a:r>
            <a:r>
              <a:rPr lang="th-TH" dirty="0" smtClean="0"/>
              <a:t>แทน</a:t>
            </a:r>
            <a:r>
              <a:rPr lang="en-US" dirty="0" smtClean="0"/>
              <a:t> element</a:t>
            </a:r>
            <a:r>
              <a:rPr lang="th-TH" dirty="0" smtClean="0"/>
              <a:t> </a:t>
            </a:r>
            <a:r>
              <a:rPr lang="en-US" dirty="0" smtClean="0"/>
              <a:t>y </a:t>
            </a:r>
            <a:r>
              <a:rPr lang="th-TH" dirty="0" smtClean="0"/>
              <a:t>ด้วย </a:t>
            </a:r>
            <a:r>
              <a:rPr lang="en-US" dirty="0" smtClean="0"/>
              <a:t>x </a:t>
            </a:r>
            <a:r>
              <a:rPr lang="th-TH" dirty="0" smtClean="0"/>
              <a:t>และคืนค่า </a:t>
            </a:r>
            <a:r>
              <a:rPr lang="en-US" dirty="0" smtClean="0"/>
              <a:t>element y</a:t>
            </a:r>
          </a:p>
          <a:p>
            <a:pPr lvl="1"/>
            <a:endParaRPr lang="en-US" dirty="0" smtClean="0"/>
          </a:p>
          <a:p>
            <a:r>
              <a:rPr lang="th-TH" dirty="0" smtClean="0"/>
              <a:t>เมท็อดสำหรับการท่อง </a:t>
            </a:r>
            <a:r>
              <a:rPr lang="en-US" dirty="0" smtClean="0"/>
              <a:t>node </a:t>
            </a:r>
            <a:r>
              <a:rPr lang="th-TH" dirty="0" smtClean="0"/>
              <a:t>(เช่นเดียวกับ </a:t>
            </a:r>
            <a:r>
              <a:rPr lang="en-US" dirty="0" smtClean="0"/>
              <a:t>body </a:t>
            </a:r>
            <a:r>
              <a:rPr lang="th-TH" dirty="0" smtClean="0"/>
              <a:t>ซึ่งเป็น </a:t>
            </a:r>
            <a:r>
              <a:rPr lang="en-US" dirty="0" smtClean="0"/>
              <a:t>element </a:t>
            </a:r>
            <a:r>
              <a:rPr lang="th-TH" dirty="0" smtClean="0"/>
              <a:t>อย่างหนึ่ง)</a:t>
            </a:r>
            <a:endParaRPr lang="en-US" dirty="0" smtClean="0"/>
          </a:p>
          <a:p>
            <a:pPr lvl="1"/>
            <a:r>
              <a:rPr lang="en-US" b="1" dirty="0" err="1" smtClean="0">
                <a:solidFill>
                  <a:srgbClr val="0000CC"/>
                </a:solidFill>
              </a:rPr>
              <a:t>getElementById</a:t>
            </a:r>
            <a:r>
              <a:rPr lang="en-US" b="1" dirty="0" smtClean="0">
                <a:solidFill>
                  <a:srgbClr val="0000CC"/>
                </a:solidFill>
              </a:rPr>
              <a:t>, </a:t>
            </a:r>
            <a:r>
              <a:rPr lang="en-US" b="1" dirty="0" err="1" smtClean="0">
                <a:solidFill>
                  <a:srgbClr val="0000CC"/>
                </a:solidFill>
              </a:rPr>
              <a:t>getElementsByClassName</a:t>
            </a:r>
            <a:r>
              <a:rPr lang="en-US" dirty="0" smtClean="0"/>
              <a:t>, </a:t>
            </a:r>
            <a:r>
              <a:rPr lang="th-TH" dirty="0" smtClean="0"/>
              <a:t>ฯลฯ</a:t>
            </a:r>
            <a:endParaRPr lang="en-US" dirty="0" smtClean="0"/>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15</a:t>
            </a:fld>
            <a:endParaRPr lang="en-US" altLang="en-US">
              <a:solidFill>
                <a:prstClr val="black"/>
              </a:solidFill>
            </a:endParaRPr>
          </a:p>
        </p:txBody>
      </p:sp>
    </p:spTree>
    <p:extLst>
      <p:ext uri="{BB962C8B-B14F-4D97-AF65-F5344CB8AC3E}">
        <p14:creationId xmlns:p14="http://schemas.microsoft.com/office/powerpoint/2010/main" val="2181887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Object Methods (2)</a:t>
            </a:r>
            <a:br>
              <a:rPr lang="en-US" dirty="0" smtClean="0"/>
            </a:br>
            <a:endParaRPr lang="th-TH" dirty="0"/>
          </a:p>
        </p:txBody>
      </p:sp>
      <p:sp>
        <p:nvSpPr>
          <p:cNvPr id="3" name="Content Placeholder 2"/>
          <p:cNvSpPr>
            <a:spLocks noGrp="1"/>
          </p:cNvSpPr>
          <p:nvPr>
            <p:ph idx="1"/>
          </p:nvPr>
        </p:nvSpPr>
        <p:spPr/>
        <p:txBody>
          <a:bodyPr>
            <a:normAutofit fontScale="85000" lnSpcReduction="20000"/>
          </a:bodyPr>
          <a:lstStyle/>
          <a:p>
            <a:r>
              <a:rPr lang="th-TH" dirty="0" smtClean="0"/>
              <a:t>เมท็อดสำหรับการเข้าถึงและให้ค่า </a:t>
            </a:r>
            <a:r>
              <a:rPr lang="en-US" dirty="0" smtClean="0"/>
              <a:t>attribute</a:t>
            </a:r>
            <a:endParaRPr lang="th-TH" dirty="0" smtClean="0"/>
          </a:p>
          <a:p>
            <a:pPr lvl="1"/>
            <a:r>
              <a:rPr lang="en-US" b="1" dirty="0" err="1" smtClean="0">
                <a:solidFill>
                  <a:srgbClr val="0000CC"/>
                </a:solidFill>
              </a:rPr>
              <a:t>getAttribute</a:t>
            </a:r>
            <a:r>
              <a:rPr lang="en-US" dirty="0" smtClean="0"/>
              <a:t>(</a:t>
            </a:r>
            <a:r>
              <a:rPr lang="en-US" i="1" dirty="0" smtClean="0"/>
              <a:t>string</a:t>
            </a:r>
            <a:r>
              <a:rPr lang="en-US" dirty="0" smtClean="0"/>
              <a:t>): </a:t>
            </a:r>
            <a:r>
              <a:rPr lang="th-TH" dirty="0" smtClean="0"/>
              <a:t>คืนค่า</a:t>
            </a:r>
            <a:r>
              <a:rPr lang="en-US" dirty="0" smtClean="0"/>
              <a:t> value </a:t>
            </a:r>
            <a:r>
              <a:rPr lang="th-TH" dirty="0" smtClean="0"/>
              <a:t>ของ</a:t>
            </a:r>
            <a:r>
              <a:rPr lang="en-US" dirty="0" smtClean="0"/>
              <a:t> attribute </a:t>
            </a:r>
            <a:r>
              <a:rPr lang="th-TH" dirty="0" smtClean="0"/>
              <a:t>ที่ระบุ </a:t>
            </a:r>
            <a:endParaRPr lang="en-US" dirty="0" smtClean="0"/>
          </a:p>
          <a:p>
            <a:pPr lvl="1"/>
            <a:r>
              <a:rPr lang="en-US" b="1" dirty="0" err="1" smtClean="0">
                <a:solidFill>
                  <a:srgbClr val="0000CC"/>
                </a:solidFill>
              </a:rPr>
              <a:t>removeAttribute</a:t>
            </a:r>
            <a:r>
              <a:rPr lang="en-US" dirty="0" smtClean="0"/>
              <a:t>(</a:t>
            </a:r>
            <a:r>
              <a:rPr lang="en-US" i="1" dirty="0" smtClean="0"/>
              <a:t>string</a:t>
            </a:r>
            <a:r>
              <a:rPr lang="en-US" dirty="0" smtClean="0"/>
              <a:t>): </a:t>
            </a:r>
            <a:r>
              <a:rPr lang="th-TH" dirty="0" smtClean="0"/>
              <a:t>ลบ </a:t>
            </a:r>
            <a:r>
              <a:rPr lang="en-US" dirty="0" smtClean="0"/>
              <a:t>attribute </a:t>
            </a:r>
            <a:r>
              <a:rPr lang="th-TH" dirty="0" smtClean="0"/>
              <a:t>ที่ระบุจาก </a:t>
            </a:r>
            <a:r>
              <a:rPr lang="en-US" dirty="0" smtClean="0"/>
              <a:t>element</a:t>
            </a:r>
          </a:p>
          <a:p>
            <a:pPr lvl="1"/>
            <a:r>
              <a:rPr lang="en-US" b="1" dirty="0" err="1" smtClean="0">
                <a:solidFill>
                  <a:srgbClr val="0000CC"/>
                </a:solidFill>
              </a:rPr>
              <a:t>setAttribute</a:t>
            </a:r>
            <a:r>
              <a:rPr lang="en-US" dirty="0" smtClean="0"/>
              <a:t>(</a:t>
            </a:r>
            <a:r>
              <a:rPr lang="en-US" i="1" dirty="0" smtClean="0"/>
              <a:t>name</a:t>
            </a:r>
            <a:r>
              <a:rPr lang="en-US" dirty="0" smtClean="0"/>
              <a:t>, </a:t>
            </a:r>
            <a:r>
              <a:rPr lang="en-US" i="1" dirty="0" smtClean="0"/>
              <a:t>value</a:t>
            </a:r>
            <a:r>
              <a:rPr lang="en-US" dirty="0" smtClean="0"/>
              <a:t>): </a:t>
            </a:r>
            <a:r>
              <a:rPr lang="th-TH" dirty="0" smtClean="0"/>
              <a:t>เพิ่ม</a:t>
            </a:r>
            <a:r>
              <a:rPr lang="en-US" dirty="0" smtClean="0"/>
              <a:t> attribute </a:t>
            </a:r>
            <a:r>
              <a:rPr lang="th-TH" dirty="0" smtClean="0"/>
              <a:t>ใหม่ใน</a:t>
            </a:r>
            <a:r>
              <a:rPr lang="en-US" dirty="0" smtClean="0"/>
              <a:t> element </a:t>
            </a:r>
            <a:r>
              <a:rPr lang="th-TH" dirty="0" smtClean="0"/>
              <a:t>ตามชื่อและให้ค่าตามที่ระบุ</a:t>
            </a:r>
          </a:p>
          <a:p>
            <a:pPr>
              <a:spcBef>
                <a:spcPts val="1800"/>
              </a:spcBef>
            </a:pPr>
            <a:r>
              <a:rPr lang="th-TH" dirty="0" smtClean="0"/>
              <a:t>เมท็อดอื่น</a:t>
            </a:r>
            <a:r>
              <a:rPr lang="en-US" dirty="0" smtClean="0"/>
              <a:t>:</a:t>
            </a:r>
          </a:p>
          <a:p>
            <a:pPr lvl="1"/>
            <a:r>
              <a:rPr lang="en-US" b="1" dirty="0" smtClean="0">
                <a:solidFill>
                  <a:srgbClr val="0000CC"/>
                </a:solidFill>
              </a:rPr>
              <a:t>blur</a:t>
            </a:r>
            <a:r>
              <a:rPr lang="en-US" dirty="0" smtClean="0"/>
              <a:t>(): </a:t>
            </a:r>
            <a:r>
              <a:rPr lang="th-TH" dirty="0" smtClean="0"/>
              <a:t>ลบ</a:t>
            </a:r>
            <a:r>
              <a:rPr lang="en-US" dirty="0" smtClean="0"/>
              <a:t> focus </a:t>
            </a:r>
            <a:r>
              <a:rPr lang="th-TH" dirty="0" smtClean="0"/>
              <a:t>จาก </a:t>
            </a:r>
            <a:r>
              <a:rPr lang="en-US" dirty="0" smtClean="0"/>
              <a:t>element</a:t>
            </a:r>
          </a:p>
          <a:p>
            <a:pPr lvl="1"/>
            <a:r>
              <a:rPr lang="en-US" b="1" dirty="0" smtClean="0">
                <a:solidFill>
                  <a:srgbClr val="0000CC"/>
                </a:solidFill>
              </a:rPr>
              <a:t>click</a:t>
            </a:r>
            <a:r>
              <a:rPr lang="en-US" dirty="0" smtClean="0"/>
              <a:t>(): Executes click </a:t>
            </a:r>
            <a:r>
              <a:rPr lang="th-TH" dirty="0" smtClean="0"/>
              <a:t>บน </a:t>
            </a:r>
            <a:r>
              <a:rPr lang="en-US" dirty="0" smtClean="0"/>
              <a:t>element</a:t>
            </a:r>
          </a:p>
          <a:p>
            <a:pPr lvl="1"/>
            <a:r>
              <a:rPr lang="en-US" b="1" dirty="0" smtClean="0">
                <a:solidFill>
                  <a:srgbClr val="0000CC"/>
                </a:solidFill>
              </a:rPr>
              <a:t>focus</a:t>
            </a:r>
            <a:r>
              <a:rPr lang="en-US" dirty="0" smtClean="0"/>
              <a:t>(): </a:t>
            </a:r>
            <a:r>
              <a:rPr lang="th-TH" dirty="0" smtClean="0"/>
              <a:t>ให้</a:t>
            </a:r>
            <a:r>
              <a:rPr lang="en-US" dirty="0" smtClean="0"/>
              <a:t> focus </a:t>
            </a:r>
            <a:r>
              <a:rPr lang="th-TH" dirty="0" smtClean="0"/>
              <a:t>กับ</a:t>
            </a:r>
            <a:r>
              <a:rPr lang="en-US" dirty="0" smtClean="0"/>
              <a:t> element </a:t>
            </a:r>
          </a:p>
          <a:p>
            <a:pPr lvl="1"/>
            <a:r>
              <a:rPr lang="en-US" b="1" dirty="0" err="1" smtClean="0">
                <a:solidFill>
                  <a:srgbClr val="0000CC"/>
                </a:solidFill>
              </a:rPr>
              <a:t>hasChildNodes</a:t>
            </a:r>
            <a:r>
              <a:rPr lang="en-US" dirty="0" smtClean="0"/>
              <a:t>(): </a:t>
            </a:r>
            <a:r>
              <a:rPr lang="th-TH" dirty="0" smtClean="0"/>
              <a:t>คืนค่า </a:t>
            </a:r>
            <a:r>
              <a:rPr lang="en-US" dirty="0" smtClean="0"/>
              <a:t>Boolean </a:t>
            </a:r>
            <a:r>
              <a:rPr lang="th-TH" dirty="0" smtClean="0"/>
              <a:t>ว่า </a:t>
            </a:r>
            <a:r>
              <a:rPr lang="en-US" dirty="0" smtClean="0"/>
              <a:t>element </a:t>
            </a:r>
            <a:r>
              <a:rPr lang="th-TH" dirty="0" smtClean="0"/>
              <a:t>มี</a:t>
            </a:r>
            <a:r>
              <a:rPr lang="en-US" dirty="0" smtClean="0"/>
              <a:t> child elements</a:t>
            </a:r>
            <a:r>
              <a:rPr lang="th-TH" dirty="0" smtClean="0"/>
              <a:t> หรือไม่</a:t>
            </a:r>
            <a:endParaRPr lang="en-US" dirty="0" smtClean="0"/>
          </a:p>
          <a:p>
            <a:pPr lvl="1"/>
            <a:r>
              <a:rPr lang="en-US" b="1" dirty="0" smtClean="0">
                <a:solidFill>
                  <a:srgbClr val="0000CC"/>
                </a:solidFill>
              </a:rPr>
              <a:t>item</a:t>
            </a:r>
            <a:r>
              <a:rPr lang="en-US" dirty="0" smtClean="0"/>
              <a:t>(</a:t>
            </a:r>
            <a:r>
              <a:rPr lang="en-US" i="1" dirty="0" err="1" smtClean="0"/>
              <a:t>int</a:t>
            </a:r>
            <a:r>
              <a:rPr lang="en-US" dirty="0" smtClean="0"/>
              <a:t>): </a:t>
            </a:r>
            <a:r>
              <a:rPr lang="th-TH" dirty="0" smtClean="0"/>
              <a:t>คืนค่า </a:t>
            </a:r>
            <a:r>
              <a:rPr lang="en-US" dirty="0" smtClean="0"/>
              <a:t>element </a:t>
            </a:r>
            <a:r>
              <a:rPr lang="th-TH" dirty="0" smtClean="0"/>
              <a:t>ตามดัชนี (</a:t>
            </a:r>
            <a:r>
              <a:rPr lang="en-US" dirty="0" smtClean="0"/>
              <a:t>index</a:t>
            </a:r>
            <a:r>
              <a:rPr lang="th-TH" dirty="0" smtClean="0"/>
              <a:t>) ใน</a:t>
            </a:r>
            <a:r>
              <a:rPr lang="en-US" dirty="0" smtClean="0"/>
              <a:t> document tree</a:t>
            </a:r>
          </a:p>
          <a:p>
            <a:pPr lvl="1"/>
            <a:r>
              <a:rPr lang="en-US" b="1" dirty="0" err="1" smtClean="0">
                <a:solidFill>
                  <a:srgbClr val="0000CC"/>
                </a:solidFill>
              </a:rPr>
              <a:t>toString</a:t>
            </a:r>
            <a:r>
              <a:rPr lang="en-US" dirty="0" smtClean="0"/>
              <a:t>(): </a:t>
            </a:r>
            <a:r>
              <a:rPr lang="th-TH" dirty="0" smtClean="0"/>
              <a:t>แปลง</a:t>
            </a:r>
            <a:r>
              <a:rPr lang="en-US" dirty="0" smtClean="0"/>
              <a:t> element </a:t>
            </a:r>
            <a:r>
              <a:rPr lang="th-TH" dirty="0" smtClean="0"/>
              <a:t>ให้เป็น</a:t>
            </a:r>
            <a:r>
              <a:rPr lang="en-US" dirty="0" smtClean="0"/>
              <a:t> string</a:t>
            </a:r>
            <a:endParaRPr lang="th-TH" dirty="0" smtClean="0"/>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16</a:t>
            </a:fld>
            <a:endParaRPr lang="en-US" altLang="en-US">
              <a:solidFill>
                <a:prstClr val="black"/>
              </a:solidFill>
            </a:endParaRPr>
          </a:p>
        </p:txBody>
      </p:sp>
    </p:spTree>
    <p:extLst>
      <p:ext uri="{BB962C8B-B14F-4D97-AF65-F5344CB8AC3E}">
        <p14:creationId xmlns:p14="http://schemas.microsoft.com/office/powerpoint/2010/main" val="926081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MVC (</a:t>
            </a:r>
            <a:r>
              <a:rPr lang="en-US" dirty="0" smtClean="0"/>
              <a:t>Model-View-</a:t>
            </a:r>
            <a:r>
              <a:rPr lang="en-US" dirty="0" err="1" smtClean="0"/>
              <a:t>ControlLer</a:t>
            </a:r>
            <a:r>
              <a:rPr lang="en-US" dirty="0" smtClean="0"/>
              <a:t>)</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17</a:t>
            </a:fld>
            <a:endParaRPr lang="en-US" altLang="en-US">
              <a:solidFill>
                <a:prstClr val="black"/>
              </a:solidFill>
            </a:endParaRPr>
          </a:p>
        </p:txBody>
      </p:sp>
    </p:spTree>
    <p:extLst>
      <p:ext uri="{BB962C8B-B14F-4D97-AF65-F5344CB8AC3E}">
        <p14:creationId xmlns:p14="http://schemas.microsoft.com/office/powerpoint/2010/main" val="19772249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th-TH" dirty="0" smtClean="0"/>
              <a:t>การออกแบบ</a:t>
            </a:r>
            <a:endParaRPr lang="en-US" dirty="0" smtClean="0"/>
          </a:p>
        </p:txBody>
      </p:sp>
      <p:sp>
        <p:nvSpPr>
          <p:cNvPr id="17411" name="Rectangle 3"/>
          <p:cNvSpPr>
            <a:spLocks noGrp="1" noChangeArrowheads="1"/>
          </p:cNvSpPr>
          <p:nvPr>
            <p:ph type="body" idx="1"/>
          </p:nvPr>
        </p:nvSpPr>
        <p:spPr/>
        <p:txBody>
          <a:bodyPr>
            <a:normAutofit/>
          </a:bodyPr>
          <a:lstStyle/>
          <a:p>
            <a:r>
              <a:rPr lang="th-TH" dirty="0" smtClean="0"/>
              <a:t>หลักการพื้นฐานของวิศวกรรมซอฟต์แวร์ (</a:t>
            </a:r>
            <a:r>
              <a:rPr lang="en-US" dirty="0" smtClean="0"/>
              <a:t>software engineering</a:t>
            </a:r>
            <a:r>
              <a:rPr lang="th-TH" dirty="0" smtClean="0"/>
              <a:t>)</a:t>
            </a:r>
            <a:r>
              <a:rPr lang="en-US" dirty="0" smtClean="0"/>
              <a:t>:</a:t>
            </a:r>
          </a:p>
          <a:p>
            <a:pPr lvl="1"/>
            <a:r>
              <a:rPr lang="en-US" b="1" dirty="0" smtClean="0">
                <a:solidFill>
                  <a:srgbClr val="00B050"/>
                </a:solidFill>
              </a:rPr>
              <a:t>Separation of concerns</a:t>
            </a:r>
            <a:r>
              <a:rPr lang="en-US" dirty="0" smtClean="0"/>
              <a:t>: </a:t>
            </a:r>
            <a:r>
              <a:rPr lang="th-TH" dirty="0" smtClean="0"/>
              <a:t>แยก </a:t>
            </a:r>
            <a:r>
              <a:rPr lang="en-US" dirty="0" smtClean="0"/>
              <a:t>features </a:t>
            </a:r>
            <a:r>
              <a:rPr lang="th-TH" dirty="0" smtClean="0"/>
              <a:t>หรือ </a:t>
            </a:r>
            <a:r>
              <a:rPr lang="en-US" dirty="0" smtClean="0"/>
              <a:t>behavior </a:t>
            </a:r>
            <a:r>
              <a:rPr lang="th-TH" dirty="0" smtClean="0"/>
              <a:t>ที่ต่างกันในโปรแกรมออกจากกันโดยให้มีส่วนซ้อนทับกันน้อยที่สุด</a:t>
            </a:r>
            <a:endParaRPr lang="en-US" dirty="0" smtClean="0"/>
          </a:p>
          <a:p>
            <a:pPr lvl="1"/>
            <a:r>
              <a:rPr lang="en-US" b="1" dirty="0" smtClean="0">
                <a:solidFill>
                  <a:srgbClr val="00B050"/>
                </a:solidFill>
              </a:rPr>
              <a:t>Abstraction</a:t>
            </a:r>
            <a:r>
              <a:rPr lang="en-US" dirty="0" smtClean="0"/>
              <a:t>: </a:t>
            </a:r>
            <a:r>
              <a:rPr lang="th-TH" dirty="0" smtClean="0"/>
              <a:t>การกำหนดสาระสำคัญ โดยละเว้นรายละเอียด</a:t>
            </a:r>
            <a:endParaRPr lang="en-US" dirty="0" smtClean="0"/>
          </a:p>
          <a:p>
            <a:pPr lvl="1"/>
            <a:endParaRPr lang="th-TH" b="1" dirty="0" smtClean="0">
              <a:solidFill>
                <a:srgbClr val="00B050"/>
              </a:solidFill>
            </a:endParaRPr>
          </a:p>
          <a:p>
            <a:r>
              <a:rPr lang="th-TH" dirty="0" smtClean="0"/>
              <a:t>แนวคิดพื้นฐานของการแยก </a:t>
            </a:r>
            <a:endParaRPr lang="en-US" dirty="0" smtClean="0"/>
          </a:p>
          <a:p>
            <a:pPr lvl="1"/>
            <a:r>
              <a:rPr lang="th-TH" dirty="0" smtClean="0"/>
              <a:t>แยกที่เก็บและการเก็บข้อมูล ไว้ในส่วนหนึ่ง </a:t>
            </a:r>
            <a:r>
              <a:rPr lang="en-US" dirty="0" smtClean="0"/>
              <a:t>(</a:t>
            </a:r>
            <a:r>
              <a:rPr lang="th-TH" dirty="0" smtClean="0"/>
              <a:t>เช่นใน </a:t>
            </a:r>
            <a:r>
              <a:rPr lang="en-US" dirty="0" smtClean="0"/>
              <a:t>model)</a:t>
            </a:r>
          </a:p>
          <a:p>
            <a:pPr lvl="1"/>
            <a:r>
              <a:rPr lang="th-TH" dirty="0" smtClean="0"/>
              <a:t>แยกการจะนำเสนออย่างไร ไว้อีกส่วน </a:t>
            </a:r>
            <a:r>
              <a:rPr lang="en-US" dirty="0" smtClean="0"/>
              <a:t>(</a:t>
            </a:r>
            <a:r>
              <a:rPr lang="th-TH" dirty="0" smtClean="0"/>
              <a:t>เช่นใน</a:t>
            </a:r>
            <a:r>
              <a:rPr lang="en-US" dirty="0" smtClean="0"/>
              <a:t> views)</a:t>
            </a:r>
          </a:p>
        </p:txBody>
      </p:sp>
      <p:sp>
        <p:nvSpPr>
          <p:cNvPr id="6" name="Date Placeholder 5"/>
          <p:cNvSpPr>
            <a:spLocks noGrp="1"/>
          </p:cNvSpPr>
          <p:nvPr>
            <p:ph type="dt" sz="half" idx="2"/>
          </p:nvPr>
        </p:nvSpPr>
        <p:spPr/>
        <p:txBody>
          <a:bodyPr/>
          <a:lstStyle/>
          <a:p>
            <a:r>
              <a:rPr lang="en-US" altLang="en-US" smtClean="0"/>
              <a:t>Lecture 11</a:t>
            </a:r>
            <a:endParaRPr lang="en-US" altLang="en-US"/>
          </a:p>
        </p:txBody>
      </p:sp>
      <p:sp>
        <p:nvSpPr>
          <p:cNvPr id="7" name="Slide Number Placeholder 6"/>
          <p:cNvSpPr>
            <a:spLocks noGrp="1"/>
          </p:cNvSpPr>
          <p:nvPr>
            <p:ph type="sldNum" sz="quarter" idx="4"/>
          </p:nvPr>
        </p:nvSpPr>
        <p:spPr/>
        <p:txBody>
          <a:bodyPr/>
          <a:lstStyle/>
          <a:p>
            <a:fld id="{10C32822-D98A-4A8C-A794-852463787CBE}" type="slidenum">
              <a:rPr lang="en-US" altLang="en-US" smtClean="0"/>
              <a:pPr/>
              <a:t>18</a:t>
            </a:fld>
            <a:endParaRPr lang="en-US" altLang="en-US"/>
          </a:p>
        </p:txBody>
      </p:sp>
      <p:sp>
        <p:nvSpPr>
          <p:cNvPr id="8" name="Footer Placeholder 7"/>
          <p:cNvSpPr>
            <a:spLocks noGrp="1"/>
          </p:cNvSpPr>
          <p:nvPr>
            <p:ph type="ftr" sz="quarter" idx="3"/>
          </p:nvPr>
        </p:nvSpPr>
        <p:spPr/>
        <p:txBody>
          <a:bodyPr/>
          <a:lstStyle/>
          <a:p>
            <a:r>
              <a:rPr lang="en-US" altLang="en-US" smtClean="0"/>
              <a:t>CS 485 Web Application Development © 2010 by Y. Temtanapat</a:t>
            </a:r>
            <a:endParaRPr lang="en-US" altLang="en-US" dirty="0"/>
          </a:p>
        </p:txBody>
      </p:sp>
    </p:spTree>
    <p:extLst>
      <p:ext uri="{BB962C8B-B14F-4D97-AF65-F5344CB8AC3E}">
        <p14:creationId xmlns:p14="http://schemas.microsoft.com/office/powerpoint/2010/main" val="2921192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แนะนำ </a:t>
            </a:r>
            <a:r>
              <a:rPr lang="en-US" dirty="0" smtClean="0"/>
              <a:t>Model-View-Controller</a:t>
            </a:r>
            <a:endParaRPr lang="th-TH" dirty="0"/>
          </a:p>
        </p:txBody>
      </p:sp>
      <p:sp>
        <p:nvSpPr>
          <p:cNvPr id="3" name="Content Placeholder 2"/>
          <p:cNvSpPr>
            <a:spLocks noGrp="1"/>
          </p:cNvSpPr>
          <p:nvPr>
            <p:ph idx="1"/>
          </p:nvPr>
        </p:nvSpPr>
        <p:spPr>
          <a:xfrm>
            <a:off x="457200" y="1600200"/>
            <a:ext cx="8229600" cy="4565103"/>
          </a:xfrm>
        </p:spPr>
        <p:txBody>
          <a:bodyPr>
            <a:normAutofit/>
          </a:bodyPr>
          <a:lstStyle/>
          <a:p>
            <a:r>
              <a:rPr lang="en-US" b="1" dirty="0">
                <a:solidFill>
                  <a:srgbClr val="0000CC"/>
                </a:solidFill>
              </a:rPr>
              <a:t>MVC</a:t>
            </a:r>
            <a:r>
              <a:rPr lang="en-US" dirty="0"/>
              <a:t> </a:t>
            </a:r>
            <a:r>
              <a:rPr lang="th-TH" dirty="0"/>
              <a:t>เป็น </a:t>
            </a:r>
            <a:r>
              <a:rPr lang="en-US" b="1" dirty="0">
                <a:solidFill>
                  <a:srgbClr val="0000CC"/>
                </a:solidFill>
              </a:rPr>
              <a:t>Architectural Pattern </a:t>
            </a:r>
            <a:r>
              <a:rPr lang="th-TH" dirty="0"/>
              <a:t>ใน </a:t>
            </a:r>
            <a:r>
              <a:rPr lang="en-US" dirty="0"/>
              <a:t>Smalltalk</a:t>
            </a:r>
            <a:r>
              <a:rPr lang="th-TH" dirty="0"/>
              <a:t> (</a:t>
            </a:r>
            <a:r>
              <a:rPr lang="en-US" dirty="0" err="1"/>
              <a:t>Trygve</a:t>
            </a:r>
            <a:r>
              <a:rPr lang="en-US" dirty="0"/>
              <a:t> </a:t>
            </a:r>
            <a:r>
              <a:rPr lang="en-US" dirty="0" err="1"/>
              <a:t>Reenskaug</a:t>
            </a:r>
            <a:r>
              <a:rPr lang="en-US" dirty="0"/>
              <a:t>, 1979</a:t>
            </a:r>
            <a:r>
              <a:rPr lang="en-US" dirty="0" smtClean="0"/>
              <a:t>)</a:t>
            </a:r>
          </a:p>
          <a:p>
            <a:endParaRPr lang="en-US" dirty="0"/>
          </a:p>
          <a:p>
            <a:r>
              <a:rPr lang="en-US" dirty="0" smtClean="0"/>
              <a:t>MVC </a:t>
            </a:r>
            <a:r>
              <a:rPr lang="th-TH" dirty="0" smtClean="0"/>
              <a:t>แยก</a:t>
            </a:r>
            <a:r>
              <a:rPr lang="en-US" dirty="0" smtClean="0"/>
              <a:t> (decouples)</a:t>
            </a:r>
            <a:r>
              <a:rPr lang="th-TH" dirty="0" smtClean="0"/>
              <a:t> </a:t>
            </a:r>
            <a:r>
              <a:rPr lang="en-US" i="1" dirty="0" smtClean="0">
                <a:solidFill>
                  <a:srgbClr val="0000CC"/>
                </a:solidFill>
              </a:rPr>
              <a:t>data representation/data-processing</a:t>
            </a:r>
            <a:r>
              <a:rPr lang="en-US" dirty="0" smtClean="0">
                <a:solidFill>
                  <a:srgbClr val="0000CC"/>
                </a:solidFill>
              </a:rPr>
              <a:t> </a:t>
            </a:r>
            <a:r>
              <a:rPr lang="th-TH" dirty="0" smtClean="0"/>
              <a:t>ออกจาก </a:t>
            </a:r>
            <a:r>
              <a:rPr lang="en-US" i="1" dirty="0" smtClean="0">
                <a:solidFill>
                  <a:srgbClr val="0000CC"/>
                </a:solidFill>
              </a:rPr>
              <a:t>presentation</a:t>
            </a:r>
            <a:r>
              <a:rPr lang="en-US" dirty="0" smtClean="0"/>
              <a:t> </a:t>
            </a:r>
            <a:r>
              <a:rPr lang="th-TH" dirty="0" smtClean="0"/>
              <a:t>และกำหนดการประสานงานระหว่าง </a:t>
            </a:r>
            <a:r>
              <a:rPr lang="en-US" dirty="0" smtClean="0"/>
              <a:t>components</a:t>
            </a:r>
            <a:r>
              <a:rPr lang="th-TH" dirty="0" smtClean="0"/>
              <a:t> เหล่านี้</a:t>
            </a:r>
            <a:endParaRPr lang="en-US" dirty="0" smtClean="0"/>
          </a:p>
          <a:p>
            <a:pPr lvl="1"/>
            <a:r>
              <a:rPr lang="th-TH" dirty="0" smtClean="0"/>
              <a:t>ทำให้สามารถมีหลาย</a:t>
            </a:r>
            <a:r>
              <a:rPr lang="en-US" dirty="0" smtClean="0"/>
              <a:t> views </a:t>
            </a:r>
            <a:r>
              <a:rPr lang="th-TH" dirty="0" smtClean="0"/>
              <a:t>เชื่อมกับ </a:t>
            </a:r>
            <a:r>
              <a:rPr lang="en-US" dirty="0" smtClean="0"/>
              <a:t>model</a:t>
            </a:r>
            <a:r>
              <a:rPr lang="th-TH" dirty="0" smtClean="0"/>
              <a:t> เดียวได้</a:t>
            </a:r>
            <a:endParaRPr lang="en-US" dirty="0" smtClean="0"/>
          </a:p>
          <a:p>
            <a:pPr lvl="2"/>
            <a:r>
              <a:rPr lang="th-TH" dirty="0" smtClean="0"/>
              <a:t>สร้าง </a:t>
            </a:r>
            <a:r>
              <a:rPr lang="en-US" dirty="0" smtClean="0"/>
              <a:t>view </a:t>
            </a:r>
            <a:r>
              <a:rPr lang="th-TH" dirty="0" smtClean="0"/>
              <a:t>ใหม่สำหรับ </a:t>
            </a:r>
            <a:r>
              <a:rPr lang="en-US" dirty="0" smtClean="0"/>
              <a:t>model </a:t>
            </a:r>
            <a:r>
              <a:rPr lang="th-TH" dirty="0" smtClean="0"/>
              <a:t>เดิม โดยไม่ต้องเขียนโค้ด </a:t>
            </a:r>
            <a:r>
              <a:rPr lang="en-US" dirty="0" smtClean="0"/>
              <a:t>model </a:t>
            </a:r>
            <a:r>
              <a:rPr lang="th-TH" dirty="0" smtClean="0"/>
              <a:t>ใหม่</a:t>
            </a:r>
            <a:endParaRPr lang="en-US" dirty="0" smtClean="0"/>
          </a:p>
        </p:txBody>
      </p:sp>
      <p:sp>
        <p:nvSpPr>
          <p:cNvPr id="4" name="Date Placeholder 3"/>
          <p:cNvSpPr>
            <a:spLocks noGrp="1"/>
          </p:cNvSpPr>
          <p:nvPr>
            <p:ph type="dt" sz="half" idx="2"/>
          </p:nvPr>
        </p:nvSpPr>
        <p:spPr/>
        <p:txBody>
          <a:bodyPr/>
          <a:lstStyle/>
          <a:p>
            <a:r>
              <a:rPr lang="en-US" altLang="en-US" smtClean="0"/>
              <a:t>Lecture 11</a:t>
            </a:r>
            <a:endParaRPr lang="en-US" altLang="en-US"/>
          </a:p>
        </p:txBody>
      </p:sp>
      <p:sp>
        <p:nvSpPr>
          <p:cNvPr id="5" name="Footer Placeholder 4"/>
          <p:cNvSpPr>
            <a:spLocks noGrp="1"/>
          </p:cNvSpPr>
          <p:nvPr>
            <p:ph type="ftr" sz="quarter" idx="3"/>
          </p:nvPr>
        </p:nvSpPr>
        <p:spPr/>
        <p:txBody>
          <a:bodyPr/>
          <a:lstStyle/>
          <a:p>
            <a:r>
              <a:rPr lang="en-US" altLang="en-US" smtClean="0"/>
              <a:t>CS 485 Web Application Development © 2010 by Y. Temtanapat</a:t>
            </a:r>
            <a:endParaRPr lang="en-US" altLang="en-US" dirty="0"/>
          </a:p>
        </p:txBody>
      </p:sp>
      <p:sp>
        <p:nvSpPr>
          <p:cNvPr id="6" name="Slide Number Placeholder 5"/>
          <p:cNvSpPr>
            <a:spLocks noGrp="1"/>
          </p:cNvSpPr>
          <p:nvPr>
            <p:ph type="sldNum" sz="quarter" idx="4"/>
          </p:nvPr>
        </p:nvSpPr>
        <p:spPr/>
        <p:txBody>
          <a:bodyPr/>
          <a:lstStyle/>
          <a:p>
            <a:fld id="{10C32822-D98A-4A8C-A794-852463787CBE}" type="slidenum">
              <a:rPr lang="en-US" altLang="en-US" smtClean="0"/>
              <a:pPr/>
              <a:t>19</a:t>
            </a:fld>
            <a:endParaRPr lang="en-US" altLang="en-US"/>
          </a:p>
        </p:txBody>
      </p:sp>
    </p:spTree>
    <p:extLst>
      <p:ext uri="{BB962C8B-B14F-4D97-AF65-F5344CB8AC3E}">
        <p14:creationId xmlns:p14="http://schemas.microsoft.com/office/powerpoint/2010/main" val="4110168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Object </a:t>
            </a:r>
            <a:r>
              <a:rPr lang="th-TH" dirty="0" smtClean="0"/>
              <a:t>ใน</a:t>
            </a:r>
            <a:r>
              <a:rPr lang="en-US" dirty="0" smtClean="0"/>
              <a:t> Web Browser</a:t>
            </a:r>
            <a:r>
              <a:rPr lang="th-TH" dirty="0" smtClean="0"/>
              <a:t> (</a:t>
            </a:r>
            <a:r>
              <a:rPr lang="en-US" dirty="0" smtClean="0"/>
              <a:t>Client-side)</a:t>
            </a:r>
            <a:endParaRPr lang="th-TH" dirty="0"/>
          </a:p>
        </p:txBody>
      </p:sp>
      <p:sp>
        <p:nvSpPr>
          <p:cNvPr id="11" name="Content Placeholder 10"/>
          <p:cNvSpPr>
            <a:spLocks noGrp="1"/>
          </p:cNvSpPr>
          <p:nvPr>
            <p:ph idx="1"/>
          </p:nvPr>
        </p:nvSpPr>
        <p:spPr/>
        <p:txBody>
          <a:bodyPr>
            <a:normAutofit/>
          </a:bodyPr>
          <a:lstStyle/>
          <a:p>
            <a:r>
              <a:rPr lang="th-TH" dirty="0" smtClean="0"/>
              <a:t>ฟังก์ชัน</a:t>
            </a:r>
            <a:r>
              <a:rPr lang="en-US" dirty="0" smtClean="0"/>
              <a:t>/</a:t>
            </a:r>
            <a:r>
              <a:rPr lang="th-TH" dirty="0" smtClean="0"/>
              <a:t>วัตถุเที่สนับสนุนโดย </a:t>
            </a:r>
            <a:r>
              <a:rPr lang="en-US" dirty="0" smtClean="0"/>
              <a:t>Web Browser (Hosting environment )</a:t>
            </a:r>
          </a:p>
          <a:p>
            <a:pPr lvl="1"/>
            <a:r>
              <a:rPr lang="en-US" b="1" dirty="0" smtClean="0">
                <a:solidFill>
                  <a:schemeClr val="accent1">
                    <a:lumMod val="50000"/>
                  </a:schemeClr>
                </a:solidFill>
              </a:rPr>
              <a:t>window</a:t>
            </a:r>
            <a:r>
              <a:rPr lang="en-US" dirty="0" smtClean="0"/>
              <a:t>: </a:t>
            </a:r>
            <a:r>
              <a:rPr lang="th-TH" dirty="0" smtClean="0"/>
              <a:t>เป็น</a:t>
            </a:r>
            <a:r>
              <a:rPr lang="en-US" dirty="0" smtClean="0"/>
              <a:t> built-in object </a:t>
            </a:r>
            <a:r>
              <a:rPr lang="th-TH" dirty="0" smtClean="0"/>
              <a:t>เพื่อแทน</a:t>
            </a:r>
            <a:r>
              <a:rPr lang="en-US" dirty="0" smtClean="0"/>
              <a:t> browser object model </a:t>
            </a:r>
            <a:r>
              <a:rPr lang="th-TH" dirty="0" smtClean="0"/>
              <a:t>ของ</a:t>
            </a:r>
            <a:r>
              <a:rPr lang="en-US" dirty="0" smtClean="0"/>
              <a:t> web browser</a:t>
            </a:r>
          </a:p>
          <a:p>
            <a:pPr lvl="2"/>
            <a:r>
              <a:rPr lang="th-TH" dirty="0" smtClean="0"/>
              <a:t>ใช้เพื่อการเข้าถึง</a:t>
            </a:r>
            <a:r>
              <a:rPr lang="en-US" dirty="0" smtClean="0"/>
              <a:t> </a:t>
            </a:r>
            <a:r>
              <a:rPr lang="th-TH" dirty="0" smtClean="0"/>
              <a:t>ปรับค่าหรือทำปฏิสัมพันธ์กับ </a:t>
            </a:r>
            <a:r>
              <a:rPr lang="en-US" dirty="0" smtClean="0"/>
              <a:t>browser </a:t>
            </a:r>
            <a:r>
              <a:rPr lang="th-TH" dirty="0" smtClean="0"/>
              <a:t>เช่นเปิดหน้าต่าง</a:t>
            </a:r>
            <a:r>
              <a:rPr lang="en-US" dirty="0" smtClean="0"/>
              <a:t> browser </a:t>
            </a:r>
            <a:r>
              <a:rPr lang="th-TH" dirty="0" smtClean="0"/>
              <a:t>ใหม่ เปลี่ยนขนาดหน้าต่าง </a:t>
            </a:r>
            <a:endParaRPr lang="en-US" dirty="0" smtClean="0"/>
          </a:p>
          <a:p>
            <a:pPr lvl="2"/>
            <a:r>
              <a:rPr lang="th-TH" dirty="0" smtClean="0"/>
              <a:t>ฟังก์ชันหรือ</a:t>
            </a:r>
            <a:r>
              <a:rPr lang="en-US" dirty="0" smtClean="0"/>
              <a:t> properties </a:t>
            </a:r>
            <a:r>
              <a:rPr lang="th-TH" dirty="0" smtClean="0"/>
              <a:t>ของวัตถุ</a:t>
            </a:r>
            <a:r>
              <a:rPr lang="en-US" dirty="0" smtClean="0"/>
              <a:t> window </a:t>
            </a:r>
            <a:r>
              <a:rPr lang="th-TH" dirty="0" smtClean="0"/>
              <a:t>สามารถอ้างโดยไม่ต้องระบุ </a:t>
            </a:r>
            <a:r>
              <a:rPr lang="en-US" dirty="0" smtClean="0"/>
              <a:t>window </a:t>
            </a:r>
            <a:r>
              <a:rPr lang="th-TH" dirty="0" smtClean="0"/>
              <a:t>ได้</a:t>
            </a:r>
          </a:p>
          <a:p>
            <a:pPr lvl="3"/>
            <a:r>
              <a:rPr lang="en-US" sz="1800" dirty="0" err="1" smtClean="0">
                <a:latin typeface="Courier New" pitchFamily="49" charset="0"/>
                <a:cs typeface="Courier New" pitchFamily="49" charset="0"/>
              </a:rPr>
              <a:t>window.alert</a:t>
            </a:r>
            <a:r>
              <a:rPr lang="en-US" sz="1800" dirty="0" smtClean="0">
                <a:latin typeface="Courier New" pitchFamily="49" charset="0"/>
                <a:cs typeface="Courier New" pitchFamily="49" charset="0"/>
              </a:rPr>
              <a:t>('Hello'); </a:t>
            </a:r>
            <a:r>
              <a:rPr lang="en-US" dirty="0" smtClean="0">
                <a:solidFill>
                  <a:schemeClr val="accent4">
                    <a:lumMod val="50000"/>
                  </a:schemeClr>
                </a:solidFill>
                <a:sym typeface="Symbol"/>
              </a:rPr>
              <a:t></a:t>
            </a:r>
            <a:r>
              <a:rPr lang="en-US" dirty="0" smtClean="0">
                <a:sym typeface="Symbol"/>
              </a:rPr>
              <a:t>  </a:t>
            </a:r>
            <a:r>
              <a:rPr lang="en-US" sz="1800" dirty="0" smtClean="0">
                <a:latin typeface="Courier New" pitchFamily="49" charset="0"/>
                <a:cs typeface="Courier New" pitchFamily="49" charset="0"/>
                <a:sym typeface="Symbol"/>
              </a:rPr>
              <a:t>alert('Hello');</a:t>
            </a:r>
            <a:endParaRPr lang="en-US" sz="1800" dirty="0" smtClean="0">
              <a:latin typeface="Courier New" pitchFamily="49" charset="0"/>
              <a:cs typeface="Courier New" pitchFamily="49" charset="0"/>
            </a:endParaRPr>
          </a:p>
          <a:p>
            <a:pPr lvl="1"/>
            <a:r>
              <a:rPr lang="en-US" b="1" dirty="0" smtClean="0">
                <a:solidFill>
                  <a:schemeClr val="accent1">
                    <a:lumMod val="50000"/>
                  </a:schemeClr>
                </a:solidFill>
              </a:rPr>
              <a:t>document</a:t>
            </a:r>
            <a:r>
              <a:rPr lang="en-US" dirty="0" smtClean="0"/>
              <a:t>: </a:t>
            </a:r>
            <a:r>
              <a:rPr lang="th-TH" dirty="0" smtClean="0"/>
              <a:t>เป็น </a:t>
            </a:r>
            <a:r>
              <a:rPr lang="en-US" dirty="0" smtClean="0"/>
              <a:t>built-in object </a:t>
            </a:r>
            <a:r>
              <a:rPr lang="th-TH" dirty="0" smtClean="0"/>
              <a:t>เพื่อแทน</a:t>
            </a:r>
            <a:r>
              <a:rPr lang="en-US" dirty="0" smtClean="0"/>
              <a:t> document object model </a:t>
            </a:r>
            <a:r>
              <a:rPr lang="th-TH" dirty="0" smtClean="0"/>
              <a:t>ของเอกสาร </a:t>
            </a:r>
            <a:r>
              <a:rPr lang="en-US" dirty="0" smtClean="0"/>
              <a:t>HTML (DOM)</a:t>
            </a:r>
            <a:endParaRPr lang="th-TH" dirty="0" smtClean="0"/>
          </a:p>
          <a:p>
            <a:pPr lvl="2"/>
            <a:r>
              <a:rPr lang="th-TH" dirty="0" smtClean="0"/>
              <a:t>ใช้เพื่อการเข้าถึงหรือเขียน </a:t>
            </a:r>
            <a:r>
              <a:rPr lang="en-US" dirty="0" smtClean="0"/>
              <a:t>contents/elements </a:t>
            </a:r>
            <a:r>
              <a:rPr lang="th-TH" dirty="0" smtClean="0"/>
              <a:t>ในหน้าเอกสาร </a:t>
            </a:r>
            <a:r>
              <a:rPr lang="en-US" dirty="0" smtClean="0"/>
              <a:t>HTML</a:t>
            </a:r>
            <a:endParaRPr lang="en-US" b="1" dirty="0" smtClean="0">
              <a:solidFill>
                <a:srgbClr val="008000"/>
              </a:solidFill>
            </a:endParaRPr>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2</a:t>
            </a:fld>
            <a:endParaRPr lang="en-US" altLang="en-US">
              <a:solidFill>
                <a:prstClr val="black"/>
              </a:solidFill>
            </a:endParaRPr>
          </a:p>
        </p:txBody>
      </p:sp>
    </p:spTree>
    <p:extLst>
      <p:ext uri="{BB962C8B-B14F-4D97-AF65-F5344CB8AC3E}">
        <p14:creationId xmlns:p14="http://schemas.microsoft.com/office/powerpoint/2010/main" val="37497070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smtClean="0"/>
              <a:t>MVC </a:t>
            </a:r>
            <a:r>
              <a:rPr lang="th-TH" dirty="0" smtClean="0"/>
              <a:t>สำหรับ </a:t>
            </a:r>
            <a:r>
              <a:rPr lang="en-US" dirty="0" smtClean="0"/>
              <a:t>Web Applications</a:t>
            </a:r>
          </a:p>
        </p:txBody>
      </p:sp>
      <p:sp>
        <p:nvSpPr>
          <p:cNvPr id="54275" name="Content Placeholder 2"/>
          <p:cNvSpPr>
            <a:spLocks noGrp="1"/>
          </p:cNvSpPr>
          <p:nvPr>
            <p:ph idx="1"/>
          </p:nvPr>
        </p:nvSpPr>
        <p:spPr/>
        <p:txBody>
          <a:bodyPr>
            <a:normAutofit/>
          </a:bodyPr>
          <a:lstStyle/>
          <a:p>
            <a:r>
              <a:rPr lang="th-TH" dirty="0" smtClean="0"/>
              <a:t>การใช้</a:t>
            </a:r>
            <a:r>
              <a:rPr lang="en-US" dirty="0" smtClean="0"/>
              <a:t> MVC Architecture </a:t>
            </a:r>
            <a:r>
              <a:rPr lang="th-TH" dirty="0" smtClean="0"/>
              <a:t>ใน</a:t>
            </a:r>
            <a:r>
              <a:rPr lang="en-US" dirty="0" smtClean="0"/>
              <a:t> Web applications</a:t>
            </a:r>
            <a:r>
              <a:rPr lang="th-TH" dirty="0" smtClean="0"/>
              <a:t> </a:t>
            </a:r>
            <a:r>
              <a:rPr lang="th-TH" sz="2400" dirty="0" smtClean="0"/>
              <a:t>(</a:t>
            </a:r>
            <a:r>
              <a:rPr lang="en-US" sz="2400" dirty="0" smtClean="0"/>
              <a:t>view </a:t>
            </a:r>
            <a:r>
              <a:rPr lang="th-TH" sz="2400" dirty="0" smtClean="0"/>
              <a:t>เป็นหน้า </a:t>
            </a:r>
            <a:r>
              <a:rPr lang="en-US" sz="2400" dirty="0" smtClean="0"/>
              <a:t>HTML, controller </a:t>
            </a:r>
            <a:r>
              <a:rPr lang="th-TH" sz="2400" dirty="0" smtClean="0"/>
              <a:t>เป็นโค้ดที่รวบรวม</a:t>
            </a:r>
            <a:r>
              <a:rPr lang="en-US" sz="2400" dirty="0" smtClean="0"/>
              <a:t> dynamic data </a:t>
            </a:r>
            <a:r>
              <a:rPr lang="th-TH" sz="2400" dirty="0" smtClean="0"/>
              <a:t>และสร้าง</a:t>
            </a:r>
            <a:r>
              <a:rPr lang="en-US" sz="2400" dirty="0" smtClean="0"/>
              <a:t> content </a:t>
            </a:r>
            <a:r>
              <a:rPr lang="th-TH" sz="2400" dirty="0" smtClean="0"/>
              <a:t>ให้กับ </a:t>
            </a:r>
            <a:r>
              <a:rPr lang="en-US" sz="2400" dirty="0" smtClean="0"/>
              <a:t>HTML</a:t>
            </a:r>
            <a:r>
              <a:rPr lang="th-TH" sz="2400" dirty="0" smtClean="0"/>
              <a:t>)</a:t>
            </a:r>
            <a:endParaRPr lang="en-US" sz="2400" dirty="0" smtClean="0"/>
          </a:p>
          <a:p>
            <a:pPr lvl="1">
              <a:spcBef>
                <a:spcPts val="1200"/>
              </a:spcBef>
            </a:pPr>
            <a:r>
              <a:rPr lang="en-US" b="1" dirty="0" smtClean="0">
                <a:solidFill>
                  <a:srgbClr val="0000CC"/>
                </a:solidFill>
              </a:rPr>
              <a:t>Models</a:t>
            </a:r>
            <a:r>
              <a:rPr lang="en-US" dirty="0" smtClean="0"/>
              <a:t>: </a:t>
            </a:r>
            <a:r>
              <a:rPr lang="th-TH" dirty="0" smtClean="0"/>
              <a:t>เป็น </a:t>
            </a:r>
            <a:r>
              <a:rPr lang="en-US" dirty="0" smtClean="0"/>
              <a:t>data model </a:t>
            </a:r>
            <a:r>
              <a:rPr lang="th-TH" dirty="0" smtClean="0"/>
              <a:t>ซึ่งเป็น</a:t>
            </a:r>
            <a:r>
              <a:rPr lang="en-US" dirty="0" smtClean="0"/>
              <a:t> abstract representation </a:t>
            </a:r>
            <a:r>
              <a:rPr lang="th-TH" dirty="0" smtClean="0"/>
              <a:t>ของข้อมูลที่ถูกเก็บอยู่ใน </a:t>
            </a:r>
            <a:r>
              <a:rPr lang="en-US" dirty="0" smtClean="0"/>
              <a:t>backend database</a:t>
            </a:r>
            <a:r>
              <a:rPr lang="th-TH" dirty="0" smtClean="0"/>
              <a:t> โดยทั่วไปใช้</a:t>
            </a:r>
            <a:r>
              <a:rPr lang="en-US" dirty="0" smtClean="0"/>
              <a:t> object-relational mapping </a:t>
            </a:r>
            <a:r>
              <a:rPr lang="th-TH" dirty="0" smtClean="0"/>
              <a:t>เพื่อ </a:t>
            </a:r>
            <a:r>
              <a:rPr lang="en-US" dirty="0" smtClean="0"/>
              <a:t>map class structure</a:t>
            </a:r>
            <a:r>
              <a:rPr lang="th-TH" dirty="0" smtClean="0"/>
              <a:t> สำหรับ</a:t>
            </a:r>
            <a:r>
              <a:rPr lang="en-US" dirty="0" smtClean="0"/>
              <a:t> data model </a:t>
            </a:r>
            <a:r>
              <a:rPr lang="th-TH" dirty="0" smtClean="0"/>
              <a:t>ไปเป็น</a:t>
            </a:r>
            <a:r>
              <a:rPr lang="en-US" dirty="0" smtClean="0"/>
              <a:t> tables </a:t>
            </a:r>
            <a:r>
              <a:rPr lang="th-TH" dirty="0" smtClean="0"/>
              <a:t>ใน</a:t>
            </a:r>
            <a:r>
              <a:rPr lang="en-US" dirty="0" smtClean="0"/>
              <a:t> back-end database</a:t>
            </a:r>
          </a:p>
          <a:p>
            <a:pPr lvl="1">
              <a:spcBef>
                <a:spcPts val="1200"/>
              </a:spcBef>
            </a:pPr>
            <a:r>
              <a:rPr lang="en-US" b="1" dirty="0" smtClean="0">
                <a:solidFill>
                  <a:srgbClr val="0000CC"/>
                </a:solidFill>
              </a:rPr>
              <a:t>Views</a:t>
            </a:r>
            <a:r>
              <a:rPr lang="en-US" dirty="0" smtClean="0"/>
              <a:t>: </a:t>
            </a:r>
            <a:r>
              <a:rPr lang="th-TH" dirty="0" smtClean="0"/>
              <a:t>ทำหน้าที่ในการ</a:t>
            </a:r>
            <a:r>
              <a:rPr lang="en-US" dirty="0" smtClean="0"/>
              <a:t> rendering </a:t>
            </a:r>
            <a:r>
              <a:rPr lang="th-TH" dirty="0" smtClean="0"/>
              <a:t>หน้าเพจ เช่น</a:t>
            </a:r>
            <a:r>
              <a:rPr lang="en-US" dirty="0" smtClean="0"/>
              <a:t> </a:t>
            </a:r>
            <a:r>
              <a:rPr lang="th-TH" dirty="0" smtClean="0"/>
              <a:t>การนำเสนอข้อมูลบน </a:t>
            </a:r>
            <a:r>
              <a:rPr lang="en-US" dirty="0" smtClean="0"/>
              <a:t>browser</a:t>
            </a:r>
          </a:p>
          <a:p>
            <a:pPr lvl="1">
              <a:spcBef>
                <a:spcPts val="1200"/>
              </a:spcBef>
            </a:pPr>
            <a:r>
              <a:rPr lang="en-US" b="1" dirty="0" smtClean="0">
                <a:solidFill>
                  <a:srgbClr val="0000CC"/>
                </a:solidFill>
              </a:rPr>
              <a:t>Controllers</a:t>
            </a:r>
            <a:r>
              <a:rPr lang="en-US" dirty="0" smtClean="0"/>
              <a:t>: </a:t>
            </a:r>
            <a:r>
              <a:rPr lang="th-TH" dirty="0" smtClean="0"/>
              <a:t>ทั่วไปคือ </a:t>
            </a:r>
            <a:r>
              <a:rPr lang="en-US" dirty="0" smtClean="0"/>
              <a:t>event handlers </a:t>
            </a:r>
            <a:r>
              <a:rPr lang="th-TH" dirty="0" smtClean="0"/>
              <a:t>ซึ่งประมวลผล </a:t>
            </a:r>
            <a:r>
              <a:rPr lang="en-US" dirty="0" smtClean="0"/>
              <a:t>user requests</a:t>
            </a:r>
            <a:r>
              <a:rPr lang="th-TH" dirty="0" smtClean="0"/>
              <a:t> และจากการร้องขอนี้ จะทำ</a:t>
            </a:r>
            <a:r>
              <a:rPr lang="en-US" dirty="0" smtClean="0"/>
              <a:t> update </a:t>
            </a:r>
            <a:r>
              <a:rPr lang="th-TH" dirty="0" smtClean="0"/>
              <a:t>ไปยัง</a:t>
            </a:r>
            <a:r>
              <a:rPr lang="en-US" dirty="0" smtClean="0"/>
              <a:t> data model</a:t>
            </a:r>
            <a:r>
              <a:rPr lang="th-TH" dirty="0" smtClean="0"/>
              <a:t> และสร้าง </a:t>
            </a:r>
            <a:r>
              <a:rPr lang="en-US" dirty="0" smtClean="0"/>
              <a:t>view </a:t>
            </a:r>
            <a:r>
              <a:rPr lang="th-TH" dirty="0" smtClean="0"/>
              <a:t>ใหม่เพื่อแสดงต่อผู้ใช้</a:t>
            </a:r>
            <a:endParaRPr lang="en-US" dirty="0" smtClean="0"/>
          </a:p>
        </p:txBody>
      </p:sp>
      <p:sp>
        <p:nvSpPr>
          <p:cNvPr id="4" name="Date Placeholder 3"/>
          <p:cNvSpPr>
            <a:spLocks noGrp="1"/>
          </p:cNvSpPr>
          <p:nvPr>
            <p:ph type="dt" sz="half" idx="2"/>
          </p:nvPr>
        </p:nvSpPr>
        <p:spPr/>
        <p:txBody>
          <a:bodyPr/>
          <a:lstStyle/>
          <a:p>
            <a:r>
              <a:rPr lang="en-US" smtClean="0"/>
              <a:t>Lecture 11</a:t>
            </a:r>
            <a:endParaRPr lang="en-US" altLang="en-US"/>
          </a:p>
        </p:txBody>
      </p:sp>
      <p:sp>
        <p:nvSpPr>
          <p:cNvPr id="5" name="Slide Number Placeholder 4"/>
          <p:cNvSpPr>
            <a:spLocks noGrp="1"/>
          </p:cNvSpPr>
          <p:nvPr>
            <p:ph type="sldNum" sz="quarter" idx="4"/>
          </p:nvPr>
        </p:nvSpPr>
        <p:spPr/>
        <p:txBody>
          <a:bodyPr/>
          <a:lstStyle/>
          <a:p>
            <a:fld id="{10C32822-D98A-4A8C-A794-852463787CBE}" type="slidenum">
              <a:rPr lang="en-US" altLang="en-US" smtClean="0"/>
              <a:pPr/>
              <a:t>20</a:t>
            </a:fld>
            <a:endParaRPr lang="en-US" altLang="en-US"/>
          </a:p>
        </p:txBody>
      </p:sp>
      <p:sp>
        <p:nvSpPr>
          <p:cNvPr id="6" name="Footer Placeholder 5"/>
          <p:cNvSpPr>
            <a:spLocks noGrp="1"/>
          </p:cNvSpPr>
          <p:nvPr>
            <p:ph type="ftr" sz="quarter" idx="3"/>
          </p:nvPr>
        </p:nvSpPr>
        <p:spPr/>
        <p:txBody>
          <a:bodyPr/>
          <a:lstStyle/>
          <a:p>
            <a:r>
              <a:rPr lang="en-US" altLang="en-US" smtClean="0"/>
              <a:t>CS 485 Web Application Development © 2010 by Y. Temtanapat</a:t>
            </a:r>
            <a:endParaRPr lang="en-US" altLang="en-US" dirty="0"/>
          </a:p>
        </p:txBody>
      </p:sp>
    </p:spTree>
    <p:extLst>
      <p:ext uri="{BB962C8B-B14F-4D97-AF65-F5344CB8AC3E}">
        <p14:creationId xmlns:p14="http://schemas.microsoft.com/office/powerpoint/2010/main" val="3271336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MVC Architecture</a:t>
            </a:r>
            <a:endParaRPr lang="th-TH" dirty="0"/>
          </a:p>
        </p:txBody>
      </p:sp>
      <p:sp>
        <p:nvSpPr>
          <p:cNvPr id="4" name="Date Placeholder 3"/>
          <p:cNvSpPr>
            <a:spLocks noGrp="1"/>
          </p:cNvSpPr>
          <p:nvPr>
            <p:ph type="dt" sz="half" idx="2"/>
          </p:nvPr>
        </p:nvSpPr>
        <p:spPr/>
        <p:txBody>
          <a:bodyPr/>
          <a:lstStyle/>
          <a:p>
            <a:r>
              <a:rPr lang="en-US" altLang="en-US" smtClean="0"/>
              <a:t>Lecture 11</a:t>
            </a:r>
            <a:endParaRPr lang="en-US" altLang="en-US"/>
          </a:p>
        </p:txBody>
      </p:sp>
      <p:sp>
        <p:nvSpPr>
          <p:cNvPr id="5" name="Footer Placeholder 4"/>
          <p:cNvSpPr>
            <a:spLocks noGrp="1"/>
          </p:cNvSpPr>
          <p:nvPr>
            <p:ph type="ftr" sz="quarter" idx="3"/>
          </p:nvPr>
        </p:nvSpPr>
        <p:spPr/>
        <p:txBody>
          <a:bodyPr/>
          <a:lstStyle/>
          <a:p>
            <a:r>
              <a:rPr lang="en-US" altLang="en-US" smtClean="0"/>
              <a:t>CS 485 Web Application Development © 2010 by Y. Temtanapat</a:t>
            </a:r>
            <a:endParaRPr lang="en-US" altLang="en-US" dirty="0"/>
          </a:p>
        </p:txBody>
      </p:sp>
      <p:sp>
        <p:nvSpPr>
          <p:cNvPr id="6" name="Slide Number Placeholder 5"/>
          <p:cNvSpPr>
            <a:spLocks noGrp="1"/>
          </p:cNvSpPr>
          <p:nvPr>
            <p:ph type="sldNum" sz="quarter" idx="4"/>
          </p:nvPr>
        </p:nvSpPr>
        <p:spPr/>
        <p:txBody>
          <a:bodyPr/>
          <a:lstStyle/>
          <a:p>
            <a:fld id="{10C32822-D98A-4A8C-A794-852463787CBE}" type="slidenum">
              <a:rPr lang="en-US" altLang="en-US" smtClean="0"/>
              <a:pPr/>
              <a:t>21</a:t>
            </a:fld>
            <a:endParaRPr lang="en-US" altLang="en-US"/>
          </a:p>
        </p:txBody>
      </p:sp>
      <p:grpSp>
        <p:nvGrpSpPr>
          <p:cNvPr id="42" name="Group 41"/>
          <p:cNvGrpSpPr/>
          <p:nvPr/>
        </p:nvGrpSpPr>
        <p:grpSpPr>
          <a:xfrm>
            <a:off x="1172675" y="908720"/>
            <a:ext cx="6798650" cy="3060340"/>
            <a:chOff x="467544" y="908720"/>
            <a:chExt cx="6798650" cy="3060340"/>
          </a:xfrm>
        </p:grpSpPr>
        <p:sp>
          <p:nvSpPr>
            <p:cNvPr id="9" name="Rectangle 8"/>
            <p:cNvSpPr/>
            <p:nvPr/>
          </p:nvSpPr>
          <p:spPr bwMode="auto">
            <a:xfrm>
              <a:off x="1475656" y="1772816"/>
              <a:ext cx="1296144" cy="648072"/>
            </a:xfrm>
            <a:prstGeom prst="rect">
              <a:avLst/>
            </a:prstGeom>
            <a:solidFill>
              <a:schemeClr val="accent3">
                <a:lumMod val="40000"/>
                <a:lumOff val="60000"/>
              </a:schemeClr>
            </a:solidFill>
            <a:ln w="9525" cap="flat" cmpd="sng" algn="ctr">
              <a:solidFill>
                <a:schemeClr val="accent4">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u="sng" dirty="0" smtClean="0">
                  <a:latin typeface="Tahoma" pitchFamily="34" charset="0"/>
                  <a:ea typeface="Tahoma" pitchFamily="34" charset="0"/>
                  <a:cs typeface="Tahoma" pitchFamily="34" charset="0"/>
                </a:rPr>
                <a:t>/Controller</a:t>
              </a:r>
              <a:endParaRPr kumimoji="0" lang="th-TH" sz="1800" b="0" i="0" u="sng" strike="noStrike" cap="none" normalizeH="0" baseline="0" dirty="0" smtClean="0">
                <a:ln>
                  <a:noFill/>
                </a:ln>
                <a:solidFill>
                  <a:schemeClr val="tx1"/>
                </a:solidFill>
                <a:effectLst/>
                <a:latin typeface="Tahoma" pitchFamily="34" charset="0"/>
                <a:ea typeface="Tahoma" pitchFamily="34" charset="0"/>
                <a:cs typeface="Tahoma" pitchFamily="34" charset="0"/>
              </a:endParaRPr>
            </a:p>
          </p:txBody>
        </p:sp>
        <p:sp>
          <p:nvSpPr>
            <p:cNvPr id="10" name="Rectangle 9"/>
            <p:cNvSpPr/>
            <p:nvPr/>
          </p:nvSpPr>
          <p:spPr bwMode="auto">
            <a:xfrm>
              <a:off x="3167844" y="3212976"/>
              <a:ext cx="1296144" cy="648072"/>
            </a:xfrm>
            <a:prstGeom prst="rect">
              <a:avLst/>
            </a:prstGeom>
            <a:solidFill>
              <a:schemeClr val="accent3">
                <a:lumMod val="40000"/>
                <a:lumOff val="60000"/>
              </a:schemeClr>
            </a:solidFill>
            <a:ln w="9525" cap="flat" cmpd="sng" algn="ctr">
              <a:solidFill>
                <a:schemeClr val="accent4">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u="sng" dirty="0" smtClean="0">
                  <a:latin typeface="Tahoma" pitchFamily="34" charset="0"/>
                  <a:ea typeface="Tahoma" pitchFamily="34" charset="0"/>
                  <a:cs typeface="Tahoma" pitchFamily="34" charset="0"/>
                </a:rPr>
                <a:t>/Model</a:t>
              </a:r>
              <a:endParaRPr kumimoji="0" lang="th-TH" sz="1800" b="0" i="0" u="sng" strike="noStrike" cap="none" normalizeH="0" baseline="0" dirty="0" smtClean="0">
                <a:ln>
                  <a:noFill/>
                </a:ln>
                <a:solidFill>
                  <a:schemeClr val="tx1"/>
                </a:solidFill>
                <a:effectLst/>
                <a:latin typeface="Tahoma" pitchFamily="34" charset="0"/>
                <a:ea typeface="Tahoma" pitchFamily="34" charset="0"/>
                <a:cs typeface="Tahoma" pitchFamily="34" charset="0"/>
              </a:endParaRPr>
            </a:p>
          </p:txBody>
        </p:sp>
        <p:sp>
          <p:nvSpPr>
            <p:cNvPr id="11" name="Rectangle 10"/>
            <p:cNvSpPr/>
            <p:nvPr/>
          </p:nvSpPr>
          <p:spPr bwMode="auto">
            <a:xfrm>
              <a:off x="4860032" y="1772816"/>
              <a:ext cx="1296144" cy="648072"/>
            </a:xfrm>
            <a:prstGeom prst="rect">
              <a:avLst/>
            </a:prstGeom>
            <a:solidFill>
              <a:schemeClr val="accent3">
                <a:lumMod val="40000"/>
                <a:lumOff val="60000"/>
              </a:schemeClr>
            </a:solidFill>
            <a:ln w="9525" cap="flat" cmpd="sng" algn="ctr">
              <a:solidFill>
                <a:schemeClr val="accent4">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u="sng" dirty="0" smtClean="0">
                  <a:latin typeface="Tahoma" pitchFamily="34" charset="0"/>
                  <a:ea typeface="Tahoma" pitchFamily="34" charset="0"/>
                  <a:cs typeface="Tahoma" pitchFamily="34" charset="0"/>
                </a:rPr>
                <a:t>/View</a:t>
              </a:r>
              <a:endParaRPr kumimoji="0" lang="th-TH" sz="1800" b="0" i="0" u="sng" strike="noStrike" cap="none" normalizeH="0" baseline="0" dirty="0" smtClean="0">
                <a:ln>
                  <a:noFill/>
                </a:ln>
                <a:solidFill>
                  <a:schemeClr val="tx1"/>
                </a:solidFill>
                <a:effectLst/>
                <a:latin typeface="Tahoma" pitchFamily="34" charset="0"/>
                <a:ea typeface="Tahoma" pitchFamily="34" charset="0"/>
                <a:cs typeface="Tahoma" pitchFamily="34" charset="0"/>
              </a:endParaRPr>
            </a:p>
          </p:txBody>
        </p:sp>
        <p:cxnSp>
          <p:nvCxnSpPr>
            <p:cNvPr id="13" name="Straight Arrow Connector 12"/>
            <p:cNvCxnSpPr/>
            <p:nvPr/>
          </p:nvCxnSpPr>
          <p:spPr bwMode="auto">
            <a:xfrm>
              <a:off x="2771800" y="2096852"/>
              <a:ext cx="2088232" cy="1588"/>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14" name="Straight Arrow Connector 13"/>
            <p:cNvCxnSpPr>
              <a:endCxn id="9" idx="1"/>
            </p:cNvCxnSpPr>
            <p:nvPr/>
          </p:nvCxnSpPr>
          <p:spPr bwMode="auto">
            <a:xfrm flipV="1">
              <a:off x="539552" y="2096852"/>
              <a:ext cx="93610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17" name="Freeform 16"/>
            <p:cNvSpPr/>
            <p:nvPr/>
          </p:nvSpPr>
          <p:spPr bwMode="auto">
            <a:xfrm>
              <a:off x="2375856" y="2420984"/>
              <a:ext cx="900000" cy="792000"/>
            </a:xfrm>
            <a:custGeom>
              <a:avLst/>
              <a:gdLst>
                <a:gd name="connsiteX0" fmla="*/ 0 w 1614488"/>
                <a:gd name="connsiteY0" fmla="*/ 0 h 800100"/>
                <a:gd name="connsiteX1" fmla="*/ 1614488 w 1614488"/>
                <a:gd name="connsiteY1" fmla="*/ 800100 h 800100"/>
              </a:gdLst>
              <a:ahLst/>
              <a:cxnLst>
                <a:cxn ang="0">
                  <a:pos x="connsiteX0" y="connsiteY0"/>
                </a:cxn>
                <a:cxn ang="0">
                  <a:pos x="connsiteX1" y="connsiteY1"/>
                </a:cxn>
              </a:cxnLst>
              <a:rect l="l" t="t" r="r" b="b"/>
              <a:pathLst>
                <a:path w="1614488" h="800100">
                  <a:moveTo>
                    <a:pt x="0" y="0"/>
                  </a:moveTo>
                  <a:lnTo>
                    <a:pt x="1614488" y="800100"/>
                  </a:lnTo>
                </a:path>
              </a:pathLst>
            </a:custGeom>
            <a:solidFill>
              <a:schemeClr val="accent1"/>
            </a:solidFill>
            <a:ln w="9525" cap="flat" cmpd="sng" algn="ctr">
              <a:solidFill>
                <a:schemeClr val="tx1"/>
              </a:solidFill>
              <a:prstDash val="solid"/>
              <a:round/>
              <a:headEnd type="none" w="med" len="med"/>
              <a:tailEnd type="triangle" w="lg" len="lg"/>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h-TH"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Freeform 17"/>
            <p:cNvSpPr/>
            <p:nvPr/>
          </p:nvSpPr>
          <p:spPr bwMode="auto">
            <a:xfrm flipH="1">
              <a:off x="4355976" y="2420888"/>
              <a:ext cx="900000" cy="792000"/>
            </a:xfrm>
            <a:custGeom>
              <a:avLst/>
              <a:gdLst>
                <a:gd name="connsiteX0" fmla="*/ 0 w 1614488"/>
                <a:gd name="connsiteY0" fmla="*/ 0 h 800100"/>
                <a:gd name="connsiteX1" fmla="*/ 1614488 w 1614488"/>
                <a:gd name="connsiteY1" fmla="*/ 800100 h 800100"/>
              </a:gdLst>
              <a:ahLst/>
              <a:cxnLst>
                <a:cxn ang="0">
                  <a:pos x="connsiteX0" y="connsiteY0"/>
                </a:cxn>
                <a:cxn ang="0">
                  <a:pos x="connsiteX1" y="connsiteY1"/>
                </a:cxn>
              </a:cxnLst>
              <a:rect l="l" t="t" r="r" b="b"/>
              <a:pathLst>
                <a:path w="1614488" h="800100">
                  <a:moveTo>
                    <a:pt x="0" y="0"/>
                  </a:moveTo>
                  <a:lnTo>
                    <a:pt x="1614488" y="800100"/>
                  </a:lnTo>
                </a:path>
              </a:pathLst>
            </a:custGeom>
            <a:solidFill>
              <a:schemeClr val="accent1"/>
            </a:solidFill>
            <a:ln w="9525" cap="flat" cmpd="sng" algn="ctr">
              <a:solidFill>
                <a:schemeClr val="tx1"/>
              </a:solidFill>
              <a:prstDash val="solid"/>
              <a:round/>
              <a:headEnd type="none" w="med" len="med"/>
              <a:tailEnd type="triangle" w="lg" len="lg"/>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h-TH"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Freeform 18"/>
            <p:cNvSpPr/>
            <p:nvPr/>
          </p:nvSpPr>
          <p:spPr bwMode="auto">
            <a:xfrm>
              <a:off x="1979712" y="2420888"/>
              <a:ext cx="1188000" cy="1080120"/>
            </a:xfrm>
            <a:custGeom>
              <a:avLst/>
              <a:gdLst>
                <a:gd name="connsiteX0" fmla="*/ 0 w 1614488"/>
                <a:gd name="connsiteY0" fmla="*/ 0 h 800100"/>
                <a:gd name="connsiteX1" fmla="*/ 1614488 w 1614488"/>
                <a:gd name="connsiteY1" fmla="*/ 800100 h 800100"/>
              </a:gdLst>
              <a:ahLst/>
              <a:cxnLst>
                <a:cxn ang="0">
                  <a:pos x="connsiteX0" y="connsiteY0"/>
                </a:cxn>
                <a:cxn ang="0">
                  <a:pos x="connsiteX1" y="connsiteY1"/>
                </a:cxn>
              </a:cxnLst>
              <a:rect l="l" t="t" r="r" b="b"/>
              <a:pathLst>
                <a:path w="1614488" h="800100">
                  <a:moveTo>
                    <a:pt x="0" y="0"/>
                  </a:moveTo>
                  <a:lnTo>
                    <a:pt x="1614488" y="800100"/>
                  </a:lnTo>
                </a:path>
              </a:pathLst>
            </a:custGeom>
            <a:solidFill>
              <a:schemeClr val="accent1"/>
            </a:solidFill>
            <a:ln w="9525" cap="flat" cmpd="sng" algn="ctr">
              <a:solidFill>
                <a:schemeClr val="tx1"/>
              </a:solidFill>
              <a:prstDash val="solid"/>
              <a:round/>
              <a:headEnd type="triangle" w="lg" len="lg"/>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h-TH"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Freeform 19"/>
            <p:cNvSpPr/>
            <p:nvPr/>
          </p:nvSpPr>
          <p:spPr bwMode="auto">
            <a:xfrm flipH="1">
              <a:off x="4456560" y="2420888"/>
              <a:ext cx="1152000" cy="1080000"/>
            </a:xfrm>
            <a:custGeom>
              <a:avLst/>
              <a:gdLst>
                <a:gd name="connsiteX0" fmla="*/ 0 w 1614488"/>
                <a:gd name="connsiteY0" fmla="*/ 0 h 800100"/>
                <a:gd name="connsiteX1" fmla="*/ 1614488 w 1614488"/>
                <a:gd name="connsiteY1" fmla="*/ 800100 h 800100"/>
              </a:gdLst>
              <a:ahLst/>
              <a:cxnLst>
                <a:cxn ang="0">
                  <a:pos x="connsiteX0" y="connsiteY0"/>
                </a:cxn>
                <a:cxn ang="0">
                  <a:pos x="connsiteX1" y="connsiteY1"/>
                </a:cxn>
              </a:cxnLst>
              <a:rect l="l" t="t" r="r" b="b"/>
              <a:pathLst>
                <a:path w="1614488" h="800100">
                  <a:moveTo>
                    <a:pt x="0" y="0"/>
                  </a:moveTo>
                  <a:lnTo>
                    <a:pt x="1614488" y="800100"/>
                  </a:lnTo>
                </a:path>
              </a:pathLst>
            </a:custGeom>
            <a:solidFill>
              <a:schemeClr val="accent1"/>
            </a:solidFill>
            <a:ln w="9525" cap="flat" cmpd="sng" algn="ctr">
              <a:solidFill>
                <a:schemeClr val="tx1"/>
              </a:solidFill>
              <a:prstDash val="solid"/>
              <a:round/>
              <a:headEnd type="triangle" w="lg" len="lg"/>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h-TH"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1" name="Straight Arrow Connector 20"/>
            <p:cNvCxnSpPr>
              <a:stCxn id="11" idx="3"/>
            </p:cNvCxnSpPr>
            <p:nvPr/>
          </p:nvCxnSpPr>
          <p:spPr bwMode="auto">
            <a:xfrm flipV="1">
              <a:off x="6156176" y="2060848"/>
              <a:ext cx="93610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23" name="Rectangle 22"/>
            <p:cNvSpPr/>
            <p:nvPr/>
          </p:nvSpPr>
          <p:spPr bwMode="auto">
            <a:xfrm>
              <a:off x="1043608" y="1268760"/>
              <a:ext cx="5472608" cy="1656184"/>
            </a:xfrm>
            <a:prstGeom prst="rect">
              <a:avLst/>
            </a:prstGeom>
            <a:noFill/>
            <a:ln w="28575" cap="flat" cmpd="sng" algn="ctr">
              <a:solidFill>
                <a:schemeClr val="accent3">
                  <a:lumMod val="75000"/>
                </a:schemeClr>
              </a:solidFill>
              <a:prstDash val="dash"/>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h-TH" sz="1800" b="0" i="0" u="none" strike="noStrike" cap="none" normalizeH="0" baseline="0" smtClean="0">
                <a:ln>
                  <a:noFill/>
                </a:ln>
                <a:solidFill>
                  <a:schemeClr val="tx1"/>
                </a:solidFill>
                <a:effectLst/>
                <a:latin typeface="Arial" pitchFamily="34" charset="0"/>
                <a:cs typeface="Arial" pitchFamily="34" charset="0"/>
              </a:endParaRPr>
            </a:p>
          </p:txBody>
        </p:sp>
        <p:sp>
          <p:nvSpPr>
            <p:cNvPr id="24" name="TextBox 23"/>
            <p:cNvSpPr txBox="1"/>
            <p:nvPr/>
          </p:nvSpPr>
          <p:spPr>
            <a:xfrm>
              <a:off x="467544" y="1628800"/>
              <a:ext cx="576064" cy="503590"/>
            </a:xfrm>
            <a:prstGeom prst="rect">
              <a:avLst/>
            </a:prstGeom>
            <a:noFill/>
          </p:spPr>
          <p:txBody>
            <a:bodyPr wrap="square" lIns="36000" tIns="36000" rIns="36000" bIns="36000" rtlCol="0">
              <a:spAutoFit/>
            </a:bodyPr>
            <a:lstStyle/>
            <a:p>
              <a:pPr algn="ctr"/>
              <a:r>
                <a:rPr lang="en-US" sz="1400" dirty="0" smtClean="0">
                  <a:latin typeface="Tahoma" pitchFamily="34" charset="0"/>
                  <a:ea typeface="Tahoma" pitchFamily="34" charset="0"/>
                  <a:cs typeface="Tahoma" pitchFamily="34" charset="0"/>
                </a:rPr>
                <a:t>user input</a:t>
              </a:r>
              <a:endParaRPr lang="th-TH" sz="1400" dirty="0">
                <a:latin typeface="Tahoma" pitchFamily="34" charset="0"/>
                <a:ea typeface="Tahoma" pitchFamily="34" charset="0"/>
                <a:cs typeface="Tahoma" pitchFamily="34" charset="0"/>
              </a:endParaRPr>
            </a:p>
          </p:txBody>
        </p:sp>
        <p:sp>
          <p:nvSpPr>
            <p:cNvPr id="25" name="TextBox 24"/>
            <p:cNvSpPr txBox="1"/>
            <p:nvPr/>
          </p:nvSpPr>
          <p:spPr>
            <a:xfrm>
              <a:off x="3184850" y="1772816"/>
              <a:ext cx="1262132" cy="288147"/>
            </a:xfrm>
            <a:prstGeom prst="rect">
              <a:avLst/>
            </a:prstGeom>
            <a:noFill/>
          </p:spPr>
          <p:txBody>
            <a:bodyPr wrap="none" lIns="36000" tIns="36000" rIns="36000" bIns="36000" rtlCol="0">
              <a:spAutoFit/>
            </a:bodyPr>
            <a:lstStyle/>
            <a:p>
              <a:pPr algn="ctr"/>
              <a:r>
                <a:rPr lang="en-US" sz="1400" dirty="0" smtClean="0">
                  <a:latin typeface="Tahoma" pitchFamily="34" charset="0"/>
                  <a:ea typeface="Tahoma" pitchFamily="34" charset="0"/>
                  <a:cs typeface="Tahoma" pitchFamily="34" charset="0"/>
                </a:rPr>
                <a:t>view messages</a:t>
              </a:r>
              <a:endParaRPr lang="th-TH" sz="1400" dirty="0">
                <a:latin typeface="Tahoma" pitchFamily="34" charset="0"/>
                <a:ea typeface="Tahoma" pitchFamily="34" charset="0"/>
                <a:cs typeface="Tahoma" pitchFamily="34" charset="0"/>
              </a:endParaRPr>
            </a:p>
          </p:txBody>
        </p:sp>
        <p:sp>
          <p:nvSpPr>
            <p:cNvPr id="26" name="TextBox 25"/>
            <p:cNvSpPr txBox="1"/>
            <p:nvPr/>
          </p:nvSpPr>
          <p:spPr>
            <a:xfrm>
              <a:off x="6400776" y="1556792"/>
              <a:ext cx="865418" cy="504171"/>
            </a:xfrm>
            <a:prstGeom prst="rect">
              <a:avLst/>
            </a:prstGeom>
            <a:noFill/>
          </p:spPr>
          <p:txBody>
            <a:bodyPr wrap="square" lIns="36000" tIns="36000" rIns="36000" bIns="36000" rtlCol="0">
              <a:spAutoFit/>
            </a:bodyPr>
            <a:lstStyle/>
            <a:p>
              <a:pPr algn="ctr"/>
              <a:r>
                <a:rPr lang="en-US" sz="1400" dirty="0" smtClean="0">
                  <a:latin typeface="Tahoma" pitchFamily="34" charset="0"/>
                  <a:ea typeface="Tahoma" pitchFamily="34" charset="0"/>
                  <a:cs typeface="Tahoma" pitchFamily="34" charset="0"/>
                </a:rPr>
                <a:t>display output</a:t>
              </a:r>
              <a:endParaRPr lang="th-TH" sz="1400" dirty="0">
                <a:latin typeface="Tahoma" pitchFamily="34" charset="0"/>
                <a:ea typeface="Tahoma" pitchFamily="34" charset="0"/>
                <a:cs typeface="Tahoma" pitchFamily="34" charset="0"/>
              </a:endParaRPr>
            </a:p>
          </p:txBody>
        </p:sp>
        <p:sp>
          <p:nvSpPr>
            <p:cNvPr id="27" name="TextBox 26"/>
            <p:cNvSpPr txBox="1"/>
            <p:nvPr/>
          </p:nvSpPr>
          <p:spPr>
            <a:xfrm>
              <a:off x="4644008" y="3357032"/>
              <a:ext cx="946661" cy="288147"/>
            </a:xfrm>
            <a:prstGeom prst="rect">
              <a:avLst/>
            </a:prstGeom>
            <a:noFill/>
          </p:spPr>
          <p:txBody>
            <a:bodyPr wrap="none" lIns="36000" tIns="36000" rIns="36000" bIns="36000" rtlCol="0">
              <a:spAutoFit/>
            </a:bodyPr>
            <a:lstStyle/>
            <a:p>
              <a:pPr algn="ctr"/>
              <a:r>
                <a:rPr lang="en-US" sz="1400" dirty="0" smtClean="0">
                  <a:latin typeface="Tahoma" pitchFamily="34" charset="0"/>
                  <a:ea typeface="Tahoma" pitchFamily="34" charset="0"/>
                  <a:cs typeface="Tahoma" pitchFamily="34" charset="0"/>
                </a:rPr>
                <a:t>notification</a:t>
              </a:r>
              <a:endParaRPr lang="th-TH" sz="1400" dirty="0">
                <a:latin typeface="Tahoma" pitchFamily="34" charset="0"/>
                <a:ea typeface="Tahoma" pitchFamily="34" charset="0"/>
                <a:cs typeface="Tahoma" pitchFamily="34" charset="0"/>
              </a:endParaRPr>
            </a:p>
          </p:txBody>
        </p:sp>
        <p:sp>
          <p:nvSpPr>
            <p:cNvPr id="28" name="TextBox 27"/>
            <p:cNvSpPr txBox="1"/>
            <p:nvPr/>
          </p:nvSpPr>
          <p:spPr>
            <a:xfrm>
              <a:off x="1979752" y="3357032"/>
              <a:ext cx="946661" cy="288147"/>
            </a:xfrm>
            <a:prstGeom prst="rect">
              <a:avLst/>
            </a:prstGeom>
            <a:noFill/>
          </p:spPr>
          <p:txBody>
            <a:bodyPr wrap="none" lIns="36000" tIns="36000" rIns="36000" bIns="36000" rtlCol="0">
              <a:spAutoFit/>
            </a:bodyPr>
            <a:lstStyle/>
            <a:p>
              <a:pPr algn="ctr"/>
              <a:r>
                <a:rPr lang="en-US" sz="1400" dirty="0" smtClean="0">
                  <a:latin typeface="Tahoma" pitchFamily="34" charset="0"/>
                  <a:ea typeface="Tahoma" pitchFamily="34" charset="0"/>
                  <a:cs typeface="Tahoma" pitchFamily="34" charset="0"/>
                </a:rPr>
                <a:t>notification</a:t>
              </a:r>
              <a:endParaRPr lang="th-TH" sz="1400" dirty="0">
                <a:latin typeface="Tahoma" pitchFamily="34" charset="0"/>
                <a:ea typeface="Tahoma" pitchFamily="34" charset="0"/>
                <a:cs typeface="Tahoma" pitchFamily="34" charset="0"/>
              </a:endParaRPr>
            </a:p>
          </p:txBody>
        </p:sp>
        <p:sp>
          <p:nvSpPr>
            <p:cNvPr id="29" name="TextBox 28"/>
            <p:cNvSpPr txBox="1"/>
            <p:nvPr/>
          </p:nvSpPr>
          <p:spPr>
            <a:xfrm>
              <a:off x="2598640" y="2651200"/>
              <a:ext cx="2448272" cy="288147"/>
            </a:xfrm>
            <a:prstGeom prst="rect">
              <a:avLst/>
            </a:prstGeom>
            <a:noFill/>
          </p:spPr>
          <p:txBody>
            <a:bodyPr wrap="square" lIns="36000" tIns="36000" rIns="36000" bIns="36000" rtlCol="0">
              <a:spAutoFit/>
            </a:bodyPr>
            <a:lstStyle/>
            <a:p>
              <a:pPr algn="ctr"/>
              <a:r>
                <a:rPr lang="en-US" sz="1400" dirty="0" smtClean="0">
                  <a:latin typeface="Tahoma" pitchFamily="34" charset="0"/>
                  <a:ea typeface="Tahoma" pitchFamily="34" charset="0"/>
                  <a:cs typeface="Tahoma" pitchFamily="34" charset="0"/>
                </a:rPr>
                <a:t>updates and requests</a:t>
              </a:r>
              <a:endParaRPr lang="th-TH" sz="1400" dirty="0">
                <a:latin typeface="Tahoma" pitchFamily="34" charset="0"/>
                <a:ea typeface="Tahoma" pitchFamily="34" charset="0"/>
                <a:cs typeface="Tahoma" pitchFamily="34" charset="0"/>
              </a:endParaRPr>
            </a:p>
          </p:txBody>
        </p:sp>
        <p:sp>
          <p:nvSpPr>
            <p:cNvPr id="32" name="Oval 31"/>
            <p:cNvSpPr/>
            <p:nvPr/>
          </p:nvSpPr>
          <p:spPr bwMode="auto">
            <a:xfrm>
              <a:off x="2699832" y="2363168"/>
              <a:ext cx="360000" cy="360000"/>
            </a:xfrm>
            <a:prstGeom prst="ellipse">
              <a:avLst/>
            </a:prstGeom>
            <a:noFill/>
            <a:ln w="19050" cap="flat" cmpd="sng" algn="ctr">
              <a:solidFill>
                <a:srgbClr val="00B050"/>
              </a:solidFill>
              <a:prstDash val="solid"/>
              <a:round/>
              <a:headEnd type="none" w="med" len="med"/>
              <a:tailEnd type="none" w="med" len="med"/>
            </a:ln>
            <a:effectLst/>
          </p:spPr>
          <p:txBody>
            <a:bodyPr vert="horz" wrap="square" lIns="18000" tIns="36000" rIns="18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B050"/>
                  </a:solidFill>
                  <a:effectLst/>
                  <a:latin typeface="Arial" pitchFamily="34" charset="0"/>
                  <a:cs typeface="Arial" pitchFamily="34" charset="0"/>
                </a:rPr>
                <a:t>2</a:t>
              </a:r>
              <a:endParaRPr kumimoji="0" lang="th-TH" sz="1800" b="0" i="0" u="none" strike="noStrike" cap="none" normalizeH="0" baseline="0" dirty="0" smtClean="0">
                <a:ln>
                  <a:noFill/>
                </a:ln>
                <a:solidFill>
                  <a:srgbClr val="00B050"/>
                </a:solidFill>
                <a:effectLst/>
                <a:latin typeface="Arial" pitchFamily="34" charset="0"/>
                <a:cs typeface="Arial" pitchFamily="34" charset="0"/>
              </a:endParaRPr>
            </a:p>
          </p:txBody>
        </p:sp>
        <p:sp>
          <p:nvSpPr>
            <p:cNvPr id="33" name="Oval 32"/>
            <p:cNvSpPr/>
            <p:nvPr/>
          </p:nvSpPr>
          <p:spPr bwMode="auto">
            <a:xfrm>
              <a:off x="575576" y="2132856"/>
              <a:ext cx="360000" cy="360000"/>
            </a:xfrm>
            <a:prstGeom prst="ellipse">
              <a:avLst/>
            </a:prstGeom>
            <a:noFill/>
            <a:ln w="19050" cap="flat" cmpd="sng" algn="ctr">
              <a:solidFill>
                <a:srgbClr val="00B050"/>
              </a:solidFill>
              <a:prstDash val="solid"/>
              <a:round/>
              <a:headEnd type="none" w="med" len="med"/>
              <a:tailEnd type="none" w="med" len="med"/>
            </a:ln>
            <a:effectLst/>
          </p:spPr>
          <p:txBody>
            <a:bodyPr vert="horz" wrap="square" lIns="18000" tIns="36000" rIns="18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B050"/>
                  </a:solidFill>
                  <a:effectLst/>
                  <a:latin typeface="Arial" pitchFamily="34" charset="0"/>
                  <a:cs typeface="Arial" pitchFamily="34" charset="0"/>
                </a:rPr>
                <a:t>1</a:t>
              </a:r>
              <a:endParaRPr kumimoji="0" lang="th-TH" sz="1800" b="0" i="0" u="none" strike="noStrike" cap="none" normalizeH="0" baseline="0" dirty="0" smtClean="0">
                <a:ln>
                  <a:noFill/>
                </a:ln>
                <a:solidFill>
                  <a:srgbClr val="00B050"/>
                </a:solidFill>
                <a:effectLst/>
                <a:latin typeface="Arial" pitchFamily="34" charset="0"/>
                <a:cs typeface="Arial" pitchFamily="34" charset="0"/>
              </a:endParaRPr>
            </a:p>
          </p:txBody>
        </p:sp>
        <p:sp>
          <p:nvSpPr>
            <p:cNvPr id="34" name="Oval 33"/>
            <p:cNvSpPr/>
            <p:nvPr/>
          </p:nvSpPr>
          <p:spPr bwMode="auto">
            <a:xfrm>
              <a:off x="3635916" y="1412776"/>
              <a:ext cx="360000" cy="360000"/>
            </a:xfrm>
            <a:prstGeom prst="ellipse">
              <a:avLst/>
            </a:prstGeom>
            <a:noFill/>
            <a:ln w="19050" cap="flat" cmpd="sng" algn="ctr">
              <a:solidFill>
                <a:srgbClr val="00B050"/>
              </a:solidFill>
              <a:prstDash val="solid"/>
              <a:round/>
              <a:headEnd type="none" w="med" len="med"/>
              <a:tailEnd type="none" w="med" len="med"/>
            </a:ln>
            <a:effectLst/>
          </p:spPr>
          <p:txBody>
            <a:bodyPr vert="horz" wrap="square" lIns="18000" tIns="36000" rIns="18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B050"/>
                  </a:solidFill>
                  <a:effectLst/>
                  <a:latin typeface="Arial" pitchFamily="34" charset="0"/>
                  <a:cs typeface="Arial" pitchFamily="34" charset="0"/>
                </a:rPr>
                <a:t>7</a:t>
              </a:r>
              <a:endParaRPr kumimoji="0" lang="th-TH" sz="1800" b="0" i="0" u="none" strike="noStrike" cap="none" normalizeH="0" baseline="0" dirty="0" smtClean="0">
                <a:ln>
                  <a:noFill/>
                </a:ln>
                <a:solidFill>
                  <a:srgbClr val="00B050"/>
                </a:solidFill>
                <a:effectLst/>
                <a:latin typeface="Arial" pitchFamily="34" charset="0"/>
                <a:cs typeface="Arial" pitchFamily="34" charset="0"/>
              </a:endParaRPr>
            </a:p>
          </p:txBody>
        </p:sp>
        <p:sp>
          <p:nvSpPr>
            <p:cNvPr id="35" name="Oval 34"/>
            <p:cNvSpPr/>
            <p:nvPr/>
          </p:nvSpPr>
          <p:spPr bwMode="auto">
            <a:xfrm>
              <a:off x="4572000" y="2363168"/>
              <a:ext cx="360000" cy="360000"/>
            </a:xfrm>
            <a:prstGeom prst="ellipse">
              <a:avLst/>
            </a:prstGeom>
            <a:noFill/>
            <a:ln w="19050" cap="flat" cmpd="sng" algn="ctr">
              <a:solidFill>
                <a:srgbClr val="00B050"/>
              </a:solidFill>
              <a:prstDash val="solid"/>
              <a:round/>
              <a:headEnd type="none" w="med" len="med"/>
              <a:tailEnd type="none" w="med" len="med"/>
            </a:ln>
            <a:effectLst/>
          </p:spPr>
          <p:txBody>
            <a:bodyPr vert="horz" wrap="square" lIns="18000" tIns="36000" rIns="18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B050"/>
                  </a:solidFill>
                  <a:effectLst/>
                  <a:latin typeface="Arial" pitchFamily="34" charset="0"/>
                  <a:cs typeface="Arial" pitchFamily="34" charset="0"/>
                </a:rPr>
                <a:t>4</a:t>
              </a:r>
              <a:endParaRPr kumimoji="0" lang="th-TH" sz="1800" b="0" i="0" u="none" strike="noStrike" cap="none" normalizeH="0" baseline="0" dirty="0" smtClean="0">
                <a:ln>
                  <a:noFill/>
                </a:ln>
                <a:solidFill>
                  <a:srgbClr val="00B050"/>
                </a:solidFill>
                <a:effectLst/>
                <a:latin typeface="Arial" pitchFamily="34" charset="0"/>
                <a:cs typeface="Arial" pitchFamily="34" charset="0"/>
              </a:endParaRPr>
            </a:p>
          </p:txBody>
        </p:sp>
        <p:sp>
          <p:nvSpPr>
            <p:cNvPr id="36" name="Oval 35"/>
            <p:cNvSpPr/>
            <p:nvPr/>
          </p:nvSpPr>
          <p:spPr bwMode="auto">
            <a:xfrm>
              <a:off x="2699792" y="3609060"/>
              <a:ext cx="360000" cy="360000"/>
            </a:xfrm>
            <a:prstGeom prst="ellipse">
              <a:avLst/>
            </a:prstGeom>
            <a:noFill/>
            <a:ln w="19050" cap="flat" cmpd="sng" algn="ctr">
              <a:solidFill>
                <a:srgbClr val="00B050"/>
              </a:solidFill>
              <a:prstDash val="solid"/>
              <a:round/>
              <a:headEnd type="none" w="med" len="med"/>
              <a:tailEnd type="none" w="med" len="med"/>
            </a:ln>
            <a:effectLst/>
          </p:spPr>
          <p:txBody>
            <a:bodyPr vert="horz" wrap="square" lIns="18000" tIns="36000" rIns="18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B050"/>
                  </a:solidFill>
                  <a:effectLst/>
                  <a:latin typeface="Arial" pitchFamily="34" charset="0"/>
                  <a:cs typeface="Arial" pitchFamily="34" charset="0"/>
                </a:rPr>
                <a:t>3</a:t>
              </a:r>
              <a:endParaRPr kumimoji="0" lang="th-TH" sz="1800" b="0" i="0" u="none" strike="noStrike" cap="none" normalizeH="0" baseline="0" dirty="0" smtClean="0">
                <a:ln>
                  <a:noFill/>
                </a:ln>
                <a:solidFill>
                  <a:srgbClr val="00B050"/>
                </a:solidFill>
                <a:effectLst/>
                <a:latin typeface="Arial" pitchFamily="34" charset="0"/>
                <a:cs typeface="Arial" pitchFamily="34" charset="0"/>
              </a:endParaRPr>
            </a:p>
          </p:txBody>
        </p:sp>
        <p:sp>
          <p:nvSpPr>
            <p:cNvPr id="37" name="Oval 36"/>
            <p:cNvSpPr/>
            <p:nvPr/>
          </p:nvSpPr>
          <p:spPr bwMode="auto">
            <a:xfrm>
              <a:off x="4572040" y="3609060"/>
              <a:ext cx="360000" cy="360000"/>
            </a:xfrm>
            <a:prstGeom prst="ellipse">
              <a:avLst/>
            </a:prstGeom>
            <a:noFill/>
            <a:ln w="19050" cap="flat" cmpd="sng" algn="ctr">
              <a:solidFill>
                <a:srgbClr val="00B050"/>
              </a:solidFill>
              <a:prstDash val="solid"/>
              <a:round/>
              <a:headEnd type="none" w="med" len="med"/>
              <a:tailEnd type="none" w="med" len="med"/>
            </a:ln>
            <a:effectLst/>
          </p:spPr>
          <p:txBody>
            <a:bodyPr vert="horz" wrap="square" lIns="18000" tIns="36000" rIns="18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B050"/>
                  </a:solidFill>
                  <a:effectLst/>
                  <a:latin typeface="Arial" pitchFamily="34" charset="0"/>
                  <a:cs typeface="Arial" pitchFamily="34" charset="0"/>
                </a:rPr>
                <a:t>3</a:t>
              </a:r>
              <a:endParaRPr kumimoji="0" lang="th-TH" sz="1800" b="0" i="0" u="none" strike="noStrike" cap="none" normalizeH="0" baseline="0" dirty="0" smtClean="0">
                <a:ln>
                  <a:noFill/>
                </a:ln>
                <a:solidFill>
                  <a:srgbClr val="00B050"/>
                </a:solidFill>
                <a:effectLst/>
                <a:latin typeface="Arial" pitchFamily="34" charset="0"/>
                <a:cs typeface="Arial" pitchFamily="34" charset="0"/>
              </a:endParaRPr>
            </a:p>
          </p:txBody>
        </p:sp>
        <p:sp>
          <p:nvSpPr>
            <p:cNvPr id="38" name="Oval 37"/>
            <p:cNvSpPr/>
            <p:nvPr/>
          </p:nvSpPr>
          <p:spPr bwMode="auto">
            <a:xfrm>
              <a:off x="2267744" y="2996952"/>
              <a:ext cx="360000" cy="360000"/>
            </a:xfrm>
            <a:prstGeom prst="ellipse">
              <a:avLst/>
            </a:prstGeom>
            <a:noFill/>
            <a:ln w="19050" cap="flat" cmpd="sng" algn="ctr">
              <a:solidFill>
                <a:srgbClr val="00B050"/>
              </a:solidFill>
              <a:prstDash val="solid"/>
              <a:round/>
              <a:headEnd type="none" w="med" len="med"/>
              <a:tailEnd type="none" w="med" len="med"/>
            </a:ln>
            <a:effectLst/>
          </p:spPr>
          <p:txBody>
            <a:bodyPr vert="horz" wrap="square" lIns="18000" tIns="36000" rIns="18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B050"/>
                  </a:solidFill>
                  <a:effectLst/>
                  <a:latin typeface="Arial" pitchFamily="34" charset="0"/>
                  <a:cs typeface="Arial" pitchFamily="34" charset="0"/>
                </a:rPr>
                <a:t>5</a:t>
              </a:r>
              <a:endParaRPr kumimoji="0" lang="th-TH" sz="1800" b="0" i="0" u="none" strike="noStrike" cap="none" normalizeH="0" baseline="0" dirty="0" smtClean="0">
                <a:ln>
                  <a:noFill/>
                </a:ln>
                <a:solidFill>
                  <a:srgbClr val="00B050"/>
                </a:solidFill>
                <a:effectLst/>
                <a:latin typeface="Arial" pitchFamily="34" charset="0"/>
                <a:cs typeface="Arial" pitchFamily="34" charset="0"/>
              </a:endParaRPr>
            </a:p>
          </p:txBody>
        </p:sp>
        <p:sp>
          <p:nvSpPr>
            <p:cNvPr id="39" name="Oval 38"/>
            <p:cNvSpPr/>
            <p:nvPr/>
          </p:nvSpPr>
          <p:spPr bwMode="auto">
            <a:xfrm>
              <a:off x="5004048" y="2996952"/>
              <a:ext cx="360000" cy="360000"/>
            </a:xfrm>
            <a:prstGeom prst="ellipse">
              <a:avLst/>
            </a:prstGeom>
            <a:noFill/>
            <a:ln w="19050" cap="flat" cmpd="sng" algn="ctr">
              <a:solidFill>
                <a:srgbClr val="00B050"/>
              </a:solidFill>
              <a:prstDash val="solid"/>
              <a:round/>
              <a:headEnd type="none" w="med" len="med"/>
              <a:tailEnd type="none" w="med" len="med"/>
            </a:ln>
            <a:effectLst/>
          </p:spPr>
          <p:txBody>
            <a:bodyPr vert="horz" wrap="square" lIns="18000" tIns="36000" rIns="18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B050"/>
                  </a:solidFill>
                  <a:effectLst/>
                  <a:latin typeface="Arial" pitchFamily="34" charset="0"/>
                  <a:cs typeface="Arial" pitchFamily="34" charset="0"/>
                </a:rPr>
                <a:t>5</a:t>
              </a:r>
              <a:endParaRPr kumimoji="0" lang="th-TH" sz="1800" b="0" i="0" u="none" strike="noStrike" cap="none" normalizeH="0" baseline="0" dirty="0" smtClean="0">
                <a:ln>
                  <a:noFill/>
                </a:ln>
                <a:solidFill>
                  <a:srgbClr val="00B050"/>
                </a:solidFill>
                <a:effectLst/>
                <a:latin typeface="Arial" pitchFamily="34" charset="0"/>
                <a:cs typeface="Arial" pitchFamily="34" charset="0"/>
              </a:endParaRPr>
            </a:p>
          </p:txBody>
        </p:sp>
        <p:sp>
          <p:nvSpPr>
            <p:cNvPr id="40" name="Oval 39"/>
            <p:cNvSpPr/>
            <p:nvPr/>
          </p:nvSpPr>
          <p:spPr bwMode="auto">
            <a:xfrm>
              <a:off x="6653485" y="2060848"/>
              <a:ext cx="360000" cy="360000"/>
            </a:xfrm>
            <a:prstGeom prst="ellipse">
              <a:avLst/>
            </a:prstGeom>
            <a:noFill/>
            <a:ln w="19050" cap="flat" cmpd="sng" algn="ctr">
              <a:solidFill>
                <a:srgbClr val="00B050"/>
              </a:solidFill>
              <a:prstDash val="solid"/>
              <a:round/>
              <a:headEnd type="none" w="med" len="med"/>
              <a:tailEnd type="none" w="med" len="med"/>
            </a:ln>
            <a:effectLst/>
          </p:spPr>
          <p:txBody>
            <a:bodyPr vert="horz" wrap="square" lIns="18000" tIns="36000" rIns="18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B050"/>
                  </a:solidFill>
                  <a:effectLst/>
                  <a:latin typeface="Arial" pitchFamily="34" charset="0"/>
                  <a:cs typeface="Arial" pitchFamily="34" charset="0"/>
                </a:rPr>
                <a:t>6</a:t>
              </a:r>
              <a:endParaRPr kumimoji="0" lang="th-TH" sz="1800" b="0" i="0" u="none" strike="noStrike" cap="none" normalizeH="0" baseline="0" dirty="0" smtClean="0">
                <a:ln>
                  <a:noFill/>
                </a:ln>
                <a:solidFill>
                  <a:srgbClr val="00B050"/>
                </a:solidFill>
                <a:effectLst/>
                <a:latin typeface="Arial" pitchFamily="34" charset="0"/>
                <a:cs typeface="Arial" pitchFamily="34" charset="0"/>
              </a:endParaRPr>
            </a:p>
          </p:txBody>
        </p:sp>
        <p:sp>
          <p:nvSpPr>
            <p:cNvPr id="41" name="TextBox 40"/>
            <p:cNvSpPr txBox="1"/>
            <p:nvPr/>
          </p:nvSpPr>
          <p:spPr>
            <a:xfrm>
              <a:off x="2742710" y="908720"/>
              <a:ext cx="2074405" cy="349702"/>
            </a:xfrm>
            <a:prstGeom prst="rect">
              <a:avLst/>
            </a:prstGeom>
            <a:noFill/>
          </p:spPr>
          <p:txBody>
            <a:bodyPr wrap="none" lIns="36000" tIns="36000" rIns="36000" bIns="36000" rtlCol="0">
              <a:spAutoFit/>
            </a:bodyPr>
            <a:lstStyle/>
            <a:p>
              <a:pPr algn="ctr"/>
              <a:r>
                <a:rPr lang="en-US" dirty="0" smtClean="0">
                  <a:solidFill>
                    <a:srgbClr val="0000CC"/>
                  </a:solidFill>
                  <a:latin typeface="Tahoma" pitchFamily="34" charset="0"/>
                  <a:ea typeface="Tahoma" pitchFamily="34" charset="0"/>
                  <a:cs typeface="Tahoma" pitchFamily="34" charset="0"/>
                </a:rPr>
                <a:t>View Controller pair</a:t>
              </a:r>
              <a:endParaRPr lang="th-TH" dirty="0">
                <a:solidFill>
                  <a:srgbClr val="0000CC"/>
                </a:solidFill>
                <a:latin typeface="Tahoma" pitchFamily="34" charset="0"/>
                <a:ea typeface="Tahoma" pitchFamily="34" charset="0"/>
                <a:cs typeface="Tahoma" pitchFamily="34" charset="0"/>
              </a:endParaRPr>
            </a:p>
          </p:txBody>
        </p:sp>
      </p:grpSp>
      <p:sp>
        <p:nvSpPr>
          <p:cNvPr id="43" name="TextBox 42"/>
          <p:cNvSpPr txBox="1"/>
          <p:nvPr/>
        </p:nvSpPr>
        <p:spPr>
          <a:xfrm flipH="1">
            <a:off x="1534519" y="4077072"/>
            <a:ext cx="6074962" cy="2046714"/>
          </a:xfrm>
          <a:prstGeom prst="rect">
            <a:avLst/>
          </a:prstGeom>
          <a:noFill/>
        </p:spPr>
        <p:txBody>
          <a:bodyPr wrap="square" rtlCol="0">
            <a:spAutoFit/>
          </a:bodyPr>
          <a:lstStyle/>
          <a:p>
            <a:pPr marL="342900" indent="-342900">
              <a:spcBef>
                <a:spcPts val="300"/>
              </a:spcBef>
              <a:buAutoNum type="arabicPeriod"/>
            </a:pPr>
            <a:r>
              <a:rPr lang="en-US" sz="1600" dirty="0" smtClean="0">
                <a:latin typeface="Arial" panose="020B0604020202020204" pitchFamily="34" charset="0"/>
                <a:cs typeface="Arial" panose="020B0604020202020204" pitchFamily="34" charset="0"/>
              </a:rPr>
              <a:t>User sends input to Controller </a:t>
            </a:r>
          </a:p>
          <a:p>
            <a:pPr marL="342900" indent="-342900">
              <a:spcBef>
                <a:spcPts val="300"/>
              </a:spcBef>
              <a:buAutoNum type="arabicPeriod"/>
            </a:pPr>
            <a:r>
              <a:rPr lang="en-US" sz="1600" dirty="0" smtClean="0">
                <a:latin typeface="Arial" panose="020B0604020202020204" pitchFamily="34" charset="0"/>
                <a:cs typeface="Arial" panose="020B0604020202020204" pitchFamily="34" charset="0"/>
              </a:rPr>
              <a:t>Controller sends request to the model</a:t>
            </a:r>
          </a:p>
          <a:p>
            <a:pPr marL="342900" indent="-342900">
              <a:spcBef>
                <a:spcPts val="300"/>
              </a:spcBef>
              <a:buAutoNum type="arabicPeriod"/>
            </a:pPr>
            <a:r>
              <a:rPr lang="en-US" sz="1600" dirty="0" smtClean="0">
                <a:latin typeface="Arial" panose="020B0604020202020204" pitchFamily="34" charset="0"/>
                <a:cs typeface="Arial" panose="020B0604020202020204" pitchFamily="34" charset="0"/>
              </a:rPr>
              <a:t>Model notifies View and Controller</a:t>
            </a:r>
          </a:p>
          <a:p>
            <a:pPr marL="342900" indent="-342900">
              <a:spcBef>
                <a:spcPts val="300"/>
              </a:spcBef>
              <a:buAutoNum type="arabicPeriod"/>
            </a:pPr>
            <a:r>
              <a:rPr lang="en-US" sz="1600" dirty="0" smtClean="0">
                <a:latin typeface="Arial" panose="020B0604020202020204" pitchFamily="34" charset="0"/>
                <a:cs typeface="Arial" panose="020B0604020202020204" pitchFamily="34" charset="0"/>
              </a:rPr>
              <a:t>View queries the Model to determine what has changed</a:t>
            </a:r>
          </a:p>
          <a:p>
            <a:pPr marL="342900" indent="-342900">
              <a:spcBef>
                <a:spcPts val="300"/>
              </a:spcBef>
              <a:buAutoNum type="arabicPeriod"/>
            </a:pPr>
            <a:r>
              <a:rPr lang="en-US" sz="1600" dirty="0" smtClean="0">
                <a:latin typeface="Arial" panose="020B0604020202020204" pitchFamily="34" charset="0"/>
                <a:cs typeface="Arial" panose="020B0604020202020204" pitchFamily="34" charset="0"/>
              </a:rPr>
              <a:t>Model notifies View and Controller of the changes</a:t>
            </a:r>
          </a:p>
          <a:p>
            <a:pPr marL="342900" indent="-342900">
              <a:spcBef>
                <a:spcPts val="300"/>
              </a:spcBef>
              <a:buAutoNum type="arabicPeriod"/>
            </a:pPr>
            <a:r>
              <a:rPr lang="en-US" sz="1600" dirty="0" smtClean="0">
                <a:latin typeface="Arial" panose="020B0604020202020204" pitchFamily="34" charset="0"/>
                <a:cs typeface="Arial" panose="020B0604020202020204" pitchFamily="34" charset="0"/>
              </a:rPr>
              <a:t>View updates the display</a:t>
            </a:r>
          </a:p>
          <a:p>
            <a:pPr marL="342900" indent="-342900">
              <a:spcBef>
                <a:spcPts val="300"/>
              </a:spcBef>
              <a:buAutoNum type="arabicPeriod"/>
            </a:pPr>
            <a:r>
              <a:rPr lang="en-US" sz="1600" dirty="0" smtClean="0">
                <a:latin typeface="Arial" panose="020B0604020202020204" pitchFamily="34" charset="0"/>
                <a:cs typeface="Arial" panose="020B0604020202020204" pitchFamily="34" charset="0"/>
              </a:rPr>
              <a:t>Control may send View a message to change the display</a:t>
            </a:r>
            <a:endParaRPr lang="th-TH" sz="1600" dirty="0">
              <a:latin typeface="Arial" panose="020B0604020202020204" pitchFamily="34" charset="0"/>
            </a:endParaRPr>
          </a:p>
        </p:txBody>
      </p:sp>
    </p:spTree>
    <p:extLst>
      <p:ext uri="{BB962C8B-B14F-4D97-AF65-F5344CB8AC3E}">
        <p14:creationId xmlns:p14="http://schemas.microsoft.com/office/powerpoint/2010/main" val="12884096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a:t>
            </a:r>
            <a:r>
              <a:rPr lang="th-TH" dirty="0" smtClean="0"/>
              <a:t>ทั่วไปของ </a:t>
            </a:r>
            <a:r>
              <a:rPr lang="en-US" dirty="0" smtClean="0"/>
              <a:t>MVC</a:t>
            </a:r>
            <a:endParaRPr lang="th-TH" dirty="0"/>
          </a:p>
        </p:txBody>
      </p:sp>
      <p:sp>
        <p:nvSpPr>
          <p:cNvPr id="3" name="Content Placeholder 2"/>
          <p:cNvSpPr>
            <a:spLocks noGrp="1"/>
          </p:cNvSpPr>
          <p:nvPr>
            <p:ph idx="1"/>
          </p:nvPr>
        </p:nvSpPr>
        <p:spPr/>
        <p:txBody>
          <a:bodyPr>
            <a:normAutofit fontScale="85000" lnSpcReduction="10000"/>
          </a:bodyPr>
          <a:lstStyle/>
          <a:p>
            <a:r>
              <a:rPr lang="th-TH" dirty="0" smtClean="0"/>
              <a:t>ผู้ใช้ทำปฏิสัมพันธ์กับ </a:t>
            </a:r>
            <a:r>
              <a:rPr lang="en-US" dirty="0" smtClean="0"/>
              <a:t>UI (</a:t>
            </a:r>
            <a:r>
              <a:rPr lang="th-TH" dirty="0" smtClean="0"/>
              <a:t>เช่น คลิก </a:t>
            </a:r>
            <a:r>
              <a:rPr lang="en-US" dirty="0" smtClean="0"/>
              <a:t>mouse)</a:t>
            </a:r>
          </a:p>
          <a:p>
            <a:r>
              <a:rPr lang="en-US" b="1" dirty="0" smtClean="0">
                <a:solidFill>
                  <a:srgbClr val="0000CC"/>
                </a:solidFill>
              </a:rPr>
              <a:t>Controller</a:t>
            </a:r>
            <a:r>
              <a:rPr lang="en-US" dirty="0" smtClean="0"/>
              <a:t> </a:t>
            </a:r>
            <a:r>
              <a:rPr lang="th-TH" dirty="0" smtClean="0"/>
              <a:t>จัดการกับเหตุการณ์ที่ได้จาก  </a:t>
            </a:r>
            <a:r>
              <a:rPr lang="en-US" dirty="0" smtClean="0"/>
              <a:t>UI </a:t>
            </a:r>
            <a:r>
              <a:rPr lang="th-TH" dirty="0" smtClean="0"/>
              <a:t>ทั่วไปจากการขึ้นทะเบียน </a:t>
            </a:r>
            <a:r>
              <a:rPr lang="en-US" dirty="0" smtClean="0"/>
              <a:t>handler</a:t>
            </a:r>
            <a:r>
              <a:rPr lang="th-TH" dirty="0" smtClean="0"/>
              <a:t> หรือ</a:t>
            </a:r>
            <a:r>
              <a:rPr lang="en-US" dirty="0" smtClean="0"/>
              <a:t> callback </a:t>
            </a:r>
            <a:r>
              <a:rPr lang="th-TH" dirty="0" smtClean="0"/>
              <a:t>และแปลงเหตุการณ์ไปเป็น </a:t>
            </a:r>
            <a:r>
              <a:rPr lang="en-US" i="1" dirty="0" smtClean="0">
                <a:solidFill>
                  <a:schemeClr val="accent1">
                    <a:lumMod val="75000"/>
                  </a:schemeClr>
                </a:solidFill>
              </a:rPr>
              <a:t>user action</a:t>
            </a:r>
            <a:r>
              <a:rPr lang="th-TH" i="1" dirty="0" smtClean="0">
                <a:solidFill>
                  <a:schemeClr val="accent1">
                    <a:lumMod val="75000"/>
                  </a:schemeClr>
                </a:solidFill>
              </a:rPr>
              <a:t> </a:t>
            </a:r>
            <a:r>
              <a:rPr lang="th-TH" dirty="0" smtClean="0"/>
              <a:t>ที่เหมาะสม </a:t>
            </a:r>
            <a:r>
              <a:rPr lang="en-US" dirty="0" smtClean="0"/>
              <a:t>(</a:t>
            </a:r>
            <a:r>
              <a:rPr lang="th-TH" dirty="0" smtClean="0"/>
              <a:t>ที่โมเดลเข้าใจ</a:t>
            </a:r>
            <a:r>
              <a:rPr lang="en-US" dirty="0" smtClean="0"/>
              <a:t>)</a:t>
            </a:r>
          </a:p>
          <a:p>
            <a:r>
              <a:rPr lang="en-US" b="1" dirty="0" smtClean="0">
                <a:solidFill>
                  <a:srgbClr val="0000CC"/>
                </a:solidFill>
              </a:rPr>
              <a:t>Controller</a:t>
            </a:r>
            <a:r>
              <a:rPr lang="en-US" dirty="0" smtClean="0"/>
              <a:t> </a:t>
            </a:r>
            <a:r>
              <a:rPr lang="th-TH" dirty="0" smtClean="0"/>
              <a:t>แจ้ง </a:t>
            </a:r>
            <a:r>
              <a:rPr lang="en-US" dirty="0" smtClean="0"/>
              <a:t>(notify) </a:t>
            </a:r>
            <a:r>
              <a:rPr lang="th-TH" b="1" dirty="0" smtClean="0">
                <a:solidFill>
                  <a:srgbClr val="0000CC"/>
                </a:solidFill>
              </a:rPr>
              <a:t>โมเดล</a:t>
            </a:r>
            <a:r>
              <a:rPr lang="th-TH" dirty="0" smtClean="0"/>
              <a:t>ตาม</a:t>
            </a:r>
            <a:r>
              <a:rPr lang="en-US" dirty="0" smtClean="0"/>
              <a:t> user action</a:t>
            </a:r>
            <a:r>
              <a:rPr lang="th-TH" dirty="0" smtClean="0"/>
              <a:t> ซึ่งอาจทำให้เกิดการเปลี่ยน </a:t>
            </a:r>
            <a:r>
              <a:rPr lang="en-US" dirty="0" smtClean="0"/>
              <a:t>state </a:t>
            </a:r>
            <a:r>
              <a:rPr lang="th-TH" dirty="0" smtClean="0"/>
              <a:t>ของโมเดล </a:t>
            </a:r>
            <a:r>
              <a:rPr lang="en-US" dirty="0" smtClean="0"/>
              <a:t>(</a:t>
            </a:r>
            <a:r>
              <a:rPr lang="th-TH" dirty="0" smtClean="0"/>
              <a:t>เช่น</a:t>
            </a:r>
            <a:r>
              <a:rPr lang="en-US" dirty="0" smtClean="0"/>
              <a:t> controller </a:t>
            </a:r>
            <a:r>
              <a:rPr lang="th-TH" dirty="0" smtClean="0"/>
              <a:t>แจ้งให้ปรับปรุง </a:t>
            </a:r>
            <a:r>
              <a:rPr lang="en-US" dirty="0" smtClean="0"/>
              <a:t>shopping cart)</a:t>
            </a:r>
          </a:p>
          <a:p>
            <a:r>
              <a:rPr lang="en-US" b="1" dirty="0" smtClean="0">
                <a:solidFill>
                  <a:srgbClr val="0000CC"/>
                </a:solidFill>
              </a:rPr>
              <a:t>View</a:t>
            </a:r>
            <a:r>
              <a:rPr lang="en-US" dirty="0" smtClean="0"/>
              <a:t> queries </a:t>
            </a:r>
            <a:r>
              <a:rPr lang="th-TH" b="1" dirty="0" smtClean="0">
                <a:solidFill>
                  <a:srgbClr val="0000CC"/>
                </a:solidFill>
              </a:rPr>
              <a:t>โมเดล</a:t>
            </a:r>
            <a:r>
              <a:rPr lang="th-TH" dirty="0" smtClean="0"/>
              <a:t>เพื่อสร้าง </a:t>
            </a:r>
            <a:r>
              <a:rPr lang="en-US" dirty="0" smtClean="0"/>
              <a:t>UI </a:t>
            </a:r>
            <a:r>
              <a:rPr lang="th-TH" dirty="0" smtClean="0"/>
              <a:t>ใหม่ที่เหมาะสม </a:t>
            </a:r>
            <a:r>
              <a:rPr lang="en-US" dirty="0" smtClean="0"/>
              <a:t>(</a:t>
            </a:r>
            <a:r>
              <a:rPr lang="th-TH" dirty="0" smtClean="0"/>
              <a:t>เช่น แสดง</a:t>
            </a:r>
            <a:r>
              <a:rPr lang="en-US" dirty="0" smtClean="0"/>
              <a:t> lists </a:t>
            </a:r>
            <a:r>
              <a:rPr lang="th-TH" dirty="0" smtClean="0"/>
              <a:t>ของ</a:t>
            </a:r>
            <a:r>
              <a:rPr lang="en-US" dirty="0" smtClean="0"/>
              <a:t> items </a:t>
            </a:r>
            <a:r>
              <a:rPr lang="th-TH" dirty="0" smtClean="0"/>
              <a:t>ใน </a:t>
            </a:r>
            <a:r>
              <a:rPr lang="en-US" dirty="0" smtClean="0"/>
              <a:t>shopping cart)</a:t>
            </a:r>
            <a:r>
              <a:rPr lang="th-TH" dirty="0" smtClean="0"/>
              <a:t>  </a:t>
            </a:r>
            <a:r>
              <a:rPr lang="en-US" dirty="0" smtClean="0"/>
              <a:t>view </a:t>
            </a:r>
            <a:r>
              <a:rPr lang="th-TH" dirty="0" smtClean="0"/>
              <a:t>ได้ข้อมูลจากโมเดล </a:t>
            </a:r>
          </a:p>
          <a:p>
            <a:pPr lvl="1"/>
            <a:r>
              <a:rPr lang="th-TH" dirty="0" smtClean="0"/>
              <a:t>ในบาง </a:t>
            </a:r>
            <a:r>
              <a:rPr lang="en-US" dirty="0" smtClean="0"/>
              <a:t>implementations, controller </a:t>
            </a:r>
            <a:r>
              <a:rPr lang="th-TH" dirty="0" smtClean="0"/>
              <a:t>อาจบอก </a:t>
            </a:r>
            <a:r>
              <a:rPr lang="en-US" dirty="0" smtClean="0"/>
              <a:t>view </a:t>
            </a:r>
            <a:r>
              <a:rPr lang="th-TH" dirty="0" smtClean="0"/>
              <a:t>ให้</a:t>
            </a:r>
            <a:r>
              <a:rPr lang="en-US" dirty="0" smtClean="0"/>
              <a:t> render </a:t>
            </a:r>
            <a:r>
              <a:rPr lang="th-TH" dirty="0" smtClean="0"/>
              <a:t>หน้าจอใหม่ หรือ</a:t>
            </a:r>
            <a:r>
              <a:rPr lang="en-US" dirty="0" smtClean="0"/>
              <a:t> </a:t>
            </a:r>
            <a:endParaRPr lang="th-TH" dirty="0" smtClean="0"/>
          </a:p>
          <a:p>
            <a:pPr lvl="1"/>
            <a:r>
              <a:rPr lang="th-TH" dirty="0" smtClean="0"/>
              <a:t>โมเดล แจ้ง </a:t>
            </a:r>
            <a:r>
              <a:rPr lang="en-US" dirty="0" smtClean="0"/>
              <a:t>view  </a:t>
            </a:r>
            <a:r>
              <a:rPr lang="th-TH" dirty="0" smtClean="0"/>
              <a:t>แบบอัตโนมัติ ว่ามีการเปลี่ยน </a:t>
            </a:r>
            <a:r>
              <a:rPr lang="en-US" dirty="0" smtClean="0"/>
              <a:t>state </a:t>
            </a:r>
            <a:r>
              <a:rPr lang="th-TH" dirty="0" smtClean="0"/>
              <a:t>ของข้อมูล </a:t>
            </a:r>
            <a:r>
              <a:rPr lang="en-US" dirty="0" smtClean="0"/>
              <a:t>(Observer) </a:t>
            </a:r>
            <a:r>
              <a:rPr lang="th-TH" dirty="0" smtClean="0"/>
              <a:t>ทำให้ </a:t>
            </a:r>
            <a:r>
              <a:rPr lang="en-US" dirty="0" smtClean="0"/>
              <a:t>view </a:t>
            </a:r>
            <a:r>
              <a:rPr lang="th-TH" dirty="0" smtClean="0"/>
              <a:t>ปรับปรุงหน้าจอใหม่</a:t>
            </a:r>
            <a:endParaRPr lang="en-US" dirty="0" smtClean="0"/>
          </a:p>
          <a:p>
            <a:r>
              <a:rPr lang="en-US" dirty="0" smtClean="0"/>
              <a:t>user interface</a:t>
            </a:r>
            <a:r>
              <a:rPr lang="th-TH" dirty="0" smtClean="0"/>
              <a:t> รอปฏิสัมพันธ์รอบใหม่จากผู้ใช้</a:t>
            </a:r>
            <a:endParaRPr lang="en-US" dirty="0" smtClean="0"/>
          </a:p>
          <a:p>
            <a:endParaRPr lang="th-TH" dirty="0"/>
          </a:p>
        </p:txBody>
      </p:sp>
      <p:sp>
        <p:nvSpPr>
          <p:cNvPr id="4" name="Date Placeholder 3"/>
          <p:cNvSpPr>
            <a:spLocks noGrp="1"/>
          </p:cNvSpPr>
          <p:nvPr>
            <p:ph type="dt" sz="half" idx="2"/>
          </p:nvPr>
        </p:nvSpPr>
        <p:spPr/>
        <p:txBody>
          <a:bodyPr/>
          <a:lstStyle/>
          <a:p>
            <a:r>
              <a:rPr lang="en-US" altLang="en-US" smtClean="0"/>
              <a:t>Lecture 11</a:t>
            </a:r>
            <a:endParaRPr lang="en-US" altLang="en-US"/>
          </a:p>
        </p:txBody>
      </p:sp>
      <p:sp>
        <p:nvSpPr>
          <p:cNvPr id="5" name="Footer Placeholder 4"/>
          <p:cNvSpPr>
            <a:spLocks noGrp="1"/>
          </p:cNvSpPr>
          <p:nvPr>
            <p:ph type="ftr" sz="quarter" idx="3"/>
          </p:nvPr>
        </p:nvSpPr>
        <p:spPr/>
        <p:txBody>
          <a:bodyPr/>
          <a:lstStyle/>
          <a:p>
            <a:r>
              <a:rPr lang="en-US" altLang="en-US" smtClean="0"/>
              <a:t>CS 485 Web Application Development © 2010 by Y. Temtanapat</a:t>
            </a:r>
            <a:endParaRPr lang="en-US" altLang="en-US" dirty="0"/>
          </a:p>
        </p:txBody>
      </p:sp>
      <p:sp>
        <p:nvSpPr>
          <p:cNvPr id="6" name="Slide Number Placeholder 5"/>
          <p:cNvSpPr>
            <a:spLocks noGrp="1"/>
          </p:cNvSpPr>
          <p:nvPr>
            <p:ph type="sldNum" sz="quarter" idx="4"/>
          </p:nvPr>
        </p:nvSpPr>
        <p:spPr/>
        <p:txBody>
          <a:bodyPr/>
          <a:lstStyle/>
          <a:p>
            <a:fld id="{10C32822-D98A-4A8C-A794-852463787CBE}" type="slidenum">
              <a:rPr lang="en-US" altLang="en-US" smtClean="0"/>
              <a:pPr/>
              <a:t>22</a:t>
            </a:fld>
            <a:endParaRPr lang="en-US" altLang="en-US"/>
          </a:p>
        </p:txBody>
      </p:sp>
    </p:spTree>
    <p:extLst>
      <p:ext uri="{BB962C8B-B14F-4D97-AF65-F5344CB8AC3E}">
        <p14:creationId xmlns:p14="http://schemas.microsoft.com/office/powerpoint/2010/main" val="25668221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React.JS</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23</a:t>
            </a:fld>
            <a:endParaRPr lang="en-US" altLang="en-US">
              <a:solidFill>
                <a:prstClr val="black"/>
              </a:solidFill>
            </a:endParaRPr>
          </a:p>
        </p:txBody>
      </p:sp>
    </p:spTree>
    <p:extLst>
      <p:ext uri="{BB962C8B-B14F-4D97-AF65-F5344CB8AC3E}">
        <p14:creationId xmlns:p14="http://schemas.microsoft.com/office/powerpoint/2010/main" val="25473023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React.JS</a:t>
            </a:r>
            <a:endParaRPr lang="en-US" dirty="0"/>
          </a:p>
        </p:txBody>
      </p:sp>
      <p:sp>
        <p:nvSpPr>
          <p:cNvPr id="8" name="Content Placeholder 7"/>
          <p:cNvSpPr>
            <a:spLocks noGrp="1"/>
          </p:cNvSpPr>
          <p:nvPr>
            <p:ph idx="1"/>
          </p:nvPr>
        </p:nvSpPr>
        <p:spPr/>
        <p:txBody>
          <a:bodyPr/>
          <a:lstStyle/>
          <a:p>
            <a:pPr lvl="0"/>
            <a:r>
              <a:rPr lang="en-US" dirty="0"/>
              <a:t>React </a:t>
            </a:r>
            <a:r>
              <a:rPr lang="en-US" dirty="0" smtClean="0"/>
              <a:t>(</a:t>
            </a:r>
            <a:r>
              <a:rPr lang="th-TH" dirty="0" smtClean="0"/>
              <a:t>หรือ </a:t>
            </a:r>
            <a:r>
              <a:rPr lang="en-US" dirty="0" smtClean="0"/>
              <a:t>React.js </a:t>
            </a:r>
            <a:r>
              <a:rPr lang="th-TH" dirty="0" smtClean="0"/>
              <a:t>หรือ</a:t>
            </a:r>
            <a:r>
              <a:rPr lang="en-US" dirty="0" smtClean="0"/>
              <a:t> </a:t>
            </a:r>
            <a:r>
              <a:rPr lang="en-US" dirty="0" err="1"/>
              <a:t>ReactJS</a:t>
            </a:r>
            <a:r>
              <a:rPr lang="en-US" dirty="0"/>
              <a:t>) </a:t>
            </a:r>
            <a:endParaRPr lang="th-TH" dirty="0" smtClean="0"/>
          </a:p>
          <a:p>
            <a:pPr lvl="1"/>
            <a:r>
              <a:rPr lang="th-TH" dirty="0"/>
              <a:t>พัฒนาโดย </a:t>
            </a:r>
            <a:r>
              <a:rPr lang="en-US" i="1" dirty="0"/>
              <a:t>Facebook</a:t>
            </a:r>
            <a:endParaRPr lang="en-US" dirty="0"/>
          </a:p>
          <a:p>
            <a:pPr lvl="1"/>
            <a:r>
              <a:rPr lang="th-TH" dirty="0" smtClean="0"/>
              <a:t>เป็น</a:t>
            </a:r>
            <a:r>
              <a:rPr lang="en-US" dirty="0" smtClean="0"/>
              <a:t> </a:t>
            </a:r>
            <a:r>
              <a:rPr lang="en-US" dirty="0"/>
              <a:t>open-source JavaScript library </a:t>
            </a:r>
            <a:endParaRPr lang="en-US" dirty="0" smtClean="0"/>
          </a:p>
          <a:p>
            <a:pPr lvl="1"/>
            <a:r>
              <a:rPr lang="th-TH" dirty="0" smtClean="0"/>
              <a:t>สนับสนุนการแสดงผล </a:t>
            </a:r>
            <a:r>
              <a:rPr lang="en-US" b="1" i="1" dirty="0">
                <a:solidFill>
                  <a:srgbClr val="00B050"/>
                </a:solidFill>
              </a:rPr>
              <a:t>V</a:t>
            </a:r>
            <a:r>
              <a:rPr lang="en-US" b="1" i="1" dirty="0" smtClean="0">
                <a:solidFill>
                  <a:srgbClr val="00B050"/>
                </a:solidFill>
              </a:rPr>
              <a:t>iew (V)</a:t>
            </a:r>
            <a:r>
              <a:rPr lang="en-US" dirty="0" smtClean="0"/>
              <a:t> </a:t>
            </a:r>
            <a:r>
              <a:rPr lang="th-TH" dirty="0" smtClean="0"/>
              <a:t>ข้อมูล โดยถูก</a:t>
            </a:r>
            <a:r>
              <a:rPr lang="en-US" dirty="0" smtClean="0"/>
              <a:t> rendered</a:t>
            </a:r>
            <a:r>
              <a:rPr lang="th-TH" dirty="0" smtClean="0"/>
              <a:t> เป็น</a:t>
            </a:r>
            <a:r>
              <a:rPr lang="en-US" dirty="0" smtClean="0"/>
              <a:t> HTML</a:t>
            </a:r>
          </a:p>
          <a:p>
            <a:pPr lvl="2"/>
            <a:r>
              <a:rPr lang="th-TH" dirty="0" smtClean="0"/>
              <a:t>ไม่ได้ทำหน้าที่ </a:t>
            </a:r>
            <a:r>
              <a:rPr lang="en-US" dirty="0" smtClean="0"/>
              <a:t>MV* </a:t>
            </a:r>
            <a:r>
              <a:rPr lang="th-TH" dirty="0" smtClean="0"/>
              <a:t>อย่าง </a:t>
            </a:r>
            <a:r>
              <a:rPr lang="en-US" dirty="0" smtClean="0"/>
              <a:t>Framework </a:t>
            </a:r>
            <a:r>
              <a:rPr lang="th-TH" dirty="0" smtClean="0"/>
              <a:t>อื่น ๆ </a:t>
            </a:r>
          </a:p>
          <a:p>
            <a:pPr lvl="1"/>
            <a:r>
              <a:rPr lang="th-TH" dirty="0" smtClean="0"/>
              <a:t>ช่วยในการสร้าง </a:t>
            </a:r>
            <a:r>
              <a:rPr lang="en-US" dirty="0" smtClean="0"/>
              <a:t>interactive, </a:t>
            </a:r>
            <a:r>
              <a:rPr lang="en-US" dirty="0" err="1"/>
              <a:t>stateful</a:t>
            </a:r>
            <a:r>
              <a:rPr lang="en-US" dirty="0"/>
              <a:t> </a:t>
            </a:r>
            <a:r>
              <a:rPr lang="th-TH" dirty="0" smtClean="0"/>
              <a:t>และ</a:t>
            </a:r>
            <a:r>
              <a:rPr lang="en-US" dirty="0" smtClean="0"/>
              <a:t> </a:t>
            </a:r>
            <a:r>
              <a:rPr lang="en-US" dirty="0"/>
              <a:t>reusable UI components</a:t>
            </a:r>
            <a:endParaRPr lang="th-TH" dirty="0" smtClean="0"/>
          </a:p>
          <a:p>
            <a:pPr lvl="1"/>
            <a:r>
              <a:rPr lang="th-TH" dirty="0" smtClean="0"/>
              <a:t>สามารถ</a:t>
            </a:r>
            <a:r>
              <a:rPr lang="en-US" dirty="0" smtClean="0"/>
              <a:t> embed</a:t>
            </a:r>
            <a:r>
              <a:rPr lang="th-TH" dirty="0" smtClean="0"/>
              <a:t> และ</a:t>
            </a:r>
            <a:r>
              <a:rPr lang="en-US" dirty="0" smtClean="0"/>
              <a:t> </a:t>
            </a:r>
            <a:r>
              <a:rPr lang="en-US" dirty="0"/>
              <a:t>render components </a:t>
            </a:r>
            <a:r>
              <a:rPr lang="th-TH" dirty="0" smtClean="0"/>
              <a:t>ภายใน</a:t>
            </a:r>
            <a:r>
              <a:rPr lang="en-US" dirty="0" smtClean="0"/>
              <a:t> components</a:t>
            </a:r>
            <a:r>
              <a:rPr lang="th-TH" dirty="0" smtClean="0"/>
              <a:t> ได้</a:t>
            </a:r>
            <a:endParaRPr lang="en-US" dirty="0"/>
          </a:p>
          <a:p>
            <a:pPr lvl="1"/>
            <a:r>
              <a:rPr lang="th-TH" dirty="0" smtClean="0"/>
              <a:t>สามารถรับอาร์กิวเมนต์ผ่าน</a:t>
            </a:r>
            <a:r>
              <a:rPr lang="en-US" dirty="0" smtClean="0"/>
              <a:t> </a:t>
            </a:r>
            <a:r>
              <a:rPr lang="en-US" dirty="0"/>
              <a:t>props </a:t>
            </a:r>
            <a:r>
              <a:rPr lang="th-TH" dirty="0" smtClean="0"/>
              <a:t>และ </a:t>
            </a:r>
            <a:r>
              <a:rPr lang="en-US" dirty="0" smtClean="0"/>
              <a:t>maintain </a:t>
            </a:r>
            <a:r>
              <a:rPr lang="th-TH" dirty="0" smtClean="0"/>
              <a:t>สถานะข้อมูลผ่าน </a:t>
            </a:r>
            <a:r>
              <a:rPr lang="en-US" dirty="0" smtClean="0"/>
              <a:t>states </a:t>
            </a:r>
            <a:endParaRPr lang="en-US" dirty="0"/>
          </a:p>
          <a:p>
            <a:endParaRPr lang="en-US" dirty="0"/>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24</a:t>
            </a:fld>
            <a:endParaRPr lang="en-US" altLang="en-US">
              <a:solidFill>
                <a:prstClr val="black"/>
              </a:solidFill>
            </a:endParaRPr>
          </a:p>
        </p:txBody>
      </p:sp>
    </p:spTree>
    <p:extLst>
      <p:ext uri="{BB962C8B-B14F-4D97-AF65-F5344CB8AC3E}">
        <p14:creationId xmlns:p14="http://schemas.microsoft.com/office/powerpoint/2010/main" val="39758528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ตัวอย่างโค้ด</a:t>
            </a:r>
            <a:r>
              <a:rPr lang="en-US" dirty="0" smtClean="0"/>
              <a:t> React</a:t>
            </a:r>
            <a:endParaRPr lang="en-US" dirty="0"/>
          </a:p>
        </p:txBody>
      </p:sp>
      <p:sp>
        <p:nvSpPr>
          <p:cNvPr id="3" name="Content Placeholder 2"/>
          <p:cNvSpPr>
            <a:spLocks noGrp="1"/>
          </p:cNvSpPr>
          <p:nvPr>
            <p:ph idx="1"/>
          </p:nvPr>
        </p:nvSpPr>
        <p:spPr>
          <a:xfrm>
            <a:off x="0" y="838200"/>
            <a:ext cx="9144000" cy="5292725"/>
          </a:xfrm>
        </p:spPr>
        <p:txBody>
          <a:bodyPr/>
          <a:lstStyle/>
          <a:p>
            <a:pPr marL="0" indent="0">
              <a:buNone/>
            </a:pPr>
            <a:r>
              <a:rPr lang="en-US" sz="1800" dirty="0">
                <a:latin typeface="Consolas" panose="020B0609020204030204" pitchFamily="49" charset="0"/>
              </a:rPr>
              <a:t>&lt;!DOCTYPE html&gt;</a:t>
            </a:r>
          </a:p>
          <a:p>
            <a:pPr marL="0" indent="0">
              <a:buNone/>
            </a:pPr>
            <a:r>
              <a:rPr lang="en-US" sz="1800" dirty="0">
                <a:latin typeface="Consolas" panose="020B0609020204030204" pitchFamily="49" charset="0"/>
              </a:rPr>
              <a:t>&lt;html&gt;</a:t>
            </a:r>
          </a:p>
          <a:p>
            <a:pPr marL="0" indent="0">
              <a:buNone/>
            </a:pPr>
            <a:r>
              <a:rPr lang="en-US" sz="1800" dirty="0">
                <a:latin typeface="Consolas" panose="020B0609020204030204" pitchFamily="49" charset="0"/>
              </a:rPr>
              <a:t> &lt;head&gt;</a:t>
            </a:r>
          </a:p>
          <a:p>
            <a:pPr marL="0" indent="0">
              <a:buNone/>
            </a:pPr>
            <a:r>
              <a:rPr lang="en-US" sz="1400" dirty="0" smtClean="0">
                <a:latin typeface="Consolas" panose="020B0609020204030204" pitchFamily="49" charset="0"/>
              </a:rPr>
              <a:t>&lt;</a:t>
            </a:r>
            <a:r>
              <a:rPr lang="en-US" sz="1400" dirty="0">
                <a:latin typeface="Consolas" panose="020B0609020204030204" pitchFamily="49" charset="0"/>
              </a:rPr>
              <a:t>script </a:t>
            </a:r>
            <a:r>
              <a:rPr lang="en-US" sz="1400" dirty="0" err="1">
                <a:latin typeface="Consolas" panose="020B0609020204030204" pitchFamily="49" charset="0"/>
              </a:rPr>
              <a:t>crossorigin</a:t>
            </a:r>
            <a:r>
              <a:rPr lang="en-US" sz="1400" dirty="0">
                <a:latin typeface="Consolas" panose="020B0609020204030204" pitchFamily="49" charset="0"/>
              </a:rPr>
              <a:t> </a:t>
            </a:r>
            <a:r>
              <a:rPr lang="en-US" sz="1400" dirty="0" err="1">
                <a:latin typeface="Consolas" panose="020B0609020204030204" pitchFamily="49" charset="0"/>
              </a:rPr>
              <a:t>src</a:t>
            </a:r>
            <a:r>
              <a:rPr lang="en-US" sz="1400" dirty="0">
                <a:latin typeface="Consolas" panose="020B0609020204030204" pitchFamily="49" charset="0"/>
              </a:rPr>
              <a:t>="https://unpkg.com/react@16/</a:t>
            </a:r>
            <a:r>
              <a:rPr lang="en-US" sz="1400" dirty="0" err="1">
                <a:latin typeface="Consolas" panose="020B0609020204030204" pitchFamily="49" charset="0"/>
              </a:rPr>
              <a:t>umd</a:t>
            </a:r>
            <a:r>
              <a:rPr lang="en-US" sz="1400" dirty="0">
                <a:latin typeface="Consolas" panose="020B0609020204030204" pitchFamily="49" charset="0"/>
              </a:rPr>
              <a:t>/react.development.js"&gt;&lt;/script&gt;</a:t>
            </a:r>
          </a:p>
          <a:p>
            <a:pPr marL="0" indent="0">
              <a:buNone/>
            </a:pPr>
            <a:r>
              <a:rPr lang="en-US" sz="1400" dirty="0">
                <a:latin typeface="Consolas" panose="020B0609020204030204" pitchFamily="49" charset="0"/>
              </a:rPr>
              <a:t>&lt;script </a:t>
            </a:r>
            <a:r>
              <a:rPr lang="en-US" sz="1400" dirty="0" err="1">
                <a:latin typeface="Consolas" panose="020B0609020204030204" pitchFamily="49" charset="0"/>
              </a:rPr>
              <a:t>crossorigin</a:t>
            </a:r>
            <a:r>
              <a:rPr lang="en-US" sz="1400" dirty="0">
                <a:latin typeface="Consolas" panose="020B0609020204030204" pitchFamily="49" charset="0"/>
              </a:rPr>
              <a:t> </a:t>
            </a:r>
            <a:r>
              <a:rPr lang="en-US" sz="1400" dirty="0" err="1">
                <a:latin typeface="Consolas" panose="020B0609020204030204" pitchFamily="49" charset="0"/>
              </a:rPr>
              <a:t>src</a:t>
            </a:r>
            <a:r>
              <a:rPr lang="en-US" sz="1400" dirty="0">
                <a:latin typeface="Consolas" panose="020B0609020204030204" pitchFamily="49" charset="0"/>
              </a:rPr>
              <a:t>="https://unpkg.com/react-dom@16/</a:t>
            </a:r>
            <a:r>
              <a:rPr lang="en-US" sz="1400" dirty="0" err="1">
                <a:latin typeface="Consolas" panose="020B0609020204030204" pitchFamily="49" charset="0"/>
              </a:rPr>
              <a:t>umd</a:t>
            </a:r>
            <a:r>
              <a:rPr lang="en-US" sz="1400" dirty="0">
                <a:latin typeface="Consolas" panose="020B0609020204030204" pitchFamily="49" charset="0"/>
              </a:rPr>
              <a:t>/react-dom.development.js"&gt;&lt;/script&gt;</a:t>
            </a:r>
            <a:endParaRPr lang="en-US" sz="1600" dirty="0">
              <a:latin typeface="Consolas" panose="020B0609020204030204" pitchFamily="49" charset="0"/>
            </a:endParaRPr>
          </a:p>
          <a:p>
            <a:pPr marL="0" indent="0">
              <a:buNone/>
            </a:pPr>
            <a:r>
              <a:rPr lang="en-US" sz="1800" dirty="0" smtClean="0">
                <a:latin typeface="Consolas" panose="020B0609020204030204" pitchFamily="49" charset="0"/>
              </a:rPr>
              <a:t> </a:t>
            </a:r>
            <a:r>
              <a:rPr lang="en-US" sz="1800" dirty="0">
                <a:latin typeface="Consolas" panose="020B0609020204030204" pitchFamily="49" charset="0"/>
              </a:rPr>
              <a:t>&lt;/head&gt;</a:t>
            </a:r>
          </a:p>
          <a:p>
            <a:pPr marL="0" indent="0">
              <a:buNone/>
            </a:pPr>
            <a:r>
              <a:rPr lang="en-US" sz="1800" dirty="0">
                <a:latin typeface="Consolas" panose="020B0609020204030204" pitchFamily="49" charset="0"/>
              </a:rPr>
              <a:t> &lt;body&gt;</a:t>
            </a:r>
          </a:p>
          <a:p>
            <a:pPr marL="0" indent="0">
              <a:buNone/>
            </a:pPr>
            <a:r>
              <a:rPr lang="en-US" sz="1800" dirty="0">
                <a:latin typeface="Consolas" panose="020B0609020204030204" pitchFamily="49" charset="0"/>
              </a:rPr>
              <a:t>    &lt;div id="content"&gt;&lt;/div&gt;</a:t>
            </a:r>
          </a:p>
          <a:p>
            <a:pPr marL="0" indent="0">
              <a:buNone/>
            </a:pPr>
            <a:r>
              <a:rPr lang="en-US" sz="1800" dirty="0">
                <a:solidFill>
                  <a:srgbClr val="00B050"/>
                </a:solidFill>
                <a:latin typeface="Consolas" panose="020B0609020204030204" pitchFamily="49" charset="0"/>
              </a:rPr>
              <a:t>    &lt;script&gt;</a:t>
            </a:r>
          </a:p>
          <a:p>
            <a:pPr marL="0" indent="0">
              <a:buNone/>
            </a:pPr>
            <a:r>
              <a:rPr lang="en-US" sz="1800" dirty="0">
                <a:solidFill>
                  <a:srgbClr val="00B050"/>
                </a:solidFill>
                <a:latin typeface="Consolas" panose="020B0609020204030204" pitchFamily="49" charset="0"/>
              </a:rPr>
              <a:t>         </a:t>
            </a:r>
            <a:r>
              <a:rPr lang="en-US" sz="1800" dirty="0" err="1">
                <a:solidFill>
                  <a:srgbClr val="0000FF"/>
                </a:solidFill>
                <a:latin typeface="Consolas" panose="020B0609020204030204" pitchFamily="49" charset="0"/>
              </a:rPr>
              <a:t>ReactDOM.render</a:t>
            </a:r>
            <a:r>
              <a:rPr lang="en-US" sz="1800" dirty="0">
                <a:solidFill>
                  <a:srgbClr val="0000FF"/>
                </a:solidFill>
                <a:latin typeface="Consolas" panose="020B0609020204030204" pitchFamily="49" charset="0"/>
              </a:rPr>
              <a:t>(</a:t>
            </a:r>
          </a:p>
          <a:p>
            <a:pPr marL="0" indent="0">
              <a:buNone/>
            </a:pPr>
            <a:r>
              <a:rPr lang="en-US" sz="1800" dirty="0">
                <a:solidFill>
                  <a:srgbClr val="0000FF"/>
                </a:solidFill>
                <a:latin typeface="Consolas" panose="020B0609020204030204" pitchFamily="49" charset="0"/>
              </a:rPr>
              <a:t>            </a:t>
            </a:r>
            <a:r>
              <a:rPr lang="en-US" sz="1800" dirty="0" err="1">
                <a:solidFill>
                  <a:srgbClr val="0000FF"/>
                </a:solidFill>
                <a:latin typeface="Consolas" panose="020B0609020204030204" pitchFamily="49" charset="0"/>
              </a:rPr>
              <a:t>React.createElement</a:t>
            </a:r>
            <a:r>
              <a:rPr lang="en-US" sz="1800" dirty="0">
                <a:solidFill>
                  <a:srgbClr val="0000FF"/>
                </a:solidFill>
                <a:latin typeface="Consolas" panose="020B0609020204030204" pitchFamily="49" charset="0"/>
              </a:rPr>
              <a:t>('h1', {style:{</a:t>
            </a:r>
            <a:r>
              <a:rPr lang="en-US" sz="1800" dirty="0" err="1">
                <a:solidFill>
                  <a:srgbClr val="0000FF"/>
                </a:solidFill>
                <a:latin typeface="Consolas" panose="020B0609020204030204" pitchFamily="49" charset="0"/>
              </a:rPr>
              <a:t>color:'red</a:t>
            </a:r>
            <a:r>
              <a:rPr lang="en-US" sz="1800" dirty="0">
                <a:solidFill>
                  <a:srgbClr val="0000FF"/>
                </a:solidFill>
                <a:latin typeface="Consolas" panose="020B0609020204030204" pitchFamily="49" charset="0"/>
              </a:rPr>
              <a:t>'}},</a:t>
            </a:r>
          </a:p>
          <a:p>
            <a:pPr marL="0" indent="0">
              <a:buNone/>
            </a:pPr>
            <a:r>
              <a:rPr lang="en-US" sz="1800" dirty="0">
                <a:solidFill>
                  <a:srgbClr val="0000FF"/>
                </a:solidFill>
                <a:latin typeface="Consolas" panose="020B0609020204030204" pitchFamily="49" charset="0"/>
              </a:rPr>
              <a:t>                  </a:t>
            </a:r>
            <a:r>
              <a:rPr lang="en-US" sz="1800" dirty="0" smtClean="0">
                <a:solidFill>
                  <a:srgbClr val="0000FF"/>
                </a:solidFill>
                <a:latin typeface="Consolas" panose="020B0609020204030204" pitchFamily="49" charset="0"/>
              </a:rPr>
              <a:t>'Hi </a:t>
            </a:r>
            <a:r>
              <a:rPr lang="en-US" sz="1800" dirty="0">
                <a:solidFill>
                  <a:srgbClr val="0000FF"/>
                </a:solidFill>
                <a:latin typeface="Consolas" panose="020B0609020204030204" pitchFamily="49" charset="0"/>
              </a:rPr>
              <a:t>world!'), </a:t>
            </a:r>
            <a:r>
              <a:rPr lang="en-US" sz="1800" dirty="0" err="1">
                <a:solidFill>
                  <a:srgbClr val="0000FF"/>
                </a:solidFill>
                <a:latin typeface="Consolas" panose="020B0609020204030204" pitchFamily="49" charset="0"/>
              </a:rPr>
              <a:t>document.getElementById</a:t>
            </a:r>
            <a:r>
              <a:rPr lang="en-US" sz="1800" dirty="0">
                <a:solidFill>
                  <a:srgbClr val="0000FF"/>
                </a:solidFill>
                <a:latin typeface="Consolas" panose="020B0609020204030204" pitchFamily="49" charset="0"/>
              </a:rPr>
              <a:t>('content')</a:t>
            </a:r>
          </a:p>
          <a:p>
            <a:pPr marL="0" indent="0">
              <a:buNone/>
            </a:pPr>
            <a:r>
              <a:rPr lang="en-US" sz="1800" dirty="0">
                <a:solidFill>
                  <a:srgbClr val="0000FF"/>
                </a:solidFill>
                <a:latin typeface="Consolas" panose="020B0609020204030204" pitchFamily="49" charset="0"/>
              </a:rPr>
              <a:t>         )</a:t>
            </a:r>
          </a:p>
          <a:p>
            <a:pPr marL="0" indent="0">
              <a:buNone/>
            </a:pPr>
            <a:r>
              <a:rPr lang="en-US" sz="1800" dirty="0">
                <a:solidFill>
                  <a:srgbClr val="00B050"/>
                </a:solidFill>
                <a:latin typeface="Consolas" panose="020B0609020204030204" pitchFamily="49" charset="0"/>
              </a:rPr>
              <a:t>    &lt;/script&gt;</a:t>
            </a:r>
          </a:p>
          <a:p>
            <a:pPr marL="0" indent="0">
              <a:buNone/>
            </a:pPr>
            <a:r>
              <a:rPr lang="en-US" sz="1800" dirty="0">
                <a:latin typeface="Consolas" panose="020B0609020204030204" pitchFamily="49" charset="0"/>
              </a:rPr>
              <a:t>&lt;/body&gt;</a:t>
            </a:r>
          </a:p>
          <a:p>
            <a:pPr marL="0" indent="0">
              <a:buNone/>
            </a:pPr>
            <a:r>
              <a:rPr lang="en-US" sz="1800" dirty="0">
                <a:latin typeface="Consolas" panose="020B0609020204030204" pitchFamily="49" charset="0"/>
              </a:rPr>
              <a:t>&lt;/html&gt;</a:t>
            </a:r>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25</a:t>
            </a:fld>
            <a:endParaRPr lang="en-US" altLang="en-US">
              <a:solidFill>
                <a:prstClr val="black"/>
              </a:solidFill>
            </a:endParaRPr>
          </a:p>
        </p:txBody>
      </p:sp>
      <p:sp>
        <p:nvSpPr>
          <p:cNvPr id="7" name="TextBox 6"/>
          <p:cNvSpPr txBox="1"/>
          <p:nvPr/>
        </p:nvSpPr>
        <p:spPr>
          <a:xfrm>
            <a:off x="2981952" y="5402877"/>
            <a:ext cx="5795176" cy="338554"/>
          </a:xfrm>
          <a:prstGeom prst="rect">
            <a:avLst/>
          </a:prstGeom>
          <a:solidFill>
            <a:schemeClr val="accent1">
              <a:lumMod val="20000"/>
              <a:lumOff val="80000"/>
            </a:schemeClr>
          </a:solidFill>
        </p:spPr>
        <p:txBody>
          <a:bodyPr wrap="none" rtlCol="0">
            <a:spAutoFit/>
          </a:bodyPr>
          <a:lstStyle/>
          <a:p>
            <a:r>
              <a:rPr lang="en-US" sz="1600" dirty="0" err="1">
                <a:solidFill>
                  <a:schemeClr val="tx1">
                    <a:lumMod val="50000"/>
                    <a:lumOff val="50000"/>
                  </a:schemeClr>
                </a:solidFill>
                <a:latin typeface="Consolas" panose="020B0609020204030204" pitchFamily="49" charset="0"/>
              </a:rPr>
              <a:t>React.createElement</a:t>
            </a:r>
            <a:r>
              <a:rPr lang="en-US" sz="1600" dirty="0">
                <a:solidFill>
                  <a:schemeClr val="tx1">
                    <a:lumMod val="50000"/>
                    <a:lumOff val="50000"/>
                  </a:schemeClr>
                </a:solidFill>
                <a:latin typeface="Consolas" panose="020B0609020204030204" pitchFamily="49" charset="0"/>
              </a:rPr>
              <a:t>(component, props, ...children)</a:t>
            </a:r>
          </a:p>
        </p:txBody>
      </p:sp>
      <p:sp>
        <p:nvSpPr>
          <p:cNvPr id="8" name="TextBox 7"/>
          <p:cNvSpPr txBox="1"/>
          <p:nvPr/>
        </p:nvSpPr>
        <p:spPr>
          <a:xfrm>
            <a:off x="7326090" y="3537466"/>
            <a:ext cx="1451038" cy="369332"/>
          </a:xfrm>
          <a:prstGeom prst="rect">
            <a:avLst/>
          </a:prstGeom>
          <a:solidFill>
            <a:schemeClr val="accent1">
              <a:lumMod val="20000"/>
              <a:lumOff val="80000"/>
            </a:schemeClr>
          </a:solidFill>
        </p:spPr>
        <p:txBody>
          <a:bodyPr wrap="none" rtlCol="0">
            <a:spAutoFit/>
          </a:bodyPr>
          <a:lstStyle/>
          <a:p>
            <a:r>
              <a:rPr lang="en-US" dirty="0" smtClean="0">
                <a:solidFill>
                  <a:srgbClr val="00B050"/>
                </a:solidFill>
                <a:latin typeface="Consolas" panose="020B0609020204030204" pitchFamily="49" charset="0"/>
              </a:rPr>
              <a:t>React Code</a:t>
            </a:r>
            <a:endParaRPr lang="en-US" dirty="0">
              <a:solidFill>
                <a:srgbClr val="00B050"/>
              </a:solidFill>
              <a:latin typeface="Consolas" panose="020B0609020204030204" pitchFamily="49" charset="0"/>
            </a:endParaRPr>
          </a:p>
        </p:txBody>
      </p:sp>
      <p:sp>
        <p:nvSpPr>
          <p:cNvPr id="9" name="Rectangle 8"/>
          <p:cNvSpPr/>
          <p:nvPr/>
        </p:nvSpPr>
        <p:spPr bwMode="auto">
          <a:xfrm>
            <a:off x="1143000" y="3886200"/>
            <a:ext cx="7621428" cy="1295400"/>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3193672" y="5715000"/>
            <a:ext cx="5570756" cy="338554"/>
          </a:xfrm>
          <a:prstGeom prst="rect">
            <a:avLst/>
          </a:prstGeom>
          <a:solidFill>
            <a:schemeClr val="accent1">
              <a:lumMod val="20000"/>
              <a:lumOff val="80000"/>
            </a:schemeClr>
          </a:solidFill>
        </p:spPr>
        <p:txBody>
          <a:bodyPr wrap="none" rtlCol="0">
            <a:spAutoFit/>
          </a:bodyPr>
          <a:lstStyle/>
          <a:p>
            <a:r>
              <a:rPr lang="en-US" altLang="en-US" sz="1600" dirty="0" err="1">
                <a:solidFill>
                  <a:schemeClr val="tx1">
                    <a:lumMod val="50000"/>
                    <a:lumOff val="50000"/>
                  </a:schemeClr>
                </a:solidFill>
                <a:latin typeface="Consolas" panose="020B0609020204030204" pitchFamily="49" charset="0"/>
              </a:rPr>
              <a:t>ReactDOM.render</a:t>
            </a:r>
            <a:r>
              <a:rPr lang="en-US" altLang="en-US" sz="1600" dirty="0">
                <a:solidFill>
                  <a:schemeClr val="tx1">
                    <a:lumMod val="50000"/>
                    <a:lumOff val="50000"/>
                  </a:schemeClr>
                </a:solidFill>
                <a:latin typeface="Consolas" panose="020B0609020204030204" pitchFamily="49" charset="0"/>
              </a:rPr>
              <a:t>(element, container[, callback]) </a:t>
            </a:r>
          </a:p>
        </p:txBody>
      </p:sp>
    </p:spTree>
    <p:extLst>
      <p:ext uri="{BB962C8B-B14F-4D97-AF65-F5344CB8AC3E}">
        <p14:creationId xmlns:p14="http://schemas.microsoft.com/office/powerpoint/2010/main" val="3223069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ตัวอย่าง </a:t>
            </a:r>
            <a:r>
              <a:rPr lang="en-US" dirty="0" smtClean="0"/>
              <a:t>React </a:t>
            </a:r>
            <a:r>
              <a:rPr lang="th-TH" dirty="0" smtClean="0"/>
              <a:t>จากหลาย </a:t>
            </a:r>
            <a:r>
              <a:rPr lang="en-US" dirty="0" smtClean="0"/>
              <a:t>Component</a:t>
            </a:r>
            <a:endParaRPr lang="en-US" dirty="0"/>
          </a:p>
        </p:txBody>
      </p:sp>
      <p:sp>
        <p:nvSpPr>
          <p:cNvPr id="3" name="Content Placeholder 2"/>
          <p:cNvSpPr>
            <a:spLocks noGrp="1"/>
          </p:cNvSpPr>
          <p:nvPr>
            <p:ph idx="1"/>
          </p:nvPr>
        </p:nvSpPr>
        <p:spPr/>
        <p:txBody>
          <a:bodyPr>
            <a:noAutofit/>
          </a:bodyPr>
          <a:lstStyle/>
          <a:p>
            <a:pPr marL="0" indent="0">
              <a:buNone/>
            </a:pPr>
            <a:r>
              <a:rPr lang="en-US" sz="1600" dirty="0" smtClean="0">
                <a:latin typeface="Consolas" panose="020B0609020204030204" pitchFamily="49" charset="0"/>
              </a:rPr>
              <a:t>class </a:t>
            </a:r>
            <a:r>
              <a:rPr lang="en-US" sz="1600" dirty="0">
                <a:latin typeface="Consolas" panose="020B0609020204030204" pitchFamily="49" charset="0"/>
              </a:rPr>
              <a:t>Hello extends </a:t>
            </a:r>
            <a:r>
              <a:rPr lang="en-US" sz="1600" dirty="0" err="1">
                <a:latin typeface="Consolas" panose="020B0609020204030204" pitchFamily="49" charset="0"/>
              </a:rPr>
              <a:t>React.Component</a:t>
            </a:r>
            <a:r>
              <a:rPr lang="en-US" sz="1600" dirty="0">
                <a:latin typeface="Consolas" panose="020B0609020204030204" pitchFamily="49" charset="0"/>
              </a:rPr>
              <a:t> {</a:t>
            </a:r>
          </a:p>
          <a:p>
            <a:pPr marL="0" indent="0">
              <a:buNone/>
            </a:pPr>
            <a:r>
              <a:rPr lang="en-US" sz="1600" dirty="0">
                <a:latin typeface="Consolas" panose="020B0609020204030204" pitchFamily="49" charset="0"/>
              </a:rPr>
              <a:t>  render() {</a:t>
            </a:r>
          </a:p>
          <a:p>
            <a:pPr marL="0" indent="0">
              <a:buNone/>
            </a:pPr>
            <a:r>
              <a:rPr lang="en-US" sz="1600" dirty="0">
                <a:latin typeface="Consolas" panose="020B0609020204030204" pitchFamily="49" charset="0"/>
              </a:rPr>
              <a:t>        return </a:t>
            </a:r>
            <a:r>
              <a:rPr lang="en-US" sz="1600" dirty="0" err="1">
                <a:solidFill>
                  <a:srgbClr val="00B050"/>
                </a:solidFill>
                <a:latin typeface="Consolas" panose="020B0609020204030204" pitchFamily="49" charset="0"/>
              </a:rPr>
              <a:t>React.createElement</a:t>
            </a:r>
            <a:r>
              <a:rPr lang="en-US" sz="1600" dirty="0">
                <a:latin typeface="Consolas" panose="020B0609020204030204" pitchFamily="49" charset="0"/>
              </a:rPr>
              <a:t>('div', null, </a:t>
            </a:r>
            <a:r>
              <a:rPr lang="en-US" sz="1600" dirty="0" smtClean="0">
                <a:latin typeface="Consolas" panose="020B0609020204030204" pitchFamily="49" charset="0"/>
              </a:rPr>
              <a:t>`Hi </a:t>
            </a:r>
            <a:r>
              <a:rPr lang="en-US" sz="1600" dirty="0">
                <a:latin typeface="Consolas" panose="020B0609020204030204" pitchFamily="49" charset="0"/>
              </a:rPr>
              <a:t>${this.props.name}`);</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a:t>
            </a:r>
          </a:p>
          <a:p>
            <a:pPr marL="0" indent="0">
              <a:buNone/>
            </a:pPr>
            <a:endParaRPr lang="en-US" sz="1600" dirty="0">
              <a:latin typeface="Consolas" panose="020B0609020204030204" pitchFamily="49" charset="0"/>
            </a:endParaRPr>
          </a:p>
          <a:p>
            <a:pPr marL="0" indent="0">
              <a:buNone/>
            </a:pPr>
            <a:r>
              <a:rPr lang="en-US" sz="1600" dirty="0">
                <a:latin typeface="Consolas" panose="020B0609020204030204" pitchFamily="49" charset="0"/>
              </a:rPr>
              <a:t>class App extends </a:t>
            </a:r>
            <a:r>
              <a:rPr lang="en-US" sz="1600" dirty="0" err="1">
                <a:latin typeface="Consolas" panose="020B0609020204030204" pitchFamily="49" charset="0"/>
              </a:rPr>
              <a:t>React.Component</a:t>
            </a:r>
            <a:r>
              <a:rPr lang="en-US" sz="1600" dirty="0">
                <a:latin typeface="Consolas" panose="020B0609020204030204" pitchFamily="49" charset="0"/>
              </a:rPr>
              <a:t> {</a:t>
            </a:r>
          </a:p>
          <a:p>
            <a:pPr marL="0" indent="0">
              <a:buNone/>
            </a:pPr>
            <a:r>
              <a:rPr lang="en-US" sz="1600" dirty="0">
                <a:latin typeface="Consolas" panose="020B0609020204030204" pitchFamily="49" charset="0"/>
              </a:rPr>
              <a:t>  render() {</a:t>
            </a:r>
          </a:p>
          <a:p>
            <a:pPr marL="0" indent="0">
              <a:buNone/>
            </a:pPr>
            <a:r>
              <a:rPr lang="en-US" sz="1600" dirty="0">
                <a:latin typeface="Consolas" panose="020B0609020204030204" pitchFamily="49" charset="0"/>
              </a:rPr>
              <a:t>    return (</a:t>
            </a:r>
            <a:r>
              <a:rPr lang="en-US" sz="1600" dirty="0" err="1">
                <a:solidFill>
                  <a:srgbClr val="00B050"/>
                </a:solidFill>
                <a:latin typeface="Consolas" panose="020B0609020204030204" pitchFamily="49" charset="0"/>
              </a:rPr>
              <a:t>React.createElement</a:t>
            </a:r>
            <a:r>
              <a:rPr lang="en-US" sz="1600" dirty="0">
                <a:latin typeface="Consolas" panose="020B0609020204030204" pitchFamily="49" charset="0"/>
              </a:rPr>
              <a:t>(Hello, {</a:t>
            </a:r>
            <a:r>
              <a:rPr lang="en-US" sz="1600" dirty="0" err="1">
                <a:latin typeface="Consolas" panose="020B0609020204030204" pitchFamily="49" charset="0"/>
              </a:rPr>
              <a:t>name:"World</a:t>
            </a:r>
            <a:r>
              <a:rPr lang="en-US" sz="1600" dirty="0">
                <a:latin typeface="Consolas" panose="020B0609020204030204" pitchFamily="49" charset="0"/>
              </a:rPr>
              <a:t>"}))</a:t>
            </a:r>
          </a:p>
          <a:p>
            <a:pPr marL="0" indent="0">
              <a:buNone/>
            </a:pPr>
            <a:r>
              <a:rPr lang="en-US" sz="1600" dirty="0" smtClean="0">
                <a:latin typeface="Consolas" panose="020B0609020204030204" pitchFamily="49" charset="0"/>
              </a:rPr>
              <a:t>  }</a:t>
            </a:r>
            <a:endParaRPr lang="en-US" sz="1600" dirty="0">
              <a:latin typeface="Consolas" panose="020B0609020204030204" pitchFamily="49" charset="0"/>
            </a:endParaRPr>
          </a:p>
          <a:p>
            <a:pPr marL="0" indent="0">
              <a:buNone/>
            </a:pPr>
            <a:r>
              <a:rPr lang="en-US" sz="1600" dirty="0">
                <a:latin typeface="Consolas" panose="020B0609020204030204" pitchFamily="49" charset="0"/>
              </a:rPr>
              <a:t>}</a:t>
            </a:r>
          </a:p>
          <a:p>
            <a:pPr marL="0" indent="0">
              <a:buNone/>
            </a:pPr>
            <a:endParaRPr lang="en-US" sz="1600" dirty="0">
              <a:latin typeface="Consolas" panose="020B0609020204030204" pitchFamily="49" charset="0"/>
            </a:endParaRPr>
          </a:p>
          <a:p>
            <a:pPr marL="0" indent="0">
              <a:buNone/>
            </a:pPr>
            <a:r>
              <a:rPr lang="en-US" sz="1600" dirty="0" err="1" smtClean="0">
                <a:latin typeface="Consolas" panose="020B0609020204030204" pitchFamily="49" charset="0"/>
              </a:rPr>
              <a:t>ReactDOM.render</a:t>
            </a:r>
            <a:r>
              <a:rPr lang="en-US" sz="1600" dirty="0" smtClean="0">
                <a:latin typeface="Consolas" panose="020B0609020204030204" pitchFamily="49" charset="0"/>
              </a:rPr>
              <a:t>(</a:t>
            </a:r>
            <a:r>
              <a:rPr lang="en-US" sz="1600" dirty="0" err="1">
                <a:solidFill>
                  <a:srgbClr val="00B050"/>
                </a:solidFill>
                <a:latin typeface="Consolas" panose="020B0609020204030204" pitchFamily="49" charset="0"/>
              </a:rPr>
              <a:t>React.createElement</a:t>
            </a:r>
            <a:r>
              <a:rPr lang="en-US" sz="1600" dirty="0" smtClean="0">
                <a:latin typeface="Consolas" panose="020B0609020204030204" pitchFamily="49" charset="0"/>
              </a:rPr>
              <a:t>(App),</a:t>
            </a:r>
          </a:p>
          <a:p>
            <a:pPr marL="0" indent="0">
              <a:buNone/>
            </a:pPr>
            <a:r>
              <a:rPr lang="en-US" sz="1600" dirty="0">
                <a:latin typeface="Consolas" panose="020B0609020204030204" pitchFamily="49" charset="0"/>
              </a:rPr>
              <a:t> </a:t>
            </a:r>
            <a:r>
              <a:rPr lang="en-US" sz="1600" dirty="0" smtClean="0">
                <a:latin typeface="Consolas" panose="020B0609020204030204" pitchFamily="49" charset="0"/>
              </a:rPr>
              <a:t>               </a:t>
            </a:r>
            <a:r>
              <a:rPr lang="en-US" sz="1600" dirty="0" err="1">
                <a:latin typeface="Consolas" panose="020B0609020204030204" pitchFamily="49" charset="0"/>
              </a:rPr>
              <a:t>document.getElementById</a:t>
            </a:r>
            <a:r>
              <a:rPr lang="en-US" sz="1600" dirty="0">
                <a:latin typeface="Consolas" panose="020B0609020204030204" pitchFamily="49" charset="0"/>
              </a:rPr>
              <a:t>("content</a:t>
            </a:r>
            <a:r>
              <a:rPr lang="en-US" sz="1600" dirty="0" smtClean="0">
                <a:latin typeface="Consolas" panose="020B0609020204030204" pitchFamily="49" charset="0"/>
              </a:rPr>
              <a:t>"));</a:t>
            </a:r>
            <a:endParaRPr lang="en-US" sz="1600" dirty="0">
              <a:latin typeface="Consolas" panose="020B0609020204030204" pitchFamily="49" charset="0"/>
            </a:endParaRPr>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26</a:t>
            </a:fld>
            <a:endParaRPr lang="en-US" altLang="en-US">
              <a:solidFill>
                <a:prstClr val="black"/>
              </a:solidFill>
            </a:endParaRPr>
          </a:p>
        </p:txBody>
      </p:sp>
    </p:spTree>
    <p:extLst>
      <p:ext uri="{BB962C8B-B14F-4D97-AF65-F5344CB8AC3E}">
        <p14:creationId xmlns:p14="http://schemas.microsoft.com/office/powerpoint/2010/main" val="36767408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JSX</a:t>
            </a:r>
            <a:endParaRPr lang="en-US" dirty="0"/>
          </a:p>
        </p:txBody>
      </p:sp>
      <p:sp>
        <p:nvSpPr>
          <p:cNvPr id="3" name="Content Placeholder 2"/>
          <p:cNvSpPr>
            <a:spLocks noGrp="1"/>
          </p:cNvSpPr>
          <p:nvPr>
            <p:ph idx="1"/>
          </p:nvPr>
        </p:nvSpPr>
        <p:spPr/>
        <p:txBody>
          <a:bodyPr/>
          <a:lstStyle/>
          <a:p>
            <a:r>
              <a:rPr lang="en-US" dirty="0" smtClean="0"/>
              <a:t>JSX: XML-like syntax extension </a:t>
            </a:r>
          </a:p>
          <a:p>
            <a:pPr lvl="1"/>
            <a:r>
              <a:rPr lang="en-US" dirty="0" smtClean="0"/>
              <a:t>preprocessor </a:t>
            </a:r>
            <a:r>
              <a:rPr lang="en-US" dirty="0"/>
              <a:t>step </a:t>
            </a:r>
            <a:r>
              <a:rPr lang="th-TH" dirty="0" smtClean="0"/>
              <a:t>ช่วยให้เขียน </a:t>
            </a:r>
            <a:r>
              <a:rPr lang="en-US" dirty="0" smtClean="0"/>
              <a:t>JavaScript </a:t>
            </a:r>
            <a:r>
              <a:rPr lang="th-TH" dirty="0" smtClean="0"/>
              <a:t>ในรูป </a:t>
            </a:r>
            <a:r>
              <a:rPr lang="en-US" dirty="0" smtClean="0"/>
              <a:t>XML syntax</a:t>
            </a:r>
            <a:r>
              <a:rPr lang="th-TH" dirty="0" smtClean="0"/>
              <a:t> ได้</a:t>
            </a:r>
            <a:endParaRPr lang="en-US" dirty="0" smtClean="0"/>
          </a:p>
          <a:p>
            <a:pPr lvl="1"/>
            <a:r>
              <a:rPr lang="en-US" dirty="0"/>
              <a:t>JSX </a:t>
            </a:r>
            <a:r>
              <a:rPr lang="th-TH" dirty="0" smtClean="0"/>
              <a:t>สร้าง </a:t>
            </a:r>
            <a:r>
              <a:rPr lang="en-US" dirty="0" smtClean="0"/>
              <a:t>React </a:t>
            </a:r>
            <a:r>
              <a:rPr lang="en-US" dirty="0"/>
              <a:t>“elements</a:t>
            </a:r>
            <a:r>
              <a:rPr lang="en-US" dirty="0" smtClean="0"/>
              <a:t>”</a:t>
            </a:r>
            <a:r>
              <a:rPr lang="th-TH" dirty="0"/>
              <a:t> </a:t>
            </a:r>
            <a:endParaRPr lang="en-US" dirty="0" smtClean="0"/>
          </a:p>
          <a:p>
            <a:pPr lvl="1"/>
            <a:r>
              <a:rPr lang="th-TH" dirty="0" smtClean="0"/>
              <a:t>ทำให้เขียน </a:t>
            </a:r>
            <a:r>
              <a:rPr lang="en-US" dirty="0" smtClean="0"/>
              <a:t>markup tag </a:t>
            </a:r>
            <a:r>
              <a:rPr lang="th-TH" dirty="0" smtClean="0"/>
              <a:t>กับโค้ด </a:t>
            </a:r>
            <a:r>
              <a:rPr lang="en-US" dirty="0" smtClean="0"/>
              <a:t>(logic) </a:t>
            </a:r>
            <a:r>
              <a:rPr lang="th-TH" dirty="0" smtClean="0"/>
              <a:t>ไปได้พร้อมกัน</a:t>
            </a:r>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27</a:t>
            </a:fld>
            <a:endParaRPr lang="en-US" altLang="en-US">
              <a:solidFill>
                <a:prstClr val="black"/>
              </a:solidFill>
            </a:endParaRPr>
          </a:p>
        </p:txBody>
      </p:sp>
      <p:sp>
        <p:nvSpPr>
          <p:cNvPr id="7" name="Rectangle 6"/>
          <p:cNvSpPr/>
          <p:nvPr/>
        </p:nvSpPr>
        <p:spPr>
          <a:xfrm>
            <a:off x="228600" y="4419600"/>
            <a:ext cx="7531897" cy="369332"/>
          </a:xfrm>
          <a:prstGeom prst="rect">
            <a:avLst/>
          </a:prstGeom>
          <a:ln>
            <a:solidFill>
              <a:schemeClr val="accent1"/>
            </a:solidFill>
          </a:ln>
        </p:spPr>
        <p:txBody>
          <a:bodyPr wrap="square">
            <a:spAutoFit/>
          </a:bodyPr>
          <a:lstStyle/>
          <a:p>
            <a:r>
              <a:rPr lang="en-US" dirty="0" err="1" smtClean="0">
                <a:solidFill>
                  <a:srgbClr val="00B050"/>
                </a:solidFill>
                <a:latin typeface="Consolas" panose="020B0609020204030204" pitchFamily="49" charset="0"/>
              </a:rPr>
              <a:t>React.createElement</a:t>
            </a:r>
            <a:r>
              <a:rPr lang="en-US" dirty="0" smtClean="0">
                <a:latin typeface="Consolas" panose="020B0609020204030204" pitchFamily="49" charset="0"/>
              </a:rPr>
              <a:t>('div', null, `Hi ${this.props.name}`);</a:t>
            </a:r>
            <a:endParaRPr lang="en-US" dirty="0">
              <a:latin typeface="Consolas" panose="020B0609020204030204" pitchFamily="49" charset="0"/>
            </a:endParaRPr>
          </a:p>
        </p:txBody>
      </p:sp>
      <p:sp>
        <p:nvSpPr>
          <p:cNvPr id="8" name="Rectangle 7"/>
          <p:cNvSpPr/>
          <p:nvPr/>
        </p:nvSpPr>
        <p:spPr>
          <a:xfrm>
            <a:off x="2350297" y="5484257"/>
            <a:ext cx="5410200" cy="369332"/>
          </a:xfrm>
          <a:prstGeom prst="rect">
            <a:avLst/>
          </a:prstGeom>
          <a:ln>
            <a:solidFill>
              <a:schemeClr val="accent1"/>
            </a:solidFill>
          </a:ln>
        </p:spPr>
        <p:txBody>
          <a:bodyPr wrap="square">
            <a:spAutoFit/>
          </a:bodyPr>
          <a:lstStyle/>
          <a:p>
            <a:r>
              <a:rPr lang="en-US" dirty="0" smtClean="0">
                <a:latin typeface="Consolas" panose="020B0609020204030204" pitchFamily="49" charset="0"/>
              </a:rPr>
              <a:t>(</a:t>
            </a:r>
            <a:r>
              <a:rPr lang="en-US" b="1" dirty="0" smtClean="0">
                <a:solidFill>
                  <a:srgbClr val="00B050"/>
                </a:solidFill>
                <a:latin typeface="Consolas" panose="020B0609020204030204" pitchFamily="49" charset="0"/>
              </a:rPr>
              <a:t>&lt;div&gt;</a:t>
            </a:r>
            <a:r>
              <a:rPr lang="en-US" dirty="0" smtClean="0">
                <a:latin typeface="Consolas" panose="020B0609020204030204" pitchFamily="49" charset="0"/>
              </a:rPr>
              <a:t>Hi {this.props.name} </a:t>
            </a:r>
            <a:r>
              <a:rPr lang="en-US" b="1" dirty="0" smtClean="0">
                <a:solidFill>
                  <a:srgbClr val="00B050"/>
                </a:solidFill>
                <a:latin typeface="Consolas" panose="020B0609020204030204" pitchFamily="49" charset="0"/>
              </a:rPr>
              <a:t>&lt;/div&gt;</a:t>
            </a:r>
            <a:r>
              <a:rPr lang="en-US" dirty="0" smtClean="0">
                <a:latin typeface="Consolas" panose="020B0609020204030204" pitchFamily="49" charset="0"/>
              </a:rPr>
              <a:t>);</a:t>
            </a:r>
            <a:endParaRPr lang="en-US" dirty="0">
              <a:latin typeface="Consolas" panose="020B0609020204030204" pitchFamily="49" charset="0"/>
            </a:endParaRPr>
          </a:p>
        </p:txBody>
      </p:sp>
      <p:sp>
        <p:nvSpPr>
          <p:cNvPr id="9" name="TextBox 8"/>
          <p:cNvSpPr txBox="1"/>
          <p:nvPr/>
        </p:nvSpPr>
        <p:spPr>
          <a:xfrm>
            <a:off x="6942644" y="4050268"/>
            <a:ext cx="817853" cy="369332"/>
          </a:xfrm>
          <a:prstGeom prst="rect">
            <a:avLst/>
          </a:prstGeom>
          <a:solidFill>
            <a:schemeClr val="accent1">
              <a:lumMod val="20000"/>
              <a:lumOff val="80000"/>
            </a:schemeClr>
          </a:solidFill>
        </p:spPr>
        <p:txBody>
          <a:bodyPr wrap="none" rtlCol="0">
            <a:spAutoFit/>
          </a:bodyPr>
          <a:lstStyle/>
          <a:p>
            <a:r>
              <a:rPr lang="en-US" dirty="0" smtClean="0">
                <a:solidFill>
                  <a:srgbClr val="00B050"/>
                </a:solidFill>
                <a:latin typeface="Consolas" panose="020B0609020204030204" pitchFamily="49" charset="0"/>
              </a:rPr>
              <a:t>React</a:t>
            </a:r>
            <a:endParaRPr lang="en-US" dirty="0">
              <a:solidFill>
                <a:srgbClr val="00B050"/>
              </a:solidFill>
              <a:latin typeface="Consolas" panose="020B0609020204030204" pitchFamily="49" charset="0"/>
            </a:endParaRPr>
          </a:p>
        </p:txBody>
      </p:sp>
      <p:sp>
        <p:nvSpPr>
          <p:cNvPr id="10" name="TextBox 9"/>
          <p:cNvSpPr txBox="1"/>
          <p:nvPr/>
        </p:nvSpPr>
        <p:spPr>
          <a:xfrm>
            <a:off x="7195919" y="5101709"/>
            <a:ext cx="564578" cy="369332"/>
          </a:xfrm>
          <a:prstGeom prst="rect">
            <a:avLst/>
          </a:prstGeom>
          <a:solidFill>
            <a:schemeClr val="accent1">
              <a:lumMod val="20000"/>
              <a:lumOff val="80000"/>
            </a:schemeClr>
          </a:solidFill>
        </p:spPr>
        <p:txBody>
          <a:bodyPr wrap="none" rtlCol="0">
            <a:spAutoFit/>
          </a:bodyPr>
          <a:lstStyle/>
          <a:p>
            <a:r>
              <a:rPr lang="en-US" dirty="0" smtClean="0">
                <a:solidFill>
                  <a:srgbClr val="00B050"/>
                </a:solidFill>
                <a:latin typeface="Consolas" panose="020B0609020204030204" pitchFamily="49" charset="0"/>
              </a:rPr>
              <a:t>JSX</a:t>
            </a:r>
            <a:endParaRPr lang="en-US"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3065883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ตัวอย่าง</a:t>
            </a:r>
            <a:r>
              <a:rPr lang="en-US" dirty="0" smtClean="0"/>
              <a:t> JSX </a:t>
            </a:r>
            <a:r>
              <a:rPr lang="th-TH" dirty="0" smtClean="0"/>
              <a:t>ใน </a:t>
            </a:r>
            <a:r>
              <a:rPr lang="en-US" dirty="0" smtClean="0"/>
              <a:t>React</a:t>
            </a:r>
            <a:endParaRPr lang="en-US" dirty="0"/>
          </a:p>
        </p:txBody>
      </p:sp>
      <p:sp>
        <p:nvSpPr>
          <p:cNvPr id="3" name="Content Placeholder 2"/>
          <p:cNvSpPr>
            <a:spLocks noGrp="1"/>
          </p:cNvSpPr>
          <p:nvPr>
            <p:ph idx="1"/>
          </p:nvPr>
        </p:nvSpPr>
        <p:spPr>
          <a:xfrm>
            <a:off x="457200" y="990600"/>
            <a:ext cx="8229600" cy="5140325"/>
          </a:xfrm>
        </p:spPr>
        <p:txBody>
          <a:bodyPr>
            <a:noAutofit/>
          </a:bodyPr>
          <a:lstStyle/>
          <a:p>
            <a:pPr marL="0" indent="0">
              <a:buNone/>
            </a:pPr>
            <a:r>
              <a:rPr lang="en-US" sz="1600" dirty="0">
                <a:latin typeface="Consolas" panose="020B0609020204030204" pitchFamily="49" charset="0"/>
              </a:rPr>
              <a:t>&lt;script </a:t>
            </a:r>
            <a:r>
              <a:rPr lang="en-US" sz="1600" dirty="0" err="1">
                <a:latin typeface="Consolas" panose="020B0609020204030204" pitchFamily="49" charset="0"/>
              </a:rPr>
              <a:t>src</a:t>
            </a:r>
            <a:r>
              <a:rPr lang="en-US" sz="1600" dirty="0">
                <a:latin typeface="Consolas" panose="020B0609020204030204" pitchFamily="49" charset="0"/>
              </a:rPr>
              <a:t>="https://cdnjs.cloudflare.com/ajax/libs/babel-standalone/6.21.1/babel.min.js"&gt;&lt;/script&gt;</a:t>
            </a:r>
          </a:p>
          <a:p>
            <a:pPr marL="0" indent="0">
              <a:buNone/>
            </a:pPr>
            <a:r>
              <a:rPr lang="en-US" sz="1600" dirty="0">
                <a:latin typeface="Consolas" panose="020B0609020204030204" pitchFamily="49" charset="0"/>
              </a:rPr>
              <a:t>  </a:t>
            </a:r>
            <a:endParaRPr lang="en-US" sz="1600" dirty="0" smtClean="0">
              <a:latin typeface="Consolas" panose="020B0609020204030204" pitchFamily="49" charset="0"/>
            </a:endParaRPr>
          </a:p>
          <a:p>
            <a:pPr marL="0" indent="0">
              <a:buNone/>
            </a:pPr>
            <a:r>
              <a:rPr lang="en-US" sz="1600" dirty="0" smtClean="0">
                <a:latin typeface="Consolas" panose="020B0609020204030204" pitchFamily="49" charset="0"/>
              </a:rPr>
              <a:t>&lt;</a:t>
            </a:r>
            <a:r>
              <a:rPr lang="en-US" sz="1600" dirty="0">
                <a:latin typeface="Consolas" panose="020B0609020204030204" pitchFamily="49" charset="0"/>
              </a:rPr>
              <a:t>script </a:t>
            </a:r>
            <a:r>
              <a:rPr lang="en-US" sz="1600" b="1" dirty="0">
                <a:solidFill>
                  <a:srgbClr val="00B050"/>
                </a:solidFill>
                <a:latin typeface="Consolas" panose="020B0609020204030204" pitchFamily="49" charset="0"/>
              </a:rPr>
              <a:t>type="text/babel"&gt;</a:t>
            </a:r>
          </a:p>
          <a:p>
            <a:pPr marL="0" indent="0">
              <a:buNone/>
            </a:pPr>
            <a:r>
              <a:rPr lang="en-US" sz="1600" dirty="0" smtClean="0">
                <a:latin typeface="Consolas" panose="020B0609020204030204" pitchFamily="49" charset="0"/>
              </a:rPr>
              <a:t>class </a:t>
            </a:r>
            <a:r>
              <a:rPr lang="en-US" sz="1600" dirty="0">
                <a:latin typeface="Consolas" panose="020B0609020204030204" pitchFamily="49" charset="0"/>
              </a:rPr>
              <a:t>Hello extends </a:t>
            </a:r>
            <a:r>
              <a:rPr lang="en-US" sz="1600" dirty="0" err="1">
                <a:latin typeface="Consolas" panose="020B0609020204030204" pitchFamily="49" charset="0"/>
              </a:rPr>
              <a:t>React.Component</a:t>
            </a:r>
            <a:r>
              <a:rPr lang="en-US" sz="1600" dirty="0">
                <a:latin typeface="Consolas" panose="020B0609020204030204" pitchFamily="49" charset="0"/>
              </a:rPr>
              <a:t> {</a:t>
            </a:r>
          </a:p>
          <a:p>
            <a:pPr marL="0" indent="0">
              <a:buNone/>
            </a:pPr>
            <a:r>
              <a:rPr lang="en-US" sz="1600" dirty="0" smtClean="0">
                <a:latin typeface="Consolas" panose="020B0609020204030204" pitchFamily="49" charset="0"/>
              </a:rPr>
              <a:t>   </a:t>
            </a:r>
            <a:r>
              <a:rPr lang="en-US" sz="1600" dirty="0">
                <a:latin typeface="Consolas" panose="020B0609020204030204" pitchFamily="49" charset="0"/>
              </a:rPr>
              <a:t>render() {</a:t>
            </a:r>
          </a:p>
          <a:p>
            <a:pPr marL="0" indent="0">
              <a:buNone/>
            </a:pPr>
            <a:r>
              <a:rPr lang="en-US" sz="1600" dirty="0" smtClean="0">
                <a:latin typeface="Consolas" panose="020B0609020204030204" pitchFamily="49" charset="0"/>
              </a:rPr>
              <a:t>       </a:t>
            </a:r>
            <a:r>
              <a:rPr lang="en-US" sz="1600" dirty="0">
                <a:latin typeface="Consolas" panose="020B0609020204030204" pitchFamily="49" charset="0"/>
              </a:rPr>
              <a:t>return (</a:t>
            </a:r>
            <a:r>
              <a:rPr lang="en-US" sz="1600" b="1" dirty="0">
                <a:solidFill>
                  <a:srgbClr val="00B050"/>
                </a:solidFill>
                <a:latin typeface="Consolas" panose="020B0609020204030204" pitchFamily="49" charset="0"/>
              </a:rPr>
              <a:t>&lt;</a:t>
            </a:r>
            <a:r>
              <a:rPr lang="en-US" sz="1600" b="1" dirty="0" smtClean="0">
                <a:solidFill>
                  <a:srgbClr val="00B050"/>
                </a:solidFill>
                <a:latin typeface="Consolas" panose="020B0609020204030204" pitchFamily="49" charset="0"/>
              </a:rPr>
              <a:t>div&gt;</a:t>
            </a:r>
            <a:r>
              <a:rPr lang="en-US" sz="1600" dirty="0" smtClean="0">
                <a:latin typeface="Consolas" panose="020B0609020204030204" pitchFamily="49" charset="0"/>
              </a:rPr>
              <a:t>Hi </a:t>
            </a:r>
            <a:r>
              <a:rPr lang="en-US" sz="1600" dirty="0">
                <a:latin typeface="Consolas" panose="020B0609020204030204" pitchFamily="49" charset="0"/>
              </a:rPr>
              <a:t>{this.props.name} </a:t>
            </a:r>
            <a:r>
              <a:rPr lang="en-US" sz="1600" b="1" dirty="0">
                <a:solidFill>
                  <a:srgbClr val="00B050"/>
                </a:solidFill>
                <a:latin typeface="Consolas" panose="020B0609020204030204" pitchFamily="49" charset="0"/>
              </a:rPr>
              <a:t>&lt;/div&gt;</a:t>
            </a:r>
            <a:r>
              <a:rPr lang="en-US" sz="1600" dirty="0">
                <a:latin typeface="Consolas" panose="020B0609020204030204" pitchFamily="49" charset="0"/>
              </a:rPr>
              <a:t>);</a:t>
            </a:r>
          </a:p>
          <a:p>
            <a:pPr marL="0" indent="0">
              <a:buNone/>
            </a:pPr>
            <a:r>
              <a:rPr lang="en-US" sz="1600" dirty="0" smtClean="0">
                <a:latin typeface="Consolas" panose="020B0609020204030204" pitchFamily="49" charset="0"/>
              </a:rPr>
              <a:t>   }</a:t>
            </a:r>
            <a:endParaRPr lang="en-US" sz="1600" dirty="0">
              <a:latin typeface="Consolas" panose="020B0609020204030204" pitchFamily="49" charset="0"/>
            </a:endParaRPr>
          </a:p>
          <a:p>
            <a:pPr marL="0" indent="0">
              <a:buNone/>
            </a:pPr>
            <a:r>
              <a:rPr lang="en-US" sz="1600" dirty="0" smtClean="0">
                <a:latin typeface="Consolas" panose="020B0609020204030204" pitchFamily="49" charset="0"/>
              </a:rPr>
              <a:t>}</a:t>
            </a:r>
            <a:endParaRPr lang="en-US" sz="1600" dirty="0">
              <a:latin typeface="Consolas" panose="020B0609020204030204" pitchFamily="49" charset="0"/>
            </a:endParaRPr>
          </a:p>
          <a:p>
            <a:pPr marL="0" indent="0">
              <a:buNone/>
            </a:pPr>
            <a:r>
              <a:rPr lang="en-US" sz="1600" dirty="0" smtClean="0">
                <a:latin typeface="Consolas" panose="020B0609020204030204" pitchFamily="49" charset="0"/>
              </a:rPr>
              <a:t>class </a:t>
            </a:r>
            <a:r>
              <a:rPr lang="en-US" sz="1600" dirty="0">
                <a:latin typeface="Consolas" panose="020B0609020204030204" pitchFamily="49" charset="0"/>
              </a:rPr>
              <a:t>App extends </a:t>
            </a:r>
            <a:r>
              <a:rPr lang="en-US" sz="1600" dirty="0" err="1">
                <a:latin typeface="Consolas" panose="020B0609020204030204" pitchFamily="49" charset="0"/>
              </a:rPr>
              <a:t>React.Component</a:t>
            </a:r>
            <a:r>
              <a:rPr lang="en-US" sz="1600" dirty="0">
                <a:latin typeface="Consolas" panose="020B0609020204030204" pitchFamily="49" charset="0"/>
              </a:rPr>
              <a:t> {</a:t>
            </a:r>
          </a:p>
          <a:p>
            <a:pPr marL="0" indent="0">
              <a:buNone/>
            </a:pPr>
            <a:r>
              <a:rPr lang="en-US" sz="1600" dirty="0" smtClean="0">
                <a:latin typeface="Consolas" panose="020B0609020204030204" pitchFamily="49" charset="0"/>
              </a:rPr>
              <a:t>   </a:t>
            </a:r>
            <a:r>
              <a:rPr lang="en-US" sz="1600" dirty="0">
                <a:latin typeface="Consolas" panose="020B0609020204030204" pitchFamily="49" charset="0"/>
              </a:rPr>
              <a:t>render() {</a:t>
            </a:r>
          </a:p>
          <a:p>
            <a:pPr marL="0" indent="0">
              <a:buNone/>
            </a:pPr>
            <a:r>
              <a:rPr lang="en-US" sz="1600" dirty="0" smtClean="0">
                <a:latin typeface="Consolas" panose="020B0609020204030204" pitchFamily="49" charset="0"/>
              </a:rPr>
              <a:t>      return </a:t>
            </a:r>
            <a:r>
              <a:rPr lang="en-US" sz="1600" dirty="0">
                <a:latin typeface="Consolas" panose="020B0609020204030204" pitchFamily="49" charset="0"/>
              </a:rPr>
              <a:t>(  </a:t>
            </a:r>
            <a:r>
              <a:rPr lang="en-US" sz="1600" b="1" dirty="0">
                <a:solidFill>
                  <a:srgbClr val="00B050"/>
                </a:solidFill>
                <a:latin typeface="Consolas" panose="020B0609020204030204" pitchFamily="49" charset="0"/>
              </a:rPr>
              <a:t>&lt;Hello name="World" /&gt;</a:t>
            </a:r>
            <a:r>
              <a:rPr lang="en-US" sz="1600" dirty="0">
                <a:latin typeface="Consolas" panose="020B0609020204030204" pitchFamily="49" charset="0"/>
              </a:rPr>
              <a:t>  )</a:t>
            </a:r>
          </a:p>
          <a:p>
            <a:pPr marL="0" indent="0">
              <a:buNone/>
            </a:pPr>
            <a:r>
              <a:rPr lang="en-US" sz="1600" dirty="0">
                <a:latin typeface="Consolas" panose="020B0609020204030204" pitchFamily="49" charset="0"/>
              </a:rPr>
              <a:t>  </a:t>
            </a:r>
            <a:r>
              <a:rPr lang="en-US" sz="1600" dirty="0" smtClean="0">
                <a:latin typeface="Consolas" panose="020B0609020204030204" pitchFamily="49" charset="0"/>
              </a:rPr>
              <a:t> }</a:t>
            </a:r>
            <a:endParaRPr lang="en-US" sz="1600" dirty="0">
              <a:latin typeface="Consolas" panose="020B0609020204030204" pitchFamily="49" charset="0"/>
            </a:endParaRPr>
          </a:p>
          <a:p>
            <a:pPr marL="0" indent="0">
              <a:buNone/>
            </a:pPr>
            <a:r>
              <a:rPr lang="en-US" sz="1600" dirty="0">
                <a:latin typeface="Consolas" panose="020B0609020204030204" pitchFamily="49" charset="0"/>
              </a:rPr>
              <a:t>}</a:t>
            </a:r>
          </a:p>
          <a:p>
            <a:pPr marL="0" indent="0">
              <a:buNone/>
            </a:pPr>
            <a:r>
              <a:rPr lang="en-US" sz="1600" dirty="0" err="1" smtClean="0">
                <a:latin typeface="Consolas" panose="020B0609020204030204" pitchFamily="49" charset="0"/>
              </a:rPr>
              <a:t>ReactDOM.render</a:t>
            </a:r>
            <a:r>
              <a:rPr lang="en-US" sz="1600" dirty="0">
                <a:latin typeface="Consolas" panose="020B0609020204030204" pitchFamily="49" charset="0"/>
              </a:rPr>
              <a:t>(</a:t>
            </a:r>
            <a:r>
              <a:rPr lang="en-US" sz="1600" b="1" dirty="0">
                <a:solidFill>
                  <a:srgbClr val="00B050"/>
                </a:solidFill>
                <a:latin typeface="Consolas" panose="020B0609020204030204" pitchFamily="49" charset="0"/>
              </a:rPr>
              <a:t>&lt;App /&gt;</a:t>
            </a:r>
            <a:r>
              <a:rPr lang="en-US" sz="1600" dirty="0">
                <a:latin typeface="Consolas" panose="020B0609020204030204" pitchFamily="49" charset="0"/>
              </a:rPr>
              <a:t>, </a:t>
            </a:r>
            <a:r>
              <a:rPr lang="en-US" sz="1600" dirty="0" err="1">
                <a:latin typeface="Consolas" panose="020B0609020204030204" pitchFamily="49" charset="0"/>
              </a:rPr>
              <a:t>document.getElementById</a:t>
            </a:r>
            <a:r>
              <a:rPr lang="en-US" sz="1600" dirty="0">
                <a:latin typeface="Consolas" panose="020B0609020204030204" pitchFamily="49" charset="0"/>
              </a:rPr>
              <a:t>("content"));</a:t>
            </a:r>
          </a:p>
          <a:p>
            <a:pPr marL="0" indent="0">
              <a:buNone/>
            </a:pPr>
            <a:endParaRPr lang="en-US" sz="1600" dirty="0" smtClean="0">
              <a:latin typeface="Consolas" panose="020B0609020204030204" pitchFamily="49" charset="0"/>
            </a:endParaRPr>
          </a:p>
          <a:p>
            <a:pPr marL="0" indent="0">
              <a:buNone/>
            </a:pPr>
            <a:r>
              <a:rPr lang="en-US" sz="1600" dirty="0" smtClean="0">
                <a:latin typeface="Consolas" panose="020B0609020204030204" pitchFamily="49" charset="0"/>
              </a:rPr>
              <a:t>&lt;/</a:t>
            </a:r>
            <a:r>
              <a:rPr lang="en-US" sz="1600" dirty="0">
                <a:latin typeface="Consolas" panose="020B0609020204030204" pitchFamily="49" charset="0"/>
              </a:rPr>
              <a:t>script&gt;</a:t>
            </a:r>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28</a:t>
            </a:fld>
            <a:endParaRPr lang="en-US" altLang="en-US">
              <a:solidFill>
                <a:prstClr val="black"/>
              </a:solidFill>
            </a:endParaRPr>
          </a:p>
        </p:txBody>
      </p:sp>
    </p:spTree>
    <p:extLst>
      <p:ext uri="{BB962C8B-B14F-4D97-AF65-F5344CB8AC3E}">
        <p14:creationId xmlns:p14="http://schemas.microsoft.com/office/powerpoint/2010/main" val="33502070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พัฒนาใต้ </a:t>
            </a:r>
            <a:r>
              <a:rPr lang="en-US" dirty="0" smtClean="0"/>
              <a:t>environment</a:t>
            </a:r>
            <a:r>
              <a:rPr lang="th-TH" dirty="0" smtClean="0"/>
              <a:t> โดยใช้ </a:t>
            </a:r>
            <a:r>
              <a:rPr lang="en-US" dirty="0" smtClean="0"/>
              <a:t>create-react-app</a:t>
            </a:r>
            <a:endParaRPr lang="en-US" dirty="0"/>
          </a:p>
        </p:txBody>
      </p:sp>
      <p:sp>
        <p:nvSpPr>
          <p:cNvPr id="3" name="Content Placeholder 2"/>
          <p:cNvSpPr>
            <a:spLocks noGrp="1"/>
          </p:cNvSpPr>
          <p:nvPr>
            <p:ph idx="1"/>
          </p:nvPr>
        </p:nvSpPr>
        <p:spPr/>
        <p:txBody>
          <a:bodyPr/>
          <a:lstStyle/>
          <a:p>
            <a:r>
              <a:rPr lang="th-TH" dirty="0" smtClean="0"/>
              <a:t>ติดตั้ง</a:t>
            </a:r>
            <a:r>
              <a:rPr lang="en-US" dirty="0"/>
              <a:t> Node.js (</a:t>
            </a:r>
            <a:r>
              <a:rPr lang="en-US" dirty="0">
                <a:hlinkClick r:id="rId3"/>
              </a:rPr>
              <a:t>https://nodejs.org/en/download</a:t>
            </a:r>
            <a:r>
              <a:rPr lang="en-US" dirty="0" smtClean="0">
                <a:hlinkClick r:id="rId3"/>
              </a:rPr>
              <a:t>/</a:t>
            </a:r>
            <a:r>
              <a:rPr lang="en-US" dirty="0" smtClean="0"/>
              <a:t>) </a:t>
            </a:r>
            <a:r>
              <a:rPr lang="th-TH" dirty="0" smtClean="0"/>
              <a:t>(ใช้เวอร์ชัน</a:t>
            </a:r>
            <a:r>
              <a:rPr lang="en-US" dirty="0" smtClean="0"/>
              <a:t> </a:t>
            </a:r>
            <a:r>
              <a:rPr lang="en-US" dirty="0"/>
              <a:t>&gt;= </a:t>
            </a:r>
            <a:r>
              <a:rPr lang="en-US" dirty="0" smtClean="0"/>
              <a:t>6</a:t>
            </a:r>
            <a:r>
              <a:rPr lang="th-TH" dirty="0" smtClean="0"/>
              <a:t>)</a:t>
            </a:r>
          </a:p>
          <a:p>
            <a:r>
              <a:rPr lang="th-TH" dirty="0" smtClean="0"/>
              <a:t>ติดตั้ง </a:t>
            </a:r>
            <a:r>
              <a:rPr lang="en-US" dirty="0" smtClean="0"/>
              <a:t>create-react-app </a:t>
            </a:r>
            <a:r>
              <a:rPr lang="th-TH" dirty="0" smtClean="0"/>
              <a:t>ผ่าน </a:t>
            </a:r>
            <a:r>
              <a:rPr lang="en-US" dirty="0" err="1" smtClean="0"/>
              <a:t>npm</a:t>
            </a:r>
            <a:endParaRPr lang="en-US" dirty="0" smtClean="0"/>
          </a:p>
          <a:p>
            <a:pPr lvl="1"/>
            <a:r>
              <a:rPr lang="en-US" sz="2000" dirty="0" err="1">
                <a:solidFill>
                  <a:srgbClr val="00B050"/>
                </a:solidFill>
                <a:latin typeface="Consolas" panose="020B0609020204030204" pitchFamily="49" charset="0"/>
              </a:rPr>
              <a:t>npm</a:t>
            </a:r>
            <a:r>
              <a:rPr lang="en-US" sz="2000" dirty="0">
                <a:solidFill>
                  <a:srgbClr val="00B050"/>
                </a:solidFill>
                <a:latin typeface="Consolas" panose="020B0609020204030204" pitchFamily="49" charset="0"/>
              </a:rPr>
              <a:t> install </a:t>
            </a:r>
            <a:r>
              <a:rPr lang="en-US" sz="2000" dirty="0">
                <a:latin typeface="Consolas" panose="020B0609020204030204" pitchFamily="49" charset="0"/>
              </a:rPr>
              <a:t>-g </a:t>
            </a:r>
            <a:r>
              <a:rPr lang="en-US" sz="2000" dirty="0" smtClean="0">
                <a:latin typeface="Consolas" panose="020B0609020204030204" pitchFamily="49" charset="0"/>
              </a:rPr>
              <a:t>create-react-app</a:t>
            </a:r>
          </a:p>
          <a:p>
            <a:pPr lvl="1"/>
            <a:r>
              <a:rPr lang="en-US" sz="2000" dirty="0" smtClean="0">
                <a:solidFill>
                  <a:srgbClr val="00B050"/>
                </a:solidFill>
                <a:latin typeface="Consolas" panose="020B0609020204030204" pitchFamily="49" charset="0"/>
              </a:rPr>
              <a:t>create-react-app</a:t>
            </a:r>
            <a:r>
              <a:rPr lang="en-US" sz="2000" dirty="0" smtClean="0">
                <a:latin typeface="Consolas" panose="020B0609020204030204" pitchFamily="49" charset="0"/>
              </a:rPr>
              <a:t> </a:t>
            </a:r>
            <a:r>
              <a:rPr lang="en-US" sz="2000" dirty="0">
                <a:latin typeface="Consolas" panose="020B0609020204030204" pitchFamily="49" charset="0"/>
              </a:rPr>
              <a:t>my-app </a:t>
            </a:r>
            <a:endParaRPr lang="en-US" sz="2000" dirty="0" smtClean="0">
              <a:latin typeface="Consolas" panose="020B0609020204030204" pitchFamily="49" charset="0"/>
            </a:endParaRPr>
          </a:p>
          <a:p>
            <a:pPr lvl="1"/>
            <a:r>
              <a:rPr lang="en-US" sz="2000" dirty="0" smtClean="0">
                <a:solidFill>
                  <a:srgbClr val="00B050"/>
                </a:solidFill>
                <a:latin typeface="Consolas" panose="020B0609020204030204" pitchFamily="49" charset="0"/>
              </a:rPr>
              <a:t>cd</a:t>
            </a:r>
            <a:r>
              <a:rPr lang="en-US" sz="2000" dirty="0" smtClean="0">
                <a:latin typeface="Consolas" panose="020B0609020204030204" pitchFamily="49" charset="0"/>
              </a:rPr>
              <a:t> </a:t>
            </a:r>
            <a:r>
              <a:rPr lang="en-US" sz="2000" dirty="0">
                <a:latin typeface="Consolas" panose="020B0609020204030204" pitchFamily="49" charset="0"/>
              </a:rPr>
              <a:t>my-app </a:t>
            </a:r>
            <a:endParaRPr lang="en-US" sz="2000" dirty="0" smtClean="0">
              <a:latin typeface="Consolas" panose="020B0609020204030204" pitchFamily="49" charset="0"/>
            </a:endParaRPr>
          </a:p>
          <a:p>
            <a:pPr lvl="1"/>
            <a:r>
              <a:rPr lang="en-US" sz="2000" dirty="0" err="1">
                <a:solidFill>
                  <a:srgbClr val="00B050"/>
                </a:solidFill>
                <a:latin typeface="Consolas" panose="020B0609020204030204" pitchFamily="49" charset="0"/>
              </a:rPr>
              <a:t>npm</a:t>
            </a:r>
            <a:r>
              <a:rPr lang="en-US" sz="2000" dirty="0" smtClean="0">
                <a:latin typeface="Consolas" panose="020B0609020204030204" pitchFamily="49" charset="0"/>
              </a:rPr>
              <a:t> </a:t>
            </a:r>
            <a:r>
              <a:rPr lang="en-US" sz="2000" dirty="0">
                <a:latin typeface="Consolas" panose="020B0609020204030204" pitchFamily="49" charset="0"/>
              </a:rPr>
              <a:t>start</a:t>
            </a:r>
          </a:p>
          <a:p>
            <a:pPr lvl="1"/>
            <a:endParaRPr lang="en-US" sz="2000" dirty="0" smtClean="0">
              <a:latin typeface="Consolas" panose="020B0609020204030204" pitchFamily="49" charset="0"/>
            </a:endParaRPr>
          </a:p>
          <a:p>
            <a:r>
              <a:rPr lang="th-TH" dirty="0" smtClean="0"/>
              <a:t>บราวเซอร์เปิดไปยัง </a:t>
            </a:r>
            <a:r>
              <a:rPr lang="en-US" dirty="0" smtClean="0"/>
              <a:t>URL: </a:t>
            </a:r>
            <a:r>
              <a:rPr lang="en-US" dirty="0" smtClean="0">
                <a:hlinkClick r:id="rId4"/>
              </a:rPr>
              <a:t>http://localhost:3000</a:t>
            </a:r>
            <a:endParaRPr lang="en-US" dirty="0"/>
          </a:p>
          <a:p>
            <a:endParaRPr lang="th-TH" dirty="0">
              <a:latin typeface="Consolas" panose="020B0609020204030204" pitchFamily="49" charset="0"/>
            </a:endParaRPr>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29</a:t>
            </a:fld>
            <a:endParaRPr lang="en-US" altLang="en-US">
              <a:solidFill>
                <a:prstClr val="black"/>
              </a:solidFill>
            </a:endParaRPr>
          </a:p>
        </p:txBody>
      </p:sp>
      <p:sp>
        <p:nvSpPr>
          <p:cNvPr id="7" name="Rectangle 6"/>
          <p:cNvSpPr/>
          <p:nvPr/>
        </p:nvSpPr>
        <p:spPr bwMode="auto">
          <a:xfrm>
            <a:off x="762000" y="2743200"/>
            <a:ext cx="5029200" cy="1600200"/>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55013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window object</a:t>
            </a:r>
            <a:endParaRPr lang="th-TH" dirty="0"/>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3</a:t>
            </a:fld>
            <a:endParaRPr lang="en-US" altLang="en-US">
              <a:solidFill>
                <a:prstClr val="black"/>
              </a:solidFill>
            </a:endParaRPr>
          </a:p>
        </p:txBody>
      </p:sp>
      <p:sp>
        <p:nvSpPr>
          <p:cNvPr id="9" name="Rectangle 8"/>
          <p:cNvSpPr/>
          <p:nvPr/>
        </p:nvSpPr>
        <p:spPr>
          <a:xfrm>
            <a:off x="935596" y="5733256"/>
            <a:ext cx="7488832" cy="276999"/>
          </a:xfrm>
          <a:prstGeom prst="rect">
            <a:avLst/>
          </a:prstGeom>
        </p:spPr>
        <p:txBody>
          <a:bodyPr wrap="square">
            <a:spAutoFit/>
          </a:bodyPr>
          <a:lstStyle/>
          <a:p>
            <a:pPr algn="ctr" fontAlgn="base">
              <a:spcBef>
                <a:spcPct val="0"/>
              </a:spcBef>
              <a:spcAft>
                <a:spcPct val="0"/>
              </a:spcAft>
            </a:pPr>
            <a:r>
              <a:rPr lang="th-TH" sz="1200" dirty="0">
                <a:solidFill>
                  <a:prstClr val="black"/>
                </a:solidFill>
                <a:latin typeface="Tahoma" pitchFamily="34" charset="0"/>
                <a:ea typeface="Tahoma" pitchFamily="34" charset="0"/>
                <a:cs typeface="Tahoma" pitchFamily="34" charset="0"/>
              </a:rPr>
              <a:t>รูปที่ </a:t>
            </a:r>
            <a:r>
              <a:rPr lang="en-US" sz="1200" dirty="0">
                <a:solidFill>
                  <a:prstClr val="black"/>
                </a:solidFill>
                <a:latin typeface="Tahoma" pitchFamily="34" charset="0"/>
                <a:ea typeface="Tahoma" pitchFamily="34" charset="0"/>
                <a:cs typeface="Tahoma" pitchFamily="34" charset="0"/>
              </a:rPr>
              <a:t>5.3 </a:t>
            </a:r>
            <a:r>
              <a:rPr lang="th-TH" sz="1200" dirty="0">
                <a:solidFill>
                  <a:prstClr val="black"/>
                </a:solidFill>
                <a:latin typeface="Tahoma" pitchFamily="34" charset="0"/>
                <a:ea typeface="Tahoma" pitchFamily="34" charset="0"/>
                <a:cs typeface="Tahoma" pitchFamily="34" charset="0"/>
              </a:rPr>
              <a:t>หน้า </a:t>
            </a:r>
            <a:r>
              <a:rPr lang="en-US" sz="1200" dirty="0">
                <a:solidFill>
                  <a:prstClr val="black"/>
                </a:solidFill>
                <a:latin typeface="Tahoma" pitchFamily="34" charset="0"/>
                <a:ea typeface="Tahoma" pitchFamily="34" charset="0"/>
                <a:cs typeface="Tahoma" pitchFamily="34" charset="0"/>
              </a:rPr>
              <a:t>136, Nicholas C. </a:t>
            </a:r>
            <a:r>
              <a:rPr lang="en-US" sz="1200" dirty="0" err="1">
                <a:solidFill>
                  <a:prstClr val="black"/>
                </a:solidFill>
                <a:latin typeface="Tahoma" pitchFamily="34" charset="0"/>
                <a:ea typeface="Tahoma" pitchFamily="34" charset="0"/>
                <a:cs typeface="Tahoma" pitchFamily="34" charset="0"/>
              </a:rPr>
              <a:t>Zakas</a:t>
            </a:r>
            <a:r>
              <a:rPr lang="en-US" sz="1200" dirty="0">
                <a:solidFill>
                  <a:prstClr val="black"/>
                </a:solidFill>
                <a:latin typeface="Tahoma" pitchFamily="34" charset="0"/>
                <a:ea typeface="Tahoma" pitchFamily="34" charset="0"/>
                <a:cs typeface="Tahoma" pitchFamily="34" charset="0"/>
              </a:rPr>
              <a:t>, </a:t>
            </a:r>
            <a:r>
              <a:rPr lang="en-US" sz="1200" i="1" dirty="0">
                <a:solidFill>
                  <a:prstClr val="black"/>
                </a:solidFill>
                <a:latin typeface="Tahoma" pitchFamily="34" charset="0"/>
                <a:ea typeface="Tahoma" pitchFamily="34" charset="0"/>
                <a:cs typeface="Tahoma" pitchFamily="34" charset="0"/>
              </a:rPr>
              <a:t>Professional JavaScript™ for Web Developers</a:t>
            </a:r>
            <a:r>
              <a:rPr lang="en-US" sz="1200" dirty="0">
                <a:solidFill>
                  <a:prstClr val="black"/>
                </a:solidFill>
                <a:latin typeface="Tahoma" pitchFamily="34" charset="0"/>
                <a:ea typeface="Tahoma" pitchFamily="34" charset="0"/>
                <a:cs typeface="Tahoma" pitchFamily="34" charset="0"/>
              </a:rPr>
              <a:t>, Wiley Publishing, 2005</a:t>
            </a:r>
            <a:endParaRPr lang="th-TH" sz="1200" dirty="0">
              <a:solidFill>
                <a:prstClr val="black"/>
              </a:solidFill>
              <a:latin typeface="Tahoma" pitchFamily="34" charset="0"/>
              <a:ea typeface="Tahoma" pitchFamily="34" charset="0"/>
              <a:cs typeface="Tahoma" pitchFamily="34" charset="0"/>
            </a:endParaRPr>
          </a:p>
        </p:txBody>
      </p:sp>
      <p:pic>
        <p:nvPicPr>
          <p:cNvPr id="2051" name="Picture 3"/>
          <p:cNvPicPr>
            <a:picLocks noChangeAspect="1" noChangeArrowheads="1"/>
          </p:cNvPicPr>
          <p:nvPr/>
        </p:nvPicPr>
        <p:blipFill>
          <a:blip r:embed="rId2" cstate="print"/>
          <a:srcRect/>
          <a:stretch>
            <a:fillRect/>
          </a:stretch>
        </p:blipFill>
        <p:spPr bwMode="auto">
          <a:xfrm>
            <a:off x="1384362" y="1268760"/>
            <a:ext cx="6591300" cy="4244340"/>
          </a:xfrm>
          <a:prstGeom prst="rect">
            <a:avLst/>
          </a:prstGeom>
          <a:noFill/>
          <a:ln w="9525">
            <a:noFill/>
            <a:miter lim="800000"/>
            <a:headEnd/>
            <a:tailEnd/>
          </a:ln>
        </p:spPr>
      </p:pic>
    </p:spTree>
    <p:extLst>
      <p:ext uri="{BB962C8B-B14F-4D97-AF65-F5344CB8AC3E}">
        <p14:creationId xmlns:p14="http://schemas.microsoft.com/office/powerpoint/2010/main" val="22704882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Table </a:t>
            </a:r>
            <a:endParaRPr lang="en-US" dirty="0"/>
          </a:p>
        </p:txBody>
      </p:sp>
      <p:sp>
        <p:nvSpPr>
          <p:cNvPr id="3" name="Content Placeholder 2"/>
          <p:cNvSpPr>
            <a:spLocks noGrp="1"/>
          </p:cNvSpPr>
          <p:nvPr>
            <p:ph idx="1"/>
          </p:nvPr>
        </p:nvSpPr>
        <p:spPr/>
        <p:txBody>
          <a:bodyPr/>
          <a:lstStyle/>
          <a:p>
            <a:pPr marL="0" indent="0">
              <a:buNone/>
            </a:pPr>
            <a:r>
              <a:rPr lang="en-US" sz="1600" dirty="0">
                <a:latin typeface="Consolas" panose="020B0609020204030204" pitchFamily="49" charset="0"/>
              </a:rPr>
              <a:t>class App extends </a:t>
            </a:r>
            <a:r>
              <a:rPr lang="en-US" sz="1600" dirty="0" err="1">
                <a:latin typeface="Consolas" panose="020B0609020204030204" pitchFamily="49" charset="0"/>
              </a:rPr>
              <a:t>React.Component</a:t>
            </a:r>
            <a:r>
              <a:rPr lang="en-US" sz="1600" dirty="0">
                <a:latin typeface="Consolas" panose="020B0609020204030204" pitchFamily="49" charset="0"/>
              </a:rPr>
              <a:t> {</a:t>
            </a:r>
          </a:p>
          <a:p>
            <a:pPr marL="0" indent="0">
              <a:buNone/>
            </a:pPr>
            <a:r>
              <a:rPr lang="en-US" sz="1600" dirty="0" smtClean="0">
                <a:latin typeface="Consolas" panose="020B0609020204030204" pitchFamily="49" charset="0"/>
              </a:rPr>
              <a:t>  </a:t>
            </a:r>
            <a:r>
              <a:rPr lang="en-US" sz="1600" dirty="0">
                <a:latin typeface="Consolas" panose="020B0609020204030204" pitchFamily="49" charset="0"/>
              </a:rPr>
              <a:t>render() {</a:t>
            </a:r>
          </a:p>
          <a:p>
            <a:pPr marL="0" indent="0">
              <a:buNone/>
            </a:pPr>
            <a:r>
              <a:rPr lang="en-US" sz="1600" dirty="0">
                <a:latin typeface="Consolas" panose="020B0609020204030204" pitchFamily="49" charset="0"/>
              </a:rPr>
              <a:t>    let books = [</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isbn</a:t>
            </a:r>
            <a:r>
              <a:rPr lang="en-US" sz="1200" dirty="0">
                <a:latin typeface="Consolas" panose="020B0609020204030204" pitchFamily="49" charset="0"/>
              </a:rPr>
              <a:t>": '12345', "title": "</a:t>
            </a:r>
            <a:r>
              <a:rPr lang="en-US" sz="1200" dirty="0" err="1">
                <a:latin typeface="Consolas" panose="020B0609020204030204" pitchFamily="49" charset="0"/>
              </a:rPr>
              <a:t>Doraemon</a:t>
            </a:r>
            <a:r>
              <a:rPr lang="en-US" sz="1200" dirty="0">
                <a:latin typeface="Consolas" panose="020B0609020204030204" pitchFamily="49" charset="0"/>
              </a:rPr>
              <a:t>", "price": 30, "category": "comic"},</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isbn</a:t>
            </a:r>
            <a:r>
              <a:rPr lang="en-US" sz="1200" dirty="0">
                <a:latin typeface="Consolas" panose="020B0609020204030204" pitchFamily="49" charset="0"/>
              </a:rPr>
              <a:t>": '34521', "title": "Data Structure", "price": 430, "category": "textbook"},</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isbn</a:t>
            </a:r>
            <a:r>
              <a:rPr lang="en-US" sz="1200" dirty="0">
                <a:latin typeface="Consolas" panose="020B0609020204030204" pitchFamily="49" charset="0"/>
              </a:rPr>
              <a:t>": 'x1234', "title": "Trip to London", "price": 1200, "category": "adventure"},</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isbn</a:t>
            </a:r>
            <a:r>
              <a:rPr lang="en-US" sz="1200" dirty="0">
                <a:latin typeface="Consolas" panose="020B0609020204030204" pitchFamily="49" charset="0"/>
              </a:rPr>
              <a:t>": '78321', "title": "Another Title", "price": 240, "category": "comic"},</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let rows = </a:t>
            </a:r>
            <a:r>
              <a:rPr lang="en-US" sz="1600" dirty="0" err="1">
                <a:latin typeface="Consolas" panose="020B0609020204030204" pitchFamily="49" charset="0"/>
              </a:rPr>
              <a:t>books.map</a:t>
            </a:r>
            <a:r>
              <a:rPr lang="en-US" sz="1600" dirty="0">
                <a:latin typeface="Consolas" panose="020B0609020204030204" pitchFamily="49" charset="0"/>
              </a:rPr>
              <a:t>((row) =&gt; </a:t>
            </a:r>
            <a:r>
              <a:rPr lang="en-US" sz="1600" dirty="0" smtClean="0">
                <a:latin typeface="Consolas" panose="020B0609020204030204" pitchFamily="49" charset="0"/>
              </a:rPr>
              <a:t>{</a:t>
            </a:r>
          </a:p>
          <a:p>
            <a:pPr marL="0" indent="0">
              <a:buNone/>
            </a:pPr>
            <a:r>
              <a:rPr lang="en-US" sz="1600" dirty="0">
                <a:latin typeface="Consolas" panose="020B0609020204030204" pitchFamily="49" charset="0"/>
              </a:rPr>
              <a:t> </a:t>
            </a:r>
            <a:r>
              <a:rPr lang="en-US" sz="1600" dirty="0" smtClean="0">
                <a:latin typeface="Consolas" panose="020B0609020204030204" pitchFamily="49" charset="0"/>
              </a:rPr>
              <a:t>      return (&lt;</a:t>
            </a:r>
            <a:r>
              <a:rPr lang="en-US" sz="1600" dirty="0" err="1">
                <a:latin typeface="Consolas" panose="020B0609020204030204" pitchFamily="49" charset="0"/>
              </a:rPr>
              <a:t>tr</a:t>
            </a:r>
            <a:r>
              <a:rPr lang="en-US" sz="1600" dirty="0">
                <a:latin typeface="Consolas" panose="020B0609020204030204" pitchFamily="49" charset="0"/>
              </a:rPr>
              <a:t> key={</a:t>
            </a:r>
            <a:r>
              <a:rPr lang="en-US" sz="1600" dirty="0" err="1">
                <a:latin typeface="Consolas" panose="020B0609020204030204" pitchFamily="49" charset="0"/>
              </a:rPr>
              <a:t>row.isbn</a:t>
            </a:r>
            <a:r>
              <a:rPr lang="en-US" sz="1600" dirty="0" smtClean="0">
                <a:latin typeface="Consolas" panose="020B0609020204030204" pitchFamily="49" charset="0"/>
              </a:rPr>
              <a:t>}&gt;</a:t>
            </a:r>
          </a:p>
          <a:p>
            <a:pPr marL="0" indent="0">
              <a:buNone/>
            </a:pPr>
            <a:r>
              <a:rPr lang="en-US" sz="1600" dirty="0" smtClean="0">
                <a:latin typeface="Consolas" panose="020B0609020204030204" pitchFamily="49" charset="0"/>
              </a:rPr>
              <a:t>                  &lt;</a:t>
            </a:r>
            <a:r>
              <a:rPr lang="en-US" sz="1600" dirty="0">
                <a:latin typeface="Consolas" panose="020B0609020204030204" pitchFamily="49" charset="0"/>
              </a:rPr>
              <a:t>td&gt;{</a:t>
            </a:r>
            <a:r>
              <a:rPr lang="en-US" sz="1600" dirty="0" err="1">
                <a:latin typeface="Consolas" panose="020B0609020204030204" pitchFamily="49" charset="0"/>
              </a:rPr>
              <a:t>row.title</a:t>
            </a:r>
            <a:r>
              <a:rPr lang="en-US" sz="1600" dirty="0">
                <a:latin typeface="Consolas" panose="020B0609020204030204" pitchFamily="49" charset="0"/>
              </a:rPr>
              <a:t>}&lt;/td</a:t>
            </a:r>
            <a:r>
              <a:rPr lang="en-US" sz="1600" dirty="0" smtClean="0">
                <a:latin typeface="Consolas" panose="020B0609020204030204" pitchFamily="49" charset="0"/>
              </a:rPr>
              <a:t>&gt;</a:t>
            </a:r>
          </a:p>
          <a:p>
            <a:pPr marL="0" indent="0">
              <a:buNone/>
            </a:pPr>
            <a:r>
              <a:rPr lang="en-US" sz="1600" dirty="0" smtClean="0">
                <a:latin typeface="Consolas" panose="020B0609020204030204" pitchFamily="49" charset="0"/>
              </a:rPr>
              <a:t>                  &lt;</a:t>
            </a:r>
            <a:r>
              <a:rPr lang="en-US" sz="1600" dirty="0">
                <a:latin typeface="Consolas" panose="020B0609020204030204" pitchFamily="49" charset="0"/>
              </a:rPr>
              <a:t>td&gt;{</a:t>
            </a:r>
            <a:r>
              <a:rPr lang="en-US" sz="1600" dirty="0" err="1">
                <a:latin typeface="Consolas" panose="020B0609020204030204" pitchFamily="49" charset="0"/>
              </a:rPr>
              <a:t>row.price</a:t>
            </a:r>
            <a:r>
              <a:rPr lang="en-US" sz="1600" dirty="0">
                <a:latin typeface="Consolas" panose="020B0609020204030204" pitchFamily="49" charset="0"/>
              </a:rPr>
              <a:t>}&lt;/td</a:t>
            </a:r>
            <a:r>
              <a:rPr lang="en-US" sz="1600" dirty="0" smtClean="0">
                <a:latin typeface="Consolas" panose="020B0609020204030204" pitchFamily="49" charset="0"/>
              </a:rPr>
              <a:t>&gt;</a:t>
            </a:r>
          </a:p>
          <a:p>
            <a:pPr marL="0" indent="0">
              <a:buNone/>
            </a:pPr>
            <a:r>
              <a:rPr lang="en-US" sz="1600" dirty="0" smtClean="0">
                <a:latin typeface="Consolas" panose="020B0609020204030204" pitchFamily="49" charset="0"/>
              </a:rPr>
              <a:t>                  &lt;</a:t>
            </a:r>
            <a:r>
              <a:rPr lang="en-US" sz="1600" dirty="0">
                <a:latin typeface="Consolas" panose="020B0609020204030204" pitchFamily="49" charset="0"/>
              </a:rPr>
              <a:t>td&gt;{</a:t>
            </a:r>
            <a:r>
              <a:rPr lang="en-US" sz="1600" dirty="0" err="1">
                <a:latin typeface="Consolas" panose="020B0609020204030204" pitchFamily="49" charset="0"/>
              </a:rPr>
              <a:t>row.category</a:t>
            </a:r>
            <a:r>
              <a:rPr lang="en-US" sz="1600" dirty="0">
                <a:latin typeface="Consolas" panose="020B0609020204030204" pitchFamily="49" charset="0"/>
              </a:rPr>
              <a:t>}&lt;/td</a:t>
            </a:r>
            <a:r>
              <a:rPr lang="en-US" sz="1600" dirty="0" smtClean="0">
                <a:latin typeface="Consolas" panose="020B0609020204030204" pitchFamily="49" charset="0"/>
              </a:rPr>
              <a:t>&gt;</a:t>
            </a:r>
          </a:p>
          <a:p>
            <a:pPr marL="0" indent="0">
              <a:buNone/>
            </a:pPr>
            <a:r>
              <a:rPr lang="en-US" sz="1600" dirty="0" smtClean="0">
                <a:latin typeface="Consolas" panose="020B0609020204030204" pitchFamily="49" charset="0"/>
              </a:rPr>
              <a:t>               &lt;/</a:t>
            </a:r>
            <a:r>
              <a:rPr lang="en-US" sz="1600" dirty="0" err="1">
                <a:latin typeface="Consolas" panose="020B0609020204030204" pitchFamily="49" charset="0"/>
              </a:rPr>
              <a:t>tr</a:t>
            </a:r>
            <a:r>
              <a:rPr lang="en-US" sz="1600" dirty="0" smtClean="0">
                <a:latin typeface="Consolas" panose="020B0609020204030204" pitchFamily="49" charset="0"/>
              </a:rPr>
              <a:t>&gt;)});</a:t>
            </a:r>
          </a:p>
          <a:p>
            <a:pPr marL="0" indent="0">
              <a:buNone/>
            </a:pPr>
            <a:endParaRPr lang="en-US" sz="1600" dirty="0">
              <a:latin typeface="Consolas" panose="020B0609020204030204" pitchFamily="49" charset="0"/>
            </a:endParaRPr>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30</a:t>
            </a:fld>
            <a:endParaRPr lang="en-US" altLang="en-US">
              <a:solidFill>
                <a:prstClr val="black"/>
              </a:solidFill>
            </a:endParaRPr>
          </a:p>
        </p:txBody>
      </p:sp>
    </p:spTree>
    <p:extLst>
      <p:ext uri="{BB962C8B-B14F-4D97-AF65-F5344CB8AC3E}">
        <p14:creationId xmlns:p14="http://schemas.microsoft.com/office/powerpoint/2010/main" val="3247201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Table </a:t>
            </a:r>
            <a:endParaRPr lang="en-US" dirty="0"/>
          </a:p>
        </p:txBody>
      </p:sp>
      <p:sp>
        <p:nvSpPr>
          <p:cNvPr id="3" name="Content Placeholder 2"/>
          <p:cNvSpPr>
            <a:spLocks noGrp="1"/>
          </p:cNvSpPr>
          <p:nvPr>
            <p:ph idx="1"/>
          </p:nvPr>
        </p:nvSpPr>
        <p:spPr/>
        <p:txBody>
          <a:bodyPr/>
          <a:lstStyle/>
          <a:p>
            <a:pPr marL="0" indent="0">
              <a:buNone/>
            </a:pPr>
            <a:r>
              <a:rPr lang="en-US" sz="1600" dirty="0">
                <a:latin typeface="Consolas" panose="020B0609020204030204" pitchFamily="49" charset="0"/>
              </a:rPr>
              <a:t> return (</a:t>
            </a:r>
          </a:p>
          <a:p>
            <a:pPr marL="0" indent="0">
              <a:buNone/>
            </a:pPr>
            <a:r>
              <a:rPr lang="en-US" sz="1600" dirty="0">
                <a:latin typeface="Consolas" panose="020B0609020204030204" pitchFamily="49" charset="0"/>
              </a:rPr>
              <a:t>    &lt;table&gt;</a:t>
            </a:r>
          </a:p>
          <a:p>
            <a:pPr marL="0" indent="0">
              <a:buNone/>
            </a:pPr>
            <a:r>
              <a:rPr lang="en-US" sz="1600" dirty="0" smtClean="0">
                <a:latin typeface="Consolas" panose="020B0609020204030204" pitchFamily="49" charset="0"/>
              </a:rPr>
              <a:t>       </a:t>
            </a:r>
            <a:r>
              <a:rPr lang="en-US" sz="1600" dirty="0">
                <a:latin typeface="Consolas" panose="020B0609020204030204" pitchFamily="49" charset="0"/>
              </a:rPr>
              <a:t>&lt;</a:t>
            </a:r>
            <a:r>
              <a:rPr lang="en-US" sz="1600" dirty="0" err="1">
                <a:latin typeface="Consolas" panose="020B0609020204030204" pitchFamily="49" charset="0"/>
              </a:rPr>
              <a:t>thead</a:t>
            </a:r>
            <a:r>
              <a:rPr lang="en-US" sz="1600" dirty="0" smtClean="0">
                <a:latin typeface="Consolas" panose="020B0609020204030204" pitchFamily="49" charset="0"/>
              </a:rPr>
              <a:t>&gt;&lt;</a:t>
            </a:r>
            <a:r>
              <a:rPr lang="en-US" sz="1600" dirty="0" err="1">
                <a:latin typeface="Consolas" panose="020B0609020204030204" pitchFamily="49" charset="0"/>
              </a:rPr>
              <a:t>tr</a:t>
            </a:r>
            <a:r>
              <a:rPr lang="en-US" sz="1600" dirty="0" smtClean="0">
                <a:latin typeface="Consolas" panose="020B0609020204030204" pitchFamily="49" charset="0"/>
              </a:rPr>
              <a:t>&gt;</a:t>
            </a:r>
          </a:p>
          <a:p>
            <a:pPr marL="0" indent="0">
              <a:buNone/>
            </a:pPr>
            <a:r>
              <a:rPr lang="en-US" sz="1600" dirty="0">
                <a:latin typeface="Consolas" panose="020B0609020204030204" pitchFamily="49" charset="0"/>
              </a:rPr>
              <a:t> </a:t>
            </a:r>
            <a:r>
              <a:rPr lang="en-US" sz="1600" dirty="0" smtClean="0">
                <a:latin typeface="Consolas" panose="020B0609020204030204" pitchFamily="49" charset="0"/>
              </a:rPr>
              <a:t>         &lt;</a:t>
            </a:r>
            <a:r>
              <a:rPr lang="en-US" sz="1600" dirty="0" err="1">
                <a:latin typeface="Consolas" panose="020B0609020204030204" pitchFamily="49" charset="0"/>
              </a:rPr>
              <a:t>th</a:t>
            </a:r>
            <a:r>
              <a:rPr lang="en-US" sz="1600" dirty="0">
                <a:latin typeface="Consolas" panose="020B0609020204030204" pitchFamily="49" charset="0"/>
              </a:rPr>
              <a:t>&gt;Title&lt;/</a:t>
            </a:r>
            <a:r>
              <a:rPr lang="en-US" sz="1600" dirty="0" err="1">
                <a:latin typeface="Consolas" panose="020B0609020204030204" pitchFamily="49" charset="0"/>
              </a:rPr>
              <a:t>th</a:t>
            </a:r>
            <a:r>
              <a:rPr lang="en-US" sz="1600" dirty="0">
                <a:latin typeface="Consolas" panose="020B0609020204030204" pitchFamily="49" charset="0"/>
              </a:rPr>
              <a:t>&gt;&lt;</a:t>
            </a:r>
            <a:r>
              <a:rPr lang="en-US" sz="1600" dirty="0" err="1">
                <a:latin typeface="Consolas" panose="020B0609020204030204" pitchFamily="49" charset="0"/>
              </a:rPr>
              <a:t>th</a:t>
            </a:r>
            <a:r>
              <a:rPr lang="en-US" sz="1600" dirty="0">
                <a:latin typeface="Consolas" panose="020B0609020204030204" pitchFamily="49" charset="0"/>
              </a:rPr>
              <a:t>&gt;Price&lt;/</a:t>
            </a:r>
            <a:r>
              <a:rPr lang="en-US" sz="1600" dirty="0" err="1">
                <a:latin typeface="Consolas" panose="020B0609020204030204" pitchFamily="49" charset="0"/>
              </a:rPr>
              <a:t>th</a:t>
            </a:r>
            <a:r>
              <a:rPr lang="en-US" sz="1600" dirty="0">
                <a:latin typeface="Consolas" panose="020B0609020204030204" pitchFamily="49" charset="0"/>
              </a:rPr>
              <a:t>&gt;&lt;</a:t>
            </a:r>
            <a:r>
              <a:rPr lang="en-US" sz="1600" dirty="0" err="1">
                <a:latin typeface="Consolas" panose="020B0609020204030204" pitchFamily="49" charset="0"/>
              </a:rPr>
              <a:t>th</a:t>
            </a:r>
            <a:r>
              <a:rPr lang="en-US" sz="1600" dirty="0">
                <a:latin typeface="Consolas" panose="020B0609020204030204" pitchFamily="49" charset="0"/>
              </a:rPr>
              <a:t>&gt;Category&lt;/</a:t>
            </a:r>
            <a:r>
              <a:rPr lang="en-US" sz="1600" dirty="0" err="1">
                <a:latin typeface="Consolas" panose="020B0609020204030204" pitchFamily="49" charset="0"/>
              </a:rPr>
              <a:t>th</a:t>
            </a:r>
            <a:r>
              <a:rPr lang="en-US" sz="1600" dirty="0" smtClean="0">
                <a:latin typeface="Consolas" panose="020B0609020204030204" pitchFamily="49" charset="0"/>
              </a:rPr>
              <a:t>&gt;</a:t>
            </a:r>
          </a:p>
          <a:p>
            <a:pPr marL="0" indent="0">
              <a:buNone/>
            </a:pPr>
            <a:r>
              <a:rPr lang="en-US" sz="1600" dirty="0">
                <a:latin typeface="Consolas" panose="020B0609020204030204" pitchFamily="49" charset="0"/>
              </a:rPr>
              <a:t> </a:t>
            </a:r>
            <a:r>
              <a:rPr lang="en-US" sz="1600" dirty="0" smtClean="0">
                <a:latin typeface="Consolas" panose="020B0609020204030204" pitchFamily="49" charset="0"/>
              </a:rPr>
              <a:t>      &lt;/</a:t>
            </a:r>
            <a:r>
              <a:rPr lang="en-US" sz="1600" dirty="0" err="1">
                <a:latin typeface="Consolas" panose="020B0609020204030204" pitchFamily="49" charset="0"/>
              </a:rPr>
              <a:t>tr</a:t>
            </a:r>
            <a:r>
              <a:rPr lang="en-US" sz="1600" dirty="0">
                <a:latin typeface="Consolas" panose="020B0609020204030204" pitchFamily="49" charset="0"/>
              </a:rPr>
              <a:t>&gt;&lt;/</a:t>
            </a:r>
            <a:r>
              <a:rPr lang="en-US" sz="1600" dirty="0" err="1">
                <a:latin typeface="Consolas" panose="020B0609020204030204" pitchFamily="49" charset="0"/>
              </a:rPr>
              <a:t>thead</a:t>
            </a:r>
            <a:r>
              <a:rPr lang="en-US" sz="1600" dirty="0">
                <a:latin typeface="Consolas" panose="020B0609020204030204" pitchFamily="49" charset="0"/>
              </a:rPr>
              <a:t>&gt;</a:t>
            </a:r>
          </a:p>
          <a:p>
            <a:pPr marL="0" indent="0">
              <a:buNone/>
            </a:pPr>
            <a:r>
              <a:rPr lang="en-US" sz="1600" dirty="0">
                <a:latin typeface="Consolas" panose="020B0609020204030204" pitchFamily="49" charset="0"/>
              </a:rPr>
              <a:t>      &lt;</a:t>
            </a:r>
            <a:r>
              <a:rPr lang="en-US" sz="1600" dirty="0" err="1">
                <a:latin typeface="Consolas" panose="020B0609020204030204" pitchFamily="49" charset="0"/>
              </a:rPr>
              <a:t>tbody</a:t>
            </a:r>
            <a:r>
              <a:rPr lang="en-US" sz="1600" dirty="0">
                <a:latin typeface="Consolas" panose="020B0609020204030204" pitchFamily="49" charset="0"/>
              </a:rPr>
              <a:t>&gt;</a:t>
            </a:r>
          </a:p>
          <a:p>
            <a:pPr marL="0" indent="0">
              <a:buNone/>
            </a:pPr>
            <a:r>
              <a:rPr lang="en-US" sz="1600" dirty="0">
                <a:latin typeface="Consolas" panose="020B0609020204030204" pitchFamily="49" charset="0"/>
              </a:rPr>
              <a:t>      </a:t>
            </a:r>
            <a:r>
              <a:rPr lang="en-US" sz="1600" dirty="0" smtClean="0">
                <a:latin typeface="Consolas" panose="020B0609020204030204" pitchFamily="49" charset="0"/>
              </a:rPr>
              <a:t>    {</a:t>
            </a:r>
            <a:r>
              <a:rPr lang="en-US" sz="1600" dirty="0">
                <a:latin typeface="Consolas" panose="020B0609020204030204" pitchFamily="49" charset="0"/>
              </a:rPr>
              <a:t>rows}</a:t>
            </a:r>
          </a:p>
          <a:p>
            <a:pPr marL="0" indent="0">
              <a:buNone/>
            </a:pPr>
            <a:r>
              <a:rPr lang="en-US" sz="1600" dirty="0">
                <a:latin typeface="Consolas" panose="020B0609020204030204" pitchFamily="49" charset="0"/>
              </a:rPr>
              <a:t>      &lt;/</a:t>
            </a:r>
            <a:r>
              <a:rPr lang="en-US" sz="1600" dirty="0" err="1">
                <a:latin typeface="Consolas" panose="020B0609020204030204" pitchFamily="49" charset="0"/>
              </a:rPr>
              <a:t>tbody</a:t>
            </a:r>
            <a:r>
              <a:rPr lang="en-US" sz="1600" dirty="0">
                <a:latin typeface="Consolas" panose="020B0609020204030204" pitchFamily="49" charset="0"/>
              </a:rPr>
              <a:t>&gt;</a:t>
            </a:r>
          </a:p>
          <a:p>
            <a:pPr marL="0" indent="0">
              <a:buNone/>
            </a:pPr>
            <a:r>
              <a:rPr lang="en-US" sz="1600" dirty="0">
                <a:latin typeface="Consolas" panose="020B0609020204030204" pitchFamily="49" charset="0"/>
              </a:rPr>
              <a:t>    &lt;/table&gt;</a:t>
            </a:r>
          </a:p>
          <a:p>
            <a:pPr marL="0" indent="0">
              <a:buNone/>
            </a:pPr>
            <a:r>
              <a:rPr lang="en-US" sz="1600" dirty="0">
                <a:latin typeface="Consolas" panose="020B0609020204030204" pitchFamily="49" charset="0"/>
              </a:rPr>
              <a:t>    </a:t>
            </a:r>
            <a:r>
              <a:rPr lang="en-US" sz="1600" dirty="0" smtClean="0">
                <a:latin typeface="Consolas" panose="020B0609020204030204" pitchFamily="49" charset="0"/>
              </a:rPr>
              <a:t>);</a:t>
            </a:r>
            <a:endParaRPr lang="en-US" sz="1600" dirty="0">
              <a:latin typeface="Consolas" panose="020B0609020204030204" pitchFamily="49" charset="0"/>
            </a:endParaRPr>
          </a:p>
          <a:p>
            <a:pPr marL="0" indent="0">
              <a:buNone/>
            </a:pPr>
            <a:r>
              <a:rPr lang="en-US" sz="1600" dirty="0">
                <a:latin typeface="Consolas" panose="020B0609020204030204" pitchFamily="49" charset="0"/>
              </a:rPr>
              <a:t>  </a:t>
            </a:r>
            <a:r>
              <a:rPr lang="en-US" sz="1600" dirty="0" smtClean="0">
                <a:latin typeface="Consolas" panose="020B0609020204030204" pitchFamily="49" charset="0"/>
              </a:rPr>
              <a:t>} // end render</a:t>
            </a:r>
            <a:endParaRPr lang="en-US" sz="1600" dirty="0">
              <a:latin typeface="Consolas" panose="020B0609020204030204" pitchFamily="49" charset="0"/>
            </a:endParaRPr>
          </a:p>
          <a:p>
            <a:pPr marL="0" indent="0">
              <a:buNone/>
            </a:pPr>
            <a:r>
              <a:rPr lang="en-US" sz="1600" dirty="0" smtClean="0">
                <a:latin typeface="Consolas" panose="020B0609020204030204" pitchFamily="49" charset="0"/>
              </a:rPr>
              <a:t>} // end class</a:t>
            </a:r>
            <a:endParaRPr lang="en-US" sz="1600" dirty="0">
              <a:latin typeface="Consolas" panose="020B0609020204030204" pitchFamily="49" charset="0"/>
            </a:endParaRPr>
          </a:p>
          <a:p>
            <a:pPr marL="0" indent="0">
              <a:buNone/>
            </a:pPr>
            <a:endParaRPr lang="en-US" sz="1600" dirty="0" smtClean="0">
              <a:latin typeface="Consolas" panose="020B0609020204030204" pitchFamily="49" charset="0"/>
            </a:endParaRPr>
          </a:p>
          <a:p>
            <a:pPr marL="0" indent="0">
              <a:buNone/>
            </a:pPr>
            <a:endParaRPr lang="en-US" sz="1600" dirty="0">
              <a:latin typeface="Consolas" panose="020B0609020204030204" pitchFamily="49" charset="0"/>
            </a:endParaRPr>
          </a:p>
          <a:p>
            <a:pPr marL="0" indent="0">
              <a:buNone/>
            </a:pPr>
            <a:r>
              <a:rPr lang="en-US" sz="1600" dirty="0" err="1">
                <a:latin typeface="Consolas" panose="020B0609020204030204" pitchFamily="49" charset="0"/>
              </a:rPr>
              <a:t>ReactDOM.render</a:t>
            </a:r>
            <a:r>
              <a:rPr lang="en-US" sz="1600" dirty="0" smtClean="0">
                <a:latin typeface="Consolas" panose="020B0609020204030204" pitchFamily="49" charset="0"/>
              </a:rPr>
              <a:t>(&lt;</a:t>
            </a:r>
            <a:r>
              <a:rPr lang="en-US" sz="1600" dirty="0">
                <a:latin typeface="Consolas" panose="020B0609020204030204" pitchFamily="49" charset="0"/>
              </a:rPr>
              <a:t>App </a:t>
            </a:r>
            <a:r>
              <a:rPr lang="en-US" sz="1600" dirty="0" smtClean="0">
                <a:latin typeface="Consolas" panose="020B0609020204030204" pitchFamily="49" charset="0"/>
              </a:rPr>
              <a:t>/&gt;, </a:t>
            </a:r>
            <a:r>
              <a:rPr lang="en-US" sz="1600" dirty="0" err="1" smtClean="0">
                <a:latin typeface="Consolas" panose="020B0609020204030204" pitchFamily="49" charset="0"/>
              </a:rPr>
              <a:t>document.getElementById</a:t>
            </a:r>
            <a:r>
              <a:rPr lang="en-US" sz="1600" dirty="0">
                <a:latin typeface="Consolas" panose="020B0609020204030204" pitchFamily="49" charset="0"/>
              </a:rPr>
              <a:t>(</a:t>
            </a:r>
            <a:r>
              <a:rPr lang="en-US" sz="1600" dirty="0" smtClean="0">
                <a:latin typeface="Consolas" panose="020B0609020204030204" pitchFamily="49" charset="0"/>
              </a:rPr>
              <a:t>'content'));</a:t>
            </a:r>
            <a:endParaRPr lang="en-US" sz="1600" dirty="0">
              <a:latin typeface="Consolas" panose="020B0609020204030204" pitchFamily="49" charset="0"/>
            </a:endParaRPr>
          </a:p>
          <a:p>
            <a:pPr marL="0" indent="0">
              <a:buNone/>
            </a:pPr>
            <a:endParaRPr lang="en-US" sz="1600" dirty="0">
              <a:latin typeface="Consolas" panose="020B0609020204030204" pitchFamily="49" charset="0"/>
            </a:endParaRPr>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31</a:t>
            </a:fld>
            <a:endParaRPr lang="en-US" altLang="en-US">
              <a:solidFill>
                <a:prstClr val="black"/>
              </a:solidFill>
            </a:endParaRPr>
          </a:p>
        </p:txBody>
      </p:sp>
    </p:spTree>
    <p:extLst>
      <p:ext uri="{BB962C8B-B14F-4D97-AF65-F5344CB8AC3E}">
        <p14:creationId xmlns:p14="http://schemas.microsoft.com/office/powerpoint/2010/main" val="3662937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สรุปการเรียนวันนี้</a:t>
            </a:r>
            <a:endParaRPr lang="en-US" dirty="0"/>
          </a:p>
        </p:txBody>
      </p:sp>
      <p:sp>
        <p:nvSpPr>
          <p:cNvPr id="3" name="Content Placeholder 2"/>
          <p:cNvSpPr>
            <a:spLocks noGrp="1"/>
          </p:cNvSpPr>
          <p:nvPr>
            <p:ph idx="1"/>
          </p:nvPr>
        </p:nvSpPr>
        <p:spPr/>
        <p:txBody>
          <a:bodyPr>
            <a:normAutofit lnSpcReduction="10000"/>
          </a:bodyPr>
          <a:lstStyle/>
          <a:p>
            <a:r>
              <a:rPr lang="en-US" dirty="0" smtClean="0"/>
              <a:t>Browser </a:t>
            </a:r>
            <a:r>
              <a:rPr lang="th-TH" dirty="0" smtClean="0"/>
              <a:t>และ </a:t>
            </a:r>
            <a:r>
              <a:rPr lang="en-US" dirty="0" smtClean="0"/>
              <a:t>DOM</a:t>
            </a:r>
          </a:p>
          <a:p>
            <a:r>
              <a:rPr lang="en-US" dirty="0" smtClean="0"/>
              <a:t>React</a:t>
            </a:r>
            <a:r>
              <a:rPr lang="th-TH" dirty="0" smtClean="0"/>
              <a:t> (</a:t>
            </a:r>
            <a:r>
              <a:rPr lang="en-US" dirty="0" smtClean="0"/>
              <a:t>https://reactjs.org/tutorial/tutorial.html</a:t>
            </a:r>
            <a:r>
              <a:rPr lang="th-TH" dirty="0"/>
              <a:t>)</a:t>
            </a:r>
            <a:endParaRPr lang="th-TH" dirty="0" smtClean="0"/>
          </a:p>
          <a:p>
            <a:pPr lvl="1"/>
            <a:r>
              <a:rPr lang="th-TH" dirty="0" smtClean="0"/>
              <a:t>เป็น </a:t>
            </a:r>
            <a:r>
              <a:rPr lang="en-US" dirty="0" smtClean="0"/>
              <a:t>API </a:t>
            </a:r>
            <a:r>
              <a:rPr lang="th-TH" dirty="0" smtClean="0"/>
              <a:t>ที่ช่วยในการสร้าง </a:t>
            </a:r>
            <a:r>
              <a:rPr lang="en-US" dirty="0" smtClean="0"/>
              <a:t>view </a:t>
            </a:r>
            <a:endParaRPr lang="th-TH" dirty="0" smtClean="0"/>
          </a:p>
          <a:p>
            <a:pPr lvl="1"/>
            <a:r>
              <a:rPr lang="th-TH" dirty="0" smtClean="0"/>
              <a:t>แยกเป็น </a:t>
            </a:r>
            <a:r>
              <a:rPr lang="en-US" dirty="0" smtClean="0"/>
              <a:t>component </a:t>
            </a:r>
            <a:r>
              <a:rPr lang="th-TH" dirty="0" smtClean="0"/>
              <a:t>ย่อย เพื่อการ </a:t>
            </a:r>
            <a:r>
              <a:rPr lang="en-US" dirty="0" smtClean="0"/>
              <a:t>reuse </a:t>
            </a:r>
            <a:r>
              <a:rPr lang="th-TH" dirty="0" smtClean="0"/>
              <a:t>และง่ายต่อการ </a:t>
            </a:r>
            <a:r>
              <a:rPr lang="en-US" dirty="0" smtClean="0"/>
              <a:t>maintain</a:t>
            </a:r>
          </a:p>
          <a:p>
            <a:pPr lvl="1"/>
            <a:r>
              <a:rPr lang="th-TH" dirty="0" smtClean="0"/>
              <a:t>การใช้งานอย่างง่ายผ่าน </a:t>
            </a:r>
            <a:r>
              <a:rPr lang="en-US" dirty="0" smtClean="0"/>
              <a:t>HTML file</a:t>
            </a:r>
          </a:p>
          <a:p>
            <a:pPr lvl="1"/>
            <a:r>
              <a:rPr lang="th-TH" dirty="0" smtClean="0"/>
              <a:t>การใช้งานผ่าน </a:t>
            </a:r>
            <a:r>
              <a:rPr lang="en-US" dirty="0" smtClean="0"/>
              <a:t>environment setup</a:t>
            </a:r>
          </a:p>
          <a:p>
            <a:r>
              <a:rPr lang="en-US" b="1" dirty="0">
                <a:solidFill>
                  <a:srgbClr val="00B050"/>
                </a:solidFill>
              </a:rPr>
              <a:t>Thinking in </a:t>
            </a:r>
            <a:r>
              <a:rPr lang="en-US" b="1" dirty="0" smtClean="0">
                <a:solidFill>
                  <a:srgbClr val="00B050"/>
                </a:solidFill>
              </a:rPr>
              <a:t>React: </a:t>
            </a:r>
            <a:r>
              <a:rPr lang="en-US" dirty="0" smtClean="0"/>
              <a:t>https://reactjs.org/docs/thinking-in-react.html</a:t>
            </a:r>
          </a:p>
          <a:p>
            <a:pPr lvl="1"/>
            <a:r>
              <a:rPr lang="th-TH" dirty="0" smtClean="0"/>
              <a:t>งานเดี่ยว</a:t>
            </a:r>
            <a:r>
              <a:rPr lang="en-US" dirty="0" smtClean="0"/>
              <a:t>: </a:t>
            </a:r>
            <a:r>
              <a:rPr lang="th-TH" dirty="0" smtClean="0"/>
              <a:t>ให้อ่านและสร้าง</a:t>
            </a:r>
            <a:r>
              <a:rPr lang="en-US" dirty="0" smtClean="0"/>
              <a:t> React component </a:t>
            </a:r>
            <a:r>
              <a:rPr lang="th-TH" dirty="0" smtClean="0"/>
              <a:t>ตามบทเรียนนี้</a:t>
            </a:r>
          </a:p>
          <a:p>
            <a:pPr lvl="1"/>
            <a:r>
              <a:rPr lang="th-TH" dirty="0" smtClean="0"/>
              <a:t>งานกลุ่ม</a:t>
            </a:r>
            <a:r>
              <a:rPr lang="en-US" dirty="0" smtClean="0"/>
              <a:t>: </a:t>
            </a:r>
            <a:r>
              <a:rPr lang="th-TH" dirty="0" smtClean="0"/>
              <a:t>สร้าง </a:t>
            </a:r>
            <a:r>
              <a:rPr lang="en-US" dirty="0" smtClean="0"/>
              <a:t>React Component </a:t>
            </a:r>
            <a:r>
              <a:rPr lang="th-TH" dirty="0" smtClean="0"/>
              <a:t>สำหรับแอพพลิเคชันของกลุ่ม</a:t>
            </a:r>
            <a:endParaRPr lang="en-US" dirty="0"/>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32</a:t>
            </a:fld>
            <a:endParaRPr lang="en-US" altLang="en-US">
              <a:solidFill>
                <a:prstClr val="black"/>
              </a:solidFill>
            </a:endParaRPr>
          </a:p>
        </p:txBody>
      </p:sp>
    </p:spTree>
    <p:extLst>
      <p:ext uri="{BB962C8B-B14F-4D97-AF65-F5344CB8AC3E}">
        <p14:creationId xmlns:p14="http://schemas.microsoft.com/office/powerpoint/2010/main" val="92924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Window Object Properties</a:t>
            </a:r>
            <a:r>
              <a:rPr lang="th-TH" dirty="0" smtClean="0"/>
              <a:t> </a:t>
            </a:r>
            <a:r>
              <a:rPr lang="en-US" dirty="0" smtClean="0"/>
              <a:t>(1)</a:t>
            </a:r>
            <a:br>
              <a:rPr lang="en-US" dirty="0" smtClean="0"/>
            </a:br>
            <a:endParaRPr lang="th-TH" dirty="0"/>
          </a:p>
        </p:txBody>
      </p:sp>
      <p:sp>
        <p:nvSpPr>
          <p:cNvPr id="7" name="Content Placeholder 6"/>
          <p:cNvSpPr>
            <a:spLocks noGrp="1"/>
          </p:cNvSpPr>
          <p:nvPr>
            <p:ph idx="1"/>
          </p:nvPr>
        </p:nvSpPr>
        <p:spPr/>
        <p:txBody>
          <a:bodyPr>
            <a:normAutofit fontScale="70000" lnSpcReduction="20000"/>
          </a:bodyPr>
          <a:lstStyle/>
          <a:p>
            <a:r>
              <a:rPr lang="en-US" b="1" dirty="0" smtClean="0">
                <a:solidFill>
                  <a:schemeClr val="accent1">
                    <a:lumMod val="75000"/>
                  </a:schemeClr>
                </a:solidFill>
              </a:rPr>
              <a:t>closed</a:t>
            </a:r>
            <a:r>
              <a:rPr lang="en-US" dirty="0" smtClean="0"/>
              <a:t>: </a:t>
            </a:r>
            <a:r>
              <a:rPr lang="th-TH" dirty="0" smtClean="0"/>
              <a:t>คืนค่า</a:t>
            </a:r>
            <a:r>
              <a:rPr lang="en-US" dirty="0" smtClean="0"/>
              <a:t> Boolean </a:t>
            </a:r>
            <a:r>
              <a:rPr lang="th-TH" dirty="0" smtClean="0"/>
              <a:t>เพื่อบ่งบอกว่า </a:t>
            </a:r>
            <a:r>
              <a:rPr lang="en-US" dirty="0" smtClean="0"/>
              <a:t>window </a:t>
            </a:r>
            <a:r>
              <a:rPr lang="th-TH" dirty="0" smtClean="0"/>
              <a:t>ถูกปิดหรือไม่</a:t>
            </a:r>
            <a:endParaRPr lang="en-US" dirty="0" smtClean="0"/>
          </a:p>
          <a:p>
            <a:r>
              <a:rPr lang="en-US" sz="3100" b="1" dirty="0" err="1" smtClean="0">
                <a:solidFill>
                  <a:schemeClr val="accent1">
                    <a:lumMod val="75000"/>
                  </a:schemeClr>
                </a:solidFill>
              </a:rPr>
              <a:t>defaultStatus</a:t>
            </a:r>
            <a:r>
              <a:rPr lang="en-US" dirty="0" smtClean="0"/>
              <a:t>: </a:t>
            </a:r>
            <a:r>
              <a:rPr lang="th-TH" dirty="0" smtClean="0"/>
              <a:t>ให้ค่าหรือคืนค่าข้อความที่</a:t>
            </a:r>
            <a:r>
              <a:rPr lang="en-US" dirty="0" smtClean="0"/>
              <a:t> </a:t>
            </a:r>
            <a:r>
              <a:rPr lang="en-US" dirty="0" err="1" smtClean="0"/>
              <a:t>statusbar</a:t>
            </a:r>
            <a:r>
              <a:rPr lang="en-US" dirty="0" smtClean="0"/>
              <a:t> </a:t>
            </a:r>
            <a:r>
              <a:rPr lang="th-TH" dirty="0" smtClean="0"/>
              <a:t>ของ</a:t>
            </a:r>
            <a:r>
              <a:rPr lang="en-US" dirty="0" smtClean="0"/>
              <a:t> window</a:t>
            </a:r>
          </a:p>
          <a:p>
            <a:r>
              <a:rPr lang="en-US" sz="3100" b="1" dirty="0" smtClean="0">
                <a:solidFill>
                  <a:schemeClr val="accent1">
                    <a:lumMod val="75000"/>
                  </a:schemeClr>
                </a:solidFill>
              </a:rPr>
              <a:t>document</a:t>
            </a:r>
            <a:r>
              <a:rPr lang="en-US" dirty="0" smtClean="0"/>
              <a:t>: </a:t>
            </a:r>
            <a:r>
              <a:rPr lang="th-TH" dirty="0" smtClean="0"/>
              <a:t>คืนค่า</a:t>
            </a:r>
            <a:r>
              <a:rPr lang="en-US" dirty="0" smtClean="0"/>
              <a:t> Document object </a:t>
            </a:r>
            <a:r>
              <a:rPr lang="th-TH" dirty="0" smtClean="0"/>
              <a:t>ของ</a:t>
            </a:r>
            <a:r>
              <a:rPr lang="en-US" dirty="0" smtClean="0"/>
              <a:t> window </a:t>
            </a:r>
            <a:r>
              <a:rPr lang="th-TH" dirty="0" smtClean="0"/>
              <a:t>นั้น </a:t>
            </a:r>
            <a:endParaRPr lang="en-US" dirty="0" smtClean="0"/>
          </a:p>
          <a:p>
            <a:pPr lvl="1"/>
            <a:r>
              <a:rPr lang="en-US" dirty="0" smtClean="0"/>
              <a:t>document object </a:t>
            </a:r>
            <a:r>
              <a:rPr lang="th-TH" dirty="0" smtClean="0"/>
              <a:t>เป็นส่วนหนึ่งของ </a:t>
            </a:r>
            <a:r>
              <a:rPr lang="en-US" dirty="0" smtClean="0"/>
              <a:t>window object</a:t>
            </a:r>
          </a:p>
          <a:p>
            <a:r>
              <a:rPr lang="en-US" sz="3100" b="1" dirty="0" smtClean="0">
                <a:solidFill>
                  <a:schemeClr val="accent1">
                    <a:lumMod val="75000"/>
                  </a:schemeClr>
                </a:solidFill>
              </a:rPr>
              <a:t>history</a:t>
            </a:r>
            <a:r>
              <a:rPr lang="en-US" dirty="0" smtClean="0"/>
              <a:t>: </a:t>
            </a:r>
            <a:r>
              <a:rPr lang="th-TH" dirty="0" smtClean="0"/>
              <a:t>คืนค่า</a:t>
            </a:r>
            <a:r>
              <a:rPr lang="en-US" dirty="0" smtClean="0"/>
              <a:t> History object </a:t>
            </a:r>
            <a:r>
              <a:rPr lang="th-TH" dirty="0" smtClean="0"/>
              <a:t>ของ </a:t>
            </a:r>
            <a:r>
              <a:rPr lang="en-US" dirty="0" smtClean="0"/>
              <a:t>window</a:t>
            </a:r>
            <a:r>
              <a:rPr lang="th-TH" dirty="0" smtClean="0"/>
              <a:t> นั้น</a:t>
            </a:r>
            <a:r>
              <a:rPr lang="en-US" dirty="0" smtClean="0"/>
              <a:t> (info </a:t>
            </a:r>
            <a:r>
              <a:rPr lang="th-TH" dirty="0" smtClean="0"/>
              <a:t>เกี่ยวกับ</a:t>
            </a:r>
            <a:r>
              <a:rPr lang="en-US" dirty="0" smtClean="0"/>
              <a:t> URLs </a:t>
            </a:r>
            <a:r>
              <a:rPr lang="th-TH" dirty="0" smtClean="0"/>
              <a:t>ที่เคย</a:t>
            </a:r>
            <a:r>
              <a:rPr lang="en-US" dirty="0" smtClean="0"/>
              <a:t> visited </a:t>
            </a:r>
            <a:r>
              <a:rPr lang="th-TH" dirty="0" smtClean="0"/>
              <a:t>ของ</a:t>
            </a:r>
            <a:r>
              <a:rPr lang="en-US" dirty="0" smtClean="0"/>
              <a:t> window</a:t>
            </a:r>
            <a:r>
              <a:rPr lang="th-TH" dirty="0" smtClean="0"/>
              <a:t> นั้น)</a:t>
            </a:r>
            <a:endParaRPr lang="en-US" dirty="0" smtClean="0"/>
          </a:p>
          <a:p>
            <a:r>
              <a:rPr lang="en-US" sz="3100" b="1" dirty="0" err="1" smtClean="0">
                <a:solidFill>
                  <a:schemeClr val="accent1">
                    <a:lumMod val="75000"/>
                  </a:schemeClr>
                </a:solidFill>
              </a:rPr>
              <a:t>innerHeight</a:t>
            </a:r>
            <a:r>
              <a:rPr lang="en-US" dirty="0" smtClean="0"/>
              <a:t>: </a:t>
            </a:r>
            <a:r>
              <a:rPr lang="th-TH" dirty="0" smtClean="0"/>
              <a:t>ให้ค่าหรือคืนค่า </a:t>
            </a:r>
            <a:r>
              <a:rPr lang="en-US" dirty="0" smtClean="0"/>
              <a:t>inner height </a:t>
            </a:r>
            <a:r>
              <a:rPr lang="th-TH" dirty="0" smtClean="0"/>
              <a:t>ของพื้นที่เนื้อหาของ </a:t>
            </a:r>
            <a:r>
              <a:rPr lang="en-US" dirty="0" smtClean="0"/>
              <a:t>window</a:t>
            </a:r>
            <a:r>
              <a:rPr lang="th-TH" dirty="0" smtClean="0"/>
              <a:t>  </a:t>
            </a:r>
            <a:r>
              <a:rPr lang="en-US" dirty="0" smtClean="0"/>
              <a:t>(IE </a:t>
            </a:r>
            <a:r>
              <a:rPr lang="th-TH" dirty="0" smtClean="0"/>
              <a:t>ใช้ </a:t>
            </a:r>
            <a:r>
              <a:rPr lang="en-US" dirty="0" err="1" smtClean="0"/>
              <a:t>clientHeight</a:t>
            </a:r>
            <a:r>
              <a:rPr lang="en-US" dirty="0" smtClean="0"/>
              <a:t>)</a:t>
            </a:r>
          </a:p>
          <a:p>
            <a:r>
              <a:rPr lang="en-US" sz="3100" b="1" dirty="0" err="1" smtClean="0">
                <a:solidFill>
                  <a:schemeClr val="accent1">
                    <a:lumMod val="75000"/>
                  </a:schemeClr>
                </a:solidFill>
              </a:rPr>
              <a:t>innerWidth</a:t>
            </a:r>
            <a:r>
              <a:rPr lang="en-US" dirty="0" smtClean="0"/>
              <a:t>: </a:t>
            </a:r>
            <a:r>
              <a:rPr lang="th-TH" dirty="0" smtClean="0"/>
              <a:t>ให้ค่าหรือคืนค่าของ </a:t>
            </a:r>
            <a:r>
              <a:rPr lang="en-US" dirty="0" smtClean="0"/>
              <a:t>inner width </a:t>
            </a:r>
            <a:r>
              <a:rPr lang="th-TH" dirty="0" smtClean="0"/>
              <a:t>ของพื้นที่เนื้อหาของ </a:t>
            </a:r>
            <a:r>
              <a:rPr lang="en-US" dirty="0" smtClean="0"/>
              <a:t>window</a:t>
            </a:r>
            <a:r>
              <a:rPr lang="th-TH" dirty="0" smtClean="0"/>
              <a:t> </a:t>
            </a:r>
            <a:r>
              <a:rPr lang="en-US" dirty="0" smtClean="0"/>
              <a:t>(IE</a:t>
            </a:r>
            <a:r>
              <a:rPr lang="th-TH" dirty="0" smtClean="0"/>
              <a:t> ใช้ </a:t>
            </a:r>
            <a:r>
              <a:rPr lang="en-US" dirty="0" err="1" smtClean="0"/>
              <a:t>clientWidth</a:t>
            </a:r>
            <a:r>
              <a:rPr lang="en-US" dirty="0" smtClean="0"/>
              <a:t>)</a:t>
            </a:r>
          </a:p>
          <a:p>
            <a:r>
              <a:rPr lang="en-US" sz="3100" b="1" dirty="0" smtClean="0">
                <a:solidFill>
                  <a:schemeClr val="accent1">
                    <a:lumMod val="75000"/>
                  </a:schemeClr>
                </a:solidFill>
              </a:rPr>
              <a:t>location</a:t>
            </a:r>
            <a:r>
              <a:rPr lang="en-US" dirty="0" smtClean="0"/>
              <a:t>: </a:t>
            </a:r>
            <a:r>
              <a:rPr lang="th-TH" dirty="0" smtClean="0"/>
              <a:t>คืนค่า</a:t>
            </a:r>
            <a:r>
              <a:rPr lang="en-US" dirty="0" smtClean="0"/>
              <a:t> Location object </a:t>
            </a:r>
            <a:r>
              <a:rPr lang="th-TH" dirty="0" smtClean="0"/>
              <a:t>ของ</a:t>
            </a:r>
            <a:r>
              <a:rPr lang="en-US" dirty="0" smtClean="0"/>
              <a:t> window (info </a:t>
            </a:r>
            <a:r>
              <a:rPr lang="th-TH" dirty="0" smtClean="0"/>
              <a:t>เกี่ยวกับ</a:t>
            </a:r>
            <a:r>
              <a:rPr lang="en-US" dirty="0" smtClean="0"/>
              <a:t> URL</a:t>
            </a:r>
            <a:r>
              <a:rPr lang="th-TH" dirty="0" smtClean="0"/>
              <a:t> ปัจจุบัน)</a:t>
            </a:r>
            <a:endParaRPr lang="en-US" dirty="0" smtClean="0"/>
          </a:p>
          <a:p>
            <a:r>
              <a:rPr lang="en-US" sz="3100" b="1" dirty="0" smtClean="0">
                <a:solidFill>
                  <a:schemeClr val="accent1">
                    <a:lumMod val="75000"/>
                  </a:schemeClr>
                </a:solidFill>
              </a:rPr>
              <a:t>name</a:t>
            </a:r>
            <a:r>
              <a:rPr lang="en-US" dirty="0" smtClean="0"/>
              <a:t>: </a:t>
            </a:r>
            <a:r>
              <a:rPr lang="th-TH" dirty="0" smtClean="0"/>
              <a:t>ให้ค่าหรือคืนค่าชื่อของ</a:t>
            </a:r>
            <a:r>
              <a:rPr lang="en-US" dirty="0" smtClean="0"/>
              <a:t> window</a:t>
            </a:r>
          </a:p>
          <a:p>
            <a:r>
              <a:rPr lang="en-US" sz="3100" b="1" dirty="0" smtClean="0">
                <a:solidFill>
                  <a:schemeClr val="accent1">
                    <a:lumMod val="75000"/>
                  </a:schemeClr>
                </a:solidFill>
              </a:rPr>
              <a:t>navigator</a:t>
            </a:r>
            <a:r>
              <a:rPr lang="en-US" dirty="0" smtClean="0"/>
              <a:t>: </a:t>
            </a:r>
            <a:r>
              <a:rPr lang="th-TH" dirty="0" smtClean="0"/>
              <a:t>คืนค่า</a:t>
            </a:r>
            <a:r>
              <a:rPr lang="en-US" dirty="0" smtClean="0"/>
              <a:t> Navigator object </a:t>
            </a:r>
            <a:r>
              <a:rPr lang="th-TH" dirty="0" smtClean="0"/>
              <a:t>สำหรับ </a:t>
            </a:r>
            <a:r>
              <a:rPr lang="en-US" dirty="0" smtClean="0"/>
              <a:t>window </a:t>
            </a:r>
            <a:r>
              <a:rPr lang="th-TH" dirty="0" smtClean="0"/>
              <a:t>นั้น </a:t>
            </a:r>
            <a:endParaRPr lang="en-US" dirty="0" smtClean="0"/>
          </a:p>
          <a:p>
            <a:r>
              <a:rPr lang="en-US" sz="3100" b="1" dirty="0" smtClean="0">
                <a:solidFill>
                  <a:schemeClr val="accent1">
                    <a:lumMod val="75000"/>
                  </a:schemeClr>
                </a:solidFill>
              </a:rPr>
              <a:t>opener</a:t>
            </a:r>
            <a:r>
              <a:rPr lang="en-US" dirty="0" smtClean="0"/>
              <a:t>: </a:t>
            </a:r>
            <a:r>
              <a:rPr lang="th-TH" dirty="0" smtClean="0"/>
              <a:t>คืนค่า</a:t>
            </a:r>
            <a:r>
              <a:rPr lang="en-US" dirty="0" smtClean="0"/>
              <a:t> reference </a:t>
            </a:r>
            <a:r>
              <a:rPr lang="th-TH" dirty="0" smtClean="0"/>
              <a:t>ของหน้าต่างที่เป็น </a:t>
            </a:r>
            <a:r>
              <a:rPr lang="en-US" dirty="0" smtClean="0"/>
              <a:t>window </a:t>
            </a:r>
            <a:r>
              <a:rPr lang="th-TH" dirty="0" smtClean="0"/>
              <a:t>ที่สร้างหน้าต่างนั้น  </a:t>
            </a:r>
            <a:endParaRPr lang="en-US" dirty="0" smtClean="0"/>
          </a:p>
          <a:p>
            <a:r>
              <a:rPr lang="en-US" sz="3100" b="1" dirty="0" err="1" smtClean="0">
                <a:solidFill>
                  <a:schemeClr val="accent1">
                    <a:lumMod val="75000"/>
                  </a:schemeClr>
                </a:solidFill>
              </a:rPr>
              <a:t>outerHeight</a:t>
            </a:r>
            <a:r>
              <a:rPr lang="en-US" dirty="0" smtClean="0"/>
              <a:t>: </a:t>
            </a:r>
            <a:r>
              <a:rPr lang="th-TH" dirty="0" smtClean="0"/>
              <a:t>ให้ค่าหรือคืนค่าของ</a:t>
            </a:r>
            <a:r>
              <a:rPr lang="en-US" dirty="0" smtClean="0"/>
              <a:t> outer height </a:t>
            </a:r>
            <a:r>
              <a:rPr lang="th-TH" dirty="0" smtClean="0"/>
              <a:t>ของ</a:t>
            </a:r>
            <a:r>
              <a:rPr lang="en-US" dirty="0" smtClean="0"/>
              <a:t> window</a:t>
            </a:r>
            <a:r>
              <a:rPr lang="th-TH" dirty="0" smtClean="0"/>
              <a:t> (รวม</a:t>
            </a:r>
            <a:r>
              <a:rPr lang="en-US" dirty="0" smtClean="0"/>
              <a:t>toolbars/scrollbars</a:t>
            </a:r>
            <a:r>
              <a:rPr lang="th-TH" dirty="0" smtClean="0"/>
              <a:t>)</a:t>
            </a:r>
            <a:r>
              <a:rPr lang="en-US" dirty="0" smtClean="0"/>
              <a:t> (</a:t>
            </a:r>
            <a:r>
              <a:rPr lang="th-TH" dirty="0" smtClean="0"/>
              <a:t>ไม่มีใน </a:t>
            </a:r>
            <a:r>
              <a:rPr lang="en-US" dirty="0" smtClean="0"/>
              <a:t>IE)</a:t>
            </a:r>
            <a:endParaRPr lang="th-TH" dirty="0" smtClean="0"/>
          </a:p>
          <a:p>
            <a:r>
              <a:rPr lang="en-US" sz="3100" b="1" dirty="0" err="1" smtClean="0">
                <a:solidFill>
                  <a:schemeClr val="accent1">
                    <a:lumMod val="75000"/>
                  </a:schemeClr>
                </a:solidFill>
              </a:rPr>
              <a:t>outerWidth</a:t>
            </a:r>
            <a:r>
              <a:rPr lang="en-US" dirty="0" smtClean="0"/>
              <a:t>: </a:t>
            </a:r>
            <a:r>
              <a:rPr lang="th-TH" dirty="0" smtClean="0"/>
              <a:t>ให้ค่าหรือคืนค่าของ</a:t>
            </a:r>
            <a:r>
              <a:rPr lang="en-US" dirty="0" smtClean="0"/>
              <a:t> outer width </a:t>
            </a:r>
            <a:r>
              <a:rPr lang="th-TH" dirty="0" smtClean="0"/>
              <a:t>ของ</a:t>
            </a:r>
            <a:r>
              <a:rPr lang="en-US" dirty="0" smtClean="0"/>
              <a:t> window</a:t>
            </a:r>
            <a:r>
              <a:rPr lang="th-TH" dirty="0" smtClean="0"/>
              <a:t> (รวม</a:t>
            </a:r>
            <a:r>
              <a:rPr lang="en-US" dirty="0" smtClean="0"/>
              <a:t>toolbars/scrollbars</a:t>
            </a:r>
            <a:r>
              <a:rPr lang="th-TH" dirty="0" smtClean="0"/>
              <a:t>) </a:t>
            </a:r>
            <a:r>
              <a:rPr lang="en-US" dirty="0" smtClean="0"/>
              <a:t>(</a:t>
            </a:r>
            <a:r>
              <a:rPr lang="th-TH" dirty="0" smtClean="0"/>
              <a:t>ไม่มีใน </a:t>
            </a:r>
            <a:r>
              <a:rPr lang="en-US" dirty="0" smtClean="0"/>
              <a:t>IE)</a:t>
            </a:r>
          </a:p>
        </p:txBody>
      </p:sp>
      <p:sp>
        <p:nvSpPr>
          <p:cNvPr id="3" name="Date Placeholder 2"/>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4" name="Footer Placeholder 3"/>
          <p:cNvSpPr>
            <a:spLocks noGrp="1"/>
          </p:cNvSpPr>
          <p:nvPr>
            <p:ph type="ftr" sz="quarter" idx="3"/>
          </p:nvPr>
        </p:nvSpPr>
        <p:spPr/>
        <p:txBody>
          <a:body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5" name="Slide Number Placeholder 4"/>
          <p:cNvSpPr>
            <a:spLocks noGrp="1"/>
          </p:cNvSpPr>
          <p:nvPr>
            <p:ph type="sldNum" sz="quarter" idx="4"/>
          </p:nvPr>
        </p:nvSpPr>
        <p:spPr/>
        <p:txBody>
          <a:bodyPr/>
          <a:lstStyle/>
          <a:p>
            <a:fld id="{10C32822-D98A-4A8C-A794-852463787CBE}" type="slidenum">
              <a:rPr lang="en-US" altLang="en-US" smtClean="0">
                <a:solidFill>
                  <a:prstClr val="black"/>
                </a:solidFill>
              </a:rPr>
              <a:pPr/>
              <a:t>4</a:t>
            </a:fld>
            <a:endParaRPr lang="en-US" altLang="en-US">
              <a:solidFill>
                <a:prstClr val="black"/>
              </a:solidFill>
            </a:endParaRPr>
          </a:p>
        </p:txBody>
      </p:sp>
    </p:spTree>
    <p:extLst>
      <p:ext uri="{BB962C8B-B14F-4D97-AF65-F5344CB8AC3E}">
        <p14:creationId xmlns:p14="http://schemas.microsoft.com/office/powerpoint/2010/main" val="2785313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Window Object Properties (2)</a:t>
            </a:r>
            <a:br>
              <a:rPr lang="en-US" dirty="0" smtClean="0"/>
            </a:br>
            <a:endParaRPr lang="th-TH" dirty="0"/>
          </a:p>
        </p:txBody>
      </p:sp>
      <p:sp>
        <p:nvSpPr>
          <p:cNvPr id="7" name="Content Placeholder 6"/>
          <p:cNvSpPr>
            <a:spLocks noGrp="1"/>
          </p:cNvSpPr>
          <p:nvPr>
            <p:ph idx="1"/>
          </p:nvPr>
        </p:nvSpPr>
        <p:spPr/>
        <p:txBody>
          <a:bodyPr>
            <a:normAutofit fontScale="70000" lnSpcReduction="20000"/>
          </a:bodyPr>
          <a:lstStyle/>
          <a:p>
            <a:r>
              <a:rPr lang="en-US" sz="3100" b="1" dirty="0" err="1" smtClean="0">
                <a:solidFill>
                  <a:schemeClr val="accent1">
                    <a:lumMod val="75000"/>
                  </a:schemeClr>
                </a:solidFill>
              </a:rPr>
              <a:t>pageXOffset</a:t>
            </a:r>
            <a:r>
              <a:rPr lang="en-US" dirty="0" smtClean="0"/>
              <a:t>: </a:t>
            </a:r>
            <a:r>
              <a:rPr lang="th-TH" dirty="0" smtClean="0"/>
              <a:t>คืนค่าขนาด (</a:t>
            </a:r>
            <a:r>
              <a:rPr lang="en-US" dirty="0" smtClean="0"/>
              <a:t>pixels</a:t>
            </a:r>
            <a:r>
              <a:rPr lang="th-TH" dirty="0" smtClean="0"/>
              <a:t>) ของ </a:t>
            </a:r>
            <a:r>
              <a:rPr lang="en-US" dirty="0" smtClean="0"/>
              <a:t>document</a:t>
            </a:r>
            <a:r>
              <a:rPr lang="th-TH" dirty="0" smtClean="0"/>
              <a:t> ปัจจุบันที่ถูก</a:t>
            </a:r>
            <a:r>
              <a:rPr lang="en-US" dirty="0" smtClean="0"/>
              <a:t> scrolled </a:t>
            </a:r>
            <a:r>
              <a:rPr lang="th-TH" dirty="0" smtClean="0"/>
              <a:t>ในแนวนอนไปจาก มุมซ้ายบนของ</a:t>
            </a:r>
            <a:r>
              <a:rPr lang="en-US" dirty="0" smtClean="0"/>
              <a:t> window</a:t>
            </a:r>
          </a:p>
          <a:p>
            <a:r>
              <a:rPr lang="en-US" sz="3100" b="1" dirty="0" err="1" smtClean="0">
                <a:solidFill>
                  <a:schemeClr val="accent1">
                    <a:lumMod val="75000"/>
                  </a:schemeClr>
                </a:solidFill>
              </a:rPr>
              <a:t>pageYOffset</a:t>
            </a:r>
            <a:r>
              <a:rPr lang="en-US" dirty="0" smtClean="0"/>
              <a:t>: </a:t>
            </a:r>
            <a:r>
              <a:rPr lang="th-TH" dirty="0" smtClean="0"/>
              <a:t>คืนค่าขนาด (</a:t>
            </a:r>
            <a:r>
              <a:rPr lang="en-US" dirty="0" smtClean="0"/>
              <a:t>pixels</a:t>
            </a:r>
            <a:r>
              <a:rPr lang="th-TH" dirty="0" smtClean="0"/>
              <a:t>) ของ </a:t>
            </a:r>
            <a:r>
              <a:rPr lang="en-US" dirty="0" smtClean="0"/>
              <a:t>document</a:t>
            </a:r>
            <a:r>
              <a:rPr lang="th-TH" dirty="0" smtClean="0"/>
              <a:t> ปัจจุบันที่ถูก</a:t>
            </a:r>
            <a:r>
              <a:rPr lang="en-US" dirty="0" smtClean="0"/>
              <a:t> scrolled </a:t>
            </a:r>
            <a:r>
              <a:rPr lang="th-TH" dirty="0" smtClean="0"/>
              <a:t>ในแนวตั้งไปจาก มุมซ้ายบนของ</a:t>
            </a:r>
            <a:r>
              <a:rPr lang="en-US" dirty="0" smtClean="0"/>
              <a:t> window</a:t>
            </a:r>
          </a:p>
          <a:p>
            <a:r>
              <a:rPr lang="en-US" sz="3100" b="1" dirty="0" smtClean="0">
                <a:solidFill>
                  <a:schemeClr val="accent1">
                    <a:lumMod val="75000"/>
                  </a:schemeClr>
                </a:solidFill>
              </a:rPr>
              <a:t>parent</a:t>
            </a:r>
            <a:r>
              <a:rPr lang="en-US" dirty="0" smtClean="0"/>
              <a:t>: </a:t>
            </a:r>
            <a:r>
              <a:rPr lang="th-TH" dirty="0" smtClean="0"/>
              <a:t>คืนค่าหน้าต่างที่เป็น</a:t>
            </a:r>
            <a:r>
              <a:rPr lang="en-US" dirty="0" smtClean="0"/>
              <a:t> parent window </a:t>
            </a:r>
            <a:r>
              <a:rPr lang="th-TH" dirty="0" smtClean="0"/>
              <a:t>ของหน้าต่างปัจจุบัน </a:t>
            </a:r>
            <a:endParaRPr lang="en-US" dirty="0" smtClean="0"/>
          </a:p>
          <a:p>
            <a:r>
              <a:rPr lang="en-US" sz="3100" b="1" dirty="0" smtClean="0">
                <a:solidFill>
                  <a:schemeClr val="accent1">
                    <a:lumMod val="75000"/>
                  </a:schemeClr>
                </a:solidFill>
              </a:rPr>
              <a:t>screen</a:t>
            </a:r>
            <a:r>
              <a:rPr lang="en-US" dirty="0" smtClean="0"/>
              <a:t>: </a:t>
            </a:r>
            <a:r>
              <a:rPr lang="th-TH" dirty="0" smtClean="0"/>
              <a:t>คืนค่า </a:t>
            </a:r>
            <a:r>
              <a:rPr lang="en-US" dirty="0" smtClean="0"/>
              <a:t>Screen object</a:t>
            </a:r>
            <a:r>
              <a:rPr lang="th-TH" dirty="0" smtClean="0"/>
              <a:t> (หน้าจอของเครื่อง)</a:t>
            </a:r>
            <a:r>
              <a:rPr lang="en-US" dirty="0" smtClean="0"/>
              <a:t> </a:t>
            </a:r>
            <a:r>
              <a:rPr lang="th-TH" dirty="0" smtClean="0"/>
              <a:t>ของ </a:t>
            </a:r>
            <a:r>
              <a:rPr lang="en-US" dirty="0" smtClean="0"/>
              <a:t>window</a:t>
            </a:r>
            <a:r>
              <a:rPr lang="th-TH" dirty="0" smtClean="0"/>
              <a:t> </a:t>
            </a:r>
            <a:endParaRPr lang="en-US" dirty="0" smtClean="0"/>
          </a:p>
          <a:p>
            <a:r>
              <a:rPr lang="en-US" sz="3100" b="1" dirty="0" err="1" smtClean="0">
                <a:solidFill>
                  <a:schemeClr val="accent1">
                    <a:lumMod val="75000"/>
                  </a:schemeClr>
                </a:solidFill>
              </a:rPr>
              <a:t>screenLeft</a:t>
            </a:r>
            <a:r>
              <a:rPr lang="en-US" dirty="0" smtClean="0"/>
              <a:t>: </a:t>
            </a:r>
            <a:r>
              <a:rPr lang="th-TH" dirty="0" smtClean="0"/>
              <a:t>คืนค่าพิกัด</a:t>
            </a:r>
            <a:r>
              <a:rPr lang="en-US" dirty="0" smtClean="0"/>
              <a:t> x </a:t>
            </a:r>
            <a:r>
              <a:rPr lang="th-TH" dirty="0" smtClean="0"/>
              <a:t>ของ</a:t>
            </a:r>
            <a:r>
              <a:rPr lang="en-US" dirty="0" smtClean="0"/>
              <a:t> window</a:t>
            </a:r>
            <a:r>
              <a:rPr lang="th-TH" dirty="0" smtClean="0"/>
              <a:t> เมื่อเทียบกับ </a:t>
            </a:r>
            <a:r>
              <a:rPr lang="en-US" dirty="0" smtClean="0"/>
              <a:t>screen</a:t>
            </a:r>
            <a:r>
              <a:rPr lang="th-TH" dirty="0" smtClean="0"/>
              <a:t> (</a:t>
            </a:r>
            <a:r>
              <a:rPr lang="en-US" dirty="0" smtClean="0"/>
              <a:t>IE </a:t>
            </a:r>
            <a:r>
              <a:rPr lang="th-TH" dirty="0" smtClean="0"/>
              <a:t>ใช้ </a:t>
            </a:r>
            <a:r>
              <a:rPr lang="en-US" dirty="0" err="1" smtClean="0"/>
              <a:t>body.scrollLeft</a:t>
            </a:r>
            <a:r>
              <a:rPr lang="th-TH" dirty="0" smtClean="0"/>
              <a:t>)</a:t>
            </a:r>
            <a:endParaRPr lang="en-US" dirty="0" smtClean="0"/>
          </a:p>
          <a:p>
            <a:r>
              <a:rPr lang="en-US" sz="3100" b="1" dirty="0" err="1" smtClean="0">
                <a:solidFill>
                  <a:schemeClr val="accent1">
                    <a:lumMod val="75000"/>
                  </a:schemeClr>
                </a:solidFill>
              </a:rPr>
              <a:t>screenTop</a:t>
            </a:r>
            <a:r>
              <a:rPr lang="en-US" dirty="0" smtClean="0"/>
              <a:t>: </a:t>
            </a:r>
            <a:r>
              <a:rPr lang="th-TH" dirty="0" smtClean="0"/>
              <a:t>คืนค่าพิกัด</a:t>
            </a:r>
            <a:r>
              <a:rPr lang="en-US" dirty="0" smtClean="0"/>
              <a:t> y </a:t>
            </a:r>
            <a:r>
              <a:rPr lang="th-TH" dirty="0" smtClean="0"/>
              <a:t>ของ</a:t>
            </a:r>
            <a:r>
              <a:rPr lang="en-US" dirty="0" smtClean="0"/>
              <a:t> window</a:t>
            </a:r>
            <a:r>
              <a:rPr lang="th-TH" dirty="0" smtClean="0"/>
              <a:t> เมื่อเทียบกับ </a:t>
            </a:r>
            <a:r>
              <a:rPr lang="en-US" dirty="0" smtClean="0"/>
              <a:t>screen</a:t>
            </a:r>
            <a:r>
              <a:rPr lang="th-TH" dirty="0" smtClean="0"/>
              <a:t> (</a:t>
            </a:r>
            <a:r>
              <a:rPr lang="en-US" dirty="0" smtClean="0"/>
              <a:t>IE </a:t>
            </a:r>
            <a:r>
              <a:rPr lang="th-TH" dirty="0" smtClean="0"/>
              <a:t>ใช้ </a:t>
            </a:r>
            <a:r>
              <a:rPr lang="en-US" dirty="0" err="1" smtClean="0"/>
              <a:t>body.scrollTop</a:t>
            </a:r>
            <a:r>
              <a:rPr lang="th-TH" dirty="0" smtClean="0"/>
              <a:t>)</a:t>
            </a:r>
            <a:endParaRPr lang="en-US" dirty="0" smtClean="0"/>
          </a:p>
          <a:p>
            <a:r>
              <a:rPr lang="en-US" sz="3100" b="1" dirty="0" err="1" smtClean="0">
                <a:solidFill>
                  <a:schemeClr val="accent1">
                    <a:lumMod val="75000"/>
                  </a:schemeClr>
                </a:solidFill>
              </a:rPr>
              <a:t>screenX</a:t>
            </a:r>
            <a:r>
              <a:rPr lang="en-US" dirty="0" smtClean="0"/>
              <a:t>: </a:t>
            </a:r>
            <a:r>
              <a:rPr lang="th-TH" dirty="0" smtClean="0"/>
              <a:t>คืนค่าพิกัด </a:t>
            </a:r>
            <a:r>
              <a:rPr lang="en-US" dirty="0" smtClean="0"/>
              <a:t>x </a:t>
            </a:r>
            <a:r>
              <a:rPr lang="th-TH" dirty="0" smtClean="0"/>
              <a:t>ของ </a:t>
            </a:r>
            <a:r>
              <a:rPr lang="en-US" dirty="0" smtClean="0"/>
              <a:t>window </a:t>
            </a:r>
            <a:r>
              <a:rPr lang="th-TH" dirty="0" smtClean="0"/>
              <a:t>เมื่อเทียบกับ</a:t>
            </a:r>
            <a:r>
              <a:rPr lang="en-US" dirty="0" smtClean="0"/>
              <a:t> screen </a:t>
            </a:r>
            <a:r>
              <a:rPr lang="th-TH" dirty="0" smtClean="0"/>
              <a:t>(</a:t>
            </a:r>
            <a:r>
              <a:rPr lang="en-US" dirty="0" smtClean="0"/>
              <a:t>IE </a:t>
            </a:r>
            <a:r>
              <a:rPr lang="th-TH" dirty="0" smtClean="0"/>
              <a:t>ใช้ </a:t>
            </a:r>
            <a:r>
              <a:rPr lang="en-US" dirty="0" err="1" smtClean="0"/>
              <a:t>screenLeft</a:t>
            </a:r>
            <a:r>
              <a:rPr lang="th-TH" dirty="0" smtClean="0"/>
              <a:t>)</a:t>
            </a:r>
            <a:endParaRPr lang="en-US" dirty="0" smtClean="0"/>
          </a:p>
          <a:p>
            <a:r>
              <a:rPr lang="en-US" sz="3100" b="1" dirty="0" err="1" smtClean="0">
                <a:solidFill>
                  <a:schemeClr val="accent1">
                    <a:lumMod val="75000"/>
                  </a:schemeClr>
                </a:solidFill>
              </a:rPr>
              <a:t>screenY</a:t>
            </a:r>
            <a:r>
              <a:rPr lang="en-US" dirty="0" smtClean="0"/>
              <a:t>: </a:t>
            </a:r>
            <a:r>
              <a:rPr lang="th-TH" dirty="0" smtClean="0"/>
              <a:t>คืนค่าพิกัด </a:t>
            </a:r>
            <a:r>
              <a:rPr lang="en-US" dirty="0" smtClean="0"/>
              <a:t>y </a:t>
            </a:r>
            <a:r>
              <a:rPr lang="th-TH" dirty="0" smtClean="0"/>
              <a:t>ของ </a:t>
            </a:r>
            <a:r>
              <a:rPr lang="en-US" dirty="0" smtClean="0"/>
              <a:t>window </a:t>
            </a:r>
            <a:r>
              <a:rPr lang="th-TH" dirty="0" smtClean="0"/>
              <a:t>เมื่อเทียบกับ</a:t>
            </a:r>
            <a:r>
              <a:rPr lang="en-US" dirty="0" smtClean="0"/>
              <a:t> screen </a:t>
            </a:r>
            <a:r>
              <a:rPr lang="th-TH" dirty="0" smtClean="0"/>
              <a:t>(</a:t>
            </a:r>
            <a:r>
              <a:rPr lang="en-US" dirty="0" smtClean="0"/>
              <a:t>IE </a:t>
            </a:r>
            <a:r>
              <a:rPr lang="th-TH" dirty="0" smtClean="0"/>
              <a:t>ใช้ </a:t>
            </a:r>
            <a:r>
              <a:rPr lang="en-US" dirty="0" err="1" smtClean="0"/>
              <a:t>screenTop</a:t>
            </a:r>
            <a:r>
              <a:rPr lang="th-TH" dirty="0" smtClean="0"/>
              <a:t>)</a:t>
            </a:r>
            <a:endParaRPr lang="en-US" dirty="0" smtClean="0"/>
          </a:p>
          <a:p>
            <a:r>
              <a:rPr lang="en-US" sz="3100" b="1" dirty="0" smtClean="0">
                <a:solidFill>
                  <a:schemeClr val="accent1">
                    <a:lumMod val="75000"/>
                  </a:schemeClr>
                </a:solidFill>
              </a:rPr>
              <a:t>self</a:t>
            </a:r>
            <a:r>
              <a:rPr lang="en-US" dirty="0" smtClean="0"/>
              <a:t>:  </a:t>
            </a:r>
            <a:r>
              <a:rPr lang="th-TH" dirty="0" smtClean="0"/>
              <a:t>คืนค่าหน้าต่างปัจจุบัน</a:t>
            </a:r>
            <a:endParaRPr lang="en-US" dirty="0" smtClean="0"/>
          </a:p>
          <a:p>
            <a:r>
              <a:rPr lang="en-US" sz="3100" b="1" dirty="0" smtClean="0">
                <a:solidFill>
                  <a:schemeClr val="accent1">
                    <a:lumMod val="75000"/>
                  </a:schemeClr>
                </a:solidFill>
              </a:rPr>
              <a:t>status</a:t>
            </a:r>
            <a:r>
              <a:rPr lang="en-US" dirty="0" smtClean="0"/>
              <a:t>: </a:t>
            </a:r>
            <a:r>
              <a:rPr lang="th-TH" dirty="0" smtClean="0"/>
              <a:t>ให้ค่าข้อความกับ</a:t>
            </a:r>
            <a:r>
              <a:rPr lang="en-US" dirty="0" smtClean="0"/>
              <a:t> </a:t>
            </a:r>
            <a:r>
              <a:rPr lang="en-US" dirty="0" err="1" smtClean="0"/>
              <a:t>statusbar</a:t>
            </a:r>
            <a:r>
              <a:rPr lang="en-US" dirty="0" smtClean="0"/>
              <a:t> </a:t>
            </a:r>
            <a:r>
              <a:rPr lang="th-TH" dirty="0" smtClean="0"/>
              <a:t>ของ</a:t>
            </a:r>
            <a:r>
              <a:rPr lang="en-US" dirty="0" smtClean="0"/>
              <a:t> window</a:t>
            </a:r>
          </a:p>
          <a:p>
            <a:r>
              <a:rPr lang="en-US" sz="3100" b="1" dirty="0" smtClean="0">
                <a:solidFill>
                  <a:schemeClr val="accent1">
                    <a:lumMod val="75000"/>
                  </a:schemeClr>
                </a:solidFill>
              </a:rPr>
              <a:t>top</a:t>
            </a:r>
            <a:r>
              <a:rPr lang="en-US" dirty="0" smtClean="0"/>
              <a:t>: </a:t>
            </a:r>
            <a:r>
              <a:rPr lang="th-TH" dirty="0" smtClean="0"/>
              <a:t>คืนค่า</a:t>
            </a:r>
            <a:r>
              <a:rPr lang="en-US" dirty="0" smtClean="0"/>
              <a:t> topmost browser window</a:t>
            </a:r>
          </a:p>
        </p:txBody>
      </p:sp>
      <p:sp>
        <p:nvSpPr>
          <p:cNvPr id="3" name="Date Placeholder 2"/>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4" name="Footer Placeholder 3"/>
          <p:cNvSpPr>
            <a:spLocks noGrp="1"/>
          </p:cNvSpPr>
          <p:nvPr>
            <p:ph type="ftr" sz="quarter" idx="3"/>
          </p:nvPr>
        </p:nvSpPr>
        <p:spPr/>
        <p:txBody>
          <a:body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5" name="Slide Number Placeholder 4"/>
          <p:cNvSpPr>
            <a:spLocks noGrp="1"/>
          </p:cNvSpPr>
          <p:nvPr>
            <p:ph type="sldNum" sz="quarter" idx="4"/>
          </p:nvPr>
        </p:nvSpPr>
        <p:spPr/>
        <p:txBody>
          <a:bodyPr/>
          <a:lstStyle/>
          <a:p>
            <a:fld id="{10C32822-D98A-4A8C-A794-852463787CBE}" type="slidenum">
              <a:rPr lang="en-US" altLang="en-US" smtClean="0">
                <a:solidFill>
                  <a:prstClr val="black"/>
                </a:solidFill>
              </a:rPr>
              <a:pPr/>
              <a:t>5</a:t>
            </a:fld>
            <a:endParaRPr lang="en-US" altLang="en-US">
              <a:solidFill>
                <a:prstClr val="black"/>
              </a:solidFill>
            </a:endParaRPr>
          </a:p>
        </p:txBody>
      </p:sp>
    </p:spTree>
    <p:extLst>
      <p:ext uri="{BB962C8B-B14F-4D97-AF65-F5344CB8AC3E}">
        <p14:creationId xmlns:p14="http://schemas.microsoft.com/office/powerpoint/2010/main" val="3953205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Object Methods</a:t>
            </a:r>
            <a:r>
              <a:rPr lang="th-TH" dirty="0" smtClean="0"/>
              <a:t> </a:t>
            </a:r>
            <a:r>
              <a:rPr lang="en-US" dirty="0" smtClean="0"/>
              <a:t>(1)</a:t>
            </a:r>
            <a:br>
              <a:rPr lang="en-US" dirty="0" smtClean="0"/>
            </a:br>
            <a:endParaRPr lang="th-TH" dirty="0"/>
          </a:p>
        </p:txBody>
      </p:sp>
      <p:sp>
        <p:nvSpPr>
          <p:cNvPr id="3" name="Content Placeholder 2"/>
          <p:cNvSpPr>
            <a:spLocks noGrp="1"/>
          </p:cNvSpPr>
          <p:nvPr>
            <p:ph idx="1"/>
          </p:nvPr>
        </p:nvSpPr>
        <p:spPr>
          <a:xfrm>
            <a:off x="457200" y="1484784"/>
            <a:ext cx="8229600" cy="4646141"/>
          </a:xfrm>
        </p:spPr>
        <p:txBody>
          <a:bodyPr>
            <a:normAutofit fontScale="92500" lnSpcReduction="20000"/>
          </a:bodyPr>
          <a:lstStyle/>
          <a:p>
            <a:r>
              <a:rPr lang="en-US" b="1" dirty="0" smtClean="0">
                <a:solidFill>
                  <a:srgbClr val="0000CC"/>
                </a:solidFill>
              </a:rPr>
              <a:t>alert</a:t>
            </a:r>
            <a:r>
              <a:rPr lang="en-US" dirty="0" smtClean="0"/>
              <a:t>(): </a:t>
            </a:r>
            <a:r>
              <a:rPr lang="th-TH" dirty="0" smtClean="0"/>
              <a:t>แสดงหน้าต่าง </a:t>
            </a:r>
            <a:r>
              <a:rPr lang="en-US" dirty="0" smtClean="0"/>
              <a:t>alert box </a:t>
            </a:r>
            <a:r>
              <a:rPr lang="th-TH" dirty="0" smtClean="0"/>
              <a:t>ด้วยข้อความพร้อมปุ่ม </a:t>
            </a:r>
            <a:r>
              <a:rPr lang="en-US" dirty="0" smtClean="0"/>
              <a:t>OK</a:t>
            </a:r>
          </a:p>
          <a:p>
            <a:r>
              <a:rPr lang="en-US" b="1" dirty="0" smtClean="0">
                <a:solidFill>
                  <a:srgbClr val="0000CC"/>
                </a:solidFill>
              </a:rPr>
              <a:t>blur</a:t>
            </a:r>
            <a:r>
              <a:rPr lang="en-US" dirty="0" smtClean="0"/>
              <a:t>(): </a:t>
            </a:r>
            <a:r>
              <a:rPr lang="th-TH" dirty="0" smtClean="0"/>
              <a:t>ลบ</a:t>
            </a:r>
            <a:r>
              <a:rPr lang="en-US" dirty="0" smtClean="0"/>
              <a:t> focus </a:t>
            </a:r>
            <a:r>
              <a:rPr lang="th-TH" dirty="0" smtClean="0"/>
              <a:t>จากหน้าต่างปัจจุบัน (</a:t>
            </a:r>
            <a:r>
              <a:rPr lang="en-US" dirty="0" smtClean="0"/>
              <a:t>current window</a:t>
            </a:r>
            <a:r>
              <a:rPr lang="th-TH" dirty="0" smtClean="0"/>
              <a:t>)</a:t>
            </a:r>
            <a:endParaRPr lang="en-US" dirty="0" smtClean="0"/>
          </a:p>
          <a:p>
            <a:r>
              <a:rPr lang="en-US" b="1" dirty="0" err="1" smtClean="0">
                <a:solidFill>
                  <a:srgbClr val="0000CC"/>
                </a:solidFill>
              </a:rPr>
              <a:t>clearInterval</a:t>
            </a:r>
            <a:r>
              <a:rPr lang="en-US" dirty="0" smtClean="0"/>
              <a:t>(): clear timer </a:t>
            </a:r>
            <a:r>
              <a:rPr lang="th-TH" dirty="0" smtClean="0"/>
              <a:t>ที่กำหนดไว้ด้วย </a:t>
            </a:r>
            <a:r>
              <a:rPr lang="en-US" dirty="0" err="1" smtClean="0"/>
              <a:t>setInterval</a:t>
            </a:r>
            <a:r>
              <a:rPr lang="en-US" dirty="0" smtClean="0"/>
              <a:t>()</a:t>
            </a:r>
          </a:p>
          <a:p>
            <a:r>
              <a:rPr lang="en-US" b="1" dirty="0" err="1" smtClean="0">
                <a:solidFill>
                  <a:srgbClr val="0000CC"/>
                </a:solidFill>
              </a:rPr>
              <a:t>clearTimeout</a:t>
            </a:r>
            <a:r>
              <a:rPr lang="en-US" dirty="0" smtClean="0"/>
              <a:t>(): clear timer </a:t>
            </a:r>
            <a:r>
              <a:rPr lang="th-TH" dirty="0" smtClean="0"/>
              <a:t>ที่กำหนดไว้ด้วย </a:t>
            </a:r>
            <a:r>
              <a:rPr lang="en-US" dirty="0" err="1" smtClean="0"/>
              <a:t>setTimeout</a:t>
            </a:r>
            <a:r>
              <a:rPr lang="en-US" dirty="0" smtClean="0"/>
              <a:t>()</a:t>
            </a:r>
          </a:p>
          <a:p>
            <a:r>
              <a:rPr lang="en-US" b="1" dirty="0" smtClean="0">
                <a:solidFill>
                  <a:srgbClr val="0000CC"/>
                </a:solidFill>
              </a:rPr>
              <a:t>close</a:t>
            </a:r>
            <a:r>
              <a:rPr lang="en-US" dirty="0" smtClean="0"/>
              <a:t>(): </a:t>
            </a:r>
            <a:r>
              <a:rPr lang="th-TH" dirty="0" smtClean="0"/>
              <a:t>ปิดหน้าต่างปัจจุบัน</a:t>
            </a:r>
            <a:endParaRPr lang="en-US" dirty="0" smtClean="0"/>
          </a:p>
          <a:p>
            <a:r>
              <a:rPr lang="en-US" b="1" dirty="0" smtClean="0">
                <a:solidFill>
                  <a:srgbClr val="0000CC"/>
                </a:solidFill>
              </a:rPr>
              <a:t>confirm</a:t>
            </a:r>
            <a:r>
              <a:rPr lang="en-US" dirty="0" smtClean="0"/>
              <a:t>(): </a:t>
            </a:r>
            <a:r>
              <a:rPr lang="th-TH" dirty="0" smtClean="0"/>
              <a:t>แสดง</a:t>
            </a:r>
            <a:r>
              <a:rPr lang="en-US" dirty="0" smtClean="0"/>
              <a:t> dialog box </a:t>
            </a:r>
            <a:r>
              <a:rPr lang="th-TH" dirty="0" smtClean="0"/>
              <a:t>ด้วยข้อความและปุ่ม</a:t>
            </a:r>
            <a:r>
              <a:rPr lang="en-US" dirty="0" smtClean="0"/>
              <a:t> OK </a:t>
            </a:r>
            <a:r>
              <a:rPr lang="th-TH" dirty="0" smtClean="0"/>
              <a:t>และ</a:t>
            </a:r>
            <a:r>
              <a:rPr lang="en-US" dirty="0" smtClean="0"/>
              <a:t> Cancel</a:t>
            </a:r>
          </a:p>
          <a:p>
            <a:r>
              <a:rPr lang="en-US" b="1" dirty="0" err="1" smtClean="0">
                <a:solidFill>
                  <a:srgbClr val="0000CC"/>
                </a:solidFill>
              </a:rPr>
              <a:t>createPopup</a:t>
            </a:r>
            <a:r>
              <a:rPr lang="en-US" dirty="0" smtClean="0"/>
              <a:t>(): </a:t>
            </a:r>
            <a:r>
              <a:rPr lang="th-TH" dirty="0" smtClean="0"/>
              <a:t>สร้าง</a:t>
            </a:r>
            <a:r>
              <a:rPr lang="en-US" dirty="0" smtClean="0"/>
              <a:t> pop-up window</a:t>
            </a:r>
            <a:r>
              <a:rPr lang="th-TH" dirty="0" smtClean="0"/>
              <a:t> ใหม่</a:t>
            </a:r>
            <a:endParaRPr lang="en-US" dirty="0" smtClean="0"/>
          </a:p>
          <a:p>
            <a:r>
              <a:rPr lang="en-US" b="1" dirty="0" smtClean="0">
                <a:solidFill>
                  <a:srgbClr val="0000CC"/>
                </a:solidFill>
              </a:rPr>
              <a:t>focus</a:t>
            </a:r>
            <a:r>
              <a:rPr lang="en-US" dirty="0" smtClean="0"/>
              <a:t>(): </a:t>
            </a:r>
            <a:r>
              <a:rPr lang="th-TH" dirty="0" smtClean="0"/>
              <a:t>ให้</a:t>
            </a:r>
            <a:r>
              <a:rPr lang="en-US" dirty="0" smtClean="0"/>
              <a:t> focus </a:t>
            </a:r>
            <a:r>
              <a:rPr lang="th-TH" dirty="0" smtClean="0"/>
              <a:t>กับหน้าต่างปัจจุบัน</a:t>
            </a:r>
            <a:endParaRPr lang="en-US" dirty="0" smtClean="0"/>
          </a:p>
          <a:p>
            <a:r>
              <a:rPr lang="en-US" b="1" dirty="0" err="1" smtClean="0">
                <a:solidFill>
                  <a:srgbClr val="0000CC"/>
                </a:solidFill>
              </a:rPr>
              <a:t>moveBy</a:t>
            </a:r>
            <a:r>
              <a:rPr lang="en-US" dirty="0" smtClean="0"/>
              <a:t>(): </a:t>
            </a:r>
            <a:r>
              <a:rPr lang="th-TH" dirty="0" smtClean="0"/>
              <a:t>เลื่อน</a:t>
            </a:r>
            <a:r>
              <a:rPr lang="en-US" dirty="0" smtClean="0"/>
              <a:t> window </a:t>
            </a:r>
            <a:r>
              <a:rPr lang="th-TH" dirty="0" smtClean="0"/>
              <a:t>สัมพัทธ์กับตำแหน่งปัจจุบัน</a:t>
            </a:r>
            <a:endParaRPr lang="en-US" dirty="0" smtClean="0"/>
          </a:p>
          <a:p>
            <a:r>
              <a:rPr lang="en-US" b="1" dirty="0" err="1" smtClean="0">
                <a:solidFill>
                  <a:srgbClr val="0000CC"/>
                </a:solidFill>
              </a:rPr>
              <a:t>moveTo</a:t>
            </a:r>
            <a:r>
              <a:rPr lang="en-US" dirty="0" smtClean="0"/>
              <a:t>(): </a:t>
            </a:r>
            <a:r>
              <a:rPr lang="th-TH" dirty="0" smtClean="0"/>
              <a:t>เลื่อน </a:t>
            </a:r>
            <a:r>
              <a:rPr lang="en-US" dirty="0" smtClean="0"/>
              <a:t>window </a:t>
            </a:r>
            <a:r>
              <a:rPr lang="th-TH" dirty="0" smtClean="0"/>
              <a:t>ไปยังตำแหน่งที่ระบุ </a:t>
            </a:r>
            <a:endParaRPr lang="en-US" dirty="0" smtClean="0"/>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6</a:t>
            </a:fld>
            <a:endParaRPr lang="en-US" altLang="en-US">
              <a:solidFill>
                <a:prstClr val="black"/>
              </a:solidFill>
            </a:endParaRPr>
          </a:p>
        </p:txBody>
      </p:sp>
      <p:sp>
        <p:nvSpPr>
          <p:cNvPr id="7" name="TextBox 6"/>
          <p:cNvSpPr txBox="1"/>
          <p:nvPr/>
        </p:nvSpPr>
        <p:spPr>
          <a:xfrm>
            <a:off x="4716016" y="404664"/>
            <a:ext cx="2566728" cy="369332"/>
          </a:xfrm>
          <a:prstGeom prst="rect">
            <a:avLst/>
          </a:prstGeom>
          <a:solidFill>
            <a:srgbClr val="FFFFCC"/>
          </a:solidFill>
        </p:spPr>
        <p:txBody>
          <a:bodyPr wrap="none" rtlCol="0">
            <a:spAutoFit/>
          </a:bodyPr>
          <a:lstStyle/>
          <a:p>
            <a:pPr fontAlgn="base">
              <a:spcBef>
                <a:spcPct val="0"/>
              </a:spcBef>
              <a:spcAft>
                <a:spcPct val="0"/>
              </a:spcAft>
            </a:pPr>
            <a:r>
              <a:rPr lang="th-TH" dirty="0">
                <a:solidFill>
                  <a:prstClr val="black"/>
                </a:solidFill>
                <a:latin typeface="Tahoma" pitchFamily="34" charset="0"/>
                <a:ea typeface="Tahoma" pitchFamily="34" charset="0"/>
                <a:cs typeface="Tahoma" pitchFamily="34" charset="0"/>
              </a:rPr>
              <a:t>ละพารามิเตอร์ของเมท็อด</a:t>
            </a:r>
          </a:p>
        </p:txBody>
      </p:sp>
    </p:spTree>
    <p:extLst>
      <p:ext uri="{BB962C8B-B14F-4D97-AF65-F5344CB8AC3E}">
        <p14:creationId xmlns:p14="http://schemas.microsoft.com/office/powerpoint/2010/main" val="3613724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Object Methods (2)</a:t>
            </a:r>
            <a:br>
              <a:rPr lang="en-US" dirty="0" smtClean="0"/>
            </a:br>
            <a:endParaRPr lang="th-TH" dirty="0"/>
          </a:p>
        </p:txBody>
      </p:sp>
      <p:sp>
        <p:nvSpPr>
          <p:cNvPr id="3" name="Content Placeholder 2"/>
          <p:cNvSpPr>
            <a:spLocks noGrp="1"/>
          </p:cNvSpPr>
          <p:nvPr>
            <p:ph idx="1"/>
          </p:nvPr>
        </p:nvSpPr>
        <p:spPr/>
        <p:txBody>
          <a:bodyPr>
            <a:normAutofit fontScale="85000" lnSpcReduction="10000"/>
          </a:bodyPr>
          <a:lstStyle/>
          <a:p>
            <a:r>
              <a:rPr lang="en-US" b="1" dirty="0" smtClean="0">
                <a:solidFill>
                  <a:srgbClr val="0000CC"/>
                </a:solidFill>
              </a:rPr>
              <a:t>open</a:t>
            </a:r>
            <a:r>
              <a:rPr lang="en-US" dirty="0" smtClean="0"/>
              <a:t>(): </a:t>
            </a:r>
            <a:r>
              <a:rPr lang="th-TH" dirty="0" smtClean="0"/>
              <a:t>เปิดหน้าต่าง </a:t>
            </a:r>
            <a:r>
              <a:rPr lang="en-US" dirty="0" smtClean="0"/>
              <a:t>browser </a:t>
            </a:r>
            <a:r>
              <a:rPr lang="th-TH" dirty="0" smtClean="0"/>
              <a:t>อันใหม่</a:t>
            </a:r>
            <a:endParaRPr lang="en-US" dirty="0" smtClean="0"/>
          </a:p>
          <a:p>
            <a:r>
              <a:rPr lang="en-US" b="1" dirty="0" smtClean="0">
                <a:solidFill>
                  <a:srgbClr val="0000CC"/>
                </a:solidFill>
              </a:rPr>
              <a:t>print</a:t>
            </a:r>
            <a:r>
              <a:rPr lang="en-US" dirty="0" smtClean="0"/>
              <a:t>(): </a:t>
            </a:r>
            <a:r>
              <a:rPr lang="th-TH" dirty="0" smtClean="0"/>
              <a:t>สั่งพิมพ์</a:t>
            </a:r>
            <a:r>
              <a:rPr lang="en-US" dirty="0" smtClean="0"/>
              <a:t> content </a:t>
            </a:r>
            <a:r>
              <a:rPr lang="th-TH" dirty="0" smtClean="0"/>
              <a:t>ของหน้าต่างปัจจุบัน </a:t>
            </a:r>
            <a:endParaRPr lang="en-US" dirty="0" smtClean="0"/>
          </a:p>
          <a:p>
            <a:r>
              <a:rPr lang="en-US" b="1" dirty="0" smtClean="0">
                <a:solidFill>
                  <a:srgbClr val="0000CC"/>
                </a:solidFill>
              </a:rPr>
              <a:t>prompt</a:t>
            </a:r>
            <a:r>
              <a:rPr lang="en-US" dirty="0" smtClean="0"/>
              <a:t>(): </a:t>
            </a:r>
            <a:r>
              <a:rPr lang="th-TH" dirty="0" smtClean="0"/>
              <a:t>แสดง</a:t>
            </a:r>
            <a:r>
              <a:rPr lang="en-US" dirty="0" smtClean="0"/>
              <a:t> dialog box</a:t>
            </a:r>
            <a:r>
              <a:rPr lang="th-TH" dirty="0" smtClean="0"/>
              <a:t> เพื่อรับข้อความ </a:t>
            </a:r>
            <a:r>
              <a:rPr lang="en-US" dirty="0" smtClean="0"/>
              <a:t>input</a:t>
            </a:r>
          </a:p>
          <a:p>
            <a:r>
              <a:rPr lang="en-US" b="1" dirty="0" err="1" smtClean="0">
                <a:solidFill>
                  <a:srgbClr val="0000CC"/>
                </a:solidFill>
              </a:rPr>
              <a:t>resizeBy</a:t>
            </a:r>
            <a:r>
              <a:rPr lang="en-US" dirty="0" smtClean="0"/>
              <a:t>(): </a:t>
            </a:r>
            <a:r>
              <a:rPr lang="th-TH" dirty="0" smtClean="0"/>
              <a:t>เปลี่ยนขนาดหน้าต่างไปอีกเท่ากับที่ระบุ  </a:t>
            </a:r>
            <a:endParaRPr lang="en-US" dirty="0" smtClean="0"/>
          </a:p>
          <a:p>
            <a:r>
              <a:rPr lang="en-US" b="1" dirty="0" err="1" smtClean="0">
                <a:solidFill>
                  <a:srgbClr val="0000CC"/>
                </a:solidFill>
              </a:rPr>
              <a:t>resizeTo</a:t>
            </a:r>
            <a:r>
              <a:rPr lang="en-US" dirty="0" smtClean="0"/>
              <a:t>(): </a:t>
            </a:r>
            <a:r>
              <a:rPr lang="th-TH" dirty="0" smtClean="0"/>
              <a:t>เปลี่ยนขนาดหน้าต่างให้เท่ากับที่ระบุ </a:t>
            </a:r>
          </a:p>
          <a:p>
            <a:pPr lvl="1"/>
            <a:r>
              <a:rPr lang="en-US" sz="1600" dirty="0" err="1" smtClean="0">
                <a:latin typeface="Courier New" pitchFamily="49" charset="0"/>
                <a:cs typeface="Courier New" pitchFamily="49" charset="0"/>
              </a:rPr>
              <a:t>window.resizeTo</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screen.availWidth</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screen.availHeight</a:t>
            </a:r>
            <a:r>
              <a:rPr lang="en-US" sz="1600" dirty="0" smtClean="0">
                <a:latin typeface="Courier New" pitchFamily="49" charset="0"/>
                <a:cs typeface="Courier New" pitchFamily="49" charset="0"/>
              </a:rPr>
              <a:t>); </a:t>
            </a:r>
            <a:r>
              <a:rPr lang="en-US" dirty="0" smtClean="0"/>
              <a:t>// </a:t>
            </a:r>
            <a:r>
              <a:rPr lang="th-TH" dirty="0" smtClean="0"/>
              <a:t>ขยายเต็มจอ</a:t>
            </a:r>
            <a:endParaRPr lang="en-US" dirty="0" smtClean="0"/>
          </a:p>
          <a:p>
            <a:r>
              <a:rPr lang="en-US" b="1" dirty="0" err="1" smtClean="0">
                <a:solidFill>
                  <a:srgbClr val="0000CC"/>
                </a:solidFill>
              </a:rPr>
              <a:t>scrollBy</a:t>
            </a:r>
            <a:r>
              <a:rPr lang="en-US" dirty="0" smtClean="0"/>
              <a:t>(): scrolls </a:t>
            </a:r>
            <a:r>
              <a:rPr lang="th-TH" dirty="0" smtClean="0"/>
              <a:t>เนื้อหาไปอีกเท่ากับ </a:t>
            </a:r>
            <a:r>
              <a:rPr lang="en-US" dirty="0" smtClean="0"/>
              <a:t>pixels </a:t>
            </a:r>
            <a:r>
              <a:rPr lang="th-TH" dirty="0" smtClean="0"/>
              <a:t>ที่ระบุ  </a:t>
            </a:r>
            <a:endParaRPr lang="en-US" dirty="0" smtClean="0"/>
          </a:p>
          <a:p>
            <a:r>
              <a:rPr lang="en-US" b="1" dirty="0" err="1" smtClean="0">
                <a:solidFill>
                  <a:srgbClr val="0000CC"/>
                </a:solidFill>
              </a:rPr>
              <a:t>scrollTo</a:t>
            </a:r>
            <a:r>
              <a:rPr lang="en-US" dirty="0" smtClean="0"/>
              <a:t>(): scrolls </a:t>
            </a:r>
            <a:r>
              <a:rPr lang="th-TH" dirty="0" smtClean="0"/>
              <a:t>เนื้อหาไปที่พิกัดที่ระบุ</a:t>
            </a:r>
            <a:endParaRPr lang="en-US" dirty="0" smtClean="0"/>
          </a:p>
          <a:p>
            <a:r>
              <a:rPr lang="en-US" b="1" dirty="0" err="1" smtClean="0">
                <a:solidFill>
                  <a:srgbClr val="0000CC"/>
                </a:solidFill>
              </a:rPr>
              <a:t>setInterval</a:t>
            </a:r>
            <a:r>
              <a:rPr lang="en-US" dirty="0" smtClean="0"/>
              <a:t>(): </a:t>
            </a:r>
            <a:r>
              <a:rPr lang="th-TH" dirty="0" smtClean="0"/>
              <a:t>ทำฟังก์ชันหรือนิพจน์ วนทำซ้ำทุกช่วงเวลาที่กำหนด </a:t>
            </a:r>
            <a:r>
              <a:rPr lang="en-US" dirty="0" smtClean="0"/>
              <a:t>(</a:t>
            </a:r>
            <a:r>
              <a:rPr lang="th-TH" dirty="0" smtClean="0"/>
              <a:t>หน่วย </a:t>
            </a:r>
            <a:r>
              <a:rPr lang="en-US" dirty="0" smtClean="0"/>
              <a:t>msec.)</a:t>
            </a:r>
          </a:p>
          <a:p>
            <a:r>
              <a:rPr lang="en-US" b="1" dirty="0" err="1" smtClean="0">
                <a:solidFill>
                  <a:srgbClr val="0000CC"/>
                </a:solidFill>
              </a:rPr>
              <a:t>setTimeout</a:t>
            </a:r>
            <a:r>
              <a:rPr lang="en-US" dirty="0" smtClean="0"/>
              <a:t>(): </a:t>
            </a:r>
            <a:r>
              <a:rPr lang="th-TH" dirty="0" smtClean="0"/>
              <a:t>คล้าย </a:t>
            </a:r>
            <a:r>
              <a:rPr lang="en-US" dirty="0" err="1" smtClean="0"/>
              <a:t>setInterval</a:t>
            </a:r>
            <a:r>
              <a:rPr lang="en-US" dirty="0" smtClean="0"/>
              <a:t> </a:t>
            </a:r>
            <a:r>
              <a:rPr lang="th-TH" dirty="0" smtClean="0"/>
              <a:t>แต่ทำครั้งเดียว</a:t>
            </a:r>
          </a:p>
          <a:p>
            <a:endParaRPr lang="th-TH" dirty="0"/>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7</a:t>
            </a:fld>
            <a:endParaRPr lang="en-US" altLang="en-US">
              <a:solidFill>
                <a:prstClr val="black"/>
              </a:solidFill>
            </a:endParaRPr>
          </a:p>
        </p:txBody>
      </p:sp>
      <p:sp>
        <p:nvSpPr>
          <p:cNvPr id="7" name="TextBox 6"/>
          <p:cNvSpPr txBox="1"/>
          <p:nvPr/>
        </p:nvSpPr>
        <p:spPr>
          <a:xfrm>
            <a:off x="4716016" y="404664"/>
            <a:ext cx="2566728" cy="369332"/>
          </a:xfrm>
          <a:prstGeom prst="rect">
            <a:avLst/>
          </a:prstGeom>
          <a:solidFill>
            <a:srgbClr val="FFFFCC"/>
          </a:solidFill>
        </p:spPr>
        <p:txBody>
          <a:bodyPr wrap="none" rtlCol="0">
            <a:spAutoFit/>
          </a:bodyPr>
          <a:lstStyle/>
          <a:p>
            <a:pPr fontAlgn="base">
              <a:spcBef>
                <a:spcPct val="0"/>
              </a:spcBef>
              <a:spcAft>
                <a:spcPct val="0"/>
              </a:spcAft>
            </a:pPr>
            <a:r>
              <a:rPr lang="th-TH" dirty="0">
                <a:solidFill>
                  <a:prstClr val="black"/>
                </a:solidFill>
                <a:latin typeface="Tahoma" pitchFamily="34" charset="0"/>
                <a:ea typeface="Tahoma" pitchFamily="34" charset="0"/>
                <a:cs typeface="Tahoma" pitchFamily="34" charset="0"/>
              </a:rPr>
              <a:t>ละพารามิเตอร์ของเมท็อด</a:t>
            </a:r>
          </a:p>
        </p:txBody>
      </p:sp>
    </p:spTree>
    <p:extLst>
      <p:ext uri="{BB962C8B-B14F-4D97-AF65-F5344CB8AC3E}">
        <p14:creationId xmlns:p14="http://schemas.microsoft.com/office/powerpoint/2010/main" val="2126443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ตัวอย่าง </a:t>
            </a:r>
            <a:r>
              <a:rPr lang="en-US" dirty="0" smtClean="0"/>
              <a:t>JavaScript: window</a:t>
            </a:r>
            <a:endParaRPr lang="th-TH" dirty="0"/>
          </a:p>
        </p:txBody>
      </p:sp>
      <p:sp>
        <p:nvSpPr>
          <p:cNvPr id="3" name="Content Placeholder 2"/>
          <p:cNvSpPr>
            <a:spLocks noGrp="1"/>
          </p:cNvSpPr>
          <p:nvPr>
            <p:ph idx="1"/>
          </p:nvPr>
        </p:nvSpPr>
        <p:spPr/>
        <p:txBody>
          <a:bodyPr>
            <a:noAutofit/>
          </a:bodyPr>
          <a:lstStyle/>
          <a:p>
            <a:pPr>
              <a:buNone/>
            </a:pPr>
            <a:r>
              <a:rPr lang="en-US" sz="1800" dirty="0">
                <a:latin typeface="Consolas" panose="020B0609020204030204" pitchFamily="49" charset="0"/>
                <a:cs typeface="Courier New" pitchFamily="49" charset="0"/>
              </a:rPr>
              <a:t>&lt;a </a:t>
            </a:r>
            <a:r>
              <a:rPr lang="en-US" sz="1800" dirty="0" err="1">
                <a:latin typeface="Consolas" panose="020B0609020204030204" pitchFamily="49" charset="0"/>
                <a:cs typeface="Courier New" pitchFamily="49" charset="0"/>
              </a:rPr>
              <a:t>href</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onclick</a:t>
            </a:r>
            <a:r>
              <a:rPr lang="en-US" sz="1800" dirty="0" smtClean="0">
                <a:latin typeface="Consolas" panose="020B0609020204030204" pitchFamily="49" charset="0"/>
                <a:cs typeface="Courier New" pitchFamily="49" charset="0"/>
              </a:rPr>
              <a:t>='</a:t>
            </a:r>
            <a:r>
              <a:rPr lang="en-US" sz="1800" dirty="0" err="1" smtClean="0">
                <a:latin typeface="Consolas" panose="020B0609020204030204" pitchFamily="49" charset="0"/>
                <a:cs typeface="Courier New" pitchFamily="49" charset="0"/>
              </a:rPr>
              <a:t>centerOpen</a:t>
            </a:r>
            <a:r>
              <a:rPr lang="en-US" sz="1800" dirty="0" smtClean="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about:blank</a:t>
            </a:r>
            <a:r>
              <a:rPr lang="en-US" sz="1800" dirty="0">
                <a:latin typeface="Consolas" panose="020B0609020204030204" pitchFamily="49" charset="0"/>
                <a:cs typeface="Courier New" pitchFamily="49" charset="0"/>
              </a:rPr>
              <a:t>", 400,400)'&gt;click to open new window&lt;/a</a:t>
            </a:r>
            <a:r>
              <a:rPr lang="en-US" sz="1800" dirty="0" smtClean="0">
                <a:latin typeface="Consolas" panose="020B0609020204030204" pitchFamily="49" charset="0"/>
                <a:cs typeface="Courier New" pitchFamily="49" charset="0"/>
              </a:rPr>
              <a:t>&gt;</a:t>
            </a:r>
          </a:p>
          <a:p>
            <a:pPr>
              <a:buNone/>
            </a:pPr>
            <a:endParaRPr lang="en-US" sz="1800" dirty="0" smtClean="0">
              <a:latin typeface="Consolas" panose="020B0609020204030204" pitchFamily="49" charset="0"/>
              <a:cs typeface="Courier New" pitchFamily="49" charset="0"/>
            </a:endParaRPr>
          </a:p>
          <a:p>
            <a:pPr>
              <a:buNone/>
            </a:pPr>
            <a:r>
              <a:rPr lang="en-US" sz="1800" dirty="0" smtClean="0">
                <a:latin typeface="Consolas" panose="020B0609020204030204" pitchFamily="49" charset="0"/>
                <a:cs typeface="Courier New" pitchFamily="49" charset="0"/>
              </a:rPr>
              <a:t>function </a:t>
            </a:r>
            <a:r>
              <a:rPr lang="en-US" sz="1800" dirty="0" err="1">
                <a:latin typeface="Consolas" panose="020B0609020204030204" pitchFamily="49" charset="0"/>
                <a:cs typeface="Courier New" pitchFamily="49" charset="0"/>
              </a:rPr>
              <a:t>centerOpen</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url</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winWidth</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winHeight</a:t>
            </a:r>
            <a:r>
              <a:rPr lang="en-US" sz="1800" dirty="0">
                <a:latin typeface="Consolas" panose="020B0609020204030204" pitchFamily="49" charset="0"/>
                <a:cs typeface="Courier New" pitchFamily="49" charset="0"/>
              </a:rPr>
              <a:t>) {</a:t>
            </a:r>
          </a:p>
          <a:p>
            <a:pPr>
              <a:buNone/>
            </a:pP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var</a:t>
            </a:r>
            <a:r>
              <a:rPr lang="en-US" sz="1800" dirty="0">
                <a:latin typeface="Consolas" panose="020B0609020204030204" pitchFamily="49" charset="0"/>
                <a:cs typeface="Courier New" pitchFamily="49" charset="0"/>
              </a:rPr>
              <a:t> features = "</a:t>
            </a:r>
            <a:r>
              <a:rPr lang="en-US" sz="1800" dirty="0" err="1">
                <a:latin typeface="Consolas" panose="020B0609020204030204" pitchFamily="49" charset="0"/>
                <a:cs typeface="Courier New" pitchFamily="49" charset="0"/>
              </a:rPr>
              <a:t>menubar</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yes,resizable</a:t>
            </a:r>
            <a:r>
              <a:rPr lang="en-US" sz="1800" dirty="0">
                <a:latin typeface="Consolas" panose="020B0609020204030204" pitchFamily="49" charset="0"/>
                <a:cs typeface="Courier New" pitchFamily="49" charset="0"/>
              </a:rPr>
              <a:t>=yes</a:t>
            </a:r>
            <a:r>
              <a:rPr lang="en-US" sz="1800" dirty="0" smtClean="0">
                <a:latin typeface="Consolas" panose="020B0609020204030204" pitchFamily="49" charset="0"/>
                <a:cs typeface="Courier New" pitchFamily="49" charset="0"/>
              </a:rPr>
              <a:t>,\</a:t>
            </a:r>
          </a:p>
          <a:p>
            <a:pPr>
              <a:buNone/>
            </a:pPr>
            <a:r>
              <a:rPr lang="en-US" sz="1800" dirty="0" smtClean="0">
                <a:latin typeface="Consolas" panose="020B0609020204030204" pitchFamily="49" charset="0"/>
                <a:cs typeface="Courier New" pitchFamily="49" charset="0"/>
              </a:rPr>
              <a:t>scrollbars=</a:t>
            </a:r>
            <a:r>
              <a:rPr lang="en-US" sz="1800" dirty="0" err="1" smtClean="0">
                <a:latin typeface="Consolas" panose="020B0609020204030204" pitchFamily="49" charset="0"/>
                <a:cs typeface="Courier New" pitchFamily="49" charset="0"/>
              </a:rPr>
              <a:t>yes,status</a:t>
            </a:r>
            <a:r>
              <a:rPr lang="en-US" sz="1800" dirty="0" smtClean="0">
                <a:latin typeface="Consolas" panose="020B0609020204030204" pitchFamily="49" charset="0"/>
                <a:cs typeface="Courier New" pitchFamily="49" charset="0"/>
              </a:rPr>
              <a:t>=yes</a:t>
            </a:r>
            <a:r>
              <a:rPr lang="en-US" sz="1800" dirty="0">
                <a:latin typeface="Consolas" panose="020B0609020204030204" pitchFamily="49" charset="0"/>
                <a:cs typeface="Courier New" pitchFamily="49" charset="0"/>
              </a:rPr>
              <a:t>";</a:t>
            </a:r>
          </a:p>
          <a:p>
            <a:pPr>
              <a:buNone/>
            </a:pP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var</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centerwin</a:t>
            </a:r>
            <a:r>
              <a:rPr lang="en-US" sz="1800" dirty="0">
                <a:latin typeface="Consolas" panose="020B0609020204030204" pitchFamily="49" charset="0"/>
                <a:cs typeface="Courier New" pitchFamily="49" charset="0"/>
              </a:rPr>
              <a:t> = </a:t>
            </a:r>
            <a:r>
              <a:rPr lang="en-US" sz="1800" dirty="0" err="1">
                <a:latin typeface="Consolas" panose="020B0609020204030204" pitchFamily="49" charset="0"/>
                <a:cs typeface="Courier New" pitchFamily="49" charset="0"/>
              </a:rPr>
              <a:t>window.open</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url</a:t>
            </a:r>
            <a:r>
              <a:rPr lang="en-US" sz="1800" dirty="0">
                <a:latin typeface="Consolas" panose="020B0609020204030204" pitchFamily="49" charset="0"/>
                <a:cs typeface="Courier New" pitchFamily="49" charset="0"/>
              </a:rPr>
              <a:t>,"_</a:t>
            </a:r>
            <a:r>
              <a:rPr lang="en-US" sz="1800" dirty="0" err="1">
                <a:latin typeface="Consolas" panose="020B0609020204030204" pitchFamily="49" charset="0"/>
                <a:cs typeface="Courier New" pitchFamily="49" charset="0"/>
              </a:rPr>
              <a:t>blank",features</a:t>
            </a:r>
            <a:r>
              <a:rPr lang="en-US" sz="1800" dirty="0">
                <a:latin typeface="Consolas" panose="020B0609020204030204" pitchFamily="49" charset="0"/>
                <a:cs typeface="Courier New" pitchFamily="49" charset="0"/>
              </a:rPr>
              <a:t>);</a:t>
            </a:r>
          </a:p>
          <a:p>
            <a:pPr>
              <a:buNone/>
            </a:pP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centerwin.resizeTo</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winWidth</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winHeight</a:t>
            </a:r>
            <a:r>
              <a:rPr lang="en-US" sz="1800" dirty="0">
                <a:latin typeface="Consolas" panose="020B0609020204030204" pitchFamily="49" charset="0"/>
                <a:cs typeface="Courier New" pitchFamily="49" charset="0"/>
              </a:rPr>
              <a:t>);</a:t>
            </a:r>
          </a:p>
          <a:p>
            <a:pPr>
              <a:buNone/>
            </a:pP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centerwin.moveTo</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screen.width-winWidth</a:t>
            </a:r>
            <a:r>
              <a:rPr lang="en-US" sz="1800" dirty="0">
                <a:latin typeface="Consolas" panose="020B0609020204030204" pitchFamily="49" charset="0"/>
                <a:cs typeface="Courier New" pitchFamily="49" charset="0"/>
              </a:rPr>
              <a:t>)/2,</a:t>
            </a:r>
          </a:p>
          <a:p>
            <a:pPr>
              <a:buNone/>
            </a:pP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screen.height-winHeight</a:t>
            </a:r>
            <a:r>
              <a:rPr lang="en-US" sz="1800" dirty="0">
                <a:latin typeface="Consolas" panose="020B0609020204030204" pitchFamily="49" charset="0"/>
                <a:cs typeface="Courier New" pitchFamily="49" charset="0"/>
              </a:rPr>
              <a:t>)/2);</a:t>
            </a:r>
          </a:p>
          <a:p>
            <a:pPr>
              <a:buNone/>
            </a:pPr>
            <a:r>
              <a:rPr lang="en-US" sz="1800" dirty="0">
                <a:latin typeface="Consolas" panose="020B0609020204030204" pitchFamily="49" charset="0"/>
                <a:cs typeface="Courier New" pitchFamily="49" charset="0"/>
              </a:rPr>
              <a:t>          //center window on user's screen</a:t>
            </a:r>
          </a:p>
          <a:p>
            <a:pPr>
              <a:buNone/>
            </a:pPr>
            <a:r>
              <a:rPr lang="en-US" sz="1800" dirty="0">
                <a:latin typeface="Consolas" panose="020B0609020204030204" pitchFamily="49" charset="0"/>
                <a:cs typeface="Courier New" pitchFamily="49" charset="0"/>
              </a:rPr>
              <a:t>}</a:t>
            </a:r>
          </a:p>
          <a:p>
            <a:pPr>
              <a:buNone/>
            </a:pPr>
            <a:endParaRPr lang="en-US" sz="1800" dirty="0" smtClean="0">
              <a:latin typeface="Courier New" pitchFamily="49" charset="0"/>
              <a:cs typeface="Courier New" pitchFamily="49" charset="0"/>
            </a:endParaRPr>
          </a:p>
          <a:p>
            <a:pPr>
              <a:buNone/>
            </a:pPr>
            <a:endParaRPr lang="en-US" sz="1800" dirty="0" smtClean="0">
              <a:latin typeface="Courier New" pitchFamily="49" charset="0"/>
              <a:cs typeface="Courier New" pitchFamily="49" charset="0"/>
            </a:endParaRPr>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8</a:t>
            </a:fld>
            <a:endParaRPr lang="en-US" altLang="en-US">
              <a:solidFill>
                <a:prstClr val="black"/>
              </a:solidFill>
            </a:endParaRPr>
          </a:p>
        </p:txBody>
      </p:sp>
      <p:sp>
        <p:nvSpPr>
          <p:cNvPr id="7" name="Rectangle 6"/>
          <p:cNvSpPr/>
          <p:nvPr/>
        </p:nvSpPr>
        <p:spPr>
          <a:xfrm>
            <a:off x="4644008" y="332656"/>
            <a:ext cx="4499992" cy="1169551"/>
          </a:xfrm>
          <a:prstGeom prst="rect">
            <a:avLst/>
          </a:prstGeom>
          <a:solidFill>
            <a:srgbClr val="FFFFCC"/>
          </a:solidFill>
        </p:spPr>
        <p:txBody>
          <a:bodyPr wrap="square">
            <a:spAutoFit/>
          </a:bodyPr>
          <a:lstStyle/>
          <a:p>
            <a:pPr fontAlgn="base">
              <a:spcBef>
                <a:spcPct val="0"/>
              </a:spcBef>
              <a:spcAft>
                <a:spcPct val="0"/>
              </a:spcAft>
            </a:pPr>
            <a:r>
              <a:rPr lang="en-US" sz="1400" dirty="0">
                <a:solidFill>
                  <a:prstClr val="black"/>
                </a:solidFill>
                <a:latin typeface="Courier New" pitchFamily="49" charset="0"/>
                <a:cs typeface="Courier New" pitchFamily="49" charset="0"/>
              </a:rPr>
              <a:t>open(URL, [</a:t>
            </a:r>
            <a:r>
              <a:rPr lang="en-US" sz="1400" i="1" dirty="0">
                <a:solidFill>
                  <a:prstClr val="black"/>
                </a:solidFill>
                <a:latin typeface="Courier New" pitchFamily="49" charset="0"/>
                <a:cs typeface="Courier New" pitchFamily="49" charset="0"/>
              </a:rPr>
              <a:t>name</a:t>
            </a:r>
            <a:r>
              <a:rPr lang="en-US" sz="1400" dirty="0">
                <a:solidFill>
                  <a:prstClr val="black"/>
                </a:solidFill>
                <a:latin typeface="Courier New" pitchFamily="49" charset="0"/>
                <a:cs typeface="Courier New" pitchFamily="49" charset="0"/>
              </a:rPr>
              <a:t>], [</a:t>
            </a:r>
            <a:r>
              <a:rPr lang="en-US" sz="1400" i="1" dirty="0">
                <a:solidFill>
                  <a:prstClr val="black"/>
                </a:solidFill>
                <a:latin typeface="Courier New" pitchFamily="49" charset="0"/>
                <a:cs typeface="Courier New" pitchFamily="49" charset="0"/>
              </a:rPr>
              <a:t>features</a:t>
            </a:r>
            <a:r>
              <a:rPr lang="en-US" sz="1400" dirty="0">
                <a:solidFill>
                  <a:prstClr val="black"/>
                </a:solidFill>
                <a:latin typeface="Courier New" pitchFamily="49" charset="0"/>
                <a:cs typeface="Courier New" pitchFamily="49" charset="0"/>
              </a:rPr>
              <a:t>], [</a:t>
            </a:r>
            <a:r>
              <a:rPr lang="en-US" sz="1400" i="1" dirty="0">
                <a:solidFill>
                  <a:prstClr val="black"/>
                </a:solidFill>
                <a:latin typeface="Courier New" pitchFamily="49" charset="0"/>
                <a:cs typeface="Courier New" pitchFamily="49" charset="0"/>
              </a:rPr>
              <a:t>replace</a:t>
            </a:r>
            <a:r>
              <a:rPr lang="en-US" sz="1400" dirty="0">
                <a:solidFill>
                  <a:prstClr val="black"/>
                </a:solidFill>
                <a:latin typeface="Courier New" pitchFamily="49" charset="0"/>
                <a:cs typeface="Courier New" pitchFamily="49" charset="0"/>
              </a:rPr>
              <a:t>])</a:t>
            </a:r>
          </a:p>
          <a:p>
            <a:pPr fontAlgn="base">
              <a:spcBef>
                <a:spcPct val="0"/>
              </a:spcBef>
              <a:spcAft>
                <a:spcPct val="0"/>
              </a:spcAft>
            </a:pPr>
            <a:r>
              <a:rPr lang="en-US" sz="1400" i="1" dirty="0">
                <a:solidFill>
                  <a:prstClr val="black"/>
                </a:solidFill>
                <a:latin typeface="Tahoma" pitchFamily="34" charset="0"/>
                <a:ea typeface="Tahoma" pitchFamily="34" charset="0"/>
                <a:cs typeface="Tahoma" pitchFamily="34" charset="0"/>
              </a:rPr>
              <a:t>name</a:t>
            </a:r>
            <a:r>
              <a:rPr lang="en-US" sz="1400" dirty="0">
                <a:solidFill>
                  <a:prstClr val="black"/>
                </a:solidFill>
                <a:latin typeface="Tahoma" pitchFamily="34" charset="0"/>
                <a:ea typeface="Tahoma" pitchFamily="34" charset="0"/>
                <a:cs typeface="Tahoma" pitchFamily="34" charset="0"/>
              </a:rPr>
              <a:t>:  </a:t>
            </a:r>
            <a:r>
              <a:rPr lang="th-TH" sz="1400" dirty="0">
                <a:solidFill>
                  <a:prstClr val="black"/>
                </a:solidFill>
                <a:latin typeface="Tahoma" pitchFamily="34" charset="0"/>
                <a:ea typeface="Tahoma" pitchFamily="34" charset="0"/>
                <a:cs typeface="Tahoma" pitchFamily="34" charset="0"/>
              </a:rPr>
              <a:t>ระบุชื่อให้กับ</a:t>
            </a:r>
            <a:r>
              <a:rPr lang="en-US" sz="1400" dirty="0">
                <a:solidFill>
                  <a:prstClr val="black"/>
                </a:solidFill>
                <a:latin typeface="Tahoma" pitchFamily="34" charset="0"/>
                <a:ea typeface="Tahoma" pitchFamily="34" charset="0"/>
                <a:cs typeface="Tahoma" pitchFamily="34" charset="0"/>
              </a:rPr>
              <a:t> target attribute </a:t>
            </a:r>
            <a:r>
              <a:rPr lang="th-TH" sz="1400" dirty="0">
                <a:solidFill>
                  <a:prstClr val="black"/>
                </a:solidFill>
                <a:latin typeface="Tahoma" pitchFamily="34" charset="0"/>
                <a:ea typeface="Tahoma" pitchFamily="34" charset="0"/>
                <a:cs typeface="Tahoma" pitchFamily="34" charset="0"/>
              </a:rPr>
              <a:t>ของ  </a:t>
            </a:r>
            <a:r>
              <a:rPr lang="en-US" sz="1400" dirty="0">
                <a:solidFill>
                  <a:prstClr val="black"/>
                </a:solidFill>
                <a:latin typeface="Tahoma" pitchFamily="34" charset="0"/>
                <a:ea typeface="Tahoma" pitchFamily="34" charset="0"/>
                <a:cs typeface="Tahoma" pitchFamily="34" charset="0"/>
              </a:rPr>
              <a:t> &lt;a&gt; tag</a:t>
            </a:r>
            <a:endParaRPr lang="th-TH" sz="1400" dirty="0">
              <a:solidFill>
                <a:prstClr val="black"/>
              </a:solidFill>
              <a:latin typeface="Tahoma" pitchFamily="34" charset="0"/>
              <a:ea typeface="Tahoma" pitchFamily="34" charset="0"/>
              <a:cs typeface="Tahoma" pitchFamily="34" charset="0"/>
            </a:endParaRPr>
          </a:p>
          <a:p>
            <a:pPr fontAlgn="base">
              <a:spcBef>
                <a:spcPct val="0"/>
              </a:spcBef>
              <a:spcAft>
                <a:spcPct val="0"/>
              </a:spcAft>
            </a:pPr>
            <a:r>
              <a:rPr lang="en-US" sz="1400" i="1" dirty="0">
                <a:solidFill>
                  <a:prstClr val="black"/>
                </a:solidFill>
                <a:latin typeface="Tahoma" pitchFamily="34" charset="0"/>
                <a:ea typeface="Tahoma" pitchFamily="34" charset="0"/>
                <a:cs typeface="Tahoma" pitchFamily="34" charset="0"/>
              </a:rPr>
              <a:t>features</a:t>
            </a:r>
            <a:r>
              <a:rPr lang="en-US" sz="1400" dirty="0">
                <a:solidFill>
                  <a:prstClr val="black"/>
                </a:solidFill>
                <a:latin typeface="Tahoma" pitchFamily="34" charset="0"/>
                <a:ea typeface="Tahoma" pitchFamily="34" charset="0"/>
                <a:cs typeface="Tahoma" pitchFamily="34" charset="0"/>
              </a:rPr>
              <a:t>: </a:t>
            </a:r>
            <a:r>
              <a:rPr lang="th-TH" sz="1400" dirty="0">
                <a:solidFill>
                  <a:prstClr val="black"/>
                </a:solidFill>
                <a:latin typeface="Tahoma" pitchFamily="34" charset="0"/>
                <a:ea typeface="Tahoma" pitchFamily="34" charset="0"/>
                <a:cs typeface="Tahoma" pitchFamily="34" charset="0"/>
              </a:rPr>
              <a:t>ให้แสดง</a:t>
            </a:r>
            <a:r>
              <a:rPr lang="en-US" sz="1400" dirty="0">
                <a:solidFill>
                  <a:prstClr val="black"/>
                </a:solidFill>
                <a:latin typeface="Tahoma" pitchFamily="34" charset="0"/>
                <a:ea typeface="Tahoma" pitchFamily="34" charset="0"/>
                <a:cs typeface="Tahoma" pitchFamily="34" charset="0"/>
              </a:rPr>
              <a:t>/</a:t>
            </a:r>
            <a:r>
              <a:rPr lang="th-TH" sz="1400" dirty="0">
                <a:solidFill>
                  <a:prstClr val="black"/>
                </a:solidFill>
                <a:latin typeface="Tahoma" pitchFamily="34" charset="0"/>
                <a:ea typeface="Tahoma" pitchFamily="34" charset="0"/>
                <a:cs typeface="Tahoma" pitchFamily="34" charset="0"/>
              </a:rPr>
              <a:t>ซ่อน ส่วนของ </a:t>
            </a:r>
            <a:r>
              <a:rPr lang="en-US" sz="1400" dirty="0">
                <a:solidFill>
                  <a:prstClr val="black"/>
                </a:solidFill>
                <a:latin typeface="Tahoma" pitchFamily="34" charset="0"/>
                <a:ea typeface="Tahoma" pitchFamily="34" charset="0"/>
                <a:cs typeface="Tahoma" pitchFamily="34" charset="0"/>
              </a:rPr>
              <a:t>window interface</a:t>
            </a:r>
            <a:endParaRPr lang="th-TH" sz="1400" dirty="0">
              <a:solidFill>
                <a:prstClr val="black"/>
              </a:solidFill>
              <a:latin typeface="Tahoma" pitchFamily="34" charset="0"/>
              <a:ea typeface="Tahoma" pitchFamily="34" charset="0"/>
              <a:cs typeface="Tahoma" pitchFamily="34" charset="0"/>
            </a:endParaRPr>
          </a:p>
          <a:p>
            <a:pPr fontAlgn="base">
              <a:spcBef>
                <a:spcPct val="0"/>
              </a:spcBef>
              <a:spcAft>
                <a:spcPct val="0"/>
              </a:spcAft>
            </a:pPr>
            <a:r>
              <a:rPr lang="en-US" sz="1400" i="1" dirty="0">
                <a:solidFill>
                  <a:prstClr val="black"/>
                </a:solidFill>
                <a:latin typeface="Tahoma" pitchFamily="34" charset="0"/>
                <a:ea typeface="Tahoma" pitchFamily="34" charset="0"/>
                <a:cs typeface="Tahoma" pitchFamily="34" charset="0"/>
              </a:rPr>
              <a:t>replace</a:t>
            </a:r>
            <a:r>
              <a:rPr lang="en-US" sz="1400" dirty="0">
                <a:solidFill>
                  <a:prstClr val="black"/>
                </a:solidFill>
                <a:latin typeface="Tahoma" pitchFamily="34" charset="0"/>
                <a:ea typeface="Tahoma" pitchFamily="34" charset="0"/>
                <a:cs typeface="Tahoma" pitchFamily="34" charset="0"/>
              </a:rPr>
              <a:t>:  </a:t>
            </a:r>
            <a:r>
              <a:rPr lang="th-TH" sz="1400" dirty="0">
                <a:solidFill>
                  <a:prstClr val="black"/>
                </a:solidFill>
                <a:latin typeface="Tahoma" pitchFamily="34" charset="0"/>
                <a:ea typeface="Tahoma" pitchFamily="34" charset="0"/>
                <a:cs typeface="Tahoma" pitchFamily="34" charset="0"/>
              </a:rPr>
              <a:t>เป็น </a:t>
            </a:r>
            <a:r>
              <a:rPr lang="en-US" sz="1400" dirty="0">
                <a:solidFill>
                  <a:prstClr val="black"/>
                </a:solidFill>
                <a:latin typeface="Tahoma" pitchFamily="34" charset="0"/>
                <a:ea typeface="Tahoma" pitchFamily="34" charset="0"/>
                <a:cs typeface="Tahoma" pitchFamily="34" charset="0"/>
              </a:rPr>
              <a:t>Boolean </a:t>
            </a:r>
            <a:r>
              <a:rPr lang="th-TH" sz="1400" dirty="0">
                <a:solidFill>
                  <a:prstClr val="black"/>
                </a:solidFill>
                <a:latin typeface="Tahoma" pitchFamily="34" charset="0"/>
                <a:ea typeface="Tahoma" pitchFamily="34" charset="0"/>
                <a:cs typeface="Tahoma" pitchFamily="34" charset="0"/>
              </a:rPr>
              <a:t>เพื่อระบุว่า </a:t>
            </a:r>
            <a:r>
              <a:rPr lang="en-US" sz="1400" dirty="0">
                <a:solidFill>
                  <a:prstClr val="black"/>
                </a:solidFill>
                <a:latin typeface="Tahoma" pitchFamily="34" charset="0"/>
                <a:ea typeface="Tahoma" pitchFamily="34" charset="0"/>
                <a:cs typeface="Tahoma" pitchFamily="34" charset="0"/>
              </a:rPr>
              <a:t>URL </a:t>
            </a:r>
            <a:r>
              <a:rPr lang="th-TH" sz="1400" dirty="0">
                <a:solidFill>
                  <a:prstClr val="black"/>
                </a:solidFill>
                <a:latin typeface="Tahoma" pitchFamily="34" charset="0"/>
                <a:ea typeface="Tahoma" pitchFamily="34" charset="0"/>
                <a:cs typeface="Tahoma" pitchFamily="34" charset="0"/>
              </a:rPr>
              <a:t>ที่เปิดในหน้าต่างใหม่จะเพิ่มใน </a:t>
            </a:r>
            <a:r>
              <a:rPr lang="en-US" sz="1400" dirty="0">
                <a:solidFill>
                  <a:prstClr val="black"/>
                </a:solidFill>
                <a:latin typeface="Tahoma" pitchFamily="34" charset="0"/>
                <a:ea typeface="Tahoma" pitchFamily="34" charset="0"/>
                <a:cs typeface="Tahoma" pitchFamily="34" charset="0"/>
              </a:rPr>
              <a:t>history list </a:t>
            </a:r>
            <a:r>
              <a:rPr lang="th-TH" sz="1400" dirty="0">
                <a:solidFill>
                  <a:prstClr val="black"/>
                </a:solidFill>
                <a:latin typeface="Tahoma" pitchFamily="34" charset="0"/>
                <a:ea typeface="Tahoma" pitchFamily="34" charset="0"/>
                <a:cs typeface="Tahoma" pitchFamily="34" charset="0"/>
              </a:rPr>
              <a:t>ของ </a:t>
            </a:r>
            <a:r>
              <a:rPr lang="en-US" sz="1400" dirty="0">
                <a:solidFill>
                  <a:prstClr val="black"/>
                </a:solidFill>
                <a:latin typeface="Tahoma" pitchFamily="34" charset="0"/>
                <a:ea typeface="Tahoma" pitchFamily="34" charset="0"/>
                <a:cs typeface="Tahoma" pitchFamily="34" charset="0"/>
              </a:rPr>
              <a:t>window </a:t>
            </a:r>
            <a:r>
              <a:rPr lang="th-TH" sz="1400" dirty="0">
                <a:solidFill>
                  <a:prstClr val="black"/>
                </a:solidFill>
                <a:latin typeface="Tahoma" pitchFamily="34" charset="0"/>
                <a:ea typeface="Tahoma" pitchFamily="34" charset="0"/>
                <a:cs typeface="Tahoma" pitchFamily="34" charset="0"/>
              </a:rPr>
              <a:t>หรือไม่</a:t>
            </a:r>
            <a:endParaRPr lang="en-US" sz="1400" dirty="0">
              <a:solidFill>
                <a:prstClr val="black"/>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947197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DOM Tree</a:t>
            </a:r>
            <a:endParaRPr lang="th-TH" dirty="0"/>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9</a:t>
            </a:fld>
            <a:endParaRPr lang="en-US" altLang="en-US">
              <a:solidFill>
                <a:prstClr val="black"/>
              </a:solidFill>
            </a:endParaRPr>
          </a:p>
        </p:txBody>
      </p:sp>
      <p:grpSp>
        <p:nvGrpSpPr>
          <p:cNvPr id="51" name="Group 50"/>
          <p:cNvGrpSpPr/>
          <p:nvPr/>
        </p:nvGrpSpPr>
        <p:grpSpPr>
          <a:xfrm>
            <a:off x="323528" y="1484784"/>
            <a:ext cx="6120680" cy="3168352"/>
            <a:chOff x="251520" y="1196752"/>
            <a:chExt cx="6120680" cy="3168352"/>
          </a:xfrm>
        </p:grpSpPr>
        <p:sp>
          <p:nvSpPr>
            <p:cNvPr id="10" name="Rectangle 9"/>
            <p:cNvSpPr/>
            <p:nvPr/>
          </p:nvSpPr>
          <p:spPr bwMode="auto">
            <a:xfrm>
              <a:off x="2879756" y="1196752"/>
              <a:ext cx="1008112" cy="43204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prstClr val="black"/>
                  </a:solidFill>
                  <a:latin typeface="Tahoma" pitchFamily="34" charset="0"/>
                  <a:ea typeface="Tahoma" pitchFamily="34" charset="0"/>
                  <a:cs typeface="Tahoma" pitchFamily="34" charset="0"/>
                </a:rPr>
                <a:t>html</a:t>
              </a:r>
              <a:endParaRPr lang="th-TH" sz="1400" dirty="0">
                <a:solidFill>
                  <a:prstClr val="black"/>
                </a:solidFill>
                <a:latin typeface="Tahoma" pitchFamily="34" charset="0"/>
                <a:ea typeface="Tahoma" pitchFamily="34" charset="0"/>
                <a:cs typeface="Tahoma" pitchFamily="34" charset="0"/>
              </a:endParaRPr>
            </a:p>
          </p:txBody>
        </p:sp>
        <p:sp>
          <p:nvSpPr>
            <p:cNvPr id="11" name="Rectangle 10"/>
            <p:cNvSpPr/>
            <p:nvPr/>
          </p:nvSpPr>
          <p:spPr bwMode="auto">
            <a:xfrm>
              <a:off x="1511604" y="2204864"/>
              <a:ext cx="1008112" cy="43204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prstClr val="black"/>
                  </a:solidFill>
                  <a:latin typeface="Tahoma" pitchFamily="34" charset="0"/>
                  <a:ea typeface="Tahoma" pitchFamily="34" charset="0"/>
                  <a:cs typeface="Tahoma" pitchFamily="34" charset="0"/>
                </a:rPr>
                <a:t>head</a:t>
              </a:r>
              <a:endParaRPr lang="th-TH" sz="1400" dirty="0">
                <a:solidFill>
                  <a:prstClr val="black"/>
                </a:solidFill>
                <a:latin typeface="Tahoma" pitchFamily="34" charset="0"/>
                <a:ea typeface="Tahoma" pitchFamily="34" charset="0"/>
                <a:cs typeface="Tahoma" pitchFamily="34" charset="0"/>
              </a:endParaRPr>
            </a:p>
          </p:txBody>
        </p:sp>
        <p:sp>
          <p:nvSpPr>
            <p:cNvPr id="12" name="Rectangle 11"/>
            <p:cNvSpPr/>
            <p:nvPr/>
          </p:nvSpPr>
          <p:spPr bwMode="auto">
            <a:xfrm>
              <a:off x="4247908" y="2204864"/>
              <a:ext cx="1008112" cy="43204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prstClr val="black"/>
                  </a:solidFill>
                  <a:latin typeface="Tahoma" pitchFamily="34" charset="0"/>
                  <a:ea typeface="Tahoma" pitchFamily="34" charset="0"/>
                  <a:cs typeface="Tahoma" pitchFamily="34" charset="0"/>
                </a:rPr>
                <a:t>body</a:t>
              </a:r>
              <a:endParaRPr lang="th-TH" sz="1400" dirty="0">
                <a:solidFill>
                  <a:prstClr val="black"/>
                </a:solidFill>
                <a:latin typeface="Tahoma" pitchFamily="34" charset="0"/>
                <a:ea typeface="Tahoma" pitchFamily="34" charset="0"/>
                <a:cs typeface="Tahoma" pitchFamily="34" charset="0"/>
              </a:endParaRPr>
            </a:p>
          </p:txBody>
        </p:sp>
        <p:sp>
          <p:nvSpPr>
            <p:cNvPr id="13" name="Rectangle 12"/>
            <p:cNvSpPr/>
            <p:nvPr/>
          </p:nvSpPr>
          <p:spPr bwMode="auto">
            <a:xfrm>
              <a:off x="251520" y="3068960"/>
              <a:ext cx="1008112" cy="43204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prstClr val="black"/>
                  </a:solidFill>
                  <a:latin typeface="Tahoma" pitchFamily="34" charset="0"/>
                  <a:ea typeface="Tahoma" pitchFamily="34" charset="0"/>
                  <a:cs typeface="Tahoma" pitchFamily="34" charset="0"/>
                </a:rPr>
                <a:t>meta</a:t>
              </a:r>
              <a:endParaRPr lang="th-TH" sz="1400" dirty="0">
                <a:solidFill>
                  <a:prstClr val="black"/>
                </a:solidFill>
                <a:latin typeface="Tahoma" pitchFamily="34" charset="0"/>
                <a:ea typeface="Tahoma" pitchFamily="34" charset="0"/>
                <a:cs typeface="Tahoma" pitchFamily="34" charset="0"/>
              </a:endParaRPr>
            </a:p>
          </p:txBody>
        </p:sp>
        <p:sp>
          <p:nvSpPr>
            <p:cNvPr id="14" name="Rectangle 13"/>
            <p:cNvSpPr/>
            <p:nvPr/>
          </p:nvSpPr>
          <p:spPr bwMode="auto">
            <a:xfrm>
              <a:off x="1403648" y="3068960"/>
              <a:ext cx="1008112" cy="43204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prstClr val="black"/>
                  </a:solidFill>
                  <a:latin typeface="Tahoma" pitchFamily="34" charset="0"/>
                  <a:ea typeface="Tahoma" pitchFamily="34" charset="0"/>
                  <a:cs typeface="Tahoma" pitchFamily="34" charset="0"/>
                </a:rPr>
                <a:t>title</a:t>
              </a:r>
              <a:endParaRPr lang="th-TH" sz="1400" dirty="0">
                <a:solidFill>
                  <a:prstClr val="black"/>
                </a:solidFill>
                <a:latin typeface="Tahoma" pitchFamily="34" charset="0"/>
                <a:ea typeface="Tahoma" pitchFamily="34" charset="0"/>
                <a:cs typeface="Tahoma" pitchFamily="34" charset="0"/>
              </a:endParaRPr>
            </a:p>
          </p:txBody>
        </p:sp>
        <p:sp>
          <p:nvSpPr>
            <p:cNvPr id="15" name="Rectangle 14"/>
            <p:cNvSpPr/>
            <p:nvPr/>
          </p:nvSpPr>
          <p:spPr bwMode="auto">
            <a:xfrm>
              <a:off x="2681846" y="3068960"/>
              <a:ext cx="1008000" cy="43204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prstClr val="black"/>
                  </a:solidFill>
                  <a:latin typeface="Tahoma" pitchFamily="34" charset="0"/>
                  <a:ea typeface="Tahoma" pitchFamily="34" charset="0"/>
                  <a:cs typeface="Tahoma" pitchFamily="34" charset="0"/>
                </a:rPr>
                <a:t>element</a:t>
              </a:r>
              <a:endParaRPr lang="th-TH" sz="1400" dirty="0">
                <a:solidFill>
                  <a:prstClr val="black"/>
                </a:solidFill>
                <a:latin typeface="Tahoma" pitchFamily="34" charset="0"/>
                <a:ea typeface="Tahoma" pitchFamily="34" charset="0"/>
                <a:cs typeface="Tahoma" pitchFamily="34" charset="0"/>
              </a:endParaRPr>
            </a:p>
          </p:txBody>
        </p:sp>
        <p:sp>
          <p:nvSpPr>
            <p:cNvPr id="17" name="Rectangle 16"/>
            <p:cNvSpPr/>
            <p:nvPr/>
          </p:nvSpPr>
          <p:spPr bwMode="auto">
            <a:xfrm>
              <a:off x="3923928" y="3068960"/>
              <a:ext cx="1008000" cy="43204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prstClr val="black"/>
                  </a:solidFill>
                  <a:latin typeface="Tahoma" pitchFamily="34" charset="0"/>
                  <a:ea typeface="Tahoma" pitchFamily="34" charset="0"/>
                  <a:cs typeface="Tahoma" pitchFamily="34" charset="0"/>
                </a:rPr>
                <a:t>element</a:t>
              </a:r>
              <a:endParaRPr lang="th-TH" sz="1400" dirty="0">
                <a:solidFill>
                  <a:prstClr val="black"/>
                </a:solidFill>
                <a:latin typeface="Tahoma" pitchFamily="34" charset="0"/>
                <a:ea typeface="Tahoma" pitchFamily="34" charset="0"/>
                <a:cs typeface="Tahoma" pitchFamily="34" charset="0"/>
              </a:endParaRPr>
            </a:p>
          </p:txBody>
        </p:sp>
        <p:sp>
          <p:nvSpPr>
            <p:cNvPr id="18" name="Rectangle 17"/>
            <p:cNvSpPr/>
            <p:nvPr/>
          </p:nvSpPr>
          <p:spPr bwMode="auto">
            <a:xfrm>
              <a:off x="5148064" y="3068960"/>
              <a:ext cx="1008000" cy="43204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prstClr val="black"/>
                  </a:solidFill>
                  <a:latin typeface="Tahoma" pitchFamily="34" charset="0"/>
                  <a:ea typeface="Tahoma" pitchFamily="34" charset="0"/>
                  <a:cs typeface="Tahoma" pitchFamily="34" charset="0"/>
                </a:rPr>
                <a:t>element</a:t>
              </a:r>
              <a:endParaRPr lang="th-TH" sz="1400" dirty="0">
                <a:solidFill>
                  <a:prstClr val="black"/>
                </a:solidFill>
                <a:latin typeface="Tahoma" pitchFamily="34" charset="0"/>
                <a:ea typeface="Tahoma" pitchFamily="34" charset="0"/>
                <a:cs typeface="Tahoma" pitchFamily="34" charset="0"/>
              </a:endParaRPr>
            </a:p>
          </p:txBody>
        </p:sp>
        <p:sp>
          <p:nvSpPr>
            <p:cNvPr id="19" name="Rectangle 18"/>
            <p:cNvSpPr/>
            <p:nvPr/>
          </p:nvSpPr>
          <p:spPr bwMode="auto">
            <a:xfrm>
              <a:off x="2699792" y="3933056"/>
              <a:ext cx="1152128" cy="43204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prstClr val="black"/>
                  </a:solidFill>
                  <a:latin typeface="Tahoma" pitchFamily="34" charset="0"/>
                  <a:ea typeface="Tahoma" pitchFamily="34" charset="0"/>
                  <a:cs typeface="Tahoma" pitchFamily="34" charset="0"/>
                </a:rPr>
                <a:t>text</a:t>
              </a:r>
              <a:endParaRPr lang="th-TH" sz="1400" dirty="0">
                <a:solidFill>
                  <a:prstClr val="black"/>
                </a:solidFill>
                <a:latin typeface="Tahoma" pitchFamily="34" charset="0"/>
                <a:ea typeface="Tahoma" pitchFamily="34" charset="0"/>
                <a:cs typeface="Tahoma" pitchFamily="34" charset="0"/>
              </a:endParaRPr>
            </a:p>
          </p:txBody>
        </p:sp>
        <p:sp>
          <p:nvSpPr>
            <p:cNvPr id="20" name="Rectangle 19"/>
            <p:cNvSpPr/>
            <p:nvPr/>
          </p:nvSpPr>
          <p:spPr bwMode="auto">
            <a:xfrm>
              <a:off x="3995936" y="3933056"/>
              <a:ext cx="1152128" cy="43204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err="1">
                  <a:solidFill>
                    <a:prstClr val="black"/>
                  </a:solidFill>
                  <a:latin typeface="Tahoma" pitchFamily="34" charset="0"/>
                  <a:ea typeface="Tahoma" pitchFamily="34" charset="0"/>
                  <a:cs typeface="Tahoma" pitchFamily="34" charset="0"/>
                </a:rPr>
                <a:t>subelement</a:t>
              </a:r>
              <a:endParaRPr lang="th-TH" sz="1400" dirty="0">
                <a:solidFill>
                  <a:prstClr val="black"/>
                </a:solidFill>
                <a:latin typeface="Tahoma" pitchFamily="34" charset="0"/>
                <a:ea typeface="Tahoma" pitchFamily="34" charset="0"/>
                <a:cs typeface="Tahoma" pitchFamily="34" charset="0"/>
              </a:endParaRPr>
            </a:p>
          </p:txBody>
        </p:sp>
        <p:grpSp>
          <p:nvGrpSpPr>
            <p:cNvPr id="29" name="Group 28"/>
            <p:cNvGrpSpPr/>
            <p:nvPr/>
          </p:nvGrpSpPr>
          <p:grpSpPr>
            <a:xfrm>
              <a:off x="2123728" y="1628800"/>
              <a:ext cx="2520280" cy="576064"/>
              <a:chOff x="2123728" y="1628800"/>
              <a:chExt cx="2520280" cy="576064"/>
            </a:xfrm>
          </p:grpSpPr>
          <p:cxnSp>
            <p:nvCxnSpPr>
              <p:cNvPr id="24" name="Straight Connector 23"/>
              <p:cNvCxnSpPr>
                <a:stCxn id="10" idx="2"/>
              </p:cNvCxnSpPr>
              <p:nvPr/>
            </p:nvCxnSpPr>
            <p:spPr bwMode="auto">
              <a:xfrm rot="16200000" flipH="1">
                <a:off x="3239796" y="1772816"/>
                <a:ext cx="28803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2123728" y="1916832"/>
                <a:ext cx="252028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rot="16200000" flipH="1">
                <a:off x="1979712" y="2060848"/>
                <a:ext cx="28803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rot="16200000" flipH="1">
                <a:off x="4499992" y="2060848"/>
                <a:ext cx="28803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30" name="Group 29"/>
            <p:cNvGrpSpPr/>
            <p:nvPr/>
          </p:nvGrpSpPr>
          <p:grpSpPr>
            <a:xfrm>
              <a:off x="827584" y="2636912"/>
              <a:ext cx="3600400" cy="432048"/>
              <a:chOff x="1665496" y="1628800"/>
              <a:chExt cx="5727909" cy="576064"/>
            </a:xfrm>
          </p:grpSpPr>
          <p:cxnSp>
            <p:nvCxnSpPr>
              <p:cNvPr id="31" name="Straight Connector 30"/>
              <p:cNvCxnSpPr>
                <a:endCxn id="14" idx="0"/>
              </p:cNvCxnSpPr>
              <p:nvPr/>
            </p:nvCxnSpPr>
            <p:spPr bwMode="auto">
              <a:xfrm rot="16200000" flipH="1">
                <a:off x="3095808" y="1916803"/>
                <a:ext cx="576064" cy="5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1665496" y="1916832"/>
                <a:ext cx="252028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rot="16200000" flipH="1">
                <a:off x="1521480" y="2060848"/>
                <a:ext cx="28803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rot="16200000" flipH="1">
                <a:off x="7249389" y="2060848"/>
                <a:ext cx="28803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35" name="TextBox 34"/>
            <p:cNvSpPr txBox="1"/>
            <p:nvPr/>
          </p:nvSpPr>
          <p:spPr>
            <a:xfrm>
              <a:off x="2555394" y="2636912"/>
              <a:ext cx="216406" cy="276999"/>
            </a:xfrm>
            <a:prstGeom prst="rect">
              <a:avLst/>
            </a:prstGeom>
            <a:noFill/>
          </p:spPr>
          <p:txBody>
            <a:bodyPr wrap="none" lIns="0" tIns="0" rIns="0" bIns="0" rtlCol="0">
              <a:spAutoFit/>
            </a:bodyPr>
            <a:lstStyle/>
            <a:p>
              <a:pPr fontAlgn="base">
                <a:spcBef>
                  <a:spcPct val="0"/>
                </a:spcBef>
                <a:spcAft>
                  <a:spcPct val="0"/>
                </a:spcAft>
              </a:pPr>
              <a:r>
                <a:rPr lang="en-US" dirty="0">
                  <a:solidFill>
                    <a:prstClr val="black"/>
                  </a:solidFill>
                  <a:latin typeface="Tahoma" pitchFamily="34" charset="0"/>
                  <a:ea typeface="Tahoma" pitchFamily="34" charset="0"/>
                  <a:cs typeface="Tahoma" pitchFamily="34" charset="0"/>
                </a:rPr>
                <a:t>...</a:t>
              </a:r>
              <a:endParaRPr lang="th-TH" dirty="0">
                <a:solidFill>
                  <a:prstClr val="black"/>
                </a:solidFill>
                <a:latin typeface="Tahoma" pitchFamily="34" charset="0"/>
                <a:ea typeface="Tahoma" pitchFamily="34" charset="0"/>
                <a:cs typeface="Tahoma" pitchFamily="34" charset="0"/>
              </a:endParaRPr>
            </a:p>
          </p:txBody>
        </p:sp>
        <p:cxnSp>
          <p:nvCxnSpPr>
            <p:cNvPr id="37" name="Straight Connector 36"/>
            <p:cNvCxnSpPr/>
            <p:nvPr/>
          </p:nvCxnSpPr>
          <p:spPr bwMode="auto">
            <a:xfrm rot="5400000">
              <a:off x="4535996" y="2744924"/>
              <a:ext cx="21602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3131840" y="2852936"/>
              <a:ext cx="295232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rot="16200000" flipH="1">
              <a:off x="3023828" y="2960948"/>
              <a:ext cx="21602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rot="16200000" flipH="1">
              <a:off x="5598170" y="2960948"/>
              <a:ext cx="21602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3" name="TextBox 42"/>
            <p:cNvSpPr txBox="1"/>
            <p:nvPr/>
          </p:nvSpPr>
          <p:spPr>
            <a:xfrm>
              <a:off x="6155794" y="2636912"/>
              <a:ext cx="216406" cy="276999"/>
            </a:xfrm>
            <a:prstGeom prst="rect">
              <a:avLst/>
            </a:prstGeom>
            <a:noFill/>
          </p:spPr>
          <p:txBody>
            <a:bodyPr wrap="none" lIns="0" tIns="0" rIns="0" bIns="0" rtlCol="0">
              <a:spAutoFit/>
            </a:bodyPr>
            <a:lstStyle/>
            <a:p>
              <a:pPr fontAlgn="base">
                <a:spcBef>
                  <a:spcPct val="0"/>
                </a:spcBef>
                <a:spcAft>
                  <a:spcPct val="0"/>
                </a:spcAft>
              </a:pPr>
              <a:r>
                <a:rPr lang="en-US" dirty="0">
                  <a:solidFill>
                    <a:prstClr val="black"/>
                  </a:solidFill>
                  <a:latin typeface="Tahoma" pitchFamily="34" charset="0"/>
                  <a:ea typeface="Tahoma" pitchFamily="34" charset="0"/>
                  <a:cs typeface="Tahoma" pitchFamily="34" charset="0"/>
                </a:rPr>
                <a:t>...</a:t>
              </a:r>
              <a:endParaRPr lang="th-TH" dirty="0">
                <a:solidFill>
                  <a:prstClr val="black"/>
                </a:solidFill>
                <a:latin typeface="Tahoma" pitchFamily="34" charset="0"/>
                <a:ea typeface="Tahoma" pitchFamily="34" charset="0"/>
                <a:cs typeface="Tahoma" pitchFamily="34" charset="0"/>
              </a:endParaRPr>
            </a:p>
          </p:txBody>
        </p:sp>
        <p:cxnSp>
          <p:nvCxnSpPr>
            <p:cNvPr id="45" name="Straight Connector 44"/>
            <p:cNvCxnSpPr/>
            <p:nvPr/>
          </p:nvCxnSpPr>
          <p:spPr bwMode="auto">
            <a:xfrm rot="5400000">
              <a:off x="4362477" y="3717032"/>
              <a:ext cx="43204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3203848" y="3717032"/>
              <a:ext cx="223224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rot="16200000" flipH="1">
              <a:off x="3095836" y="3825044"/>
              <a:ext cx="21602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9" name="TextBox 48"/>
            <p:cNvSpPr txBox="1"/>
            <p:nvPr/>
          </p:nvSpPr>
          <p:spPr>
            <a:xfrm>
              <a:off x="5508104" y="3501008"/>
              <a:ext cx="216406" cy="276999"/>
            </a:xfrm>
            <a:prstGeom prst="rect">
              <a:avLst/>
            </a:prstGeom>
            <a:noFill/>
          </p:spPr>
          <p:txBody>
            <a:bodyPr wrap="none" lIns="0" tIns="0" rIns="0" bIns="0" rtlCol="0">
              <a:spAutoFit/>
            </a:bodyPr>
            <a:lstStyle/>
            <a:p>
              <a:pPr fontAlgn="base">
                <a:spcBef>
                  <a:spcPct val="0"/>
                </a:spcBef>
                <a:spcAft>
                  <a:spcPct val="0"/>
                </a:spcAft>
              </a:pPr>
              <a:r>
                <a:rPr lang="en-US" dirty="0">
                  <a:solidFill>
                    <a:prstClr val="black"/>
                  </a:solidFill>
                  <a:latin typeface="Tahoma" pitchFamily="34" charset="0"/>
                  <a:ea typeface="Tahoma" pitchFamily="34" charset="0"/>
                  <a:cs typeface="Tahoma" pitchFamily="34" charset="0"/>
                </a:rPr>
                <a:t>...</a:t>
              </a:r>
              <a:endParaRPr lang="th-TH" dirty="0">
                <a:solidFill>
                  <a:prstClr val="black"/>
                </a:solidFill>
                <a:latin typeface="Tahoma" pitchFamily="34" charset="0"/>
                <a:ea typeface="Tahoma" pitchFamily="34" charset="0"/>
                <a:cs typeface="Tahoma" pitchFamily="34" charset="0"/>
              </a:endParaRPr>
            </a:p>
          </p:txBody>
        </p:sp>
        <p:sp>
          <p:nvSpPr>
            <p:cNvPr id="70" name="Rectangle 69"/>
            <p:cNvSpPr/>
            <p:nvPr/>
          </p:nvSpPr>
          <p:spPr bwMode="auto">
            <a:xfrm>
              <a:off x="1439652" y="3717032"/>
              <a:ext cx="936104" cy="43204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dirty="0">
                  <a:solidFill>
                    <a:prstClr val="black"/>
                  </a:solidFill>
                  <a:latin typeface="Tahoma" pitchFamily="34" charset="0"/>
                  <a:ea typeface="Tahoma" pitchFamily="34" charset="0"/>
                  <a:cs typeface="Tahoma" pitchFamily="34" charset="0"/>
                </a:rPr>
                <a:t>text</a:t>
              </a:r>
              <a:endParaRPr lang="th-TH" sz="1400" dirty="0">
                <a:solidFill>
                  <a:prstClr val="black"/>
                </a:solidFill>
                <a:latin typeface="Tahoma" pitchFamily="34" charset="0"/>
                <a:ea typeface="Tahoma" pitchFamily="34" charset="0"/>
                <a:cs typeface="Tahoma" pitchFamily="34" charset="0"/>
              </a:endParaRPr>
            </a:p>
          </p:txBody>
        </p:sp>
        <p:cxnSp>
          <p:nvCxnSpPr>
            <p:cNvPr id="71" name="Straight Connector 70"/>
            <p:cNvCxnSpPr/>
            <p:nvPr/>
          </p:nvCxnSpPr>
          <p:spPr bwMode="auto">
            <a:xfrm rot="16200000" flipH="1">
              <a:off x="1799692" y="3609020"/>
              <a:ext cx="21602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66" name="Group 65"/>
          <p:cNvGrpSpPr/>
          <p:nvPr/>
        </p:nvGrpSpPr>
        <p:grpSpPr>
          <a:xfrm>
            <a:off x="6458771" y="1556792"/>
            <a:ext cx="2505717" cy="3321660"/>
            <a:chOff x="6386763" y="1556792"/>
            <a:chExt cx="2505717" cy="3321660"/>
          </a:xfrm>
        </p:grpSpPr>
        <p:sp>
          <p:nvSpPr>
            <p:cNvPr id="52" name="TextBox 51"/>
            <p:cNvSpPr txBox="1"/>
            <p:nvPr/>
          </p:nvSpPr>
          <p:spPr>
            <a:xfrm>
              <a:off x="6386763" y="1556792"/>
              <a:ext cx="1544012" cy="369332"/>
            </a:xfrm>
            <a:prstGeom prst="rect">
              <a:avLst/>
            </a:prstGeom>
            <a:noFill/>
          </p:spPr>
          <p:txBody>
            <a:bodyPr wrap="none" rtlCol="0">
              <a:spAutoFit/>
            </a:bodyPr>
            <a:lstStyle/>
            <a:p>
              <a:pPr fontAlgn="base">
                <a:spcBef>
                  <a:spcPct val="0"/>
                </a:spcBef>
                <a:spcAft>
                  <a:spcPct val="0"/>
                </a:spcAft>
              </a:pPr>
              <a:r>
                <a:rPr lang="en-US" dirty="0">
                  <a:solidFill>
                    <a:srgbClr val="6BB1C9">
                      <a:lumMod val="50000"/>
                    </a:srgbClr>
                  </a:solidFill>
                  <a:latin typeface="Arial" pitchFamily="34" charset="0"/>
                  <a:cs typeface="Arial" pitchFamily="34" charset="0"/>
                </a:rPr>
                <a:t>parent object</a:t>
              </a:r>
              <a:endParaRPr lang="th-TH" dirty="0">
                <a:solidFill>
                  <a:srgbClr val="6BB1C9">
                    <a:lumMod val="50000"/>
                  </a:srgbClr>
                </a:solidFill>
                <a:latin typeface="Arial" pitchFamily="34" charset="0"/>
              </a:endParaRPr>
            </a:p>
          </p:txBody>
        </p:sp>
        <p:sp>
          <p:nvSpPr>
            <p:cNvPr id="53" name="TextBox 52"/>
            <p:cNvSpPr txBox="1"/>
            <p:nvPr/>
          </p:nvSpPr>
          <p:spPr>
            <a:xfrm>
              <a:off x="6876256" y="2060848"/>
              <a:ext cx="1338828" cy="369332"/>
            </a:xfrm>
            <a:prstGeom prst="rect">
              <a:avLst/>
            </a:prstGeom>
            <a:noFill/>
          </p:spPr>
          <p:txBody>
            <a:bodyPr wrap="none" rtlCol="0">
              <a:spAutoFit/>
            </a:bodyPr>
            <a:lstStyle/>
            <a:p>
              <a:pPr fontAlgn="base">
                <a:spcBef>
                  <a:spcPct val="0"/>
                </a:spcBef>
                <a:spcAft>
                  <a:spcPct val="0"/>
                </a:spcAft>
              </a:pPr>
              <a:r>
                <a:rPr lang="en-US" dirty="0">
                  <a:solidFill>
                    <a:srgbClr val="00B050"/>
                  </a:solidFill>
                  <a:latin typeface="Arial" pitchFamily="34" charset="0"/>
                  <a:cs typeface="Arial" pitchFamily="34" charset="0"/>
                </a:rPr>
                <a:t>child object</a:t>
              </a:r>
              <a:endParaRPr lang="th-TH" dirty="0">
                <a:solidFill>
                  <a:srgbClr val="00B050"/>
                </a:solidFill>
                <a:latin typeface="Arial" pitchFamily="34" charset="0"/>
              </a:endParaRPr>
            </a:p>
          </p:txBody>
        </p:sp>
        <p:sp>
          <p:nvSpPr>
            <p:cNvPr id="54" name="TextBox 53"/>
            <p:cNvSpPr txBox="1"/>
            <p:nvPr/>
          </p:nvSpPr>
          <p:spPr>
            <a:xfrm>
              <a:off x="6876256" y="2534417"/>
              <a:ext cx="1569660" cy="369332"/>
            </a:xfrm>
            <a:prstGeom prst="rect">
              <a:avLst/>
            </a:prstGeom>
            <a:noFill/>
          </p:spPr>
          <p:txBody>
            <a:bodyPr wrap="none" rtlCol="0">
              <a:spAutoFit/>
            </a:bodyPr>
            <a:lstStyle/>
            <a:p>
              <a:pPr fontAlgn="base">
                <a:spcBef>
                  <a:spcPct val="0"/>
                </a:spcBef>
                <a:spcAft>
                  <a:spcPct val="0"/>
                </a:spcAft>
              </a:pPr>
              <a:r>
                <a:rPr lang="en-US" dirty="0">
                  <a:solidFill>
                    <a:srgbClr val="A379BB">
                      <a:lumMod val="75000"/>
                    </a:srgbClr>
                  </a:solidFill>
                  <a:latin typeface="Arial" pitchFamily="34" charset="0"/>
                  <a:cs typeface="Arial" pitchFamily="34" charset="0"/>
                </a:rPr>
                <a:t>child property</a:t>
              </a:r>
              <a:endParaRPr lang="th-TH" dirty="0">
                <a:solidFill>
                  <a:srgbClr val="A379BB">
                    <a:lumMod val="75000"/>
                  </a:srgbClr>
                </a:solidFill>
                <a:latin typeface="Arial" pitchFamily="34" charset="0"/>
              </a:endParaRPr>
            </a:p>
          </p:txBody>
        </p:sp>
        <p:sp>
          <p:nvSpPr>
            <p:cNvPr id="55" name="TextBox 54"/>
            <p:cNvSpPr txBox="1"/>
            <p:nvPr/>
          </p:nvSpPr>
          <p:spPr>
            <a:xfrm>
              <a:off x="6876256" y="4035552"/>
              <a:ext cx="748923" cy="369332"/>
            </a:xfrm>
            <a:prstGeom prst="rect">
              <a:avLst/>
            </a:prstGeom>
            <a:noFill/>
          </p:spPr>
          <p:txBody>
            <a:bodyPr wrap="none" rtlCol="0">
              <a:spAutoFit/>
            </a:bodyPr>
            <a:lstStyle/>
            <a:p>
              <a:pPr fontAlgn="base">
                <a:spcBef>
                  <a:spcPct val="0"/>
                </a:spcBef>
                <a:spcAft>
                  <a:spcPct val="0"/>
                </a:spcAft>
              </a:pPr>
              <a:r>
                <a:rPr lang="en-US" dirty="0">
                  <a:solidFill>
                    <a:srgbClr val="FF0000"/>
                  </a:solidFill>
                  <a:latin typeface="Arial" pitchFamily="34" charset="0"/>
                  <a:cs typeface="Arial" pitchFamily="34" charset="0"/>
                </a:rPr>
                <a:t>event</a:t>
              </a:r>
              <a:endParaRPr lang="th-TH" dirty="0">
                <a:solidFill>
                  <a:srgbClr val="FF0000"/>
                </a:solidFill>
                <a:latin typeface="Arial" pitchFamily="34" charset="0"/>
              </a:endParaRPr>
            </a:p>
          </p:txBody>
        </p:sp>
        <p:sp>
          <p:nvSpPr>
            <p:cNvPr id="56" name="TextBox 55"/>
            <p:cNvSpPr txBox="1"/>
            <p:nvPr/>
          </p:nvSpPr>
          <p:spPr>
            <a:xfrm>
              <a:off x="6876256" y="4509120"/>
              <a:ext cx="1107996" cy="369332"/>
            </a:xfrm>
            <a:prstGeom prst="rect">
              <a:avLst/>
            </a:prstGeom>
            <a:noFill/>
          </p:spPr>
          <p:txBody>
            <a:bodyPr wrap="none" rtlCol="0">
              <a:spAutoFit/>
            </a:bodyPr>
            <a:lstStyle/>
            <a:p>
              <a:pPr fontAlgn="base">
                <a:spcBef>
                  <a:spcPct val="0"/>
                </a:spcBef>
                <a:spcAft>
                  <a:spcPct val="0"/>
                </a:spcAft>
              </a:pPr>
              <a:r>
                <a:rPr lang="en-US" dirty="0">
                  <a:solidFill>
                    <a:srgbClr val="0000CC"/>
                  </a:solidFill>
                  <a:latin typeface="Arial" pitchFamily="34" charset="0"/>
                  <a:cs typeface="Arial" pitchFamily="34" charset="0"/>
                </a:rPr>
                <a:t>method()</a:t>
              </a:r>
              <a:endParaRPr lang="th-TH" dirty="0">
                <a:solidFill>
                  <a:srgbClr val="0000CC"/>
                </a:solidFill>
                <a:latin typeface="Arial" pitchFamily="34" charset="0"/>
              </a:endParaRPr>
            </a:p>
          </p:txBody>
        </p:sp>
        <p:sp>
          <p:nvSpPr>
            <p:cNvPr id="57" name="TextBox 56"/>
            <p:cNvSpPr txBox="1"/>
            <p:nvPr/>
          </p:nvSpPr>
          <p:spPr>
            <a:xfrm>
              <a:off x="6876256" y="3007986"/>
              <a:ext cx="2016224" cy="923330"/>
            </a:xfrm>
            <a:prstGeom prst="rect">
              <a:avLst/>
            </a:prstGeom>
            <a:noFill/>
          </p:spPr>
          <p:txBody>
            <a:bodyPr wrap="square" rIns="0" rtlCol="0">
              <a:spAutoFit/>
            </a:bodyPr>
            <a:lstStyle/>
            <a:p>
              <a:pPr fontAlgn="base">
                <a:spcBef>
                  <a:spcPct val="0"/>
                </a:spcBef>
                <a:spcAft>
                  <a:spcPct val="0"/>
                </a:spcAft>
              </a:pPr>
              <a:r>
                <a:rPr lang="en-US" dirty="0">
                  <a:solidFill>
                    <a:srgbClr val="CEB966">
                      <a:lumMod val="75000"/>
                    </a:srgbClr>
                  </a:solidFill>
                  <a:latin typeface="Arial" pitchFamily="34" charset="0"/>
                  <a:cs typeface="Arial" pitchFamily="34" charset="0"/>
                </a:rPr>
                <a:t>child object accessed  through a collection[]</a:t>
              </a:r>
              <a:endParaRPr lang="th-TH" dirty="0">
                <a:solidFill>
                  <a:srgbClr val="CEB966">
                    <a:lumMod val="75000"/>
                  </a:srgbClr>
                </a:solidFill>
                <a:latin typeface="Arial" pitchFamily="34" charset="0"/>
              </a:endParaRPr>
            </a:p>
          </p:txBody>
        </p:sp>
        <p:cxnSp>
          <p:nvCxnSpPr>
            <p:cNvPr id="59" name="Straight Connector 58"/>
            <p:cNvCxnSpPr/>
            <p:nvPr/>
          </p:nvCxnSpPr>
          <p:spPr bwMode="auto">
            <a:xfrm rot="5400000">
              <a:off x="5292080" y="3336210"/>
              <a:ext cx="273630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 name="Straight Connector 60"/>
            <p:cNvCxnSpPr/>
            <p:nvPr/>
          </p:nvCxnSpPr>
          <p:spPr bwMode="auto">
            <a:xfrm>
              <a:off x="6660232" y="2267210"/>
              <a:ext cx="21602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a:off x="6660232" y="2708920"/>
              <a:ext cx="21602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a:off x="6660232" y="3501008"/>
              <a:ext cx="21602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4" name="Straight Connector 63"/>
            <p:cNvCxnSpPr/>
            <p:nvPr/>
          </p:nvCxnSpPr>
          <p:spPr bwMode="auto">
            <a:xfrm>
              <a:off x="6660232" y="4221088"/>
              <a:ext cx="21602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p:nvPr/>
          </p:nvCxnSpPr>
          <p:spPr bwMode="auto">
            <a:xfrm>
              <a:off x="6660232" y="4725144"/>
              <a:ext cx="21602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69" name="Rectangle 68"/>
          <p:cNvSpPr/>
          <p:nvPr/>
        </p:nvSpPr>
        <p:spPr>
          <a:xfrm>
            <a:off x="1547664" y="5445224"/>
            <a:ext cx="5976664" cy="584775"/>
          </a:xfrm>
          <a:prstGeom prst="rect">
            <a:avLst/>
          </a:prstGeom>
        </p:spPr>
        <p:txBody>
          <a:bodyPr wrap="square">
            <a:spAutoFit/>
          </a:bodyPr>
          <a:lstStyle/>
          <a:p>
            <a:pPr fontAlgn="base">
              <a:spcBef>
                <a:spcPct val="0"/>
              </a:spcBef>
              <a:spcAft>
                <a:spcPct val="0"/>
              </a:spcAft>
            </a:pPr>
            <a:r>
              <a:rPr lang="th-TH" sz="1600" dirty="0">
                <a:solidFill>
                  <a:srgbClr val="CEB966">
                    <a:lumMod val="75000"/>
                  </a:srgbClr>
                </a:solidFill>
                <a:latin typeface="Tahoma" pitchFamily="34" charset="0"/>
                <a:ea typeface="Tahoma" pitchFamily="34" charset="0"/>
                <a:cs typeface="Tahoma" pitchFamily="34" charset="0"/>
              </a:rPr>
              <a:t>ดูรายละเอียดเกียวกับ </a:t>
            </a:r>
            <a:r>
              <a:rPr lang="en-US" sz="1600" dirty="0">
                <a:solidFill>
                  <a:srgbClr val="CEB966">
                    <a:lumMod val="75000"/>
                  </a:srgbClr>
                </a:solidFill>
                <a:latin typeface="Tahoma" pitchFamily="34" charset="0"/>
                <a:ea typeface="Tahoma" pitchFamily="34" charset="0"/>
                <a:cs typeface="Tahoma" pitchFamily="34" charset="0"/>
              </a:rPr>
              <a:t>DOM Structure </a:t>
            </a:r>
            <a:r>
              <a:rPr lang="th-TH" sz="1600" dirty="0">
                <a:solidFill>
                  <a:srgbClr val="CEB966">
                    <a:lumMod val="75000"/>
                  </a:srgbClr>
                </a:solidFill>
                <a:latin typeface="Tahoma" pitchFamily="34" charset="0"/>
                <a:ea typeface="Tahoma" pitchFamily="34" charset="0"/>
                <a:cs typeface="Tahoma" pitchFamily="34" charset="0"/>
              </a:rPr>
              <a:t>และการใช้งานที่</a:t>
            </a:r>
            <a:r>
              <a:rPr lang="en-US" sz="1600" dirty="0">
                <a:solidFill>
                  <a:srgbClr val="0000CC"/>
                </a:solidFill>
                <a:latin typeface="Tahoma" pitchFamily="34" charset="0"/>
                <a:ea typeface="Tahoma" pitchFamily="34" charset="0"/>
                <a:cs typeface="Tahoma" pitchFamily="34" charset="0"/>
              </a:rPr>
              <a:t>http://www.howtocreate.co.uk/tutorials/javascript/domstructure</a:t>
            </a:r>
            <a:endParaRPr lang="th-TH" sz="1600" dirty="0">
              <a:solidFill>
                <a:srgbClr val="0000CC"/>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66362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checkerboard(across)">
                                      <p:cBhvr>
                                        <p:cTn id="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Lectur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MyLecture">
      <a:majorFont>
        <a:latin typeface="Angsana New"/>
        <a:ea typeface=""/>
        <a:cs typeface="Angsana New"/>
      </a:majorFont>
      <a:minorFont>
        <a:latin typeface="Angsana New"/>
        <a:ea typeface=""/>
        <a:cs typeface="Angsana New"/>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th-TH"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th-TH"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MyLectur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MyLectur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MyLectur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MyLectur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MyLectur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MyLectur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MyLectur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MyLectur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MyLectur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1803</TotalTime>
  <Words>4435</Words>
  <Application>Microsoft Office PowerPoint</Application>
  <PresentationFormat>On-screen Show (4:3)</PresentationFormat>
  <Paragraphs>571</Paragraphs>
  <Slides>32</Slides>
  <Notes>11</Notes>
  <HiddenSlides>4</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1_Lecture</vt:lpstr>
      <vt:lpstr>Browser และ DOM Objects</vt:lpstr>
      <vt:lpstr>JavaScript Object ใน Web Browser (Client-side)</vt:lpstr>
      <vt:lpstr>window object</vt:lpstr>
      <vt:lpstr>Window Object Properties (1) </vt:lpstr>
      <vt:lpstr>Window Object Properties (2) </vt:lpstr>
      <vt:lpstr>Window Object Methods (1) </vt:lpstr>
      <vt:lpstr>Window Object Methods (2) </vt:lpstr>
      <vt:lpstr>ตัวอย่าง JavaScript: window</vt:lpstr>
      <vt:lpstr>DOM Tree</vt:lpstr>
      <vt:lpstr>document Object Properties </vt:lpstr>
      <vt:lpstr>เมท็อดของวัตถุ document (1)</vt:lpstr>
      <vt:lpstr>เมท็อดของวัตถุ document (2) </vt:lpstr>
      <vt:lpstr>Element Object Properties (1) </vt:lpstr>
      <vt:lpstr>Element Object Properties (2) </vt:lpstr>
      <vt:lpstr>Element Object Methods (1) </vt:lpstr>
      <vt:lpstr>Element Object Methods (2) </vt:lpstr>
      <vt:lpstr>MVC (Model-View-ControlLer)</vt:lpstr>
      <vt:lpstr>การออกแบบ</vt:lpstr>
      <vt:lpstr>แนะนำ Model-View-Controller</vt:lpstr>
      <vt:lpstr>MVC สำหรับ Web Applications</vt:lpstr>
      <vt:lpstr>Standard MVC Architecture</vt:lpstr>
      <vt:lpstr>Control Flow ทั่วไปของ MVC</vt:lpstr>
      <vt:lpstr>React.JS</vt:lpstr>
      <vt:lpstr>React.JS</vt:lpstr>
      <vt:lpstr>ตัวอย่างโค้ด React</vt:lpstr>
      <vt:lpstr>ตัวอย่าง React จากหลาย Component</vt:lpstr>
      <vt:lpstr>JSX</vt:lpstr>
      <vt:lpstr>ตัวอย่าง JSX ใน React</vt:lpstr>
      <vt:lpstr>พัฒนาใต้ environment โดยใช้ create-react-app</vt:lpstr>
      <vt:lpstr>Simple Table </vt:lpstr>
      <vt:lpstr>Simple Table </vt:lpstr>
      <vt:lpstr>สรุปการเรียนวันนี้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Browser และ DOM Objects</dc:title>
  <dc:creator>Yao</dc:creator>
  <cp:lastModifiedBy>Yao</cp:lastModifiedBy>
  <cp:revision>26</cp:revision>
  <dcterms:created xsi:type="dcterms:W3CDTF">2018-02-18T11:07:10Z</dcterms:created>
  <dcterms:modified xsi:type="dcterms:W3CDTF">2018-02-19T18:41:56Z</dcterms:modified>
</cp:coreProperties>
</file>