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2" r:id="rId2"/>
    <p:sldId id="273" r:id="rId3"/>
    <p:sldId id="274" r:id="rId4"/>
    <p:sldId id="261" r:id="rId5"/>
    <p:sldId id="262" r:id="rId6"/>
    <p:sldId id="263" r:id="rId7"/>
    <p:sldId id="266" r:id="rId8"/>
    <p:sldId id="265" r:id="rId9"/>
    <p:sldId id="267" r:id="rId10"/>
    <p:sldId id="269" r:id="rId11"/>
    <p:sldId id="270" r:id="rId12"/>
    <p:sldId id="271" r:id="rId13"/>
    <p:sldId id="275" r:id="rId14"/>
    <p:sldId id="276" r:id="rId15"/>
    <p:sldId id="277" r:id="rId16"/>
    <p:sldId id="281" r:id="rId17"/>
    <p:sldId id="280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859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EF7B9-DD0C-4A9A-9458-D90AAA24E40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BF79-F0AC-49F6-B6B9-89EE6C2B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registerServiceWorker: 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service worker is a web API that helps you caching your assets and other files so that when the user is offline or on slow network , he can see a results on the screen and the service worker helps you build a better user experience , that's what you should know about service worker for now , its all about adding offline capabilities to your site .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your react app this will help you create a service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BBF79-F0AC-49F6-B6B9-89EE6C2B42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BBF79-F0AC-49F6-B6B9-89EE6C2B42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BBF79-F0AC-49F6-B6B9-89EE6C2B42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3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51C1-0D9C-4058-BC7B-D21ED890B6D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6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cs typeface="Arial" pitchFamily="34" charset="0"/>
              </a:rPr>
              <a:t>Lecture 07</a:t>
            </a:r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32822-D98A-4A8C-A794-852463787CBE}" type="slidenum">
              <a:rPr lang="en-US" altLang="en-US" smtClean="0">
                <a:solidFill>
                  <a:prstClr val="black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React.JS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โครงสร้างโฟลเดอร์จาก </a:t>
            </a:r>
            <a:r>
              <a:rPr lang="en-US" dirty="0" smtClean="0"/>
              <a:t>create-react-app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68" y="2209799"/>
            <a:ext cx="3229231" cy="30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0389" y="5556766"/>
            <a:ext cx="7347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>
                <a:latin typeface="Arial" panose="020B0604020202020204" pitchFamily="34" charset="0"/>
              </a:rPr>
              <a:t>ดูเพิ่มเติม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https://www.codecademy.com/articles/how-to-create-a-react-app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React.JS Component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file message.js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React from 'react';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 extends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render()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(&lt;div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this.props.gotIt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? "Yes, I ":"No, I haven't "}got it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div&gt;)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export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 Message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</a:t>
            </a:r>
            <a:r>
              <a:rPr lang="en-US" sz="2000" dirty="0">
                <a:latin typeface="Consolas" panose="020B0609020204030204" pitchFamily="49" charset="0"/>
              </a:rPr>
              <a:t>React from 'react';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ReactDOM</a:t>
            </a:r>
            <a:r>
              <a:rPr lang="en-US" sz="2000" dirty="0">
                <a:latin typeface="Consolas" panose="020B0609020204030204" pitchFamily="49" charset="0"/>
              </a:rPr>
              <a:t> from 'react-</a:t>
            </a:r>
            <a:r>
              <a:rPr lang="en-US" sz="2000" dirty="0" err="1">
                <a:latin typeface="Consolas" panose="020B0609020204030204" pitchFamily="49" charset="0"/>
              </a:rPr>
              <a:t>dom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registerServiceWorker</a:t>
            </a:r>
            <a:r>
              <a:rPr lang="en-US" sz="1800" dirty="0">
                <a:latin typeface="Consolas" panose="020B0609020204030204" pitchFamily="49" charset="0"/>
              </a:rPr>
              <a:t> from './</a:t>
            </a:r>
            <a:r>
              <a:rPr lang="en-US" sz="1800" dirty="0" err="1">
                <a:latin typeface="Consolas" panose="020B0609020204030204" pitchFamily="49" charset="0"/>
              </a:rPr>
              <a:t>registerServiceWorker</a:t>
            </a:r>
            <a:r>
              <a:rPr lang="en-US" sz="1800" dirty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 Message from './message'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// Render an instance of Message into 'root' element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&lt;Message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gotIt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={true} /&gt;,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('root')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registerServiceWorker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กฎเดียวของ </a:t>
            </a:r>
            <a:r>
              <a:rPr lang="en-US" dirty="0" smtClean="0"/>
              <a:t>React</a:t>
            </a:r>
            <a:r>
              <a:rPr lang="th-TH" dirty="0" smtClean="0"/>
              <a:t>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Clr>
                <a:schemeClr val="accent1"/>
              </a:buClr>
              <a:buSzPct val="65000"/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components must act like 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functions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their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1" indent="0" algn="ctr">
              <a:buClr>
                <a:schemeClr val="accent1"/>
              </a:buClr>
              <a:buSzPct val="65000"/>
              <a:buNone/>
            </a:pP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Pure function</a:t>
            </a:r>
            <a:r>
              <a:rPr lang="en-US" dirty="0" smtClean="0"/>
              <a:t>: </a:t>
            </a:r>
            <a:r>
              <a:rPr lang="th-TH" dirty="0" smtClean="0"/>
              <a:t>ไม่เปลี่ยนค่าของ </a:t>
            </a:r>
            <a:r>
              <a:rPr lang="en-US" dirty="0" smtClean="0"/>
              <a:t>input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function </a:t>
            </a:r>
            <a:r>
              <a:rPr lang="en-US" sz="1800" dirty="0" err="1" smtClean="0">
                <a:latin typeface="Consolas" panose="020B0609020204030204" pitchFamily="49" charset="0"/>
              </a:rPr>
              <a:t>doubleVal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{ return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x*x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; } // </a:t>
            </a:r>
            <a:r>
              <a:rPr lang="th-TH" dirty="0" smtClean="0"/>
              <a:t>ไม่เปลี่ยนค่า </a:t>
            </a:r>
            <a:r>
              <a:rPr lang="en-US" dirty="0" smtClean="0"/>
              <a:t>x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</a:rPr>
              <a:t>addMember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arr.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(e); } // </a:t>
            </a:r>
            <a:r>
              <a:rPr lang="th-TH" dirty="0" smtClean="0"/>
              <a:t>เปลี่ยนค่า</a:t>
            </a:r>
            <a:r>
              <a:rPr lang="en-US" dirty="0"/>
              <a:t>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th-TH" dirty="0"/>
              <a:t>ลักษณะข้อมูลใน </a:t>
            </a:r>
            <a:r>
              <a:rPr lang="en-US" dirty="0"/>
              <a:t>component: </a:t>
            </a:r>
            <a:endParaRPr lang="th-TH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Props</a:t>
            </a:r>
            <a:r>
              <a:rPr lang="en-US" dirty="0"/>
              <a:t>: </a:t>
            </a:r>
            <a:r>
              <a:rPr lang="th-TH" dirty="0"/>
              <a:t>ค่าที่ได้มาจาก </a:t>
            </a:r>
            <a:r>
              <a:rPr lang="en-US" dirty="0"/>
              <a:t>parent </a:t>
            </a:r>
            <a:r>
              <a:rPr lang="th-TH" dirty="0"/>
              <a:t>และไม่เปลี่ยนค่าตลอด</a:t>
            </a:r>
            <a:r>
              <a:rPr lang="en-US" dirty="0"/>
              <a:t> lifetime </a:t>
            </a:r>
            <a:r>
              <a:rPr lang="th-TH" dirty="0"/>
              <a:t>ของ </a:t>
            </a:r>
            <a:r>
              <a:rPr lang="en-US" dirty="0"/>
              <a:t>component</a:t>
            </a:r>
            <a:endParaRPr lang="th-TH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State</a:t>
            </a:r>
            <a:r>
              <a:rPr lang="en-US" dirty="0"/>
              <a:t>: </a:t>
            </a:r>
            <a:r>
              <a:rPr lang="th-TH" dirty="0"/>
              <a:t>ข้อมูลที่จะมีการเปลี่ยนค่า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App extends Component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render()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msgs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latin typeface="Consolas" panose="020B0609020204030204" pitchFamily="49" charset="0"/>
              </a:rPr>
              <a:t>this.props.data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.split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(/\s+/).map( e =&gt;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(&lt;li&gt;{e}&lt;/li&gt;);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&lt;div&gt;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    {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msgs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590800" y="5339953"/>
            <a:ext cx="6019800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ReactDOM.render</a:t>
            </a:r>
            <a:r>
              <a:rPr lang="en-US" sz="1600" dirty="0" smtClean="0">
                <a:latin typeface="Consolas" panose="020B0609020204030204" pitchFamily="49" charset="0"/>
              </a:rPr>
              <a:t>(&lt;App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data="apple bee cranberry"</a:t>
            </a:r>
            <a:r>
              <a:rPr lang="en-US" sz="1600" dirty="0" smtClean="0">
                <a:latin typeface="Consolas" panose="020B0609020204030204" pitchFamily="49" charset="0"/>
              </a:rPr>
              <a:t>/&gt;, </a:t>
            </a:r>
            <a:r>
              <a:rPr lang="en-US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sz="1600" dirty="0" smtClean="0">
                <a:latin typeface="Consolas" panose="020B0609020204030204" pitchFamily="49" charset="0"/>
              </a:rPr>
              <a:t>('root'));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4191000"/>
            <a:ext cx="14573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 bwMode="auto">
          <a:xfrm>
            <a:off x="4800600" y="2578100"/>
            <a:ext cx="393700" cy="2806700"/>
          </a:xfrm>
          <a:custGeom>
            <a:avLst/>
            <a:gdLst>
              <a:gd name="connsiteX0" fmla="*/ 393700 w 393700"/>
              <a:gd name="connsiteY0" fmla="*/ 2806700 h 2806700"/>
              <a:gd name="connsiteX1" fmla="*/ 0 w 393700"/>
              <a:gd name="connsiteY1" fmla="*/ 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700" h="2806700">
                <a:moveTo>
                  <a:pt x="393700" y="280670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309" y="3124200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ข้อมูลส่งจาก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Parent </a:t>
            </a:r>
            <a:r>
              <a:rPr lang="th-TH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ไปยัง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child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75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th-TH" dirty="0" smtClean="0"/>
              <a:t>กำหนดข้อมูลสำหรับให้ </a:t>
            </a:r>
            <a:r>
              <a:rPr lang="en-US" dirty="0" smtClean="0"/>
              <a:t>component </a:t>
            </a:r>
            <a:r>
              <a:rPr lang="th-TH" dirty="0" smtClean="0"/>
              <a:t>ทำงานหรือแสดงผล</a:t>
            </a:r>
            <a:r>
              <a:rPr lang="en-US" dirty="0" smtClean="0"/>
              <a:t> (render)</a:t>
            </a:r>
            <a:endParaRPr lang="th-TH" dirty="0" smtClean="0"/>
          </a:p>
          <a:p>
            <a:r>
              <a:rPr lang="en-US" dirty="0" smtClean="0"/>
              <a:t>State</a:t>
            </a:r>
            <a:r>
              <a:rPr lang="th-TH" dirty="0" smtClean="0"/>
              <a:t> อยู่ภายใน </a:t>
            </a:r>
            <a:r>
              <a:rPr lang="en-US" dirty="0" smtClean="0"/>
              <a:t>component </a:t>
            </a:r>
            <a:r>
              <a:rPr lang="th-TH" dirty="0" smtClean="0"/>
              <a:t>เท่านั้น</a:t>
            </a:r>
          </a:p>
          <a:p>
            <a:r>
              <a:rPr lang="th-TH" dirty="0" smtClean="0"/>
              <a:t>ต่างจาก </a:t>
            </a:r>
            <a:r>
              <a:rPr lang="en-US" dirty="0" smtClean="0"/>
              <a:t>props </a:t>
            </a:r>
            <a:r>
              <a:rPr lang="th-TH" dirty="0" smtClean="0"/>
              <a:t>ที่ไม่สามารถกำหนดค่าผ่านจาก </a:t>
            </a:r>
            <a:r>
              <a:rPr lang="en-US" dirty="0" smtClean="0"/>
              <a:t>JSX 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 smtClean="0"/>
              <a:t>การจัดการ</a:t>
            </a:r>
          </a:p>
          <a:p>
            <a:pPr lvl="1"/>
            <a:r>
              <a:rPr lang="th-TH" dirty="0" smtClean="0"/>
              <a:t>ให้ค่าเริ่มต้นที่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</a:p>
          <a:p>
            <a:pPr lvl="1"/>
            <a:r>
              <a:rPr lang="th-TH" dirty="0" smtClean="0"/>
              <a:t>เปลี่ยนค่าโดยใช้ </a:t>
            </a:r>
            <a:r>
              <a:rPr lang="en-US" dirty="0" smtClean="0"/>
              <a:t>function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this.setState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export default class </a:t>
            </a:r>
            <a:r>
              <a:rPr lang="en-US" sz="1800" dirty="0" smtClean="0">
                <a:latin typeface="Consolas" panose="020B0609020204030204" pitchFamily="49" charset="0"/>
              </a:rPr>
              <a:t>App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 smtClean="0">
                <a:latin typeface="Consolas" panose="020B0609020204030204" pitchFamily="49" charset="0"/>
              </a:rPr>
              <a:t> Component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constructor(props)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super(props);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this.state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= {name: "</a:t>
            </a:r>
            <a:r>
              <a:rPr lang="en-US" sz="1800" dirty="0" err="1" smtClean="0">
                <a:latin typeface="Consolas" panose="020B0609020204030204" pitchFamily="49" charset="0"/>
              </a:rPr>
              <a:t>Jame</a:t>
            </a:r>
            <a:r>
              <a:rPr lang="en-US" sz="1800" dirty="0" smtClean="0">
                <a:latin typeface="Consolas" panose="020B0609020204030204" pitchFamily="49" charset="0"/>
              </a:rPr>
              <a:t>", </a:t>
            </a:r>
            <a:r>
              <a:rPr lang="en-US" sz="1800" dirty="0" err="1" smtClean="0">
                <a:latin typeface="Consolas" panose="020B0609020204030204" pitchFamily="49" charset="0"/>
              </a:rPr>
              <a:t>lName</a:t>
            </a:r>
            <a:r>
              <a:rPr lang="en-US" sz="1800" dirty="0" smtClean="0">
                <a:latin typeface="Consolas" panose="020B0609020204030204" pitchFamily="49" charset="0"/>
              </a:rPr>
              <a:t>: "Bonds", count: 0};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render()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return (&lt;div&gt;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&lt;p&gt;Hello 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this.state.lName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{this.state.name}</a:t>
            </a:r>
            <a:r>
              <a:rPr lang="en-US" sz="1800" dirty="0" smtClean="0">
                <a:latin typeface="Consolas" panose="020B0609020204030204" pitchFamily="49" charset="0"/>
              </a:rPr>
              <a:t>!&lt;/p&gt;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&lt;button&gt;Press&lt;/button&gt;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&lt;/div&gt;);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1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 bwMode="auto">
          <a:xfrm rot="6276988">
            <a:off x="5687346" y="2739157"/>
            <a:ext cx="1598545" cy="660365"/>
          </a:xfrm>
          <a:prstGeom prst="curvedDownArrow">
            <a:avLst/>
          </a:prstGeom>
          <a:solidFill>
            <a:srgbClr val="92D05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Event-Driven</a:t>
            </a:r>
            <a:endParaRPr lang="th-TH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94421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400" dirty="0" smtClean="0"/>
              <a:t>JavaScript </a:t>
            </a:r>
            <a:r>
              <a:rPr lang="th-TH" sz="3400" dirty="0" smtClean="0"/>
              <a:t>ทำงานในลักษณะ </a:t>
            </a:r>
            <a:r>
              <a:rPr lang="en-US" sz="3400" dirty="0" smtClean="0"/>
              <a:t>event-driven</a:t>
            </a:r>
            <a:endParaRPr lang="th-TH" sz="3400" dirty="0" smtClean="0"/>
          </a:p>
          <a:p>
            <a:r>
              <a:rPr lang="th-TH" dirty="0" smtClean="0"/>
              <a:t>การจัดการเหตุการณ์ </a:t>
            </a:r>
          </a:p>
          <a:p>
            <a:pPr lvl="1"/>
            <a:r>
              <a:rPr lang="th-TH" dirty="0" smtClean="0"/>
              <a:t>เขียนโค้ด </a:t>
            </a:r>
            <a:r>
              <a:rPr lang="en-US" dirty="0" smtClean="0"/>
              <a:t>JavaScript </a:t>
            </a:r>
            <a:r>
              <a:rPr lang="th-TH" dirty="0" smtClean="0"/>
              <a:t>สำหรับจัดการเหตุการณ์ (เช่น </a:t>
            </a:r>
            <a:r>
              <a:rPr lang="th-TH" dirty="0" smtClean="0"/>
              <a:t>ปรับปรุง</a:t>
            </a:r>
            <a:r>
              <a:rPr lang="en-US" dirty="0" smtClean="0"/>
              <a:t> </a:t>
            </a:r>
            <a:r>
              <a:rPr lang="en-US" dirty="0" smtClean="0"/>
              <a:t>state</a:t>
            </a:r>
            <a:r>
              <a:rPr lang="th-TH" dirty="0" smtClean="0"/>
              <a:t>)</a:t>
            </a:r>
            <a:endParaRPr lang="th-TH" dirty="0" smtClean="0"/>
          </a:p>
          <a:p>
            <a:pPr lvl="1"/>
            <a:r>
              <a:rPr lang="th-TH" dirty="0" smtClean="0"/>
              <a:t>ระบุโค้ดการจัดการเข้ากับลักษณะเหตุการณ์ของ </a:t>
            </a:r>
            <a:r>
              <a:rPr lang="en-US" dirty="0" smtClean="0"/>
              <a:t>Element</a:t>
            </a:r>
            <a:r>
              <a:rPr lang="th-TH" dirty="0" smtClean="0"/>
              <a:t> (เช่น </a:t>
            </a:r>
            <a:r>
              <a:rPr lang="en-US" dirty="0" err="1" smtClean="0">
                <a:solidFill>
                  <a:srgbClr val="008000"/>
                </a:solidFill>
              </a:rPr>
              <a:t>onClick</a:t>
            </a:r>
            <a:r>
              <a:rPr lang="en-US" dirty="0" smtClean="0"/>
              <a:t> </a:t>
            </a:r>
            <a:r>
              <a:rPr lang="th-TH" dirty="0" smtClean="0"/>
              <a:t>ของ </a:t>
            </a:r>
            <a:r>
              <a:rPr lang="en-US" dirty="0" smtClean="0"/>
              <a:t>button </a:t>
            </a:r>
            <a:r>
              <a:rPr lang="en-US" dirty="0" smtClean="0"/>
              <a:t>tag) </a:t>
            </a:r>
          </a:p>
          <a:p>
            <a:pPr lvl="2"/>
            <a:r>
              <a:rPr lang="en-US" dirty="0" smtClean="0"/>
              <a:t>Element </a:t>
            </a:r>
            <a:r>
              <a:rPr lang="th-TH" dirty="0" smtClean="0"/>
              <a:t>เป็นแหล่งต้นทาง รอรับปฎิสัมพันธ์จากผู้ใช้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th-TH" smtClean="0"/>
              <a:t>Lecture 04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387 Web Application and Enterprise Programs © 2010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7" name="Picture 16" descr="smile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4589" y="1484785"/>
            <a:ext cx="1115477" cy="9361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sp>
        <p:nvSpPr>
          <p:cNvPr id="15" name="Up Arrow 14"/>
          <p:cNvSpPr/>
          <p:nvPr/>
        </p:nvSpPr>
        <p:spPr bwMode="auto">
          <a:xfrm rot="19173192">
            <a:off x="3265048" y="2179234"/>
            <a:ext cx="307832" cy="447499"/>
          </a:xfrm>
          <a:prstGeom prst="upArrow">
            <a:avLst>
              <a:gd name="adj1" fmla="val 21547"/>
              <a:gd name="adj2" fmla="val 10638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Explosion 2 17"/>
          <p:cNvSpPr/>
          <p:nvPr/>
        </p:nvSpPr>
        <p:spPr bwMode="auto">
          <a:xfrm rot="375254">
            <a:off x="4584418" y="1153709"/>
            <a:ext cx="1944216" cy="1656184"/>
          </a:xfrm>
          <a:prstGeom prst="irregularSeal2">
            <a:avLst/>
          </a:prstGeom>
          <a:solidFill>
            <a:srgbClr val="FFFFCC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Event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4589" y="242088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Click: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Offset: …</a:t>
            </a:r>
          </a:p>
        </p:txBody>
      </p:sp>
      <p:sp>
        <p:nvSpPr>
          <p:cNvPr id="21" name="Curved Down Arrow 20"/>
          <p:cNvSpPr/>
          <p:nvPr/>
        </p:nvSpPr>
        <p:spPr bwMode="auto">
          <a:xfrm rot="12975733">
            <a:off x="2306942" y="3160558"/>
            <a:ext cx="1598545" cy="660365"/>
          </a:xfrm>
          <a:prstGeom prst="curvedDownArrow">
            <a:avLst/>
          </a:prstGeom>
          <a:solidFill>
            <a:srgbClr val="92D05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3660733" y="1700809"/>
            <a:ext cx="864096" cy="576064"/>
          </a:xfrm>
          <a:prstGeom prst="rightArrow">
            <a:avLst/>
          </a:prstGeom>
          <a:solidFill>
            <a:srgbClr val="FF66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48765" y="3284985"/>
            <a:ext cx="1980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showCoords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100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6517" y="1124745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ผู้ใช้ทำปฏิสัมพันธ์กับหน้าเพจ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1952" y="1556792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เกิดเหตุการณ์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4989" y="3789041"/>
            <a:ext cx="210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Execute JavaScript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88" y="2492896"/>
            <a:ext cx="177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ปรับปรุงหน้าเพจ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6256" y="2564904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ไปยังโค้ดของ</a:t>
            </a:r>
          </a:p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ตัวจัดการเหตุการณ์ที่ระบุไว้</a:t>
            </a:r>
          </a:p>
        </p:txBody>
      </p:sp>
    </p:spTree>
    <p:extLst>
      <p:ext uri="{BB962C8B-B14F-4D97-AF65-F5344CB8AC3E}">
        <p14:creationId xmlns:p14="http://schemas.microsoft.com/office/powerpoint/2010/main" val="31293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build="p"/>
      <p:bldP spid="15" grpId="0" animBg="1"/>
      <p:bldP spid="18" grpId="0" animBg="1"/>
      <p:bldP spid="19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export default class </a:t>
            </a:r>
            <a:r>
              <a:rPr lang="en-US" sz="1600" dirty="0">
                <a:latin typeface="Consolas" panose="020B0609020204030204" pitchFamily="49" charset="0"/>
              </a:rPr>
              <a:t>App extends Component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constructor(props)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super(props);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this.state</a:t>
            </a:r>
            <a:r>
              <a:rPr lang="en-US" sz="1600" dirty="0">
                <a:latin typeface="Consolas" panose="020B0609020204030204" pitchFamily="49" charset="0"/>
              </a:rPr>
              <a:t> = {name: "</a:t>
            </a:r>
            <a:r>
              <a:rPr lang="en-US" sz="1600" dirty="0" err="1">
                <a:latin typeface="Consolas" panose="020B0609020204030204" pitchFamily="49" charset="0"/>
              </a:rPr>
              <a:t>Jame</a:t>
            </a:r>
            <a:r>
              <a:rPr lang="en-US" sz="1600" dirty="0">
                <a:latin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</a:rPr>
              <a:t>: "Bonds", count: 0};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handleClick</a:t>
            </a:r>
            <a:r>
              <a:rPr lang="en-US" sz="1600" dirty="0">
                <a:latin typeface="Consolas" panose="020B0609020204030204" pitchFamily="49" charset="0"/>
              </a:rPr>
              <a:t> = () =&gt;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this.state.count</a:t>
            </a:r>
            <a:r>
              <a:rPr lang="en-US" sz="1600" dirty="0"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this.setState</a:t>
            </a:r>
            <a:r>
              <a:rPr lang="en-US" sz="1600" dirty="0">
                <a:latin typeface="Consolas" panose="020B0609020204030204" pitchFamily="49" charset="0"/>
              </a:rPr>
              <a:t>({name: "</a:t>
            </a:r>
            <a:r>
              <a:rPr lang="en-US" sz="1600" dirty="0" err="1" smtClean="0">
                <a:latin typeface="Consolas" panose="020B0609020204030204" pitchFamily="49" charset="0"/>
              </a:rPr>
              <a:t>NewName</a:t>
            </a:r>
            <a:r>
              <a:rPr lang="en-US" sz="1600" dirty="0">
                <a:latin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</a:rPr>
              <a:t>:"</a:t>
            </a:r>
            <a:r>
              <a:rPr lang="en-US" sz="1600" dirty="0" err="1" smtClean="0">
                <a:latin typeface="Consolas" panose="020B0609020204030204" pitchFamily="49" charset="0"/>
              </a:rPr>
              <a:t>NewLastname</a:t>
            </a:r>
            <a:r>
              <a:rPr lang="en-US" sz="1600" dirty="0">
                <a:latin typeface="Consolas" panose="020B0609020204030204" pitchFamily="49" charset="0"/>
              </a:rPr>
              <a:t>", count: 1});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this.setState</a:t>
            </a:r>
            <a:r>
              <a:rPr lang="en-US" sz="1600" dirty="0">
                <a:latin typeface="Consolas" panose="020B0609020204030204" pitchFamily="49" charset="0"/>
              </a:rPr>
              <a:t>({name: "</a:t>
            </a:r>
            <a:r>
              <a:rPr lang="en-US" sz="1600" dirty="0" err="1">
                <a:latin typeface="Consolas" panose="020B0609020204030204" pitchFamily="49" charset="0"/>
              </a:rPr>
              <a:t>Jame</a:t>
            </a:r>
            <a:r>
              <a:rPr lang="en-US" sz="1600" dirty="0">
                <a:latin typeface="Consolas" panose="020B0609020204030204" pitchFamily="49" charset="0"/>
              </a:rPr>
              <a:t>", </a:t>
            </a:r>
            <a:r>
              <a:rPr lang="en-US" sz="1600" dirty="0" err="1">
                <a:latin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</a:rPr>
              <a:t>: "Bonds", count: 0});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render()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(&lt;div&gt;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&lt;p&gt;Hello {</a:t>
            </a:r>
            <a:r>
              <a:rPr lang="en-US" sz="1600" dirty="0" err="1">
                <a:latin typeface="Consolas" panose="020B0609020204030204" pitchFamily="49" charset="0"/>
              </a:rPr>
              <a:t>this.state.lName</a:t>
            </a:r>
            <a:r>
              <a:rPr lang="en-US" sz="1600" dirty="0">
                <a:latin typeface="Consolas" panose="020B0609020204030204" pitchFamily="49" charset="0"/>
              </a:rPr>
              <a:t>}, {this.state.name}!&lt;/p&gt;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&lt;button </a:t>
            </a:r>
            <a:r>
              <a:rPr lang="en-US" sz="1600" dirty="0" err="1">
                <a:latin typeface="Consolas" panose="020B0609020204030204" pitchFamily="49" charset="0"/>
              </a:rPr>
              <a:t>onClick</a:t>
            </a:r>
            <a:r>
              <a:rPr lang="en-US" sz="1600" dirty="0">
                <a:latin typeface="Consolas" panose="020B0609020204030204" pitchFamily="49" charset="0"/>
              </a:rPr>
              <a:t>={</a:t>
            </a:r>
            <a:r>
              <a:rPr lang="en-US" sz="1600" dirty="0" err="1">
                <a:latin typeface="Consolas" panose="020B0609020204030204" pitchFamily="49" charset="0"/>
              </a:rPr>
              <a:t>this.handleClick</a:t>
            </a:r>
            <a:r>
              <a:rPr lang="en-US" sz="1600" dirty="0">
                <a:latin typeface="Consolas" panose="020B0609020204030204" pitchFamily="49" charset="0"/>
              </a:rPr>
              <a:t>}&gt;Press&lt;/button&gt;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&lt;/div&gt;);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Element</a:t>
            </a:r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Object: Building blocks </a:t>
            </a:r>
            <a:r>
              <a:rPr lang="th-TH" dirty="0" smtClean="0"/>
              <a:t>ที่เล็กสุดของ </a:t>
            </a:r>
            <a:r>
              <a:rPr lang="en-US" dirty="0" smtClean="0"/>
              <a:t>React apps</a:t>
            </a:r>
          </a:p>
          <a:p>
            <a:pPr lvl="1"/>
            <a:r>
              <a:rPr lang="th-TH" dirty="0" smtClean="0"/>
              <a:t>ใช้อธิบายสิ่งที่ต้องการแสดงผลบนหน้าจอ</a:t>
            </a:r>
            <a:endParaRPr lang="en-US" dirty="0"/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immutable</a:t>
            </a:r>
            <a:r>
              <a:rPr lang="th-TH" dirty="0" smtClean="0"/>
              <a:t> </a:t>
            </a:r>
            <a:r>
              <a:rPr lang="en-US" dirty="0" smtClean="0"/>
              <a:t>– </a:t>
            </a:r>
            <a:r>
              <a:rPr lang="th-TH" dirty="0" smtClean="0"/>
              <a:t>ไม่เปลี่ยนแปลง </a:t>
            </a:r>
            <a:endParaRPr lang="en-US" dirty="0" smtClean="0"/>
          </a:p>
          <a:p>
            <a:pPr lvl="1"/>
            <a:r>
              <a:rPr lang="th-TH" dirty="0" smtClean="0"/>
              <a:t>การ </a:t>
            </a:r>
            <a:r>
              <a:rPr lang="en-US" dirty="0" smtClean="0"/>
              <a:t>update </a:t>
            </a:r>
            <a:r>
              <a:rPr lang="th-TH" dirty="0" smtClean="0"/>
              <a:t>ทำโดยสร้าง </a:t>
            </a:r>
            <a:r>
              <a:rPr lang="en-US" dirty="0" smtClean="0"/>
              <a:t>element </a:t>
            </a:r>
            <a:r>
              <a:rPr lang="th-TH" dirty="0" smtClean="0"/>
              <a:t>ใหม่แล้วส่งผ่าน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/>
            <a:r>
              <a:rPr lang="th-TH" dirty="0" smtClean="0"/>
              <a:t>ถ้ามีการเปลี่ยนแปลง </a:t>
            </a:r>
            <a:r>
              <a:rPr lang="en-US" dirty="0" smtClean="0"/>
              <a:t>React DOM </a:t>
            </a:r>
            <a:r>
              <a:rPr lang="th-TH" dirty="0" smtClean="0"/>
              <a:t>ปรับปรุงเฉพาะส่วนที่จำเป็นเท่านั้น</a:t>
            </a:r>
            <a:endParaRPr lang="en-US" dirty="0" smtClean="0"/>
          </a:p>
          <a:p>
            <a:r>
              <a:rPr lang="th-TH" dirty="0" smtClean="0"/>
              <a:t>ตัวอย่าง </a:t>
            </a:r>
            <a:r>
              <a:rPr lang="en-US" dirty="0" smtClean="0"/>
              <a:t>element</a:t>
            </a:r>
          </a:p>
          <a:p>
            <a:pPr marL="344487" lvl="1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</a:rPr>
              <a:t>hiEle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&lt;h1&gt;Hello&lt;/h1&gt;;</a:t>
            </a:r>
          </a:p>
          <a:p>
            <a:pPr marL="344487" lvl="1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 smtClean="0">
                <a:latin typeface="Consolas" panose="020B0609020204030204" pitchFamily="49" charset="0"/>
              </a:rPr>
              <a:t>hiEle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('root'));</a:t>
            </a:r>
            <a:endParaRPr lang="th-TH" sz="1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 </a:t>
            </a:r>
            <a:r>
              <a:rPr lang="th-TH" dirty="0" smtClean="0"/>
              <a:t>และ </a:t>
            </a:r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th-TH" dirty="0" smtClean="0"/>
              <a:t>กำหนด </a:t>
            </a:r>
            <a:r>
              <a:rPr lang="en-US" dirty="0" smtClean="0"/>
              <a:t>Component </a:t>
            </a:r>
            <a:r>
              <a:rPr lang="th-TH" dirty="0" smtClean="0"/>
              <a:t>ได้ </a:t>
            </a:r>
            <a:r>
              <a:rPr lang="en-US" dirty="0" smtClean="0"/>
              <a:t>2 </a:t>
            </a:r>
            <a:r>
              <a:rPr lang="th-TH" dirty="0" smtClean="0"/>
              <a:t>แบบ</a:t>
            </a:r>
          </a:p>
          <a:p>
            <a:pPr lvl="1"/>
            <a:r>
              <a:rPr lang="en-US" dirty="0" smtClean="0"/>
              <a:t>JS Function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 Message(props) {</a:t>
            </a: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(&lt;div&gt;{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props.gotIt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? 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Yes, I ":"No, I haven't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"} got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 &lt;/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div&gt;);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Class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 Message extends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{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render() { </a:t>
            </a: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 (&lt;div&gt;{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props.gotIt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?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"Yes, I ":"No, I haven't "} got it! &lt;/div&gt;);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</a:t>
            </a:r>
            <a:r>
              <a:rPr lang="th-TH" dirty="0" smtClean="0"/>
              <a:t>และ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8196" name="Picture 4" descr="http://icdn.pro/images/fr/b/o/boites-des-modules-icone-4080-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990600"/>
            <a:ext cx="1336778" cy="178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9681"/>
            <a:ext cx="1577975" cy="140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ES6 Native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เพื่อแบ่งโค้ด </a:t>
            </a:r>
            <a:r>
              <a:rPr lang="en-US" dirty="0" smtClean="0"/>
              <a:t>JavaScript </a:t>
            </a:r>
            <a:r>
              <a:rPr lang="th-TH" dirty="0" smtClean="0"/>
              <a:t>ให้เป็น </a:t>
            </a:r>
            <a:r>
              <a:rPr lang="en-US" dirty="0" smtClean="0"/>
              <a:t>modules </a:t>
            </a:r>
            <a:endParaRPr lang="th-TH" dirty="0" smtClean="0"/>
          </a:p>
          <a:p>
            <a:pPr lvl="1"/>
            <a:r>
              <a:rPr lang="th-TH" dirty="0" smtClean="0"/>
              <a:t>เพื่อให้ง่ายต่อการ</a:t>
            </a:r>
            <a:r>
              <a:rPr lang="en-US" dirty="0" smtClean="0"/>
              <a:t> reuse </a:t>
            </a:r>
            <a:endParaRPr lang="th-TH" dirty="0" smtClean="0"/>
          </a:p>
          <a:p>
            <a:pPr lvl="1"/>
            <a:r>
              <a:rPr lang="th-TH" dirty="0" smtClean="0"/>
              <a:t>ป้องกันการรบกวน </a:t>
            </a:r>
            <a:r>
              <a:rPr lang="en-US" dirty="0" smtClean="0"/>
              <a:t>namespace</a:t>
            </a:r>
            <a:r>
              <a:rPr lang="th-TH" dirty="0" smtClean="0"/>
              <a:t> ในระดับ </a:t>
            </a:r>
            <a:r>
              <a:rPr lang="en-US" dirty="0" smtClean="0"/>
              <a:t>global</a:t>
            </a:r>
            <a:endParaRPr lang="th-TH" dirty="0" smtClean="0"/>
          </a:p>
          <a:p>
            <a:pPr lvl="1"/>
            <a:r>
              <a:rPr lang="th-TH" dirty="0" smtClean="0"/>
              <a:t>เป็นส่วนหนึ่งที่ช่วยในการทำ </a:t>
            </a:r>
            <a:r>
              <a:rPr lang="en-US" dirty="0" smtClean="0"/>
              <a:t>Dependency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Export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export: </a:t>
            </a:r>
            <a:r>
              <a:rPr lang="th-TH" dirty="0" smtClean="0"/>
              <a:t>ใช้เมื่อสร้าง </a:t>
            </a:r>
            <a:r>
              <a:rPr lang="en-US" dirty="0" smtClean="0"/>
              <a:t>JS modules </a:t>
            </a:r>
            <a:r>
              <a:rPr lang="th-TH" dirty="0" smtClean="0"/>
              <a:t>เพื่อ</a:t>
            </a:r>
          </a:p>
          <a:p>
            <a:pPr lvl="1"/>
            <a:r>
              <a:rPr lang="en-US" dirty="0" smtClean="0"/>
              <a:t>Export functions</a:t>
            </a:r>
            <a:r>
              <a:rPr lang="en-US" dirty="0"/>
              <a:t>, objects,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dirty="0"/>
              <a:t>primitive values </a:t>
            </a:r>
            <a:r>
              <a:rPr lang="th-TH" dirty="0" smtClean="0"/>
              <a:t>จาก </a:t>
            </a:r>
            <a:r>
              <a:rPr lang="en-US" dirty="0" smtClean="0"/>
              <a:t>module </a:t>
            </a:r>
            <a:r>
              <a:rPr lang="th-TH" dirty="0" smtClean="0"/>
              <a:t>เพื่อให้เรียกใช้ด้วยประโยค </a:t>
            </a:r>
            <a:r>
              <a:rPr lang="en-US" dirty="0" smtClean="0"/>
              <a:t>import </a:t>
            </a:r>
            <a:r>
              <a:rPr lang="th-TH" dirty="0" smtClean="0"/>
              <a:t>จากโปรแกรมอื่น</a:t>
            </a:r>
          </a:p>
          <a:p>
            <a:pPr lvl="1"/>
            <a:r>
              <a:rPr lang="th-TH" dirty="0" smtClean="0">
                <a:sym typeface="Wingdings" panose="05000000000000000000" pitchFamily="2" charset="2"/>
              </a:rPr>
              <a:t>สามารถ</a:t>
            </a:r>
            <a:r>
              <a:rPr lang="en-US" dirty="0" smtClean="0">
                <a:sym typeface="Wingdings" panose="05000000000000000000" pitchFamily="2" charset="2"/>
              </a:rPr>
              <a:t> export </a:t>
            </a:r>
            <a:r>
              <a:rPr lang="th-TH" dirty="0" smtClean="0">
                <a:sym typeface="Wingdings" panose="05000000000000000000" pitchFamily="2" charset="2"/>
              </a:rPr>
              <a:t>ได้ทีละหลาย ๆ อัน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th-TH" dirty="0" smtClean="0">
                <a:sym typeface="Wingdings" panose="05000000000000000000" pitchFamily="2" charset="2"/>
              </a:rPr>
              <a:t>สามารถกำหนด </a:t>
            </a:r>
            <a:r>
              <a:rPr lang="en-US" dirty="0" smtClean="0">
                <a:sym typeface="Wingdings" panose="05000000000000000000" pitchFamily="2" charset="2"/>
              </a:rPr>
              <a:t>default export </a:t>
            </a:r>
            <a:r>
              <a:rPr lang="th-TH" dirty="0" smtClean="0">
                <a:sym typeface="Wingdings" panose="05000000000000000000" pitchFamily="2" charset="2"/>
              </a:rPr>
              <a:t>ซึ่งเมื่อถูก </a:t>
            </a:r>
            <a:r>
              <a:rPr lang="en-US" dirty="0" smtClean="0">
                <a:sym typeface="Wingdings" panose="05000000000000000000" pitchFamily="2" charset="2"/>
              </a:rPr>
              <a:t>import</a:t>
            </a:r>
            <a:r>
              <a:rPr lang="th-TH" dirty="0" smtClean="0">
                <a:sym typeface="Wingdings" panose="05000000000000000000" pitchFamily="2" charset="2"/>
              </a:rPr>
              <a:t> สามารถใช้เป็นชื่อใดๆ ได้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{...}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…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…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also class,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endParaRPr lang="th-TH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Consolas" panose="020B0609020204030204" pitchFamily="49" charset="0"/>
              </a:rPr>
              <a:t>variable1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Consolas" panose="020B0609020204030204" pitchFamily="49" charset="0"/>
              </a:rPr>
              <a:t>name1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Consolas" panose="020B0609020204030204" pitchFamily="49" charset="0"/>
              </a:rPr>
              <a:t>variable2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name2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export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Consolas" panose="020B0609020204030204" pitchFamily="49" charset="0"/>
              </a:rPr>
              <a:t>name1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name2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th-TH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nameN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also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endParaRPr lang="th-TH" sz="18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endParaRPr lang="th-TH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th-T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ดูเพิ่มเติม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https://developer.mozilla.org/en-US/docs/Web/JavaScript/Reference/Statements/export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Import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ใช้เพื่อการนำเข้า </a:t>
            </a:r>
            <a:r>
              <a:rPr lang="en-US" dirty="0" smtClean="0"/>
              <a:t>library </a:t>
            </a:r>
            <a:r>
              <a:rPr lang="th-TH" dirty="0" smtClean="0"/>
              <a:t>จาก</a:t>
            </a:r>
            <a:r>
              <a:rPr lang="en-US" dirty="0" smtClean="0"/>
              <a:t> module </a:t>
            </a:r>
            <a:r>
              <a:rPr lang="th-TH" dirty="0" smtClean="0"/>
              <a:t>อื่น</a:t>
            </a:r>
          </a:p>
          <a:p>
            <a:pPr marL="327025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import </a:t>
            </a:r>
            <a:r>
              <a:rPr lang="en-US" sz="20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defaultExport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from "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module-name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";</a:t>
            </a:r>
          </a:p>
          <a:p>
            <a:pPr marL="327025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import * as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from "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module-name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";</a:t>
            </a:r>
          </a:p>
          <a:p>
            <a:pPr marL="327025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} from "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module-name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";</a:t>
            </a:r>
          </a:p>
          <a:p>
            <a:pPr marL="327025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as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alias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} from "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module-name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";</a:t>
            </a:r>
          </a:p>
          <a:p>
            <a:pPr marL="327025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export1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, 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export2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} from "</a:t>
            </a:r>
            <a:r>
              <a:rPr lang="en-US" sz="2000" i="1" dirty="0">
                <a:solidFill>
                  <a:schemeClr val="tx2"/>
                </a:solidFill>
                <a:latin typeface="Consolas" panose="020B0609020204030204" pitchFamily="49" charset="0"/>
              </a:rPr>
              <a:t>module-name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";</a:t>
            </a:r>
            <a:endParaRPr lang="th-TH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th-TH" dirty="0"/>
          </a:p>
          <a:p>
            <a:pPr marL="0" indent="0">
              <a:buNone/>
            </a:pP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ดู</a:t>
            </a:r>
            <a:r>
              <a:rPr lang="th-TH" sz="1400" dirty="0">
                <a:latin typeface="Arial" panose="020B0604020202020204" pitchFamily="34" charset="0"/>
                <a:cs typeface="Arial" panose="020B0604020202020204" pitchFamily="34" charset="0"/>
              </a:rPr>
              <a:t>เพิ่มเติม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developer.mozilla.org/en-US/docs/Web/JavaScript/Reference/Statements/import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 </a:t>
            </a:r>
            <a:r>
              <a:rPr lang="en-US" dirty="0" smtClean="0"/>
              <a:t>export/import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648200" cy="453072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module "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mModule.js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cube(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x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Math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SQRT2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export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cube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foo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</a:p>
          <a:p>
            <a:pPr marL="11430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module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"test.js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</a:t>
            </a:r>
            <a:endParaRPr lang="en-US" dirty="0" smtClean="0"/>
          </a:p>
          <a:p>
            <a:pPr marL="11430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import {cube, foo} from './</a:t>
            </a:r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mModule</a:t>
            </a: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endParaRPr lang="en-US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export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function() {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console.log(cube(3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console.log(foo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import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{cube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foo} 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from </a:t>
            </a:r>
            <a:r>
              <a:rPr lang="en-US" sz="1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'./</a:t>
            </a:r>
            <a:r>
              <a:rPr lang="en-US" sz="17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mModule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g(cube(3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27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console.log(foo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4.555806215962888</a:t>
            </a:r>
          </a:p>
          <a:p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MyTest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'./test';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MyTest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(); }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3" idx="1"/>
            <a:endCxn id="7" idx="3"/>
          </p:cNvCxnSpPr>
          <p:nvPr/>
        </p:nvCxnSpPr>
        <p:spPr bwMode="auto">
          <a:xfrm>
            <a:off x="0" y="386556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53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Lecture 07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CS 485 Web ApplicationDevelopment © 2015 by Y. Temtanapat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>
                <a:solidFill>
                  <a:prstClr val="black"/>
                </a:solidFill>
              </a:rPr>
              <a:pPr/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1321</Words>
  <Application>Microsoft Office PowerPoint</Application>
  <PresentationFormat>On-screen Show (4:3)</PresentationFormat>
  <Paragraphs>242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1_Lecture</vt:lpstr>
      <vt:lpstr>React.JS Concept</vt:lpstr>
      <vt:lpstr>React Elements</vt:lpstr>
      <vt:lpstr>React Components และ Props</vt:lpstr>
      <vt:lpstr>ES6 Modules</vt:lpstr>
      <vt:lpstr>ES6 Native Modules</vt:lpstr>
      <vt:lpstr>ES6 Export Syntax</vt:lpstr>
      <vt:lpstr>ES6 Import Syntax</vt:lpstr>
      <vt:lpstr>ตัวอย่างการใช้ export/import</vt:lpstr>
      <vt:lpstr>React.JS</vt:lpstr>
      <vt:lpstr>Directory Structure</vt:lpstr>
      <vt:lpstr>Module: React.JS Component</vt:lpstr>
      <vt:lpstr>ตัวอย่าง index.js</vt:lpstr>
      <vt:lpstr>กฎเดียวของ React Component</vt:lpstr>
      <vt:lpstr>Props</vt:lpstr>
      <vt:lpstr>State</vt:lpstr>
      <vt:lpstr>ตัวอย่าง State</vt:lpstr>
      <vt:lpstr>Event-Driven</vt:lpstr>
      <vt:lpstr>ตัวอย่าง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และ DOM Objects</dc:title>
  <dc:creator>Yao</dc:creator>
  <cp:lastModifiedBy>Yao</cp:lastModifiedBy>
  <cp:revision>28</cp:revision>
  <dcterms:created xsi:type="dcterms:W3CDTF">2018-02-26T08:01:35Z</dcterms:created>
  <dcterms:modified xsi:type="dcterms:W3CDTF">2018-02-26T18:34:42Z</dcterms:modified>
</cp:coreProperties>
</file>