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65" r:id="rId3"/>
    <p:sldId id="271" r:id="rId4"/>
    <p:sldId id="258" r:id="rId5"/>
    <p:sldId id="260" r:id="rId6"/>
    <p:sldId id="262" r:id="rId7"/>
    <p:sldId id="261" r:id="rId8"/>
    <p:sldId id="263" r:id="rId9"/>
    <p:sldId id="270" r:id="rId10"/>
    <p:sldId id="259" r:id="rId11"/>
    <p:sldId id="264" r:id="rId12"/>
    <p:sldId id="272" r:id="rId13"/>
    <p:sldId id="269" r:id="rId14"/>
    <p:sldId id="273" r:id="rId15"/>
    <p:sldId id="266" r:id="rId16"/>
    <p:sldId id="267" r:id="rId17"/>
    <p:sldId id="280" r:id="rId18"/>
    <p:sldId id="279" r:id="rId19"/>
    <p:sldId id="268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9" autoAdjust="0"/>
    <p:restoredTop sz="94660"/>
  </p:normalViewPr>
  <p:slideViewPr>
    <p:cSldViewPr>
      <p:cViewPr varScale="1">
        <p:scale>
          <a:sx n="65" d="100"/>
          <a:sy n="65" d="100"/>
        </p:scale>
        <p:origin x="-77" y="-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6DD14-9A47-4F64-8F08-7553E8B7863C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96A6E-276B-45D6-9362-490791B1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7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.alert {</a:t>
            </a:r>
          </a:p>
          <a:p>
            <a:r>
              <a:rPr lang="en-US" dirty="0" smtClean="0"/>
              <a:t>padding: 8px 35px 8px 14px;</a:t>
            </a:r>
          </a:p>
          <a:p>
            <a:r>
              <a:rPr lang="en-US" dirty="0" smtClean="0"/>
              <a:t>margin-bottom: 18px;</a:t>
            </a:r>
          </a:p>
          <a:p>
            <a:r>
              <a:rPr lang="en-US" dirty="0" smtClean="0"/>
              <a:t>color: #c09853;</a:t>
            </a:r>
          </a:p>
          <a:p>
            <a:r>
              <a:rPr lang="en-US" dirty="0" smtClean="0"/>
              <a:t>text-shadow: 0 1px 0 </a:t>
            </a:r>
            <a:r>
              <a:rPr lang="en-US" dirty="0" err="1" smtClean="0"/>
              <a:t>rgba</a:t>
            </a:r>
            <a:r>
              <a:rPr lang="en-US" dirty="0" smtClean="0"/>
              <a:t>(255, 255, 255, 0.5);</a:t>
            </a:r>
          </a:p>
          <a:p>
            <a:r>
              <a:rPr lang="en-US" dirty="0" smtClean="0"/>
              <a:t>background-color: #fcf8e3;</a:t>
            </a:r>
          </a:p>
          <a:p>
            <a:r>
              <a:rPr lang="en-US" dirty="0" smtClean="0"/>
              <a:t>border: 1px solid #fbeed5;</a:t>
            </a:r>
          </a:p>
          <a:p>
            <a:r>
              <a:rPr lang="en-US" dirty="0" smtClean="0"/>
              <a:t>border-radius: 4px;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.alert-success {</a:t>
            </a:r>
          </a:p>
          <a:p>
            <a:r>
              <a:rPr lang="en-US" dirty="0" smtClean="0"/>
              <a:t>color: #468847;</a:t>
            </a:r>
          </a:p>
          <a:p>
            <a:r>
              <a:rPr lang="en-US" dirty="0" smtClean="0"/>
              <a:t>background-color: #dff0d8;</a:t>
            </a:r>
          </a:p>
          <a:p>
            <a:r>
              <a:rPr lang="en-US" dirty="0" smtClean="0"/>
              <a:t>border-color: #d6e9c6;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.alert-danger,</a:t>
            </a:r>
          </a:p>
          <a:p>
            <a:r>
              <a:rPr lang="en-US" dirty="0" smtClean="0"/>
              <a:t>.alert-error {</a:t>
            </a:r>
          </a:p>
          <a:p>
            <a:r>
              <a:rPr lang="en-US" dirty="0" smtClean="0"/>
              <a:t>color: #b94a48;</a:t>
            </a:r>
          </a:p>
          <a:p>
            <a:r>
              <a:rPr lang="en-US" dirty="0" smtClean="0"/>
              <a:t>background-color: #f2dede;</a:t>
            </a:r>
          </a:p>
          <a:p>
            <a:r>
              <a:rPr lang="en-US" dirty="0" smtClean="0"/>
              <a:t>border-color: #eed3d7;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.alert-info {</a:t>
            </a:r>
          </a:p>
          <a:p>
            <a:r>
              <a:rPr lang="en-US" dirty="0" smtClean="0"/>
              <a:t>color: #3a87ad;</a:t>
            </a:r>
          </a:p>
          <a:p>
            <a:r>
              <a:rPr lang="en-US" dirty="0" smtClean="0"/>
              <a:t>background-color: #d9edf7;</a:t>
            </a:r>
          </a:p>
          <a:p>
            <a:r>
              <a:rPr lang="en-US" dirty="0" smtClean="0"/>
              <a:t>border-color: #bce8f1;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.alert-block {</a:t>
            </a:r>
          </a:p>
          <a:p>
            <a:r>
              <a:rPr lang="en-US" dirty="0" smtClean="0"/>
              <a:t>padding-top: 14px;</a:t>
            </a:r>
          </a:p>
          <a:p>
            <a:r>
              <a:rPr lang="en-US" dirty="0" smtClean="0"/>
              <a:t>padding-bottom: 14px;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6A6E-276B-45D6-9362-490791B1CC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3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.alert {</a:t>
            </a:r>
          </a:p>
          <a:p>
            <a:r>
              <a:rPr lang="en-US" dirty="0" smtClean="0"/>
              <a:t>padding: 8px 35px 8px 14px;</a:t>
            </a:r>
          </a:p>
          <a:p>
            <a:r>
              <a:rPr lang="en-US" dirty="0" smtClean="0"/>
              <a:t>margin-bottom: 18px;</a:t>
            </a:r>
          </a:p>
          <a:p>
            <a:r>
              <a:rPr lang="en-US" dirty="0" smtClean="0"/>
              <a:t>color: #c09853;</a:t>
            </a:r>
          </a:p>
          <a:p>
            <a:r>
              <a:rPr lang="en-US" dirty="0" smtClean="0"/>
              <a:t>text-shadow: 0 1px 0 </a:t>
            </a:r>
            <a:r>
              <a:rPr lang="en-US" dirty="0" err="1" smtClean="0"/>
              <a:t>rgba</a:t>
            </a:r>
            <a:r>
              <a:rPr lang="en-US" dirty="0" smtClean="0"/>
              <a:t>(255, 255, 255, 0.5);</a:t>
            </a:r>
          </a:p>
          <a:p>
            <a:r>
              <a:rPr lang="en-US" dirty="0" smtClean="0"/>
              <a:t>background-color: #fcf8e3;</a:t>
            </a:r>
          </a:p>
          <a:p>
            <a:r>
              <a:rPr lang="en-US" dirty="0" smtClean="0"/>
              <a:t>border: 1px solid #fbeed5;</a:t>
            </a:r>
          </a:p>
          <a:p>
            <a:r>
              <a:rPr lang="en-US" dirty="0" smtClean="0"/>
              <a:t>border-radius: 4px;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.alert-success {</a:t>
            </a:r>
          </a:p>
          <a:p>
            <a:r>
              <a:rPr lang="en-US" dirty="0" smtClean="0"/>
              <a:t>color: #468847;</a:t>
            </a:r>
          </a:p>
          <a:p>
            <a:r>
              <a:rPr lang="en-US" dirty="0" smtClean="0"/>
              <a:t>background-color: #dff0d8;</a:t>
            </a:r>
          </a:p>
          <a:p>
            <a:r>
              <a:rPr lang="en-US" dirty="0" smtClean="0"/>
              <a:t>border-color: #d6e9c6;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.alert-danger,</a:t>
            </a:r>
          </a:p>
          <a:p>
            <a:r>
              <a:rPr lang="en-US" dirty="0" smtClean="0"/>
              <a:t>.alert-error {</a:t>
            </a:r>
          </a:p>
          <a:p>
            <a:r>
              <a:rPr lang="en-US" dirty="0" smtClean="0"/>
              <a:t>color: #b94a48;</a:t>
            </a:r>
          </a:p>
          <a:p>
            <a:r>
              <a:rPr lang="en-US" dirty="0" smtClean="0"/>
              <a:t>background-color: #f2dede;</a:t>
            </a:r>
          </a:p>
          <a:p>
            <a:r>
              <a:rPr lang="en-US" dirty="0" smtClean="0"/>
              <a:t>border-color: #eed3d7;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.alert-info {</a:t>
            </a:r>
          </a:p>
          <a:p>
            <a:r>
              <a:rPr lang="en-US" dirty="0" smtClean="0"/>
              <a:t>color: #3a87ad;</a:t>
            </a:r>
          </a:p>
          <a:p>
            <a:r>
              <a:rPr lang="en-US" dirty="0" smtClean="0"/>
              <a:t>background-color: #d9edf7;</a:t>
            </a:r>
          </a:p>
          <a:p>
            <a:r>
              <a:rPr lang="en-US" dirty="0" smtClean="0"/>
              <a:t>border-color: #bce8f1;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.alert-block {</a:t>
            </a:r>
          </a:p>
          <a:p>
            <a:r>
              <a:rPr lang="en-US" dirty="0" smtClean="0"/>
              <a:t>padding-top: 14px;</a:t>
            </a:r>
          </a:p>
          <a:p>
            <a:r>
              <a:rPr lang="en-US" dirty="0" smtClean="0"/>
              <a:t>padding-bottom: 14px;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6A6E-276B-45D6-9362-490791B1CC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3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 algn="r"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15872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algn="ctr"/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h-TH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67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algn="ctr"/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7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algn="ctr"/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3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651C1-0D9C-4058-BC7B-D21ED890B6D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5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9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5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9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7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9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2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53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77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black"/>
                </a:solidFill>
                <a:cs typeface="Arial" pitchFamily="34" charset="0"/>
              </a:rPr>
              <a:t>Lecture 09</a:t>
            </a:r>
            <a:endParaRPr lang="en-US" alt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prstClr val="black"/>
                </a:solidFill>
                <a:cs typeface="Arial" pitchFamily="34" charset="0"/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Comic Sans MS" pitchFamily="66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C32822-D98A-4A8C-A794-852463787CBE}" type="slidenum">
              <a:rPr lang="en-US" altLang="en-US" smtClean="0">
                <a:solidFill>
                  <a:prstClr val="black"/>
                </a:solidFill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h-TH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5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เพิ่มเติมเกี่ยวกับ </a:t>
            </a:r>
            <a:r>
              <a:rPr lang="en-US" dirty="0" smtClean="0"/>
              <a:t>React.JS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Lecture 09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029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6"/>
    </mc:Choice>
    <mc:Fallback>
      <p:transition spd="slow" advTm="154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</a:t>
            </a:r>
            <a:r>
              <a:rPr lang="th-TH" dirty="0" smtClean="0"/>
              <a:t>โดยใช้ </a:t>
            </a:r>
            <a:r>
              <a:rPr lang="en-US" dirty="0" err="1" smtClean="0"/>
              <a:t>PropTypes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defaultProps</a:t>
            </a:r>
            <a:r>
              <a:rPr lang="en-US" dirty="0" smtClean="0"/>
              <a:t> </a:t>
            </a:r>
          </a:p>
          <a:p>
            <a:pPr lvl="1"/>
            <a:r>
              <a:rPr lang="th-TH" dirty="0" smtClean="0"/>
              <a:t>ใช้</a:t>
            </a:r>
            <a:r>
              <a:rPr lang="th-TH" dirty="0"/>
              <a:t>กำหนดค่าปริยายให้กับ </a:t>
            </a:r>
            <a:r>
              <a:rPr lang="en-US" dirty="0"/>
              <a:t>props attribute </a:t>
            </a:r>
            <a:r>
              <a:rPr lang="th-TH" dirty="0" smtClean="0"/>
              <a:t>กรณีไม่ได้ให้ค่า </a:t>
            </a:r>
            <a:r>
              <a:rPr lang="en-US" dirty="0"/>
              <a:t>props </a:t>
            </a:r>
            <a:r>
              <a:rPr lang="th-TH" dirty="0" smtClean="0"/>
              <a:t>มา</a:t>
            </a:r>
            <a:endParaRPr lang="en-US" dirty="0" smtClean="0"/>
          </a:p>
          <a:p>
            <a:pPr marL="344487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class </a:t>
            </a:r>
            <a:r>
              <a:rPr lang="en-US" sz="1800" dirty="0" smtClean="0">
                <a:latin typeface="Consolas" panose="020B0609020204030204" pitchFamily="49" charset="0"/>
              </a:rPr>
              <a:t>Hello2 </a:t>
            </a:r>
            <a:r>
              <a:rPr lang="en-US" sz="1800" dirty="0">
                <a:latin typeface="Consolas" panose="020B0609020204030204" pitchFamily="49" charset="0"/>
              </a:rPr>
              <a:t>extends </a:t>
            </a:r>
            <a:r>
              <a:rPr lang="en-US" sz="1800" dirty="0" err="1">
                <a:latin typeface="Consolas" panose="020B0609020204030204" pitchFamily="49" charset="0"/>
              </a:rPr>
              <a:t>React.Component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{</a:t>
            </a:r>
          </a:p>
          <a:p>
            <a:pPr marL="344487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render</a:t>
            </a:r>
            <a:r>
              <a:rPr lang="en-US" sz="1800" dirty="0">
                <a:latin typeface="Consolas" panose="020B0609020204030204" pitchFamily="49" charset="0"/>
              </a:rPr>
              <a:t>() { </a:t>
            </a:r>
            <a:r>
              <a:rPr lang="en-US" sz="1800" dirty="0" smtClean="0">
                <a:latin typeface="Consolas" panose="020B0609020204030204" pitchFamily="49" charset="0"/>
              </a:rPr>
              <a:t>return </a:t>
            </a:r>
            <a:r>
              <a:rPr lang="en-US" sz="1800" dirty="0">
                <a:latin typeface="Consolas" panose="020B0609020204030204" pitchFamily="49" charset="0"/>
              </a:rPr>
              <a:t>( &lt;h1&gt;Hello, {this.props.name}&lt;/h1&gt; ); </a:t>
            </a:r>
            <a:r>
              <a:rPr lang="en-US" sz="1800" dirty="0" smtClean="0">
                <a:latin typeface="Consolas" panose="020B0609020204030204" pitchFamily="49" charset="0"/>
              </a:rPr>
              <a:t>}</a:t>
            </a:r>
          </a:p>
          <a:p>
            <a:pPr marL="344487" lvl="1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 </a:t>
            </a:r>
          </a:p>
          <a:p>
            <a:pPr marL="344487" lvl="1" indent="0"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Hello2.defaultProps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 { name: </a:t>
            </a:r>
            <a:r>
              <a:rPr lang="en-US" sz="1800" dirty="0" smtClean="0">
                <a:latin typeface="Consolas" panose="020B0609020204030204" pitchFamily="49" charset="0"/>
              </a:rPr>
              <a:t>'Guest' </a:t>
            </a:r>
            <a:r>
              <a:rPr lang="en-US" sz="1800" dirty="0">
                <a:latin typeface="Consolas" panose="020B0609020204030204" pitchFamily="49" charset="0"/>
              </a:rPr>
              <a:t>}; 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344487" lvl="1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ReactDOM.render</a:t>
            </a:r>
            <a:r>
              <a:rPr lang="en-US" sz="1800" dirty="0">
                <a:latin typeface="Consolas" panose="020B0609020204030204" pitchFamily="49" charset="0"/>
              </a:rPr>
              <a:t>( </a:t>
            </a:r>
            <a:r>
              <a:rPr lang="en-US" sz="1800" dirty="0" smtClean="0">
                <a:latin typeface="Consolas" panose="020B0609020204030204" pitchFamily="49" charset="0"/>
              </a:rPr>
              <a:t>&lt;Hello2 /&gt;, </a:t>
            </a:r>
            <a:r>
              <a:rPr lang="en-US" sz="1800" dirty="0" err="1">
                <a:latin typeface="Consolas" panose="020B0609020204030204" pitchFamily="49" charset="0"/>
              </a:rPr>
              <a:t>document.getElementById</a:t>
            </a:r>
            <a:r>
              <a:rPr lang="en-US" sz="1800" dirty="0">
                <a:latin typeface="Consolas" panose="020B0609020204030204" pitchFamily="49" charset="0"/>
              </a:rPr>
              <a:t>('example') ); </a:t>
            </a:r>
          </a:p>
          <a:p>
            <a:pPr lvl="1"/>
            <a:endParaRPr lang="th-T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10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8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</a:t>
            </a:r>
            <a:r>
              <a:rPr lang="th-TH" dirty="0" smtClean="0"/>
              <a:t>โดยใช้ </a:t>
            </a:r>
            <a:r>
              <a:rPr lang="en-US" dirty="0" err="1" smtClean="0"/>
              <a:t>PropTypes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propTypes</a:t>
            </a:r>
            <a:r>
              <a:rPr lang="en-US" dirty="0"/>
              <a:t> </a:t>
            </a:r>
            <a:r>
              <a:rPr lang="th-TH" dirty="0"/>
              <a:t>สำหรับ </a:t>
            </a:r>
            <a:r>
              <a:rPr lang="en-US" dirty="0"/>
              <a:t>custom  validation </a:t>
            </a:r>
            <a:r>
              <a:rPr lang="th-TH" dirty="0"/>
              <a:t>(</a:t>
            </a:r>
            <a:r>
              <a:rPr lang="en-US" dirty="0"/>
              <a:t>module "prop-types.js"</a:t>
            </a:r>
            <a:r>
              <a:rPr lang="th-TH" dirty="0"/>
              <a:t>)</a:t>
            </a:r>
          </a:p>
          <a:p>
            <a:pPr lvl="1"/>
            <a:r>
              <a:rPr lang="th-TH" dirty="0" smtClean="0"/>
              <a:t>สร้างเป็นตัว</a:t>
            </a:r>
            <a:r>
              <a:rPr lang="th-TH" dirty="0"/>
              <a:t>แปร</a:t>
            </a:r>
            <a:r>
              <a:rPr lang="th-TH" dirty="0" smtClean="0"/>
              <a:t>ใน คลาส</a:t>
            </a:r>
            <a:r>
              <a:rPr lang="en-US" dirty="0" smtClean="0"/>
              <a:t>/function</a:t>
            </a:r>
            <a:r>
              <a:rPr lang="th-TH" dirty="0" smtClean="0"/>
              <a:t> (เขียนในคลาส)</a:t>
            </a:r>
            <a:endParaRPr lang="th-TH" dirty="0"/>
          </a:p>
          <a:p>
            <a:pPr marL="344487" lvl="1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class Hello extends </a:t>
            </a:r>
            <a:r>
              <a:rPr lang="en-US" sz="1800" dirty="0" err="1" smtClean="0">
                <a:latin typeface="Consolas" panose="020B0609020204030204" pitchFamily="49" charset="0"/>
              </a:rPr>
              <a:t>React.Component</a:t>
            </a:r>
            <a:r>
              <a:rPr lang="en-US" sz="1800" dirty="0" smtClean="0">
                <a:latin typeface="Consolas" panose="020B0609020204030204" pitchFamily="49" charset="0"/>
              </a:rPr>
              <a:t> {</a:t>
            </a:r>
          </a:p>
          <a:p>
            <a:pPr marL="344487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static 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propTypes</a:t>
            </a:r>
            <a:r>
              <a:rPr lang="en-US" sz="1800" dirty="0">
                <a:latin typeface="Consolas" panose="020B0609020204030204" pitchFamily="49" charset="0"/>
              </a:rPr>
              <a:t> = {</a:t>
            </a:r>
          </a:p>
          <a:p>
            <a:pPr marL="344487" lvl="1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data: </a:t>
            </a:r>
            <a:r>
              <a:rPr lang="en-US" sz="1800" dirty="0" err="1">
                <a:latin typeface="Consolas" panose="020B0609020204030204" pitchFamily="49" charset="0"/>
              </a:rPr>
              <a:t>PropTypes.string.isRequired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 marL="344487" lvl="1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} ...</a:t>
            </a:r>
          </a:p>
          <a:p>
            <a:pPr marL="344487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US" dirty="0" smtClean="0"/>
          </a:p>
          <a:p>
            <a:pPr lvl="1"/>
            <a:r>
              <a:rPr lang="th-TH" dirty="0" smtClean="0"/>
              <a:t>กำหนด </a:t>
            </a:r>
            <a:r>
              <a:rPr lang="en-US" dirty="0" err="1" smtClean="0"/>
              <a:t>propTypes</a:t>
            </a:r>
            <a:r>
              <a:rPr lang="en-US" dirty="0" smtClean="0"/>
              <a:t> </a:t>
            </a:r>
            <a:r>
              <a:rPr lang="th-TH" dirty="0" smtClean="0"/>
              <a:t>ให้กับคลาส (เขียนนอกคลาส)</a:t>
            </a:r>
            <a:endParaRPr lang="en-US" dirty="0" smtClean="0"/>
          </a:p>
          <a:p>
            <a:pPr marL="344487" lvl="1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Hello.propTypes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 {</a:t>
            </a:r>
          </a:p>
          <a:p>
            <a:pPr marL="344487" lvl="1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latin typeface="Consolas" panose="020B0609020204030204" pitchFamily="49" charset="0"/>
              </a:rPr>
              <a:t>data: </a:t>
            </a:r>
            <a:r>
              <a:rPr lang="en-US" sz="1800" dirty="0" err="1">
                <a:latin typeface="Consolas" panose="020B0609020204030204" pitchFamily="49" charset="0"/>
              </a:rPr>
              <a:t>PropTypes.element.isRequired</a:t>
            </a:r>
            <a:endParaRPr lang="en-US" sz="1800" dirty="0">
              <a:latin typeface="Consolas" panose="020B0609020204030204" pitchFamily="49" charset="0"/>
            </a:endParaRPr>
          </a:p>
          <a:p>
            <a:pPr marL="344487" lvl="1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11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5715000"/>
            <a:ext cx="7072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>
                <a:latin typeface="Arial" panose="020B0604020202020204" pitchFamily="34" charset="0"/>
                <a:cs typeface="Arial" panose="020B0604020202020204" pitchFamily="34" charset="0"/>
              </a:rPr>
              <a:t>ดูเพิ่มเติมที่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https://reactjs.org/docs/typechecking-with-proptypes.html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8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&amp; handler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12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23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solidFill>
            <a:srgbClr val="FFFFFF">
              <a:alpha val="50196"/>
            </a:srgbClr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import React from 'react';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export </a:t>
            </a:r>
            <a:r>
              <a:rPr lang="en-US" sz="1600" dirty="0">
                <a:latin typeface="Consolas" panose="020B0609020204030204" pitchFamily="49" charset="0"/>
              </a:rPr>
              <a:t>default class </a:t>
            </a:r>
            <a:r>
              <a:rPr lang="en-US" sz="1600" dirty="0" err="1">
                <a:latin typeface="Consolas" panose="020B0609020204030204" pitchFamily="49" charset="0"/>
              </a:rPr>
              <a:t>EventSample</a:t>
            </a:r>
            <a:r>
              <a:rPr lang="en-US" sz="1600" dirty="0">
                <a:latin typeface="Consolas" panose="020B0609020204030204" pitchFamily="49" charset="0"/>
              </a:rPr>
              <a:t> extends </a:t>
            </a:r>
            <a:r>
              <a:rPr lang="en-US" sz="1600" dirty="0" err="1">
                <a:latin typeface="Consolas" panose="020B0609020204030204" pitchFamily="49" charset="0"/>
              </a:rPr>
              <a:t>React.Component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constructor</a:t>
            </a:r>
            <a:r>
              <a:rPr lang="en-US" sz="1600" dirty="0">
                <a:latin typeface="Consolas" panose="020B0609020204030204" pitchFamily="49" charset="0"/>
              </a:rPr>
              <a:t>() </a:t>
            </a:r>
            <a:r>
              <a:rPr lang="en-US" sz="1600" dirty="0" smtClean="0">
                <a:latin typeface="Consolas" panose="020B0609020204030204" pitchFamily="49" charset="0"/>
              </a:rPr>
              <a:t>{ super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latin typeface="Consolas" panose="020B0609020204030204" pitchFamily="49" charset="0"/>
              </a:rPr>
              <a:t>this.state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{</a:t>
            </a:r>
            <a:r>
              <a:rPr lang="en-US" sz="1600" dirty="0" err="1">
                <a:latin typeface="Consolas" panose="020B0609020204030204" pitchFamily="49" charset="0"/>
              </a:rPr>
              <a:t>currentEvent</a:t>
            </a:r>
            <a:r>
              <a:rPr lang="en-US" sz="1600" dirty="0">
                <a:latin typeface="Consolas" panose="020B0609020204030204" pitchFamily="49" charset="0"/>
              </a:rPr>
              <a:t>: '---'};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latin typeface="Consolas" panose="020B0609020204030204" pitchFamily="49" charset="0"/>
              </a:rPr>
              <a:t>this.update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</a:rPr>
              <a:t>this.update.bind</a:t>
            </a:r>
            <a:r>
              <a:rPr lang="en-US" sz="1600" dirty="0">
                <a:latin typeface="Consolas" panose="020B0609020204030204" pitchFamily="49" charset="0"/>
              </a:rPr>
              <a:t>(this);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}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update(e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</a:rPr>
              <a:t>{ </a:t>
            </a:r>
            <a:r>
              <a:rPr lang="en-US" sz="1600" dirty="0" err="1" smtClean="0">
                <a:latin typeface="Consolas" panose="020B0609020204030204" pitchFamily="49" charset="0"/>
              </a:rPr>
              <a:t>this.setState</a:t>
            </a:r>
            <a:r>
              <a:rPr lang="en-US" sz="1600" dirty="0">
                <a:latin typeface="Consolas" panose="020B0609020204030204" pitchFamily="49" charset="0"/>
              </a:rPr>
              <a:t>({</a:t>
            </a:r>
            <a:r>
              <a:rPr lang="en-US" sz="1600" dirty="0" err="1">
                <a:latin typeface="Consolas" panose="020B0609020204030204" pitchFamily="49" charset="0"/>
              </a:rPr>
              <a:t>currentEvent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e.type</a:t>
            </a:r>
            <a:r>
              <a:rPr lang="en-US" sz="1600" dirty="0" smtClean="0">
                <a:latin typeface="Consolas" panose="020B0609020204030204" pitchFamily="49" charset="0"/>
              </a:rPr>
              <a:t>}); }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render</a:t>
            </a:r>
            <a:r>
              <a:rPr lang="en-US" sz="1600" dirty="0">
                <a:latin typeface="Consolas" panose="020B0609020204030204" pitchFamily="49" charset="0"/>
              </a:rPr>
              <a:t>() </a:t>
            </a:r>
            <a:r>
              <a:rPr lang="en-US" sz="1600" dirty="0" smtClean="0">
                <a:latin typeface="Consolas" panose="020B0609020204030204" pitchFamily="49" charset="0"/>
              </a:rPr>
              <a:t>{ return ( &lt;</a:t>
            </a:r>
            <a:r>
              <a:rPr lang="en-US" sz="1600" dirty="0">
                <a:latin typeface="Consolas" panose="020B0609020204030204" pitchFamily="49" charset="0"/>
              </a:rPr>
              <a:t>div&gt;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&lt;</a:t>
            </a:r>
            <a:r>
              <a:rPr lang="en-US" sz="1600" dirty="0" err="1">
                <a:latin typeface="Consolas" panose="020B0609020204030204" pitchFamily="49" charset="0"/>
              </a:rPr>
              <a:t>textarea</a:t>
            </a:r>
            <a:r>
              <a:rPr lang="en-US" sz="1600" dirty="0">
                <a:latin typeface="Consolas" panose="020B0609020204030204" pitchFamily="49" charset="0"/>
              </a:rPr>
              <a:t> cols="30" rows="10</a:t>
            </a:r>
            <a:r>
              <a:rPr lang="en-US" sz="1600" dirty="0" smtClean="0">
                <a:latin typeface="Consolas" panose="020B0609020204030204" pitchFamily="49" charset="0"/>
              </a:rPr>
              <a:t>"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    </a:t>
            </a:r>
            <a:r>
              <a:rPr lang="en-US" sz="1600" dirty="0" err="1" smtClean="0">
                <a:latin typeface="Consolas" panose="020B0609020204030204" pitchFamily="49" charset="0"/>
              </a:rPr>
              <a:t>onKeyPress</a:t>
            </a:r>
            <a:r>
              <a:rPr lang="en-US" sz="1600" dirty="0">
                <a:latin typeface="Consolas" panose="020B0609020204030204" pitchFamily="49" charset="0"/>
              </a:rPr>
              <a:t>={</a:t>
            </a:r>
            <a:r>
              <a:rPr lang="en-US" sz="1600" dirty="0" err="1">
                <a:latin typeface="Consolas" panose="020B0609020204030204" pitchFamily="49" charset="0"/>
              </a:rPr>
              <a:t>this.update</a:t>
            </a:r>
            <a:r>
              <a:rPr lang="en-US" sz="1600" dirty="0" smtClean="0">
                <a:latin typeface="Consolas" panose="020B0609020204030204" pitchFamily="49" charset="0"/>
              </a:rPr>
              <a:t>} </a:t>
            </a:r>
            <a:r>
              <a:rPr lang="en-US" sz="1600" dirty="0" err="1" smtClean="0">
                <a:latin typeface="Consolas" panose="020B0609020204030204" pitchFamily="49" charset="0"/>
              </a:rPr>
              <a:t>onCopy</a:t>
            </a:r>
            <a:r>
              <a:rPr lang="en-US" sz="1600" dirty="0">
                <a:latin typeface="Consolas" panose="020B0609020204030204" pitchFamily="49" charset="0"/>
              </a:rPr>
              <a:t>={</a:t>
            </a:r>
            <a:r>
              <a:rPr lang="en-US" sz="1600" dirty="0" err="1">
                <a:latin typeface="Consolas" panose="020B0609020204030204" pitchFamily="49" charset="0"/>
              </a:rPr>
              <a:t>this.update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    </a:t>
            </a:r>
            <a:r>
              <a:rPr lang="en-US" sz="1600" dirty="0" err="1" smtClean="0">
                <a:latin typeface="Consolas" panose="020B0609020204030204" pitchFamily="49" charset="0"/>
              </a:rPr>
              <a:t>onCut</a:t>
            </a:r>
            <a:r>
              <a:rPr lang="en-US" sz="1600" dirty="0">
                <a:latin typeface="Consolas" panose="020B0609020204030204" pitchFamily="49" charset="0"/>
              </a:rPr>
              <a:t>={</a:t>
            </a:r>
            <a:r>
              <a:rPr lang="en-US" sz="1600" dirty="0" err="1">
                <a:latin typeface="Consolas" panose="020B0609020204030204" pitchFamily="49" charset="0"/>
              </a:rPr>
              <a:t>this.update</a:t>
            </a:r>
            <a:r>
              <a:rPr lang="en-US" sz="1600" dirty="0" smtClean="0">
                <a:latin typeface="Consolas" panose="020B0609020204030204" pitchFamily="49" charset="0"/>
              </a:rPr>
              <a:t>} </a:t>
            </a:r>
            <a:r>
              <a:rPr lang="en-US" sz="1600" dirty="0" err="1" smtClean="0">
                <a:latin typeface="Consolas" panose="020B0609020204030204" pitchFamily="49" charset="0"/>
              </a:rPr>
              <a:t>onPaste</a:t>
            </a:r>
            <a:r>
              <a:rPr lang="en-US" sz="1600" dirty="0">
                <a:latin typeface="Consolas" panose="020B0609020204030204" pitchFamily="49" charset="0"/>
              </a:rPr>
              <a:t>={</a:t>
            </a:r>
            <a:r>
              <a:rPr lang="en-US" sz="1600" dirty="0" err="1">
                <a:latin typeface="Consolas" panose="020B0609020204030204" pitchFamily="49" charset="0"/>
              </a:rPr>
              <a:t>this.update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    </a:t>
            </a:r>
            <a:r>
              <a:rPr lang="en-US" sz="1600" dirty="0" err="1" smtClean="0">
                <a:latin typeface="Consolas" panose="020B0609020204030204" pitchFamily="49" charset="0"/>
              </a:rPr>
              <a:t>onFocus</a:t>
            </a:r>
            <a:r>
              <a:rPr lang="en-US" sz="1600" dirty="0">
                <a:latin typeface="Consolas" panose="020B0609020204030204" pitchFamily="49" charset="0"/>
              </a:rPr>
              <a:t>={</a:t>
            </a:r>
            <a:r>
              <a:rPr lang="en-US" sz="1600" dirty="0" err="1">
                <a:latin typeface="Consolas" panose="020B0609020204030204" pitchFamily="49" charset="0"/>
              </a:rPr>
              <a:t>this.update</a:t>
            </a:r>
            <a:r>
              <a:rPr lang="en-US" sz="1600" dirty="0" smtClean="0">
                <a:latin typeface="Consolas" panose="020B0609020204030204" pitchFamily="49" charset="0"/>
              </a:rPr>
              <a:t>} </a:t>
            </a:r>
            <a:r>
              <a:rPr lang="en-US" sz="1600" dirty="0" err="1" smtClean="0">
                <a:latin typeface="Consolas" panose="020B0609020204030204" pitchFamily="49" charset="0"/>
              </a:rPr>
              <a:t>onBlur</a:t>
            </a:r>
            <a:r>
              <a:rPr lang="en-US" sz="1600" dirty="0">
                <a:latin typeface="Consolas" panose="020B0609020204030204" pitchFamily="49" charset="0"/>
              </a:rPr>
              <a:t>={</a:t>
            </a:r>
            <a:r>
              <a:rPr lang="en-US" sz="1600" dirty="0" err="1">
                <a:latin typeface="Consolas" panose="020B0609020204030204" pitchFamily="49" charset="0"/>
              </a:rPr>
              <a:t>this.update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    </a:t>
            </a:r>
            <a:r>
              <a:rPr lang="en-US" sz="1600" dirty="0" err="1" smtClean="0">
                <a:latin typeface="Consolas" panose="020B0609020204030204" pitchFamily="49" charset="0"/>
              </a:rPr>
              <a:t>onDoubleClick</a:t>
            </a:r>
            <a:r>
              <a:rPr lang="en-US" sz="1600" dirty="0">
                <a:latin typeface="Consolas" panose="020B0609020204030204" pitchFamily="49" charset="0"/>
              </a:rPr>
              <a:t>={</a:t>
            </a:r>
            <a:r>
              <a:rPr lang="en-US" sz="1600" dirty="0" err="1">
                <a:latin typeface="Consolas" panose="020B0609020204030204" pitchFamily="49" charset="0"/>
              </a:rPr>
              <a:t>this.update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    </a:t>
            </a:r>
            <a:r>
              <a:rPr lang="en-US" sz="1600" dirty="0" err="1" smtClean="0">
                <a:latin typeface="Consolas" panose="020B0609020204030204" pitchFamily="49" charset="0"/>
              </a:rPr>
              <a:t>onClick</a:t>
            </a:r>
            <a:r>
              <a:rPr lang="en-US" sz="1600" dirty="0">
                <a:latin typeface="Consolas" panose="020B0609020204030204" pitchFamily="49" charset="0"/>
              </a:rPr>
              <a:t>={</a:t>
            </a:r>
            <a:r>
              <a:rPr lang="en-US" sz="1600" dirty="0" err="1" smtClean="0">
                <a:latin typeface="Consolas" panose="020B0609020204030204" pitchFamily="49" charset="0"/>
              </a:rPr>
              <a:t>this.update</a:t>
            </a:r>
            <a:r>
              <a:rPr lang="en-US" sz="1600" dirty="0" smtClean="0">
                <a:latin typeface="Consolas" panose="020B0609020204030204" pitchFamily="49" charset="0"/>
              </a:rPr>
              <a:t>} </a:t>
            </a:r>
            <a:r>
              <a:rPr lang="en-US" sz="1600" dirty="0" err="1" smtClean="0">
                <a:latin typeface="Consolas" panose="020B0609020204030204" pitchFamily="49" charset="0"/>
              </a:rPr>
              <a:t>onMouseOver</a:t>
            </a:r>
            <a:r>
              <a:rPr lang="en-US" sz="1600" dirty="0">
                <a:latin typeface="Consolas" panose="020B0609020204030204" pitchFamily="49" charset="0"/>
              </a:rPr>
              <a:t>={</a:t>
            </a:r>
            <a:r>
              <a:rPr lang="en-US" sz="1600" dirty="0" err="1">
                <a:latin typeface="Consolas" panose="020B0609020204030204" pitchFamily="49" charset="0"/>
              </a:rPr>
              <a:t>this.update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    </a:t>
            </a:r>
            <a:r>
              <a:rPr lang="en-US" sz="1600" dirty="0" err="1" smtClean="0">
                <a:latin typeface="Consolas" panose="020B0609020204030204" pitchFamily="49" charset="0"/>
              </a:rPr>
              <a:t>onMouseOut</a:t>
            </a:r>
            <a:r>
              <a:rPr lang="en-US" sz="1600" dirty="0">
                <a:latin typeface="Consolas" panose="020B0609020204030204" pitchFamily="49" charset="0"/>
              </a:rPr>
              <a:t>={</a:t>
            </a:r>
            <a:r>
              <a:rPr lang="en-US" sz="1600" dirty="0" err="1" smtClean="0">
                <a:latin typeface="Consolas" panose="020B0609020204030204" pitchFamily="49" charset="0"/>
              </a:rPr>
              <a:t>this.update</a:t>
            </a:r>
            <a:r>
              <a:rPr lang="en-US" sz="1600" dirty="0" smtClean="0">
                <a:latin typeface="Consolas" panose="020B0609020204030204" pitchFamily="49" charset="0"/>
              </a:rPr>
              <a:t>} </a:t>
            </a:r>
            <a:r>
              <a:rPr lang="en-US" sz="1600" dirty="0" err="1" smtClean="0">
                <a:latin typeface="Consolas" panose="020B0609020204030204" pitchFamily="49" charset="0"/>
              </a:rPr>
              <a:t>onTouchStart</a:t>
            </a:r>
            <a:r>
              <a:rPr lang="en-US" sz="1600" dirty="0">
                <a:latin typeface="Consolas" panose="020B0609020204030204" pitchFamily="49" charset="0"/>
              </a:rPr>
              <a:t>={</a:t>
            </a:r>
            <a:r>
              <a:rPr lang="en-US" sz="1600" dirty="0" err="1">
                <a:latin typeface="Consolas" panose="020B0609020204030204" pitchFamily="49" charset="0"/>
              </a:rPr>
              <a:t>this.update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    </a:t>
            </a:r>
            <a:r>
              <a:rPr lang="en-US" sz="1600" dirty="0" err="1" smtClean="0">
                <a:latin typeface="Consolas" panose="020B0609020204030204" pitchFamily="49" charset="0"/>
              </a:rPr>
              <a:t>onTouchMove</a:t>
            </a:r>
            <a:r>
              <a:rPr lang="en-US" sz="1600" dirty="0">
                <a:latin typeface="Consolas" panose="020B0609020204030204" pitchFamily="49" charset="0"/>
              </a:rPr>
              <a:t>={</a:t>
            </a:r>
            <a:r>
              <a:rPr lang="en-US" sz="1600" dirty="0" err="1">
                <a:latin typeface="Consolas" panose="020B0609020204030204" pitchFamily="49" charset="0"/>
              </a:rPr>
              <a:t>this.update</a:t>
            </a:r>
            <a:r>
              <a:rPr lang="en-US" sz="1600" dirty="0" smtClean="0">
                <a:latin typeface="Consolas" panose="020B0609020204030204" pitchFamily="49" charset="0"/>
              </a:rPr>
              <a:t>} </a:t>
            </a:r>
            <a:r>
              <a:rPr lang="en-US" sz="1600" dirty="0" err="1" smtClean="0">
                <a:latin typeface="Consolas" panose="020B0609020204030204" pitchFamily="49" charset="0"/>
              </a:rPr>
              <a:t>onTouchEnd</a:t>
            </a:r>
            <a:r>
              <a:rPr lang="en-US" sz="1600" dirty="0">
                <a:latin typeface="Consolas" panose="020B0609020204030204" pitchFamily="49" charset="0"/>
              </a:rPr>
              <a:t>={</a:t>
            </a:r>
            <a:r>
              <a:rPr lang="en-US" sz="1600" dirty="0" err="1">
                <a:latin typeface="Consolas" panose="020B0609020204030204" pitchFamily="49" charset="0"/>
              </a:rPr>
              <a:t>this.update</a:t>
            </a:r>
            <a:r>
              <a:rPr lang="en-US" sz="1600" dirty="0" smtClean="0">
                <a:latin typeface="Consolas" panose="020B0609020204030204" pitchFamily="49" charset="0"/>
              </a:rPr>
              <a:t>} /&gt;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&lt;</a:t>
            </a:r>
            <a:r>
              <a:rPr lang="en-US" sz="1600" dirty="0">
                <a:latin typeface="Consolas" panose="020B0609020204030204" pitchFamily="49" charset="0"/>
              </a:rPr>
              <a:t>h1&gt;{</a:t>
            </a:r>
            <a:r>
              <a:rPr lang="en-US" sz="1600" dirty="0" err="1">
                <a:latin typeface="Consolas" panose="020B0609020204030204" pitchFamily="49" charset="0"/>
              </a:rPr>
              <a:t>this.state.currentEvent</a:t>
            </a:r>
            <a:r>
              <a:rPr lang="en-US" sz="1600" dirty="0">
                <a:latin typeface="Consolas" panose="020B0609020204030204" pitchFamily="49" charset="0"/>
              </a:rPr>
              <a:t>}&lt;/h1&gt;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&lt;/</a:t>
            </a:r>
            <a:r>
              <a:rPr lang="en-US" sz="1600" dirty="0">
                <a:latin typeface="Consolas" panose="020B0609020204030204" pitchFamily="49" charset="0"/>
              </a:rPr>
              <a:t>div</a:t>
            </a:r>
            <a:r>
              <a:rPr lang="en-US" sz="1600" dirty="0" smtClean="0">
                <a:latin typeface="Consolas" panose="020B0609020204030204" pitchFamily="49" charset="0"/>
              </a:rPr>
              <a:t>&gt; ); }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5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life cycle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14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18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</a:t>
            </a:r>
            <a:r>
              <a:rPr lang="th-TH" dirty="0" smtClean="0"/>
              <a:t>ของ </a:t>
            </a:r>
            <a:r>
              <a:rPr lang="en-US" dirty="0" smtClean="0"/>
              <a:t>React Component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เมท็อดที่เกี่ยวกับวงจรชีวิตของ </a:t>
            </a:r>
            <a:r>
              <a:rPr lang="en-US" dirty="0" smtClean="0"/>
              <a:t>Component</a:t>
            </a:r>
          </a:p>
          <a:p>
            <a:pPr lvl="1"/>
            <a:r>
              <a:rPr lang="en-US" dirty="0" smtClean="0"/>
              <a:t>will: </a:t>
            </a:r>
            <a:r>
              <a:rPr lang="th-TH" dirty="0" smtClean="0"/>
              <a:t>จะถูกเรียกหลังจากเหตุบางอย่างเกิดขึ้น </a:t>
            </a:r>
            <a:endParaRPr lang="en-US" dirty="0" smtClean="0"/>
          </a:p>
          <a:p>
            <a:pPr lvl="1"/>
            <a:r>
              <a:rPr lang="en-US" dirty="0" smtClean="0"/>
              <a:t>did:</a:t>
            </a:r>
            <a:r>
              <a:rPr lang="th-TH" dirty="0" smtClean="0"/>
              <a:t> จะถูกเรียกก่อนที่บางอย่างจะเกิดขึ้น</a:t>
            </a:r>
          </a:p>
          <a:p>
            <a:r>
              <a:rPr lang="th-TH" dirty="0" smtClean="0"/>
              <a:t>เมท็อดที่เกี่ยวข้องกับวงจรชีวิตของ </a:t>
            </a:r>
            <a:r>
              <a:rPr lang="en-US" dirty="0" smtClean="0"/>
              <a:t>React Component </a:t>
            </a:r>
            <a:endParaRPr lang="th-TH" dirty="0" smtClean="0"/>
          </a:p>
          <a:p>
            <a:pPr lvl="1"/>
            <a:r>
              <a:rPr lang="en-US" dirty="0" smtClean="0"/>
              <a:t>Mounting: </a:t>
            </a:r>
            <a:r>
              <a:rPr lang="th-TH" dirty="0" smtClean="0"/>
              <a:t>เมื่อ </a:t>
            </a:r>
            <a:r>
              <a:rPr lang="en-US" dirty="0" smtClean="0"/>
              <a:t>component </a:t>
            </a:r>
            <a:r>
              <a:rPr lang="th-TH" dirty="0" smtClean="0"/>
              <a:t>ถูกสร้างและเพิ่มใน </a:t>
            </a:r>
            <a:r>
              <a:rPr lang="en-US" dirty="0" smtClean="0"/>
              <a:t>DOM </a:t>
            </a:r>
            <a:r>
              <a:rPr lang="th-TH" dirty="0" smtClean="0"/>
              <a:t>มีลำดับการเรียกดังนี้</a:t>
            </a:r>
            <a:endParaRPr lang="en-US" dirty="0" smtClean="0"/>
          </a:p>
          <a:p>
            <a:pPr lvl="2"/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constructor()</a:t>
            </a:r>
            <a:endParaRPr lang="th-TH" sz="20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componentDidMount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 </a:t>
            </a:r>
            <a:endParaRPr lang="th-TH" sz="20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render()</a:t>
            </a:r>
            <a:endParaRPr lang="th-TH" sz="20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componentWillUnmount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2018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05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</a:t>
            </a:r>
            <a:r>
              <a:rPr lang="th-TH" dirty="0"/>
              <a:t>ของ </a:t>
            </a:r>
            <a:r>
              <a:rPr lang="en-US" dirty="0"/>
              <a:t>React Component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Updating: </a:t>
            </a:r>
            <a:r>
              <a:rPr lang="th-TH" dirty="0"/>
              <a:t>จะถูกเรียกเมื่อมีการเปลี่ยนสถานะของ </a:t>
            </a:r>
            <a:r>
              <a:rPr lang="en-US" dirty="0"/>
              <a:t>props </a:t>
            </a:r>
            <a:r>
              <a:rPr lang="th-TH" dirty="0"/>
              <a:t>หรือ </a:t>
            </a:r>
            <a:r>
              <a:rPr lang="en-US" dirty="0"/>
              <a:t>state </a:t>
            </a:r>
            <a:r>
              <a:rPr lang="th-TH" dirty="0"/>
              <a:t>เพื่อจะ </a:t>
            </a:r>
            <a:r>
              <a:rPr lang="en-US" dirty="0"/>
              <a:t>re-rendered </a:t>
            </a:r>
            <a:r>
              <a:rPr lang="en-US" dirty="0" smtClean="0"/>
              <a:t>component</a:t>
            </a:r>
          </a:p>
          <a:p>
            <a:pPr lvl="2"/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componentWillReceiveProps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shouldComponentUpdate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componentWillUpdate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render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componentDidUpdate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Unmounting: </a:t>
            </a:r>
            <a:r>
              <a:rPr lang="th-TH" dirty="0"/>
              <a:t>จะถูกเรียกเมื่อ </a:t>
            </a:r>
            <a:r>
              <a:rPr lang="en-US" dirty="0"/>
              <a:t>component </a:t>
            </a:r>
            <a:r>
              <a:rPr lang="th-TH" dirty="0"/>
              <a:t>ถูกเอาออกจาก </a:t>
            </a:r>
            <a:r>
              <a:rPr lang="en-US" dirty="0"/>
              <a:t>DOM</a:t>
            </a:r>
          </a:p>
          <a:p>
            <a:pPr lvl="2"/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componentWillUnmount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Error Handling: </a:t>
            </a:r>
            <a:r>
              <a:rPr lang="th-TH" dirty="0"/>
              <a:t>จะถูกเรียกเมื่อมี </a:t>
            </a:r>
            <a:r>
              <a:rPr lang="en-US" dirty="0"/>
              <a:t>error </a:t>
            </a:r>
            <a:r>
              <a:rPr lang="th-TH" dirty="0" smtClean="0"/>
              <a:t>เกิดขึ้นขณะ </a:t>
            </a:r>
            <a:r>
              <a:rPr lang="en-US" dirty="0"/>
              <a:t>render </a:t>
            </a:r>
            <a:r>
              <a:rPr lang="th-TH" dirty="0" smtClean="0"/>
              <a:t>หรือ</a:t>
            </a:r>
            <a:r>
              <a:rPr lang="th-TH" dirty="0"/>
              <a:t>ตอนสร้าง </a:t>
            </a:r>
            <a:r>
              <a:rPr lang="en-US" dirty="0" smtClean="0"/>
              <a:t>child</a:t>
            </a:r>
            <a:endParaRPr lang="en-US" dirty="0"/>
          </a:p>
          <a:p>
            <a:pPr lvl="2"/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componentDidCatch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17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69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import </a:t>
            </a:r>
            <a:r>
              <a:rPr lang="en-US" sz="1800" dirty="0" err="1">
                <a:latin typeface="Consolas" panose="020B0609020204030204" pitchFamily="49" charset="0"/>
              </a:rPr>
              <a:t>StopWatch</a:t>
            </a:r>
            <a:r>
              <a:rPr lang="en-US" sz="1800" dirty="0">
                <a:latin typeface="Consolas" panose="020B0609020204030204" pitchFamily="49" charset="0"/>
              </a:rPr>
              <a:t> from './</a:t>
            </a:r>
            <a:r>
              <a:rPr lang="en-US" sz="1800" dirty="0" err="1">
                <a:latin typeface="Consolas" panose="020B0609020204030204" pitchFamily="49" charset="0"/>
              </a:rPr>
              <a:t>StopWatch</a:t>
            </a:r>
            <a:r>
              <a:rPr lang="en-US" sz="1800" dirty="0">
                <a:latin typeface="Consolas" panose="020B0609020204030204" pitchFamily="49" charset="0"/>
              </a:rPr>
              <a:t>';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import </a:t>
            </a:r>
            <a:r>
              <a:rPr lang="en-US" sz="1800" dirty="0" err="1">
                <a:latin typeface="Consolas" panose="020B0609020204030204" pitchFamily="49" charset="0"/>
              </a:rPr>
              <a:t>ToggleShow</a:t>
            </a:r>
            <a:r>
              <a:rPr lang="en-US" sz="1800" dirty="0">
                <a:latin typeface="Consolas" panose="020B0609020204030204" pitchFamily="49" charset="0"/>
              </a:rPr>
              <a:t> from './</a:t>
            </a:r>
            <a:r>
              <a:rPr lang="en-US" sz="1800" dirty="0" err="1">
                <a:latin typeface="Consolas" panose="020B0609020204030204" pitchFamily="49" charset="0"/>
              </a:rPr>
              <a:t>ToggleShow</a:t>
            </a:r>
            <a:r>
              <a:rPr lang="en-US" sz="1800" dirty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ReactDOM.render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&lt;div&gt;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&lt;</a:t>
            </a:r>
            <a:r>
              <a:rPr lang="en-US" sz="1800" dirty="0" err="1" smtClean="0">
                <a:latin typeface="Consolas" panose="020B0609020204030204" pitchFamily="49" charset="0"/>
              </a:rPr>
              <a:t>MessageBox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className</a:t>
            </a:r>
            <a:r>
              <a:rPr lang="en-US" sz="1800" dirty="0" smtClean="0">
                <a:latin typeface="Consolas" panose="020B0609020204030204" pitchFamily="49" charset="0"/>
              </a:rPr>
              <a:t>="alert-block alert-success" style={{fontSize:'2em'}}&gt;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	</a:t>
            </a:r>
            <a:r>
              <a:rPr lang="en-US" sz="1800" dirty="0" err="1" smtClean="0">
                <a:latin typeface="Consolas" panose="020B0609020204030204" pitchFamily="49" charset="0"/>
              </a:rPr>
              <a:t>StopWatch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&lt;/</a:t>
            </a:r>
            <a:r>
              <a:rPr lang="en-US" sz="1800" dirty="0" err="1" smtClean="0">
                <a:latin typeface="Consolas" panose="020B0609020204030204" pitchFamily="49" charset="0"/>
              </a:rPr>
              <a:t>MessageBox</a:t>
            </a:r>
            <a:r>
              <a:rPr lang="en-US" sz="1800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latin typeface="Consolas" panose="020B0609020204030204" pitchFamily="49" charset="0"/>
              </a:rPr>
              <a:t>ToggleShow</a:t>
            </a:r>
            <a:r>
              <a:rPr lang="en-US" sz="1800" dirty="0">
                <a:latin typeface="Consolas" panose="020B0609020204030204" pitchFamily="49" charset="0"/>
              </a:rPr>
              <a:t>&gt; &lt;</a:t>
            </a:r>
            <a:r>
              <a:rPr lang="en-US" sz="1800" dirty="0" err="1">
                <a:latin typeface="Consolas" panose="020B0609020204030204" pitchFamily="49" charset="0"/>
              </a:rPr>
              <a:t>StopWatch</a:t>
            </a:r>
            <a:r>
              <a:rPr lang="en-US" sz="1800" dirty="0">
                <a:latin typeface="Consolas" panose="020B0609020204030204" pitchFamily="49" charset="0"/>
              </a:rPr>
              <a:t>/&gt; &lt;/</a:t>
            </a:r>
            <a:r>
              <a:rPr lang="en-US" sz="1800" dirty="0" err="1">
                <a:latin typeface="Consolas" panose="020B0609020204030204" pitchFamily="49" charset="0"/>
              </a:rPr>
              <a:t>ToggleShow</a:t>
            </a:r>
            <a:r>
              <a:rPr lang="en-US" sz="1800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   &lt;/</a:t>
            </a:r>
            <a:r>
              <a:rPr lang="en-US" sz="1800" dirty="0">
                <a:latin typeface="Consolas" panose="020B0609020204030204" pitchFamily="49" charset="0"/>
              </a:rPr>
              <a:t>div&gt;,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document.getElementById</a:t>
            </a:r>
            <a:r>
              <a:rPr lang="en-US" sz="1800" dirty="0">
                <a:latin typeface="Consolas" panose="020B0609020204030204" pitchFamily="49" charset="0"/>
              </a:rPr>
              <a:t>("root")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50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err="1" smtClean="0"/>
              <a:t>StopWatch</a:t>
            </a:r>
            <a:r>
              <a:rPr lang="en-US" dirty="0" smtClean="0"/>
              <a:t>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import React, {Component} from 'react';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export </a:t>
            </a:r>
            <a:r>
              <a:rPr lang="en-US" sz="1800" dirty="0">
                <a:latin typeface="Consolas" panose="020B0609020204030204" pitchFamily="49" charset="0"/>
              </a:rPr>
              <a:t>default class </a:t>
            </a:r>
            <a:r>
              <a:rPr lang="en-US" sz="1800" dirty="0" err="1">
                <a:latin typeface="Consolas" panose="020B0609020204030204" pitchFamily="49" charset="0"/>
              </a:rPr>
              <a:t>StopWatch</a:t>
            </a:r>
            <a:r>
              <a:rPr lang="en-US" sz="1800" dirty="0">
                <a:latin typeface="Consolas" panose="020B0609020204030204" pitchFamily="49" charset="0"/>
              </a:rPr>
              <a:t> extends Component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constructor(props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super(props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</a:rPr>
              <a:t>this.state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 {lapse:0, running: false};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</a:rPr>
              <a:t>this.handleClick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 </a:t>
            </a:r>
            <a:r>
              <a:rPr lang="en-US" sz="1800" dirty="0" err="1">
                <a:latin typeface="Consolas" panose="020B0609020204030204" pitchFamily="49" charset="0"/>
              </a:rPr>
              <a:t>this.handleClick.bind</a:t>
            </a:r>
            <a:r>
              <a:rPr lang="en-US" sz="1800" dirty="0">
                <a:latin typeface="Consolas" panose="020B0609020204030204" pitchFamily="49" charset="0"/>
              </a:rPr>
              <a:t>(this);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</a:rPr>
              <a:t>this.handleClear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 </a:t>
            </a:r>
            <a:r>
              <a:rPr lang="en-US" sz="1800" dirty="0" err="1">
                <a:latin typeface="Consolas" panose="020B0609020204030204" pitchFamily="49" charset="0"/>
              </a:rPr>
              <a:t>this.handleClear.bind</a:t>
            </a:r>
            <a:r>
              <a:rPr lang="en-US" sz="1800" dirty="0">
                <a:latin typeface="Consolas" panose="020B0609020204030204" pitchFamily="49" charset="0"/>
              </a:rPr>
              <a:t>(this);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}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</a:rPr>
              <a:t>componentWillUnmount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console.log</a:t>
            </a:r>
            <a:r>
              <a:rPr lang="en-US" sz="1800" dirty="0">
                <a:latin typeface="Consolas" panose="020B0609020204030204" pitchFamily="49" charset="0"/>
              </a:rPr>
              <a:t>("Unmount");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if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this.timer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 err="1">
                <a:latin typeface="Consolas" panose="020B0609020204030204" pitchFamily="49" charset="0"/>
              </a:rPr>
              <a:t>clearInterval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this.timer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}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</a:rPr>
              <a:t>componentDidMount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console.log</a:t>
            </a:r>
            <a:r>
              <a:rPr lang="en-US" sz="1800" dirty="0">
                <a:latin typeface="Consolas" panose="020B0609020204030204" pitchFamily="49" charset="0"/>
              </a:rPr>
              <a:t>("Mount");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}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prstClr val="black"/>
                </a:solidFill>
              </a:rPr>
              <a:t>CS 485 Web </a:t>
            </a:r>
            <a:r>
              <a:rPr lang="en-US" altLang="en-US" dirty="0" err="1" smtClean="0">
                <a:solidFill>
                  <a:prstClr val="black"/>
                </a:solidFill>
              </a:rPr>
              <a:t>ApplicationDevelopment</a:t>
            </a:r>
            <a:r>
              <a:rPr lang="en-US" altLang="en-US" dirty="0" smtClean="0">
                <a:solidFill>
                  <a:prstClr val="black"/>
                </a:solidFill>
              </a:rPr>
              <a:t> © 2018 by Y. </a:t>
            </a:r>
            <a:r>
              <a:rPr lang="en-US" altLang="en-US" dirty="0" err="1" smtClean="0">
                <a:solidFill>
                  <a:prstClr val="black"/>
                </a:solidFill>
              </a:rPr>
              <a:t>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19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0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หัวข้อวันนี้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JSX </a:t>
            </a:r>
            <a:r>
              <a:rPr lang="th-TH" dirty="0" smtClean="0"/>
              <a:t>เพิ่มเติม</a:t>
            </a:r>
          </a:p>
          <a:p>
            <a:r>
              <a:rPr lang="en-US" dirty="0" smtClean="0"/>
              <a:t>Event</a:t>
            </a:r>
          </a:p>
          <a:p>
            <a:r>
              <a:rPr lang="en-US" dirty="0" smtClean="0"/>
              <a:t>State </a:t>
            </a:r>
            <a:r>
              <a:rPr lang="th-TH" dirty="0" smtClean="0"/>
              <a:t>เพิ่มเติม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63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err="1" smtClean="0"/>
              <a:t>StopWatch</a:t>
            </a:r>
            <a:r>
              <a:rPr lang="en-US" dirty="0" smtClean="0"/>
              <a:t>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</a:rPr>
              <a:t>handleClick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</a:rPr>
              <a:t>this.setState</a:t>
            </a:r>
            <a:r>
              <a:rPr lang="en-US" sz="1800" dirty="0" smtClean="0">
                <a:latin typeface="Consolas" panose="020B0609020204030204" pitchFamily="49" charset="0"/>
              </a:rPr>
              <a:t>(state </a:t>
            </a:r>
            <a:r>
              <a:rPr lang="en-US" sz="1800" dirty="0">
                <a:latin typeface="Consolas" panose="020B0609020204030204" pitchFamily="49" charset="0"/>
              </a:rPr>
              <a:t>=&gt;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   if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state.running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clearInterval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this.timer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   else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       </a:t>
            </a:r>
            <a:r>
              <a:rPr lang="en-US" sz="1800" dirty="0" err="1" smtClean="0">
                <a:latin typeface="Consolas" panose="020B0609020204030204" pitchFamily="49" charset="0"/>
              </a:rPr>
              <a:t>const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startTime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Date.now</a:t>
            </a:r>
            <a:r>
              <a:rPr lang="en-US" sz="1800" dirty="0">
                <a:latin typeface="Consolas" panose="020B0609020204030204" pitchFamily="49" charset="0"/>
              </a:rPr>
              <a:t>() - </a:t>
            </a:r>
            <a:r>
              <a:rPr lang="en-US" sz="1800" dirty="0" err="1">
                <a:latin typeface="Consolas" panose="020B0609020204030204" pitchFamily="49" charset="0"/>
              </a:rPr>
              <a:t>this.state.lapse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       </a:t>
            </a:r>
            <a:r>
              <a:rPr lang="en-US" sz="1800" dirty="0" err="1" smtClean="0">
                <a:latin typeface="Consolas" panose="020B0609020204030204" pitchFamily="49" charset="0"/>
              </a:rPr>
              <a:t>this.timer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 </a:t>
            </a:r>
            <a:r>
              <a:rPr lang="en-US" sz="1800" dirty="0" err="1">
                <a:latin typeface="Consolas" panose="020B0609020204030204" pitchFamily="49" charset="0"/>
              </a:rPr>
              <a:t>setInterval</a:t>
            </a:r>
            <a:r>
              <a:rPr lang="en-US" sz="1800" dirty="0">
                <a:latin typeface="Consolas" panose="020B0609020204030204" pitchFamily="49" charset="0"/>
              </a:rPr>
              <a:t>(() =&gt;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          </a:t>
            </a:r>
            <a:r>
              <a:rPr lang="en-US" sz="1800" dirty="0" err="1" smtClean="0">
                <a:latin typeface="Consolas" panose="020B0609020204030204" pitchFamily="49" charset="0"/>
              </a:rPr>
              <a:t>this.setState</a:t>
            </a:r>
            <a:r>
              <a:rPr lang="en-US" sz="1800" dirty="0">
                <a:latin typeface="Consolas" panose="020B0609020204030204" pitchFamily="49" charset="0"/>
              </a:rPr>
              <a:t>({lapse: </a:t>
            </a:r>
            <a:r>
              <a:rPr lang="en-US" sz="1800" dirty="0" err="1">
                <a:latin typeface="Consolas" panose="020B0609020204030204" pitchFamily="49" charset="0"/>
              </a:rPr>
              <a:t>Date.now</a:t>
            </a:r>
            <a:r>
              <a:rPr lang="en-US" sz="1800" dirty="0">
                <a:latin typeface="Consolas" panose="020B0609020204030204" pitchFamily="49" charset="0"/>
              </a:rPr>
              <a:t>()-</a:t>
            </a:r>
            <a:r>
              <a:rPr lang="en-US" sz="1800" dirty="0" err="1">
                <a:latin typeface="Consolas" panose="020B0609020204030204" pitchFamily="49" charset="0"/>
              </a:rPr>
              <a:t>startTime</a:t>
            </a:r>
            <a:r>
              <a:rPr lang="en-US" sz="18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       }, </a:t>
            </a:r>
            <a:r>
              <a:rPr lang="en-US" sz="1800" dirty="0">
                <a:latin typeface="Consolas" panose="020B0609020204030204" pitchFamily="49" charset="0"/>
              </a:rPr>
              <a:t>1000);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   }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   return </a:t>
            </a:r>
            <a:r>
              <a:rPr lang="en-US" sz="1800" dirty="0">
                <a:latin typeface="Consolas" panose="020B0609020204030204" pitchFamily="49" charset="0"/>
              </a:rPr>
              <a:t>{running: !</a:t>
            </a:r>
            <a:r>
              <a:rPr lang="en-US" sz="1800" dirty="0" err="1">
                <a:latin typeface="Consolas" panose="020B0609020204030204" pitchFamily="49" charset="0"/>
              </a:rPr>
              <a:t>state.running</a:t>
            </a:r>
            <a:r>
              <a:rPr lang="en-US" sz="18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})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</a:rPr>
              <a:t>handleClear</a:t>
            </a:r>
            <a:r>
              <a:rPr lang="en-US" sz="1800" dirty="0" smtClean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</a:rPr>
              <a:t>clearInterval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this.timer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</a:rPr>
              <a:t>this.setState</a:t>
            </a:r>
            <a:r>
              <a:rPr lang="en-US" sz="1800" dirty="0" smtClean="0">
                <a:latin typeface="Consolas" panose="020B0609020204030204" pitchFamily="49" charset="0"/>
              </a:rPr>
              <a:t>({lapse: 0, running: false})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20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8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err="1" smtClean="0"/>
              <a:t>StopWatch</a:t>
            </a:r>
            <a:r>
              <a:rPr lang="en-US" dirty="0" smtClean="0"/>
              <a:t> 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</a:rPr>
              <a:t>twoDigit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num</a:t>
            </a:r>
            <a:r>
              <a:rPr lang="en-US" sz="1800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    return </a:t>
            </a:r>
            <a:r>
              <a:rPr lang="en-US" sz="1800" dirty="0" err="1" smtClean="0">
                <a:latin typeface="Consolas" panose="020B0609020204030204" pitchFamily="49" charset="0"/>
              </a:rPr>
              <a:t>num</a:t>
            </a:r>
            <a:r>
              <a:rPr lang="en-US" sz="1800" dirty="0" smtClean="0">
                <a:latin typeface="Consolas" panose="020B0609020204030204" pitchFamily="49" charset="0"/>
              </a:rPr>
              <a:t> = (</a:t>
            </a:r>
            <a:r>
              <a:rPr lang="en-US" sz="1800" dirty="0" err="1" smtClean="0">
                <a:latin typeface="Consolas" panose="020B0609020204030204" pitchFamily="49" charset="0"/>
              </a:rPr>
              <a:t>num</a:t>
            </a:r>
            <a:r>
              <a:rPr lang="en-US" sz="1800" dirty="0" smtClean="0">
                <a:latin typeface="Consolas" panose="020B0609020204030204" pitchFamily="49" charset="0"/>
              </a:rPr>
              <a:t> &gt;= 10) ? </a:t>
            </a:r>
            <a:r>
              <a:rPr lang="en-US" sz="1800" dirty="0" err="1" smtClean="0">
                <a:latin typeface="Consolas" panose="020B0609020204030204" pitchFamily="49" charset="0"/>
              </a:rPr>
              <a:t>num</a:t>
            </a:r>
            <a:r>
              <a:rPr lang="en-US" sz="1800" dirty="0" smtClean="0">
                <a:latin typeface="Consolas" panose="020B0609020204030204" pitchFamily="49" charset="0"/>
              </a:rPr>
              <a:t> : "0" + </a:t>
            </a:r>
            <a:r>
              <a:rPr lang="en-US" sz="1800" dirty="0" err="1" smtClean="0">
                <a:latin typeface="Consolas" panose="020B0609020204030204" pitchFamily="49" charset="0"/>
              </a:rPr>
              <a:t>num</a:t>
            </a:r>
            <a:r>
              <a:rPr lang="en-US" sz="180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</a:rPr>
              <a:t>displayTime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msec</a:t>
            </a:r>
            <a:r>
              <a:rPr lang="en-US" sz="1800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let sec = </a:t>
            </a:r>
            <a:r>
              <a:rPr lang="en-US" sz="1800" dirty="0" err="1" smtClean="0">
                <a:latin typeface="Consolas" panose="020B0609020204030204" pitchFamily="49" charset="0"/>
              </a:rPr>
              <a:t>Math.floor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msec</a:t>
            </a:r>
            <a:r>
              <a:rPr lang="en-US" sz="1800" dirty="0" smtClean="0">
                <a:latin typeface="Consolas" panose="020B0609020204030204" pitchFamily="49" charset="0"/>
              </a:rPr>
              <a:t> / 1000) % 60;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let min = </a:t>
            </a:r>
            <a:r>
              <a:rPr lang="en-US" sz="1800" dirty="0" err="1" smtClean="0">
                <a:latin typeface="Consolas" panose="020B0609020204030204" pitchFamily="49" charset="0"/>
              </a:rPr>
              <a:t>Math.floor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msec</a:t>
            </a:r>
            <a:r>
              <a:rPr lang="en-US" sz="1800" dirty="0" smtClean="0">
                <a:latin typeface="Consolas" panose="020B0609020204030204" pitchFamily="49" charset="0"/>
              </a:rPr>
              <a:t> / 60000) % 60;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let </a:t>
            </a:r>
            <a:r>
              <a:rPr lang="en-US" sz="1800" dirty="0" err="1" smtClean="0">
                <a:latin typeface="Consolas" panose="020B0609020204030204" pitchFamily="49" charset="0"/>
              </a:rPr>
              <a:t>hrs</a:t>
            </a:r>
            <a:r>
              <a:rPr lang="en-US" sz="1800" dirty="0" smtClean="0"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</a:rPr>
              <a:t>Math.floor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msec</a:t>
            </a:r>
            <a:r>
              <a:rPr lang="en-US" sz="1800" dirty="0" smtClean="0">
                <a:latin typeface="Consolas" panose="020B0609020204030204" pitchFamily="49" charset="0"/>
              </a:rPr>
              <a:t> / 3600000);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</a:rPr>
              <a:t>hrs</a:t>
            </a:r>
            <a:r>
              <a:rPr lang="en-US" sz="1800" dirty="0" smtClean="0"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</a:rPr>
              <a:t>this.twoDigit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hrs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min = </a:t>
            </a:r>
            <a:r>
              <a:rPr lang="en-US" sz="1800" dirty="0" err="1" smtClean="0">
                <a:latin typeface="Consolas" panose="020B0609020204030204" pitchFamily="49" charset="0"/>
              </a:rPr>
              <a:t>this.twoDigit</a:t>
            </a:r>
            <a:r>
              <a:rPr lang="en-US" sz="1800" dirty="0" smtClean="0">
                <a:latin typeface="Consolas" panose="020B0609020204030204" pitchFamily="49" charset="0"/>
              </a:rPr>
              <a:t>(min);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sec = </a:t>
            </a:r>
            <a:r>
              <a:rPr lang="en-US" sz="1800" dirty="0" err="1" smtClean="0">
                <a:latin typeface="Consolas" panose="020B0609020204030204" pitchFamily="49" charset="0"/>
              </a:rPr>
              <a:t>this.twoDigit</a:t>
            </a:r>
            <a:r>
              <a:rPr lang="en-US" sz="1800" dirty="0" smtClean="0">
                <a:latin typeface="Consolas" panose="020B0609020204030204" pitchFamily="49" charset="0"/>
              </a:rPr>
              <a:t>(sec);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return </a:t>
            </a:r>
            <a:r>
              <a:rPr lang="en-US" sz="1800" dirty="0" err="1" smtClean="0">
                <a:latin typeface="Consolas" panose="020B0609020204030204" pitchFamily="49" charset="0"/>
              </a:rPr>
              <a:t>hrs</a:t>
            </a:r>
            <a:r>
              <a:rPr lang="en-US" sz="1800" dirty="0" smtClean="0">
                <a:latin typeface="Consolas" panose="020B0609020204030204" pitchFamily="49" charset="0"/>
              </a:rPr>
              <a:t> + ":" + min + ":" + sec;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21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97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err="1" smtClean="0"/>
              <a:t>StopWatch</a:t>
            </a:r>
            <a:r>
              <a:rPr lang="en-US" dirty="0" smtClean="0"/>
              <a:t> (4/4)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 render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{lapse, running} = </a:t>
            </a:r>
            <a:r>
              <a:rPr lang="en-US" sz="1800" dirty="0" err="1">
                <a:latin typeface="Consolas" panose="020B0609020204030204" pitchFamily="49" charset="0"/>
              </a:rPr>
              <a:t>this.state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(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&lt;div&gt;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&lt;div&gt;{</a:t>
            </a:r>
            <a:r>
              <a:rPr lang="en-US" sz="1800" dirty="0" err="1">
                <a:latin typeface="Consolas" panose="020B0609020204030204" pitchFamily="49" charset="0"/>
              </a:rPr>
              <a:t>this.displayTime</a:t>
            </a:r>
            <a:r>
              <a:rPr lang="en-US" sz="1800" dirty="0">
                <a:latin typeface="Consolas" panose="020B0609020204030204" pitchFamily="49" charset="0"/>
              </a:rPr>
              <a:t>(lapse)}&lt;/div&gt;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&lt;button </a:t>
            </a:r>
            <a:r>
              <a:rPr lang="en-US" sz="1800" dirty="0" err="1">
                <a:latin typeface="Consolas" panose="020B0609020204030204" pitchFamily="49" charset="0"/>
              </a:rPr>
              <a:t>onClick</a:t>
            </a:r>
            <a:r>
              <a:rPr lang="en-US" sz="1800" dirty="0">
                <a:latin typeface="Consolas" panose="020B0609020204030204" pitchFamily="49" charset="0"/>
              </a:rPr>
              <a:t>={</a:t>
            </a:r>
            <a:r>
              <a:rPr lang="en-US" sz="1800" dirty="0" err="1">
                <a:latin typeface="Consolas" panose="020B0609020204030204" pitchFamily="49" charset="0"/>
              </a:rPr>
              <a:t>this.handleClick</a:t>
            </a:r>
            <a:r>
              <a:rPr lang="en-US" sz="1800" dirty="0">
                <a:latin typeface="Consolas" panose="020B0609020204030204" pitchFamily="49" charset="0"/>
              </a:rPr>
              <a:t>}&gt;{running? 'Stop': 'Start'}&lt;/button&gt;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&lt;button </a:t>
            </a:r>
            <a:r>
              <a:rPr lang="en-US" sz="1800" dirty="0" err="1">
                <a:latin typeface="Consolas" panose="020B0609020204030204" pitchFamily="49" charset="0"/>
              </a:rPr>
              <a:t>onClick</a:t>
            </a:r>
            <a:r>
              <a:rPr lang="en-US" sz="1800" dirty="0">
                <a:latin typeface="Consolas" panose="020B0609020204030204" pitchFamily="49" charset="0"/>
              </a:rPr>
              <a:t>={</a:t>
            </a:r>
            <a:r>
              <a:rPr lang="en-US" sz="1800" dirty="0" err="1">
                <a:latin typeface="Consolas" panose="020B0609020204030204" pitchFamily="49" charset="0"/>
              </a:rPr>
              <a:t>this.handleClear</a:t>
            </a:r>
            <a:r>
              <a:rPr lang="en-US" sz="1800" dirty="0">
                <a:latin typeface="Consolas" panose="020B0609020204030204" pitchFamily="49" charset="0"/>
              </a:rPr>
              <a:t>}&gt;Clear&lt;/button&gt;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&lt;/div&gt;);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}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US" sz="1800" dirty="0" smtClean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22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233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ToggleShow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import React, {Component} from 'react</a:t>
            </a:r>
            <a:r>
              <a:rPr lang="en-US" sz="1800" dirty="0" smtClean="0">
                <a:latin typeface="Consolas" panose="020B0609020204030204" pitchFamily="49" charset="0"/>
              </a:rPr>
              <a:t>';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export </a:t>
            </a:r>
            <a:r>
              <a:rPr lang="en-US" sz="1800" dirty="0">
                <a:latin typeface="Consolas" panose="020B0609020204030204" pitchFamily="49" charset="0"/>
              </a:rPr>
              <a:t>default class </a:t>
            </a:r>
            <a:r>
              <a:rPr lang="en-US" sz="1800" dirty="0" err="1">
                <a:latin typeface="Consolas" panose="020B0609020204030204" pitchFamily="49" charset="0"/>
              </a:rPr>
              <a:t>ToggleShow</a:t>
            </a:r>
            <a:r>
              <a:rPr lang="en-US" sz="1800" dirty="0">
                <a:latin typeface="Consolas" panose="020B0609020204030204" pitchFamily="49" charset="0"/>
              </a:rPr>
              <a:t> extends Component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constructor(props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super(props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</a:rPr>
              <a:t>this.state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 { </a:t>
            </a:r>
            <a:r>
              <a:rPr lang="en-US" sz="1800" dirty="0" err="1">
                <a:latin typeface="Consolas" panose="020B0609020204030204" pitchFamily="49" charset="0"/>
              </a:rPr>
              <a:t>isChecked</a:t>
            </a:r>
            <a:r>
              <a:rPr lang="en-US" sz="1800" dirty="0">
                <a:latin typeface="Consolas" panose="020B0609020204030204" pitchFamily="49" charset="0"/>
              </a:rPr>
              <a:t>: true };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}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</a:rPr>
              <a:t>toggleChange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 () =&gt;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</a:rPr>
              <a:t>this.setState</a:t>
            </a:r>
            <a:r>
              <a:rPr lang="en-US" sz="1800" dirty="0">
                <a:latin typeface="Consolas" panose="020B0609020204030204" pitchFamily="49" charset="0"/>
              </a:rPr>
              <a:t>({ </a:t>
            </a:r>
            <a:r>
              <a:rPr lang="en-US" sz="1800" dirty="0" err="1">
                <a:latin typeface="Consolas" panose="020B0609020204030204" pitchFamily="49" charset="0"/>
              </a:rPr>
              <a:t>isChecked</a:t>
            </a:r>
            <a:r>
              <a:rPr lang="en-US" sz="1800" dirty="0">
                <a:latin typeface="Consolas" panose="020B0609020204030204" pitchFamily="49" charset="0"/>
              </a:rPr>
              <a:t>: !</a:t>
            </a:r>
            <a:r>
              <a:rPr lang="en-US" sz="1800" dirty="0" err="1">
                <a:latin typeface="Consolas" panose="020B0609020204030204" pitchFamily="49" charset="0"/>
              </a:rPr>
              <a:t>this.state.isChecked</a:t>
            </a:r>
            <a:r>
              <a:rPr lang="en-US" sz="1800" dirty="0"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23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03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ToggleShow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0641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render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</a:rPr>
              <a:t>const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strLiteral</a:t>
            </a:r>
            <a:r>
              <a:rPr lang="en-US" sz="1800" dirty="0">
                <a:latin typeface="Consolas" panose="020B0609020204030204" pitchFamily="49" charset="0"/>
              </a:rPr>
              <a:t> = `</a:t>
            </a:r>
            <a:r>
              <a:rPr lang="en-US" sz="1800" dirty="0" smtClean="0">
                <a:latin typeface="Consolas" panose="020B0609020204030204" pitchFamily="49" charset="0"/>
              </a:rPr>
              <a:t>Value </a:t>
            </a:r>
            <a:r>
              <a:rPr lang="en-US" sz="1600" dirty="0" smtClean="0">
                <a:latin typeface="Consolas" panose="020B0609020204030204" pitchFamily="49" charset="0"/>
              </a:rPr>
              <a:t>${</a:t>
            </a:r>
            <a:r>
              <a:rPr lang="en-US" sz="1600" dirty="0" err="1">
                <a:latin typeface="Consolas" panose="020B0609020204030204" pitchFamily="49" charset="0"/>
              </a:rPr>
              <a:t>this.state.isChecked.toString</a:t>
            </a:r>
            <a:r>
              <a:rPr lang="en-US" sz="1600" dirty="0">
                <a:latin typeface="Consolas" panose="020B0609020204030204" pitchFamily="49" charset="0"/>
              </a:rPr>
              <a:t>()}`;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return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&lt;</a:t>
            </a:r>
            <a:r>
              <a:rPr lang="en-US" sz="1800" dirty="0">
                <a:latin typeface="Consolas" panose="020B0609020204030204" pitchFamily="49" charset="0"/>
              </a:rPr>
              <a:t>div&gt;{</a:t>
            </a:r>
            <a:r>
              <a:rPr lang="en-US" sz="1800" dirty="0" err="1">
                <a:latin typeface="Consolas" panose="020B0609020204030204" pitchFamily="49" charset="0"/>
              </a:rPr>
              <a:t>strLiteral</a:t>
            </a: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&lt;</a:t>
            </a:r>
            <a:r>
              <a:rPr lang="en-US" sz="1800" dirty="0">
                <a:latin typeface="Consolas" panose="020B0609020204030204" pitchFamily="49" charset="0"/>
              </a:rPr>
              <a:t>label&gt;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    &lt;</a:t>
            </a:r>
            <a:r>
              <a:rPr lang="en-US" sz="1800" dirty="0">
                <a:latin typeface="Consolas" panose="020B0609020204030204" pitchFamily="49" charset="0"/>
              </a:rPr>
              <a:t>input type="checkbox"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       checked</a:t>
            </a:r>
            <a:r>
              <a:rPr lang="en-US" sz="1800" dirty="0">
                <a:latin typeface="Consolas" panose="020B0609020204030204" pitchFamily="49" charset="0"/>
              </a:rPr>
              <a:t>={</a:t>
            </a:r>
            <a:r>
              <a:rPr lang="en-US" sz="1800" dirty="0" err="1">
                <a:latin typeface="Consolas" panose="020B0609020204030204" pitchFamily="49" charset="0"/>
              </a:rPr>
              <a:t>this.state.isChecked</a:t>
            </a: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       </a:t>
            </a:r>
            <a:r>
              <a:rPr lang="en-US" sz="1800" dirty="0" err="1" smtClean="0">
                <a:latin typeface="Consolas" panose="020B0609020204030204" pitchFamily="49" charset="0"/>
              </a:rPr>
              <a:t>onChange</a:t>
            </a:r>
            <a:r>
              <a:rPr lang="en-US" sz="1800" dirty="0">
                <a:latin typeface="Consolas" panose="020B0609020204030204" pitchFamily="49" charset="0"/>
              </a:rPr>
              <a:t>={</a:t>
            </a:r>
            <a:r>
              <a:rPr lang="en-US" sz="1800" dirty="0" err="1">
                <a:latin typeface="Consolas" panose="020B0609020204030204" pitchFamily="49" charset="0"/>
              </a:rPr>
              <a:t>this.toggleChange</a:t>
            </a: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    /&gt;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    Show </a:t>
            </a:r>
            <a:r>
              <a:rPr lang="en-US" sz="1800" dirty="0">
                <a:latin typeface="Consolas" panose="020B0609020204030204" pitchFamily="49" charset="0"/>
              </a:rPr>
              <a:t>stop watch!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&lt;/</a:t>
            </a:r>
            <a:r>
              <a:rPr lang="en-US" sz="1800" dirty="0">
                <a:latin typeface="Consolas" panose="020B0609020204030204" pitchFamily="49" charset="0"/>
              </a:rPr>
              <a:t>label&gt;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{</a:t>
            </a:r>
            <a:r>
              <a:rPr lang="en-US" sz="1800" dirty="0" err="1">
                <a:latin typeface="Consolas" panose="020B0609020204030204" pitchFamily="49" charset="0"/>
              </a:rPr>
              <a:t>this.state.isChecked</a:t>
            </a:r>
            <a:r>
              <a:rPr lang="en-US" sz="1800" dirty="0">
                <a:latin typeface="Consolas" panose="020B0609020204030204" pitchFamily="49" charset="0"/>
              </a:rPr>
              <a:t>? &lt;div&gt;{</a:t>
            </a:r>
            <a:r>
              <a:rPr lang="en-US" sz="1800" dirty="0" err="1">
                <a:latin typeface="Consolas" panose="020B0609020204030204" pitchFamily="49" charset="0"/>
              </a:rPr>
              <a:t>this.props.children</a:t>
            </a:r>
            <a:r>
              <a:rPr lang="en-US" sz="1800" dirty="0">
                <a:latin typeface="Consolas" panose="020B0609020204030204" pitchFamily="49" charset="0"/>
              </a:rPr>
              <a:t>}&lt;/div&gt;: &lt;div /&gt;}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&lt;/</a:t>
            </a:r>
            <a:r>
              <a:rPr lang="en-US" sz="1800" dirty="0">
                <a:latin typeface="Consolas" panose="020B0609020204030204" pitchFamily="49" charset="0"/>
              </a:rPr>
              <a:t>div&gt;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);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 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24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15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JSX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71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</a:t>
            </a:r>
            <a:r>
              <a:rPr lang="th-TH" dirty="0" smtClean="0"/>
              <a:t>เพิ่มเติม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JSX tag </a:t>
            </a:r>
          </a:p>
          <a:p>
            <a:pPr lvl="1"/>
            <a:r>
              <a:rPr lang="th-TH" dirty="0" smtClean="0"/>
              <a:t>เป็นได้ทั้ง </a:t>
            </a:r>
            <a:r>
              <a:rPr lang="en-US" dirty="0" smtClean="0"/>
              <a:t>void tag (</a:t>
            </a:r>
            <a:r>
              <a:rPr lang="th-TH" dirty="0" smtClean="0"/>
              <a:t>ไม่มี </a:t>
            </a:r>
            <a:r>
              <a:rPr lang="en-US" dirty="0" smtClean="0"/>
              <a:t>children</a:t>
            </a:r>
            <a:r>
              <a:rPr lang="th-TH" dirty="0" smtClean="0"/>
              <a:t>)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&lt; /&gt; </a:t>
            </a:r>
            <a:r>
              <a:rPr lang="th-TH" dirty="0" smtClean="0"/>
              <a:t>หรือมี </a:t>
            </a:r>
            <a:r>
              <a:rPr lang="en-US" dirty="0" smtClean="0"/>
              <a:t>children</a:t>
            </a:r>
          </a:p>
          <a:p>
            <a:pPr lvl="1"/>
            <a:r>
              <a:rPr lang="en-US" dirty="0" smtClean="0"/>
              <a:t>Custom tag </a:t>
            </a:r>
            <a:r>
              <a:rPr lang="th-TH" dirty="0" smtClean="0"/>
              <a:t>ชื่อขึ้นต้นด้วย</a:t>
            </a:r>
            <a:r>
              <a:rPr lang="th-TH" b="1" dirty="0" smtClean="0">
                <a:solidFill>
                  <a:schemeClr val="accent1"/>
                </a:solidFill>
              </a:rPr>
              <a:t>ตัวพิมพ์ใหญ่</a:t>
            </a:r>
            <a:r>
              <a:rPr lang="th-TH" i="1" dirty="0" smtClean="0">
                <a:solidFill>
                  <a:srgbClr val="00B050"/>
                </a:solidFill>
              </a:rPr>
              <a:t> </a:t>
            </a:r>
            <a:r>
              <a:rPr lang="th-TH" dirty="0" smtClean="0"/>
              <a:t>(</a:t>
            </a:r>
            <a:r>
              <a:rPr lang="th-TH" u="sng" dirty="0" smtClean="0"/>
              <a:t>ไม่</a:t>
            </a:r>
            <a:r>
              <a:rPr lang="th-TH" dirty="0" smtClean="0"/>
              <a:t>ให้สับสนกับ </a:t>
            </a:r>
            <a:r>
              <a:rPr lang="en-US" dirty="0" smtClean="0"/>
              <a:t>html tag)</a:t>
            </a:r>
          </a:p>
          <a:p>
            <a:pPr lvl="1"/>
            <a:r>
              <a:rPr lang="th-TH" dirty="0" smtClean="0"/>
              <a:t>ค่าตัวแปรถูกทำ </a:t>
            </a:r>
            <a:r>
              <a:rPr lang="en-US" dirty="0" smtClean="0"/>
              <a:t>escape</a:t>
            </a:r>
            <a:r>
              <a:rPr lang="en-US" dirty="0"/>
              <a:t>d</a:t>
            </a:r>
            <a:r>
              <a:rPr lang="en-US" dirty="0" smtClean="0"/>
              <a:t> </a:t>
            </a:r>
            <a:r>
              <a:rPr lang="th-TH" dirty="0" smtClean="0"/>
              <a:t>อัตโนมัติ (เพื่อป้องกัน </a:t>
            </a:r>
            <a:r>
              <a:rPr lang="en-US" dirty="0" smtClean="0"/>
              <a:t>Injection Attacks</a:t>
            </a:r>
            <a:r>
              <a:rPr lang="th-TH" dirty="0" smtClean="0"/>
              <a:t>)</a:t>
            </a:r>
            <a:endParaRPr lang="en-US" dirty="0" smtClean="0"/>
          </a:p>
          <a:p>
            <a:pPr lvl="1"/>
            <a:r>
              <a:rPr lang="th-TH" dirty="0"/>
              <a:t>ใช้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{ } </a:t>
            </a:r>
            <a:r>
              <a:rPr lang="th-TH" dirty="0" smtClean="0"/>
              <a:t>คร่อมนิพจน์ เช่น</a:t>
            </a:r>
            <a:r>
              <a:rPr lang="th-TH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&lt;h1&gt;2x4 =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{2*4}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&lt;/h1&gt;</a:t>
            </a:r>
          </a:p>
          <a:p>
            <a:pPr lvl="2"/>
            <a:r>
              <a:rPr lang="th-TH" dirty="0" smtClean="0"/>
              <a:t>ต่างจาก </a:t>
            </a:r>
            <a:r>
              <a:rPr lang="en-US" dirty="0" smtClean="0"/>
              <a:t>literal string variable </a:t>
            </a:r>
            <a:r>
              <a:rPr lang="th-TH" dirty="0" smtClean="0"/>
              <a:t>ที่ใช้ </a:t>
            </a:r>
            <a:r>
              <a:rPr lang="en-US" sz="18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${ } </a:t>
            </a:r>
            <a:r>
              <a:rPr lang="th-TH" dirty="0" smtClean="0"/>
              <a:t>เช่น </a:t>
            </a:r>
            <a:r>
              <a:rPr lang="th-TH" sz="1800" dirty="0" smtClean="0"/>
              <a:t> </a:t>
            </a: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`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hello </a:t>
            </a:r>
            <a:r>
              <a:rPr lang="en-US" sz="1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name}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` </a:t>
            </a:r>
            <a:endParaRPr lang="en-US" dirty="0" smtClean="0"/>
          </a:p>
          <a:p>
            <a:pPr lvl="1"/>
            <a:r>
              <a:rPr lang="th-TH" dirty="0" smtClean="0"/>
              <a:t>ค่าของ </a:t>
            </a:r>
            <a:r>
              <a:rPr lang="en-US" dirty="0" smtClean="0"/>
              <a:t>Attribute </a:t>
            </a:r>
            <a:r>
              <a:rPr lang="th-TH" dirty="0" smtClean="0"/>
              <a:t>ใน </a:t>
            </a:r>
            <a:r>
              <a:rPr lang="en-US" dirty="0" smtClean="0"/>
              <a:t>tag </a:t>
            </a:r>
            <a:r>
              <a:rPr lang="th-TH" dirty="0" smtClean="0"/>
              <a:t>เป็นได้ทั้ง </a:t>
            </a:r>
            <a:r>
              <a:rPr lang="en-US" dirty="0" smtClean="0"/>
              <a:t>string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""</a:t>
            </a:r>
            <a:r>
              <a:rPr lang="en-US" dirty="0" smtClean="0"/>
              <a:t> </a:t>
            </a:r>
            <a:r>
              <a:rPr lang="th-TH" dirty="0" smtClean="0"/>
              <a:t>และนิพจน์ </a:t>
            </a:r>
            <a:r>
              <a:rPr lang="en-US" dirty="0" smtClean="0"/>
              <a:t>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{}</a:t>
            </a:r>
            <a:endParaRPr lang="th-TH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2"/>
            <a:r>
              <a:rPr lang="th-TH" dirty="0" smtClean="0"/>
              <a:t>กรณีนิพจน์ ใส่</a:t>
            </a:r>
            <a:r>
              <a:rPr lang="th-TH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{} </a:t>
            </a:r>
            <a:r>
              <a:rPr lang="th-TH" dirty="0" smtClean="0"/>
              <a:t>โดย</a:t>
            </a:r>
            <a:r>
              <a:rPr lang="th-TH" u="sng" dirty="0" smtClean="0"/>
              <a:t>ไม่</a:t>
            </a:r>
            <a:r>
              <a:rPr lang="th-TH" dirty="0" smtClean="0"/>
              <a:t>คร่อม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' '</a:t>
            </a:r>
            <a:r>
              <a:rPr lang="en-US" dirty="0" smtClean="0"/>
              <a:t> </a:t>
            </a:r>
            <a:r>
              <a:rPr lang="th-TH" dirty="0" smtClean="0"/>
              <a:t>หรือ</a:t>
            </a:r>
            <a:r>
              <a:rPr lang="th-TH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 " </a:t>
            </a:r>
          </a:p>
          <a:p>
            <a:pPr lvl="2"/>
            <a:r>
              <a:rPr lang="th-TH" dirty="0" smtClean="0"/>
              <a:t>ชื่อ </a:t>
            </a:r>
            <a:r>
              <a:rPr lang="en-US" dirty="0" smtClean="0"/>
              <a:t>attribute </a:t>
            </a:r>
            <a:r>
              <a:rPr lang="th-TH" dirty="0" smtClean="0"/>
              <a:t>เขียนแบบ </a:t>
            </a:r>
            <a:r>
              <a:rPr lang="en-US" dirty="0" err="1" smtClean="0"/>
              <a:t>camelCase</a:t>
            </a:r>
            <a:r>
              <a:rPr lang="en-US" dirty="0" smtClean="0"/>
              <a:t> </a:t>
            </a:r>
            <a:r>
              <a:rPr lang="th-TH" dirty="0" smtClean="0"/>
              <a:t>เช่น </a:t>
            </a: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fontSize</a:t>
            </a:r>
            <a:r>
              <a:rPr lang="en-US" sz="1800" dirty="0" smtClean="0"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textAlign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9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</a:t>
            </a:r>
            <a:r>
              <a:rPr lang="th-TH" dirty="0" smtClean="0"/>
              <a:t>เพิ่มเติม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Props </a:t>
            </a:r>
            <a:r>
              <a:rPr lang="th-TH" dirty="0" smtClean="0"/>
              <a:t>ที่ไม่ระบุค่าจะมีค่าปริยายเป็น </a:t>
            </a:r>
            <a:r>
              <a:rPr lang="en-US" dirty="0" smtClean="0"/>
              <a:t>true </a:t>
            </a:r>
            <a:r>
              <a:rPr lang="th-TH" dirty="0" smtClean="0"/>
              <a:t>เช่น </a:t>
            </a:r>
            <a:r>
              <a:rPr lang="en-US" dirty="0" smtClean="0"/>
              <a:t>2 tags </a:t>
            </a:r>
            <a:r>
              <a:rPr lang="th-TH" dirty="0" smtClean="0"/>
              <a:t>นี้เหมือนกัน</a:t>
            </a:r>
          </a:p>
          <a:p>
            <a:pPr lvl="1"/>
            <a:r>
              <a:rPr lang="en-US" sz="1800" dirty="0" smtClean="0">
                <a:latin typeface="Consolas" panose="020B0609020204030204" pitchFamily="49" charset="0"/>
              </a:rPr>
              <a:t>&lt;input type="checkbox"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checked</a:t>
            </a:r>
            <a:r>
              <a:rPr lang="en-US" sz="1800" dirty="0" smtClean="0">
                <a:latin typeface="Consolas" panose="020B0609020204030204" pitchFamily="49" charset="0"/>
              </a:rPr>
              <a:t> /&gt; 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&lt;input type="checkbox"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checked={true}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/&gt;</a:t>
            </a:r>
            <a:endParaRPr lang="en-US" sz="1800" dirty="0" smtClean="0">
              <a:latin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Spread Attributes </a:t>
            </a:r>
            <a:r>
              <a:rPr lang="th-TH" dirty="0" smtClean="0"/>
              <a:t>โดยใช้ </a:t>
            </a:r>
            <a:r>
              <a:rPr lang="en-US" b="1" dirty="0" smtClean="0">
                <a:solidFill>
                  <a:srgbClr val="0000FF"/>
                </a:solidFill>
              </a:rPr>
              <a:t>...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th-TH" dirty="0" smtClean="0"/>
              <a:t>เช่น </a:t>
            </a:r>
            <a:r>
              <a:rPr lang="en-US" dirty="0"/>
              <a:t>2 </a:t>
            </a:r>
            <a:r>
              <a:rPr lang="en-US" dirty="0" smtClean="0"/>
              <a:t>functions </a:t>
            </a:r>
            <a:r>
              <a:rPr lang="th-TH" dirty="0"/>
              <a:t>นี้</a:t>
            </a:r>
            <a:r>
              <a:rPr lang="th-TH" dirty="0" smtClean="0"/>
              <a:t>เหมือนกัน</a:t>
            </a:r>
            <a:endParaRPr lang="en-US" dirty="0" smtClean="0"/>
          </a:p>
          <a:p>
            <a:pPr marL="344487" lvl="1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function App() { return &lt;Clock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lapse="0" running="start" </a:t>
            </a:r>
            <a:r>
              <a:rPr lang="en-US" sz="1800" dirty="0">
                <a:latin typeface="Consolas" panose="020B0609020204030204" pitchFamily="49" charset="0"/>
              </a:rPr>
              <a:t>/</a:t>
            </a:r>
            <a:r>
              <a:rPr lang="en-US" sz="1800" dirty="0" smtClean="0">
                <a:latin typeface="Consolas" panose="020B0609020204030204" pitchFamily="49" charset="0"/>
              </a:rPr>
              <a:t>&gt; }</a:t>
            </a:r>
          </a:p>
          <a:p>
            <a:pPr marL="344487" lvl="1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344487" lvl="1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function </a:t>
            </a:r>
            <a:r>
              <a:rPr lang="en-US" sz="1800" dirty="0">
                <a:latin typeface="Consolas" panose="020B0609020204030204" pitchFamily="49" charset="0"/>
              </a:rPr>
              <a:t>App() { 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344487" lvl="1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</a:rPr>
              <a:t>const</a:t>
            </a:r>
            <a:r>
              <a:rPr lang="en-US" sz="1800" dirty="0" smtClean="0">
                <a:latin typeface="Consolas" panose="020B0609020204030204" pitchFamily="49" charset="0"/>
              </a:rPr>
              <a:t> props = {lapse:0, </a:t>
            </a:r>
            <a:r>
              <a:rPr lang="en-US" sz="1800" dirty="0" err="1" smtClean="0">
                <a:latin typeface="Consolas" panose="020B0609020204030204" pitchFamily="49" charset="0"/>
              </a:rPr>
              <a:t>running:"start</a:t>
            </a:r>
            <a:r>
              <a:rPr lang="en-US" sz="1800" dirty="0" smtClean="0">
                <a:latin typeface="Consolas" panose="020B0609020204030204" pitchFamily="49" charset="0"/>
              </a:rPr>
              <a:t>"};</a:t>
            </a:r>
          </a:p>
          <a:p>
            <a:pPr marL="344487" lvl="1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return </a:t>
            </a:r>
            <a:r>
              <a:rPr lang="en-US" sz="1800" dirty="0">
                <a:latin typeface="Consolas" panose="020B0609020204030204" pitchFamily="49" charset="0"/>
              </a:rPr>
              <a:t>&lt;Clock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en-US" sz="1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props} </a:t>
            </a:r>
            <a:r>
              <a:rPr lang="en-US" sz="1800" dirty="0" smtClean="0">
                <a:latin typeface="Consolas" panose="020B0609020204030204" pitchFamily="49" charset="0"/>
              </a:rPr>
              <a:t>/&gt;;</a:t>
            </a:r>
          </a:p>
          <a:p>
            <a:pPr marL="344487" lvl="1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8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กำหนด </a:t>
            </a:r>
            <a:r>
              <a:rPr lang="en-US" dirty="0" smtClean="0"/>
              <a:t>Style </a:t>
            </a:r>
            <a:r>
              <a:rPr lang="th-TH" dirty="0" smtClean="0"/>
              <a:t>ให้กับ </a:t>
            </a:r>
            <a:r>
              <a:rPr lang="en-US" dirty="0" smtClean="0"/>
              <a:t>Component </a:t>
            </a:r>
            <a:r>
              <a:rPr lang="th-TH" dirty="0" smtClean="0"/>
              <a:t>อย่างง่าย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ทำ </a:t>
            </a:r>
            <a:r>
              <a:rPr lang="en-US" dirty="0"/>
              <a:t>inline Style </a:t>
            </a:r>
            <a:r>
              <a:rPr lang="th-TH" dirty="0" smtClean="0"/>
              <a:t>โดย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style={{   }}</a:t>
            </a:r>
            <a:endParaRPr lang="th-TH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52425" lvl="2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myStyle</a:t>
            </a:r>
            <a:r>
              <a:rPr lang="en-US" sz="1800" dirty="0">
                <a:latin typeface="Consolas" panose="020B0609020204030204" pitchFamily="49" charset="0"/>
              </a:rPr>
              <a:t> = { </a:t>
            </a:r>
            <a:r>
              <a:rPr lang="en-US" sz="1800" dirty="0" err="1">
                <a:latin typeface="Consolas" panose="020B0609020204030204" pitchFamily="49" charset="0"/>
              </a:rPr>
              <a:t>fontSize</a:t>
            </a:r>
            <a:r>
              <a:rPr lang="en-US" sz="1800" dirty="0">
                <a:latin typeface="Consolas" panose="020B0609020204030204" pitchFamily="49" charset="0"/>
              </a:rPr>
              <a:t>: '2em', color: 'green' };</a:t>
            </a:r>
          </a:p>
          <a:p>
            <a:pPr marL="352425" lvl="2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Hello = () =&gt; (&lt;h1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style={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myStyle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latin typeface="Consolas" panose="020B0609020204030204" pitchFamily="49" charset="0"/>
              </a:rPr>
              <a:t>&gt;Hello&lt;/h1&gt;);</a:t>
            </a:r>
          </a:p>
          <a:p>
            <a:endParaRPr lang="en-US" dirty="0" smtClean="0"/>
          </a:p>
          <a:p>
            <a:r>
              <a:rPr lang="th-TH" dirty="0" smtClean="0"/>
              <a:t>ทำ </a:t>
            </a:r>
            <a:r>
              <a:rPr lang="en-US" dirty="0" smtClean="0"/>
              <a:t>import Style </a:t>
            </a:r>
            <a:r>
              <a:rPr lang="th-TH" dirty="0" smtClean="0"/>
              <a:t>จากไฟล์ โดยใช้คำสั่ง </a:t>
            </a:r>
            <a:r>
              <a:rPr lang="en-US" dirty="0" smtClean="0"/>
              <a:t>import  </a:t>
            </a:r>
            <a:r>
              <a:rPr lang="th-TH" dirty="0" smtClean="0"/>
              <a:t>กำหนด</a:t>
            </a:r>
            <a:r>
              <a:rPr lang="en-US" dirty="0" smtClean="0"/>
              <a:t> element </a:t>
            </a:r>
            <a:r>
              <a:rPr lang="th-TH" dirty="0" smtClean="0"/>
              <a:t>ให้สอดคล้องกับ </a:t>
            </a:r>
            <a:r>
              <a:rPr lang="en-US" dirty="0" smtClean="0"/>
              <a:t>CSS rules </a:t>
            </a:r>
            <a:r>
              <a:rPr lang="th-TH" dirty="0" smtClean="0"/>
              <a:t>ที่กำหนด</a:t>
            </a:r>
            <a:endParaRPr lang="en-US" dirty="0" smtClean="0"/>
          </a:p>
          <a:p>
            <a:pPr marL="344487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import './MessageBox.css</a:t>
            </a:r>
            <a:r>
              <a:rPr lang="en-US" sz="1800" dirty="0" smtClean="0">
                <a:latin typeface="Consolas" panose="020B0609020204030204" pitchFamily="49" charset="0"/>
              </a:rPr>
              <a:t>';</a:t>
            </a:r>
            <a:endParaRPr lang="th-TH" sz="1800" dirty="0"/>
          </a:p>
          <a:p>
            <a:pPr marL="344487" lvl="1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</a:rPr>
              <a:t>MessageBox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className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alert-block"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style={{fontSize:'2em'}}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</a:rPr>
              <a:t>StopWatch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latin typeface="Consolas" panose="020B0609020204030204" pitchFamily="49" charset="0"/>
              </a:rPr>
              <a:t>MessageBox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prstClr val="black"/>
                </a:solidFill>
              </a:rPr>
              <a:t>CS 485 Web </a:t>
            </a:r>
            <a:r>
              <a:rPr lang="en-US" altLang="en-US" dirty="0" err="1" smtClean="0">
                <a:solidFill>
                  <a:prstClr val="black"/>
                </a:solidFill>
              </a:rPr>
              <a:t>ApplicationDevelopment</a:t>
            </a:r>
            <a:r>
              <a:rPr lang="en-US" altLang="en-US" dirty="0" smtClean="0">
                <a:solidFill>
                  <a:prstClr val="black"/>
                </a:solidFill>
              </a:rPr>
              <a:t> © 2018 by Y. </a:t>
            </a:r>
            <a:r>
              <a:rPr lang="en-US" altLang="en-US" dirty="0" err="1" smtClean="0">
                <a:solidFill>
                  <a:prstClr val="black"/>
                </a:solidFill>
              </a:rPr>
              <a:t>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1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JSX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4876800"/>
          </a:xfrm>
          <a:solidFill>
            <a:srgbClr val="FFFFFF">
              <a:alpha val="45098"/>
            </a:srgb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import React, {Component} from 'react';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import </a:t>
            </a:r>
            <a:r>
              <a:rPr lang="en-US" sz="1800" dirty="0" smtClean="0">
                <a:latin typeface="Consolas" panose="020B0609020204030204" pitchFamily="49" charset="0"/>
              </a:rPr>
              <a:t>'./MessageBox.css'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export default class </a:t>
            </a:r>
            <a:r>
              <a:rPr lang="en-US" sz="1800" dirty="0" err="1">
                <a:latin typeface="Consolas" panose="020B0609020204030204" pitchFamily="49" charset="0"/>
              </a:rPr>
              <a:t>MessageBox</a:t>
            </a:r>
            <a:r>
              <a:rPr lang="en-US" sz="1800" dirty="0">
                <a:latin typeface="Consolas" panose="020B0609020204030204" pitchFamily="49" charset="0"/>
              </a:rPr>
              <a:t> extends Component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render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</a:rPr>
              <a:t>const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className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, style, </a:t>
            </a:r>
            <a:r>
              <a:rPr lang="en-US" sz="18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children}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 </a:t>
            </a:r>
            <a:r>
              <a:rPr lang="en-US" sz="1800" dirty="0" err="1">
                <a:latin typeface="Consolas" panose="020B0609020204030204" pitchFamily="49" charset="0"/>
              </a:rPr>
              <a:t>this.props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return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&lt;</a:t>
            </a:r>
            <a:r>
              <a:rPr lang="en-US" sz="1800" dirty="0">
                <a:latin typeface="Consolas" panose="020B0609020204030204" pitchFamily="49" charset="0"/>
              </a:rPr>
              <a:t>div </a:t>
            </a:r>
            <a:r>
              <a:rPr lang="en-US" sz="1800" dirty="0" err="1" smtClean="0">
                <a:latin typeface="Consolas" panose="020B0609020204030204" pitchFamily="49" charset="0"/>
              </a:rPr>
              <a:t>className</a:t>
            </a:r>
            <a:r>
              <a:rPr lang="en-US" sz="1800" dirty="0" smtClean="0">
                <a:latin typeface="Consolas" panose="020B0609020204030204" pitchFamily="49" charset="0"/>
              </a:rPr>
              <a:t>=</a:t>
            </a:r>
            <a:r>
              <a:rPr lang="en-US" sz="18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className</a:t>
            </a:r>
            <a:r>
              <a:rPr lang="en-US" sz="18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  <a:endParaRPr lang="en-US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 style={{</a:t>
            </a:r>
            <a:r>
              <a:rPr lang="en-US" sz="18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style</a:t>
            </a:r>
            <a:r>
              <a:rPr lang="en-US" sz="1800" dirty="0" smtClean="0">
                <a:latin typeface="Consolas" panose="020B0609020204030204" pitchFamily="49" charset="0"/>
              </a:rPr>
              <a:t>}}&gt;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 {</a:t>
            </a:r>
            <a:r>
              <a:rPr lang="en-US" sz="1800" dirty="0">
                <a:latin typeface="Consolas" panose="020B0609020204030204" pitchFamily="49" charset="0"/>
              </a:rPr>
              <a:t>children}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&lt;/</a:t>
            </a:r>
            <a:r>
              <a:rPr lang="en-US" sz="1800" dirty="0">
                <a:latin typeface="Consolas" panose="020B0609020204030204" pitchFamily="49" charset="0"/>
              </a:rPr>
              <a:t>div&gt;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}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th-TH" sz="2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การนำไปใช้</a:t>
            </a:r>
            <a:endParaRPr lang="en-US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latin typeface="Consolas" panose="020B0609020204030204" pitchFamily="49" charset="0"/>
              </a:rPr>
              <a:t>MessageBox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style={{fontSize:'2em', </a:t>
            </a:r>
            <a:r>
              <a:rPr lang="en-US" sz="1800" dirty="0" err="1">
                <a:latin typeface="Consolas" panose="020B0609020204030204" pitchFamily="49" charset="0"/>
              </a:rPr>
              <a:t>textAlign</a:t>
            </a:r>
            <a:r>
              <a:rPr lang="en-US" sz="1800" dirty="0">
                <a:latin typeface="Consolas" panose="020B0609020204030204" pitchFamily="49" charset="0"/>
              </a:rPr>
              <a:t>:'center</a:t>
            </a:r>
            <a:r>
              <a:rPr lang="en-US" sz="1800" dirty="0" smtClean="0">
                <a:latin typeface="Consolas" panose="020B0609020204030204" pitchFamily="49" charset="0"/>
              </a:rPr>
              <a:t>'}}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</a:t>
            </a:r>
            <a:r>
              <a:rPr lang="en-US" sz="1800" dirty="0" err="1" smtClean="0">
                <a:latin typeface="Consolas" panose="020B0609020204030204" pitchFamily="49" charset="0"/>
              </a:rPr>
              <a:t>className</a:t>
            </a:r>
            <a:r>
              <a:rPr lang="en-US" sz="1800" dirty="0">
                <a:latin typeface="Consolas" panose="020B0609020204030204" pitchFamily="49" charset="0"/>
              </a:rPr>
              <a:t>="alert-error</a:t>
            </a:r>
            <a:r>
              <a:rPr lang="en-US" sz="1800" dirty="0" smtClean="0">
                <a:latin typeface="Consolas" panose="020B0609020204030204" pitchFamily="49" charset="0"/>
              </a:rPr>
              <a:t>"&gt;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My Message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&lt;/</a:t>
            </a:r>
            <a:r>
              <a:rPr lang="en-US" sz="1800" dirty="0" err="1" smtClean="0">
                <a:latin typeface="Consolas" panose="020B0609020204030204" pitchFamily="49" charset="0"/>
              </a:rPr>
              <a:t>MessageBox</a:t>
            </a:r>
            <a:r>
              <a:rPr lang="en-US" sz="1800" dirty="0" smtClean="0">
                <a:latin typeface="Consolas" panose="020B0609020204030204" pitchFamily="49" charset="0"/>
              </a:rPr>
              <a:t>&gt;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8562" y="5751983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children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 bwMode="auto">
          <a:xfrm flipH="1" flipV="1">
            <a:off x="2025162" y="5751984"/>
            <a:ext cx="533400" cy="230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565599" y="3732961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spreading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3351050" y="3429000"/>
            <a:ext cx="266700" cy="3267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ight Brace 21"/>
          <p:cNvSpPr/>
          <p:nvPr/>
        </p:nvSpPr>
        <p:spPr bwMode="auto">
          <a:xfrm rot="16200000">
            <a:off x="4533900" y="2922392"/>
            <a:ext cx="304800" cy="38862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Arrow Connector 23"/>
          <p:cNvCxnSpPr>
            <a:endCxn id="12" idx="2"/>
          </p:cNvCxnSpPr>
          <p:nvPr/>
        </p:nvCxnSpPr>
        <p:spPr bwMode="auto">
          <a:xfrm flipH="1" flipV="1">
            <a:off x="4050668" y="4194626"/>
            <a:ext cx="635632" cy="518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7234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JSX</a:t>
            </a:r>
            <a:r>
              <a:rPr lang="th-TH" dirty="0" smtClean="0"/>
              <a:t> เพิ่มต่อจาก </a:t>
            </a:r>
            <a:r>
              <a:rPr lang="en-US" dirty="0" smtClean="0"/>
              <a:t>props </a:t>
            </a:r>
            <a:r>
              <a:rPr lang="th-TH" dirty="0" smtClean="0"/>
              <a:t>ที่มีเดิม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64600" cy="5181600"/>
          </a:xfrm>
          <a:solidFill>
            <a:srgbClr val="FFFFFF">
              <a:alpha val="45098"/>
            </a:srgb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import React, {Component} from 'react';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import </a:t>
            </a:r>
            <a:r>
              <a:rPr lang="en-US" sz="1800" dirty="0" smtClean="0">
                <a:latin typeface="Consolas" panose="020B0609020204030204" pitchFamily="49" charset="0"/>
              </a:rPr>
              <a:t>'./MessageBox.css'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export default class </a:t>
            </a:r>
            <a:r>
              <a:rPr lang="en-US" sz="1800" dirty="0" err="1">
                <a:latin typeface="Consolas" panose="020B0609020204030204" pitchFamily="49" charset="0"/>
              </a:rPr>
              <a:t>MessageBox</a:t>
            </a:r>
            <a:r>
              <a:rPr lang="en-US" sz="1800" dirty="0">
                <a:latin typeface="Consolas" panose="020B0609020204030204" pitchFamily="49" charset="0"/>
              </a:rPr>
              <a:t> extends Component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render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</a:rPr>
              <a:t>const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className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, style, children, ...rest}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this.props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return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&lt;</a:t>
            </a:r>
            <a:r>
              <a:rPr lang="en-US" sz="1800" dirty="0">
                <a:latin typeface="Consolas" panose="020B0609020204030204" pitchFamily="49" charset="0"/>
              </a:rPr>
              <a:t>div </a:t>
            </a:r>
            <a:r>
              <a:rPr lang="en-US" sz="1800" dirty="0" err="1">
                <a:latin typeface="Consolas" panose="020B0609020204030204" pitchFamily="49" charset="0"/>
              </a:rPr>
              <a:t>className</a:t>
            </a:r>
            <a:r>
              <a:rPr lang="en-US" sz="1800" dirty="0">
                <a:latin typeface="Consolas" panose="020B0609020204030204" pitchFamily="49" charset="0"/>
              </a:rPr>
              <a:t>={`alert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${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latin typeface="Consolas" panose="020B0609020204030204" pitchFamily="49" charset="0"/>
              </a:rPr>
              <a:t>`}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 style</a:t>
            </a:r>
            <a:r>
              <a:rPr lang="en-US" sz="1800" dirty="0">
                <a:latin typeface="Consolas" panose="020B0609020204030204" pitchFamily="49" charset="0"/>
              </a:rPr>
              <a:t>={{marginTop:'10px',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...style</a:t>
            </a:r>
            <a:r>
              <a:rPr lang="en-US" sz="1800" dirty="0">
                <a:latin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 </a:t>
            </a:r>
            <a:r>
              <a:rPr lang="en-US" sz="18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{...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rest</a:t>
            </a:r>
            <a:r>
              <a:rPr lang="en-US" sz="18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}  </a:t>
            </a:r>
            <a:r>
              <a:rPr lang="en-US" sz="1800" dirty="0" smtClean="0">
                <a:latin typeface="Consolas" panose="020B0609020204030204" pitchFamily="49" charset="0"/>
              </a:rPr>
              <a:t>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 {</a:t>
            </a:r>
            <a:r>
              <a:rPr lang="en-US" sz="1800" dirty="0">
                <a:latin typeface="Consolas" panose="020B0609020204030204" pitchFamily="49" charset="0"/>
              </a:rPr>
              <a:t>children}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&lt;/</a:t>
            </a:r>
            <a:r>
              <a:rPr lang="en-US" sz="1800" dirty="0">
                <a:latin typeface="Consolas" panose="020B0609020204030204" pitchFamily="49" charset="0"/>
              </a:rPr>
              <a:t>div&gt;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}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th-TH" sz="2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การนำไปใช้</a:t>
            </a:r>
            <a:endParaRPr lang="en-US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</a:rPr>
              <a:t>MessageBox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className</a:t>
            </a:r>
            <a:r>
              <a:rPr lang="en-US" sz="1800" dirty="0">
                <a:latin typeface="Consolas" panose="020B0609020204030204" pitchFamily="49" charset="0"/>
              </a:rPr>
              <a:t>="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alert-block alert-info</a:t>
            </a:r>
            <a:r>
              <a:rPr lang="en-US" sz="1800" dirty="0">
                <a:latin typeface="Consolas" panose="020B0609020204030204" pitchFamily="49" charset="0"/>
              </a:rPr>
              <a:t>" 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style</a:t>
            </a:r>
            <a:r>
              <a:rPr lang="en-US" sz="1800" dirty="0">
                <a:latin typeface="Consolas" panose="020B0609020204030204" pitchFamily="49" charset="0"/>
              </a:rPr>
              <a:t>={{fontSize:'2em</a:t>
            </a:r>
            <a:r>
              <a:rPr lang="en-US" sz="1800" dirty="0" smtClean="0">
                <a:latin typeface="Consolas" panose="020B0609020204030204" pitchFamily="49" charset="0"/>
              </a:rPr>
              <a:t>'}} data="</a:t>
            </a:r>
            <a:r>
              <a:rPr lang="en-US" sz="1800" dirty="0" err="1" smtClean="0">
                <a:latin typeface="Consolas" panose="020B0609020204030204" pitchFamily="49" charset="0"/>
              </a:rPr>
              <a:t>myMsg</a:t>
            </a:r>
            <a:r>
              <a:rPr lang="en-US" sz="1800" dirty="0" smtClean="0">
                <a:latin typeface="Consolas" panose="020B0609020204030204" pitchFamily="49" charset="0"/>
              </a:rPr>
              <a:t>"&gt;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h-TH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My Message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latin typeface="Consolas" panose="020B0609020204030204" pitchFamily="49" charset="0"/>
              </a:rPr>
              <a:t>MessageBox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3471421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solidFill>
                  <a:srgbClr val="0000FF"/>
                </a:solidFill>
              </a:rPr>
              <a:t>เพิ่มเติมจาก</a:t>
            </a:r>
            <a:r>
              <a:rPr lang="en-US" sz="2400" dirty="0" smtClean="0">
                <a:solidFill>
                  <a:srgbClr val="0000FF"/>
                </a:solidFill>
              </a:rPr>
              <a:t> style </a:t>
            </a:r>
            <a:r>
              <a:rPr lang="th-TH" sz="2400" dirty="0" smtClean="0">
                <a:solidFill>
                  <a:srgbClr val="0000FF"/>
                </a:solidFill>
              </a:rPr>
              <a:t>ที่มีเดิม 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 bwMode="auto">
          <a:xfrm flipV="1">
            <a:off x="5006058" y="3144712"/>
            <a:ext cx="213642" cy="3267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915909" y="3011219"/>
            <a:ext cx="30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solidFill>
                  <a:srgbClr val="0000FF"/>
                </a:solidFill>
              </a:rPr>
              <a:t>เพิ่มโดยเป็น </a:t>
            </a:r>
            <a:r>
              <a:rPr lang="en-US" sz="2400" dirty="0" err="1" smtClean="0">
                <a:solidFill>
                  <a:srgbClr val="0000FF"/>
                </a:solidFill>
              </a:rPr>
              <a:t>var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th-TH" sz="2400" dirty="0" smtClean="0">
                <a:solidFill>
                  <a:srgbClr val="0000FF"/>
                </a:solidFill>
              </a:rPr>
              <a:t>ใน </a:t>
            </a:r>
            <a:r>
              <a:rPr lang="en-US" sz="2400" dirty="0" smtClean="0">
                <a:solidFill>
                  <a:srgbClr val="0000FF"/>
                </a:solidFill>
              </a:rPr>
              <a:t>Literal String 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 flipV="1">
            <a:off x="5496809" y="2773898"/>
            <a:ext cx="745729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873163" y="3931683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Props </a:t>
            </a:r>
            <a:r>
              <a:rPr lang="th-TH" sz="2400" dirty="0" smtClean="0">
                <a:solidFill>
                  <a:srgbClr val="0000FF"/>
                </a:solidFill>
              </a:rPr>
              <a:t>ส่วนที่เหลือ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 flipV="1">
            <a:off x="2667000" y="3308067"/>
            <a:ext cx="738858" cy="6250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2130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09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2018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16730"/>
      </p:ext>
    </p:extLst>
  </p:cSld>
  <p:clrMapOvr>
    <a:masterClrMapping/>
  </p:clrMapOvr>
</p:sld>
</file>

<file path=ppt/theme/theme1.xml><?xml version="1.0" encoding="utf-8"?>
<a:theme xmlns:a="http://schemas.openxmlformats.org/drawingml/2006/main" name="1_Lectur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yLecture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MyLectur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Lectur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Lectur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1955</Words>
  <Application>Microsoft Office PowerPoint</Application>
  <PresentationFormat>On-screen Show (4:3)</PresentationFormat>
  <Paragraphs>389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1_Lecture</vt:lpstr>
      <vt:lpstr>เพิ่มเติมเกี่ยวกับ React.JS</vt:lpstr>
      <vt:lpstr>หัวข้อวันนี้</vt:lpstr>
      <vt:lpstr>More on JSX</vt:lpstr>
      <vt:lpstr>JSX เพิ่มเติม (1)</vt:lpstr>
      <vt:lpstr>JSX เพิ่มเติม (2)</vt:lpstr>
      <vt:lpstr>กำหนด Style ให้กับ Component อย่างง่าย</vt:lpstr>
      <vt:lpstr>ตัวอย่าง JSX </vt:lpstr>
      <vt:lpstr>ตัวอย่าง JSX เพิ่มต่อจาก props ที่มีเดิม </vt:lpstr>
      <vt:lpstr>Type checking</vt:lpstr>
      <vt:lpstr>Type checking โดยใช้ PropTypes</vt:lpstr>
      <vt:lpstr>Type checking โดยใช้ PropTypes</vt:lpstr>
      <vt:lpstr>Events &amp; handler</vt:lpstr>
      <vt:lpstr>Event</vt:lpstr>
      <vt:lpstr>Component life cycle</vt:lpstr>
      <vt:lpstr>Life Cycle ของ React Component (1)</vt:lpstr>
      <vt:lpstr>Life Cycle ของ React Component (2)</vt:lpstr>
      <vt:lpstr>Demo</vt:lpstr>
      <vt:lpstr>Index.js</vt:lpstr>
      <vt:lpstr>ตัวอย่าง StopWatch (1/4)</vt:lpstr>
      <vt:lpstr>ตัวอย่าง StopWatch (2/4)</vt:lpstr>
      <vt:lpstr>ตัวอย่าง StopWatch (3/4)</vt:lpstr>
      <vt:lpstr>ตัวอย่าง StopWatch (4/4)</vt:lpstr>
      <vt:lpstr>ToggleShow</vt:lpstr>
      <vt:lpstr>ToggleShow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</dc:title>
  <dc:creator>Yao</dc:creator>
  <cp:lastModifiedBy>Yao</cp:lastModifiedBy>
  <cp:revision>31</cp:revision>
  <dcterms:created xsi:type="dcterms:W3CDTF">2018-03-05T08:59:54Z</dcterms:created>
  <dcterms:modified xsi:type="dcterms:W3CDTF">2018-03-05T16:16:53Z</dcterms:modified>
</cp:coreProperties>
</file>