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82" r:id="rId2"/>
    <p:sldId id="496" r:id="rId3"/>
    <p:sldId id="497" r:id="rId4"/>
    <p:sldId id="506" r:id="rId5"/>
    <p:sldId id="507" r:id="rId6"/>
    <p:sldId id="509" r:id="rId7"/>
    <p:sldId id="508" r:id="rId8"/>
    <p:sldId id="512" r:id="rId9"/>
    <p:sldId id="513" r:id="rId10"/>
    <p:sldId id="514" r:id="rId11"/>
    <p:sldId id="515" r:id="rId12"/>
    <p:sldId id="516" r:id="rId13"/>
    <p:sldId id="511" r:id="rId14"/>
    <p:sldId id="498" r:id="rId15"/>
    <p:sldId id="519" r:id="rId16"/>
    <p:sldId id="510" r:id="rId17"/>
    <p:sldId id="517" r:id="rId18"/>
    <p:sldId id="520" r:id="rId19"/>
    <p:sldId id="51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21" r:id="rId2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5F1E0"/>
    <a:srgbClr val="6699FF"/>
    <a:srgbClr val="0000CC"/>
    <a:srgbClr val="FFFFFF"/>
    <a:srgbClr val="FFFF99"/>
    <a:srgbClr val="CCFF99"/>
    <a:srgbClr val="CCFFCC"/>
    <a:srgbClr val="008000"/>
    <a:srgbClr val="E1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79362" autoAdjust="0"/>
  </p:normalViewPr>
  <p:slideViewPr>
    <p:cSldViewPr>
      <p:cViewPr varScale="1">
        <p:scale>
          <a:sx n="66" d="100"/>
          <a:sy n="66" d="100"/>
        </p:scale>
        <p:origin x="-170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48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4522"/>
    </p:cViewPr>
  </p:sorterViewPr>
  <p:notesViewPr>
    <p:cSldViewPr>
      <p:cViewPr varScale="1">
        <p:scale>
          <a:sx n="49" d="100"/>
          <a:sy n="49" d="100"/>
        </p:scale>
        <p:origin x="-2910" y="-11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7EF030E-E2C8-486E-84FF-F7A66E56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2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Manager: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= Node’s package manager. </a:t>
            </a:r>
          </a:p>
          <a:p>
            <a:r>
              <a:rPr lang="en-US" dirty="0" smtClean="0"/>
              <a:t>Bower = package manager for your front-end development libraries like jQuery, Bootstrap and so 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 Runner: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Gulp</a:t>
            </a:r>
            <a:r>
              <a:rPr lang="en-US" baseline="0" dirty="0" smtClean="0"/>
              <a:t>, </a:t>
            </a:r>
            <a:r>
              <a:rPr lang="en-US" dirty="0" smtClean="0"/>
              <a:t>Grunt = task-based command line build tool for JavaScript projects; “JavaScript Task Runner”</a:t>
            </a:r>
          </a:p>
          <a:p>
            <a:endParaRPr lang="en-US" dirty="0" smtClean="0"/>
          </a:p>
          <a:p>
            <a:r>
              <a:rPr lang="en-US" dirty="0" smtClean="0"/>
              <a:t>Web Project</a:t>
            </a:r>
            <a:r>
              <a:rPr lang="en-US" baseline="0" dirty="0" smtClean="0"/>
              <a:t> generator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Yo</a:t>
            </a:r>
            <a:r>
              <a:rPr lang="en-US" dirty="0" smtClean="0"/>
              <a:t> = `</a:t>
            </a:r>
            <a:r>
              <a:rPr lang="en-US" dirty="0" err="1" smtClean="0"/>
              <a:t>yo</a:t>
            </a:r>
            <a:r>
              <a:rPr lang="en-US" dirty="0" smtClean="0"/>
              <a:t>` command to generate scaffold complete projects or useful parts.</a:t>
            </a:r>
            <a:r>
              <a:rPr lang="en-US" baseline="0" dirty="0" smtClean="0"/>
              <a:t> It is a part of </a:t>
            </a:r>
            <a:r>
              <a:rPr lang="en-US" dirty="0" smtClean="0"/>
              <a:t>Yeoman which helps you to </a:t>
            </a:r>
            <a:r>
              <a:rPr lang="en-US" dirty="0" err="1" smtClean="0"/>
              <a:t>kickstart</a:t>
            </a:r>
            <a:r>
              <a:rPr lang="en-US" dirty="0" smtClean="0"/>
              <a:t> new projects</a:t>
            </a:r>
          </a:p>
          <a:p>
            <a:endParaRPr lang="en-US" dirty="0" smtClean="0"/>
          </a:p>
          <a:p>
            <a:r>
              <a:rPr lang="en-US" dirty="0" smtClean="0"/>
              <a:t>Test tools: Karma, mocha, jasmine</a:t>
            </a:r>
          </a:p>
          <a:p>
            <a:r>
              <a:rPr lang="en-US" dirty="0" smtClean="0"/>
              <a:t>Karma</a:t>
            </a:r>
            <a:r>
              <a:rPr lang="en-US" baseline="0" dirty="0" smtClean="0"/>
              <a:t> = </a:t>
            </a:r>
            <a:r>
              <a:rPr lang="en-US" dirty="0" smtClean="0"/>
              <a:t>A simple tool that allows you to execute JavaScript code in multiple real browsers. The main purpose of Karma is to make your test-driven development easy, fast, and fun.</a:t>
            </a:r>
          </a:p>
          <a:p>
            <a:r>
              <a:rPr lang="en-US" dirty="0" smtClean="0"/>
              <a:t>Mocha is a feature-rich JavaScript test framework running on Node.js and in the browser, making asynchronous testing simple and fun.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makes use of the event driven nature of JS by attaching callbacks to I/O requests</a:t>
            </a:r>
            <a:r>
              <a:rPr lang="th-TH" dirty="0" smtClean="0"/>
              <a:t>.</a:t>
            </a:r>
            <a:endParaRPr lang="en-US" dirty="0" smtClean="0"/>
          </a:p>
          <a:p>
            <a:r>
              <a:rPr lang="en-US" dirty="0" smtClean="0"/>
              <a:t>Scripts waiting on I/O waste no space because they get popped off the stack when their non-I/O related code finishes executing</a:t>
            </a:r>
          </a:p>
          <a:p>
            <a:pPr eaLnBrk="1" hangingPunct="1">
              <a:defRPr/>
            </a:pPr>
            <a:endParaRPr lang="en-US" dirty="0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Started Writing Web Applications with Node.js: https://www.linux.com/learn/how-get-started-writing-web-applications-nodejs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Anatomy of an HTTP Transaction</a:t>
            </a:r>
            <a:r>
              <a:rPr lang="en-US" dirty="0" smtClean="0"/>
              <a:t>: https://nodejs.org/en/docs/guides/anatomy-of-an-http-transaction/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3B8BFA49-24A3-4B99-A03C-9F8D19894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5551AB-2521-41B5-B72E-40B03187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3C01BE9-D31C-4DE8-9747-BE94118FB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3ED5-11E2-4584-925F-1580AB17C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5384" y="1550194"/>
            <a:ext cx="8525933" cy="4575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06A5-E5E0-4AC6-AB67-2E3F685F5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E66F75-09C2-4BED-B820-80EFA7AA6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FC621A4-37FB-4A50-BE69-85A3A1600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4CB1EA9-F150-4DF9-9EFC-A62B95F47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7D8DD6E-2AE5-452B-88F5-6226EEE8A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17323DF-8D7B-41E2-B0D5-4A6E231CC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0CC156-3ECD-4616-8052-746D0EA5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7436644-C8AD-42FD-877D-7FC80F214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A0DB610-E3FD-45A8-A078-BC8A76671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613" cy="4572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813" y="6243638"/>
            <a:ext cx="5500687" cy="457200"/>
          </a:xfrm>
          <a:prstGeom prst="rect">
            <a:avLst/>
          </a:prstGeom>
        </p:spPr>
        <p:txBody>
          <a:bodyPr/>
          <a:lstStyle>
            <a:lvl1pPr algn="ct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00" y="6243638"/>
            <a:ext cx="1257300" cy="457200"/>
          </a:xfrm>
          <a:prstGeom prst="rect">
            <a:avLst/>
          </a:prstGeom>
        </p:spPr>
        <p:txBody>
          <a:bodyPr/>
          <a:lstStyle>
            <a:lvl1pPr algn="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E0AADCF6-C579-4A6B-9F51-91E0C756F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7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smtClean="0"/>
              <a:t>Lecture </a:t>
            </a:r>
            <a:r>
              <a:rPr lang="en-US" smtClean="0"/>
              <a:t>11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B8BFA49-24A3-4B99-A03C-9F8D19894D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Node </a:t>
            </a:r>
            <a:r>
              <a:rPr lang="th-TH" altLang="en-US" dirty="0" smtClean="0"/>
              <a:t>ใช้ </a:t>
            </a:r>
            <a:r>
              <a:rPr lang="en-US" altLang="en-US" dirty="0" smtClean="0"/>
              <a:t>event loop</a:t>
            </a:r>
            <a:r>
              <a:rPr lang="th-TH" altLang="en-US" dirty="0" smtClean="0"/>
              <a:t> บน</a:t>
            </a:r>
            <a:r>
              <a:rPr lang="en-US" altLang="en-US" dirty="0" smtClean="0"/>
              <a:t> stack</a:t>
            </a:r>
            <a:r>
              <a:rPr lang="th-TH" altLang="en-US" dirty="0" smtClean="0"/>
              <a:t> แทนการทำงานโดยใช้ </a:t>
            </a:r>
            <a:r>
              <a:rPr lang="en-US" altLang="en-US" dirty="0" smtClean="0"/>
              <a:t>threads</a:t>
            </a:r>
          </a:p>
          <a:p>
            <a:r>
              <a:rPr lang="th-TH" altLang="en-US" dirty="0" smtClean="0"/>
              <a:t>เพื่อลด</a:t>
            </a:r>
            <a:r>
              <a:rPr lang="en-US" altLang="en-US" dirty="0" smtClean="0"/>
              <a:t> overhead </a:t>
            </a:r>
            <a:r>
              <a:rPr lang="th-TH" altLang="en-US" dirty="0" smtClean="0"/>
              <a:t>ในการทำ</a:t>
            </a:r>
            <a:r>
              <a:rPr lang="en-US" altLang="en-US" dirty="0" smtClean="0"/>
              <a:t> context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 Event-driven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160682"/>
              </p:ext>
            </p:extLst>
          </p:nvPr>
        </p:nvGraphicFramePr>
        <p:xfrm>
          <a:off x="457200" y="1447800"/>
          <a:ext cx="8229600" cy="466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Threads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Asynchronous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Event-driven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Lock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application / request with listener-workers threads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only one thread, which repeatedly fetches an event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incoming-request model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queue and then processes it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multithreaded server might block the request which might involve multiple events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manually saves state and then goes on to process the next event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context switching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 contention and no context switches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multithreading</a:t>
                      </a:r>
                      <a:r>
                        <a:rPr lang="en-US" sz="18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environments where listener and workers threads are used frequently to take an incoming-request lock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</a:t>
                      </a:r>
                      <a:r>
                        <a:rPr lang="en-US" sz="1800" kern="12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asynchronous I/O facilities (callbacks, not poll/select or O_NONBLOCK) environments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15" marB="45715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th-TH" altLang="en-US" dirty="0" smtClean="0"/>
              <a:t>ร้องขอ</a:t>
            </a:r>
            <a:r>
              <a:rPr lang="en-US" altLang="en-US" dirty="0" smtClean="0"/>
              <a:t>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th-TH" altLang="ja-JP" dirty="0" smtClean="0"/>
          </a:p>
          <a:p>
            <a:r>
              <a:rPr lang="th-TH" altLang="en-US" dirty="0" smtClean="0"/>
              <a:t>ค่อยๆ คืน </a:t>
            </a:r>
            <a:r>
              <a:rPr lang="en-US" altLang="en-US" dirty="0" smtClean="0"/>
              <a:t>Stack </a:t>
            </a:r>
            <a:r>
              <a:rPr lang="th-TH" altLang="en-US" dirty="0" smtClean="0"/>
              <a:t>แล้ว </a:t>
            </a:r>
            <a:r>
              <a:rPr lang="en-US" altLang="en-US" dirty="0" err="1" smtClean="0"/>
              <a:t>ev_loop</a:t>
            </a:r>
            <a:r>
              <a:rPr lang="en-US" altLang="en-US" dirty="0" smtClean="0"/>
              <a:t> </a:t>
            </a:r>
            <a:r>
              <a:rPr lang="th-TH" altLang="en-US" dirty="0" smtClean="0"/>
              <a:t>กลับไปรอ </a:t>
            </a:r>
            <a:endParaRPr lang="en-US" altLang="en-US" dirty="0" smtClean="0"/>
          </a:p>
          <a:p>
            <a:r>
              <a:rPr lang="th-TH" altLang="en-US" dirty="0" smtClean="0"/>
              <a:t>เมื่อ </a:t>
            </a:r>
            <a:r>
              <a:rPr lang="en-US" altLang="en-US" dirty="0" smtClean="0"/>
              <a:t>File loads </a:t>
            </a:r>
            <a:r>
              <a:rPr lang="th-TH" altLang="en-US" dirty="0" smtClean="0"/>
              <a:t>จาก</a:t>
            </a:r>
            <a:r>
              <a:rPr lang="en-US" altLang="en-US" dirty="0" smtClean="0"/>
              <a:t> disk </a:t>
            </a:r>
            <a:r>
              <a:rPr lang="th-TH" altLang="en-US" dirty="0" smtClean="0"/>
              <a:t>เสร็จ และส่งกลับไปยัง</a:t>
            </a:r>
            <a:r>
              <a:rPr lang="en-US" altLang="en-US" dirty="0" smtClean="0"/>
              <a:t> client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9459" name="Picture 7" descr="node_stack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 descr="node_stack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1975"/>
            <a:ext cx="73914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 Arrow 11"/>
          <p:cNvSpPr/>
          <p:nvPr/>
        </p:nvSpPr>
        <p:spPr bwMode="auto">
          <a:xfrm>
            <a:off x="7391400" y="3101975"/>
            <a:ext cx="12192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 rot="16200000">
            <a:off x="533400" y="5017183"/>
            <a:ext cx="6096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ตรวจสอบเวอร์ชันของ </a:t>
            </a:r>
            <a:r>
              <a:rPr lang="en-US" dirty="0" smtClean="0"/>
              <a:t>V8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1100536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https://nodejs.org/en/download/releases/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789" y="113189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chrome://version/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448"/>
            <a:ext cx="505929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26" y="1501228"/>
            <a:ext cx="3772957" cy="48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228600" y="2133600"/>
            <a:ext cx="223457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9400" y="5257800"/>
            <a:ext cx="7620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เริ่มต้น </a:t>
            </a:r>
            <a:r>
              <a:rPr lang="en-US" dirty="0" smtClean="0"/>
              <a:t>(Getting start)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Node.js </a:t>
            </a:r>
            <a:r>
              <a:rPr lang="en-US" dirty="0" smtClean="0"/>
              <a:t>package: </a:t>
            </a:r>
            <a:r>
              <a:rPr lang="en-US" dirty="0">
                <a:hlinkClick r:id="rId3"/>
              </a:rPr>
              <a:t>https://nodejs.org/en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th-TH" dirty="0" smtClean="0"/>
              <a:t>ตรวจสอบการติดตั้ง รัน </a:t>
            </a:r>
            <a:r>
              <a:rPr lang="en-US" dirty="0" smtClean="0"/>
              <a:t>node </a:t>
            </a:r>
            <a:r>
              <a:rPr lang="th-TH" dirty="0" smtClean="0"/>
              <a:t>ใน </a:t>
            </a:r>
            <a:r>
              <a:rPr lang="en-US" dirty="0" err="1" smtClean="0"/>
              <a:t>cmd</a:t>
            </a:r>
            <a:endParaRPr lang="th-TH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How to Get Started Writing Web Applications with Node.js: https://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</a:rPr>
              <a:t>www.linux.com/learn/how-get-started-writing-web-applications-nodejs</a:t>
            </a:r>
            <a:endParaRPr 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500" y="3352800"/>
            <a:ext cx="6477000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C:\Users\Yao&gt;node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for (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&lt;5;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 console.log(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4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Undefined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1793594" y="1188654"/>
            <a:ext cx="5736702" cy="40070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Architecture: Single-Thread Event 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71936" y="2590156"/>
            <a:ext cx="14478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V8 JS Engine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186896" y="2590156"/>
            <a:ext cx="2057400" cy="2057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644096" y="4266556"/>
            <a:ext cx="1143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86896" y="5561956"/>
            <a:ext cx="215482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Request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92910" y="1451333"/>
            <a:ext cx="1731380" cy="933691"/>
            <a:chOff x="3983620" y="2372810"/>
            <a:chExt cx="1731380" cy="933691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4267200" y="2372810"/>
              <a:ext cx="1447800" cy="533400"/>
            </a:xfrm>
            <a:prstGeom prst="roundRect">
              <a:avLst>
                <a:gd name="adj" fmla="val 3402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Worker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172674" y="2506240"/>
              <a:ext cx="1447800" cy="533400"/>
            </a:xfrm>
            <a:prstGeom prst="roundRect">
              <a:avLst>
                <a:gd name="adj" fmla="val 3402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Worker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078147" y="2639670"/>
              <a:ext cx="1447800" cy="533400"/>
            </a:xfrm>
            <a:prstGeom prst="roundRect">
              <a:avLst>
                <a:gd name="adj" fmla="val 3402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Worker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983620" y="2773101"/>
              <a:ext cx="1447800" cy="533400"/>
            </a:xfrm>
            <a:prstGeom prst="roundRect">
              <a:avLst>
                <a:gd name="adj" fmla="val 3402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Worker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3755985" y="4890946"/>
            <a:ext cx="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981691" y="4890946"/>
            <a:ext cx="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4207397" y="4890946"/>
            <a:ext cx="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433104" y="4890946"/>
            <a:ext cx="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939496" y="4533256"/>
            <a:ext cx="0" cy="1028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 flipV="1">
            <a:off x="5206437" y="2464759"/>
            <a:ext cx="629373" cy="634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787096" y="2044697"/>
            <a:ext cx="629373" cy="634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251593"/>
            <a:ext cx="63150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VS Synchronous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39512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fs = require("fs");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fs.readFile</a:t>
            </a:r>
            <a:r>
              <a:rPr lang="en-US" sz="1600" dirty="0" smtClean="0">
                <a:latin typeface="Consolas" panose="020B0609020204030204" pitchFamily="49" charset="0"/>
              </a:rPr>
              <a:t>("./head.html",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"utf8", </a:t>
            </a:r>
            <a:r>
              <a:rPr lang="en-US" sz="1600" dirty="0" smtClean="0">
                <a:latin typeface="Consolas" panose="020B0609020204030204" pitchFamily="49" charset="0"/>
              </a:rPr>
              <a:t>function(error</a:t>
            </a:r>
            <a:r>
              <a:rPr lang="en-US" sz="1600" dirty="0">
                <a:latin typeface="Consolas" panose="020B0609020204030204" pitchFamily="49" charset="0"/>
              </a:rPr>
              <a:t>, data)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console.log(data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console.log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("other codes " + (2*3));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46575" cy="39512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fs = require("fs");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data = </a:t>
            </a:r>
            <a:r>
              <a:rPr lang="en-US" sz="1600" dirty="0" err="1">
                <a:latin typeface="Consolas" panose="020B0609020204030204" pitchFamily="49" charset="0"/>
              </a:rPr>
              <a:t>fs.readFileSync</a:t>
            </a:r>
            <a:r>
              <a:rPr lang="en-US" sz="1600" dirty="0" smtClean="0">
                <a:latin typeface="Consolas" panose="020B0609020204030204" pitchFamily="49" charset="0"/>
              </a:rPr>
              <a:t>("./head.html",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"utf8");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console.log(data);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console.log("other codes " + (2*3));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3445880" cy="1550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3381884" cy="15506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0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อีกตัวอย่างของ </a:t>
            </a:r>
            <a:r>
              <a:rPr lang="en-US" dirty="0" smtClean="0"/>
              <a:t>Event-Loop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console.log("start of program");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setTimeout</a:t>
            </a:r>
            <a:r>
              <a:rPr lang="en-US" sz="2000" dirty="0">
                <a:latin typeface="Consolas" panose="020B06090202040302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setInterval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(function ()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console.log</a:t>
            </a:r>
            <a:r>
              <a:rPr lang="en-US" sz="2000" dirty="0">
                <a:latin typeface="Consolas" panose="020B0609020204030204" pitchFamily="49" charset="0"/>
              </a:rPr>
              <a:t>("2 seconds later");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}, 2*1000);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console.log("end of program");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71127"/>
            <a:ext cx="2952750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04652"/>
            <a:ext cx="271462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05225" y="5314197"/>
            <a:ext cx="159530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err="1">
                <a:solidFill>
                  <a:prstClr val="black"/>
                </a:solidFill>
                <a:latin typeface="Consolas" panose="020B0609020204030204" pitchFamily="49" charset="0"/>
                <a:cs typeface="Angsana New"/>
              </a:rPr>
              <a:t>setTimeout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27988" y="2945910"/>
            <a:ext cx="173637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nsolas" panose="020B0609020204030204" pitchFamily="49" charset="0"/>
                <a:cs typeface="Angsana New"/>
              </a:rPr>
              <a:t>setInterval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Blocking Callback</a:t>
            </a:r>
            <a:r>
              <a:rPr lang="th-TH" dirty="0" smtClean="0"/>
              <a:t> (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syncCallback.js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fs = require("fs");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console.log</a:t>
            </a:r>
            <a:r>
              <a:rPr lang="en-US" sz="1800" dirty="0" smtClean="0">
                <a:latin typeface="Consolas" panose="020B0609020204030204" pitchFamily="49" charset="0"/>
              </a:rPr>
              <a:t>("start");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readFileWithBlocking</a:t>
            </a:r>
            <a:r>
              <a:rPr lang="en-US" sz="1800" dirty="0">
                <a:latin typeface="Consolas" panose="020B0609020204030204" pitchFamily="49" charset="0"/>
              </a:rPr>
              <a:t>("./head.html", "utf8", </a:t>
            </a:r>
            <a:r>
              <a:rPr lang="en-US" sz="18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function(</a:t>
            </a:r>
            <a:r>
              <a:rPr lang="en-US" sz="1800" b="1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enc</a:t>
            </a:r>
            <a:r>
              <a:rPr lang="en-US" sz="18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data)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console.log("encoding: " + </a:t>
            </a:r>
            <a:r>
              <a:rPr lang="en-US" sz="1800" dirty="0" err="1" smtClean="0">
                <a:latin typeface="Consolas" panose="020B0609020204030204" pitchFamily="49" charset="0"/>
              </a:rPr>
              <a:t>enc</a:t>
            </a:r>
            <a:r>
              <a:rPr lang="en-US" sz="1800" dirty="0" smtClean="0">
                <a:latin typeface="Consolas" panose="020B0609020204030204" pitchFamily="49" charset="0"/>
              </a:rPr>
              <a:t> + "\n"+ data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console.log("other codes " + (2*3));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800" b="1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readFileWithBlocking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encoding, callback) </a:t>
            </a:r>
            <a:r>
              <a:rPr lang="en-US" sz="18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data = </a:t>
            </a:r>
            <a:r>
              <a:rPr lang="en-US" sz="1800" b="1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fs.readFileSync</a:t>
            </a:r>
            <a:r>
              <a:rPr lang="en-US" sz="18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("./head.html", "utf8");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seconds = 2;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waitTill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new Date(new Date().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getTime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+ seconds * 1000);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while(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waitTill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new Date());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callback(encoding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data);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  <a:endParaRPr lang="en-US" sz="1800" b="1" i="1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8449" y="1064567"/>
            <a:ext cx="51988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</a:rPr>
              <a:t>การมีฟังก์ชัน</a:t>
            </a:r>
            <a:r>
              <a:rPr lang="en-US" sz="2400" dirty="0" smtClean="0">
                <a:latin typeface="Angsana New" panose="02020603050405020304" pitchFamily="18" charset="-34"/>
              </a:rPr>
              <a:t> callback </a:t>
            </a:r>
            <a:r>
              <a:rPr lang="th-TH" sz="2400" dirty="0" smtClean="0">
                <a:latin typeface="Angsana New" panose="02020603050405020304" pitchFamily="18" charset="-34"/>
              </a:rPr>
              <a:t>ไม่ได้ประกันว่าจะเป็น </a:t>
            </a:r>
            <a:r>
              <a:rPr lang="en-US" sz="2400" dirty="0" smtClean="0">
                <a:latin typeface="Angsana New" panose="02020603050405020304" pitchFamily="18" charset="-34"/>
              </a:rPr>
              <a:t>non-blocking </a:t>
            </a:r>
            <a:r>
              <a:rPr lang="en-US" sz="2400" dirty="0" err="1" smtClean="0">
                <a:latin typeface="Angsana New" panose="02020603050405020304" pitchFamily="18" charset="-34"/>
              </a:rPr>
              <a:t>io</a:t>
            </a:r>
            <a:endParaRPr lang="en-US" sz="2400" dirty="0">
              <a:latin typeface="Angsana New" panose="02020603050405020304" pitchFamily="18" charset="-34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6387879" y="1526232"/>
            <a:ext cx="0" cy="7597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955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th-TH" dirty="0"/>
              <a:t>เว็บแอพพลิเคชัน</a:t>
            </a:r>
            <a:r>
              <a:rPr lang="en-US" dirty="0" smtClean="0"/>
              <a:t> </a:t>
            </a:r>
            <a:r>
              <a:rPr lang="th-TH" sz="3200" dirty="0" smtClean="0"/>
              <a:t>(จาก</a:t>
            </a:r>
            <a:r>
              <a:rPr lang="en-US" sz="3200" dirty="0" smtClean="0"/>
              <a:t> https</a:t>
            </a:r>
            <a:r>
              <a:rPr lang="en-US" sz="3200" dirty="0"/>
              <a:t>://nodejs.org/en/about</a:t>
            </a:r>
            <a:r>
              <a:rPr lang="en-US" sz="3200" dirty="0" smtClean="0"/>
              <a:t>/)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http = require('http');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hostname = '127.0.0.1';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port = 3000;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server = </a:t>
            </a:r>
            <a:r>
              <a:rPr lang="en-US" sz="1800" dirty="0" err="1">
                <a:latin typeface="Consolas" panose="020B0609020204030204" pitchFamily="49" charset="0"/>
              </a:rPr>
              <a:t>http.createServer</a:t>
            </a:r>
            <a:r>
              <a:rPr lang="en-US" sz="1800" dirty="0">
                <a:latin typeface="Consolas" panose="020B0609020204030204" pitchFamily="49" charset="0"/>
              </a:rPr>
              <a:t>((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, res)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res.statusCode</a:t>
            </a:r>
            <a:r>
              <a:rPr lang="en-US" sz="1800" dirty="0">
                <a:latin typeface="Consolas" panose="020B0609020204030204" pitchFamily="49" charset="0"/>
              </a:rPr>
              <a:t> = 200;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res.setHeader</a:t>
            </a:r>
            <a:r>
              <a:rPr lang="en-US" sz="1800" dirty="0">
                <a:latin typeface="Consolas" panose="020B0609020204030204" pitchFamily="49" charset="0"/>
              </a:rPr>
              <a:t>('Content-Type', 'text/plain');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res.end</a:t>
            </a:r>
            <a:r>
              <a:rPr lang="en-US" sz="1800" dirty="0">
                <a:latin typeface="Consolas" panose="020B0609020204030204" pitchFamily="49" charset="0"/>
              </a:rPr>
              <a:t>('Hello World\n');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server.listen</a:t>
            </a:r>
            <a:r>
              <a:rPr lang="en-US" sz="1800" dirty="0">
                <a:latin typeface="Consolas" panose="020B0609020204030204" pitchFamily="49" charset="0"/>
              </a:rPr>
              <a:t>(port, hostname, ()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</a:rPr>
              <a:t>console.log('Server </a:t>
            </a:r>
            <a:r>
              <a:rPr lang="en-US" sz="1800" dirty="0">
                <a:latin typeface="Consolas" panose="020B0609020204030204" pitchFamily="49" charset="0"/>
              </a:rPr>
              <a:t>running at http://${hostname}:${port</a:t>
            </a:r>
            <a:r>
              <a:rPr lang="en-US" sz="1800" dirty="0" smtClean="0">
                <a:latin typeface="Consolas" panose="020B0609020204030204" pitchFamily="49" charset="0"/>
              </a:rPr>
              <a:t>}/');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เนื้อหาของการเรียนวันนี้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แนะนำ </a:t>
            </a:r>
            <a:r>
              <a:rPr lang="en-US" dirty="0" smtClean="0"/>
              <a:t>MERN </a:t>
            </a:r>
            <a:r>
              <a:rPr lang="en-US" dirty="0" smtClean="0"/>
              <a:t>Stack</a:t>
            </a:r>
          </a:p>
          <a:p>
            <a:r>
              <a:rPr lang="th-TH" dirty="0" smtClean="0"/>
              <a:t>แนะนำ </a:t>
            </a:r>
            <a:r>
              <a:rPr lang="en-US" dirty="0" smtClean="0"/>
              <a:t>Node.JS</a:t>
            </a:r>
          </a:p>
          <a:p>
            <a:pPr lvl="1"/>
            <a:r>
              <a:rPr lang="th-TH" dirty="0" smtClean="0"/>
              <a:t>การติดตั้ง</a:t>
            </a:r>
          </a:p>
          <a:p>
            <a:pPr lvl="1"/>
            <a:r>
              <a:rPr lang="th-TH" dirty="0" smtClean="0"/>
              <a:t>โมเดลการทำงาน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อีก </a:t>
            </a:r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 helloWorld.js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http = require("http");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http.createServer</a:t>
            </a:r>
            <a:r>
              <a:rPr lang="en-US" sz="2000" dirty="0">
                <a:latin typeface="Consolas" panose="020B0609020204030204" pitchFamily="49" charset="0"/>
              </a:rPr>
              <a:t>(function (request, 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response.writeHead</a:t>
            </a:r>
            <a:r>
              <a:rPr lang="en-US" sz="2000" dirty="0">
                <a:latin typeface="Consolas" panose="020B0609020204030204" pitchFamily="49" charset="0"/>
              </a:rPr>
              <a:t>(200, {'Content-Type': 'text/html'});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response.write</a:t>
            </a:r>
            <a:r>
              <a:rPr lang="en-US" sz="2000" dirty="0">
                <a:latin typeface="Consolas" panose="020B0609020204030204" pitchFamily="49" charset="0"/>
              </a:rPr>
              <a:t>('Hello World&lt;</a:t>
            </a:r>
            <a:r>
              <a:rPr lang="en-US" sz="2000" dirty="0" err="1">
                <a:latin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</a:rPr>
              <a:t>&gt;');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=0;i&lt;5;i++){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response.write</a:t>
            </a:r>
            <a:r>
              <a:rPr lang="en-US" sz="2000" dirty="0">
                <a:latin typeface="Consolas" panose="020B0609020204030204" pitchFamily="49" charset="0"/>
              </a:rPr>
              <a:t>(String(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)+"&lt;</a:t>
            </a:r>
            <a:r>
              <a:rPr lang="en-US" sz="2000" dirty="0" err="1">
                <a:latin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</a:rPr>
              <a:t>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latin typeface="Consolas" panose="020B0609020204030204" pitchFamily="49" charset="0"/>
              </a:rPr>
              <a:t>('Bye!');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}).listen(3000);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console.log('Server running at http</a:t>
            </a:r>
            <a:r>
              <a:rPr lang="en-US" sz="2000" dirty="0" smtClean="0">
                <a:latin typeface="Consolas" panose="020B0609020204030204" pitchFamily="49" charset="0"/>
              </a:rPr>
              <a:t>://127.0.0.1:3000/');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ผลการทำงาน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86" y="1859791"/>
            <a:ext cx="4011613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7756" y="495300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cmd</a:t>
            </a:r>
            <a:r>
              <a:rPr lang="en-US" sz="2000" dirty="0" smtClean="0"/>
              <a:t> console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61853" y="4966353"/>
            <a:ext cx="169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 browser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253616"/>
            <a:ext cx="4562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4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คำอธิบายโค้ด 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http = require("http"); </a:t>
            </a:r>
            <a:endParaRPr lang="th-TH" sz="20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loads http </a:t>
            </a:r>
            <a:r>
              <a:rPr lang="en-US" dirty="0"/>
              <a:t>module </a:t>
            </a:r>
            <a:r>
              <a:rPr lang="th-TH" dirty="0" smtClean="0"/>
              <a:t>และสร้างวัตถุ</a:t>
            </a:r>
            <a:r>
              <a:rPr lang="en-US" dirty="0" smtClean="0"/>
              <a:t> </a:t>
            </a:r>
            <a:r>
              <a:rPr lang="en-US" dirty="0"/>
              <a:t>http </a:t>
            </a:r>
            <a:r>
              <a:rPr lang="th-TH" dirty="0" smtClean="0"/>
              <a:t> ซึ่งทำหน้าที่เป็น </a:t>
            </a:r>
            <a:r>
              <a:rPr lang="en-US" dirty="0" smtClean="0"/>
              <a:t>web server</a:t>
            </a:r>
            <a:endParaRPr lang="th-TH" dirty="0" smtClean="0"/>
          </a:p>
          <a:p>
            <a:pPr lvl="1"/>
            <a:r>
              <a:rPr lang="en-US" dirty="0" smtClean="0"/>
              <a:t>http </a:t>
            </a:r>
            <a:r>
              <a:rPr lang="th-TH" dirty="0" smtClean="0"/>
              <a:t>เป็นหนึ่งใน</a:t>
            </a:r>
            <a:r>
              <a:rPr lang="en-US" dirty="0" smtClean="0"/>
              <a:t> </a:t>
            </a:r>
            <a:r>
              <a:rPr lang="en-US" dirty="0"/>
              <a:t>core module </a:t>
            </a:r>
            <a:r>
              <a:rPr lang="th-TH" dirty="0" smtClean="0"/>
              <a:t>ของ </a:t>
            </a:r>
            <a:r>
              <a:rPr lang="en-US" dirty="0" smtClean="0"/>
              <a:t>Node.js</a:t>
            </a:r>
            <a:endParaRPr lang="en-US" dirty="0"/>
          </a:p>
          <a:p>
            <a:endParaRPr lang="en-US" sz="20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http.createServer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(function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(request, response) { ... }</a:t>
            </a:r>
          </a:p>
          <a:p>
            <a:pPr lvl="1"/>
            <a:r>
              <a:rPr lang="th-TH" dirty="0" smtClean="0"/>
              <a:t>กำหนดฟังก์ชัน</a:t>
            </a:r>
            <a:r>
              <a:rPr lang="th-TH" dirty="0"/>
              <a:t> </a:t>
            </a:r>
            <a:r>
              <a:rPr lang="en-US" dirty="0" smtClean="0"/>
              <a:t>callback </a:t>
            </a:r>
            <a:r>
              <a:rPr lang="th-TH" dirty="0" smtClean="0"/>
              <a:t>เมื่อเรียก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th-TH" dirty="0" smtClean="0"/>
              <a:t>ทำงาน จะตอบสนองกลับไป </a:t>
            </a:r>
            <a:r>
              <a:rPr lang="en-US" dirty="0" smtClean="0"/>
              <a:t>clients</a:t>
            </a:r>
            <a:endParaRPr lang="en-US" dirty="0"/>
          </a:p>
          <a:p>
            <a:pPr lvl="1"/>
            <a:r>
              <a:rPr lang="en-US" dirty="0" smtClean="0"/>
              <a:t>Callback function </a:t>
            </a:r>
            <a:r>
              <a:rPr lang="th-TH" dirty="0" smtClean="0"/>
              <a:t>คือฟังก์ชันที่ถูกส่งเป็นอาร์กิวเมนต์ไปยังอีกฟังก์ชัน</a:t>
            </a:r>
            <a:endParaRPr lang="en-US" dirty="0"/>
          </a:p>
          <a:p>
            <a:endParaRPr lang="en-US" sz="20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response.writeHead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(200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, {'Content-Type': 'text/html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'});</a:t>
            </a:r>
          </a:p>
          <a:p>
            <a:pPr marL="695325" lvl="2" indent="-342900"/>
            <a:r>
              <a:rPr lang="en-US" sz="2800" dirty="0"/>
              <a:t>HTTP header field </a:t>
            </a:r>
            <a:r>
              <a:rPr lang="th-TH" sz="2800" dirty="0"/>
              <a:t>ระบุเนื้อหาว่าเป็น </a:t>
            </a:r>
            <a:r>
              <a:rPr lang="en-US" sz="2800" dirty="0"/>
              <a:t>HTML </a:t>
            </a:r>
            <a:r>
              <a:rPr lang="en-US" sz="2800" dirty="0" smtClean="0"/>
              <a:t>tags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117323DF-8D7B-41E2-B0D5-4A6E231CC8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คำอธิบายโค้ด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for (</a:t>
            </a:r>
            <a:r>
              <a:rPr lang="en-US" sz="22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=0;i&lt;5;i++){ </a:t>
            </a:r>
            <a:r>
              <a:rPr lang="en-US" sz="22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response.write</a:t>
            </a:r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(String(</a:t>
            </a:r>
            <a:r>
              <a:rPr lang="en-US" sz="22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)+"&lt;</a:t>
            </a:r>
            <a:r>
              <a:rPr lang="en-US" sz="22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br</a:t>
            </a:r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&gt;"); }</a:t>
            </a:r>
          </a:p>
          <a:p>
            <a:pPr lvl="1"/>
            <a:r>
              <a:rPr lang="th-TH" sz="3000" dirty="0" smtClean="0"/>
              <a:t>โค้ด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 </a:t>
            </a:r>
            <a:r>
              <a:rPr lang="th-TH" sz="3000" dirty="0" smtClean="0"/>
              <a:t>วน </a:t>
            </a:r>
            <a:r>
              <a:rPr lang="en-US" sz="3000" dirty="0" smtClean="0"/>
              <a:t>loop </a:t>
            </a:r>
            <a:r>
              <a:rPr lang="th-TH" sz="3000" dirty="0" smtClean="0"/>
              <a:t>เขียนผลลัพธ์</a:t>
            </a:r>
          </a:p>
          <a:p>
            <a:endParaRPr lang="en-US" sz="22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sz="22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response.write</a:t>
            </a:r>
            <a:r>
              <a:rPr lang="en-US" sz="3500" dirty="0" smtClean="0"/>
              <a:t> </a:t>
            </a:r>
            <a:r>
              <a:rPr lang="th-TH" sz="3500" dirty="0" smtClean="0"/>
              <a:t>และ 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response.end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endParaRPr lang="th-TH" sz="22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vl="1"/>
            <a:r>
              <a:rPr lang="th-TH" sz="3000" dirty="0" smtClean="0"/>
              <a:t>เขียนเนื้อหา</a:t>
            </a:r>
            <a:r>
              <a:rPr lang="en-US" sz="3000" dirty="0" smtClean="0"/>
              <a:t> </a:t>
            </a:r>
            <a:r>
              <a:rPr lang="th-TH" sz="3000" dirty="0" smtClean="0"/>
              <a:t>และระบุสิ้นสุดเนื้อหาที่เขียนส่งกลับไปยัง </a:t>
            </a:r>
            <a:r>
              <a:rPr lang="en-US" sz="3000" dirty="0" smtClean="0"/>
              <a:t>clients</a:t>
            </a:r>
            <a:r>
              <a:rPr lang="th-TH" sz="3000" dirty="0" smtClean="0"/>
              <a:t> (ตามลำดับ)</a:t>
            </a:r>
            <a:endParaRPr lang="en-US" sz="3000" dirty="0" smtClean="0"/>
          </a:p>
          <a:p>
            <a:endParaRPr lang="en-US" sz="20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</a:rPr>
              <a:t>listen(3000); </a:t>
            </a:r>
          </a:p>
          <a:p>
            <a:pPr lvl="1"/>
            <a:r>
              <a:rPr lang="th-TH" sz="3000" dirty="0" smtClean="0"/>
              <a:t>ระบุว่า</a:t>
            </a:r>
            <a:r>
              <a:rPr lang="en-US" sz="3000" dirty="0" smtClean="0"/>
              <a:t> server </a:t>
            </a:r>
            <a:r>
              <a:rPr lang="th-TH" sz="3000" dirty="0" smtClean="0"/>
              <a:t>รอฟัง (</a:t>
            </a:r>
            <a:r>
              <a:rPr lang="en-US" sz="3000" dirty="0" smtClean="0"/>
              <a:t>listen</a:t>
            </a:r>
            <a:r>
              <a:rPr lang="th-TH" sz="3000" dirty="0" smtClean="0"/>
              <a:t>) ที่</a:t>
            </a:r>
            <a:r>
              <a:rPr lang="en-US" sz="3000" dirty="0" smtClean="0"/>
              <a:t> port 3000</a:t>
            </a:r>
          </a:p>
          <a:p>
            <a:endParaRPr lang="en-US" sz="2000" dirty="0" smtClean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console.log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</a:rPr>
              <a:t>('</a:t>
            </a:r>
            <a:r>
              <a:rPr lang="en-US" sz="1900" dirty="0">
                <a:solidFill>
                  <a:schemeClr val="accent4"/>
                </a:solidFill>
                <a:latin typeface="Consolas" panose="020B0609020204030204" pitchFamily="49" charset="0"/>
              </a:rPr>
              <a:t>Server running at http://localhost:3000/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</a:rPr>
              <a:t>');</a:t>
            </a:r>
            <a:endParaRPr lang="en-US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dirty="0" smtClean="0"/>
              <a:t> </a:t>
            </a:r>
            <a:r>
              <a:rPr lang="th-TH" sz="3000" dirty="0" smtClean="0"/>
              <a:t>แสดงผลลัพธ์ทาง </a:t>
            </a:r>
            <a:r>
              <a:rPr lang="en-US" sz="3000" dirty="0" smtClean="0"/>
              <a:t>console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117323DF-8D7B-41E2-B0D5-4A6E231CC8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28600"/>
            <a:ext cx="8458200" cy="59023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http = require("http");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fs = require("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http.createServer</a:t>
            </a:r>
            <a:r>
              <a:rPr lang="en-US" sz="1600" dirty="0">
                <a:latin typeface="Consolas" panose="020B0609020204030204" pitchFamily="49" charset="0"/>
              </a:rPr>
              <a:t>(function (request, 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fs.readFile</a:t>
            </a:r>
            <a:r>
              <a:rPr lang="en-US" sz="1600" dirty="0">
                <a:latin typeface="Consolas" panose="020B0609020204030204" pitchFamily="49" charset="0"/>
              </a:rPr>
              <a:t>('./head.html', function (err,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if 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latin typeface="Consolas" panose="020B0609020204030204" pitchFamily="49" charset="0"/>
              </a:rPr>
              <a:t>response.writeHead</a:t>
            </a:r>
            <a:r>
              <a:rPr lang="en-US" sz="1600" dirty="0">
                <a:latin typeface="Consolas" panose="020B0609020204030204" pitchFamily="49" charset="0"/>
              </a:rPr>
              <a:t>(500</a:t>
            </a:r>
            <a:r>
              <a:rPr lang="en-US" sz="1600" dirty="0" smtClean="0">
                <a:latin typeface="Consolas" panose="020B0609020204030204" pitchFamily="49" charset="0"/>
              </a:rPr>
              <a:t>);       </a:t>
            </a:r>
            <a:r>
              <a:rPr lang="en-US" sz="1600" dirty="0" err="1">
                <a:latin typeface="Consolas" panose="020B0609020204030204" pitchFamily="49" charset="0"/>
              </a:rPr>
              <a:t>response.end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latin typeface="Consolas" panose="020B0609020204030204" pitchFamily="49" charset="0"/>
              </a:rPr>
              <a:t>console.error</a:t>
            </a:r>
            <a:r>
              <a:rPr lang="en-US" sz="1600" dirty="0">
                <a:latin typeface="Consolas" panose="020B0609020204030204" pitchFamily="49" charset="0"/>
              </a:rPr>
              <a:t>(err</a:t>
            </a:r>
            <a:r>
              <a:rPr lang="en-US" sz="1600" dirty="0" smtClean="0">
                <a:latin typeface="Consolas" panose="020B0609020204030204" pitchFamily="49" charset="0"/>
              </a:rPr>
              <a:t>);            </a:t>
            </a:r>
            <a:r>
              <a:rPr lang="en-US" sz="16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fs.readFile</a:t>
            </a:r>
            <a:r>
              <a:rPr lang="en-US" sz="1600" dirty="0">
                <a:latin typeface="Consolas" panose="020B0609020204030204" pitchFamily="49" charset="0"/>
              </a:rPr>
              <a:t>('./foot.html', function (err,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foot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if (err)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response.writeHead</a:t>
            </a:r>
            <a:r>
              <a:rPr lang="en-US" sz="1600" dirty="0">
                <a:latin typeface="Consolas" panose="020B0609020204030204" pitchFamily="49" charset="0"/>
              </a:rPr>
              <a:t>(500</a:t>
            </a:r>
            <a:r>
              <a:rPr lang="en-US" sz="1600" dirty="0" smtClean="0">
                <a:latin typeface="Consolas" panose="020B0609020204030204" pitchFamily="49" charset="0"/>
              </a:rPr>
              <a:t>);   </a:t>
            </a:r>
            <a:r>
              <a:rPr lang="en-US" sz="1600" dirty="0" err="1" smtClean="0">
                <a:latin typeface="Consolas" panose="020B0609020204030204" pitchFamily="49" charset="0"/>
              </a:rPr>
              <a:t>response.end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console.error</a:t>
            </a:r>
            <a:r>
              <a:rPr lang="en-US" sz="1600" dirty="0">
                <a:latin typeface="Consolas" panose="020B0609020204030204" pitchFamily="49" charset="0"/>
              </a:rPr>
              <a:t>(err</a:t>
            </a:r>
            <a:r>
              <a:rPr lang="en-US" sz="1600" dirty="0" smtClean="0">
                <a:latin typeface="Consolas" panose="020B0609020204030204" pitchFamily="49" charset="0"/>
              </a:rPr>
              <a:t>);        </a:t>
            </a:r>
            <a:r>
              <a:rPr lang="en-US" sz="16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latin typeface="Consolas" panose="020B0609020204030204" pitchFamily="49" charset="0"/>
              </a:rPr>
              <a:t>response.writeHead</a:t>
            </a:r>
            <a:r>
              <a:rPr lang="en-US" sz="1600" dirty="0">
                <a:latin typeface="Consolas" panose="020B0609020204030204" pitchFamily="49" charset="0"/>
              </a:rPr>
              <a:t>(200, {'Content-Type': 'text/html'});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latin typeface="Consolas" panose="020B0609020204030204" pitchFamily="49" charset="0"/>
              </a:rPr>
              <a:t>response.write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 smtClean="0">
                <a:latin typeface="Consolas" panose="020B0609020204030204" pitchFamily="49" charset="0"/>
              </a:rPr>
              <a:t>);       </a:t>
            </a:r>
            <a:r>
              <a:rPr lang="en-US" sz="1600" dirty="0" err="1">
                <a:latin typeface="Consolas" panose="020B0609020204030204" pitchFamily="49" charset="0"/>
              </a:rPr>
              <a:t>response.write</a:t>
            </a:r>
            <a:r>
              <a:rPr lang="en-US" sz="1600" dirty="0">
                <a:latin typeface="Consolas" panose="020B0609020204030204" pitchFamily="49" charset="0"/>
              </a:rPr>
              <a:t>('Hello World&lt;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for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=0;i&lt;5;i</a:t>
            </a:r>
            <a:r>
              <a:rPr lang="en-US" sz="1600" dirty="0" smtClean="0">
                <a:latin typeface="Consolas" panose="020B0609020204030204" pitchFamily="49" charset="0"/>
              </a:rPr>
              <a:t>++)</a:t>
            </a:r>
            <a:r>
              <a:rPr lang="th-TH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{  </a:t>
            </a:r>
            <a:r>
              <a:rPr lang="en-US" sz="1600" dirty="0" err="1">
                <a:latin typeface="Consolas" panose="020B0609020204030204" pitchFamily="49" charset="0"/>
              </a:rPr>
              <a:t>response.write</a:t>
            </a:r>
            <a:r>
              <a:rPr lang="en-US" sz="1600" dirty="0">
                <a:latin typeface="Consolas" panose="020B0609020204030204" pitchFamily="49" charset="0"/>
              </a:rPr>
              <a:t>(String(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)+"&lt;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&gt;");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latin typeface="Consolas" panose="020B0609020204030204" pitchFamily="49" charset="0"/>
              </a:rPr>
              <a:t>response.write</a:t>
            </a:r>
            <a:r>
              <a:rPr lang="en-US" sz="1600" dirty="0">
                <a:latin typeface="Consolas" panose="020B0609020204030204" pitchFamily="49" charset="0"/>
              </a:rPr>
              <a:t>('Bye</a:t>
            </a:r>
            <a:r>
              <a:rPr lang="en-US" sz="1600" dirty="0" smtClean="0">
                <a:latin typeface="Consolas" panose="020B0609020204030204" pitchFamily="49" charset="0"/>
              </a:rPr>
              <a:t>!');     </a:t>
            </a:r>
            <a:r>
              <a:rPr lang="en-US" sz="1600" dirty="0" err="1">
                <a:latin typeface="Consolas" panose="020B0609020204030204" pitchFamily="49" charset="0"/>
              </a:rPr>
              <a:t>response.end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foot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}).listen(3000);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console.log('Server running at http://localhost:3000/');</a:t>
            </a:r>
          </a:p>
        </p:txBody>
      </p:sp>
    </p:spTree>
    <p:extLst>
      <p:ext uri="{BB962C8B-B14F-4D97-AF65-F5344CB8AC3E}">
        <p14:creationId xmlns:p14="http://schemas.microsoft.com/office/powerpoint/2010/main" val="2165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1"/>
            <a:ext cx="85344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D:\nodejs\test&gt;node home.js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Server running at http://localhost:3000/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 Error: ENOENT: no such file or directory, open 'D:\</a:t>
            </a:r>
            <a:r>
              <a:rPr lang="en-US" sz="1400" dirty="0" err="1">
                <a:latin typeface="Consolas" panose="020B0609020204030204" pitchFamily="49" charset="0"/>
              </a:rPr>
              <a:t>nodejs</a:t>
            </a:r>
            <a:r>
              <a:rPr lang="en-US" sz="1400" dirty="0">
                <a:latin typeface="Consolas" panose="020B0609020204030204" pitchFamily="49" charset="0"/>
              </a:rPr>
              <a:t>\test\head.html'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at Error (native)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errno</a:t>
            </a:r>
            <a:r>
              <a:rPr lang="en-US" sz="1400" dirty="0">
                <a:latin typeface="Consolas" panose="020B0609020204030204" pitchFamily="49" charset="0"/>
              </a:rPr>
              <a:t>: -4058,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code: 'ENOENT',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syscall</a:t>
            </a:r>
            <a:r>
              <a:rPr lang="en-US" sz="1400" dirty="0">
                <a:latin typeface="Consolas" panose="020B0609020204030204" pitchFamily="49" charset="0"/>
              </a:rPr>
              <a:t>: 'open',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path: 'D:\\</a:t>
            </a:r>
            <a:r>
              <a:rPr lang="en-US" sz="1400" dirty="0" err="1">
                <a:latin typeface="Consolas" panose="020B0609020204030204" pitchFamily="49" charset="0"/>
              </a:rPr>
              <a:t>nodejs</a:t>
            </a:r>
            <a:r>
              <a:rPr lang="en-US" sz="1400" dirty="0">
                <a:latin typeface="Consolas" panose="020B0609020204030204" pitchFamily="49" charset="0"/>
              </a:rPr>
              <a:t>\\test\\head.html'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 Error: ENOENT: no such file or directory, open 'D:\</a:t>
            </a:r>
            <a:r>
              <a:rPr lang="en-US" sz="1400" dirty="0" err="1">
                <a:latin typeface="Consolas" panose="020B0609020204030204" pitchFamily="49" charset="0"/>
              </a:rPr>
              <a:t>nodejs</a:t>
            </a:r>
            <a:r>
              <a:rPr lang="en-US" sz="1400" dirty="0">
                <a:latin typeface="Consolas" panose="020B0609020204030204" pitchFamily="49" charset="0"/>
              </a:rPr>
              <a:t>\test\head.html'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at Error (native)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errno</a:t>
            </a:r>
            <a:r>
              <a:rPr lang="en-US" sz="1400" dirty="0">
                <a:latin typeface="Consolas" panose="020B0609020204030204" pitchFamily="49" charset="0"/>
              </a:rPr>
              <a:t>: -4058,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code: 'ENOENT',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syscall</a:t>
            </a:r>
            <a:r>
              <a:rPr lang="en-US" sz="1400" dirty="0">
                <a:latin typeface="Consolas" panose="020B0609020204030204" pitchFamily="49" charset="0"/>
              </a:rPr>
              <a:t>: 'open',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path: 'D:\\</a:t>
            </a:r>
            <a:r>
              <a:rPr lang="en-US" sz="1400" dirty="0" err="1">
                <a:latin typeface="Consolas" panose="020B0609020204030204" pitchFamily="49" charset="0"/>
              </a:rPr>
              <a:t>nodejs</a:t>
            </a:r>
            <a:r>
              <a:rPr lang="en-US" sz="1400" dirty="0">
                <a:latin typeface="Consolas" panose="020B0609020204030204" pitchFamily="49" charset="0"/>
              </a:rPr>
              <a:t>\\test\\head.html'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486400"/>
            <a:ext cx="33922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</a:rPr>
              <a:t>กรณีไม่มีไฟล์ </a:t>
            </a:r>
            <a:r>
              <a:rPr lang="en-US" sz="2400" dirty="0" smtClean="0">
                <a:latin typeface="Angsana New" panose="02020603050405020304" pitchFamily="18" charset="-34"/>
              </a:rPr>
              <a:t>head.html </a:t>
            </a:r>
            <a:r>
              <a:rPr lang="th-TH" sz="2400" dirty="0" smtClean="0">
                <a:latin typeface="Angsana New" panose="02020603050405020304" pitchFamily="18" charset="-34"/>
              </a:rPr>
              <a:t>หรือ </a:t>
            </a:r>
            <a:r>
              <a:rPr lang="en-US" sz="2400" dirty="0" smtClean="0">
                <a:latin typeface="Angsana New" panose="02020603050405020304" pitchFamily="18" charset="-34"/>
              </a:rPr>
              <a:t>foot.html</a:t>
            </a:r>
            <a:endParaRPr lang="en-US" sz="2400" dirty="0">
              <a:latin typeface="Angsana New" panose="02020603050405020304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72390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{ Error: ENOENT: no such file or directory, open 'D:\</a:t>
            </a:r>
            <a:r>
              <a:rPr lang="en-US" sz="1400" dirty="0" err="1">
                <a:latin typeface="Consolas" panose="020B0609020204030204" pitchFamily="49" charset="0"/>
              </a:rPr>
              <a:t>nodejs</a:t>
            </a:r>
            <a:r>
              <a:rPr lang="en-US" sz="1400" dirty="0">
                <a:latin typeface="Consolas" panose="020B0609020204030204" pitchFamily="49" charset="0"/>
              </a:rPr>
              <a:t>\test\foot.html'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at Error (native)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errno</a:t>
            </a:r>
            <a:r>
              <a:rPr lang="en-US" sz="1400" dirty="0">
                <a:latin typeface="Consolas" panose="020B0609020204030204" pitchFamily="49" charset="0"/>
              </a:rPr>
              <a:t>: -4058,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code: 'ENOENT',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syscall</a:t>
            </a:r>
            <a:r>
              <a:rPr lang="en-US" sz="1400" dirty="0">
                <a:latin typeface="Consolas" panose="020B0609020204030204" pitchFamily="49" charset="0"/>
              </a:rPr>
              <a:t>: 'open',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path: 'D:\\</a:t>
            </a:r>
            <a:r>
              <a:rPr lang="en-US" sz="1400" dirty="0" err="1">
                <a:latin typeface="Consolas" panose="020B0609020204030204" pitchFamily="49" charset="0"/>
              </a:rPr>
              <a:t>nodejs</a:t>
            </a:r>
            <a:r>
              <a:rPr lang="en-US" sz="1400" dirty="0">
                <a:latin typeface="Consolas" panose="020B0609020204030204" pitchFamily="49" charset="0"/>
              </a:rPr>
              <a:t>\\test\\foot.html'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05" y="2345803"/>
            <a:ext cx="4343400" cy="383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3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ผลการทำงาน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53" y="1260475"/>
            <a:ext cx="686409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7082" y="2984226"/>
            <a:ext cx="171393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</a:rPr>
              <a:t>กรณีทำงานถูกต้อง</a:t>
            </a:r>
            <a:endParaRPr lang="en-US" sz="24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5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สรุปการเรียนวันนี้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แนะนำ </a:t>
            </a:r>
            <a:r>
              <a:rPr lang="en-US" dirty="0" smtClean="0"/>
              <a:t>MERN </a:t>
            </a:r>
            <a:r>
              <a:rPr lang="en-US" dirty="0" smtClean="0"/>
              <a:t>Stack</a:t>
            </a:r>
          </a:p>
          <a:p>
            <a:r>
              <a:rPr lang="th-TH" dirty="0" smtClean="0"/>
              <a:t>แนะนำ </a:t>
            </a:r>
            <a:r>
              <a:rPr lang="en-US" dirty="0" smtClean="0"/>
              <a:t>Node.JS</a:t>
            </a:r>
          </a:p>
          <a:p>
            <a:pPr lvl="1"/>
            <a:r>
              <a:rPr lang="th-TH" dirty="0" smtClean="0"/>
              <a:t>การติดตั้ง</a:t>
            </a:r>
          </a:p>
          <a:p>
            <a:pPr lvl="1"/>
            <a:r>
              <a:rPr lang="th-TH" dirty="0" smtClean="0"/>
              <a:t>โมเดลการทำงาน </a:t>
            </a:r>
            <a:r>
              <a:rPr lang="en-US" dirty="0" smtClean="0"/>
              <a:t>Event-Loop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MERN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5434"/>
            <a:ext cx="8229600" cy="322549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Full Stack </a:t>
            </a:r>
            <a:r>
              <a:rPr lang="th-TH" dirty="0" smtClean="0"/>
              <a:t>สำหรับพัฒนาแอพพลิเคชัน </a:t>
            </a:r>
            <a:r>
              <a:rPr lang="th-TH" dirty="0" smtClean="0"/>
              <a:t>ประกอบด้วย</a:t>
            </a:r>
            <a:endParaRPr lang="en-US" dirty="0"/>
          </a:p>
          <a:p>
            <a:pPr lvl="1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dirty="0" smtClean="0"/>
              <a:t>ongoDB</a:t>
            </a:r>
            <a:r>
              <a:rPr lang="th-TH" dirty="0" smtClean="0"/>
              <a:t> </a:t>
            </a:r>
            <a:r>
              <a:rPr lang="en-US" dirty="0" smtClean="0"/>
              <a:t>– </a:t>
            </a:r>
            <a:r>
              <a:rPr lang="th-TH" dirty="0" smtClean="0"/>
              <a:t>ระบบฐานข้อมูล </a:t>
            </a:r>
            <a:r>
              <a:rPr lang="en-US" dirty="0" smtClean="0"/>
              <a:t>NoSQL</a:t>
            </a:r>
            <a:endParaRPr lang="en-US" dirty="0"/>
          </a:p>
          <a:p>
            <a:pPr lvl="1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dirty="0" smtClean="0"/>
              <a:t>xpress – Back-end Framework </a:t>
            </a:r>
            <a:r>
              <a:rPr lang="th-TH" dirty="0" smtClean="0"/>
              <a:t>สำหรับ</a:t>
            </a:r>
            <a:r>
              <a:rPr lang="en-US" dirty="0" smtClean="0"/>
              <a:t> Node.JS</a:t>
            </a:r>
            <a:endParaRPr lang="en-US" dirty="0"/>
          </a:p>
          <a:p>
            <a:pPr lvl="1"/>
            <a:r>
              <a:rPr lang="en-US" sz="3200" b="1" dirty="0" err="1" smtClean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eactJS</a:t>
            </a:r>
            <a:r>
              <a:rPr lang="th-TH" dirty="0" smtClean="0"/>
              <a:t> </a:t>
            </a:r>
            <a:r>
              <a:rPr lang="en-US" dirty="0" smtClean="0"/>
              <a:t>– Client-side Framework </a:t>
            </a:r>
            <a:r>
              <a:rPr lang="th-TH" dirty="0" smtClean="0"/>
              <a:t>สำหรับ </a:t>
            </a:r>
            <a:r>
              <a:rPr lang="en-US" dirty="0" smtClean="0"/>
              <a:t>Single Page Application (SPA)</a:t>
            </a:r>
            <a:endParaRPr lang="en-US" dirty="0"/>
          </a:p>
          <a:p>
            <a:pPr lvl="1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dirty="0" smtClean="0"/>
              <a:t>ode.js – JavaScript Server Platform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t="18790" r="19247" b="15887"/>
          <a:stretch/>
        </p:blipFill>
        <p:spPr>
          <a:xfrm>
            <a:off x="2477727" y="914400"/>
            <a:ext cx="4203291" cy="19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4" descr="C:\Users\mayureshp\AppData\Local\Microsoft\Windows\Temporary Internet Files\Content.IE5\XTKGWW7F\large-Blue-Database-0-16973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23" y="2268538"/>
            <a:ext cx="1103039" cy="12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Monitor, Computer, Screen, Flat, Television, Plas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2" y="2098675"/>
            <a:ext cx="1722757" cy="186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9"/>
          <p:cNvSpPr>
            <a:spLocks noChangeArrowheads="1"/>
          </p:cNvSpPr>
          <p:nvPr/>
        </p:nvSpPr>
        <p:spPr bwMode="auto">
          <a:xfrm>
            <a:off x="2708275" y="3026375"/>
            <a:ext cx="82296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</a:rPr>
              <a:t>   JSON</a:t>
            </a:r>
          </a:p>
        </p:txBody>
      </p:sp>
      <p:sp>
        <p:nvSpPr>
          <p:cNvPr id="12" name="Right Arrow 21"/>
          <p:cNvSpPr>
            <a:spLocks noChangeArrowheads="1"/>
          </p:cNvSpPr>
          <p:nvPr/>
        </p:nvSpPr>
        <p:spPr bwMode="auto">
          <a:xfrm>
            <a:off x="5737339" y="2298700"/>
            <a:ext cx="822960" cy="457200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100" b="1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3" name="Left Arrow 22"/>
          <p:cNvSpPr>
            <a:spLocks noChangeArrowheads="1"/>
          </p:cNvSpPr>
          <p:nvPr/>
        </p:nvSpPr>
        <p:spPr bwMode="auto">
          <a:xfrm>
            <a:off x="5778614" y="3032725"/>
            <a:ext cx="82296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100" b="1">
                <a:solidFill>
                  <a:schemeClr val="tx1"/>
                </a:solidFill>
              </a:rPr>
              <a:t>   JSON</a:t>
            </a:r>
          </a:p>
        </p:txBody>
      </p:sp>
      <p:pic>
        <p:nvPicPr>
          <p:cNvPr id="17" name="Picture 10" descr="http://www.mongodb.com/sites/mongodb.com/files/media/mongodb-logo-rg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67" y="4281488"/>
            <a:ext cx="2063750" cy="58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3425363" y="1524000"/>
            <a:ext cx="2376574" cy="4133608"/>
            <a:chOff x="3448628" y="1524000"/>
            <a:chExt cx="2376574" cy="4133608"/>
          </a:xfrm>
        </p:grpSpPr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782" y="4206876"/>
              <a:ext cx="2360266" cy="71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628" y="4846637"/>
              <a:ext cx="2376574" cy="81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2" descr="Mainframe, Cluster, Servers, Computers, Connect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774" y="1524000"/>
              <a:ext cx="1380282" cy="241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ight Arrow 30"/>
          <p:cNvSpPr>
            <a:spLocks noChangeArrowheads="1"/>
          </p:cNvSpPr>
          <p:nvPr/>
        </p:nvSpPr>
        <p:spPr bwMode="auto">
          <a:xfrm>
            <a:off x="2667000" y="2292350"/>
            <a:ext cx="822960" cy="457200"/>
          </a:xfrm>
          <a:prstGeom prst="rightArrow">
            <a:avLst>
              <a:gd name="adj1" fmla="val 50000"/>
              <a:gd name="adj2" fmla="val 49925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100" b="1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0" y="5757863"/>
            <a:ext cx="6705600" cy="442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JavaScript </a:t>
            </a:r>
            <a:r>
              <a:rPr lang="en-US" altLang="en-US" sz="24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based technologies </a:t>
            </a:r>
            <a:r>
              <a:rPr lang="th-TH" altLang="en-US" sz="24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ใช้เพื่อการพัฒนาเว็บแอพพลิเคชัน</a:t>
            </a:r>
            <a:endParaRPr lang="en-US" altLang="en-US" sz="24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t="18790" r="19247" b="15887"/>
          <a:stretch/>
        </p:blipFill>
        <p:spPr>
          <a:xfrm>
            <a:off x="2724221" y="76200"/>
            <a:ext cx="3465873" cy="1641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t="10817" r="17480" b="12227"/>
          <a:stretch/>
        </p:blipFill>
        <p:spPr>
          <a:xfrm>
            <a:off x="838200" y="4083162"/>
            <a:ext cx="1371600" cy="11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0CC156-3ECD-4616-8052-746D0EA503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10" descr="http://www.mongodb.com/sites/mongodb.com/files/media/mongodb-logo-rg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2" y="3019425"/>
            <a:ext cx="14652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22" y="3443288"/>
            <a:ext cx="171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97" y="4271963"/>
            <a:ext cx="18081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dotnet-rocks.com/content/images/yeoman_toolset_k50s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2" y="1122363"/>
            <a:ext cx="41910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34" y="1435100"/>
            <a:ext cx="19843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https://vickev.com/uploads/137626936942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r="5080"/>
          <a:stretch/>
        </p:blipFill>
        <p:spPr bwMode="auto">
          <a:xfrm>
            <a:off x="81023" y="2708275"/>
            <a:ext cx="3360436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https://avatars0.githubusercontent.com/u/8770005?v=3&amp;s=40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09" y="5108575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http://nathanleclaire.com/images/unit-test-angularjs-service/jasmin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09" y="5295900"/>
            <a:ext cx="26860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http://karma-runner.github.io/assets/img/bann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4" y="5405438"/>
            <a:ext cx="2743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http://www.logicalimagination.com/Content/DesignLogos/bootstrap2_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9" y="3997325"/>
            <a:ext cx="26733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09" y="3476625"/>
            <a:ext cx="23050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4" y="2686050"/>
            <a:ext cx="11461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7" y="2932113"/>
            <a:ext cx="20621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441459" y="2819400"/>
            <a:ext cx="2025650" cy="2254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52700" y="434975"/>
            <a:ext cx="3810000" cy="70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4200" dirty="0" smtClean="0"/>
              <a:t>MERN ECOSYSTEM</a:t>
            </a:r>
            <a:endParaRPr lang="en-US" sz="4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61546"/>
            <a:ext cx="1600200" cy="4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Code Maintainability</a:t>
            </a:r>
            <a:endParaRPr lang="en-US" altLang="en-US" dirty="0"/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en-US" dirty="0" smtClean="0"/>
              <a:t>ทั่วไป เมื่อโค้ดมีความซับซ้อนและใหญ่ขึ้น แยกฟังก์ชันการทำงานตามแต่เรื่อง (</a:t>
            </a:r>
            <a:r>
              <a:rPr lang="en-US" altLang="en-US" dirty="0" smtClean="0"/>
              <a:t>separation of concerns between functionality</a:t>
            </a:r>
            <a:r>
              <a:rPr lang="th-TH" altLang="en-US" dirty="0" smtClean="0"/>
              <a:t>) ได้เป็น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Client</a:t>
            </a:r>
          </a:p>
          <a:p>
            <a:pPr lvl="2"/>
            <a:r>
              <a:rPr lang="en-US" altLang="en-US" dirty="0" smtClean="0"/>
              <a:t>Controllers</a:t>
            </a:r>
          </a:p>
          <a:p>
            <a:pPr lvl="2"/>
            <a:r>
              <a:rPr lang="en-US" altLang="en-US" dirty="0" smtClean="0"/>
              <a:t>Services</a:t>
            </a:r>
          </a:p>
          <a:p>
            <a:pPr lvl="1"/>
            <a:r>
              <a:rPr lang="en-US" altLang="en-US" dirty="0" smtClean="0"/>
              <a:t>Server</a:t>
            </a:r>
          </a:p>
          <a:p>
            <a:pPr lvl="2"/>
            <a:r>
              <a:rPr lang="en-US" altLang="en-US" dirty="0" smtClean="0"/>
              <a:t>Models</a:t>
            </a:r>
          </a:p>
          <a:p>
            <a:pPr lvl="2"/>
            <a:r>
              <a:rPr lang="en-US" altLang="en-US" dirty="0" smtClean="0"/>
              <a:t>Controllers</a:t>
            </a:r>
          </a:p>
          <a:p>
            <a:r>
              <a:rPr lang="th-TH" altLang="en-US" dirty="0" smtClean="0"/>
              <a:t>ช่วยให้เกิด </a:t>
            </a:r>
            <a:r>
              <a:rPr lang="en-US" altLang="en-US" dirty="0" smtClean="0"/>
              <a:t>Modularity </a:t>
            </a:r>
            <a:r>
              <a:rPr lang="th-TH" altLang="en-US" dirty="0" smtClean="0"/>
              <a:t>และแต่ละส่วนถูกพัฒนาแยก</a:t>
            </a:r>
            <a:r>
              <a:rPr lang="en-US" altLang="en-US" dirty="0" smtClean="0"/>
              <a:t>/</a:t>
            </a:r>
            <a:r>
              <a:rPr lang="th-TH" altLang="en-US" dirty="0" smtClean="0"/>
              <a:t>คู่ขนานกันได้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DFAA427-5687-4B62-A43E-14B66F63151C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แนะนำเกี่ยวกับ </a:t>
            </a:r>
            <a:r>
              <a:rPr lang="en-US" dirty="0" smtClean="0"/>
              <a:t>Node.JS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th-TH" dirty="0" smtClean="0"/>
              <a:t>พัฒนาโดย </a:t>
            </a:r>
            <a:r>
              <a:rPr lang="en-US" dirty="0" smtClean="0"/>
              <a:t>Ryan </a:t>
            </a:r>
            <a:r>
              <a:rPr lang="en-US" dirty="0"/>
              <a:t>Dahl </a:t>
            </a:r>
            <a:r>
              <a:rPr lang="th-TH" dirty="0" smtClean="0"/>
              <a:t>ในปี ค.ศ. </a:t>
            </a:r>
            <a:r>
              <a:rPr lang="en-US" dirty="0" smtClean="0"/>
              <a:t>2009</a:t>
            </a:r>
            <a:endParaRPr lang="th-TH" dirty="0" smtClean="0"/>
          </a:p>
          <a:p>
            <a:r>
              <a:rPr lang="en-US" dirty="0" smtClean="0"/>
              <a:t>Node.js </a:t>
            </a:r>
            <a:endParaRPr lang="th-TH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runtime environment </a:t>
            </a:r>
            <a:endParaRPr lang="th-TH" dirty="0" smtClean="0"/>
          </a:p>
          <a:p>
            <a:pPr lvl="1"/>
            <a:r>
              <a:rPr lang="en-US" dirty="0"/>
              <a:t>Server Side JavaScript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I/O </a:t>
            </a:r>
            <a:r>
              <a:rPr lang="th-TH" dirty="0" smtClean="0"/>
              <a:t>สำหรับ </a:t>
            </a:r>
            <a:r>
              <a:rPr lang="en-US" dirty="0" smtClean="0"/>
              <a:t>JavaScript</a:t>
            </a:r>
            <a:endParaRPr lang="en-US" dirty="0"/>
          </a:p>
          <a:p>
            <a:pPr lvl="2"/>
            <a:r>
              <a:rPr lang="th-TH" altLang="en-US" dirty="0"/>
              <a:t>ไม่ </a:t>
            </a:r>
            <a:r>
              <a:rPr lang="en-US" altLang="en-US" dirty="0"/>
              <a:t>blocks</a:t>
            </a:r>
            <a:r>
              <a:rPr lang="th-TH" altLang="en-US" dirty="0"/>
              <a:t> เพื่อรอการทำงาน แม้กระทั่งการทำงานสำหรับ</a:t>
            </a:r>
            <a:r>
              <a:rPr lang="en-US" altLang="en-US" dirty="0"/>
              <a:t> I/O</a:t>
            </a:r>
          </a:p>
          <a:p>
            <a:pPr lvl="1"/>
            <a:r>
              <a:rPr lang="th-TH" dirty="0" smtClean="0"/>
              <a:t>รันบน </a:t>
            </a:r>
            <a:r>
              <a:rPr lang="en-US" dirty="0" smtClean="0"/>
              <a:t>Google's </a:t>
            </a:r>
            <a:r>
              <a:rPr lang="en-US" dirty="0"/>
              <a:t>V8 JavaScript Engine</a:t>
            </a:r>
          </a:p>
          <a:p>
            <a:pPr lvl="1"/>
            <a:r>
              <a:rPr lang="th-TH" altLang="en-US" dirty="0" smtClean="0"/>
              <a:t>ใช้ </a:t>
            </a:r>
            <a:r>
              <a:rPr lang="en-US" altLang="en-US" dirty="0" err="1" smtClean="0"/>
              <a:t>CommonJS</a:t>
            </a:r>
            <a:r>
              <a:rPr lang="en-US" altLang="en-US" dirty="0" smtClean="0"/>
              <a:t> </a:t>
            </a:r>
            <a:r>
              <a:rPr lang="en-US" altLang="en-US" dirty="0"/>
              <a:t>framework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 Development © 2017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8FC621A4-37FB-4A50-BE69-85A3A16008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Node </a:t>
            </a:r>
            <a:r>
              <a:rPr lang="th-TH" altLang="en-US" dirty="0" smtClean="0"/>
              <a:t>เป็น </a:t>
            </a:r>
            <a:r>
              <a:rPr lang="en-US" altLang="en-US" dirty="0" smtClean="0"/>
              <a:t>platform </a:t>
            </a:r>
            <a:r>
              <a:rPr lang="th-TH" altLang="en-US" dirty="0" smtClean="0"/>
              <a:t>เพื่อเขียน</a:t>
            </a:r>
            <a:r>
              <a:rPr lang="en-US" altLang="en-US" dirty="0" smtClean="0"/>
              <a:t> JavaScript applications </a:t>
            </a:r>
            <a:r>
              <a:rPr lang="th-TH" altLang="en-US" dirty="0" smtClean="0"/>
              <a:t>นอก</a:t>
            </a:r>
            <a:r>
              <a:rPr lang="en-US" altLang="en-US" dirty="0" smtClean="0"/>
              <a:t> web browser</a:t>
            </a:r>
            <a:r>
              <a:rPr lang="th-TH" altLang="en-US" dirty="0" smtClean="0"/>
              <a:t> </a:t>
            </a:r>
          </a:p>
          <a:p>
            <a:pPr lvl="1"/>
            <a:r>
              <a:rPr lang="th-TH" altLang="en-US" dirty="0"/>
              <a:t>ไม่ได้รันบน </a:t>
            </a:r>
            <a:r>
              <a:rPr lang="en-US" altLang="en-US" dirty="0"/>
              <a:t>GUI</a:t>
            </a:r>
            <a:r>
              <a:rPr lang="th-TH" altLang="en-US" dirty="0"/>
              <a:t> แต่ทำงานบน </a:t>
            </a:r>
            <a:r>
              <a:rPr lang="en-US" altLang="en-US" dirty="0" smtClean="0"/>
              <a:t>terminal/console (command line tool</a:t>
            </a:r>
            <a:r>
              <a:rPr lang="en-US" altLang="en-US" dirty="0"/>
              <a:t>)</a:t>
            </a:r>
            <a:endParaRPr lang="th-TH" altLang="en-US" dirty="0" smtClean="0"/>
          </a:p>
          <a:p>
            <a:pPr lvl="2"/>
            <a:r>
              <a:rPr lang="th-TH" altLang="en-US" dirty="0" smtClean="0"/>
              <a:t>ติดตั้งโดย</a:t>
            </a:r>
            <a:r>
              <a:rPr lang="en-US" altLang="en-US" dirty="0" smtClean="0"/>
              <a:t> download  </a:t>
            </a:r>
            <a:r>
              <a:rPr lang="en-US" altLang="en-US" dirty="0" err="1" smtClean="0"/>
              <a:t>tarball</a:t>
            </a:r>
            <a:r>
              <a:rPr lang="en-US" altLang="en-US" dirty="0" smtClean="0"/>
              <a:t>, compile </a:t>
            </a:r>
            <a:r>
              <a:rPr lang="th-TH" altLang="en-US" dirty="0" smtClean="0"/>
              <a:t>และ</a:t>
            </a:r>
            <a:r>
              <a:rPr lang="en-US" altLang="en-US" dirty="0" smtClean="0"/>
              <a:t> install </a:t>
            </a:r>
            <a:r>
              <a:rPr lang="th-TH" altLang="en-US" dirty="0" smtClean="0"/>
              <a:t>ด้วย </a:t>
            </a:r>
            <a:r>
              <a:rPr lang="en-US" altLang="en-US" dirty="0" smtClean="0"/>
              <a:t>source</a:t>
            </a:r>
            <a:r>
              <a:rPr lang="th-TH" altLang="en-US" dirty="0" smtClean="0"/>
              <a:t> </a:t>
            </a:r>
            <a:r>
              <a:rPr lang="en-US" altLang="en-US" dirty="0" smtClean="0"/>
              <a:t>code</a:t>
            </a:r>
            <a:r>
              <a:rPr lang="th-TH" altLang="en-US" dirty="0" smtClean="0"/>
              <a:t> ได้</a:t>
            </a:r>
            <a:endParaRPr lang="en-US" altLang="en-US" dirty="0" smtClean="0"/>
          </a:p>
          <a:p>
            <a:pPr lvl="1"/>
            <a:r>
              <a:rPr lang="th-TH" altLang="en-US" dirty="0" smtClean="0"/>
              <a:t>โค้ด </a:t>
            </a:r>
            <a:r>
              <a:rPr lang="en-US" altLang="en-US" dirty="0" smtClean="0"/>
              <a:t>JavaScript </a:t>
            </a:r>
            <a:r>
              <a:rPr lang="th-TH" altLang="en-US" dirty="0" smtClean="0"/>
              <a:t>ถูก </a:t>
            </a:r>
            <a:r>
              <a:rPr lang="en-US" altLang="en-US" dirty="0" smtClean="0"/>
              <a:t>executed </a:t>
            </a:r>
            <a:r>
              <a:rPr lang="th-TH" altLang="en-US" dirty="0" smtClean="0"/>
              <a:t>บน</a:t>
            </a:r>
            <a:r>
              <a:rPr lang="en-US" altLang="en-US" dirty="0" smtClean="0"/>
              <a:t> Chrome V8 JavaScript engine</a:t>
            </a:r>
          </a:p>
          <a:p>
            <a:pPr lvl="1"/>
            <a:r>
              <a:rPr lang="th-TH" altLang="en-US" dirty="0" smtClean="0"/>
              <a:t>สนับสนุนการทำงานของเครือข่าย </a:t>
            </a:r>
            <a:r>
              <a:rPr lang="en-US" altLang="en-US" dirty="0" smtClean="0"/>
              <a:t>HTTP and HTTPS client/server</a:t>
            </a:r>
            <a:r>
              <a:rPr lang="th-TH" altLang="en-US" dirty="0" smtClean="0"/>
              <a:t> บน</a:t>
            </a:r>
            <a:r>
              <a:rPr lang="en-US" altLang="en-US" dirty="0" smtClean="0"/>
              <a:t> TCP library, </a:t>
            </a:r>
            <a:r>
              <a:rPr lang="th-TH" altLang="en-US" dirty="0" smtClean="0"/>
              <a:t>มี </a:t>
            </a:r>
            <a:r>
              <a:rPr lang="en-US" altLang="en-US" dirty="0" smtClean="0"/>
              <a:t>JavaScript API </a:t>
            </a:r>
            <a:r>
              <a:rPr lang="th-TH" altLang="en-US" dirty="0" smtClean="0"/>
              <a:t>เพื่อการเข้าถึงเครือข่ายและไฟล์</a:t>
            </a:r>
            <a:endParaRPr lang="en-US" altLang="en-US" dirty="0" smtClean="0"/>
          </a:p>
          <a:p>
            <a:r>
              <a:rPr lang="th-TH" altLang="en-US" dirty="0" smtClean="0"/>
              <a:t>ไม่มี </a:t>
            </a:r>
            <a:r>
              <a:rPr lang="en-US" altLang="en-US" dirty="0" smtClean="0"/>
              <a:t>DOM built-in </a:t>
            </a:r>
            <a:r>
              <a:rPr lang="th-TH" altLang="en-US" dirty="0" smtClean="0"/>
              <a:t>หรือความสามารถต่าง ๆ ของ </a:t>
            </a:r>
            <a:r>
              <a:rPr lang="en-US" altLang="en-US" dirty="0" smtClean="0"/>
              <a:t>web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11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485 Web Application Development © 2017 by Y. Temtanapat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0FE66F75-09C2-4BED-B820-80EFA7AA6B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Macro</Template>
  <TotalTime>20322</TotalTime>
  <Words>1936</Words>
  <Application>Microsoft Office PowerPoint</Application>
  <PresentationFormat>On-screen Show (4:3)</PresentationFormat>
  <Paragraphs>352</Paragraphs>
  <Slides>27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Lecture</vt:lpstr>
      <vt:lpstr>NodeJS</vt:lpstr>
      <vt:lpstr>เนื้อหาของการเรียนวันนี้</vt:lpstr>
      <vt:lpstr>MERN Stack</vt:lpstr>
      <vt:lpstr>PowerPoint Presentation</vt:lpstr>
      <vt:lpstr>PowerPoint Presentation</vt:lpstr>
      <vt:lpstr>Code Maintainability</vt:lpstr>
      <vt:lpstr>Node.js</vt:lpstr>
      <vt:lpstr>แนะนำเกี่ยวกับ Node.JS </vt:lpstr>
      <vt:lpstr>Node</vt:lpstr>
      <vt:lpstr>Event Loop</vt:lpstr>
      <vt:lpstr>Threads VS Event-driven</vt:lpstr>
      <vt:lpstr>ตัวอย่าง Event Loop</vt:lpstr>
      <vt:lpstr>ตรวจสอบเวอร์ชันของ V8</vt:lpstr>
      <vt:lpstr>เริ่มต้น (Getting start)</vt:lpstr>
      <vt:lpstr>Node Architecture: Single-Thread Event Loop</vt:lpstr>
      <vt:lpstr>Asynchronous VS Synchronous</vt:lpstr>
      <vt:lpstr>อีกตัวอย่างของ Event-Loop</vt:lpstr>
      <vt:lpstr>ตัวอย่าง Blocking Callback (syncCallback.js)</vt:lpstr>
      <vt:lpstr>Hello World เว็บแอพพลิเคชัน (จาก https://nodejs.org/en/about/)</vt:lpstr>
      <vt:lpstr>อีก Hello World</vt:lpstr>
      <vt:lpstr>ผลการทำงาน</vt:lpstr>
      <vt:lpstr>คำอธิบายโค้ด (1)</vt:lpstr>
      <vt:lpstr>คำอธิบายโค้ด (2)</vt:lpstr>
      <vt:lpstr>PowerPoint Presentation</vt:lpstr>
      <vt:lpstr>PowerPoint Presentation</vt:lpstr>
      <vt:lpstr>ผลการทำงาน</vt:lpstr>
      <vt:lpstr>สรุปการเรียนวันนี้</vt:lpstr>
    </vt:vector>
  </TitlesOfParts>
  <Company>CS, 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Web Appl. and Enterprise Prog.</dc:subject>
  <dc:creator>Yaowadee Temtanapat</dc:creator>
  <cp:lastModifiedBy>Yao</cp:lastModifiedBy>
  <cp:revision>1034</cp:revision>
  <dcterms:created xsi:type="dcterms:W3CDTF">2005-09-19T23:06:59Z</dcterms:created>
  <dcterms:modified xsi:type="dcterms:W3CDTF">2018-03-19T20:22:36Z</dcterms:modified>
</cp:coreProperties>
</file>