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431" r:id="rId2"/>
    <p:sldId id="428" r:id="rId3"/>
    <p:sldId id="429" r:id="rId4"/>
    <p:sldId id="430" r:id="rId5"/>
    <p:sldId id="432" r:id="rId6"/>
    <p:sldId id="433" r:id="rId7"/>
    <p:sldId id="444" r:id="rId8"/>
    <p:sldId id="443" r:id="rId9"/>
    <p:sldId id="441" r:id="rId10"/>
    <p:sldId id="445" r:id="rId11"/>
    <p:sldId id="452" r:id="rId12"/>
    <p:sldId id="453" r:id="rId13"/>
    <p:sldId id="454" r:id="rId14"/>
    <p:sldId id="455" r:id="rId15"/>
    <p:sldId id="456" r:id="rId16"/>
    <p:sldId id="468" r:id="rId17"/>
    <p:sldId id="466" r:id="rId18"/>
    <p:sldId id="463" r:id="rId19"/>
    <p:sldId id="464" r:id="rId20"/>
    <p:sldId id="465" r:id="rId21"/>
    <p:sldId id="457" r:id="rId22"/>
    <p:sldId id="460" r:id="rId23"/>
    <p:sldId id="462" r:id="rId24"/>
    <p:sldId id="458" r:id="rId25"/>
    <p:sldId id="459" r:id="rId26"/>
    <p:sldId id="461" r:id="rId27"/>
    <p:sldId id="467" r:id="rId28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wadee" initials="Y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FFFFCC"/>
    <a:srgbClr val="99FFCC"/>
    <a:srgbClr val="CCFFCC"/>
    <a:srgbClr val="FF6600"/>
    <a:srgbClr val="800000"/>
    <a:srgbClr val="FF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75816" autoAdjust="0"/>
  </p:normalViewPr>
  <p:slideViewPr>
    <p:cSldViewPr>
      <p:cViewPr varScale="1">
        <p:scale>
          <a:sx n="60" d="100"/>
          <a:sy n="60" d="100"/>
        </p:scale>
        <p:origin x="-72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5088" y="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5088" y="934720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fld id="{C055A465-ED95-404B-B251-B6BFAA03D71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9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fld id="{2883A512-31E0-4C96-A663-0022934B4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https://www.youtube.com/watch?v=OlapNW9Jc8s</a:t>
            </a:r>
          </a:p>
          <a:p>
            <a:r>
              <a:rPr lang="en-US" dirty="0" smtClean="0"/>
              <a:t>https://www.youtube.com/watch?v=gnsO8-xJ8rs&amp;t=3042s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api.html#res" TargetMode="External"/><Relationship Id="rId2" Type="http://schemas.openxmlformats.org/officeDocument/2006/relationships/hyperlink" Target="https://expressjs.com/en/api.html#re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Installation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smtClean="0"/>
              <a:t>expressjs.com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485 Web Application Development</a:t>
            </a:r>
          </a:p>
          <a:p>
            <a:r>
              <a:rPr lang="th-TH" dirty="0"/>
              <a:t>เยาวดี  เต็มธนาภัทร์</a:t>
            </a:r>
            <a:endParaRPr lang="en-US" dirty="0"/>
          </a:p>
          <a:p>
            <a:r>
              <a:rPr lang="en-US" dirty="0"/>
              <a:t>Lecture </a:t>
            </a:r>
            <a:r>
              <a:rPr lang="en-US" dirty="0" smtClean="0"/>
              <a:t>12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0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Features </a:t>
            </a:r>
            <a:r>
              <a:rPr lang="th-TH" dirty="0" smtClean="0"/>
              <a:t>หลักของ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Routing</a:t>
            </a:r>
            <a:r>
              <a:rPr lang="en-US" dirty="0"/>
              <a:t> – </a:t>
            </a:r>
            <a:r>
              <a:rPr lang="th-TH" dirty="0"/>
              <a:t>จัดการกับการร้องขอสำหรับแต่ละ </a:t>
            </a:r>
            <a:r>
              <a:rPr lang="en-US" dirty="0"/>
              <a:t>URL </a:t>
            </a:r>
            <a:r>
              <a:rPr lang="th-TH" dirty="0"/>
              <a:t>กับแต่ละ </a:t>
            </a:r>
            <a:r>
              <a:rPr lang="en-US" dirty="0"/>
              <a:t>HTTP Method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Middleware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ช่วยให้การร้องขอไหลไปได้ยังหลาย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handlers </a:t>
            </a:r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อย่างเป็นลำดับ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และ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Properties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เพิ่มเมท็อดของวัตถุ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request </a:t>
            </a:r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และ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response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r>
              <a:rPr lang="th-TH" dirty="0" smtClean="0">
                <a:solidFill>
                  <a:schemeClr val="bg1">
                    <a:lumMod val="65000"/>
                  </a:schemeClr>
                </a:solidFill>
              </a:rPr>
              <a:t>สำหรับ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dynamically rendering HTML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วิธีการในการ </a:t>
            </a:r>
            <a:r>
              <a:rPr lang="en-US" dirty="0" smtClean="0"/>
              <a:t>map </a:t>
            </a:r>
            <a:r>
              <a:rPr lang="th-TH" dirty="0" smtClean="0"/>
              <a:t>การร้องขอ กับ ฟังก์ชันการจัดการ 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host = '127.0.0.1';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path = require('path')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app = express();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app.get</a:t>
            </a:r>
            <a:r>
              <a:rPr lang="en-US" sz="1800" dirty="0">
                <a:latin typeface="Consolas" panose="020B0609020204030204" pitchFamily="49" charset="0"/>
              </a:rPr>
              <a:t>('/z/:what', function (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, res)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console.log("inside get /z with " + </a:t>
            </a:r>
            <a:r>
              <a:rPr lang="en-US" sz="1800" dirty="0" err="1" smtClean="0">
                <a:latin typeface="Consolas" panose="020B0609020204030204" pitchFamily="49" charset="0"/>
              </a:rPr>
              <a:t>req.params.what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res.end</a:t>
            </a:r>
            <a:r>
              <a:rPr lang="en-US" sz="1800" dirty="0">
                <a:latin typeface="Consolas" panose="020B0609020204030204" pitchFamily="49" charset="0"/>
              </a:rPr>
              <a:t>("Welcome to my home!");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app.listen</a:t>
            </a:r>
            <a:r>
              <a:rPr lang="en-US" sz="1800" dirty="0" smtClean="0">
                <a:latin typeface="Consolas" panose="020B0609020204030204" pitchFamily="49" charset="0"/>
              </a:rPr>
              <a:t>(3000);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560364" y="3923764"/>
            <a:ext cx="1234440" cy="36004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4684" y="358490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Routing with parameter</a:t>
            </a:r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2775489" y="3769567"/>
            <a:ext cx="3389195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35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Method </a:t>
            </a:r>
            <a:r>
              <a:rPr lang="th-TH" dirty="0" smtClean="0"/>
              <a:t>และ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5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th-TH" dirty="0" smtClean="0"/>
              <a:t>และ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expressjs.com/en/api.html#req</a:t>
            </a:r>
            <a:endParaRPr lang="en-US" dirty="0" smtClean="0"/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req.path</a:t>
            </a:r>
            <a:r>
              <a:rPr lang="en-US" sz="2000" dirty="0" smtClean="0">
                <a:latin typeface="Consolas" panose="020B0609020204030204" pitchFamily="49" charset="0"/>
              </a:rPr>
              <a:t>, req.params.name, </a:t>
            </a:r>
            <a:r>
              <a:rPr lang="en-US" sz="2000" dirty="0" smtClean="0">
                <a:latin typeface="Consolas" panose="020B0609020204030204" pitchFamily="49" charset="0"/>
              </a:rPr>
              <a:t>req.url, </a:t>
            </a:r>
            <a:r>
              <a:rPr lang="en-US" sz="2000" dirty="0" err="1" smtClean="0">
                <a:latin typeface="Consolas" panose="020B0609020204030204" pitchFamily="49" charset="0"/>
              </a:rPr>
              <a:t>req.baseUrl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req.body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Response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expressjs.com/en/api.html#res</a:t>
            </a:r>
            <a:endParaRPr lang="en-US" dirty="0" smtClean="0"/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res.send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res.end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res.json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res.redirect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res.cookie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7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server.js: </a:t>
            </a:r>
            <a:r>
              <a:rPr lang="th-TH" dirty="0" smtClean="0"/>
              <a:t>ตัวอย่างการส่งคืน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app = express();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port = 4000;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app.get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('/products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', (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, res) =&gt;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Products = [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'Sporting Goods', price: '$49.99', stocked: true, name: 'Football', sku:'1234'},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'Sporting Goods', price: '$9.99', stocked: true, name: 'Baseball', sku:'3444'},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'Sporting Goods', price: '$29.99', stocked: false, name: 'Basketball', sku:'1344'},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'Electronics', price: '$99.99', stocked: true, name: 'iPod Touch', sku:'3422'},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'Electronics', price: '$399.99', stocked: false, name: 'iPhone 5', sku:'2567'},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'Electronics', price: '$199.99', stocked: true, name: 'Nexus 7', sku:'3214'},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{category: 'Kitchenware', price: '$9.99', stocked: true, name: 'Pot', sku:'1414'},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];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res.json</a:t>
            </a:r>
            <a:r>
              <a:rPr lang="en-US" sz="1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(Products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app.listen</a:t>
            </a:r>
            <a:r>
              <a:rPr lang="en-US" sz="1800" dirty="0">
                <a:latin typeface="Consolas" panose="020B0609020204030204" pitchFamily="49" charset="0"/>
              </a:rPr>
              <a:t>(port, () =&gt; console.log(`Server started at port ${port}`));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1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แก้ไขไฟล์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"name": "</a:t>
            </a:r>
            <a:r>
              <a:rPr lang="en-US" sz="1600" dirty="0" err="1">
                <a:latin typeface="Consolas" panose="020B0609020204030204" pitchFamily="49" charset="0"/>
              </a:rPr>
              <a:t>myapp</a:t>
            </a:r>
            <a:r>
              <a:rPr lang="en-US" sz="16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"version": "1.0.0",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"description": "Express HelloWorld app",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"main":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"server.js",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"scripts":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  "start": "node server.js",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  "server": "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nodemon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server.js"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"author": "",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"license": "ISC",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"express": "^4.14.1"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4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Fetch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9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JavaScript</a:t>
            </a:r>
            <a:r>
              <a:rPr lang="en-US" dirty="0"/>
              <a:t>: fetch</a:t>
            </a:r>
            <a:br>
              <a:rPr lang="en-US" dirty="0"/>
            </a:br>
            <a:r>
              <a:rPr lang="en-US" sz="2800" dirty="0">
                <a:solidFill>
                  <a:schemeClr val="tx1"/>
                </a:solidFill>
              </a:rPr>
              <a:t>https://developer.mozilla.org/en-US/docs/Web/API/Fetch_API/Using_Fetch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fetch: </a:t>
            </a:r>
          </a:p>
          <a:p>
            <a:pPr lvl="1"/>
            <a:r>
              <a:rPr lang="th-TH" dirty="0" smtClean="0"/>
              <a:t>ช่วยการทำการร้องขอคล้าย </a:t>
            </a:r>
            <a:r>
              <a:rPr lang="en-US" dirty="0" err="1"/>
              <a:t>XMLHttpRequest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th-TH" dirty="0" smtClean="0"/>
              <a:t>ใช้เพื่อ </a:t>
            </a:r>
            <a:r>
              <a:rPr lang="en-US" dirty="0" smtClean="0"/>
              <a:t>access </a:t>
            </a:r>
            <a:r>
              <a:rPr lang="th-TH" dirty="0" smtClean="0"/>
              <a:t>หรือ </a:t>
            </a:r>
            <a:r>
              <a:rPr lang="en-US" dirty="0" smtClean="0"/>
              <a:t>manipulate </a:t>
            </a:r>
            <a:r>
              <a:rPr lang="th-TH" dirty="0" smtClean="0"/>
              <a:t>ส่วนของ </a:t>
            </a:r>
            <a:r>
              <a:rPr lang="en-US" dirty="0" smtClean="0"/>
              <a:t>HTTP pipeline </a:t>
            </a:r>
            <a:r>
              <a:rPr lang="th-TH" dirty="0" smtClean="0"/>
              <a:t>เช่น </a:t>
            </a:r>
            <a:r>
              <a:rPr lang="en-US" dirty="0" smtClean="0"/>
              <a:t>request, response</a:t>
            </a:r>
          </a:p>
          <a:p>
            <a:pPr lvl="1"/>
            <a:r>
              <a:rPr lang="th-TH" dirty="0" smtClean="0"/>
              <a:t>ดึง </a:t>
            </a:r>
            <a:r>
              <a:rPr lang="en-US" dirty="0" smtClean="0"/>
              <a:t>resources </a:t>
            </a:r>
            <a:r>
              <a:rPr lang="th-TH" dirty="0" smtClean="0"/>
              <a:t>แบบ </a:t>
            </a:r>
            <a:r>
              <a:rPr lang="en-US" dirty="0" smtClean="0"/>
              <a:t>asynchronous </a:t>
            </a:r>
            <a:r>
              <a:rPr lang="th-TH" dirty="0" smtClean="0"/>
              <a:t>จากเครือข่าย</a:t>
            </a:r>
          </a:p>
          <a:p>
            <a:endParaRPr lang="th-TH" dirty="0" smtClean="0"/>
          </a:p>
          <a:p>
            <a:r>
              <a:rPr lang="th-TH" dirty="0" smtClean="0"/>
              <a:t>ตัวอย่างการใช้งานอย่างง่าย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fetch('http://example.com/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movies.json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')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.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then(function(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response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.json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})</a:t>
            </a:r>
            <a:endParaRPr lang="th-TH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.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then(function(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myJson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console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.log(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myJson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fetch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การทำ </a:t>
            </a:r>
            <a:r>
              <a:rPr lang="en-US" dirty="0" smtClean="0"/>
              <a:t>fetch </a:t>
            </a:r>
            <a:r>
              <a:rPr lang="th-TH" dirty="0" smtClean="0"/>
              <a:t>เพื่อ </a:t>
            </a:r>
            <a:r>
              <a:rPr lang="en-US" dirty="0" smtClean="0"/>
              <a:t>POST </a:t>
            </a:r>
            <a:r>
              <a:rPr lang="th-TH" dirty="0" smtClean="0"/>
              <a:t>ข้อมูล </a:t>
            </a:r>
            <a:r>
              <a:rPr lang="en-US" dirty="0" smtClean="0"/>
              <a:t>JSON</a:t>
            </a:r>
            <a:endParaRPr lang="th-TH" dirty="0" smtClean="0"/>
          </a:p>
          <a:p>
            <a:pPr marL="327025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</a:rPr>
              <a:t> = 'https://example.com/profile'; </a:t>
            </a:r>
          </a:p>
          <a:p>
            <a:pPr marL="327025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data = {username: 'example'}; </a:t>
            </a:r>
            <a:endParaRPr lang="th-TH" sz="1800" dirty="0" smtClean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fetch(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</a:rPr>
              <a:t>, {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method</a:t>
            </a:r>
            <a:r>
              <a:rPr lang="en-US" sz="1800" dirty="0">
                <a:latin typeface="Consolas" panose="020B0609020204030204" pitchFamily="49" charset="0"/>
              </a:rPr>
              <a:t>: 'POST', // or 'PUT' </a:t>
            </a:r>
            <a:endParaRPr lang="th-TH" sz="1800" dirty="0" smtClean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body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JSON.stringify</a:t>
            </a:r>
            <a:r>
              <a:rPr lang="en-US" sz="1800" dirty="0">
                <a:latin typeface="Consolas" panose="020B0609020204030204" pitchFamily="49" charset="0"/>
              </a:rPr>
              <a:t>(data), </a:t>
            </a:r>
            <a:endParaRPr lang="th-TH" sz="1800" dirty="0" smtClean="0"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headers</a:t>
            </a:r>
            <a:r>
              <a:rPr lang="en-US" sz="1800" dirty="0">
                <a:latin typeface="Consolas" panose="020B0609020204030204" pitchFamily="49" charset="0"/>
              </a:rPr>
              <a:t>: new Headers</a:t>
            </a:r>
            <a:r>
              <a:rPr lang="en-US" sz="1800" dirty="0" smtClean="0">
                <a:latin typeface="Consolas" panose="020B0609020204030204" pitchFamily="49" charset="0"/>
              </a:rPr>
              <a:t>({'Content-Type</a:t>
            </a:r>
            <a:r>
              <a:rPr lang="en-US" sz="1800" dirty="0">
                <a:latin typeface="Consolas" panose="020B0609020204030204" pitchFamily="49" charset="0"/>
              </a:rPr>
              <a:t>': 'application/</a:t>
            </a:r>
            <a:r>
              <a:rPr lang="en-US" sz="1800" dirty="0" err="1">
                <a:latin typeface="Consolas" panose="020B0609020204030204" pitchFamily="49" charset="0"/>
              </a:rPr>
              <a:t>json</a:t>
            </a:r>
            <a:r>
              <a:rPr lang="en-US" sz="1800" dirty="0" smtClean="0">
                <a:latin typeface="Consolas" panose="020B0609020204030204" pitchFamily="49" charset="0"/>
              </a:rPr>
              <a:t>'})</a:t>
            </a:r>
          </a:p>
          <a:p>
            <a:pPr marL="327025" lvl="1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})</a:t>
            </a:r>
          </a:p>
          <a:p>
            <a:pPr marL="327025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.</a:t>
            </a:r>
            <a:r>
              <a:rPr lang="en-US" sz="1800" dirty="0">
                <a:latin typeface="Consolas" panose="020B0609020204030204" pitchFamily="49" charset="0"/>
              </a:rPr>
              <a:t>then(res =&gt; </a:t>
            </a:r>
            <a:r>
              <a:rPr lang="en-US" sz="1800" dirty="0" err="1">
                <a:latin typeface="Consolas" panose="020B0609020204030204" pitchFamily="49" charset="0"/>
              </a:rPr>
              <a:t>res.json</a:t>
            </a:r>
            <a:r>
              <a:rPr lang="en-US" sz="1800" dirty="0" smtClean="0">
                <a:latin typeface="Consolas" panose="020B0609020204030204" pitchFamily="49" charset="0"/>
              </a:rPr>
              <a:t>())</a:t>
            </a:r>
          </a:p>
          <a:p>
            <a:pPr marL="327025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.catch(error =&gt; </a:t>
            </a:r>
            <a:r>
              <a:rPr lang="en-US" sz="1800" dirty="0" err="1">
                <a:latin typeface="Consolas" panose="020B0609020204030204" pitchFamily="49" charset="0"/>
              </a:rPr>
              <a:t>console.error</a:t>
            </a:r>
            <a:r>
              <a:rPr lang="en-US" sz="1800" dirty="0">
                <a:latin typeface="Consolas" panose="020B0609020204030204" pitchFamily="49" charset="0"/>
              </a:rPr>
              <a:t>('Error:', error</a:t>
            </a:r>
            <a:r>
              <a:rPr lang="en-US" sz="1800" dirty="0" smtClean="0">
                <a:latin typeface="Consolas" panose="020B0609020204030204" pitchFamily="49" charset="0"/>
              </a:rPr>
              <a:t>))</a:t>
            </a:r>
          </a:p>
          <a:p>
            <a:pPr marL="327025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.then(response =&gt; console.log('Success:', response));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Web Application Framework </a:t>
            </a:r>
            <a:r>
              <a:rPr lang="th-TH" dirty="0" smtClean="0"/>
              <a:t>สนับสนุนการเขียนแอพพลิเคชัน</a:t>
            </a:r>
          </a:p>
          <a:p>
            <a:r>
              <a:rPr lang="en-US" dirty="0" smtClean="0"/>
              <a:t>Light-weight </a:t>
            </a:r>
            <a:r>
              <a:rPr lang="th-TH" dirty="0" smtClean="0"/>
              <a:t>และ</a:t>
            </a:r>
            <a:r>
              <a:rPr lang="en-US" dirty="0" smtClean="0"/>
              <a:t> minimalist</a:t>
            </a:r>
          </a:p>
          <a:p>
            <a:r>
              <a:rPr lang="th-TH" dirty="0" smtClean="0"/>
              <a:t>ให้โครงสร้างและการจัดองค์กรสำหรับเว็บแอพ </a:t>
            </a:r>
            <a:endParaRPr lang="en-US" dirty="0" smtClean="0"/>
          </a:p>
          <a:p>
            <a:r>
              <a:rPr lang="th-TH" dirty="0" smtClean="0"/>
              <a:t>รองรับ </a:t>
            </a:r>
            <a:r>
              <a:rPr lang="en-US" dirty="0" smtClean="0"/>
              <a:t>middleware</a:t>
            </a:r>
            <a:r>
              <a:rPr lang="th-TH" dirty="0" smtClean="0"/>
              <a:t> อื่นเพื่อเพิ่มความสามารถในการสร้างเว็บแอพได้</a:t>
            </a:r>
          </a:p>
          <a:p>
            <a:r>
              <a:rPr lang="th-TH" dirty="0"/>
              <a:t>การติดตั้ง 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mkdir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myExpressApp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cd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myExpressApp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npm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th-TH" dirty="0" smtClean="0"/>
              <a:t>สร้าง </a:t>
            </a:r>
            <a:r>
              <a:rPr lang="en-US" dirty="0" err="1" smtClean="0"/>
              <a:t>package.json</a:t>
            </a:r>
            <a:r>
              <a:rPr lang="th-TH" dirty="0" smtClean="0"/>
              <a:t> ให้</a:t>
            </a:r>
            <a:r>
              <a:rPr lang="th-TH" dirty="0"/>
              <a:t>ตั้งชื่อและตอบค่า </a:t>
            </a:r>
            <a:r>
              <a:rPr lang="en-US" dirty="0"/>
              <a:t>entry point </a:t>
            </a:r>
            <a:r>
              <a:rPr lang="th-TH" dirty="0"/>
              <a:t>ให้เหมาะสม</a:t>
            </a:r>
            <a:endParaRPr lang="en-US" dirty="0"/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npm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install express --save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fetch </a:t>
            </a:r>
            <a:r>
              <a:rPr lang="th-TH" dirty="0" smtClean="0"/>
              <a:t>เพื่อ </a:t>
            </a:r>
            <a:r>
              <a:rPr lang="en-US" dirty="0" smtClean="0"/>
              <a:t>uploading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formData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FormData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fileField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document.querySelector</a:t>
            </a:r>
            <a:r>
              <a:rPr lang="en-US" sz="1800" dirty="0">
                <a:latin typeface="Consolas" panose="020B0609020204030204" pitchFamily="49" charset="0"/>
              </a:rPr>
              <a:t>("input[type='file']").files;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formData.append</a:t>
            </a:r>
            <a:r>
              <a:rPr lang="en-US" sz="1800" dirty="0">
                <a:latin typeface="Consolas" panose="020B0609020204030204" pitchFamily="49" charset="0"/>
              </a:rPr>
              <a:t>('username', 'abc123');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formData.append</a:t>
            </a:r>
            <a:r>
              <a:rPr lang="en-US" sz="1800" dirty="0">
                <a:latin typeface="Consolas" panose="020B0609020204030204" pitchFamily="49" charset="0"/>
              </a:rPr>
              <a:t>('avatar', </a:t>
            </a:r>
            <a:r>
              <a:rPr lang="en-US" sz="1800" dirty="0" err="1">
                <a:latin typeface="Consolas" panose="020B0609020204030204" pitchFamily="49" charset="0"/>
              </a:rPr>
              <a:t>fileField.files</a:t>
            </a:r>
            <a:r>
              <a:rPr lang="en-US" sz="1800" dirty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fetch('https://example.com/profile/avatar',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method: 'PUT',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body: </a:t>
            </a:r>
            <a:r>
              <a:rPr lang="en-US" sz="1800" dirty="0" err="1">
                <a:latin typeface="Consolas" panose="020B0609020204030204" pitchFamily="49" charset="0"/>
              </a:rPr>
              <a:t>formData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.then(response =&gt; </a:t>
            </a:r>
            <a:r>
              <a:rPr lang="en-US" sz="1800" dirty="0" err="1">
                <a:latin typeface="Consolas" panose="020B0609020204030204" pitchFamily="49" charset="0"/>
              </a:rPr>
              <a:t>response.json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.catch(error =&gt; </a:t>
            </a:r>
            <a:r>
              <a:rPr lang="en-US" sz="1800" dirty="0" err="1">
                <a:latin typeface="Consolas" panose="020B0609020204030204" pitchFamily="49" charset="0"/>
              </a:rPr>
              <a:t>console.error</a:t>
            </a:r>
            <a:r>
              <a:rPr lang="en-US" sz="1800" dirty="0">
                <a:latin typeface="Consolas" panose="020B0609020204030204" pitchFamily="49" charset="0"/>
              </a:rPr>
              <a:t>('Error:', error))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.then(response =&gt; console.log('Success:', response));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0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เชื่อมต่อระหว่าง </a:t>
            </a:r>
            <a:r>
              <a:rPr lang="en-US" dirty="0" smtClean="0"/>
              <a:t>Express </a:t>
            </a:r>
            <a:r>
              <a:rPr lang="th-TH" dirty="0" smtClean="0"/>
              <a:t>และ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"name": "client",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"version": "0.1.0",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"private": true,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"react": "^16.2.0",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"react-</a:t>
            </a:r>
            <a:r>
              <a:rPr lang="en-US" sz="1800" dirty="0" err="1">
                <a:latin typeface="Consolas" panose="020B0609020204030204" pitchFamily="49" charset="0"/>
              </a:rPr>
              <a:t>dom</a:t>
            </a:r>
            <a:r>
              <a:rPr lang="en-US" sz="1800" dirty="0">
                <a:latin typeface="Consolas" panose="020B0609020204030204" pitchFamily="49" charset="0"/>
              </a:rPr>
              <a:t>": "^16.2.0",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"react-scripts": "1.1.1"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"scripts":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"start": "react-scripts start",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"build": "react-scripts build",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"test": "react-scripts test --</a:t>
            </a:r>
            <a:r>
              <a:rPr lang="en-US" sz="1800" dirty="0" err="1">
                <a:latin typeface="Consolas" panose="020B0609020204030204" pitchFamily="49" charset="0"/>
              </a:rPr>
              <a:t>env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jsdom</a:t>
            </a:r>
            <a:r>
              <a:rPr lang="en-US" sz="18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"eject": "react-scripts eject"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</a:rPr>
              <a:t>  "proxy": "http://localhost:4000"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5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6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การรัน </a:t>
            </a:r>
            <a:r>
              <a:rPr lang="en-US" dirty="0" smtClean="0"/>
              <a:t>Express </a:t>
            </a:r>
            <a:r>
              <a:rPr lang="th-TH" dirty="0" smtClean="0"/>
              <a:t>และ </a:t>
            </a:r>
            <a:r>
              <a:rPr lang="en-US" dirty="0" smtClean="0"/>
              <a:t>React </a:t>
            </a:r>
            <a:r>
              <a:rPr lang="th-TH" dirty="0" smtClean="0"/>
              <a:t>ร่วมกัน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th-TH" dirty="0" smtClean="0"/>
              <a:t>แก้ไข </a:t>
            </a:r>
            <a:r>
              <a:rPr lang="en-US" dirty="0" smtClean="0"/>
              <a:t>App</a:t>
            </a:r>
          </a:p>
          <a:p>
            <a:pPr marL="327025" lvl="1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App extends Component {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constructor() {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super();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this.state</a:t>
            </a:r>
            <a:r>
              <a:rPr lang="en-US" sz="1600" dirty="0">
                <a:latin typeface="Consolas" panose="020B0609020204030204" pitchFamily="49" charset="0"/>
              </a:rPr>
              <a:t> = {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custName</a:t>
            </a:r>
            <a:r>
              <a:rPr lang="en-US" sz="1600" dirty="0">
                <a:latin typeface="Consolas" panose="020B0609020204030204" pitchFamily="49" charset="0"/>
              </a:rPr>
              <a:t>: '', // customer name 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list: [], // product list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filterText</a:t>
            </a:r>
            <a:r>
              <a:rPr lang="en-US" sz="1600" dirty="0">
                <a:latin typeface="Consolas" panose="020B0609020204030204" pitchFamily="49" charset="0"/>
              </a:rPr>
              <a:t>: '', // filter text string in search bar 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inStockOnly</a:t>
            </a:r>
            <a:r>
              <a:rPr lang="en-US" sz="1600" dirty="0">
                <a:latin typeface="Consolas" panose="020B0609020204030204" pitchFamily="49" charset="0"/>
              </a:rPr>
              <a:t>: false, // checkbox in search bar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type: '', // category type in search bar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countAdd</a:t>
            </a:r>
            <a:r>
              <a:rPr lang="en-US" sz="1600" dirty="0">
                <a:latin typeface="Consolas" panose="020B0609020204030204" pitchFamily="49" charset="0"/>
              </a:rPr>
              <a:t>: 0, // make </a:t>
            </a:r>
            <a:r>
              <a:rPr lang="en-US" sz="1600" dirty="0" err="1">
                <a:latin typeface="Consolas" panose="020B0609020204030204" pitchFamily="49" charset="0"/>
              </a:rPr>
              <a:t>sku</a:t>
            </a:r>
            <a:r>
              <a:rPr lang="en-US" sz="1600" dirty="0">
                <a:latin typeface="Consolas" panose="020B0609020204030204" pitchFamily="49" charset="0"/>
              </a:rPr>
              <a:t> unique when add to shopping cart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cartProducts</a:t>
            </a:r>
            <a:r>
              <a:rPr lang="en-US" sz="1600" dirty="0">
                <a:latin typeface="Consolas" panose="020B0609020204030204" pitchFamily="49" charset="0"/>
              </a:rPr>
              <a:t>: [], // shopping cart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checkOut</a:t>
            </a:r>
            <a:r>
              <a:rPr lang="en-US" sz="1600" dirty="0">
                <a:latin typeface="Consolas" panose="020B0609020204030204" pitchFamily="49" charset="0"/>
              </a:rPr>
              <a:t>: null, // customer name + checkout items</a:t>
            </a:r>
          </a:p>
          <a:p>
            <a:pPr marL="327025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categoryList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: [],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327025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7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การรัน </a:t>
            </a:r>
            <a:r>
              <a:rPr lang="en-US" dirty="0" smtClean="0"/>
              <a:t>Express </a:t>
            </a:r>
            <a:r>
              <a:rPr lang="th-TH" dirty="0" smtClean="0"/>
              <a:t>และ </a:t>
            </a:r>
            <a:r>
              <a:rPr lang="en-US" dirty="0" smtClean="0"/>
              <a:t>React </a:t>
            </a:r>
            <a:r>
              <a:rPr lang="th-TH" dirty="0" smtClean="0"/>
              <a:t>ร่วมกัน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327025" lvl="1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componentDidMount</a:t>
            </a:r>
            <a:r>
              <a:rPr lang="en-US" sz="1600" b="1" dirty="0">
                <a:latin typeface="Consolas" panose="020B0609020204030204" pitchFamily="49" charset="0"/>
              </a:rPr>
              <a:t>() {</a:t>
            </a:r>
          </a:p>
          <a:p>
            <a:pPr marL="327025" lvl="1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fetch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('/products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')</a:t>
            </a:r>
          </a:p>
          <a:p>
            <a:pPr marL="327025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.then(res =&gt;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res.json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())</a:t>
            </a:r>
          </a:p>
          <a:p>
            <a:pPr marL="327025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.then(products =&gt;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this.setState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({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list: products,</a:t>
            </a:r>
          </a:p>
          <a:p>
            <a:pPr marL="327025" lvl="1" indent="0">
              <a:buNone/>
            </a:pP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categoryList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this.uniqueArray</a:t>
            </a:r>
            <a:r>
              <a:rPr lang="en-US" sz="1600" b="1" dirty="0">
                <a:solidFill>
                  <a:srgbClr val="0000CC"/>
                </a:solidFill>
                <a:latin typeface="Consolas" panose="020B0609020204030204" pitchFamily="49" charset="0"/>
              </a:rPr>
              <a:t>("category", products)</a:t>
            </a:r>
          </a:p>
          <a:p>
            <a:pPr marL="327025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   }));</a:t>
            </a:r>
          </a:p>
          <a:p>
            <a:pPr marL="327025" lvl="1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}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uniqueArray</a:t>
            </a:r>
            <a:r>
              <a:rPr lang="en-US" sz="1600" dirty="0">
                <a:latin typeface="Consolas" panose="020B0609020204030204" pitchFamily="49" charset="0"/>
              </a:rPr>
              <a:t> = (field, </a:t>
            </a:r>
            <a:r>
              <a:rPr lang="en-US" sz="1600" dirty="0" err="1">
                <a:latin typeface="Consolas" panose="020B0609020204030204" pitchFamily="49" charset="0"/>
              </a:rPr>
              <a:t>oList</a:t>
            </a:r>
            <a:r>
              <a:rPr lang="en-US" sz="1600" dirty="0">
                <a:latin typeface="Consolas" panose="020B0609020204030204" pitchFamily="49" charset="0"/>
              </a:rPr>
              <a:t>) =&gt; {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oList.reduce</a:t>
            </a:r>
            <a:r>
              <a:rPr lang="en-US" sz="1600" dirty="0">
                <a:latin typeface="Consolas" panose="020B0609020204030204" pitchFamily="49" charset="0"/>
              </a:rPr>
              <a:t>(function (a, d) {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if (</a:t>
            </a:r>
            <a:r>
              <a:rPr lang="en-US" sz="1600" dirty="0" err="1">
                <a:latin typeface="Consolas" panose="020B0609020204030204" pitchFamily="49" charset="0"/>
              </a:rPr>
              <a:t>a.indexOf</a:t>
            </a:r>
            <a:r>
              <a:rPr lang="en-US" sz="1600" dirty="0">
                <a:latin typeface="Consolas" panose="020B0609020204030204" pitchFamily="49" charset="0"/>
              </a:rPr>
              <a:t>(d[field]) === -1) {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a.push</a:t>
            </a:r>
            <a:r>
              <a:rPr lang="en-US" sz="1600" dirty="0">
                <a:latin typeface="Consolas" panose="020B0609020204030204" pitchFamily="49" charset="0"/>
              </a:rPr>
              <a:t>(d[field]);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}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return a;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}, []);</a:t>
            </a:r>
          </a:p>
          <a:p>
            <a:pPr marL="327025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7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82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render() {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console.log(</a:t>
            </a:r>
            <a:r>
              <a:rPr lang="en-US" sz="1000" dirty="0" err="1">
                <a:latin typeface="Consolas" panose="020B0609020204030204" pitchFamily="49" charset="0"/>
              </a:rPr>
              <a:t>this.state.categoryList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return (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&lt;div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="container"&gt;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&lt;section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="guideline-section"&gt;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&lt;div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="catalog media-block blue"&gt;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="alert-info"&gt;Our Products&lt;/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00CC"/>
                </a:solidFill>
                <a:latin typeface="Consolas" panose="020B0609020204030204" pitchFamily="49" charset="0"/>
              </a:rPr>
              <a:t>      </a:t>
            </a:r>
            <a:r>
              <a:rPr lang="en-US" sz="1900" b="1" dirty="0" smtClean="0">
                <a:solidFill>
                  <a:srgbClr val="0000CC"/>
                </a:solidFill>
                <a:latin typeface="Consolas" panose="020B0609020204030204" pitchFamily="49" charset="0"/>
              </a:rPr>
              <a:t>&lt;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SearchBar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 options={</a:t>
            </a:r>
            <a:r>
              <a:rPr lang="en-US" sz="19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this.state.categoryList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} placeholder='category'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onSelectChange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={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this.onCategoryChange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onFilterTextChange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={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this.handleFilterTextChange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onInStockChange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={</a:t>
            </a:r>
            <a:r>
              <a:rPr lang="en-US" sz="19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this.handleInStockChange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CC"/>
                </a:solidFill>
                <a:latin typeface="Consolas" panose="020B0609020204030204" pitchFamily="49" charset="0"/>
              </a:rPr>
              <a:t>          </a:t>
            </a:r>
            <a:r>
              <a:rPr lang="en-US" sz="1900" b="1" dirty="0">
                <a:solidFill>
                  <a:srgbClr val="0000CC"/>
                </a:solidFill>
                <a:latin typeface="Consolas" panose="020B0609020204030204" pitchFamily="49" charset="0"/>
              </a:rPr>
              <a:t>/&gt;</a:t>
            </a:r>
            <a:endParaRPr lang="en-US" sz="10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ProductTable</a:t>
            </a:r>
            <a:r>
              <a:rPr lang="en-US" sz="1000" dirty="0">
                <a:latin typeface="Consolas" panose="020B0609020204030204" pitchFamily="49" charset="0"/>
              </a:rPr>
              <a:t> products={</a:t>
            </a:r>
            <a:r>
              <a:rPr lang="en-US" sz="1000" dirty="0" err="1">
                <a:latin typeface="Consolas" panose="020B0609020204030204" pitchFamily="49" charset="0"/>
              </a:rPr>
              <a:t>this.state.list.sort</a:t>
            </a:r>
            <a:r>
              <a:rPr lang="en-US" sz="1000" dirty="0">
                <a:latin typeface="Consolas" panose="020B0609020204030204" pitchFamily="49" charset="0"/>
              </a:rPr>
              <a:t>((</a:t>
            </a:r>
            <a:r>
              <a:rPr lang="en-US" sz="1000" dirty="0" err="1">
                <a:latin typeface="Consolas" panose="020B0609020204030204" pitchFamily="49" charset="0"/>
              </a:rPr>
              <a:t>a,b</a:t>
            </a:r>
            <a:r>
              <a:rPr lang="en-US" sz="1000" dirty="0">
                <a:latin typeface="Consolas" panose="020B0609020204030204" pitchFamily="49" charset="0"/>
              </a:rPr>
              <a:t>)=&gt;{return </a:t>
            </a:r>
            <a:r>
              <a:rPr lang="en-US" sz="1000" dirty="0" err="1">
                <a:latin typeface="Consolas" panose="020B0609020204030204" pitchFamily="49" charset="0"/>
              </a:rPr>
              <a:t>a.category</a:t>
            </a:r>
            <a:r>
              <a:rPr lang="en-US" sz="1000" dirty="0">
                <a:latin typeface="Consolas" panose="020B0609020204030204" pitchFamily="49" charset="0"/>
              </a:rPr>
              <a:t> &gt; </a:t>
            </a:r>
            <a:r>
              <a:rPr lang="en-US" sz="1000" dirty="0" err="1">
                <a:latin typeface="Consolas" panose="020B0609020204030204" pitchFamily="49" charset="0"/>
              </a:rPr>
              <a:t>b.category</a:t>
            </a:r>
            <a:r>
              <a:rPr lang="en-US" sz="1000" dirty="0">
                <a:latin typeface="Consolas" panose="020B0609020204030204" pitchFamily="49" charset="0"/>
              </a:rPr>
              <a:t>})}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</a:t>
            </a:r>
            <a:r>
              <a:rPr lang="en-US" sz="1000" dirty="0" err="1">
                <a:latin typeface="Consolas" panose="020B0609020204030204" pitchFamily="49" charset="0"/>
              </a:rPr>
              <a:t>filterText</a:t>
            </a:r>
            <a:r>
              <a:rPr lang="en-US" sz="1000" dirty="0">
                <a:latin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</a:rPr>
              <a:t>this.state.filterText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</a:t>
            </a:r>
            <a:r>
              <a:rPr lang="en-US" sz="1000" dirty="0" err="1">
                <a:latin typeface="Consolas" panose="020B0609020204030204" pitchFamily="49" charset="0"/>
              </a:rPr>
              <a:t>inStockOnly</a:t>
            </a:r>
            <a:r>
              <a:rPr lang="en-US" sz="1000" dirty="0">
                <a:latin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</a:rPr>
              <a:t>this.state.inStockOnly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type={</a:t>
            </a:r>
            <a:r>
              <a:rPr lang="en-US" sz="1000" dirty="0" err="1">
                <a:latin typeface="Consolas" panose="020B0609020204030204" pitchFamily="49" charset="0"/>
              </a:rPr>
              <a:t>this.state.type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action={</a:t>
            </a:r>
            <a:r>
              <a:rPr lang="en-US" sz="1000" dirty="0" err="1">
                <a:latin typeface="Consolas" panose="020B0609020204030204" pitchFamily="49" charset="0"/>
              </a:rPr>
              <a:t>this.onAdd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</a:t>
            </a:r>
            <a:r>
              <a:rPr lang="en-US" sz="1000" dirty="0" err="1">
                <a:latin typeface="Consolas" panose="020B0609020204030204" pitchFamily="49" charset="0"/>
              </a:rPr>
              <a:t>btnName</a:t>
            </a:r>
            <a:r>
              <a:rPr lang="en-US" sz="1000" dirty="0">
                <a:latin typeface="Consolas" panose="020B0609020204030204" pitchFamily="49" charset="0"/>
              </a:rPr>
              <a:t>={'Add To Cart'}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/&gt;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&lt;div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="cart media-block orange"&gt;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="alert-error"&gt;Your Shopping Cart&lt;/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ProductTable</a:t>
            </a:r>
            <a:r>
              <a:rPr lang="en-US" sz="1000" dirty="0">
                <a:latin typeface="Consolas" panose="020B0609020204030204" pitchFamily="49" charset="0"/>
              </a:rPr>
              <a:t> products={</a:t>
            </a:r>
            <a:r>
              <a:rPr lang="en-US" sz="1000" dirty="0" err="1">
                <a:latin typeface="Consolas" panose="020B0609020204030204" pitchFamily="49" charset="0"/>
              </a:rPr>
              <a:t>this.state.cartProducts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action={</a:t>
            </a:r>
            <a:r>
              <a:rPr lang="en-US" sz="1000" dirty="0" err="1">
                <a:latin typeface="Consolas" panose="020B0609020204030204" pitchFamily="49" charset="0"/>
              </a:rPr>
              <a:t>this.onRemove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  </a:t>
            </a:r>
            <a:r>
              <a:rPr lang="en-US" sz="1000" dirty="0" err="1">
                <a:latin typeface="Consolas" panose="020B0609020204030204" pitchFamily="49" charset="0"/>
              </a:rPr>
              <a:t>btnName</a:t>
            </a:r>
            <a:r>
              <a:rPr lang="en-US" sz="1000" dirty="0">
                <a:latin typeface="Consolas" panose="020B0609020204030204" pitchFamily="49" charset="0"/>
              </a:rPr>
              <a:t>={'Remove'}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/&gt;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 style={{</a:t>
            </a:r>
            <a:r>
              <a:rPr lang="en-US" sz="1000" dirty="0" err="1">
                <a:latin typeface="Consolas" panose="020B0609020204030204" pitchFamily="49" charset="0"/>
              </a:rPr>
              <a:t>textAlign</a:t>
            </a:r>
            <a:r>
              <a:rPr lang="en-US" sz="1000" dirty="0">
                <a:latin typeface="Consolas" panose="020B0609020204030204" pitchFamily="49" charset="0"/>
              </a:rPr>
              <a:t>: 'right', marginRight:'3%'}}&gt;{'Total '+</a:t>
            </a:r>
            <a:r>
              <a:rPr lang="en-US" sz="1000" dirty="0" err="1">
                <a:latin typeface="Consolas" panose="020B0609020204030204" pitchFamily="49" charset="0"/>
              </a:rPr>
              <a:t>this.sumTotal</a:t>
            </a:r>
            <a:r>
              <a:rPr lang="en-US" sz="1000" dirty="0">
                <a:latin typeface="Consolas" panose="020B0609020204030204" pitchFamily="49" charset="0"/>
              </a:rPr>
              <a:t>()}&lt;/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TextInput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onChange</a:t>
            </a:r>
            <a:r>
              <a:rPr lang="en-US" sz="1000" dirty="0">
                <a:latin typeface="Consolas" panose="020B0609020204030204" pitchFamily="49" charset="0"/>
              </a:rPr>
              <a:t>={</a:t>
            </a:r>
            <a:r>
              <a:rPr lang="en-US" sz="1000" dirty="0" err="1">
                <a:latin typeface="Consolas" panose="020B0609020204030204" pitchFamily="49" charset="0"/>
              </a:rPr>
              <a:t>this.onChange</a:t>
            </a:r>
            <a:r>
              <a:rPr lang="en-US" sz="1000" dirty="0">
                <a:latin typeface="Consolas" panose="020B0609020204030204" pitchFamily="49" charset="0"/>
              </a:rPr>
              <a:t>} action={</a:t>
            </a:r>
            <a:r>
              <a:rPr lang="en-US" sz="1000" dirty="0" err="1">
                <a:latin typeface="Consolas" panose="020B0609020204030204" pitchFamily="49" charset="0"/>
              </a:rPr>
              <a:t>this.onCheckout</a:t>
            </a:r>
            <a:r>
              <a:rPr lang="en-US" sz="1000" dirty="0">
                <a:latin typeface="Consolas" panose="020B0609020204030204" pitchFamily="49" charset="0"/>
              </a:rPr>
              <a:t>} value={</a:t>
            </a:r>
            <a:r>
              <a:rPr lang="en-US" sz="1000" dirty="0" err="1">
                <a:latin typeface="Consolas" panose="020B0609020204030204" pitchFamily="49" charset="0"/>
              </a:rPr>
              <a:t>this.state.custName</a:t>
            </a:r>
            <a:r>
              <a:rPr lang="en-US" sz="1000" dirty="0">
                <a:latin typeface="Consolas" panose="020B0609020204030204" pitchFamily="49" charset="0"/>
              </a:rPr>
              <a:t>}/&gt; 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&lt;div&gt;{</a:t>
            </a:r>
            <a:r>
              <a:rPr lang="en-US" sz="1000" dirty="0" err="1">
                <a:latin typeface="Consolas" panose="020B0609020204030204" pitchFamily="49" charset="0"/>
              </a:rPr>
              <a:t>this.state.custName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this.state.custName</a:t>
            </a:r>
            <a:r>
              <a:rPr lang="en-US" sz="1000" dirty="0">
                <a:latin typeface="Consolas" panose="020B0609020204030204" pitchFamily="49" charset="0"/>
              </a:rPr>
              <a:t>: "---"}&lt;/div&gt;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className</a:t>
            </a:r>
            <a:r>
              <a:rPr lang="en-US" sz="1000" dirty="0">
                <a:latin typeface="Consolas" panose="020B0609020204030204" pitchFamily="49" charset="0"/>
              </a:rPr>
              <a:t>="alert-error"&gt;Checkout&lt;/</a:t>
            </a:r>
            <a:r>
              <a:rPr lang="en-US" sz="1000" dirty="0" err="1">
                <a:latin typeface="Consolas" panose="020B0609020204030204" pitchFamily="49" charset="0"/>
              </a:rPr>
              <a:t>MessageBox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&lt;div&gt;{</a:t>
            </a:r>
            <a:r>
              <a:rPr lang="en-US" sz="1000" dirty="0" err="1">
                <a:latin typeface="Consolas" panose="020B0609020204030204" pitchFamily="49" charset="0"/>
              </a:rPr>
              <a:t>this.state.checkOut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JSON.stringify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this.state.checkOut</a:t>
            </a:r>
            <a:r>
              <a:rPr lang="en-US" sz="1000" dirty="0">
                <a:latin typeface="Consolas" panose="020B0609020204030204" pitchFamily="49" charset="0"/>
              </a:rPr>
              <a:t>): ''}&lt;/div&gt;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&lt;/section&gt;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err="1" smtClean="0"/>
              <a:t>npm</a:t>
            </a:r>
            <a:r>
              <a:rPr lang="en-US" dirty="0" smtClean="0"/>
              <a:t> concurrently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concurrently </a:t>
            </a:r>
            <a:r>
              <a:rPr lang="th-TH" dirty="0" smtClean="0"/>
              <a:t>เป็น </a:t>
            </a:r>
            <a:r>
              <a:rPr lang="en-US" dirty="0" smtClean="0"/>
              <a:t>API </a:t>
            </a:r>
            <a:r>
              <a:rPr lang="th-TH" dirty="0" smtClean="0"/>
              <a:t>ที่ใช้ในการรัน </a:t>
            </a:r>
            <a:r>
              <a:rPr lang="en-US" dirty="0" smtClean="0"/>
              <a:t>&gt; 1 processes</a:t>
            </a:r>
          </a:p>
          <a:p>
            <a:r>
              <a:rPr lang="th-TH" dirty="0" smtClean="0"/>
              <a:t>ติดตั้ง </a:t>
            </a:r>
            <a:r>
              <a:rPr lang="en-US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 install concurrently --</a:t>
            </a:r>
            <a:r>
              <a:rPr lang="en-US" sz="2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save</a:t>
            </a:r>
          </a:p>
          <a:p>
            <a:r>
              <a:rPr lang="th-TH" dirty="0" smtClean="0"/>
              <a:t>แก้ไข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express </a:t>
            </a:r>
            <a:endParaRPr lang="en-US" dirty="0" smtClean="0"/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"scripts": {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"start": "node server.js",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"server": "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nodemon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server.js",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"client": 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start --prefix client",</a:t>
            </a:r>
          </a:p>
          <a:p>
            <a:pPr marL="344487" lvl="1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"dev": "concurrently \"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run server\" \"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run client\""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},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th-TH" dirty="0" smtClean="0"/>
              <a:t> รันโดย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sz="22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run dev </a:t>
            </a:r>
            <a:endParaRPr lang="en-US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60005"/>
            <a:ext cx="6282214" cy="691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8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 </a:t>
            </a:r>
            <a:r>
              <a:rPr lang="en-US" smtClean="0"/>
              <a:t>Express HelloWorld: 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เขียน </a:t>
            </a:r>
            <a:r>
              <a:rPr lang="en-US" dirty="0" smtClean="0"/>
              <a:t>app.js </a:t>
            </a:r>
            <a:r>
              <a:rPr lang="th-TH" dirty="0" smtClean="0"/>
              <a:t>แล้วรัน</a:t>
            </a:r>
            <a:r>
              <a:rPr lang="en-US" dirty="0" smtClean="0"/>
              <a:t> server: </a:t>
            </a:r>
            <a:r>
              <a:rPr lang="th-TH" dirty="0" smtClean="0"/>
              <a:t> </a:t>
            </a:r>
            <a:r>
              <a:rPr lang="en-US" dirty="0" smtClean="0"/>
              <a:t>node app.js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app.js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express = require('express')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app = express()</a:t>
            </a:r>
          </a:p>
          <a:p>
            <a:pPr marL="0" lvl="0" indent="0">
              <a:buClr>
                <a:srgbClr val="CEB966"/>
              </a:buClr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app.get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('/', function (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req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, res) {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res.send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('Hello World!')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})</a:t>
            </a:r>
          </a:p>
          <a:p>
            <a:pPr marL="0" lvl="0" indent="0">
              <a:buClr>
                <a:srgbClr val="CEB966"/>
              </a:buClr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app.listen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(4000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, function () {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console.log('Example app listening on port 3000!')</a:t>
            </a:r>
          </a:p>
          <a:p>
            <a:pPr marL="0" lvl="0" indent="0">
              <a:buClr>
                <a:srgbClr val="CEB966"/>
              </a:buClr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3417294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pc="-10" dirty="0" smtClean="0">
                <a:latin typeface="Calibri"/>
              </a:rPr>
              <a:t>แอพพลิเคชัน ต้องรู้ว่าจะร้องขอไปที่จุดใด </a:t>
            </a:r>
            <a:r>
              <a:rPr lang="th-TH" dirty="0" smtClean="0"/>
              <a:t> (</a:t>
            </a:r>
            <a:r>
              <a:rPr lang="en-US" dirty="0" smtClean="0"/>
              <a:t>endpoint</a:t>
            </a:r>
            <a:r>
              <a:rPr lang="th-TH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http://</a:t>
            </a:r>
            <a:r>
              <a:rPr lang="en-US" sz="2000" dirty="0" smtClean="0">
                <a:latin typeface="Consolas" panose="020B0609020204030204" pitchFamily="49" charset="0"/>
              </a:rPr>
              <a:t>localhost:4000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th-TH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'/' </a:t>
            </a:r>
            <a:r>
              <a:rPr lang="th-T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endpoint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http://</a:t>
            </a:r>
            <a:r>
              <a:rPr lang="en-US" sz="2000" dirty="0" smtClean="0">
                <a:latin typeface="Consolas" panose="020B0609020204030204" pitchFamily="49" charset="0"/>
              </a:rPr>
              <a:t>localhost:4000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/admin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-- '/admin' </a:t>
            </a:r>
            <a:r>
              <a:rPr lang="th-TH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endpoint</a:t>
            </a:r>
          </a:p>
          <a:p>
            <a:endParaRPr lang="en-US" dirty="0" smtClean="0"/>
          </a:p>
          <a:p>
            <a:r>
              <a:rPr lang="en-US" dirty="0" smtClean="0"/>
              <a:t>Route </a:t>
            </a:r>
            <a:r>
              <a:rPr lang="th-TH" dirty="0" smtClean="0"/>
              <a:t>ช่วยในการกำหนดจุดเข้าถึงปลายทางโดยกำหนด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2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smtClean="0"/>
              <a:t>Routing </a:t>
            </a:r>
            <a:r>
              <a:rPr lang="th-TH" dirty="0" smtClean="0"/>
              <a:t>(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app.METHOD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(Endpoint, Handler)</a:t>
            </a:r>
            <a:endParaRPr lang="th-TH" sz="2400" i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h-TH" dirty="0" smtClean="0"/>
              <a:t>เทียบได้กับ </a:t>
            </a:r>
            <a:r>
              <a:rPr lang="en-US" dirty="0" err="1" smtClean="0"/>
              <a:t>app.action</a:t>
            </a:r>
            <a:r>
              <a:rPr lang="en-US" dirty="0" smtClean="0"/>
              <a:t>(where, what-to-do)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METHOD:</a:t>
            </a:r>
            <a:r>
              <a:rPr lang="en-US" dirty="0" smtClean="0"/>
              <a:t> </a:t>
            </a:r>
            <a:endParaRPr lang="th-TH" dirty="0" smtClean="0"/>
          </a:p>
          <a:p>
            <a:pPr lvl="1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บอกเมท็อดของการร้องขอของ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route </a:t>
            </a:r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นั้น ทั่วไป</a:t>
            </a:r>
            <a:r>
              <a:rPr lang="th-TH" dirty="0" smtClean="0"/>
              <a:t> </a:t>
            </a:r>
            <a:r>
              <a:rPr lang="en-US" dirty="0" smtClean="0"/>
              <a:t>GET, PUT, POST</a:t>
            </a:r>
            <a:endParaRPr lang="th-TH" dirty="0" smtClean="0"/>
          </a:p>
          <a:p>
            <a:pPr lvl="2"/>
            <a:r>
              <a:rPr lang="th-TH" dirty="0" smtClean="0"/>
              <a:t>เช่น </a:t>
            </a:r>
            <a:r>
              <a:rPr lang="en-US" sz="1800" dirty="0" err="1" smtClean="0">
                <a:latin typeface="Consolas" panose="020B0609020204030204" pitchFamily="49" charset="0"/>
              </a:rPr>
              <a:t>app.</a:t>
            </a:r>
            <a:r>
              <a:rPr lang="en-US" sz="1800" dirty="0" err="1" smtClean="0">
                <a:latin typeface="Consolas" panose="020B0609020204030204" pitchFamily="49" charset="0"/>
              </a:rPr>
              <a:t>get</a:t>
            </a:r>
            <a:r>
              <a:rPr lang="en-US" sz="1800" dirty="0" smtClean="0">
                <a:latin typeface="Consolas" panose="020B0609020204030204" pitchFamily="49" charset="0"/>
              </a:rPr>
              <a:t>(), </a:t>
            </a:r>
            <a:r>
              <a:rPr lang="en-US" sz="1800" dirty="0" err="1" smtClean="0">
                <a:latin typeface="Consolas" panose="020B0609020204030204" pitchFamily="49" charset="0"/>
              </a:rPr>
              <a:t>app.post</a:t>
            </a:r>
            <a:r>
              <a:rPr lang="en-US" sz="1800" dirty="0" smtClean="0">
                <a:latin typeface="Consolas" panose="020B0609020204030204" pitchFamily="49" charset="0"/>
              </a:rPr>
              <a:t>(), </a:t>
            </a:r>
            <a:r>
              <a:rPr lang="en-US" sz="1800" dirty="0" err="1" smtClean="0">
                <a:latin typeface="Consolas" panose="020B0609020204030204" pitchFamily="49" charset="0"/>
              </a:rPr>
              <a:t>app.put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Express </a:t>
            </a:r>
            <a:r>
              <a:rPr lang="th-TH" dirty="0" smtClean="0"/>
              <a:t>สนับสนุนอื่น ๆ ด้วย (</a:t>
            </a:r>
            <a:r>
              <a:rPr lang="en-US" sz="1400" u="heavy" spc="-10" dirty="0" smtClean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lang="en-US" sz="1400" u="heavy" spc="-10" dirty="0">
                <a:solidFill>
                  <a:srgbClr val="0000FF"/>
                </a:solidFill>
                <a:latin typeface="Calibri"/>
                <a:cs typeface="Calibri"/>
              </a:rPr>
              <a:t>://expressjs.com/en/guide/routing.html</a:t>
            </a:r>
            <a:r>
              <a:rPr lang="th-TH" dirty="0" smtClean="0"/>
              <a:t>)</a:t>
            </a:r>
            <a:endParaRPr lang="en-US" dirty="0" smtClean="0"/>
          </a:p>
          <a:p>
            <a:pPr lvl="1"/>
            <a:r>
              <a:rPr lang="th-TH" dirty="0" smtClean="0"/>
              <a:t>มีเมท็อดพิเศษเรียกว่า </a:t>
            </a:r>
            <a:r>
              <a:rPr lang="en-US" dirty="0" smtClean="0"/>
              <a:t>‘all’</a:t>
            </a:r>
            <a:r>
              <a:rPr lang="th-TH" dirty="0" smtClean="0"/>
              <a:t> </a:t>
            </a:r>
          </a:p>
          <a:p>
            <a:pPr lvl="2"/>
            <a:r>
              <a:rPr lang="th-TH" dirty="0" smtClean="0"/>
              <a:t>เมท็อดนี้</a:t>
            </a:r>
            <a:r>
              <a:rPr lang="th-TH" dirty="0" smtClean="0"/>
              <a:t>ใช้เพื่อ </a:t>
            </a:r>
            <a:r>
              <a:rPr lang="en-US" dirty="0" smtClean="0"/>
              <a:t>loading </a:t>
            </a:r>
            <a:r>
              <a:rPr lang="en-US" dirty="0"/>
              <a:t>middleware </a:t>
            </a:r>
            <a:r>
              <a:rPr lang="en-US" dirty="0" smtClean="0"/>
              <a:t>functions</a:t>
            </a:r>
            <a:r>
              <a:rPr lang="th-TH" dirty="0" smtClean="0"/>
              <a:t> ของ </a:t>
            </a:r>
            <a:r>
              <a:rPr lang="en-US" dirty="0" smtClean="0"/>
              <a:t>path </a:t>
            </a:r>
            <a:r>
              <a:rPr lang="th-TH" dirty="0" smtClean="0"/>
              <a:t>ที่ระบุกับทุก</a:t>
            </a:r>
            <a:r>
              <a:rPr lang="en-US" dirty="0" smtClean="0"/>
              <a:t> </a:t>
            </a:r>
            <a:r>
              <a:rPr lang="en-US" dirty="0"/>
              <a:t>request </a:t>
            </a:r>
            <a:r>
              <a:rPr lang="en-US" dirty="0" smtClean="0"/>
              <a:t>methods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smtClean="0"/>
              <a:t>Routing </a:t>
            </a:r>
            <a:r>
              <a:rPr lang="th-TH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app.METHOD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(Endpoint, Handler)</a:t>
            </a:r>
            <a:endParaRPr lang="th-TH" sz="2400" i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h-TH" dirty="0" smtClean="0"/>
              <a:t>เทียบได้กับ </a:t>
            </a:r>
            <a:r>
              <a:rPr lang="en-US" dirty="0" err="1" smtClean="0"/>
              <a:t>app.action</a:t>
            </a:r>
            <a:r>
              <a:rPr lang="en-US" dirty="0" smtClean="0"/>
              <a:t>(where, what-to-do)</a:t>
            </a:r>
          </a:p>
          <a:p>
            <a:pPr lvl="1"/>
            <a:endParaRPr lang="en-US" dirty="0" smtClean="0"/>
          </a:p>
          <a:p>
            <a:r>
              <a:rPr lang="en-US" b="1" dirty="0">
                <a:solidFill>
                  <a:srgbClr val="0070C0"/>
                </a:solidFill>
              </a:rPr>
              <a:t>ENDPOINT: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path </a:t>
            </a:r>
            <a:r>
              <a:rPr lang="th-TH" dirty="0" smtClean="0"/>
              <a:t>ที่ร้องขอ รวมไปถึง อาจเป็น </a:t>
            </a:r>
            <a:r>
              <a:rPr lang="en-US" sz="2800" dirty="0" smtClean="0"/>
              <a:t>regular expression</a:t>
            </a:r>
            <a:r>
              <a:rPr lang="th-TH" sz="2800" dirty="0" smtClean="0"/>
              <a:t> เช่น</a:t>
            </a:r>
            <a:endParaRPr lang="en-US" sz="2800" dirty="0"/>
          </a:p>
          <a:p>
            <a:pPr marL="344487" lvl="1" indent="0" algn="ctr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app.get</a:t>
            </a:r>
            <a:r>
              <a:rPr lang="en-US" sz="1800" dirty="0">
                <a:latin typeface="Consolas" panose="020B0609020204030204" pitchFamily="49" charset="0"/>
              </a:rPr>
              <a:t>('/ab*cd</a:t>
            </a:r>
            <a:r>
              <a:rPr lang="en-US" sz="1800" dirty="0" smtClean="0">
                <a:latin typeface="Consolas" panose="020B0609020204030204" pitchFamily="49" charset="0"/>
              </a:rPr>
              <a:t>',</a:t>
            </a:r>
            <a:r>
              <a:rPr lang="th-TH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...); </a:t>
            </a:r>
            <a:endParaRPr lang="th-TH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/>
              <a:t>match: </a:t>
            </a:r>
          </a:p>
          <a:p>
            <a:pPr marL="344487" lvl="1" indent="0" algn="ctr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localhost:3000/</a:t>
            </a:r>
            <a:r>
              <a:rPr lang="en-US" sz="1800" dirty="0" err="1" smtClean="0">
                <a:latin typeface="Consolas" panose="020B0609020204030204" pitchFamily="49" charset="0"/>
              </a:rPr>
              <a:t>abcd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4487" lvl="1" indent="0" algn="ctr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localhost:3000/</a:t>
            </a:r>
            <a:r>
              <a:rPr lang="en-US" sz="1800" dirty="0" err="1" smtClean="0">
                <a:latin typeface="Consolas" panose="020B0609020204030204" pitchFamily="49" charset="0"/>
              </a:rPr>
              <a:t>abXYZcd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4487" lvl="1" indent="0" algn="ctr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...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 </a:t>
            </a:r>
            <a:r>
              <a:rPr lang="en-US" dirty="0"/>
              <a:t>Routing </a:t>
            </a:r>
            <a:r>
              <a:rPr lang="th-TH" dirty="0" smtClean="0"/>
              <a:t>(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app.METHOD</a:t>
            </a:r>
            <a:r>
              <a:rPr lang="en-US" sz="24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(Endpoint, Handler)</a:t>
            </a:r>
            <a:endParaRPr lang="th-TH" sz="2400" i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h-TH" dirty="0" smtClean="0"/>
              <a:t>เทียบได้กับ </a:t>
            </a:r>
            <a:r>
              <a:rPr lang="en-US" dirty="0" err="1" smtClean="0"/>
              <a:t>app.action</a:t>
            </a:r>
            <a:r>
              <a:rPr lang="en-US" dirty="0" smtClean="0"/>
              <a:t>(where, what-to-do)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HANDLER </a:t>
            </a:r>
            <a:r>
              <a:rPr lang="th-TH" dirty="0" smtClean="0"/>
              <a:t>หรือ </a:t>
            </a:r>
            <a:r>
              <a:rPr lang="en-US" b="1" dirty="0" smtClean="0">
                <a:solidFill>
                  <a:srgbClr val="0070C0"/>
                </a:solidFill>
              </a:rPr>
              <a:t>‘</a:t>
            </a:r>
            <a:r>
              <a:rPr lang="en-US" b="1" dirty="0">
                <a:solidFill>
                  <a:srgbClr val="0070C0"/>
                </a:solidFill>
              </a:rPr>
              <a:t>callback’ </a:t>
            </a:r>
            <a:endParaRPr lang="th-TH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/>
              <a:t>function </a:t>
            </a:r>
            <a:r>
              <a:rPr lang="th-TH" dirty="0" smtClean="0"/>
              <a:t>ที่กำหนดวิธีการประมวลผลการร้องขอนั้น </a:t>
            </a:r>
            <a:endParaRPr lang="en-US" dirty="0"/>
          </a:p>
          <a:p>
            <a:pPr lvl="1"/>
            <a:r>
              <a:rPr lang="th-TH" sz="2400" dirty="0" smtClean="0"/>
              <a:t>รับพารามิเตอร์เป็น </a:t>
            </a:r>
            <a:r>
              <a:rPr lang="en-US" sz="2800" dirty="0" smtClean="0"/>
              <a:t>request </a:t>
            </a:r>
            <a:r>
              <a:rPr lang="th-TH" sz="2800" dirty="0" smtClean="0"/>
              <a:t>และ</a:t>
            </a:r>
            <a:r>
              <a:rPr lang="en-US" sz="2800" dirty="0" smtClean="0"/>
              <a:t> response</a:t>
            </a:r>
            <a:endParaRPr lang="th-TH" sz="2800" dirty="0" smtClean="0"/>
          </a:p>
          <a:p>
            <a:pPr lvl="1"/>
            <a:r>
              <a:rPr lang="th-TH" dirty="0" smtClean="0"/>
              <a:t>เช่น</a:t>
            </a:r>
            <a:endParaRPr lang="th-TH" dirty="0"/>
          </a:p>
          <a:p>
            <a:pPr marL="17462" indent="0" algn="ctr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app.get</a:t>
            </a:r>
            <a:r>
              <a:rPr lang="en-US" sz="1800" dirty="0">
                <a:latin typeface="Consolas" panose="020B0609020204030204" pitchFamily="49" charset="0"/>
              </a:rPr>
              <a:t>('/', function(request, response) {</a:t>
            </a:r>
          </a:p>
          <a:p>
            <a:pPr lvl="2"/>
            <a:r>
              <a:rPr lang="th-TH" dirty="0"/>
              <a:t>ส่ง </a:t>
            </a:r>
            <a:r>
              <a:rPr lang="en-US" dirty="0"/>
              <a:t>anonymous function </a:t>
            </a:r>
            <a:r>
              <a:rPr lang="th-TH" dirty="0"/>
              <a:t>ซึ่งรับวัตถุ </a:t>
            </a:r>
            <a:r>
              <a:rPr lang="en-US" dirty="0"/>
              <a:t>request </a:t>
            </a:r>
            <a:r>
              <a:rPr lang="th-TH" dirty="0"/>
              <a:t>และ คืนค่า</a:t>
            </a:r>
            <a:r>
              <a:rPr lang="en-US" dirty="0"/>
              <a:t> </a:t>
            </a:r>
            <a:r>
              <a:rPr lang="en-US" dirty="0" smtClean="0"/>
              <a:t>response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2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Response</a:t>
            </a:r>
            <a:r>
              <a:rPr spc="-4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323850" y="1557400"/>
            <a:ext cx="8739124" cy="3024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2016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2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22131</TotalTime>
  <Words>1968</Words>
  <Application>Microsoft Office PowerPoint</Application>
  <PresentationFormat>On-screen Show (4:3)</PresentationFormat>
  <Paragraphs>351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Lecture</vt:lpstr>
      <vt:lpstr>Express Installation http://expressjs.com</vt:lpstr>
      <vt:lpstr>Express</vt:lpstr>
      <vt:lpstr>PowerPoint Presentation</vt:lpstr>
      <vt:lpstr>ตัวอย่าง Express HelloWorld: app.js</vt:lpstr>
      <vt:lpstr>Routing</vt:lpstr>
      <vt:lpstr>โครงสร้างของ Routing (1)</vt:lpstr>
      <vt:lpstr>โครงสร้างของ Routing (2)</vt:lpstr>
      <vt:lpstr>โครงสร้างของ Routing (3)</vt:lpstr>
      <vt:lpstr>Response methods</vt:lpstr>
      <vt:lpstr>4 Features หลักของ Express</vt:lpstr>
      <vt:lpstr>Routing</vt:lpstr>
      <vt:lpstr>Routing</vt:lpstr>
      <vt:lpstr>Method และ Properties</vt:lpstr>
      <vt:lpstr>Request และ Response</vt:lpstr>
      <vt:lpstr>server.js: ตัวอย่างการส่งคืน JSON</vt:lpstr>
      <vt:lpstr>แก้ไขไฟล์ package.json</vt:lpstr>
      <vt:lpstr>คำสั่ง Fetch </vt:lpstr>
      <vt:lpstr>คำสั่ง JavaScript: fetch https://developer.mozilla.org/en-US/docs/Web/API/Fetch_API/Using_Fetch</vt:lpstr>
      <vt:lpstr>ตัวอย่าง fetch</vt:lpstr>
      <vt:lpstr>ตัวอย่าง fetch เพื่อ uploading file</vt:lpstr>
      <vt:lpstr>เชื่อมต่อระหว่าง Express และ react</vt:lpstr>
      <vt:lpstr>แก้ไข package.json ใน react</vt:lpstr>
      <vt:lpstr>demo</vt:lpstr>
      <vt:lpstr>การรัน Express และ React ร่วมกัน</vt:lpstr>
      <vt:lpstr>การรัน Express และ React ร่วมกัน</vt:lpstr>
      <vt:lpstr>PowerPoint Presentation</vt:lpstr>
      <vt:lpstr>ใช้ npm concurrently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Yaowadee</dc:creator>
  <cp:lastModifiedBy>Yao</cp:lastModifiedBy>
  <cp:revision>501</cp:revision>
  <cp:lastPrinted>2000-06-05T04:52:20Z</cp:lastPrinted>
  <dcterms:created xsi:type="dcterms:W3CDTF">2010-06-14T11:32:02Z</dcterms:created>
  <dcterms:modified xsi:type="dcterms:W3CDTF">2018-03-21T18:09:38Z</dcterms:modified>
</cp:coreProperties>
</file>