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7" r:id="rId1"/>
  </p:sldMasterIdLst>
  <p:notesMasterIdLst>
    <p:notesMasterId r:id="rId36"/>
  </p:notesMasterIdLst>
  <p:handoutMasterIdLst>
    <p:handoutMasterId r:id="rId37"/>
  </p:handoutMasterIdLst>
  <p:sldIdLst>
    <p:sldId id="431" r:id="rId2"/>
    <p:sldId id="432" r:id="rId3"/>
    <p:sldId id="433" r:id="rId4"/>
    <p:sldId id="434" r:id="rId5"/>
    <p:sldId id="435" r:id="rId6"/>
    <p:sldId id="436" r:id="rId7"/>
    <p:sldId id="441" r:id="rId8"/>
    <p:sldId id="442" r:id="rId9"/>
    <p:sldId id="443" r:id="rId10"/>
    <p:sldId id="444" r:id="rId11"/>
    <p:sldId id="437" r:id="rId12"/>
    <p:sldId id="438" r:id="rId13"/>
    <p:sldId id="439" r:id="rId14"/>
    <p:sldId id="447" r:id="rId15"/>
    <p:sldId id="440" r:id="rId16"/>
    <p:sldId id="445" r:id="rId17"/>
    <p:sldId id="448" r:id="rId18"/>
    <p:sldId id="449" r:id="rId19"/>
    <p:sldId id="461" r:id="rId20"/>
    <p:sldId id="450" r:id="rId21"/>
    <p:sldId id="459" r:id="rId22"/>
    <p:sldId id="451" r:id="rId23"/>
    <p:sldId id="453" r:id="rId24"/>
    <p:sldId id="452" r:id="rId25"/>
    <p:sldId id="458" r:id="rId26"/>
    <p:sldId id="446" r:id="rId27"/>
    <p:sldId id="457" r:id="rId28"/>
    <p:sldId id="454" r:id="rId29"/>
    <p:sldId id="455" r:id="rId30"/>
    <p:sldId id="456" r:id="rId31"/>
    <p:sldId id="462" r:id="rId32"/>
    <p:sldId id="463" r:id="rId33"/>
    <p:sldId id="464" r:id="rId34"/>
    <p:sldId id="460" r:id="rId35"/>
  </p:sldIdLst>
  <p:sldSz cx="9144000" cy="6858000" type="screen4x3"/>
  <p:notesSz cx="6797675" cy="9874250"/>
  <p:defaultTextStyle>
    <a:defPPr>
      <a:defRPr lang="th-TH"/>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Yaowadee" initials="YT" lastIdx="0"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8000"/>
    <a:srgbClr val="0000CC"/>
    <a:srgbClr val="FF0000"/>
    <a:srgbClr val="FFFFCC"/>
    <a:srgbClr val="99FFCC"/>
    <a:srgbClr val="CCFFCC"/>
    <a:srgbClr val="FF6600"/>
    <a:srgbClr val="800000"/>
    <a:srgbClr val="FF3300"/>
    <a:srgbClr val="CCE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61" autoAdjust="0"/>
    <p:restoredTop sz="96735" autoAdjust="0"/>
  </p:normalViewPr>
  <p:slideViewPr>
    <p:cSldViewPr>
      <p:cViewPr varScale="1">
        <p:scale>
          <a:sx n="82" d="100"/>
          <a:sy n="82" d="100"/>
        </p:scale>
        <p:origin x="-1406" y="-82"/>
      </p:cViewPr>
      <p:guideLst>
        <p:guide orient="horz" pos="2160"/>
        <p:guide pos="2880"/>
      </p:guideLst>
    </p:cSldViewPr>
  </p:slideViewPr>
  <p:outlineViewPr>
    <p:cViewPr>
      <p:scale>
        <a:sx n="33" d="100"/>
        <a:sy n="33" d="100"/>
      </p:scale>
      <p:origin x="0" y="0"/>
    </p:cViewPr>
  </p:outlineViewPr>
  <p:notesTextViewPr>
    <p:cViewPr>
      <p:scale>
        <a:sx n="125" d="100"/>
        <a:sy n="125" d="100"/>
      </p:scale>
      <p:origin x="0" y="0"/>
    </p:cViewPr>
  </p:notesTextViewPr>
  <p:sorterViewPr>
    <p:cViewPr>
      <p:scale>
        <a:sx n="66" d="100"/>
        <a:sy n="66" d="100"/>
      </p:scale>
      <p:origin x="0" y="571"/>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1074" name="Rectangle 2"/>
          <p:cNvSpPr>
            <a:spLocks noGrp="1" noChangeArrowheads="1"/>
          </p:cNvSpPr>
          <p:nvPr>
            <p:ph type="hdr" sz="quarter"/>
          </p:nvPr>
        </p:nvSpPr>
        <p:spPr bwMode="auto">
          <a:xfrm>
            <a:off x="0" y="0"/>
            <a:ext cx="2922588" cy="514350"/>
          </a:xfrm>
          <a:prstGeom prst="rect">
            <a:avLst/>
          </a:prstGeom>
          <a:noFill/>
          <a:ln w="9525">
            <a:noFill/>
            <a:miter lim="800000"/>
            <a:headEnd/>
            <a:tailEnd/>
          </a:ln>
          <a:effectLst/>
        </p:spPr>
        <p:txBody>
          <a:bodyPr vert="horz" wrap="square" lIns="88051" tIns="44025" rIns="88051" bIns="44025" numCol="1" anchor="t" anchorCtr="0" compatLnSpc="1">
            <a:prstTxWarp prst="textNoShape">
              <a:avLst/>
            </a:prstTxWarp>
          </a:bodyPr>
          <a:lstStyle>
            <a:lvl1pPr defTabSz="881063" eaLnBrk="0" hangingPunct="0">
              <a:defRPr sz="1300">
                <a:latin typeface="Angsana New" pitchFamily="18" charset="-34"/>
                <a:cs typeface="Angsana New" pitchFamily="18" charset="-34"/>
              </a:defRPr>
            </a:lvl1pPr>
          </a:lstStyle>
          <a:p>
            <a:endParaRPr lang="th-TH"/>
          </a:p>
        </p:txBody>
      </p:sp>
      <p:sp>
        <p:nvSpPr>
          <p:cNvPr id="131075" name="Rectangle 3"/>
          <p:cNvSpPr>
            <a:spLocks noGrp="1" noChangeArrowheads="1"/>
          </p:cNvSpPr>
          <p:nvPr>
            <p:ph type="dt" sz="quarter" idx="1"/>
          </p:nvPr>
        </p:nvSpPr>
        <p:spPr bwMode="auto">
          <a:xfrm>
            <a:off x="3875088" y="0"/>
            <a:ext cx="2922587" cy="514350"/>
          </a:xfrm>
          <a:prstGeom prst="rect">
            <a:avLst/>
          </a:prstGeom>
          <a:noFill/>
          <a:ln w="9525">
            <a:noFill/>
            <a:miter lim="800000"/>
            <a:headEnd/>
            <a:tailEnd/>
          </a:ln>
          <a:effectLst/>
        </p:spPr>
        <p:txBody>
          <a:bodyPr vert="horz" wrap="square" lIns="88051" tIns="44025" rIns="88051" bIns="44025" numCol="1" anchor="t" anchorCtr="0" compatLnSpc="1">
            <a:prstTxWarp prst="textNoShape">
              <a:avLst/>
            </a:prstTxWarp>
          </a:bodyPr>
          <a:lstStyle>
            <a:lvl1pPr algn="r" defTabSz="881063" eaLnBrk="0" hangingPunct="0">
              <a:defRPr sz="1300">
                <a:latin typeface="Angsana New" pitchFamily="18" charset="-34"/>
                <a:cs typeface="Angsana New" pitchFamily="18" charset="-34"/>
              </a:defRPr>
            </a:lvl1pPr>
          </a:lstStyle>
          <a:p>
            <a:endParaRPr lang="th-TH"/>
          </a:p>
        </p:txBody>
      </p:sp>
      <p:sp>
        <p:nvSpPr>
          <p:cNvPr id="131076" name="Rectangle 4"/>
          <p:cNvSpPr>
            <a:spLocks noGrp="1" noChangeArrowheads="1"/>
          </p:cNvSpPr>
          <p:nvPr>
            <p:ph type="ftr" sz="quarter" idx="2"/>
          </p:nvPr>
        </p:nvSpPr>
        <p:spPr bwMode="auto">
          <a:xfrm>
            <a:off x="0" y="9347200"/>
            <a:ext cx="2922588" cy="514350"/>
          </a:xfrm>
          <a:prstGeom prst="rect">
            <a:avLst/>
          </a:prstGeom>
          <a:noFill/>
          <a:ln w="9525">
            <a:noFill/>
            <a:miter lim="800000"/>
            <a:headEnd/>
            <a:tailEnd/>
          </a:ln>
          <a:effectLst/>
        </p:spPr>
        <p:txBody>
          <a:bodyPr vert="horz" wrap="square" lIns="88051" tIns="44025" rIns="88051" bIns="44025" numCol="1" anchor="b" anchorCtr="0" compatLnSpc="1">
            <a:prstTxWarp prst="textNoShape">
              <a:avLst/>
            </a:prstTxWarp>
          </a:bodyPr>
          <a:lstStyle>
            <a:lvl1pPr defTabSz="881063" eaLnBrk="0" hangingPunct="0">
              <a:defRPr sz="1300">
                <a:latin typeface="Angsana New" pitchFamily="18" charset="-34"/>
                <a:cs typeface="Angsana New" pitchFamily="18" charset="-34"/>
              </a:defRPr>
            </a:lvl1pPr>
          </a:lstStyle>
          <a:p>
            <a:endParaRPr lang="th-TH"/>
          </a:p>
        </p:txBody>
      </p:sp>
      <p:sp>
        <p:nvSpPr>
          <p:cNvPr id="131077" name="Rectangle 5"/>
          <p:cNvSpPr>
            <a:spLocks noGrp="1" noChangeArrowheads="1"/>
          </p:cNvSpPr>
          <p:nvPr>
            <p:ph type="sldNum" sz="quarter" idx="3"/>
          </p:nvPr>
        </p:nvSpPr>
        <p:spPr bwMode="auto">
          <a:xfrm>
            <a:off x="3875088" y="9347200"/>
            <a:ext cx="2922587" cy="514350"/>
          </a:xfrm>
          <a:prstGeom prst="rect">
            <a:avLst/>
          </a:prstGeom>
          <a:noFill/>
          <a:ln w="9525">
            <a:noFill/>
            <a:miter lim="800000"/>
            <a:headEnd/>
            <a:tailEnd/>
          </a:ln>
          <a:effectLst/>
        </p:spPr>
        <p:txBody>
          <a:bodyPr vert="horz" wrap="square" lIns="88051" tIns="44025" rIns="88051" bIns="44025" numCol="1" anchor="b" anchorCtr="0" compatLnSpc="1">
            <a:prstTxWarp prst="textNoShape">
              <a:avLst/>
            </a:prstTxWarp>
          </a:bodyPr>
          <a:lstStyle>
            <a:lvl1pPr algn="r" defTabSz="881063" eaLnBrk="0" hangingPunct="0">
              <a:defRPr sz="1300">
                <a:latin typeface="Angsana New" pitchFamily="18" charset="-34"/>
                <a:cs typeface="Angsana New" pitchFamily="18" charset="-34"/>
              </a:defRPr>
            </a:lvl1pPr>
          </a:lstStyle>
          <a:p>
            <a:fld id="{C055A465-ED95-404B-B251-B6BFAA03D712}" type="slidenum">
              <a:rPr lang="en-US"/>
              <a:pPr/>
              <a:t>‹#›</a:t>
            </a:fld>
            <a:endParaRPr lang="th-TH"/>
          </a:p>
        </p:txBody>
      </p:sp>
    </p:spTree>
    <p:extLst>
      <p:ext uri="{BB962C8B-B14F-4D97-AF65-F5344CB8AC3E}">
        <p14:creationId xmlns:p14="http://schemas.microsoft.com/office/powerpoint/2010/main" val="3015938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bwMode="auto">
          <a:xfrm>
            <a:off x="0" y="0"/>
            <a:ext cx="2944813" cy="495300"/>
          </a:xfrm>
          <a:prstGeom prst="rect">
            <a:avLst/>
          </a:prstGeom>
          <a:noFill/>
          <a:ln w="9525">
            <a:noFill/>
            <a:miter lim="800000"/>
            <a:headEnd/>
            <a:tailEnd/>
          </a:ln>
          <a:effectLst/>
        </p:spPr>
        <p:txBody>
          <a:bodyPr vert="horz" wrap="square" lIns="95243" tIns="47623" rIns="95243" bIns="47623" numCol="1" anchor="b" anchorCtr="0" compatLnSpc="1">
            <a:prstTxWarp prst="textNoShape">
              <a:avLst/>
            </a:prstTxWarp>
          </a:bodyPr>
          <a:lstStyle>
            <a:lvl1pPr defTabSz="952500" eaLnBrk="0" hangingPunct="0">
              <a:defRPr>
                <a:latin typeface="Angsana New" pitchFamily="18" charset="-34"/>
                <a:cs typeface="Angsana New" pitchFamily="18" charset="-34"/>
              </a:defRPr>
            </a:lvl1pPr>
          </a:lstStyle>
          <a:p>
            <a:endParaRPr lang="en-US"/>
          </a:p>
        </p:txBody>
      </p:sp>
      <p:sp>
        <p:nvSpPr>
          <p:cNvPr id="34819" name="Rectangle 3"/>
          <p:cNvSpPr>
            <a:spLocks noGrp="1" noChangeArrowheads="1"/>
          </p:cNvSpPr>
          <p:nvPr>
            <p:ph type="dt" idx="1"/>
          </p:nvPr>
        </p:nvSpPr>
        <p:spPr bwMode="auto">
          <a:xfrm>
            <a:off x="3852863" y="0"/>
            <a:ext cx="2944812" cy="495300"/>
          </a:xfrm>
          <a:prstGeom prst="rect">
            <a:avLst/>
          </a:prstGeom>
          <a:noFill/>
          <a:ln w="9525">
            <a:noFill/>
            <a:miter lim="800000"/>
            <a:headEnd/>
            <a:tailEnd/>
          </a:ln>
          <a:effectLst/>
        </p:spPr>
        <p:txBody>
          <a:bodyPr vert="horz" wrap="square" lIns="95243" tIns="47623" rIns="95243" bIns="47623" numCol="1" anchor="b" anchorCtr="0" compatLnSpc="1">
            <a:prstTxWarp prst="textNoShape">
              <a:avLst/>
            </a:prstTxWarp>
          </a:bodyPr>
          <a:lstStyle>
            <a:lvl1pPr algn="r" defTabSz="952500" eaLnBrk="0" hangingPunct="0">
              <a:defRPr>
                <a:latin typeface="Angsana New" pitchFamily="18" charset="-34"/>
                <a:cs typeface="Angsana New" pitchFamily="18" charset="-34"/>
              </a:defRPr>
            </a:lvl1pPr>
          </a:lstStyle>
          <a:p>
            <a:endParaRPr lang="en-US"/>
          </a:p>
        </p:txBody>
      </p:sp>
      <p:sp>
        <p:nvSpPr>
          <p:cNvPr id="34820" name="Rectangle 4"/>
          <p:cNvSpPr>
            <a:spLocks noGrp="1" noRot="1" noChangeAspect="1" noChangeArrowheads="1" noTextEdit="1"/>
          </p:cNvSpPr>
          <p:nvPr>
            <p:ph type="sldImg" idx="2"/>
          </p:nvPr>
        </p:nvSpPr>
        <p:spPr bwMode="auto">
          <a:xfrm>
            <a:off x="930275" y="739775"/>
            <a:ext cx="4938713" cy="3703638"/>
          </a:xfrm>
          <a:prstGeom prst="rect">
            <a:avLst/>
          </a:prstGeom>
          <a:noFill/>
          <a:ln w="9525">
            <a:solidFill>
              <a:srgbClr val="000000"/>
            </a:solidFill>
            <a:miter lim="800000"/>
            <a:headEnd/>
            <a:tailEnd/>
          </a:ln>
          <a:effectLst/>
        </p:spPr>
      </p:sp>
      <p:sp>
        <p:nvSpPr>
          <p:cNvPr id="34821" name="Rectangle 5"/>
          <p:cNvSpPr>
            <a:spLocks noGrp="1" noChangeArrowheads="1"/>
          </p:cNvSpPr>
          <p:nvPr>
            <p:ph type="body" sz="quarter" idx="3"/>
          </p:nvPr>
        </p:nvSpPr>
        <p:spPr bwMode="auto">
          <a:xfrm>
            <a:off x="906463" y="4689475"/>
            <a:ext cx="4984750" cy="4445000"/>
          </a:xfrm>
          <a:prstGeom prst="rect">
            <a:avLst/>
          </a:prstGeom>
          <a:noFill/>
          <a:ln w="9525">
            <a:noFill/>
            <a:miter lim="800000"/>
            <a:headEnd/>
            <a:tailEnd/>
          </a:ln>
          <a:effectLst/>
        </p:spPr>
        <p:txBody>
          <a:bodyPr vert="horz" wrap="square" lIns="95243" tIns="47623" rIns="95243" bIns="47623" numCol="1" anchor="b" anchorCtr="0" compatLnSpc="1">
            <a:prstTxWarp prst="textNoShape">
              <a:avLst/>
            </a:prstTxWarp>
          </a:bodyPr>
          <a:lstStyle/>
          <a:p>
            <a:pPr lvl="0"/>
            <a:r>
              <a:rPr lang="en-US" smtClean="0"/>
              <a:t>Click to edit Master text styles</a:t>
            </a:r>
          </a:p>
          <a:p>
            <a:pPr lvl="0"/>
            <a:r>
              <a:rPr lang="en-US" smtClean="0"/>
              <a:t>Second level</a:t>
            </a:r>
          </a:p>
          <a:p>
            <a:pPr lvl="0"/>
            <a:r>
              <a:rPr lang="en-US" smtClean="0"/>
              <a:t>Third level</a:t>
            </a:r>
          </a:p>
          <a:p>
            <a:pPr lvl="0"/>
            <a:r>
              <a:rPr lang="en-US" smtClean="0"/>
              <a:t>Fourth level</a:t>
            </a:r>
          </a:p>
          <a:p>
            <a:pPr lvl="0"/>
            <a:r>
              <a:rPr lang="en-US" smtClean="0"/>
              <a:t>Fifth level</a:t>
            </a:r>
          </a:p>
        </p:txBody>
      </p:sp>
      <p:sp>
        <p:nvSpPr>
          <p:cNvPr id="34822" name="Rectangle 6"/>
          <p:cNvSpPr>
            <a:spLocks noGrp="1" noChangeArrowheads="1"/>
          </p:cNvSpPr>
          <p:nvPr>
            <p:ph type="ftr" sz="quarter" idx="4"/>
          </p:nvPr>
        </p:nvSpPr>
        <p:spPr bwMode="auto">
          <a:xfrm>
            <a:off x="0" y="9378950"/>
            <a:ext cx="2944813" cy="495300"/>
          </a:xfrm>
          <a:prstGeom prst="rect">
            <a:avLst/>
          </a:prstGeom>
          <a:noFill/>
          <a:ln w="9525">
            <a:noFill/>
            <a:miter lim="800000"/>
            <a:headEnd/>
            <a:tailEnd/>
          </a:ln>
          <a:effectLst/>
        </p:spPr>
        <p:txBody>
          <a:bodyPr vert="horz" wrap="square" lIns="95243" tIns="47623" rIns="95243" bIns="47623" numCol="1" anchor="b" anchorCtr="0" compatLnSpc="1">
            <a:prstTxWarp prst="textNoShape">
              <a:avLst/>
            </a:prstTxWarp>
          </a:bodyPr>
          <a:lstStyle>
            <a:lvl1pPr defTabSz="952500" eaLnBrk="0" hangingPunct="0">
              <a:defRPr>
                <a:latin typeface="Angsana New" pitchFamily="18" charset="-34"/>
                <a:cs typeface="Angsana New" pitchFamily="18" charset="-34"/>
              </a:defRPr>
            </a:lvl1pPr>
          </a:lstStyle>
          <a:p>
            <a:endParaRPr lang="en-US"/>
          </a:p>
        </p:txBody>
      </p:sp>
      <p:sp>
        <p:nvSpPr>
          <p:cNvPr id="34823" name="Rectangle 7"/>
          <p:cNvSpPr>
            <a:spLocks noGrp="1" noChangeArrowheads="1"/>
          </p:cNvSpPr>
          <p:nvPr>
            <p:ph type="sldNum" sz="quarter" idx="5"/>
          </p:nvPr>
        </p:nvSpPr>
        <p:spPr bwMode="auto">
          <a:xfrm>
            <a:off x="3852863" y="9378950"/>
            <a:ext cx="2944812" cy="495300"/>
          </a:xfrm>
          <a:prstGeom prst="rect">
            <a:avLst/>
          </a:prstGeom>
          <a:noFill/>
          <a:ln w="9525">
            <a:noFill/>
            <a:miter lim="800000"/>
            <a:headEnd/>
            <a:tailEnd/>
          </a:ln>
          <a:effectLst/>
        </p:spPr>
        <p:txBody>
          <a:bodyPr vert="horz" wrap="square" lIns="95243" tIns="47623" rIns="95243" bIns="47623" numCol="1" anchor="b" anchorCtr="0" compatLnSpc="1">
            <a:prstTxWarp prst="textNoShape">
              <a:avLst/>
            </a:prstTxWarp>
          </a:bodyPr>
          <a:lstStyle>
            <a:lvl1pPr algn="r" defTabSz="952500" eaLnBrk="0" hangingPunct="0">
              <a:defRPr>
                <a:latin typeface="Angsana New" pitchFamily="18" charset="-34"/>
                <a:cs typeface="Angsana New" pitchFamily="18" charset="-34"/>
              </a:defRPr>
            </a:lvl1pPr>
          </a:lstStyle>
          <a:p>
            <a:fld id="{2883A512-31E0-4C96-A663-0022934B4BF6}" type="slidenum">
              <a:rPr lang="en-US"/>
              <a:pPr/>
              <a:t>‹#›</a:t>
            </a:fld>
            <a:endParaRPr lang="en-US"/>
          </a:p>
        </p:txBody>
      </p:sp>
    </p:spTree>
    <p:extLst>
      <p:ext uri="{BB962C8B-B14F-4D97-AF65-F5344CB8AC3E}">
        <p14:creationId xmlns:p14="http://schemas.microsoft.com/office/powerpoint/2010/main" val="415954914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ngsana New" pitchFamily="18" charset="-34"/>
        <a:ea typeface="+mn-ea"/>
        <a:cs typeface="Angsana New" pitchFamily="18" charset="-34"/>
      </a:defRPr>
    </a:lvl1pPr>
    <a:lvl2pPr marL="457200" algn="l" rtl="0" eaLnBrk="0" fontAlgn="base" hangingPunct="0">
      <a:spcBef>
        <a:spcPct val="30000"/>
      </a:spcBef>
      <a:spcAft>
        <a:spcPct val="0"/>
      </a:spcAft>
      <a:defRPr kumimoji="1" sz="1200" kern="1200">
        <a:solidFill>
          <a:schemeClr val="tx1"/>
        </a:solidFill>
        <a:latin typeface="Angsana New" pitchFamily="18" charset="-34"/>
        <a:ea typeface="+mn-ea"/>
        <a:cs typeface="Angsana New" pitchFamily="18" charset="-34"/>
      </a:defRPr>
    </a:lvl2pPr>
    <a:lvl3pPr marL="914400" algn="l" rtl="0" eaLnBrk="0" fontAlgn="base" hangingPunct="0">
      <a:spcBef>
        <a:spcPct val="30000"/>
      </a:spcBef>
      <a:spcAft>
        <a:spcPct val="0"/>
      </a:spcAft>
      <a:defRPr kumimoji="1" sz="1200" kern="1200">
        <a:solidFill>
          <a:schemeClr val="tx1"/>
        </a:solidFill>
        <a:latin typeface="Angsana New" pitchFamily="18" charset="-34"/>
        <a:ea typeface="+mn-ea"/>
        <a:cs typeface="Angsana New" pitchFamily="18" charset="-34"/>
      </a:defRPr>
    </a:lvl3pPr>
    <a:lvl4pPr marL="1371600" algn="l" rtl="0" eaLnBrk="0" fontAlgn="base" hangingPunct="0">
      <a:spcBef>
        <a:spcPct val="30000"/>
      </a:spcBef>
      <a:spcAft>
        <a:spcPct val="0"/>
      </a:spcAft>
      <a:defRPr kumimoji="1" sz="1200" kern="1200">
        <a:solidFill>
          <a:schemeClr val="tx1"/>
        </a:solidFill>
        <a:latin typeface="Angsana New" pitchFamily="18" charset="-34"/>
        <a:ea typeface="+mn-ea"/>
        <a:cs typeface="Angsana New" pitchFamily="18" charset="-34"/>
      </a:defRPr>
    </a:lvl4pPr>
    <a:lvl5pPr marL="1828800" algn="l" rtl="0" eaLnBrk="0" fontAlgn="base" hangingPunct="0">
      <a:spcBef>
        <a:spcPct val="30000"/>
      </a:spcBef>
      <a:spcAft>
        <a:spcPct val="0"/>
      </a:spcAft>
      <a:defRPr kumimoji="1" sz="1200" kern="1200">
        <a:solidFill>
          <a:schemeClr val="tx1"/>
        </a:solidFill>
        <a:latin typeface="Angsana New" pitchFamily="18" charset="-34"/>
        <a:ea typeface="+mn-ea"/>
        <a:cs typeface="Angsana New" pitchFamily="18" charset="-34"/>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helpful because as</a:t>
            </a:r>
            <a:r>
              <a:rPr lang="en-US" baseline="0" dirty="0" smtClean="0"/>
              <a:t> much as 95% of enterprise information is unstructured, and doesn’t fit neatly into tidy rows and columns. NoSQL and Hadoop allow for dynamic schema.</a:t>
            </a:r>
            <a:endParaRPr lang="en-US" dirty="0"/>
          </a:p>
        </p:txBody>
      </p:sp>
      <p:sp>
        <p:nvSpPr>
          <p:cNvPr id="4" name="Slide Number Placeholder 3"/>
          <p:cNvSpPr>
            <a:spLocks noGrp="1"/>
          </p:cNvSpPr>
          <p:nvPr>
            <p:ph type="sldNum" sz="quarter" idx="10"/>
          </p:nvPr>
        </p:nvSpPr>
        <p:spPr/>
        <p:txBody>
          <a:bodyPr/>
          <a:lstStyle/>
          <a:p>
            <a:fld id="{EBB0C9B5-07CC-6149-8DA6-C739CED6656D}" type="slidenum">
              <a:rPr lang="en-US" smtClean="0"/>
              <a:pPr/>
              <a:t>5</a:t>
            </a:fld>
            <a:endParaRPr lang="en-US"/>
          </a:p>
        </p:txBody>
      </p:sp>
    </p:spTree>
    <p:extLst>
      <p:ext uri="{BB962C8B-B14F-4D97-AF65-F5344CB8AC3E}">
        <p14:creationId xmlns:p14="http://schemas.microsoft.com/office/powerpoint/2010/main" val="26221860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2253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dirty="0">
                <a:latin typeface="Calibri" charset="0"/>
              </a:rPr>
              <a:t>Here we have greatly reduced the relational data model for this application to two tables. In reality no database has two tables. It is much more common to have hundreds or thousands of tables. And as a developer where do you begin when you have a complex data model?? If you’re building an app you’re really thinking about just a hand full of common things, like products, and these can be represented in a document much more easily that a complex relational model where the data is broken up in a way that doesn’t really reflect the way you think about the data or write an application.</a:t>
            </a:r>
          </a:p>
        </p:txBody>
      </p:sp>
      <p:sp>
        <p:nvSpPr>
          <p:cNvPr id="4" name="Slide Number Placeholder 3"/>
          <p:cNvSpPr>
            <a:spLocks noGrp="1"/>
          </p:cNvSpPr>
          <p:nvPr>
            <p:ph type="sldNum" sz="quarter" idx="5"/>
          </p:nvPr>
        </p:nvSpPr>
        <p:spPr/>
        <p:txBody>
          <a:bodyPr/>
          <a:lstStyle/>
          <a:p>
            <a:pPr>
              <a:defRPr/>
            </a:pPr>
            <a:fld id="{A8111276-7490-A247-AF80-4CDB298D0FC6}" type="slidenum">
              <a:rPr lang="en-US" smtClean="0"/>
              <a:pPr>
                <a:defRPr/>
              </a:pPr>
              <a:t>6</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Installation:</a:t>
            </a:r>
            <a:r>
              <a:rPr lang="en-US" baseline="0" dirty="0" smtClean="0"/>
              <a:t> </a:t>
            </a:r>
            <a:r>
              <a:rPr lang="en-US" dirty="0" smtClean="0"/>
              <a:t>https://docs.mongodb.com/manual/tutorial/install-mongodb-on-windows/#install-mongodb-community-edition</a:t>
            </a:r>
            <a:endParaRPr lang="en-US" dirty="0"/>
          </a:p>
        </p:txBody>
      </p:sp>
      <p:sp>
        <p:nvSpPr>
          <p:cNvPr id="4" name="Slide Number Placeholder 3"/>
          <p:cNvSpPr>
            <a:spLocks noGrp="1"/>
          </p:cNvSpPr>
          <p:nvPr>
            <p:ph type="sldNum" sz="quarter" idx="10"/>
          </p:nvPr>
        </p:nvSpPr>
        <p:spPr/>
        <p:txBody>
          <a:bodyPr/>
          <a:lstStyle/>
          <a:p>
            <a:fld id="{2883A512-31E0-4C96-A663-0022934B4BF6}" type="slidenum">
              <a:rPr lang="en-US" smtClean="0"/>
              <a:pPr/>
              <a:t>8</a:t>
            </a:fld>
            <a:endParaRPr lang="en-US"/>
          </a:p>
        </p:txBody>
      </p:sp>
    </p:spTree>
    <p:extLst>
      <p:ext uri="{BB962C8B-B14F-4D97-AF65-F5344CB8AC3E}">
        <p14:creationId xmlns:p14="http://schemas.microsoft.com/office/powerpoint/2010/main" val="42888556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83A512-31E0-4C96-A663-0022934B4BF6}" type="slidenum">
              <a:rPr lang="en-US" smtClean="0"/>
              <a:pPr/>
              <a:t>9</a:t>
            </a:fld>
            <a:endParaRPr lang="en-US"/>
          </a:p>
        </p:txBody>
      </p:sp>
    </p:spTree>
    <p:extLst>
      <p:ext uri="{BB962C8B-B14F-4D97-AF65-F5344CB8AC3E}">
        <p14:creationId xmlns:p14="http://schemas.microsoft.com/office/powerpoint/2010/main" val="13992130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h-TH" dirty="0" smtClean="0"/>
              <a:t>ให้สิทธิกับ</a:t>
            </a:r>
            <a:r>
              <a:rPr lang="th-TH" baseline="0" dirty="0" smtClean="0"/>
              <a:t> </a:t>
            </a:r>
            <a:r>
              <a:rPr lang="en-US" baseline="0" dirty="0" smtClean="0"/>
              <a:t>root </a:t>
            </a:r>
            <a:r>
              <a:rPr lang="th-TH" baseline="0" dirty="0" smtClean="0"/>
              <a:t>กับ </a:t>
            </a:r>
            <a:r>
              <a:rPr lang="en-US" baseline="0" dirty="0" smtClean="0"/>
              <a:t>admin </a:t>
            </a:r>
            <a:r>
              <a:rPr lang="th-TH" baseline="0" dirty="0" smtClean="0"/>
              <a:t>(กรณีที่ </a:t>
            </a:r>
            <a:r>
              <a:rPr lang="en-US" baseline="0" dirty="0" smtClean="0"/>
              <a:t>DB </a:t>
            </a:r>
            <a:r>
              <a:rPr lang="th-TH" baseline="0" dirty="0" smtClean="0"/>
              <a:t>สร้างมาก่อนแล้ว)</a:t>
            </a:r>
            <a:endParaRPr lang="th-TH" dirty="0" smtClean="0"/>
          </a:p>
          <a:p>
            <a:r>
              <a:rPr lang="en-US" dirty="0" smtClean="0"/>
              <a:t>use </a:t>
            </a:r>
            <a:r>
              <a:rPr lang="en-US" dirty="0" err="1" smtClean="0"/>
              <a:t>myDb</a:t>
            </a:r>
            <a:endParaRPr lang="en-US" dirty="0" smtClean="0"/>
          </a:p>
          <a:p>
            <a:r>
              <a:rPr lang="en-US" dirty="0" err="1" smtClean="0">
                <a:effectLst/>
              </a:rPr>
              <a:t>db.createUser</a:t>
            </a:r>
            <a:r>
              <a:rPr lang="en-US" dirty="0" smtClean="0">
                <a:effectLst/>
              </a:rPr>
              <a:t>(</a:t>
            </a:r>
            <a:r>
              <a:rPr lang="en-US" dirty="0" smtClean="0"/>
              <a:t> </a:t>
            </a:r>
            <a:r>
              <a:rPr lang="en-US" dirty="0" smtClean="0">
                <a:effectLst/>
              </a:rPr>
              <a:t>{</a:t>
            </a:r>
            <a:r>
              <a:rPr lang="en-US" dirty="0" smtClean="0"/>
              <a:t> </a:t>
            </a:r>
            <a:r>
              <a:rPr lang="en-US" dirty="0" smtClean="0">
                <a:effectLst/>
              </a:rPr>
              <a:t>user</a:t>
            </a:r>
            <a:r>
              <a:rPr kumimoji="1" lang="en-US" sz="1200" kern="1200" dirty="0" smtClean="0">
                <a:solidFill>
                  <a:schemeClr val="tx1"/>
                </a:solidFill>
                <a:effectLst/>
                <a:latin typeface="Angsana New" pitchFamily="18" charset="-34"/>
                <a:ea typeface="+mn-ea"/>
                <a:cs typeface="Angsana New" pitchFamily="18" charset="-34"/>
              </a:rPr>
              <a:t>:</a:t>
            </a:r>
            <a:r>
              <a:rPr lang="en-US" dirty="0" smtClean="0"/>
              <a:t> </a:t>
            </a:r>
            <a:r>
              <a:rPr kumimoji="1" lang="en-US" sz="1200" kern="1200" dirty="0" smtClean="0">
                <a:solidFill>
                  <a:schemeClr val="tx1"/>
                </a:solidFill>
                <a:effectLst/>
                <a:latin typeface="Angsana New" pitchFamily="18" charset="-34"/>
                <a:ea typeface="+mn-ea"/>
                <a:cs typeface="Angsana New" pitchFamily="18" charset="-34"/>
              </a:rPr>
              <a:t>"</a:t>
            </a:r>
            <a:r>
              <a:rPr kumimoji="1" lang="en-US" sz="1200" kern="1200" dirty="0" err="1" smtClean="0">
                <a:solidFill>
                  <a:schemeClr val="tx1"/>
                </a:solidFill>
                <a:effectLst/>
                <a:latin typeface="Angsana New" pitchFamily="18" charset="-34"/>
                <a:ea typeface="+mn-ea"/>
                <a:cs typeface="Angsana New" pitchFamily="18" charset="-34"/>
              </a:rPr>
              <a:t>myUserAdmin</a:t>
            </a:r>
            <a:r>
              <a:rPr kumimoji="1" lang="en-US" sz="1200" kern="1200" dirty="0" smtClean="0">
                <a:solidFill>
                  <a:schemeClr val="tx1"/>
                </a:solidFill>
                <a:effectLst/>
                <a:latin typeface="Angsana New" pitchFamily="18" charset="-34"/>
                <a:ea typeface="+mn-ea"/>
                <a:cs typeface="Angsana New" pitchFamily="18" charset="-34"/>
              </a:rPr>
              <a:t>"</a:t>
            </a:r>
            <a:r>
              <a:rPr lang="en-US" dirty="0" smtClean="0">
                <a:effectLst/>
              </a:rPr>
              <a:t>,</a:t>
            </a:r>
            <a:r>
              <a:rPr lang="en-US" dirty="0" smtClean="0"/>
              <a:t> </a:t>
            </a:r>
            <a:r>
              <a:rPr lang="en-US" dirty="0" err="1" smtClean="0">
                <a:effectLst/>
              </a:rPr>
              <a:t>pwd</a:t>
            </a:r>
            <a:r>
              <a:rPr kumimoji="1" lang="en-US" sz="1200" kern="1200" dirty="0" smtClean="0">
                <a:solidFill>
                  <a:schemeClr val="tx1"/>
                </a:solidFill>
                <a:effectLst/>
                <a:latin typeface="Angsana New" pitchFamily="18" charset="-34"/>
                <a:ea typeface="+mn-ea"/>
                <a:cs typeface="Angsana New" pitchFamily="18" charset="-34"/>
              </a:rPr>
              <a:t>:</a:t>
            </a:r>
            <a:r>
              <a:rPr lang="en-US" dirty="0" smtClean="0"/>
              <a:t> </a:t>
            </a:r>
            <a:r>
              <a:rPr kumimoji="1" lang="en-US" sz="1200" kern="1200" dirty="0" smtClean="0">
                <a:solidFill>
                  <a:schemeClr val="tx1"/>
                </a:solidFill>
                <a:effectLst/>
                <a:latin typeface="Angsana New" pitchFamily="18" charset="-34"/>
                <a:ea typeface="+mn-ea"/>
                <a:cs typeface="Angsana New" pitchFamily="18" charset="-34"/>
              </a:rPr>
              <a:t>"abc123"</a:t>
            </a:r>
            <a:r>
              <a:rPr lang="en-US" dirty="0" smtClean="0">
                <a:effectLst/>
              </a:rPr>
              <a:t>,</a:t>
            </a:r>
            <a:r>
              <a:rPr lang="en-US" dirty="0" smtClean="0"/>
              <a:t> </a:t>
            </a:r>
            <a:r>
              <a:rPr lang="en-US" dirty="0" smtClean="0">
                <a:effectLst/>
              </a:rPr>
              <a:t>roles</a:t>
            </a:r>
            <a:r>
              <a:rPr kumimoji="1" lang="en-US" sz="1200" kern="1200" dirty="0" smtClean="0">
                <a:solidFill>
                  <a:schemeClr val="tx1"/>
                </a:solidFill>
                <a:effectLst/>
                <a:latin typeface="Angsana New" pitchFamily="18" charset="-34"/>
                <a:ea typeface="+mn-ea"/>
                <a:cs typeface="Angsana New" pitchFamily="18" charset="-34"/>
              </a:rPr>
              <a:t>:</a:t>
            </a:r>
            <a:r>
              <a:rPr lang="en-US" dirty="0" smtClean="0"/>
              <a:t> </a:t>
            </a:r>
            <a:r>
              <a:rPr lang="en-US" dirty="0" smtClean="0">
                <a:effectLst/>
              </a:rPr>
              <a:t>[</a:t>
            </a:r>
            <a:r>
              <a:rPr lang="en-US" dirty="0" smtClean="0"/>
              <a:t> </a:t>
            </a:r>
            <a:r>
              <a:rPr kumimoji="1" lang="en-US" sz="1200" kern="1200" dirty="0" smtClean="0">
                <a:solidFill>
                  <a:schemeClr val="tx1"/>
                </a:solidFill>
                <a:effectLst/>
                <a:latin typeface="Angsana New" pitchFamily="18" charset="-34"/>
                <a:ea typeface="+mn-ea"/>
                <a:cs typeface="Angsana New" pitchFamily="18" charset="-34"/>
              </a:rPr>
              <a:t>"</a:t>
            </a:r>
            <a:r>
              <a:rPr kumimoji="1" lang="en-US" sz="1200" kern="1200" dirty="0" err="1" smtClean="0">
                <a:solidFill>
                  <a:schemeClr val="tx1"/>
                </a:solidFill>
                <a:effectLst/>
                <a:latin typeface="Angsana New" pitchFamily="18" charset="-34"/>
                <a:ea typeface="+mn-ea"/>
                <a:cs typeface="Angsana New" pitchFamily="18" charset="-34"/>
              </a:rPr>
              <a:t>readWrite</a:t>
            </a:r>
            <a:r>
              <a:rPr kumimoji="1" lang="en-US" sz="1200" kern="1200" dirty="0" smtClean="0">
                <a:solidFill>
                  <a:schemeClr val="tx1"/>
                </a:solidFill>
                <a:effectLst/>
                <a:latin typeface="Angsana New" pitchFamily="18" charset="-34"/>
                <a:ea typeface="+mn-ea"/>
                <a:cs typeface="Angsana New" pitchFamily="18" charset="-34"/>
              </a:rPr>
              <a:t>"</a:t>
            </a:r>
            <a:r>
              <a:rPr lang="en-US" dirty="0" smtClean="0">
                <a:effectLst/>
              </a:rPr>
              <a:t>,</a:t>
            </a:r>
            <a:r>
              <a:rPr lang="en-US" dirty="0" smtClean="0"/>
              <a:t> </a:t>
            </a:r>
            <a:r>
              <a:rPr kumimoji="1" lang="en-US" sz="1200" kern="1200" dirty="0" smtClean="0">
                <a:solidFill>
                  <a:schemeClr val="tx1"/>
                </a:solidFill>
                <a:effectLst/>
                <a:latin typeface="Angsana New" pitchFamily="18" charset="-34"/>
                <a:ea typeface="+mn-ea"/>
                <a:cs typeface="Angsana New" pitchFamily="18" charset="-34"/>
              </a:rPr>
              <a:t>"</a:t>
            </a:r>
            <a:r>
              <a:rPr kumimoji="1" lang="en-US" sz="1200" kern="1200" dirty="0" err="1" smtClean="0">
                <a:solidFill>
                  <a:schemeClr val="tx1"/>
                </a:solidFill>
                <a:effectLst/>
                <a:latin typeface="Angsana New" pitchFamily="18" charset="-34"/>
                <a:ea typeface="+mn-ea"/>
                <a:cs typeface="Angsana New" pitchFamily="18" charset="-34"/>
              </a:rPr>
              <a:t>dbAdmin</a:t>
            </a:r>
            <a:r>
              <a:rPr kumimoji="1" lang="en-US" sz="1200" kern="1200" dirty="0" smtClean="0">
                <a:solidFill>
                  <a:schemeClr val="tx1"/>
                </a:solidFill>
                <a:effectLst/>
                <a:latin typeface="Angsana New" pitchFamily="18" charset="-34"/>
                <a:ea typeface="+mn-ea"/>
                <a:cs typeface="Angsana New" pitchFamily="18" charset="-34"/>
              </a:rPr>
              <a:t>"</a:t>
            </a:r>
            <a:r>
              <a:rPr lang="en-US" dirty="0" smtClean="0"/>
              <a:t> </a:t>
            </a:r>
            <a:r>
              <a:rPr lang="en-US" dirty="0" smtClean="0">
                <a:effectLst/>
              </a:rPr>
              <a:t>]</a:t>
            </a:r>
            <a:r>
              <a:rPr lang="en-US" dirty="0" smtClean="0"/>
              <a:t> </a:t>
            </a:r>
            <a:r>
              <a:rPr lang="en-US" dirty="0" smtClean="0">
                <a:effectLst/>
              </a:rPr>
              <a:t>}</a:t>
            </a:r>
            <a:r>
              <a:rPr lang="en-US" dirty="0" smtClean="0"/>
              <a:t> </a:t>
            </a:r>
            <a:r>
              <a:rPr lang="en-US" dirty="0" smtClean="0">
                <a:effectLst/>
              </a:rPr>
              <a:t>)</a:t>
            </a:r>
            <a:endParaRPr lang="en-US" dirty="0" smtClean="0"/>
          </a:p>
          <a:p>
            <a:r>
              <a:rPr kumimoji="1" lang="en-US" sz="1200" kern="1200" dirty="0" err="1" smtClean="0">
                <a:solidFill>
                  <a:schemeClr val="tx1"/>
                </a:solidFill>
                <a:effectLst/>
                <a:latin typeface="Angsana New" pitchFamily="18" charset="-34"/>
                <a:ea typeface="+mn-ea"/>
                <a:cs typeface="Angsana New" pitchFamily="18" charset="-34"/>
              </a:rPr>
              <a:t>db.grantRolesToUser</a:t>
            </a:r>
            <a:r>
              <a:rPr kumimoji="1" lang="en-US" sz="1200" kern="1200" dirty="0" smtClean="0">
                <a:solidFill>
                  <a:schemeClr val="tx1"/>
                </a:solidFill>
                <a:effectLst/>
                <a:latin typeface="Angsana New" pitchFamily="18" charset="-34"/>
                <a:ea typeface="+mn-ea"/>
                <a:cs typeface="Angsana New" pitchFamily="18" charset="-34"/>
              </a:rPr>
              <a:t>("</a:t>
            </a:r>
            <a:r>
              <a:rPr kumimoji="1" lang="en-US" sz="1200" kern="1200" dirty="0" err="1" smtClean="0">
                <a:solidFill>
                  <a:schemeClr val="tx1"/>
                </a:solidFill>
                <a:effectLst/>
                <a:latin typeface="Angsana New" pitchFamily="18" charset="-34"/>
                <a:ea typeface="+mn-ea"/>
                <a:cs typeface="Angsana New" pitchFamily="18" charset="-34"/>
              </a:rPr>
              <a:t>myUserAdmin</a:t>
            </a:r>
            <a:r>
              <a:rPr kumimoji="1" lang="en-US" sz="1200" kern="1200" dirty="0" smtClean="0">
                <a:solidFill>
                  <a:schemeClr val="tx1"/>
                </a:solidFill>
                <a:effectLst/>
                <a:latin typeface="Angsana New" pitchFamily="18" charset="-34"/>
                <a:ea typeface="+mn-ea"/>
                <a:cs typeface="Angsana New" pitchFamily="18" charset="-34"/>
              </a:rPr>
              <a:t>" ,[ "root"])</a:t>
            </a:r>
            <a:endParaRPr kumimoji="1" lang="th-TH" sz="1200" kern="1200" dirty="0" smtClean="0">
              <a:solidFill>
                <a:schemeClr val="tx1"/>
              </a:solidFill>
              <a:effectLst/>
              <a:latin typeface="Angsana New" pitchFamily="18" charset="-34"/>
              <a:ea typeface="+mn-ea"/>
              <a:cs typeface="Angsana New" pitchFamily="18" charset="-34"/>
            </a:endParaRPr>
          </a:p>
          <a:p>
            <a:endParaRPr lang="en-US" dirty="0"/>
          </a:p>
        </p:txBody>
      </p:sp>
      <p:sp>
        <p:nvSpPr>
          <p:cNvPr id="4" name="Slide Number Placeholder 3"/>
          <p:cNvSpPr>
            <a:spLocks noGrp="1"/>
          </p:cNvSpPr>
          <p:nvPr>
            <p:ph type="sldNum" sz="quarter" idx="10"/>
          </p:nvPr>
        </p:nvSpPr>
        <p:spPr/>
        <p:txBody>
          <a:bodyPr/>
          <a:lstStyle/>
          <a:p>
            <a:fld id="{2883A512-31E0-4C96-A663-0022934B4BF6}" type="slidenum">
              <a:rPr lang="en-US" smtClean="0"/>
              <a:pPr/>
              <a:t>10</a:t>
            </a:fld>
            <a:endParaRPr lang="en-US"/>
          </a:p>
        </p:txBody>
      </p:sp>
    </p:spTree>
    <p:extLst>
      <p:ext uri="{BB962C8B-B14F-4D97-AF65-F5344CB8AC3E}">
        <p14:creationId xmlns:p14="http://schemas.microsoft.com/office/powerpoint/2010/main" val="39964341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insert</a:t>
            </a:r>
            <a:r>
              <a:rPr lang="en-US" baseline="0" dirty="0" smtClean="0"/>
              <a:t> many use .</a:t>
            </a:r>
            <a:r>
              <a:rPr lang="en-US" baseline="0" dirty="0" err="1" smtClean="0"/>
              <a:t>insertMany</a:t>
            </a:r>
            <a:r>
              <a:rPr lang="en-US" baseline="0" dirty="0" smtClean="0"/>
              <a:t>, i.e.,</a:t>
            </a:r>
          </a:p>
          <a:p>
            <a:r>
              <a:rPr lang="en-US" dirty="0" err="1" smtClean="0">
                <a:effectLst/>
              </a:rPr>
              <a:t>db.Product.insertMany</a:t>
            </a:r>
            <a:r>
              <a:rPr lang="en-US" dirty="0" smtClean="0">
                <a:effectLst/>
              </a:rPr>
              <a:t>(</a:t>
            </a:r>
            <a:r>
              <a:rPr lang="en-US" dirty="0" smtClean="0"/>
              <a:t>[ {category: 'Sporting Goods', price: 49.99, stocked: true, name: 'Football', sku:'1234'},</a:t>
            </a:r>
          </a:p>
          <a:p>
            <a:r>
              <a:rPr lang="en-US" dirty="0" smtClean="0"/>
              <a:t>   {category: 'Sporting Goods', price: 9.99, stocked: true, name: 'Baseball', sku:'3444'},</a:t>
            </a:r>
          </a:p>
          <a:p>
            <a:r>
              <a:rPr lang="en-US" dirty="0" smtClean="0"/>
              <a:t>   {category: 'Sporting Goods', price: 29.99, stocked: false, name: 'Basketball', sku:'1344'},</a:t>
            </a:r>
          </a:p>
          <a:p>
            <a:r>
              <a:rPr lang="en-US" dirty="0" smtClean="0"/>
              <a:t>   {category: 'Electronics', price: 99.99, stocked: true, name: 'iPod Touch', sku:'3422'},</a:t>
            </a:r>
          </a:p>
          <a:p>
            <a:r>
              <a:rPr lang="en-US" dirty="0" smtClean="0"/>
              <a:t>   {category: 'Electronics', price: 399.99, stocked: false, name: 'iPhone 5', sku:'2567'},</a:t>
            </a:r>
          </a:p>
          <a:p>
            <a:r>
              <a:rPr lang="en-US" dirty="0" smtClean="0"/>
              <a:t>   {category: 'Electronics', price: 199.99, stocked: true, name: 'Nexus 7', sku:'3214'},</a:t>
            </a:r>
          </a:p>
          <a:p>
            <a:r>
              <a:rPr lang="en-US" dirty="0" smtClean="0"/>
              <a:t>   {category: 'Kitchenware', price: 9.99, stocked: true, name: 'Pot', sku:'1414'},</a:t>
            </a:r>
          </a:p>
          <a:p>
            <a:r>
              <a:rPr lang="en-US" dirty="0" smtClean="0"/>
              <a:t>  ]</a:t>
            </a:r>
            <a:r>
              <a:rPr lang="en-US" dirty="0" smtClean="0">
                <a:effectLst/>
              </a:rPr>
              <a:t>);</a:t>
            </a:r>
          </a:p>
          <a:p>
            <a:endParaRPr lang="en-US" dirty="0" smtClean="0">
              <a:effectLst/>
            </a:endParaRPr>
          </a:p>
          <a:p>
            <a:r>
              <a:rPr lang="en-US" dirty="0" smtClean="0">
                <a:effectLst/>
              </a:rPr>
              <a:t>To find with condition:</a:t>
            </a:r>
          </a:p>
          <a:p>
            <a:r>
              <a:rPr lang="en-US" dirty="0" smtClean="0"/>
              <a:t> </a:t>
            </a:r>
            <a:r>
              <a:rPr lang="en-US" dirty="0" err="1" smtClean="0"/>
              <a:t>db.Product.find</a:t>
            </a:r>
            <a:r>
              <a:rPr lang="en-US" dirty="0" smtClean="0"/>
              <a:t>({sku:"2567"})</a:t>
            </a:r>
            <a:endParaRPr lang="en-US" dirty="0"/>
          </a:p>
        </p:txBody>
      </p:sp>
      <p:sp>
        <p:nvSpPr>
          <p:cNvPr id="4" name="Slide Number Placeholder 3"/>
          <p:cNvSpPr>
            <a:spLocks noGrp="1"/>
          </p:cNvSpPr>
          <p:nvPr>
            <p:ph type="sldNum" sz="quarter" idx="10"/>
          </p:nvPr>
        </p:nvSpPr>
        <p:spPr/>
        <p:txBody>
          <a:bodyPr/>
          <a:lstStyle/>
          <a:p>
            <a:fld id="{2883A512-31E0-4C96-A663-0022934B4BF6}" type="slidenum">
              <a:rPr lang="en-US" smtClean="0"/>
              <a:pPr/>
              <a:t>15</a:t>
            </a:fld>
            <a:endParaRPr lang="en-US"/>
          </a:p>
        </p:txBody>
      </p:sp>
    </p:spTree>
    <p:extLst>
      <p:ext uri="{BB962C8B-B14F-4D97-AF65-F5344CB8AC3E}">
        <p14:creationId xmlns:p14="http://schemas.microsoft.com/office/powerpoint/2010/main" val="2314642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200" dirty="0" err="1" smtClean="0">
                <a:latin typeface="Consolas" panose="020B0609020204030204" pitchFamily="49" charset="0"/>
              </a:rPr>
              <a:t>mongoose.</a:t>
            </a:r>
            <a:r>
              <a:rPr lang="en-US" sz="1200" dirty="0" err="1" smtClean="0">
                <a:solidFill>
                  <a:schemeClr val="accent5">
                    <a:lumMod val="75000"/>
                  </a:schemeClr>
                </a:solidFill>
                <a:latin typeface="Consolas" panose="020B0609020204030204" pitchFamily="49" charset="0"/>
              </a:rPr>
              <a:t>connect</a:t>
            </a:r>
            <a:r>
              <a:rPr lang="en-US" sz="1200" dirty="0" smtClean="0">
                <a:latin typeface="Consolas" panose="020B0609020204030204" pitchFamily="49" charset="0"/>
              </a:rPr>
              <a:t>(</a:t>
            </a:r>
            <a:r>
              <a:rPr lang="en-US" sz="1200" dirty="0" err="1" smtClean="0">
                <a:latin typeface="Consolas" panose="020B0609020204030204" pitchFamily="49" charset="0"/>
              </a:rPr>
              <a:t>url</a:t>
            </a:r>
            <a:r>
              <a:rPr lang="en-US" sz="1200" dirty="0" smtClean="0">
                <a:latin typeface="Consolas" panose="020B0609020204030204" pitchFamily="49" charset="0"/>
              </a:rPr>
              <a:t>, function (err, res) {</a:t>
            </a:r>
          </a:p>
          <a:p>
            <a:pPr marL="0" indent="0">
              <a:buNone/>
            </a:pPr>
            <a:r>
              <a:rPr lang="en-US" sz="1200" dirty="0" smtClean="0">
                <a:latin typeface="Consolas" panose="020B0609020204030204" pitchFamily="49" charset="0"/>
              </a:rPr>
              <a:t>  if (err) {</a:t>
            </a:r>
          </a:p>
          <a:p>
            <a:pPr marL="0" indent="0">
              <a:buNone/>
            </a:pPr>
            <a:r>
              <a:rPr lang="en-US" sz="1200" dirty="0" smtClean="0">
                <a:latin typeface="Consolas" panose="020B0609020204030204" pitchFamily="49" charset="0"/>
              </a:rPr>
              <a:t>    console.log ('ERROR connecting to: ' + </a:t>
            </a:r>
            <a:r>
              <a:rPr lang="en-US" sz="1200" dirty="0" err="1" smtClean="0">
                <a:latin typeface="Consolas" panose="020B0609020204030204" pitchFamily="49" charset="0"/>
              </a:rPr>
              <a:t>url</a:t>
            </a:r>
            <a:r>
              <a:rPr lang="en-US" sz="1200" dirty="0" smtClean="0">
                <a:latin typeface="Consolas" panose="020B0609020204030204" pitchFamily="49" charset="0"/>
              </a:rPr>
              <a:t> + '. ' + err);</a:t>
            </a:r>
          </a:p>
          <a:p>
            <a:pPr marL="0" indent="0">
              <a:buNone/>
            </a:pPr>
            <a:r>
              <a:rPr lang="en-US" sz="1200" dirty="0" smtClean="0">
                <a:latin typeface="Consolas" panose="020B0609020204030204" pitchFamily="49" charset="0"/>
              </a:rPr>
              <a:t>  } else {</a:t>
            </a:r>
          </a:p>
          <a:p>
            <a:pPr marL="0" indent="0">
              <a:buNone/>
            </a:pPr>
            <a:r>
              <a:rPr lang="en-US" sz="1200" dirty="0" smtClean="0">
                <a:latin typeface="Consolas" panose="020B0609020204030204" pitchFamily="49" charset="0"/>
              </a:rPr>
              <a:t>    console.log ('Succeeded connected to: ' + </a:t>
            </a:r>
            <a:r>
              <a:rPr lang="en-US" sz="1200" dirty="0" err="1" smtClean="0">
                <a:latin typeface="Consolas" panose="020B0609020204030204" pitchFamily="49" charset="0"/>
              </a:rPr>
              <a:t>url</a:t>
            </a:r>
            <a:r>
              <a:rPr lang="en-US" sz="1200" dirty="0" smtClean="0">
                <a:latin typeface="Consolas" panose="020B0609020204030204" pitchFamily="49" charset="0"/>
              </a:rPr>
              <a:t>);</a:t>
            </a:r>
          </a:p>
          <a:p>
            <a:pPr marL="0" indent="0">
              <a:buNone/>
            </a:pPr>
            <a:r>
              <a:rPr lang="en-US" sz="1200" dirty="0" smtClean="0">
                <a:latin typeface="Consolas" panose="020B0609020204030204" pitchFamily="49" charset="0"/>
              </a:rPr>
              <a:t>  }</a:t>
            </a:r>
          </a:p>
          <a:p>
            <a:pPr marL="0" indent="0">
              <a:buNone/>
            </a:pPr>
            <a:r>
              <a:rPr lang="en-US" sz="1200" dirty="0" smtClean="0">
                <a:latin typeface="Consolas" panose="020B0609020204030204" pitchFamily="49" charset="0"/>
              </a:rPr>
              <a:t>});</a:t>
            </a:r>
            <a:endParaRPr lang="en-US" sz="1400" dirty="0" smtClean="0">
              <a:latin typeface="Consolas" panose="020B0609020204030204" pitchFamily="49" charset="0"/>
            </a:endParaRPr>
          </a:p>
          <a:p>
            <a:endParaRPr lang="en-US" dirty="0"/>
          </a:p>
        </p:txBody>
      </p:sp>
      <p:sp>
        <p:nvSpPr>
          <p:cNvPr id="4" name="Slide Number Placeholder 3"/>
          <p:cNvSpPr>
            <a:spLocks noGrp="1"/>
          </p:cNvSpPr>
          <p:nvPr>
            <p:ph type="sldNum" sz="quarter" idx="10"/>
          </p:nvPr>
        </p:nvSpPr>
        <p:spPr/>
        <p:txBody>
          <a:bodyPr/>
          <a:lstStyle/>
          <a:p>
            <a:fld id="{2883A512-31E0-4C96-A663-0022934B4BF6}" type="slidenum">
              <a:rPr lang="en-US" smtClean="0"/>
              <a:pPr/>
              <a:t>24</a:t>
            </a:fld>
            <a:endParaRPr lang="en-US"/>
          </a:p>
        </p:txBody>
      </p:sp>
    </p:spTree>
    <p:extLst>
      <p:ext uri="{BB962C8B-B14F-4D97-AF65-F5344CB8AC3E}">
        <p14:creationId xmlns:p14="http://schemas.microsoft.com/office/powerpoint/2010/main" val="105437858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cstate="print">
            <a:lum/>
          </a:blip>
          <a:srcRect/>
          <a:stretch>
            <a:fillRect t="10000"/>
          </a:stretch>
        </a:blipFill>
        <a:effectLst/>
      </p:bgPr>
    </p:bg>
    <p:spTree>
      <p:nvGrpSpPr>
        <p:cNvPr id="1" name=""/>
        <p:cNvGrpSpPr/>
        <p:nvPr/>
      </p:nvGrpSpPr>
      <p:grpSpPr>
        <a:xfrm>
          <a:off x="0" y="0"/>
          <a:ext cx="0" cy="0"/>
          <a:chOff x="0" y="0"/>
          <a:chExt cx="0" cy="0"/>
        </a:xfrm>
      </p:grpSpPr>
      <p:sp>
        <p:nvSpPr>
          <p:cNvPr id="158722" name="Rectangle 2"/>
          <p:cNvSpPr>
            <a:spLocks noGrp="1" noChangeArrowheads="1"/>
          </p:cNvSpPr>
          <p:nvPr>
            <p:ph type="ctrTitle"/>
          </p:nvPr>
        </p:nvSpPr>
        <p:spPr>
          <a:xfrm>
            <a:off x="914400" y="1524000"/>
            <a:ext cx="7623175" cy="1752600"/>
          </a:xfrm>
        </p:spPr>
        <p:txBody>
          <a:bodyPr/>
          <a:lstStyle>
            <a:lvl1pPr algn="r">
              <a:defRPr sz="4200"/>
            </a:lvl1pPr>
          </a:lstStyle>
          <a:p>
            <a:r>
              <a:rPr lang="en-US" altLang="en-US" smtClean="0"/>
              <a:t>Click to edit Master title style</a:t>
            </a:r>
            <a:endParaRPr lang="en-US" altLang="en-US" dirty="0"/>
          </a:p>
        </p:txBody>
      </p:sp>
      <p:sp>
        <p:nvSpPr>
          <p:cNvPr id="158723" name="Rectangle 3"/>
          <p:cNvSpPr>
            <a:spLocks noGrp="1" noChangeArrowheads="1"/>
          </p:cNvSpPr>
          <p:nvPr>
            <p:ph type="subTitle" idx="1"/>
          </p:nvPr>
        </p:nvSpPr>
        <p:spPr>
          <a:xfrm>
            <a:off x="1981200" y="3962400"/>
            <a:ext cx="6553200" cy="1752600"/>
          </a:xfrm>
        </p:spPr>
        <p:txBody>
          <a:bodyPr/>
          <a:lstStyle>
            <a:lvl1pPr marL="0" indent="0" algn="r">
              <a:buFont typeface="Wingdings" pitchFamily="2" charset="2"/>
              <a:buNone/>
              <a:defRPr sz="3400"/>
            </a:lvl1pPr>
          </a:lstStyle>
          <a:p>
            <a:r>
              <a:rPr lang="en-US" altLang="en-US" smtClean="0"/>
              <a:t>Click to edit Master subtitle style</a:t>
            </a:r>
            <a:endParaRPr lang="en-US" altLang="en-US" dirty="0"/>
          </a:p>
        </p:txBody>
      </p:sp>
      <p:sp>
        <p:nvSpPr>
          <p:cNvPr id="158727" name="Freeform 7"/>
          <p:cNvSpPr>
            <a:spLocks noChangeArrowheads="1"/>
          </p:cNvSpPr>
          <p:nvPr/>
        </p:nvSpPr>
        <p:spPr bwMode="auto">
          <a:xfrm>
            <a:off x="609600" y="1219200"/>
            <a:ext cx="7924800" cy="9144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p:spPr>
        <p:txBody>
          <a:bodyPr/>
          <a:lstStyle/>
          <a:p>
            <a:endParaRPr lang="th-TH"/>
          </a:p>
        </p:txBody>
      </p:sp>
      <p:sp>
        <p:nvSpPr>
          <p:cNvPr id="158728" name="Line 8"/>
          <p:cNvSpPr>
            <a:spLocks noChangeShapeType="1"/>
          </p:cNvSpPr>
          <p:nvPr/>
        </p:nvSpPr>
        <p:spPr bwMode="auto">
          <a:xfrm>
            <a:off x="1981200" y="3962400"/>
            <a:ext cx="6511925" cy="0"/>
          </a:xfrm>
          <a:prstGeom prst="line">
            <a:avLst/>
          </a:prstGeom>
          <a:noFill/>
          <a:ln w="19050">
            <a:solidFill>
              <a:schemeClr val="accent1"/>
            </a:solidFill>
            <a:round/>
            <a:headEnd/>
            <a:tailEnd/>
          </a:ln>
          <a:effectLst/>
        </p:spPr>
        <p:txBody>
          <a:bodyPr/>
          <a:lstStyle/>
          <a:p>
            <a:endParaRPr lang="th-TH"/>
          </a:p>
        </p:txBody>
      </p:sp>
      <p:sp>
        <p:nvSpPr>
          <p:cNvPr id="9" name="Rectangle 4"/>
          <p:cNvSpPr>
            <a:spLocks noGrp="1" noChangeArrowheads="1"/>
          </p:cNvSpPr>
          <p:nvPr>
            <p:ph type="dt" sz="half" idx="2"/>
          </p:nvPr>
        </p:nvSpPr>
        <p:spPr>
          <a:xfrm>
            <a:off x="457200" y="6243638"/>
            <a:ext cx="1471594" cy="457200"/>
          </a:xfrm>
          <a:prstGeom prst="rect">
            <a:avLst/>
          </a:prstGeom>
        </p:spPr>
        <p:txBody>
          <a:bodyPr/>
          <a:lstStyle>
            <a:lvl1pPr>
              <a:defRPr sz="1000">
                <a:latin typeface="Comic Sans MS" pitchFamily="66" charset="0"/>
              </a:defRPr>
            </a:lvl1pPr>
          </a:lstStyle>
          <a:p>
            <a:r>
              <a:rPr lang="en-US" smtClean="0"/>
              <a:t>Lecture 14</a:t>
            </a:r>
            <a:endParaRPr lang="en-US" altLang="en-US"/>
          </a:p>
        </p:txBody>
      </p:sp>
      <p:sp>
        <p:nvSpPr>
          <p:cNvPr id="10" name="Rectangle 5"/>
          <p:cNvSpPr>
            <a:spLocks noGrp="1" noChangeArrowheads="1"/>
          </p:cNvSpPr>
          <p:nvPr>
            <p:ph type="ftr" sz="quarter" idx="3"/>
          </p:nvPr>
        </p:nvSpPr>
        <p:spPr>
          <a:xfrm>
            <a:off x="1928794" y="6243638"/>
            <a:ext cx="5500726" cy="457200"/>
          </a:xfrm>
          <a:prstGeom prst="rect">
            <a:avLst/>
          </a:prstGeom>
        </p:spPr>
        <p:txBody>
          <a:bodyPr/>
          <a:lstStyle>
            <a:lvl1pPr>
              <a:defRPr sz="1000">
                <a:latin typeface="Comic Sans MS" pitchFamily="66" charset="0"/>
              </a:defRPr>
            </a:lvl1pPr>
          </a:lstStyle>
          <a:p>
            <a:pPr algn="ctr"/>
            <a:r>
              <a:rPr lang="en-US" altLang="en-US" smtClean="0"/>
              <a:t>CS 485 Web ApplicationDevelopment © 2016 by Y. Temtanapat</a:t>
            </a:r>
            <a:endParaRPr lang="en-US" altLang="en-US" dirty="0"/>
          </a:p>
        </p:txBody>
      </p:sp>
      <p:sp>
        <p:nvSpPr>
          <p:cNvPr id="11" name="Rectangle 6"/>
          <p:cNvSpPr>
            <a:spLocks noGrp="1" noChangeArrowheads="1"/>
          </p:cNvSpPr>
          <p:nvPr>
            <p:ph type="sldNum" sz="quarter" idx="4"/>
          </p:nvPr>
        </p:nvSpPr>
        <p:spPr>
          <a:xfrm>
            <a:off x="7429520" y="6243638"/>
            <a:ext cx="1257280" cy="457200"/>
          </a:xfrm>
          <a:prstGeom prst="rect">
            <a:avLst/>
          </a:prstGeom>
        </p:spPr>
        <p:txBody>
          <a:bodyPr/>
          <a:lstStyle>
            <a:lvl1pPr>
              <a:defRPr sz="1000">
                <a:latin typeface="Comic Sans MS" pitchFamily="66" charset="0"/>
              </a:defRPr>
            </a:lvl1pPr>
          </a:lstStyle>
          <a:p>
            <a:fld id="{10C32822-D98A-4A8C-A794-852463787CBE}" type="slidenum">
              <a:rPr lang="en-US" altLang="en-US" smtClean="0"/>
              <a:pPr/>
              <a:t>‹#›</a:t>
            </a:fld>
            <a:endParaRPr lang="en-US" altLang="en-US"/>
          </a:p>
        </p:txBody>
      </p:sp>
      <p:sp>
        <p:nvSpPr>
          <p:cNvPr id="12" name="Line 8"/>
          <p:cNvSpPr>
            <a:spLocks noChangeShapeType="1"/>
          </p:cNvSpPr>
          <p:nvPr userDrawn="1"/>
        </p:nvSpPr>
        <p:spPr bwMode="auto">
          <a:xfrm>
            <a:off x="457200" y="6172200"/>
            <a:ext cx="8229600" cy="0"/>
          </a:xfrm>
          <a:prstGeom prst="line">
            <a:avLst/>
          </a:prstGeom>
          <a:noFill/>
          <a:ln w="19050">
            <a:solidFill>
              <a:schemeClr val="accent1"/>
            </a:solidFill>
            <a:round/>
            <a:headEnd/>
            <a:tailEnd/>
          </a:ln>
          <a:effectLst/>
        </p:spPr>
        <p:txBody>
          <a:bodyPr/>
          <a:lstStyle/>
          <a:p>
            <a:pPr>
              <a:defRPr/>
            </a:pPr>
            <a:endParaRPr lang="th-TH" sz="1800">
              <a:latin typeface="Comic Sans MS" pitchFamily="66" charset="0"/>
            </a:endParaRP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h-TH"/>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h-TH"/>
          </a:p>
        </p:txBody>
      </p:sp>
      <p:sp>
        <p:nvSpPr>
          <p:cNvPr id="7" name="Rectangle 4"/>
          <p:cNvSpPr>
            <a:spLocks noGrp="1" noChangeArrowheads="1"/>
          </p:cNvSpPr>
          <p:nvPr>
            <p:ph type="dt" sz="half" idx="2"/>
          </p:nvPr>
        </p:nvSpPr>
        <p:spPr>
          <a:xfrm>
            <a:off x="457200" y="6243638"/>
            <a:ext cx="1471594" cy="457200"/>
          </a:xfrm>
          <a:prstGeom prst="rect">
            <a:avLst/>
          </a:prstGeom>
        </p:spPr>
        <p:txBody>
          <a:bodyPr/>
          <a:lstStyle>
            <a:lvl1pPr>
              <a:defRPr sz="1000">
                <a:latin typeface="Comic Sans MS" pitchFamily="66" charset="0"/>
              </a:defRPr>
            </a:lvl1pPr>
          </a:lstStyle>
          <a:p>
            <a:r>
              <a:rPr lang="en-US" smtClean="0"/>
              <a:t>Lecture 14</a:t>
            </a:r>
            <a:endParaRPr lang="en-US" altLang="en-US"/>
          </a:p>
        </p:txBody>
      </p:sp>
      <p:sp>
        <p:nvSpPr>
          <p:cNvPr id="8" name="Rectangle 5"/>
          <p:cNvSpPr>
            <a:spLocks noGrp="1" noChangeArrowheads="1"/>
          </p:cNvSpPr>
          <p:nvPr>
            <p:ph type="ftr" sz="quarter" idx="3"/>
          </p:nvPr>
        </p:nvSpPr>
        <p:spPr>
          <a:xfrm>
            <a:off x="1928794" y="6243638"/>
            <a:ext cx="5500726" cy="457200"/>
          </a:xfrm>
          <a:prstGeom prst="rect">
            <a:avLst/>
          </a:prstGeom>
        </p:spPr>
        <p:txBody>
          <a:bodyPr/>
          <a:lstStyle>
            <a:lvl1pPr>
              <a:defRPr sz="1000">
                <a:latin typeface="Comic Sans MS" pitchFamily="66" charset="0"/>
              </a:defRPr>
            </a:lvl1pPr>
          </a:lstStyle>
          <a:p>
            <a:pPr algn="ctr"/>
            <a:r>
              <a:rPr lang="en-US" altLang="en-US" smtClean="0"/>
              <a:t>CS 485 Web ApplicationDevelopment © 2016 by Y. Temtanapat</a:t>
            </a:r>
            <a:endParaRPr lang="en-US" altLang="en-US" dirty="0"/>
          </a:p>
        </p:txBody>
      </p:sp>
      <p:sp>
        <p:nvSpPr>
          <p:cNvPr id="9" name="Rectangle 6"/>
          <p:cNvSpPr>
            <a:spLocks noGrp="1" noChangeArrowheads="1"/>
          </p:cNvSpPr>
          <p:nvPr>
            <p:ph type="sldNum" sz="quarter" idx="4"/>
          </p:nvPr>
        </p:nvSpPr>
        <p:spPr>
          <a:xfrm>
            <a:off x="7429520" y="6243638"/>
            <a:ext cx="1257280" cy="457200"/>
          </a:xfrm>
          <a:prstGeom prst="rect">
            <a:avLst/>
          </a:prstGeom>
        </p:spPr>
        <p:txBody>
          <a:bodyPr/>
          <a:lstStyle>
            <a:lvl1pPr>
              <a:defRPr sz="1000">
                <a:latin typeface="Comic Sans MS" pitchFamily="66" charset="0"/>
              </a:defRPr>
            </a:lvl1pPr>
          </a:lstStyle>
          <a:p>
            <a:fld id="{10C32822-D98A-4A8C-A794-852463787CBE}" type="slidenum">
              <a:rPr lang="en-US" altLang="en-US" smtClean="0"/>
              <a:pPr/>
              <a:t>‹#›</a:t>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bg>
      <p:bgPr>
        <a:blipFill dpi="0" rotWithShape="1">
          <a:blip r:embed="rId2" cstate="print">
            <a:alphaModFix amt="70000"/>
            <a:lum/>
          </a:blip>
          <a:srcRect/>
          <a:stretch>
            <a:fillRect/>
          </a:stretch>
        </a:blip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smtClean="0"/>
              <a:t>Click to edit Master title style</a:t>
            </a:r>
            <a:endParaRPr lang="th-TH"/>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h-TH"/>
          </a:p>
        </p:txBody>
      </p:sp>
      <p:sp>
        <p:nvSpPr>
          <p:cNvPr id="7" name="Rectangle 4"/>
          <p:cNvSpPr>
            <a:spLocks noGrp="1" noChangeArrowheads="1"/>
          </p:cNvSpPr>
          <p:nvPr>
            <p:ph type="dt" sz="half" idx="2"/>
          </p:nvPr>
        </p:nvSpPr>
        <p:spPr>
          <a:xfrm>
            <a:off x="457200" y="6243638"/>
            <a:ext cx="1471594" cy="457200"/>
          </a:xfrm>
          <a:prstGeom prst="rect">
            <a:avLst/>
          </a:prstGeom>
        </p:spPr>
        <p:txBody>
          <a:bodyPr/>
          <a:lstStyle>
            <a:lvl1pPr>
              <a:defRPr sz="1000">
                <a:latin typeface="Comic Sans MS" pitchFamily="66" charset="0"/>
              </a:defRPr>
            </a:lvl1pPr>
          </a:lstStyle>
          <a:p>
            <a:r>
              <a:rPr lang="en-US" smtClean="0"/>
              <a:t>Lecture 14</a:t>
            </a:r>
            <a:endParaRPr lang="en-US" altLang="en-US"/>
          </a:p>
        </p:txBody>
      </p:sp>
      <p:sp>
        <p:nvSpPr>
          <p:cNvPr id="8" name="Rectangle 5"/>
          <p:cNvSpPr>
            <a:spLocks noGrp="1" noChangeArrowheads="1"/>
          </p:cNvSpPr>
          <p:nvPr>
            <p:ph type="ftr" sz="quarter" idx="3"/>
          </p:nvPr>
        </p:nvSpPr>
        <p:spPr>
          <a:xfrm>
            <a:off x="1928794" y="6243638"/>
            <a:ext cx="5500726" cy="457200"/>
          </a:xfrm>
          <a:prstGeom prst="rect">
            <a:avLst/>
          </a:prstGeom>
        </p:spPr>
        <p:txBody>
          <a:bodyPr/>
          <a:lstStyle>
            <a:lvl1pPr>
              <a:defRPr sz="1000">
                <a:latin typeface="Comic Sans MS" pitchFamily="66" charset="0"/>
              </a:defRPr>
            </a:lvl1pPr>
          </a:lstStyle>
          <a:p>
            <a:pPr algn="ctr"/>
            <a:r>
              <a:rPr lang="en-US" altLang="en-US" smtClean="0"/>
              <a:t>CS 485 Web ApplicationDevelopment © 2016 by Y. Temtanapat</a:t>
            </a:r>
            <a:endParaRPr lang="en-US" altLang="en-US" dirty="0"/>
          </a:p>
        </p:txBody>
      </p:sp>
      <p:sp>
        <p:nvSpPr>
          <p:cNvPr id="9" name="Rectangle 6"/>
          <p:cNvSpPr>
            <a:spLocks noGrp="1" noChangeArrowheads="1"/>
          </p:cNvSpPr>
          <p:nvPr>
            <p:ph type="sldNum" sz="quarter" idx="4"/>
          </p:nvPr>
        </p:nvSpPr>
        <p:spPr>
          <a:xfrm>
            <a:off x="7429520" y="6243638"/>
            <a:ext cx="1257280" cy="457200"/>
          </a:xfrm>
          <a:prstGeom prst="rect">
            <a:avLst/>
          </a:prstGeom>
        </p:spPr>
        <p:txBody>
          <a:bodyPr/>
          <a:lstStyle>
            <a:lvl1pPr>
              <a:defRPr sz="1000">
                <a:latin typeface="Comic Sans MS" pitchFamily="66" charset="0"/>
              </a:defRPr>
            </a:lvl1pPr>
          </a:lstStyle>
          <a:p>
            <a:fld id="{10C32822-D98A-4A8C-A794-852463787CBE}" type="slidenum">
              <a:rPr lang="en-US" altLang="en-US" smtClean="0"/>
              <a:pPr/>
              <a:t>‹#›</a:t>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h-TH"/>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h-TH"/>
          </a:p>
        </p:txBody>
      </p:sp>
      <p:sp>
        <p:nvSpPr>
          <p:cNvPr id="7" name="Rectangle 4"/>
          <p:cNvSpPr>
            <a:spLocks noGrp="1" noChangeArrowheads="1"/>
          </p:cNvSpPr>
          <p:nvPr>
            <p:ph type="dt" sz="half" idx="2"/>
          </p:nvPr>
        </p:nvSpPr>
        <p:spPr>
          <a:xfrm>
            <a:off x="457200" y="6243638"/>
            <a:ext cx="1471594" cy="457200"/>
          </a:xfrm>
          <a:prstGeom prst="rect">
            <a:avLst/>
          </a:prstGeom>
        </p:spPr>
        <p:txBody>
          <a:bodyPr/>
          <a:lstStyle>
            <a:lvl1pPr>
              <a:defRPr sz="1000">
                <a:latin typeface="Comic Sans MS" pitchFamily="66" charset="0"/>
              </a:defRPr>
            </a:lvl1pPr>
          </a:lstStyle>
          <a:p>
            <a:r>
              <a:rPr lang="en-US" smtClean="0"/>
              <a:t>Lecture 14</a:t>
            </a:r>
            <a:endParaRPr lang="en-US" altLang="en-US"/>
          </a:p>
        </p:txBody>
      </p:sp>
      <p:sp>
        <p:nvSpPr>
          <p:cNvPr id="8" name="Rectangle 5"/>
          <p:cNvSpPr>
            <a:spLocks noGrp="1" noChangeArrowheads="1"/>
          </p:cNvSpPr>
          <p:nvPr>
            <p:ph type="ftr" sz="quarter" idx="3"/>
          </p:nvPr>
        </p:nvSpPr>
        <p:spPr>
          <a:xfrm>
            <a:off x="1928794" y="6243638"/>
            <a:ext cx="5500726" cy="457200"/>
          </a:xfrm>
          <a:prstGeom prst="rect">
            <a:avLst/>
          </a:prstGeom>
        </p:spPr>
        <p:txBody>
          <a:bodyPr/>
          <a:lstStyle>
            <a:lvl1pPr algn="ctr">
              <a:defRPr sz="1000">
                <a:latin typeface="Comic Sans MS" pitchFamily="66" charset="0"/>
              </a:defRPr>
            </a:lvl1pPr>
          </a:lstStyle>
          <a:p>
            <a:r>
              <a:rPr lang="en-US" altLang="en-US" smtClean="0"/>
              <a:t>CS 485 Web ApplicationDevelopment © 2016 by Y. Temtanapat</a:t>
            </a:r>
            <a:endParaRPr lang="en-US" altLang="en-US" dirty="0"/>
          </a:p>
        </p:txBody>
      </p:sp>
      <p:sp>
        <p:nvSpPr>
          <p:cNvPr id="9" name="Rectangle 6"/>
          <p:cNvSpPr>
            <a:spLocks noGrp="1" noChangeArrowheads="1"/>
          </p:cNvSpPr>
          <p:nvPr>
            <p:ph type="sldNum" sz="quarter" idx="4"/>
          </p:nvPr>
        </p:nvSpPr>
        <p:spPr>
          <a:xfrm>
            <a:off x="7429520" y="6243638"/>
            <a:ext cx="1257280" cy="457200"/>
          </a:xfrm>
          <a:prstGeom prst="rect">
            <a:avLst/>
          </a:prstGeom>
        </p:spPr>
        <p:txBody>
          <a:bodyPr/>
          <a:lstStyle>
            <a:lvl1pPr>
              <a:defRPr sz="1000">
                <a:latin typeface="Comic Sans MS" pitchFamily="66" charset="0"/>
              </a:defRPr>
            </a:lvl1pPr>
          </a:lstStyle>
          <a:p>
            <a:fld id="{10C32822-D98A-4A8C-A794-852463787CBE}" type="slidenum">
              <a:rPr lang="en-US" altLang="en-US" smtClean="0"/>
              <a:pPr/>
              <a:t>‹#›</a:t>
            </a:fld>
            <a:endParaRPr lang="en-US"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th-TH"/>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7" name="Rectangle 4"/>
          <p:cNvSpPr>
            <a:spLocks noGrp="1" noChangeArrowheads="1"/>
          </p:cNvSpPr>
          <p:nvPr>
            <p:ph type="dt" sz="half" idx="2"/>
          </p:nvPr>
        </p:nvSpPr>
        <p:spPr>
          <a:xfrm>
            <a:off x="457200" y="6243638"/>
            <a:ext cx="1471594" cy="457200"/>
          </a:xfrm>
          <a:prstGeom prst="rect">
            <a:avLst/>
          </a:prstGeom>
        </p:spPr>
        <p:txBody>
          <a:bodyPr/>
          <a:lstStyle>
            <a:lvl1pPr>
              <a:defRPr sz="1000">
                <a:latin typeface="Comic Sans MS" pitchFamily="66" charset="0"/>
              </a:defRPr>
            </a:lvl1pPr>
          </a:lstStyle>
          <a:p>
            <a:r>
              <a:rPr lang="en-US" smtClean="0"/>
              <a:t>Lecture 14</a:t>
            </a:r>
            <a:endParaRPr lang="en-US" altLang="en-US"/>
          </a:p>
        </p:txBody>
      </p:sp>
      <p:sp>
        <p:nvSpPr>
          <p:cNvPr id="8" name="Rectangle 5"/>
          <p:cNvSpPr>
            <a:spLocks noGrp="1" noChangeArrowheads="1"/>
          </p:cNvSpPr>
          <p:nvPr>
            <p:ph type="ftr" sz="quarter" idx="3"/>
          </p:nvPr>
        </p:nvSpPr>
        <p:spPr>
          <a:xfrm>
            <a:off x="1928794" y="6243638"/>
            <a:ext cx="5500726" cy="457200"/>
          </a:xfrm>
          <a:prstGeom prst="rect">
            <a:avLst/>
          </a:prstGeom>
        </p:spPr>
        <p:txBody>
          <a:bodyPr/>
          <a:lstStyle>
            <a:lvl1pPr algn="ctr">
              <a:defRPr sz="1000">
                <a:latin typeface="Comic Sans MS" pitchFamily="66" charset="0"/>
              </a:defRPr>
            </a:lvl1pPr>
          </a:lstStyle>
          <a:p>
            <a:r>
              <a:rPr lang="en-US" altLang="en-US" smtClean="0"/>
              <a:t>CS 485 Web ApplicationDevelopment © 2016 by Y. Temtanapat</a:t>
            </a:r>
            <a:endParaRPr lang="en-US" altLang="en-US" dirty="0"/>
          </a:p>
        </p:txBody>
      </p:sp>
      <p:sp>
        <p:nvSpPr>
          <p:cNvPr id="9" name="Rectangle 6"/>
          <p:cNvSpPr>
            <a:spLocks noGrp="1" noChangeArrowheads="1"/>
          </p:cNvSpPr>
          <p:nvPr>
            <p:ph type="sldNum" sz="quarter" idx="4"/>
          </p:nvPr>
        </p:nvSpPr>
        <p:spPr>
          <a:xfrm>
            <a:off x="7429520" y="6243638"/>
            <a:ext cx="1257280" cy="457200"/>
          </a:xfrm>
          <a:prstGeom prst="rect">
            <a:avLst/>
          </a:prstGeom>
        </p:spPr>
        <p:txBody>
          <a:bodyPr/>
          <a:lstStyle>
            <a:lvl1pPr>
              <a:defRPr sz="1000">
                <a:latin typeface="Comic Sans MS" pitchFamily="66" charset="0"/>
              </a:defRPr>
            </a:lvl1pPr>
          </a:lstStyle>
          <a:p>
            <a:fld id="{10C32822-D98A-4A8C-A794-852463787CBE}" type="slidenum">
              <a:rPr lang="en-US" altLang="en-US" smtClean="0"/>
              <a:pPr/>
              <a:t>‹#›</a:t>
            </a:fld>
            <a:endParaRPr lang="en-US"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h-TH"/>
          </a:p>
        </p:txBody>
      </p:sp>
      <p:sp>
        <p:nvSpPr>
          <p:cNvPr id="3" name="Content Placeholder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h-TH"/>
          </a:p>
        </p:txBody>
      </p:sp>
      <p:sp>
        <p:nvSpPr>
          <p:cNvPr id="4" name="Content Placeholder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h-TH"/>
          </a:p>
        </p:txBody>
      </p:sp>
      <p:sp>
        <p:nvSpPr>
          <p:cNvPr id="8" name="Rectangle 4"/>
          <p:cNvSpPr>
            <a:spLocks noGrp="1" noChangeArrowheads="1"/>
          </p:cNvSpPr>
          <p:nvPr>
            <p:ph type="dt" sz="half" idx="10"/>
          </p:nvPr>
        </p:nvSpPr>
        <p:spPr>
          <a:xfrm>
            <a:off x="457200" y="6243638"/>
            <a:ext cx="1471594" cy="457200"/>
          </a:xfrm>
          <a:prstGeom prst="rect">
            <a:avLst/>
          </a:prstGeom>
        </p:spPr>
        <p:txBody>
          <a:bodyPr/>
          <a:lstStyle>
            <a:lvl1pPr>
              <a:defRPr sz="1000">
                <a:latin typeface="Comic Sans MS" pitchFamily="66" charset="0"/>
              </a:defRPr>
            </a:lvl1pPr>
          </a:lstStyle>
          <a:p>
            <a:r>
              <a:rPr lang="en-US" smtClean="0"/>
              <a:t>Lecture 14</a:t>
            </a:r>
            <a:endParaRPr lang="en-US" altLang="en-US"/>
          </a:p>
        </p:txBody>
      </p:sp>
      <p:sp>
        <p:nvSpPr>
          <p:cNvPr id="9" name="Rectangle 5"/>
          <p:cNvSpPr>
            <a:spLocks noGrp="1" noChangeArrowheads="1"/>
          </p:cNvSpPr>
          <p:nvPr>
            <p:ph type="ftr" sz="quarter" idx="3"/>
          </p:nvPr>
        </p:nvSpPr>
        <p:spPr>
          <a:xfrm>
            <a:off x="1928794" y="6243638"/>
            <a:ext cx="5500726" cy="457200"/>
          </a:xfrm>
          <a:prstGeom prst="rect">
            <a:avLst/>
          </a:prstGeom>
        </p:spPr>
        <p:txBody>
          <a:bodyPr/>
          <a:lstStyle>
            <a:lvl1pPr algn="ctr">
              <a:defRPr sz="1000">
                <a:latin typeface="Comic Sans MS" pitchFamily="66" charset="0"/>
              </a:defRPr>
            </a:lvl1pPr>
          </a:lstStyle>
          <a:p>
            <a:r>
              <a:rPr lang="en-US" altLang="en-US" smtClean="0"/>
              <a:t>CS 485 Web ApplicationDevelopment © 2016 by Y. Temtanapat</a:t>
            </a:r>
            <a:endParaRPr lang="en-US" altLang="en-US" dirty="0"/>
          </a:p>
        </p:txBody>
      </p:sp>
      <p:sp>
        <p:nvSpPr>
          <p:cNvPr id="10" name="Rectangle 6"/>
          <p:cNvSpPr>
            <a:spLocks noGrp="1" noChangeArrowheads="1"/>
          </p:cNvSpPr>
          <p:nvPr>
            <p:ph type="sldNum" sz="quarter" idx="4"/>
          </p:nvPr>
        </p:nvSpPr>
        <p:spPr>
          <a:xfrm>
            <a:off x="7429520" y="6243638"/>
            <a:ext cx="1257280" cy="457200"/>
          </a:xfrm>
          <a:prstGeom prst="rect">
            <a:avLst/>
          </a:prstGeom>
        </p:spPr>
        <p:txBody>
          <a:bodyPr/>
          <a:lstStyle>
            <a:lvl1pPr>
              <a:defRPr sz="1000">
                <a:latin typeface="Comic Sans MS" pitchFamily="66" charset="0"/>
              </a:defRPr>
            </a:lvl1pPr>
          </a:lstStyle>
          <a:p>
            <a:fld id="{10C32822-D98A-4A8C-A794-852463787CBE}" type="slidenum">
              <a:rPr lang="en-US" altLang="en-US" smtClean="0"/>
              <a:pPr/>
              <a:t>‹#›</a:t>
            </a:fld>
            <a:endParaRPr lang="en-US"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th-TH"/>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h-TH"/>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h-TH"/>
          </a:p>
        </p:txBody>
      </p:sp>
      <p:sp>
        <p:nvSpPr>
          <p:cNvPr id="10" name="Rectangle 4"/>
          <p:cNvSpPr>
            <a:spLocks noGrp="1" noChangeArrowheads="1"/>
          </p:cNvSpPr>
          <p:nvPr>
            <p:ph type="dt" sz="half" idx="10"/>
          </p:nvPr>
        </p:nvSpPr>
        <p:spPr>
          <a:xfrm>
            <a:off x="457200" y="6243638"/>
            <a:ext cx="1471594" cy="457200"/>
          </a:xfrm>
          <a:prstGeom prst="rect">
            <a:avLst/>
          </a:prstGeom>
        </p:spPr>
        <p:txBody>
          <a:bodyPr/>
          <a:lstStyle>
            <a:lvl1pPr>
              <a:defRPr sz="1000">
                <a:latin typeface="Comic Sans MS" pitchFamily="66" charset="0"/>
              </a:defRPr>
            </a:lvl1pPr>
          </a:lstStyle>
          <a:p>
            <a:r>
              <a:rPr lang="en-US" smtClean="0"/>
              <a:t>Lecture 14</a:t>
            </a:r>
            <a:endParaRPr lang="en-US" altLang="en-US"/>
          </a:p>
        </p:txBody>
      </p:sp>
      <p:sp>
        <p:nvSpPr>
          <p:cNvPr id="11" name="Rectangle 5"/>
          <p:cNvSpPr>
            <a:spLocks noGrp="1" noChangeArrowheads="1"/>
          </p:cNvSpPr>
          <p:nvPr>
            <p:ph type="ftr" sz="quarter" idx="11"/>
          </p:nvPr>
        </p:nvSpPr>
        <p:spPr>
          <a:xfrm>
            <a:off x="1928794" y="6243638"/>
            <a:ext cx="5500726" cy="457200"/>
          </a:xfrm>
          <a:prstGeom prst="rect">
            <a:avLst/>
          </a:prstGeom>
        </p:spPr>
        <p:txBody>
          <a:bodyPr/>
          <a:lstStyle>
            <a:lvl1pPr algn="ctr">
              <a:defRPr sz="1000">
                <a:latin typeface="Comic Sans MS" pitchFamily="66" charset="0"/>
              </a:defRPr>
            </a:lvl1pPr>
          </a:lstStyle>
          <a:p>
            <a:r>
              <a:rPr lang="en-US" altLang="en-US" smtClean="0"/>
              <a:t>CS 485 Web ApplicationDevelopment © 2016 by Y. Temtanapat</a:t>
            </a:r>
            <a:endParaRPr lang="en-US" altLang="en-US" dirty="0"/>
          </a:p>
        </p:txBody>
      </p:sp>
      <p:sp>
        <p:nvSpPr>
          <p:cNvPr id="12" name="Rectangle 6"/>
          <p:cNvSpPr>
            <a:spLocks noGrp="1" noChangeArrowheads="1"/>
          </p:cNvSpPr>
          <p:nvPr>
            <p:ph type="sldNum" sz="quarter" idx="12"/>
          </p:nvPr>
        </p:nvSpPr>
        <p:spPr>
          <a:xfrm>
            <a:off x="7429520" y="6243638"/>
            <a:ext cx="1257280" cy="457200"/>
          </a:xfrm>
          <a:prstGeom prst="rect">
            <a:avLst/>
          </a:prstGeom>
        </p:spPr>
        <p:txBody>
          <a:bodyPr/>
          <a:lstStyle>
            <a:lvl1pPr>
              <a:defRPr sz="1000">
                <a:latin typeface="Comic Sans MS" pitchFamily="66" charset="0"/>
              </a:defRPr>
            </a:lvl1pPr>
          </a:lstStyle>
          <a:p>
            <a:fld id="{10C32822-D98A-4A8C-A794-852463787CBE}" type="slidenum">
              <a:rPr lang="en-US" altLang="en-US" smtClean="0"/>
              <a:pPr/>
              <a:t>‹#›</a:t>
            </a:fld>
            <a:endParaRPr lang="en-US"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h-TH"/>
          </a:p>
        </p:txBody>
      </p:sp>
      <p:sp>
        <p:nvSpPr>
          <p:cNvPr id="6" name="Rectangle 4"/>
          <p:cNvSpPr>
            <a:spLocks noGrp="1" noChangeArrowheads="1"/>
          </p:cNvSpPr>
          <p:nvPr>
            <p:ph type="dt" sz="half" idx="2"/>
          </p:nvPr>
        </p:nvSpPr>
        <p:spPr>
          <a:xfrm>
            <a:off x="457200" y="6243638"/>
            <a:ext cx="1471594" cy="457200"/>
          </a:xfrm>
          <a:prstGeom prst="rect">
            <a:avLst/>
          </a:prstGeom>
        </p:spPr>
        <p:txBody>
          <a:bodyPr/>
          <a:lstStyle>
            <a:lvl1pPr>
              <a:defRPr sz="1000">
                <a:latin typeface="Comic Sans MS" pitchFamily="66" charset="0"/>
              </a:defRPr>
            </a:lvl1pPr>
          </a:lstStyle>
          <a:p>
            <a:r>
              <a:rPr lang="en-US" smtClean="0"/>
              <a:t>Lecture 14</a:t>
            </a:r>
            <a:endParaRPr lang="en-US" altLang="en-US"/>
          </a:p>
        </p:txBody>
      </p:sp>
      <p:sp>
        <p:nvSpPr>
          <p:cNvPr id="7" name="Rectangle 5"/>
          <p:cNvSpPr>
            <a:spLocks noGrp="1" noChangeArrowheads="1"/>
          </p:cNvSpPr>
          <p:nvPr>
            <p:ph type="ftr" sz="quarter" idx="3"/>
          </p:nvPr>
        </p:nvSpPr>
        <p:spPr>
          <a:xfrm>
            <a:off x="1928794" y="6243638"/>
            <a:ext cx="5500726" cy="457200"/>
          </a:xfrm>
          <a:prstGeom prst="rect">
            <a:avLst/>
          </a:prstGeom>
        </p:spPr>
        <p:txBody>
          <a:bodyPr/>
          <a:lstStyle>
            <a:lvl1pPr algn="ctr">
              <a:defRPr sz="1000">
                <a:latin typeface="Comic Sans MS" pitchFamily="66" charset="0"/>
              </a:defRPr>
            </a:lvl1pPr>
          </a:lstStyle>
          <a:p>
            <a:r>
              <a:rPr lang="en-US" altLang="en-US" smtClean="0"/>
              <a:t>CS 485 Web ApplicationDevelopment © 2016 by Y. Temtanapat</a:t>
            </a:r>
            <a:endParaRPr lang="en-US" altLang="en-US" dirty="0"/>
          </a:p>
        </p:txBody>
      </p:sp>
      <p:sp>
        <p:nvSpPr>
          <p:cNvPr id="8" name="Rectangle 6"/>
          <p:cNvSpPr>
            <a:spLocks noGrp="1" noChangeArrowheads="1"/>
          </p:cNvSpPr>
          <p:nvPr>
            <p:ph type="sldNum" sz="quarter" idx="4"/>
          </p:nvPr>
        </p:nvSpPr>
        <p:spPr>
          <a:xfrm>
            <a:off x="7429520" y="6243638"/>
            <a:ext cx="1257280" cy="457200"/>
          </a:xfrm>
          <a:prstGeom prst="rect">
            <a:avLst/>
          </a:prstGeom>
        </p:spPr>
        <p:txBody>
          <a:bodyPr/>
          <a:lstStyle>
            <a:lvl1pPr>
              <a:defRPr sz="1000">
                <a:latin typeface="Comic Sans MS" pitchFamily="66" charset="0"/>
              </a:defRPr>
            </a:lvl1pPr>
          </a:lstStyle>
          <a:p>
            <a:fld id="{10C32822-D98A-4A8C-A794-852463787CBE}" type="slidenum">
              <a:rPr lang="en-US" altLang="en-US" smtClean="0"/>
              <a:pPr/>
              <a:t>‹#›</a:t>
            </a:fld>
            <a:endParaRPr lang="en-US"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p:cNvSpPr>
            <a:spLocks noGrp="1" noChangeArrowheads="1"/>
          </p:cNvSpPr>
          <p:nvPr>
            <p:ph type="dt" sz="half" idx="2"/>
          </p:nvPr>
        </p:nvSpPr>
        <p:spPr>
          <a:xfrm>
            <a:off x="457200" y="6243638"/>
            <a:ext cx="1471594" cy="457200"/>
          </a:xfrm>
          <a:prstGeom prst="rect">
            <a:avLst/>
          </a:prstGeom>
        </p:spPr>
        <p:txBody>
          <a:bodyPr/>
          <a:lstStyle>
            <a:lvl1pPr>
              <a:defRPr sz="1000">
                <a:latin typeface="Comic Sans MS" pitchFamily="66" charset="0"/>
              </a:defRPr>
            </a:lvl1pPr>
          </a:lstStyle>
          <a:p>
            <a:r>
              <a:rPr lang="en-US" smtClean="0"/>
              <a:t>Lecture 14</a:t>
            </a:r>
            <a:endParaRPr lang="en-US" altLang="en-US"/>
          </a:p>
        </p:txBody>
      </p:sp>
      <p:sp>
        <p:nvSpPr>
          <p:cNvPr id="6" name="Footer Placeholder 5"/>
          <p:cNvSpPr>
            <a:spLocks noGrp="1" noChangeArrowheads="1"/>
          </p:cNvSpPr>
          <p:nvPr>
            <p:ph type="ftr" sz="quarter" idx="3"/>
          </p:nvPr>
        </p:nvSpPr>
        <p:spPr>
          <a:xfrm>
            <a:off x="1928794" y="6243638"/>
            <a:ext cx="5500726" cy="457200"/>
          </a:xfrm>
          <a:prstGeom prst="rect">
            <a:avLst/>
          </a:prstGeom>
        </p:spPr>
        <p:txBody>
          <a:bodyPr/>
          <a:lstStyle>
            <a:lvl1pPr algn="ctr">
              <a:defRPr sz="1000">
                <a:latin typeface="Comic Sans MS" pitchFamily="66" charset="0"/>
              </a:defRPr>
            </a:lvl1pPr>
          </a:lstStyle>
          <a:p>
            <a:r>
              <a:rPr lang="en-US" altLang="en-US" smtClean="0"/>
              <a:t>CS 485 Web ApplicationDevelopment © 2016 by Y. Temtanapat</a:t>
            </a:r>
            <a:endParaRPr lang="en-US" altLang="en-US" dirty="0"/>
          </a:p>
        </p:txBody>
      </p:sp>
      <p:sp>
        <p:nvSpPr>
          <p:cNvPr id="7" name="Slide Number Placeholder 6"/>
          <p:cNvSpPr>
            <a:spLocks noGrp="1" noChangeArrowheads="1"/>
          </p:cNvSpPr>
          <p:nvPr>
            <p:ph type="sldNum" sz="quarter" idx="4"/>
          </p:nvPr>
        </p:nvSpPr>
        <p:spPr>
          <a:xfrm>
            <a:off x="7429520" y="6243638"/>
            <a:ext cx="1257280" cy="457200"/>
          </a:xfrm>
          <a:prstGeom prst="rect">
            <a:avLst/>
          </a:prstGeom>
        </p:spPr>
        <p:txBody>
          <a:bodyPr/>
          <a:lstStyle>
            <a:lvl1pPr>
              <a:defRPr sz="1000">
                <a:latin typeface="Comic Sans MS" pitchFamily="66" charset="0"/>
              </a:defRPr>
            </a:lvl1pPr>
          </a:lstStyle>
          <a:p>
            <a:fld id="{10C32822-D98A-4A8C-A794-852463787CBE}" type="slidenum">
              <a:rPr lang="en-US" altLang="en-US" smtClean="0"/>
              <a:pPr/>
              <a:t>‹#›</a:t>
            </a:fld>
            <a:endParaRPr lang="en-US"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th-TH"/>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h-TH"/>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Rectangle 4"/>
          <p:cNvSpPr>
            <a:spLocks noGrp="1" noChangeArrowheads="1"/>
          </p:cNvSpPr>
          <p:nvPr>
            <p:ph type="dt" sz="half" idx="10"/>
          </p:nvPr>
        </p:nvSpPr>
        <p:spPr>
          <a:xfrm>
            <a:off x="457200" y="6243638"/>
            <a:ext cx="1471594" cy="457200"/>
          </a:xfrm>
          <a:prstGeom prst="rect">
            <a:avLst/>
          </a:prstGeom>
        </p:spPr>
        <p:txBody>
          <a:bodyPr/>
          <a:lstStyle>
            <a:lvl1pPr>
              <a:defRPr sz="1000">
                <a:latin typeface="Comic Sans MS" pitchFamily="66" charset="0"/>
              </a:defRPr>
            </a:lvl1pPr>
          </a:lstStyle>
          <a:p>
            <a:r>
              <a:rPr lang="en-US" smtClean="0"/>
              <a:t>Lecture 14</a:t>
            </a:r>
            <a:endParaRPr lang="en-US" altLang="en-US"/>
          </a:p>
        </p:txBody>
      </p:sp>
      <p:sp>
        <p:nvSpPr>
          <p:cNvPr id="9" name="Rectangle 5"/>
          <p:cNvSpPr>
            <a:spLocks noGrp="1" noChangeArrowheads="1"/>
          </p:cNvSpPr>
          <p:nvPr>
            <p:ph type="ftr" sz="quarter" idx="3"/>
          </p:nvPr>
        </p:nvSpPr>
        <p:spPr>
          <a:xfrm>
            <a:off x="1928794" y="6243638"/>
            <a:ext cx="5500726" cy="457200"/>
          </a:xfrm>
          <a:prstGeom prst="rect">
            <a:avLst/>
          </a:prstGeom>
        </p:spPr>
        <p:txBody>
          <a:bodyPr/>
          <a:lstStyle>
            <a:lvl1pPr algn="ctr">
              <a:defRPr sz="1000">
                <a:latin typeface="Comic Sans MS" pitchFamily="66" charset="0"/>
              </a:defRPr>
            </a:lvl1pPr>
          </a:lstStyle>
          <a:p>
            <a:r>
              <a:rPr lang="en-US" altLang="en-US" smtClean="0"/>
              <a:t>CS 485 Web ApplicationDevelopment © 2016 by Y. Temtanapat</a:t>
            </a:r>
            <a:endParaRPr lang="en-US" altLang="en-US" dirty="0"/>
          </a:p>
        </p:txBody>
      </p:sp>
      <p:sp>
        <p:nvSpPr>
          <p:cNvPr id="10" name="Rectangle 6"/>
          <p:cNvSpPr>
            <a:spLocks noGrp="1" noChangeArrowheads="1"/>
          </p:cNvSpPr>
          <p:nvPr>
            <p:ph type="sldNum" sz="quarter" idx="4"/>
          </p:nvPr>
        </p:nvSpPr>
        <p:spPr>
          <a:xfrm>
            <a:off x="7429520" y="6243638"/>
            <a:ext cx="1257280" cy="457200"/>
          </a:xfrm>
          <a:prstGeom prst="rect">
            <a:avLst/>
          </a:prstGeom>
        </p:spPr>
        <p:txBody>
          <a:bodyPr/>
          <a:lstStyle>
            <a:lvl1pPr>
              <a:defRPr sz="1000">
                <a:latin typeface="Comic Sans MS" pitchFamily="66" charset="0"/>
              </a:defRPr>
            </a:lvl1pPr>
          </a:lstStyle>
          <a:p>
            <a:fld id="{10C32822-D98A-4A8C-A794-852463787CBE}" type="slidenum">
              <a:rPr lang="en-US" altLang="en-US" smtClean="0"/>
              <a:pPr/>
              <a:t>‹#›</a:t>
            </a:fld>
            <a:endParaRPr lang="en-US"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th-TH"/>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th-TH"/>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Rectangle 4"/>
          <p:cNvSpPr>
            <a:spLocks noGrp="1" noChangeArrowheads="1"/>
          </p:cNvSpPr>
          <p:nvPr>
            <p:ph type="dt" sz="half" idx="10"/>
          </p:nvPr>
        </p:nvSpPr>
        <p:spPr>
          <a:xfrm>
            <a:off x="457200" y="6243638"/>
            <a:ext cx="1471594" cy="457200"/>
          </a:xfrm>
          <a:prstGeom prst="rect">
            <a:avLst/>
          </a:prstGeom>
        </p:spPr>
        <p:txBody>
          <a:bodyPr/>
          <a:lstStyle>
            <a:lvl1pPr>
              <a:defRPr sz="1000">
                <a:latin typeface="Comic Sans MS" pitchFamily="66" charset="0"/>
              </a:defRPr>
            </a:lvl1pPr>
          </a:lstStyle>
          <a:p>
            <a:r>
              <a:rPr lang="en-US" smtClean="0"/>
              <a:t>Lecture 14</a:t>
            </a:r>
            <a:endParaRPr lang="en-US" altLang="en-US"/>
          </a:p>
        </p:txBody>
      </p:sp>
      <p:sp>
        <p:nvSpPr>
          <p:cNvPr id="9" name="Rectangle 5"/>
          <p:cNvSpPr>
            <a:spLocks noGrp="1" noChangeArrowheads="1"/>
          </p:cNvSpPr>
          <p:nvPr>
            <p:ph type="ftr" sz="quarter" idx="3"/>
          </p:nvPr>
        </p:nvSpPr>
        <p:spPr>
          <a:xfrm>
            <a:off x="1928794" y="6243638"/>
            <a:ext cx="5500726" cy="457200"/>
          </a:xfrm>
          <a:prstGeom prst="rect">
            <a:avLst/>
          </a:prstGeom>
        </p:spPr>
        <p:txBody>
          <a:bodyPr/>
          <a:lstStyle>
            <a:lvl1pPr algn="ctr">
              <a:defRPr sz="1000">
                <a:latin typeface="Comic Sans MS" pitchFamily="66" charset="0"/>
              </a:defRPr>
            </a:lvl1pPr>
          </a:lstStyle>
          <a:p>
            <a:r>
              <a:rPr lang="en-US" altLang="en-US" smtClean="0"/>
              <a:t>CS 485 Web ApplicationDevelopment © 2016 by Y. Temtanapat</a:t>
            </a:r>
            <a:endParaRPr lang="en-US" altLang="en-US" dirty="0"/>
          </a:p>
        </p:txBody>
      </p:sp>
      <p:sp>
        <p:nvSpPr>
          <p:cNvPr id="10" name="Rectangle 6"/>
          <p:cNvSpPr>
            <a:spLocks noGrp="1" noChangeArrowheads="1"/>
          </p:cNvSpPr>
          <p:nvPr>
            <p:ph type="sldNum" sz="quarter" idx="4"/>
          </p:nvPr>
        </p:nvSpPr>
        <p:spPr>
          <a:xfrm>
            <a:off x="7429520" y="6243638"/>
            <a:ext cx="1257280" cy="457200"/>
          </a:xfrm>
          <a:prstGeom prst="rect">
            <a:avLst/>
          </a:prstGeom>
        </p:spPr>
        <p:txBody>
          <a:bodyPr/>
          <a:lstStyle>
            <a:lvl1pPr>
              <a:defRPr sz="1000">
                <a:latin typeface="Comic Sans MS" pitchFamily="66" charset="0"/>
              </a:defRPr>
            </a:lvl1pPr>
          </a:lstStyle>
          <a:p>
            <a:fld id="{10C32822-D98A-4A8C-A794-852463787CBE}" type="slidenum">
              <a:rPr lang="en-US" altLang="en-US" smtClean="0"/>
              <a:pPr/>
              <a:t>‹#›</a:t>
            </a:fld>
            <a:endParaRPr lang="en-US"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alphaModFix amt="70000"/>
            <a:lum/>
          </a:blip>
          <a:srcRect/>
          <a:stretch>
            <a:fillRect/>
          </a:stretch>
        </a:blipFill>
        <a:effectLst/>
      </p:bgPr>
    </p:bg>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bwMode="auto">
          <a:xfrm>
            <a:off x="457200" y="277813"/>
            <a:ext cx="8229600" cy="11398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en-US" smtClean="0"/>
              <a:t>Click to edit Master title style</a:t>
            </a:r>
          </a:p>
        </p:txBody>
      </p:sp>
      <p:sp>
        <p:nvSpPr>
          <p:cNvPr id="157699" name="Rectangle 3"/>
          <p:cNvSpPr>
            <a:spLocks noGrp="1" noChangeArrowheads="1"/>
          </p:cNvSpPr>
          <p:nvPr>
            <p:ph type="body" idx="1"/>
          </p:nvPr>
        </p:nvSpPr>
        <p:spPr bwMode="auto">
          <a:xfrm>
            <a:off x="457200" y="1600200"/>
            <a:ext cx="8229600" cy="4530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57703" name="Freeform 7"/>
          <p:cNvSpPr>
            <a:spLocks noChangeArrowheads="1"/>
          </p:cNvSpPr>
          <p:nvPr/>
        </p:nvSpPr>
        <p:spPr bwMode="auto">
          <a:xfrm>
            <a:off x="381000" y="228600"/>
            <a:ext cx="8229600" cy="6096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p:spPr>
        <p:txBody>
          <a:bodyPr/>
          <a:lstStyle/>
          <a:p>
            <a:endParaRPr lang="th-TH"/>
          </a:p>
        </p:txBody>
      </p:sp>
      <p:sp>
        <p:nvSpPr>
          <p:cNvPr id="9" name="Rectangle 4"/>
          <p:cNvSpPr>
            <a:spLocks noGrp="1" noChangeArrowheads="1"/>
          </p:cNvSpPr>
          <p:nvPr>
            <p:ph type="dt" sz="half" idx="2"/>
          </p:nvPr>
        </p:nvSpPr>
        <p:spPr>
          <a:xfrm>
            <a:off x="457200" y="6243638"/>
            <a:ext cx="1471594" cy="457200"/>
          </a:xfrm>
          <a:prstGeom prst="rect">
            <a:avLst/>
          </a:prstGeom>
        </p:spPr>
        <p:txBody>
          <a:bodyPr/>
          <a:lstStyle>
            <a:lvl1pPr>
              <a:defRPr sz="1000">
                <a:latin typeface="Comic Sans MS" pitchFamily="66" charset="0"/>
              </a:defRPr>
            </a:lvl1pPr>
          </a:lstStyle>
          <a:p>
            <a:r>
              <a:rPr lang="en-US" smtClean="0"/>
              <a:t>Lecture 14</a:t>
            </a:r>
            <a:endParaRPr lang="en-US" altLang="en-US"/>
          </a:p>
        </p:txBody>
      </p:sp>
      <p:sp>
        <p:nvSpPr>
          <p:cNvPr id="10" name="Rectangle 5"/>
          <p:cNvSpPr>
            <a:spLocks noGrp="1" noChangeArrowheads="1"/>
          </p:cNvSpPr>
          <p:nvPr>
            <p:ph type="ftr" sz="quarter" idx="3"/>
          </p:nvPr>
        </p:nvSpPr>
        <p:spPr>
          <a:xfrm>
            <a:off x="1928794" y="6243638"/>
            <a:ext cx="5500726" cy="457200"/>
          </a:xfrm>
          <a:prstGeom prst="rect">
            <a:avLst/>
          </a:prstGeom>
        </p:spPr>
        <p:txBody>
          <a:bodyPr/>
          <a:lstStyle>
            <a:lvl1pPr>
              <a:defRPr sz="1000">
                <a:latin typeface="Comic Sans MS" pitchFamily="66" charset="0"/>
              </a:defRPr>
            </a:lvl1pPr>
          </a:lstStyle>
          <a:p>
            <a:r>
              <a:rPr lang="en-US" altLang="en-US" smtClean="0"/>
              <a:t>CS 485 Web ApplicationDevelopment © 2016 by Y. Temtanapat</a:t>
            </a:r>
            <a:endParaRPr lang="en-US" altLang="en-US" dirty="0"/>
          </a:p>
        </p:txBody>
      </p:sp>
      <p:sp>
        <p:nvSpPr>
          <p:cNvPr id="11" name="Rectangle 6"/>
          <p:cNvSpPr>
            <a:spLocks noGrp="1" noChangeArrowheads="1"/>
          </p:cNvSpPr>
          <p:nvPr>
            <p:ph type="sldNum" sz="quarter" idx="4"/>
          </p:nvPr>
        </p:nvSpPr>
        <p:spPr>
          <a:xfrm>
            <a:off x="7429520" y="6243638"/>
            <a:ext cx="1257280" cy="457200"/>
          </a:xfrm>
          <a:prstGeom prst="rect">
            <a:avLst/>
          </a:prstGeom>
        </p:spPr>
        <p:txBody>
          <a:bodyPr/>
          <a:lstStyle>
            <a:lvl1pPr algn="r">
              <a:defRPr sz="1000">
                <a:latin typeface="Comic Sans MS" pitchFamily="66" charset="0"/>
              </a:defRPr>
            </a:lvl1pPr>
          </a:lstStyle>
          <a:p>
            <a:fld id="{10C32822-D98A-4A8C-A794-852463787CBE}" type="slidenum">
              <a:rPr lang="en-US" altLang="en-US" smtClean="0"/>
              <a:pPr/>
              <a:t>‹#›</a:t>
            </a:fld>
            <a:endParaRPr lang="en-US" altLang="en-US"/>
          </a:p>
        </p:txBody>
      </p:sp>
      <p:sp>
        <p:nvSpPr>
          <p:cNvPr id="8" name="Line 8"/>
          <p:cNvSpPr>
            <a:spLocks noChangeShapeType="1"/>
          </p:cNvSpPr>
          <p:nvPr/>
        </p:nvSpPr>
        <p:spPr bwMode="auto">
          <a:xfrm>
            <a:off x="457200" y="6172200"/>
            <a:ext cx="8229600" cy="0"/>
          </a:xfrm>
          <a:prstGeom prst="line">
            <a:avLst/>
          </a:prstGeom>
          <a:noFill/>
          <a:ln w="19050">
            <a:solidFill>
              <a:schemeClr val="accent1"/>
            </a:solidFill>
            <a:round/>
            <a:headEnd/>
            <a:tailEnd/>
          </a:ln>
          <a:effectLst/>
        </p:spPr>
        <p:txBody>
          <a:bodyPr/>
          <a:lstStyle/>
          <a:p>
            <a:pPr>
              <a:defRPr/>
            </a:pPr>
            <a:endParaRPr lang="th-TH" sz="1800">
              <a:latin typeface="Comic Sans MS" pitchFamily="66" charset="0"/>
            </a:endParaRPr>
          </a:p>
        </p:txBody>
      </p:sp>
    </p:spTree>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Lst>
  <p:timing>
    <p:tnLst>
      <p:par>
        <p:cTn id="1" dur="indefinite" restart="never" nodeType="tmRoot"/>
      </p:par>
    </p:tnLst>
  </p:timing>
  <p:hf hdr="0"/>
  <p:txStyles>
    <p:titleStyle>
      <a:lvl1pPr algn="l" rtl="0" eaLnBrk="1" fontAlgn="base" hangingPunct="1">
        <a:spcBef>
          <a:spcPct val="0"/>
        </a:spcBef>
        <a:spcAft>
          <a:spcPct val="0"/>
        </a:spcAft>
        <a:defRPr sz="4000">
          <a:solidFill>
            <a:schemeClr val="tx2"/>
          </a:solidFill>
          <a:latin typeface="+mj-lt"/>
          <a:ea typeface="+mj-ea"/>
          <a:cs typeface="+mj-cs"/>
        </a:defRPr>
      </a:lvl1pPr>
      <a:lvl2pPr algn="l" rtl="0" eaLnBrk="1" fontAlgn="base" hangingPunct="1">
        <a:spcBef>
          <a:spcPct val="0"/>
        </a:spcBef>
        <a:spcAft>
          <a:spcPct val="0"/>
        </a:spcAft>
        <a:defRPr sz="4000">
          <a:solidFill>
            <a:schemeClr val="tx2"/>
          </a:solidFill>
          <a:latin typeface="Angsana New" pitchFamily="18" charset="-34"/>
          <a:cs typeface="Angsana New" pitchFamily="18" charset="-34"/>
        </a:defRPr>
      </a:lvl2pPr>
      <a:lvl3pPr algn="l" rtl="0" eaLnBrk="1" fontAlgn="base" hangingPunct="1">
        <a:spcBef>
          <a:spcPct val="0"/>
        </a:spcBef>
        <a:spcAft>
          <a:spcPct val="0"/>
        </a:spcAft>
        <a:defRPr sz="4000">
          <a:solidFill>
            <a:schemeClr val="tx2"/>
          </a:solidFill>
          <a:latin typeface="Angsana New" pitchFamily="18" charset="-34"/>
          <a:cs typeface="Angsana New" pitchFamily="18" charset="-34"/>
        </a:defRPr>
      </a:lvl3pPr>
      <a:lvl4pPr algn="l" rtl="0" eaLnBrk="1" fontAlgn="base" hangingPunct="1">
        <a:spcBef>
          <a:spcPct val="0"/>
        </a:spcBef>
        <a:spcAft>
          <a:spcPct val="0"/>
        </a:spcAft>
        <a:defRPr sz="4000">
          <a:solidFill>
            <a:schemeClr val="tx2"/>
          </a:solidFill>
          <a:latin typeface="Angsana New" pitchFamily="18" charset="-34"/>
          <a:cs typeface="Angsana New" pitchFamily="18" charset="-34"/>
        </a:defRPr>
      </a:lvl4pPr>
      <a:lvl5pPr algn="l" rtl="0" eaLnBrk="1" fontAlgn="base" hangingPunct="1">
        <a:spcBef>
          <a:spcPct val="0"/>
        </a:spcBef>
        <a:spcAft>
          <a:spcPct val="0"/>
        </a:spcAft>
        <a:defRPr sz="4000">
          <a:solidFill>
            <a:schemeClr val="tx2"/>
          </a:solidFill>
          <a:latin typeface="Angsana New" pitchFamily="18" charset="-34"/>
          <a:cs typeface="Angsana New" pitchFamily="18" charset="-34"/>
        </a:defRPr>
      </a:lvl5pPr>
      <a:lvl6pPr marL="457200" algn="l" rtl="0" eaLnBrk="1" fontAlgn="base" hangingPunct="1">
        <a:spcBef>
          <a:spcPct val="0"/>
        </a:spcBef>
        <a:spcAft>
          <a:spcPct val="0"/>
        </a:spcAft>
        <a:defRPr sz="4000">
          <a:solidFill>
            <a:schemeClr val="tx2"/>
          </a:solidFill>
          <a:latin typeface="Angsana New" pitchFamily="18" charset="-34"/>
          <a:cs typeface="Angsana New" pitchFamily="18" charset="-34"/>
        </a:defRPr>
      </a:lvl6pPr>
      <a:lvl7pPr marL="914400" algn="l" rtl="0" eaLnBrk="1" fontAlgn="base" hangingPunct="1">
        <a:spcBef>
          <a:spcPct val="0"/>
        </a:spcBef>
        <a:spcAft>
          <a:spcPct val="0"/>
        </a:spcAft>
        <a:defRPr sz="4000">
          <a:solidFill>
            <a:schemeClr val="tx2"/>
          </a:solidFill>
          <a:latin typeface="Angsana New" pitchFamily="18" charset="-34"/>
          <a:cs typeface="Angsana New" pitchFamily="18" charset="-34"/>
        </a:defRPr>
      </a:lvl7pPr>
      <a:lvl8pPr marL="1371600" algn="l" rtl="0" eaLnBrk="1" fontAlgn="base" hangingPunct="1">
        <a:spcBef>
          <a:spcPct val="0"/>
        </a:spcBef>
        <a:spcAft>
          <a:spcPct val="0"/>
        </a:spcAft>
        <a:defRPr sz="4000">
          <a:solidFill>
            <a:schemeClr val="tx2"/>
          </a:solidFill>
          <a:latin typeface="Angsana New" pitchFamily="18" charset="-34"/>
          <a:cs typeface="Angsana New" pitchFamily="18" charset="-34"/>
        </a:defRPr>
      </a:lvl8pPr>
      <a:lvl9pPr marL="1828800" algn="l" rtl="0" eaLnBrk="1" fontAlgn="base" hangingPunct="1">
        <a:spcBef>
          <a:spcPct val="0"/>
        </a:spcBef>
        <a:spcAft>
          <a:spcPct val="0"/>
        </a:spcAft>
        <a:defRPr sz="4000">
          <a:solidFill>
            <a:schemeClr val="tx2"/>
          </a:solidFill>
          <a:latin typeface="Angsana New" pitchFamily="18" charset="-34"/>
          <a:cs typeface="Angsana New" pitchFamily="18" charset="-34"/>
        </a:defRPr>
      </a:lvl9pPr>
    </p:titleStyle>
    <p:bodyStyle>
      <a:lvl1pPr marL="342900" indent="-342900" algn="l" rtl="0" eaLnBrk="1" fontAlgn="base" hangingPunct="1">
        <a:spcBef>
          <a:spcPct val="20000"/>
        </a:spcBef>
        <a:spcAft>
          <a:spcPct val="0"/>
        </a:spcAft>
        <a:buClr>
          <a:schemeClr val="accent1"/>
        </a:buClr>
        <a:buSzPct val="65000"/>
        <a:buFont typeface="Wingdings" pitchFamily="2" charset="2"/>
        <a:buChar char="n"/>
        <a:defRPr sz="3200">
          <a:solidFill>
            <a:schemeClr val="tx1"/>
          </a:solidFill>
          <a:latin typeface="+mn-lt"/>
          <a:ea typeface="+mn-ea"/>
          <a:cs typeface="+mn-cs"/>
        </a:defRPr>
      </a:lvl1pPr>
      <a:lvl2pPr marL="669925" indent="-325438" algn="l" rtl="0" eaLnBrk="1" fontAlgn="base" hangingPunct="1">
        <a:spcBef>
          <a:spcPct val="20000"/>
        </a:spcBef>
        <a:spcAft>
          <a:spcPct val="0"/>
        </a:spcAft>
        <a:buClr>
          <a:schemeClr val="accent2"/>
        </a:buClr>
        <a:buSzPct val="60000"/>
        <a:buFont typeface="Wingdings" pitchFamily="2" charset="2"/>
        <a:buChar char="q"/>
        <a:defRPr sz="2800">
          <a:solidFill>
            <a:schemeClr val="tx1"/>
          </a:solidFill>
          <a:latin typeface="+mn-lt"/>
          <a:cs typeface="+mn-cs"/>
        </a:defRPr>
      </a:lvl2pPr>
      <a:lvl3pPr marL="1022350" indent="-350838" algn="l" rtl="0" eaLnBrk="1" fontAlgn="base" hangingPunct="1">
        <a:spcBef>
          <a:spcPct val="20000"/>
        </a:spcBef>
        <a:spcAft>
          <a:spcPct val="0"/>
        </a:spcAft>
        <a:buClr>
          <a:schemeClr val="accent1"/>
        </a:buClr>
        <a:buSzPct val="65000"/>
        <a:buFont typeface="Wingdings" pitchFamily="2" charset="2"/>
        <a:buChar char="n"/>
        <a:defRPr sz="2400">
          <a:solidFill>
            <a:schemeClr val="tx1"/>
          </a:solidFill>
          <a:latin typeface="+mn-lt"/>
          <a:cs typeface="+mn-cs"/>
        </a:defRPr>
      </a:lvl3pPr>
      <a:lvl4pPr marL="1339850" indent="-315913" algn="l" rtl="0" eaLnBrk="1" fontAlgn="base" hangingPunct="1">
        <a:spcBef>
          <a:spcPct val="20000"/>
        </a:spcBef>
        <a:spcAft>
          <a:spcPct val="0"/>
        </a:spcAft>
        <a:buClr>
          <a:schemeClr val="accent2"/>
        </a:buClr>
        <a:buSzPct val="70000"/>
        <a:buFont typeface="Wingdings" pitchFamily="2" charset="2"/>
        <a:buChar char="q"/>
        <a:defRPr sz="2200">
          <a:solidFill>
            <a:schemeClr val="tx1"/>
          </a:solidFill>
          <a:latin typeface="+mn-lt"/>
          <a:cs typeface="+mn-cs"/>
        </a:defRPr>
      </a:lvl4pPr>
      <a:lvl5pPr marL="1681163" indent="-339725" algn="l" rtl="0" eaLnBrk="1" fontAlgn="base" hangingPunct="1">
        <a:spcBef>
          <a:spcPct val="20000"/>
        </a:spcBef>
        <a:spcAft>
          <a:spcPct val="0"/>
        </a:spcAft>
        <a:buClr>
          <a:schemeClr val="accent1"/>
        </a:buClr>
        <a:buSzPct val="75000"/>
        <a:buFont typeface="Wingdings" pitchFamily="2" charset="2"/>
        <a:buChar char="§"/>
        <a:defRPr sz="2200">
          <a:solidFill>
            <a:schemeClr val="tx1"/>
          </a:solidFill>
          <a:latin typeface="+mn-lt"/>
          <a:cs typeface="+mn-cs"/>
        </a:defRPr>
      </a:lvl5pPr>
      <a:lvl6pPr marL="2138363" indent="-339725" algn="l" rtl="0" eaLnBrk="1" fontAlgn="base" hangingPunct="1">
        <a:spcBef>
          <a:spcPct val="20000"/>
        </a:spcBef>
        <a:spcAft>
          <a:spcPct val="0"/>
        </a:spcAft>
        <a:buClr>
          <a:schemeClr val="accent1"/>
        </a:buClr>
        <a:buSzPct val="75000"/>
        <a:buFont typeface="Wingdings" pitchFamily="2" charset="2"/>
        <a:buChar char="§"/>
        <a:defRPr sz="2200">
          <a:solidFill>
            <a:schemeClr val="tx1"/>
          </a:solidFill>
          <a:latin typeface="+mn-lt"/>
          <a:cs typeface="+mn-cs"/>
        </a:defRPr>
      </a:lvl6pPr>
      <a:lvl7pPr marL="2595563" indent="-339725" algn="l" rtl="0" eaLnBrk="1" fontAlgn="base" hangingPunct="1">
        <a:spcBef>
          <a:spcPct val="20000"/>
        </a:spcBef>
        <a:spcAft>
          <a:spcPct val="0"/>
        </a:spcAft>
        <a:buClr>
          <a:schemeClr val="accent1"/>
        </a:buClr>
        <a:buSzPct val="75000"/>
        <a:buFont typeface="Wingdings" pitchFamily="2" charset="2"/>
        <a:buChar char="§"/>
        <a:defRPr sz="2200">
          <a:solidFill>
            <a:schemeClr val="tx1"/>
          </a:solidFill>
          <a:latin typeface="+mn-lt"/>
          <a:cs typeface="+mn-cs"/>
        </a:defRPr>
      </a:lvl7pPr>
      <a:lvl8pPr marL="3052763" indent="-339725" algn="l" rtl="0" eaLnBrk="1" fontAlgn="base" hangingPunct="1">
        <a:spcBef>
          <a:spcPct val="20000"/>
        </a:spcBef>
        <a:spcAft>
          <a:spcPct val="0"/>
        </a:spcAft>
        <a:buClr>
          <a:schemeClr val="accent1"/>
        </a:buClr>
        <a:buSzPct val="75000"/>
        <a:buFont typeface="Wingdings" pitchFamily="2" charset="2"/>
        <a:buChar char="§"/>
        <a:defRPr sz="2200">
          <a:solidFill>
            <a:schemeClr val="tx1"/>
          </a:solidFill>
          <a:latin typeface="+mn-lt"/>
          <a:cs typeface="+mn-cs"/>
        </a:defRPr>
      </a:lvl8pPr>
      <a:lvl9pPr marL="3509963" indent="-339725" algn="l" rtl="0" eaLnBrk="1" fontAlgn="base" hangingPunct="1">
        <a:spcBef>
          <a:spcPct val="20000"/>
        </a:spcBef>
        <a:spcAft>
          <a:spcPct val="0"/>
        </a:spcAft>
        <a:buClr>
          <a:schemeClr val="accent1"/>
        </a:buClr>
        <a:buSzPct val="75000"/>
        <a:buFont typeface="Wingdings" pitchFamily="2" charset="2"/>
        <a:buChar char="§"/>
        <a:defRPr sz="2200">
          <a:solidFill>
            <a:schemeClr val="tx1"/>
          </a:solidFill>
          <a:latin typeface="+mn-lt"/>
          <a:cs typeface="+mn-cs"/>
        </a:defRPr>
      </a:lvl9pPr>
    </p:bodyStyle>
    <p:otherStyle>
      <a:defPPr>
        <a:defRPr lang="th-TH"/>
      </a:defPPr>
      <a:lvl1pPr marL="0" algn="l" defTabSz="914400" rtl="0" eaLnBrk="1" latinLnBrk="0" hangingPunct="1">
        <a:defRPr sz="2800" kern="1200">
          <a:solidFill>
            <a:schemeClr val="tx1"/>
          </a:solidFill>
          <a:latin typeface="+mn-lt"/>
          <a:ea typeface="+mn-ea"/>
          <a:cs typeface="+mn-cs"/>
        </a:defRPr>
      </a:lvl1pPr>
      <a:lvl2pPr marL="457200" algn="l" defTabSz="914400" rtl="0" eaLnBrk="1" latinLnBrk="0" hangingPunct="1">
        <a:defRPr sz="2800" kern="1200">
          <a:solidFill>
            <a:schemeClr val="tx1"/>
          </a:solidFill>
          <a:latin typeface="+mn-lt"/>
          <a:ea typeface="+mn-ea"/>
          <a:cs typeface="+mn-cs"/>
        </a:defRPr>
      </a:lvl2pPr>
      <a:lvl3pPr marL="914400" algn="l" defTabSz="914400" rtl="0" eaLnBrk="1" latinLnBrk="0" hangingPunct="1">
        <a:defRPr sz="2800" kern="1200">
          <a:solidFill>
            <a:schemeClr val="tx1"/>
          </a:solidFill>
          <a:latin typeface="+mn-lt"/>
          <a:ea typeface="+mn-ea"/>
          <a:cs typeface="+mn-cs"/>
        </a:defRPr>
      </a:lvl3pPr>
      <a:lvl4pPr marL="1371600" algn="l" defTabSz="914400" rtl="0" eaLnBrk="1" latinLnBrk="0" hangingPunct="1">
        <a:defRPr sz="2800" kern="1200">
          <a:solidFill>
            <a:schemeClr val="tx1"/>
          </a:solidFill>
          <a:latin typeface="+mn-lt"/>
          <a:ea typeface="+mn-ea"/>
          <a:cs typeface="+mn-cs"/>
        </a:defRPr>
      </a:lvl4pPr>
      <a:lvl5pPr marL="1828800" algn="l" defTabSz="914400" rtl="0" eaLnBrk="1" latinLnBrk="0" hangingPunct="1">
        <a:defRPr sz="2800" kern="1200">
          <a:solidFill>
            <a:schemeClr val="tx1"/>
          </a:solidFill>
          <a:latin typeface="+mn-lt"/>
          <a:ea typeface="+mn-ea"/>
          <a:cs typeface="+mn-cs"/>
        </a:defRPr>
      </a:lvl5pPr>
      <a:lvl6pPr marL="2286000" algn="l" defTabSz="914400" rtl="0" eaLnBrk="1" latinLnBrk="0" hangingPunct="1">
        <a:defRPr sz="2800" kern="1200">
          <a:solidFill>
            <a:schemeClr val="tx1"/>
          </a:solidFill>
          <a:latin typeface="+mn-lt"/>
          <a:ea typeface="+mn-ea"/>
          <a:cs typeface="+mn-cs"/>
        </a:defRPr>
      </a:lvl6pPr>
      <a:lvl7pPr marL="2743200" algn="l" defTabSz="914400" rtl="0" eaLnBrk="1" latinLnBrk="0" hangingPunct="1">
        <a:defRPr sz="2800" kern="1200">
          <a:solidFill>
            <a:schemeClr val="tx1"/>
          </a:solidFill>
          <a:latin typeface="+mn-lt"/>
          <a:ea typeface="+mn-ea"/>
          <a:cs typeface="+mn-cs"/>
        </a:defRPr>
      </a:lvl7pPr>
      <a:lvl8pPr marL="3200400" algn="l" defTabSz="914400" rtl="0" eaLnBrk="1" latinLnBrk="0" hangingPunct="1">
        <a:defRPr sz="2800" kern="1200">
          <a:solidFill>
            <a:schemeClr val="tx1"/>
          </a:solidFill>
          <a:latin typeface="+mn-lt"/>
          <a:ea typeface="+mn-ea"/>
          <a:cs typeface="+mn-cs"/>
        </a:defRPr>
      </a:lvl8pPr>
      <a:lvl9pPr marL="3657600" algn="l" defTabSz="914400" rtl="0" eaLnBrk="1" latinLnBrk="0" hangingPunct="1">
        <a:defRPr sz="2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docs.mongodb.org/manual/reference/sql-comparison/"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hyperlink" Target="http://mongoosejs.com/docs/index.html"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s://www.mongodb.com/download-center"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docs.mongodb.com/manual/tutorial/enable-authentication/"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US" dirty="0" smtClean="0"/>
              <a:t>MongoDB &amp; Mongoose</a:t>
            </a:r>
            <a:endParaRPr lang="en-US" dirty="0"/>
          </a:p>
        </p:txBody>
      </p:sp>
      <p:sp>
        <p:nvSpPr>
          <p:cNvPr id="8" name="Subtitle 7"/>
          <p:cNvSpPr>
            <a:spLocks noGrp="1"/>
          </p:cNvSpPr>
          <p:nvPr>
            <p:ph type="subTitle" idx="1"/>
          </p:nvPr>
        </p:nvSpPr>
        <p:spPr/>
        <p:txBody>
          <a:bodyPr/>
          <a:lstStyle/>
          <a:p>
            <a:r>
              <a:rPr lang="en-US" dirty="0"/>
              <a:t>CS 485 Web Application Development</a:t>
            </a:r>
          </a:p>
          <a:p>
            <a:r>
              <a:rPr lang="th-TH" dirty="0"/>
              <a:t>เยาวดี  เต็มธนาภัทร์</a:t>
            </a:r>
            <a:endParaRPr lang="en-US" dirty="0"/>
          </a:p>
          <a:p>
            <a:r>
              <a:rPr lang="en-US" dirty="0"/>
              <a:t>Lecture </a:t>
            </a:r>
            <a:r>
              <a:rPr lang="en-US" dirty="0" smtClean="0"/>
              <a:t>14</a:t>
            </a:r>
            <a:endParaRPr lang="th-TH" dirty="0"/>
          </a:p>
        </p:txBody>
      </p:sp>
      <p:sp>
        <p:nvSpPr>
          <p:cNvPr id="4" name="Date Placeholder 3"/>
          <p:cNvSpPr>
            <a:spLocks noGrp="1"/>
          </p:cNvSpPr>
          <p:nvPr>
            <p:ph type="dt" sz="half" idx="2"/>
          </p:nvPr>
        </p:nvSpPr>
        <p:spPr/>
        <p:txBody>
          <a:bodyPr/>
          <a:lstStyle/>
          <a:p>
            <a:r>
              <a:rPr lang="en-US" smtClean="0"/>
              <a:t>Lecture 14</a:t>
            </a:r>
            <a:endParaRPr lang="en-US" altLang="en-US"/>
          </a:p>
        </p:txBody>
      </p:sp>
      <p:sp>
        <p:nvSpPr>
          <p:cNvPr id="5" name="Footer Placeholder 4"/>
          <p:cNvSpPr>
            <a:spLocks noGrp="1"/>
          </p:cNvSpPr>
          <p:nvPr>
            <p:ph type="ftr" sz="quarter" idx="3"/>
          </p:nvPr>
        </p:nvSpPr>
        <p:spPr/>
        <p:txBody>
          <a:bodyPr/>
          <a:lstStyle/>
          <a:p>
            <a:r>
              <a:rPr lang="en-US" altLang="en-US" smtClean="0"/>
              <a:t>CS 485 Web ApplicationDevelopment © 2016 by Y. Temtanapat</a:t>
            </a:r>
            <a:endParaRPr lang="en-US" altLang="en-US" dirty="0"/>
          </a:p>
        </p:txBody>
      </p:sp>
      <p:sp>
        <p:nvSpPr>
          <p:cNvPr id="6" name="Slide Number Placeholder 5"/>
          <p:cNvSpPr>
            <a:spLocks noGrp="1"/>
          </p:cNvSpPr>
          <p:nvPr>
            <p:ph type="sldNum" sz="quarter" idx="4"/>
          </p:nvPr>
        </p:nvSpPr>
        <p:spPr/>
        <p:txBody>
          <a:bodyPr/>
          <a:lstStyle/>
          <a:p>
            <a:fld id="{10C32822-D98A-4A8C-A794-852463787CBE}" type="slidenum">
              <a:rPr lang="en-US" altLang="en-US" smtClean="0"/>
              <a:pPr/>
              <a:t>1</a:t>
            </a:fld>
            <a:endParaRPr lang="en-US" altLang="en-US"/>
          </a:p>
        </p:txBody>
      </p:sp>
    </p:spTree>
    <p:extLst>
      <p:ext uri="{BB962C8B-B14F-4D97-AF65-F5344CB8AC3E}">
        <p14:creationId xmlns:p14="http://schemas.microsoft.com/office/powerpoint/2010/main" val="11800580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h-TH" dirty="0" smtClean="0"/>
              <a:t>การเชื่อมต่อของ </a:t>
            </a:r>
            <a:r>
              <a:rPr lang="en-US" dirty="0" smtClean="0"/>
              <a:t>client </a:t>
            </a:r>
            <a:r>
              <a:rPr lang="th-TH" dirty="0" smtClean="0"/>
              <a:t>ผ่าน </a:t>
            </a:r>
            <a:r>
              <a:rPr lang="en-US" dirty="0" smtClean="0"/>
              <a:t>Mongo </a:t>
            </a:r>
            <a:endParaRPr lang="en-US" dirty="0"/>
          </a:p>
        </p:txBody>
      </p:sp>
      <p:sp>
        <p:nvSpPr>
          <p:cNvPr id="3" name="Content Placeholder 2"/>
          <p:cNvSpPr>
            <a:spLocks noGrp="1"/>
          </p:cNvSpPr>
          <p:nvPr>
            <p:ph idx="1"/>
          </p:nvPr>
        </p:nvSpPr>
        <p:spPr/>
        <p:txBody>
          <a:bodyPr/>
          <a:lstStyle/>
          <a:p>
            <a:r>
              <a:rPr lang="en-US" dirty="0" smtClean="0"/>
              <a:t>Client </a:t>
            </a:r>
            <a:r>
              <a:rPr lang="th-TH" dirty="0" smtClean="0"/>
              <a:t>เชื่อมต่อฐานข้อมูล </a:t>
            </a:r>
          </a:p>
          <a:p>
            <a:pPr marL="0" indent="0" algn="ctr">
              <a:buNone/>
            </a:pPr>
            <a:r>
              <a:rPr lang="en-US" sz="2000" b="1" dirty="0">
                <a:solidFill>
                  <a:srgbClr val="00B050"/>
                </a:solidFill>
                <a:latin typeface="Consolas" panose="020B0609020204030204" pitchFamily="49" charset="0"/>
              </a:rPr>
              <a:t>mongo --port </a:t>
            </a:r>
            <a:r>
              <a:rPr lang="en-US" sz="2000" dirty="0">
                <a:latin typeface="Consolas" panose="020B0609020204030204" pitchFamily="49" charset="0"/>
              </a:rPr>
              <a:t>27017 </a:t>
            </a:r>
            <a:r>
              <a:rPr lang="en-US" sz="2000" b="1" dirty="0" smtClean="0">
                <a:solidFill>
                  <a:srgbClr val="00B050"/>
                </a:solidFill>
                <a:latin typeface="Consolas" panose="020B0609020204030204" pitchFamily="49" charset="0"/>
              </a:rPr>
              <a:t>--</a:t>
            </a:r>
            <a:r>
              <a:rPr lang="en-US" sz="2000" b="1" dirty="0" err="1">
                <a:solidFill>
                  <a:srgbClr val="00B050"/>
                </a:solidFill>
                <a:latin typeface="Consolas" panose="020B0609020204030204" pitchFamily="49" charset="0"/>
              </a:rPr>
              <a:t>authenticationDatabase</a:t>
            </a:r>
            <a:r>
              <a:rPr lang="en-US" sz="2000" dirty="0">
                <a:latin typeface="Consolas" panose="020B0609020204030204" pitchFamily="49" charset="0"/>
              </a:rPr>
              <a:t> "</a:t>
            </a:r>
            <a:r>
              <a:rPr lang="en-US" sz="2000" dirty="0" smtClean="0">
                <a:latin typeface="Consolas" panose="020B0609020204030204" pitchFamily="49" charset="0"/>
              </a:rPr>
              <a:t>admin"</a:t>
            </a:r>
            <a:r>
              <a:rPr lang="th-TH" sz="2000" dirty="0" smtClean="0">
                <a:latin typeface="Consolas" panose="020B0609020204030204" pitchFamily="49" charset="0"/>
              </a:rPr>
              <a:t>  </a:t>
            </a:r>
            <a:r>
              <a:rPr lang="en-US" sz="2000" b="1" dirty="0" smtClean="0">
                <a:solidFill>
                  <a:srgbClr val="00B050"/>
                </a:solidFill>
                <a:latin typeface="Consolas" panose="020B0609020204030204" pitchFamily="49" charset="0"/>
              </a:rPr>
              <a:t>-</a:t>
            </a:r>
            <a:r>
              <a:rPr lang="en-US" sz="2000" b="1" dirty="0">
                <a:solidFill>
                  <a:srgbClr val="00B050"/>
                </a:solidFill>
                <a:latin typeface="Consolas" panose="020B0609020204030204" pitchFamily="49" charset="0"/>
              </a:rPr>
              <a:t>u</a:t>
            </a:r>
            <a:r>
              <a:rPr lang="en-US" sz="2000" dirty="0">
                <a:latin typeface="Consolas" panose="020B0609020204030204" pitchFamily="49" charset="0"/>
              </a:rPr>
              <a:t> "</a:t>
            </a:r>
            <a:r>
              <a:rPr lang="en-US" sz="2000" dirty="0" err="1">
                <a:latin typeface="Consolas" panose="020B0609020204030204" pitchFamily="49" charset="0"/>
              </a:rPr>
              <a:t>myUserAdmin</a:t>
            </a:r>
            <a:r>
              <a:rPr lang="en-US" sz="2000" dirty="0">
                <a:latin typeface="Consolas" panose="020B0609020204030204" pitchFamily="49" charset="0"/>
              </a:rPr>
              <a:t>" </a:t>
            </a:r>
            <a:r>
              <a:rPr lang="en-US" sz="2000" b="1" dirty="0">
                <a:solidFill>
                  <a:srgbClr val="00B050"/>
                </a:solidFill>
                <a:latin typeface="Consolas" panose="020B0609020204030204" pitchFamily="49" charset="0"/>
              </a:rPr>
              <a:t>-p</a:t>
            </a:r>
            <a:r>
              <a:rPr lang="en-US" sz="2000" dirty="0">
                <a:latin typeface="Consolas" panose="020B0609020204030204" pitchFamily="49" charset="0"/>
              </a:rPr>
              <a:t> "abc123" </a:t>
            </a:r>
            <a:endParaRPr lang="th-TH" sz="2000" dirty="0" smtClean="0">
              <a:latin typeface="Consolas" panose="020B0609020204030204" pitchFamily="49" charset="0"/>
            </a:endParaRPr>
          </a:p>
          <a:p>
            <a:endParaRPr lang="en-US" dirty="0" smtClean="0"/>
          </a:p>
          <a:p>
            <a:r>
              <a:rPr lang="th-TH" dirty="0" smtClean="0"/>
              <a:t>หรือเชื่อมต่อแล้ว </a:t>
            </a:r>
            <a:r>
              <a:rPr lang="en-US" dirty="0" smtClean="0"/>
              <a:t>authenticate </a:t>
            </a:r>
            <a:r>
              <a:rPr lang="th-TH" dirty="0" smtClean="0"/>
              <a:t>ภายหลัง</a:t>
            </a:r>
          </a:p>
          <a:p>
            <a:pPr marL="327025" lvl="1" indent="0">
              <a:buNone/>
            </a:pPr>
            <a:r>
              <a:rPr lang="en-US" sz="2000" b="1" dirty="0">
                <a:solidFill>
                  <a:srgbClr val="00B050"/>
                </a:solidFill>
                <a:latin typeface="Consolas" panose="020B0609020204030204" pitchFamily="49" charset="0"/>
              </a:rPr>
              <a:t>mongo --port </a:t>
            </a:r>
            <a:r>
              <a:rPr lang="en-US" sz="2000" dirty="0">
                <a:latin typeface="Consolas" panose="020B0609020204030204" pitchFamily="49" charset="0"/>
              </a:rPr>
              <a:t>27017 </a:t>
            </a:r>
            <a:endParaRPr lang="en-US" sz="2000" dirty="0" smtClean="0">
              <a:latin typeface="Consolas" panose="020B0609020204030204" pitchFamily="49" charset="0"/>
            </a:endParaRPr>
          </a:p>
          <a:p>
            <a:pPr marL="344487" lvl="1" indent="0">
              <a:buNone/>
            </a:pPr>
            <a:r>
              <a:rPr lang="en-US" sz="2000" b="1" dirty="0">
                <a:solidFill>
                  <a:srgbClr val="00B050"/>
                </a:solidFill>
                <a:latin typeface="Consolas" panose="020B0609020204030204" pitchFamily="49" charset="0"/>
              </a:rPr>
              <a:t>use</a:t>
            </a:r>
            <a:r>
              <a:rPr lang="en-US" dirty="0" smtClean="0"/>
              <a:t> </a:t>
            </a:r>
            <a:r>
              <a:rPr lang="en-US" sz="2000" dirty="0">
                <a:latin typeface="Consolas" panose="020B0609020204030204" pitchFamily="49" charset="0"/>
              </a:rPr>
              <a:t>admin</a:t>
            </a:r>
          </a:p>
          <a:p>
            <a:pPr marL="344487" lvl="1" indent="0">
              <a:buNone/>
            </a:pPr>
            <a:r>
              <a:rPr lang="en-US" sz="2000" b="1" dirty="0" err="1">
                <a:solidFill>
                  <a:srgbClr val="00B050"/>
                </a:solidFill>
                <a:latin typeface="Consolas" panose="020B0609020204030204" pitchFamily="49" charset="0"/>
              </a:rPr>
              <a:t>db.auth</a:t>
            </a:r>
            <a:r>
              <a:rPr lang="en-US" sz="2000" b="1" dirty="0" smtClean="0">
                <a:solidFill>
                  <a:srgbClr val="00B050"/>
                </a:solidFill>
                <a:latin typeface="Consolas" panose="020B0609020204030204" pitchFamily="49" charset="0"/>
              </a:rPr>
              <a:t>(</a:t>
            </a:r>
            <a:r>
              <a:rPr lang="en-US" sz="2000" dirty="0">
                <a:latin typeface="Consolas" panose="020B0609020204030204" pitchFamily="49" charset="0"/>
              </a:rPr>
              <a:t> </a:t>
            </a:r>
            <a:r>
              <a:rPr lang="en-US" sz="2000" dirty="0" smtClean="0">
                <a:latin typeface="Consolas" panose="020B0609020204030204" pitchFamily="49" charset="0"/>
              </a:rPr>
              <a:t>"</a:t>
            </a:r>
            <a:r>
              <a:rPr lang="en-US" sz="2000" dirty="0" err="1">
                <a:latin typeface="Consolas" panose="020B0609020204030204" pitchFamily="49" charset="0"/>
              </a:rPr>
              <a:t>myUserAdmin</a:t>
            </a:r>
            <a:r>
              <a:rPr lang="en-US" sz="2000" dirty="0">
                <a:latin typeface="Consolas" panose="020B0609020204030204" pitchFamily="49" charset="0"/>
              </a:rPr>
              <a:t>", "abc123"</a:t>
            </a:r>
            <a:r>
              <a:rPr lang="en-US" sz="2000" b="1" dirty="0">
                <a:solidFill>
                  <a:srgbClr val="00B050"/>
                </a:solidFill>
                <a:latin typeface="Consolas" panose="020B0609020204030204" pitchFamily="49" charset="0"/>
              </a:rPr>
              <a:t> )</a:t>
            </a:r>
          </a:p>
        </p:txBody>
      </p:sp>
      <p:sp>
        <p:nvSpPr>
          <p:cNvPr id="4" name="Date Placeholder 3"/>
          <p:cNvSpPr>
            <a:spLocks noGrp="1"/>
          </p:cNvSpPr>
          <p:nvPr>
            <p:ph type="dt" sz="half" idx="2"/>
          </p:nvPr>
        </p:nvSpPr>
        <p:spPr/>
        <p:txBody>
          <a:bodyPr/>
          <a:lstStyle/>
          <a:p>
            <a:r>
              <a:rPr lang="en-US" smtClean="0"/>
              <a:t>Lecture 14</a:t>
            </a:r>
            <a:endParaRPr lang="en-US" altLang="en-US"/>
          </a:p>
        </p:txBody>
      </p:sp>
      <p:sp>
        <p:nvSpPr>
          <p:cNvPr id="5" name="Footer Placeholder 4"/>
          <p:cNvSpPr>
            <a:spLocks noGrp="1"/>
          </p:cNvSpPr>
          <p:nvPr>
            <p:ph type="ftr" sz="quarter" idx="3"/>
          </p:nvPr>
        </p:nvSpPr>
        <p:spPr/>
        <p:txBody>
          <a:bodyPr/>
          <a:lstStyle/>
          <a:p>
            <a:r>
              <a:rPr lang="en-US" altLang="en-US" smtClean="0"/>
              <a:t>CS 485 Web ApplicationDevelopment © 2016 by Y. Temtanapat</a:t>
            </a:r>
            <a:endParaRPr lang="en-US" altLang="en-US" dirty="0"/>
          </a:p>
        </p:txBody>
      </p:sp>
      <p:sp>
        <p:nvSpPr>
          <p:cNvPr id="6" name="Slide Number Placeholder 5"/>
          <p:cNvSpPr>
            <a:spLocks noGrp="1"/>
          </p:cNvSpPr>
          <p:nvPr>
            <p:ph type="sldNum" sz="quarter" idx="4"/>
          </p:nvPr>
        </p:nvSpPr>
        <p:spPr/>
        <p:txBody>
          <a:bodyPr/>
          <a:lstStyle/>
          <a:p>
            <a:fld id="{10C32822-D98A-4A8C-A794-852463787CBE}" type="slidenum">
              <a:rPr lang="en-US" altLang="en-US" smtClean="0"/>
              <a:pPr/>
              <a:t>10</a:t>
            </a:fld>
            <a:endParaRPr lang="en-US" altLang="en-US"/>
          </a:p>
        </p:txBody>
      </p:sp>
    </p:spTree>
    <p:extLst>
      <p:ext uri="{BB962C8B-B14F-4D97-AF65-F5344CB8AC3E}">
        <p14:creationId xmlns:p14="http://schemas.microsoft.com/office/powerpoint/2010/main" val="35377189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Documents: Mongo CRUD</a:t>
            </a:r>
            <a:endParaRPr lang="en-US" dirty="0"/>
          </a:p>
        </p:txBody>
      </p:sp>
      <p:sp>
        <p:nvSpPr>
          <p:cNvPr id="7" name="Text Placeholder 6"/>
          <p:cNvSpPr>
            <a:spLocks noGrp="1"/>
          </p:cNvSpPr>
          <p:nvPr>
            <p:ph type="body" idx="1"/>
          </p:nvPr>
        </p:nvSpPr>
        <p:spPr/>
        <p:txBody>
          <a:bodyPr/>
          <a:lstStyle/>
          <a:p>
            <a:endParaRPr lang="en-US"/>
          </a:p>
        </p:txBody>
      </p:sp>
      <p:sp>
        <p:nvSpPr>
          <p:cNvPr id="15" name="Date Placeholder 14"/>
          <p:cNvSpPr>
            <a:spLocks noGrp="1"/>
          </p:cNvSpPr>
          <p:nvPr>
            <p:ph type="dt" sz="half" idx="2"/>
          </p:nvPr>
        </p:nvSpPr>
        <p:spPr>
          <a:xfrm>
            <a:off x="457200" y="6243638"/>
            <a:ext cx="1471613" cy="457200"/>
          </a:xfrm>
        </p:spPr>
        <p:txBody>
          <a:bodyPr/>
          <a:lstStyle/>
          <a:p>
            <a:r>
              <a:rPr lang="en-US" smtClean="0"/>
              <a:t>Lecture 14</a:t>
            </a:r>
            <a:endParaRPr lang="en-US"/>
          </a:p>
        </p:txBody>
      </p:sp>
      <p:sp>
        <p:nvSpPr>
          <p:cNvPr id="16" name="Footer Placeholder 15"/>
          <p:cNvSpPr>
            <a:spLocks noGrp="1"/>
          </p:cNvSpPr>
          <p:nvPr>
            <p:ph type="ftr" sz="quarter" idx="3"/>
          </p:nvPr>
        </p:nvSpPr>
        <p:spPr>
          <a:xfrm>
            <a:off x="1928813" y="6243638"/>
            <a:ext cx="5500687" cy="457200"/>
          </a:xfrm>
        </p:spPr>
        <p:txBody>
          <a:bodyPr/>
          <a:lstStyle/>
          <a:p>
            <a:r>
              <a:rPr lang="en-US" smtClean="0"/>
              <a:t>CS 485 Web ApplicationDevelopment © 2016 by Y. Temtanapat</a:t>
            </a:r>
            <a:endParaRPr lang="en-US" dirty="0"/>
          </a:p>
        </p:txBody>
      </p:sp>
      <p:sp>
        <p:nvSpPr>
          <p:cNvPr id="17" name="Slide Number Placeholder 16"/>
          <p:cNvSpPr>
            <a:spLocks noGrp="1"/>
          </p:cNvSpPr>
          <p:nvPr>
            <p:ph type="sldNum" sz="quarter" idx="4"/>
          </p:nvPr>
        </p:nvSpPr>
        <p:spPr>
          <a:xfrm>
            <a:off x="7429500" y="6243638"/>
            <a:ext cx="1257300" cy="457200"/>
          </a:xfrm>
        </p:spPr>
        <p:txBody>
          <a:bodyPr/>
          <a:lstStyle/>
          <a:p>
            <a:fld id="{C238F03A-58E1-4ECA-9024-348A9A81A53D}" type="slidenum">
              <a:rPr lang="en-US" smtClean="0"/>
              <a:pPr/>
              <a:t>11</a:t>
            </a:fld>
            <a:endParaRPr lang="en-US"/>
          </a:p>
        </p:txBody>
      </p:sp>
    </p:spTree>
    <p:extLst>
      <p:ext uri="{BB962C8B-B14F-4D97-AF65-F5344CB8AC3E}">
        <p14:creationId xmlns:p14="http://schemas.microsoft.com/office/powerpoint/2010/main" val="10023108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mtClean="0"/>
              <a:t>Create Database</a:t>
            </a:r>
            <a:endParaRPr lang="en-US" dirty="0"/>
          </a:p>
        </p:txBody>
      </p:sp>
      <p:sp>
        <p:nvSpPr>
          <p:cNvPr id="8" name="Content Placeholder 7"/>
          <p:cNvSpPr>
            <a:spLocks noGrp="1"/>
          </p:cNvSpPr>
          <p:nvPr>
            <p:ph idx="1"/>
          </p:nvPr>
        </p:nvSpPr>
        <p:spPr/>
        <p:txBody>
          <a:bodyPr/>
          <a:lstStyle/>
          <a:p>
            <a:r>
              <a:rPr lang="en-US" dirty="0" smtClean="0"/>
              <a:t>Syntax:</a:t>
            </a:r>
          </a:p>
          <a:p>
            <a:pPr marL="344487" lvl="1" indent="0" algn="ctr">
              <a:buNone/>
            </a:pPr>
            <a:r>
              <a:rPr lang="en-US" sz="2400" b="1" dirty="0" smtClean="0">
                <a:solidFill>
                  <a:srgbClr val="00B050"/>
                </a:solidFill>
                <a:latin typeface="Consolas" panose="020B0609020204030204" pitchFamily="49" charset="0"/>
              </a:rPr>
              <a:t>use</a:t>
            </a:r>
            <a:r>
              <a:rPr lang="en-US" sz="2400" dirty="0" smtClean="0">
                <a:solidFill>
                  <a:srgbClr val="00B050"/>
                </a:solidFill>
                <a:latin typeface="Consolas" panose="020B0609020204030204" pitchFamily="49" charset="0"/>
              </a:rPr>
              <a:t> </a:t>
            </a:r>
            <a:r>
              <a:rPr lang="en-US" sz="2400" i="1" dirty="0" smtClean="0">
                <a:latin typeface="Consolas" panose="020B0609020204030204" pitchFamily="49" charset="0"/>
              </a:rPr>
              <a:t>DATABASE_NAME</a:t>
            </a:r>
          </a:p>
          <a:p>
            <a:pPr lvl="1"/>
            <a:r>
              <a:rPr lang="th-TH" dirty="0" smtClean="0"/>
              <a:t>เมื่อ</a:t>
            </a:r>
            <a:r>
              <a:rPr lang="en-US" dirty="0" smtClean="0"/>
              <a:t> </a:t>
            </a:r>
            <a:r>
              <a:rPr lang="en-US" sz="2000" i="1" dirty="0">
                <a:latin typeface="Consolas" panose="020B0609020204030204" pitchFamily="49" charset="0"/>
              </a:rPr>
              <a:t>DATABASE_NAME</a:t>
            </a:r>
            <a:r>
              <a:rPr lang="en-US" dirty="0" smtClean="0"/>
              <a:t> </a:t>
            </a:r>
            <a:r>
              <a:rPr lang="th-TH" dirty="0" smtClean="0"/>
              <a:t>แทนชื่อฐานข้อมูล</a:t>
            </a:r>
            <a:endParaRPr lang="en-US" dirty="0" smtClean="0"/>
          </a:p>
          <a:p>
            <a:pPr lvl="1"/>
            <a:r>
              <a:rPr lang="th-TH" dirty="0" smtClean="0"/>
              <a:t>สร้างฐานข้อมูลใหม่ ถ้ายังไม่เคยมีมาก่อน </a:t>
            </a:r>
            <a:endParaRPr lang="en-US" dirty="0" smtClean="0"/>
          </a:p>
          <a:p>
            <a:pPr lvl="1"/>
            <a:r>
              <a:rPr lang="th-TH" dirty="0" smtClean="0"/>
              <a:t>ถ้าไม่เช่นนั้น คืนค่าฐานข้อมูลเดิม (</a:t>
            </a:r>
            <a:r>
              <a:rPr lang="en-US" dirty="0" smtClean="0"/>
              <a:t>existing database</a:t>
            </a:r>
            <a:r>
              <a:rPr lang="th-TH" dirty="0" smtClean="0"/>
              <a:t>)</a:t>
            </a:r>
            <a:endParaRPr lang="en-US" dirty="0" smtClean="0"/>
          </a:p>
          <a:p>
            <a:r>
              <a:rPr lang="th-TH" dirty="0" smtClean="0"/>
              <a:t>ตัวอย่างเช่น</a:t>
            </a:r>
            <a:r>
              <a:rPr lang="en-US" dirty="0" smtClean="0"/>
              <a:t>:</a:t>
            </a:r>
          </a:p>
          <a:p>
            <a:pPr marL="344487" lvl="1" indent="0" algn="ctr">
              <a:buNone/>
            </a:pPr>
            <a:r>
              <a:rPr lang="en-US" sz="2400" dirty="0" smtClean="0">
                <a:solidFill>
                  <a:srgbClr val="00B050"/>
                </a:solidFill>
                <a:latin typeface="Consolas" panose="020B0609020204030204" pitchFamily="49" charset="0"/>
              </a:rPr>
              <a:t>use </a:t>
            </a:r>
            <a:r>
              <a:rPr lang="en-US" sz="2400" dirty="0" err="1" smtClean="0">
                <a:latin typeface="Consolas" panose="020B0609020204030204" pitchFamily="49" charset="0"/>
              </a:rPr>
              <a:t>myDB</a:t>
            </a:r>
            <a:endParaRPr lang="en-US" sz="2400" dirty="0" smtClean="0">
              <a:latin typeface="Consolas" panose="020B0609020204030204" pitchFamily="49" charset="0"/>
            </a:endParaRPr>
          </a:p>
          <a:p>
            <a:pPr lvl="1"/>
            <a:r>
              <a:rPr lang="th-TH" dirty="0" smtClean="0"/>
              <a:t>สร้างฐานข้อมูล </a:t>
            </a:r>
            <a:r>
              <a:rPr lang="en-US" dirty="0" smtClean="0"/>
              <a:t>“</a:t>
            </a:r>
            <a:r>
              <a:rPr lang="en-US" dirty="0" err="1" smtClean="0"/>
              <a:t>myDB</a:t>
            </a:r>
            <a:r>
              <a:rPr lang="en-US" dirty="0" smtClean="0"/>
              <a:t>” </a:t>
            </a:r>
            <a:r>
              <a:rPr lang="th-TH" dirty="0" smtClean="0"/>
              <a:t>ถ้าไม่เคยมีอยู่</a:t>
            </a:r>
            <a:endParaRPr lang="en-US" dirty="0" smtClean="0"/>
          </a:p>
        </p:txBody>
      </p:sp>
      <p:sp>
        <p:nvSpPr>
          <p:cNvPr id="4" name="Date Placeholder 3"/>
          <p:cNvSpPr>
            <a:spLocks noGrp="1"/>
          </p:cNvSpPr>
          <p:nvPr>
            <p:ph type="dt" sz="half" idx="2"/>
          </p:nvPr>
        </p:nvSpPr>
        <p:spPr/>
        <p:txBody>
          <a:bodyPr/>
          <a:lstStyle/>
          <a:p>
            <a:r>
              <a:rPr lang="en-US" smtClean="0"/>
              <a:t>Lecture 14</a:t>
            </a:r>
            <a:endParaRPr lang="en-US"/>
          </a:p>
        </p:txBody>
      </p:sp>
      <p:sp>
        <p:nvSpPr>
          <p:cNvPr id="5" name="Footer Placeholder 4"/>
          <p:cNvSpPr>
            <a:spLocks noGrp="1"/>
          </p:cNvSpPr>
          <p:nvPr>
            <p:ph type="ftr" sz="quarter" idx="3"/>
          </p:nvPr>
        </p:nvSpPr>
        <p:spPr/>
        <p:txBody>
          <a:bodyPr/>
          <a:lstStyle/>
          <a:p>
            <a:r>
              <a:rPr lang="en-US" smtClean="0"/>
              <a:t>CS 485 Web ApplicationDevelopment © 2016 by Y. Temtanapat</a:t>
            </a:r>
            <a:endParaRPr lang="en-US" dirty="0"/>
          </a:p>
        </p:txBody>
      </p:sp>
      <p:sp>
        <p:nvSpPr>
          <p:cNvPr id="6" name="Slide Number Placeholder 5"/>
          <p:cNvSpPr>
            <a:spLocks noGrp="1"/>
          </p:cNvSpPr>
          <p:nvPr>
            <p:ph type="sldNum" sz="quarter" idx="4"/>
          </p:nvPr>
        </p:nvSpPr>
        <p:spPr/>
        <p:txBody>
          <a:bodyPr/>
          <a:lstStyle/>
          <a:p>
            <a:fld id="{C238F03A-58E1-4ECA-9024-348A9A81A53D}" type="slidenum">
              <a:rPr lang="en-US" smtClean="0"/>
              <a:pPr/>
              <a:t>12</a:t>
            </a:fld>
            <a:endParaRPr lang="en-US"/>
          </a:p>
        </p:txBody>
      </p:sp>
    </p:spTree>
    <p:extLst>
      <p:ext uri="{BB962C8B-B14F-4D97-AF65-F5344CB8AC3E}">
        <p14:creationId xmlns:p14="http://schemas.microsoft.com/office/powerpoint/2010/main" val="171802942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mtClean="0"/>
              <a:t>Create Collection</a:t>
            </a:r>
            <a:endParaRPr lang="en-US" dirty="0"/>
          </a:p>
        </p:txBody>
      </p:sp>
      <p:sp>
        <p:nvSpPr>
          <p:cNvPr id="8" name="Content Placeholder 7"/>
          <p:cNvSpPr>
            <a:spLocks noGrp="1"/>
          </p:cNvSpPr>
          <p:nvPr>
            <p:ph idx="1"/>
          </p:nvPr>
        </p:nvSpPr>
        <p:spPr/>
        <p:txBody>
          <a:bodyPr/>
          <a:lstStyle/>
          <a:p>
            <a:r>
              <a:rPr lang="en-US" dirty="0" smtClean="0"/>
              <a:t>Syntax:</a:t>
            </a:r>
          </a:p>
          <a:p>
            <a:pPr marL="457200" lvl="1" indent="0" algn="ctr">
              <a:buNone/>
            </a:pPr>
            <a:r>
              <a:rPr lang="en-US" sz="2200" b="1" dirty="0" err="1">
                <a:solidFill>
                  <a:srgbClr val="00B050"/>
                </a:solidFill>
                <a:latin typeface="Consolas" panose="020B0609020204030204" pitchFamily="49" charset="0"/>
              </a:rPr>
              <a:t>db</a:t>
            </a:r>
            <a:r>
              <a:rPr lang="en-US" sz="2200" dirty="0" err="1">
                <a:solidFill>
                  <a:srgbClr val="00B050"/>
                </a:solidFill>
                <a:latin typeface="Consolas" panose="020B0609020204030204" pitchFamily="49" charset="0"/>
              </a:rPr>
              <a:t>.createCollection</a:t>
            </a:r>
            <a:r>
              <a:rPr lang="en-US" sz="2200" dirty="0">
                <a:solidFill>
                  <a:srgbClr val="00B050"/>
                </a:solidFill>
                <a:latin typeface="Consolas" panose="020B0609020204030204" pitchFamily="49" charset="0"/>
              </a:rPr>
              <a:t>(</a:t>
            </a:r>
            <a:r>
              <a:rPr lang="en-US" sz="2200" i="1" dirty="0">
                <a:solidFill>
                  <a:schemeClr val="tx1">
                    <a:lumMod val="50000"/>
                    <a:lumOff val="50000"/>
                  </a:schemeClr>
                </a:solidFill>
                <a:latin typeface="Consolas" panose="020B0609020204030204" pitchFamily="49" charset="0"/>
              </a:rPr>
              <a:t>name</a:t>
            </a:r>
            <a:r>
              <a:rPr lang="en-US" sz="2200" dirty="0">
                <a:solidFill>
                  <a:srgbClr val="00B050"/>
                </a:solidFill>
                <a:latin typeface="Consolas" panose="020B0609020204030204" pitchFamily="49" charset="0"/>
              </a:rPr>
              <a:t>, </a:t>
            </a:r>
            <a:r>
              <a:rPr lang="en-US" sz="2200" i="1" dirty="0">
                <a:solidFill>
                  <a:schemeClr val="tx1">
                    <a:lumMod val="50000"/>
                    <a:lumOff val="50000"/>
                  </a:schemeClr>
                </a:solidFill>
                <a:latin typeface="Consolas" panose="020B0609020204030204" pitchFamily="49" charset="0"/>
              </a:rPr>
              <a:t>options</a:t>
            </a:r>
            <a:r>
              <a:rPr lang="en-US" sz="2200" dirty="0">
                <a:solidFill>
                  <a:srgbClr val="00B050"/>
                </a:solidFill>
                <a:latin typeface="Consolas" panose="020B0609020204030204" pitchFamily="49" charset="0"/>
              </a:rPr>
              <a:t>)</a:t>
            </a:r>
          </a:p>
          <a:p>
            <a:pPr lvl="1"/>
            <a:r>
              <a:rPr lang="th-TH" dirty="0" smtClean="0"/>
              <a:t>เมื่อ </a:t>
            </a:r>
            <a:r>
              <a:rPr lang="en-US" dirty="0" smtClean="0"/>
              <a:t>name </a:t>
            </a:r>
            <a:r>
              <a:rPr lang="th-TH" dirty="0" smtClean="0"/>
              <a:t>เป็นชื่อของ </a:t>
            </a:r>
            <a:r>
              <a:rPr lang="en-US" dirty="0" smtClean="0"/>
              <a:t>collection </a:t>
            </a:r>
          </a:p>
          <a:p>
            <a:pPr lvl="1"/>
            <a:r>
              <a:rPr lang="th-TH" dirty="0" smtClean="0"/>
              <a:t>เป็นการระบุสร้าง (</a:t>
            </a:r>
            <a:r>
              <a:rPr lang="en-US" dirty="0" smtClean="0"/>
              <a:t>explicit</a:t>
            </a:r>
            <a:r>
              <a:rPr lang="th-TH" dirty="0" smtClean="0"/>
              <a:t>)</a:t>
            </a:r>
            <a:r>
              <a:rPr lang="en-US" dirty="0" smtClean="0"/>
              <a:t> collection </a:t>
            </a:r>
            <a:r>
              <a:rPr lang="th-TH" dirty="0" smtClean="0"/>
              <a:t>ใหม่ในฐานข้อมูล</a:t>
            </a:r>
            <a:endParaRPr lang="en-US" dirty="0" smtClean="0"/>
          </a:p>
          <a:p>
            <a:r>
              <a:rPr lang="th-TH" dirty="0" smtClean="0"/>
              <a:t>ตัวอย่าง</a:t>
            </a:r>
            <a:r>
              <a:rPr lang="en-US" dirty="0" smtClean="0"/>
              <a:t>:</a:t>
            </a:r>
          </a:p>
          <a:p>
            <a:pPr marL="344487" lvl="1" indent="0">
              <a:buNone/>
            </a:pPr>
            <a:r>
              <a:rPr lang="en-US" dirty="0" smtClean="0"/>
              <a:t>	</a:t>
            </a:r>
            <a:r>
              <a:rPr lang="en-US" sz="2200" dirty="0" err="1">
                <a:solidFill>
                  <a:srgbClr val="00B050"/>
                </a:solidFill>
                <a:latin typeface="Consolas" panose="020B0609020204030204" pitchFamily="49" charset="0"/>
              </a:rPr>
              <a:t>db.createCollection</a:t>
            </a:r>
            <a:r>
              <a:rPr lang="en-US" sz="2200" dirty="0">
                <a:solidFill>
                  <a:srgbClr val="00B050"/>
                </a:solidFill>
                <a:latin typeface="Consolas" panose="020B0609020204030204" pitchFamily="49" charset="0"/>
              </a:rPr>
              <a:t>(</a:t>
            </a:r>
            <a:r>
              <a:rPr lang="en-US" sz="2200" dirty="0" smtClean="0">
                <a:latin typeface="Consolas" panose="020B0609020204030204" pitchFamily="49" charset="0"/>
              </a:rPr>
              <a:t>"users"</a:t>
            </a:r>
            <a:r>
              <a:rPr lang="en-US" sz="2200" dirty="0">
                <a:solidFill>
                  <a:srgbClr val="00B050"/>
                </a:solidFill>
                <a:latin typeface="Consolas" panose="020B0609020204030204" pitchFamily="49" charset="0"/>
              </a:rPr>
              <a:t>)</a:t>
            </a:r>
          </a:p>
          <a:p>
            <a:pPr lvl="1"/>
            <a:r>
              <a:rPr lang="th-TH" dirty="0" smtClean="0"/>
              <a:t>สร้าง </a:t>
            </a:r>
            <a:r>
              <a:rPr lang="en-US" dirty="0" smtClean="0"/>
              <a:t>collection </a:t>
            </a:r>
            <a:r>
              <a:rPr lang="th-TH" dirty="0" smtClean="0"/>
              <a:t>ชื่อ </a:t>
            </a:r>
            <a:r>
              <a:rPr lang="en-US" dirty="0" smtClean="0"/>
              <a:t>“users”</a:t>
            </a:r>
          </a:p>
          <a:p>
            <a:endParaRPr lang="en-US" sz="2200" b="1" dirty="0">
              <a:solidFill>
                <a:srgbClr val="00B050"/>
              </a:solidFill>
              <a:latin typeface="Consolas" panose="020B0609020204030204" pitchFamily="49" charset="0"/>
            </a:endParaRPr>
          </a:p>
        </p:txBody>
      </p:sp>
      <p:sp>
        <p:nvSpPr>
          <p:cNvPr id="4" name="Date Placeholder 3"/>
          <p:cNvSpPr>
            <a:spLocks noGrp="1"/>
          </p:cNvSpPr>
          <p:nvPr>
            <p:ph type="dt" sz="half" idx="2"/>
          </p:nvPr>
        </p:nvSpPr>
        <p:spPr/>
        <p:txBody>
          <a:bodyPr/>
          <a:lstStyle/>
          <a:p>
            <a:r>
              <a:rPr lang="en-US" smtClean="0"/>
              <a:t>Lecture 14</a:t>
            </a:r>
            <a:endParaRPr lang="en-US"/>
          </a:p>
        </p:txBody>
      </p:sp>
      <p:sp>
        <p:nvSpPr>
          <p:cNvPr id="5" name="Footer Placeholder 4"/>
          <p:cNvSpPr>
            <a:spLocks noGrp="1"/>
          </p:cNvSpPr>
          <p:nvPr>
            <p:ph type="ftr" sz="quarter" idx="3"/>
          </p:nvPr>
        </p:nvSpPr>
        <p:spPr/>
        <p:txBody>
          <a:bodyPr/>
          <a:lstStyle/>
          <a:p>
            <a:r>
              <a:rPr lang="en-US" smtClean="0"/>
              <a:t>CS 485 Web ApplicationDevelopment © 2016 by Y. Temtanapat</a:t>
            </a:r>
            <a:endParaRPr lang="en-US" dirty="0"/>
          </a:p>
        </p:txBody>
      </p:sp>
      <p:sp>
        <p:nvSpPr>
          <p:cNvPr id="6" name="Slide Number Placeholder 5"/>
          <p:cNvSpPr>
            <a:spLocks noGrp="1"/>
          </p:cNvSpPr>
          <p:nvPr>
            <p:ph type="sldNum" sz="quarter" idx="4"/>
          </p:nvPr>
        </p:nvSpPr>
        <p:spPr/>
        <p:txBody>
          <a:bodyPr/>
          <a:lstStyle/>
          <a:p>
            <a:fld id="{C238F03A-58E1-4ECA-9024-348A9A81A53D}" type="slidenum">
              <a:rPr lang="en-US" smtClean="0"/>
              <a:pPr/>
              <a:t>13</a:t>
            </a:fld>
            <a:endParaRPr lang="en-US"/>
          </a:p>
        </p:txBody>
      </p:sp>
    </p:spTree>
    <p:extLst>
      <p:ext uri="{BB962C8B-B14F-4D97-AF65-F5344CB8AC3E}">
        <p14:creationId xmlns:p14="http://schemas.microsoft.com/office/powerpoint/2010/main" val="125686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h-TH" dirty="0" smtClean="0"/>
              <a:t>คำสั่งพื้นฐาน</a:t>
            </a:r>
            <a:r>
              <a:rPr lang="en-US" dirty="0" smtClean="0"/>
              <a:t> Mongo Client</a:t>
            </a:r>
            <a:endParaRPr lang="en-US" dirty="0"/>
          </a:p>
        </p:txBody>
      </p:sp>
      <p:sp>
        <p:nvSpPr>
          <p:cNvPr id="3" name="Content Placeholder 2"/>
          <p:cNvSpPr>
            <a:spLocks noGrp="1"/>
          </p:cNvSpPr>
          <p:nvPr>
            <p:ph idx="1"/>
          </p:nvPr>
        </p:nvSpPr>
        <p:spPr/>
        <p:txBody>
          <a:bodyPr/>
          <a:lstStyle/>
          <a:p>
            <a:r>
              <a:rPr lang="th-TH" dirty="0"/>
              <a:t>แสดงฐานข้อมูล</a:t>
            </a:r>
            <a:r>
              <a:rPr lang="en-US" dirty="0"/>
              <a:t>: </a:t>
            </a:r>
            <a:r>
              <a:rPr lang="en-US" sz="2200" b="1" dirty="0">
                <a:solidFill>
                  <a:srgbClr val="00B050"/>
                </a:solidFill>
                <a:latin typeface="Consolas" panose="020B0609020204030204" pitchFamily="49" charset="0"/>
              </a:rPr>
              <a:t>show </a:t>
            </a:r>
            <a:r>
              <a:rPr lang="en-US" sz="2200" b="1" dirty="0" err="1">
                <a:solidFill>
                  <a:srgbClr val="00B050"/>
                </a:solidFill>
                <a:latin typeface="Consolas" panose="020B0609020204030204" pitchFamily="49" charset="0"/>
              </a:rPr>
              <a:t>dbs</a:t>
            </a:r>
            <a:endParaRPr lang="en-US" sz="2200" b="1" dirty="0">
              <a:solidFill>
                <a:srgbClr val="00B050"/>
              </a:solidFill>
              <a:latin typeface="Consolas" panose="020B0609020204030204" pitchFamily="49" charset="0"/>
            </a:endParaRPr>
          </a:p>
          <a:p>
            <a:r>
              <a:rPr lang="th-TH" dirty="0" smtClean="0"/>
              <a:t>ลบฐานข้อมูลปัจจุบัน</a:t>
            </a:r>
            <a:r>
              <a:rPr lang="en-US" dirty="0" smtClean="0"/>
              <a:t>:</a:t>
            </a:r>
            <a:r>
              <a:rPr lang="th-TH" dirty="0" smtClean="0"/>
              <a:t> </a:t>
            </a:r>
            <a:r>
              <a:rPr lang="en-US" sz="2200" b="1" dirty="0" err="1">
                <a:solidFill>
                  <a:srgbClr val="00B050"/>
                </a:solidFill>
                <a:latin typeface="Consolas" panose="020B0609020204030204" pitchFamily="49" charset="0"/>
              </a:rPr>
              <a:t>db.dropDatabase</a:t>
            </a:r>
            <a:r>
              <a:rPr lang="en-US" sz="2200" b="1" dirty="0">
                <a:solidFill>
                  <a:srgbClr val="00B050"/>
                </a:solidFill>
                <a:latin typeface="Consolas" panose="020B0609020204030204" pitchFamily="49" charset="0"/>
              </a:rPr>
              <a:t>()</a:t>
            </a:r>
            <a:endParaRPr lang="th-TH" sz="2200" b="1" dirty="0">
              <a:solidFill>
                <a:srgbClr val="00B050"/>
              </a:solidFill>
              <a:latin typeface="Consolas" panose="020B0609020204030204" pitchFamily="49" charset="0"/>
            </a:endParaRPr>
          </a:p>
          <a:p>
            <a:r>
              <a:rPr lang="th-TH" dirty="0" smtClean="0"/>
              <a:t>แสดง </a:t>
            </a:r>
            <a:r>
              <a:rPr lang="en-US" dirty="0" smtClean="0"/>
              <a:t>collections: </a:t>
            </a:r>
            <a:r>
              <a:rPr lang="en-US" sz="2200" b="1" dirty="0">
                <a:solidFill>
                  <a:srgbClr val="00B050"/>
                </a:solidFill>
                <a:latin typeface="Consolas" panose="020B0609020204030204" pitchFamily="49" charset="0"/>
              </a:rPr>
              <a:t>show collections</a:t>
            </a:r>
          </a:p>
          <a:p>
            <a:r>
              <a:rPr lang="th-TH" dirty="0" smtClean="0"/>
              <a:t>ลบ </a:t>
            </a:r>
            <a:r>
              <a:rPr lang="en-US" dirty="0" smtClean="0"/>
              <a:t>collections: </a:t>
            </a:r>
            <a:r>
              <a:rPr lang="en-US" sz="2200" b="1" dirty="0" err="1">
                <a:solidFill>
                  <a:srgbClr val="00B050"/>
                </a:solidFill>
                <a:latin typeface="Consolas" panose="020B0609020204030204" pitchFamily="49" charset="0"/>
              </a:rPr>
              <a:t>db.</a:t>
            </a:r>
            <a:r>
              <a:rPr lang="en-US" sz="2200" i="1" dirty="0" err="1" smtClean="0">
                <a:latin typeface="Consolas" panose="020B0609020204030204" pitchFamily="49" charset="0"/>
              </a:rPr>
              <a:t>collectionName</a:t>
            </a:r>
            <a:r>
              <a:rPr lang="en-US" sz="2200" b="1" dirty="0" err="1">
                <a:solidFill>
                  <a:srgbClr val="00B050"/>
                </a:solidFill>
                <a:latin typeface="Consolas" panose="020B0609020204030204" pitchFamily="49" charset="0"/>
              </a:rPr>
              <a:t>.drop</a:t>
            </a:r>
            <a:r>
              <a:rPr lang="en-US" sz="2200" b="1" dirty="0">
                <a:solidFill>
                  <a:srgbClr val="00B050"/>
                </a:solidFill>
                <a:latin typeface="Consolas" panose="020B0609020204030204" pitchFamily="49" charset="0"/>
              </a:rPr>
              <a:t>()</a:t>
            </a:r>
          </a:p>
        </p:txBody>
      </p:sp>
      <p:sp>
        <p:nvSpPr>
          <p:cNvPr id="4" name="Date Placeholder 3"/>
          <p:cNvSpPr>
            <a:spLocks noGrp="1"/>
          </p:cNvSpPr>
          <p:nvPr>
            <p:ph type="dt" sz="half" idx="2"/>
          </p:nvPr>
        </p:nvSpPr>
        <p:spPr/>
        <p:txBody>
          <a:bodyPr/>
          <a:lstStyle/>
          <a:p>
            <a:r>
              <a:rPr lang="en-US" smtClean="0"/>
              <a:t>Lecture 14</a:t>
            </a:r>
            <a:endParaRPr lang="en-US" altLang="en-US"/>
          </a:p>
        </p:txBody>
      </p:sp>
      <p:sp>
        <p:nvSpPr>
          <p:cNvPr id="5" name="Footer Placeholder 4"/>
          <p:cNvSpPr>
            <a:spLocks noGrp="1"/>
          </p:cNvSpPr>
          <p:nvPr>
            <p:ph type="ftr" sz="quarter" idx="3"/>
          </p:nvPr>
        </p:nvSpPr>
        <p:spPr/>
        <p:txBody>
          <a:bodyPr/>
          <a:lstStyle/>
          <a:p>
            <a:r>
              <a:rPr lang="en-US" altLang="en-US" smtClean="0"/>
              <a:t>CS 485 Web ApplicationDevelopment © 2016 by Y. Temtanapat</a:t>
            </a:r>
            <a:endParaRPr lang="en-US" altLang="en-US" dirty="0"/>
          </a:p>
        </p:txBody>
      </p:sp>
      <p:sp>
        <p:nvSpPr>
          <p:cNvPr id="6" name="Slide Number Placeholder 5"/>
          <p:cNvSpPr>
            <a:spLocks noGrp="1"/>
          </p:cNvSpPr>
          <p:nvPr>
            <p:ph type="sldNum" sz="quarter" idx="4"/>
          </p:nvPr>
        </p:nvSpPr>
        <p:spPr/>
        <p:txBody>
          <a:bodyPr/>
          <a:lstStyle/>
          <a:p>
            <a:fld id="{10C32822-D98A-4A8C-A794-852463787CBE}" type="slidenum">
              <a:rPr lang="en-US" altLang="en-US" smtClean="0"/>
              <a:pPr/>
              <a:t>14</a:t>
            </a:fld>
            <a:endParaRPr lang="en-US" altLang="en-US"/>
          </a:p>
        </p:txBody>
      </p:sp>
    </p:spTree>
    <p:extLst>
      <p:ext uri="{BB962C8B-B14F-4D97-AF65-F5344CB8AC3E}">
        <p14:creationId xmlns:p14="http://schemas.microsoft.com/office/powerpoint/2010/main" val="33226166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h-TH" dirty="0" smtClean="0"/>
              <a:t>ตัวอย่าง</a:t>
            </a:r>
            <a:endParaRPr lang="en-US" dirty="0"/>
          </a:p>
        </p:txBody>
      </p:sp>
      <p:sp>
        <p:nvSpPr>
          <p:cNvPr id="3" name="Content Placeholder 2"/>
          <p:cNvSpPr>
            <a:spLocks noGrp="1"/>
          </p:cNvSpPr>
          <p:nvPr>
            <p:ph idx="1"/>
          </p:nvPr>
        </p:nvSpPr>
        <p:spPr>
          <a:xfrm>
            <a:off x="457200" y="836712"/>
            <a:ext cx="8229600" cy="5289451"/>
          </a:xfrm>
          <a:solidFill>
            <a:schemeClr val="bg1">
              <a:lumMod val="95000"/>
            </a:schemeClr>
          </a:solidFill>
        </p:spPr>
        <p:txBody>
          <a:bodyPr>
            <a:noAutofit/>
          </a:bodyPr>
          <a:lstStyle/>
          <a:p>
            <a:pPr marL="0" indent="0">
              <a:spcBef>
                <a:spcPts val="300"/>
              </a:spcBef>
              <a:spcAft>
                <a:spcPts val="300"/>
              </a:spcAft>
              <a:buNone/>
            </a:pPr>
            <a:r>
              <a:rPr lang="en-US" sz="1600" dirty="0" smtClean="0">
                <a:latin typeface="Consolas" panose="020B0609020204030204" pitchFamily="49" charset="0"/>
              </a:rPr>
              <a:t>&gt; </a:t>
            </a:r>
            <a:r>
              <a:rPr lang="en-US" sz="1600" dirty="0" smtClean="0">
                <a:solidFill>
                  <a:srgbClr val="00B050"/>
                </a:solidFill>
                <a:latin typeface="Consolas" panose="020B0609020204030204" pitchFamily="49" charset="0"/>
              </a:rPr>
              <a:t>use </a:t>
            </a:r>
            <a:r>
              <a:rPr lang="en-US" sz="1600" dirty="0" err="1">
                <a:solidFill>
                  <a:srgbClr val="00B050"/>
                </a:solidFill>
                <a:latin typeface="Consolas" panose="020B0609020204030204" pitchFamily="49" charset="0"/>
              </a:rPr>
              <a:t>myDB</a:t>
            </a:r>
            <a:endParaRPr lang="en-US" sz="1600" dirty="0">
              <a:solidFill>
                <a:srgbClr val="00B050"/>
              </a:solidFill>
              <a:latin typeface="Consolas" panose="020B0609020204030204" pitchFamily="49" charset="0"/>
            </a:endParaRPr>
          </a:p>
          <a:p>
            <a:pPr marL="0" indent="0">
              <a:spcBef>
                <a:spcPts val="300"/>
              </a:spcBef>
              <a:spcAft>
                <a:spcPts val="300"/>
              </a:spcAft>
              <a:buNone/>
            </a:pPr>
            <a:r>
              <a:rPr lang="en-US" sz="1600" dirty="0">
                <a:latin typeface="Consolas" panose="020B0609020204030204" pitchFamily="49" charset="0"/>
              </a:rPr>
              <a:t>switched to </a:t>
            </a:r>
            <a:r>
              <a:rPr lang="en-US" sz="1600" dirty="0" err="1">
                <a:latin typeface="Consolas" panose="020B0609020204030204" pitchFamily="49" charset="0"/>
              </a:rPr>
              <a:t>db</a:t>
            </a:r>
            <a:r>
              <a:rPr lang="en-US" sz="1600" dirty="0">
                <a:latin typeface="Consolas" panose="020B0609020204030204" pitchFamily="49" charset="0"/>
              </a:rPr>
              <a:t> </a:t>
            </a:r>
            <a:r>
              <a:rPr lang="en-US" sz="1600" dirty="0" err="1">
                <a:latin typeface="Consolas" panose="020B0609020204030204" pitchFamily="49" charset="0"/>
              </a:rPr>
              <a:t>myDB</a:t>
            </a:r>
            <a:endParaRPr lang="en-US" sz="1600" dirty="0">
              <a:latin typeface="Consolas" panose="020B0609020204030204" pitchFamily="49" charset="0"/>
            </a:endParaRPr>
          </a:p>
          <a:p>
            <a:pPr marL="0" indent="0">
              <a:spcBef>
                <a:spcPts val="300"/>
              </a:spcBef>
              <a:spcAft>
                <a:spcPts val="300"/>
              </a:spcAft>
              <a:buNone/>
            </a:pPr>
            <a:r>
              <a:rPr lang="en-US" sz="1600" dirty="0">
                <a:latin typeface="Consolas" panose="020B0609020204030204" pitchFamily="49" charset="0"/>
              </a:rPr>
              <a:t>&gt; </a:t>
            </a:r>
            <a:r>
              <a:rPr lang="en-US" sz="1600" dirty="0" err="1" smtClean="0">
                <a:solidFill>
                  <a:srgbClr val="00B050"/>
                </a:solidFill>
                <a:latin typeface="Consolas" panose="020B0609020204030204" pitchFamily="49" charset="0"/>
              </a:rPr>
              <a:t>db.createCollection</a:t>
            </a:r>
            <a:r>
              <a:rPr lang="en-US" sz="1600" dirty="0" smtClean="0">
                <a:solidFill>
                  <a:srgbClr val="00B050"/>
                </a:solidFill>
                <a:latin typeface="Consolas" panose="020B0609020204030204" pitchFamily="49" charset="0"/>
              </a:rPr>
              <a:t>("locations")</a:t>
            </a:r>
            <a:endParaRPr lang="en-US" sz="1600" dirty="0">
              <a:solidFill>
                <a:srgbClr val="00B050"/>
              </a:solidFill>
              <a:latin typeface="Consolas" panose="020B0609020204030204" pitchFamily="49" charset="0"/>
            </a:endParaRPr>
          </a:p>
          <a:p>
            <a:pPr marL="0" indent="0">
              <a:spcBef>
                <a:spcPts val="300"/>
              </a:spcBef>
              <a:spcAft>
                <a:spcPts val="300"/>
              </a:spcAft>
              <a:buNone/>
            </a:pPr>
            <a:r>
              <a:rPr lang="en-US" sz="1600" dirty="0">
                <a:latin typeface="Consolas" panose="020B0609020204030204" pitchFamily="49" charset="0"/>
              </a:rPr>
              <a:t>{ "ok" : 1 }</a:t>
            </a:r>
          </a:p>
          <a:p>
            <a:pPr marL="0" indent="0">
              <a:spcBef>
                <a:spcPts val="300"/>
              </a:spcBef>
              <a:spcAft>
                <a:spcPts val="300"/>
              </a:spcAft>
              <a:buNone/>
            </a:pPr>
            <a:r>
              <a:rPr lang="en-US" sz="1600" dirty="0">
                <a:latin typeface="Consolas" panose="020B0609020204030204" pitchFamily="49" charset="0"/>
              </a:rPr>
              <a:t>&gt; </a:t>
            </a:r>
            <a:r>
              <a:rPr lang="en-US" sz="1600" dirty="0" err="1" smtClean="0">
                <a:solidFill>
                  <a:srgbClr val="00B050"/>
                </a:solidFill>
                <a:latin typeface="Consolas" panose="020B0609020204030204" pitchFamily="49" charset="0"/>
              </a:rPr>
              <a:t>db.locations.find</a:t>
            </a:r>
            <a:r>
              <a:rPr lang="en-US" sz="1600" dirty="0">
                <a:solidFill>
                  <a:srgbClr val="00B050"/>
                </a:solidFill>
                <a:latin typeface="Consolas" panose="020B0609020204030204" pitchFamily="49" charset="0"/>
              </a:rPr>
              <a:t>()</a:t>
            </a:r>
          </a:p>
          <a:p>
            <a:pPr marL="0" indent="0">
              <a:spcBef>
                <a:spcPts val="300"/>
              </a:spcBef>
              <a:spcAft>
                <a:spcPts val="300"/>
              </a:spcAft>
              <a:buNone/>
            </a:pPr>
            <a:r>
              <a:rPr lang="en-US" sz="1600" dirty="0">
                <a:latin typeface="Consolas" panose="020B0609020204030204" pitchFamily="49" charset="0"/>
              </a:rPr>
              <a:t>&gt; </a:t>
            </a:r>
            <a:r>
              <a:rPr lang="en-US" sz="1600" dirty="0" err="1" smtClean="0">
                <a:solidFill>
                  <a:srgbClr val="00B050"/>
                </a:solidFill>
                <a:latin typeface="Consolas" panose="020B0609020204030204" pitchFamily="49" charset="0"/>
              </a:rPr>
              <a:t>db.locations.insertOne</a:t>
            </a:r>
            <a:r>
              <a:rPr lang="en-US" sz="1600" dirty="0" smtClean="0">
                <a:solidFill>
                  <a:srgbClr val="00B050"/>
                </a:solidFill>
                <a:latin typeface="Consolas" panose="020B0609020204030204" pitchFamily="49" charset="0"/>
              </a:rPr>
              <a:t>(</a:t>
            </a:r>
            <a:r>
              <a:rPr lang="en-US" sz="1600" dirty="0" smtClean="0">
                <a:latin typeface="Consolas" panose="020B0609020204030204" pitchFamily="49" charset="0"/>
              </a:rPr>
              <a:t>{name:"</a:t>
            </a:r>
            <a:r>
              <a:rPr lang="en-US" sz="1600" dirty="0" err="1" smtClean="0">
                <a:latin typeface="Consolas" panose="020B0609020204030204" pitchFamily="49" charset="0"/>
              </a:rPr>
              <a:t>Starcups</a:t>
            </a:r>
            <a:r>
              <a:rPr lang="en-US" sz="1600" dirty="0" smtClean="0">
                <a:latin typeface="Consolas" panose="020B0609020204030204" pitchFamily="49" charset="0"/>
              </a:rPr>
              <a:t>", star:3, distance:100</a:t>
            </a:r>
            <a:r>
              <a:rPr lang="en-US" sz="1600" dirty="0">
                <a:latin typeface="Consolas" panose="020B0609020204030204" pitchFamily="49" charset="0"/>
              </a:rPr>
              <a:t>,</a:t>
            </a:r>
          </a:p>
          <a:p>
            <a:pPr marL="0" indent="0">
              <a:spcBef>
                <a:spcPts val="300"/>
              </a:spcBef>
              <a:spcAft>
                <a:spcPts val="300"/>
              </a:spcAft>
              <a:buNone/>
            </a:pPr>
            <a:r>
              <a:rPr lang="en-US" sz="1600" dirty="0" smtClean="0">
                <a:latin typeface="Consolas" panose="020B0609020204030204" pitchFamily="49" charset="0"/>
              </a:rPr>
              <a:t>    </a:t>
            </a:r>
            <a:r>
              <a:rPr lang="en-US" sz="1600" dirty="0">
                <a:latin typeface="Consolas" panose="020B0609020204030204" pitchFamily="49" charset="0"/>
              </a:rPr>
              <a:t>address</a:t>
            </a:r>
            <a:r>
              <a:rPr lang="en-US" sz="1600" dirty="0" smtClean="0">
                <a:latin typeface="Consolas" panose="020B0609020204030204" pitchFamily="49" charset="0"/>
              </a:rPr>
              <a:t>:"99 </a:t>
            </a:r>
            <a:r>
              <a:rPr lang="en-US" sz="1600" dirty="0">
                <a:latin typeface="Consolas" panose="020B0609020204030204" pitchFamily="49" charset="0"/>
              </a:rPr>
              <a:t>Moo 9 </a:t>
            </a:r>
            <a:r>
              <a:rPr lang="en-US" sz="1600" dirty="0" err="1">
                <a:latin typeface="Consolas" panose="020B0609020204030204" pitchFamily="49" charset="0"/>
              </a:rPr>
              <a:t>Paholyothin</a:t>
            </a:r>
            <a:r>
              <a:rPr lang="en-US" sz="1600" dirty="0">
                <a:latin typeface="Consolas" panose="020B0609020204030204" pitchFamily="49" charset="0"/>
              </a:rPr>
              <a:t> </a:t>
            </a:r>
            <a:r>
              <a:rPr lang="en-US" sz="1600" dirty="0" smtClean="0">
                <a:latin typeface="Consolas" panose="020B0609020204030204" pitchFamily="49" charset="0"/>
              </a:rPr>
              <a:t>Rd</a:t>
            </a:r>
            <a:r>
              <a:rPr lang="en-US" sz="1600" dirty="0">
                <a:latin typeface="Consolas" panose="020B0609020204030204" pitchFamily="49" charset="0"/>
              </a:rPr>
              <a:t>, </a:t>
            </a:r>
            <a:r>
              <a:rPr lang="en-US" sz="1600" dirty="0" err="1">
                <a:latin typeface="Consolas" panose="020B0609020204030204" pitchFamily="49" charset="0"/>
              </a:rPr>
              <a:t>Klong</a:t>
            </a:r>
            <a:r>
              <a:rPr lang="en-US" sz="1600" dirty="0">
                <a:latin typeface="Consolas" panose="020B0609020204030204" pitchFamily="49" charset="0"/>
              </a:rPr>
              <a:t> </a:t>
            </a:r>
            <a:r>
              <a:rPr lang="en-US" sz="1600" dirty="0" err="1">
                <a:latin typeface="Consolas" panose="020B0609020204030204" pitchFamily="49" charset="0"/>
              </a:rPr>
              <a:t>Luang</a:t>
            </a:r>
            <a:r>
              <a:rPr lang="en-US" sz="1600" dirty="0">
                <a:latin typeface="Consolas" panose="020B0609020204030204" pitchFamily="49" charset="0"/>
              </a:rPr>
              <a:t>, </a:t>
            </a:r>
            <a:r>
              <a:rPr lang="en-US" sz="1600" dirty="0" err="1" smtClean="0">
                <a:latin typeface="Consolas" panose="020B0609020204030204" pitchFamily="49" charset="0"/>
              </a:rPr>
              <a:t>Pathumthani</a:t>
            </a:r>
            <a:r>
              <a:rPr lang="en-US" sz="1600" dirty="0" smtClean="0">
                <a:latin typeface="Consolas" panose="020B0609020204030204" pitchFamily="49" charset="0"/>
              </a:rPr>
              <a:t>, 12121",</a:t>
            </a:r>
            <a:endParaRPr lang="en-US" sz="1600" dirty="0">
              <a:latin typeface="Consolas" panose="020B0609020204030204" pitchFamily="49" charset="0"/>
            </a:endParaRPr>
          </a:p>
          <a:p>
            <a:pPr marL="0" indent="0">
              <a:spcBef>
                <a:spcPts val="300"/>
              </a:spcBef>
              <a:spcAft>
                <a:spcPts val="300"/>
              </a:spcAft>
              <a:buNone/>
            </a:pPr>
            <a:r>
              <a:rPr lang="en-US" sz="1600" dirty="0" smtClean="0">
                <a:latin typeface="Consolas" panose="020B0609020204030204" pitchFamily="49" charset="0"/>
              </a:rPr>
              <a:t>    </a:t>
            </a:r>
            <a:r>
              <a:rPr lang="en-US" sz="1600" dirty="0" err="1">
                <a:latin typeface="Consolas" panose="020B0609020204030204" pitchFamily="49" charset="0"/>
              </a:rPr>
              <a:t>itemList</a:t>
            </a:r>
            <a:r>
              <a:rPr lang="en-US" sz="1600" dirty="0" smtClean="0">
                <a:latin typeface="Consolas" panose="020B0609020204030204" pitchFamily="49" charset="0"/>
              </a:rPr>
              <a:t>:["Hot drink", "Premium </a:t>
            </a:r>
            <a:r>
              <a:rPr lang="en-US" sz="1600" dirty="0" err="1" smtClean="0">
                <a:latin typeface="Consolas" panose="020B0609020204030204" pitchFamily="49" charset="0"/>
              </a:rPr>
              <a:t>wifi</a:t>
            </a:r>
            <a:r>
              <a:rPr lang="en-US" sz="1600" dirty="0" smtClean="0">
                <a:latin typeface="Consolas" panose="020B0609020204030204" pitchFamily="49" charset="0"/>
              </a:rPr>
              <a:t>"] </a:t>
            </a:r>
            <a:r>
              <a:rPr lang="en-US" sz="1600" dirty="0">
                <a:latin typeface="Consolas" panose="020B0609020204030204" pitchFamily="49" charset="0"/>
              </a:rPr>
              <a:t>}</a:t>
            </a:r>
            <a:r>
              <a:rPr lang="en-US" sz="1600" dirty="0">
                <a:solidFill>
                  <a:srgbClr val="00B050"/>
                </a:solidFill>
                <a:latin typeface="Consolas" panose="020B0609020204030204" pitchFamily="49" charset="0"/>
              </a:rPr>
              <a:t>)</a:t>
            </a:r>
          </a:p>
          <a:p>
            <a:pPr marL="0" indent="0">
              <a:spcBef>
                <a:spcPts val="300"/>
              </a:spcBef>
              <a:spcAft>
                <a:spcPts val="300"/>
              </a:spcAft>
              <a:buNone/>
            </a:pPr>
            <a:r>
              <a:rPr lang="en-US" sz="1600" dirty="0">
                <a:latin typeface="Consolas" panose="020B0609020204030204" pitchFamily="49" charset="0"/>
              </a:rPr>
              <a:t>{</a:t>
            </a:r>
          </a:p>
          <a:p>
            <a:pPr marL="0" indent="0">
              <a:spcBef>
                <a:spcPts val="300"/>
              </a:spcBef>
              <a:spcAft>
                <a:spcPts val="300"/>
              </a:spcAft>
              <a:buNone/>
            </a:pPr>
            <a:r>
              <a:rPr lang="en-US" sz="1600" dirty="0">
                <a:latin typeface="Consolas" panose="020B0609020204030204" pitchFamily="49" charset="0"/>
              </a:rPr>
              <a:t>        "acknowledged" : true,</a:t>
            </a:r>
          </a:p>
          <a:p>
            <a:pPr marL="0" indent="0">
              <a:spcBef>
                <a:spcPts val="300"/>
              </a:spcBef>
              <a:spcAft>
                <a:spcPts val="300"/>
              </a:spcAft>
              <a:buNone/>
            </a:pPr>
            <a:r>
              <a:rPr lang="en-US" sz="1600" dirty="0">
                <a:latin typeface="Consolas" panose="020B0609020204030204" pitchFamily="49" charset="0"/>
              </a:rPr>
              <a:t>        "</a:t>
            </a:r>
            <a:r>
              <a:rPr lang="en-US" sz="1600" dirty="0" err="1">
                <a:latin typeface="Consolas" panose="020B0609020204030204" pitchFamily="49" charset="0"/>
              </a:rPr>
              <a:t>insertedId</a:t>
            </a:r>
            <a:r>
              <a:rPr lang="en-US" sz="1600" dirty="0">
                <a:latin typeface="Consolas" panose="020B0609020204030204" pitchFamily="49" charset="0"/>
              </a:rPr>
              <a:t>" : </a:t>
            </a:r>
            <a:r>
              <a:rPr lang="en-US" sz="1600" dirty="0" err="1">
                <a:latin typeface="Consolas" panose="020B0609020204030204" pitchFamily="49" charset="0"/>
              </a:rPr>
              <a:t>ObjectId</a:t>
            </a:r>
            <a:r>
              <a:rPr lang="en-US" sz="1600" dirty="0">
                <a:latin typeface="Consolas" panose="020B0609020204030204" pitchFamily="49" charset="0"/>
              </a:rPr>
              <a:t>("58c52bfd507694aa1d3acf67")</a:t>
            </a:r>
          </a:p>
          <a:p>
            <a:pPr marL="0" indent="0">
              <a:spcBef>
                <a:spcPts val="300"/>
              </a:spcBef>
              <a:spcAft>
                <a:spcPts val="300"/>
              </a:spcAft>
              <a:buNone/>
            </a:pPr>
            <a:r>
              <a:rPr lang="en-US" sz="1600" dirty="0" smtClean="0">
                <a:latin typeface="Consolas" panose="020B0609020204030204" pitchFamily="49" charset="0"/>
              </a:rPr>
              <a:t>}</a:t>
            </a:r>
          </a:p>
          <a:p>
            <a:pPr marL="0" indent="0">
              <a:spcBef>
                <a:spcPts val="300"/>
              </a:spcBef>
              <a:spcAft>
                <a:spcPts val="300"/>
              </a:spcAft>
              <a:buNone/>
            </a:pPr>
            <a:r>
              <a:rPr lang="en-US" sz="1600" dirty="0" smtClean="0">
                <a:latin typeface="Consolas" panose="020B0609020204030204" pitchFamily="49" charset="0"/>
              </a:rPr>
              <a:t>&gt; </a:t>
            </a:r>
            <a:r>
              <a:rPr lang="en-US" sz="1600" dirty="0" err="1" smtClean="0">
                <a:solidFill>
                  <a:srgbClr val="00B050"/>
                </a:solidFill>
                <a:latin typeface="Consolas" panose="020B0609020204030204" pitchFamily="49" charset="0"/>
              </a:rPr>
              <a:t>db.locations.find</a:t>
            </a:r>
            <a:r>
              <a:rPr lang="en-US" sz="1600" dirty="0">
                <a:solidFill>
                  <a:srgbClr val="00B050"/>
                </a:solidFill>
                <a:latin typeface="Consolas" panose="020B0609020204030204" pitchFamily="49" charset="0"/>
              </a:rPr>
              <a:t>()</a:t>
            </a:r>
          </a:p>
          <a:p>
            <a:pPr marL="0" indent="0">
              <a:spcBef>
                <a:spcPts val="300"/>
              </a:spcBef>
              <a:spcAft>
                <a:spcPts val="300"/>
              </a:spcAft>
              <a:buNone/>
            </a:pPr>
            <a:r>
              <a:rPr lang="en-US" sz="1600" dirty="0">
                <a:latin typeface="Consolas" panose="020B0609020204030204" pitchFamily="49" charset="0"/>
              </a:rPr>
              <a:t>{ "_id" : </a:t>
            </a:r>
            <a:r>
              <a:rPr lang="en-US" sz="1600" dirty="0" err="1">
                <a:latin typeface="Consolas" panose="020B0609020204030204" pitchFamily="49" charset="0"/>
              </a:rPr>
              <a:t>ObjectId</a:t>
            </a:r>
            <a:r>
              <a:rPr lang="en-US" sz="1600" dirty="0">
                <a:latin typeface="Consolas" panose="020B0609020204030204" pitchFamily="49" charset="0"/>
              </a:rPr>
              <a:t>("58c52bfd507694aa1d3acf67"), "name" : "</a:t>
            </a:r>
            <a:r>
              <a:rPr lang="en-US" sz="1600" dirty="0" err="1">
                <a:latin typeface="Consolas" panose="020B0609020204030204" pitchFamily="49" charset="0"/>
              </a:rPr>
              <a:t>Starcups</a:t>
            </a:r>
            <a:r>
              <a:rPr lang="en-US" sz="1600" dirty="0">
                <a:latin typeface="Consolas" panose="020B0609020204030204" pitchFamily="49" charset="0"/>
              </a:rPr>
              <a:t>", "star" : 3, "distance" : 100, "address" : "99 Moo 9 </a:t>
            </a:r>
            <a:r>
              <a:rPr lang="en-US" sz="1600" dirty="0" err="1">
                <a:latin typeface="Consolas" panose="020B0609020204030204" pitchFamily="49" charset="0"/>
              </a:rPr>
              <a:t>Paholyothin</a:t>
            </a:r>
            <a:r>
              <a:rPr lang="en-US" sz="1600" dirty="0">
                <a:latin typeface="Consolas" panose="020B0609020204030204" pitchFamily="49" charset="0"/>
              </a:rPr>
              <a:t> Rd, </a:t>
            </a:r>
            <a:r>
              <a:rPr lang="en-US" sz="1600" dirty="0" err="1">
                <a:latin typeface="Consolas" panose="020B0609020204030204" pitchFamily="49" charset="0"/>
              </a:rPr>
              <a:t>Klong</a:t>
            </a:r>
            <a:r>
              <a:rPr lang="en-US" sz="1600" dirty="0">
                <a:latin typeface="Consolas" panose="020B0609020204030204" pitchFamily="49" charset="0"/>
              </a:rPr>
              <a:t> </a:t>
            </a:r>
            <a:r>
              <a:rPr lang="en-US" sz="1600" dirty="0" err="1">
                <a:latin typeface="Consolas" panose="020B0609020204030204" pitchFamily="49" charset="0"/>
              </a:rPr>
              <a:t>Luang</a:t>
            </a:r>
            <a:r>
              <a:rPr lang="en-US" sz="1600" dirty="0">
                <a:latin typeface="Consolas" panose="020B0609020204030204" pitchFamily="49" charset="0"/>
              </a:rPr>
              <a:t>, </a:t>
            </a:r>
            <a:r>
              <a:rPr lang="en-US" sz="1600" dirty="0" err="1">
                <a:latin typeface="Consolas" panose="020B0609020204030204" pitchFamily="49" charset="0"/>
              </a:rPr>
              <a:t>Pathumthani</a:t>
            </a:r>
            <a:r>
              <a:rPr lang="en-US" sz="1600" dirty="0">
                <a:latin typeface="Consolas" panose="020B0609020204030204" pitchFamily="49" charset="0"/>
              </a:rPr>
              <a:t>, 12121", "</a:t>
            </a:r>
            <a:r>
              <a:rPr lang="en-US" sz="1600" dirty="0" err="1">
                <a:latin typeface="Consolas" panose="020B0609020204030204" pitchFamily="49" charset="0"/>
              </a:rPr>
              <a:t>itemList</a:t>
            </a:r>
            <a:r>
              <a:rPr lang="en-US" sz="1600" dirty="0">
                <a:latin typeface="Consolas" panose="020B0609020204030204" pitchFamily="49" charset="0"/>
              </a:rPr>
              <a:t>" : [ "Hot drink", "Premium </a:t>
            </a:r>
            <a:r>
              <a:rPr lang="en-US" sz="1600" dirty="0" err="1">
                <a:latin typeface="Consolas" panose="020B0609020204030204" pitchFamily="49" charset="0"/>
              </a:rPr>
              <a:t>wifi</a:t>
            </a:r>
            <a:r>
              <a:rPr lang="en-US" sz="1600" dirty="0">
                <a:latin typeface="Consolas" panose="020B0609020204030204" pitchFamily="49" charset="0"/>
              </a:rPr>
              <a:t>" ] }</a:t>
            </a:r>
          </a:p>
        </p:txBody>
      </p:sp>
      <p:sp>
        <p:nvSpPr>
          <p:cNvPr id="4" name="Date Placeholder 3"/>
          <p:cNvSpPr>
            <a:spLocks noGrp="1"/>
          </p:cNvSpPr>
          <p:nvPr>
            <p:ph type="dt" sz="half" idx="2"/>
          </p:nvPr>
        </p:nvSpPr>
        <p:spPr/>
        <p:txBody>
          <a:bodyPr/>
          <a:lstStyle/>
          <a:p>
            <a:r>
              <a:rPr lang="en-US" smtClean="0"/>
              <a:t>Lecture 14</a:t>
            </a:r>
            <a:endParaRPr lang="en-US" dirty="0"/>
          </a:p>
        </p:txBody>
      </p:sp>
      <p:sp>
        <p:nvSpPr>
          <p:cNvPr id="5" name="Footer Placeholder 4"/>
          <p:cNvSpPr>
            <a:spLocks noGrp="1"/>
          </p:cNvSpPr>
          <p:nvPr>
            <p:ph type="ftr" sz="quarter" idx="3"/>
          </p:nvPr>
        </p:nvSpPr>
        <p:spPr/>
        <p:txBody>
          <a:bodyPr/>
          <a:lstStyle/>
          <a:p>
            <a:pPr algn="ctr"/>
            <a:r>
              <a:rPr lang="en-US" smtClean="0"/>
              <a:t>CS 485 Web ApplicationDevelopment © 2016 by Y. Temtanapat</a:t>
            </a:r>
            <a:endParaRPr lang="en-US" dirty="0"/>
          </a:p>
        </p:txBody>
      </p:sp>
      <p:sp>
        <p:nvSpPr>
          <p:cNvPr id="6" name="Slide Number Placeholder 5"/>
          <p:cNvSpPr>
            <a:spLocks noGrp="1"/>
          </p:cNvSpPr>
          <p:nvPr>
            <p:ph type="sldNum" sz="quarter" idx="4"/>
          </p:nvPr>
        </p:nvSpPr>
        <p:spPr/>
        <p:txBody>
          <a:bodyPr/>
          <a:lstStyle/>
          <a:p>
            <a:fld id="{C238F03A-58E1-4ECA-9024-348A9A81A53D}" type="slidenum">
              <a:rPr lang="en-US" smtClean="0"/>
              <a:pPr/>
              <a:t>15</a:t>
            </a:fld>
            <a:endParaRPr lang="en-US" dirty="0"/>
          </a:p>
        </p:txBody>
      </p:sp>
    </p:spTree>
    <p:extLst>
      <p:ext uri="{BB962C8B-B14F-4D97-AF65-F5344CB8AC3E}">
        <p14:creationId xmlns:p14="http://schemas.microsoft.com/office/powerpoint/2010/main" val="24806101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h-TH" smtClean="0"/>
              <a:t>เปรียบเทียบ</a:t>
            </a:r>
            <a:r>
              <a:rPr lang="en-US" smtClean="0"/>
              <a:t> Mongo </a:t>
            </a:r>
            <a:r>
              <a:rPr lang="th-TH" smtClean="0"/>
              <a:t>กับ </a:t>
            </a:r>
            <a:r>
              <a:rPr lang="en-US" smtClean="0"/>
              <a:t>SQL </a:t>
            </a:r>
            <a:endParaRPr lang="en-US" dirty="0"/>
          </a:p>
        </p:txBody>
      </p:sp>
      <p:sp>
        <p:nvSpPr>
          <p:cNvPr id="3" name="Content Placeholder 2"/>
          <p:cNvSpPr>
            <a:spLocks noGrp="1"/>
          </p:cNvSpPr>
          <p:nvPr>
            <p:ph idx="1"/>
          </p:nvPr>
        </p:nvSpPr>
        <p:spPr/>
        <p:txBody>
          <a:bodyPr/>
          <a:lstStyle/>
          <a:p>
            <a:r>
              <a:rPr lang="en-US" smtClean="0">
                <a:hlinkClick r:id="rId2"/>
              </a:rPr>
              <a:t>https://docs.mongodb.org/manual/reference/sql-comparison/</a:t>
            </a:r>
            <a:r>
              <a:rPr lang="th-TH" smtClean="0"/>
              <a:t> </a:t>
            </a:r>
            <a:endParaRPr lang="en-US" dirty="0"/>
          </a:p>
        </p:txBody>
      </p:sp>
      <p:sp>
        <p:nvSpPr>
          <p:cNvPr id="4" name="Date Placeholder 3"/>
          <p:cNvSpPr>
            <a:spLocks noGrp="1"/>
          </p:cNvSpPr>
          <p:nvPr>
            <p:ph type="dt" sz="half" idx="2"/>
          </p:nvPr>
        </p:nvSpPr>
        <p:spPr/>
        <p:txBody>
          <a:bodyPr/>
          <a:lstStyle/>
          <a:p>
            <a:r>
              <a:rPr lang="en-US" smtClean="0"/>
              <a:t>Lecture 14</a:t>
            </a:r>
            <a:endParaRPr lang="en-US" dirty="0"/>
          </a:p>
        </p:txBody>
      </p:sp>
      <p:sp>
        <p:nvSpPr>
          <p:cNvPr id="5" name="Footer Placeholder 4"/>
          <p:cNvSpPr>
            <a:spLocks noGrp="1"/>
          </p:cNvSpPr>
          <p:nvPr>
            <p:ph type="ftr" sz="quarter" idx="3"/>
          </p:nvPr>
        </p:nvSpPr>
        <p:spPr/>
        <p:txBody>
          <a:bodyPr/>
          <a:lstStyle/>
          <a:p>
            <a:r>
              <a:rPr lang="en-US" smtClean="0"/>
              <a:t>CS 485 Web ApplicationDevelopment © 2016 by Y. Temtanapat</a:t>
            </a:r>
            <a:endParaRPr lang="en-US" dirty="0"/>
          </a:p>
        </p:txBody>
      </p:sp>
      <p:sp>
        <p:nvSpPr>
          <p:cNvPr id="6" name="Slide Number Placeholder 5"/>
          <p:cNvSpPr>
            <a:spLocks noGrp="1"/>
          </p:cNvSpPr>
          <p:nvPr>
            <p:ph type="sldNum" sz="quarter" idx="4"/>
          </p:nvPr>
        </p:nvSpPr>
        <p:spPr/>
        <p:txBody>
          <a:bodyPr/>
          <a:lstStyle/>
          <a:p>
            <a:fld id="{C238F03A-58E1-4ECA-9024-348A9A81A53D}" type="slidenum">
              <a:rPr lang="en-US" smtClean="0"/>
              <a:pPr/>
              <a:t>16</a:t>
            </a:fld>
            <a:endParaRPr lang="en-US" dirty="0"/>
          </a:p>
        </p:txBody>
      </p:sp>
    </p:spTree>
    <p:extLst>
      <p:ext uri="{BB962C8B-B14F-4D97-AF65-F5344CB8AC3E}">
        <p14:creationId xmlns:p14="http://schemas.microsoft.com/office/powerpoint/2010/main" val="68555132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Native </a:t>
            </a:r>
            <a:r>
              <a:rPr lang="en-US" dirty="0" err="1" smtClean="0"/>
              <a:t>MoongoDB</a:t>
            </a:r>
            <a:r>
              <a:rPr lang="en-US" dirty="0" smtClean="0"/>
              <a:t> Driver</a:t>
            </a:r>
            <a:endParaRPr lang="en-US" dirty="0"/>
          </a:p>
        </p:txBody>
      </p:sp>
      <p:sp>
        <p:nvSpPr>
          <p:cNvPr id="4" name="Date Placeholder 3"/>
          <p:cNvSpPr>
            <a:spLocks noGrp="1"/>
          </p:cNvSpPr>
          <p:nvPr>
            <p:ph type="dt" sz="half" idx="2"/>
          </p:nvPr>
        </p:nvSpPr>
        <p:spPr/>
        <p:txBody>
          <a:bodyPr/>
          <a:lstStyle/>
          <a:p>
            <a:r>
              <a:rPr lang="en-US" smtClean="0"/>
              <a:t>Lecture 14</a:t>
            </a:r>
            <a:endParaRPr lang="en-US" altLang="en-US"/>
          </a:p>
        </p:txBody>
      </p:sp>
      <p:sp>
        <p:nvSpPr>
          <p:cNvPr id="5" name="Footer Placeholder 4"/>
          <p:cNvSpPr>
            <a:spLocks noGrp="1"/>
          </p:cNvSpPr>
          <p:nvPr>
            <p:ph type="ftr" sz="quarter" idx="3"/>
          </p:nvPr>
        </p:nvSpPr>
        <p:spPr/>
        <p:txBody>
          <a:bodyPr/>
          <a:lstStyle/>
          <a:p>
            <a:r>
              <a:rPr lang="en-US" altLang="en-US" smtClean="0"/>
              <a:t>CS 485 Web ApplicationDevelopment © 2016 by Y. Temtanapat</a:t>
            </a:r>
            <a:endParaRPr lang="en-US" altLang="en-US" dirty="0"/>
          </a:p>
        </p:txBody>
      </p:sp>
      <p:sp>
        <p:nvSpPr>
          <p:cNvPr id="6" name="Slide Number Placeholder 5"/>
          <p:cNvSpPr>
            <a:spLocks noGrp="1"/>
          </p:cNvSpPr>
          <p:nvPr>
            <p:ph type="sldNum" sz="quarter" idx="4"/>
          </p:nvPr>
        </p:nvSpPr>
        <p:spPr/>
        <p:txBody>
          <a:bodyPr/>
          <a:lstStyle/>
          <a:p>
            <a:fld id="{10C32822-D98A-4A8C-A794-852463787CBE}" type="slidenum">
              <a:rPr lang="en-US" altLang="en-US" smtClean="0"/>
              <a:pPr/>
              <a:t>17</a:t>
            </a:fld>
            <a:endParaRPr lang="en-US" altLang="en-US"/>
          </a:p>
        </p:txBody>
      </p:sp>
      <p:pic>
        <p:nvPicPr>
          <p:cNvPr id="1027" name="Picture 3"/>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195736" y="1340768"/>
            <a:ext cx="4311948" cy="2736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p:nvSpPr>
        <p:spPr>
          <a:xfrm>
            <a:off x="2339752" y="909881"/>
            <a:ext cx="4449877" cy="430887"/>
          </a:xfrm>
          <a:prstGeom prst="rect">
            <a:avLst/>
          </a:prstGeom>
          <a:noFill/>
        </p:spPr>
        <p:txBody>
          <a:bodyPr wrap="square" rtlCol="0">
            <a:spAutoFit/>
          </a:bodyPr>
          <a:lstStyle/>
          <a:p>
            <a:r>
              <a:rPr lang="en-US" sz="1100" dirty="0" smtClean="0"/>
              <a:t>Source: https://www.mongodb.com/blog/post/the-modern-application-stack-part-2-using-mongodb-with-nodejs</a:t>
            </a:r>
            <a:endParaRPr lang="en-US" sz="1100" dirty="0"/>
          </a:p>
        </p:txBody>
      </p:sp>
    </p:spTree>
    <p:extLst>
      <p:ext uri="{BB962C8B-B14F-4D97-AF65-F5344CB8AC3E}">
        <p14:creationId xmlns:p14="http://schemas.microsoft.com/office/powerpoint/2010/main" val="377636145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err="1" smtClean="0"/>
              <a:t>MoongoDB</a:t>
            </a:r>
            <a:r>
              <a:rPr lang="en-US" dirty="0" smtClean="0"/>
              <a:t> Driver</a:t>
            </a:r>
            <a:endParaRPr lang="en-US" dirty="0"/>
          </a:p>
        </p:txBody>
      </p:sp>
      <p:sp>
        <p:nvSpPr>
          <p:cNvPr id="8" name="Content Placeholder 7"/>
          <p:cNvSpPr>
            <a:spLocks noGrp="1"/>
          </p:cNvSpPr>
          <p:nvPr>
            <p:ph idx="1"/>
          </p:nvPr>
        </p:nvSpPr>
        <p:spPr/>
        <p:txBody>
          <a:bodyPr>
            <a:normAutofit/>
          </a:bodyPr>
          <a:lstStyle/>
          <a:p>
            <a:r>
              <a:rPr lang="en-US" dirty="0"/>
              <a:t>MongoDB </a:t>
            </a:r>
            <a:r>
              <a:rPr lang="en-US" dirty="0" smtClean="0"/>
              <a:t>Driver:</a:t>
            </a:r>
            <a:r>
              <a:rPr lang="th-TH" dirty="0"/>
              <a:t>สำหรับ</a:t>
            </a:r>
            <a:r>
              <a:rPr lang="en-US" dirty="0"/>
              <a:t> Node.js </a:t>
            </a:r>
          </a:p>
          <a:p>
            <a:pPr lvl="1"/>
            <a:r>
              <a:rPr lang="th-TH" dirty="0" smtClean="0"/>
              <a:t>สนับสนุนการทำ </a:t>
            </a:r>
            <a:r>
              <a:rPr lang="en-US" dirty="0" smtClean="0"/>
              <a:t>CRUD </a:t>
            </a:r>
            <a:r>
              <a:rPr lang="en-US" dirty="0"/>
              <a:t>API specification </a:t>
            </a:r>
            <a:r>
              <a:rPr lang="th-TH" dirty="0" smtClean="0"/>
              <a:t>รวมถึง</a:t>
            </a:r>
            <a:r>
              <a:rPr lang="en-US" dirty="0" smtClean="0"/>
              <a:t> </a:t>
            </a:r>
            <a:r>
              <a:rPr lang="en-US" dirty="0"/>
              <a:t>Server Discovery and Monitoring Specification (SDAM</a:t>
            </a:r>
            <a:r>
              <a:rPr lang="en-US" dirty="0" smtClean="0"/>
              <a:t>)</a:t>
            </a:r>
          </a:p>
          <a:p>
            <a:r>
              <a:rPr lang="en-US" dirty="0" smtClean="0"/>
              <a:t>Install:</a:t>
            </a:r>
          </a:p>
          <a:p>
            <a:pPr lvl="1"/>
            <a:r>
              <a:rPr lang="en-US" sz="2000" dirty="0" err="1">
                <a:latin typeface="Consolas" panose="020B0609020204030204" pitchFamily="49" charset="0"/>
              </a:rPr>
              <a:t>npm</a:t>
            </a:r>
            <a:r>
              <a:rPr lang="en-US" sz="2000" dirty="0">
                <a:latin typeface="Consolas" panose="020B0609020204030204" pitchFamily="49" charset="0"/>
              </a:rPr>
              <a:t> install </a:t>
            </a:r>
            <a:r>
              <a:rPr lang="en-US" sz="2000" dirty="0" err="1">
                <a:latin typeface="Consolas" panose="020B0609020204030204" pitchFamily="49" charset="0"/>
              </a:rPr>
              <a:t>mongodb</a:t>
            </a:r>
            <a:r>
              <a:rPr lang="en-US" sz="2000" dirty="0">
                <a:latin typeface="Consolas" panose="020B0609020204030204" pitchFamily="49" charset="0"/>
              </a:rPr>
              <a:t> </a:t>
            </a:r>
            <a:r>
              <a:rPr lang="en-US" sz="2000" dirty="0" smtClean="0">
                <a:latin typeface="Consolas" panose="020B0609020204030204" pitchFamily="49" charset="0"/>
              </a:rPr>
              <a:t>--save</a:t>
            </a:r>
          </a:p>
          <a:p>
            <a:r>
              <a:rPr lang="en-US" dirty="0" smtClean="0"/>
              <a:t>MongoDB URL connection</a:t>
            </a:r>
            <a:endParaRPr lang="en-US" dirty="0"/>
          </a:p>
          <a:p>
            <a:pPr marL="17462" indent="0" algn="ctr">
              <a:buNone/>
            </a:pPr>
            <a:r>
              <a:rPr lang="en-US" sz="1700" dirty="0">
                <a:solidFill>
                  <a:srgbClr val="00B050"/>
                </a:solidFill>
                <a:latin typeface="Consolas" panose="020B0609020204030204" pitchFamily="49" charset="0"/>
              </a:rPr>
              <a:t>mongodb://[username:password@]host1[:</a:t>
            </a:r>
            <a:r>
              <a:rPr lang="en-US" sz="1700" dirty="0" smtClean="0">
                <a:solidFill>
                  <a:srgbClr val="00B050"/>
                </a:solidFill>
                <a:latin typeface="Consolas" panose="020B0609020204030204" pitchFamily="49" charset="0"/>
              </a:rPr>
              <a:t>port1][/[</a:t>
            </a:r>
            <a:r>
              <a:rPr lang="en-US" sz="1700" dirty="0">
                <a:solidFill>
                  <a:srgbClr val="00B050"/>
                </a:solidFill>
                <a:latin typeface="Consolas" panose="020B0609020204030204" pitchFamily="49" charset="0"/>
              </a:rPr>
              <a:t>database][?options]]</a:t>
            </a:r>
            <a:endParaRPr lang="en-US" sz="1700" dirty="0" smtClean="0">
              <a:solidFill>
                <a:srgbClr val="00B050"/>
              </a:solidFill>
              <a:latin typeface="Consolas" panose="020B0609020204030204" pitchFamily="49" charset="0"/>
            </a:endParaRPr>
          </a:p>
          <a:p>
            <a:r>
              <a:rPr lang="en-US" dirty="0" smtClean="0"/>
              <a:t>Documentation: </a:t>
            </a:r>
          </a:p>
          <a:p>
            <a:pPr lvl="1"/>
            <a:r>
              <a:rPr lang="en-US" dirty="0" smtClean="0"/>
              <a:t>https</a:t>
            </a:r>
            <a:r>
              <a:rPr lang="en-US" dirty="0"/>
              <a:t>://mongodb.github.io/node-mongodb-native/contents.html</a:t>
            </a:r>
            <a:endParaRPr lang="en-US" dirty="0" smtClean="0"/>
          </a:p>
          <a:p>
            <a:endParaRPr lang="en-US" dirty="0"/>
          </a:p>
        </p:txBody>
      </p:sp>
      <p:sp>
        <p:nvSpPr>
          <p:cNvPr id="4" name="Date Placeholder 3"/>
          <p:cNvSpPr>
            <a:spLocks noGrp="1"/>
          </p:cNvSpPr>
          <p:nvPr>
            <p:ph type="dt" sz="half" idx="2"/>
          </p:nvPr>
        </p:nvSpPr>
        <p:spPr/>
        <p:txBody>
          <a:bodyPr/>
          <a:lstStyle/>
          <a:p>
            <a:r>
              <a:rPr lang="en-US" smtClean="0"/>
              <a:t>Lecture 14</a:t>
            </a:r>
            <a:endParaRPr lang="en-US" altLang="en-US"/>
          </a:p>
        </p:txBody>
      </p:sp>
      <p:sp>
        <p:nvSpPr>
          <p:cNvPr id="5" name="Footer Placeholder 4"/>
          <p:cNvSpPr>
            <a:spLocks noGrp="1"/>
          </p:cNvSpPr>
          <p:nvPr>
            <p:ph type="ftr" sz="quarter" idx="3"/>
          </p:nvPr>
        </p:nvSpPr>
        <p:spPr/>
        <p:txBody>
          <a:bodyPr/>
          <a:lstStyle/>
          <a:p>
            <a:r>
              <a:rPr lang="en-US" altLang="en-US" smtClean="0"/>
              <a:t>CS 485 Web ApplicationDevelopment © 2016 by Y. Temtanapat</a:t>
            </a:r>
            <a:endParaRPr lang="en-US" altLang="en-US" dirty="0"/>
          </a:p>
        </p:txBody>
      </p:sp>
      <p:sp>
        <p:nvSpPr>
          <p:cNvPr id="6" name="Slide Number Placeholder 5"/>
          <p:cNvSpPr>
            <a:spLocks noGrp="1"/>
          </p:cNvSpPr>
          <p:nvPr>
            <p:ph type="sldNum" sz="quarter" idx="4"/>
          </p:nvPr>
        </p:nvSpPr>
        <p:spPr/>
        <p:txBody>
          <a:bodyPr/>
          <a:lstStyle/>
          <a:p>
            <a:fld id="{10C32822-D98A-4A8C-A794-852463787CBE}" type="slidenum">
              <a:rPr lang="en-US" altLang="en-US" smtClean="0"/>
              <a:pPr/>
              <a:t>18</a:t>
            </a:fld>
            <a:endParaRPr lang="en-US" altLang="en-US"/>
          </a:p>
        </p:txBody>
      </p:sp>
    </p:spTree>
    <p:extLst>
      <p:ext uri="{BB962C8B-B14F-4D97-AF65-F5344CB8AC3E}">
        <p14:creationId xmlns:p14="http://schemas.microsoft.com/office/powerpoint/2010/main" val="93316874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MongoDBClient</a:t>
            </a:r>
            <a:endParaRPr lang="en-US" dirty="0"/>
          </a:p>
        </p:txBody>
      </p:sp>
      <p:sp>
        <p:nvSpPr>
          <p:cNvPr id="3" name="Content Placeholder 2"/>
          <p:cNvSpPr>
            <a:spLocks noGrp="1"/>
          </p:cNvSpPr>
          <p:nvPr>
            <p:ph idx="1"/>
          </p:nvPr>
        </p:nvSpPr>
        <p:spPr/>
        <p:txBody>
          <a:bodyPr/>
          <a:lstStyle/>
          <a:p>
            <a:r>
              <a:rPr lang="th-TH" dirty="0" smtClean="0"/>
              <a:t>การสร้าง </a:t>
            </a:r>
            <a:r>
              <a:rPr lang="en-US" dirty="0" err="1" smtClean="0"/>
              <a:t>dbClient</a:t>
            </a:r>
            <a:endParaRPr lang="en-US" dirty="0" smtClean="0"/>
          </a:p>
          <a:p>
            <a:pPr marL="344487" lvl="1" indent="0">
              <a:buNone/>
            </a:pPr>
            <a:r>
              <a:rPr lang="en-US" sz="2000" dirty="0" err="1" smtClean="0">
                <a:latin typeface="Consolas" panose="020B0609020204030204" pitchFamily="49" charset="0"/>
              </a:rPr>
              <a:t>MongoClient</a:t>
            </a:r>
            <a:r>
              <a:rPr lang="en-US" sz="2000" b="1" dirty="0" err="1" smtClean="0">
                <a:solidFill>
                  <a:schemeClr val="accent5">
                    <a:lumMod val="75000"/>
                  </a:schemeClr>
                </a:solidFill>
                <a:latin typeface="Consolas" panose="020B0609020204030204" pitchFamily="49" charset="0"/>
              </a:rPr>
              <a:t>.connect</a:t>
            </a:r>
            <a:r>
              <a:rPr lang="en-US" sz="2000" dirty="0" smtClean="0">
                <a:latin typeface="Consolas" panose="020B0609020204030204" pitchFamily="49" charset="0"/>
              </a:rPr>
              <a:t>( </a:t>
            </a:r>
            <a:r>
              <a:rPr lang="en-US" sz="2000" dirty="0" err="1" smtClean="0">
                <a:latin typeface="Consolas" panose="020B0609020204030204" pitchFamily="49" charset="0"/>
              </a:rPr>
              <a:t>url</a:t>
            </a:r>
            <a:r>
              <a:rPr lang="en-US" sz="2000" dirty="0">
                <a:latin typeface="Consolas" panose="020B0609020204030204" pitchFamily="49" charset="0"/>
              </a:rPr>
              <a:t>, function(err, </a:t>
            </a:r>
            <a:r>
              <a:rPr lang="en-US" sz="2000" dirty="0" err="1" smtClean="0">
                <a:latin typeface="Consolas" panose="020B0609020204030204" pitchFamily="49" charset="0"/>
              </a:rPr>
              <a:t>db</a:t>
            </a:r>
            <a:r>
              <a:rPr lang="en-US" sz="2000" dirty="0" smtClean="0">
                <a:latin typeface="Consolas" panose="020B0609020204030204" pitchFamily="49" charset="0"/>
              </a:rPr>
              <a:t>) {} )</a:t>
            </a:r>
            <a:endParaRPr lang="th-TH" sz="2000" dirty="0" smtClean="0">
              <a:latin typeface="Consolas" panose="020B0609020204030204" pitchFamily="49" charset="0"/>
            </a:endParaRPr>
          </a:p>
          <a:p>
            <a:pPr lvl="1"/>
            <a:r>
              <a:rPr lang="th-TH" dirty="0" smtClean="0"/>
              <a:t>การเรียก </a:t>
            </a:r>
            <a:r>
              <a:rPr lang="en-US" dirty="0" smtClean="0"/>
              <a:t>(call) </a:t>
            </a:r>
            <a:r>
              <a:rPr lang="th-TH" dirty="0" smtClean="0"/>
              <a:t>เป็น </a:t>
            </a:r>
            <a:r>
              <a:rPr lang="en-US" dirty="0" err="1" smtClean="0"/>
              <a:t>asunchronous</a:t>
            </a:r>
            <a:r>
              <a:rPr lang="en-US" dirty="0" smtClean="0"/>
              <a:t> </a:t>
            </a:r>
            <a:r>
              <a:rPr lang="th-TH" dirty="0" smtClean="0"/>
              <a:t>รูปแบบของ </a:t>
            </a:r>
            <a:r>
              <a:rPr lang="en-US" dirty="0" smtClean="0"/>
              <a:t>callback </a:t>
            </a:r>
          </a:p>
          <a:p>
            <a:pPr lvl="1"/>
            <a:r>
              <a:rPr lang="en-US" dirty="0" smtClean="0"/>
              <a:t>function(error, </a:t>
            </a:r>
            <a:r>
              <a:rPr lang="en-US" dirty="0" err="1" smtClean="0"/>
              <a:t>db</a:t>
            </a:r>
            <a:r>
              <a:rPr lang="en-US" dirty="0" smtClean="0"/>
              <a:t>) {...}</a:t>
            </a:r>
          </a:p>
          <a:p>
            <a:r>
              <a:rPr lang="en-US" dirty="0" smtClean="0"/>
              <a:t>Db object </a:t>
            </a:r>
            <a:r>
              <a:rPr lang="th-TH" dirty="0" smtClean="0"/>
              <a:t>ใน </a:t>
            </a:r>
            <a:r>
              <a:rPr lang="en-US" dirty="0" smtClean="0"/>
              <a:t>MongoDB </a:t>
            </a:r>
            <a:r>
              <a:rPr lang="th-TH" dirty="0" smtClean="0"/>
              <a:t>ให้การเข้าถึงฐานข้อมูล </a:t>
            </a:r>
          </a:p>
          <a:p>
            <a:pPr lvl="1"/>
            <a:r>
              <a:rPr lang="th-TH" dirty="0" smtClean="0"/>
              <a:t>ตัวอย่างเมท็อด</a:t>
            </a:r>
          </a:p>
          <a:p>
            <a:pPr lvl="2"/>
            <a:r>
              <a:rPr lang="en-US" dirty="0" err="1" smtClean="0"/>
              <a:t>db.open</a:t>
            </a:r>
            <a:r>
              <a:rPr lang="en-US" dirty="0" smtClean="0"/>
              <a:t>(</a:t>
            </a:r>
            <a:r>
              <a:rPr lang="en-US" dirty="0" err="1" smtClean="0"/>
              <a:t>callbzck</a:t>
            </a:r>
            <a:r>
              <a:rPr lang="en-US" dirty="0" smtClean="0"/>
              <a:t>): </a:t>
            </a:r>
            <a:r>
              <a:rPr lang="th-TH" dirty="0" smtClean="0"/>
              <a:t>เพื่อ </a:t>
            </a:r>
            <a:r>
              <a:rPr lang="en-US" dirty="0" smtClean="0"/>
              <a:t>connect </a:t>
            </a:r>
            <a:r>
              <a:rPr lang="th-TH" dirty="0" smtClean="0"/>
              <a:t>กับฐานข้อมูล</a:t>
            </a:r>
          </a:p>
          <a:p>
            <a:pPr lvl="2"/>
            <a:r>
              <a:rPr lang="en-US" dirty="0" err="1" smtClean="0"/>
              <a:t>db.db</a:t>
            </a:r>
            <a:r>
              <a:rPr lang="en-US" dirty="0" smtClean="0"/>
              <a:t>(</a:t>
            </a:r>
            <a:r>
              <a:rPr lang="en-US" dirty="0" err="1" smtClean="0"/>
              <a:t>dbName</a:t>
            </a:r>
            <a:r>
              <a:rPr lang="en-US" dirty="0" smtClean="0"/>
              <a:t>) </a:t>
            </a:r>
            <a:r>
              <a:rPr lang="th-TH" dirty="0" smtClean="0"/>
              <a:t>สร้าง </a:t>
            </a:r>
            <a:r>
              <a:rPr lang="en-US" dirty="0" smtClean="0"/>
              <a:t>instance </a:t>
            </a:r>
            <a:r>
              <a:rPr lang="th-TH" dirty="0" smtClean="0"/>
              <a:t>ใหม่ของ </a:t>
            </a:r>
            <a:r>
              <a:rPr lang="en-US" dirty="0" err="1" smtClean="0"/>
              <a:t>db</a:t>
            </a:r>
            <a:r>
              <a:rPr lang="en-US" dirty="0" smtClean="0"/>
              <a:t> object</a:t>
            </a:r>
          </a:p>
          <a:p>
            <a:pPr lvl="2"/>
            <a:r>
              <a:rPr lang="en-US" dirty="0" err="1" smtClean="0"/>
              <a:t>db.collection</a:t>
            </a:r>
            <a:r>
              <a:rPr lang="en-US" dirty="0" smtClean="0"/>
              <a:t>(callback):</a:t>
            </a:r>
            <a:r>
              <a:rPr lang="th-TH" dirty="0" smtClean="0"/>
              <a:t> ดึงข้อมูล </a:t>
            </a:r>
            <a:r>
              <a:rPr lang="en-US" dirty="0" smtClean="0"/>
              <a:t>collection </a:t>
            </a:r>
            <a:r>
              <a:rPr lang="th-TH" dirty="0" smtClean="0"/>
              <a:t>และสร้าง </a:t>
            </a:r>
            <a:r>
              <a:rPr lang="en-US" dirty="0" smtClean="0"/>
              <a:t>instance </a:t>
            </a:r>
            <a:r>
              <a:rPr lang="th-TH" dirty="0" smtClean="0"/>
              <a:t>ของ </a:t>
            </a:r>
            <a:r>
              <a:rPr lang="en-US" dirty="0" smtClean="0"/>
              <a:t>collection</a:t>
            </a:r>
            <a:endParaRPr lang="th-TH" dirty="0" smtClean="0"/>
          </a:p>
          <a:p>
            <a:pPr lvl="1"/>
            <a:endParaRPr lang="en-US" dirty="0"/>
          </a:p>
        </p:txBody>
      </p:sp>
      <p:sp>
        <p:nvSpPr>
          <p:cNvPr id="4" name="Date Placeholder 3"/>
          <p:cNvSpPr>
            <a:spLocks noGrp="1"/>
          </p:cNvSpPr>
          <p:nvPr>
            <p:ph type="dt" sz="half" idx="2"/>
          </p:nvPr>
        </p:nvSpPr>
        <p:spPr/>
        <p:txBody>
          <a:bodyPr/>
          <a:lstStyle/>
          <a:p>
            <a:r>
              <a:rPr lang="en-US" smtClean="0"/>
              <a:t>Lecture 14</a:t>
            </a:r>
            <a:endParaRPr lang="en-US" altLang="en-US"/>
          </a:p>
        </p:txBody>
      </p:sp>
      <p:sp>
        <p:nvSpPr>
          <p:cNvPr id="5" name="Footer Placeholder 4"/>
          <p:cNvSpPr>
            <a:spLocks noGrp="1"/>
          </p:cNvSpPr>
          <p:nvPr>
            <p:ph type="ftr" sz="quarter" idx="3"/>
          </p:nvPr>
        </p:nvSpPr>
        <p:spPr/>
        <p:txBody>
          <a:bodyPr/>
          <a:lstStyle/>
          <a:p>
            <a:r>
              <a:rPr lang="en-US" altLang="en-US" smtClean="0"/>
              <a:t>CS 485 Web ApplicationDevelopment © 2016 by Y. Temtanapat</a:t>
            </a:r>
            <a:endParaRPr lang="en-US" altLang="en-US" dirty="0"/>
          </a:p>
        </p:txBody>
      </p:sp>
      <p:sp>
        <p:nvSpPr>
          <p:cNvPr id="6" name="Slide Number Placeholder 5"/>
          <p:cNvSpPr>
            <a:spLocks noGrp="1"/>
          </p:cNvSpPr>
          <p:nvPr>
            <p:ph type="sldNum" sz="quarter" idx="4"/>
          </p:nvPr>
        </p:nvSpPr>
        <p:spPr/>
        <p:txBody>
          <a:bodyPr/>
          <a:lstStyle/>
          <a:p>
            <a:fld id="{10C32822-D98A-4A8C-A794-852463787CBE}" type="slidenum">
              <a:rPr lang="en-US" altLang="en-US" smtClean="0"/>
              <a:pPr/>
              <a:t>19</a:t>
            </a:fld>
            <a:endParaRPr lang="en-US" altLang="en-US"/>
          </a:p>
        </p:txBody>
      </p:sp>
    </p:spTree>
    <p:extLst>
      <p:ext uri="{BB962C8B-B14F-4D97-AF65-F5344CB8AC3E}">
        <p14:creationId xmlns:p14="http://schemas.microsoft.com/office/powerpoint/2010/main" val="38951891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h-TH" dirty="0"/>
              <a:t>เนื้อหาของการเรียนวันนี้</a:t>
            </a:r>
            <a:endParaRPr lang="en-US" dirty="0"/>
          </a:p>
        </p:txBody>
      </p:sp>
      <p:sp>
        <p:nvSpPr>
          <p:cNvPr id="3" name="Content Placeholder 2"/>
          <p:cNvSpPr>
            <a:spLocks noGrp="1"/>
          </p:cNvSpPr>
          <p:nvPr>
            <p:ph idx="1"/>
          </p:nvPr>
        </p:nvSpPr>
        <p:spPr/>
        <p:txBody>
          <a:bodyPr/>
          <a:lstStyle/>
          <a:p>
            <a:r>
              <a:rPr lang="en-US" dirty="0" smtClean="0"/>
              <a:t>MongoDB</a:t>
            </a:r>
          </a:p>
          <a:p>
            <a:r>
              <a:rPr lang="en-US" dirty="0" smtClean="0"/>
              <a:t>Mongoose</a:t>
            </a:r>
          </a:p>
          <a:p>
            <a:r>
              <a:rPr lang="en-US" dirty="0" err="1" smtClean="0"/>
              <a:t>NodeJS</a:t>
            </a:r>
            <a:r>
              <a:rPr lang="en-US" dirty="0" smtClean="0"/>
              <a:t>, Express, Mongoose</a:t>
            </a:r>
            <a:endParaRPr lang="en-US" dirty="0"/>
          </a:p>
        </p:txBody>
      </p:sp>
      <p:sp>
        <p:nvSpPr>
          <p:cNvPr id="4" name="Date Placeholder 3"/>
          <p:cNvSpPr>
            <a:spLocks noGrp="1"/>
          </p:cNvSpPr>
          <p:nvPr>
            <p:ph type="dt" sz="half" idx="2"/>
          </p:nvPr>
        </p:nvSpPr>
        <p:spPr/>
        <p:txBody>
          <a:bodyPr/>
          <a:lstStyle/>
          <a:p>
            <a:r>
              <a:rPr lang="en-US" smtClean="0"/>
              <a:t>Lecture 14</a:t>
            </a:r>
            <a:endParaRPr lang="en-US" altLang="en-US"/>
          </a:p>
        </p:txBody>
      </p:sp>
      <p:sp>
        <p:nvSpPr>
          <p:cNvPr id="5" name="Footer Placeholder 4"/>
          <p:cNvSpPr>
            <a:spLocks noGrp="1"/>
          </p:cNvSpPr>
          <p:nvPr>
            <p:ph type="ftr" sz="quarter" idx="3"/>
          </p:nvPr>
        </p:nvSpPr>
        <p:spPr/>
        <p:txBody>
          <a:bodyPr/>
          <a:lstStyle/>
          <a:p>
            <a:r>
              <a:rPr lang="en-US" altLang="en-US" smtClean="0"/>
              <a:t>CS 485 Web ApplicationDevelopment © 2016 by Y. Temtanapat</a:t>
            </a:r>
            <a:endParaRPr lang="en-US" altLang="en-US" dirty="0"/>
          </a:p>
        </p:txBody>
      </p:sp>
      <p:sp>
        <p:nvSpPr>
          <p:cNvPr id="6" name="Slide Number Placeholder 5"/>
          <p:cNvSpPr>
            <a:spLocks noGrp="1"/>
          </p:cNvSpPr>
          <p:nvPr>
            <p:ph type="sldNum" sz="quarter" idx="4"/>
          </p:nvPr>
        </p:nvSpPr>
        <p:spPr/>
        <p:txBody>
          <a:bodyPr/>
          <a:lstStyle/>
          <a:p>
            <a:fld id="{10C32822-D98A-4A8C-A794-852463787CBE}" type="slidenum">
              <a:rPr lang="en-US" altLang="en-US" smtClean="0"/>
              <a:pPr/>
              <a:t>2</a:t>
            </a:fld>
            <a:endParaRPr lang="en-US" altLang="en-US"/>
          </a:p>
        </p:txBody>
      </p:sp>
    </p:spTree>
    <p:extLst>
      <p:ext uri="{BB962C8B-B14F-4D97-AF65-F5344CB8AC3E}">
        <p14:creationId xmlns:p14="http://schemas.microsoft.com/office/powerpoint/2010/main" val="143883239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Node.JS </a:t>
            </a:r>
            <a:r>
              <a:rPr lang="th-TH" dirty="0" smtClean="0"/>
              <a:t>เชื่อมต่อกับฐานข้อมูลผ่าน </a:t>
            </a:r>
            <a:r>
              <a:rPr lang="en-US" dirty="0" smtClean="0"/>
              <a:t>Native </a:t>
            </a:r>
            <a:r>
              <a:rPr lang="en-US" dirty="0" err="1" smtClean="0"/>
              <a:t>MongoDriver</a:t>
            </a:r>
            <a:endParaRPr lang="en-US" dirty="0"/>
          </a:p>
        </p:txBody>
      </p:sp>
      <p:sp>
        <p:nvSpPr>
          <p:cNvPr id="3" name="Content Placeholder 2"/>
          <p:cNvSpPr>
            <a:spLocks noGrp="1"/>
          </p:cNvSpPr>
          <p:nvPr>
            <p:ph idx="1"/>
          </p:nvPr>
        </p:nvSpPr>
        <p:spPr>
          <a:xfrm>
            <a:off x="457200" y="1124744"/>
            <a:ext cx="8229600" cy="5006181"/>
          </a:xfrm>
        </p:spPr>
        <p:txBody>
          <a:bodyPr/>
          <a:lstStyle/>
          <a:p>
            <a:pPr marL="0" indent="0">
              <a:buNone/>
            </a:pPr>
            <a:r>
              <a:rPr lang="en-US" sz="1600" dirty="0" err="1">
                <a:latin typeface="Consolas" panose="020B0609020204030204" pitchFamily="49" charset="0"/>
              </a:rPr>
              <a:t>var</a:t>
            </a:r>
            <a:r>
              <a:rPr lang="en-US" sz="1600" dirty="0">
                <a:latin typeface="Consolas" panose="020B0609020204030204" pitchFamily="49" charset="0"/>
              </a:rPr>
              <a:t> </a:t>
            </a:r>
            <a:r>
              <a:rPr lang="en-US" sz="1600" dirty="0" err="1">
                <a:latin typeface="Consolas" panose="020B0609020204030204" pitchFamily="49" charset="0"/>
              </a:rPr>
              <a:t>MongoClient</a:t>
            </a:r>
            <a:r>
              <a:rPr lang="en-US" sz="1600" dirty="0">
                <a:latin typeface="Consolas" panose="020B0609020204030204" pitchFamily="49" charset="0"/>
              </a:rPr>
              <a:t> = require('</a:t>
            </a:r>
            <a:r>
              <a:rPr lang="en-US" sz="1600" dirty="0" err="1">
                <a:latin typeface="Consolas" panose="020B0609020204030204" pitchFamily="49" charset="0"/>
              </a:rPr>
              <a:t>mongodb</a:t>
            </a:r>
            <a:r>
              <a:rPr lang="en-US" sz="1600" dirty="0">
                <a:latin typeface="Consolas" panose="020B0609020204030204" pitchFamily="49" charset="0"/>
              </a:rPr>
              <a:t>').</a:t>
            </a:r>
            <a:r>
              <a:rPr lang="en-US" sz="1600" dirty="0" err="1">
                <a:latin typeface="Consolas" panose="020B0609020204030204" pitchFamily="49" charset="0"/>
              </a:rPr>
              <a:t>MongoClient</a:t>
            </a:r>
            <a:r>
              <a:rPr lang="en-US" sz="1600" dirty="0">
                <a:latin typeface="Consolas" panose="020B0609020204030204" pitchFamily="49" charset="0"/>
              </a:rPr>
              <a:t>;</a:t>
            </a:r>
          </a:p>
          <a:p>
            <a:pPr marL="0" indent="0">
              <a:buNone/>
            </a:pPr>
            <a:r>
              <a:rPr lang="en-US" sz="1600" dirty="0" smtClean="0">
                <a:latin typeface="Consolas" panose="020B0609020204030204" pitchFamily="49" charset="0"/>
              </a:rPr>
              <a:t>// Connection URL</a:t>
            </a:r>
          </a:p>
          <a:p>
            <a:pPr marL="0" indent="0">
              <a:buNone/>
            </a:pPr>
            <a:r>
              <a:rPr lang="en-US" sz="1600" dirty="0" err="1" smtClean="0">
                <a:latin typeface="Consolas" panose="020B0609020204030204" pitchFamily="49" charset="0"/>
              </a:rPr>
              <a:t>var</a:t>
            </a:r>
            <a:r>
              <a:rPr lang="en-US" sz="1600" dirty="0" smtClean="0">
                <a:latin typeface="Consolas" panose="020B0609020204030204" pitchFamily="49" charset="0"/>
              </a:rPr>
              <a:t> </a:t>
            </a:r>
            <a:r>
              <a:rPr lang="en-US" sz="1600" dirty="0" err="1">
                <a:latin typeface="Consolas" panose="020B0609020204030204" pitchFamily="49" charset="0"/>
              </a:rPr>
              <a:t>url</a:t>
            </a:r>
            <a:r>
              <a:rPr lang="en-US" sz="1600" dirty="0">
                <a:latin typeface="Consolas" panose="020B0609020204030204" pitchFamily="49" charset="0"/>
              </a:rPr>
              <a:t> = "</a:t>
            </a:r>
            <a:r>
              <a:rPr lang="en-US" sz="1600" dirty="0" err="1">
                <a:solidFill>
                  <a:srgbClr val="00B050"/>
                </a:solidFill>
                <a:latin typeface="Consolas" panose="020B0609020204030204" pitchFamily="49" charset="0"/>
              </a:rPr>
              <a:t>mongodb</a:t>
            </a:r>
            <a:r>
              <a:rPr lang="en-US" sz="1600" dirty="0">
                <a:solidFill>
                  <a:srgbClr val="00B050"/>
                </a:solidFill>
                <a:latin typeface="Consolas" panose="020B0609020204030204" pitchFamily="49" charset="0"/>
              </a:rPr>
              <a:t>://myUserAdmin:abc123@localhost:27017/</a:t>
            </a:r>
            <a:r>
              <a:rPr lang="en-US" sz="1600" dirty="0" err="1">
                <a:solidFill>
                  <a:srgbClr val="00B050"/>
                </a:solidFill>
                <a:latin typeface="Consolas" panose="020B0609020204030204" pitchFamily="49" charset="0"/>
              </a:rPr>
              <a:t>myDb</a:t>
            </a:r>
            <a:r>
              <a:rPr lang="en-US" sz="1600" dirty="0">
                <a:latin typeface="Consolas" panose="020B0609020204030204" pitchFamily="49" charset="0"/>
              </a:rPr>
              <a:t>";</a:t>
            </a:r>
          </a:p>
          <a:p>
            <a:pPr marL="0" indent="0">
              <a:buNone/>
            </a:pPr>
            <a:r>
              <a:rPr lang="en-US" sz="1600" dirty="0" err="1" smtClean="0">
                <a:latin typeface="Consolas" panose="020B0609020204030204" pitchFamily="49" charset="0"/>
              </a:rPr>
              <a:t>MongoClient</a:t>
            </a:r>
            <a:r>
              <a:rPr lang="en-US" sz="1600" b="1" dirty="0" err="1">
                <a:solidFill>
                  <a:schemeClr val="accent5">
                    <a:lumMod val="75000"/>
                  </a:schemeClr>
                </a:solidFill>
                <a:latin typeface="Consolas" panose="020B0609020204030204" pitchFamily="49" charset="0"/>
              </a:rPr>
              <a:t>.connect</a:t>
            </a:r>
            <a:r>
              <a:rPr lang="en-US" sz="1600" dirty="0" smtClean="0">
                <a:latin typeface="Consolas" panose="020B0609020204030204" pitchFamily="49" charset="0"/>
              </a:rPr>
              <a:t>(</a:t>
            </a:r>
            <a:r>
              <a:rPr lang="en-US" sz="1600" dirty="0" err="1" smtClean="0">
                <a:latin typeface="Consolas" panose="020B0609020204030204" pitchFamily="49" charset="0"/>
              </a:rPr>
              <a:t>url</a:t>
            </a:r>
            <a:r>
              <a:rPr lang="en-US" sz="1600" dirty="0">
                <a:latin typeface="Consolas" panose="020B0609020204030204" pitchFamily="49" charset="0"/>
              </a:rPr>
              <a:t>, function(err, </a:t>
            </a:r>
            <a:r>
              <a:rPr lang="en-US" sz="1600" dirty="0" err="1">
                <a:latin typeface="Consolas" panose="020B0609020204030204" pitchFamily="49" charset="0"/>
              </a:rPr>
              <a:t>db</a:t>
            </a:r>
            <a:r>
              <a:rPr lang="en-US" sz="1600" dirty="0">
                <a:latin typeface="Consolas" panose="020B0609020204030204" pitchFamily="49" charset="0"/>
              </a:rPr>
              <a:t>) </a:t>
            </a:r>
            <a:r>
              <a:rPr lang="en-US" sz="1600" dirty="0" smtClean="0">
                <a:latin typeface="Consolas" panose="020B0609020204030204" pitchFamily="49" charset="0"/>
              </a:rPr>
              <a:t>{  // connect </a:t>
            </a:r>
            <a:r>
              <a:rPr lang="en-US" sz="1600" dirty="0">
                <a:latin typeface="Consolas" panose="020B0609020204030204" pitchFamily="49" charset="0"/>
              </a:rPr>
              <a:t>to the Server</a:t>
            </a:r>
          </a:p>
          <a:p>
            <a:pPr marL="0" indent="0">
              <a:buNone/>
            </a:pPr>
            <a:r>
              <a:rPr lang="en-US" sz="1600" dirty="0">
                <a:latin typeface="Consolas" panose="020B0609020204030204" pitchFamily="49" charset="0"/>
              </a:rPr>
              <a:t> </a:t>
            </a:r>
            <a:r>
              <a:rPr lang="en-US" sz="1600" dirty="0" smtClean="0">
                <a:latin typeface="Consolas" panose="020B0609020204030204" pitchFamily="49" charset="0"/>
              </a:rPr>
              <a:t> </a:t>
            </a:r>
            <a:r>
              <a:rPr lang="en-US" sz="1600" dirty="0">
                <a:solidFill>
                  <a:srgbClr val="FF0000"/>
                </a:solidFill>
                <a:latin typeface="Consolas" panose="020B0609020204030204" pitchFamily="49" charset="0"/>
              </a:rPr>
              <a:t>if(err) { return </a:t>
            </a:r>
            <a:r>
              <a:rPr lang="en-US" sz="1600" dirty="0" err="1">
                <a:solidFill>
                  <a:srgbClr val="FF0000"/>
                </a:solidFill>
                <a:latin typeface="Consolas" panose="020B0609020204030204" pitchFamily="49" charset="0"/>
              </a:rPr>
              <a:t>console.dir</a:t>
            </a:r>
            <a:r>
              <a:rPr lang="en-US" sz="1600" dirty="0">
                <a:solidFill>
                  <a:srgbClr val="FF0000"/>
                </a:solidFill>
                <a:latin typeface="Consolas" panose="020B0609020204030204" pitchFamily="49" charset="0"/>
              </a:rPr>
              <a:t>(err); }</a:t>
            </a:r>
          </a:p>
          <a:p>
            <a:pPr marL="0" indent="0">
              <a:buNone/>
            </a:pPr>
            <a:r>
              <a:rPr lang="en-US" sz="1600" dirty="0" smtClean="0">
                <a:latin typeface="Consolas" panose="020B0609020204030204" pitchFamily="49" charset="0"/>
              </a:rPr>
              <a:t>  </a:t>
            </a:r>
            <a:r>
              <a:rPr lang="en-US" sz="1600" dirty="0" err="1">
                <a:latin typeface="Consolas" panose="020B0609020204030204" pitchFamily="49" charset="0"/>
              </a:rPr>
              <a:t>var</a:t>
            </a:r>
            <a:r>
              <a:rPr lang="en-US" sz="1600" dirty="0">
                <a:latin typeface="Consolas" panose="020B0609020204030204" pitchFamily="49" charset="0"/>
              </a:rPr>
              <a:t> collection = </a:t>
            </a:r>
            <a:r>
              <a:rPr lang="en-US" sz="1600" dirty="0" err="1">
                <a:latin typeface="Consolas" panose="020B0609020204030204" pitchFamily="49" charset="0"/>
              </a:rPr>
              <a:t>db.collection</a:t>
            </a:r>
            <a:r>
              <a:rPr lang="en-US" sz="1600" dirty="0">
                <a:latin typeface="Consolas" panose="020B0609020204030204" pitchFamily="49" charset="0"/>
              </a:rPr>
              <a:t>('locations');</a:t>
            </a:r>
          </a:p>
          <a:p>
            <a:pPr marL="0" indent="0">
              <a:buNone/>
            </a:pPr>
            <a:r>
              <a:rPr lang="en-US" sz="1600" dirty="0">
                <a:latin typeface="Consolas" panose="020B0609020204030204" pitchFamily="49" charset="0"/>
              </a:rPr>
              <a:t> </a:t>
            </a:r>
            <a:r>
              <a:rPr lang="en-US" sz="1600" dirty="0" smtClean="0">
                <a:latin typeface="Consolas" panose="020B0609020204030204" pitchFamily="49" charset="0"/>
              </a:rPr>
              <a:t> </a:t>
            </a:r>
            <a:r>
              <a:rPr lang="en-US" sz="1600" dirty="0" err="1">
                <a:latin typeface="Consolas" panose="020B0609020204030204" pitchFamily="49" charset="0"/>
              </a:rPr>
              <a:t>collection</a:t>
            </a:r>
            <a:r>
              <a:rPr lang="en-US" sz="1600" b="1" dirty="0" err="1">
                <a:solidFill>
                  <a:schemeClr val="accent5">
                    <a:lumMod val="75000"/>
                  </a:schemeClr>
                </a:solidFill>
                <a:latin typeface="Consolas" panose="020B0609020204030204" pitchFamily="49" charset="0"/>
              </a:rPr>
              <a:t>.insert</a:t>
            </a:r>
            <a:r>
              <a:rPr lang="en-US" sz="1600" dirty="0" smtClean="0">
                <a:latin typeface="Consolas" panose="020B0609020204030204" pitchFamily="49" charset="0"/>
              </a:rPr>
              <a:t>({ name</a:t>
            </a:r>
            <a:r>
              <a:rPr lang="en-US" sz="1600" dirty="0">
                <a:latin typeface="Consolas" panose="020B0609020204030204" pitchFamily="49" charset="0"/>
              </a:rPr>
              <a:t>:'</a:t>
            </a:r>
            <a:r>
              <a:rPr lang="en-US" sz="1600" dirty="0" err="1">
                <a:latin typeface="Consolas" panose="020B0609020204030204" pitchFamily="49" charset="0"/>
              </a:rPr>
              <a:t>Hom</a:t>
            </a:r>
            <a:r>
              <a:rPr lang="en-US" sz="1600" dirty="0">
                <a:latin typeface="Consolas" panose="020B0609020204030204" pitchFamily="49" charset="0"/>
              </a:rPr>
              <a:t> </a:t>
            </a:r>
            <a:r>
              <a:rPr lang="en-US" sz="1600" dirty="0" err="1">
                <a:latin typeface="Consolas" panose="020B0609020204030204" pitchFamily="49" charset="0"/>
              </a:rPr>
              <a:t>Krun</a:t>
            </a:r>
            <a:r>
              <a:rPr lang="en-US" sz="1600" dirty="0">
                <a:latin typeface="Consolas" panose="020B0609020204030204" pitchFamily="49" charset="0"/>
              </a:rPr>
              <a:t>', star:4, distance:150,</a:t>
            </a:r>
          </a:p>
          <a:p>
            <a:pPr marL="0" indent="0">
              <a:buNone/>
            </a:pPr>
            <a:r>
              <a:rPr lang="en-US" sz="1600" dirty="0">
                <a:latin typeface="Consolas" panose="020B0609020204030204" pitchFamily="49" charset="0"/>
              </a:rPr>
              <a:t>  </a:t>
            </a:r>
            <a:r>
              <a:rPr lang="en-US" sz="1600" dirty="0" smtClean="0">
                <a:latin typeface="Consolas" panose="020B0609020204030204" pitchFamily="49" charset="0"/>
              </a:rPr>
              <a:t>   </a:t>
            </a:r>
            <a:r>
              <a:rPr lang="en-US" sz="1600" dirty="0" err="1">
                <a:latin typeface="Consolas" panose="020B0609020204030204" pitchFamily="49" charset="0"/>
              </a:rPr>
              <a:t>address:'Faculty</a:t>
            </a:r>
            <a:r>
              <a:rPr lang="en-US" sz="1600" dirty="0">
                <a:latin typeface="Consolas" panose="020B0609020204030204" pitchFamily="49" charset="0"/>
              </a:rPr>
              <a:t> of Science and Technology, LC4, fl1, </a:t>
            </a:r>
            <a:r>
              <a:rPr lang="en-US" sz="1600" dirty="0" smtClean="0">
                <a:latin typeface="Consolas" panose="020B0609020204030204" pitchFamily="49" charset="0"/>
              </a:rPr>
              <a:t>TU',</a:t>
            </a:r>
            <a:endParaRPr lang="en-US" sz="1600" dirty="0">
              <a:latin typeface="Consolas" panose="020B0609020204030204" pitchFamily="49" charset="0"/>
            </a:endParaRPr>
          </a:p>
          <a:p>
            <a:pPr marL="0" indent="0">
              <a:buNone/>
            </a:pPr>
            <a:r>
              <a:rPr lang="en-US" sz="1600" dirty="0" smtClean="0">
                <a:latin typeface="Consolas" panose="020B0609020204030204" pitchFamily="49" charset="0"/>
              </a:rPr>
              <a:t>     </a:t>
            </a:r>
            <a:r>
              <a:rPr lang="en-US" sz="1600" dirty="0" err="1">
                <a:latin typeface="Consolas" panose="020B0609020204030204" pitchFamily="49" charset="0"/>
              </a:rPr>
              <a:t>itemList</a:t>
            </a:r>
            <a:r>
              <a:rPr lang="en-US" sz="1600" dirty="0">
                <a:latin typeface="Consolas" panose="020B0609020204030204" pitchFamily="49" charset="0"/>
              </a:rPr>
              <a:t>:['Hot drink', 'A La Carte']</a:t>
            </a:r>
          </a:p>
          <a:p>
            <a:pPr marL="0" indent="0">
              <a:buNone/>
            </a:pPr>
            <a:r>
              <a:rPr lang="en-US" sz="1600" dirty="0">
                <a:latin typeface="Consolas" panose="020B0609020204030204" pitchFamily="49" charset="0"/>
              </a:rPr>
              <a:t> </a:t>
            </a:r>
            <a:r>
              <a:rPr lang="en-US" sz="1600" dirty="0" smtClean="0">
                <a:latin typeface="Consolas" panose="020B0609020204030204" pitchFamily="49" charset="0"/>
              </a:rPr>
              <a:t> </a:t>
            </a:r>
            <a:r>
              <a:rPr lang="en-US" sz="1600" dirty="0">
                <a:latin typeface="Consolas" panose="020B0609020204030204" pitchFamily="49" charset="0"/>
              </a:rPr>
              <a:t>});</a:t>
            </a:r>
          </a:p>
          <a:p>
            <a:pPr marL="0" indent="0">
              <a:buNone/>
            </a:pPr>
            <a:r>
              <a:rPr lang="en-US" sz="1600" dirty="0">
                <a:latin typeface="Consolas" panose="020B0609020204030204" pitchFamily="49" charset="0"/>
              </a:rPr>
              <a:t> </a:t>
            </a:r>
            <a:r>
              <a:rPr lang="en-US" sz="1600" dirty="0" smtClean="0">
                <a:latin typeface="Consolas" panose="020B0609020204030204" pitchFamily="49" charset="0"/>
              </a:rPr>
              <a:t> </a:t>
            </a:r>
            <a:r>
              <a:rPr lang="en-US" sz="1600" dirty="0" err="1">
                <a:latin typeface="Consolas" panose="020B0609020204030204" pitchFamily="49" charset="0"/>
              </a:rPr>
              <a:t>collection</a:t>
            </a:r>
            <a:r>
              <a:rPr lang="en-US" sz="1600" b="1" dirty="0" err="1">
                <a:solidFill>
                  <a:schemeClr val="accent5">
                    <a:lumMod val="75000"/>
                  </a:schemeClr>
                </a:solidFill>
                <a:latin typeface="Consolas" panose="020B0609020204030204" pitchFamily="49" charset="0"/>
              </a:rPr>
              <a:t>.find</a:t>
            </a:r>
            <a:r>
              <a:rPr lang="en-US" sz="1600" dirty="0">
                <a:latin typeface="Consolas" panose="020B0609020204030204" pitchFamily="49" charset="0"/>
              </a:rPr>
              <a:t>().</a:t>
            </a:r>
            <a:r>
              <a:rPr lang="en-US" sz="1600" dirty="0" err="1" smtClean="0">
                <a:latin typeface="Consolas" panose="020B0609020204030204" pitchFamily="49" charset="0"/>
              </a:rPr>
              <a:t>toArray</a:t>
            </a:r>
            <a:r>
              <a:rPr lang="en-US" sz="1600" dirty="0" smtClean="0">
                <a:latin typeface="Consolas" panose="020B0609020204030204" pitchFamily="49" charset="0"/>
              </a:rPr>
              <a:t>(function(</a:t>
            </a:r>
            <a:r>
              <a:rPr lang="en-US" sz="1600" dirty="0" err="1" smtClean="0">
                <a:latin typeface="Consolas" panose="020B0609020204030204" pitchFamily="49" charset="0"/>
              </a:rPr>
              <a:t>err,items</a:t>
            </a:r>
            <a:r>
              <a:rPr lang="en-US" sz="1600" dirty="0">
                <a:latin typeface="Consolas" panose="020B0609020204030204" pitchFamily="49" charset="0"/>
              </a:rPr>
              <a:t>) </a:t>
            </a:r>
            <a:r>
              <a:rPr lang="en-US" sz="1600" dirty="0" smtClean="0">
                <a:latin typeface="Consolas" panose="020B0609020204030204" pitchFamily="49" charset="0"/>
              </a:rPr>
              <a:t>{ console.log(items) });</a:t>
            </a:r>
            <a:endParaRPr lang="en-US" sz="1600" dirty="0">
              <a:latin typeface="Consolas" panose="020B0609020204030204" pitchFamily="49" charset="0"/>
            </a:endParaRPr>
          </a:p>
          <a:p>
            <a:pPr marL="0" indent="0">
              <a:buNone/>
            </a:pPr>
            <a:r>
              <a:rPr lang="en-US" sz="1600" dirty="0" smtClean="0">
                <a:latin typeface="Consolas" panose="020B0609020204030204" pitchFamily="49" charset="0"/>
              </a:rPr>
              <a:t>  </a:t>
            </a:r>
            <a:r>
              <a:rPr lang="en-US" sz="1600" dirty="0" err="1">
                <a:latin typeface="Consolas" panose="020B0609020204030204" pitchFamily="49" charset="0"/>
              </a:rPr>
              <a:t>db.collection</a:t>
            </a:r>
            <a:r>
              <a:rPr lang="en-US" sz="1600" dirty="0">
                <a:latin typeface="Consolas" panose="020B0609020204030204" pitchFamily="49" charset="0"/>
              </a:rPr>
              <a:t>('locations')</a:t>
            </a:r>
            <a:r>
              <a:rPr lang="en-US" sz="1600" b="1" dirty="0">
                <a:solidFill>
                  <a:schemeClr val="accent5">
                    <a:lumMod val="75000"/>
                  </a:schemeClr>
                </a:solidFill>
                <a:latin typeface="Consolas" panose="020B0609020204030204" pitchFamily="49" charset="0"/>
              </a:rPr>
              <a:t>.count</a:t>
            </a:r>
            <a:r>
              <a:rPr lang="en-US" sz="1600" dirty="0">
                <a:latin typeface="Consolas" panose="020B0609020204030204" pitchFamily="49" charset="0"/>
              </a:rPr>
              <a:t>(function (err, count) {</a:t>
            </a:r>
          </a:p>
          <a:p>
            <a:pPr marL="0" indent="0">
              <a:buNone/>
            </a:pPr>
            <a:r>
              <a:rPr lang="en-US" sz="1600" dirty="0">
                <a:latin typeface="Consolas" panose="020B0609020204030204" pitchFamily="49" charset="0"/>
              </a:rPr>
              <a:t>      if (err) throw err</a:t>
            </a:r>
            <a:r>
              <a:rPr lang="en-US" sz="1600" dirty="0" smtClean="0">
                <a:latin typeface="Consolas" panose="020B0609020204030204" pitchFamily="49" charset="0"/>
              </a:rPr>
              <a:t>; </a:t>
            </a:r>
          </a:p>
          <a:p>
            <a:pPr marL="0" indent="0">
              <a:buNone/>
            </a:pPr>
            <a:r>
              <a:rPr lang="en-US" sz="1600" dirty="0" smtClean="0">
                <a:latin typeface="Consolas" panose="020B0609020204030204" pitchFamily="49" charset="0"/>
              </a:rPr>
              <a:t>      console.log</a:t>
            </a:r>
            <a:r>
              <a:rPr lang="en-US" sz="1600" dirty="0">
                <a:latin typeface="Consolas" panose="020B0609020204030204" pitchFamily="49" charset="0"/>
              </a:rPr>
              <a:t>('Total Rows: ' + count);</a:t>
            </a:r>
          </a:p>
          <a:p>
            <a:pPr marL="0" indent="0">
              <a:buNone/>
            </a:pPr>
            <a:r>
              <a:rPr lang="en-US" sz="1600" dirty="0" smtClean="0">
                <a:latin typeface="Consolas" panose="020B0609020204030204" pitchFamily="49" charset="0"/>
              </a:rPr>
              <a:t>  </a:t>
            </a:r>
            <a:r>
              <a:rPr lang="en-US" sz="1600" dirty="0">
                <a:latin typeface="Consolas" panose="020B0609020204030204" pitchFamily="49" charset="0"/>
              </a:rPr>
              <a:t>});</a:t>
            </a:r>
          </a:p>
          <a:p>
            <a:pPr marL="0" indent="0">
              <a:buNone/>
            </a:pPr>
            <a:r>
              <a:rPr lang="en-US" sz="1600" dirty="0" smtClean="0">
                <a:latin typeface="Consolas" panose="020B0609020204030204" pitchFamily="49" charset="0"/>
              </a:rPr>
              <a:t>  </a:t>
            </a:r>
            <a:r>
              <a:rPr lang="en-US" sz="1600" dirty="0" err="1">
                <a:latin typeface="Consolas" panose="020B0609020204030204" pitchFamily="49" charset="0"/>
              </a:rPr>
              <a:t>db.close</a:t>
            </a:r>
            <a:r>
              <a:rPr lang="en-US" sz="1600" dirty="0">
                <a:latin typeface="Consolas" panose="020B0609020204030204" pitchFamily="49" charset="0"/>
              </a:rPr>
              <a:t>();</a:t>
            </a:r>
          </a:p>
          <a:p>
            <a:pPr marL="0" indent="0">
              <a:buNone/>
            </a:pPr>
            <a:r>
              <a:rPr lang="en-US" sz="1600" dirty="0">
                <a:latin typeface="Consolas" panose="020B0609020204030204" pitchFamily="49" charset="0"/>
              </a:rPr>
              <a:t>});</a:t>
            </a:r>
          </a:p>
          <a:p>
            <a:endParaRPr lang="en-US" dirty="0"/>
          </a:p>
        </p:txBody>
      </p:sp>
      <p:sp>
        <p:nvSpPr>
          <p:cNvPr id="4" name="Date Placeholder 3"/>
          <p:cNvSpPr>
            <a:spLocks noGrp="1"/>
          </p:cNvSpPr>
          <p:nvPr>
            <p:ph type="dt" sz="half" idx="2"/>
          </p:nvPr>
        </p:nvSpPr>
        <p:spPr/>
        <p:txBody>
          <a:bodyPr/>
          <a:lstStyle/>
          <a:p>
            <a:r>
              <a:rPr lang="en-US" smtClean="0"/>
              <a:t>Lecture 14</a:t>
            </a:r>
            <a:endParaRPr lang="en-US" altLang="en-US"/>
          </a:p>
        </p:txBody>
      </p:sp>
      <p:sp>
        <p:nvSpPr>
          <p:cNvPr id="5" name="Footer Placeholder 4"/>
          <p:cNvSpPr>
            <a:spLocks noGrp="1"/>
          </p:cNvSpPr>
          <p:nvPr>
            <p:ph type="ftr" sz="quarter" idx="3"/>
          </p:nvPr>
        </p:nvSpPr>
        <p:spPr/>
        <p:txBody>
          <a:bodyPr/>
          <a:lstStyle/>
          <a:p>
            <a:r>
              <a:rPr lang="en-US" altLang="en-US" smtClean="0"/>
              <a:t>CS 485 Web ApplicationDevelopment © 2016 by Y. Temtanapat</a:t>
            </a:r>
            <a:endParaRPr lang="en-US" altLang="en-US" dirty="0"/>
          </a:p>
        </p:txBody>
      </p:sp>
      <p:sp>
        <p:nvSpPr>
          <p:cNvPr id="6" name="Slide Number Placeholder 5"/>
          <p:cNvSpPr>
            <a:spLocks noGrp="1"/>
          </p:cNvSpPr>
          <p:nvPr>
            <p:ph type="sldNum" sz="quarter" idx="4"/>
          </p:nvPr>
        </p:nvSpPr>
        <p:spPr/>
        <p:txBody>
          <a:bodyPr/>
          <a:lstStyle/>
          <a:p>
            <a:fld id="{10C32822-D98A-4A8C-A794-852463787CBE}" type="slidenum">
              <a:rPr lang="en-US" altLang="en-US" smtClean="0"/>
              <a:pPr/>
              <a:t>20</a:t>
            </a:fld>
            <a:endParaRPr lang="en-US" altLang="en-US"/>
          </a:p>
        </p:txBody>
      </p:sp>
    </p:spTree>
    <p:extLst>
      <p:ext uri="{BB962C8B-B14F-4D97-AF65-F5344CB8AC3E}">
        <p14:creationId xmlns:p14="http://schemas.microsoft.com/office/powerpoint/2010/main" val="22453932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Collection Info</a:t>
            </a:r>
            <a:endParaRPr lang="en-US" dirty="0"/>
          </a:p>
        </p:txBody>
      </p:sp>
      <p:sp>
        <p:nvSpPr>
          <p:cNvPr id="7" name="Content Placeholder 6"/>
          <p:cNvSpPr>
            <a:spLocks noGrp="1"/>
          </p:cNvSpPr>
          <p:nvPr>
            <p:ph idx="1"/>
          </p:nvPr>
        </p:nvSpPr>
        <p:spPr/>
        <p:txBody>
          <a:bodyPr/>
          <a:lstStyle/>
          <a:p>
            <a:pPr marL="0" indent="0">
              <a:buNone/>
            </a:pPr>
            <a:r>
              <a:rPr lang="en-US" sz="1800" dirty="0" err="1">
                <a:latin typeface="Consolas" panose="020B0609020204030204" pitchFamily="49" charset="0"/>
              </a:rPr>
              <a:t>var</a:t>
            </a:r>
            <a:r>
              <a:rPr lang="en-US" sz="1800" dirty="0">
                <a:latin typeface="Consolas" panose="020B0609020204030204" pitchFamily="49" charset="0"/>
              </a:rPr>
              <a:t> </a:t>
            </a:r>
            <a:r>
              <a:rPr lang="en-US" sz="1800" dirty="0" err="1">
                <a:latin typeface="Consolas" panose="020B0609020204030204" pitchFamily="49" charset="0"/>
              </a:rPr>
              <a:t>MongoClient</a:t>
            </a:r>
            <a:r>
              <a:rPr lang="en-US" sz="1800" dirty="0">
                <a:latin typeface="Consolas" panose="020B0609020204030204" pitchFamily="49" charset="0"/>
              </a:rPr>
              <a:t> = require('</a:t>
            </a:r>
            <a:r>
              <a:rPr lang="en-US" sz="1800" dirty="0" err="1">
                <a:latin typeface="Consolas" panose="020B0609020204030204" pitchFamily="49" charset="0"/>
              </a:rPr>
              <a:t>mongodb</a:t>
            </a:r>
            <a:r>
              <a:rPr lang="en-US" sz="1800" dirty="0">
                <a:latin typeface="Consolas" panose="020B0609020204030204" pitchFamily="49" charset="0"/>
              </a:rPr>
              <a:t>').</a:t>
            </a:r>
            <a:r>
              <a:rPr lang="en-US" sz="1800" dirty="0" err="1">
                <a:latin typeface="Consolas" panose="020B0609020204030204" pitchFamily="49" charset="0"/>
              </a:rPr>
              <a:t>MongoClient</a:t>
            </a:r>
            <a:r>
              <a:rPr lang="en-US" sz="1800" dirty="0">
                <a:latin typeface="Consolas" panose="020B0609020204030204" pitchFamily="49" charset="0"/>
              </a:rPr>
              <a:t>;</a:t>
            </a:r>
          </a:p>
          <a:p>
            <a:pPr marL="0" indent="0">
              <a:buNone/>
            </a:pPr>
            <a:r>
              <a:rPr lang="en-US" sz="1800" dirty="0" err="1">
                <a:latin typeface="Consolas" panose="020B0609020204030204" pitchFamily="49" charset="0"/>
              </a:rPr>
              <a:t>var</a:t>
            </a:r>
            <a:r>
              <a:rPr lang="en-US" sz="1800" dirty="0">
                <a:latin typeface="Consolas" panose="020B0609020204030204" pitchFamily="49" charset="0"/>
              </a:rPr>
              <a:t> assert = require('assert');</a:t>
            </a:r>
          </a:p>
          <a:p>
            <a:pPr marL="0" indent="0">
              <a:buNone/>
            </a:pPr>
            <a:r>
              <a:rPr lang="en-US" sz="1800" dirty="0" err="1">
                <a:latin typeface="Consolas" panose="020B0609020204030204" pitchFamily="49" charset="0"/>
              </a:rPr>
              <a:t>var</a:t>
            </a:r>
            <a:r>
              <a:rPr lang="en-US" sz="1800" dirty="0">
                <a:latin typeface="Consolas" panose="020B0609020204030204" pitchFamily="49" charset="0"/>
              </a:rPr>
              <a:t> </a:t>
            </a:r>
            <a:r>
              <a:rPr lang="en-US" sz="1800" dirty="0" err="1">
                <a:latin typeface="Consolas" panose="020B0609020204030204" pitchFamily="49" charset="0"/>
              </a:rPr>
              <a:t>url</a:t>
            </a:r>
            <a:r>
              <a:rPr lang="en-US" sz="1800" dirty="0">
                <a:latin typeface="Consolas" panose="020B0609020204030204" pitchFamily="49" charset="0"/>
              </a:rPr>
              <a:t> = "</a:t>
            </a:r>
            <a:r>
              <a:rPr lang="en-US" sz="1800" dirty="0" err="1">
                <a:latin typeface="Consolas" panose="020B0609020204030204" pitchFamily="49" charset="0"/>
              </a:rPr>
              <a:t>mongodb</a:t>
            </a:r>
            <a:r>
              <a:rPr lang="en-US" sz="1800" dirty="0">
                <a:latin typeface="Consolas" panose="020B0609020204030204" pitchFamily="49" charset="0"/>
              </a:rPr>
              <a:t>://myUserAdmin:abc123@localhost:27017/</a:t>
            </a:r>
            <a:r>
              <a:rPr lang="en-US" sz="1800" dirty="0" err="1">
                <a:latin typeface="Consolas" panose="020B0609020204030204" pitchFamily="49" charset="0"/>
              </a:rPr>
              <a:t>myDb</a:t>
            </a:r>
            <a:r>
              <a:rPr lang="en-US" sz="1800" dirty="0">
                <a:latin typeface="Consolas" panose="020B0609020204030204" pitchFamily="49" charset="0"/>
              </a:rPr>
              <a:t>";</a:t>
            </a:r>
          </a:p>
          <a:p>
            <a:pPr marL="0" indent="0">
              <a:buNone/>
            </a:pPr>
            <a:endParaRPr lang="en-US" sz="1800" dirty="0">
              <a:latin typeface="Consolas" panose="020B0609020204030204" pitchFamily="49" charset="0"/>
            </a:endParaRPr>
          </a:p>
          <a:p>
            <a:pPr marL="0" indent="0">
              <a:buNone/>
            </a:pPr>
            <a:r>
              <a:rPr lang="en-US" sz="1800" dirty="0">
                <a:latin typeface="Consolas" panose="020B0609020204030204" pitchFamily="49" charset="0"/>
              </a:rPr>
              <a:t>// Use connect method to connect to the Server</a:t>
            </a:r>
          </a:p>
          <a:p>
            <a:pPr marL="0" indent="0">
              <a:buNone/>
            </a:pPr>
            <a:r>
              <a:rPr lang="en-US" sz="1800" dirty="0" err="1">
                <a:latin typeface="Consolas" panose="020B0609020204030204" pitchFamily="49" charset="0"/>
              </a:rPr>
              <a:t>MongoClient.connect</a:t>
            </a:r>
            <a:r>
              <a:rPr lang="en-US" sz="1800" dirty="0">
                <a:latin typeface="Consolas" panose="020B0609020204030204" pitchFamily="49" charset="0"/>
              </a:rPr>
              <a:t>(</a:t>
            </a:r>
            <a:r>
              <a:rPr lang="en-US" sz="1800" dirty="0" err="1">
                <a:latin typeface="Consolas" panose="020B0609020204030204" pitchFamily="49" charset="0"/>
              </a:rPr>
              <a:t>url</a:t>
            </a:r>
            <a:r>
              <a:rPr lang="en-US" sz="1800" dirty="0">
                <a:latin typeface="Consolas" panose="020B0609020204030204" pitchFamily="49" charset="0"/>
              </a:rPr>
              <a:t>, function(err, </a:t>
            </a:r>
            <a:r>
              <a:rPr lang="en-US" sz="1800" dirty="0" err="1">
                <a:latin typeface="Consolas" panose="020B0609020204030204" pitchFamily="49" charset="0"/>
              </a:rPr>
              <a:t>db</a:t>
            </a:r>
            <a:r>
              <a:rPr lang="en-US" sz="1800" dirty="0">
                <a:latin typeface="Consolas" panose="020B0609020204030204" pitchFamily="49" charset="0"/>
              </a:rPr>
              <a:t>) {</a:t>
            </a:r>
          </a:p>
          <a:p>
            <a:pPr marL="0" indent="0">
              <a:buNone/>
            </a:pPr>
            <a:r>
              <a:rPr lang="en-US" sz="1800" dirty="0">
                <a:latin typeface="Consolas" panose="020B0609020204030204" pitchFamily="49" charset="0"/>
              </a:rPr>
              <a:t>  </a:t>
            </a:r>
            <a:r>
              <a:rPr lang="en-US" sz="1800" dirty="0" err="1">
                <a:latin typeface="Consolas" panose="020B0609020204030204" pitchFamily="49" charset="0"/>
              </a:rPr>
              <a:t>assert.equal</a:t>
            </a:r>
            <a:r>
              <a:rPr lang="en-US" sz="1800" dirty="0">
                <a:latin typeface="Consolas" panose="020B0609020204030204" pitchFamily="49" charset="0"/>
              </a:rPr>
              <a:t>(null, err);</a:t>
            </a:r>
          </a:p>
          <a:p>
            <a:pPr marL="0" indent="0">
              <a:buNone/>
            </a:pPr>
            <a:r>
              <a:rPr lang="en-US" sz="1800" dirty="0">
                <a:latin typeface="Consolas" panose="020B0609020204030204" pitchFamily="49" charset="0"/>
              </a:rPr>
              <a:t>  // Return the information of a single collection name</a:t>
            </a:r>
          </a:p>
          <a:p>
            <a:pPr marL="0" indent="0">
              <a:buNone/>
            </a:pPr>
            <a:r>
              <a:rPr lang="en-US" sz="1800" dirty="0">
                <a:latin typeface="Consolas" panose="020B0609020204030204" pitchFamily="49" charset="0"/>
              </a:rPr>
              <a:t>  </a:t>
            </a:r>
            <a:r>
              <a:rPr lang="en-US" sz="1800" dirty="0" err="1">
                <a:latin typeface="Consolas" panose="020B0609020204030204" pitchFamily="49" charset="0"/>
              </a:rPr>
              <a:t>db.</a:t>
            </a:r>
            <a:r>
              <a:rPr lang="en-US" sz="1800" dirty="0" err="1">
                <a:solidFill>
                  <a:srgbClr val="00B050"/>
                </a:solidFill>
                <a:latin typeface="Consolas" panose="020B0609020204030204" pitchFamily="49" charset="0"/>
              </a:rPr>
              <a:t>listCollections</a:t>
            </a:r>
            <a:r>
              <a:rPr lang="en-US" sz="1800" dirty="0">
                <a:solidFill>
                  <a:srgbClr val="00B050"/>
                </a:solidFill>
                <a:latin typeface="Consolas" panose="020B0609020204030204" pitchFamily="49" charset="0"/>
              </a:rPr>
              <a:t>()</a:t>
            </a:r>
            <a:r>
              <a:rPr lang="en-US" sz="1800" dirty="0">
                <a:latin typeface="Consolas" panose="020B0609020204030204" pitchFamily="49" charset="0"/>
              </a:rPr>
              <a:t>.</a:t>
            </a:r>
            <a:r>
              <a:rPr lang="en-US" sz="1800" dirty="0" err="1">
                <a:latin typeface="Consolas" panose="020B0609020204030204" pitchFamily="49" charset="0"/>
              </a:rPr>
              <a:t>toArray</a:t>
            </a:r>
            <a:r>
              <a:rPr lang="en-US" sz="1800" dirty="0">
                <a:latin typeface="Consolas" panose="020B0609020204030204" pitchFamily="49" charset="0"/>
              </a:rPr>
              <a:t>(function(err, collections){ </a:t>
            </a:r>
          </a:p>
          <a:p>
            <a:pPr marL="0" indent="0">
              <a:buNone/>
            </a:pPr>
            <a:r>
              <a:rPr lang="en-US" sz="1800" dirty="0">
                <a:latin typeface="Consolas" panose="020B0609020204030204" pitchFamily="49" charset="0"/>
              </a:rPr>
              <a:t>     console.log(collections);</a:t>
            </a:r>
          </a:p>
          <a:p>
            <a:pPr marL="0" indent="0">
              <a:buNone/>
            </a:pPr>
            <a:r>
              <a:rPr lang="en-US" sz="1800" dirty="0">
                <a:latin typeface="Consolas" panose="020B0609020204030204" pitchFamily="49" charset="0"/>
              </a:rPr>
              <a:t>     </a:t>
            </a:r>
            <a:r>
              <a:rPr lang="en-US" sz="1800" dirty="0" err="1">
                <a:latin typeface="Consolas" panose="020B0609020204030204" pitchFamily="49" charset="0"/>
              </a:rPr>
              <a:t>db.close</a:t>
            </a:r>
            <a:r>
              <a:rPr lang="en-US" sz="1800" dirty="0">
                <a:latin typeface="Consolas" panose="020B0609020204030204" pitchFamily="49" charset="0"/>
              </a:rPr>
              <a:t>();</a:t>
            </a:r>
          </a:p>
          <a:p>
            <a:pPr marL="0" indent="0">
              <a:buNone/>
            </a:pPr>
            <a:r>
              <a:rPr lang="en-US" sz="1800" dirty="0">
                <a:latin typeface="Consolas" panose="020B0609020204030204" pitchFamily="49" charset="0"/>
              </a:rPr>
              <a:t>  });</a:t>
            </a:r>
          </a:p>
          <a:p>
            <a:pPr marL="0" indent="0">
              <a:buNone/>
            </a:pPr>
            <a:r>
              <a:rPr lang="en-US" sz="1800" dirty="0">
                <a:latin typeface="Consolas" panose="020B0609020204030204" pitchFamily="49" charset="0"/>
              </a:rPr>
              <a:t>})</a:t>
            </a:r>
          </a:p>
          <a:p>
            <a:endParaRPr lang="en-US" dirty="0"/>
          </a:p>
        </p:txBody>
      </p:sp>
      <p:sp>
        <p:nvSpPr>
          <p:cNvPr id="3" name="Date Placeholder 2"/>
          <p:cNvSpPr>
            <a:spLocks noGrp="1"/>
          </p:cNvSpPr>
          <p:nvPr>
            <p:ph type="dt" sz="half" idx="2"/>
          </p:nvPr>
        </p:nvSpPr>
        <p:spPr/>
        <p:txBody>
          <a:bodyPr/>
          <a:lstStyle/>
          <a:p>
            <a:r>
              <a:rPr lang="en-US" smtClean="0"/>
              <a:t>Lecture 14</a:t>
            </a:r>
            <a:endParaRPr lang="en-US" altLang="en-US"/>
          </a:p>
        </p:txBody>
      </p:sp>
      <p:sp>
        <p:nvSpPr>
          <p:cNvPr id="4" name="Footer Placeholder 3"/>
          <p:cNvSpPr>
            <a:spLocks noGrp="1"/>
          </p:cNvSpPr>
          <p:nvPr>
            <p:ph type="ftr" sz="quarter" idx="3"/>
          </p:nvPr>
        </p:nvSpPr>
        <p:spPr/>
        <p:txBody>
          <a:bodyPr/>
          <a:lstStyle/>
          <a:p>
            <a:r>
              <a:rPr lang="en-US" altLang="en-US" smtClean="0"/>
              <a:t>CS 485 Web ApplicationDevelopment © 2016 by Y. Temtanapat</a:t>
            </a:r>
            <a:endParaRPr lang="en-US" altLang="en-US" dirty="0"/>
          </a:p>
        </p:txBody>
      </p:sp>
      <p:sp>
        <p:nvSpPr>
          <p:cNvPr id="5" name="Slide Number Placeholder 4"/>
          <p:cNvSpPr>
            <a:spLocks noGrp="1"/>
          </p:cNvSpPr>
          <p:nvPr>
            <p:ph type="sldNum" sz="quarter" idx="4"/>
          </p:nvPr>
        </p:nvSpPr>
        <p:spPr/>
        <p:txBody>
          <a:bodyPr/>
          <a:lstStyle/>
          <a:p>
            <a:fld id="{10C32822-D98A-4A8C-A794-852463787CBE}" type="slidenum">
              <a:rPr lang="en-US" altLang="en-US" smtClean="0"/>
              <a:pPr/>
              <a:t>21</a:t>
            </a:fld>
            <a:endParaRPr lang="en-US" altLang="en-US"/>
          </a:p>
        </p:txBody>
      </p:sp>
    </p:spTree>
    <p:extLst>
      <p:ext uri="{BB962C8B-B14F-4D97-AF65-F5344CB8AC3E}">
        <p14:creationId xmlns:p14="http://schemas.microsoft.com/office/powerpoint/2010/main" val="248656632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Mongoose</a:t>
            </a:r>
            <a:endParaRPr lang="en-US" dirty="0"/>
          </a:p>
        </p:txBody>
      </p:sp>
      <p:sp>
        <p:nvSpPr>
          <p:cNvPr id="4" name="Date Placeholder 3"/>
          <p:cNvSpPr>
            <a:spLocks noGrp="1"/>
          </p:cNvSpPr>
          <p:nvPr>
            <p:ph type="dt" sz="half" idx="2"/>
          </p:nvPr>
        </p:nvSpPr>
        <p:spPr/>
        <p:txBody>
          <a:bodyPr/>
          <a:lstStyle/>
          <a:p>
            <a:r>
              <a:rPr lang="en-US" smtClean="0"/>
              <a:t>Lecture 14</a:t>
            </a:r>
            <a:endParaRPr lang="en-US" altLang="en-US"/>
          </a:p>
        </p:txBody>
      </p:sp>
      <p:sp>
        <p:nvSpPr>
          <p:cNvPr id="5" name="Footer Placeholder 4"/>
          <p:cNvSpPr>
            <a:spLocks noGrp="1"/>
          </p:cNvSpPr>
          <p:nvPr>
            <p:ph type="ftr" sz="quarter" idx="3"/>
          </p:nvPr>
        </p:nvSpPr>
        <p:spPr/>
        <p:txBody>
          <a:bodyPr/>
          <a:lstStyle/>
          <a:p>
            <a:r>
              <a:rPr lang="en-US" altLang="en-US" smtClean="0"/>
              <a:t>CS 485 Web ApplicationDevelopment © 2016 by Y. Temtanapat</a:t>
            </a:r>
            <a:endParaRPr lang="en-US" altLang="en-US" dirty="0"/>
          </a:p>
        </p:txBody>
      </p:sp>
      <p:sp>
        <p:nvSpPr>
          <p:cNvPr id="6" name="Slide Number Placeholder 5"/>
          <p:cNvSpPr>
            <a:spLocks noGrp="1"/>
          </p:cNvSpPr>
          <p:nvPr>
            <p:ph type="sldNum" sz="quarter" idx="4"/>
          </p:nvPr>
        </p:nvSpPr>
        <p:spPr/>
        <p:txBody>
          <a:bodyPr/>
          <a:lstStyle/>
          <a:p>
            <a:fld id="{10C32822-D98A-4A8C-A794-852463787CBE}" type="slidenum">
              <a:rPr lang="en-US" altLang="en-US" smtClean="0"/>
              <a:pPr/>
              <a:t>22</a:t>
            </a:fld>
            <a:endParaRPr lang="en-US" altLang="en-US"/>
          </a:p>
        </p:txBody>
      </p:sp>
      <p:grpSp>
        <p:nvGrpSpPr>
          <p:cNvPr id="24" name="Group 23"/>
          <p:cNvGrpSpPr/>
          <p:nvPr/>
        </p:nvGrpSpPr>
        <p:grpSpPr>
          <a:xfrm>
            <a:off x="796985" y="764704"/>
            <a:ext cx="7550030" cy="2808312"/>
            <a:chOff x="1198434" y="764704"/>
            <a:chExt cx="7550030" cy="2808312"/>
          </a:xfrm>
        </p:grpSpPr>
        <p:sp>
          <p:nvSpPr>
            <p:cNvPr id="9" name="Flowchart: Magnetic Disk 8"/>
            <p:cNvSpPr/>
            <p:nvPr/>
          </p:nvSpPr>
          <p:spPr bwMode="auto">
            <a:xfrm>
              <a:off x="1443688" y="1563664"/>
              <a:ext cx="720080" cy="936104"/>
            </a:xfrm>
            <a:prstGeom prst="flowChartMagneticDisk">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 name="TextBox 9"/>
            <p:cNvSpPr txBox="1"/>
            <p:nvPr/>
          </p:nvSpPr>
          <p:spPr>
            <a:xfrm>
              <a:off x="1198434" y="2499768"/>
              <a:ext cx="1210588" cy="369332"/>
            </a:xfrm>
            <a:prstGeom prst="rect">
              <a:avLst/>
            </a:prstGeom>
            <a:noFill/>
          </p:spPr>
          <p:txBody>
            <a:bodyPr wrap="none" rtlCol="0">
              <a:spAutoFit/>
            </a:bodyPr>
            <a:lstStyle/>
            <a:p>
              <a:r>
                <a:rPr lang="en-US" dirty="0" smtClean="0"/>
                <a:t>MongoDB</a:t>
              </a:r>
              <a:endParaRPr lang="en-US" dirty="0"/>
            </a:p>
          </p:txBody>
        </p:sp>
        <p:sp>
          <p:nvSpPr>
            <p:cNvPr id="11" name="Rectangle 10"/>
            <p:cNvSpPr/>
            <p:nvPr/>
          </p:nvSpPr>
          <p:spPr bwMode="auto">
            <a:xfrm>
              <a:off x="3092976" y="764704"/>
              <a:ext cx="2376264" cy="792088"/>
            </a:xfrm>
            <a:prstGeom prst="rect">
              <a:avLst/>
            </a:prstGeom>
            <a:ln>
              <a:no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cs typeface="Arial" pitchFamily="34" charset="0"/>
                </a:rPr>
                <a:t>Application</a:t>
              </a:r>
            </a:p>
          </p:txBody>
        </p:sp>
        <p:sp>
          <p:nvSpPr>
            <p:cNvPr id="13" name="Rectangle 12"/>
            <p:cNvSpPr/>
            <p:nvPr/>
          </p:nvSpPr>
          <p:spPr bwMode="auto">
            <a:xfrm>
              <a:off x="3287852" y="1813466"/>
              <a:ext cx="2016224" cy="864096"/>
            </a:xfrm>
            <a:prstGeom prst="rect">
              <a:avLst/>
            </a:prstGeom>
            <a:solidFill>
              <a:schemeClr val="bg1">
                <a:lumMod val="85000"/>
              </a:schemeClr>
            </a:solidFill>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cs typeface="Arial" pitchFamily="34" charset="0"/>
                </a:rPr>
                <a:t>Node.js</a:t>
              </a:r>
            </a:p>
            <a:p>
              <a:pPr marL="0" marR="0" indent="0" algn="ctr" defTabSz="914400" rtl="0" eaLnBrk="1" fontAlgn="base" latinLnBrk="0" hangingPunct="1">
                <a:lnSpc>
                  <a:spcPct val="100000"/>
                </a:lnSpc>
                <a:spcBef>
                  <a:spcPct val="0"/>
                </a:spcBef>
                <a:spcAft>
                  <a:spcPct val="0"/>
                </a:spcAft>
                <a:buClrTx/>
                <a:buSzTx/>
                <a:buFontTx/>
                <a:buNone/>
                <a:tabLst/>
              </a:pPr>
              <a:r>
                <a:rPr lang="en-US" dirty="0">
                  <a:solidFill>
                    <a:schemeClr val="tx1"/>
                  </a:solidFill>
                  <a:latin typeface="Arial" pitchFamily="34" charset="0"/>
                  <a:cs typeface="Arial" pitchFamily="34" charset="0"/>
                </a:rPr>
                <a:t>Express</a:t>
              </a:r>
            </a:p>
          </p:txBody>
        </p:sp>
        <p:sp>
          <p:nvSpPr>
            <p:cNvPr id="14" name="Rectangle 13"/>
            <p:cNvSpPr/>
            <p:nvPr/>
          </p:nvSpPr>
          <p:spPr bwMode="auto">
            <a:xfrm>
              <a:off x="3272996" y="3068960"/>
              <a:ext cx="2016224" cy="504056"/>
            </a:xfrm>
            <a:prstGeom prst="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cs typeface="Arial" pitchFamily="34" charset="0"/>
                </a:rPr>
                <a:t>Mongoose</a:t>
              </a:r>
            </a:p>
          </p:txBody>
        </p:sp>
        <p:cxnSp>
          <p:nvCxnSpPr>
            <p:cNvPr id="16" name="Straight Arrow Connector 15"/>
            <p:cNvCxnSpPr>
              <a:stCxn id="14" idx="1"/>
              <a:endCxn id="10" idx="2"/>
            </p:cNvCxnSpPr>
            <p:nvPr/>
          </p:nvCxnSpPr>
          <p:spPr bwMode="auto">
            <a:xfrm flipH="1" flipV="1">
              <a:off x="1803728" y="2869100"/>
              <a:ext cx="1469268" cy="451888"/>
            </a:xfrm>
            <a:prstGeom prst="straightConnector1">
              <a:avLst/>
            </a:prstGeom>
            <a:solidFill>
              <a:schemeClr val="accent1"/>
            </a:solidFill>
            <a:ln w="9525" cap="flat" cmpd="sng" algn="ctr">
              <a:solidFill>
                <a:schemeClr val="tx1"/>
              </a:solidFill>
              <a:prstDash val="solid"/>
              <a:round/>
              <a:headEnd type="arrow" w="med" len="med"/>
              <a:tailEnd type="arrow" w="med" len="med"/>
            </a:ln>
            <a:effectLst/>
          </p:spPr>
        </p:cxnSp>
        <p:sp>
          <p:nvSpPr>
            <p:cNvPr id="19" name="Arc 18"/>
            <p:cNvSpPr/>
            <p:nvPr/>
          </p:nvSpPr>
          <p:spPr bwMode="auto">
            <a:xfrm>
              <a:off x="4596854" y="2358830"/>
              <a:ext cx="1414444" cy="1020540"/>
            </a:xfrm>
            <a:prstGeom prst="arc">
              <a:avLst>
                <a:gd name="adj1" fmla="val 16200000"/>
                <a:gd name="adj2" fmla="val 5417966"/>
              </a:avLst>
            </a:prstGeom>
            <a:noFill/>
            <a:ln w="9525" cap="flat" cmpd="sng" algn="ctr">
              <a:solidFill>
                <a:schemeClr val="tx1"/>
              </a:solidFill>
              <a:prstDash val="solid"/>
              <a:round/>
              <a:headEnd type="arrow" w="med" len="med"/>
              <a:tailEnd type="arrow" w="med" len="med"/>
            </a:ln>
            <a:effectLst/>
          </p:spPr>
          <p:txBody>
            <a:bodyPr vert="horz" wrap="square" lIns="91440" tIns="45720" rIns="91440" bIns="45720" numCol="1" rtlCol="0" anchor="b"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 name="Rectangle 19"/>
            <p:cNvSpPr/>
            <p:nvPr/>
          </p:nvSpPr>
          <p:spPr bwMode="auto">
            <a:xfrm>
              <a:off x="6372200" y="1563664"/>
              <a:ext cx="2376264" cy="792088"/>
            </a:xfrm>
            <a:prstGeom prst="rect">
              <a:avLst/>
            </a:prstGeom>
            <a:ln>
              <a:no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a:r>
                <a:rPr lang="en-US" dirty="0">
                  <a:solidFill>
                    <a:schemeClr val="tx1"/>
                  </a:solidFill>
                  <a:latin typeface="Arial" pitchFamily="34" charset="0"/>
                  <a:cs typeface="Arial" pitchFamily="34" charset="0"/>
                </a:rPr>
                <a:t>Browser Application</a:t>
              </a:r>
            </a:p>
          </p:txBody>
        </p:sp>
        <p:cxnSp>
          <p:nvCxnSpPr>
            <p:cNvPr id="21" name="Straight Arrow Connector 20"/>
            <p:cNvCxnSpPr>
              <a:endCxn id="13" idx="3"/>
            </p:cNvCxnSpPr>
            <p:nvPr/>
          </p:nvCxnSpPr>
          <p:spPr bwMode="auto">
            <a:xfrm flipH="1">
              <a:off x="5304076" y="1942634"/>
              <a:ext cx="1068124" cy="302880"/>
            </a:xfrm>
            <a:prstGeom prst="straightConnector1">
              <a:avLst/>
            </a:prstGeom>
            <a:solidFill>
              <a:schemeClr val="accent1"/>
            </a:solidFill>
            <a:ln w="9525" cap="flat" cmpd="sng" algn="ctr">
              <a:solidFill>
                <a:schemeClr val="tx1"/>
              </a:solidFill>
              <a:prstDash val="solid"/>
              <a:round/>
              <a:headEnd type="arrow" w="med" len="med"/>
              <a:tailEnd type="arrow" w="med" len="med"/>
            </a:ln>
            <a:effectLst/>
          </p:spPr>
        </p:cxnSp>
      </p:grpSp>
    </p:spTree>
    <p:extLst>
      <p:ext uri="{BB962C8B-B14F-4D97-AF65-F5344CB8AC3E}">
        <p14:creationId xmlns:p14="http://schemas.microsoft.com/office/powerpoint/2010/main" val="195217765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Mongoose </a:t>
            </a:r>
            <a:r>
              <a:rPr lang="en-US" dirty="0" smtClean="0"/>
              <a:t>(</a:t>
            </a:r>
            <a:r>
              <a:rPr lang="en-US" sz="3600" dirty="0" smtClean="0">
                <a:hlinkClick r:id="rId2"/>
              </a:rPr>
              <a:t>http</a:t>
            </a:r>
            <a:r>
              <a:rPr lang="en-US" sz="3600" dirty="0">
                <a:hlinkClick r:id="rId2"/>
              </a:rPr>
              <a:t>://</a:t>
            </a:r>
            <a:r>
              <a:rPr lang="en-US" sz="3600" dirty="0" smtClean="0">
                <a:hlinkClick r:id="rId2"/>
              </a:rPr>
              <a:t>mongoosejs.com/docs/index.html</a:t>
            </a:r>
            <a:r>
              <a:rPr lang="en-US" dirty="0" smtClean="0"/>
              <a:t>)</a:t>
            </a:r>
            <a:endParaRPr lang="en-US" dirty="0"/>
          </a:p>
        </p:txBody>
      </p:sp>
      <p:sp>
        <p:nvSpPr>
          <p:cNvPr id="8" name="Content Placeholder 7"/>
          <p:cNvSpPr>
            <a:spLocks noGrp="1"/>
          </p:cNvSpPr>
          <p:nvPr>
            <p:ph idx="1"/>
          </p:nvPr>
        </p:nvSpPr>
        <p:spPr/>
        <p:txBody>
          <a:bodyPr>
            <a:normAutofit fontScale="92500" lnSpcReduction="10000"/>
          </a:bodyPr>
          <a:lstStyle/>
          <a:p>
            <a:r>
              <a:rPr lang="en-US" dirty="0" smtClean="0"/>
              <a:t>Mongoose</a:t>
            </a:r>
            <a:endParaRPr lang="th-TH" dirty="0" smtClean="0"/>
          </a:p>
          <a:p>
            <a:pPr lvl="1"/>
            <a:r>
              <a:rPr lang="en-US" dirty="0" smtClean="0"/>
              <a:t>Schema-based </a:t>
            </a:r>
            <a:r>
              <a:rPr lang="th-TH" dirty="0" smtClean="0"/>
              <a:t>สำหรับ </a:t>
            </a:r>
            <a:r>
              <a:rPr lang="en-US" dirty="0" smtClean="0"/>
              <a:t>model data </a:t>
            </a:r>
            <a:r>
              <a:rPr lang="th-TH" dirty="0" smtClean="0"/>
              <a:t>ที่จัดเก็บใน </a:t>
            </a:r>
            <a:r>
              <a:rPr lang="en-US" dirty="0" smtClean="0"/>
              <a:t>MongoDB</a:t>
            </a:r>
            <a:endParaRPr lang="th-TH" dirty="0" smtClean="0"/>
          </a:p>
          <a:p>
            <a:pPr lvl="1"/>
            <a:r>
              <a:rPr lang="th-TH" dirty="0" smtClean="0"/>
              <a:t>ทำหน้าที่เป็น</a:t>
            </a:r>
            <a:r>
              <a:rPr lang="en-US" dirty="0" smtClean="0"/>
              <a:t> </a:t>
            </a:r>
            <a:r>
              <a:rPr lang="en-US" dirty="0"/>
              <a:t>Object Data Mapping </a:t>
            </a:r>
            <a:r>
              <a:rPr lang="en-US" dirty="0" smtClean="0"/>
              <a:t>(ODM - </a:t>
            </a:r>
            <a:r>
              <a:rPr lang="th-TH" dirty="0" smtClean="0"/>
              <a:t>คล้าย </a:t>
            </a:r>
            <a:r>
              <a:rPr lang="en-US" dirty="0" smtClean="0"/>
              <a:t>ORM) </a:t>
            </a:r>
            <a:r>
              <a:rPr lang="th-TH" dirty="0" smtClean="0"/>
              <a:t>ทำหน้าที่ในการแปลง</a:t>
            </a:r>
            <a:r>
              <a:rPr lang="en-US" dirty="0" smtClean="0"/>
              <a:t> MongoDB </a:t>
            </a:r>
            <a:r>
              <a:rPr lang="en-US" dirty="0"/>
              <a:t>object mapping </a:t>
            </a:r>
            <a:r>
              <a:rPr lang="th-TH" dirty="0" smtClean="0"/>
              <a:t>เป็น </a:t>
            </a:r>
            <a:r>
              <a:rPr lang="en-US" dirty="0" smtClean="0"/>
              <a:t> JavaScript </a:t>
            </a:r>
            <a:r>
              <a:rPr lang="en-US" dirty="0"/>
              <a:t>objects </a:t>
            </a:r>
            <a:r>
              <a:rPr lang="th-TH" dirty="0" smtClean="0"/>
              <a:t>เพื่อใช้ในแอพพลิเคชัน </a:t>
            </a:r>
          </a:p>
          <a:p>
            <a:r>
              <a:rPr lang="th-TH" dirty="0" smtClean="0"/>
              <a:t>การติดตั้ง</a:t>
            </a:r>
          </a:p>
          <a:p>
            <a:pPr marL="344487" lvl="1" indent="0" algn="ctr">
              <a:buNone/>
            </a:pPr>
            <a:r>
              <a:rPr lang="en-US" sz="2000" dirty="0" err="1" smtClean="0">
                <a:solidFill>
                  <a:srgbClr val="00B050"/>
                </a:solidFill>
                <a:latin typeface="Consolas" panose="020B0609020204030204" pitchFamily="49" charset="0"/>
              </a:rPr>
              <a:t>npm</a:t>
            </a:r>
            <a:r>
              <a:rPr lang="en-US" sz="2000" dirty="0" smtClean="0">
                <a:solidFill>
                  <a:srgbClr val="00B050"/>
                </a:solidFill>
                <a:latin typeface="Consolas" panose="020B0609020204030204" pitchFamily="49" charset="0"/>
              </a:rPr>
              <a:t> install mongoose</a:t>
            </a:r>
          </a:p>
          <a:p>
            <a:r>
              <a:rPr lang="en-US" dirty="0" smtClean="0"/>
              <a:t>Mongoose connection </a:t>
            </a:r>
            <a:r>
              <a:rPr lang="th-TH" dirty="0" smtClean="0"/>
              <a:t>ในแอพพลิเคชัน</a:t>
            </a:r>
          </a:p>
          <a:p>
            <a:pPr lvl="1"/>
            <a:r>
              <a:rPr lang="en-US" dirty="0" smtClean="0"/>
              <a:t>Mongoose </a:t>
            </a:r>
            <a:r>
              <a:rPr lang="th-TH" dirty="0" smtClean="0"/>
              <a:t>เปิด </a:t>
            </a:r>
            <a:r>
              <a:rPr lang="en-US" dirty="0" smtClean="0"/>
              <a:t>pool </a:t>
            </a:r>
            <a:r>
              <a:rPr lang="th-TH" dirty="0" smtClean="0"/>
              <a:t>ของ </a:t>
            </a:r>
            <a:r>
              <a:rPr lang="en-US" dirty="0" smtClean="0"/>
              <a:t>reusable connection </a:t>
            </a:r>
            <a:r>
              <a:rPr lang="th-TH" dirty="0" smtClean="0"/>
              <a:t>เพื่อใช้เชื่อมต่อกับ </a:t>
            </a:r>
            <a:r>
              <a:rPr lang="en-US" dirty="0" smtClean="0"/>
              <a:t>MongoDB </a:t>
            </a:r>
            <a:r>
              <a:rPr lang="th-TH" dirty="0" smtClean="0"/>
              <a:t>(ค่าปริยายเป็น </a:t>
            </a:r>
            <a:r>
              <a:rPr lang="en-US" dirty="0" smtClean="0"/>
              <a:t>5 connections </a:t>
            </a:r>
            <a:r>
              <a:rPr lang="th-TH" dirty="0" smtClean="0"/>
              <a:t>โดยจะใช้ร่วมกันสำหรับทุกการร้องขอ)</a:t>
            </a:r>
          </a:p>
          <a:p>
            <a:pPr lvl="1"/>
            <a:r>
              <a:rPr lang="th-TH" dirty="0" smtClean="0"/>
              <a:t>การเปิด</a:t>
            </a:r>
            <a:r>
              <a:rPr lang="en-US" dirty="0" smtClean="0"/>
              <a:t>-</a:t>
            </a:r>
            <a:r>
              <a:rPr lang="th-TH" dirty="0" smtClean="0"/>
              <a:t>ปิด </a:t>
            </a:r>
            <a:r>
              <a:rPr lang="en-US" dirty="0" smtClean="0"/>
              <a:t>connection </a:t>
            </a:r>
            <a:r>
              <a:rPr lang="th-TH" dirty="0" smtClean="0"/>
              <a:t>ใช้เวลา จึงควรเปิดเมื่อเริ่มแอพ และปิดเมื่อ </a:t>
            </a:r>
            <a:r>
              <a:rPr lang="en-US" dirty="0" smtClean="0"/>
              <a:t>shut down </a:t>
            </a:r>
            <a:r>
              <a:rPr lang="th-TH" dirty="0" smtClean="0"/>
              <a:t>แอพ</a:t>
            </a:r>
            <a:endParaRPr lang="en-US" dirty="0"/>
          </a:p>
        </p:txBody>
      </p:sp>
      <p:sp>
        <p:nvSpPr>
          <p:cNvPr id="4" name="Date Placeholder 3"/>
          <p:cNvSpPr>
            <a:spLocks noGrp="1"/>
          </p:cNvSpPr>
          <p:nvPr>
            <p:ph type="dt" sz="half" idx="2"/>
          </p:nvPr>
        </p:nvSpPr>
        <p:spPr/>
        <p:txBody>
          <a:bodyPr/>
          <a:lstStyle/>
          <a:p>
            <a:r>
              <a:rPr lang="en-US" smtClean="0"/>
              <a:t>Lecture 14</a:t>
            </a:r>
            <a:endParaRPr lang="en-US" altLang="en-US"/>
          </a:p>
        </p:txBody>
      </p:sp>
      <p:sp>
        <p:nvSpPr>
          <p:cNvPr id="5" name="Footer Placeholder 4"/>
          <p:cNvSpPr>
            <a:spLocks noGrp="1"/>
          </p:cNvSpPr>
          <p:nvPr>
            <p:ph type="ftr" sz="quarter" idx="3"/>
          </p:nvPr>
        </p:nvSpPr>
        <p:spPr/>
        <p:txBody>
          <a:bodyPr/>
          <a:lstStyle/>
          <a:p>
            <a:r>
              <a:rPr lang="en-US" altLang="en-US" smtClean="0"/>
              <a:t>CS 485 Web ApplicationDevelopment © 2016 by Y. Temtanapat</a:t>
            </a:r>
            <a:endParaRPr lang="en-US" altLang="en-US" dirty="0"/>
          </a:p>
        </p:txBody>
      </p:sp>
      <p:sp>
        <p:nvSpPr>
          <p:cNvPr id="6" name="Slide Number Placeholder 5"/>
          <p:cNvSpPr>
            <a:spLocks noGrp="1"/>
          </p:cNvSpPr>
          <p:nvPr>
            <p:ph type="sldNum" sz="quarter" idx="4"/>
          </p:nvPr>
        </p:nvSpPr>
        <p:spPr/>
        <p:txBody>
          <a:bodyPr/>
          <a:lstStyle/>
          <a:p>
            <a:fld id="{10C32822-D98A-4A8C-A794-852463787CBE}" type="slidenum">
              <a:rPr lang="en-US" altLang="en-US" smtClean="0"/>
              <a:pPr/>
              <a:t>23</a:t>
            </a:fld>
            <a:endParaRPr lang="en-US" altLang="en-US"/>
          </a:p>
        </p:txBody>
      </p:sp>
    </p:spTree>
    <p:extLst>
      <p:ext uri="{BB962C8B-B14F-4D97-AF65-F5344CB8AC3E}">
        <p14:creationId xmlns:p14="http://schemas.microsoft.com/office/powerpoint/2010/main" val="11747592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Mongoose</a:t>
            </a:r>
            <a:endParaRPr lang="en-US" dirty="0"/>
          </a:p>
        </p:txBody>
      </p:sp>
      <p:sp>
        <p:nvSpPr>
          <p:cNvPr id="8" name="Content Placeholder 7"/>
          <p:cNvSpPr>
            <a:spLocks noGrp="1"/>
          </p:cNvSpPr>
          <p:nvPr>
            <p:ph idx="1"/>
          </p:nvPr>
        </p:nvSpPr>
        <p:spPr/>
        <p:txBody>
          <a:bodyPr>
            <a:normAutofit/>
          </a:bodyPr>
          <a:lstStyle/>
          <a:p>
            <a:pPr marL="0" indent="0">
              <a:buNone/>
            </a:pPr>
            <a:r>
              <a:rPr lang="en-US" sz="1600" dirty="0" err="1" smtClean="0">
                <a:latin typeface="Consolas" panose="020B0609020204030204" pitchFamily="49" charset="0"/>
              </a:rPr>
              <a:t>var</a:t>
            </a:r>
            <a:r>
              <a:rPr lang="en-US" sz="1600" dirty="0" smtClean="0">
                <a:latin typeface="Consolas" panose="020B0609020204030204" pitchFamily="49" charset="0"/>
              </a:rPr>
              <a:t> </a:t>
            </a:r>
            <a:r>
              <a:rPr lang="en-US" sz="1600" dirty="0">
                <a:latin typeface="Consolas" panose="020B0609020204030204" pitchFamily="49" charset="0"/>
              </a:rPr>
              <a:t>http = require ('http');         // For serving a basic web page.</a:t>
            </a:r>
          </a:p>
          <a:p>
            <a:pPr marL="0" indent="0">
              <a:buNone/>
            </a:pPr>
            <a:r>
              <a:rPr lang="en-US" sz="1600" dirty="0" err="1" smtClean="0">
                <a:latin typeface="Consolas" panose="020B0609020204030204" pitchFamily="49" charset="0"/>
              </a:rPr>
              <a:t>var</a:t>
            </a:r>
            <a:r>
              <a:rPr lang="en-US" sz="1600" dirty="0" smtClean="0">
                <a:latin typeface="Consolas" panose="020B0609020204030204" pitchFamily="49" charset="0"/>
              </a:rPr>
              <a:t> </a:t>
            </a:r>
            <a:r>
              <a:rPr lang="en-US" sz="1600" dirty="0">
                <a:latin typeface="Consolas" panose="020B0609020204030204" pitchFamily="49" charset="0"/>
              </a:rPr>
              <a:t>mongoose = require ("mongoose"); </a:t>
            </a:r>
            <a:endParaRPr lang="en-US" sz="1600" dirty="0" smtClean="0">
              <a:latin typeface="Consolas" panose="020B0609020204030204" pitchFamily="49" charset="0"/>
            </a:endParaRPr>
          </a:p>
          <a:p>
            <a:pPr marL="0" indent="0">
              <a:buNone/>
            </a:pPr>
            <a:endParaRPr lang="en-US" sz="1600" dirty="0" smtClean="0">
              <a:latin typeface="Consolas" panose="020B0609020204030204" pitchFamily="49" charset="0"/>
            </a:endParaRPr>
          </a:p>
          <a:p>
            <a:pPr marL="0" indent="0">
              <a:buNone/>
            </a:pPr>
            <a:r>
              <a:rPr lang="en-US" sz="1600" dirty="0" err="1" smtClean="0">
                <a:latin typeface="Consolas" panose="020B0609020204030204" pitchFamily="49" charset="0"/>
              </a:rPr>
              <a:t>var</a:t>
            </a:r>
            <a:r>
              <a:rPr lang="en-US" sz="1600" dirty="0" smtClean="0">
                <a:latin typeface="Consolas" panose="020B0609020204030204" pitchFamily="49" charset="0"/>
              </a:rPr>
              <a:t> </a:t>
            </a:r>
            <a:r>
              <a:rPr lang="en-US" sz="1600" dirty="0" err="1" smtClean="0">
                <a:latin typeface="Consolas" panose="020B0609020204030204" pitchFamily="49" charset="0"/>
              </a:rPr>
              <a:t>url</a:t>
            </a:r>
            <a:r>
              <a:rPr lang="en-US" sz="1600" dirty="0" smtClean="0">
                <a:latin typeface="Consolas" panose="020B0609020204030204" pitchFamily="49" charset="0"/>
              </a:rPr>
              <a:t> = "</a:t>
            </a:r>
            <a:r>
              <a:rPr lang="en-US" sz="1600" dirty="0" err="1" smtClean="0">
                <a:solidFill>
                  <a:srgbClr val="00B050"/>
                </a:solidFill>
                <a:latin typeface="Consolas" panose="020B0609020204030204" pitchFamily="49" charset="0"/>
              </a:rPr>
              <a:t>mongodb</a:t>
            </a:r>
            <a:r>
              <a:rPr lang="en-US" sz="1600" dirty="0" smtClean="0">
                <a:solidFill>
                  <a:srgbClr val="00B050"/>
                </a:solidFill>
                <a:latin typeface="Consolas" panose="020B0609020204030204" pitchFamily="49" charset="0"/>
              </a:rPr>
              <a:t>://myUserAdmin:abc123@localhost:27017/</a:t>
            </a:r>
            <a:r>
              <a:rPr lang="en-US" sz="1600" dirty="0" err="1" smtClean="0">
                <a:solidFill>
                  <a:srgbClr val="00B050"/>
                </a:solidFill>
                <a:latin typeface="Consolas" panose="020B0609020204030204" pitchFamily="49" charset="0"/>
              </a:rPr>
              <a:t>myDb</a:t>
            </a:r>
            <a:r>
              <a:rPr lang="en-US" sz="1600" dirty="0" smtClean="0">
                <a:latin typeface="Consolas" panose="020B0609020204030204" pitchFamily="49" charset="0"/>
              </a:rPr>
              <a:t>";</a:t>
            </a:r>
          </a:p>
          <a:p>
            <a:pPr marL="0" indent="0">
              <a:buNone/>
            </a:pPr>
            <a:endParaRPr lang="en-US" sz="1600" dirty="0" smtClean="0">
              <a:latin typeface="Consolas" panose="020B0609020204030204" pitchFamily="49" charset="0"/>
            </a:endParaRPr>
          </a:p>
          <a:p>
            <a:pPr marL="0" indent="0">
              <a:buNone/>
            </a:pPr>
            <a:r>
              <a:rPr lang="en-US" sz="1600" dirty="0" smtClean="0">
                <a:latin typeface="Consolas" panose="020B0609020204030204" pitchFamily="49" charset="0"/>
              </a:rPr>
              <a:t>// </a:t>
            </a:r>
            <a:r>
              <a:rPr lang="en-US" sz="1600" dirty="0">
                <a:latin typeface="Consolas" panose="020B0609020204030204" pitchFamily="49" charset="0"/>
              </a:rPr>
              <a:t>Makes connection asynchronously.  Mongoose will queue up database</a:t>
            </a:r>
          </a:p>
          <a:p>
            <a:pPr marL="0" indent="0">
              <a:buNone/>
            </a:pPr>
            <a:r>
              <a:rPr lang="en-US" sz="1600" dirty="0" smtClean="0">
                <a:latin typeface="Consolas" panose="020B0609020204030204" pitchFamily="49" charset="0"/>
              </a:rPr>
              <a:t>// </a:t>
            </a:r>
            <a:r>
              <a:rPr lang="en-US" sz="1600" dirty="0">
                <a:latin typeface="Consolas" panose="020B0609020204030204" pitchFamily="49" charset="0"/>
              </a:rPr>
              <a:t>operations and release them when the connection is complete</a:t>
            </a:r>
            <a:r>
              <a:rPr lang="en-US" sz="1600" dirty="0" smtClean="0">
                <a:latin typeface="Consolas" panose="020B0609020204030204" pitchFamily="49" charset="0"/>
              </a:rPr>
              <a:t>.</a:t>
            </a:r>
          </a:p>
          <a:p>
            <a:pPr marL="0" indent="0">
              <a:buNone/>
            </a:pPr>
            <a:r>
              <a:rPr lang="en-US" sz="1600" b="1" dirty="0" err="1">
                <a:solidFill>
                  <a:srgbClr val="00B050"/>
                </a:solidFill>
                <a:latin typeface="Consolas" panose="020B0609020204030204" pitchFamily="49" charset="0"/>
              </a:rPr>
              <a:t>mongoose.connect</a:t>
            </a:r>
            <a:r>
              <a:rPr lang="en-US" sz="1600" dirty="0">
                <a:latin typeface="Consolas" panose="020B0609020204030204" pitchFamily="49" charset="0"/>
              </a:rPr>
              <a:t>(</a:t>
            </a:r>
            <a:r>
              <a:rPr lang="en-US" sz="1600" dirty="0" err="1">
                <a:latin typeface="Consolas" panose="020B0609020204030204" pitchFamily="49" charset="0"/>
              </a:rPr>
              <a:t>url</a:t>
            </a:r>
            <a:r>
              <a:rPr lang="en-US" sz="1600" dirty="0">
                <a:latin typeface="Consolas" panose="020B0609020204030204" pitchFamily="49" charset="0"/>
              </a:rPr>
              <a:t>);</a:t>
            </a:r>
          </a:p>
          <a:p>
            <a:pPr marL="0" indent="0">
              <a:buNone/>
            </a:pPr>
            <a:r>
              <a:rPr lang="en-US" sz="1600" dirty="0" err="1">
                <a:latin typeface="Consolas" panose="020B0609020204030204" pitchFamily="49" charset="0"/>
              </a:rPr>
              <a:t>var</a:t>
            </a:r>
            <a:r>
              <a:rPr lang="en-US" sz="1600" dirty="0">
                <a:latin typeface="Consolas" panose="020B0609020204030204" pitchFamily="49" charset="0"/>
              </a:rPr>
              <a:t> </a:t>
            </a:r>
            <a:r>
              <a:rPr lang="en-US" sz="1600" dirty="0" err="1">
                <a:latin typeface="Consolas" panose="020B0609020204030204" pitchFamily="49" charset="0"/>
              </a:rPr>
              <a:t>db</a:t>
            </a:r>
            <a:r>
              <a:rPr lang="en-US" sz="1600" dirty="0">
                <a:latin typeface="Consolas" panose="020B0609020204030204" pitchFamily="49" charset="0"/>
              </a:rPr>
              <a:t> = </a:t>
            </a:r>
            <a:r>
              <a:rPr lang="en-US" sz="1600" b="1" dirty="0" err="1">
                <a:solidFill>
                  <a:srgbClr val="00B050"/>
                </a:solidFill>
                <a:latin typeface="Consolas" panose="020B0609020204030204" pitchFamily="49" charset="0"/>
              </a:rPr>
              <a:t>mongoose.connection</a:t>
            </a:r>
            <a:r>
              <a:rPr lang="en-US" sz="1600" dirty="0">
                <a:latin typeface="Consolas" panose="020B0609020204030204" pitchFamily="49" charset="0"/>
              </a:rPr>
              <a:t>;</a:t>
            </a:r>
          </a:p>
          <a:p>
            <a:pPr marL="0" indent="0">
              <a:buNone/>
            </a:pPr>
            <a:r>
              <a:rPr lang="en-US" sz="1600" dirty="0" err="1" smtClean="0">
                <a:latin typeface="Consolas" panose="020B0609020204030204" pitchFamily="49" charset="0"/>
              </a:rPr>
              <a:t>db.on</a:t>
            </a:r>
            <a:r>
              <a:rPr lang="en-US" sz="1600" dirty="0" smtClean="0">
                <a:latin typeface="Consolas" panose="020B0609020204030204" pitchFamily="49" charset="0"/>
              </a:rPr>
              <a:t>('connected', function() { console.log('Mongoose connected') }</a:t>
            </a:r>
            <a:endParaRPr lang="en-US" sz="1600" dirty="0">
              <a:latin typeface="Consolas" panose="020B0609020204030204" pitchFamily="49" charset="0"/>
            </a:endParaRPr>
          </a:p>
          <a:p>
            <a:pPr marL="0" indent="0">
              <a:buNone/>
            </a:pPr>
            <a:r>
              <a:rPr lang="en-US" sz="1600" dirty="0" err="1">
                <a:latin typeface="Consolas" panose="020B0609020204030204" pitchFamily="49" charset="0"/>
              </a:rPr>
              <a:t>db.on</a:t>
            </a:r>
            <a:r>
              <a:rPr lang="en-US" sz="1600" dirty="0">
                <a:latin typeface="Consolas" panose="020B0609020204030204" pitchFamily="49" charset="0"/>
              </a:rPr>
              <a:t>(</a:t>
            </a:r>
            <a:r>
              <a:rPr lang="en-US" sz="1600" dirty="0" smtClean="0">
                <a:latin typeface="Consolas" panose="020B0609020204030204" pitchFamily="49" charset="0"/>
              </a:rPr>
              <a:t>'error', function(err) </a:t>
            </a:r>
            <a:r>
              <a:rPr lang="en-US" sz="1600" dirty="0">
                <a:latin typeface="Consolas" panose="020B0609020204030204" pitchFamily="49" charset="0"/>
              </a:rPr>
              <a:t>{ console.log('Mongoose </a:t>
            </a:r>
            <a:r>
              <a:rPr lang="en-US" sz="1600" dirty="0" smtClean="0">
                <a:latin typeface="Consolas" panose="020B0609020204030204" pitchFamily="49" charset="0"/>
              </a:rPr>
              <a:t>error: ' + err) </a:t>
            </a:r>
            <a:r>
              <a:rPr lang="en-US" sz="1600" dirty="0">
                <a:latin typeface="Consolas" panose="020B0609020204030204" pitchFamily="49" charset="0"/>
              </a:rPr>
              <a:t>}</a:t>
            </a:r>
          </a:p>
          <a:p>
            <a:pPr marL="0" indent="0">
              <a:buNone/>
            </a:pPr>
            <a:r>
              <a:rPr lang="en-US" sz="1600" dirty="0" err="1">
                <a:latin typeface="Consolas" panose="020B0609020204030204" pitchFamily="49" charset="0"/>
              </a:rPr>
              <a:t>db.on</a:t>
            </a:r>
            <a:r>
              <a:rPr lang="en-US" sz="1600" dirty="0">
                <a:latin typeface="Consolas" panose="020B0609020204030204" pitchFamily="49" charset="0"/>
              </a:rPr>
              <a:t>(</a:t>
            </a:r>
            <a:r>
              <a:rPr lang="en-US" sz="1600" dirty="0" smtClean="0">
                <a:latin typeface="Consolas" panose="020B0609020204030204" pitchFamily="49" charset="0"/>
              </a:rPr>
              <a:t>'disconnected</a:t>
            </a:r>
            <a:r>
              <a:rPr lang="en-US" sz="1600" dirty="0">
                <a:latin typeface="Consolas" panose="020B0609020204030204" pitchFamily="49" charset="0"/>
              </a:rPr>
              <a:t>', function() { console.log('Mongoose </a:t>
            </a:r>
            <a:r>
              <a:rPr lang="en-US" sz="1600" dirty="0" smtClean="0">
                <a:latin typeface="Consolas" panose="020B0609020204030204" pitchFamily="49" charset="0"/>
              </a:rPr>
              <a:t>disconnected')}</a:t>
            </a:r>
          </a:p>
        </p:txBody>
      </p:sp>
      <p:sp>
        <p:nvSpPr>
          <p:cNvPr id="4" name="Date Placeholder 3"/>
          <p:cNvSpPr>
            <a:spLocks noGrp="1"/>
          </p:cNvSpPr>
          <p:nvPr>
            <p:ph type="dt" sz="half" idx="2"/>
          </p:nvPr>
        </p:nvSpPr>
        <p:spPr/>
        <p:txBody>
          <a:bodyPr/>
          <a:lstStyle/>
          <a:p>
            <a:r>
              <a:rPr lang="en-US" smtClean="0"/>
              <a:t>Lecture 14</a:t>
            </a:r>
            <a:endParaRPr lang="en-US" altLang="en-US"/>
          </a:p>
        </p:txBody>
      </p:sp>
      <p:sp>
        <p:nvSpPr>
          <p:cNvPr id="5" name="Footer Placeholder 4"/>
          <p:cNvSpPr>
            <a:spLocks noGrp="1"/>
          </p:cNvSpPr>
          <p:nvPr>
            <p:ph type="ftr" sz="quarter" idx="3"/>
          </p:nvPr>
        </p:nvSpPr>
        <p:spPr/>
        <p:txBody>
          <a:bodyPr/>
          <a:lstStyle/>
          <a:p>
            <a:r>
              <a:rPr lang="en-US" altLang="en-US" smtClean="0"/>
              <a:t>CS 485 Web ApplicationDevelopment © 2016 by Y. Temtanapat</a:t>
            </a:r>
            <a:endParaRPr lang="en-US" altLang="en-US" dirty="0"/>
          </a:p>
        </p:txBody>
      </p:sp>
      <p:sp>
        <p:nvSpPr>
          <p:cNvPr id="6" name="Slide Number Placeholder 5"/>
          <p:cNvSpPr>
            <a:spLocks noGrp="1"/>
          </p:cNvSpPr>
          <p:nvPr>
            <p:ph type="sldNum" sz="quarter" idx="4"/>
          </p:nvPr>
        </p:nvSpPr>
        <p:spPr/>
        <p:txBody>
          <a:bodyPr/>
          <a:lstStyle/>
          <a:p>
            <a:fld id="{10C32822-D98A-4A8C-A794-852463787CBE}" type="slidenum">
              <a:rPr lang="en-US" altLang="en-US" smtClean="0"/>
              <a:pPr/>
              <a:t>24</a:t>
            </a:fld>
            <a:endParaRPr lang="en-US" altLang="en-US"/>
          </a:p>
        </p:txBody>
      </p:sp>
      <p:sp>
        <p:nvSpPr>
          <p:cNvPr id="9" name="Left Brace 8"/>
          <p:cNvSpPr/>
          <p:nvPr/>
        </p:nvSpPr>
        <p:spPr bwMode="auto">
          <a:xfrm flipH="1">
            <a:off x="8532440" y="4221088"/>
            <a:ext cx="144016" cy="864096"/>
          </a:xfrm>
          <a:prstGeom prst="leftBr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 name="TextBox 9"/>
          <p:cNvSpPr txBox="1"/>
          <p:nvPr/>
        </p:nvSpPr>
        <p:spPr>
          <a:xfrm>
            <a:off x="2290330" y="5437840"/>
            <a:ext cx="6333785" cy="369332"/>
          </a:xfrm>
          <a:prstGeom prst="rect">
            <a:avLst/>
          </a:prstGeom>
          <a:noFill/>
        </p:spPr>
        <p:txBody>
          <a:bodyPr wrap="none" rtlCol="0">
            <a:spAutoFit/>
          </a:bodyPr>
          <a:lstStyle/>
          <a:p>
            <a:r>
              <a:rPr lang="th-TH" dirty="0" smtClean="0"/>
              <a:t>สามารถ </a:t>
            </a:r>
            <a:r>
              <a:rPr lang="en-US" dirty="0" smtClean="0"/>
              <a:t>monitor </a:t>
            </a:r>
            <a:r>
              <a:rPr lang="th-TH" dirty="0" smtClean="0"/>
              <a:t>การเชื่อมต่อ</a:t>
            </a:r>
            <a:r>
              <a:rPr lang="th-TH" dirty="0"/>
              <a:t> </a:t>
            </a:r>
            <a:r>
              <a:rPr lang="th-TH" dirty="0" smtClean="0"/>
              <a:t>ผ่าน </a:t>
            </a:r>
            <a:r>
              <a:rPr lang="en-US" dirty="0" smtClean="0"/>
              <a:t>Mongoose connection events</a:t>
            </a:r>
            <a:endParaRPr lang="en-US" dirty="0"/>
          </a:p>
        </p:txBody>
      </p:sp>
      <p:sp>
        <p:nvSpPr>
          <p:cNvPr id="11" name="Freeform 10"/>
          <p:cNvSpPr/>
          <p:nvPr/>
        </p:nvSpPr>
        <p:spPr bwMode="auto">
          <a:xfrm>
            <a:off x="8617226" y="4661452"/>
            <a:ext cx="327991" cy="974035"/>
          </a:xfrm>
          <a:custGeom>
            <a:avLst/>
            <a:gdLst>
              <a:gd name="connsiteX0" fmla="*/ 99391 w 327991"/>
              <a:gd name="connsiteY0" fmla="*/ 0 h 974035"/>
              <a:gd name="connsiteX1" fmla="*/ 327991 w 327991"/>
              <a:gd name="connsiteY1" fmla="*/ 9939 h 974035"/>
              <a:gd name="connsiteX2" fmla="*/ 318052 w 327991"/>
              <a:gd name="connsiteY2" fmla="*/ 974035 h 974035"/>
              <a:gd name="connsiteX3" fmla="*/ 0 w 327991"/>
              <a:gd name="connsiteY3" fmla="*/ 974035 h 974035"/>
              <a:gd name="connsiteX4" fmla="*/ 0 w 327991"/>
              <a:gd name="connsiteY4" fmla="*/ 974035 h 9740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991" h="974035">
                <a:moveTo>
                  <a:pt x="99391" y="0"/>
                </a:moveTo>
                <a:lnTo>
                  <a:pt x="327991" y="9939"/>
                </a:lnTo>
                <a:lnTo>
                  <a:pt x="318052" y="974035"/>
                </a:lnTo>
                <a:lnTo>
                  <a:pt x="0" y="974035"/>
                </a:lnTo>
                <a:lnTo>
                  <a:pt x="0" y="974035"/>
                </a:lnTo>
              </a:path>
            </a:pathLst>
          </a:custGeom>
          <a:noFill/>
          <a:ln w="12700" cap="flat" cmpd="sng" algn="ctr">
            <a:solidFill>
              <a:schemeClr val="tx1"/>
            </a:solidFill>
            <a:prstDash val="solid"/>
            <a:round/>
            <a:headEnd type="none" w="med" len="med"/>
            <a:tailEnd type="arrow" w="med" len="med"/>
          </a:ln>
          <a:effectLst/>
        </p:spPr>
        <p:txBody>
          <a:bodyPr vert="horz" wrap="square" lIns="91440" tIns="45720" rIns="91440" bIns="45720" numCol="1" rtlCol="0" anchor="b"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2" name="TextBox 11"/>
          <p:cNvSpPr txBox="1"/>
          <p:nvPr/>
        </p:nvSpPr>
        <p:spPr>
          <a:xfrm>
            <a:off x="611560" y="5807172"/>
            <a:ext cx="5707012" cy="369332"/>
          </a:xfrm>
          <a:prstGeom prst="rect">
            <a:avLst/>
          </a:prstGeom>
          <a:noFill/>
        </p:spPr>
        <p:txBody>
          <a:bodyPr wrap="none" rtlCol="0">
            <a:spAutoFit/>
          </a:bodyPr>
          <a:lstStyle/>
          <a:p>
            <a:r>
              <a:rPr lang="th-TH" dirty="0" smtClean="0"/>
              <a:t>สังเกตุ </a:t>
            </a:r>
            <a:r>
              <a:rPr lang="en-US" dirty="0" smtClean="0"/>
              <a:t>Mongoose </a:t>
            </a:r>
            <a:r>
              <a:rPr lang="th-TH" dirty="0" smtClean="0"/>
              <a:t>ไม่ปิดการเชื่อมต่อเมื่อโปรแกรมยุติการทำงาน</a:t>
            </a:r>
          </a:p>
        </p:txBody>
      </p:sp>
    </p:spTree>
    <p:extLst>
      <p:ext uri="{BB962C8B-B14F-4D97-AF65-F5344CB8AC3E}">
        <p14:creationId xmlns:p14="http://schemas.microsoft.com/office/powerpoint/2010/main" val="161206383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h-TH" dirty="0" smtClean="0"/>
              <a:t>การกำหนด </a:t>
            </a:r>
            <a:r>
              <a:rPr lang="en-US" dirty="0" smtClean="0"/>
              <a:t>Mongoose Schema</a:t>
            </a:r>
            <a:endParaRPr lang="en-US" dirty="0"/>
          </a:p>
        </p:txBody>
      </p:sp>
      <p:sp>
        <p:nvSpPr>
          <p:cNvPr id="3" name="Content Placeholder 2"/>
          <p:cNvSpPr>
            <a:spLocks noGrp="1"/>
          </p:cNvSpPr>
          <p:nvPr>
            <p:ph idx="1"/>
          </p:nvPr>
        </p:nvSpPr>
        <p:spPr/>
        <p:txBody>
          <a:bodyPr/>
          <a:lstStyle/>
          <a:p>
            <a:r>
              <a:rPr lang="en-US" dirty="0" smtClean="0"/>
              <a:t>Mongoose </a:t>
            </a:r>
            <a:r>
              <a:rPr lang="th-TH" dirty="0" smtClean="0"/>
              <a:t>ให้ </a:t>
            </a:r>
            <a:r>
              <a:rPr lang="en-US" dirty="0" smtClean="0"/>
              <a:t>constructor function </a:t>
            </a:r>
            <a:r>
              <a:rPr lang="th-TH" dirty="0" smtClean="0"/>
              <a:t>สำหรับการสร้าง </a:t>
            </a:r>
            <a:r>
              <a:rPr lang="en-US" dirty="0" smtClean="0"/>
              <a:t>schema </a:t>
            </a:r>
            <a:r>
              <a:rPr lang="th-TH" dirty="0" smtClean="0"/>
              <a:t>ใหม่</a:t>
            </a:r>
          </a:p>
          <a:p>
            <a:pPr marL="0" indent="0" algn="ctr">
              <a:buNone/>
            </a:pPr>
            <a:r>
              <a:rPr lang="en-US" sz="1800" dirty="0" err="1">
                <a:latin typeface="Consolas" panose="020B0609020204030204" pitchFamily="49" charset="0"/>
              </a:rPr>
              <a:t>var</a:t>
            </a:r>
            <a:r>
              <a:rPr lang="en-US" sz="1800" dirty="0">
                <a:latin typeface="Consolas" panose="020B0609020204030204" pitchFamily="49" charset="0"/>
              </a:rPr>
              <a:t> </a:t>
            </a:r>
            <a:r>
              <a:rPr lang="en-US" sz="1800" i="1" dirty="0" err="1">
                <a:solidFill>
                  <a:srgbClr val="0000CC"/>
                </a:solidFill>
                <a:latin typeface="Consolas" panose="020B0609020204030204" pitchFamily="49" charset="0"/>
              </a:rPr>
              <a:t>doggySchema</a:t>
            </a:r>
            <a:r>
              <a:rPr lang="en-US" sz="1800" dirty="0">
                <a:latin typeface="Consolas" panose="020B0609020204030204" pitchFamily="49" charset="0"/>
              </a:rPr>
              <a:t> = </a:t>
            </a:r>
            <a:r>
              <a:rPr lang="en-US" sz="1800" b="1" dirty="0" err="1">
                <a:solidFill>
                  <a:srgbClr val="00B050"/>
                </a:solidFill>
                <a:latin typeface="Consolas" panose="020B0609020204030204" pitchFamily="49" charset="0"/>
              </a:rPr>
              <a:t>mongoose.Schema</a:t>
            </a:r>
            <a:r>
              <a:rPr lang="en-US" sz="1800" dirty="0">
                <a:latin typeface="Consolas" panose="020B0609020204030204" pitchFamily="49" charset="0"/>
              </a:rPr>
              <a:t>({ name: String </a:t>
            </a:r>
            <a:r>
              <a:rPr lang="en-US" sz="1800" dirty="0" smtClean="0">
                <a:latin typeface="Consolas" panose="020B0609020204030204" pitchFamily="49" charset="0"/>
              </a:rPr>
              <a:t>});</a:t>
            </a:r>
            <a:endParaRPr lang="th-TH" sz="1800" dirty="0" smtClean="0">
              <a:latin typeface="Consolas" panose="020B0609020204030204" pitchFamily="49" charset="0"/>
            </a:endParaRPr>
          </a:p>
          <a:p>
            <a:pPr lvl="1"/>
            <a:r>
              <a:rPr lang="th-TH" dirty="0" smtClean="0"/>
              <a:t>แต่ละ</a:t>
            </a:r>
            <a:r>
              <a:rPr lang="en-US" dirty="0" smtClean="0"/>
              <a:t> schema </a:t>
            </a:r>
            <a:r>
              <a:rPr lang="th-TH" dirty="0" smtClean="0"/>
              <a:t>จะ </a:t>
            </a:r>
            <a:r>
              <a:rPr lang="en-US" dirty="0" smtClean="0"/>
              <a:t>map</a:t>
            </a:r>
            <a:r>
              <a:rPr lang="th-TH" dirty="0" smtClean="0"/>
              <a:t> ไปยัง</a:t>
            </a:r>
            <a:r>
              <a:rPr lang="en-US" dirty="0" smtClean="0"/>
              <a:t> </a:t>
            </a:r>
            <a:r>
              <a:rPr lang="en-US" dirty="0"/>
              <a:t>MongoDB collection </a:t>
            </a:r>
            <a:r>
              <a:rPr lang="th-TH" dirty="0" smtClean="0"/>
              <a:t>และกำหนดโครงสร้างของ </a:t>
            </a:r>
            <a:r>
              <a:rPr lang="en-US" dirty="0" smtClean="0"/>
              <a:t>documents </a:t>
            </a:r>
            <a:r>
              <a:rPr lang="th-TH" dirty="0" smtClean="0"/>
              <a:t>ใน</a:t>
            </a:r>
            <a:r>
              <a:rPr lang="en-US" dirty="0" smtClean="0"/>
              <a:t> collection</a:t>
            </a:r>
            <a:r>
              <a:rPr lang="th-TH" dirty="0" smtClean="0"/>
              <a:t> นั้น</a:t>
            </a:r>
          </a:p>
          <a:p>
            <a:pPr lvl="1"/>
            <a:r>
              <a:rPr lang="th-TH" dirty="0" smtClean="0"/>
              <a:t>รวมไปถึง</a:t>
            </a:r>
            <a:r>
              <a:rPr lang="en-US" dirty="0" smtClean="0"/>
              <a:t> </a:t>
            </a:r>
            <a:r>
              <a:rPr lang="en-US" dirty="0"/>
              <a:t>document instance methods, static Model methods, compound indexes </a:t>
            </a:r>
            <a:r>
              <a:rPr lang="th-TH" dirty="0" smtClean="0"/>
              <a:t>และ</a:t>
            </a:r>
            <a:r>
              <a:rPr lang="en-US" dirty="0" smtClean="0"/>
              <a:t> </a:t>
            </a:r>
            <a:r>
              <a:rPr lang="en-US" dirty="0"/>
              <a:t>document lifecycle hooks </a:t>
            </a:r>
            <a:r>
              <a:rPr lang="th-TH" dirty="0" smtClean="0"/>
              <a:t>ที่เรียกว่า </a:t>
            </a:r>
            <a:r>
              <a:rPr lang="en-US" dirty="0" smtClean="0"/>
              <a:t>middleware</a:t>
            </a:r>
            <a:endParaRPr lang="th-TH" dirty="0" smtClean="0"/>
          </a:p>
          <a:p>
            <a:r>
              <a:rPr lang="th-TH" dirty="0" smtClean="0"/>
              <a:t>การใช้</a:t>
            </a:r>
            <a:r>
              <a:rPr lang="en-US" dirty="0" smtClean="0"/>
              <a:t> schema</a:t>
            </a:r>
            <a:r>
              <a:rPr lang="th-TH" dirty="0" smtClean="0"/>
              <a:t> ทำโดยแปลง</a:t>
            </a:r>
            <a:r>
              <a:rPr lang="en-US" dirty="0" smtClean="0"/>
              <a:t> Schema </a:t>
            </a:r>
            <a:r>
              <a:rPr lang="th-TH" dirty="0" smtClean="0"/>
              <a:t>ให้เป็น</a:t>
            </a:r>
            <a:r>
              <a:rPr lang="en-US" dirty="0" smtClean="0"/>
              <a:t> </a:t>
            </a:r>
            <a:r>
              <a:rPr lang="en-US" dirty="0"/>
              <a:t>Model </a:t>
            </a:r>
            <a:r>
              <a:rPr lang="th-TH" dirty="0" smtClean="0"/>
              <a:t>โดย</a:t>
            </a:r>
          </a:p>
          <a:p>
            <a:pPr marL="344487" lvl="1" indent="0">
              <a:buNone/>
            </a:pPr>
            <a:r>
              <a:rPr lang="en-US" sz="1800" dirty="0" err="1" smtClean="0">
                <a:latin typeface="Consolas" panose="020B0609020204030204" pitchFamily="49" charset="0"/>
                <a:ea typeface="+mn-ea"/>
              </a:rPr>
              <a:t>var</a:t>
            </a:r>
            <a:r>
              <a:rPr lang="en-US" sz="1800" dirty="0" smtClean="0">
                <a:latin typeface="Consolas" panose="020B0609020204030204" pitchFamily="49" charset="0"/>
                <a:ea typeface="+mn-ea"/>
              </a:rPr>
              <a:t> </a:t>
            </a:r>
            <a:r>
              <a:rPr lang="en-US" sz="1800" dirty="0">
                <a:latin typeface="Consolas" panose="020B0609020204030204" pitchFamily="49" charset="0"/>
                <a:ea typeface="+mn-ea"/>
              </a:rPr>
              <a:t>Doggy = </a:t>
            </a:r>
            <a:r>
              <a:rPr lang="en-US" sz="1800" b="1" dirty="0" err="1">
                <a:solidFill>
                  <a:srgbClr val="00B050"/>
                </a:solidFill>
                <a:latin typeface="Consolas" panose="020B0609020204030204" pitchFamily="49" charset="0"/>
                <a:ea typeface="+mn-ea"/>
              </a:rPr>
              <a:t>mongoose.model</a:t>
            </a:r>
            <a:r>
              <a:rPr lang="en-US" sz="1800" dirty="0">
                <a:latin typeface="Consolas" panose="020B0609020204030204" pitchFamily="49" charset="0"/>
                <a:ea typeface="+mn-ea"/>
              </a:rPr>
              <a:t>('Doggy', </a:t>
            </a:r>
            <a:r>
              <a:rPr lang="en-US" sz="1800" i="1" dirty="0" err="1">
                <a:solidFill>
                  <a:srgbClr val="0000CC"/>
                </a:solidFill>
                <a:latin typeface="Consolas" panose="020B0609020204030204" pitchFamily="49" charset="0"/>
                <a:ea typeface="+mn-ea"/>
              </a:rPr>
              <a:t>doggySchema</a:t>
            </a:r>
            <a:r>
              <a:rPr lang="en-US" sz="1800" dirty="0" smtClean="0">
                <a:latin typeface="Consolas" panose="020B0609020204030204" pitchFamily="49" charset="0"/>
                <a:ea typeface="+mn-ea"/>
              </a:rPr>
              <a:t>);</a:t>
            </a:r>
            <a:endParaRPr lang="th-TH" sz="1800" dirty="0" smtClean="0">
              <a:latin typeface="Consolas" panose="020B0609020204030204" pitchFamily="49" charset="0"/>
              <a:ea typeface="+mn-ea"/>
            </a:endParaRPr>
          </a:p>
          <a:p>
            <a:pPr marL="344487" lvl="1" indent="0">
              <a:buNone/>
            </a:pPr>
            <a:r>
              <a:rPr lang="en-US" sz="1800" dirty="0" err="1" smtClean="0">
                <a:latin typeface="Consolas" panose="020B0609020204030204" pitchFamily="49" charset="0"/>
              </a:rPr>
              <a:t>var</a:t>
            </a:r>
            <a:r>
              <a:rPr lang="en-US" sz="1800" dirty="0" smtClean="0">
                <a:latin typeface="Consolas" panose="020B0609020204030204" pitchFamily="49" charset="0"/>
              </a:rPr>
              <a:t> </a:t>
            </a:r>
            <a:r>
              <a:rPr lang="en-US" sz="1800" dirty="0">
                <a:latin typeface="Consolas" panose="020B0609020204030204" pitchFamily="49" charset="0"/>
              </a:rPr>
              <a:t>fluffy = </a:t>
            </a:r>
            <a:r>
              <a:rPr lang="en-US" sz="1800" i="1" dirty="0">
                <a:solidFill>
                  <a:schemeClr val="accent5">
                    <a:lumMod val="75000"/>
                  </a:schemeClr>
                </a:solidFill>
                <a:latin typeface="Consolas" panose="020B0609020204030204" pitchFamily="49" charset="0"/>
              </a:rPr>
              <a:t>new Doggy</a:t>
            </a:r>
            <a:r>
              <a:rPr lang="en-US" sz="1800" dirty="0">
                <a:latin typeface="Consolas" panose="020B0609020204030204" pitchFamily="49" charset="0"/>
              </a:rPr>
              <a:t>({ name: 'fluffy' </a:t>
            </a:r>
            <a:r>
              <a:rPr lang="en-US" sz="1800" dirty="0" smtClean="0">
                <a:latin typeface="Consolas" panose="020B0609020204030204" pitchFamily="49" charset="0"/>
              </a:rPr>
              <a:t>});</a:t>
            </a:r>
            <a:endParaRPr lang="th-TH" sz="1800" dirty="0">
              <a:latin typeface="Consolas" panose="020B0609020204030204" pitchFamily="49" charset="0"/>
            </a:endParaRPr>
          </a:p>
          <a:p>
            <a:pPr marL="344487" lvl="1" indent="0">
              <a:buNone/>
            </a:pPr>
            <a:r>
              <a:rPr lang="en-US" sz="1800" dirty="0" err="1" smtClean="0">
                <a:latin typeface="Consolas" panose="020B0609020204030204" pitchFamily="49" charset="0"/>
              </a:rPr>
              <a:t>fluffy.</a:t>
            </a:r>
            <a:r>
              <a:rPr lang="en-US" sz="1800" b="1" dirty="0" err="1" smtClean="0">
                <a:solidFill>
                  <a:srgbClr val="00B050"/>
                </a:solidFill>
                <a:latin typeface="Consolas" panose="020B0609020204030204" pitchFamily="49" charset="0"/>
              </a:rPr>
              <a:t>save</a:t>
            </a:r>
            <a:r>
              <a:rPr lang="en-US" sz="1800" dirty="0" smtClean="0">
                <a:latin typeface="Consolas" panose="020B0609020204030204" pitchFamily="49" charset="0"/>
              </a:rPr>
              <a:t>(function</a:t>
            </a:r>
            <a:r>
              <a:rPr lang="en-US" sz="1600" dirty="0" smtClean="0">
                <a:latin typeface="Consolas" panose="020B0609020204030204" pitchFamily="49" charset="0"/>
              </a:rPr>
              <a:t> </a:t>
            </a:r>
            <a:r>
              <a:rPr lang="en-US" sz="1600" dirty="0">
                <a:latin typeface="Consolas" panose="020B0609020204030204" pitchFamily="49" charset="0"/>
              </a:rPr>
              <a:t>(</a:t>
            </a:r>
            <a:r>
              <a:rPr lang="en-US" sz="1600" dirty="0" smtClean="0">
                <a:latin typeface="Consolas" panose="020B0609020204030204" pitchFamily="49" charset="0"/>
              </a:rPr>
              <a:t>err) {</a:t>
            </a:r>
            <a:r>
              <a:rPr lang="th-TH" sz="1600" dirty="0" smtClean="0">
                <a:latin typeface="Consolas" panose="020B0609020204030204" pitchFamily="49" charset="0"/>
              </a:rPr>
              <a:t> </a:t>
            </a:r>
            <a:r>
              <a:rPr lang="en-US" sz="1600" dirty="0" smtClean="0">
                <a:latin typeface="Consolas" panose="020B0609020204030204" pitchFamily="49" charset="0"/>
              </a:rPr>
              <a:t>if </a:t>
            </a:r>
            <a:r>
              <a:rPr lang="en-US" sz="1600" dirty="0">
                <a:latin typeface="Consolas" panose="020B0609020204030204" pitchFamily="49" charset="0"/>
              </a:rPr>
              <a:t>(err) return </a:t>
            </a:r>
            <a:r>
              <a:rPr lang="en-US" sz="1600" dirty="0" err="1">
                <a:latin typeface="Consolas" panose="020B0609020204030204" pitchFamily="49" charset="0"/>
              </a:rPr>
              <a:t>console.error</a:t>
            </a:r>
            <a:r>
              <a:rPr lang="en-US" sz="1600" dirty="0">
                <a:latin typeface="Consolas" panose="020B0609020204030204" pitchFamily="49" charset="0"/>
              </a:rPr>
              <a:t>(err</a:t>
            </a:r>
            <a:r>
              <a:rPr lang="en-US" sz="1600" dirty="0" smtClean="0">
                <a:latin typeface="Consolas" panose="020B0609020204030204" pitchFamily="49" charset="0"/>
              </a:rPr>
              <a:t>);});</a:t>
            </a:r>
            <a:endParaRPr lang="en-US" sz="1800" dirty="0">
              <a:latin typeface="Consolas" panose="020B0609020204030204" pitchFamily="49" charset="0"/>
              <a:ea typeface="+mn-ea"/>
            </a:endParaRPr>
          </a:p>
        </p:txBody>
      </p:sp>
      <p:sp>
        <p:nvSpPr>
          <p:cNvPr id="4" name="Date Placeholder 3"/>
          <p:cNvSpPr>
            <a:spLocks noGrp="1"/>
          </p:cNvSpPr>
          <p:nvPr>
            <p:ph type="dt" sz="half" idx="2"/>
          </p:nvPr>
        </p:nvSpPr>
        <p:spPr/>
        <p:txBody>
          <a:bodyPr/>
          <a:lstStyle/>
          <a:p>
            <a:r>
              <a:rPr lang="en-US" smtClean="0"/>
              <a:t>Lecture 14</a:t>
            </a:r>
            <a:endParaRPr lang="en-US" altLang="en-US"/>
          </a:p>
        </p:txBody>
      </p:sp>
      <p:sp>
        <p:nvSpPr>
          <p:cNvPr id="5" name="Footer Placeholder 4"/>
          <p:cNvSpPr>
            <a:spLocks noGrp="1"/>
          </p:cNvSpPr>
          <p:nvPr>
            <p:ph type="ftr" sz="quarter" idx="3"/>
          </p:nvPr>
        </p:nvSpPr>
        <p:spPr/>
        <p:txBody>
          <a:bodyPr/>
          <a:lstStyle/>
          <a:p>
            <a:r>
              <a:rPr lang="en-US" altLang="en-US" smtClean="0"/>
              <a:t>CS 485 Web ApplicationDevelopment © 2016 by Y. Temtanapat</a:t>
            </a:r>
            <a:endParaRPr lang="en-US" altLang="en-US" dirty="0"/>
          </a:p>
        </p:txBody>
      </p:sp>
      <p:sp>
        <p:nvSpPr>
          <p:cNvPr id="6" name="Slide Number Placeholder 5"/>
          <p:cNvSpPr>
            <a:spLocks noGrp="1"/>
          </p:cNvSpPr>
          <p:nvPr>
            <p:ph type="sldNum" sz="quarter" idx="4"/>
          </p:nvPr>
        </p:nvSpPr>
        <p:spPr/>
        <p:txBody>
          <a:bodyPr/>
          <a:lstStyle/>
          <a:p>
            <a:fld id="{10C32822-D98A-4A8C-A794-852463787CBE}" type="slidenum">
              <a:rPr lang="en-US" altLang="en-US" smtClean="0"/>
              <a:pPr/>
              <a:t>25</a:t>
            </a:fld>
            <a:endParaRPr lang="en-US" altLang="en-US"/>
          </a:p>
        </p:txBody>
      </p:sp>
    </p:spTree>
    <p:extLst>
      <p:ext uri="{BB962C8B-B14F-4D97-AF65-F5344CB8AC3E}">
        <p14:creationId xmlns:p14="http://schemas.microsoft.com/office/powerpoint/2010/main" val="325176943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dirty="0" smtClean="0"/>
              <a:t>MongoDB Schema Types</a:t>
            </a:r>
            <a:endParaRPr lang="en-US" dirty="0"/>
          </a:p>
        </p:txBody>
      </p:sp>
      <p:sp>
        <p:nvSpPr>
          <p:cNvPr id="13" name="Content Placeholder 12"/>
          <p:cNvSpPr>
            <a:spLocks noGrp="1"/>
          </p:cNvSpPr>
          <p:nvPr>
            <p:ph idx="1"/>
          </p:nvPr>
        </p:nvSpPr>
        <p:spPr/>
        <p:txBody>
          <a:bodyPr>
            <a:normAutofit fontScale="92500"/>
          </a:bodyPr>
          <a:lstStyle/>
          <a:p>
            <a:r>
              <a:rPr lang="en-US" dirty="0" smtClean="0"/>
              <a:t>Schema Type:</a:t>
            </a:r>
          </a:p>
          <a:p>
            <a:pPr lvl="1"/>
            <a:r>
              <a:rPr lang="en-US" b="1" dirty="0" smtClean="0"/>
              <a:t>String</a:t>
            </a:r>
            <a:r>
              <a:rPr lang="en-US" dirty="0" smtClean="0"/>
              <a:t>: UTF-8 encoded string</a:t>
            </a:r>
          </a:p>
          <a:p>
            <a:pPr lvl="1"/>
            <a:r>
              <a:rPr lang="en-US" b="1" dirty="0" smtClean="0"/>
              <a:t>Number</a:t>
            </a:r>
            <a:r>
              <a:rPr lang="en-US" dirty="0" smtClean="0"/>
              <a:t> </a:t>
            </a:r>
          </a:p>
          <a:p>
            <a:pPr lvl="1"/>
            <a:r>
              <a:rPr lang="en-US" b="1" dirty="0"/>
              <a:t>Date</a:t>
            </a:r>
            <a:r>
              <a:rPr lang="en-US" dirty="0" smtClean="0"/>
              <a:t>: </a:t>
            </a:r>
            <a:r>
              <a:rPr lang="en-US" dirty="0" err="1" smtClean="0"/>
              <a:t>ISODate</a:t>
            </a:r>
            <a:r>
              <a:rPr lang="en-US" dirty="0" smtClean="0"/>
              <a:t> Object</a:t>
            </a:r>
          </a:p>
          <a:p>
            <a:pPr lvl="1"/>
            <a:r>
              <a:rPr lang="en-US" b="1" dirty="0"/>
              <a:t>Boolean</a:t>
            </a:r>
            <a:r>
              <a:rPr lang="en-US" dirty="0" smtClean="0"/>
              <a:t>: true/false</a:t>
            </a:r>
          </a:p>
          <a:p>
            <a:pPr lvl="1"/>
            <a:r>
              <a:rPr lang="en-US" b="1" dirty="0"/>
              <a:t>Buffer</a:t>
            </a:r>
            <a:r>
              <a:rPr lang="en-US" dirty="0" smtClean="0"/>
              <a:t>: binary information </a:t>
            </a:r>
            <a:r>
              <a:rPr lang="th-TH" dirty="0" smtClean="0"/>
              <a:t>เช่น รูปภาพ</a:t>
            </a:r>
          </a:p>
          <a:p>
            <a:pPr lvl="1"/>
            <a:r>
              <a:rPr lang="en-US" b="1" dirty="0"/>
              <a:t>Mixed</a:t>
            </a:r>
            <a:r>
              <a:rPr lang="en-US" dirty="0" smtClean="0"/>
              <a:t>: data type </a:t>
            </a:r>
            <a:r>
              <a:rPr lang="th-TH" dirty="0" smtClean="0"/>
              <a:t>ใดๆ</a:t>
            </a:r>
          </a:p>
          <a:p>
            <a:pPr lvl="1"/>
            <a:r>
              <a:rPr lang="en-US" b="1" dirty="0"/>
              <a:t>Array</a:t>
            </a:r>
            <a:r>
              <a:rPr lang="en-US" dirty="0" smtClean="0"/>
              <a:t>: </a:t>
            </a:r>
            <a:r>
              <a:rPr lang="th-TH" dirty="0" smtClean="0"/>
              <a:t>เป็นอาร์เรย์ของข้อมูลประเภทเดียวกัน หรือ เป็น </a:t>
            </a:r>
            <a:r>
              <a:rPr lang="en-US" dirty="0" smtClean="0"/>
              <a:t>nested subdocument </a:t>
            </a:r>
            <a:r>
              <a:rPr lang="th-TH" dirty="0" smtClean="0"/>
              <a:t>ก็ได้</a:t>
            </a:r>
          </a:p>
          <a:p>
            <a:pPr lvl="1"/>
            <a:r>
              <a:rPr lang="en-US" b="1" dirty="0" err="1"/>
              <a:t>ObjectId</a:t>
            </a:r>
            <a:r>
              <a:rPr lang="en-US" dirty="0" smtClean="0"/>
              <a:t>: </a:t>
            </a:r>
            <a:r>
              <a:rPr lang="th-TH" dirty="0" smtClean="0"/>
              <a:t>สำหรับ </a:t>
            </a:r>
            <a:r>
              <a:rPr lang="en-US" dirty="0" smtClean="0"/>
              <a:t>Unique Id: _id </a:t>
            </a:r>
            <a:r>
              <a:rPr lang="th-TH" dirty="0" smtClean="0"/>
              <a:t>หรือ </a:t>
            </a:r>
            <a:r>
              <a:rPr lang="en-US" dirty="0" smtClean="0"/>
              <a:t>reference _id </a:t>
            </a:r>
            <a:r>
              <a:rPr lang="th-TH" dirty="0" smtClean="0"/>
              <a:t>ไปยังเอกสารอื่นได้</a:t>
            </a:r>
            <a:endParaRPr lang="en-US" dirty="0"/>
          </a:p>
        </p:txBody>
      </p:sp>
      <p:sp>
        <p:nvSpPr>
          <p:cNvPr id="7" name="Date Placeholder 6"/>
          <p:cNvSpPr>
            <a:spLocks noGrp="1"/>
          </p:cNvSpPr>
          <p:nvPr>
            <p:ph type="dt" sz="half" idx="2"/>
          </p:nvPr>
        </p:nvSpPr>
        <p:spPr/>
        <p:txBody>
          <a:bodyPr/>
          <a:lstStyle/>
          <a:p>
            <a:r>
              <a:rPr lang="en-US" smtClean="0"/>
              <a:t>Lecture 14</a:t>
            </a:r>
            <a:endParaRPr lang="en-US" altLang="en-US"/>
          </a:p>
        </p:txBody>
      </p:sp>
      <p:sp>
        <p:nvSpPr>
          <p:cNvPr id="8" name="Footer Placeholder 7"/>
          <p:cNvSpPr>
            <a:spLocks noGrp="1"/>
          </p:cNvSpPr>
          <p:nvPr>
            <p:ph type="ftr" sz="quarter" idx="3"/>
          </p:nvPr>
        </p:nvSpPr>
        <p:spPr/>
        <p:txBody>
          <a:bodyPr/>
          <a:lstStyle/>
          <a:p>
            <a:r>
              <a:rPr lang="en-US" altLang="en-US" smtClean="0"/>
              <a:t>CS 485 Web ApplicationDevelopment © 2016 by Y. Temtanapat</a:t>
            </a:r>
            <a:endParaRPr lang="en-US" altLang="en-US" dirty="0"/>
          </a:p>
        </p:txBody>
      </p:sp>
      <p:sp>
        <p:nvSpPr>
          <p:cNvPr id="9" name="Slide Number Placeholder 8"/>
          <p:cNvSpPr>
            <a:spLocks noGrp="1"/>
          </p:cNvSpPr>
          <p:nvPr>
            <p:ph type="sldNum" sz="quarter" idx="4"/>
          </p:nvPr>
        </p:nvSpPr>
        <p:spPr/>
        <p:txBody>
          <a:bodyPr/>
          <a:lstStyle/>
          <a:p>
            <a:fld id="{10C32822-D98A-4A8C-A794-852463787CBE}" type="slidenum">
              <a:rPr lang="en-US" altLang="en-US" smtClean="0"/>
              <a:pPr/>
              <a:t>26</a:t>
            </a:fld>
            <a:endParaRPr lang="en-US" altLang="en-US"/>
          </a:p>
        </p:txBody>
      </p:sp>
    </p:spTree>
    <p:extLst>
      <p:ext uri="{BB962C8B-B14F-4D97-AF65-F5344CB8AC3E}">
        <p14:creationId xmlns:p14="http://schemas.microsoft.com/office/powerpoint/2010/main" val="21618504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Mongoose CRUD</a:t>
            </a:r>
            <a:r>
              <a:rPr lang="th-TH" dirty="0" smtClean="0"/>
              <a:t> (</a:t>
            </a:r>
            <a:r>
              <a:rPr lang="en-US" sz="3600" dirty="0" smtClean="0"/>
              <a:t>http://mongoosejs.com/docs/models.html</a:t>
            </a:r>
            <a:r>
              <a:rPr lang="th-TH" dirty="0"/>
              <a:t>)</a:t>
            </a:r>
            <a:endParaRPr lang="en-US" dirty="0"/>
          </a:p>
        </p:txBody>
      </p:sp>
      <p:sp>
        <p:nvSpPr>
          <p:cNvPr id="3" name="Content Placeholder 2"/>
          <p:cNvSpPr>
            <a:spLocks noGrp="1"/>
          </p:cNvSpPr>
          <p:nvPr>
            <p:ph idx="1"/>
          </p:nvPr>
        </p:nvSpPr>
        <p:spPr/>
        <p:txBody>
          <a:bodyPr/>
          <a:lstStyle/>
          <a:p>
            <a:r>
              <a:rPr lang="en-US" sz="2000" dirty="0" smtClean="0">
                <a:latin typeface="Consolas" panose="020B0609020204030204" pitchFamily="49" charset="0"/>
              </a:rPr>
              <a:t>save:</a:t>
            </a:r>
            <a:r>
              <a:rPr lang="th-TH" sz="2000" dirty="0" smtClean="0">
                <a:latin typeface="Consolas" panose="020B0609020204030204" pitchFamily="49" charset="0"/>
              </a:rPr>
              <a:t> เก็บรายการลงฐานข้อมูล</a:t>
            </a:r>
            <a:r>
              <a:rPr lang="en-US" sz="2000" dirty="0" smtClean="0">
                <a:latin typeface="Consolas" panose="020B0609020204030204" pitchFamily="49" charset="0"/>
              </a:rPr>
              <a:t> </a:t>
            </a:r>
          </a:p>
          <a:p>
            <a:r>
              <a:rPr lang="en-US" sz="2000" dirty="0" smtClean="0">
                <a:latin typeface="Consolas" panose="020B0609020204030204" pitchFamily="49" charset="0"/>
              </a:rPr>
              <a:t>find:</a:t>
            </a:r>
            <a:r>
              <a:rPr lang="th-TH" sz="2000" dirty="0" smtClean="0">
                <a:latin typeface="Consolas" panose="020B0609020204030204" pitchFamily="49" charset="0"/>
              </a:rPr>
              <a:t>ค้นหารายการตามเงื่อนไขที่ระบุ </a:t>
            </a:r>
            <a:r>
              <a:rPr lang="th-TH" sz="2000" dirty="0" smtClean="0"/>
              <a:t> </a:t>
            </a:r>
            <a:endParaRPr lang="en-US" sz="2000" dirty="0"/>
          </a:p>
          <a:p>
            <a:r>
              <a:rPr lang="en-US" sz="2000" dirty="0" err="1">
                <a:latin typeface="Consolas" panose="020B0609020204030204" pitchFamily="49" charset="0"/>
              </a:rPr>
              <a:t>findById</a:t>
            </a:r>
            <a:r>
              <a:rPr lang="en-US" sz="2000" dirty="0" smtClean="0"/>
              <a:t>: </a:t>
            </a:r>
            <a:r>
              <a:rPr lang="th-TH" sz="2000" dirty="0" smtClean="0"/>
              <a:t>ค้นหารายการตาม</a:t>
            </a:r>
            <a:r>
              <a:rPr lang="en-US" sz="2000" dirty="0" smtClean="0"/>
              <a:t> ID</a:t>
            </a:r>
            <a:r>
              <a:rPr lang="th-TH" sz="2000" dirty="0" smtClean="0"/>
              <a:t> ที่ระบุ</a:t>
            </a:r>
            <a:endParaRPr lang="en-US" sz="2000" dirty="0"/>
          </a:p>
          <a:p>
            <a:r>
              <a:rPr lang="en-US" sz="2000" dirty="0" err="1">
                <a:latin typeface="Consolas" panose="020B0609020204030204" pitchFamily="49" charset="0"/>
              </a:rPr>
              <a:t>findOne</a:t>
            </a:r>
            <a:r>
              <a:rPr lang="en-US" sz="2000" dirty="0" smtClean="0"/>
              <a:t>—</a:t>
            </a:r>
            <a:r>
              <a:rPr lang="th-TH" sz="2000" dirty="0" smtClean="0"/>
              <a:t>ดึงรายการแรกของรายการคำตอบ </a:t>
            </a:r>
            <a:endParaRPr lang="en-US" sz="2000" dirty="0"/>
          </a:p>
          <a:p>
            <a:r>
              <a:rPr lang="en-US" sz="2000" dirty="0" smtClean="0">
                <a:latin typeface="Consolas" panose="020B0609020204030204" pitchFamily="49" charset="0"/>
              </a:rPr>
              <a:t>where</a:t>
            </a:r>
          </a:p>
          <a:p>
            <a:pPr marL="344487" lvl="1" indent="0">
              <a:buNone/>
            </a:pPr>
            <a:r>
              <a:rPr lang="en-US" sz="1600" dirty="0" err="1">
                <a:solidFill>
                  <a:srgbClr val="00B050"/>
                </a:solidFill>
                <a:latin typeface="Consolas" panose="020B0609020204030204" pitchFamily="49" charset="0"/>
              </a:rPr>
              <a:t>Doggy.find</a:t>
            </a:r>
            <a:r>
              <a:rPr lang="en-US" sz="1600" dirty="0">
                <a:solidFill>
                  <a:srgbClr val="00B050"/>
                </a:solidFill>
                <a:latin typeface="Consolas" panose="020B0609020204030204" pitchFamily="49" charset="0"/>
              </a:rPr>
              <a:t>({ name: 'fluffy' })</a:t>
            </a:r>
          </a:p>
          <a:p>
            <a:pPr marL="344487" lvl="1" indent="0">
              <a:buNone/>
            </a:pPr>
            <a:r>
              <a:rPr lang="en-US" sz="1600" dirty="0">
                <a:solidFill>
                  <a:srgbClr val="00B050"/>
                </a:solidFill>
                <a:latin typeface="Consolas" panose="020B0609020204030204" pitchFamily="49" charset="0"/>
              </a:rPr>
              <a:t>.where('</a:t>
            </a:r>
            <a:r>
              <a:rPr lang="en-US" sz="1600" dirty="0" err="1">
                <a:solidFill>
                  <a:srgbClr val="00B050"/>
                </a:solidFill>
                <a:latin typeface="Consolas" panose="020B0609020204030204" pitchFamily="49" charset="0"/>
              </a:rPr>
              <a:t>createdDate</a:t>
            </a:r>
            <a:r>
              <a:rPr lang="en-US" sz="1600" dirty="0">
                <a:solidFill>
                  <a:srgbClr val="00B050"/>
                </a:solidFill>
                <a:latin typeface="Consolas" panose="020B0609020204030204" pitchFamily="49" charset="0"/>
              </a:rPr>
              <a:t>').</a:t>
            </a:r>
            <a:r>
              <a:rPr lang="en-US" sz="1600" dirty="0" err="1">
                <a:solidFill>
                  <a:srgbClr val="00B050"/>
                </a:solidFill>
                <a:latin typeface="Consolas" panose="020B0609020204030204" pitchFamily="49" charset="0"/>
              </a:rPr>
              <a:t>gt</a:t>
            </a:r>
            <a:r>
              <a:rPr lang="en-US" sz="1600" dirty="0">
                <a:solidFill>
                  <a:srgbClr val="00B050"/>
                </a:solidFill>
                <a:latin typeface="Consolas" panose="020B0609020204030204" pitchFamily="49" charset="0"/>
              </a:rPr>
              <a:t>(</a:t>
            </a:r>
            <a:r>
              <a:rPr lang="en-US" sz="1600" dirty="0" err="1">
                <a:solidFill>
                  <a:srgbClr val="00B050"/>
                </a:solidFill>
                <a:latin typeface="Consolas" panose="020B0609020204030204" pitchFamily="49" charset="0"/>
              </a:rPr>
              <a:t>oneYearAgo</a:t>
            </a:r>
            <a:r>
              <a:rPr lang="en-US" sz="1600" dirty="0">
                <a:solidFill>
                  <a:srgbClr val="00B050"/>
                </a:solidFill>
                <a:latin typeface="Consolas" panose="020B0609020204030204" pitchFamily="49" charset="0"/>
              </a:rPr>
              <a:t>).exec(callback);</a:t>
            </a:r>
            <a:endParaRPr lang="th-TH" sz="1600" dirty="0">
              <a:solidFill>
                <a:srgbClr val="00B050"/>
              </a:solidFill>
              <a:latin typeface="Consolas" panose="020B0609020204030204" pitchFamily="49" charset="0"/>
            </a:endParaRPr>
          </a:p>
          <a:p>
            <a:r>
              <a:rPr lang="en-US" sz="2000" dirty="0" err="1" smtClean="0">
                <a:latin typeface="Consolas" panose="020B0609020204030204" pitchFamily="49" charset="0"/>
              </a:rPr>
              <a:t>findOneAndUpdate</a:t>
            </a:r>
            <a:r>
              <a:rPr lang="en-US" sz="2000" dirty="0" smtClean="0">
                <a:latin typeface="Consolas" panose="020B0609020204030204" pitchFamily="49" charset="0"/>
              </a:rPr>
              <a:t>: </a:t>
            </a:r>
            <a:r>
              <a:rPr lang="th-TH" sz="2000" dirty="0" smtClean="0">
                <a:latin typeface="Consolas" panose="020B0609020204030204" pitchFamily="49" charset="0"/>
              </a:rPr>
              <a:t>ดึงรายการแรกของคำตอบเพื่อปรับปรุง</a:t>
            </a:r>
            <a:endParaRPr lang="en-US" sz="2000" dirty="0" smtClean="0">
              <a:latin typeface="Consolas" panose="020B0609020204030204" pitchFamily="49" charset="0"/>
            </a:endParaRPr>
          </a:p>
          <a:p>
            <a:r>
              <a:rPr lang="en-US" sz="2000" dirty="0" smtClean="0">
                <a:latin typeface="Consolas" panose="020B0609020204030204" pitchFamily="49" charset="0"/>
              </a:rPr>
              <a:t>remove</a:t>
            </a:r>
            <a:endParaRPr lang="th-TH" sz="2000" dirty="0" smtClean="0">
              <a:latin typeface="Consolas" panose="020B0609020204030204" pitchFamily="49" charset="0"/>
            </a:endParaRPr>
          </a:p>
          <a:p>
            <a:pPr marL="344487" lvl="1" indent="0">
              <a:buNone/>
            </a:pPr>
            <a:r>
              <a:rPr lang="en-US" sz="1600" dirty="0" err="1" smtClean="0">
                <a:solidFill>
                  <a:srgbClr val="00B050"/>
                </a:solidFill>
                <a:latin typeface="Consolas" panose="020B0609020204030204" pitchFamily="49" charset="0"/>
              </a:rPr>
              <a:t>Doggy.remove</a:t>
            </a:r>
            <a:r>
              <a:rPr lang="en-US" sz="1600" dirty="0">
                <a:solidFill>
                  <a:srgbClr val="00B050"/>
                </a:solidFill>
                <a:latin typeface="Consolas" panose="020B0609020204030204" pitchFamily="49" charset="0"/>
              </a:rPr>
              <a:t>({ </a:t>
            </a:r>
            <a:r>
              <a:rPr lang="en-US" sz="1600" dirty="0" smtClean="0">
                <a:solidFill>
                  <a:srgbClr val="00B050"/>
                </a:solidFill>
                <a:latin typeface="Consolas" panose="020B0609020204030204" pitchFamily="49" charset="0"/>
              </a:rPr>
              <a:t>name: 'fluffy' </a:t>
            </a:r>
            <a:r>
              <a:rPr lang="en-US" sz="1600" dirty="0">
                <a:solidFill>
                  <a:srgbClr val="00B050"/>
                </a:solidFill>
                <a:latin typeface="Consolas" panose="020B0609020204030204" pitchFamily="49" charset="0"/>
              </a:rPr>
              <a:t>}, </a:t>
            </a:r>
            <a:r>
              <a:rPr lang="en-US" sz="1600" b="1" dirty="0">
                <a:solidFill>
                  <a:srgbClr val="00B050"/>
                </a:solidFill>
                <a:latin typeface="Consolas" panose="020B0609020204030204" pitchFamily="49" charset="0"/>
              </a:rPr>
              <a:t>function</a:t>
            </a:r>
            <a:r>
              <a:rPr lang="en-US" sz="1600" dirty="0">
                <a:solidFill>
                  <a:srgbClr val="00B050"/>
                </a:solidFill>
                <a:latin typeface="Consolas" panose="020B0609020204030204" pitchFamily="49" charset="0"/>
              </a:rPr>
              <a:t> (err) { </a:t>
            </a:r>
            <a:r>
              <a:rPr lang="en-US" sz="1600" dirty="0" smtClean="0">
                <a:solidFill>
                  <a:srgbClr val="00B050"/>
                </a:solidFill>
                <a:latin typeface="Consolas" panose="020B0609020204030204" pitchFamily="49" charset="0"/>
              </a:rPr>
              <a:t>});</a:t>
            </a:r>
            <a:endParaRPr lang="en-US" sz="1600" dirty="0">
              <a:solidFill>
                <a:srgbClr val="00B050"/>
              </a:solidFill>
              <a:latin typeface="Consolas" panose="020B0609020204030204" pitchFamily="49" charset="0"/>
            </a:endParaRPr>
          </a:p>
        </p:txBody>
      </p:sp>
      <p:sp>
        <p:nvSpPr>
          <p:cNvPr id="4" name="Date Placeholder 3"/>
          <p:cNvSpPr>
            <a:spLocks noGrp="1"/>
          </p:cNvSpPr>
          <p:nvPr>
            <p:ph type="dt" sz="half" idx="2"/>
          </p:nvPr>
        </p:nvSpPr>
        <p:spPr/>
        <p:txBody>
          <a:bodyPr/>
          <a:lstStyle/>
          <a:p>
            <a:r>
              <a:rPr lang="en-US" smtClean="0"/>
              <a:t>Lecture 14</a:t>
            </a:r>
            <a:endParaRPr lang="en-US" altLang="en-US"/>
          </a:p>
        </p:txBody>
      </p:sp>
      <p:sp>
        <p:nvSpPr>
          <p:cNvPr id="5" name="Footer Placeholder 4"/>
          <p:cNvSpPr>
            <a:spLocks noGrp="1"/>
          </p:cNvSpPr>
          <p:nvPr>
            <p:ph type="ftr" sz="quarter" idx="3"/>
          </p:nvPr>
        </p:nvSpPr>
        <p:spPr/>
        <p:txBody>
          <a:bodyPr/>
          <a:lstStyle/>
          <a:p>
            <a:r>
              <a:rPr lang="en-US" altLang="en-US" smtClean="0"/>
              <a:t>CS 485 Web ApplicationDevelopment © 2016 by Y. Temtanapat</a:t>
            </a:r>
            <a:endParaRPr lang="en-US" altLang="en-US" dirty="0"/>
          </a:p>
        </p:txBody>
      </p:sp>
      <p:sp>
        <p:nvSpPr>
          <p:cNvPr id="6" name="Slide Number Placeholder 5"/>
          <p:cNvSpPr>
            <a:spLocks noGrp="1"/>
          </p:cNvSpPr>
          <p:nvPr>
            <p:ph type="sldNum" sz="quarter" idx="4"/>
          </p:nvPr>
        </p:nvSpPr>
        <p:spPr/>
        <p:txBody>
          <a:bodyPr/>
          <a:lstStyle/>
          <a:p>
            <a:fld id="{10C32822-D98A-4A8C-A794-852463787CBE}" type="slidenum">
              <a:rPr lang="en-US" altLang="en-US" smtClean="0"/>
              <a:pPr/>
              <a:t>27</a:t>
            </a:fld>
            <a:endParaRPr lang="en-US" altLang="en-US"/>
          </a:p>
        </p:txBody>
      </p:sp>
    </p:spTree>
    <p:extLst>
      <p:ext uri="{BB962C8B-B14F-4D97-AF65-F5344CB8AC3E}">
        <p14:creationId xmlns:p14="http://schemas.microsoft.com/office/powerpoint/2010/main" val="91732915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h-TH" dirty="0" smtClean="0"/>
              <a:t>ตัวอย่างการใช้ </a:t>
            </a:r>
            <a:r>
              <a:rPr lang="en-US" dirty="0" smtClean="0"/>
              <a:t>mongoose (1/2)</a:t>
            </a:r>
            <a:endParaRPr lang="en-US" dirty="0"/>
          </a:p>
        </p:txBody>
      </p:sp>
      <p:sp>
        <p:nvSpPr>
          <p:cNvPr id="3" name="Content Placeholder 2"/>
          <p:cNvSpPr>
            <a:spLocks noGrp="1"/>
          </p:cNvSpPr>
          <p:nvPr>
            <p:ph idx="1"/>
          </p:nvPr>
        </p:nvSpPr>
        <p:spPr>
          <a:xfrm>
            <a:off x="457200" y="1052736"/>
            <a:ext cx="8229600" cy="5078189"/>
          </a:xfrm>
        </p:spPr>
        <p:txBody>
          <a:bodyPr>
            <a:noAutofit/>
          </a:bodyPr>
          <a:lstStyle/>
          <a:p>
            <a:pPr marL="0" indent="0">
              <a:buNone/>
            </a:pPr>
            <a:r>
              <a:rPr lang="en-US" sz="1500" dirty="0" smtClean="0">
                <a:solidFill>
                  <a:schemeClr val="bg1">
                    <a:lumMod val="50000"/>
                  </a:schemeClr>
                </a:solidFill>
                <a:latin typeface="Consolas" panose="020B0609020204030204" pitchFamily="49" charset="0"/>
              </a:rPr>
              <a:t>// </a:t>
            </a:r>
            <a:r>
              <a:rPr lang="th-TH" sz="1600" dirty="0" smtClean="0">
                <a:solidFill>
                  <a:schemeClr val="bg1">
                    <a:lumMod val="50000"/>
                  </a:schemeClr>
                </a:solidFill>
                <a:latin typeface="+mj-lt"/>
              </a:rPr>
              <a:t>เชื่อมต่อกับฐานข้อมูล </a:t>
            </a:r>
            <a:r>
              <a:rPr lang="en-US" sz="1600" dirty="0" err="1" smtClean="0">
                <a:solidFill>
                  <a:schemeClr val="bg1">
                    <a:lumMod val="50000"/>
                  </a:schemeClr>
                </a:solidFill>
                <a:latin typeface="+mj-lt"/>
              </a:rPr>
              <a:t>mongodb</a:t>
            </a:r>
            <a:endParaRPr lang="en-US" sz="1600" dirty="0" smtClean="0">
              <a:solidFill>
                <a:schemeClr val="bg1">
                  <a:lumMod val="50000"/>
                </a:schemeClr>
              </a:solidFill>
              <a:latin typeface="+mj-lt"/>
            </a:endParaRPr>
          </a:p>
          <a:p>
            <a:pPr marL="0" indent="0">
              <a:buNone/>
            </a:pPr>
            <a:r>
              <a:rPr lang="en-US" sz="1500" dirty="0" err="1">
                <a:latin typeface="Consolas" panose="020B0609020204030204" pitchFamily="49" charset="0"/>
              </a:rPr>
              <a:t>var</a:t>
            </a:r>
            <a:r>
              <a:rPr lang="en-US" sz="1500" dirty="0">
                <a:latin typeface="Consolas" panose="020B0609020204030204" pitchFamily="49" charset="0"/>
              </a:rPr>
              <a:t> mongoose = require('mongoose');</a:t>
            </a:r>
          </a:p>
          <a:p>
            <a:pPr marL="0" indent="0">
              <a:buNone/>
            </a:pPr>
            <a:r>
              <a:rPr lang="en-US" sz="1500" dirty="0" err="1">
                <a:latin typeface="Consolas" panose="020B0609020204030204" pitchFamily="49" charset="0"/>
              </a:rPr>
              <a:t>var</a:t>
            </a:r>
            <a:r>
              <a:rPr lang="en-US" sz="1500" dirty="0">
                <a:latin typeface="Consolas" panose="020B0609020204030204" pitchFamily="49" charset="0"/>
              </a:rPr>
              <a:t> </a:t>
            </a:r>
            <a:r>
              <a:rPr lang="en-US" sz="1500" dirty="0" err="1">
                <a:latin typeface="Consolas" panose="020B0609020204030204" pitchFamily="49" charset="0"/>
              </a:rPr>
              <a:t>url</a:t>
            </a:r>
            <a:r>
              <a:rPr lang="en-US" sz="1500" dirty="0">
                <a:latin typeface="Consolas" panose="020B0609020204030204" pitchFamily="49" charset="0"/>
              </a:rPr>
              <a:t> = '</a:t>
            </a:r>
            <a:r>
              <a:rPr lang="en-US" sz="1500" dirty="0" err="1">
                <a:solidFill>
                  <a:schemeClr val="accent1"/>
                </a:solidFill>
                <a:latin typeface="Consolas" panose="020B0609020204030204" pitchFamily="49" charset="0"/>
              </a:rPr>
              <a:t>mongodb</a:t>
            </a:r>
            <a:r>
              <a:rPr lang="en-US" sz="1500" dirty="0">
                <a:solidFill>
                  <a:schemeClr val="accent1"/>
                </a:solidFill>
                <a:latin typeface="Consolas" panose="020B0609020204030204" pitchFamily="49" charset="0"/>
              </a:rPr>
              <a:t>://myUserAdmin:abc123@localhost:27017/</a:t>
            </a:r>
            <a:r>
              <a:rPr lang="en-US" sz="1500" dirty="0" err="1">
                <a:solidFill>
                  <a:schemeClr val="accent1"/>
                </a:solidFill>
                <a:latin typeface="Consolas" panose="020B0609020204030204" pitchFamily="49" charset="0"/>
              </a:rPr>
              <a:t>myDb</a:t>
            </a:r>
            <a:r>
              <a:rPr lang="en-US" sz="1500" dirty="0">
                <a:latin typeface="Consolas" panose="020B0609020204030204" pitchFamily="49" charset="0"/>
              </a:rPr>
              <a:t>';</a:t>
            </a:r>
          </a:p>
          <a:p>
            <a:pPr marL="0" indent="0">
              <a:buNone/>
            </a:pPr>
            <a:r>
              <a:rPr lang="en-US" sz="1500" b="1" dirty="0" err="1">
                <a:solidFill>
                  <a:srgbClr val="00B050"/>
                </a:solidFill>
                <a:latin typeface="Consolas" panose="020B0609020204030204" pitchFamily="49" charset="0"/>
              </a:rPr>
              <a:t>mongoose.connect</a:t>
            </a:r>
            <a:r>
              <a:rPr lang="en-US" sz="1500" dirty="0">
                <a:latin typeface="Consolas" panose="020B0609020204030204" pitchFamily="49" charset="0"/>
              </a:rPr>
              <a:t>(</a:t>
            </a:r>
            <a:r>
              <a:rPr lang="en-US" sz="1500" dirty="0" err="1">
                <a:latin typeface="Consolas" panose="020B0609020204030204" pitchFamily="49" charset="0"/>
              </a:rPr>
              <a:t>url</a:t>
            </a:r>
            <a:r>
              <a:rPr lang="en-US" sz="1500" dirty="0">
                <a:latin typeface="Consolas" panose="020B0609020204030204" pitchFamily="49" charset="0"/>
              </a:rPr>
              <a:t>);</a:t>
            </a:r>
          </a:p>
          <a:p>
            <a:pPr marL="0" indent="0">
              <a:buNone/>
            </a:pPr>
            <a:r>
              <a:rPr lang="en-US" sz="1500" dirty="0" err="1" smtClean="0">
                <a:latin typeface="Consolas" panose="020B0609020204030204" pitchFamily="49" charset="0"/>
              </a:rPr>
              <a:t>var</a:t>
            </a:r>
            <a:r>
              <a:rPr lang="en-US" sz="1500" dirty="0" smtClean="0">
                <a:latin typeface="Consolas" panose="020B0609020204030204" pitchFamily="49" charset="0"/>
              </a:rPr>
              <a:t> </a:t>
            </a:r>
            <a:r>
              <a:rPr lang="en-US" sz="1500" dirty="0" err="1">
                <a:latin typeface="Consolas" panose="020B0609020204030204" pitchFamily="49" charset="0"/>
              </a:rPr>
              <a:t>db</a:t>
            </a:r>
            <a:r>
              <a:rPr lang="en-US" sz="1500" dirty="0">
                <a:latin typeface="Consolas" panose="020B0609020204030204" pitchFamily="49" charset="0"/>
              </a:rPr>
              <a:t> = </a:t>
            </a:r>
            <a:r>
              <a:rPr lang="en-US" sz="1500" b="1" dirty="0" err="1">
                <a:solidFill>
                  <a:srgbClr val="00B050"/>
                </a:solidFill>
                <a:latin typeface="Consolas" panose="020B0609020204030204" pitchFamily="49" charset="0"/>
              </a:rPr>
              <a:t>mongoose.connection</a:t>
            </a:r>
            <a:r>
              <a:rPr lang="en-US" sz="1500" dirty="0">
                <a:latin typeface="Consolas" panose="020B0609020204030204" pitchFamily="49" charset="0"/>
              </a:rPr>
              <a:t>;</a:t>
            </a:r>
          </a:p>
          <a:p>
            <a:pPr marL="0" indent="0">
              <a:buNone/>
            </a:pPr>
            <a:r>
              <a:rPr lang="en-US" sz="1500" dirty="0" err="1">
                <a:latin typeface="Consolas" panose="020B0609020204030204" pitchFamily="49" charset="0"/>
              </a:rPr>
              <a:t>db</a:t>
            </a:r>
            <a:r>
              <a:rPr lang="en-US" sz="1500" b="1" dirty="0" err="1">
                <a:solidFill>
                  <a:srgbClr val="00B050"/>
                </a:solidFill>
                <a:latin typeface="Consolas" panose="020B0609020204030204" pitchFamily="49" charset="0"/>
              </a:rPr>
              <a:t>.on</a:t>
            </a:r>
            <a:r>
              <a:rPr lang="en-US" sz="1500" dirty="0">
                <a:latin typeface="Consolas" panose="020B0609020204030204" pitchFamily="49" charset="0"/>
              </a:rPr>
              <a:t>(</a:t>
            </a:r>
            <a:r>
              <a:rPr lang="en-US" sz="1500" b="1" dirty="0">
                <a:latin typeface="Consolas" panose="020B0609020204030204" pitchFamily="49" charset="0"/>
              </a:rPr>
              <a:t>'</a:t>
            </a:r>
            <a:r>
              <a:rPr lang="en-US" sz="1500" b="1" dirty="0">
                <a:solidFill>
                  <a:schemeClr val="accent1"/>
                </a:solidFill>
                <a:latin typeface="Consolas" panose="020B0609020204030204" pitchFamily="49" charset="0"/>
              </a:rPr>
              <a:t>error</a:t>
            </a:r>
            <a:r>
              <a:rPr lang="en-US" sz="1500" dirty="0">
                <a:latin typeface="Consolas" panose="020B0609020204030204" pitchFamily="49" charset="0"/>
              </a:rPr>
              <a:t>', </a:t>
            </a:r>
            <a:r>
              <a:rPr lang="en-US" sz="1500" dirty="0" err="1">
                <a:latin typeface="Consolas" panose="020B0609020204030204" pitchFamily="49" charset="0"/>
              </a:rPr>
              <a:t>console.error.bind</a:t>
            </a:r>
            <a:r>
              <a:rPr lang="en-US" sz="1500" dirty="0">
                <a:latin typeface="Consolas" panose="020B0609020204030204" pitchFamily="49" charset="0"/>
              </a:rPr>
              <a:t>(console, 'connection error:'));</a:t>
            </a:r>
          </a:p>
          <a:p>
            <a:pPr marL="0" indent="0">
              <a:buNone/>
            </a:pPr>
            <a:r>
              <a:rPr lang="en-US" sz="1500" dirty="0" err="1">
                <a:latin typeface="Consolas" panose="020B0609020204030204" pitchFamily="49" charset="0"/>
              </a:rPr>
              <a:t>db</a:t>
            </a:r>
            <a:r>
              <a:rPr lang="en-US" sz="1500" b="1" dirty="0" err="1">
                <a:solidFill>
                  <a:srgbClr val="00B050"/>
                </a:solidFill>
                <a:latin typeface="Consolas" panose="020B0609020204030204" pitchFamily="49" charset="0"/>
              </a:rPr>
              <a:t>.once</a:t>
            </a:r>
            <a:r>
              <a:rPr lang="en-US" sz="1500" dirty="0">
                <a:latin typeface="Consolas" panose="020B0609020204030204" pitchFamily="49" charset="0"/>
              </a:rPr>
              <a:t>('</a:t>
            </a:r>
            <a:r>
              <a:rPr lang="en-US" sz="1500" dirty="0">
                <a:solidFill>
                  <a:schemeClr val="accent1"/>
                </a:solidFill>
                <a:latin typeface="Consolas" panose="020B0609020204030204" pitchFamily="49" charset="0"/>
              </a:rPr>
              <a:t>open</a:t>
            </a:r>
            <a:r>
              <a:rPr lang="en-US" sz="1500" dirty="0">
                <a:latin typeface="Consolas" panose="020B0609020204030204" pitchFamily="49" charset="0"/>
              </a:rPr>
              <a:t>', function() {</a:t>
            </a:r>
          </a:p>
          <a:p>
            <a:pPr marL="0" indent="0">
              <a:buNone/>
            </a:pPr>
            <a:r>
              <a:rPr lang="en-US" sz="1500" dirty="0">
                <a:latin typeface="Consolas" panose="020B0609020204030204" pitchFamily="49" charset="0"/>
              </a:rPr>
              <a:t>  // we're connected!</a:t>
            </a:r>
          </a:p>
          <a:p>
            <a:pPr marL="0" indent="0">
              <a:buNone/>
            </a:pPr>
            <a:r>
              <a:rPr lang="en-US" sz="1500" dirty="0">
                <a:latin typeface="Consolas" panose="020B0609020204030204" pitchFamily="49" charset="0"/>
              </a:rPr>
              <a:t>  </a:t>
            </a:r>
            <a:r>
              <a:rPr lang="en-US" sz="1500" dirty="0" err="1">
                <a:latin typeface="Consolas" panose="020B0609020204030204" pitchFamily="49" charset="0"/>
              </a:rPr>
              <a:t>var</a:t>
            </a:r>
            <a:r>
              <a:rPr lang="en-US" sz="1500" dirty="0">
                <a:latin typeface="Consolas" panose="020B0609020204030204" pitchFamily="49" charset="0"/>
              </a:rPr>
              <a:t> </a:t>
            </a:r>
            <a:r>
              <a:rPr lang="en-US" sz="1500" dirty="0" err="1">
                <a:latin typeface="Consolas" panose="020B0609020204030204" pitchFamily="49" charset="0"/>
              </a:rPr>
              <a:t>doggySchema</a:t>
            </a:r>
            <a:r>
              <a:rPr lang="en-US" sz="1500" dirty="0">
                <a:latin typeface="Consolas" panose="020B0609020204030204" pitchFamily="49" charset="0"/>
              </a:rPr>
              <a:t> = </a:t>
            </a:r>
            <a:r>
              <a:rPr lang="en-US" sz="1500" b="1" dirty="0" err="1">
                <a:solidFill>
                  <a:srgbClr val="00B050"/>
                </a:solidFill>
                <a:latin typeface="Consolas" panose="020B0609020204030204" pitchFamily="49" charset="0"/>
              </a:rPr>
              <a:t>mongoose.Schema</a:t>
            </a:r>
            <a:r>
              <a:rPr lang="en-US" sz="1500" dirty="0">
                <a:latin typeface="Consolas" panose="020B0609020204030204" pitchFamily="49" charset="0"/>
              </a:rPr>
              <a:t>({ name: String });</a:t>
            </a:r>
          </a:p>
          <a:p>
            <a:pPr marL="0" indent="0">
              <a:buNone/>
            </a:pPr>
            <a:endParaRPr lang="en-US" sz="1500" dirty="0">
              <a:latin typeface="Consolas" panose="020B0609020204030204" pitchFamily="49" charset="0"/>
            </a:endParaRPr>
          </a:p>
          <a:p>
            <a:pPr marL="0" indent="0">
              <a:buNone/>
            </a:pPr>
            <a:r>
              <a:rPr lang="en-US" sz="1500" dirty="0">
                <a:solidFill>
                  <a:schemeClr val="accent4"/>
                </a:solidFill>
                <a:latin typeface="Consolas" panose="020B0609020204030204" pitchFamily="49" charset="0"/>
              </a:rPr>
              <a:t>/*  </a:t>
            </a:r>
            <a:r>
              <a:rPr lang="en-US" sz="1500" dirty="0" err="1">
                <a:solidFill>
                  <a:schemeClr val="accent4"/>
                </a:solidFill>
                <a:latin typeface="Consolas" panose="020B0609020204030204" pitchFamily="49" charset="0"/>
              </a:rPr>
              <a:t>var</a:t>
            </a:r>
            <a:r>
              <a:rPr lang="en-US" sz="1500" dirty="0">
                <a:solidFill>
                  <a:schemeClr val="accent4"/>
                </a:solidFill>
                <a:latin typeface="Consolas" panose="020B0609020204030204" pitchFamily="49" charset="0"/>
              </a:rPr>
              <a:t> Doggy = </a:t>
            </a:r>
            <a:r>
              <a:rPr lang="en-US" sz="1500" dirty="0" err="1">
                <a:solidFill>
                  <a:schemeClr val="accent4"/>
                </a:solidFill>
                <a:latin typeface="Consolas" panose="020B0609020204030204" pitchFamily="49" charset="0"/>
              </a:rPr>
              <a:t>mongoose.model</a:t>
            </a:r>
            <a:r>
              <a:rPr lang="en-US" sz="1500" dirty="0">
                <a:solidFill>
                  <a:schemeClr val="accent4"/>
                </a:solidFill>
                <a:latin typeface="Consolas" panose="020B0609020204030204" pitchFamily="49" charset="0"/>
              </a:rPr>
              <a:t>('Doggy', </a:t>
            </a:r>
            <a:r>
              <a:rPr lang="en-US" sz="1500" dirty="0" err="1">
                <a:solidFill>
                  <a:schemeClr val="accent4"/>
                </a:solidFill>
                <a:latin typeface="Consolas" panose="020B0609020204030204" pitchFamily="49" charset="0"/>
              </a:rPr>
              <a:t>doggySchema</a:t>
            </a:r>
            <a:r>
              <a:rPr lang="en-US" sz="1500" dirty="0">
                <a:solidFill>
                  <a:schemeClr val="accent4"/>
                </a:solidFill>
                <a:latin typeface="Consolas" panose="020B0609020204030204" pitchFamily="49" charset="0"/>
              </a:rPr>
              <a:t>);</a:t>
            </a:r>
          </a:p>
          <a:p>
            <a:pPr marL="0" indent="0">
              <a:buNone/>
            </a:pPr>
            <a:r>
              <a:rPr lang="en-US" sz="1500" dirty="0">
                <a:solidFill>
                  <a:schemeClr val="accent4"/>
                </a:solidFill>
                <a:latin typeface="Consolas" panose="020B0609020204030204" pitchFamily="49" charset="0"/>
              </a:rPr>
              <a:t>  </a:t>
            </a:r>
            <a:r>
              <a:rPr lang="en-US" sz="1500" dirty="0" err="1">
                <a:solidFill>
                  <a:schemeClr val="accent4"/>
                </a:solidFill>
                <a:latin typeface="Consolas" panose="020B0609020204030204" pitchFamily="49" charset="0"/>
              </a:rPr>
              <a:t>var</a:t>
            </a:r>
            <a:r>
              <a:rPr lang="en-US" sz="1500" dirty="0">
                <a:solidFill>
                  <a:schemeClr val="accent4"/>
                </a:solidFill>
                <a:latin typeface="Consolas" panose="020B0609020204030204" pitchFamily="49" charset="0"/>
              </a:rPr>
              <a:t> dog = </a:t>
            </a:r>
            <a:r>
              <a:rPr lang="en-US" sz="1500" i="1" dirty="0">
                <a:solidFill>
                  <a:schemeClr val="accent4"/>
                </a:solidFill>
                <a:latin typeface="Consolas" panose="020B0609020204030204" pitchFamily="49" charset="0"/>
              </a:rPr>
              <a:t>new Doggy</a:t>
            </a:r>
            <a:r>
              <a:rPr lang="en-US" sz="1500" dirty="0">
                <a:solidFill>
                  <a:schemeClr val="accent4"/>
                </a:solidFill>
                <a:latin typeface="Consolas" panose="020B0609020204030204" pitchFamily="49" charset="0"/>
              </a:rPr>
              <a:t>({name: 'dog'});</a:t>
            </a:r>
          </a:p>
          <a:p>
            <a:pPr marL="0" indent="0">
              <a:buNone/>
            </a:pPr>
            <a:r>
              <a:rPr lang="en-US" sz="1500" dirty="0">
                <a:solidFill>
                  <a:schemeClr val="accent4"/>
                </a:solidFill>
                <a:latin typeface="Consolas" panose="020B0609020204030204" pitchFamily="49" charset="0"/>
              </a:rPr>
              <a:t>  console.log(dog.name);</a:t>
            </a:r>
          </a:p>
          <a:p>
            <a:pPr marL="0" indent="0">
              <a:buNone/>
            </a:pPr>
            <a:r>
              <a:rPr lang="en-US" sz="1500" dirty="0" smtClean="0">
                <a:solidFill>
                  <a:schemeClr val="accent4"/>
                </a:solidFill>
                <a:latin typeface="Consolas" panose="020B0609020204030204" pitchFamily="49" charset="0"/>
              </a:rPr>
              <a:t>*/</a:t>
            </a:r>
            <a:endParaRPr lang="en-US" sz="1500" dirty="0">
              <a:latin typeface="Consolas" panose="020B0609020204030204" pitchFamily="49" charset="0"/>
            </a:endParaRPr>
          </a:p>
          <a:p>
            <a:pPr marL="0" indent="0">
              <a:buNone/>
            </a:pPr>
            <a:r>
              <a:rPr lang="en-US" sz="1400" dirty="0" smtClean="0">
                <a:solidFill>
                  <a:schemeClr val="tx1">
                    <a:lumMod val="50000"/>
                    <a:lumOff val="50000"/>
                  </a:schemeClr>
                </a:solidFill>
                <a:latin typeface="Consolas" panose="020B0609020204030204" pitchFamily="49" charset="0"/>
              </a:rPr>
              <a:t>//NOTE</a:t>
            </a:r>
            <a:r>
              <a:rPr lang="en-US" sz="1400" dirty="0">
                <a:solidFill>
                  <a:schemeClr val="tx1">
                    <a:lumMod val="50000"/>
                    <a:lumOff val="50000"/>
                  </a:schemeClr>
                </a:solidFill>
                <a:latin typeface="Consolas" panose="020B0609020204030204" pitchFamily="49" charset="0"/>
              </a:rPr>
              <a:t>: methods must be added to </a:t>
            </a:r>
            <a:r>
              <a:rPr lang="en-US" sz="1400" dirty="0" smtClean="0">
                <a:solidFill>
                  <a:schemeClr val="tx1">
                    <a:lumMod val="50000"/>
                    <a:lumOff val="50000"/>
                  </a:schemeClr>
                </a:solidFill>
                <a:latin typeface="Consolas" panose="020B0609020204030204" pitchFamily="49" charset="0"/>
              </a:rPr>
              <a:t>schema </a:t>
            </a:r>
            <a:r>
              <a:rPr lang="en-US" sz="1400" dirty="0">
                <a:solidFill>
                  <a:schemeClr val="tx1">
                    <a:lumMod val="50000"/>
                    <a:lumOff val="50000"/>
                  </a:schemeClr>
                </a:solidFill>
                <a:latin typeface="Consolas" panose="020B0609020204030204" pitchFamily="49" charset="0"/>
              </a:rPr>
              <a:t>before compiling it </a:t>
            </a:r>
            <a:r>
              <a:rPr lang="en-US" sz="1400" dirty="0" smtClean="0">
                <a:solidFill>
                  <a:schemeClr val="tx1">
                    <a:lumMod val="50000"/>
                    <a:lumOff val="50000"/>
                  </a:schemeClr>
                </a:solidFill>
                <a:latin typeface="Consolas" panose="020B0609020204030204" pitchFamily="49" charset="0"/>
              </a:rPr>
              <a:t>w/ </a:t>
            </a:r>
            <a:r>
              <a:rPr lang="en-US" sz="1400" dirty="0" err="1" smtClean="0">
                <a:solidFill>
                  <a:schemeClr val="tx1">
                    <a:lumMod val="50000"/>
                    <a:lumOff val="50000"/>
                  </a:schemeClr>
                </a:solidFill>
                <a:latin typeface="Consolas" panose="020B0609020204030204" pitchFamily="49" charset="0"/>
              </a:rPr>
              <a:t>mongoose.model</a:t>
            </a:r>
            <a:r>
              <a:rPr lang="en-US" sz="1400" dirty="0">
                <a:solidFill>
                  <a:schemeClr val="tx1">
                    <a:lumMod val="50000"/>
                    <a:lumOff val="50000"/>
                  </a:schemeClr>
                </a:solidFill>
                <a:latin typeface="Consolas" panose="020B0609020204030204" pitchFamily="49" charset="0"/>
              </a:rPr>
              <a:t>()</a:t>
            </a:r>
          </a:p>
          <a:p>
            <a:pPr marL="0" indent="0">
              <a:buNone/>
            </a:pPr>
            <a:r>
              <a:rPr lang="en-US" sz="1500" dirty="0">
                <a:latin typeface="Consolas" panose="020B0609020204030204" pitchFamily="49" charset="0"/>
              </a:rPr>
              <a:t>  </a:t>
            </a:r>
            <a:r>
              <a:rPr lang="en-US" sz="1500" i="1" dirty="0" err="1">
                <a:solidFill>
                  <a:schemeClr val="accent5">
                    <a:lumMod val="75000"/>
                  </a:schemeClr>
                </a:solidFill>
                <a:latin typeface="Consolas" panose="020B0609020204030204" pitchFamily="49" charset="0"/>
              </a:rPr>
              <a:t>doggySchema.methods.speak</a:t>
            </a:r>
            <a:r>
              <a:rPr lang="en-US" sz="1500" dirty="0">
                <a:latin typeface="Consolas" panose="020B0609020204030204" pitchFamily="49" charset="0"/>
              </a:rPr>
              <a:t> = function () {</a:t>
            </a:r>
          </a:p>
          <a:p>
            <a:pPr marL="0" indent="0">
              <a:buNone/>
            </a:pPr>
            <a:r>
              <a:rPr lang="en-US" sz="1500" dirty="0">
                <a:latin typeface="Consolas" panose="020B0609020204030204" pitchFamily="49" charset="0"/>
              </a:rPr>
              <a:t>    </a:t>
            </a:r>
            <a:r>
              <a:rPr lang="en-US" sz="1500" dirty="0" err="1">
                <a:latin typeface="Consolas" panose="020B0609020204030204" pitchFamily="49" charset="0"/>
              </a:rPr>
              <a:t>var</a:t>
            </a:r>
            <a:r>
              <a:rPr lang="en-US" sz="1500" dirty="0">
                <a:latin typeface="Consolas" panose="020B0609020204030204" pitchFamily="49" charset="0"/>
              </a:rPr>
              <a:t> </a:t>
            </a:r>
            <a:r>
              <a:rPr lang="en-US" sz="1500" dirty="0" smtClean="0">
                <a:latin typeface="Consolas" panose="020B0609020204030204" pitchFamily="49" charset="0"/>
              </a:rPr>
              <a:t>greet </a:t>
            </a:r>
            <a:r>
              <a:rPr lang="en-US" sz="1500" dirty="0">
                <a:latin typeface="Consolas" panose="020B0609020204030204" pitchFamily="49" charset="0"/>
              </a:rPr>
              <a:t>= this.name? "Doggy name is " + </a:t>
            </a:r>
            <a:r>
              <a:rPr lang="en-US" sz="1500" dirty="0" smtClean="0">
                <a:latin typeface="Consolas" panose="020B0609020204030204" pitchFamily="49" charset="0"/>
              </a:rPr>
              <a:t>this.name: "Dog with no </a:t>
            </a:r>
            <a:r>
              <a:rPr lang="en-US" sz="1500" dirty="0">
                <a:latin typeface="Consolas" panose="020B0609020204030204" pitchFamily="49" charset="0"/>
              </a:rPr>
              <a:t>name</a:t>
            </a:r>
            <a:r>
              <a:rPr lang="en-US" sz="1500" dirty="0" smtClean="0">
                <a:latin typeface="Consolas" panose="020B0609020204030204" pitchFamily="49" charset="0"/>
              </a:rPr>
              <a:t>";</a:t>
            </a:r>
          </a:p>
          <a:p>
            <a:pPr marL="0" indent="0">
              <a:buNone/>
            </a:pPr>
            <a:r>
              <a:rPr lang="en-US" sz="1500" dirty="0">
                <a:latin typeface="Consolas" panose="020B0609020204030204" pitchFamily="49" charset="0"/>
              </a:rPr>
              <a:t> </a:t>
            </a:r>
            <a:r>
              <a:rPr lang="en-US" sz="1500" dirty="0" smtClean="0">
                <a:latin typeface="Consolas" panose="020B0609020204030204" pitchFamily="49" charset="0"/>
              </a:rPr>
              <a:t>   console.log(greet);</a:t>
            </a:r>
            <a:endParaRPr lang="en-US" sz="1500" dirty="0">
              <a:latin typeface="Consolas" panose="020B0609020204030204" pitchFamily="49" charset="0"/>
            </a:endParaRPr>
          </a:p>
          <a:p>
            <a:pPr marL="0" indent="0">
              <a:buNone/>
            </a:pPr>
            <a:r>
              <a:rPr lang="en-US" sz="1500" dirty="0">
                <a:latin typeface="Consolas" panose="020B0609020204030204" pitchFamily="49" charset="0"/>
              </a:rPr>
              <a:t>  }</a:t>
            </a:r>
          </a:p>
        </p:txBody>
      </p:sp>
      <p:sp>
        <p:nvSpPr>
          <p:cNvPr id="4" name="Date Placeholder 3"/>
          <p:cNvSpPr>
            <a:spLocks noGrp="1"/>
          </p:cNvSpPr>
          <p:nvPr>
            <p:ph type="dt" sz="half" idx="2"/>
          </p:nvPr>
        </p:nvSpPr>
        <p:spPr/>
        <p:txBody>
          <a:bodyPr/>
          <a:lstStyle/>
          <a:p>
            <a:r>
              <a:rPr lang="en-US" smtClean="0"/>
              <a:t>Lecture 14</a:t>
            </a:r>
            <a:endParaRPr lang="en-US" altLang="en-US"/>
          </a:p>
        </p:txBody>
      </p:sp>
      <p:sp>
        <p:nvSpPr>
          <p:cNvPr id="5" name="Footer Placeholder 4"/>
          <p:cNvSpPr>
            <a:spLocks noGrp="1"/>
          </p:cNvSpPr>
          <p:nvPr>
            <p:ph type="ftr" sz="quarter" idx="3"/>
          </p:nvPr>
        </p:nvSpPr>
        <p:spPr/>
        <p:txBody>
          <a:bodyPr/>
          <a:lstStyle/>
          <a:p>
            <a:r>
              <a:rPr lang="en-US" altLang="en-US" smtClean="0"/>
              <a:t>CS 485 Web ApplicationDevelopment © 2016 by Y. Temtanapat</a:t>
            </a:r>
            <a:endParaRPr lang="en-US" altLang="en-US" dirty="0"/>
          </a:p>
        </p:txBody>
      </p:sp>
      <p:sp>
        <p:nvSpPr>
          <p:cNvPr id="6" name="Slide Number Placeholder 5"/>
          <p:cNvSpPr>
            <a:spLocks noGrp="1"/>
          </p:cNvSpPr>
          <p:nvPr>
            <p:ph type="sldNum" sz="quarter" idx="4"/>
          </p:nvPr>
        </p:nvSpPr>
        <p:spPr/>
        <p:txBody>
          <a:bodyPr/>
          <a:lstStyle/>
          <a:p>
            <a:fld id="{10C32822-D98A-4A8C-A794-852463787CBE}" type="slidenum">
              <a:rPr lang="en-US" altLang="en-US" smtClean="0"/>
              <a:pPr/>
              <a:t>28</a:t>
            </a:fld>
            <a:endParaRPr lang="en-US" altLang="en-US"/>
          </a:p>
        </p:txBody>
      </p:sp>
    </p:spTree>
    <p:extLst>
      <p:ext uri="{BB962C8B-B14F-4D97-AF65-F5344CB8AC3E}">
        <p14:creationId xmlns:p14="http://schemas.microsoft.com/office/powerpoint/2010/main" val="267653559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h-TH" dirty="0" smtClean="0"/>
              <a:t>ตัวอย่างการใช้ </a:t>
            </a:r>
            <a:r>
              <a:rPr lang="en-US" dirty="0" smtClean="0"/>
              <a:t>mongoose (2/2)</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sz="1600" dirty="0" smtClean="0">
                <a:latin typeface="Consolas" panose="020B0609020204030204" pitchFamily="49" charset="0"/>
              </a:rPr>
              <a:t>  </a:t>
            </a:r>
            <a:r>
              <a:rPr lang="en-US" sz="1600" dirty="0" err="1">
                <a:latin typeface="Consolas" panose="020B0609020204030204" pitchFamily="49" charset="0"/>
              </a:rPr>
              <a:t>var</a:t>
            </a:r>
            <a:r>
              <a:rPr lang="en-US" sz="1600" dirty="0">
                <a:latin typeface="Consolas" panose="020B0609020204030204" pitchFamily="49" charset="0"/>
              </a:rPr>
              <a:t> Doggy = </a:t>
            </a:r>
            <a:r>
              <a:rPr lang="en-US" sz="1600" b="1" dirty="0" err="1">
                <a:solidFill>
                  <a:srgbClr val="00B050"/>
                </a:solidFill>
                <a:latin typeface="Consolas" panose="020B0609020204030204" pitchFamily="49" charset="0"/>
              </a:rPr>
              <a:t>mongoose.model</a:t>
            </a:r>
            <a:r>
              <a:rPr lang="en-US" sz="1600" dirty="0">
                <a:latin typeface="Consolas" panose="020B0609020204030204" pitchFamily="49" charset="0"/>
              </a:rPr>
              <a:t>('Doggy', </a:t>
            </a:r>
            <a:r>
              <a:rPr lang="en-US" sz="1600" dirty="0" err="1">
                <a:latin typeface="Consolas" panose="020B0609020204030204" pitchFamily="49" charset="0"/>
              </a:rPr>
              <a:t>doggySchema</a:t>
            </a:r>
            <a:r>
              <a:rPr lang="en-US" sz="1600" dirty="0">
                <a:latin typeface="Consolas" panose="020B0609020204030204" pitchFamily="49" charset="0"/>
              </a:rPr>
              <a:t>);</a:t>
            </a:r>
          </a:p>
          <a:p>
            <a:pPr marL="0" indent="0">
              <a:buNone/>
            </a:pPr>
            <a:endParaRPr lang="en-US" sz="1600" dirty="0">
              <a:latin typeface="Consolas" panose="020B0609020204030204" pitchFamily="49" charset="0"/>
            </a:endParaRPr>
          </a:p>
          <a:p>
            <a:pPr marL="0" indent="0">
              <a:buNone/>
            </a:pPr>
            <a:r>
              <a:rPr lang="en-US" sz="1600" dirty="0">
                <a:latin typeface="Consolas" panose="020B0609020204030204" pitchFamily="49" charset="0"/>
              </a:rPr>
              <a:t>  </a:t>
            </a:r>
            <a:r>
              <a:rPr lang="en-US" sz="1600" dirty="0" err="1">
                <a:latin typeface="Consolas" panose="020B0609020204030204" pitchFamily="49" charset="0"/>
              </a:rPr>
              <a:t>var</a:t>
            </a:r>
            <a:r>
              <a:rPr lang="en-US" sz="1600" dirty="0">
                <a:latin typeface="Consolas" panose="020B0609020204030204" pitchFamily="49" charset="0"/>
              </a:rPr>
              <a:t> fluffy = </a:t>
            </a:r>
            <a:r>
              <a:rPr lang="en-US" sz="1600" i="1" dirty="0">
                <a:solidFill>
                  <a:schemeClr val="accent5">
                    <a:lumMod val="75000"/>
                  </a:schemeClr>
                </a:solidFill>
                <a:latin typeface="Consolas" panose="020B0609020204030204" pitchFamily="49" charset="0"/>
              </a:rPr>
              <a:t>new Doggy</a:t>
            </a:r>
            <a:r>
              <a:rPr lang="en-US" sz="1600" dirty="0">
                <a:latin typeface="Consolas" panose="020B0609020204030204" pitchFamily="49" charset="0"/>
              </a:rPr>
              <a:t>({ name: 'fluffy' });</a:t>
            </a:r>
          </a:p>
          <a:p>
            <a:pPr marL="0" indent="0">
              <a:buNone/>
            </a:pPr>
            <a:r>
              <a:rPr lang="en-US" sz="1600" dirty="0">
                <a:latin typeface="Consolas" panose="020B0609020204030204" pitchFamily="49" charset="0"/>
              </a:rPr>
              <a:t>  </a:t>
            </a:r>
            <a:r>
              <a:rPr lang="en-US" sz="1600" dirty="0" err="1">
                <a:latin typeface="Consolas" panose="020B0609020204030204" pitchFamily="49" charset="0"/>
              </a:rPr>
              <a:t>fluffy.speak</a:t>
            </a:r>
            <a:r>
              <a:rPr lang="en-US" sz="1600" dirty="0">
                <a:latin typeface="Consolas" panose="020B0609020204030204" pitchFamily="49" charset="0"/>
              </a:rPr>
              <a:t>(); // "Doggy name is fluffy"</a:t>
            </a:r>
          </a:p>
          <a:p>
            <a:pPr marL="0" indent="0">
              <a:buNone/>
            </a:pPr>
            <a:endParaRPr lang="en-US" sz="1600" dirty="0">
              <a:latin typeface="Consolas" panose="020B0609020204030204" pitchFamily="49" charset="0"/>
            </a:endParaRPr>
          </a:p>
          <a:p>
            <a:pPr marL="0" indent="0">
              <a:buNone/>
            </a:pPr>
            <a:r>
              <a:rPr lang="en-US" sz="1600" dirty="0">
                <a:latin typeface="Consolas" panose="020B0609020204030204" pitchFamily="49" charset="0"/>
              </a:rPr>
              <a:t>  </a:t>
            </a:r>
            <a:r>
              <a:rPr lang="en-US" sz="1600" dirty="0" err="1">
                <a:latin typeface="Consolas" panose="020B0609020204030204" pitchFamily="49" charset="0"/>
              </a:rPr>
              <a:t>fluffy.</a:t>
            </a:r>
            <a:r>
              <a:rPr lang="en-US" sz="1600" b="1" dirty="0" err="1">
                <a:solidFill>
                  <a:srgbClr val="00B050"/>
                </a:solidFill>
                <a:latin typeface="Consolas" panose="020B0609020204030204" pitchFamily="49" charset="0"/>
              </a:rPr>
              <a:t>save</a:t>
            </a:r>
            <a:r>
              <a:rPr lang="en-US" sz="1600" dirty="0">
                <a:latin typeface="Consolas" panose="020B0609020204030204" pitchFamily="49" charset="0"/>
              </a:rPr>
              <a:t>(function (err, fluffy) {</a:t>
            </a:r>
          </a:p>
          <a:p>
            <a:pPr marL="0" indent="0">
              <a:buNone/>
            </a:pPr>
            <a:r>
              <a:rPr lang="en-US" sz="1600" dirty="0">
                <a:latin typeface="Consolas" panose="020B0609020204030204" pitchFamily="49" charset="0"/>
              </a:rPr>
              <a:t>     if (err) return </a:t>
            </a:r>
            <a:r>
              <a:rPr lang="en-US" sz="1600" dirty="0" err="1">
                <a:latin typeface="Consolas" panose="020B0609020204030204" pitchFamily="49" charset="0"/>
              </a:rPr>
              <a:t>console.error</a:t>
            </a:r>
            <a:r>
              <a:rPr lang="en-US" sz="1600" dirty="0">
                <a:latin typeface="Consolas" panose="020B0609020204030204" pitchFamily="49" charset="0"/>
              </a:rPr>
              <a:t>(err);</a:t>
            </a:r>
          </a:p>
          <a:p>
            <a:pPr marL="0" indent="0">
              <a:buNone/>
            </a:pPr>
            <a:r>
              <a:rPr lang="en-US" sz="1600" dirty="0">
                <a:latin typeface="Consolas" panose="020B0609020204030204" pitchFamily="49" charset="0"/>
              </a:rPr>
              <a:t>     </a:t>
            </a:r>
            <a:r>
              <a:rPr lang="en-US" sz="1600" dirty="0" err="1">
                <a:latin typeface="Consolas" panose="020B0609020204030204" pitchFamily="49" charset="0"/>
              </a:rPr>
              <a:t>fluffy.speak</a:t>
            </a:r>
            <a:r>
              <a:rPr lang="en-US" sz="1600" dirty="0">
                <a:latin typeface="Consolas" panose="020B0609020204030204" pitchFamily="49" charset="0"/>
              </a:rPr>
              <a:t>();</a:t>
            </a:r>
          </a:p>
          <a:p>
            <a:pPr marL="0" indent="0">
              <a:buNone/>
            </a:pPr>
            <a:r>
              <a:rPr lang="en-US" sz="1600" dirty="0">
                <a:latin typeface="Consolas" panose="020B0609020204030204" pitchFamily="49" charset="0"/>
              </a:rPr>
              <a:t>  });</a:t>
            </a:r>
          </a:p>
          <a:p>
            <a:pPr marL="0" indent="0">
              <a:buNone/>
            </a:pPr>
            <a:endParaRPr lang="en-US" sz="1600" dirty="0">
              <a:latin typeface="Consolas" panose="020B0609020204030204" pitchFamily="49" charset="0"/>
            </a:endParaRPr>
          </a:p>
          <a:p>
            <a:pPr marL="0" indent="0">
              <a:buNone/>
            </a:pPr>
            <a:r>
              <a:rPr lang="en-US" sz="1600" dirty="0">
                <a:latin typeface="Consolas" panose="020B0609020204030204" pitchFamily="49" charset="0"/>
              </a:rPr>
              <a:t>  </a:t>
            </a:r>
            <a:r>
              <a:rPr lang="en-US" sz="1600" dirty="0" err="1">
                <a:latin typeface="Consolas" panose="020B0609020204030204" pitchFamily="49" charset="0"/>
              </a:rPr>
              <a:t>Doggy.</a:t>
            </a:r>
            <a:r>
              <a:rPr lang="en-US" sz="1600" b="1" dirty="0" err="1">
                <a:solidFill>
                  <a:srgbClr val="00B050"/>
                </a:solidFill>
                <a:latin typeface="Consolas" panose="020B0609020204030204" pitchFamily="49" charset="0"/>
              </a:rPr>
              <a:t>find</a:t>
            </a:r>
            <a:r>
              <a:rPr lang="en-US" sz="1600" dirty="0">
                <a:latin typeface="Consolas" panose="020B0609020204030204" pitchFamily="49" charset="0"/>
              </a:rPr>
              <a:t>(function (err, doggy) {</a:t>
            </a:r>
          </a:p>
          <a:p>
            <a:pPr marL="0" indent="0">
              <a:buNone/>
            </a:pPr>
            <a:r>
              <a:rPr lang="en-US" sz="1600" dirty="0">
                <a:latin typeface="Consolas" panose="020B0609020204030204" pitchFamily="49" charset="0"/>
              </a:rPr>
              <a:t>     if (err) return </a:t>
            </a:r>
            <a:r>
              <a:rPr lang="en-US" sz="1600" dirty="0" err="1">
                <a:latin typeface="Consolas" panose="020B0609020204030204" pitchFamily="49" charset="0"/>
              </a:rPr>
              <a:t>console.error</a:t>
            </a:r>
            <a:r>
              <a:rPr lang="en-US" sz="1600" dirty="0">
                <a:latin typeface="Consolas" panose="020B0609020204030204" pitchFamily="49" charset="0"/>
              </a:rPr>
              <a:t>(err);</a:t>
            </a:r>
          </a:p>
          <a:p>
            <a:pPr marL="0" indent="0">
              <a:buNone/>
            </a:pPr>
            <a:r>
              <a:rPr lang="en-US" sz="1600" dirty="0">
                <a:latin typeface="Consolas" panose="020B0609020204030204" pitchFamily="49" charset="0"/>
              </a:rPr>
              <a:t>     console.log(doggy);</a:t>
            </a:r>
          </a:p>
          <a:p>
            <a:pPr marL="0" indent="0">
              <a:buNone/>
            </a:pPr>
            <a:r>
              <a:rPr lang="en-US" sz="1600" dirty="0">
                <a:latin typeface="Consolas" panose="020B0609020204030204" pitchFamily="49" charset="0"/>
              </a:rPr>
              <a:t>     </a:t>
            </a:r>
            <a:r>
              <a:rPr lang="en-US" sz="1600" b="1" dirty="0" err="1">
                <a:solidFill>
                  <a:srgbClr val="00B050"/>
                </a:solidFill>
                <a:latin typeface="Consolas" panose="020B0609020204030204" pitchFamily="49" charset="0"/>
              </a:rPr>
              <a:t>mongoose.connection.close</a:t>
            </a:r>
            <a:r>
              <a:rPr lang="en-US" sz="1600" dirty="0" smtClean="0">
                <a:latin typeface="Consolas" panose="020B0609020204030204" pitchFamily="49" charset="0"/>
              </a:rPr>
              <a:t>(function </a:t>
            </a:r>
            <a:r>
              <a:rPr lang="en-US" sz="1600" dirty="0">
                <a:latin typeface="Consolas" panose="020B0609020204030204" pitchFamily="49" charset="0"/>
              </a:rPr>
              <a:t>() </a:t>
            </a:r>
            <a:r>
              <a:rPr lang="en-US" sz="1600" dirty="0" smtClean="0">
                <a:latin typeface="Consolas" panose="020B0609020204030204" pitchFamily="49" charset="0"/>
              </a:rPr>
              <a:t>{</a:t>
            </a:r>
          </a:p>
          <a:p>
            <a:pPr marL="0" indent="0">
              <a:buNone/>
            </a:pPr>
            <a:r>
              <a:rPr lang="en-US" sz="1600" dirty="0">
                <a:latin typeface="Consolas" panose="020B0609020204030204" pitchFamily="49" charset="0"/>
              </a:rPr>
              <a:t> </a:t>
            </a:r>
            <a:r>
              <a:rPr lang="en-US" sz="1600" dirty="0" smtClean="0">
                <a:latin typeface="Consolas" panose="020B0609020204030204" pitchFamily="49" charset="0"/>
              </a:rPr>
              <a:t>          </a:t>
            </a:r>
            <a:r>
              <a:rPr lang="en-US" sz="1600" dirty="0">
                <a:latin typeface="Consolas" panose="020B0609020204030204" pitchFamily="49" charset="0"/>
              </a:rPr>
              <a:t>console.log('Mongoose </a:t>
            </a:r>
            <a:r>
              <a:rPr lang="en-US" sz="1600" dirty="0" smtClean="0">
                <a:latin typeface="Consolas" panose="020B0609020204030204" pitchFamily="49" charset="0"/>
              </a:rPr>
              <a:t>disconnected')} )</a:t>
            </a:r>
            <a:endParaRPr lang="en-US" sz="1600" dirty="0">
              <a:latin typeface="Consolas" panose="020B0609020204030204" pitchFamily="49" charset="0"/>
            </a:endParaRPr>
          </a:p>
          <a:p>
            <a:pPr marL="0" indent="0">
              <a:buNone/>
            </a:pPr>
            <a:r>
              <a:rPr lang="en-US" sz="1600" dirty="0">
                <a:latin typeface="Consolas" panose="020B0609020204030204" pitchFamily="49" charset="0"/>
              </a:rPr>
              <a:t>  })</a:t>
            </a:r>
          </a:p>
          <a:p>
            <a:pPr marL="0" indent="0">
              <a:buNone/>
            </a:pPr>
            <a:r>
              <a:rPr lang="en-US" sz="1600" dirty="0">
                <a:latin typeface="Consolas" panose="020B0609020204030204" pitchFamily="49" charset="0"/>
              </a:rPr>
              <a:t>});</a:t>
            </a:r>
          </a:p>
        </p:txBody>
      </p:sp>
      <p:sp>
        <p:nvSpPr>
          <p:cNvPr id="4" name="Date Placeholder 3"/>
          <p:cNvSpPr>
            <a:spLocks noGrp="1"/>
          </p:cNvSpPr>
          <p:nvPr>
            <p:ph type="dt" sz="half" idx="2"/>
          </p:nvPr>
        </p:nvSpPr>
        <p:spPr/>
        <p:txBody>
          <a:bodyPr/>
          <a:lstStyle/>
          <a:p>
            <a:r>
              <a:rPr lang="en-US" smtClean="0"/>
              <a:t>Lecture 14</a:t>
            </a:r>
            <a:endParaRPr lang="en-US" altLang="en-US"/>
          </a:p>
        </p:txBody>
      </p:sp>
      <p:sp>
        <p:nvSpPr>
          <p:cNvPr id="5" name="Footer Placeholder 4"/>
          <p:cNvSpPr>
            <a:spLocks noGrp="1"/>
          </p:cNvSpPr>
          <p:nvPr>
            <p:ph type="ftr" sz="quarter" idx="3"/>
          </p:nvPr>
        </p:nvSpPr>
        <p:spPr/>
        <p:txBody>
          <a:bodyPr/>
          <a:lstStyle/>
          <a:p>
            <a:r>
              <a:rPr lang="en-US" altLang="en-US" smtClean="0"/>
              <a:t>CS 485 Web ApplicationDevelopment © 2016 by Y. Temtanapat</a:t>
            </a:r>
            <a:endParaRPr lang="en-US" altLang="en-US" dirty="0"/>
          </a:p>
        </p:txBody>
      </p:sp>
      <p:sp>
        <p:nvSpPr>
          <p:cNvPr id="6" name="Slide Number Placeholder 5"/>
          <p:cNvSpPr>
            <a:spLocks noGrp="1"/>
          </p:cNvSpPr>
          <p:nvPr>
            <p:ph type="sldNum" sz="quarter" idx="4"/>
          </p:nvPr>
        </p:nvSpPr>
        <p:spPr/>
        <p:txBody>
          <a:bodyPr/>
          <a:lstStyle/>
          <a:p>
            <a:fld id="{10C32822-D98A-4A8C-A794-852463787CBE}" type="slidenum">
              <a:rPr lang="en-US" altLang="en-US" smtClean="0"/>
              <a:pPr/>
              <a:t>29</a:t>
            </a:fld>
            <a:endParaRPr lang="en-US" altLang="en-US"/>
          </a:p>
        </p:txBody>
      </p:sp>
    </p:spTree>
    <p:extLst>
      <p:ext uri="{BB962C8B-B14F-4D97-AF65-F5344CB8AC3E}">
        <p14:creationId xmlns:p14="http://schemas.microsoft.com/office/powerpoint/2010/main" val="26765355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th-TH" dirty="0" smtClean="0"/>
              <a:t>เกี่ยวกับ </a:t>
            </a:r>
            <a:r>
              <a:rPr lang="en-US" dirty="0" smtClean="0"/>
              <a:t>MongoDB</a:t>
            </a:r>
            <a:endParaRPr lang="en-US" dirty="0"/>
          </a:p>
        </p:txBody>
      </p:sp>
      <p:sp>
        <p:nvSpPr>
          <p:cNvPr id="3" name="Content Placeholder 2"/>
          <p:cNvSpPr>
            <a:spLocks noGrp="1"/>
          </p:cNvSpPr>
          <p:nvPr>
            <p:ph idx="1"/>
          </p:nvPr>
        </p:nvSpPr>
        <p:spPr/>
        <p:txBody>
          <a:bodyPr/>
          <a:lstStyle/>
          <a:p>
            <a:r>
              <a:rPr lang="en-US" dirty="0" err="1"/>
              <a:t>mongoDB</a:t>
            </a:r>
            <a:r>
              <a:rPr lang="en-US" dirty="0"/>
              <a:t> = “Humongous DB”</a:t>
            </a:r>
          </a:p>
          <a:p>
            <a:pPr lvl="1"/>
            <a:r>
              <a:rPr lang="en-US" dirty="0"/>
              <a:t>Open-source</a:t>
            </a:r>
          </a:p>
          <a:p>
            <a:pPr lvl="1"/>
            <a:r>
              <a:rPr lang="th-TH" dirty="0"/>
              <a:t>เป็น </a:t>
            </a:r>
            <a:r>
              <a:rPr lang="en-US" dirty="0"/>
              <a:t>Document-based</a:t>
            </a:r>
            <a:r>
              <a:rPr lang="th-TH" dirty="0"/>
              <a:t> ที่ใช้จัดการข้อมูลเอกสาร (เก็บข้อมูลในรูป </a:t>
            </a:r>
            <a:r>
              <a:rPr lang="en-US" dirty="0"/>
              <a:t> BSON)</a:t>
            </a:r>
          </a:p>
          <a:p>
            <a:r>
              <a:rPr lang="th-TH" dirty="0" smtClean="0"/>
              <a:t>เอกสาร (</a:t>
            </a:r>
            <a:r>
              <a:rPr lang="en-US" dirty="0" smtClean="0"/>
              <a:t>Documents):</a:t>
            </a:r>
            <a:endParaRPr lang="en-US" dirty="0"/>
          </a:p>
          <a:p>
            <a:pPr lvl="1"/>
            <a:r>
              <a:rPr lang="en-US" dirty="0" smtClean="0"/>
              <a:t>Self-describing</a:t>
            </a:r>
            <a:r>
              <a:rPr lang="th-TH" dirty="0" smtClean="0"/>
              <a:t> และไม่ต้องกำหนด </a:t>
            </a:r>
            <a:r>
              <a:rPr lang="en-US" dirty="0" smtClean="0"/>
              <a:t>schema </a:t>
            </a:r>
            <a:r>
              <a:rPr lang="th-TH" dirty="0" smtClean="0"/>
              <a:t>ก่อนเพิ่มข้อมูล</a:t>
            </a:r>
            <a:endParaRPr lang="en-US" dirty="0"/>
          </a:p>
          <a:p>
            <a:pPr lvl="1"/>
            <a:r>
              <a:rPr lang="en-US" dirty="0"/>
              <a:t>Hierarchical tree data structures</a:t>
            </a:r>
          </a:p>
          <a:p>
            <a:pPr lvl="2"/>
            <a:r>
              <a:rPr lang="en-US" dirty="0"/>
              <a:t>maps, collection </a:t>
            </a:r>
            <a:r>
              <a:rPr lang="th-TH" dirty="0" smtClean="0"/>
              <a:t>และ </a:t>
            </a:r>
            <a:r>
              <a:rPr lang="en-US" dirty="0" smtClean="0"/>
              <a:t>scalar </a:t>
            </a:r>
            <a:r>
              <a:rPr lang="en-US" dirty="0"/>
              <a:t>values</a:t>
            </a:r>
          </a:p>
          <a:p>
            <a:r>
              <a:rPr lang="th-TH" dirty="0" smtClean="0"/>
              <a:t>ข้อมูลเก็บแบบคู่ </a:t>
            </a:r>
            <a:r>
              <a:rPr lang="en-US" dirty="0" smtClean="0"/>
              <a:t>key-value </a:t>
            </a:r>
            <a:r>
              <a:rPr lang="th-TH" dirty="0" smtClean="0"/>
              <a:t>เช่น</a:t>
            </a:r>
          </a:p>
          <a:p>
            <a:pPr marL="344487" lvl="1" indent="0" algn="ctr">
              <a:buNone/>
            </a:pPr>
            <a:r>
              <a:rPr lang="en-US" sz="2000" dirty="0" smtClean="0">
                <a:latin typeface="Consolas" panose="020B0609020204030204" pitchFamily="49" charset="0"/>
              </a:rPr>
              <a:t>{ "</a:t>
            </a:r>
            <a:r>
              <a:rPr lang="en-US" sz="2000" dirty="0">
                <a:latin typeface="Consolas" panose="020B0609020204030204" pitchFamily="49" charset="0"/>
              </a:rPr>
              <a:t>name": "Phil</a:t>
            </a:r>
            <a:r>
              <a:rPr lang="en-US" sz="2000" dirty="0" smtClean="0">
                <a:latin typeface="Consolas" panose="020B0609020204030204" pitchFamily="49" charset="0"/>
              </a:rPr>
              <a:t>", "</a:t>
            </a:r>
            <a:r>
              <a:rPr lang="en-US" sz="2000" dirty="0">
                <a:latin typeface="Consolas" panose="020B0609020204030204" pitchFamily="49" charset="0"/>
              </a:rPr>
              <a:t>age": 26</a:t>
            </a:r>
            <a:r>
              <a:rPr lang="en-US" sz="2000" dirty="0" smtClean="0">
                <a:latin typeface="Consolas" panose="020B0609020204030204" pitchFamily="49" charset="0"/>
              </a:rPr>
              <a:t>, "</a:t>
            </a:r>
            <a:r>
              <a:rPr lang="en-US" sz="2000" dirty="0">
                <a:latin typeface="Consolas" panose="020B0609020204030204" pitchFamily="49" charset="0"/>
              </a:rPr>
              <a:t>status": "</a:t>
            </a:r>
            <a:r>
              <a:rPr lang="en-US" sz="2000" dirty="0" smtClean="0">
                <a:latin typeface="Consolas" panose="020B0609020204030204" pitchFamily="49" charset="0"/>
              </a:rPr>
              <a:t>A" }</a:t>
            </a:r>
            <a:endParaRPr lang="en-US" dirty="0">
              <a:latin typeface="Consolas" panose="020B0609020204030204" pitchFamily="49" charset="0"/>
            </a:endParaRPr>
          </a:p>
          <a:p>
            <a:pPr lvl="1"/>
            <a:endParaRPr lang="en-US" dirty="0"/>
          </a:p>
        </p:txBody>
      </p:sp>
      <p:sp>
        <p:nvSpPr>
          <p:cNvPr id="4" name="Date Placeholder 3"/>
          <p:cNvSpPr>
            <a:spLocks noGrp="1"/>
          </p:cNvSpPr>
          <p:nvPr>
            <p:ph type="dt" sz="half" idx="2"/>
          </p:nvPr>
        </p:nvSpPr>
        <p:spPr/>
        <p:txBody>
          <a:bodyPr/>
          <a:lstStyle/>
          <a:p>
            <a:r>
              <a:rPr lang="en-US" smtClean="0"/>
              <a:t>Lecture 14</a:t>
            </a:r>
            <a:endParaRPr lang="en-US" altLang="en-US"/>
          </a:p>
        </p:txBody>
      </p:sp>
      <p:sp>
        <p:nvSpPr>
          <p:cNvPr id="5" name="Footer Placeholder 4"/>
          <p:cNvSpPr>
            <a:spLocks noGrp="1"/>
          </p:cNvSpPr>
          <p:nvPr>
            <p:ph type="ftr" sz="quarter" idx="3"/>
          </p:nvPr>
        </p:nvSpPr>
        <p:spPr/>
        <p:txBody>
          <a:bodyPr/>
          <a:lstStyle/>
          <a:p>
            <a:r>
              <a:rPr lang="en-US" altLang="en-US" smtClean="0"/>
              <a:t>CS 485 Web ApplicationDevelopment © 2016 by Y. Temtanapat</a:t>
            </a:r>
            <a:endParaRPr lang="en-US" altLang="en-US" dirty="0"/>
          </a:p>
        </p:txBody>
      </p:sp>
      <p:sp>
        <p:nvSpPr>
          <p:cNvPr id="6" name="Slide Number Placeholder 5"/>
          <p:cNvSpPr>
            <a:spLocks noGrp="1"/>
          </p:cNvSpPr>
          <p:nvPr>
            <p:ph type="sldNum" sz="quarter" idx="4"/>
          </p:nvPr>
        </p:nvSpPr>
        <p:spPr/>
        <p:txBody>
          <a:bodyPr/>
          <a:lstStyle/>
          <a:p>
            <a:fld id="{10C32822-D98A-4A8C-A794-852463787CBE}" type="slidenum">
              <a:rPr lang="en-US" altLang="en-US" smtClean="0"/>
              <a:pPr/>
              <a:t>3</a:t>
            </a:fld>
            <a:endParaRPr lang="en-US" altLang="en-US"/>
          </a:p>
        </p:txBody>
      </p:sp>
      <p:pic>
        <p:nvPicPr>
          <p:cNvPr id="2050" name="Picture 2"/>
          <p:cNvPicPr>
            <a:picLocks noChangeAspect="1" noChangeArrowheads="1"/>
          </p:cNvPicPr>
          <p:nvPr/>
        </p:nvPicPr>
        <p:blipFill>
          <a:blip r:embed="rId2" cstate="print">
            <a:clrChange>
              <a:clrFrom>
                <a:srgbClr val="000000"/>
              </a:clrFrom>
              <a:clrTo>
                <a:srgbClr val="000000">
                  <a:alpha val="0"/>
                </a:srgbClr>
              </a:clrTo>
            </a:clrChange>
            <a:extLst>
              <a:ext uri="{28A0092B-C50C-407E-A947-70E740481C1C}">
                <a14:useLocalDpi xmlns:a14="http://schemas.microsoft.com/office/drawing/2010/main" val="0"/>
              </a:ext>
            </a:extLst>
          </a:blip>
          <a:srcRect/>
          <a:stretch>
            <a:fillRect/>
          </a:stretch>
        </p:blipFill>
        <p:spPr bwMode="auto">
          <a:xfrm>
            <a:off x="5148064" y="649654"/>
            <a:ext cx="3059208" cy="8310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3789533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th-TH" dirty="0" smtClean="0"/>
              <a:t>ผลการทำงาน</a:t>
            </a:r>
            <a:endParaRPr lang="en-US" dirty="0"/>
          </a:p>
        </p:txBody>
      </p:sp>
      <p:sp>
        <p:nvSpPr>
          <p:cNvPr id="4" name="Date Placeholder 3"/>
          <p:cNvSpPr>
            <a:spLocks noGrp="1"/>
          </p:cNvSpPr>
          <p:nvPr>
            <p:ph type="dt" sz="half" idx="2"/>
          </p:nvPr>
        </p:nvSpPr>
        <p:spPr/>
        <p:txBody>
          <a:bodyPr/>
          <a:lstStyle/>
          <a:p>
            <a:r>
              <a:rPr lang="en-US" smtClean="0"/>
              <a:t>Lecture 14</a:t>
            </a:r>
            <a:endParaRPr lang="en-US" altLang="en-US"/>
          </a:p>
        </p:txBody>
      </p:sp>
      <p:sp>
        <p:nvSpPr>
          <p:cNvPr id="5" name="Footer Placeholder 4"/>
          <p:cNvSpPr>
            <a:spLocks noGrp="1"/>
          </p:cNvSpPr>
          <p:nvPr>
            <p:ph type="ftr" sz="quarter" idx="3"/>
          </p:nvPr>
        </p:nvSpPr>
        <p:spPr/>
        <p:txBody>
          <a:bodyPr/>
          <a:lstStyle/>
          <a:p>
            <a:r>
              <a:rPr lang="en-US" altLang="en-US" smtClean="0"/>
              <a:t>CS 485 Web ApplicationDevelopment © 2016 by Y. Temtanapat</a:t>
            </a:r>
            <a:endParaRPr lang="en-US" altLang="en-US" dirty="0"/>
          </a:p>
        </p:txBody>
      </p:sp>
      <p:sp>
        <p:nvSpPr>
          <p:cNvPr id="6" name="Slide Number Placeholder 5"/>
          <p:cNvSpPr>
            <a:spLocks noGrp="1"/>
          </p:cNvSpPr>
          <p:nvPr>
            <p:ph type="sldNum" sz="quarter" idx="4"/>
          </p:nvPr>
        </p:nvSpPr>
        <p:spPr/>
        <p:txBody>
          <a:bodyPr/>
          <a:lstStyle/>
          <a:p>
            <a:fld id="{10C32822-D98A-4A8C-A794-852463787CBE}" type="slidenum">
              <a:rPr lang="en-US" altLang="en-US" smtClean="0"/>
              <a:pPr/>
              <a:t>30</a:t>
            </a:fld>
            <a:endParaRPr lang="en-US" alt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5745" y="3501008"/>
            <a:ext cx="6886575" cy="264795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8" name="Rectangle 7"/>
          <p:cNvSpPr/>
          <p:nvPr/>
        </p:nvSpPr>
        <p:spPr>
          <a:xfrm>
            <a:off x="467544" y="1556792"/>
            <a:ext cx="8352928" cy="1815882"/>
          </a:xfrm>
          <a:prstGeom prst="rect">
            <a:avLst/>
          </a:prstGeom>
        </p:spPr>
        <p:txBody>
          <a:bodyPr wrap="square">
            <a:spAutoFit/>
          </a:bodyPr>
          <a:lstStyle/>
          <a:p>
            <a:r>
              <a:rPr lang="en-US" sz="1600" dirty="0">
                <a:latin typeface="Consolas" panose="020B0609020204030204" pitchFamily="49" charset="0"/>
              </a:rPr>
              <a:t>&gt;node mongoose0.js</a:t>
            </a:r>
          </a:p>
          <a:p>
            <a:r>
              <a:rPr lang="en-US" sz="1600" dirty="0">
                <a:solidFill>
                  <a:schemeClr val="accent1"/>
                </a:solidFill>
                <a:latin typeface="Consolas" panose="020B0609020204030204" pitchFamily="49" charset="0"/>
              </a:rPr>
              <a:t>Doggy name is fluffy</a:t>
            </a:r>
          </a:p>
          <a:p>
            <a:r>
              <a:rPr lang="en-US" sz="1600" dirty="0">
                <a:solidFill>
                  <a:schemeClr val="accent1"/>
                </a:solidFill>
                <a:latin typeface="Consolas" panose="020B0609020204030204" pitchFamily="49" charset="0"/>
              </a:rPr>
              <a:t>(node:5988) </a:t>
            </a:r>
            <a:r>
              <a:rPr lang="en-US" sz="1600" dirty="0" err="1">
                <a:solidFill>
                  <a:schemeClr val="accent1"/>
                </a:solidFill>
                <a:latin typeface="Consolas" panose="020B0609020204030204" pitchFamily="49" charset="0"/>
              </a:rPr>
              <a:t>DeprecationWarning</a:t>
            </a:r>
            <a:r>
              <a:rPr lang="en-US" sz="1600" dirty="0">
                <a:solidFill>
                  <a:schemeClr val="accent1"/>
                </a:solidFill>
                <a:latin typeface="Consolas" panose="020B0609020204030204" pitchFamily="49" charset="0"/>
              </a:rPr>
              <a:t>: Mongoose: </a:t>
            </a:r>
            <a:r>
              <a:rPr lang="en-US" sz="1600" dirty="0" err="1">
                <a:solidFill>
                  <a:schemeClr val="accent1"/>
                </a:solidFill>
                <a:latin typeface="Consolas" panose="020B0609020204030204" pitchFamily="49" charset="0"/>
              </a:rPr>
              <a:t>mpromise</a:t>
            </a:r>
            <a:r>
              <a:rPr lang="en-US" sz="1600" dirty="0">
                <a:solidFill>
                  <a:schemeClr val="accent1"/>
                </a:solidFill>
                <a:latin typeface="Consolas" panose="020B0609020204030204" pitchFamily="49" charset="0"/>
              </a:rPr>
              <a:t> (mongoose's default promise library) is deprecated, plug in your own promise library instead: http://mongoosejs.com/docs/promises.html</a:t>
            </a:r>
          </a:p>
          <a:p>
            <a:r>
              <a:rPr lang="en-US" sz="1600" dirty="0">
                <a:solidFill>
                  <a:schemeClr val="accent1"/>
                </a:solidFill>
                <a:latin typeface="Consolas" panose="020B0609020204030204" pitchFamily="49" charset="0"/>
              </a:rPr>
              <a:t>[ { _id: 58c6cb8fc5c7eb402cbd8def, name: 'fluffy', __v: 0 } ]</a:t>
            </a:r>
          </a:p>
          <a:p>
            <a:r>
              <a:rPr lang="en-US" sz="1600" dirty="0">
                <a:solidFill>
                  <a:schemeClr val="accent1"/>
                </a:solidFill>
                <a:latin typeface="Consolas" panose="020B0609020204030204" pitchFamily="49" charset="0"/>
              </a:rPr>
              <a:t>Doggy name is fluffy</a:t>
            </a:r>
          </a:p>
        </p:txBody>
      </p:sp>
      <p:sp>
        <p:nvSpPr>
          <p:cNvPr id="9" name="TextBox 8"/>
          <p:cNvSpPr txBox="1"/>
          <p:nvPr/>
        </p:nvSpPr>
        <p:spPr>
          <a:xfrm>
            <a:off x="6732240" y="4365104"/>
            <a:ext cx="1210588" cy="369332"/>
          </a:xfrm>
          <a:prstGeom prst="rect">
            <a:avLst/>
          </a:prstGeom>
          <a:noFill/>
        </p:spPr>
        <p:txBody>
          <a:bodyPr wrap="none" rtlCol="0">
            <a:spAutoFit/>
          </a:bodyPr>
          <a:lstStyle/>
          <a:p>
            <a:r>
              <a:rPr lang="en-US" dirty="0" smtClean="0"/>
              <a:t>MongoDB</a:t>
            </a:r>
            <a:endParaRPr lang="en-US" dirty="0"/>
          </a:p>
        </p:txBody>
      </p:sp>
    </p:spTree>
    <p:extLst>
      <p:ext uri="{BB962C8B-B14F-4D97-AF65-F5344CB8AC3E}">
        <p14:creationId xmlns:p14="http://schemas.microsoft.com/office/powerpoint/2010/main" val="324752581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ctrTitle"/>
          </p:nvPr>
        </p:nvSpPr>
        <p:spPr/>
        <p:txBody>
          <a:bodyPr/>
          <a:lstStyle/>
          <a:p>
            <a:endParaRPr lang="en-US" dirty="0"/>
          </a:p>
        </p:txBody>
      </p:sp>
      <p:sp>
        <p:nvSpPr>
          <p:cNvPr id="14" name="Subtitle 13"/>
          <p:cNvSpPr>
            <a:spLocks noGrp="1"/>
          </p:cNvSpPr>
          <p:nvPr>
            <p:ph type="subTitle" idx="1"/>
          </p:nvPr>
        </p:nvSpPr>
        <p:spPr/>
        <p:txBody>
          <a:bodyPr/>
          <a:lstStyle/>
          <a:p>
            <a:r>
              <a:rPr lang="en-US" dirty="0" smtClean="0"/>
              <a:t>Shopping Cart</a:t>
            </a:r>
            <a:endParaRPr lang="en-US" dirty="0"/>
          </a:p>
        </p:txBody>
      </p:sp>
      <p:sp>
        <p:nvSpPr>
          <p:cNvPr id="3" name="Date Placeholder 2"/>
          <p:cNvSpPr>
            <a:spLocks noGrp="1"/>
          </p:cNvSpPr>
          <p:nvPr>
            <p:ph type="dt" sz="half" idx="2"/>
          </p:nvPr>
        </p:nvSpPr>
        <p:spPr/>
        <p:txBody>
          <a:bodyPr/>
          <a:lstStyle/>
          <a:p>
            <a:r>
              <a:rPr lang="en-US" smtClean="0"/>
              <a:t>Lecture 14</a:t>
            </a:r>
            <a:endParaRPr lang="en-US" altLang="en-US"/>
          </a:p>
        </p:txBody>
      </p:sp>
      <p:sp>
        <p:nvSpPr>
          <p:cNvPr id="4" name="Footer Placeholder 3"/>
          <p:cNvSpPr>
            <a:spLocks noGrp="1"/>
          </p:cNvSpPr>
          <p:nvPr>
            <p:ph type="ftr" sz="quarter" idx="3"/>
          </p:nvPr>
        </p:nvSpPr>
        <p:spPr/>
        <p:txBody>
          <a:bodyPr/>
          <a:lstStyle/>
          <a:p>
            <a:r>
              <a:rPr lang="en-US" altLang="en-US" smtClean="0"/>
              <a:t>CS 485 Web ApplicationDevelopment © 2016 by Y. Temtanapat</a:t>
            </a:r>
            <a:endParaRPr lang="en-US" altLang="en-US" dirty="0"/>
          </a:p>
        </p:txBody>
      </p:sp>
      <p:sp>
        <p:nvSpPr>
          <p:cNvPr id="5" name="Slide Number Placeholder 4"/>
          <p:cNvSpPr>
            <a:spLocks noGrp="1"/>
          </p:cNvSpPr>
          <p:nvPr>
            <p:ph type="sldNum" sz="quarter" idx="4"/>
          </p:nvPr>
        </p:nvSpPr>
        <p:spPr/>
        <p:txBody>
          <a:bodyPr/>
          <a:lstStyle/>
          <a:p>
            <a:fld id="{10C32822-D98A-4A8C-A794-852463787CBE}" type="slidenum">
              <a:rPr lang="en-US" altLang="en-US" smtClean="0"/>
              <a:pPr/>
              <a:t>31</a:t>
            </a:fld>
            <a:endParaRPr lang="en-US" altLang="en-US"/>
          </a:p>
        </p:txBody>
      </p:sp>
    </p:spTree>
    <p:extLst>
      <p:ext uri="{BB962C8B-B14F-4D97-AF65-F5344CB8AC3E}">
        <p14:creationId xmlns:p14="http://schemas.microsoft.com/office/powerpoint/2010/main" val="240064350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th-TH" dirty="0" smtClean="0"/>
              <a:t>สร้าง </a:t>
            </a:r>
            <a:r>
              <a:rPr lang="en-US" dirty="0" smtClean="0"/>
              <a:t>Model (models/Product.js)</a:t>
            </a:r>
            <a:endParaRPr lang="en-US" dirty="0"/>
          </a:p>
        </p:txBody>
      </p:sp>
      <p:sp>
        <p:nvSpPr>
          <p:cNvPr id="7" name="Content Placeholder 6"/>
          <p:cNvSpPr>
            <a:spLocks noGrp="1"/>
          </p:cNvSpPr>
          <p:nvPr>
            <p:ph idx="1"/>
          </p:nvPr>
        </p:nvSpPr>
        <p:spPr/>
        <p:txBody>
          <a:bodyPr/>
          <a:lstStyle/>
          <a:p>
            <a:pPr marL="0" indent="0">
              <a:buNone/>
            </a:pPr>
            <a:r>
              <a:rPr lang="en-US" sz="1600" dirty="0" err="1">
                <a:latin typeface="Consolas" panose="020B0609020204030204" pitchFamily="49" charset="0"/>
              </a:rPr>
              <a:t>var</a:t>
            </a:r>
            <a:r>
              <a:rPr lang="en-US" sz="1600" dirty="0">
                <a:latin typeface="Consolas" panose="020B0609020204030204" pitchFamily="49" charset="0"/>
              </a:rPr>
              <a:t> mongoose = require('mongoose</a:t>
            </a:r>
            <a:r>
              <a:rPr lang="en-US" sz="1600" dirty="0" smtClean="0">
                <a:latin typeface="Consolas" panose="020B0609020204030204" pitchFamily="49" charset="0"/>
              </a:rPr>
              <a:t>');</a:t>
            </a:r>
          </a:p>
          <a:p>
            <a:pPr marL="0" indent="0">
              <a:buNone/>
            </a:pPr>
            <a:endParaRPr lang="en-US" sz="1600" dirty="0">
              <a:latin typeface="Consolas" panose="020B0609020204030204" pitchFamily="49" charset="0"/>
            </a:endParaRPr>
          </a:p>
          <a:p>
            <a:pPr marL="0" indent="0">
              <a:buNone/>
            </a:pPr>
            <a:r>
              <a:rPr lang="en-US" sz="1600" b="1" dirty="0" err="1" smtClean="0">
                <a:solidFill>
                  <a:srgbClr val="008000"/>
                </a:solidFill>
                <a:latin typeface="Consolas" panose="020B0609020204030204" pitchFamily="49" charset="0"/>
              </a:rPr>
              <a:t>var</a:t>
            </a:r>
            <a:r>
              <a:rPr lang="en-US" sz="1600" b="1" dirty="0" smtClean="0">
                <a:solidFill>
                  <a:srgbClr val="008000"/>
                </a:solidFill>
                <a:latin typeface="Consolas" panose="020B0609020204030204" pitchFamily="49" charset="0"/>
              </a:rPr>
              <a:t> </a:t>
            </a:r>
            <a:r>
              <a:rPr lang="en-US" sz="1600" b="1" dirty="0" err="1">
                <a:solidFill>
                  <a:srgbClr val="008000"/>
                </a:solidFill>
                <a:latin typeface="Consolas" panose="020B0609020204030204" pitchFamily="49" charset="0"/>
              </a:rPr>
              <a:t>productSchema</a:t>
            </a:r>
            <a:r>
              <a:rPr lang="en-US" sz="1600" b="1" dirty="0">
                <a:solidFill>
                  <a:srgbClr val="008000"/>
                </a:solidFill>
                <a:latin typeface="Consolas" panose="020B0609020204030204" pitchFamily="49" charset="0"/>
              </a:rPr>
              <a:t> = </a:t>
            </a:r>
            <a:r>
              <a:rPr lang="en-US" sz="1600" b="1" dirty="0" err="1">
                <a:solidFill>
                  <a:srgbClr val="008000"/>
                </a:solidFill>
                <a:latin typeface="Consolas" panose="020B0609020204030204" pitchFamily="49" charset="0"/>
              </a:rPr>
              <a:t>mongoose.Schema</a:t>
            </a:r>
            <a:r>
              <a:rPr lang="en-US" sz="1600" b="1" dirty="0">
                <a:solidFill>
                  <a:srgbClr val="008000"/>
                </a:solidFill>
                <a:latin typeface="Consolas" panose="020B0609020204030204" pitchFamily="49" charset="0"/>
              </a:rPr>
              <a:t>({</a:t>
            </a:r>
          </a:p>
          <a:p>
            <a:pPr marL="0" indent="0">
              <a:buNone/>
            </a:pPr>
            <a:r>
              <a:rPr lang="en-US" sz="1600" b="1" dirty="0">
                <a:solidFill>
                  <a:srgbClr val="008000"/>
                </a:solidFill>
                <a:latin typeface="Consolas" panose="020B0609020204030204" pitchFamily="49" charset="0"/>
              </a:rPr>
              <a:t>  category: String,</a:t>
            </a:r>
          </a:p>
          <a:p>
            <a:pPr marL="0" indent="0">
              <a:buNone/>
            </a:pPr>
            <a:r>
              <a:rPr lang="en-US" sz="1600" b="1" dirty="0">
                <a:solidFill>
                  <a:srgbClr val="008000"/>
                </a:solidFill>
                <a:latin typeface="Consolas" panose="020B0609020204030204" pitchFamily="49" charset="0"/>
              </a:rPr>
              <a:t>  price: Number,</a:t>
            </a:r>
          </a:p>
          <a:p>
            <a:pPr marL="0" indent="0">
              <a:buNone/>
            </a:pPr>
            <a:r>
              <a:rPr lang="en-US" sz="1600" b="1" dirty="0">
                <a:solidFill>
                  <a:srgbClr val="008000"/>
                </a:solidFill>
                <a:latin typeface="Consolas" panose="020B0609020204030204" pitchFamily="49" charset="0"/>
              </a:rPr>
              <a:t>  stocked: Boolean,</a:t>
            </a:r>
          </a:p>
          <a:p>
            <a:pPr marL="0" indent="0">
              <a:buNone/>
            </a:pPr>
            <a:r>
              <a:rPr lang="en-US" sz="1600" b="1" dirty="0">
                <a:solidFill>
                  <a:srgbClr val="008000"/>
                </a:solidFill>
                <a:latin typeface="Consolas" panose="020B0609020204030204" pitchFamily="49" charset="0"/>
              </a:rPr>
              <a:t>  name: String,</a:t>
            </a:r>
          </a:p>
          <a:p>
            <a:pPr marL="0" indent="0">
              <a:buNone/>
            </a:pPr>
            <a:r>
              <a:rPr lang="en-US" sz="1600" b="1" dirty="0">
                <a:solidFill>
                  <a:srgbClr val="008000"/>
                </a:solidFill>
                <a:latin typeface="Consolas" panose="020B0609020204030204" pitchFamily="49" charset="0"/>
              </a:rPr>
              <a:t>  </a:t>
            </a:r>
            <a:r>
              <a:rPr lang="en-US" sz="1600" b="1" dirty="0" err="1">
                <a:solidFill>
                  <a:srgbClr val="008000"/>
                </a:solidFill>
                <a:latin typeface="Consolas" panose="020B0609020204030204" pitchFamily="49" charset="0"/>
              </a:rPr>
              <a:t>sku</a:t>
            </a:r>
            <a:r>
              <a:rPr lang="en-US" sz="1600" b="1" dirty="0">
                <a:solidFill>
                  <a:srgbClr val="008000"/>
                </a:solidFill>
                <a:latin typeface="Consolas" panose="020B0609020204030204" pitchFamily="49" charset="0"/>
              </a:rPr>
              <a:t>: String</a:t>
            </a:r>
          </a:p>
          <a:p>
            <a:pPr marL="0" indent="0">
              <a:buNone/>
            </a:pPr>
            <a:r>
              <a:rPr lang="en-US" sz="1600" b="1" dirty="0">
                <a:solidFill>
                  <a:srgbClr val="008000"/>
                </a:solidFill>
                <a:latin typeface="Consolas" panose="020B0609020204030204" pitchFamily="49" charset="0"/>
              </a:rPr>
              <a:t>});</a:t>
            </a:r>
          </a:p>
          <a:p>
            <a:pPr marL="0" indent="0">
              <a:buNone/>
            </a:pPr>
            <a:endParaRPr lang="en-US" sz="1600" dirty="0" smtClean="0">
              <a:latin typeface="Consolas" panose="020B0609020204030204" pitchFamily="49" charset="0"/>
            </a:endParaRPr>
          </a:p>
          <a:p>
            <a:pPr marL="0" indent="0">
              <a:buNone/>
            </a:pPr>
            <a:r>
              <a:rPr lang="en-US" sz="1600" dirty="0" smtClean="0">
                <a:latin typeface="Consolas" panose="020B0609020204030204" pitchFamily="49" charset="0"/>
              </a:rPr>
              <a:t>// compile the schema into a model, or a class that we can do things on.</a:t>
            </a:r>
          </a:p>
          <a:p>
            <a:pPr marL="0" indent="0">
              <a:buNone/>
            </a:pPr>
            <a:r>
              <a:rPr lang="en-US" sz="1600" dirty="0" err="1" smtClean="0">
                <a:latin typeface="Consolas" panose="020B0609020204030204" pitchFamily="49" charset="0"/>
              </a:rPr>
              <a:t>var</a:t>
            </a:r>
            <a:r>
              <a:rPr lang="en-US" sz="1600" dirty="0" smtClean="0">
                <a:latin typeface="Consolas" panose="020B0609020204030204" pitchFamily="49" charset="0"/>
              </a:rPr>
              <a:t> </a:t>
            </a:r>
            <a:r>
              <a:rPr lang="en-US" sz="1600" dirty="0">
                <a:latin typeface="Consolas" panose="020B0609020204030204" pitchFamily="49" charset="0"/>
              </a:rPr>
              <a:t>Product = </a:t>
            </a:r>
            <a:r>
              <a:rPr lang="en-US" sz="1600" dirty="0" err="1">
                <a:latin typeface="Consolas" panose="020B0609020204030204" pitchFamily="49" charset="0"/>
              </a:rPr>
              <a:t>mongoose.model</a:t>
            </a:r>
            <a:r>
              <a:rPr lang="en-US" sz="1600" dirty="0">
                <a:latin typeface="Consolas" panose="020B0609020204030204" pitchFamily="49" charset="0"/>
              </a:rPr>
              <a:t>('Product', </a:t>
            </a:r>
            <a:r>
              <a:rPr lang="en-US" sz="1600" dirty="0" err="1">
                <a:latin typeface="Consolas" panose="020B0609020204030204" pitchFamily="49" charset="0"/>
              </a:rPr>
              <a:t>productSchema</a:t>
            </a:r>
            <a:r>
              <a:rPr lang="en-US" sz="1600" dirty="0">
                <a:latin typeface="Consolas" panose="020B0609020204030204" pitchFamily="49" charset="0"/>
              </a:rPr>
              <a:t>, 'Product');</a:t>
            </a:r>
          </a:p>
          <a:p>
            <a:pPr marL="0" indent="0">
              <a:buNone/>
            </a:pPr>
            <a:endParaRPr lang="en-US" sz="1600" dirty="0" smtClean="0">
              <a:latin typeface="Consolas" panose="020B0609020204030204" pitchFamily="49" charset="0"/>
            </a:endParaRPr>
          </a:p>
          <a:p>
            <a:pPr marL="0" indent="0">
              <a:buNone/>
            </a:pPr>
            <a:r>
              <a:rPr lang="en-US" sz="1600" dirty="0" err="1" smtClean="0">
                <a:latin typeface="Consolas" panose="020B0609020204030204" pitchFamily="49" charset="0"/>
              </a:rPr>
              <a:t>exports.Product</a:t>
            </a:r>
            <a:r>
              <a:rPr lang="en-US" sz="1600" dirty="0" smtClean="0">
                <a:latin typeface="Consolas" panose="020B0609020204030204" pitchFamily="49" charset="0"/>
              </a:rPr>
              <a:t> </a:t>
            </a:r>
            <a:r>
              <a:rPr lang="en-US" sz="1600" dirty="0">
                <a:latin typeface="Consolas" panose="020B0609020204030204" pitchFamily="49" charset="0"/>
              </a:rPr>
              <a:t>= Product;</a:t>
            </a:r>
          </a:p>
        </p:txBody>
      </p:sp>
      <p:sp>
        <p:nvSpPr>
          <p:cNvPr id="3" name="Date Placeholder 2"/>
          <p:cNvSpPr>
            <a:spLocks noGrp="1"/>
          </p:cNvSpPr>
          <p:nvPr>
            <p:ph type="dt" sz="half" idx="2"/>
          </p:nvPr>
        </p:nvSpPr>
        <p:spPr/>
        <p:txBody>
          <a:bodyPr/>
          <a:lstStyle/>
          <a:p>
            <a:r>
              <a:rPr lang="en-US" smtClean="0"/>
              <a:t>Lecture 14</a:t>
            </a:r>
            <a:endParaRPr lang="en-US" altLang="en-US"/>
          </a:p>
        </p:txBody>
      </p:sp>
      <p:sp>
        <p:nvSpPr>
          <p:cNvPr id="4" name="Footer Placeholder 3"/>
          <p:cNvSpPr>
            <a:spLocks noGrp="1"/>
          </p:cNvSpPr>
          <p:nvPr>
            <p:ph type="ftr" sz="quarter" idx="3"/>
          </p:nvPr>
        </p:nvSpPr>
        <p:spPr/>
        <p:txBody>
          <a:bodyPr/>
          <a:lstStyle/>
          <a:p>
            <a:r>
              <a:rPr lang="en-US" altLang="en-US" smtClean="0"/>
              <a:t>CS 485 Web ApplicationDevelopment © 2016 by Y. Temtanapat</a:t>
            </a:r>
            <a:endParaRPr lang="en-US" altLang="en-US" dirty="0"/>
          </a:p>
        </p:txBody>
      </p:sp>
      <p:sp>
        <p:nvSpPr>
          <p:cNvPr id="5" name="Slide Number Placeholder 4"/>
          <p:cNvSpPr>
            <a:spLocks noGrp="1"/>
          </p:cNvSpPr>
          <p:nvPr>
            <p:ph type="sldNum" sz="quarter" idx="4"/>
          </p:nvPr>
        </p:nvSpPr>
        <p:spPr/>
        <p:txBody>
          <a:bodyPr/>
          <a:lstStyle/>
          <a:p>
            <a:fld id="{10C32822-D98A-4A8C-A794-852463787CBE}" type="slidenum">
              <a:rPr lang="en-US" altLang="en-US" smtClean="0"/>
              <a:pPr/>
              <a:t>32</a:t>
            </a:fld>
            <a:endParaRPr lang="en-US" altLang="en-US"/>
          </a:p>
        </p:txBody>
      </p:sp>
    </p:spTree>
    <p:extLst>
      <p:ext uri="{BB962C8B-B14F-4D97-AF65-F5344CB8AC3E}">
        <p14:creationId xmlns:p14="http://schemas.microsoft.com/office/powerpoint/2010/main" val="67564102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h-TH" dirty="0" smtClean="0"/>
              <a:t>แก้ไข </a:t>
            </a:r>
            <a:r>
              <a:rPr lang="en-US" dirty="0" smtClean="0"/>
              <a:t>server.js </a:t>
            </a:r>
            <a:r>
              <a:rPr lang="th-TH" dirty="0" smtClean="0"/>
              <a:t>ให้ใช้ฐานข้อมูล</a:t>
            </a:r>
            <a:endParaRPr lang="en-US" dirty="0"/>
          </a:p>
        </p:txBody>
      </p:sp>
      <p:sp>
        <p:nvSpPr>
          <p:cNvPr id="3" name="Content Placeholder 2"/>
          <p:cNvSpPr>
            <a:spLocks noGrp="1"/>
          </p:cNvSpPr>
          <p:nvPr>
            <p:ph idx="1"/>
          </p:nvPr>
        </p:nvSpPr>
        <p:spPr>
          <a:xfrm>
            <a:off x="457200" y="1484784"/>
            <a:ext cx="8229600" cy="4646141"/>
          </a:xfrm>
        </p:spPr>
        <p:txBody>
          <a:bodyPr/>
          <a:lstStyle/>
          <a:p>
            <a:pPr marL="0" indent="0">
              <a:buNone/>
            </a:pPr>
            <a:r>
              <a:rPr lang="en-US" sz="1600" i="1" dirty="0">
                <a:solidFill>
                  <a:schemeClr val="bg1">
                    <a:lumMod val="50000"/>
                  </a:schemeClr>
                </a:solidFill>
                <a:latin typeface="Consolas" panose="020B0609020204030204" pitchFamily="49" charset="0"/>
              </a:rPr>
              <a:t>// Import our models file to the router</a:t>
            </a:r>
          </a:p>
          <a:p>
            <a:pPr marL="0" indent="0">
              <a:buNone/>
            </a:pPr>
            <a:r>
              <a:rPr lang="en-US" sz="1600" dirty="0" err="1">
                <a:latin typeface="Consolas" panose="020B0609020204030204" pitchFamily="49" charset="0"/>
              </a:rPr>
              <a:t>var</a:t>
            </a:r>
            <a:r>
              <a:rPr lang="en-US" sz="1600" dirty="0">
                <a:latin typeface="Consolas" panose="020B0609020204030204" pitchFamily="49" charset="0"/>
              </a:rPr>
              <a:t> models = require('./models/Product');</a:t>
            </a:r>
          </a:p>
          <a:p>
            <a:pPr marL="0" indent="0">
              <a:buNone/>
            </a:pPr>
            <a:r>
              <a:rPr lang="en-US" sz="1600" i="1" dirty="0">
                <a:solidFill>
                  <a:schemeClr val="bg1">
                    <a:lumMod val="50000"/>
                  </a:schemeClr>
                </a:solidFill>
                <a:latin typeface="Consolas" panose="020B0609020204030204" pitchFamily="49" charset="0"/>
              </a:rPr>
              <a:t>// </a:t>
            </a:r>
            <a:r>
              <a:rPr lang="en-US" sz="1600" i="1" dirty="0">
                <a:solidFill>
                  <a:schemeClr val="bg1">
                    <a:lumMod val="50000"/>
                  </a:schemeClr>
                </a:solidFill>
                <a:latin typeface="Consolas" panose="020B0609020204030204" pitchFamily="49" charset="0"/>
              </a:rPr>
              <a:t>Connect to the database over Mongoose</a:t>
            </a:r>
          </a:p>
          <a:p>
            <a:pPr marL="0" indent="0">
              <a:buNone/>
            </a:pPr>
            <a:r>
              <a:rPr lang="en-US" sz="1600" dirty="0" err="1">
                <a:latin typeface="Consolas" panose="020B0609020204030204" pitchFamily="49" charset="0"/>
              </a:rPr>
              <a:t>var</a:t>
            </a:r>
            <a:r>
              <a:rPr lang="en-US" sz="1600" dirty="0">
                <a:latin typeface="Consolas" panose="020B0609020204030204" pitchFamily="49" charset="0"/>
              </a:rPr>
              <a:t> mongoose = require('mongoose');</a:t>
            </a:r>
          </a:p>
          <a:p>
            <a:pPr marL="0" indent="0">
              <a:buNone/>
            </a:pPr>
            <a:r>
              <a:rPr lang="en-US" sz="1600" dirty="0" err="1">
                <a:latin typeface="Consolas" panose="020B0609020204030204" pitchFamily="49" charset="0"/>
              </a:rPr>
              <a:t>mongoose.connect</a:t>
            </a:r>
            <a:r>
              <a:rPr lang="en-US" sz="1600" dirty="0">
                <a:latin typeface="Consolas" panose="020B0609020204030204" pitchFamily="49" charset="0"/>
              </a:rPr>
              <a:t>('</a:t>
            </a:r>
            <a:r>
              <a:rPr lang="en-US" sz="1600" dirty="0" err="1">
                <a:latin typeface="Consolas" panose="020B0609020204030204" pitchFamily="49" charset="0"/>
              </a:rPr>
              <a:t>mongodb</a:t>
            </a:r>
            <a:r>
              <a:rPr lang="en-US" sz="1600" dirty="0">
                <a:latin typeface="Consolas" panose="020B0609020204030204" pitchFamily="49" charset="0"/>
              </a:rPr>
              <a:t>://localhost:27017/products');</a:t>
            </a:r>
          </a:p>
          <a:p>
            <a:pPr marL="0" indent="0">
              <a:buNone/>
            </a:pPr>
            <a:endParaRPr lang="en-US" sz="1600" dirty="0">
              <a:latin typeface="Consolas" panose="020B0609020204030204" pitchFamily="49" charset="0"/>
            </a:endParaRPr>
          </a:p>
          <a:p>
            <a:pPr marL="0" indent="0">
              <a:buNone/>
            </a:pPr>
            <a:r>
              <a:rPr lang="en-US" sz="1600" i="1" dirty="0">
                <a:solidFill>
                  <a:schemeClr val="bg1">
                    <a:lumMod val="50000"/>
                  </a:schemeClr>
                </a:solidFill>
                <a:latin typeface="Consolas" panose="020B0609020204030204" pitchFamily="49" charset="0"/>
              </a:rPr>
              <a:t>// </a:t>
            </a:r>
            <a:r>
              <a:rPr lang="en-US" sz="1600" i="1" dirty="0">
                <a:solidFill>
                  <a:schemeClr val="bg1">
                    <a:lumMod val="50000"/>
                  </a:schemeClr>
                </a:solidFill>
                <a:latin typeface="Consolas" panose="020B0609020204030204" pitchFamily="49" charset="0"/>
              </a:rPr>
              <a:t>entry route for /products request</a:t>
            </a:r>
          </a:p>
          <a:p>
            <a:pPr marL="0" indent="0">
              <a:buNone/>
            </a:pPr>
            <a:r>
              <a:rPr lang="en-US" sz="1600" dirty="0" err="1">
                <a:latin typeface="Consolas" panose="020B0609020204030204" pitchFamily="49" charset="0"/>
              </a:rPr>
              <a:t>app.get</a:t>
            </a:r>
            <a:r>
              <a:rPr lang="en-US" sz="1600" dirty="0">
                <a:latin typeface="Consolas" panose="020B0609020204030204" pitchFamily="49" charset="0"/>
              </a:rPr>
              <a:t>('/products', (</a:t>
            </a:r>
            <a:r>
              <a:rPr lang="en-US" sz="1600" dirty="0" err="1">
                <a:latin typeface="Consolas" panose="020B0609020204030204" pitchFamily="49" charset="0"/>
              </a:rPr>
              <a:t>req</a:t>
            </a:r>
            <a:r>
              <a:rPr lang="en-US" sz="1600" dirty="0">
                <a:latin typeface="Consolas" panose="020B0609020204030204" pitchFamily="49" charset="0"/>
              </a:rPr>
              <a:t>, res) =&gt; {</a:t>
            </a:r>
          </a:p>
          <a:p>
            <a:pPr marL="0" indent="0">
              <a:buNone/>
            </a:pPr>
            <a:r>
              <a:rPr lang="en-US" sz="1600" dirty="0" smtClean="0">
                <a:latin typeface="Consolas" panose="020B0609020204030204" pitchFamily="49" charset="0"/>
              </a:rPr>
              <a:t>   </a:t>
            </a:r>
            <a:r>
              <a:rPr lang="en-US" sz="1600" dirty="0" err="1" smtClean="0">
                <a:latin typeface="Consolas" panose="020B0609020204030204" pitchFamily="49" charset="0"/>
              </a:rPr>
              <a:t>models.Product.find</a:t>
            </a:r>
            <a:r>
              <a:rPr lang="en-US" sz="1600" dirty="0" smtClean="0">
                <a:latin typeface="Consolas" panose="020B0609020204030204" pitchFamily="49" charset="0"/>
              </a:rPr>
              <a:t>(function(err</a:t>
            </a:r>
            <a:r>
              <a:rPr lang="en-US" sz="1600" dirty="0">
                <a:latin typeface="Consolas" panose="020B0609020204030204" pitchFamily="49" charset="0"/>
              </a:rPr>
              <a:t>, result) {</a:t>
            </a:r>
          </a:p>
          <a:p>
            <a:pPr marL="0" indent="0">
              <a:buNone/>
            </a:pPr>
            <a:r>
              <a:rPr lang="en-US" sz="1600" dirty="0">
                <a:latin typeface="Consolas" panose="020B0609020204030204" pitchFamily="49" charset="0"/>
              </a:rPr>
              <a:t>   </a:t>
            </a:r>
            <a:r>
              <a:rPr lang="en-US" sz="1600" dirty="0" smtClean="0">
                <a:latin typeface="Consolas" panose="020B0609020204030204" pitchFamily="49" charset="0"/>
              </a:rPr>
              <a:t>  </a:t>
            </a:r>
            <a:r>
              <a:rPr lang="en-US" sz="1600" dirty="0">
                <a:latin typeface="Consolas" panose="020B0609020204030204" pitchFamily="49" charset="0"/>
              </a:rPr>
              <a:t>if (err) console.log(err);</a:t>
            </a:r>
          </a:p>
          <a:p>
            <a:pPr marL="0" indent="0">
              <a:buNone/>
            </a:pPr>
            <a:r>
              <a:rPr lang="en-US" sz="1600" dirty="0">
                <a:latin typeface="Consolas" panose="020B0609020204030204" pitchFamily="49" charset="0"/>
              </a:rPr>
              <a:t>     else {</a:t>
            </a:r>
          </a:p>
          <a:p>
            <a:pPr marL="0" indent="0">
              <a:buNone/>
            </a:pPr>
            <a:r>
              <a:rPr lang="en-US" sz="1600" dirty="0">
                <a:latin typeface="Consolas" panose="020B0609020204030204" pitchFamily="49" charset="0"/>
              </a:rPr>
              <a:t>     	console.log(result);</a:t>
            </a:r>
          </a:p>
          <a:p>
            <a:pPr marL="0" indent="0">
              <a:buNone/>
            </a:pPr>
            <a:r>
              <a:rPr lang="en-US" sz="1600" dirty="0">
                <a:latin typeface="Consolas" panose="020B0609020204030204" pitchFamily="49" charset="0"/>
              </a:rPr>
              <a:t>     	</a:t>
            </a:r>
            <a:r>
              <a:rPr lang="en-US" sz="1600" dirty="0" err="1">
                <a:latin typeface="Consolas" panose="020B0609020204030204" pitchFamily="49" charset="0"/>
              </a:rPr>
              <a:t>res.json</a:t>
            </a:r>
            <a:r>
              <a:rPr lang="en-US" sz="1600" dirty="0">
                <a:latin typeface="Consolas" panose="020B0609020204030204" pitchFamily="49" charset="0"/>
              </a:rPr>
              <a:t>(result)</a:t>
            </a:r>
          </a:p>
          <a:p>
            <a:pPr marL="0" indent="0">
              <a:buNone/>
            </a:pPr>
            <a:r>
              <a:rPr lang="en-US" sz="1600" dirty="0">
                <a:latin typeface="Consolas" panose="020B0609020204030204" pitchFamily="49" charset="0"/>
              </a:rPr>
              <a:t>     }</a:t>
            </a:r>
          </a:p>
          <a:p>
            <a:pPr marL="0" indent="0">
              <a:buNone/>
            </a:pPr>
            <a:r>
              <a:rPr lang="en-US" sz="1600" dirty="0">
                <a:latin typeface="Consolas" panose="020B0609020204030204" pitchFamily="49" charset="0"/>
              </a:rPr>
              <a:t>   });</a:t>
            </a:r>
          </a:p>
          <a:p>
            <a:pPr marL="0" indent="0">
              <a:buNone/>
            </a:pPr>
            <a:r>
              <a:rPr lang="en-US" sz="1600" dirty="0" smtClean="0">
                <a:latin typeface="Consolas" panose="020B0609020204030204" pitchFamily="49" charset="0"/>
              </a:rPr>
              <a:t>});</a:t>
            </a:r>
            <a:endParaRPr lang="en-US" sz="1600" dirty="0">
              <a:latin typeface="Consolas" panose="020B0609020204030204" pitchFamily="49" charset="0"/>
            </a:endParaRPr>
          </a:p>
        </p:txBody>
      </p:sp>
      <p:sp>
        <p:nvSpPr>
          <p:cNvPr id="4" name="Date Placeholder 3"/>
          <p:cNvSpPr>
            <a:spLocks noGrp="1"/>
          </p:cNvSpPr>
          <p:nvPr>
            <p:ph type="dt" sz="half" idx="2"/>
          </p:nvPr>
        </p:nvSpPr>
        <p:spPr/>
        <p:txBody>
          <a:bodyPr/>
          <a:lstStyle/>
          <a:p>
            <a:r>
              <a:rPr lang="en-US" smtClean="0"/>
              <a:t>Lecture 14</a:t>
            </a:r>
            <a:endParaRPr lang="en-US" altLang="en-US"/>
          </a:p>
        </p:txBody>
      </p:sp>
      <p:sp>
        <p:nvSpPr>
          <p:cNvPr id="5" name="Footer Placeholder 4"/>
          <p:cNvSpPr>
            <a:spLocks noGrp="1"/>
          </p:cNvSpPr>
          <p:nvPr>
            <p:ph type="ftr" sz="quarter" idx="3"/>
          </p:nvPr>
        </p:nvSpPr>
        <p:spPr/>
        <p:txBody>
          <a:bodyPr/>
          <a:lstStyle/>
          <a:p>
            <a:r>
              <a:rPr lang="en-US" altLang="en-US" smtClean="0"/>
              <a:t>CS 485 Web ApplicationDevelopment © 2016 by Y. Temtanapat</a:t>
            </a:r>
            <a:endParaRPr lang="en-US" altLang="en-US" dirty="0"/>
          </a:p>
        </p:txBody>
      </p:sp>
      <p:sp>
        <p:nvSpPr>
          <p:cNvPr id="6" name="Slide Number Placeholder 5"/>
          <p:cNvSpPr>
            <a:spLocks noGrp="1"/>
          </p:cNvSpPr>
          <p:nvPr>
            <p:ph type="sldNum" sz="quarter" idx="4"/>
          </p:nvPr>
        </p:nvSpPr>
        <p:spPr/>
        <p:txBody>
          <a:bodyPr/>
          <a:lstStyle/>
          <a:p>
            <a:fld id="{10C32822-D98A-4A8C-A794-852463787CBE}" type="slidenum">
              <a:rPr lang="en-US" altLang="en-US" smtClean="0"/>
              <a:pPr/>
              <a:t>33</a:t>
            </a:fld>
            <a:endParaRPr lang="en-US" altLang="en-US"/>
          </a:p>
        </p:txBody>
      </p:sp>
    </p:spTree>
    <p:extLst>
      <p:ext uri="{BB962C8B-B14F-4D97-AF65-F5344CB8AC3E}">
        <p14:creationId xmlns:p14="http://schemas.microsoft.com/office/powerpoint/2010/main" val="243621163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MVC</a:t>
            </a:r>
            <a:endParaRPr lang="en-US" dirty="0"/>
          </a:p>
        </p:txBody>
      </p:sp>
      <p:sp>
        <p:nvSpPr>
          <p:cNvPr id="3" name="Date Placeholder 2"/>
          <p:cNvSpPr>
            <a:spLocks noGrp="1"/>
          </p:cNvSpPr>
          <p:nvPr>
            <p:ph type="dt" sz="half" idx="2"/>
          </p:nvPr>
        </p:nvSpPr>
        <p:spPr/>
        <p:txBody>
          <a:bodyPr/>
          <a:lstStyle/>
          <a:p>
            <a:r>
              <a:rPr lang="en-US" smtClean="0"/>
              <a:t>Lecture 14</a:t>
            </a:r>
            <a:endParaRPr lang="en-US" altLang="en-US"/>
          </a:p>
        </p:txBody>
      </p:sp>
      <p:sp>
        <p:nvSpPr>
          <p:cNvPr id="4" name="Footer Placeholder 3"/>
          <p:cNvSpPr>
            <a:spLocks noGrp="1"/>
          </p:cNvSpPr>
          <p:nvPr>
            <p:ph type="ftr" sz="quarter" idx="3"/>
          </p:nvPr>
        </p:nvSpPr>
        <p:spPr/>
        <p:txBody>
          <a:bodyPr/>
          <a:lstStyle/>
          <a:p>
            <a:r>
              <a:rPr lang="en-US" altLang="en-US" smtClean="0"/>
              <a:t>CS 485 Web ApplicationDevelopment © 2016 by Y. Temtanapat</a:t>
            </a:r>
            <a:endParaRPr lang="en-US" altLang="en-US" dirty="0"/>
          </a:p>
        </p:txBody>
      </p:sp>
      <p:sp>
        <p:nvSpPr>
          <p:cNvPr id="5" name="Slide Number Placeholder 4"/>
          <p:cNvSpPr>
            <a:spLocks noGrp="1"/>
          </p:cNvSpPr>
          <p:nvPr>
            <p:ph type="sldNum" sz="quarter" idx="4"/>
          </p:nvPr>
        </p:nvSpPr>
        <p:spPr/>
        <p:txBody>
          <a:bodyPr/>
          <a:lstStyle/>
          <a:p>
            <a:fld id="{10C32822-D98A-4A8C-A794-852463787CBE}" type="slidenum">
              <a:rPr lang="en-US" altLang="en-US" smtClean="0"/>
              <a:pPr/>
              <a:t>34</a:t>
            </a:fld>
            <a:endParaRPr lang="en-US" alt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2595657"/>
            <a:ext cx="3463742" cy="20882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79912" y="1412776"/>
            <a:ext cx="5295305" cy="44539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p:nvSpPr>
        <p:spPr>
          <a:xfrm>
            <a:off x="539552" y="5873903"/>
            <a:ext cx="8391649" cy="276999"/>
          </a:xfrm>
          <a:prstGeom prst="rect">
            <a:avLst/>
          </a:prstGeom>
        </p:spPr>
        <p:txBody>
          <a:bodyPr wrap="square">
            <a:spAutoFit/>
          </a:bodyPr>
          <a:lstStyle/>
          <a:p>
            <a:r>
              <a:rPr lang="en-US" sz="1200" dirty="0" smtClean="0"/>
              <a:t>Source: Getting </a:t>
            </a:r>
            <a:r>
              <a:rPr lang="en-US" sz="1200" dirty="0"/>
              <a:t>MEAN with Mongo, Express, Angular, and </a:t>
            </a:r>
            <a:r>
              <a:rPr lang="en-US" sz="1200" dirty="0" smtClean="0"/>
              <a:t>Node by </a:t>
            </a:r>
            <a:r>
              <a:rPr lang="en-US" sz="1200" dirty="0"/>
              <a:t>Simon </a:t>
            </a:r>
            <a:r>
              <a:rPr lang="en-US" sz="1200" dirty="0" smtClean="0"/>
              <a:t>Holmes, Manning </a:t>
            </a:r>
            <a:r>
              <a:rPr lang="en-US" sz="1200" dirty="0"/>
              <a:t>Publications, 2015</a:t>
            </a:r>
          </a:p>
        </p:txBody>
      </p:sp>
    </p:spTree>
    <p:extLst>
      <p:ext uri="{BB962C8B-B14F-4D97-AF65-F5344CB8AC3E}">
        <p14:creationId xmlns:p14="http://schemas.microsoft.com/office/powerpoint/2010/main" val="61000386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p:cNvSpPr>
            <a:spLocks noGrp="1"/>
          </p:cNvSpPr>
          <p:nvPr>
            <p:ph type="title"/>
          </p:nvPr>
        </p:nvSpPr>
        <p:spPr/>
        <p:txBody>
          <a:bodyPr/>
          <a:lstStyle/>
          <a:p>
            <a:r>
              <a:rPr lang="en-US" altLang="en-US" smtClean="0"/>
              <a:t>RDBMS vs Document DB: Terminology</a:t>
            </a:r>
            <a:endParaRPr lang="en-US" altLang="en-US" dirty="0" smtClean="0"/>
          </a:p>
        </p:txBody>
      </p:sp>
      <p:graphicFrame>
        <p:nvGraphicFramePr>
          <p:cNvPr id="10" name="Content Placeholder 9"/>
          <p:cNvGraphicFramePr>
            <a:graphicFrameLocks noGrp="1"/>
          </p:cNvGraphicFramePr>
          <p:nvPr>
            <p:ph idx="1"/>
            <p:extLst>
              <p:ext uri="{D42A27DB-BD31-4B8C-83A1-F6EECF244321}">
                <p14:modId xmlns:p14="http://schemas.microsoft.com/office/powerpoint/2010/main" val="3069911873"/>
              </p:ext>
            </p:extLst>
          </p:nvPr>
        </p:nvGraphicFramePr>
        <p:xfrm>
          <a:off x="1015714" y="2132856"/>
          <a:ext cx="7112572" cy="3328416"/>
        </p:xfrm>
        <a:graphic>
          <a:graphicData uri="http://schemas.openxmlformats.org/drawingml/2006/table">
            <a:tbl>
              <a:tblPr firstRow="1" bandRow="1">
                <a:tableStyleId>{5C22544A-7EE6-4342-B048-85BDC9FD1C3A}</a:tableStyleId>
              </a:tblPr>
              <a:tblGrid>
                <a:gridCol w="3226054"/>
                <a:gridCol w="3886518"/>
              </a:tblGrid>
              <a:tr h="370840">
                <a:tc>
                  <a:txBody>
                    <a:bodyPr/>
                    <a:lstStyle/>
                    <a:p>
                      <a:r>
                        <a:rPr lang="en-US" sz="2400" dirty="0" smtClean="0">
                          <a:latin typeface="+mn-lt"/>
                        </a:rPr>
                        <a:t>Oracle</a:t>
                      </a:r>
                      <a:endParaRPr lang="en-US" sz="2400" dirty="0">
                        <a:latin typeface="+mn-lt"/>
                      </a:endParaRPr>
                    </a:p>
                  </a:txBody>
                  <a:tcPr marT="54864" marB="54864"/>
                </a:tc>
                <a:tc>
                  <a:txBody>
                    <a:bodyPr/>
                    <a:lstStyle/>
                    <a:p>
                      <a:r>
                        <a:rPr lang="en-US" sz="2400" dirty="0" smtClean="0">
                          <a:latin typeface="+mn-lt"/>
                        </a:rPr>
                        <a:t>Document-Oriented</a:t>
                      </a:r>
                      <a:endParaRPr lang="en-US" sz="2400" dirty="0">
                        <a:latin typeface="+mn-lt"/>
                      </a:endParaRPr>
                    </a:p>
                  </a:txBody>
                  <a:tcPr marT="54864" marB="54864"/>
                </a:tc>
              </a:tr>
              <a:tr h="370840">
                <a:tc>
                  <a:txBody>
                    <a:bodyPr/>
                    <a:lstStyle/>
                    <a:p>
                      <a:r>
                        <a:rPr lang="en-US" sz="2400" dirty="0" smtClean="0">
                          <a:latin typeface="+mn-lt"/>
                        </a:rPr>
                        <a:t>Database</a:t>
                      </a:r>
                      <a:r>
                        <a:rPr lang="en-US" sz="2400" baseline="0" dirty="0" smtClean="0">
                          <a:latin typeface="+mn-lt"/>
                        </a:rPr>
                        <a:t> instance</a:t>
                      </a:r>
                      <a:endParaRPr lang="en-US" sz="2400" dirty="0">
                        <a:latin typeface="+mn-lt"/>
                      </a:endParaRPr>
                    </a:p>
                  </a:txBody>
                  <a:tcPr marT="54864" marB="54864"/>
                </a:tc>
                <a:tc>
                  <a:txBody>
                    <a:bodyPr/>
                    <a:lstStyle/>
                    <a:p>
                      <a:r>
                        <a:rPr lang="en-US" sz="2400" dirty="0" err="1" smtClean="0">
                          <a:latin typeface="+mn-lt"/>
                        </a:rPr>
                        <a:t>DocumentDB</a:t>
                      </a:r>
                      <a:r>
                        <a:rPr lang="en-US" sz="2400" baseline="0" dirty="0" smtClean="0">
                          <a:latin typeface="+mn-lt"/>
                        </a:rPr>
                        <a:t> instance</a:t>
                      </a:r>
                    </a:p>
                  </a:txBody>
                  <a:tcPr marT="54864" marB="54864"/>
                </a:tc>
              </a:tr>
              <a:tr h="370840">
                <a:tc>
                  <a:txBody>
                    <a:bodyPr/>
                    <a:lstStyle/>
                    <a:p>
                      <a:r>
                        <a:rPr lang="en-US" sz="2400" dirty="0" smtClean="0">
                          <a:latin typeface="+mn-lt"/>
                        </a:rPr>
                        <a:t>schema</a:t>
                      </a:r>
                      <a:endParaRPr lang="en-US" sz="2400" dirty="0">
                        <a:latin typeface="+mn-lt"/>
                      </a:endParaRPr>
                    </a:p>
                  </a:txBody>
                  <a:tcPr marT="54864" marB="54864"/>
                </a:tc>
                <a:tc>
                  <a:txBody>
                    <a:bodyPr/>
                    <a:lstStyle/>
                    <a:p>
                      <a:r>
                        <a:rPr lang="en-US" sz="2400" baseline="0" dirty="0" smtClean="0">
                          <a:latin typeface="+mn-lt"/>
                        </a:rPr>
                        <a:t>database</a:t>
                      </a:r>
                    </a:p>
                  </a:txBody>
                  <a:tcPr marT="54864" marB="54864"/>
                </a:tc>
              </a:tr>
              <a:tr h="370840">
                <a:tc>
                  <a:txBody>
                    <a:bodyPr/>
                    <a:lstStyle/>
                    <a:p>
                      <a:r>
                        <a:rPr lang="en-US" sz="2400" dirty="0" smtClean="0">
                          <a:latin typeface="+mn-lt"/>
                        </a:rPr>
                        <a:t>table</a:t>
                      </a:r>
                      <a:endParaRPr lang="en-US" sz="2400" dirty="0">
                        <a:latin typeface="+mn-lt"/>
                      </a:endParaRPr>
                    </a:p>
                  </a:txBody>
                  <a:tcPr marT="54864" marB="54864"/>
                </a:tc>
                <a:tc>
                  <a:txBody>
                    <a:bodyPr/>
                    <a:lstStyle/>
                    <a:p>
                      <a:r>
                        <a:rPr lang="en-US" sz="2400" baseline="0" dirty="0" smtClean="0">
                          <a:latin typeface="+mn-lt"/>
                        </a:rPr>
                        <a:t>collection</a:t>
                      </a:r>
                    </a:p>
                  </a:txBody>
                  <a:tcPr marT="54864" marB="54864"/>
                </a:tc>
              </a:tr>
              <a:tr h="370840">
                <a:tc>
                  <a:txBody>
                    <a:bodyPr/>
                    <a:lstStyle/>
                    <a:p>
                      <a:r>
                        <a:rPr lang="en-US" sz="2400" dirty="0" smtClean="0">
                          <a:latin typeface="+mn-lt"/>
                        </a:rPr>
                        <a:t>row</a:t>
                      </a:r>
                      <a:endParaRPr lang="en-US" sz="2400" dirty="0">
                        <a:latin typeface="+mn-lt"/>
                      </a:endParaRPr>
                    </a:p>
                  </a:txBody>
                  <a:tcPr marT="54864" marB="54864"/>
                </a:tc>
                <a:tc>
                  <a:txBody>
                    <a:bodyPr/>
                    <a:lstStyle/>
                    <a:p>
                      <a:r>
                        <a:rPr lang="en-US" sz="2400" baseline="0" dirty="0" smtClean="0">
                          <a:latin typeface="+mn-lt"/>
                        </a:rPr>
                        <a:t>document</a:t>
                      </a:r>
                    </a:p>
                  </a:txBody>
                  <a:tcPr marT="54864" marB="54864"/>
                </a:tc>
              </a:tr>
              <a:tr h="370840">
                <a:tc>
                  <a:txBody>
                    <a:bodyPr/>
                    <a:lstStyle/>
                    <a:p>
                      <a:r>
                        <a:rPr lang="en-US" sz="2400" dirty="0" err="1" smtClean="0">
                          <a:latin typeface="+mn-lt"/>
                        </a:rPr>
                        <a:t>RowID</a:t>
                      </a:r>
                      <a:endParaRPr lang="en-US" sz="2400" dirty="0">
                        <a:latin typeface="+mn-lt"/>
                      </a:endParaRPr>
                    </a:p>
                  </a:txBody>
                  <a:tcPr marT="54864" marB="54864"/>
                </a:tc>
                <a:tc>
                  <a:txBody>
                    <a:bodyPr/>
                    <a:lstStyle/>
                    <a:p>
                      <a:r>
                        <a:rPr lang="en-US" sz="2400" baseline="0" dirty="0" smtClean="0">
                          <a:latin typeface="+mn-lt"/>
                        </a:rPr>
                        <a:t>_id</a:t>
                      </a:r>
                    </a:p>
                  </a:txBody>
                  <a:tcPr marT="54864" marB="54864"/>
                </a:tc>
              </a:tr>
              <a:tr h="370840">
                <a:tc>
                  <a:txBody>
                    <a:bodyPr/>
                    <a:lstStyle/>
                    <a:p>
                      <a:r>
                        <a:rPr lang="en-US" sz="2400" dirty="0" smtClean="0">
                          <a:latin typeface="+mn-lt"/>
                        </a:rPr>
                        <a:t>Join</a:t>
                      </a:r>
                      <a:endParaRPr lang="en-US" sz="2400" dirty="0">
                        <a:latin typeface="+mn-lt"/>
                      </a:endParaRPr>
                    </a:p>
                  </a:txBody>
                  <a:tcPr marT="54864" marB="54864"/>
                </a:tc>
                <a:tc>
                  <a:txBody>
                    <a:bodyPr/>
                    <a:lstStyle/>
                    <a:p>
                      <a:r>
                        <a:rPr lang="en-US" sz="2400" baseline="0" dirty="0" err="1" smtClean="0">
                          <a:latin typeface="+mn-lt"/>
                        </a:rPr>
                        <a:t>DBRef</a:t>
                      </a:r>
                      <a:endParaRPr lang="en-US" sz="2400" baseline="0" dirty="0" smtClean="0">
                        <a:latin typeface="+mn-lt"/>
                      </a:endParaRPr>
                    </a:p>
                  </a:txBody>
                  <a:tcPr marT="54864" marB="54864"/>
                </a:tc>
              </a:tr>
            </a:tbl>
          </a:graphicData>
        </a:graphic>
      </p:graphicFrame>
      <p:sp>
        <p:nvSpPr>
          <p:cNvPr id="15" name="Date Placeholder 14"/>
          <p:cNvSpPr>
            <a:spLocks noGrp="1"/>
          </p:cNvSpPr>
          <p:nvPr>
            <p:ph type="dt" sz="half" idx="2"/>
          </p:nvPr>
        </p:nvSpPr>
        <p:spPr/>
        <p:txBody>
          <a:bodyPr/>
          <a:lstStyle/>
          <a:p>
            <a:r>
              <a:rPr lang="en-US" noProof="0" smtClean="0"/>
              <a:t>Lecture 14</a:t>
            </a:r>
            <a:endParaRPr lang="en-US" noProof="0" dirty="0"/>
          </a:p>
        </p:txBody>
      </p:sp>
      <p:sp>
        <p:nvSpPr>
          <p:cNvPr id="16" name="Footer Placeholder 15"/>
          <p:cNvSpPr>
            <a:spLocks noGrp="1"/>
          </p:cNvSpPr>
          <p:nvPr>
            <p:ph type="ftr" sz="quarter" idx="3"/>
          </p:nvPr>
        </p:nvSpPr>
        <p:spPr/>
        <p:txBody>
          <a:bodyPr/>
          <a:lstStyle/>
          <a:p>
            <a:r>
              <a:rPr lang="en-US" smtClean="0"/>
              <a:t>CS 485 Web ApplicationDevelopment © 2016 by Y. Temtanapat</a:t>
            </a:r>
            <a:endParaRPr lang="en-US" dirty="0"/>
          </a:p>
        </p:txBody>
      </p:sp>
      <p:sp>
        <p:nvSpPr>
          <p:cNvPr id="17" name="Slide Number Placeholder 16"/>
          <p:cNvSpPr>
            <a:spLocks noGrp="1"/>
          </p:cNvSpPr>
          <p:nvPr>
            <p:ph type="sldNum" sz="quarter" idx="4"/>
          </p:nvPr>
        </p:nvSpPr>
        <p:spPr/>
        <p:txBody>
          <a:bodyPr/>
          <a:lstStyle/>
          <a:p>
            <a:fld id="{C238F03A-58E1-4ECA-9024-348A9A81A53D}" type="slidenum">
              <a:rPr lang="en-US" smtClean="0"/>
              <a:pPr/>
              <a:t>4</a:t>
            </a:fld>
            <a:endParaRPr lang="en-US"/>
          </a:p>
        </p:txBody>
      </p:sp>
    </p:spTree>
    <p:extLst>
      <p:ext uri="{BB962C8B-B14F-4D97-AF65-F5344CB8AC3E}">
        <p14:creationId xmlns:p14="http://schemas.microsoft.com/office/powerpoint/2010/main" val="9638923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7" name="Picture 17"/>
          <p:cNvPicPr>
            <a:picLocks noChangeAspect="1"/>
          </p:cNvPicPr>
          <p:nvPr/>
        </p:nvPicPr>
        <p:blipFill>
          <a:blip r:embed="rId3">
            <a:extLst>
              <a:ext uri="{28A0092B-C50C-407E-A947-70E740481C1C}">
                <a14:useLocalDpi xmlns:a14="http://schemas.microsoft.com/office/drawing/2010/main"/>
              </a:ext>
            </a:extLst>
          </a:blip>
          <a:srcRect/>
          <a:stretch>
            <a:fillRect/>
          </a:stretch>
        </p:blipFill>
        <p:spPr bwMode="auto">
          <a:xfrm>
            <a:off x="5313363" y="2154138"/>
            <a:ext cx="3455987" cy="3867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dirty="0" smtClean="0"/>
              <a:t>From Flat to Hierarchy</a:t>
            </a:r>
            <a:endParaRPr lang="en-US" dirty="0"/>
          </a:p>
        </p:txBody>
      </p:sp>
      <p:sp>
        <p:nvSpPr>
          <p:cNvPr id="6" name="Date Placeholder 5"/>
          <p:cNvSpPr>
            <a:spLocks noGrp="1"/>
          </p:cNvSpPr>
          <p:nvPr>
            <p:ph type="dt" sz="half" idx="2"/>
          </p:nvPr>
        </p:nvSpPr>
        <p:spPr/>
        <p:txBody>
          <a:bodyPr/>
          <a:lstStyle/>
          <a:p>
            <a:r>
              <a:rPr lang="en-US" smtClean="0"/>
              <a:t>Lecture 14</a:t>
            </a:r>
            <a:endParaRPr lang="en-US" dirty="0"/>
          </a:p>
        </p:txBody>
      </p:sp>
      <p:sp>
        <p:nvSpPr>
          <p:cNvPr id="7" name="Footer Placeholder 6"/>
          <p:cNvSpPr>
            <a:spLocks noGrp="1"/>
          </p:cNvSpPr>
          <p:nvPr>
            <p:ph type="ftr" sz="quarter" idx="3"/>
          </p:nvPr>
        </p:nvSpPr>
        <p:spPr/>
        <p:txBody>
          <a:bodyPr/>
          <a:lstStyle/>
          <a:p>
            <a:r>
              <a:rPr lang="en-US" smtClean="0"/>
              <a:t>CS 485 Web ApplicationDevelopment © 2016 by Y. Temtanapat</a:t>
            </a:r>
            <a:endParaRPr lang="en-US" dirty="0"/>
          </a:p>
        </p:txBody>
      </p:sp>
      <p:sp>
        <p:nvSpPr>
          <p:cNvPr id="8" name="Slide Number Placeholder 7"/>
          <p:cNvSpPr>
            <a:spLocks noGrp="1"/>
          </p:cNvSpPr>
          <p:nvPr>
            <p:ph type="sldNum" sz="quarter" idx="4"/>
          </p:nvPr>
        </p:nvSpPr>
        <p:spPr/>
        <p:txBody>
          <a:bodyPr/>
          <a:lstStyle/>
          <a:p>
            <a:fld id="{C238F03A-58E1-4ECA-9024-348A9A81A53D}" type="slidenum">
              <a:rPr lang="en-US" smtClean="0"/>
              <a:pPr/>
              <a:t>5</a:t>
            </a:fld>
            <a:endParaRPr lang="en-US" dirty="0"/>
          </a:p>
        </p:txBody>
      </p:sp>
      <p:sp>
        <p:nvSpPr>
          <p:cNvPr id="24581" name="Content Placeholder 3"/>
          <p:cNvSpPr txBox="1">
            <a:spLocks/>
          </p:cNvSpPr>
          <p:nvPr/>
        </p:nvSpPr>
        <p:spPr bwMode="auto">
          <a:xfrm>
            <a:off x="5332413" y="1658838"/>
            <a:ext cx="3416300"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a:solidFill>
                  <a:schemeClr val="tx1"/>
                </a:solidFill>
                <a:latin typeface="Segoe" charset="0"/>
                <a:ea typeface="ＭＳ Ｐゴシック" charset="0"/>
                <a:cs typeface="ＭＳ Ｐゴシック" charset="0"/>
              </a:defRPr>
            </a:lvl1pPr>
            <a:lvl2pPr marL="742950" indent="-285750" eaLnBrk="0" hangingPunct="0">
              <a:defRPr sz="2400">
                <a:solidFill>
                  <a:schemeClr val="tx1"/>
                </a:solidFill>
                <a:latin typeface="Segoe" charset="0"/>
                <a:ea typeface="ＭＳ Ｐゴシック" charset="0"/>
              </a:defRPr>
            </a:lvl2pPr>
            <a:lvl3pPr marL="1143000" indent="-228600" eaLnBrk="0" hangingPunct="0">
              <a:defRPr sz="2400">
                <a:solidFill>
                  <a:schemeClr val="tx1"/>
                </a:solidFill>
                <a:latin typeface="Segoe" charset="0"/>
                <a:ea typeface="ＭＳ Ｐゴシック" charset="0"/>
              </a:defRPr>
            </a:lvl3pPr>
            <a:lvl4pPr marL="1600200" indent="-228600" eaLnBrk="0" hangingPunct="0">
              <a:defRPr sz="2400">
                <a:solidFill>
                  <a:schemeClr val="tx1"/>
                </a:solidFill>
                <a:latin typeface="Segoe" charset="0"/>
                <a:ea typeface="ＭＳ Ｐゴシック" charset="0"/>
              </a:defRPr>
            </a:lvl4pPr>
            <a:lvl5pPr marL="2057400" indent="-228600" eaLnBrk="0" hangingPunct="0">
              <a:defRPr sz="2400">
                <a:solidFill>
                  <a:schemeClr val="tx1"/>
                </a:solidFill>
                <a:latin typeface="Segoe" charset="0"/>
                <a:ea typeface="ＭＳ Ｐゴシック" charset="0"/>
              </a:defRPr>
            </a:lvl5pPr>
            <a:lvl6pPr marL="2514600" indent="-228600" eaLnBrk="0" fontAlgn="base" hangingPunct="0">
              <a:spcBef>
                <a:spcPct val="0"/>
              </a:spcBef>
              <a:spcAft>
                <a:spcPct val="0"/>
              </a:spcAft>
              <a:defRPr sz="2400">
                <a:solidFill>
                  <a:schemeClr val="tx1"/>
                </a:solidFill>
                <a:latin typeface="Segoe" charset="0"/>
                <a:ea typeface="ＭＳ Ｐゴシック" charset="0"/>
              </a:defRPr>
            </a:lvl6pPr>
            <a:lvl7pPr marL="2971800" indent="-228600" eaLnBrk="0" fontAlgn="base" hangingPunct="0">
              <a:spcBef>
                <a:spcPct val="0"/>
              </a:spcBef>
              <a:spcAft>
                <a:spcPct val="0"/>
              </a:spcAft>
              <a:defRPr sz="2400">
                <a:solidFill>
                  <a:schemeClr val="tx1"/>
                </a:solidFill>
                <a:latin typeface="Segoe" charset="0"/>
                <a:ea typeface="ＭＳ Ｐゴシック" charset="0"/>
              </a:defRPr>
            </a:lvl7pPr>
            <a:lvl8pPr marL="3429000" indent="-228600" eaLnBrk="0" fontAlgn="base" hangingPunct="0">
              <a:spcBef>
                <a:spcPct val="0"/>
              </a:spcBef>
              <a:spcAft>
                <a:spcPct val="0"/>
              </a:spcAft>
              <a:defRPr sz="2400">
                <a:solidFill>
                  <a:schemeClr val="tx1"/>
                </a:solidFill>
                <a:latin typeface="Segoe" charset="0"/>
                <a:ea typeface="ＭＳ Ｐゴシック" charset="0"/>
              </a:defRPr>
            </a:lvl8pPr>
            <a:lvl9pPr marL="3886200" indent="-228600" eaLnBrk="0" fontAlgn="base" hangingPunct="0">
              <a:spcBef>
                <a:spcPct val="0"/>
              </a:spcBef>
              <a:spcAft>
                <a:spcPct val="0"/>
              </a:spcAft>
              <a:defRPr sz="2400">
                <a:solidFill>
                  <a:schemeClr val="tx1"/>
                </a:solidFill>
                <a:latin typeface="Segoe" charset="0"/>
                <a:ea typeface="ＭＳ Ｐゴシック" charset="0"/>
              </a:defRPr>
            </a:lvl9pPr>
          </a:lstStyle>
          <a:p>
            <a:pPr algn="ctr" eaLnBrk="1" hangingPunct="1">
              <a:spcBef>
                <a:spcPts val="1275"/>
              </a:spcBef>
              <a:buFont typeface="Arial" charset="0"/>
              <a:buNone/>
            </a:pPr>
            <a:r>
              <a:rPr lang="en-US" sz="1800" b="1" dirty="0" err="1">
                <a:solidFill>
                  <a:srgbClr val="595959"/>
                </a:solidFill>
                <a:latin typeface="Segoe Semibold" charset="0"/>
                <a:cs typeface="Segoe Semibold" charset="0"/>
              </a:rPr>
              <a:t>MongoDB</a:t>
            </a:r>
            <a:endParaRPr lang="en-US" sz="1800" b="1" dirty="0">
              <a:solidFill>
                <a:srgbClr val="595959"/>
              </a:solidFill>
              <a:latin typeface="Segoe Semibold" charset="0"/>
              <a:cs typeface="Segoe Semibold" charset="0"/>
            </a:endParaRPr>
          </a:p>
        </p:txBody>
      </p:sp>
      <p:sp>
        <p:nvSpPr>
          <p:cNvPr id="10" name="Content Placeholder 8"/>
          <p:cNvSpPr txBox="1">
            <a:spLocks/>
          </p:cNvSpPr>
          <p:nvPr/>
        </p:nvSpPr>
        <p:spPr>
          <a:xfrm>
            <a:off x="5508104" y="3140968"/>
            <a:ext cx="3021013" cy="2382292"/>
          </a:xfrm>
          <a:prstGeom prst="rect">
            <a:avLst/>
          </a:prstGeom>
        </p:spPr>
        <p:txBody>
          <a:bodyPr anchor="ctr"/>
          <a:lstStyle>
            <a:lvl1pPr marL="342900" indent="-342900" algn="l" defTabSz="457200" rtl="0" eaLnBrk="1" latinLnBrk="0" hangingPunct="1">
              <a:spcBef>
                <a:spcPts val="1272"/>
              </a:spcBef>
              <a:buFont typeface="Arial"/>
              <a:buChar char="•"/>
              <a:defRPr sz="2800" kern="1200" baseline="0">
                <a:solidFill>
                  <a:schemeClr val="tx1">
                    <a:lumMod val="65000"/>
                    <a:lumOff val="35000"/>
                  </a:schemeClr>
                </a:solidFill>
                <a:latin typeface="+mn-lt"/>
                <a:ea typeface="+mn-ea"/>
                <a:cs typeface="+mn-cs"/>
              </a:defRPr>
            </a:lvl1pPr>
            <a:lvl2pPr marL="742950" indent="-285750" algn="l" defTabSz="457200" rtl="0" eaLnBrk="1" latinLnBrk="0" hangingPunct="1">
              <a:lnSpc>
                <a:spcPts val="2780"/>
              </a:lnSpc>
              <a:spcBef>
                <a:spcPts val="600"/>
              </a:spcBef>
              <a:spcAft>
                <a:spcPts val="0"/>
              </a:spcAft>
              <a:buFont typeface="Arial"/>
              <a:buChar char="–"/>
              <a:defRPr sz="2400" kern="1200" baseline="0">
                <a:solidFill>
                  <a:schemeClr val="tx1">
                    <a:lumMod val="65000"/>
                    <a:lumOff val="35000"/>
                  </a:schemeClr>
                </a:solidFill>
                <a:latin typeface="+mn-lt"/>
                <a:ea typeface="+mn-ea"/>
                <a:cs typeface="+mn-cs"/>
              </a:defRPr>
            </a:lvl2pPr>
            <a:lvl3pPr marL="1143000" indent="-228600" algn="l" defTabSz="457200" rtl="0" eaLnBrk="1" latinLnBrk="0" hangingPunct="1">
              <a:spcBef>
                <a:spcPct val="20000"/>
              </a:spcBef>
              <a:buFont typeface="Arial"/>
              <a:buChar char="•"/>
              <a:defRPr sz="3200" kern="1200">
                <a:solidFill>
                  <a:schemeClr val="tx1">
                    <a:lumMod val="65000"/>
                    <a:lumOff val="35000"/>
                  </a:schemeClr>
                </a:solidFill>
                <a:latin typeface="+mn-lt"/>
                <a:ea typeface="+mn-ea"/>
                <a:cs typeface="+mn-cs"/>
              </a:defRPr>
            </a:lvl3pPr>
            <a:lvl4pPr marL="1600200" indent="-228600" algn="l" defTabSz="457200" rtl="0" eaLnBrk="1" latinLnBrk="0" hangingPunct="1">
              <a:spcBef>
                <a:spcPct val="20000"/>
              </a:spcBef>
              <a:buFont typeface="Arial"/>
              <a:buChar char="–"/>
              <a:defRPr sz="3200" kern="1200">
                <a:solidFill>
                  <a:schemeClr val="tx1">
                    <a:lumMod val="65000"/>
                    <a:lumOff val="35000"/>
                  </a:schemeClr>
                </a:solidFill>
                <a:latin typeface="+mn-lt"/>
                <a:ea typeface="+mn-ea"/>
                <a:cs typeface="+mn-cs"/>
              </a:defRPr>
            </a:lvl4pPr>
            <a:lvl5pPr marL="2057400" indent="-228600" algn="l" defTabSz="457200" rtl="0" eaLnBrk="1" latinLnBrk="0" hangingPunct="1">
              <a:spcBef>
                <a:spcPct val="20000"/>
              </a:spcBef>
              <a:buFont typeface="Arial"/>
              <a:buChar char="»"/>
              <a:defRPr sz="3200" kern="1200">
                <a:solidFill>
                  <a:schemeClr val="tx1">
                    <a:lumMod val="65000"/>
                    <a:lumOff val="3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spcBef>
                <a:spcPts val="0"/>
              </a:spcBef>
              <a:buNone/>
            </a:pPr>
            <a:r>
              <a:rPr lang="en-US" sz="1000" dirty="0">
                <a:solidFill>
                  <a:schemeClr val="tx2"/>
                </a:solidFill>
                <a:latin typeface="Consolas" panose="020B0609020204030204" pitchFamily="49" charset="0"/>
                <a:ea typeface="Lucida Grande"/>
                <a:cs typeface="Lucida Grande"/>
                <a:sym typeface="Lucida Grande"/>
              </a:rPr>
              <a:t>book = {</a:t>
            </a:r>
          </a:p>
          <a:p>
            <a:pPr marL="0" indent="0">
              <a:spcBef>
                <a:spcPts val="0"/>
              </a:spcBef>
              <a:buNone/>
            </a:pPr>
            <a:r>
              <a:rPr lang="en-US" sz="1000" dirty="0" smtClean="0">
                <a:solidFill>
                  <a:srgbClr val="6B90FC"/>
                </a:solidFill>
                <a:latin typeface="Consolas" panose="020B0609020204030204" pitchFamily="49" charset="0"/>
                <a:cs typeface="Courier" charset="0"/>
                <a:sym typeface="Lucida Grande"/>
              </a:rPr>
              <a:t>  </a:t>
            </a:r>
            <a:r>
              <a:rPr lang="en-US" sz="1000" dirty="0" err="1">
                <a:solidFill>
                  <a:srgbClr val="6B90FC"/>
                </a:solidFill>
                <a:latin typeface="Consolas" panose="020B0609020204030204" pitchFamily="49" charset="0"/>
                <a:cs typeface="Courier" charset="0"/>
                <a:sym typeface="Lucida Grande"/>
              </a:rPr>
              <a:t>title:</a:t>
            </a:r>
            <a:r>
              <a:rPr lang="en-US" sz="1000" dirty="0" err="1">
                <a:solidFill>
                  <a:srgbClr val="684839"/>
                </a:solidFill>
                <a:latin typeface="Consolas" panose="020B0609020204030204" pitchFamily="49" charset="0"/>
                <a:cs typeface="Courier" charset="0"/>
                <a:sym typeface="Lucida Grande"/>
              </a:rPr>
              <a:t>"MongoDB</a:t>
            </a:r>
            <a:r>
              <a:rPr lang="en-US" sz="1000" dirty="0">
                <a:solidFill>
                  <a:srgbClr val="684839"/>
                </a:solidFill>
                <a:latin typeface="Consolas" panose="020B0609020204030204" pitchFamily="49" charset="0"/>
                <a:cs typeface="Courier" charset="0"/>
                <a:sym typeface="Lucida Grande"/>
              </a:rPr>
              <a:t>: The Definitive Guide",</a:t>
            </a:r>
          </a:p>
          <a:p>
            <a:pPr marL="0" indent="0">
              <a:spcBef>
                <a:spcPts val="0"/>
              </a:spcBef>
              <a:buNone/>
            </a:pPr>
            <a:r>
              <a:rPr lang="en-US" sz="1000" dirty="0">
                <a:solidFill>
                  <a:srgbClr val="6B90FC"/>
                </a:solidFill>
                <a:latin typeface="Consolas" panose="020B0609020204030204" pitchFamily="49" charset="0"/>
                <a:cs typeface="Courier" charset="0"/>
                <a:sym typeface="Lucida Grande"/>
              </a:rPr>
              <a:t> </a:t>
            </a:r>
            <a:r>
              <a:rPr lang="en-US" sz="1000" dirty="0" smtClean="0">
                <a:solidFill>
                  <a:srgbClr val="6B90FC"/>
                </a:solidFill>
                <a:latin typeface="Consolas" panose="020B0609020204030204" pitchFamily="49" charset="0"/>
                <a:cs typeface="Courier" charset="0"/>
                <a:sym typeface="Lucida Grande"/>
              </a:rPr>
              <a:t> authors</a:t>
            </a:r>
            <a:r>
              <a:rPr lang="en-US" sz="1000" dirty="0">
                <a:solidFill>
                  <a:srgbClr val="6B90FC"/>
                </a:solidFill>
                <a:latin typeface="Consolas" panose="020B0609020204030204" pitchFamily="49" charset="0"/>
                <a:cs typeface="Courier" charset="0"/>
                <a:sym typeface="Lucida Grande"/>
              </a:rPr>
              <a:t>:</a:t>
            </a:r>
            <a:r>
              <a:rPr lang="en-US" sz="1000" dirty="0">
                <a:solidFill>
                  <a:srgbClr val="684839"/>
                </a:solidFill>
                <a:latin typeface="Consolas" panose="020B0609020204030204" pitchFamily="49" charset="0"/>
                <a:cs typeface="Courier" charset="0"/>
                <a:sym typeface="Lucida Grande"/>
              </a:rPr>
              <a:t>["Kristina </a:t>
            </a:r>
            <a:r>
              <a:rPr lang="en-US" sz="1000" dirty="0" err="1">
                <a:solidFill>
                  <a:srgbClr val="684839"/>
                </a:solidFill>
                <a:latin typeface="Consolas" panose="020B0609020204030204" pitchFamily="49" charset="0"/>
                <a:cs typeface="Courier" charset="0"/>
                <a:sym typeface="Lucida Grande"/>
              </a:rPr>
              <a:t>Chodorow</a:t>
            </a:r>
            <a:r>
              <a:rPr lang="en-US" sz="1000" dirty="0">
                <a:solidFill>
                  <a:srgbClr val="684839"/>
                </a:solidFill>
                <a:latin typeface="Consolas" panose="020B0609020204030204" pitchFamily="49" charset="0"/>
                <a:cs typeface="Courier" charset="0"/>
                <a:sym typeface="Lucida Grande"/>
              </a:rPr>
              <a:t>", </a:t>
            </a:r>
          </a:p>
          <a:p>
            <a:pPr marL="0" indent="0">
              <a:spcBef>
                <a:spcPts val="0"/>
              </a:spcBef>
              <a:buNone/>
            </a:pPr>
            <a:r>
              <a:rPr lang="en-US" sz="1000" dirty="0">
                <a:solidFill>
                  <a:srgbClr val="684839"/>
                </a:solidFill>
                <a:latin typeface="Consolas" panose="020B0609020204030204" pitchFamily="49" charset="0"/>
                <a:cs typeface="Courier" charset="0"/>
                <a:sym typeface="Lucida Grande"/>
              </a:rPr>
              <a:t>  </a:t>
            </a:r>
            <a:r>
              <a:rPr lang="en-US" sz="1000" dirty="0" smtClean="0">
                <a:solidFill>
                  <a:srgbClr val="684839"/>
                </a:solidFill>
                <a:latin typeface="Consolas" panose="020B0609020204030204" pitchFamily="49" charset="0"/>
                <a:cs typeface="Courier" charset="0"/>
                <a:sym typeface="Lucida Grande"/>
              </a:rPr>
              <a:t>         </a:t>
            </a:r>
            <a:r>
              <a:rPr lang="en-US" sz="1000" dirty="0">
                <a:solidFill>
                  <a:srgbClr val="684839"/>
                </a:solidFill>
                <a:latin typeface="Consolas" panose="020B0609020204030204" pitchFamily="49" charset="0"/>
                <a:cs typeface="Courier" charset="0"/>
                <a:sym typeface="Lucida Grande"/>
              </a:rPr>
              <a:t>"Mike </a:t>
            </a:r>
            <a:r>
              <a:rPr lang="en-US" sz="1000" dirty="0" err="1">
                <a:solidFill>
                  <a:srgbClr val="684839"/>
                </a:solidFill>
                <a:latin typeface="Consolas" panose="020B0609020204030204" pitchFamily="49" charset="0"/>
                <a:cs typeface="Courier" charset="0"/>
                <a:sym typeface="Lucida Grande"/>
              </a:rPr>
              <a:t>Dirolf</a:t>
            </a:r>
            <a:r>
              <a:rPr lang="en-US" sz="1000" dirty="0">
                <a:solidFill>
                  <a:srgbClr val="684839"/>
                </a:solidFill>
                <a:latin typeface="Consolas" panose="020B0609020204030204" pitchFamily="49" charset="0"/>
                <a:cs typeface="Courier" charset="0"/>
                <a:sym typeface="Lucida Grande"/>
              </a:rPr>
              <a:t>" ]</a:t>
            </a:r>
          </a:p>
          <a:p>
            <a:pPr marL="0" indent="0">
              <a:spcBef>
                <a:spcPts val="0"/>
              </a:spcBef>
              <a:buNone/>
            </a:pPr>
            <a:r>
              <a:rPr lang="en-US" sz="1000" dirty="0">
                <a:solidFill>
                  <a:srgbClr val="6B90FC"/>
                </a:solidFill>
                <a:latin typeface="Consolas" panose="020B0609020204030204" pitchFamily="49" charset="0"/>
                <a:cs typeface="Courier" charset="0"/>
                <a:sym typeface="Lucida Grande"/>
              </a:rPr>
              <a:t> </a:t>
            </a:r>
            <a:r>
              <a:rPr lang="en-US" sz="1000" dirty="0" smtClean="0">
                <a:solidFill>
                  <a:srgbClr val="6B90FC"/>
                </a:solidFill>
                <a:latin typeface="Consolas" panose="020B0609020204030204" pitchFamily="49" charset="0"/>
                <a:cs typeface="Courier" charset="0"/>
                <a:sym typeface="Lucida Grande"/>
              </a:rPr>
              <a:t> </a:t>
            </a:r>
            <a:r>
              <a:rPr lang="en-US" sz="1000" dirty="0" err="1" smtClean="0">
                <a:solidFill>
                  <a:srgbClr val="6B90FC"/>
                </a:solidFill>
                <a:latin typeface="Consolas" panose="020B0609020204030204" pitchFamily="49" charset="0"/>
                <a:cs typeface="Courier" charset="0"/>
                <a:sym typeface="Lucida Grande"/>
              </a:rPr>
              <a:t>published_date</a:t>
            </a:r>
            <a:r>
              <a:rPr lang="en-US" sz="1000" dirty="0">
                <a:solidFill>
                  <a:srgbClr val="6B90FC"/>
                </a:solidFill>
                <a:latin typeface="Consolas" panose="020B0609020204030204" pitchFamily="49" charset="0"/>
                <a:cs typeface="Courier" charset="0"/>
                <a:sym typeface="Lucida Grande"/>
              </a:rPr>
              <a:t>: </a:t>
            </a:r>
            <a:r>
              <a:rPr lang="en-US" sz="1000" dirty="0" err="1">
                <a:solidFill>
                  <a:srgbClr val="684839"/>
                </a:solidFill>
                <a:latin typeface="Consolas" panose="020B0609020204030204" pitchFamily="49" charset="0"/>
                <a:cs typeface="Courier" charset="0"/>
                <a:sym typeface="Lucida Grande"/>
              </a:rPr>
              <a:t>ISODate</a:t>
            </a:r>
            <a:r>
              <a:rPr lang="en-US" sz="1000" dirty="0">
                <a:solidFill>
                  <a:srgbClr val="684839"/>
                </a:solidFill>
                <a:latin typeface="Consolas" panose="020B0609020204030204" pitchFamily="49" charset="0"/>
                <a:cs typeface="Courier" charset="0"/>
                <a:sym typeface="Lucida Grande"/>
              </a:rPr>
              <a:t>("2010-09-24"),</a:t>
            </a:r>
          </a:p>
          <a:p>
            <a:pPr marL="0" indent="0">
              <a:spcBef>
                <a:spcPts val="0"/>
              </a:spcBef>
              <a:buNone/>
            </a:pPr>
            <a:r>
              <a:rPr lang="en-US" sz="1000" dirty="0">
                <a:solidFill>
                  <a:srgbClr val="6B90FC"/>
                </a:solidFill>
                <a:latin typeface="Consolas" panose="020B0609020204030204" pitchFamily="49" charset="0"/>
                <a:cs typeface="Courier" charset="0"/>
                <a:sym typeface="Lucida Grande"/>
              </a:rPr>
              <a:t> </a:t>
            </a:r>
            <a:r>
              <a:rPr lang="en-US" sz="1000" dirty="0" smtClean="0">
                <a:solidFill>
                  <a:srgbClr val="6B90FC"/>
                </a:solidFill>
                <a:latin typeface="Consolas" panose="020B0609020204030204" pitchFamily="49" charset="0"/>
                <a:cs typeface="Courier" charset="0"/>
                <a:sym typeface="Lucida Grande"/>
              </a:rPr>
              <a:t> pages:</a:t>
            </a:r>
            <a:r>
              <a:rPr lang="en-US" sz="1000" dirty="0" smtClean="0">
                <a:solidFill>
                  <a:srgbClr val="684839"/>
                </a:solidFill>
                <a:latin typeface="Consolas" panose="020B0609020204030204" pitchFamily="49" charset="0"/>
                <a:cs typeface="Courier" charset="0"/>
                <a:sym typeface="Lucida Grande"/>
              </a:rPr>
              <a:t>216</a:t>
            </a:r>
            <a:r>
              <a:rPr lang="en-US" sz="1000" dirty="0">
                <a:solidFill>
                  <a:srgbClr val="684839"/>
                </a:solidFill>
                <a:latin typeface="Consolas" panose="020B0609020204030204" pitchFamily="49" charset="0"/>
                <a:cs typeface="Courier" charset="0"/>
                <a:sym typeface="Lucida Grande"/>
              </a:rPr>
              <a:t>,</a:t>
            </a:r>
          </a:p>
          <a:p>
            <a:pPr marL="0" indent="0">
              <a:spcBef>
                <a:spcPts val="0"/>
              </a:spcBef>
              <a:buNone/>
            </a:pPr>
            <a:r>
              <a:rPr lang="en-US" sz="1000" dirty="0">
                <a:solidFill>
                  <a:srgbClr val="6B90FC"/>
                </a:solidFill>
                <a:latin typeface="Consolas" panose="020B0609020204030204" pitchFamily="49" charset="0"/>
                <a:cs typeface="Courier" charset="0"/>
                <a:sym typeface="Lucida Grande"/>
              </a:rPr>
              <a:t> </a:t>
            </a:r>
            <a:r>
              <a:rPr lang="en-US" sz="1000" dirty="0" smtClean="0">
                <a:solidFill>
                  <a:srgbClr val="6B90FC"/>
                </a:solidFill>
                <a:latin typeface="Consolas" panose="020B0609020204030204" pitchFamily="49" charset="0"/>
                <a:cs typeface="Courier" charset="0"/>
                <a:sym typeface="Lucida Grande"/>
              </a:rPr>
              <a:t> </a:t>
            </a:r>
            <a:r>
              <a:rPr lang="en-US" sz="1000" dirty="0" err="1" smtClean="0">
                <a:solidFill>
                  <a:srgbClr val="6B90FC"/>
                </a:solidFill>
                <a:latin typeface="Consolas" panose="020B0609020204030204" pitchFamily="49" charset="0"/>
                <a:cs typeface="Courier" charset="0"/>
                <a:sym typeface="Lucida Grande"/>
              </a:rPr>
              <a:t>language</a:t>
            </a:r>
            <a:r>
              <a:rPr lang="en-US" sz="1000" dirty="0" err="1">
                <a:solidFill>
                  <a:srgbClr val="6B90FC"/>
                </a:solidFill>
                <a:latin typeface="Consolas" panose="020B0609020204030204" pitchFamily="49" charset="0"/>
                <a:cs typeface="Courier" charset="0"/>
                <a:sym typeface="Lucida Grande"/>
              </a:rPr>
              <a:t>:</a:t>
            </a:r>
            <a:r>
              <a:rPr lang="en-US" sz="1000" dirty="0" err="1">
                <a:solidFill>
                  <a:srgbClr val="684839"/>
                </a:solidFill>
                <a:latin typeface="Consolas" panose="020B0609020204030204" pitchFamily="49" charset="0"/>
                <a:cs typeface="Courier" charset="0"/>
                <a:sym typeface="Lucida Grande"/>
              </a:rPr>
              <a:t>"English</a:t>
            </a:r>
            <a:r>
              <a:rPr lang="en-US" sz="1000" dirty="0">
                <a:solidFill>
                  <a:srgbClr val="684839"/>
                </a:solidFill>
                <a:latin typeface="Consolas" panose="020B0609020204030204" pitchFamily="49" charset="0"/>
                <a:cs typeface="Courier" charset="0"/>
                <a:sym typeface="Lucida Grande"/>
              </a:rPr>
              <a:t>",</a:t>
            </a:r>
          </a:p>
          <a:p>
            <a:pPr marL="0" indent="0">
              <a:spcBef>
                <a:spcPts val="0"/>
              </a:spcBef>
              <a:buNone/>
            </a:pPr>
            <a:r>
              <a:rPr lang="en-US" sz="1000" dirty="0">
                <a:solidFill>
                  <a:srgbClr val="6B90FC"/>
                </a:solidFill>
                <a:latin typeface="Consolas" panose="020B0609020204030204" pitchFamily="49" charset="0"/>
                <a:cs typeface="Courier" charset="0"/>
                <a:sym typeface="Lucida Grande"/>
              </a:rPr>
              <a:t> </a:t>
            </a:r>
            <a:r>
              <a:rPr lang="en-US" sz="1000" dirty="0" smtClean="0">
                <a:solidFill>
                  <a:srgbClr val="6B90FC"/>
                </a:solidFill>
                <a:latin typeface="Consolas" panose="020B0609020204030204" pitchFamily="49" charset="0"/>
                <a:cs typeface="Courier" charset="0"/>
                <a:sym typeface="Lucida Grande"/>
              </a:rPr>
              <a:t> publisher</a:t>
            </a:r>
            <a:r>
              <a:rPr lang="en-US" sz="1000" dirty="0">
                <a:solidFill>
                  <a:srgbClr val="6B90FC"/>
                </a:solidFill>
                <a:latin typeface="Consolas" panose="020B0609020204030204" pitchFamily="49" charset="0"/>
                <a:cs typeface="Courier" charset="0"/>
                <a:sym typeface="Lucida Grande"/>
              </a:rPr>
              <a:t>: </a:t>
            </a:r>
            <a:r>
              <a:rPr lang="en-US" sz="1000" dirty="0">
                <a:solidFill>
                  <a:srgbClr val="684839"/>
                </a:solidFill>
                <a:latin typeface="Consolas" panose="020B0609020204030204" pitchFamily="49" charset="0"/>
                <a:cs typeface="Courier" charset="0"/>
                <a:sym typeface="Lucida Grande"/>
              </a:rPr>
              <a:t>{</a:t>
            </a:r>
          </a:p>
          <a:p>
            <a:pPr marL="0" indent="0">
              <a:spcBef>
                <a:spcPts val="0"/>
              </a:spcBef>
              <a:buNone/>
            </a:pPr>
            <a:r>
              <a:rPr lang="en-US" sz="1000" dirty="0">
                <a:solidFill>
                  <a:srgbClr val="6B90FC"/>
                </a:solidFill>
                <a:latin typeface="Consolas" panose="020B0609020204030204" pitchFamily="49" charset="0"/>
                <a:cs typeface="Courier" charset="0"/>
                <a:sym typeface="Lucida Grande"/>
              </a:rPr>
              <a:t>  </a:t>
            </a:r>
            <a:r>
              <a:rPr lang="en-US" sz="1000" dirty="0" smtClean="0">
                <a:solidFill>
                  <a:srgbClr val="6B90FC"/>
                </a:solidFill>
                <a:latin typeface="Consolas" panose="020B0609020204030204" pitchFamily="49" charset="0"/>
                <a:cs typeface="Courier" charset="0"/>
                <a:sym typeface="Lucida Grande"/>
              </a:rPr>
              <a:t>  </a:t>
            </a:r>
            <a:r>
              <a:rPr lang="en-US" sz="1000" dirty="0" err="1" smtClean="0">
                <a:solidFill>
                  <a:srgbClr val="6B90FC"/>
                </a:solidFill>
                <a:latin typeface="Consolas" panose="020B0609020204030204" pitchFamily="49" charset="0"/>
                <a:cs typeface="Courier" charset="0"/>
                <a:sym typeface="Lucida Grande"/>
              </a:rPr>
              <a:t>name</a:t>
            </a:r>
            <a:r>
              <a:rPr lang="en-US" sz="1000" dirty="0" err="1">
                <a:solidFill>
                  <a:srgbClr val="6B90FC"/>
                </a:solidFill>
                <a:latin typeface="Consolas" panose="020B0609020204030204" pitchFamily="49" charset="0"/>
                <a:cs typeface="Courier" charset="0"/>
                <a:sym typeface="Lucida Grande"/>
              </a:rPr>
              <a:t>:</a:t>
            </a:r>
            <a:r>
              <a:rPr lang="en-US" sz="1000" dirty="0" err="1">
                <a:solidFill>
                  <a:srgbClr val="684839"/>
                </a:solidFill>
                <a:latin typeface="Consolas" panose="020B0609020204030204" pitchFamily="49" charset="0"/>
                <a:cs typeface="Courier" charset="0"/>
                <a:sym typeface="Lucida Grande"/>
              </a:rPr>
              <a:t>"O’Reilly</a:t>
            </a:r>
            <a:r>
              <a:rPr lang="en-US" sz="1000" dirty="0">
                <a:solidFill>
                  <a:srgbClr val="684839"/>
                </a:solidFill>
                <a:latin typeface="Consolas" panose="020B0609020204030204" pitchFamily="49" charset="0"/>
                <a:cs typeface="Courier" charset="0"/>
                <a:sym typeface="Lucida Grande"/>
              </a:rPr>
              <a:t> Media",</a:t>
            </a:r>
          </a:p>
          <a:p>
            <a:pPr marL="0" indent="0">
              <a:spcBef>
                <a:spcPts val="0"/>
              </a:spcBef>
              <a:buNone/>
            </a:pPr>
            <a:r>
              <a:rPr lang="en-US" sz="1000" dirty="0">
                <a:solidFill>
                  <a:srgbClr val="6B90FC"/>
                </a:solidFill>
                <a:latin typeface="Consolas" panose="020B0609020204030204" pitchFamily="49" charset="0"/>
                <a:cs typeface="Courier" charset="0"/>
                <a:sym typeface="Lucida Grande"/>
              </a:rPr>
              <a:t>  </a:t>
            </a:r>
            <a:r>
              <a:rPr lang="en-US" sz="1000" dirty="0" smtClean="0">
                <a:solidFill>
                  <a:srgbClr val="6B90FC"/>
                </a:solidFill>
                <a:latin typeface="Consolas" panose="020B0609020204030204" pitchFamily="49" charset="0"/>
                <a:cs typeface="Courier" charset="0"/>
                <a:sym typeface="Lucida Grande"/>
              </a:rPr>
              <a:t>  founded</a:t>
            </a:r>
            <a:r>
              <a:rPr lang="en-US" sz="1000" dirty="0">
                <a:solidFill>
                  <a:srgbClr val="6B90FC"/>
                </a:solidFill>
                <a:latin typeface="Consolas" panose="020B0609020204030204" pitchFamily="49" charset="0"/>
                <a:cs typeface="Courier" charset="0"/>
                <a:sym typeface="Lucida Grande"/>
              </a:rPr>
              <a:t>:</a:t>
            </a:r>
            <a:r>
              <a:rPr lang="en-US" sz="1000" dirty="0">
                <a:solidFill>
                  <a:srgbClr val="684839"/>
                </a:solidFill>
                <a:latin typeface="Consolas" panose="020B0609020204030204" pitchFamily="49" charset="0"/>
                <a:cs typeface="Courier" charset="0"/>
                <a:sym typeface="Lucida Grande"/>
              </a:rPr>
              <a:t>"1980",</a:t>
            </a:r>
          </a:p>
          <a:p>
            <a:pPr marL="0" indent="0">
              <a:spcBef>
                <a:spcPts val="0"/>
              </a:spcBef>
              <a:buNone/>
            </a:pPr>
            <a:r>
              <a:rPr lang="en-US" sz="1000" dirty="0">
                <a:solidFill>
                  <a:srgbClr val="6B90FC"/>
                </a:solidFill>
                <a:latin typeface="Consolas" panose="020B0609020204030204" pitchFamily="49" charset="0"/>
                <a:cs typeface="Courier" charset="0"/>
                <a:sym typeface="Lucida Grande"/>
              </a:rPr>
              <a:t>  </a:t>
            </a:r>
            <a:r>
              <a:rPr lang="en-US" sz="1000" dirty="0" smtClean="0">
                <a:solidFill>
                  <a:srgbClr val="6B90FC"/>
                </a:solidFill>
                <a:latin typeface="Consolas" panose="020B0609020204030204" pitchFamily="49" charset="0"/>
                <a:cs typeface="Courier" charset="0"/>
                <a:sym typeface="Lucida Grande"/>
              </a:rPr>
              <a:t>  </a:t>
            </a:r>
            <a:r>
              <a:rPr lang="en-US" sz="1000" dirty="0" err="1" smtClean="0">
                <a:solidFill>
                  <a:srgbClr val="6B90FC"/>
                </a:solidFill>
                <a:latin typeface="Consolas" panose="020B0609020204030204" pitchFamily="49" charset="0"/>
                <a:cs typeface="Courier" charset="0"/>
                <a:sym typeface="Lucida Grande"/>
              </a:rPr>
              <a:t>location</a:t>
            </a:r>
            <a:r>
              <a:rPr lang="en-US" sz="1000" dirty="0" err="1">
                <a:solidFill>
                  <a:srgbClr val="6B90FC"/>
                </a:solidFill>
                <a:latin typeface="Consolas" panose="020B0609020204030204" pitchFamily="49" charset="0"/>
                <a:cs typeface="Courier" charset="0"/>
                <a:sym typeface="Lucida Grande"/>
              </a:rPr>
              <a:t>:</a:t>
            </a:r>
            <a:r>
              <a:rPr lang="en-US" sz="1000" dirty="0" err="1">
                <a:solidFill>
                  <a:srgbClr val="684839"/>
                </a:solidFill>
                <a:latin typeface="Consolas" panose="020B0609020204030204" pitchFamily="49" charset="0"/>
                <a:cs typeface="Courier" charset="0"/>
                <a:sym typeface="Lucida Grande"/>
              </a:rPr>
              <a:t>"CA</a:t>
            </a:r>
            <a:r>
              <a:rPr lang="en-US" sz="1000" dirty="0">
                <a:solidFill>
                  <a:srgbClr val="684839"/>
                </a:solidFill>
                <a:latin typeface="Consolas" panose="020B0609020204030204" pitchFamily="49" charset="0"/>
                <a:cs typeface="Courier" charset="0"/>
                <a:sym typeface="Lucida Grande"/>
              </a:rPr>
              <a:t>"</a:t>
            </a:r>
          </a:p>
          <a:p>
            <a:pPr marL="0" indent="0">
              <a:spcBef>
                <a:spcPts val="0"/>
              </a:spcBef>
              <a:buNone/>
            </a:pPr>
            <a:r>
              <a:rPr lang="en-US" sz="1000" dirty="0" smtClean="0">
                <a:solidFill>
                  <a:srgbClr val="684839"/>
                </a:solidFill>
                <a:latin typeface="Consolas" panose="020B0609020204030204" pitchFamily="49" charset="0"/>
                <a:cs typeface="Courier" charset="0"/>
                <a:sym typeface="Lucida Grande"/>
              </a:rPr>
              <a:t>  </a:t>
            </a:r>
            <a:r>
              <a:rPr lang="en-US" sz="1000" dirty="0">
                <a:solidFill>
                  <a:srgbClr val="684839"/>
                </a:solidFill>
                <a:latin typeface="Consolas" panose="020B0609020204030204" pitchFamily="49" charset="0"/>
                <a:cs typeface="Courier" charset="0"/>
                <a:sym typeface="Lucida Grande"/>
              </a:rPr>
              <a:t>}</a:t>
            </a:r>
          </a:p>
          <a:p>
            <a:pPr marL="0" indent="0">
              <a:spcBef>
                <a:spcPts val="0"/>
              </a:spcBef>
              <a:buNone/>
            </a:pPr>
            <a:r>
              <a:rPr lang="en-US" sz="1000" dirty="0">
                <a:solidFill>
                  <a:schemeClr val="tx2"/>
                </a:solidFill>
                <a:latin typeface="Consolas" panose="020B0609020204030204" pitchFamily="49" charset="0"/>
                <a:ea typeface="Lucida Grande"/>
                <a:cs typeface="Lucida Grande"/>
                <a:sym typeface="Lucida Grande"/>
              </a:rPr>
              <a:t>}</a:t>
            </a:r>
            <a:endParaRPr lang="en-US" sz="1000" dirty="0">
              <a:solidFill>
                <a:schemeClr val="tx2"/>
              </a:solidFill>
              <a:latin typeface="Consolas" panose="020B0609020204030204" pitchFamily="49" charset="0"/>
              <a:ea typeface="ヒラギノ角ゴ ProN W6"/>
              <a:cs typeface="ヒラギノ角ゴ ProN W6"/>
              <a:sym typeface="Lucida Grande"/>
            </a:endParaRPr>
          </a:p>
        </p:txBody>
      </p:sp>
      <p:sp>
        <p:nvSpPr>
          <p:cNvPr id="9" name="Isosceles Triangle 8"/>
          <p:cNvSpPr/>
          <p:nvPr/>
        </p:nvSpPr>
        <p:spPr>
          <a:xfrm rot="5400000">
            <a:off x="3653631" y="3899595"/>
            <a:ext cx="2028825" cy="369888"/>
          </a:xfrm>
          <a:prstGeom prst="triangle">
            <a:avLst/>
          </a:prstGeom>
          <a:solidFill>
            <a:srgbClr val="5CA93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400" dirty="0">
              <a:solidFill>
                <a:schemeClr val="bg1">
                  <a:lumMod val="25000"/>
                </a:schemeClr>
              </a:solidFill>
              <a:latin typeface="Calibri" pitchFamily="34" charset="0"/>
            </a:endParaRPr>
          </a:p>
        </p:txBody>
      </p:sp>
      <p:sp>
        <p:nvSpPr>
          <p:cNvPr id="11" name="Content Placeholder 3"/>
          <p:cNvSpPr txBox="1">
            <a:spLocks/>
          </p:cNvSpPr>
          <p:nvPr/>
        </p:nvSpPr>
        <p:spPr bwMode="auto">
          <a:xfrm>
            <a:off x="539552" y="1658838"/>
            <a:ext cx="3416300"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a:solidFill>
                  <a:schemeClr val="tx1"/>
                </a:solidFill>
                <a:latin typeface="Segoe" charset="0"/>
                <a:ea typeface="ＭＳ Ｐゴシック" charset="0"/>
                <a:cs typeface="ＭＳ Ｐゴシック" charset="0"/>
              </a:defRPr>
            </a:lvl1pPr>
            <a:lvl2pPr marL="742950" indent="-285750" eaLnBrk="0" hangingPunct="0">
              <a:defRPr sz="2400">
                <a:solidFill>
                  <a:schemeClr val="tx1"/>
                </a:solidFill>
                <a:latin typeface="Segoe" charset="0"/>
                <a:ea typeface="ＭＳ Ｐゴシック" charset="0"/>
              </a:defRPr>
            </a:lvl2pPr>
            <a:lvl3pPr marL="1143000" indent="-228600" eaLnBrk="0" hangingPunct="0">
              <a:defRPr sz="2400">
                <a:solidFill>
                  <a:schemeClr val="tx1"/>
                </a:solidFill>
                <a:latin typeface="Segoe" charset="0"/>
                <a:ea typeface="ＭＳ Ｐゴシック" charset="0"/>
              </a:defRPr>
            </a:lvl3pPr>
            <a:lvl4pPr marL="1600200" indent="-228600" eaLnBrk="0" hangingPunct="0">
              <a:defRPr sz="2400">
                <a:solidFill>
                  <a:schemeClr val="tx1"/>
                </a:solidFill>
                <a:latin typeface="Segoe" charset="0"/>
                <a:ea typeface="ＭＳ Ｐゴシック" charset="0"/>
              </a:defRPr>
            </a:lvl4pPr>
            <a:lvl5pPr marL="2057400" indent="-228600" eaLnBrk="0" hangingPunct="0">
              <a:defRPr sz="2400">
                <a:solidFill>
                  <a:schemeClr val="tx1"/>
                </a:solidFill>
                <a:latin typeface="Segoe" charset="0"/>
                <a:ea typeface="ＭＳ Ｐゴシック" charset="0"/>
              </a:defRPr>
            </a:lvl5pPr>
            <a:lvl6pPr marL="2514600" indent="-228600" eaLnBrk="0" fontAlgn="base" hangingPunct="0">
              <a:spcBef>
                <a:spcPct val="0"/>
              </a:spcBef>
              <a:spcAft>
                <a:spcPct val="0"/>
              </a:spcAft>
              <a:defRPr sz="2400">
                <a:solidFill>
                  <a:schemeClr val="tx1"/>
                </a:solidFill>
                <a:latin typeface="Segoe" charset="0"/>
                <a:ea typeface="ＭＳ Ｐゴシック" charset="0"/>
              </a:defRPr>
            </a:lvl6pPr>
            <a:lvl7pPr marL="2971800" indent="-228600" eaLnBrk="0" fontAlgn="base" hangingPunct="0">
              <a:spcBef>
                <a:spcPct val="0"/>
              </a:spcBef>
              <a:spcAft>
                <a:spcPct val="0"/>
              </a:spcAft>
              <a:defRPr sz="2400">
                <a:solidFill>
                  <a:schemeClr val="tx1"/>
                </a:solidFill>
                <a:latin typeface="Segoe" charset="0"/>
                <a:ea typeface="ＭＳ Ｐゴシック" charset="0"/>
              </a:defRPr>
            </a:lvl7pPr>
            <a:lvl8pPr marL="3429000" indent="-228600" eaLnBrk="0" fontAlgn="base" hangingPunct="0">
              <a:spcBef>
                <a:spcPct val="0"/>
              </a:spcBef>
              <a:spcAft>
                <a:spcPct val="0"/>
              </a:spcAft>
              <a:defRPr sz="2400">
                <a:solidFill>
                  <a:schemeClr val="tx1"/>
                </a:solidFill>
                <a:latin typeface="Segoe" charset="0"/>
                <a:ea typeface="ＭＳ Ｐゴシック" charset="0"/>
              </a:defRPr>
            </a:lvl8pPr>
            <a:lvl9pPr marL="3886200" indent="-228600" eaLnBrk="0" fontAlgn="base" hangingPunct="0">
              <a:spcBef>
                <a:spcPct val="0"/>
              </a:spcBef>
              <a:spcAft>
                <a:spcPct val="0"/>
              </a:spcAft>
              <a:defRPr sz="2400">
                <a:solidFill>
                  <a:schemeClr val="tx1"/>
                </a:solidFill>
                <a:latin typeface="Segoe" charset="0"/>
                <a:ea typeface="ＭＳ Ｐゴシック" charset="0"/>
              </a:defRPr>
            </a:lvl9pPr>
          </a:lstStyle>
          <a:p>
            <a:pPr algn="ctr" eaLnBrk="1" hangingPunct="1">
              <a:spcBef>
                <a:spcPts val="1275"/>
              </a:spcBef>
              <a:buFont typeface="Arial" charset="0"/>
              <a:buNone/>
            </a:pPr>
            <a:r>
              <a:rPr lang="en-US" sz="1800" b="1" dirty="0" smtClean="0">
                <a:solidFill>
                  <a:srgbClr val="595959"/>
                </a:solidFill>
                <a:latin typeface="Segoe Semibold" charset="0"/>
                <a:cs typeface="Segoe Semibold" charset="0"/>
              </a:rPr>
              <a:t>RDBMS</a:t>
            </a:r>
            <a:endParaRPr lang="en-US" sz="1800" b="1" dirty="0">
              <a:solidFill>
                <a:srgbClr val="595959"/>
              </a:solidFill>
              <a:latin typeface="Segoe Semibold" charset="0"/>
              <a:cs typeface="Segoe Semibold" charset="0"/>
            </a:endParaRPr>
          </a:p>
        </p:txBody>
      </p:sp>
      <p:pic>
        <p:nvPicPr>
          <p:cNvPr id="6656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8408" y="2853118"/>
            <a:ext cx="3879259" cy="24691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1126780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Document Data Model</a:t>
            </a:r>
            <a:endParaRPr lang="en-US" dirty="0"/>
          </a:p>
        </p:txBody>
      </p:sp>
      <p:sp>
        <p:nvSpPr>
          <p:cNvPr id="7" name="Date Placeholder 6"/>
          <p:cNvSpPr>
            <a:spLocks noGrp="1"/>
          </p:cNvSpPr>
          <p:nvPr>
            <p:ph type="dt" sz="half" idx="2"/>
          </p:nvPr>
        </p:nvSpPr>
        <p:spPr/>
        <p:txBody>
          <a:bodyPr/>
          <a:lstStyle/>
          <a:p>
            <a:r>
              <a:rPr lang="en-US" smtClean="0"/>
              <a:t>Lecture 14</a:t>
            </a:r>
            <a:endParaRPr lang="en-US" dirty="0"/>
          </a:p>
        </p:txBody>
      </p:sp>
      <p:sp>
        <p:nvSpPr>
          <p:cNvPr id="10" name="Footer Placeholder 9"/>
          <p:cNvSpPr>
            <a:spLocks noGrp="1"/>
          </p:cNvSpPr>
          <p:nvPr>
            <p:ph type="ftr" sz="quarter" idx="3"/>
          </p:nvPr>
        </p:nvSpPr>
        <p:spPr/>
        <p:txBody>
          <a:bodyPr/>
          <a:lstStyle/>
          <a:p>
            <a:r>
              <a:rPr lang="en-US" smtClean="0"/>
              <a:t>CS 485 Web ApplicationDevelopment © 2016 by Y. Temtanapat</a:t>
            </a:r>
            <a:endParaRPr lang="en-US" dirty="0"/>
          </a:p>
        </p:txBody>
      </p:sp>
      <p:sp>
        <p:nvSpPr>
          <p:cNvPr id="11" name="Slide Number Placeholder 10"/>
          <p:cNvSpPr>
            <a:spLocks noGrp="1"/>
          </p:cNvSpPr>
          <p:nvPr>
            <p:ph type="sldNum" sz="quarter" idx="4"/>
          </p:nvPr>
        </p:nvSpPr>
        <p:spPr/>
        <p:txBody>
          <a:bodyPr/>
          <a:lstStyle/>
          <a:p>
            <a:fld id="{C238F03A-58E1-4ECA-9024-348A9A81A53D}" type="slidenum">
              <a:rPr lang="en-US" smtClean="0"/>
              <a:pPr/>
              <a:t>6</a:t>
            </a:fld>
            <a:endParaRPr lang="en-US" dirty="0"/>
          </a:p>
        </p:txBody>
      </p:sp>
      <p:sp>
        <p:nvSpPr>
          <p:cNvPr id="21506" name="Content Placeholder 3"/>
          <p:cNvSpPr txBox="1">
            <a:spLocks/>
          </p:cNvSpPr>
          <p:nvPr/>
        </p:nvSpPr>
        <p:spPr bwMode="auto">
          <a:xfrm>
            <a:off x="331924" y="1098482"/>
            <a:ext cx="34163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Segoe" charset="0"/>
                <a:ea typeface="ＭＳ Ｐゴシック" charset="0"/>
                <a:cs typeface="ＭＳ Ｐゴシック" charset="0"/>
              </a:defRPr>
            </a:lvl1pPr>
            <a:lvl2pPr marL="742950" indent="-285750" eaLnBrk="0" hangingPunct="0">
              <a:defRPr sz="2400">
                <a:solidFill>
                  <a:schemeClr val="tx1"/>
                </a:solidFill>
                <a:latin typeface="Segoe" charset="0"/>
                <a:ea typeface="ＭＳ Ｐゴシック" charset="0"/>
              </a:defRPr>
            </a:lvl2pPr>
            <a:lvl3pPr marL="1143000" indent="-228600" eaLnBrk="0" hangingPunct="0">
              <a:defRPr sz="2400">
                <a:solidFill>
                  <a:schemeClr val="tx1"/>
                </a:solidFill>
                <a:latin typeface="Segoe" charset="0"/>
                <a:ea typeface="ＭＳ Ｐゴシック" charset="0"/>
              </a:defRPr>
            </a:lvl3pPr>
            <a:lvl4pPr marL="1600200" indent="-228600" eaLnBrk="0" hangingPunct="0">
              <a:defRPr sz="2400">
                <a:solidFill>
                  <a:schemeClr val="tx1"/>
                </a:solidFill>
                <a:latin typeface="Segoe" charset="0"/>
                <a:ea typeface="ＭＳ Ｐゴシック" charset="0"/>
              </a:defRPr>
            </a:lvl4pPr>
            <a:lvl5pPr marL="2057400" indent="-228600" eaLnBrk="0" hangingPunct="0">
              <a:defRPr sz="2400">
                <a:solidFill>
                  <a:schemeClr val="tx1"/>
                </a:solidFill>
                <a:latin typeface="Segoe" charset="0"/>
                <a:ea typeface="ＭＳ Ｐゴシック" charset="0"/>
              </a:defRPr>
            </a:lvl5pPr>
            <a:lvl6pPr marL="2514600" indent="-228600" eaLnBrk="0" fontAlgn="base" hangingPunct="0">
              <a:spcBef>
                <a:spcPct val="0"/>
              </a:spcBef>
              <a:spcAft>
                <a:spcPct val="0"/>
              </a:spcAft>
              <a:defRPr sz="2400">
                <a:solidFill>
                  <a:schemeClr val="tx1"/>
                </a:solidFill>
                <a:latin typeface="Segoe" charset="0"/>
                <a:ea typeface="ＭＳ Ｐゴシック" charset="0"/>
              </a:defRPr>
            </a:lvl6pPr>
            <a:lvl7pPr marL="2971800" indent="-228600" eaLnBrk="0" fontAlgn="base" hangingPunct="0">
              <a:spcBef>
                <a:spcPct val="0"/>
              </a:spcBef>
              <a:spcAft>
                <a:spcPct val="0"/>
              </a:spcAft>
              <a:defRPr sz="2400">
                <a:solidFill>
                  <a:schemeClr val="tx1"/>
                </a:solidFill>
                <a:latin typeface="Segoe" charset="0"/>
                <a:ea typeface="ＭＳ Ｐゴシック" charset="0"/>
              </a:defRPr>
            </a:lvl7pPr>
            <a:lvl8pPr marL="3429000" indent="-228600" eaLnBrk="0" fontAlgn="base" hangingPunct="0">
              <a:spcBef>
                <a:spcPct val="0"/>
              </a:spcBef>
              <a:spcAft>
                <a:spcPct val="0"/>
              </a:spcAft>
              <a:defRPr sz="2400">
                <a:solidFill>
                  <a:schemeClr val="tx1"/>
                </a:solidFill>
                <a:latin typeface="Segoe" charset="0"/>
                <a:ea typeface="ＭＳ Ｐゴシック" charset="0"/>
              </a:defRPr>
            </a:lvl8pPr>
            <a:lvl9pPr marL="3886200" indent="-228600" eaLnBrk="0" fontAlgn="base" hangingPunct="0">
              <a:spcBef>
                <a:spcPct val="0"/>
              </a:spcBef>
              <a:spcAft>
                <a:spcPct val="0"/>
              </a:spcAft>
              <a:defRPr sz="2400">
                <a:solidFill>
                  <a:schemeClr val="tx1"/>
                </a:solidFill>
                <a:latin typeface="Segoe" charset="0"/>
                <a:ea typeface="ＭＳ Ｐゴシック" charset="0"/>
              </a:defRPr>
            </a:lvl9pPr>
          </a:lstStyle>
          <a:p>
            <a:pPr eaLnBrk="1" hangingPunct="1">
              <a:spcBef>
                <a:spcPts val="1275"/>
              </a:spcBef>
              <a:buFont typeface="Arial" charset="0"/>
              <a:buNone/>
            </a:pPr>
            <a:r>
              <a:rPr lang="en-US" sz="2800" dirty="0">
                <a:solidFill>
                  <a:srgbClr val="4E4C4C"/>
                </a:solidFill>
                <a:latin typeface="Arial"/>
              </a:rPr>
              <a:t>Relational</a:t>
            </a:r>
          </a:p>
        </p:txBody>
      </p:sp>
      <p:sp>
        <p:nvSpPr>
          <p:cNvPr id="21507" name="Content Placeholder 3"/>
          <p:cNvSpPr txBox="1">
            <a:spLocks/>
          </p:cNvSpPr>
          <p:nvPr/>
        </p:nvSpPr>
        <p:spPr bwMode="auto">
          <a:xfrm>
            <a:off x="5739100" y="1098482"/>
            <a:ext cx="3122386"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a:solidFill>
                  <a:schemeClr val="tx1"/>
                </a:solidFill>
                <a:latin typeface="Segoe" charset="0"/>
                <a:ea typeface="ＭＳ Ｐゴシック" charset="0"/>
                <a:cs typeface="ＭＳ Ｐゴシック" charset="0"/>
              </a:defRPr>
            </a:lvl1pPr>
            <a:lvl2pPr marL="742950" indent="-285750" eaLnBrk="0" hangingPunct="0">
              <a:defRPr sz="2400">
                <a:solidFill>
                  <a:schemeClr val="tx1"/>
                </a:solidFill>
                <a:latin typeface="Segoe" charset="0"/>
                <a:ea typeface="ＭＳ Ｐゴシック" charset="0"/>
              </a:defRPr>
            </a:lvl2pPr>
            <a:lvl3pPr marL="1143000" indent="-228600" eaLnBrk="0" hangingPunct="0">
              <a:defRPr sz="2400">
                <a:solidFill>
                  <a:schemeClr val="tx1"/>
                </a:solidFill>
                <a:latin typeface="Segoe" charset="0"/>
                <a:ea typeface="ＭＳ Ｐゴシック" charset="0"/>
              </a:defRPr>
            </a:lvl3pPr>
            <a:lvl4pPr marL="1600200" indent="-228600" eaLnBrk="0" hangingPunct="0">
              <a:defRPr sz="2400">
                <a:solidFill>
                  <a:schemeClr val="tx1"/>
                </a:solidFill>
                <a:latin typeface="Segoe" charset="0"/>
                <a:ea typeface="ＭＳ Ｐゴシック" charset="0"/>
              </a:defRPr>
            </a:lvl4pPr>
            <a:lvl5pPr marL="2057400" indent="-228600" eaLnBrk="0" hangingPunct="0">
              <a:defRPr sz="2400">
                <a:solidFill>
                  <a:schemeClr val="tx1"/>
                </a:solidFill>
                <a:latin typeface="Segoe" charset="0"/>
                <a:ea typeface="ＭＳ Ｐゴシック" charset="0"/>
              </a:defRPr>
            </a:lvl5pPr>
            <a:lvl6pPr marL="2514600" indent="-228600" eaLnBrk="0" fontAlgn="base" hangingPunct="0">
              <a:spcBef>
                <a:spcPct val="0"/>
              </a:spcBef>
              <a:spcAft>
                <a:spcPct val="0"/>
              </a:spcAft>
              <a:defRPr sz="2400">
                <a:solidFill>
                  <a:schemeClr val="tx1"/>
                </a:solidFill>
                <a:latin typeface="Segoe" charset="0"/>
                <a:ea typeface="ＭＳ Ｐゴシック" charset="0"/>
              </a:defRPr>
            </a:lvl6pPr>
            <a:lvl7pPr marL="2971800" indent="-228600" eaLnBrk="0" fontAlgn="base" hangingPunct="0">
              <a:spcBef>
                <a:spcPct val="0"/>
              </a:spcBef>
              <a:spcAft>
                <a:spcPct val="0"/>
              </a:spcAft>
              <a:defRPr sz="2400">
                <a:solidFill>
                  <a:schemeClr val="tx1"/>
                </a:solidFill>
                <a:latin typeface="Segoe" charset="0"/>
                <a:ea typeface="ＭＳ Ｐゴシック" charset="0"/>
              </a:defRPr>
            </a:lvl7pPr>
            <a:lvl8pPr marL="3429000" indent="-228600" eaLnBrk="0" fontAlgn="base" hangingPunct="0">
              <a:spcBef>
                <a:spcPct val="0"/>
              </a:spcBef>
              <a:spcAft>
                <a:spcPct val="0"/>
              </a:spcAft>
              <a:defRPr sz="2400">
                <a:solidFill>
                  <a:schemeClr val="tx1"/>
                </a:solidFill>
                <a:latin typeface="Segoe" charset="0"/>
                <a:ea typeface="ＭＳ Ｐゴシック" charset="0"/>
              </a:defRPr>
            </a:lvl8pPr>
            <a:lvl9pPr marL="3886200" indent="-228600" eaLnBrk="0" fontAlgn="base" hangingPunct="0">
              <a:spcBef>
                <a:spcPct val="0"/>
              </a:spcBef>
              <a:spcAft>
                <a:spcPct val="0"/>
              </a:spcAft>
              <a:defRPr sz="2400">
                <a:solidFill>
                  <a:schemeClr val="tx1"/>
                </a:solidFill>
                <a:latin typeface="Segoe" charset="0"/>
                <a:ea typeface="ＭＳ Ｐゴシック" charset="0"/>
              </a:defRPr>
            </a:lvl9pPr>
          </a:lstStyle>
          <a:p>
            <a:pPr eaLnBrk="1" hangingPunct="1">
              <a:spcBef>
                <a:spcPts val="1275"/>
              </a:spcBef>
              <a:buFont typeface="Arial" charset="0"/>
              <a:buNone/>
            </a:pPr>
            <a:r>
              <a:rPr lang="en-US" sz="2800" dirty="0" err="1">
                <a:solidFill>
                  <a:srgbClr val="4E4C4C"/>
                </a:solidFill>
                <a:latin typeface="Arial"/>
              </a:rPr>
              <a:t>MongoDB</a:t>
            </a:r>
            <a:endParaRPr lang="en-US" sz="2800" dirty="0">
              <a:solidFill>
                <a:srgbClr val="4E4C4C"/>
              </a:solidFill>
              <a:latin typeface="Arial"/>
            </a:endParaRPr>
          </a:p>
        </p:txBody>
      </p:sp>
      <p:sp>
        <p:nvSpPr>
          <p:cNvPr id="6" name="Right Arrow 5"/>
          <p:cNvSpPr/>
          <p:nvPr/>
        </p:nvSpPr>
        <p:spPr>
          <a:xfrm>
            <a:off x="3916006" y="3002051"/>
            <a:ext cx="722162" cy="549275"/>
          </a:xfrm>
          <a:prstGeom prst="rightArrow">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8" name="Rectangle 7"/>
          <p:cNvSpPr/>
          <p:nvPr/>
        </p:nvSpPr>
        <p:spPr>
          <a:xfrm>
            <a:off x="4727416" y="1595108"/>
            <a:ext cx="4297680" cy="4409484"/>
          </a:xfrm>
          <a:prstGeom prst="rect">
            <a:avLst/>
          </a:prstGeom>
          <a:solidFill>
            <a:schemeClr val="accent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lIns="91440" rIns="91440" anchor="ctr"/>
          <a:lstStyle/>
          <a:p>
            <a:pPr>
              <a:spcBef>
                <a:spcPts val="600"/>
              </a:spcBef>
            </a:pPr>
            <a:r>
              <a:rPr lang="en-US" sz="1600" dirty="0">
                <a:solidFill>
                  <a:schemeClr val="tx2"/>
                </a:solidFill>
                <a:latin typeface="Consolas" panose="020B0609020204030204" pitchFamily="49" charset="0"/>
                <a:ea typeface="Lucida Grande"/>
                <a:cs typeface="Lucida Grande"/>
                <a:sym typeface="Lucida Grande"/>
              </a:rPr>
              <a:t>book = {</a:t>
            </a:r>
          </a:p>
          <a:p>
            <a:pPr>
              <a:spcBef>
                <a:spcPts val="600"/>
              </a:spcBef>
            </a:pPr>
            <a:r>
              <a:rPr lang="en-US" sz="1600" dirty="0">
                <a:solidFill>
                  <a:srgbClr val="6B90FC"/>
                </a:solidFill>
                <a:latin typeface="Consolas" panose="020B0609020204030204" pitchFamily="49" charset="0"/>
                <a:cs typeface="Courier" charset="0"/>
                <a:sym typeface="Lucida Grande"/>
              </a:rPr>
              <a:t> </a:t>
            </a:r>
            <a:r>
              <a:rPr lang="en-US" sz="1600" dirty="0" err="1" smtClean="0">
                <a:solidFill>
                  <a:srgbClr val="6B90FC"/>
                </a:solidFill>
                <a:latin typeface="Consolas" panose="020B0609020204030204" pitchFamily="49" charset="0"/>
                <a:cs typeface="Courier" charset="0"/>
                <a:sym typeface="Lucida Grande"/>
              </a:rPr>
              <a:t>title:</a:t>
            </a:r>
            <a:r>
              <a:rPr lang="en-US" sz="1600" dirty="0" err="1" smtClean="0">
                <a:solidFill>
                  <a:srgbClr val="684839"/>
                </a:solidFill>
                <a:latin typeface="Consolas" panose="020B0609020204030204" pitchFamily="49" charset="0"/>
                <a:cs typeface="Courier" charset="0"/>
                <a:sym typeface="Lucida Grande"/>
              </a:rPr>
              <a:t>"</a:t>
            </a:r>
            <a:r>
              <a:rPr lang="en-US" sz="1400" dirty="0" err="1">
                <a:solidFill>
                  <a:srgbClr val="684839"/>
                </a:solidFill>
                <a:latin typeface="Consolas" panose="020B0609020204030204" pitchFamily="49" charset="0"/>
                <a:cs typeface="Courier" charset="0"/>
                <a:sym typeface="Lucida Grande"/>
              </a:rPr>
              <a:t>MongoDB</a:t>
            </a:r>
            <a:r>
              <a:rPr lang="en-US" sz="1400" dirty="0">
                <a:solidFill>
                  <a:srgbClr val="684839"/>
                </a:solidFill>
                <a:latin typeface="Consolas" panose="020B0609020204030204" pitchFamily="49" charset="0"/>
                <a:cs typeface="Courier" charset="0"/>
                <a:sym typeface="Lucida Grande"/>
              </a:rPr>
              <a:t>: The Definitive Guide</a:t>
            </a:r>
            <a:r>
              <a:rPr lang="en-US" sz="1600" dirty="0">
                <a:solidFill>
                  <a:srgbClr val="684839"/>
                </a:solidFill>
                <a:latin typeface="Consolas" panose="020B0609020204030204" pitchFamily="49" charset="0"/>
                <a:cs typeface="Courier" charset="0"/>
                <a:sym typeface="Lucida Grande"/>
              </a:rPr>
              <a:t>",</a:t>
            </a:r>
          </a:p>
          <a:p>
            <a:pPr>
              <a:spcBef>
                <a:spcPts val="600"/>
              </a:spcBef>
            </a:pPr>
            <a:r>
              <a:rPr lang="en-US" sz="1600" dirty="0">
                <a:solidFill>
                  <a:srgbClr val="6B90FC"/>
                </a:solidFill>
                <a:latin typeface="Consolas" panose="020B0609020204030204" pitchFamily="49" charset="0"/>
                <a:cs typeface="Courier" charset="0"/>
                <a:sym typeface="Lucida Grande"/>
              </a:rPr>
              <a:t> </a:t>
            </a:r>
            <a:r>
              <a:rPr lang="en-US" sz="1600" dirty="0" smtClean="0">
                <a:solidFill>
                  <a:srgbClr val="6B90FC"/>
                </a:solidFill>
                <a:latin typeface="Consolas" panose="020B0609020204030204" pitchFamily="49" charset="0"/>
                <a:cs typeface="Courier" charset="0"/>
                <a:sym typeface="Lucida Grande"/>
              </a:rPr>
              <a:t>authors:</a:t>
            </a:r>
            <a:r>
              <a:rPr lang="en-US" sz="1600" dirty="0" smtClean="0">
                <a:solidFill>
                  <a:srgbClr val="684839"/>
                </a:solidFill>
                <a:latin typeface="Consolas" panose="020B0609020204030204" pitchFamily="49" charset="0"/>
                <a:cs typeface="Courier" charset="0"/>
                <a:sym typeface="Lucida Grande"/>
              </a:rPr>
              <a:t>["</a:t>
            </a:r>
            <a:r>
              <a:rPr lang="en-US" sz="1600" dirty="0">
                <a:solidFill>
                  <a:srgbClr val="684839"/>
                </a:solidFill>
                <a:latin typeface="Consolas" panose="020B0609020204030204" pitchFamily="49" charset="0"/>
                <a:cs typeface="Courier" charset="0"/>
                <a:sym typeface="Lucida Grande"/>
              </a:rPr>
              <a:t>Kristina </a:t>
            </a:r>
            <a:r>
              <a:rPr lang="en-US" sz="1600" dirty="0" err="1">
                <a:solidFill>
                  <a:srgbClr val="684839"/>
                </a:solidFill>
                <a:latin typeface="Consolas" panose="020B0609020204030204" pitchFamily="49" charset="0"/>
                <a:cs typeface="Courier" charset="0"/>
                <a:sym typeface="Lucida Grande"/>
              </a:rPr>
              <a:t>Chodorow</a:t>
            </a:r>
            <a:r>
              <a:rPr lang="en-US" sz="1600" dirty="0">
                <a:solidFill>
                  <a:srgbClr val="684839"/>
                </a:solidFill>
                <a:latin typeface="Consolas" panose="020B0609020204030204" pitchFamily="49" charset="0"/>
                <a:cs typeface="Courier" charset="0"/>
                <a:sym typeface="Lucida Grande"/>
              </a:rPr>
              <a:t>", </a:t>
            </a:r>
            <a:endParaRPr lang="en-US" sz="1600" dirty="0" smtClean="0">
              <a:solidFill>
                <a:srgbClr val="684839"/>
              </a:solidFill>
              <a:latin typeface="Consolas" panose="020B0609020204030204" pitchFamily="49" charset="0"/>
              <a:cs typeface="Courier" charset="0"/>
              <a:sym typeface="Lucida Grande"/>
            </a:endParaRPr>
          </a:p>
          <a:p>
            <a:pPr>
              <a:spcBef>
                <a:spcPts val="600"/>
              </a:spcBef>
            </a:pPr>
            <a:r>
              <a:rPr lang="en-US" sz="1600" dirty="0">
                <a:solidFill>
                  <a:srgbClr val="684839"/>
                </a:solidFill>
                <a:latin typeface="Consolas" panose="020B0609020204030204" pitchFamily="49" charset="0"/>
                <a:cs typeface="Courier" charset="0"/>
                <a:sym typeface="Lucida Grande"/>
              </a:rPr>
              <a:t> </a:t>
            </a:r>
            <a:r>
              <a:rPr lang="en-US" sz="1600" dirty="0" smtClean="0">
                <a:solidFill>
                  <a:srgbClr val="684839"/>
                </a:solidFill>
                <a:latin typeface="Consolas" panose="020B0609020204030204" pitchFamily="49" charset="0"/>
                <a:cs typeface="Courier" charset="0"/>
                <a:sym typeface="Lucida Grande"/>
              </a:rPr>
              <a:t>         "</a:t>
            </a:r>
            <a:r>
              <a:rPr lang="en-US" sz="1600" dirty="0">
                <a:solidFill>
                  <a:srgbClr val="684839"/>
                </a:solidFill>
                <a:latin typeface="Consolas" panose="020B0609020204030204" pitchFamily="49" charset="0"/>
                <a:cs typeface="Courier" charset="0"/>
                <a:sym typeface="Lucida Grande"/>
              </a:rPr>
              <a:t>Mike </a:t>
            </a:r>
            <a:r>
              <a:rPr lang="en-US" sz="1600" dirty="0" err="1">
                <a:solidFill>
                  <a:srgbClr val="684839"/>
                </a:solidFill>
                <a:latin typeface="Consolas" panose="020B0609020204030204" pitchFamily="49" charset="0"/>
                <a:cs typeface="Courier" charset="0"/>
                <a:sym typeface="Lucida Grande"/>
              </a:rPr>
              <a:t>Dirolf</a:t>
            </a:r>
            <a:r>
              <a:rPr lang="en-US" sz="1600" dirty="0">
                <a:solidFill>
                  <a:srgbClr val="684839"/>
                </a:solidFill>
                <a:latin typeface="Consolas" panose="020B0609020204030204" pitchFamily="49" charset="0"/>
                <a:cs typeface="Courier" charset="0"/>
                <a:sym typeface="Lucida Grande"/>
              </a:rPr>
              <a:t>" ]</a:t>
            </a:r>
          </a:p>
          <a:p>
            <a:pPr>
              <a:spcBef>
                <a:spcPts val="600"/>
              </a:spcBef>
            </a:pPr>
            <a:r>
              <a:rPr lang="en-US" sz="1600" dirty="0">
                <a:solidFill>
                  <a:srgbClr val="6B90FC"/>
                </a:solidFill>
                <a:latin typeface="Consolas" panose="020B0609020204030204" pitchFamily="49" charset="0"/>
                <a:cs typeface="Courier" charset="0"/>
                <a:sym typeface="Lucida Grande"/>
              </a:rPr>
              <a:t> </a:t>
            </a:r>
            <a:r>
              <a:rPr lang="en-US" sz="1600" dirty="0" err="1" smtClean="0">
                <a:solidFill>
                  <a:srgbClr val="6B90FC"/>
                </a:solidFill>
                <a:latin typeface="Consolas" panose="020B0609020204030204" pitchFamily="49" charset="0"/>
                <a:cs typeface="Courier" charset="0"/>
                <a:sym typeface="Lucida Grande"/>
              </a:rPr>
              <a:t>published_date</a:t>
            </a:r>
            <a:r>
              <a:rPr lang="en-US" sz="1600" dirty="0">
                <a:solidFill>
                  <a:srgbClr val="6B90FC"/>
                </a:solidFill>
                <a:latin typeface="Consolas" panose="020B0609020204030204" pitchFamily="49" charset="0"/>
                <a:cs typeface="Courier" charset="0"/>
                <a:sym typeface="Lucida Grande"/>
              </a:rPr>
              <a:t>: </a:t>
            </a:r>
            <a:r>
              <a:rPr lang="en-US" sz="1400" dirty="0" err="1">
                <a:solidFill>
                  <a:srgbClr val="684839"/>
                </a:solidFill>
                <a:latin typeface="Consolas" panose="020B0609020204030204" pitchFamily="49" charset="0"/>
                <a:cs typeface="Courier" charset="0"/>
                <a:sym typeface="Lucida Grande"/>
              </a:rPr>
              <a:t>ISODate</a:t>
            </a:r>
            <a:r>
              <a:rPr lang="en-US" sz="1400" dirty="0">
                <a:solidFill>
                  <a:srgbClr val="684839"/>
                </a:solidFill>
                <a:latin typeface="Consolas" panose="020B0609020204030204" pitchFamily="49" charset="0"/>
                <a:cs typeface="Courier" charset="0"/>
                <a:sym typeface="Lucida Grande"/>
              </a:rPr>
              <a:t>("2010-09-24")</a:t>
            </a:r>
            <a:r>
              <a:rPr lang="en-US" sz="1600" dirty="0">
                <a:solidFill>
                  <a:srgbClr val="684839"/>
                </a:solidFill>
                <a:latin typeface="Consolas" panose="020B0609020204030204" pitchFamily="49" charset="0"/>
                <a:cs typeface="Courier" charset="0"/>
                <a:sym typeface="Lucida Grande"/>
              </a:rPr>
              <a:t>,</a:t>
            </a:r>
          </a:p>
          <a:p>
            <a:pPr>
              <a:spcBef>
                <a:spcPts val="600"/>
              </a:spcBef>
            </a:pPr>
            <a:r>
              <a:rPr lang="en-US" sz="1600" dirty="0">
                <a:solidFill>
                  <a:srgbClr val="6B90FC"/>
                </a:solidFill>
                <a:latin typeface="Consolas" panose="020B0609020204030204" pitchFamily="49" charset="0"/>
                <a:cs typeface="Courier" charset="0"/>
                <a:sym typeface="Lucida Grande"/>
              </a:rPr>
              <a:t> </a:t>
            </a:r>
            <a:r>
              <a:rPr lang="en-US" sz="1600" dirty="0" smtClean="0">
                <a:solidFill>
                  <a:srgbClr val="6B90FC"/>
                </a:solidFill>
                <a:latin typeface="Consolas" panose="020B0609020204030204" pitchFamily="49" charset="0"/>
                <a:cs typeface="Courier" charset="0"/>
                <a:sym typeface="Lucida Grande"/>
              </a:rPr>
              <a:t>pages:</a:t>
            </a:r>
            <a:r>
              <a:rPr lang="en-US" sz="1600" dirty="0" smtClean="0">
                <a:solidFill>
                  <a:srgbClr val="684839"/>
                </a:solidFill>
                <a:latin typeface="Consolas" panose="020B0609020204030204" pitchFamily="49" charset="0"/>
                <a:cs typeface="Courier" charset="0"/>
                <a:sym typeface="Lucida Grande"/>
              </a:rPr>
              <a:t>216</a:t>
            </a:r>
            <a:r>
              <a:rPr lang="en-US" sz="1600" dirty="0">
                <a:solidFill>
                  <a:srgbClr val="684839"/>
                </a:solidFill>
                <a:latin typeface="Consolas" panose="020B0609020204030204" pitchFamily="49" charset="0"/>
                <a:cs typeface="Courier" charset="0"/>
                <a:sym typeface="Lucida Grande"/>
              </a:rPr>
              <a:t>,</a:t>
            </a:r>
          </a:p>
          <a:p>
            <a:pPr>
              <a:spcBef>
                <a:spcPts val="600"/>
              </a:spcBef>
            </a:pPr>
            <a:r>
              <a:rPr lang="en-US" sz="1600" dirty="0">
                <a:solidFill>
                  <a:srgbClr val="6B90FC"/>
                </a:solidFill>
                <a:latin typeface="Consolas" panose="020B0609020204030204" pitchFamily="49" charset="0"/>
                <a:cs typeface="Courier" charset="0"/>
                <a:sym typeface="Lucida Grande"/>
              </a:rPr>
              <a:t> </a:t>
            </a:r>
            <a:r>
              <a:rPr lang="en-US" sz="1600" dirty="0" err="1" smtClean="0">
                <a:solidFill>
                  <a:srgbClr val="6B90FC"/>
                </a:solidFill>
                <a:latin typeface="Consolas" panose="020B0609020204030204" pitchFamily="49" charset="0"/>
                <a:cs typeface="Courier" charset="0"/>
                <a:sym typeface="Lucida Grande"/>
              </a:rPr>
              <a:t>language:</a:t>
            </a:r>
            <a:r>
              <a:rPr lang="en-US" sz="1600" dirty="0" err="1" smtClean="0">
                <a:solidFill>
                  <a:srgbClr val="684839"/>
                </a:solidFill>
                <a:latin typeface="Consolas" panose="020B0609020204030204" pitchFamily="49" charset="0"/>
                <a:cs typeface="Courier" charset="0"/>
                <a:sym typeface="Lucida Grande"/>
              </a:rPr>
              <a:t>"</a:t>
            </a:r>
            <a:r>
              <a:rPr lang="en-US" sz="1600" dirty="0" err="1">
                <a:solidFill>
                  <a:srgbClr val="684839"/>
                </a:solidFill>
                <a:latin typeface="Consolas" panose="020B0609020204030204" pitchFamily="49" charset="0"/>
                <a:cs typeface="Courier" charset="0"/>
                <a:sym typeface="Lucida Grande"/>
              </a:rPr>
              <a:t>English</a:t>
            </a:r>
            <a:r>
              <a:rPr lang="en-US" sz="1600" dirty="0">
                <a:solidFill>
                  <a:srgbClr val="684839"/>
                </a:solidFill>
                <a:latin typeface="Consolas" panose="020B0609020204030204" pitchFamily="49" charset="0"/>
                <a:cs typeface="Courier" charset="0"/>
                <a:sym typeface="Lucida Grande"/>
              </a:rPr>
              <a:t>",</a:t>
            </a:r>
          </a:p>
          <a:p>
            <a:pPr>
              <a:spcBef>
                <a:spcPts val="600"/>
              </a:spcBef>
            </a:pPr>
            <a:r>
              <a:rPr lang="en-US" sz="1600" dirty="0">
                <a:solidFill>
                  <a:srgbClr val="6B90FC"/>
                </a:solidFill>
                <a:latin typeface="Consolas" panose="020B0609020204030204" pitchFamily="49" charset="0"/>
                <a:cs typeface="Courier" charset="0"/>
                <a:sym typeface="Lucida Grande"/>
              </a:rPr>
              <a:t> </a:t>
            </a:r>
            <a:r>
              <a:rPr lang="en-US" sz="1600" dirty="0" smtClean="0">
                <a:solidFill>
                  <a:srgbClr val="6B90FC"/>
                </a:solidFill>
                <a:latin typeface="Consolas" panose="020B0609020204030204" pitchFamily="49" charset="0"/>
                <a:cs typeface="Courier" charset="0"/>
                <a:sym typeface="Lucida Grande"/>
              </a:rPr>
              <a:t>publisher</a:t>
            </a:r>
            <a:r>
              <a:rPr lang="en-US" sz="1600" dirty="0">
                <a:solidFill>
                  <a:srgbClr val="6B90FC"/>
                </a:solidFill>
                <a:latin typeface="Consolas" panose="020B0609020204030204" pitchFamily="49" charset="0"/>
                <a:cs typeface="Courier" charset="0"/>
                <a:sym typeface="Lucida Grande"/>
              </a:rPr>
              <a:t>: </a:t>
            </a:r>
            <a:r>
              <a:rPr lang="en-US" sz="1600" dirty="0">
                <a:solidFill>
                  <a:srgbClr val="684839"/>
                </a:solidFill>
                <a:latin typeface="Consolas" panose="020B0609020204030204" pitchFamily="49" charset="0"/>
                <a:cs typeface="Courier" charset="0"/>
                <a:sym typeface="Lucida Grande"/>
              </a:rPr>
              <a:t>{</a:t>
            </a:r>
          </a:p>
          <a:p>
            <a:pPr>
              <a:spcBef>
                <a:spcPts val="600"/>
              </a:spcBef>
            </a:pPr>
            <a:r>
              <a:rPr lang="en-US" sz="1600" dirty="0">
                <a:solidFill>
                  <a:srgbClr val="6B90FC"/>
                </a:solidFill>
                <a:latin typeface="Consolas" panose="020B0609020204030204" pitchFamily="49" charset="0"/>
                <a:cs typeface="Courier" charset="0"/>
                <a:sym typeface="Lucida Grande"/>
              </a:rPr>
              <a:t> </a:t>
            </a:r>
            <a:r>
              <a:rPr lang="en-US" sz="1600" dirty="0" smtClean="0">
                <a:solidFill>
                  <a:srgbClr val="6B90FC"/>
                </a:solidFill>
                <a:latin typeface="Consolas" panose="020B0609020204030204" pitchFamily="49" charset="0"/>
                <a:cs typeface="Courier" charset="0"/>
                <a:sym typeface="Lucida Grande"/>
              </a:rPr>
              <a:t> </a:t>
            </a:r>
            <a:r>
              <a:rPr lang="en-US" sz="1600" dirty="0" err="1">
                <a:solidFill>
                  <a:srgbClr val="6B90FC"/>
                </a:solidFill>
                <a:latin typeface="Consolas" panose="020B0609020204030204" pitchFamily="49" charset="0"/>
                <a:cs typeface="Courier" charset="0"/>
                <a:sym typeface="Lucida Grande"/>
              </a:rPr>
              <a:t>name</a:t>
            </a:r>
            <a:r>
              <a:rPr lang="en-US" sz="1600" dirty="0" err="1" smtClean="0">
                <a:solidFill>
                  <a:srgbClr val="6B90FC"/>
                </a:solidFill>
                <a:latin typeface="Consolas" panose="020B0609020204030204" pitchFamily="49" charset="0"/>
                <a:cs typeface="Courier" charset="0"/>
                <a:sym typeface="Lucida Grande"/>
              </a:rPr>
              <a:t>:</a:t>
            </a:r>
            <a:r>
              <a:rPr lang="en-US" sz="1600" dirty="0" err="1" smtClean="0">
                <a:solidFill>
                  <a:srgbClr val="684839"/>
                </a:solidFill>
                <a:latin typeface="Consolas" panose="020B0609020204030204" pitchFamily="49" charset="0"/>
                <a:cs typeface="Courier" charset="0"/>
                <a:sym typeface="Lucida Grande"/>
              </a:rPr>
              <a:t>"</a:t>
            </a:r>
            <a:r>
              <a:rPr lang="en-US" sz="1600" dirty="0" err="1">
                <a:solidFill>
                  <a:srgbClr val="684839"/>
                </a:solidFill>
                <a:latin typeface="Consolas" panose="020B0609020204030204" pitchFamily="49" charset="0"/>
                <a:cs typeface="Courier" charset="0"/>
                <a:sym typeface="Lucida Grande"/>
              </a:rPr>
              <a:t>O’Reilly</a:t>
            </a:r>
            <a:r>
              <a:rPr lang="en-US" sz="1600" dirty="0">
                <a:solidFill>
                  <a:srgbClr val="684839"/>
                </a:solidFill>
                <a:latin typeface="Consolas" panose="020B0609020204030204" pitchFamily="49" charset="0"/>
                <a:cs typeface="Courier" charset="0"/>
                <a:sym typeface="Lucida Grande"/>
              </a:rPr>
              <a:t> Media",</a:t>
            </a:r>
          </a:p>
          <a:p>
            <a:pPr>
              <a:spcBef>
                <a:spcPts val="600"/>
              </a:spcBef>
            </a:pPr>
            <a:r>
              <a:rPr lang="en-US" sz="1600" dirty="0">
                <a:solidFill>
                  <a:srgbClr val="6B90FC"/>
                </a:solidFill>
                <a:latin typeface="Consolas" panose="020B0609020204030204" pitchFamily="49" charset="0"/>
                <a:cs typeface="Courier" charset="0"/>
                <a:sym typeface="Lucida Grande"/>
              </a:rPr>
              <a:t> </a:t>
            </a:r>
            <a:r>
              <a:rPr lang="en-US" sz="1600" dirty="0" smtClean="0">
                <a:solidFill>
                  <a:srgbClr val="6B90FC"/>
                </a:solidFill>
                <a:latin typeface="Consolas" panose="020B0609020204030204" pitchFamily="49" charset="0"/>
                <a:cs typeface="Courier" charset="0"/>
                <a:sym typeface="Lucida Grande"/>
              </a:rPr>
              <a:t> </a:t>
            </a:r>
            <a:r>
              <a:rPr lang="en-US" sz="1600" dirty="0">
                <a:solidFill>
                  <a:srgbClr val="6B90FC"/>
                </a:solidFill>
                <a:latin typeface="Consolas" panose="020B0609020204030204" pitchFamily="49" charset="0"/>
                <a:cs typeface="Courier" charset="0"/>
                <a:sym typeface="Lucida Grande"/>
              </a:rPr>
              <a:t>founded</a:t>
            </a:r>
            <a:r>
              <a:rPr lang="en-US" sz="1600" dirty="0" smtClean="0">
                <a:solidFill>
                  <a:srgbClr val="6B90FC"/>
                </a:solidFill>
                <a:latin typeface="Consolas" panose="020B0609020204030204" pitchFamily="49" charset="0"/>
                <a:cs typeface="Courier" charset="0"/>
                <a:sym typeface="Lucida Grande"/>
              </a:rPr>
              <a:t>:</a:t>
            </a:r>
            <a:r>
              <a:rPr lang="en-US" sz="1600" dirty="0" smtClean="0">
                <a:solidFill>
                  <a:srgbClr val="684839"/>
                </a:solidFill>
                <a:latin typeface="Consolas" panose="020B0609020204030204" pitchFamily="49" charset="0"/>
                <a:cs typeface="Courier" charset="0"/>
                <a:sym typeface="Lucida Grande"/>
              </a:rPr>
              <a:t>"</a:t>
            </a:r>
            <a:r>
              <a:rPr lang="en-US" sz="1600" dirty="0">
                <a:solidFill>
                  <a:srgbClr val="684839"/>
                </a:solidFill>
                <a:latin typeface="Consolas" panose="020B0609020204030204" pitchFamily="49" charset="0"/>
                <a:cs typeface="Courier" charset="0"/>
                <a:sym typeface="Lucida Grande"/>
              </a:rPr>
              <a:t>1980",</a:t>
            </a:r>
          </a:p>
          <a:p>
            <a:pPr>
              <a:spcBef>
                <a:spcPts val="600"/>
              </a:spcBef>
            </a:pPr>
            <a:r>
              <a:rPr lang="en-US" sz="1600" dirty="0">
                <a:solidFill>
                  <a:srgbClr val="6B90FC"/>
                </a:solidFill>
                <a:latin typeface="Consolas" panose="020B0609020204030204" pitchFamily="49" charset="0"/>
                <a:cs typeface="Courier" charset="0"/>
                <a:sym typeface="Lucida Grande"/>
              </a:rPr>
              <a:t> </a:t>
            </a:r>
            <a:r>
              <a:rPr lang="en-US" sz="1600" dirty="0" smtClean="0">
                <a:solidFill>
                  <a:srgbClr val="6B90FC"/>
                </a:solidFill>
                <a:latin typeface="Consolas" panose="020B0609020204030204" pitchFamily="49" charset="0"/>
                <a:cs typeface="Courier" charset="0"/>
                <a:sym typeface="Lucida Grande"/>
              </a:rPr>
              <a:t> </a:t>
            </a:r>
            <a:r>
              <a:rPr lang="en-US" sz="1600" dirty="0" err="1">
                <a:solidFill>
                  <a:srgbClr val="6B90FC"/>
                </a:solidFill>
                <a:latin typeface="Consolas" panose="020B0609020204030204" pitchFamily="49" charset="0"/>
                <a:cs typeface="Courier" charset="0"/>
                <a:sym typeface="Lucida Grande"/>
              </a:rPr>
              <a:t>location</a:t>
            </a:r>
            <a:r>
              <a:rPr lang="en-US" sz="1600" dirty="0" err="1" smtClean="0">
                <a:solidFill>
                  <a:srgbClr val="6B90FC"/>
                </a:solidFill>
                <a:latin typeface="Consolas" panose="020B0609020204030204" pitchFamily="49" charset="0"/>
                <a:cs typeface="Courier" charset="0"/>
                <a:sym typeface="Lucida Grande"/>
              </a:rPr>
              <a:t>:</a:t>
            </a:r>
            <a:r>
              <a:rPr lang="en-US" sz="1600" dirty="0" err="1" smtClean="0">
                <a:solidFill>
                  <a:srgbClr val="684839"/>
                </a:solidFill>
                <a:latin typeface="Consolas" panose="020B0609020204030204" pitchFamily="49" charset="0"/>
                <a:cs typeface="Courier" charset="0"/>
                <a:sym typeface="Lucida Grande"/>
              </a:rPr>
              <a:t>"</a:t>
            </a:r>
            <a:r>
              <a:rPr lang="en-US" sz="1600" dirty="0" err="1">
                <a:solidFill>
                  <a:srgbClr val="684839"/>
                </a:solidFill>
                <a:latin typeface="Consolas" panose="020B0609020204030204" pitchFamily="49" charset="0"/>
                <a:cs typeface="Courier" charset="0"/>
                <a:sym typeface="Lucida Grande"/>
              </a:rPr>
              <a:t>CA</a:t>
            </a:r>
            <a:r>
              <a:rPr lang="en-US" sz="1600" dirty="0">
                <a:solidFill>
                  <a:srgbClr val="684839"/>
                </a:solidFill>
                <a:latin typeface="Consolas" panose="020B0609020204030204" pitchFamily="49" charset="0"/>
                <a:cs typeface="Courier" charset="0"/>
                <a:sym typeface="Lucida Grande"/>
              </a:rPr>
              <a:t>"</a:t>
            </a:r>
          </a:p>
          <a:p>
            <a:pPr>
              <a:spcBef>
                <a:spcPts val="600"/>
              </a:spcBef>
            </a:pPr>
            <a:r>
              <a:rPr lang="en-US" sz="1600" dirty="0">
                <a:solidFill>
                  <a:srgbClr val="684839"/>
                </a:solidFill>
                <a:latin typeface="Consolas" panose="020B0609020204030204" pitchFamily="49" charset="0"/>
                <a:cs typeface="Courier" charset="0"/>
                <a:sym typeface="Lucida Grande"/>
              </a:rPr>
              <a:t> }</a:t>
            </a:r>
          </a:p>
          <a:p>
            <a:pPr>
              <a:spcBef>
                <a:spcPts val="600"/>
              </a:spcBef>
            </a:pPr>
            <a:r>
              <a:rPr lang="en-US" sz="1600" dirty="0" smtClean="0">
                <a:solidFill>
                  <a:schemeClr val="tx2"/>
                </a:solidFill>
                <a:latin typeface="Consolas" panose="020B0609020204030204" pitchFamily="49" charset="0"/>
                <a:ea typeface="Lucida Grande"/>
                <a:cs typeface="Lucida Grande"/>
                <a:sym typeface="Lucida Grande"/>
              </a:rPr>
              <a:t>}</a:t>
            </a:r>
            <a:endParaRPr lang="en-US" sz="1600" dirty="0">
              <a:solidFill>
                <a:schemeClr val="tx2"/>
              </a:solidFill>
              <a:latin typeface="Consolas" panose="020B0609020204030204" pitchFamily="49" charset="0"/>
              <a:ea typeface="ヒラギノ角ゴ ProN W6"/>
              <a:cs typeface="ヒラギノ角ゴ ProN W6"/>
              <a:sym typeface="Lucida Grande"/>
            </a:endParaRPr>
          </a:p>
        </p:txBody>
      </p:sp>
      <p:grpSp>
        <p:nvGrpSpPr>
          <p:cNvPr id="13" name="Group 12"/>
          <p:cNvGrpSpPr/>
          <p:nvPr/>
        </p:nvGrpSpPr>
        <p:grpSpPr>
          <a:xfrm>
            <a:off x="118904" y="1595108"/>
            <a:ext cx="4410075" cy="4336844"/>
            <a:chOff x="222485" y="2082855"/>
            <a:chExt cx="5103669" cy="4192039"/>
          </a:xfrm>
        </p:grpSpPr>
        <p:sp>
          <p:nvSpPr>
            <p:cNvPr id="3" name="TextBox 2"/>
            <p:cNvSpPr txBox="1"/>
            <p:nvPr/>
          </p:nvSpPr>
          <p:spPr>
            <a:xfrm>
              <a:off x="222485" y="2082855"/>
              <a:ext cx="989147" cy="357000"/>
            </a:xfrm>
            <a:prstGeom prst="rect">
              <a:avLst/>
            </a:prstGeom>
            <a:solidFill>
              <a:srgbClr val="DFE4F0">
                <a:alpha val="60000"/>
              </a:srgbClr>
            </a:solidFill>
          </p:spPr>
          <p:txBody>
            <a:bodyPr wrap="none" rtlCol="0">
              <a:spAutoFit/>
            </a:bodyPr>
            <a:lstStyle/>
            <a:p>
              <a:r>
                <a:rPr lang="en-US" dirty="0">
                  <a:solidFill>
                    <a:schemeClr val="tx2"/>
                  </a:solidFill>
                </a:rPr>
                <a:t>a</a:t>
              </a:r>
              <a:r>
                <a:rPr lang="en-US" dirty="0" smtClean="0">
                  <a:solidFill>
                    <a:schemeClr val="tx2"/>
                  </a:solidFill>
                </a:rPr>
                <a:t>uthor</a:t>
              </a:r>
              <a:endParaRPr lang="en-US" dirty="0">
                <a:solidFill>
                  <a:schemeClr val="tx2"/>
                </a:solidFill>
              </a:endParaRPr>
            </a:p>
          </p:txBody>
        </p:sp>
        <p:pic>
          <p:nvPicPr>
            <p:cNvPr id="6553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2485" y="2452187"/>
              <a:ext cx="3276600" cy="695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TextBox 14"/>
            <p:cNvSpPr txBox="1"/>
            <p:nvPr/>
          </p:nvSpPr>
          <p:spPr>
            <a:xfrm>
              <a:off x="222485" y="4418854"/>
              <a:ext cx="816622" cy="357000"/>
            </a:xfrm>
            <a:prstGeom prst="rect">
              <a:avLst/>
            </a:prstGeom>
            <a:solidFill>
              <a:srgbClr val="DFE4F0">
                <a:alpha val="60000"/>
              </a:srgbClr>
            </a:solidFill>
          </p:spPr>
          <p:txBody>
            <a:bodyPr wrap="none" rtlCol="0">
              <a:spAutoFit/>
            </a:bodyPr>
            <a:lstStyle/>
            <a:p>
              <a:r>
                <a:rPr lang="en-US" dirty="0" smtClean="0">
                  <a:solidFill>
                    <a:schemeClr val="tx2"/>
                  </a:solidFill>
                </a:rPr>
                <a:t>book</a:t>
              </a:r>
              <a:endParaRPr lang="en-US" dirty="0">
                <a:solidFill>
                  <a:schemeClr val="tx2"/>
                </a:solidFill>
              </a:endParaRPr>
            </a:p>
          </p:txBody>
        </p:sp>
        <p:pic>
          <p:nvPicPr>
            <p:cNvPr id="6554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2485" y="5789119"/>
              <a:ext cx="4410075" cy="485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 name="TextBox 16"/>
            <p:cNvSpPr txBox="1"/>
            <p:nvPr/>
          </p:nvSpPr>
          <p:spPr>
            <a:xfrm>
              <a:off x="222485" y="5435026"/>
              <a:ext cx="1304517" cy="357000"/>
            </a:xfrm>
            <a:prstGeom prst="rect">
              <a:avLst/>
            </a:prstGeom>
            <a:solidFill>
              <a:srgbClr val="DFE4F0">
                <a:alpha val="60000"/>
              </a:srgbClr>
            </a:solidFill>
          </p:spPr>
          <p:txBody>
            <a:bodyPr wrap="none" rtlCol="0">
              <a:spAutoFit/>
            </a:bodyPr>
            <a:lstStyle/>
            <a:p>
              <a:r>
                <a:rPr lang="en-US" dirty="0" smtClean="0">
                  <a:solidFill>
                    <a:schemeClr val="tx2"/>
                  </a:solidFill>
                </a:rPr>
                <a:t>publisher</a:t>
              </a:r>
              <a:endParaRPr lang="en-US" dirty="0">
                <a:solidFill>
                  <a:schemeClr val="tx2"/>
                </a:solidFill>
              </a:endParaRPr>
            </a:p>
          </p:txBody>
        </p:sp>
        <p:pic>
          <p:nvPicPr>
            <p:cNvPr id="65542"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2485" y="3708289"/>
              <a:ext cx="3524250" cy="695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9" name="TextBox 18"/>
            <p:cNvSpPr txBox="1"/>
            <p:nvPr/>
          </p:nvSpPr>
          <p:spPr>
            <a:xfrm>
              <a:off x="222485" y="3353591"/>
              <a:ext cx="1317280" cy="357000"/>
            </a:xfrm>
            <a:prstGeom prst="rect">
              <a:avLst/>
            </a:prstGeom>
            <a:solidFill>
              <a:srgbClr val="DFE4F0">
                <a:alpha val="60000"/>
              </a:srgbClr>
            </a:solidFill>
          </p:spPr>
          <p:txBody>
            <a:bodyPr wrap="none" rtlCol="0">
              <a:spAutoFit/>
            </a:bodyPr>
            <a:lstStyle/>
            <a:p>
              <a:r>
                <a:rPr lang="en-US" dirty="0" err="1" smtClean="0">
                  <a:solidFill>
                    <a:schemeClr val="tx2"/>
                  </a:solidFill>
                </a:rPr>
                <a:t>writtenBy</a:t>
              </a:r>
              <a:endParaRPr lang="en-US" dirty="0">
                <a:solidFill>
                  <a:schemeClr val="tx2"/>
                </a:solidFill>
              </a:endParaRPr>
            </a:p>
          </p:txBody>
        </p:sp>
        <p:pic>
          <p:nvPicPr>
            <p:cNvPr id="65543"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2485" y="4772946"/>
              <a:ext cx="4867275" cy="485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Freeform 3"/>
            <p:cNvSpPr/>
            <p:nvPr/>
          </p:nvSpPr>
          <p:spPr>
            <a:xfrm>
              <a:off x="4638502" y="5187140"/>
              <a:ext cx="681643" cy="914400"/>
            </a:xfrm>
            <a:custGeom>
              <a:avLst/>
              <a:gdLst>
                <a:gd name="connsiteX0" fmla="*/ 448887 w 681643"/>
                <a:gd name="connsiteY0" fmla="*/ 0 h 1014153"/>
                <a:gd name="connsiteX1" fmla="*/ 681643 w 681643"/>
                <a:gd name="connsiteY1" fmla="*/ 0 h 1014153"/>
                <a:gd name="connsiteX2" fmla="*/ 681643 w 681643"/>
                <a:gd name="connsiteY2" fmla="*/ 1014153 h 1014153"/>
                <a:gd name="connsiteX3" fmla="*/ 0 w 681643"/>
                <a:gd name="connsiteY3" fmla="*/ 1014153 h 1014153"/>
              </a:gdLst>
              <a:ahLst/>
              <a:cxnLst>
                <a:cxn ang="0">
                  <a:pos x="connsiteX0" y="connsiteY0"/>
                </a:cxn>
                <a:cxn ang="0">
                  <a:pos x="connsiteX1" y="connsiteY1"/>
                </a:cxn>
                <a:cxn ang="0">
                  <a:pos x="connsiteX2" y="connsiteY2"/>
                </a:cxn>
                <a:cxn ang="0">
                  <a:pos x="connsiteX3" y="connsiteY3"/>
                </a:cxn>
              </a:cxnLst>
              <a:rect l="l" t="t" r="r" b="b"/>
              <a:pathLst>
                <a:path w="681643" h="1014153">
                  <a:moveTo>
                    <a:pt x="448887" y="0"/>
                  </a:moveTo>
                  <a:lnTo>
                    <a:pt x="681643" y="0"/>
                  </a:lnTo>
                  <a:lnTo>
                    <a:pt x="681643" y="1014153"/>
                  </a:lnTo>
                  <a:lnTo>
                    <a:pt x="0" y="1014153"/>
                  </a:lnTo>
                </a:path>
              </a:pathLst>
            </a:custGeom>
            <a:no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reeform 4"/>
            <p:cNvSpPr/>
            <p:nvPr/>
          </p:nvSpPr>
          <p:spPr>
            <a:xfrm>
              <a:off x="3524597" y="2776451"/>
              <a:ext cx="399332" cy="1243584"/>
            </a:xfrm>
            <a:custGeom>
              <a:avLst/>
              <a:gdLst>
                <a:gd name="connsiteX0" fmla="*/ 199506 w 465513"/>
                <a:gd name="connsiteY0" fmla="*/ 1280160 h 1280160"/>
                <a:gd name="connsiteX1" fmla="*/ 465513 w 465513"/>
                <a:gd name="connsiteY1" fmla="*/ 1280160 h 1280160"/>
                <a:gd name="connsiteX2" fmla="*/ 465513 w 465513"/>
                <a:gd name="connsiteY2" fmla="*/ 0 h 1280160"/>
                <a:gd name="connsiteX3" fmla="*/ 0 w 465513"/>
                <a:gd name="connsiteY3" fmla="*/ 0 h 1280160"/>
              </a:gdLst>
              <a:ahLst/>
              <a:cxnLst>
                <a:cxn ang="0">
                  <a:pos x="connsiteX0" y="connsiteY0"/>
                </a:cxn>
                <a:cxn ang="0">
                  <a:pos x="connsiteX1" y="connsiteY1"/>
                </a:cxn>
                <a:cxn ang="0">
                  <a:pos x="connsiteX2" y="connsiteY2"/>
                </a:cxn>
                <a:cxn ang="0">
                  <a:pos x="connsiteX3" y="connsiteY3"/>
                </a:cxn>
              </a:cxnLst>
              <a:rect l="l" t="t" r="r" b="b"/>
              <a:pathLst>
                <a:path w="465513" h="1280160">
                  <a:moveTo>
                    <a:pt x="199506" y="1280160"/>
                  </a:moveTo>
                  <a:lnTo>
                    <a:pt x="465513" y="1280160"/>
                  </a:lnTo>
                  <a:lnTo>
                    <a:pt x="465513" y="0"/>
                  </a:lnTo>
                  <a:lnTo>
                    <a:pt x="0" y="0"/>
                  </a:lnTo>
                </a:path>
              </a:pathLst>
            </a:custGeom>
            <a:noFill/>
            <a:ln w="952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22"/>
            <p:cNvSpPr/>
            <p:nvPr/>
          </p:nvSpPr>
          <p:spPr>
            <a:xfrm>
              <a:off x="3557847" y="2996883"/>
              <a:ext cx="465513" cy="1280160"/>
            </a:xfrm>
            <a:custGeom>
              <a:avLst/>
              <a:gdLst>
                <a:gd name="connsiteX0" fmla="*/ 199506 w 465513"/>
                <a:gd name="connsiteY0" fmla="*/ 1280160 h 1280160"/>
                <a:gd name="connsiteX1" fmla="*/ 465513 w 465513"/>
                <a:gd name="connsiteY1" fmla="*/ 1280160 h 1280160"/>
                <a:gd name="connsiteX2" fmla="*/ 465513 w 465513"/>
                <a:gd name="connsiteY2" fmla="*/ 0 h 1280160"/>
                <a:gd name="connsiteX3" fmla="*/ 0 w 465513"/>
                <a:gd name="connsiteY3" fmla="*/ 0 h 1280160"/>
              </a:gdLst>
              <a:ahLst/>
              <a:cxnLst>
                <a:cxn ang="0">
                  <a:pos x="connsiteX0" y="connsiteY0"/>
                </a:cxn>
                <a:cxn ang="0">
                  <a:pos x="connsiteX1" y="connsiteY1"/>
                </a:cxn>
                <a:cxn ang="0">
                  <a:pos x="connsiteX2" y="connsiteY2"/>
                </a:cxn>
                <a:cxn ang="0">
                  <a:pos x="connsiteX3" y="connsiteY3"/>
                </a:cxn>
              </a:cxnLst>
              <a:rect l="l" t="t" r="r" b="b"/>
              <a:pathLst>
                <a:path w="465513" h="1280160">
                  <a:moveTo>
                    <a:pt x="199506" y="1280160"/>
                  </a:moveTo>
                  <a:lnTo>
                    <a:pt x="465513" y="1280160"/>
                  </a:lnTo>
                  <a:lnTo>
                    <a:pt x="465513" y="0"/>
                  </a:lnTo>
                  <a:lnTo>
                    <a:pt x="0" y="0"/>
                  </a:lnTo>
                </a:path>
              </a:pathLst>
            </a:custGeom>
            <a:noFill/>
            <a:ln w="952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p:cNvSpPr/>
            <p:nvPr/>
          </p:nvSpPr>
          <p:spPr>
            <a:xfrm>
              <a:off x="3740728" y="4222865"/>
              <a:ext cx="1579418" cy="914400"/>
            </a:xfrm>
            <a:custGeom>
              <a:avLst/>
              <a:gdLst>
                <a:gd name="connsiteX0" fmla="*/ 1363288 w 1612669"/>
                <a:gd name="connsiteY0" fmla="*/ 914400 h 914400"/>
                <a:gd name="connsiteX1" fmla="*/ 1612669 w 1612669"/>
                <a:gd name="connsiteY1" fmla="*/ 914400 h 914400"/>
                <a:gd name="connsiteX2" fmla="*/ 1612669 w 1612669"/>
                <a:gd name="connsiteY2" fmla="*/ 0 h 914400"/>
                <a:gd name="connsiteX3" fmla="*/ 0 w 1612669"/>
                <a:gd name="connsiteY3" fmla="*/ 0 h 914400"/>
              </a:gdLst>
              <a:ahLst/>
              <a:cxnLst>
                <a:cxn ang="0">
                  <a:pos x="connsiteX0" y="connsiteY0"/>
                </a:cxn>
                <a:cxn ang="0">
                  <a:pos x="connsiteX1" y="connsiteY1"/>
                </a:cxn>
                <a:cxn ang="0">
                  <a:pos x="connsiteX2" y="connsiteY2"/>
                </a:cxn>
                <a:cxn ang="0">
                  <a:pos x="connsiteX3" y="connsiteY3"/>
                </a:cxn>
              </a:cxnLst>
              <a:rect l="l" t="t" r="r" b="b"/>
              <a:pathLst>
                <a:path w="1612669" h="914400">
                  <a:moveTo>
                    <a:pt x="1363288" y="914400"/>
                  </a:moveTo>
                  <a:lnTo>
                    <a:pt x="1612669" y="914400"/>
                  </a:lnTo>
                  <a:lnTo>
                    <a:pt x="1612669" y="0"/>
                  </a:lnTo>
                  <a:lnTo>
                    <a:pt x="0" y="0"/>
                  </a:lnTo>
                </a:path>
              </a:pathLst>
            </a:custGeom>
            <a:no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24"/>
            <p:cNvSpPr/>
            <p:nvPr/>
          </p:nvSpPr>
          <p:spPr>
            <a:xfrm>
              <a:off x="3746736" y="4056611"/>
              <a:ext cx="1579418" cy="1080654"/>
            </a:xfrm>
            <a:custGeom>
              <a:avLst/>
              <a:gdLst>
                <a:gd name="connsiteX0" fmla="*/ 1363288 w 1612669"/>
                <a:gd name="connsiteY0" fmla="*/ 914400 h 914400"/>
                <a:gd name="connsiteX1" fmla="*/ 1612669 w 1612669"/>
                <a:gd name="connsiteY1" fmla="*/ 914400 h 914400"/>
                <a:gd name="connsiteX2" fmla="*/ 1612669 w 1612669"/>
                <a:gd name="connsiteY2" fmla="*/ 0 h 914400"/>
                <a:gd name="connsiteX3" fmla="*/ 0 w 1612669"/>
                <a:gd name="connsiteY3" fmla="*/ 0 h 914400"/>
              </a:gdLst>
              <a:ahLst/>
              <a:cxnLst>
                <a:cxn ang="0">
                  <a:pos x="connsiteX0" y="connsiteY0"/>
                </a:cxn>
                <a:cxn ang="0">
                  <a:pos x="connsiteX1" y="connsiteY1"/>
                </a:cxn>
                <a:cxn ang="0">
                  <a:pos x="connsiteX2" y="connsiteY2"/>
                </a:cxn>
                <a:cxn ang="0">
                  <a:pos x="connsiteX3" y="connsiteY3"/>
                </a:cxn>
              </a:cxnLst>
              <a:rect l="l" t="t" r="r" b="b"/>
              <a:pathLst>
                <a:path w="1612669" h="914400">
                  <a:moveTo>
                    <a:pt x="1363288" y="914400"/>
                  </a:moveTo>
                  <a:lnTo>
                    <a:pt x="1612669" y="914400"/>
                  </a:lnTo>
                  <a:lnTo>
                    <a:pt x="1612669" y="0"/>
                  </a:lnTo>
                  <a:lnTo>
                    <a:pt x="0" y="0"/>
                  </a:lnTo>
                </a:path>
              </a:pathLst>
            </a:custGeom>
            <a:no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720499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h-TH" dirty="0" smtClean="0"/>
              <a:t>การติดตั้ง </a:t>
            </a:r>
            <a:r>
              <a:rPr lang="en-US" dirty="0" err="1" smtClean="0"/>
              <a:t>mongodb</a:t>
            </a:r>
            <a:endParaRPr lang="en-US" dirty="0"/>
          </a:p>
        </p:txBody>
      </p:sp>
      <p:sp>
        <p:nvSpPr>
          <p:cNvPr id="3" name="Text Placeholder 2"/>
          <p:cNvSpPr>
            <a:spLocks noGrp="1"/>
          </p:cNvSpPr>
          <p:nvPr>
            <p:ph type="body" idx="1"/>
          </p:nvPr>
        </p:nvSpPr>
        <p:spPr/>
        <p:txBody>
          <a:bodyPr/>
          <a:lstStyle/>
          <a:p>
            <a:endParaRPr lang="en-US" dirty="0"/>
          </a:p>
        </p:txBody>
      </p:sp>
      <p:sp>
        <p:nvSpPr>
          <p:cNvPr id="4" name="Date Placeholder 3"/>
          <p:cNvSpPr>
            <a:spLocks noGrp="1"/>
          </p:cNvSpPr>
          <p:nvPr>
            <p:ph type="dt" sz="half" idx="2"/>
          </p:nvPr>
        </p:nvSpPr>
        <p:spPr/>
        <p:txBody>
          <a:bodyPr/>
          <a:lstStyle/>
          <a:p>
            <a:r>
              <a:rPr lang="en-US" smtClean="0"/>
              <a:t>Lecture 14</a:t>
            </a:r>
            <a:endParaRPr lang="en-US" altLang="en-US"/>
          </a:p>
        </p:txBody>
      </p:sp>
      <p:sp>
        <p:nvSpPr>
          <p:cNvPr id="5" name="Footer Placeholder 4"/>
          <p:cNvSpPr>
            <a:spLocks noGrp="1"/>
          </p:cNvSpPr>
          <p:nvPr>
            <p:ph type="ftr" sz="quarter" idx="3"/>
          </p:nvPr>
        </p:nvSpPr>
        <p:spPr/>
        <p:txBody>
          <a:bodyPr/>
          <a:lstStyle/>
          <a:p>
            <a:r>
              <a:rPr lang="en-US" altLang="en-US" smtClean="0"/>
              <a:t>CS 485 Web ApplicationDevelopment © 2016 by Y. Temtanapat</a:t>
            </a:r>
            <a:endParaRPr lang="en-US" altLang="en-US" dirty="0"/>
          </a:p>
        </p:txBody>
      </p:sp>
      <p:sp>
        <p:nvSpPr>
          <p:cNvPr id="6" name="Slide Number Placeholder 5"/>
          <p:cNvSpPr>
            <a:spLocks noGrp="1"/>
          </p:cNvSpPr>
          <p:nvPr>
            <p:ph type="sldNum" sz="quarter" idx="4"/>
          </p:nvPr>
        </p:nvSpPr>
        <p:spPr/>
        <p:txBody>
          <a:bodyPr/>
          <a:lstStyle/>
          <a:p>
            <a:fld id="{10C32822-D98A-4A8C-A794-852463787CBE}" type="slidenum">
              <a:rPr lang="en-US" altLang="en-US" smtClean="0"/>
              <a:pPr/>
              <a:t>7</a:t>
            </a:fld>
            <a:endParaRPr lang="en-US" altLang="en-US"/>
          </a:p>
        </p:txBody>
      </p:sp>
    </p:spTree>
    <p:extLst>
      <p:ext uri="{BB962C8B-B14F-4D97-AF65-F5344CB8AC3E}">
        <p14:creationId xmlns:p14="http://schemas.microsoft.com/office/powerpoint/2010/main" val="230311112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th-TH" dirty="0" smtClean="0"/>
              <a:t>การติดตั้งและรัน </a:t>
            </a:r>
            <a:r>
              <a:rPr lang="en-US" dirty="0" smtClean="0"/>
              <a:t>MongoDB Server</a:t>
            </a:r>
            <a:endParaRPr lang="en-US" dirty="0"/>
          </a:p>
        </p:txBody>
      </p:sp>
      <p:sp>
        <p:nvSpPr>
          <p:cNvPr id="8" name="Content Placeholder 7"/>
          <p:cNvSpPr>
            <a:spLocks noGrp="1"/>
          </p:cNvSpPr>
          <p:nvPr>
            <p:ph idx="1"/>
          </p:nvPr>
        </p:nvSpPr>
        <p:spPr/>
        <p:txBody>
          <a:bodyPr/>
          <a:lstStyle/>
          <a:p>
            <a:r>
              <a:rPr lang="en-US" dirty="0"/>
              <a:t>Download MongoDB: </a:t>
            </a:r>
            <a:r>
              <a:rPr lang="en-US" dirty="0">
                <a:hlinkClick r:id="rId3"/>
              </a:rPr>
              <a:t>https://</a:t>
            </a:r>
            <a:r>
              <a:rPr lang="en-US" dirty="0" smtClean="0">
                <a:hlinkClick r:id="rId3"/>
              </a:rPr>
              <a:t>www.mongodb.com/download-center</a:t>
            </a:r>
            <a:endParaRPr lang="en-US" dirty="0" smtClean="0"/>
          </a:p>
          <a:p>
            <a:r>
              <a:rPr lang="th-TH" dirty="0" smtClean="0"/>
              <a:t>รัน </a:t>
            </a:r>
            <a:r>
              <a:rPr lang="en-US" dirty="0" smtClean="0"/>
              <a:t>MongoDB server</a:t>
            </a:r>
          </a:p>
          <a:p>
            <a:pPr marL="0" indent="0" algn="ctr">
              <a:buNone/>
            </a:pPr>
            <a:r>
              <a:rPr lang="en-US" sz="2200" b="1" dirty="0" err="1">
                <a:solidFill>
                  <a:srgbClr val="00B050"/>
                </a:solidFill>
                <a:latin typeface="Consolas" panose="020B0609020204030204" pitchFamily="49" charset="0"/>
              </a:rPr>
              <a:t>mongod</a:t>
            </a:r>
            <a:r>
              <a:rPr lang="en-US" sz="2200" b="1" dirty="0">
                <a:solidFill>
                  <a:srgbClr val="00B050"/>
                </a:solidFill>
                <a:latin typeface="Consolas" panose="020B0609020204030204" pitchFamily="49" charset="0"/>
              </a:rPr>
              <a:t> --port </a:t>
            </a:r>
            <a:r>
              <a:rPr lang="en-US" sz="2200" dirty="0">
                <a:latin typeface="Consolas" panose="020B0609020204030204" pitchFamily="49" charset="0"/>
              </a:rPr>
              <a:t>27017</a:t>
            </a:r>
            <a:r>
              <a:rPr lang="en-US" sz="2200" b="1" dirty="0">
                <a:solidFill>
                  <a:srgbClr val="00B050"/>
                </a:solidFill>
                <a:latin typeface="Consolas" panose="020B0609020204030204" pitchFamily="49" charset="0"/>
              </a:rPr>
              <a:t> --</a:t>
            </a:r>
            <a:r>
              <a:rPr lang="en-US" sz="2200" b="1" dirty="0" err="1">
                <a:solidFill>
                  <a:srgbClr val="00B050"/>
                </a:solidFill>
                <a:latin typeface="Consolas" panose="020B0609020204030204" pitchFamily="49" charset="0"/>
              </a:rPr>
              <a:t>dbpath</a:t>
            </a:r>
            <a:r>
              <a:rPr lang="en-US" sz="2200" dirty="0">
                <a:latin typeface="Consolas" panose="020B0609020204030204" pitchFamily="49" charset="0"/>
              </a:rPr>
              <a:t> D:\</a:t>
            </a:r>
            <a:r>
              <a:rPr lang="en-US" sz="2200" dirty="0" smtClean="0">
                <a:latin typeface="Consolas" panose="020B0609020204030204" pitchFamily="49" charset="0"/>
              </a:rPr>
              <a:t>nodejs\mongoDB\data</a:t>
            </a:r>
          </a:p>
        </p:txBody>
      </p:sp>
      <p:sp>
        <p:nvSpPr>
          <p:cNvPr id="4" name="Date Placeholder 3"/>
          <p:cNvSpPr>
            <a:spLocks noGrp="1"/>
          </p:cNvSpPr>
          <p:nvPr>
            <p:ph type="dt" sz="half" idx="2"/>
          </p:nvPr>
        </p:nvSpPr>
        <p:spPr/>
        <p:txBody>
          <a:bodyPr/>
          <a:lstStyle/>
          <a:p>
            <a:r>
              <a:rPr lang="en-US" smtClean="0"/>
              <a:t>Lecture 14</a:t>
            </a:r>
            <a:endParaRPr lang="en-US" altLang="en-US"/>
          </a:p>
        </p:txBody>
      </p:sp>
      <p:sp>
        <p:nvSpPr>
          <p:cNvPr id="5" name="Footer Placeholder 4"/>
          <p:cNvSpPr>
            <a:spLocks noGrp="1"/>
          </p:cNvSpPr>
          <p:nvPr>
            <p:ph type="ftr" sz="quarter" idx="3"/>
          </p:nvPr>
        </p:nvSpPr>
        <p:spPr/>
        <p:txBody>
          <a:bodyPr/>
          <a:lstStyle/>
          <a:p>
            <a:r>
              <a:rPr lang="en-US" altLang="en-US" smtClean="0"/>
              <a:t>CS 485 Web ApplicationDevelopment © 2016 by Y. Temtanapat</a:t>
            </a:r>
            <a:endParaRPr lang="en-US" altLang="en-US" dirty="0"/>
          </a:p>
        </p:txBody>
      </p:sp>
      <p:sp>
        <p:nvSpPr>
          <p:cNvPr id="6" name="Slide Number Placeholder 5"/>
          <p:cNvSpPr>
            <a:spLocks noGrp="1"/>
          </p:cNvSpPr>
          <p:nvPr>
            <p:ph type="sldNum" sz="quarter" idx="4"/>
          </p:nvPr>
        </p:nvSpPr>
        <p:spPr/>
        <p:txBody>
          <a:bodyPr/>
          <a:lstStyle/>
          <a:p>
            <a:fld id="{10C32822-D98A-4A8C-A794-852463787CBE}" type="slidenum">
              <a:rPr lang="en-US" altLang="en-US" smtClean="0"/>
              <a:pPr/>
              <a:t>8</a:t>
            </a:fld>
            <a:endParaRPr lang="en-US" altLang="en-US"/>
          </a:p>
        </p:txBody>
      </p:sp>
    </p:spTree>
    <p:extLst>
      <p:ext uri="{BB962C8B-B14F-4D97-AF65-F5344CB8AC3E}">
        <p14:creationId xmlns:p14="http://schemas.microsoft.com/office/powerpoint/2010/main" val="23625721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h-TH" dirty="0" smtClean="0"/>
              <a:t>ใช้ฐานข้อมูลแบบ </a:t>
            </a:r>
            <a:r>
              <a:rPr lang="en-US" dirty="0" smtClean="0"/>
              <a:t>Enable Authentication </a:t>
            </a:r>
            <a:endParaRPr lang="en-US" dirty="0"/>
          </a:p>
        </p:txBody>
      </p:sp>
      <p:sp>
        <p:nvSpPr>
          <p:cNvPr id="3" name="Content Placeholder 2"/>
          <p:cNvSpPr>
            <a:spLocks noGrp="1"/>
          </p:cNvSpPr>
          <p:nvPr>
            <p:ph idx="1"/>
          </p:nvPr>
        </p:nvSpPr>
        <p:spPr/>
        <p:txBody>
          <a:bodyPr/>
          <a:lstStyle/>
          <a:p>
            <a:r>
              <a:rPr lang="th-TH" dirty="0"/>
              <a:t>กำหนดการรักษาความมั่นคงให้ฐานข้อมูล</a:t>
            </a:r>
            <a:r>
              <a:rPr lang="en-US" dirty="0"/>
              <a:t>: </a:t>
            </a:r>
            <a:r>
              <a:rPr lang="en-US" dirty="0">
                <a:hlinkClick r:id="rId3"/>
              </a:rPr>
              <a:t>https://docs.mongodb.com/manual/tutorial/enable-authentication/</a:t>
            </a:r>
            <a:endParaRPr lang="th-TH" dirty="0"/>
          </a:p>
          <a:p>
            <a:pPr lvl="1"/>
            <a:r>
              <a:rPr lang="th-TH" dirty="0"/>
              <a:t>สร้าง </a:t>
            </a:r>
            <a:r>
              <a:rPr lang="en-US" dirty="0"/>
              <a:t>Admin</a:t>
            </a:r>
          </a:p>
          <a:p>
            <a:pPr marL="696912" lvl="2" indent="0">
              <a:buNone/>
            </a:pPr>
            <a:r>
              <a:rPr lang="en-US" sz="1800" dirty="0">
                <a:latin typeface="Consolas" panose="020B0609020204030204" pitchFamily="49" charset="0"/>
              </a:rPr>
              <a:t>use admin</a:t>
            </a:r>
          </a:p>
          <a:p>
            <a:pPr marL="696912" lvl="2" indent="0">
              <a:buNone/>
            </a:pPr>
            <a:r>
              <a:rPr lang="en-US" sz="1800" dirty="0" err="1">
                <a:latin typeface="Consolas" panose="020B0609020204030204" pitchFamily="49" charset="0"/>
              </a:rPr>
              <a:t>db.createUser</a:t>
            </a:r>
            <a:r>
              <a:rPr lang="en-US" sz="1800" dirty="0">
                <a:latin typeface="Consolas" panose="020B0609020204030204" pitchFamily="49" charset="0"/>
              </a:rPr>
              <a:t>({ user: "</a:t>
            </a:r>
            <a:r>
              <a:rPr lang="en-US" sz="1800" dirty="0" err="1">
                <a:latin typeface="Consolas" panose="020B0609020204030204" pitchFamily="49" charset="0"/>
              </a:rPr>
              <a:t>myUserAdmin</a:t>
            </a:r>
            <a:r>
              <a:rPr lang="en-US" sz="1800" dirty="0">
                <a:latin typeface="Consolas" panose="020B0609020204030204" pitchFamily="49" charset="0"/>
              </a:rPr>
              <a:t>", </a:t>
            </a:r>
            <a:r>
              <a:rPr lang="en-US" sz="1800" dirty="0" err="1">
                <a:latin typeface="Consolas" panose="020B0609020204030204" pitchFamily="49" charset="0"/>
              </a:rPr>
              <a:t>pwd</a:t>
            </a:r>
            <a:r>
              <a:rPr lang="en-US" sz="1800" dirty="0">
                <a:latin typeface="Consolas" panose="020B0609020204030204" pitchFamily="49" charset="0"/>
              </a:rPr>
              <a:t>: "abc123",</a:t>
            </a:r>
          </a:p>
          <a:p>
            <a:pPr marL="696912" lvl="2" indent="0">
              <a:buNone/>
            </a:pPr>
            <a:r>
              <a:rPr lang="en-US" sz="1800" dirty="0">
                <a:latin typeface="Consolas" panose="020B0609020204030204" pitchFamily="49" charset="0"/>
              </a:rPr>
              <a:t>   roles: [{ role: "</a:t>
            </a:r>
            <a:r>
              <a:rPr lang="en-US" sz="1800" dirty="0" err="1">
                <a:latin typeface="Consolas" panose="020B0609020204030204" pitchFamily="49" charset="0"/>
              </a:rPr>
              <a:t>userAdminAnyDatabase</a:t>
            </a:r>
            <a:r>
              <a:rPr lang="en-US" sz="1800" dirty="0">
                <a:latin typeface="Consolas" panose="020B0609020204030204" pitchFamily="49" charset="0"/>
              </a:rPr>
              <a:t>", </a:t>
            </a:r>
            <a:r>
              <a:rPr lang="en-US" sz="1800" dirty="0" err="1">
                <a:latin typeface="Consolas" panose="020B0609020204030204" pitchFamily="49" charset="0"/>
              </a:rPr>
              <a:t>db</a:t>
            </a:r>
            <a:r>
              <a:rPr lang="en-US" sz="1800" dirty="0">
                <a:latin typeface="Consolas" panose="020B0609020204030204" pitchFamily="49" charset="0"/>
              </a:rPr>
              <a:t>: "admin" }]</a:t>
            </a:r>
          </a:p>
          <a:p>
            <a:pPr marL="696912" lvl="2" indent="0">
              <a:buNone/>
            </a:pPr>
            <a:r>
              <a:rPr lang="en-US" sz="1800" dirty="0">
                <a:latin typeface="Consolas" panose="020B0609020204030204" pitchFamily="49" charset="0"/>
              </a:rPr>
              <a:t>})</a:t>
            </a:r>
          </a:p>
          <a:p>
            <a:r>
              <a:rPr lang="en-US" dirty="0" smtClean="0"/>
              <a:t>Restart </a:t>
            </a:r>
            <a:r>
              <a:rPr lang="th-TH" dirty="0" smtClean="0"/>
              <a:t>ฐานข้อมูล และรันใหม่ให้แบบมี </a:t>
            </a:r>
            <a:r>
              <a:rPr lang="en-US" dirty="0" smtClean="0"/>
              <a:t>authentication</a:t>
            </a:r>
            <a:endParaRPr lang="th-TH" dirty="0" smtClean="0"/>
          </a:p>
          <a:p>
            <a:pPr marL="0" indent="0" algn="ctr">
              <a:buNone/>
            </a:pPr>
            <a:r>
              <a:rPr lang="en-US" sz="2000" b="1" dirty="0" err="1">
                <a:solidFill>
                  <a:srgbClr val="00B050"/>
                </a:solidFill>
                <a:latin typeface="Consolas" panose="020B0609020204030204" pitchFamily="49" charset="0"/>
              </a:rPr>
              <a:t>mongod</a:t>
            </a:r>
            <a:r>
              <a:rPr lang="en-US" sz="2000" b="1" dirty="0">
                <a:solidFill>
                  <a:srgbClr val="00B050"/>
                </a:solidFill>
                <a:latin typeface="Consolas" panose="020B0609020204030204" pitchFamily="49" charset="0"/>
              </a:rPr>
              <a:t> </a:t>
            </a:r>
            <a:r>
              <a:rPr lang="en-US" sz="2000" b="1" dirty="0" smtClean="0">
                <a:solidFill>
                  <a:srgbClr val="00B050"/>
                </a:solidFill>
                <a:latin typeface="Consolas" panose="020B0609020204030204" pitchFamily="49" charset="0"/>
              </a:rPr>
              <a:t>–</a:t>
            </a:r>
            <a:r>
              <a:rPr lang="en-US" sz="2000" b="1" dirty="0" err="1" smtClean="0">
                <a:solidFill>
                  <a:srgbClr val="00B050"/>
                </a:solidFill>
                <a:latin typeface="Consolas" panose="020B0609020204030204" pitchFamily="49" charset="0"/>
              </a:rPr>
              <a:t>auth</a:t>
            </a:r>
            <a:r>
              <a:rPr lang="en-US" sz="2000" b="1" dirty="0" smtClean="0">
                <a:solidFill>
                  <a:srgbClr val="00B050"/>
                </a:solidFill>
                <a:latin typeface="Consolas" panose="020B0609020204030204" pitchFamily="49" charset="0"/>
              </a:rPr>
              <a:t> --port </a:t>
            </a:r>
            <a:r>
              <a:rPr lang="en-US" sz="2000" dirty="0">
                <a:latin typeface="Consolas" panose="020B0609020204030204" pitchFamily="49" charset="0"/>
              </a:rPr>
              <a:t>27017</a:t>
            </a:r>
            <a:r>
              <a:rPr lang="en-US" sz="2000" b="1" dirty="0">
                <a:solidFill>
                  <a:srgbClr val="00B050"/>
                </a:solidFill>
                <a:latin typeface="Consolas" panose="020B0609020204030204" pitchFamily="49" charset="0"/>
              </a:rPr>
              <a:t> --</a:t>
            </a:r>
            <a:r>
              <a:rPr lang="en-US" sz="2000" b="1" dirty="0" err="1">
                <a:solidFill>
                  <a:srgbClr val="00B050"/>
                </a:solidFill>
                <a:latin typeface="Consolas" panose="020B0609020204030204" pitchFamily="49" charset="0"/>
              </a:rPr>
              <a:t>dbpath</a:t>
            </a:r>
            <a:r>
              <a:rPr lang="en-US" sz="2000" dirty="0">
                <a:latin typeface="Consolas" panose="020B0609020204030204" pitchFamily="49" charset="0"/>
              </a:rPr>
              <a:t> D:\</a:t>
            </a:r>
            <a:r>
              <a:rPr lang="en-US" sz="2000" dirty="0" smtClean="0">
                <a:latin typeface="Consolas" panose="020B0609020204030204" pitchFamily="49" charset="0"/>
              </a:rPr>
              <a:t>nodejs\mongoDB\data</a:t>
            </a:r>
            <a:endParaRPr lang="en-US" sz="2000" dirty="0">
              <a:latin typeface="Consolas" panose="020B0609020204030204" pitchFamily="49" charset="0"/>
            </a:endParaRPr>
          </a:p>
        </p:txBody>
      </p:sp>
      <p:sp>
        <p:nvSpPr>
          <p:cNvPr id="4" name="Date Placeholder 3"/>
          <p:cNvSpPr>
            <a:spLocks noGrp="1"/>
          </p:cNvSpPr>
          <p:nvPr>
            <p:ph type="dt" sz="half" idx="2"/>
          </p:nvPr>
        </p:nvSpPr>
        <p:spPr/>
        <p:txBody>
          <a:bodyPr/>
          <a:lstStyle/>
          <a:p>
            <a:r>
              <a:rPr lang="en-US" smtClean="0"/>
              <a:t>Lecture 14</a:t>
            </a:r>
            <a:endParaRPr lang="en-US" altLang="en-US"/>
          </a:p>
        </p:txBody>
      </p:sp>
      <p:sp>
        <p:nvSpPr>
          <p:cNvPr id="5" name="Footer Placeholder 4"/>
          <p:cNvSpPr>
            <a:spLocks noGrp="1"/>
          </p:cNvSpPr>
          <p:nvPr>
            <p:ph type="ftr" sz="quarter" idx="3"/>
          </p:nvPr>
        </p:nvSpPr>
        <p:spPr/>
        <p:txBody>
          <a:bodyPr/>
          <a:lstStyle/>
          <a:p>
            <a:r>
              <a:rPr lang="en-US" altLang="en-US" smtClean="0"/>
              <a:t>CS 485 Web ApplicationDevelopment © 2016 by Y. Temtanapat</a:t>
            </a:r>
            <a:endParaRPr lang="en-US" altLang="en-US" dirty="0"/>
          </a:p>
        </p:txBody>
      </p:sp>
      <p:sp>
        <p:nvSpPr>
          <p:cNvPr id="6" name="Slide Number Placeholder 5"/>
          <p:cNvSpPr>
            <a:spLocks noGrp="1"/>
          </p:cNvSpPr>
          <p:nvPr>
            <p:ph type="sldNum" sz="quarter" idx="4"/>
          </p:nvPr>
        </p:nvSpPr>
        <p:spPr/>
        <p:txBody>
          <a:bodyPr/>
          <a:lstStyle/>
          <a:p>
            <a:fld id="{10C32822-D98A-4A8C-A794-852463787CBE}" type="slidenum">
              <a:rPr lang="en-US" altLang="en-US" smtClean="0"/>
              <a:pPr/>
              <a:t>9</a:t>
            </a:fld>
            <a:endParaRPr lang="en-US" altLang="en-US"/>
          </a:p>
        </p:txBody>
      </p:sp>
    </p:spTree>
    <p:extLst>
      <p:ext uri="{BB962C8B-B14F-4D97-AF65-F5344CB8AC3E}">
        <p14:creationId xmlns:p14="http://schemas.microsoft.com/office/powerpoint/2010/main" val="3545574200"/>
      </p:ext>
    </p:extLst>
  </p:cSld>
  <p:clrMapOvr>
    <a:masterClrMapping/>
  </p:clrMapOvr>
  <p:timing>
    <p:tnLst>
      <p:par>
        <p:cTn id="1" dur="indefinite" restart="never" nodeType="tmRoot"/>
      </p:par>
    </p:tnLst>
  </p:timing>
</p:sld>
</file>

<file path=ppt/theme/theme1.xml><?xml version="1.0" encoding="utf-8"?>
<a:theme xmlns:a="http://schemas.openxmlformats.org/drawingml/2006/main" name="Lecture">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MyLecture">
      <a:majorFont>
        <a:latin typeface="Angsana New"/>
        <a:ea typeface=""/>
        <a:cs typeface="Angsana New"/>
      </a:majorFont>
      <a:minorFont>
        <a:latin typeface="Angsana New"/>
        <a:ea typeface=""/>
        <a:cs typeface="Angsana New"/>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b"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th-TH" sz="1800" b="0" i="0" u="none" strike="noStrike" cap="none" normalizeH="0" baseline="0" smtClean="0">
            <a:ln>
              <a:noFill/>
            </a:ln>
            <a:solidFill>
              <a:schemeClr val="tx1"/>
            </a:solidFill>
            <a:effectLst/>
            <a:latin typeface="Arial" pitchFamily="34" charset="0"/>
            <a:cs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b"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th-TH" sz="1800" b="0" i="0" u="none" strike="noStrike" cap="none" normalizeH="0" baseline="0" smtClean="0">
            <a:ln>
              <a:noFill/>
            </a:ln>
            <a:solidFill>
              <a:schemeClr val="tx1"/>
            </a:solidFill>
            <a:effectLst/>
            <a:latin typeface="Arial" pitchFamily="34" charset="0"/>
            <a:cs typeface="Arial" pitchFamily="34" charset="0"/>
          </a:defRPr>
        </a:defPPr>
      </a:lstStyle>
    </a:lnDef>
  </a:objectDefaults>
  <a:extraClrSchemeLst>
    <a:extraClrScheme>
      <a:clrScheme name="MyLectur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MyLectur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MyLectur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MyLectur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MyLectur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MyLectur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MyLectur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MyLectur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MyLectur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Lecture</Template>
  <TotalTime>22842</TotalTime>
  <Words>2804</Words>
  <Application>Microsoft Office PowerPoint</Application>
  <PresentationFormat>On-screen Show (4:3)</PresentationFormat>
  <Paragraphs>460</Paragraphs>
  <Slides>34</Slides>
  <Notes>7</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Lecture</vt:lpstr>
      <vt:lpstr>MongoDB &amp; Mongoose</vt:lpstr>
      <vt:lpstr>เนื้อหาของการเรียนวันนี้</vt:lpstr>
      <vt:lpstr>เกี่ยวกับ MongoDB</vt:lpstr>
      <vt:lpstr>RDBMS vs Document DB: Terminology</vt:lpstr>
      <vt:lpstr>From Flat to Hierarchy</vt:lpstr>
      <vt:lpstr>Document Data Model</vt:lpstr>
      <vt:lpstr>การติดตั้ง mongodb</vt:lpstr>
      <vt:lpstr>การติดตั้งและรัน MongoDB Server</vt:lpstr>
      <vt:lpstr>ใช้ฐานข้อมูลแบบ Enable Authentication </vt:lpstr>
      <vt:lpstr>การเชื่อมต่อของ client ผ่าน Mongo </vt:lpstr>
      <vt:lpstr>Documents: Mongo CRUD</vt:lpstr>
      <vt:lpstr>Create Database</vt:lpstr>
      <vt:lpstr>Create Collection</vt:lpstr>
      <vt:lpstr>คำสั่งพื้นฐาน Mongo Client</vt:lpstr>
      <vt:lpstr>ตัวอย่าง</vt:lpstr>
      <vt:lpstr>เปรียบเทียบ Mongo กับ SQL </vt:lpstr>
      <vt:lpstr>Native MoongoDB Driver</vt:lpstr>
      <vt:lpstr>MoongoDB Driver</vt:lpstr>
      <vt:lpstr>MongoDBClient</vt:lpstr>
      <vt:lpstr>Node.JS เชื่อมต่อกับฐานข้อมูลผ่าน Native MongoDriver</vt:lpstr>
      <vt:lpstr>Collection Info</vt:lpstr>
      <vt:lpstr>Mongoose</vt:lpstr>
      <vt:lpstr>Mongoose (http://mongoosejs.com/docs/index.html)</vt:lpstr>
      <vt:lpstr>Mongoose</vt:lpstr>
      <vt:lpstr>การกำหนด Mongoose Schema</vt:lpstr>
      <vt:lpstr>MongoDB Schema Types</vt:lpstr>
      <vt:lpstr>Mongoose CRUD (http://mongoosejs.com/docs/models.html)</vt:lpstr>
      <vt:lpstr>ตัวอย่างการใช้ mongoose (1/2)</vt:lpstr>
      <vt:lpstr>ตัวอย่างการใช้ mongoose (2/2)</vt:lpstr>
      <vt:lpstr>ผลการทำงาน</vt:lpstr>
      <vt:lpstr>PowerPoint Presentation</vt:lpstr>
      <vt:lpstr>สร้าง Model (models/Product.js)</vt:lpstr>
      <vt:lpstr>แก้ไข server.js ให้ใช้ฐานข้อมูล</vt:lpstr>
      <vt:lpstr>MVC</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Yaowadee</dc:creator>
  <cp:lastModifiedBy>Yao</cp:lastModifiedBy>
  <cp:revision>556</cp:revision>
  <cp:lastPrinted>2000-06-05T04:52:20Z</cp:lastPrinted>
  <dcterms:created xsi:type="dcterms:W3CDTF">2010-06-14T11:32:02Z</dcterms:created>
  <dcterms:modified xsi:type="dcterms:W3CDTF">2018-04-02T21:47:28Z</dcterms:modified>
</cp:coreProperties>
</file>