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1"/>
  </p:sldMasterIdLst>
  <p:notesMasterIdLst>
    <p:notesMasterId r:id="rId23"/>
  </p:notesMasterIdLst>
  <p:handoutMasterIdLst>
    <p:handoutMasterId r:id="rId24"/>
  </p:handoutMasterIdLst>
  <p:sldIdLst>
    <p:sldId id="298" r:id="rId2"/>
    <p:sldId id="31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299" r:id="rId13"/>
    <p:sldId id="307" r:id="rId14"/>
    <p:sldId id="302" r:id="rId15"/>
    <p:sldId id="304" r:id="rId16"/>
    <p:sldId id="305" r:id="rId17"/>
    <p:sldId id="306" r:id="rId18"/>
    <p:sldId id="300" r:id="rId19"/>
    <p:sldId id="301" r:id="rId20"/>
    <p:sldId id="308" r:id="rId21"/>
    <p:sldId id="309" r:id="rId22"/>
  </p:sldIdLst>
  <p:sldSz cx="9144000" cy="6858000" type="screen4x3"/>
  <p:notesSz cx="6797675" cy="987425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996600"/>
    <a:srgbClr val="FFFFCC"/>
    <a:srgbClr val="CCFF66"/>
    <a:srgbClr val="CCFF33"/>
    <a:srgbClr val="CCFFCC"/>
    <a:srgbClr val="99FFCC"/>
    <a:srgbClr val="CCECFF"/>
    <a:srgbClr val="FF00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84764" autoAdjust="0"/>
  </p:normalViewPr>
  <p:slideViewPr>
    <p:cSldViewPr>
      <p:cViewPr varScale="1">
        <p:scale>
          <a:sx n="60" d="100"/>
          <a:sy n="60" d="100"/>
        </p:scale>
        <p:origin x="-72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57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51" tIns="44025" rIns="88051" bIns="44025" numCol="1" anchor="t" anchorCtr="0" compatLnSpc="1">
            <a:prstTxWarp prst="textNoShape">
              <a:avLst/>
            </a:prstTxWarp>
          </a:bodyPr>
          <a:lstStyle>
            <a:lvl1pPr defTabSz="881063" eaLnBrk="0" hangingPunct="0">
              <a:defRPr sz="1300">
                <a:latin typeface="Angsana New" pitchFamily="18" charset="-34"/>
                <a:cs typeface="Angsana New" pitchFamily="18" charset="-34"/>
              </a:defRPr>
            </a:lvl1pPr>
          </a:lstStyle>
          <a:p>
            <a:endParaRPr lang="th-TH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5088" y="0"/>
            <a:ext cx="2922587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51" tIns="44025" rIns="88051" bIns="44025" numCol="1" anchor="t" anchorCtr="0" compatLnSpc="1">
            <a:prstTxWarp prst="textNoShape">
              <a:avLst/>
            </a:prstTxWarp>
          </a:bodyPr>
          <a:lstStyle>
            <a:lvl1pPr algn="r" defTabSz="881063" eaLnBrk="0" hangingPunct="0">
              <a:defRPr sz="1300">
                <a:latin typeface="Angsana New" pitchFamily="18" charset="-34"/>
                <a:cs typeface="Angsana New" pitchFamily="18" charset="-34"/>
              </a:defRPr>
            </a:lvl1pPr>
          </a:lstStyle>
          <a:p>
            <a:endParaRPr lang="th-TH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47200"/>
            <a:ext cx="2922588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51" tIns="44025" rIns="88051" bIns="44025" numCol="1" anchor="b" anchorCtr="0" compatLnSpc="1">
            <a:prstTxWarp prst="textNoShape">
              <a:avLst/>
            </a:prstTxWarp>
          </a:bodyPr>
          <a:lstStyle>
            <a:lvl1pPr defTabSz="881063" eaLnBrk="0" hangingPunct="0">
              <a:defRPr sz="1300">
                <a:latin typeface="Angsana New" pitchFamily="18" charset="-34"/>
                <a:cs typeface="Angsana New" pitchFamily="18" charset="-34"/>
              </a:defRPr>
            </a:lvl1pPr>
          </a:lstStyle>
          <a:p>
            <a:endParaRPr lang="th-TH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5088" y="9347200"/>
            <a:ext cx="2922587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51" tIns="44025" rIns="88051" bIns="44025" numCol="1" anchor="b" anchorCtr="0" compatLnSpc="1">
            <a:prstTxWarp prst="textNoShape">
              <a:avLst/>
            </a:prstTxWarp>
          </a:bodyPr>
          <a:lstStyle>
            <a:lvl1pPr algn="r" defTabSz="881063" eaLnBrk="0" hangingPunct="0">
              <a:defRPr sz="1300">
                <a:latin typeface="Angsana New" pitchFamily="18" charset="-34"/>
                <a:cs typeface="Angsana New" pitchFamily="18" charset="-34"/>
              </a:defRPr>
            </a:lvl1pPr>
          </a:lstStyle>
          <a:p>
            <a:fld id="{C055A465-ED95-404B-B251-B6BFAA03D712}" type="slidenum">
              <a:rPr lang="en-US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174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43" tIns="47623" rIns="95243" bIns="47623" numCol="1" anchor="b" anchorCtr="0" compatLnSpc="1">
            <a:prstTxWarp prst="textNoShape">
              <a:avLst/>
            </a:prstTxWarp>
          </a:bodyPr>
          <a:lstStyle>
            <a:lvl1pPr defTabSz="952500" eaLnBrk="0" hangingPunct="0">
              <a:defRPr>
                <a:latin typeface="Angsana New" pitchFamily="18" charset="-34"/>
                <a:cs typeface="Angsana New" pitchFamily="18" charset="-34"/>
              </a:defRPr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43" tIns="47623" rIns="95243" bIns="47623" numCol="1" anchor="b" anchorCtr="0" compatLnSpc="1">
            <a:prstTxWarp prst="textNoShape">
              <a:avLst/>
            </a:prstTxWarp>
          </a:bodyPr>
          <a:lstStyle>
            <a:lvl1pPr algn="r" defTabSz="952500" eaLnBrk="0" hangingPunct="0">
              <a:defRPr>
                <a:latin typeface="Angsana New" pitchFamily="18" charset="-34"/>
                <a:cs typeface="Angsana New" pitchFamily="18" charset="-34"/>
              </a:defRPr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8713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9475"/>
            <a:ext cx="4984750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43" tIns="47623" rIns="95243" bIns="4762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43" tIns="47623" rIns="95243" bIns="47623" numCol="1" anchor="b" anchorCtr="0" compatLnSpc="1">
            <a:prstTxWarp prst="textNoShape">
              <a:avLst/>
            </a:prstTxWarp>
          </a:bodyPr>
          <a:lstStyle>
            <a:lvl1pPr defTabSz="952500" eaLnBrk="0" hangingPunct="0">
              <a:defRPr>
                <a:latin typeface="Angsana New" pitchFamily="18" charset="-34"/>
                <a:cs typeface="Angsana New" pitchFamily="18" charset="-34"/>
              </a:defRPr>
            </a:lvl1pPr>
          </a:lstStyle>
          <a:p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7895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43" tIns="47623" rIns="95243" bIns="47623" numCol="1" anchor="b" anchorCtr="0" compatLnSpc="1">
            <a:prstTxWarp prst="textNoShape">
              <a:avLst/>
            </a:prstTxWarp>
          </a:bodyPr>
          <a:lstStyle>
            <a:lvl1pPr algn="r" defTabSz="952500" eaLnBrk="0" hangingPunct="0">
              <a:defRPr>
                <a:latin typeface="Angsana New" pitchFamily="18" charset="-34"/>
                <a:cs typeface="Angsana New" pitchFamily="18" charset="-34"/>
              </a:defRPr>
            </a:lvl1pPr>
          </a:lstStyle>
          <a:p>
            <a:fld id="{2883A512-31E0-4C96-A663-0022934B4B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342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3A512-31E0-4C96-A663-0022934B4BF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smtClean="0"/>
              <a:t>key </a:t>
            </a:r>
            <a:r>
              <a:rPr lang="en-US" baseline="0" dirty="0" smtClean="0"/>
              <a:t>derivation function (</a:t>
            </a:r>
            <a:r>
              <a:rPr lang="en-US" baseline="0" smtClean="0"/>
              <a:t>KDF): derives one or more secret keys from a secret value such as a master key, a password, or a passphrase using a pseudo-random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3A512-31E0-4C96-A663-0022934B4BF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41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has no way to tell that his password is sent over HTTPS</a:t>
            </a:r>
            <a:r>
              <a:rPr lang="en-US" baseline="0" dirty="0" smtClean="0"/>
              <a:t> to site.   </a:t>
            </a:r>
            <a:br>
              <a:rPr lang="en-US" baseline="0" dirty="0" smtClean="0"/>
            </a:br>
            <a:r>
              <a:rPr lang="en-US" baseline="0" dirty="0" smtClean="0"/>
              <a:t>Also has no way to tell that page wasn’t modified </a:t>
            </a:r>
            <a:r>
              <a:rPr lang="en-US" baseline="0" dirty="0" err="1" smtClean="0"/>
              <a:t>enroute</a:t>
            </a:r>
            <a:r>
              <a:rPr lang="en-US" baseline="0" dirty="0" smtClean="0"/>
              <a:t> (e.g. change form action).</a:t>
            </a:r>
          </a:p>
          <a:p>
            <a:r>
              <a:rPr lang="en-US" baseline="0" dirty="0" smtClean="0"/>
              <a:t>Note the confusing lock next to “LOGIN” that suggests this is HTTPS.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4BD22D-C71C-4A5B-A1AA-396BEFD6955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t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 algn="r">
              <a:defRPr sz="42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4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 dirty="0"/>
          </a:p>
        </p:txBody>
      </p:sp>
      <p:sp>
        <p:nvSpPr>
          <p:cNvPr id="158727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58728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15</a:t>
            </a:r>
            <a:endParaRPr lang="en-US" alt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pPr algn="ctr"/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Line 8"/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th-TH" sz="180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15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pPr algn="ctr"/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 cstate="print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15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pPr algn="ctr"/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765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616700"/>
            <a:ext cx="355600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2EE7D-01F6-4F93-9B7B-B4021A6FD2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6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15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15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15</a:t>
            </a:r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15</a:t>
            </a:r>
            <a:endParaRPr lang="en-US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15</a:t>
            </a: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15</a:t>
            </a:r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15</a:t>
            </a:r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15</a:t>
            </a:r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770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15</a:t>
            </a:r>
            <a:endParaRPr lang="en-US" alt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th-TH" sz="1800">
              <a:latin typeface="Comic Sans MS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8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2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openssl.org/index.php/Binarie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Express </a:t>
            </a:r>
            <a:r>
              <a:rPr lang="en-US" dirty="0" smtClean="0"/>
              <a:t>Session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 </a:t>
            </a:r>
            <a:r>
              <a:rPr lang="en-US" dirty="0"/>
              <a:t>4</a:t>
            </a:r>
            <a:r>
              <a:rPr lang="en-US" dirty="0" smtClean="0"/>
              <a:t>85 Web Application Development</a:t>
            </a:r>
          </a:p>
          <a:p>
            <a:r>
              <a:rPr lang="th-TH" dirty="0" smtClean="0"/>
              <a:t>เยาวดี  เต็มธนาภัทร์</a:t>
            </a:r>
            <a:endParaRPr lang="en-US" dirty="0" smtClean="0"/>
          </a:p>
          <a:p>
            <a:r>
              <a:rPr lang="en-US" dirty="0" smtClean="0"/>
              <a:t>Lecture </a:t>
            </a:r>
            <a:r>
              <a:rPr lang="en-US" dirty="0" smtClean="0"/>
              <a:t>15</a:t>
            </a:r>
            <a:endParaRPr lang="th-TH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15</a:t>
            </a:r>
            <a:endParaRPr lang="en-US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</a:t>
            </a:r>
            <a:r>
              <a:rPr lang="en-US" dirty="0" smtClean="0"/>
              <a:t>session </a:t>
            </a:r>
            <a:r>
              <a:rPr lang="th-TH" dirty="0" smtClean="0"/>
              <a:t>สำหรับนับจำนวนครั้งการเยี่ยม</a:t>
            </a:r>
            <a:r>
              <a:rPr lang="en-US" dirty="0" smtClean="0"/>
              <a:t>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app.get</a:t>
            </a:r>
            <a:r>
              <a:rPr lang="en-US" sz="1600" dirty="0">
                <a:latin typeface="Consolas" panose="020B0609020204030204" pitchFamily="49" charset="0"/>
              </a:rPr>
              <a:t>('/session1', function (</a:t>
            </a:r>
            <a:r>
              <a:rPr lang="en-US" sz="1600" dirty="0" err="1">
                <a:latin typeface="Consolas" panose="020B0609020204030204" pitchFamily="49" charset="0"/>
              </a:rPr>
              <a:t>req</a:t>
            </a:r>
            <a:r>
              <a:rPr lang="en-US" sz="1600" dirty="0">
                <a:latin typeface="Consolas" panose="020B0609020204030204" pitchFamily="49" charset="0"/>
              </a:rPr>
              <a:t>, res, next)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res.send</a:t>
            </a:r>
            <a:r>
              <a:rPr lang="en-US" sz="1600" dirty="0">
                <a:latin typeface="Consolas" panose="020B0609020204030204" pitchFamily="49" charset="0"/>
              </a:rPr>
              <a:t>('you viewed this page ' +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</a:t>
            </a: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req.session.counter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['/session1']</a:t>
            </a:r>
            <a:r>
              <a:rPr lang="en-US" sz="1600" dirty="0">
                <a:latin typeface="Consolas" panose="020B0609020204030204" pitchFamily="49" charset="0"/>
              </a:rPr>
              <a:t> + ' times</a:t>
            </a:r>
            <a:r>
              <a:rPr lang="en-US" sz="1600" dirty="0" smtClean="0">
                <a:latin typeface="Consolas" panose="020B0609020204030204" pitchFamily="49" charset="0"/>
              </a:rPr>
              <a:t>');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});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app.get</a:t>
            </a:r>
            <a:r>
              <a:rPr lang="en-US" sz="1600" dirty="0">
                <a:latin typeface="Consolas" panose="020B0609020204030204" pitchFamily="49" charset="0"/>
              </a:rPr>
              <a:t>('/session2', function (</a:t>
            </a:r>
            <a:r>
              <a:rPr lang="en-US" sz="1600" dirty="0" err="1">
                <a:latin typeface="Consolas" panose="020B0609020204030204" pitchFamily="49" charset="0"/>
              </a:rPr>
              <a:t>req</a:t>
            </a:r>
            <a:r>
              <a:rPr lang="en-US" sz="1600" dirty="0">
                <a:latin typeface="Consolas" panose="020B0609020204030204" pitchFamily="49" charset="0"/>
              </a:rPr>
              <a:t>, res, next)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res.send</a:t>
            </a:r>
            <a:r>
              <a:rPr lang="en-US" sz="1600" dirty="0">
                <a:latin typeface="Consolas" panose="020B0609020204030204" pitchFamily="49" charset="0"/>
              </a:rPr>
              <a:t>('you viewed this page ' </a:t>
            </a:r>
            <a:r>
              <a:rPr lang="en-US" sz="1600" dirty="0" smtClean="0">
                <a:latin typeface="Consolas" panose="020B0609020204030204" pitchFamily="49" charset="0"/>
              </a:rPr>
              <a:t>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req.session.counter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['/session2'] </a:t>
            </a:r>
            <a:r>
              <a:rPr lang="en-US" sz="1600" dirty="0">
                <a:latin typeface="Consolas" panose="020B0609020204030204" pitchFamily="49" charset="0"/>
              </a:rPr>
              <a:t>+ ' times</a:t>
            </a:r>
            <a:r>
              <a:rPr lang="en-US" sz="1600" dirty="0" smtClean="0">
                <a:latin typeface="Consolas" panose="020B0609020204030204" pitchFamily="49" charset="0"/>
              </a:rPr>
              <a:t>');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});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app.get</a:t>
            </a:r>
            <a:r>
              <a:rPr lang="en-US" sz="1600" dirty="0">
                <a:latin typeface="Consolas" panose="020B0609020204030204" pitchFamily="49" charset="0"/>
              </a:rPr>
              <a:t>('/</a:t>
            </a:r>
            <a:r>
              <a:rPr lang="en-US" sz="1600" dirty="0" err="1">
                <a:latin typeface="Consolas" panose="020B0609020204030204" pitchFamily="49" charset="0"/>
              </a:rPr>
              <a:t>destroySession</a:t>
            </a:r>
            <a:r>
              <a:rPr lang="en-US" sz="1600" dirty="0">
                <a:latin typeface="Consolas" panose="020B0609020204030204" pitchFamily="49" charset="0"/>
              </a:rPr>
              <a:t>', function (</a:t>
            </a:r>
            <a:r>
              <a:rPr lang="en-US" sz="1600" dirty="0" err="1">
                <a:latin typeface="Consolas" panose="020B0609020204030204" pitchFamily="49" charset="0"/>
              </a:rPr>
              <a:t>req</a:t>
            </a:r>
            <a:r>
              <a:rPr lang="en-US" sz="1600" dirty="0">
                <a:latin typeface="Consolas" panose="020B0609020204030204" pitchFamily="49" charset="0"/>
              </a:rPr>
              <a:t>, res, next)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req.session.destroy</a:t>
            </a:r>
            <a:r>
              <a:rPr lang="en-US" sz="1600" dirty="0">
                <a:latin typeface="Consolas" panose="020B0609020204030204" pitchFamily="49" charset="0"/>
              </a:rPr>
              <a:t>(function(err)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if(err</a:t>
            </a:r>
            <a:r>
              <a:rPr lang="en-US" sz="1600" dirty="0" smtClean="0">
                <a:latin typeface="Consolas" panose="020B0609020204030204" pitchFamily="49" charset="0"/>
              </a:rPr>
              <a:t>) </a:t>
            </a:r>
            <a:r>
              <a:rPr lang="en-US" sz="1600" dirty="0" err="1" smtClean="0">
                <a:latin typeface="Consolas" panose="020B0609020204030204" pitchFamily="49" charset="0"/>
              </a:rPr>
              <a:t>res.send</a:t>
            </a:r>
            <a:r>
              <a:rPr lang="en-US" sz="1600" dirty="0">
                <a:latin typeface="Consolas" panose="020B0609020204030204" pitchFamily="49" charset="0"/>
              </a:rPr>
              <a:t>('Error: destroying session');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else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res.send</a:t>
            </a:r>
            <a:r>
              <a:rPr lang="en-US" sz="1600" dirty="0">
                <a:latin typeface="Consolas" panose="020B0609020204030204" pitchFamily="49" charset="0"/>
              </a:rPr>
              <a:t>('Session deleted</a:t>
            </a:r>
            <a:r>
              <a:rPr lang="en-US" sz="1600" dirty="0" smtClean="0">
                <a:latin typeface="Consolas" panose="020B0609020204030204" pitchFamily="49" charset="0"/>
              </a:rPr>
              <a:t>!');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app.listen</a:t>
            </a:r>
            <a:r>
              <a:rPr lang="en-US" sz="1600" dirty="0" smtClean="0">
                <a:latin typeface="Consolas" panose="020B0609020204030204" pitchFamily="49" charset="0"/>
              </a:rPr>
              <a:t>(3000</a:t>
            </a:r>
            <a:r>
              <a:rPr lang="en-US" sz="1600" dirty="0">
                <a:latin typeface="Consolas" panose="020B0609020204030204" pitchFamily="49" charset="0"/>
              </a:rPr>
              <a:t>, function() { console.log("Server start")});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08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2010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993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Express </a:t>
            </a:r>
            <a:r>
              <a:rPr lang="th-TH" dirty="0" smtClean="0"/>
              <a:t>และ</a:t>
            </a:r>
            <a:r>
              <a:rPr lang="en-US" dirty="0" smtClean="0"/>
              <a:t> Authentication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 </a:t>
            </a:r>
            <a:r>
              <a:rPr lang="en-US" dirty="0"/>
              <a:t>4</a:t>
            </a:r>
            <a:r>
              <a:rPr lang="en-US" dirty="0" smtClean="0"/>
              <a:t>85 Web Application Development</a:t>
            </a:r>
          </a:p>
          <a:p>
            <a:r>
              <a:rPr lang="th-TH" dirty="0" smtClean="0"/>
              <a:t>เยาวดี  เต็มธนาภัทร์</a:t>
            </a:r>
            <a:endParaRPr lang="en-US" dirty="0" smtClean="0"/>
          </a:p>
          <a:p>
            <a:r>
              <a:rPr lang="en-US" dirty="0" smtClean="0"/>
              <a:t>Lecture </a:t>
            </a:r>
            <a:r>
              <a:rPr lang="en-US" dirty="0" smtClean="0"/>
              <a:t>15</a:t>
            </a:r>
            <a:endParaRPr lang="th-TH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15</a:t>
            </a:r>
            <a:endParaRPr lang="en-US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2183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เนื้อหาของการเรียนวันนี้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th-TH" dirty="0"/>
              <a:t>การจัดการการพิสูจน์ตัวตน </a:t>
            </a:r>
            <a:r>
              <a:rPr lang="en-US" dirty="0"/>
              <a:t>(Authentication</a:t>
            </a:r>
            <a:r>
              <a:rPr lang="en-US" dirty="0" smtClean="0"/>
              <a:t>)</a:t>
            </a:r>
          </a:p>
          <a:p>
            <a:pPr lvl="1"/>
            <a:r>
              <a:rPr lang="th-TH" dirty="0" smtClean="0"/>
              <a:t>การเข้ารหัสแบบ</a:t>
            </a:r>
            <a:r>
              <a:rPr lang="en-US" dirty="0" smtClean="0"/>
              <a:t> </a:t>
            </a:r>
            <a:r>
              <a:rPr lang="en-US" dirty="0" err="1" smtClean="0"/>
              <a:t>bcrypt</a:t>
            </a:r>
            <a:endParaRPr lang="en-US" dirty="0"/>
          </a:p>
          <a:p>
            <a:r>
              <a:rPr lang="th-TH" dirty="0" smtClean="0"/>
              <a:t>แนะนำ</a:t>
            </a:r>
            <a:r>
              <a:rPr lang="en-US" dirty="0" smtClean="0"/>
              <a:t> </a:t>
            </a:r>
            <a:r>
              <a:rPr lang="en-US" dirty="0"/>
              <a:t>HTTPS:</a:t>
            </a:r>
          </a:p>
          <a:p>
            <a:pPr lvl="1"/>
            <a:r>
              <a:rPr lang="th-TH" dirty="0" smtClean="0"/>
              <a:t>การทำงานของ </a:t>
            </a:r>
            <a:r>
              <a:rPr lang="en-US" dirty="0" smtClean="0"/>
              <a:t>SSL/TLS </a:t>
            </a:r>
            <a:r>
              <a:rPr lang="en-US" dirty="0"/>
              <a:t>protocol </a:t>
            </a:r>
            <a:r>
              <a:rPr lang="th-TH" dirty="0" smtClean="0"/>
              <a:t>อย่างย่อ</a:t>
            </a:r>
            <a:endParaRPr lang="en-US" dirty="0"/>
          </a:p>
          <a:p>
            <a:pPr lvl="1"/>
            <a:r>
              <a:rPr lang="th-TH" dirty="0" smtClean="0"/>
              <a:t>การใช้งาน</a:t>
            </a:r>
            <a:r>
              <a:rPr lang="en-US" dirty="0" smtClean="0"/>
              <a:t> </a:t>
            </a:r>
            <a:r>
              <a:rPr lang="en-US" dirty="0"/>
              <a:t>HTTPS</a:t>
            </a:r>
          </a:p>
          <a:p>
            <a:endParaRPr lang="th-TH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15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โมดูลการเข้ารหัส</a:t>
            </a:r>
            <a:r>
              <a:rPr lang="en-US" dirty="0" smtClean="0"/>
              <a:t> </a:t>
            </a:r>
            <a:r>
              <a:rPr lang="th-TH" dirty="0" smtClean="0"/>
              <a:t>โดยใช้ </a:t>
            </a:r>
            <a:r>
              <a:rPr lang="en-US" dirty="0" err="1" smtClean="0"/>
              <a:t>bcrypt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bcrypt</a:t>
            </a:r>
            <a:r>
              <a:rPr lang="en-US" sz="1600" dirty="0">
                <a:latin typeface="Consolas" panose="020B0609020204030204" pitchFamily="49" charset="0"/>
              </a:rPr>
              <a:t> = require('</a:t>
            </a:r>
            <a:r>
              <a:rPr lang="en-US" sz="1600" dirty="0" err="1">
                <a:latin typeface="Consolas" panose="020B0609020204030204" pitchFamily="49" charset="0"/>
              </a:rPr>
              <a:t>bcrypt</a:t>
            </a:r>
            <a:r>
              <a:rPr lang="en-US" sz="1600" dirty="0">
                <a:latin typeface="Consolas" panose="020B0609020204030204" pitchFamily="49" charset="0"/>
              </a:rPr>
              <a:t>');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 encrypt =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e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ncryptPwd</a:t>
            </a:r>
            <a:r>
              <a:rPr lang="en-US" sz="1600" dirty="0">
                <a:latin typeface="Consolas" panose="020B0609020204030204" pitchFamily="49" charset="0"/>
              </a:rPr>
              <a:t>: function(password, callback)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bcrypt.genSalt</a:t>
            </a:r>
            <a:r>
              <a:rPr lang="en-US" sz="1600" dirty="0">
                <a:latin typeface="Consolas" panose="020B0609020204030204" pitchFamily="49" charset="0"/>
              </a:rPr>
              <a:t>(10, function(err, salt)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if (err) </a:t>
            </a:r>
            <a:r>
              <a:rPr lang="en-US" sz="1600" dirty="0" smtClean="0">
                <a:latin typeface="Consolas" panose="020B0609020204030204" pitchFamily="49" charset="0"/>
              </a:rPr>
              <a:t>return </a:t>
            </a:r>
            <a:r>
              <a:rPr lang="en-US" sz="1600" dirty="0">
                <a:latin typeface="Consolas" panose="020B0609020204030204" pitchFamily="49" charset="0"/>
              </a:rPr>
              <a:t>callback(err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bcrypt.hash</a:t>
            </a:r>
            <a:r>
              <a:rPr lang="en-US" sz="1600" dirty="0">
                <a:latin typeface="Consolas" panose="020B0609020204030204" pitchFamily="49" charset="0"/>
              </a:rPr>
              <a:t>(password, salt, function(err, hash)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return callback(err, hash);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smtClean="0">
                <a:latin typeface="Consolas" panose="020B0609020204030204" pitchFamily="49" charset="0"/>
              </a:rPr>
              <a:t>});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})},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comparePassword</a:t>
            </a:r>
            <a:r>
              <a:rPr lang="en-US" sz="1600" dirty="0">
                <a:latin typeface="Consolas" panose="020B0609020204030204" pitchFamily="49" charset="0"/>
              </a:rPr>
              <a:t>: function(password, </a:t>
            </a:r>
            <a:r>
              <a:rPr lang="en-US" sz="1600" dirty="0" err="1">
                <a:latin typeface="Consolas" panose="020B0609020204030204" pitchFamily="49" charset="0"/>
              </a:rPr>
              <a:t>encPwd</a:t>
            </a:r>
            <a:r>
              <a:rPr lang="en-US" sz="1600" dirty="0">
                <a:latin typeface="Consolas" panose="020B0609020204030204" pitchFamily="49" charset="0"/>
              </a:rPr>
              <a:t>, callback)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</a:rPr>
              <a:t>bcrypt.compare</a:t>
            </a:r>
            <a:r>
              <a:rPr lang="en-US" sz="1600" dirty="0" smtClean="0">
                <a:latin typeface="Consolas" panose="020B0609020204030204" pitchFamily="49" charset="0"/>
              </a:rPr>
              <a:t>(password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</a:rPr>
              <a:t>encPwd</a:t>
            </a:r>
            <a:r>
              <a:rPr lang="en-US" sz="1600" dirty="0" smtClean="0">
                <a:latin typeface="Consolas" panose="020B0609020204030204" pitchFamily="49" charset="0"/>
              </a:rPr>
              <a:t>, function(err, res)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if(err) throw err; 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   callback(null, res);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})}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module.exports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= encrypt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15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0" y="1002740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bcrypt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th-TH" dirty="0" smtClean="0">
                <a:solidFill>
                  <a:schemeClr val="accent1"/>
                </a:solidFill>
              </a:rPr>
              <a:t>เป็น </a:t>
            </a:r>
            <a:r>
              <a:rPr lang="en-US" dirty="0">
                <a:solidFill>
                  <a:schemeClr val="accent1"/>
                </a:solidFill>
              </a:rPr>
              <a:t>password hashing </a:t>
            </a:r>
            <a:r>
              <a:rPr lang="en-US" dirty="0" smtClean="0">
                <a:solidFill>
                  <a:schemeClr val="accent1"/>
                </a:solidFill>
              </a:rPr>
              <a:t>function</a:t>
            </a:r>
            <a:r>
              <a:rPr lang="th-TH" dirty="0" smtClean="0">
                <a:solidFill>
                  <a:schemeClr val="accent1"/>
                </a:solidFill>
              </a:rPr>
              <a:t> สำหรับการเข้ารหัสแบบทางเดียว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6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การจัดการการพิสูจน์ตัวตน (</a:t>
            </a:r>
            <a:r>
              <a:rPr lang="en-US" smtClean="0"/>
              <a:t>Authentication)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32859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</a:rPr>
              <a:t> database = [{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name: '</a:t>
            </a:r>
            <a:r>
              <a:rPr lang="en-US" sz="1600" dirty="0" err="1" smtClean="0">
                <a:latin typeface="Consolas" panose="020B0609020204030204" pitchFamily="49" charset="0"/>
              </a:rPr>
              <a:t>meAsUser</a:t>
            </a:r>
            <a:r>
              <a:rPr lang="en-US" sz="1600" dirty="0" smtClean="0">
                <a:latin typeface="Consolas" panose="020B0609020204030204" pitchFamily="49" charset="0"/>
              </a:rPr>
              <a:t>', 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password: '$2a$10$LiliyJwXf93YanqqKpHZQ.jkjdpWbSvlsIUhsa0bcizT5ImwDex/e' 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// plaintext password = </a:t>
            </a:r>
            <a:r>
              <a:rPr lang="en-US" sz="1600" dirty="0" err="1" smtClean="0">
                <a:latin typeface="Consolas" panose="020B0609020204030204" pitchFamily="49" charset="0"/>
              </a:rPr>
              <a:t>mySecret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}];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</a:rPr>
              <a:t> express = require('express');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</a:rPr>
              <a:t> session = require('express-session');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</a:rPr>
              <a:t> logger = require('</a:t>
            </a:r>
            <a:r>
              <a:rPr lang="en-US" sz="1600" dirty="0" err="1" smtClean="0">
                <a:latin typeface="Consolas" panose="020B0609020204030204" pitchFamily="49" charset="0"/>
              </a:rPr>
              <a:t>morgan</a:t>
            </a:r>
            <a:r>
              <a:rPr lang="en-US" sz="1600" dirty="0" smtClean="0">
                <a:latin typeface="Consolas" panose="020B0609020204030204" pitchFamily="49" charset="0"/>
              </a:rPr>
              <a:t>');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</a:rPr>
              <a:t> path = require('path');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bodyParser</a:t>
            </a:r>
            <a:r>
              <a:rPr lang="en-US" sz="1600" dirty="0" smtClean="0">
                <a:latin typeface="Consolas" panose="020B0609020204030204" pitchFamily="49" charset="0"/>
              </a:rPr>
              <a:t> = require('body-parser');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</a:rPr>
              <a:t> app = express();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</a:rPr>
              <a:t> encrypt = require('./</a:t>
            </a:r>
            <a:r>
              <a:rPr lang="en-US" sz="1600" dirty="0" err="1" smtClean="0">
                <a:latin typeface="Consolas" panose="020B0609020204030204" pitchFamily="49" charset="0"/>
              </a:rPr>
              <a:t>encryptModule</a:t>
            </a:r>
            <a:r>
              <a:rPr lang="en-US" sz="1600" dirty="0" smtClean="0">
                <a:latin typeface="Consolas" panose="020B0609020204030204" pitchFamily="49" charset="0"/>
              </a:rPr>
              <a:t>');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app.use</a:t>
            </a:r>
            <a:r>
              <a:rPr lang="en-US" sz="1600" dirty="0" smtClean="0">
                <a:latin typeface="Consolas" panose="020B0609020204030204" pitchFamily="49" charset="0"/>
              </a:rPr>
              <a:t>(logger('dev'));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app.use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bodyParser.json</a:t>
            </a:r>
            <a:r>
              <a:rPr lang="en-US" sz="1600" dirty="0" smtClean="0">
                <a:latin typeface="Consolas" panose="020B0609020204030204" pitchFamily="49" charset="0"/>
              </a:rPr>
              <a:t>()); // for parsing application/</a:t>
            </a:r>
            <a:r>
              <a:rPr lang="en-US" sz="1600" dirty="0" err="1" smtClean="0">
                <a:latin typeface="Consolas" panose="020B0609020204030204" pitchFamily="49" charset="0"/>
              </a:rPr>
              <a:t>json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app.use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bodyParser.urlencoded</a:t>
            </a:r>
            <a:r>
              <a:rPr lang="en-US" sz="1600" dirty="0" smtClean="0">
                <a:latin typeface="Consolas" panose="020B0609020204030204" pitchFamily="49" charset="0"/>
              </a:rPr>
              <a:t>({ extended: true })); 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// for parsing application/x-www-form-</a:t>
            </a:r>
            <a:r>
              <a:rPr lang="en-US" sz="1600" dirty="0" err="1" smtClean="0">
                <a:latin typeface="Consolas" panose="020B0609020204030204" pitchFamily="49" charset="0"/>
              </a:rPr>
              <a:t>urlencoded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15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13" name="Rounded Rectangle 12"/>
          <p:cNvSpPr/>
          <p:nvPr/>
        </p:nvSpPr>
        <p:spPr bwMode="auto">
          <a:xfrm>
            <a:off x="395536" y="908720"/>
            <a:ext cx="8208912" cy="1512168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32672" y="2092206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latin typeface="+mj-lt"/>
              </a:rPr>
              <a:t>สมมติเป็นฐานข้อมูลผู้ใช้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316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การจัดการการพิสูจน์ตัวตน (</a:t>
            </a:r>
            <a:r>
              <a:rPr lang="en-US" smtClean="0"/>
              <a:t>Authentication)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3285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500" dirty="0" err="1">
                <a:latin typeface="Consolas" panose="020B0609020204030204" pitchFamily="49" charset="0"/>
              </a:rPr>
              <a:t>app.use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session</a:t>
            </a:r>
            <a:r>
              <a:rPr lang="en-US" sz="1500" dirty="0"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secret: 'test session',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resave: true,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 err="1">
                <a:latin typeface="Consolas" panose="020B0609020204030204" pitchFamily="49" charset="0"/>
              </a:rPr>
              <a:t>saveUninitialized</a:t>
            </a:r>
            <a:r>
              <a:rPr lang="en-US" sz="1500" dirty="0">
                <a:latin typeface="Consolas" panose="020B0609020204030204" pitchFamily="49" charset="0"/>
              </a:rPr>
              <a:t>: true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}));</a:t>
            </a:r>
          </a:p>
          <a:p>
            <a:pPr marL="0" indent="0">
              <a:buNone/>
            </a:pPr>
            <a:endParaRPr lang="en-US" sz="15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// Authentication and Authorization Middleware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function </a:t>
            </a:r>
            <a:r>
              <a:rPr lang="en-US" sz="15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checkAuth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req</a:t>
            </a:r>
            <a:r>
              <a:rPr lang="en-US" sz="1500" dirty="0">
                <a:latin typeface="Consolas" panose="020B0609020204030204" pitchFamily="49" charset="0"/>
              </a:rPr>
              <a:t>, res, next)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if (</a:t>
            </a:r>
            <a:r>
              <a:rPr lang="en-US" sz="1500" dirty="0" err="1">
                <a:latin typeface="Consolas" panose="020B0609020204030204" pitchFamily="49" charset="0"/>
              </a:rPr>
              <a:t>req.session.inSession</a:t>
            </a:r>
            <a:r>
              <a:rPr lang="en-US" sz="1500" dirty="0">
                <a:latin typeface="Consolas" panose="020B0609020204030204" pitchFamily="49" charset="0"/>
              </a:rPr>
              <a:t> &amp;&amp; </a:t>
            </a:r>
            <a:r>
              <a:rPr lang="en-US" sz="1500" dirty="0" err="1">
                <a:latin typeface="Consolas" panose="020B0609020204030204" pitchFamily="49" charset="0"/>
              </a:rPr>
              <a:t>req.session.user</a:t>
            </a:r>
            <a:r>
              <a:rPr lang="en-US" sz="15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  next();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else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</a:rPr>
              <a:t>res.send</a:t>
            </a:r>
            <a:r>
              <a:rPr lang="en-US" sz="1500" dirty="0">
                <a:latin typeface="Consolas" panose="020B0609020204030204" pitchFamily="49" charset="0"/>
              </a:rPr>
              <a:t>('You are not authorized to view this page. '</a:t>
            </a:r>
            <a:r>
              <a:rPr lang="en-US" sz="1500" dirty="0" smtClean="0">
                <a:latin typeface="Consolas" panose="020B0609020204030204" pitchFamily="49" charset="0"/>
              </a:rPr>
              <a:t>+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latin typeface="Consolas" panose="020B0609020204030204" pitchFamily="49" charset="0"/>
              </a:rPr>
              <a:t>            'Please </a:t>
            </a:r>
            <a:r>
              <a:rPr lang="en-US" sz="1500" dirty="0">
                <a:latin typeface="Consolas" panose="020B0609020204030204" pitchFamily="49" charset="0"/>
              </a:rPr>
              <a:t>&lt;a </a:t>
            </a:r>
            <a:r>
              <a:rPr lang="en-US" sz="1500" dirty="0" err="1">
                <a:latin typeface="Consolas" panose="020B0609020204030204" pitchFamily="49" charset="0"/>
              </a:rPr>
              <a:t>href</a:t>
            </a:r>
            <a:r>
              <a:rPr lang="en-US" sz="1500" dirty="0">
                <a:latin typeface="Consolas" panose="020B0609020204030204" pitchFamily="49" charset="0"/>
              </a:rPr>
              <a:t>="/login"&gt;logon&lt;/a&gt;');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 err="1">
                <a:latin typeface="Consolas" panose="020B0609020204030204" pitchFamily="49" charset="0"/>
              </a:rPr>
              <a:t>var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checkLogin</a:t>
            </a:r>
            <a:r>
              <a:rPr lang="en-US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= function(user, </a:t>
            </a:r>
            <a:r>
              <a:rPr lang="en-US" sz="1500" dirty="0" err="1">
                <a:latin typeface="Consolas" panose="020B0609020204030204" pitchFamily="49" charset="0"/>
              </a:rPr>
              <a:t>pwd</a:t>
            </a:r>
            <a:r>
              <a:rPr lang="en-US" sz="15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 err="1">
                <a:latin typeface="Consolas" panose="020B0609020204030204" pitchFamily="49" charset="0"/>
              </a:rPr>
              <a:t>var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dbUser</a:t>
            </a:r>
            <a:r>
              <a:rPr lang="en-US" sz="1500" dirty="0">
                <a:latin typeface="Consolas" panose="020B0609020204030204" pitchFamily="49" charset="0"/>
              </a:rPr>
              <a:t> = </a:t>
            </a:r>
            <a:r>
              <a:rPr lang="en-US" sz="1500" dirty="0" err="1">
                <a:latin typeface="Consolas" panose="020B0609020204030204" pitchFamily="49" charset="0"/>
              </a:rPr>
              <a:t>database.find</a:t>
            </a:r>
            <a:r>
              <a:rPr lang="en-US" sz="1500" dirty="0">
                <a:latin typeface="Consolas" panose="020B0609020204030204" pitchFamily="49" charset="0"/>
              </a:rPr>
              <a:t>(({name}) =&gt; name === user);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return (</a:t>
            </a:r>
            <a:r>
              <a:rPr lang="en-US" sz="1500" dirty="0" err="1">
                <a:latin typeface="Consolas" panose="020B0609020204030204" pitchFamily="49" charset="0"/>
              </a:rPr>
              <a:t>dbUser</a:t>
            </a:r>
            <a:r>
              <a:rPr lang="en-US" sz="1500" dirty="0">
                <a:latin typeface="Consolas" panose="020B0609020204030204" pitchFamily="49" charset="0"/>
              </a:rPr>
              <a:t> &amp;&amp; </a:t>
            </a:r>
            <a:r>
              <a:rPr lang="en-US" sz="1500" dirty="0" err="1">
                <a:latin typeface="Consolas" panose="020B0609020204030204" pitchFamily="49" charset="0"/>
              </a:rPr>
              <a:t>encrypt.comparePassword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pwd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dbUser.password</a:t>
            </a:r>
            <a:r>
              <a:rPr lang="en-US" sz="1500" dirty="0">
                <a:latin typeface="Consolas" panose="020B0609020204030204" pitchFamily="49" charset="0"/>
              </a:rPr>
              <a:t>, function(err, </a:t>
            </a:r>
            <a:r>
              <a:rPr lang="en-US" sz="1500" dirty="0" err="1">
                <a:latin typeface="Consolas" panose="020B0609020204030204" pitchFamily="49" charset="0"/>
              </a:rPr>
              <a:t>isMatched</a:t>
            </a:r>
            <a:r>
              <a:rPr lang="en-US" sz="1500" dirty="0">
                <a:latin typeface="Consolas" panose="020B0609020204030204" pitchFamily="49" charset="0"/>
              </a:rPr>
              <a:t>) { 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            if (err) return false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            return </a:t>
            </a:r>
            <a:r>
              <a:rPr lang="en-US" sz="1500" dirty="0" err="1">
                <a:latin typeface="Consolas" panose="020B0609020204030204" pitchFamily="49" charset="0"/>
              </a:rPr>
              <a:t>isMatched</a:t>
            </a:r>
            <a:r>
              <a:rPr lang="en-US" sz="1500" dirty="0">
                <a:latin typeface="Consolas" panose="020B0609020204030204" pitchFamily="49" charset="0"/>
              </a:rPr>
              <a:t>;}));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</a:rPr>
              <a:t>}</a:t>
            </a:r>
            <a:endParaRPr lang="en-US" sz="1500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15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7" name="Rounded Rectangle 6"/>
          <p:cNvSpPr/>
          <p:nvPr/>
        </p:nvSpPr>
        <p:spPr bwMode="auto">
          <a:xfrm>
            <a:off x="467544" y="836712"/>
            <a:ext cx="5040560" cy="1224136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2120" y="1264114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ใช้ </a:t>
            </a:r>
            <a:r>
              <a:rPr lang="en-US" dirty="0" smtClean="0"/>
              <a:t>session </a:t>
            </a:r>
            <a:r>
              <a:rPr lang="th-TH" dirty="0" smtClean="0"/>
              <a:t>เพื่อการทำงาน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71716" y="4221088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ตรวจสอบชื่อและ 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  <a:r>
              <a:rPr lang="th-TH" dirty="0" smtClean="0"/>
              <a:t>ผู้ใช้กับฐานข้อมูล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467544" y="4518412"/>
            <a:ext cx="8352928" cy="1502876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5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การจัดการการพิสูจน์ตัวตน (</a:t>
            </a:r>
            <a:r>
              <a:rPr lang="en-US" smtClean="0"/>
              <a:t>Authentication)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3285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500" dirty="0" err="1">
                <a:latin typeface="Consolas" panose="020B0609020204030204" pitchFamily="49" charset="0"/>
              </a:rPr>
              <a:t>var</a:t>
            </a:r>
            <a:r>
              <a:rPr lang="en-US" sz="1500" dirty="0">
                <a:latin typeface="Consolas" panose="020B0609020204030204" pitchFamily="49" charset="0"/>
              </a:rPr>
              <a:t> port = 3000;</a:t>
            </a:r>
          </a:p>
          <a:p>
            <a:pPr marL="0" indent="0">
              <a:buNone/>
            </a:pPr>
            <a:endParaRPr lang="en-US" sz="15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 err="1" smtClean="0">
                <a:latin typeface="Consolas" panose="020B0609020204030204" pitchFamily="49" charset="0"/>
              </a:rPr>
              <a:t>app.get</a:t>
            </a:r>
            <a:r>
              <a:rPr lang="en-US" sz="1500" dirty="0">
                <a:latin typeface="Consolas" panose="020B0609020204030204" pitchFamily="49" charset="0"/>
              </a:rPr>
              <a:t>('/', function (</a:t>
            </a:r>
            <a:r>
              <a:rPr lang="en-US" sz="1500" dirty="0" err="1">
                <a:latin typeface="Consolas" panose="020B0609020204030204" pitchFamily="49" charset="0"/>
              </a:rPr>
              <a:t>req</a:t>
            </a:r>
            <a:r>
              <a:rPr lang="en-US" sz="1500" dirty="0">
                <a:latin typeface="Consolas" panose="020B0609020204030204" pitchFamily="49" charset="0"/>
              </a:rPr>
              <a:t>, res)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 err="1">
                <a:latin typeface="Consolas" panose="020B0609020204030204" pitchFamily="49" charset="0"/>
              </a:rPr>
              <a:t>res.send</a:t>
            </a:r>
            <a:r>
              <a:rPr lang="en-US" sz="1500" dirty="0">
                <a:latin typeface="Consolas" panose="020B0609020204030204" pitchFamily="49" charset="0"/>
              </a:rPr>
              <a:t>("Welcome to this home page. Please &lt;a </a:t>
            </a:r>
            <a:r>
              <a:rPr lang="en-US" sz="1500" dirty="0" err="1">
                <a:latin typeface="Consolas" panose="020B0609020204030204" pitchFamily="49" charset="0"/>
              </a:rPr>
              <a:t>href</a:t>
            </a:r>
            <a:r>
              <a:rPr lang="en-US" sz="1500" dirty="0">
                <a:latin typeface="Consolas" panose="020B0609020204030204" pitchFamily="49" charset="0"/>
              </a:rPr>
              <a:t>=http://" 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  + </a:t>
            </a:r>
            <a:r>
              <a:rPr lang="en-US" sz="1500" dirty="0" err="1">
                <a:latin typeface="Consolas" panose="020B0609020204030204" pitchFamily="49" charset="0"/>
              </a:rPr>
              <a:t>req.hostname</a:t>
            </a:r>
            <a:r>
              <a:rPr lang="en-US" sz="1500" dirty="0">
                <a:latin typeface="Consolas" panose="020B0609020204030204" pitchFamily="49" charset="0"/>
              </a:rPr>
              <a:t>+":" + port + "/login&gt;login&lt;/a&gt; to see authorized content");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sz="15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 err="1">
                <a:latin typeface="Consolas" panose="020B0609020204030204" pitchFamily="49" charset="0"/>
              </a:rPr>
              <a:t>app.post</a:t>
            </a:r>
            <a:r>
              <a:rPr lang="en-US" sz="1500" dirty="0">
                <a:latin typeface="Consolas" panose="020B0609020204030204" pitchFamily="49" charset="0"/>
              </a:rPr>
              <a:t>('/login', function (</a:t>
            </a:r>
            <a:r>
              <a:rPr lang="en-US" sz="1500" dirty="0" err="1">
                <a:latin typeface="Consolas" panose="020B0609020204030204" pitchFamily="49" charset="0"/>
              </a:rPr>
              <a:t>req</a:t>
            </a:r>
            <a:r>
              <a:rPr lang="en-US" sz="1500" dirty="0">
                <a:latin typeface="Consolas" panose="020B0609020204030204" pitchFamily="49" charset="0"/>
              </a:rPr>
              <a:t>, res)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if (!</a:t>
            </a:r>
            <a:r>
              <a:rPr lang="en-US" sz="1500" dirty="0" err="1">
                <a:latin typeface="Consolas" panose="020B0609020204030204" pitchFamily="49" charset="0"/>
              </a:rPr>
              <a:t>req.body.username</a:t>
            </a:r>
            <a:r>
              <a:rPr lang="en-US" sz="1500" dirty="0">
                <a:latin typeface="Consolas" panose="020B0609020204030204" pitchFamily="49" charset="0"/>
              </a:rPr>
              <a:t> || !</a:t>
            </a:r>
            <a:r>
              <a:rPr lang="en-US" sz="1500" dirty="0" err="1">
                <a:latin typeface="Consolas" panose="020B0609020204030204" pitchFamily="49" charset="0"/>
              </a:rPr>
              <a:t>req.body.password</a:t>
            </a:r>
            <a:r>
              <a:rPr lang="en-US" sz="15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</a:rPr>
              <a:t>res.send</a:t>
            </a:r>
            <a:r>
              <a:rPr lang="en-US" sz="1500" dirty="0">
                <a:latin typeface="Consolas" panose="020B0609020204030204" pitchFamily="49" charset="0"/>
              </a:rPr>
              <a:t>('login failed');    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} else if(</a:t>
            </a:r>
            <a:r>
              <a:rPr lang="en-US" sz="1500" dirty="0" err="1">
                <a:latin typeface="Consolas" panose="020B0609020204030204" pitchFamily="49" charset="0"/>
              </a:rPr>
              <a:t>checkLogin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req.body.username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req.body.password</a:t>
            </a:r>
            <a:r>
              <a:rPr lang="en-US" sz="1500" dirty="0"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  console.log(</a:t>
            </a:r>
            <a:r>
              <a:rPr lang="en-US" sz="1500" dirty="0" err="1">
                <a:latin typeface="Consolas" panose="020B0609020204030204" pitchFamily="49" charset="0"/>
              </a:rPr>
              <a:t>req.body.username</a:t>
            </a:r>
            <a:r>
              <a:rPr lang="en-US" sz="1500" dirty="0">
                <a:latin typeface="Consolas" panose="020B0609020204030204" pitchFamily="49" charset="0"/>
              </a:rPr>
              <a:t> + " logged in");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</a:rPr>
              <a:t>req.session.user</a:t>
            </a:r>
            <a:r>
              <a:rPr lang="en-US" sz="1500" dirty="0">
                <a:latin typeface="Consolas" panose="020B0609020204030204" pitchFamily="49" charset="0"/>
              </a:rPr>
              <a:t> = </a:t>
            </a:r>
            <a:r>
              <a:rPr lang="en-US" sz="1500" dirty="0" err="1">
                <a:latin typeface="Consolas" panose="020B0609020204030204" pitchFamily="49" charset="0"/>
              </a:rPr>
              <a:t>req.body.username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</a:rPr>
              <a:t>req.session.inSession</a:t>
            </a:r>
            <a:r>
              <a:rPr lang="en-US" sz="1500" dirty="0">
                <a:latin typeface="Consolas" panose="020B0609020204030204" pitchFamily="49" charset="0"/>
              </a:rPr>
              <a:t> = true;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</a:rPr>
              <a:t>res.send</a:t>
            </a:r>
            <a:r>
              <a:rPr lang="en-US" sz="1500" dirty="0">
                <a:latin typeface="Consolas" panose="020B0609020204030204" pitchFamily="49" charset="0"/>
              </a:rPr>
              <a:t>("login success! Click &lt;a </a:t>
            </a:r>
            <a:r>
              <a:rPr lang="en-US" sz="1500" dirty="0" err="1">
                <a:latin typeface="Consolas" panose="020B0609020204030204" pitchFamily="49" charset="0"/>
              </a:rPr>
              <a:t>href</a:t>
            </a:r>
            <a:r>
              <a:rPr lang="en-US" sz="1500" dirty="0">
                <a:latin typeface="Consolas" panose="020B0609020204030204" pitchFamily="49" charset="0"/>
              </a:rPr>
              <a:t>='/content'&gt;here&lt;/a&gt; to see the authorized content.");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else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</a:rPr>
              <a:t>res.send</a:t>
            </a:r>
            <a:r>
              <a:rPr lang="en-US" sz="1500" dirty="0">
                <a:latin typeface="Consolas" panose="020B0609020204030204" pitchFamily="49" charset="0"/>
              </a:rPr>
              <a:t>('incorrect username or password');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sz="1500" dirty="0" smtClean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15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00192" y="2348880"/>
            <a:ext cx="2843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ตรวจสอบการ </a:t>
            </a:r>
            <a:r>
              <a:rPr lang="en-US" dirty="0" smtClean="0"/>
              <a:t>login </a:t>
            </a:r>
            <a:r>
              <a:rPr lang="th-TH" dirty="0" smtClean="0"/>
              <a:t>และสร้าง </a:t>
            </a:r>
            <a:r>
              <a:rPr lang="en-US" dirty="0" smtClean="0"/>
              <a:t>session</a:t>
            </a:r>
            <a:r>
              <a:rPr lang="th-TH" dirty="0"/>
              <a:t> </a:t>
            </a:r>
            <a:r>
              <a:rPr lang="th-TH" dirty="0" smtClean="0"/>
              <a:t>หาก </a:t>
            </a:r>
            <a:r>
              <a:rPr lang="en-US" dirty="0" smtClean="0"/>
              <a:t>login </a:t>
            </a:r>
            <a:r>
              <a:rPr lang="th-TH" dirty="0" smtClean="0"/>
              <a:t>สำเร็จ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 bwMode="auto">
          <a:xfrm flipH="1">
            <a:off x="5652122" y="2672046"/>
            <a:ext cx="648070" cy="5502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1182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การจัดการการพิสูจน์ตัวตน (</a:t>
            </a:r>
            <a:r>
              <a:rPr lang="en-US" smtClean="0"/>
              <a:t>Authentication)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3285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// Login endpoint</a:t>
            </a:r>
          </a:p>
          <a:p>
            <a:pPr marL="0" indent="0">
              <a:buNone/>
            </a:pPr>
            <a:r>
              <a:rPr lang="en-US" sz="1500" dirty="0" err="1">
                <a:latin typeface="Consolas" panose="020B0609020204030204" pitchFamily="49" charset="0"/>
              </a:rPr>
              <a:t>app.get</a:t>
            </a:r>
            <a:r>
              <a:rPr lang="en-US" sz="1500" dirty="0">
                <a:latin typeface="Consolas" panose="020B0609020204030204" pitchFamily="49" charset="0"/>
              </a:rPr>
              <a:t>('/login', function (</a:t>
            </a:r>
            <a:r>
              <a:rPr lang="en-US" sz="1500" dirty="0" err="1">
                <a:latin typeface="Consolas" panose="020B0609020204030204" pitchFamily="49" charset="0"/>
              </a:rPr>
              <a:t>req</a:t>
            </a:r>
            <a:r>
              <a:rPr lang="en-US" sz="1500" dirty="0">
                <a:latin typeface="Consolas" panose="020B0609020204030204" pitchFamily="49" charset="0"/>
              </a:rPr>
              <a:t>, res)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 err="1">
                <a:latin typeface="Consolas" panose="020B0609020204030204" pitchFamily="49" charset="0"/>
              </a:rPr>
              <a:t>res.sendFile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path.resolve</a:t>
            </a:r>
            <a:r>
              <a:rPr lang="en-US" sz="1500" dirty="0">
                <a:latin typeface="Consolas" panose="020B0609020204030204" pitchFamily="49" charset="0"/>
              </a:rPr>
              <a:t>('./' + 'loginForm.html'));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sz="15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// Logout endpoint</a:t>
            </a:r>
          </a:p>
          <a:p>
            <a:pPr marL="0" indent="0">
              <a:buNone/>
            </a:pPr>
            <a:r>
              <a:rPr lang="en-US" sz="1500" dirty="0" err="1">
                <a:latin typeface="Consolas" panose="020B0609020204030204" pitchFamily="49" charset="0"/>
              </a:rPr>
              <a:t>app.get</a:t>
            </a:r>
            <a:r>
              <a:rPr lang="en-US" sz="1500" dirty="0">
                <a:latin typeface="Consolas" panose="020B0609020204030204" pitchFamily="49" charset="0"/>
              </a:rPr>
              <a:t>('/logout', function (</a:t>
            </a:r>
            <a:r>
              <a:rPr lang="en-US" sz="1500" dirty="0" err="1">
                <a:latin typeface="Consolas" panose="020B0609020204030204" pitchFamily="49" charset="0"/>
              </a:rPr>
              <a:t>req</a:t>
            </a:r>
            <a:r>
              <a:rPr lang="en-US" sz="1500" dirty="0">
                <a:latin typeface="Consolas" panose="020B0609020204030204" pitchFamily="49" charset="0"/>
              </a:rPr>
              <a:t>, res)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 err="1">
                <a:latin typeface="Consolas" panose="020B0609020204030204" pitchFamily="49" charset="0"/>
              </a:rPr>
              <a:t>req.session.destroy</a:t>
            </a:r>
            <a:r>
              <a:rPr lang="en-US" sz="15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 err="1">
                <a:latin typeface="Consolas" panose="020B0609020204030204" pitchFamily="49" charset="0"/>
              </a:rPr>
              <a:t>res.send</a:t>
            </a:r>
            <a:r>
              <a:rPr lang="en-US" sz="1500" dirty="0">
                <a:latin typeface="Consolas" panose="020B0609020204030204" pitchFamily="49" charset="0"/>
              </a:rPr>
              <a:t>("logout success!");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// Get content endpoint</a:t>
            </a:r>
          </a:p>
          <a:p>
            <a:pPr marL="0" indent="0">
              <a:buNone/>
            </a:pPr>
            <a:r>
              <a:rPr lang="en-US" sz="1500" dirty="0" err="1">
                <a:latin typeface="Consolas" panose="020B0609020204030204" pitchFamily="49" charset="0"/>
              </a:rPr>
              <a:t>app.get</a:t>
            </a:r>
            <a:r>
              <a:rPr lang="en-US" sz="1500" dirty="0">
                <a:latin typeface="Consolas" panose="020B0609020204030204" pitchFamily="49" charset="0"/>
              </a:rPr>
              <a:t>('/content', </a:t>
            </a:r>
            <a:r>
              <a:rPr lang="en-US" sz="15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checkAuth</a:t>
            </a:r>
            <a:r>
              <a:rPr lang="en-US" sz="1500" dirty="0">
                <a:latin typeface="Consolas" panose="020B0609020204030204" pitchFamily="49" charset="0"/>
              </a:rPr>
              <a:t>, function (</a:t>
            </a:r>
            <a:r>
              <a:rPr lang="en-US" sz="1500" dirty="0" err="1">
                <a:latin typeface="Consolas" panose="020B0609020204030204" pitchFamily="49" charset="0"/>
              </a:rPr>
              <a:t>req</a:t>
            </a:r>
            <a:r>
              <a:rPr lang="en-US" sz="1500" dirty="0">
                <a:latin typeface="Consolas" panose="020B0609020204030204" pitchFamily="49" charset="0"/>
              </a:rPr>
              <a:t>, res)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</a:rPr>
              <a:t>res.send</a:t>
            </a:r>
            <a:r>
              <a:rPr lang="en-US" sz="1500" dirty="0">
                <a:latin typeface="Consolas" panose="020B0609020204030204" pitchFamily="49" charset="0"/>
              </a:rPr>
              <a:t>("</a:t>
            </a:r>
            <a:r>
              <a:rPr lang="en-US" sz="1500" dirty="0" err="1">
                <a:latin typeface="Consolas" panose="020B0609020204030204" pitchFamily="49" charset="0"/>
              </a:rPr>
              <a:t>Congrat</a:t>
            </a:r>
            <a:r>
              <a:rPr lang="en-US" sz="1500" dirty="0">
                <a:latin typeface="Consolas" panose="020B0609020204030204" pitchFamily="49" charset="0"/>
              </a:rPr>
              <a:t>! You are now in authorized session. You are already logged in.");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500" dirty="0" err="1">
                <a:latin typeface="Consolas" panose="020B0609020204030204" pitchFamily="49" charset="0"/>
              </a:rPr>
              <a:t>app.listen</a:t>
            </a:r>
            <a:r>
              <a:rPr lang="en-US" sz="1500" dirty="0">
                <a:latin typeface="Consolas" panose="020B0609020204030204" pitchFamily="49" charset="0"/>
              </a:rPr>
              <a:t>(port, function() { console.log("start http server"); });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</a:rPr>
              <a:t>  </a:t>
            </a:r>
            <a:r>
              <a:rPr lang="en-US" sz="15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sz="1500" dirty="0" smtClean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15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80112" y="2995211"/>
            <a:ext cx="2843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oute </a:t>
            </a:r>
            <a:r>
              <a:rPr lang="th-TH" dirty="0" smtClean="0"/>
              <a:t>ของหน้า </a:t>
            </a:r>
            <a:r>
              <a:rPr lang="en-US" dirty="0" smtClean="0"/>
              <a:t>content </a:t>
            </a:r>
            <a:r>
              <a:rPr lang="th-TH" dirty="0" smtClean="0"/>
              <a:t>ที่ต้องมีสิทธิในการเข้าชม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 bwMode="auto">
          <a:xfrm flipH="1">
            <a:off x="4932042" y="3318377"/>
            <a:ext cx="648070" cy="5502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1869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แนะนำ </a:t>
            </a:r>
            <a:r>
              <a:rPr lang="en-US" dirty="0" smtClean="0"/>
              <a:t>SSL/TLS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87986" y="1676400"/>
            <a:ext cx="1143000" cy="403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4380" y="1310640"/>
            <a:ext cx="1010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76982" y="1295400"/>
            <a:ext cx="8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153400" y="2362200"/>
            <a:ext cx="762000" cy="4572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828800" y="1615440"/>
            <a:ext cx="5181600" cy="400110"/>
            <a:chOff x="1828800" y="1615440"/>
            <a:chExt cx="5181600" cy="400110"/>
          </a:xfrm>
        </p:grpSpPr>
        <p:cxnSp>
          <p:nvCxnSpPr>
            <p:cNvPr id="10" name="Straight Arrow Connector 9"/>
            <p:cNvCxnSpPr/>
            <p:nvPr/>
          </p:nvCxnSpPr>
          <p:spPr bwMode="auto">
            <a:xfrm>
              <a:off x="1828800" y="198120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3657600" y="1615440"/>
              <a:ext cx="13484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client-hello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28800" y="2235815"/>
            <a:ext cx="5181600" cy="400110"/>
            <a:chOff x="1828800" y="2235815"/>
            <a:chExt cx="5181600" cy="400110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rot="10800000">
              <a:off x="1828800" y="259080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2682240" y="2235815"/>
              <a:ext cx="35471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server-hello   +   server-cert (</a:t>
              </a:r>
              <a:r>
                <a: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PK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828800" y="3043535"/>
            <a:ext cx="5181600" cy="1295400"/>
            <a:chOff x="1828800" y="3043535"/>
            <a:chExt cx="5181600" cy="1295400"/>
          </a:xfrm>
        </p:grpSpPr>
        <p:sp>
          <p:nvSpPr>
            <p:cNvPr id="21" name="Rounded Rectangle 20"/>
            <p:cNvSpPr/>
            <p:nvPr/>
          </p:nvSpPr>
          <p:spPr bwMode="auto">
            <a:xfrm>
              <a:off x="1828800" y="3043535"/>
              <a:ext cx="5181600" cy="12954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48000" y="3043535"/>
              <a:ext cx="30299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key exchange </a:t>
              </a:r>
              <a:r>
                <a:rPr lang="en-US" sz="1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(several options)</a:t>
              </a:r>
              <a:endPara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Rectangle 4"/>
          <p:cNvSpPr/>
          <p:nvPr/>
        </p:nvSpPr>
        <p:spPr bwMode="auto">
          <a:xfrm>
            <a:off x="7010400" y="1710750"/>
            <a:ext cx="1143000" cy="39280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28800" y="4495800"/>
            <a:ext cx="5181600" cy="400110"/>
            <a:chOff x="1828800" y="4495800"/>
            <a:chExt cx="5181600" cy="400110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1828800" y="487680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3581400" y="4495800"/>
              <a:ext cx="1066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Finished</a:t>
              </a:r>
            </a:p>
          </p:txBody>
        </p:sp>
      </p:grpSp>
      <p:sp>
        <p:nvSpPr>
          <p:cNvPr id="27" name="Rectangle 26"/>
          <p:cNvSpPr/>
          <p:nvPr/>
        </p:nvSpPr>
        <p:spPr bwMode="auto">
          <a:xfrm>
            <a:off x="8153400" y="1828800"/>
            <a:ext cx="762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685800" y="3267670"/>
            <a:ext cx="6853282" cy="983397"/>
            <a:chOff x="685800" y="3267670"/>
            <a:chExt cx="6853282" cy="983397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>
              <a:off x="1828800" y="407539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2481881" y="3724870"/>
              <a:ext cx="34996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client-key-exchange:   E(PK, k)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5800" y="326767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rand. k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39000" y="388173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828800" y="5177135"/>
            <a:ext cx="5181600" cy="400110"/>
            <a:chOff x="1828800" y="5177135"/>
            <a:chExt cx="5181600" cy="400110"/>
          </a:xfrm>
        </p:grpSpPr>
        <p:cxnSp>
          <p:nvCxnSpPr>
            <p:cNvPr id="30" name="Straight Arrow Connector 29"/>
            <p:cNvCxnSpPr/>
            <p:nvPr/>
          </p:nvCxnSpPr>
          <p:spPr bwMode="auto">
            <a:xfrm>
              <a:off x="1828800" y="556260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373544" y="5177135"/>
              <a:ext cx="37787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HTTP data encrypted with KDF(k)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74146" y="5805264"/>
            <a:ext cx="42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common:    server authentication only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15</a:t>
            </a:r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948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HTTPS </a:t>
            </a:r>
            <a:r>
              <a:rPr lang="th-TH" smtClean="0"/>
              <a:t>และหน้า </a:t>
            </a:r>
            <a:r>
              <a:rPr lang="en-US" smtClean="0"/>
              <a:t>login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เพื่อความปลอดภัยในการพิสูจน์ตัวตน หน้าเพจ</a:t>
            </a:r>
            <a:r>
              <a:rPr lang="en-US" dirty="0" smtClean="0"/>
              <a:t> login </a:t>
            </a:r>
            <a:r>
              <a:rPr lang="th-TH" dirty="0" smtClean="0"/>
              <a:t>ควรทำงานบน</a:t>
            </a:r>
            <a:r>
              <a:rPr lang="en-US" dirty="0" smtClean="0"/>
              <a:t> HTTP</a:t>
            </a:r>
            <a:r>
              <a:rPr lang="en-US" dirty="0"/>
              <a:t>S</a:t>
            </a:r>
            <a:r>
              <a:rPr lang="en-US" dirty="0" smtClean="0"/>
              <a:t>:</a:t>
            </a:r>
          </a:p>
          <a:p>
            <a:r>
              <a:rPr lang="th-TH" dirty="0" smtClean="0"/>
              <a:t>คำแนะนำ</a:t>
            </a:r>
            <a:r>
              <a:rPr lang="th-TH" dirty="0"/>
              <a:t>โดยทั่วไป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Response </a:t>
            </a:r>
            <a:r>
              <a:rPr lang="th-TH" dirty="0"/>
              <a:t>จาก </a:t>
            </a:r>
            <a:r>
              <a:rPr lang="en-US" b="1" dirty="0">
                <a:solidFill>
                  <a:srgbClr val="FF0000"/>
                </a:solidFill>
              </a:rPr>
              <a:t>http</a:t>
            </a:r>
            <a:r>
              <a:rPr lang="en-US" dirty="0"/>
              <a:t>://login.site.com</a:t>
            </a:r>
            <a:r>
              <a:rPr lang="th-TH" dirty="0"/>
              <a:t> ให้ </a:t>
            </a:r>
            <a:r>
              <a:rPr lang="en-US" dirty="0"/>
              <a:t>Redirect:  </a:t>
            </a:r>
            <a:r>
              <a:rPr lang="en-US" b="1" dirty="0">
                <a:solidFill>
                  <a:srgbClr val="00B050"/>
                </a:solidFill>
              </a:rPr>
              <a:t>https</a:t>
            </a:r>
            <a:r>
              <a:rPr lang="en-US" dirty="0"/>
              <a:t>://login.site.com 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th-TH" dirty="0" smtClean="0"/>
              <a:t>ดูตัวอย่าง </a:t>
            </a:r>
            <a:r>
              <a:rPr lang="en-US" dirty="0"/>
              <a:t>simpleSSLAuthentication.js</a:t>
            </a:r>
          </a:p>
          <a:p>
            <a:endParaRPr lang="en-US" dirty="0" smtClean="0"/>
          </a:p>
          <a:p>
            <a:endParaRPr lang="th-TH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15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031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  <a:r>
              <a:rPr lang="th-TH" dirty="0"/>
              <a:t> </a:t>
            </a:r>
            <a:r>
              <a:rPr lang="en-US" dirty="0"/>
              <a:t>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th-TH" dirty="0"/>
              <a:t>ถูกออกแบบให้ใช้ </a:t>
            </a:r>
            <a:r>
              <a:rPr lang="en-US" b="1" dirty="0">
                <a:solidFill>
                  <a:srgbClr val="CC9900"/>
                </a:solidFill>
              </a:rPr>
              <a:t>stateless protocol </a:t>
            </a:r>
            <a:endParaRPr lang="th-TH" b="1" dirty="0">
              <a:solidFill>
                <a:srgbClr val="CC9900"/>
              </a:solidFill>
            </a:endParaRPr>
          </a:p>
          <a:p>
            <a:pPr lvl="1"/>
            <a:r>
              <a:rPr lang="th-TH" dirty="0"/>
              <a:t>ไม่มีการเก็บข้อมูลสถานะเพื่อบ่งบอก</a:t>
            </a:r>
            <a:r>
              <a:rPr lang="en-US" dirty="0"/>
              <a:t>/</a:t>
            </a:r>
            <a:r>
              <a:rPr lang="th-TH" dirty="0"/>
              <a:t>ผูกถึงผู้ใช้</a:t>
            </a:r>
            <a:r>
              <a:rPr lang="en-US" dirty="0"/>
              <a:t>/</a:t>
            </a:r>
            <a:r>
              <a:rPr lang="th-TH" dirty="0"/>
              <a:t>การเยี่ยมชมแต่ละคน</a:t>
            </a:r>
            <a:r>
              <a:rPr lang="en-US" dirty="0"/>
              <a:t>/</a:t>
            </a:r>
            <a:r>
              <a:rPr lang="th-TH" dirty="0"/>
              <a:t>ครั้ง</a:t>
            </a:r>
          </a:p>
          <a:p>
            <a:r>
              <a:rPr lang="en-US" b="1" dirty="0">
                <a:solidFill>
                  <a:srgbClr val="CC9900"/>
                </a:solidFill>
              </a:rPr>
              <a:t>State information</a:t>
            </a:r>
            <a:r>
              <a:rPr lang="en-US" dirty="0"/>
              <a:t>:</a:t>
            </a:r>
            <a:r>
              <a:rPr lang="th-TH" dirty="0"/>
              <a:t> ข้อมูลที่ช่วยบ่งบอกสภาวะ</a:t>
            </a:r>
            <a:r>
              <a:rPr lang="en-US" dirty="0"/>
              <a:t>/</a:t>
            </a:r>
            <a:r>
              <a:rPr lang="th-TH" dirty="0"/>
              <a:t>สถานะของการติดต่อ </a:t>
            </a:r>
          </a:p>
          <a:p>
            <a:pPr lvl="1"/>
            <a:r>
              <a:rPr lang="th-TH" dirty="0"/>
              <a:t>ข้อมูลที่ทำให้ระบุหรือแยกการเยี่ยมชมแต่ละอันออกจากกันได้</a:t>
            </a:r>
          </a:p>
          <a:p>
            <a:r>
              <a:rPr lang="en-US" b="1" dirty="0">
                <a:solidFill>
                  <a:srgbClr val="CC9900"/>
                </a:solidFill>
              </a:rPr>
              <a:t>Session management</a:t>
            </a:r>
            <a:r>
              <a:rPr lang="en-US" dirty="0"/>
              <a:t>: </a:t>
            </a:r>
            <a:r>
              <a:rPr lang="th-TH" dirty="0"/>
              <a:t>กลไกเพื่อ </a:t>
            </a:r>
            <a:r>
              <a:rPr lang="en-US" dirty="0"/>
              <a:t>maintain state</a:t>
            </a:r>
            <a:r>
              <a:rPr lang="th-TH" dirty="0"/>
              <a:t> ของการร้องขอที่ต่อเนื่องกันจากผู้ใช้คนเดิมในช่วงเวลาหนึ่ง</a:t>
            </a:r>
          </a:p>
          <a:p>
            <a:pPr lvl="1"/>
            <a:r>
              <a:rPr lang="th-TH" dirty="0"/>
              <a:t>ต้องการอะไรบางอย่างที่สามารถระบุถึงการเยี่ยมชมได้</a:t>
            </a:r>
            <a:endParaRPr lang="en-US" dirty="0"/>
          </a:p>
          <a:p>
            <a:pPr lvl="1"/>
            <a:r>
              <a:rPr lang="th-TH" dirty="0">
                <a:solidFill>
                  <a:srgbClr val="008000"/>
                </a:solidFill>
              </a:rPr>
              <a:t>สร้าง</a:t>
            </a:r>
            <a:r>
              <a:rPr lang="en-US" dirty="0">
                <a:solidFill>
                  <a:srgbClr val="008000"/>
                </a:solidFill>
              </a:rPr>
              <a:t>/</a:t>
            </a:r>
            <a:r>
              <a:rPr lang="th-TH" dirty="0">
                <a:solidFill>
                  <a:srgbClr val="008000"/>
                </a:solidFill>
              </a:rPr>
              <a:t>ส่งข้อมูล</a:t>
            </a:r>
            <a:r>
              <a:rPr lang="en-US" dirty="0">
                <a:solidFill>
                  <a:srgbClr val="008000"/>
                </a:solidFill>
              </a:rPr>
              <a:t> state </a:t>
            </a:r>
            <a:r>
              <a:rPr lang="th-TH" dirty="0">
                <a:solidFill>
                  <a:srgbClr val="008000"/>
                </a:solidFill>
              </a:rPr>
              <a:t>กลับไปมาระหว่าง </a:t>
            </a:r>
            <a:r>
              <a:rPr lang="en-US" dirty="0">
                <a:solidFill>
                  <a:srgbClr val="008000"/>
                </a:solidFill>
              </a:rPr>
              <a:t>server </a:t>
            </a:r>
            <a:r>
              <a:rPr lang="th-TH" dirty="0">
                <a:solidFill>
                  <a:srgbClr val="008000"/>
                </a:solidFill>
              </a:rPr>
              <a:t>กับ </a:t>
            </a:r>
            <a:r>
              <a:rPr lang="en-US" dirty="0">
                <a:solidFill>
                  <a:srgbClr val="008000"/>
                </a:solidFill>
              </a:rPr>
              <a:t>client </a:t>
            </a:r>
            <a:r>
              <a:rPr lang="th-TH" dirty="0">
                <a:solidFill>
                  <a:srgbClr val="008000"/>
                </a:solidFill>
              </a:rPr>
              <a:t>ในแต่ละ </a:t>
            </a:r>
            <a:r>
              <a:rPr lang="en-US" dirty="0">
                <a:solidFill>
                  <a:srgbClr val="008000"/>
                </a:solidFill>
              </a:rPr>
              <a:t>HTTP </a:t>
            </a:r>
            <a:r>
              <a:rPr lang="en-US" dirty="0" smtClean="0">
                <a:solidFill>
                  <a:srgbClr val="008000"/>
                </a:solidFill>
              </a:rPr>
              <a:t>request-response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15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992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สร้าง </a:t>
            </a:r>
            <a:r>
              <a:rPr lang="en-US" dirty="0" smtClean="0"/>
              <a:t>certificate </a:t>
            </a:r>
            <a:r>
              <a:rPr lang="th-TH" dirty="0" smtClean="0"/>
              <a:t>อย่างง่ายโดยใช้ </a:t>
            </a:r>
            <a:r>
              <a:rPr lang="en-US" dirty="0" err="1" smtClean="0"/>
              <a:t>ssl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2220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/* download </a:t>
            </a:r>
            <a:r>
              <a:rPr lang="en-US" sz="1800" dirty="0" err="1">
                <a:latin typeface="Consolas" panose="020B0609020204030204" pitchFamily="49" charset="0"/>
              </a:rPr>
              <a:t>openSSL</a:t>
            </a:r>
            <a:r>
              <a:rPr lang="en-US" sz="1800" dirty="0">
                <a:latin typeface="Consolas" panose="020B0609020204030204" pitchFamily="49" charset="0"/>
              </a:rPr>
              <a:t> binary from: </a:t>
            </a:r>
            <a:r>
              <a:rPr lang="en-US" sz="1800" dirty="0">
                <a:latin typeface="Consolas" panose="020B0609020204030204" pitchFamily="49" charset="0"/>
                <a:hlinkClick r:id="rId2"/>
              </a:rPr>
              <a:t>https://</a:t>
            </a:r>
            <a:r>
              <a:rPr lang="en-US" sz="1800" dirty="0" smtClean="0">
                <a:latin typeface="Consolas" panose="020B0609020204030204" pitchFamily="49" charset="0"/>
                <a:hlinkClick r:id="rId2"/>
              </a:rPr>
              <a:t>wiki.openssl.org/index.php/Binaries</a:t>
            </a:r>
            <a:endParaRPr lang="en-US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Creating </a:t>
            </a:r>
            <a:r>
              <a:rPr lang="en-US" sz="1800" dirty="0">
                <a:latin typeface="Consolas" panose="020B0609020204030204" pitchFamily="49" charset="0"/>
              </a:rPr>
              <a:t>SSL key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1</a:t>
            </a:r>
            <a:r>
              <a:rPr lang="en-US" sz="1800" dirty="0">
                <a:latin typeface="Consolas" panose="020B0609020204030204" pitchFamily="49" charset="0"/>
              </a:rPr>
              <a:t>. create a private key using </a:t>
            </a:r>
            <a:r>
              <a:rPr lang="en-US" sz="1800" dirty="0" err="1">
                <a:latin typeface="Consolas" panose="020B0609020204030204" pitchFamily="49" charset="0"/>
              </a:rPr>
              <a:t>cmd</a:t>
            </a:r>
            <a:r>
              <a:rPr lang="en-US" sz="1800" dirty="0">
                <a:latin typeface="Consolas" panose="020B0609020204030204" pitchFamily="49" charset="0"/>
              </a:rPr>
              <a:t>: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openssl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genrsa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-des3 -out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server.enc.key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1024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2</a:t>
            </a:r>
            <a:r>
              <a:rPr lang="en-US" sz="1800" dirty="0">
                <a:latin typeface="Consolas" panose="020B0609020204030204" pitchFamily="49" charset="0"/>
              </a:rPr>
              <a:t>. issue a certificate signing request: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openssl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req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-new -key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server.enc.key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-out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server.csr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-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config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openssl.cnf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3</a:t>
            </a:r>
            <a:r>
              <a:rPr lang="en-US" sz="1800" dirty="0">
                <a:latin typeface="Consolas" panose="020B0609020204030204" pitchFamily="49" charset="0"/>
              </a:rPr>
              <a:t>. Removing the triple DES encryption from the key (for internally used certificate):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openssl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rsa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-in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server.enc.key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-out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server.key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4</a:t>
            </a:r>
            <a:r>
              <a:rPr lang="en-US" sz="1800" dirty="0">
                <a:latin typeface="Consolas" panose="020B0609020204030204" pitchFamily="49" charset="0"/>
              </a:rPr>
              <a:t>. generate a temporary certificate server.crt using self-sign (which will generate error in browser since the authority is unknown):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openssl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x509 -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req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-days 365 -in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server.csr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-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signkey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server.key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-out server.crt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Note</a:t>
            </a:r>
            <a:r>
              <a:rPr lang="en-US" sz="1800" dirty="0">
                <a:latin typeface="Consolas" panose="020B0609020204030204" pitchFamily="49" charset="0"/>
              </a:rPr>
              <a:t>: created certificate will expire in 365 days after issuing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*/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15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498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สร้าง </a:t>
            </a:r>
            <a:r>
              <a:rPr lang="en-US" dirty="0" smtClean="0"/>
              <a:t>certificate </a:t>
            </a:r>
            <a:r>
              <a:rPr lang="th-TH" dirty="0" smtClean="0"/>
              <a:t>อย่างง่ายโดยใช้ </a:t>
            </a:r>
            <a:r>
              <a:rPr lang="en-US" dirty="0" err="1" smtClean="0"/>
              <a:t>ssl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2220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// </a:t>
            </a:r>
            <a:r>
              <a:rPr lang="en-US" sz="1800" dirty="0" err="1">
                <a:latin typeface="Consolas" panose="020B0609020204030204" pitchFamily="49" charset="0"/>
              </a:rPr>
              <a:t>ssl</a:t>
            </a:r>
            <a:r>
              <a:rPr lang="en-US" sz="1800" dirty="0">
                <a:latin typeface="Consolas" panose="020B0609020204030204" pitchFamily="49" charset="0"/>
              </a:rPr>
              <a:t> set up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fs = require('fs');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function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setup</a:t>
            </a:r>
            <a:r>
              <a:rPr lang="en-US" sz="1800" dirty="0">
                <a:latin typeface="Consolas" panose="020B06090202040302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</a:rPr>
              <a:t>ssl</a:t>
            </a:r>
            <a:r>
              <a:rPr lang="en-US" sz="18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if (</a:t>
            </a:r>
            <a:r>
              <a:rPr lang="en-US" sz="1800" dirty="0" err="1">
                <a:latin typeface="Consolas" panose="020B0609020204030204" pitchFamily="49" charset="0"/>
              </a:rPr>
              <a:t>ssl</a:t>
            </a:r>
            <a:r>
              <a:rPr lang="en-US" sz="18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return </a:t>
            </a:r>
            <a:r>
              <a:rPr lang="en-US" sz="1800" dirty="0" smtClean="0">
                <a:latin typeface="Consolas" panose="020B0609020204030204" pitchFamily="49" charset="0"/>
              </a:rPr>
              <a:t>{ </a:t>
            </a:r>
            <a:r>
              <a:rPr lang="en-US" sz="1800" dirty="0">
                <a:latin typeface="Consolas" panose="020B0609020204030204" pitchFamily="49" charset="0"/>
              </a:rPr>
              <a:t>key  : </a:t>
            </a:r>
            <a:r>
              <a:rPr lang="en-US" sz="1800" dirty="0" err="1">
                <a:latin typeface="Consolas" panose="020B0609020204030204" pitchFamily="49" charset="0"/>
              </a:rPr>
              <a:t>fs.readFileSync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ssl.key</a:t>
            </a:r>
            <a:r>
              <a:rPr lang="en-US" sz="1800" dirty="0"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 cert : </a:t>
            </a:r>
            <a:r>
              <a:rPr lang="en-US" sz="1800" dirty="0" err="1">
                <a:latin typeface="Consolas" panose="020B0609020204030204" pitchFamily="49" charset="0"/>
              </a:rPr>
              <a:t>fs.readFileSync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ssl.cert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};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function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start </a:t>
            </a:r>
            <a:r>
              <a:rPr lang="en-US" sz="1800" dirty="0">
                <a:latin typeface="Consolas" panose="020B0609020204030204" pitchFamily="49" charset="0"/>
              </a:rPr>
              <a:t>(app, options)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if (options)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return require('https').</a:t>
            </a:r>
            <a:r>
              <a:rPr lang="en-US" sz="1800" dirty="0" err="1">
                <a:latin typeface="Consolas" panose="020B0609020204030204" pitchFamily="49" charset="0"/>
              </a:rPr>
              <a:t>createServer</a:t>
            </a:r>
            <a:r>
              <a:rPr lang="en-US" sz="1800" dirty="0">
                <a:latin typeface="Consolas" panose="020B0609020204030204" pitchFamily="49" charset="0"/>
              </a:rPr>
              <a:t>(options, app</a:t>
            </a:r>
            <a:r>
              <a:rPr lang="en-US" sz="1800" dirty="0" smtClean="0">
                <a:latin typeface="Consolas" panose="020B0609020204030204" pitchFamily="49" charset="0"/>
              </a:rPr>
              <a:t>);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return require('http').</a:t>
            </a:r>
            <a:r>
              <a:rPr lang="en-US" sz="1800" dirty="0" err="1">
                <a:latin typeface="Consolas" panose="020B0609020204030204" pitchFamily="49" charset="0"/>
              </a:rPr>
              <a:t>createServer</a:t>
            </a:r>
            <a:r>
              <a:rPr lang="en-US" sz="1800" dirty="0">
                <a:latin typeface="Consolas" panose="020B0609020204030204" pitchFamily="49" charset="0"/>
              </a:rPr>
              <a:t>(app);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module.exports</a:t>
            </a:r>
            <a:r>
              <a:rPr lang="en-US" sz="1800" dirty="0">
                <a:latin typeface="Consolas" panose="020B0609020204030204" pitchFamily="49" charset="0"/>
              </a:rPr>
              <a:t> =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latin typeface="Consolas" panose="020B0609020204030204" pitchFamily="49" charset="0"/>
              </a:rPr>
              <a:t>: function (settings, app, callback)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options = setup(</a:t>
            </a:r>
            <a:r>
              <a:rPr lang="en-US" sz="1800" dirty="0" err="1">
                <a:latin typeface="Consolas" panose="020B0609020204030204" pitchFamily="49" charset="0"/>
              </a:rPr>
              <a:t>settings.ssl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return start(app, options).listen(</a:t>
            </a:r>
            <a:r>
              <a:rPr lang="en-US" sz="1800" dirty="0" err="1">
                <a:latin typeface="Consolas" panose="020B0609020204030204" pitchFamily="49" charset="0"/>
              </a:rPr>
              <a:t>settings.port</a:t>
            </a:r>
            <a:r>
              <a:rPr lang="en-US" sz="1800" dirty="0">
                <a:latin typeface="Consolas" panose="020B0609020204030204" pitchFamily="49" charset="0"/>
              </a:rPr>
              <a:t>, callback);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15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625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h-TH" dirty="0" smtClean="0"/>
              <a:t>สามารถทำ</a:t>
            </a:r>
            <a:r>
              <a:rPr lang="en-GB" dirty="0" smtClean="0"/>
              <a:t> session tracking</a:t>
            </a:r>
            <a:r>
              <a:rPr lang="th-TH" dirty="0" smtClean="0"/>
              <a:t> โดยใช้ </a:t>
            </a:r>
            <a:r>
              <a:rPr lang="en-US" dirty="0" smtClean="0"/>
              <a:t>express-session</a:t>
            </a:r>
            <a:r>
              <a:rPr lang="en-GB" dirty="0" smtClean="0"/>
              <a:t> </a:t>
            </a:r>
            <a:r>
              <a:rPr lang="th-TH" dirty="0" smtClean="0"/>
              <a:t>สร้างและ</a:t>
            </a:r>
            <a:r>
              <a:rPr lang="en-GB" dirty="0" smtClean="0"/>
              <a:t> maintain</a:t>
            </a:r>
            <a:r>
              <a:rPr lang="th-TH" dirty="0" smtClean="0"/>
              <a:t> </a:t>
            </a:r>
            <a:r>
              <a:rPr lang="en-GB" dirty="0" smtClean="0"/>
              <a:t>session</a:t>
            </a:r>
            <a:endParaRPr lang="en-GB" sz="2000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 smtClean="0"/>
              <a:t>Session</a:t>
            </a:r>
            <a:r>
              <a:rPr lang="en-US" dirty="0" smtClean="0"/>
              <a:t> </a:t>
            </a:r>
            <a:r>
              <a:rPr lang="th-TH" dirty="0" smtClean="0"/>
              <a:t>เก็บ </a:t>
            </a:r>
            <a:r>
              <a:rPr lang="en-US" dirty="0" smtClean="0"/>
              <a:t>state </a:t>
            </a:r>
            <a:r>
              <a:rPr lang="th-TH" dirty="0" smtClean="0"/>
              <a:t>ไว้ที่ข้าง </a:t>
            </a:r>
            <a:r>
              <a:rPr lang="en-US" dirty="0" smtClean="0"/>
              <a:t>server </a:t>
            </a:r>
            <a:r>
              <a:rPr lang="th-TH" dirty="0" smtClean="0"/>
              <a:t>โดยระบุและ </a:t>
            </a:r>
            <a:r>
              <a:rPr lang="en-US" dirty="0" smtClean="0"/>
              <a:t>manage state</a:t>
            </a:r>
            <a:r>
              <a:rPr lang="th-TH" dirty="0" smtClean="0"/>
              <a:t> นี้ใน </a:t>
            </a:r>
            <a:r>
              <a:rPr lang="en-US" i="1" dirty="0" smtClean="0"/>
              <a:t>session object </a:t>
            </a:r>
            <a:r>
              <a:rPr lang="th-TH" dirty="0" smtClean="0"/>
              <a:t>(</a:t>
            </a:r>
            <a:r>
              <a:rPr lang="en-US" sz="21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request.session</a:t>
            </a:r>
            <a:r>
              <a:rPr lang="th-TH" dirty="0" smtClean="0"/>
              <a:t>) สำหรับแต่ละผู้ใช้นั้น</a:t>
            </a:r>
            <a:r>
              <a:rPr lang="en-US" dirty="0" smtClean="0"/>
              <a:t> </a:t>
            </a:r>
            <a:r>
              <a:rPr lang="th-TH" dirty="0" smtClean="0"/>
              <a:t>เมื่อผู้ใช้ส่ง </a:t>
            </a:r>
            <a:r>
              <a:rPr lang="en-US" dirty="0" smtClean="0"/>
              <a:t>HTTP request,</a:t>
            </a:r>
            <a:r>
              <a:rPr lang="th-TH" dirty="0" smtClean="0"/>
              <a:t> </a:t>
            </a:r>
            <a:r>
              <a:rPr lang="en-US" dirty="0" smtClean="0"/>
              <a:t>server </a:t>
            </a:r>
            <a:r>
              <a:rPr lang="th-TH" dirty="0" smtClean="0"/>
              <a:t>จะประมวลผล </a:t>
            </a:r>
            <a:r>
              <a:rPr lang="en-US" dirty="0" smtClean="0"/>
              <a:t>request </a:t>
            </a:r>
            <a:r>
              <a:rPr lang="th-TH" dirty="0" smtClean="0"/>
              <a:t>ภายใต้บริบทของ</a:t>
            </a:r>
            <a:r>
              <a:rPr lang="en-US" dirty="0" smtClean="0"/>
              <a:t> </a:t>
            </a:r>
            <a:r>
              <a:rPr lang="th-TH" dirty="0" smtClean="0"/>
              <a:t> </a:t>
            </a:r>
            <a:r>
              <a:rPr lang="en-US" dirty="0" smtClean="0"/>
              <a:t>session</a:t>
            </a:r>
            <a:r>
              <a:rPr lang="th-TH" dirty="0" smtClean="0"/>
              <a:t> ผู้ใช้นั้น</a:t>
            </a:r>
          </a:p>
          <a:p>
            <a:pPr lvl="1"/>
            <a:r>
              <a:rPr lang="th-TH" dirty="0" smtClean="0"/>
              <a:t>เมื่อเริ่มต้น </a:t>
            </a:r>
            <a:r>
              <a:rPr lang="en-US" dirty="0" err="1" smtClean="0"/>
              <a:t>app.use</a:t>
            </a:r>
            <a:r>
              <a:rPr lang="en-US" dirty="0" smtClean="0"/>
              <a:t> 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session</a:t>
            </a:r>
            <a:r>
              <a:rPr lang="en-US" dirty="0" smtClean="0"/>
              <a:t>, client </a:t>
            </a:r>
            <a:r>
              <a:rPr lang="th-TH" dirty="0" smtClean="0"/>
              <a:t>จะได้รับ</a:t>
            </a:r>
            <a:r>
              <a:rPr lang="en-US" dirty="0" smtClean="0"/>
              <a:t> </a:t>
            </a:r>
            <a:r>
              <a:rPr lang="en-US" i="1" dirty="0" smtClean="0"/>
              <a:t>session identifier</a:t>
            </a:r>
            <a:r>
              <a:rPr lang="th-TH" dirty="0" smtClean="0"/>
              <a:t> (</a:t>
            </a:r>
            <a:r>
              <a:rPr lang="en-US" b="1" dirty="0" err="1" smtClean="0">
                <a:solidFill>
                  <a:srgbClr val="00B050"/>
                </a:solidFill>
              </a:rPr>
              <a:t>connect.sid</a:t>
            </a:r>
            <a:r>
              <a:rPr lang="en-US" dirty="0" smtClean="0"/>
              <a:t> </a:t>
            </a:r>
            <a:r>
              <a:rPr lang="th-TH" dirty="0" smtClean="0"/>
              <a:t>ทั่วไปส่งเป็น </a:t>
            </a:r>
            <a:r>
              <a:rPr lang="en-US" dirty="0" smtClean="0"/>
              <a:t>cookie</a:t>
            </a:r>
            <a:r>
              <a:rPr lang="th-TH" dirty="0" smtClean="0"/>
              <a:t>) ซึ่งจะถูกส่งกลับมาพร้อมกับ </a:t>
            </a:r>
            <a:r>
              <a:rPr lang="en-US" dirty="0" smtClean="0"/>
              <a:t>requests </a:t>
            </a:r>
            <a:r>
              <a:rPr lang="th-TH" dirty="0" smtClean="0"/>
              <a:t>รอบถัดไป</a:t>
            </a:r>
            <a:endParaRPr lang="en-US" dirty="0" smtClean="0"/>
          </a:p>
          <a:p>
            <a:pPr lvl="2"/>
            <a:r>
              <a:rPr lang="en-US" dirty="0" smtClean="0"/>
              <a:t>Server </a:t>
            </a:r>
            <a:r>
              <a:rPr lang="th-TH" dirty="0" smtClean="0"/>
              <a:t>ส่งเพียง </a:t>
            </a:r>
            <a:r>
              <a:rPr lang="en-US" dirty="0" smtClean="0"/>
              <a:t>session id </a:t>
            </a:r>
            <a:r>
              <a:rPr lang="th-TH" dirty="0" smtClean="0"/>
              <a:t>ให้ </a:t>
            </a:r>
            <a:r>
              <a:rPr lang="en-US" dirty="0" smtClean="0"/>
              <a:t>client, state</a:t>
            </a:r>
            <a:r>
              <a:rPr lang="th-TH" dirty="0" smtClean="0"/>
              <a:t> อื่นเก็บไว้ที่เครื่อง </a:t>
            </a:r>
            <a:r>
              <a:rPr lang="en-US" dirty="0" smtClean="0"/>
              <a:t>server</a:t>
            </a:r>
            <a:endParaRPr lang="th-TH" dirty="0" smtClean="0"/>
          </a:p>
          <a:p>
            <a:pPr lvl="1"/>
            <a:r>
              <a:rPr lang="en-US" dirty="0" smtClean="0"/>
              <a:t>server </a:t>
            </a:r>
            <a:r>
              <a:rPr lang="th-TH" dirty="0" smtClean="0"/>
              <a:t>ใช้</a:t>
            </a:r>
            <a:r>
              <a:rPr lang="en-US" dirty="0" smtClean="0"/>
              <a:t> session id</a:t>
            </a:r>
            <a:r>
              <a:rPr lang="th-TH" dirty="0" smtClean="0"/>
              <a:t> ในการหา </a:t>
            </a:r>
            <a:r>
              <a:rPr lang="en-US" dirty="0" smtClean="0"/>
              <a:t>session</a:t>
            </a:r>
            <a:r>
              <a:rPr lang="th-TH" dirty="0" smtClean="0"/>
              <a:t> ที่สอดคล้องกันนั้น ก่อนประมวลผล </a:t>
            </a:r>
            <a:r>
              <a:rPr lang="en-US" dirty="0" smtClean="0"/>
              <a:t>request</a:t>
            </a:r>
          </a:p>
          <a:p>
            <a:pPr lvl="1"/>
            <a:r>
              <a:rPr lang="th-TH" dirty="0" smtClean="0"/>
              <a:t>ทั่วไปจำเป็นต้องมี </a:t>
            </a:r>
            <a:r>
              <a:rPr lang="en-US" i="1" dirty="0" smtClean="0"/>
              <a:t>timeout</a:t>
            </a:r>
            <a:r>
              <a:rPr lang="en-US" dirty="0" smtClean="0"/>
              <a:t> </a:t>
            </a:r>
            <a:r>
              <a:rPr lang="th-TH" dirty="0" smtClean="0"/>
              <a:t>ของ </a:t>
            </a:r>
            <a:r>
              <a:rPr lang="en-US" dirty="0" smtClean="0"/>
              <a:t>Session </a:t>
            </a:r>
            <a:r>
              <a:rPr lang="th-TH" dirty="0" smtClean="0"/>
              <a:t>เพราะผู้ใช้อาจเลิกติดต่อกับ </a:t>
            </a:r>
            <a:r>
              <a:rPr lang="en-US" dirty="0" smtClean="0"/>
              <a:t>server</a:t>
            </a:r>
            <a:r>
              <a:rPr lang="th-TH" dirty="0" smtClean="0"/>
              <a:t> โดยไม่บอก</a:t>
            </a:r>
            <a:r>
              <a:rPr lang="en-US" dirty="0" smtClean="0"/>
              <a:t> </a:t>
            </a:r>
            <a:r>
              <a:rPr lang="th-TH" dirty="0" smtClean="0"/>
              <a:t>และ </a:t>
            </a:r>
            <a:r>
              <a:rPr lang="en-US" dirty="0" smtClean="0"/>
              <a:t>server </a:t>
            </a:r>
            <a:r>
              <a:rPr lang="th-TH" dirty="0" smtClean="0"/>
              <a:t>ไม่มีทางบอกได้ว่า </a:t>
            </a:r>
            <a:r>
              <a:rPr lang="en-US" dirty="0" smtClean="0"/>
              <a:t>session </a:t>
            </a:r>
            <a:r>
              <a:rPr lang="th-TH" dirty="0" smtClean="0"/>
              <a:t>จะสิ้นสุดเมื่อใด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08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2010 by Y. Temtanapat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79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ขั้นตอนการ</a:t>
            </a:r>
            <a:r>
              <a:rPr lang="en-US" dirty="0" smtClean="0"/>
              <a:t> implement express-session 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express-session</a:t>
            </a:r>
          </a:p>
          <a:p>
            <a:pPr lvl="1"/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npm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 install express-session</a:t>
            </a:r>
          </a:p>
          <a:p>
            <a:r>
              <a:rPr lang="th-TH" dirty="0" smtClean="0"/>
              <a:t>เซ็ต </a:t>
            </a:r>
            <a:r>
              <a:rPr lang="en-US" dirty="0" smtClean="0"/>
              <a:t>session option </a:t>
            </a:r>
            <a:endParaRPr lang="en-US" sz="20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th-TH" dirty="0" smtClean="0"/>
              <a:t>ขึ้นทะเบียน </a:t>
            </a:r>
            <a:r>
              <a:rPr lang="en-US" dirty="0" smtClean="0"/>
              <a:t>session</a:t>
            </a:r>
            <a:r>
              <a:rPr lang="th-TH" dirty="0" smtClean="0"/>
              <a:t> </a:t>
            </a:r>
            <a:r>
              <a:rPr lang="en-US" dirty="0" smtClean="0"/>
              <a:t>variables </a:t>
            </a:r>
            <a:r>
              <a:rPr lang="th-TH" dirty="0" smtClean="0"/>
              <a:t>ต่าง ๆ</a:t>
            </a:r>
            <a:endParaRPr lang="en-US" sz="20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th-TH" dirty="0" smtClean="0"/>
              <a:t>ใช้ </a:t>
            </a:r>
            <a:r>
              <a:rPr lang="en-US" dirty="0" smtClean="0"/>
              <a:t>session </a:t>
            </a:r>
            <a:r>
              <a:rPr lang="th-TH" dirty="0" smtClean="0"/>
              <a:t>ในการ </a:t>
            </a:r>
            <a:r>
              <a:rPr lang="en-US" dirty="0" smtClean="0"/>
              <a:t>tracking </a:t>
            </a:r>
            <a:r>
              <a:rPr lang="th-TH" dirty="0" smtClean="0"/>
              <a:t>การทำงาน</a:t>
            </a:r>
            <a:endParaRPr lang="th-TH" sz="2000" dirty="0" smtClean="0"/>
          </a:p>
          <a:p>
            <a:r>
              <a:rPr lang="th-TH" dirty="0" smtClean="0"/>
              <a:t>ลบ </a:t>
            </a:r>
            <a:r>
              <a:rPr lang="en-US" dirty="0" smtClean="0"/>
              <a:t>session </a:t>
            </a:r>
            <a:endParaRPr lang="en-US" sz="20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08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2010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130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Session</a:t>
            </a:r>
            <a:r>
              <a:rPr lang="th-TH" smtClean="0"/>
              <a:t> </a:t>
            </a:r>
            <a:r>
              <a:rPr lang="en-US" smtClean="0"/>
              <a:t>Option</a:t>
            </a:r>
            <a:endParaRPr lang="en-GB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express-session options object </a:t>
            </a:r>
            <a:r>
              <a:rPr lang="th-TH" dirty="0" smtClean="0"/>
              <a:t>เป็นพารามิเตอร์สำหรับการกำหนดค่าต่าง ๆ ของ </a:t>
            </a:r>
            <a:r>
              <a:rPr lang="en-US" dirty="0" smtClean="0"/>
              <a:t>session :</a:t>
            </a:r>
          </a:p>
          <a:p>
            <a:pPr marL="679450" lvl="2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</a:rPr>
              <a:t> express = require('express'); </a:t>
            </a:r>
            <a:endParaRPr lang="th-TH" sz="2000" dirty="0" smtClean="0">
              <a:latin typeface="Consolas" panose="020B0609020204030204" pitchFamily="49" charset="0"/>
            </a:endParaRPr>
          </a:p>
          <a:p>
            <a:pPr marL="679450" lvl="2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</a:rPr>
              <a:t> session = require('express-session'); </a:t>
            </a:r>
            <a:endParaRPr lang="th-TH" sz="2000" dirty="0" smtClean="0">
              <a:latin typeface="Consolas" panose="020B0609020204030204" pitchFamily="49" charset="0"/>
            </a:endParaRPr>
          </a:p>
          <a:p>
            <a:pPr marL="679450" lvl="2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</a:rPr>
              <a:t> app = express(); </a:t>
            </a:r>
            <a:endParaRPr lang="th-TH" sz="2000" dirty="0" smtClean="0">
              <a:latin typeface="Consolas" panose="020B0609020204030204" pitchFamily="49" charset="0"/>
            </a:endParaRPr>
          </a:p>
          <a:p>
            <a:pPr marL="679450" lvl="2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sessionOptions</a:t>
            </a:r>
            <a:r>
              <a:rPr lang="en-US" sz="2000" dirty="0" smtClean="0">
                <a:latin typeface="Consolas" panose="020B0609020204030204" pitchFamily="49" charset="0"/>
              </a:rPr>
              <a:t> = {}; </a:t>
            </a:r>
            <a:endParaRPr lang="th-TH" sz="2000" dirty="0" smtClean="0">
              <a:latin typeface="Consolas" panose="020B0609020204030204" pitchFamily="49" charset="0"/>
            </a:endParaRPr>
          </a:p>
          <a:p>
            <a:pPr marL="679450" lvl="2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app.use</a:t>
            </a:r>
            <a:r>
              <a:rPr lang="en-US" sz="2000" dirty="0" smtClean="0">
                <a:latin typeface="Consolas" panose="020B0609020204030204" pitchFamily="49" charset="0"/>
              </a:rPr>
              <a:t>(session(</a:t>
            </a:r>
            <a:r>
              <a:rPr lang="en-US" sz="2000" dirty="0" err="1" smtClean="0">
                <a:latin typeface="Consolas" panose="020B0609020204030204" pitchFamily="49" charset="0"/>
              </a:rPr>
              <a:t>sessionOptions</a:t>
            </a:r>
            <a:r>
              <a:rPr lang="en-US" sz="2000" dirty="0" smtClean="0">
                <a:latin typeface="Consolas" panose="020B0609020204030204" pitchFamily="49" charset="0"/>
              </a:rPr>
              <a:t>)); </a:t>
            </a:r>
            <a:endParaRPr lang="en-US" sz="2000" dirty="0">
              <a:latin typeface="Consolas" panose="020B0609020204030204" pitchFamily="49" charset="0"/>
            </a:endParaRPr>
          </a:p>
          <a:p>
            <a:pPr marL="609600" lvl="3" indent="-292100">
              <a:buNone/>
            </a:pPr>
            <a:r>
              <a:rPr lang="th-TH" sz="3000" dirty="0" smtClean="0">
                <a:ea typeface="+mn-ea"/>
              </a:rPr>
              <a:t>หรือ</a:t>
            </a:r>
            <a:endParaRPr lang="th-TH" sz="3000" dirty="0">
              <a:ea typeface="+mn-ea"/>
            </a:endParaRPr>
          </a:p>
          <a:p>
            <a:pPr marL="679450" lvl="2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o</a:t>
            </a:r>
            <a:r>
              <a:rPr lang="en-US" sz="2000" dirty="0" smtClean="0">
                <a:latin typeface="Consolas" panose="020B0609020204030204" pitchFamily="49" charset="0"/>
              </a:rPr>
              <a:t>ptions </a:t>
            </a:r>
            <a:r>
              <a:rPr lang="en-US" sz="2000" dirty="0">
                <a:latin typeface="Consolas" panose="020B0609020204030204" pitchFamily="49" charset="0"/>
              </a:rPr>
              <a:t>= </a:t>
            </a:r>
            <a:r>
              <a:rPr lang="en-US" sz="2000" dirty="0">
                <a:latin typeface="Consolas" panose="020B0609020204030204" pitchFamily="49" charset="0"/>
              </a:rPr>
              <a:t>{</a:t>
            </a:r>
            <a:r>
              <a:rPr lang="en-US" sz="2000" dirty="0">
                <a:latin typeface="Consolas" panose="020B0609020204030204" pitchFamily="49" charset="0"/>
              </a:rPr>
              <a:t>secret: 'keyboard cat', cookie: {}</a:t>
            </a:r>
            <a:r>
              <a:rPr lang="en-US" sz="2000" dirty="0">
                <a:latin typeface="Consolas" panose="020B0609020204030204" pitchFamily="49" charset="0"/>
              </a:rPr>
              <a:t>}; </a:t>
            </a:r>
            <a:endParaRPr lang="th-TH" sz="2000" dirty="0">
              <a:latin typeface="Consolas" panose="020B0609020204030204" pitchFamily="49" charset="0"/>
            </a:endParaRPr>
          </a:p>
          <a:p>
            <a:pPr marL="679450" lvl="2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app.use</a:t>
            </a:r>
            <a:r>
              <a:rPr lang="en-US" sz="2000" dirty="0" smtClean="0">
                <a:latin typeface="Consolas" panose="020B0609020204030204" pitchFamily="49" charset="0"/>
              </a:rPr>
              <a:t>(session(options))</a:t>
            </a:r>
            <a:endParaRPr lang="th-TH" sz="2000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08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2010 by Y. Temtanapat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26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Options (1</a:t>
            </a:r>
            <a:r>
              <a:rPr lang="en-US" dirty="0"/>
              <a:t>)</a:t>
            </a:r>
            <a:br>
              <a:rPr lang="en-US" dirty="0"/>
            </a:br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ดูเพิ่มที่ 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https://github.com/expressjs/session</a:t>
            </a:r>
            <a:endParaRPr lang="en-US" sz="2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cookie</a:t>
            </a:r>
            <a:r>
              <a:rPr lang="en-US" dirty="0" smtClean="0"/>
              <a:t>: Options object </a:t>
            </a:r>
            <a:r>
              <a:rPr lang="th-TH" dirty="0" smtClean="0"/>
              <a:t>สำหรับ</a:t>
            </a:r>
            <a:r>
              <a:rPr lang="en-US" dirty="0" smtClean="0"/>
              <a:t> session ID cookie. </a:t>
            </a:r>
          </a:p>
          <a:p>
            <a:pPr lvl="1"/>
            <a:r>
              <a:rPr lang="th-TH" dirty="0" smtClean="0"/>
              <a:t>ค่า</a:t>
            </a:r>
            <a:r>
              <a:rPr lang="en-US" dirty="0" smtClean="0"/>
              <a:t> default </a:t>
            </a:r>
            <a:r>
              <a:rPr lang="en-US" sz="1700" dirty="0" smtClean="0">
                <a:latin typeface="Consolas" panose="020B0609020204030204" pitchFamily="49" charset="0"/>
              </a:rPr>
              <a:t>{path: '/', </a:t>
            </a:r>
            <a:r>
              <a:rPr lang="en-US" sz="1700" dirty="0" err="1" smtClean="0">
                <a:latin typeface="Consolas" panose="020B0609020204030204" pitchFamily="49" charset="0"/>
              </a:rPr>
              <a:t>httpOnly</a:t>
            </a:r>
            <a:r>
              <a:rPr lang="en-US" sz="1700" dirty="0" smtClean="0">
                <a:latin typeface="Consolas" panose="020B0609020204030204" pitchFamily="49" charset="0"/>
              </a:rPr>
              <a:t>: true, secure: false, </a:t>
            </a:r>
            <a:r>
              <a:rPr lang="en-US" sz="1700" dirty="0" err="1" smtClean="0">
                <a:latin typeface="Consolas" panose="020B0609020204030204" pitchFamily="49" charset="0"/>
              </a:rPr>
              <a:t>maxAge</a:t>
            </a:r>
            <a:r>
              <a:rPr lang="en-US" sz="1700" dirty="0" smtClean="0">
                <a:latin typeface="Consolas" panose="020B0609020204030204" pitchFamily="49" charset="0"/>
              </a:rPr>
              <a:t>: null}</a:t>
            </a:r>
          </a:p>
          <a:p>
            <a:r>
              <a:rPr lang="en-US" sz="2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genid</a:t>
            </a:r>
            <a:r>
              <a:rPr lang="en-US" dirty="0" smtClean="0"/>
              <a:t>: </a:t>
            </a:r>
            <a:r>
              <a:rPr lang="th-TH" dirty="0" smtClean="0"/>
              <a:t>ฟังก์ชันที่ใช้สร้าง </a:t>
            </a:r>
            <a:r>
              <a:rPr lang="en-US" dirty="0" smtClean="0"/>
              <a:t>session ID</a:t>
            </a:r>
            <a:r>
              <a:rPr lang="th-TH" dirty="0" smtClean="0"/>
              <a:t> โดยปริยายใช้</a:t>
            </a:r>
            <a:r>
              <a:rPr lang="en-US" dirty="0" smtClean="0"/>
              <a:t> </a:t>
            </a:r>
            <a:r>
              <a:rPr lang="en-US" dirty="0" err="1" smtClean="0"/>
              <a:t>uuid</a:t>
            </a:r>
            <a:endParaRPr lang="en-US" dirty="0" smtClean="0"/>
          </a:p>
          <a:p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name</a:t>
            </a:r>
            <a:r>
              <a:rPr lang="en-US" dirty="0" smtClean="0"/>
              <a:t>:</a:t>
            </a:r>
            <a:r>
              <a:rPr lang="th-TH" dirty="0" smtClean="0"/>
              <a:t> ชื่อของ</a:t>
            </a:r>
            <a:r>
              <a:rPr lang="en-US" dirty="0" smtClean="0"/>
              <a:t> session ID cookie </a:t>
            </a:r>
            <a:r>
              <a:rPr lang="th-TH" dirty="0" smtClean="0"/>
              <a:t>(ส่งกลับไปยัง </a:t>
            </a:r>
            <a:r>
              <a:rPr lang="en-US" dirty="0" smtClean="0"/>
              <a:t>client </a:t>
            </a:r>
            <a:r>
              <a:rPr lang="th-TH" dirty="0" smtClean="0"/>
              <a:t>และรับค่าเมื่อ </a:t>
            </a:r>
            <a:r>
              <a:rPr lang="en-US" dirty="0" smtClean="0"/>
              <a:t>client </a:t>
            </a:r>
            <a:r>
              <a:rPr lang="th-TH" dirty="0" smtClean="0"/>
              <a:t>ส่ง </a:t>
            </a:r>
            <a:r>
              <a:rPr lang="en-US" dirty="0" smtClean="0"/>
              <a:t>request</a:t>
            </a:r>
            <a:r>
              <a:rPr lang="th-TH" dirty="0" smtClean="0"/>
              <a:t> กลับมา</a:t>
            </a:r>
            <a:r>
              <a:rPr lang="en-US" dirty="0" smtClean="0"/>
              <a:t>)</a:t>
            </a:r>
          </a:p>
          <a:p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proxy</a:t>
            </a:r>
            <a:r>
              <a:rPr lang="en-US" dirty="0" smtClean="0"/>
              <a:t>: Trust the reverse proxy </a:t>
            </a:r>
            <a:r>
              <a:rPr lang="th-TH" dirty="0" smtClean="0"/>
              <a:t>เมื่อกำหนด</a:t>
            </a:r>
            <a:r>
              <a:rPr lang="en-US" dirty="0" smtClean="0"/>
              <a:t> secure cookies</a:t>
            </a:r>
          </a:p>
          <a:p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resave</a:t>
            </a:r>
            <a:r>
              <a:rPr lang="en-US" dirty="0" smtClean="0"/>
              <a:t>: </a:t>
            </a:r>
            <a:r>
              <a:rPr lang="th-TH" dirty="0" smtClean="0"/>
              <a:t>ถ้าเป็น</a:t>
            </a:r>
            <a:r>
              <a:rPr lang="en-US" dirty="0" smtClean="0"/>
              <a:t> true </a:t>
            </a:r>
            <a:r>
              <a:rPr lang="th-TH" dirty="0" smtClean="0"/>
              <a:t>บังคับให้เก็บ </a:t>
            </a:r>
            <a:r>
              <a:rPr lang="en-US" dirty="0" smtClean="0"/>
              <a:t>session </a:t>
            </a:r>
            <a:r>
              <a:rPr lang="th-TH" dirty="0" smtClean="0"/>
              <a:t>แม้จะไม่มีการเปลี่ยนแปลงใน </a:t>
            </a:r>
            <a:r>
              <a:rPr lang="en-US" dirty="0" smtClean="0"/>
              <a:t>request</a:t>
            </a:r>
          </a:p>
          <a:p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rolling</a:t>
            </a:r>
            <a:r>
              <a:rPr lang="en-US" dirty="0" smtClean="0"/>
              <a:t>: </a:t>
            </a:r>
            <a:r>
              <a:rPr lang="th-TH" dirty="0" smtClean="0"/>
              <a:t>บังคับให้กำหนด</a:t>
            </a:r>
            <a:r>
              <a:rPr lang="en-US" dirty="0" smtClean="0"/>
              <a:t> cookie </a:t>
            </a:r>
            <a:r>
              <a:rPr lang="th-TH" dirty="0" smtClean="0"/>
              <a:t>ในทุก </a:t>
            </a:r>
            <a:r>
              <a:rPr lang="en-US" dirty="0" smtClean="0"/>
              <a:t>request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Lecture 08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2010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237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Options</a:t>
            </a:r>
            <a:r>
              <a:rPr lang="th-TH" dirty="0" smtClean="0"/>
              <a:t>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saveUninitialized</a:t>
            </a:r>
            <a:r>
              <a:rPr lang="en-US" dirty="0" smtClean="0"/>
              <a:t>: </a:t>
            </a:r>
            <a:r>
              <a:rPr lang="th-TH" dirty="0" smtClean="0"/>
              <a:t>ถ้าเป็น</a:t>
            </a:r>
            <a:r>
              <a:rPr lang="en-US" dirty="0" smtClean="0"/>
              <a:t> true </a:t>
            </a:r>
            <a:r>
              <a:rPr lang="th-TH" dirty="0" smtClean="0"/>
              <a:t>บังคับให้</a:t>
            </a:r>
            <a:r>
              <a:rPr lang="en-US" dirty="0" smtClean="0"/>
              <a:t> newly created session </a:t>
            </a:r>
            <a:r>
              <a:rPr lang="th-TH" dirty="0" smtClean="0"/>
              <a:t>โดยไม่มีการเปลี่ยนแปลงเก็บค่าใน </a:t>
            </a:r>
            <a:r>
              <a:rPr lang="en-US" dirty="0" smtClean="0"/>
              <a:t>session store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secret</a:t>
            </a:r>
            <a:r>
              <a:rPr lang="en-US" dirty="0" smtClean="0"/>
              <a:t>: </a:t>
            </a:r>
            <a:r>
              <a:rPr lang="th-TH" dirty="0" smtClean="0"/>
              <a:t>เป็น</a:t>
            </a:r>
            <a:r>
              <a:rPr lang="en-US" dirty="0" smtClean="0"/>
              <a:t> required option </a:t>
            </a:r>
            <a:r>
              <a:rPr lang="th-TH" dirty="0" smtClean="0"/>
              <a:t>และใช้สำหรับการ </a:t>
            </a:r>
            <a:r>
              <a:rPr lang="en-US" dirty="0" smtClean="0"/>
              <a:t>signing session ID cookie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store</a:t>
            </a:r>
            <a:r>
              <a:rPr lang="en-US" dirty="0" smtClean="0"/>
              <a:t>: Session store instance. </a:t>
            </a:r>
            <a:r>
              <a:rPr lang="th-TH" dirty="0" smtClean="0"/>
              <a:t>ค่า </a:t>
            </a:r>
            <a:r>
              <a:rPr lang="en-US" dirty="0" smtClean="0"/>
              <a:t>Default </a:t>
            </a:r>
            <a:r>
              <a:rPr lang="th-TH" dirty="0" smtClean="0"/>
              <a:t>คือเก็บใน</a:t>
            </a:r>
            <a:r>
              <a:rPr lang="en-US" dirty="0" smtClean="0"/>
              <a:t> memory store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unset</a:t>
            </a:r>
            <a:r>
              <a:rPr lang="en-US" dirty="0" smtClean="0"/>
              <a:t>: Controls </a:t>
            </a:r>
            <a:r>
              <a:rPr lang="th-TH" dirty="0" smtClean="0"/>
              <a:t>การจัดการกับ</a:t>
            </a:r>
            <a:r>
              <a:rPr lang="en-US" dirty="0" smtClean="0"/>
              <a:t> session object </a:t>
            </a:r>
            <a:r>
              <a:rPr lang="th-TH" dirty="0" smtClean="0"/>
              <a:t>ใน</a:t>
            </a:r>
            <a:r>
              <a:rPr lang="en-US" dirty="0" smtClean="0"/>
              <a:t> store </a:t>
            </a:r>
            <a:r>
              <a:rPr lang="th-TH" dirty="0" smtClean="0"/>
              <a:t>ภายหลังการ</a:t>
            </a:r>
            <a:r>
              <a:rPr lang="en-US" dirty="0" smtClean="0"/>
              <a:t> unset </a:t>
            </a:r>
            <a:r>
              <a:rPr lang="th-TH" dirty="0" smtClean="0"/>
              <a:t>ซึ่งอาจ </a:t>
            </a:r>
            <a:r>
              <a:rPr lang="en-US" dirty="0" smtClean="0"/>
              <a:t>delete </a:t>
            </a:r>
            <a:r>
              <a:rPr lang="th-TH" dirty="0" smtClean="0"/>
              <a:t>หรือ</a:t>
            </a:r>
            <a:r>
              <a:rPr lang="en-US" dirty="0" smtClean="0"/>
              <a:t> keep the session object </a:t>
            </a:r>
            <a:r>
              <a:rPr lang="th-TH" dirty="0" smtClean="0"/>
              <a:t>ค่าปริยายคือ เก็บ</a:t>
            </a:r>
            <a:r>
              <a:rPr lang="en-US" dirty="0" smtClean="0"/>
              <a:t> session object</a:t>
            </a:r>
          </a:p>
          <a:p>
            <a:pPr lvl="1"/>
            <a:endParaRPr lang="th-TH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08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2010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59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การใช้ </a:t>
            </a:r>
            <a:r>
              <a:rPr lang="en-US" dirty="0" smtClean="0"/>
              <a:t>session </a:t>
            </a:r>
            <a:r>
              <a:rPr lang="th-TH" dirty="0" smtClean="0"/>
              <a:t>และลบ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>
            <a:normAutofit/>
          </a:bodyPr>
          <a:lstStyle/>
          <a:p>
            <a:r>
              <a:rPr lang="th-TH" dirty="0" smtClean="0"/>
              <a:t>เริ่มหน้าเพจ โดย </a:t>
            </a:r>
            <a:r>
              <a:rPr lang="en-US" sz="1900" dirty="0" err="1">
                <a:solidFill>
                  <a:srgbClr val="00B050"/>
                </a:solidFill>
                <a:latin typeface="Consolas" panose="020B0609020204030204" pitchFamily="49" charset="0"/>
              </a:rPr>
              <a:t>app.use</a:t>
            </a:r>
            <a:r>
              <a:rPr lang="en-US" sz="1900" dirty="0">
                <a:solidFill>
                  <a:srgbClr val="00B050"/>
                </a:solidFill>
                <a:latin typeface="Consolas" panose="020B0609020204030204" pitchFamily="49" charset="0"/>
              </a:rPr>
              <a:t>(session</a:t>
            </a:r>
            <a:r>
              <a:rPr lang="en-US" sz="19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({}));</a:t>
            </a:r>
            <a:r>
              <a:rPr lang="en-US" dirty="0" smtClean="0"/>
              <a:t> </a:t>
            </a:r>
            <a:r>
              <a:rPr lang="th-TH" dirty="0" smtClean="0"/>
              <a:t>เพื่อกำหนดค่าเริ่มต้นของ </a:t>
            </a:r>
            <a:r>
              <a:rPr lang="en-US" dirty="0" smtClean="0"/>
              <a:t>session </a:t>
            </a:r>
            <a:r>
              <a:rPr lang="th-TH" dirty="0" smtClean="0"/>
              <a:t>ให้พร้อมใช้งาน</a:t>
            </a:r>
            <a:endParaRPr lang="en-US" dirty="0" smtClean="0"/>
          </a:p>
          <a:p>
            <a:r>
              <a:rPr lang="th-TH" dirty="0" smtClean="0"/>
              <a:t>กำหนดค่าตัวแปรของ </a:t>
            </a:r>
            <a:r>
              <a:rPr lang="en-US" dirty="0" smtClean="0"/>
              <a:t>session </a:t>
            </a:r>
            <a:r>
              <a:rPr lang="th-TH" dirty="0" smtClean="0"/>
              <a:t>ให้เหมาะสม </a:t>
            </a:r>
          </a:p>
          <a:p>
            <a:pPr marL="344487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counter = 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req.session.counter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</a:p>
          <a:p>
            <a:pPr marL="344487" lvl="1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itchFamily="49" charset="0"/>
              </a:rPr>
              <a:t>if 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(!counter) 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counter =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req.session.counter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{};</a:t>
            </a:r>
            <a:endParaRPr lang="th-TH" sz="1800" dirty="0" smtClean="0">
              <a:solidFill>
                <a:srgbClr val="00B05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44487" lvl="1" indent="0">
              <a:buNone/>
            </a:pP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counter[pathname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] = (counter[pathname] || 0) + 1;</a:t>
            </a:r>
          </a:p>
          <a:p>
            <a:r>
              <a:rPr lang="th-TH" dirty="0" smtClean="0"/>
              <a:t>ลบ</a:t>
            </a:r>
            <a:r>
              <a:rPr lang="en-US" dirty="0" smtClean="0"/>
              <a:t> session </a:t>
            </a:r>
            <a:r>
              <a:rPr lang="th-TH" dirty="0" smtClean="0"/>
              <a:t>โดยสั่ง </a:t>
            </a:r>
            <a:r>
              <a:rPr lang="en-US" dirty="0" smtClean="0"/>
              <a:t>destroy </a:t>
            </a:r>
            <a:endParaRPr lang="en-US" sz="18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spcBef>
                <a:spcPts val="0"/>
              </a:spcBef>
              <a:buNone/>
            </a:pP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req.session.destroy</a:t>
            </a:r>
            <a:r>
              <a:rPr lang="en-US" sz="1800" dirty="0">
                <a:latin typeface="Consolas" panose="020B0609020204030204" pitchFamily="49" charset="0"/>
              </a:rPr>
              <a:t>(function(err) {</a:t>
            </a:r>
          </a:p>
          <a:p>
            <a:pPr marL="327025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if(err) </a:t>
            </a:r>
            <a:r>
              <a:rPr lang="en-US" sz="1800" dirty="0" err="1">
                <a:latin typeface="Consolas" panose="020B0609020204030204" pitchFamily="49" charset="0"/>
              </a:rPr>
              <a:t>res.send</a:t>
            </a:r>
            <a:r>
              <a:rPr lang="en-US" sz="1800" dirty="0">
                <a:latin typeface="Consolas" panose="020B0609020204030204" pitchFamily="49" charset="0"/>
              </a:rPr>
              <a:t>('Error: destroying session');</a:t>
            </a:r>
          </a:p>
          <a:p>
            <a:pPr marL="327025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327025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</a:rPr>
              <a:t>res.send</a:t>
            </a:r>
            <a:r>
              <a:rPr lang="en-US" sz="1800" dirty="0">
                <a:latin typeface="Consolas" panose="020B0609020204030204" pitchFamily="49" charset="0"/>
              </a:rPr>
              <a:t>('Session deleted</a:t>
            </a:r>
            <a:r>
              <a:rPr lang="en-US" sz="1800" dirty="0" smtClean="0">
                <a:latin typeface="Consolas" panose="020B0609020204030204" pitchFamily="49" charset="0"/>
              </a:rPr>
              <a:t>!');</a:t>
            </a:r>
            <a:endParaRPr lang="th-TH" sz="1800" dirty="0" smtClean="0">
              <a:latin typeface="Consolas" panose="020B0609020204030204" pitchFamily="49" charset="0"/>
            </a:endParaRPr>
          </a:p>
          <a:p>
            <a:pPr marL="327025" lvl="1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});</a:t>
            </a:r>
            <a:endParaRPr lang="en-US" sz="1800" dirty="0">
              <a:latin typeface="Consolas" panose="020B0609020204030204" pitchFamily="49" charset="0"/>
            </a:endParaRPr>
          </a:p>
          <a:p>
            <a:pPr lvl="1">
              <a:buNone/>
            </a:pPr>
            <a:endParaRPr lang="th-TH" sz="1800" dirty="0" smtClean="0">
              <a:solidFill>
                <a:srgbClr val="00B050"/>
              </a:solidFill>
              <a:latin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08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2010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36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</a:t>
            </a:r>
            <a:r>
              <a:rPr lang="en-US" dirty="0" smtClean="0"/>
              <a:t>session </a:t>
            </a:r>
            <a:r>
              <a:rPr lang="th-TH" dirty="0" smtClean="0"/>
              <a:t>สำหรับนับจำนวนครั้งการเยี่ยม</a:t>
            </a:r>
            <a:r>
              <a:rPr lang="en-US" dirty="0" smtClean="0"/>
              <a:t>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5019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 express = require('express</a:t>
            </a:r>
            <a:r>
              <a:rPr lang="en-US" sz="1600" dirty="0" smtClean="0">
                <a:latin typeface="Consolas" panose="020B0609020204030204" pitchFamily="49" charset="0"/>
              </a:rPr>
              <a:t>');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parseurl</a:t>
            </a:r>
            <a:r>
              <a:rPr lang="en-US" sz="1600" dirty="0">
                <a:latin typeface="Consolas" panose="020B0609020204030204" pitchFamily="49" charset="0"/>
              </a:rPr>
              <a:t> = require('</a:t>
            </a:r>
            <a:r>
              <a:rPr lang="en-US" sz="1600" dirty="0" err="1">
                <a:latin typeface="Consolas" panose="020B0609020204030204" pitchFamily="49" charset="0"/>
              </a:rPr>
              <a:t>parseurl</a:t>
            </a:r>
            <a:r>
              <a:rPr lang="en-US" sz="1600" dirty="0" smtClean="0">
                <a:latin typeface="Consolas" panose="020B0609020204030204" pitchFamily="49" charset="0"/>
              </a:rPr>
              <a:t>');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 session = require('express-session</a:t>
            </a:r>
            <a:r>
              <a:rPr lang="en-US" sz="1600" dirty="0" smtClean="0">
                <a:latin typeface="Consolas" panose="020B0609020204030204" pitchFamily="49" charset="0"/>
              </a:rPr>
              <a:t>');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app = express</a:t>
            </a:r>
            <a:r>
              <a:rPr lang="en-US" sz="1600" dirty="0" smtClean="0">
                <a:latin typeface="Consolas" panose="020B0609020204030204" pitchFamily="49" charset="0"/>
              </a:rPr>
              <a:t>();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set session option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app.use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session</a:t>
            </a:r>
            <a:r>
              <a:rPr lang="en-US" sz="1600" dirty="0">
                <a:latin typeface="Consolas" panose="020B0609020204030204" pitchFamily="49" charset="0"/>
              </a:rPr>
              <a:t>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secret: 'test session',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resave: false,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saveUninitialized</a:t>
            </a:r>
            <a:r>
              <a:rPr lang="en-US" sz="1600" dirty="0">
                <a:latin typeface="Consolas" panose="020B0609020204030204" pitchFamily="49" charset="0"/>
              </a:rPr>
              <a:t>: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}));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app.use</a:t>
            </a:r>
            <a:r>
              <a:rPr lang="en-US" sz="1600" dirty="0">
                <a:latin typeface="Consolas" panose="020B0609020204030204" pitchFamily="49" charset="0"/>
              </a:rPr>
              <a:t>(function (</a:t>
            </a:r>
            <a:r>
              <a:rPr lang="en-US" sz="1600" dirty="0" err="1">
                <a:latin typeface="Consolas" panose="020B0609020204030204" pitchFamily="49" charset="0"/>
              </a:rPr>
              <a:t>req</a:t>
            </a:r>
            <a:r>
              <a:rPr lang="en-US" sz="1600" dirty="0">
                <a:latin typeface="Consolas" panose="020B0609020204030204" pitchFamily="49" charset="0"/>
              </a:rPr>
              <a:t>, res, next)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 counter = </a:t>
            </a: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req.session.counter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  <a:endParaRPr lang="en-US" sz="16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if (!counter</a:t>
            </a:r>
            <a:r>
              <a:rPr lang="en-US" sz="1600" dirty="0" smtClean="0">
                <a:latin typeface="Consolas" panose="020B0609020204030204" pitchFamily="49" charset="0"/>
              </a:rPr>
              <a:t>) 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counter = 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req.session.counter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{};</a:t>
            </a:r>
            <a:endParaRPr lang="en-US" sz="16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// get the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url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 pathname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 pathname = </a:t>
            </a:r>
            <a:r>
              <a:rPr lang="en-US" sz="1600" dirty="0" err="1">
                <a:latin typeface="Consolas" panose="020B0609020204030204" pitchFamily="49" charset="0"/>
              </a:rPr>
              <a:t>parseurl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req</a:t>
            </a:r>
            <a:r>
              <a:rPr lang="en-US" sz="1600" dirty="0">
                <a:latin typeface="Consolas" panose="020B0609020204030204" pitchFamily="49" charset="0"/>
              </a:rPr>
              <a:t>).</a:t>
            </a:r>
            <a:r>
              <a:rPr lang="en-US" sz="1600" dirty="0" smtClean="0">
                <a:latin typeface="Consolas" panose="020B0609020204030204" pitchFamily="49" charset="0"/>
              </a:rPr>
              <a:t>pathname;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// count the counter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counter[pathname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] = (counter[pathname] || 0) + 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1;</a:t>
            </a:r>
            <a:endParaRPr lang="en-US" sz="16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next</a:t>
            </a:r>
            <a:r>
              <a:rPr lang="en-US" sz="1600" dirty="0" smtClean="0">
                <a:latin typeface="Consolas" panose="020B0609020204030204" pitchFamily="49" charset="0"/>
              </a:rPr>
              <a:t>();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});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08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2010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261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Lectur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MyLecture">
      <a:majorFont>
        <a:latin typeface="Angsana New"/>
        <a:ea typeface=""/>
        <a:cs typeface="Angsana New"/>
      </a:majorFont>
      <a:minorFont>
        <a:latin typeface="Angsana New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MyLectur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Lectur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Lectur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1541</TotalTime>
  <Words>2049</Words>
  <Application>Microsoft Office PowerPoint</Application>
  <PresentationFormat>On-screen Show (4:3)</PresentationFormat>
  <Paragraphs>347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Lecture</vt:lpstr>
      <vt:lpstr>Express Session</vt:lpstr>
      <vt:lpstr>State Information</vt:lpstr>
      <vt:lpstr>Session</vt:lpstr>
      <vt:lpstr>ขั้นตอนการ implement express-session </vt:lpstr>
      <vt:lpstr>Session Option</vt:lpstr>
      <vt:lpstr>Session Options (1) ดูเพิ่มที่ https://github.com/expressjs/session</vt:lpstr>
      <vt:lpstr>Session Options (2)</vt:lpstr>
      <vt:lpstr>การใช้ session และลบ</vt:lpstr>
      <vt:lpstr>ตัวอย่าง session สำหรับนับจำนวนครั้งการเยี่ยม (1/2)</vt:lpstr>
      <vt:lpstr>ตัวอย่าง session สำหรับนับจำนวนครั้งการเยี่ยม (2/2)</vt:lpstr>
      <vt:lpstr>Express และ Authentication</vt:lpstr>
      <vt:lpstr>เนื้อหาของการเรียนวันนี้</vt:lpstr>
      <vt:lpstr>โมดูลการเข้ารหัส โดยใช้ bcrypt</vt:lpstr>
      <vt:lpstr>การจัดการการพิสูจน์ตัวตน (Authentication)</vt:lpstr>
      <vt:lpstr>การจัดการการพิสูจน์ตัวตน (Authentication)</vt:lpstr>
      <vt:lpstr>การจัดการการพิสูจน์ตัวตน (Authentication)</vt:lpstr>
      <vt:lpstr>การจัดการการพิสูจน์ตัวตน (Authentication)</vt:lpstr>
      <vt:lpstr>แนะนำ SSL/TLS</vt:lpstr>
      <vt:lpstr>HTTPS และหน้า login</vt:lpstr>
      <vt:lpstr>สร้าง certificate อย่างง่ายโดยใช้ ssl</vt:lpstr>
      <vt:lpstr>สร้าง certificate อย่างง่ายโดยใช้ ssl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และ MVC</dc:title>
  <dc:creator>Yaowadee</dc:creator>
  <cp:lastModifiedBy>Yao</cp:lastModifiedBy>
  <cp:revision>96</cp:revision>
  <cp:lastPrinted>2000-06-05T04:52:20Z</cp:lastPrinted>
  <dcterms:created xsi:type="dcterms:W3CDTF">2011-08-07T08:13:02Z</dcterms:created>
  <dcterms:modified xsi:type="dcterms:W3CDTF">2018-04-09T22:07:42Z</dcterms:modified>
</cp:coreProperties>
</file>