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431" r:id="rId2"/>
    <p:sldId id="432" r:id="rId3"/>
    <p:sldId id="433" r:id="rId4"/>
    <p:sldId id="434" r:id="rId5"/>
    <p:sldId id="435" r:id="rId6"/>
    <p:sldId id="439" r:id="rId7"/>
    <p:sldId id="446" r:id="rId8"/>
    <p:sldId id="448" r:id="rId9"/>
    <p:sldId id="444" r:id="rId10"/>
    <p:sldId id="445" r:id="rId11"/>
    <p:sldId id="447" r:id="rId12"/>
    <p:sldId id="449" r:id="rId13"/>
    <p:sldId id="436" r:id="rId14"/>
    <p:sldId id="438" r:id="rId15"/>
    <p:sldId id="450" r:id="rId16"/>
    <p:sldId id="451" r:id="rId17"/>
    <p:sldId id="437" r:id="rId18"/>
    <p:sldId id="454" r:id="rId19"/>
    <p:sldId id="440" r:id="rId20"/>
    <p:sldId id="452" r:id="rId21"/>
    <p:sldId id="453" r:id="rId22"/>
    <p:sldId id="443" r:id="rId23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owadee" initials="YT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9900"/>
    <a:srgbClr val="FF0000"/>
    <a:srgbClr val="FFFFCC"/>
    <a:srgbClr val="99FFCC"/>
    <a:srgbClr val="CCFFCC"/>
    <a:srgbClr val="FF6600"/>
    <a:srgbClr val="8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1" autoAdjust="0"/>
    <p:restoredTop sz="89964" autoAdjust="0"/>
  </p:normalViewPr>
  <p:slideViewPr>
    <p:cSldViewPr>
      <p:cViewPr varScale="1">
        <p:scale>
          <a:sx n="76" d="100"/>
          <a:sy n="76" d="100"/>
        </p:scale>
        <p:origin x="-15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t" anchorCtr="0" compatLnSpc="1">
            <a:prstTxWarp prst="textNoShape">
              <a:avLst/>
            </a:prstTxWarp>
          </a:bodyPr>
          <a:lstStyle>
            <a:lvl1pPr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5088" y="0"/>
            <a:ext cx="29225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t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9225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b" anchorCtr="0" compatLnSpc="1">
            <a:prstTxWarp prst="textNoShape">
              <a:avLst/>
            </a:prstTxWarp>
          </a:bodyPr>
          <a:lstStyle>
            <a:lvl1pPr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5088" y="9347200"/>
            <a:ext cx="29225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b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fld id="{C055A465-ED95-404B-B251-B6BFAA03D712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593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fld id="{2883A512-31E0-4C96-A663-0022934B4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1587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 sz="18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2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2" y="2558767"/>
            <a:ext cx="39999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1" y="2558767"/>
            <a:ext cx="39999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3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482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9" y="477067"/>
            <a:ext cx="2808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3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49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467544" y="3933056"/>
            <a:ext cx="8229600" cy="21168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9251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 sz="180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2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Server-side/Express_Nodejs/mongoo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Server-side/Express_Nodejs/rout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Express_Nodejs/rout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485 Web Application Development</a:t>
            </a:r>
          </a:p>
          <a:p>
            <a:r>
              <a:rPr lang="th-TH" dirty="0"/>
              <a:t>เยาวดี  เต็มธนาภัทร์</a:t>
            </a:r>
            <a:endParaRPr lang="en-US" dirty="0"/>
          </a:p>
          <a:p>
            <a:r>
              <a:rPr lang="en-US" dirty="0"/>
              <a:t>Lecture </a:t>
            </a:r>
            <a:r>
              <a:rPr lang="en-US" dirty="0" smtClean="0"/>
              <a:t>17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0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2. </a:t>
            </a:r>
            <a:r>
              <a:rPr lang="th-TH" dirty="0" smtClean="0"/>
              <a:t>กำหนด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th-TH" dirty="0" smtClean="0"/>
              <a:t>สำหรับการเชื่อมโยงฐานข้อมูล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th-TH" dirty="0" smtClean="0"/>
              <a:t>ไฟล์สำหรับฐานข้อมูล (</a:t>
            </a:r>
            <a:r>
              <a:rPr lang="en-US" dirty="0" smtClean="0"/>
              <a:t>database.js) </a:t>
            </a:r>
            <a:r>
              <a:rPr lang="th-TH" dirty="0" smtClean="0"/>
              <a:t>ในไดเร็กทอรี่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endParaRPr lang="th-TH" dirty="0" smtClean="0"/>
          </a:p>
          <a:p>
            <a:pPr marL="327025" lvl="1" indent="0"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let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dbURI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= '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mongodb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://localhost:27017/products';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if (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process.env.NODE_ENV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=== 'production') {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dbURI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process.env.MONGO_URI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;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production DB server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}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config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= {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  database: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dbURI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,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userMongoClient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: true,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}</a:t>
            </a:r>
          </a:p>
          <a:p>
            <a:pPr marL="327025" lvl="1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module.exports</a:t>
            </a:r>
            <a:r>
              <a:rPr lang="en-US" sz="18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config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;</a:t>
            </a:r>
            <a:endParaRPr lang="en-US" sz="1800" dirty="0" smtClean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To setup production and mongo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uri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env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 Use: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NODE_ENV=production MONGO_URI=mongodb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:// :@:/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nodemon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start</a:t>
            </a: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/>
              <a:t>CS 485 Web </a:t>
            </a:r>
            <a:r>
              <a:rPr lang="en-US" altLang="en-US" dirty="0" err="1" smtClean="0"/>
              <a:t>ApplicationDevelopment</a:t>
            </a:r>
            <a:r>
              <a:rPr lang="en-US" altLang="en-US" dirty="0" smtClean="0"/>
              <a:t> © 2016 by Y. </a:t>
            </a:r>
            <a:r>
              <a:rPr lang="en-US" altLang="en-US" dirty="0" err="1" smtClean="0"/>
              <a:t>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4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3. </a:t>
            </a:r>
            <a:r>
              <a:rPr lang="th-TH" dirty="0" smtClean="0"/>
              <a:t>กำหนดนิยามของ </a:t>
            </a:r>
            <a:r>
              <a:rPr lang="en-US" dirty="0" smtClean="0"/>
              <a:t>Schema (</a:t>
            </a:r>
            <a:r>
              <a:rPr lang="th-TH" dirty="0" smtClean="0"/>
              <a:t>สำหรับ </a:t>
            </a:r>
            <a:r>
              <a:rPr lang="en-US" dirty="0" smtClean="0"/>
              <a:t>Mongoose</a:t>
            </a:r>
            <a:r>
              <a:rPr lang="th-TH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developer.mozilla.org/en-US/docs/Learn/Server-side/Express_Nodejs/mongoose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กำหนดนิยาม (</a:t>
            </a:r>
            <a:r>
              <a:rPr lang="en-US" dirty="0" smtClean="0"/>
              <a:t>schema</a:t>
            </a:r>
            <a:r>
              <a:rPr lang="th-TH" dirty="0" smtClean="0"/>
              <a:t>) ของฐานข้อมูลที่จะใช้</a:t>
            </a:r>
            <a:endParaRPr lang="en-US" dirty="0" smtClean="0"/>
          </a:p>
          <a:p>
            <a:pPr lvl="1"/>
            <a:r>
              <a:rPr lang="th-TH" dirty="0" smtClean="0"/>
              <a:t>แต่ละ </a:t>
            </a:r>
            <a:r>
              <a:rPr lang="en-US" dirty="0" smtClean="0"/>
              <a:t>schema </a:t>
            </a:r>
            <a:r>
              <a:rPr lang="th-TH" dirty="0" smtClean="0"/>
              <a:t>แทน</a:t>
            </a:r>
            <a:r>
              <a:rPr lang="en-US" dirty="0" smtClean="0"/>
              <a:t> 1 MongoDB collection (</a:t>
            </a:r>
            <a:r>
              <a:rPr lang="th-TH" dirty="0" smtClean="0"/>
              <a:t>โครงสร้างเอกสารใน </a:t>
            </a:r>
            <a:r>
              <a:rPr lang="en-US" dirty="0" smtClean="0"/>
              <a:t>collection) </a:t>
            </a:r>
          </a:p>
          <a:p>
            <a:pPr lvl="1"/>
            <a:r>
              <a:rPr lang="en-US" dirty="0" smtClean="0"/>
              <a:t>Schema </a:t>
            </a:r>
            <a:r>
              <a:rPr lang="th-TH" dirty="0" smtClean="0"/>
              <a:t>ประกอบจากกลุ่มของ </a:t>
            </a:r>
            <a:r>
              <a:rPr lang="en-US" dirty="0" err="1" smtClean="0"/>
              <a:t>attribute_name</a:t>
            </a:r>
            <a:r>
              <a:rPr lang="en-US" dirty="0" smtClean="0"/>
              <a:t>: </a:t>
            </a:r>
            <a:r>
              <a:rPr lang="en-US" dirty="0" err="1" smtClean="0"/>
              <a:t>schema_Type</a:t>
            </a:r>
            <a:r>
              <a:rPr lang="en-US" dirty="0" smtClean="0"/>
              <a:t> </a:t>
            </a:r>
          </a:p>
          <a:p>
            <a:pPr marL="327025" lvl="1" indent="0"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Person = new Schema({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 title : { type: String, required: true } 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, age : { type: Number, min: 5, max: 20 }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, meta : { likes : [String]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        , birth : { type: Date, default: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Date.now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}}</a:t>
            </a:r>
          </a:p>
          <a:p>
            <a:pPr marL="327025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th-TH" dirty="0" smtClean="0"/>
              <a:t>ชนิดของ </a:t>
            </a:r>
            <a:r>
              <a:rPr lang="en-US" dirty="0" err="1" smtClean="0"/>
              <a:t>SchemaTypes</a:t>
            </a:r>
            <a:r>
              <a:rPr lang="en-US" dirty="0" smtClean="0"/>
              <a:t> </a:t>
            </a:r>
            <a:r>
              <a:rPr lang="th-TH" dirty="0" smtClean="0"/>
              <a:t>ที่เป็นไปได้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String, Number, Date, Buffer, Boolean, Mixed, </a:t>
            </a:r>
            <a:r>
              <a:rPr lang="en-US" dirty="0" err="1" smtClean="0"/>
              <a:t>ObjectId</a:t>
            </a:r>
            <a:r>
              <a:rPr lang="en-US" dirty="0" smtClean="0"/>
              <a:t>, Array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1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การสร้างโมเดลจาก </a:t>
            </a:r>
            <a:r>
              <a:rPr lang="en-US" smtClean="0"/>
              <a:t>Mongoose</a:t>
            </a:r>
            <a:r>
              <a:rPr lang="th-TH" smtClean="0"/>
              <a:t> </a:t>
            </a:r>
            <a:r>
              <a:rPr lang="en-US" smtClean="0"/>
              <a:t>Schema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สร้างโมเดลจาก </a:t>
            </a:r>
            <a:r>
              <a:rPr lang="en-US" dirty="0" smtClean="0"/>
              <a:t>mongoose</a:t>
            </a:r>
          </a:p>
          <a:p>
            <a:pPr lvl="1"/>
            <a:r>
              <a:rPr lang="en-US" sz="2000" b="1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mongoose.model</a:t>
            </a:r>
            <a:r>
              <a:rPr lang="en-US" sz="2000" b="1" dirty="0" smtClean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th-TH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ชื่อ</a:t>
            </a:r>
            <a:r>
              <a:rPr lang="th-TH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โมเดล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Schema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,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</a:t>
            </a:r>
            <a:r>
              <a:rPr lang="th-TH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ชื่อ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collection]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th-TH" dirty="0" smtClean="0"/>
              <a:t>กรณีที่ชื่อโมเดลตรงกับชื่อ </a:t>
            </a:r>
            <a:r>
              <a:rPr lang="en-US" dirty="0" smtClean="0"/>
              <a:t>collection </a:t>
            </a:r>
            <a:r>
              <a:rPr lang="th-TH" dirty="0" smtClean="0"/>
              <a:t>ไม่จำเป็นต้องระบุพารามิเตอร์ที่สาม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th-TH" dirty="0" smtClean="0"/>
              <a:t>ตัวอย่าง</a:t>
            </a:r>
          </a:p>
          <a:p>
            <a:pPr marL="327025" lvl="1" indent="0"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Person = </a:t>
            </a:r>
            <a:r>
              <a:rPr lang="en-US" sz="18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mongoose.model</a:t>
            </a:r>
            <a:r>
              <a:rPr lang="en-US" sz="18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('Person', Person, 'person');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3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อีกตัวอย่าง </a:t>
            </a:r>
            <a:r>
              <a:rPr lang="en-US" dirty="0" smtClean="0"/>
              <a:t>Schema </a:t>
            </a:r>
            <a:r>
              <a:rPr lang="th-TH" dirty="0" smtClean="0"/>
              <a:t>และโมเดลสำหรับ </a:t>
            </a:r>
            <a:r>
              <a:rPr lang="en-US" dirty="0" smtClean="0"/>
              <a:t>collection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810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mongoose = require('mongoose');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bcrypt</a:t>
            </a:r>
            <a:r>
              <a:rPr lang="en-US" sz="1600" dirty="0">
                <a:latin typeface="Consolas" panose="020B0609020204030204" pitchFamily="49" charset="0"/>
              </a:rPr>
              <a:t> = require('</a:t>
            </a:r>
            <a:r>
              <a:rPr lang="en-US" sz="1600" dirty="0" err="1">
                <a:latin typeface="Consolas" panose="020B0609020204030204" pitchFamily="49" charset="0"/>
              </a:rPr>
              <a:t>bcrypt</a:t>
            </a:r>
            <a:r>
              <a:rPr lang="en-US" sz="1600" dirty="0">
                <a:latin typeface="Consolas" panose="020B06090202040302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UserSchema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mongoose.Schema</a:t>
            </a:r>
            <a:r>
              <a:rPr lang="en-US" sz="1600" dirty="0">
                <a:latin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name: { type: String, trim: true, required: [true, 'Name is required']},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email: { type: String, trim: true, unique: true, required: true},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password: {type: String, required: true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color: {type: String},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isDeleted</a:t>
            </a:r>
            <a:r>
              <a:rPr lang="en-US" sz="1600" dirty="0">
                <a:latin typeface="Consolas" panose="020B0609020204030204" pitchFamily="49" charset="0"/>
              </a:rPr>
              <a:t>: {type: Boolean, default: false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signUpDate</a:t>
            </a:r>
            <a:r>
              <a:rPr lang="en-US" sz="1600" dirty="0">
                <a:latin typeface="Consolas" panose="020B0609020204030204" pitchFamily="49" charset="0"/>
              </a:rPr>
              <a:t>: {type: Date, default: </a:t>
            </a:r>
            <a:r>
              <a:rPr lang="en-US" sz="1600" dirty="0" err="1">
                <a:latin typeface="Consolas" panose="020B0609020204030204" pitchFamily="49" charset="0"/>
              </a:rPr>
              <a:t>Date.now</a:t>
            </a:r>
            <a:r>
              <a:rPr lang="en-US" sz="1600" dirty="0">
                <a:latin typeface="Consolas" panose="020B0609020204030204" pitchFamily="49" charset="0"/>
              </a:rPr>
              <a:t>()}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User =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module.exports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= </a:t>
            </a:r>
            <a:endParaRPr lang="en-US" sz="1800" dirty="0" smtClean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mongoose.model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('User',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</a:rPr>
              <a:t>UserSchema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, 'User');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// check more on validation at http://mongoosejs.com/docs/validation.html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4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4</a:t>
            </a:r>
            <a:r>
              <a:rPr lang="en-US" b="1" dirty="0" smtClean="0">
                <a:solidFill>
                  <a:srgbClr val="0000CC"/>
                </a:solidFill>
              </a:rPr>
              <a:t>. </a:t>
            </a:r>
            <a:r>
              <a:rPr lang="th-TH" dirty="0" smtClean="0"/>
              <a:t>กำหนด </a:t>
            </a:r>
            <a:r>
              <a:rPr lang="en-US" dirty="0" smtClean="0"/>
              <a:t>Controller </a:t>
            </a:r>
            <a:r>
              <a:rPr lang="th-TH" dirty="0" smtClean="0"/>
              <a:t>สำหรับ </a:t>
            </a:r>
            <a:r>
              <a:rPr lang="en-US" dirty="0" smtClean="0"/>
              <a:t>API </a:t>
            </a:r>
            <a:r>
              <a:rPr lang="th-TH" dirty="0" smtClean="0"/>
              <a:t>ใน </a:t>
            </a:r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th-TH" dirty="0" smtClean="0"/>
              <a:t>กำหนด </a:t>
            </a:r>
            <a:r>
              <a:rPr lang="en-US" dirty="0" smtClean="0"/>
              <a:t>Controller </a:t>
            </a:r>
            <a:r>
              <a:rPr lang="th-TH" dirty="0" smtClean="0"/>
              <a:t>ที่สอดคล้องกับ </a:t>
            </a:r>
            <a:r>
              <a:rPr lang="en-US" dirty="0" smtClean="0"/>
              <a:t>REST API path </a:t>
            </a:r>
          </a:p>
          <a:p>
            <a:pPr lvl="1"/>
            <a:r>
              <a:rPr lang="en-US" dirty="0" smtClean="0"/>
              <a:t>Read List </a:t>
            </a:r>
            <a:r>
              <a:rPr lang="th-TH" dirty="0" smtClean="0"/>
              <a:t>สำหรับการอ่านรายการแบบลิสต์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// Retrieve and return all Users from the database.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exports.list</a:t>
            </a:r>
            <a:r>
              <a:rPr lang="en-US" sz="1600" dirty="0"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latin typeface="Consolas" panose="020B0609020204030204" pitchFamily="49" charset="0"/>
              </a:rPr>
              <a:t>req</a:t>
            </a:r>
            <a:r>
              <a:rPr lang="en-US" sz="1600" dirty="0">
                <a:latin typeface="Consolas" panose="020B0609020204030204" pitchFamily="49" charset="0"/>
              </a:rPr>
              <a:t>, res) =&gt;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usersProjection</a:t>
            </a:r>
            <a:r>
              <a:rPr lang="en-US" sz="1600" dirty="0">
                <a:latin typeface="Consolas" panose="020B0609020204030204" pitchFamily="49" charset="0"/>
              </a:rPr>
              <a:t> = { 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__v: false,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_</a:t>
            </a:r>
            <a:r>
              <a:rPr lang="en-US" sz="1600" dirty="0">
                <a:latin typeface="Consolas" panose="020B0609020204030204" pitchFamily="49" charset="0"/>
              </a:rPr>
              <a:t>id: false,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password: false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User.find</a:t>
            </a:r>
            <a:r>
              <a:rPr lang="en-US" sz="1600" dirty="0">
                <a:latin typeface="Consolas" panose="020B0609020204030204" pitchFamily="49" charset="0"/>
              </a:rPr>
              <a:t>({}, </a:t>
            </a:r>
            <a:r>
              <a:rPr lang="en-US" sz="1600" dirty="0" err="1">
                <a:latin typeface="Consolas" panose="020B0609020204030204" pitchFamily="49" charset="0"/>
              </a:rPr>
              <a:t>usersProjection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.then(users =&gt;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res.json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(users);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}).catch(err =&gt;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</a:rPr>
              <a:t>res.status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).send({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        errors: {global: 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</a:rPr>
              <a:t>err.message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 || "</a:t>
            </a:r>
            <a:r>
              <a:rPr lang="en-US" sz="1000" dirty="0">
                <a:solidFill>
                  <a:srgbClr val="0000CC"/>
                </a:solidFill>
                <a:latin typeface="Consolas" panose="020B0609020204030204" pitchFamily="49" charset="0"/>
              </a:rPr>
              <a:t>Some error occurred while retrieving Users.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"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}});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7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r>
              <a:rPr lang="th-TH" dirty="0" smtClean="0"/>
              <a:t>สำหรับ </a:t>
            </a:r>
            <a:r>
              <a:rPr lang="en-US" dirty="0" smtClean="0"/>
              <a:t>API </a:t>
            </a:r>
            <a:r>
              <a:rPr lang="th-TH" dirty="0" smtClean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th-TH" dirty="0" smtClean="0"/>
              <a:t>กำหนด </a:t>
            </a:r>
            <a:r>
              <a:rPr lang="en-US" dirty="0" smtClean="0"/>
              <a:t>Controller </a:t>
            </a:r>
            <a:r>
              <a:rPr lang="th-TH" dirty="0" smtClean="0"/>
              <a:t>ที่สอดคล้องกับ </a:t>
            </a:r>
            <a:r>
              <a:rPr lang="en-US" dirty="0" smtClean="0"/>
              <a:t>REST API path </a:t>
            </a:r>
          </a:p>
          <a:p>
            <a:pPr lvl="1"/>
            <a:r>
              <a:rPr lang="en-US" dirty="0" smtClean="0"/>
              <a:t>Read List </a:t>
            </a:r>
            <a:r>
              <a:rPr lang="th-TH" dirty="0" smtClean="0"/>
              <a:t>สำหรับการอ่านรายการแบบลิสต์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// Find a single User with an email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exports.findByEmail</a:t>
            </a:r>
            <a:r>
              <a:rPr lang="en-US" sz="1600" dirty="0"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latin typeface="Consolas" panose="020B0609020204030204" pitchFamily="49" charset="0"/>
              </a:rPr>
              <a:t>req</a:t>
            </a:r>
            <a:r>
              <a:rPr lang="en-US" sz="1600" dirty="0">
                <a:latin typeface="Consolas" panose="020B0609020204030204" pitchFamily="49" charset="0"/>
              </a:rPr>
              <a:t>, res) =&gt;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email = </a:t>
            </a:r>
            <a:r>
              <a:rPr lang="en-US" sz="1600" dirty="0" err="1">
                <a:latin typeface="Consolas" panose="020B0609020204030204" pitchFamily="49" charset="0"/>
              </a:rPr>
              <a:t>req.params.email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User.findOne</a:t>
            </a:r>
            <a:r>
              <a:rPr lang="en-US" sz="1600" dirty="0">
                <a:latin typeface="Consolas" panose="020B0609020204030204" pitchFamily="49" charset="0"/>
              </a:rPr>
              <a:t>({email: email}, </a:t>
            </a:r>
            <a:r>
              <a:rPr lang="en-US" sz="1600" dirty="0" err="1">
                <a:latin typeface="Consolas" panose="020B0609020204030204" pitchFamily="49" charset="0"/>
              </a:rPr>
              <a:t>usrFieldProjection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.then(user =&gt;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if(!user)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return </a:t>
            </a:r>
            <a:r>
              <a:rPr lang="en-US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res.status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404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).send({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          errors: </a:t>
            </a:r>
            <a:r>
              <a:rPr lang="en-US" sz="1400" b="1" dirty="0">
                <a:solidFill>
                  <a:srgbClr val="0000CC"/>
                </a:solidFill>
                <a:latin typeface="Consolas" panose="020B0609020204030204" pitchFamily="49" charset="0"/>
              </a:rPr>
              <a:t>{global: "User not found with email " + </a:t>
            </a:r>
            <a:r>
              <a:rPr lang="en-US" sz="14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req.params.email</a:t>
            </a:r>
            <a:endParaRPr lang="en-US" sz="1600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}});            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res.json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(user</a:t>
            </a:r>
            <a:r>
              <a:rPr lang="en-US" sz="1600" b="1" dirty="0" smtClean="0">
                <a:solidFill>
                  <a:srgbClr val="0000CC"/>
                </a:solidFill>
                <a:latin typeface="Consolas" panose="020B0609020204030204" pitchFamily="49" charset="0"/>
              </a:rPr>
              <a:t>);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 status = 200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}).catch(err =&gt;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res.status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).send({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      errors: {global: "</a:t>
            </a:r>
            <a:r>
              <a:rPr lang="en-US" sz="1300" dirty="0">
                <a:solidFill>
                  <a:srgbClr val="0000CC"/>
                </a:solidFill>
                <a:latin typeface="Consolas" panose="020B0609020204030204" pitchFamily="49" charset="0"/>
              </a:rPr>
              <a:t>Error retrieving User with email " + </a:t>
            </a:r>
            <a:r>
              <a:rPr lang="en-US" sz="1300" dirty="0" err="1">
                <a:solidFill>
                  <a:srgbClr val="0000CC"/>
                </a:solidFill>
                <a:latin typeface="Consolas" panose="020B0609020204030204" pitchFamily="49" charset="0"/>
              </a:rPr>
              <a:t>req.params.email</a:t>
            </a:r>
            <a:endParaRPr lang="en-US" sz="1300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}});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};;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6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r>
              <a:rPr lang="th-TH" dirty="0" smtClean="0"/>
              <a:t>สำหรับ </a:t>
            </a:r>
            <a:r>
              <a:rPr lang="en-US" dirty="0" smtClean="0"/>
              <a:t>API </a:t>
            </a:r>
            <a:r>
              <a:rPr lang="th-TH" dirty="0" smtClean="0"/>
              <a:t>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4934173"/>
          </a:xfrm>
        </p:spPr>
        <p:txBody>
          <a:bodyPr>
            <a:normAutofit fontScale="77500" lnSpcReduction="20000"/>
          </a:bodyPr>
          <a:lstStyle/>
          <a:p>
            <a:r>
              <a:rPr lang="th-TH" dirty="0" smtClean="0"/>
              <a:t>กำหนด </a:t>
            </a:r>
            <a:r>
              <a:rPr lang="en-US" dirty="0" smtClean="0"/>
              <a:t>Controller </a:t>
            </a:r>
            <a:r>
              <a:rPr lang="th-TH" dirty="0" smtClean="0"/>
              <a:t>ที่สอดคล้องกับ </a:t>
            </a:r>
            <a:r>
              <a:rPr lang="en-US" dirty="0" smtClean="0"/>
              <a:t>REST API path </a:t>
            </a:r>
          </a:p>
          <a:p>
            <a:pPr lvl="1"/>
            <a:r>
              <a:rPr lang="en-US" dirty="0" smtClean="0"/>
              <a:t>Update Item </a:t>
            </a:r>
            <a:endParaRPr lang="th-TH" dirty="0" smtClean="0"/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Update a User identified by the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in the request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exports.put</a:t>
            </a:r>
            <a:r>
              <a:rPr lang="en-US" sz="1600" dirty="0"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latin typeface="Consolas" panose="020B0609020204030204" pitchFamily="49" charset="0"/>
              </a:rPr>
              <a:t>req</a:t>
            </a:r>
            <a:r>
              <a:rPr lang="en-US" sz="1600" dirty="0">
                <a:latin typeface="Consolas" panose="020B0609020204030204" pitchFamily="49" charset="0"/>
              </a:rPr>
              <a:t>, res) =&gt;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Validate Request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data = </a:t>
            </a:r>
            <a:r>
              <a:rPr lang="en-US" sz="1600" dirty="0" err="1">
                <a:latin typeface="Consolas" panose="020B0609020204030204" pitchFamily="49" charset="0"/>
              </a:rPr>
              <a:t>req.body</a:t>
            </a:r>
            <a:r>
              <a:rPr lang="en-US" sz="1600" dirty="0">
                <a:latin typeface="Consolas" panose="020B0609020204030204" pitchFamily="49" charset="0"/>
              </a:rPr>
              <a:t> || {};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</a:rPr>
              <a:t>data.email</a:t>
            </a:r>
            <a:r>
              <a:rPr lang="en-US" sz="1600" dirty="0">
                <a:latin typeface="Consolas" panose="020B0609020204030204" pitchFamily="49" charset="0"/>
              </a:rPr>
              <a:t> &amp;&amp; !</a:t>
            </a:r>
            <a:r>
              <a:rPr lang="en-US" sz="1600" dirty="0" err="1">
                <a:latin typeface="Consolas" panose="020B0609020204030204" pitchFamily="49" charset="0"/>
              </a:rPr>
              <a:t>validator.isEmail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data.email</a:t>
            </a:r>
            <a:r>
              <a:rPr lang="en-US" sz="1600" dirty="0">
                <a:latin typeface="Consolas" panose="020B0609020204030204" pitchFamily="49" charset="0"/>
              </a:rPr>
              <a:t>)) 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</a:rPr>
              <a:t>res.status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422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({errors: </a:t>
            </a:r>
            <a:r>
              <a:rPr lang="en-US" sz="1100" dirty="0">
                <a:solidFill>
                  <a:srgbClr val="0000CC"/>
                </a:solidFill>
                <a:latin typeface="Consolas" panose="020B0609020204030204" pitchFamily="49" charset="0"/>
              </a:rPr>
              <a:t>{global: 'Invalid email address</a:t>
            </a:r>
            <a:r>
              <a:rPr lang="en-US" sz="11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.'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}});</a:t>
            </a:r>
            <a:endParaRPr lang="en-US" sz="1600" dirty="0">
              <a:latin typeface="Consolas" panose="020B0609020204030204" pitchFamily="49" charset="0"/>
            </a:endParaRP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if (data.name &amp;&amp; !</a:t>
            </a:r>
            <a:r>
              <a:rPr lang="en-US" sz="1600" dirty="0" err="1">
                <a:latin typeface="Consolas" panose="020B0609020204030204" pitchFamily="49" charset="0"/>
              </a:rPr>
              <a:t>validator.isAlphanumeric</a:t>
            </a:r>
            <a:r>
              <a:rPr lang="en-US" sz="1600" dirty="0">
                <a:latin typeface="Consolas" panose="020B0609020204030204" pitchFamily="49" charset="0"/>
              </a:rPr>
              <a:t>(data.name)) 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</a:rPr>
              <a:t>res.status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422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).send('name must be alphanumeric</a:t>
            </a:r>
            <a:r>
              <a:rPr lang="en-US" sz="16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.');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// Find User and update it with the request body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User.findByIdAndUpdate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req.params.userId</a:t>
            </a:r>
            <a:r>
              <a:rPr lang="en-US" sz="1600" dirty="0">
                <a:latin typeface="Consolas" panose="020B0609020204030204" pitchFamily="49" charset="0"/>
              </a:rPr>
              <a:t>,{$</a:t>
            </a:r>
            <a:r>
              <a:rPr lang="en-US" sz="1600" dirty="0" err="1">
                <a:latin typeface="Consolas" panose="020B0609020204030204" pitchFamily="49" charset="0"/>
              </a:rPr>
              <a:t>set:req.body</a:t>
            </a:r>
            <a:r>
              <a:rPr lang="en-US" sz="1600" dirty="0">
                <a:latin typeface="Consolas" panose="020B0609020204030204" pitchFamily="49" charset="0"/>
              </a:rPr>
              <a:t>}, {new: true})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.then(user =&gt;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if(!user)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return 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</a:rPr>
              <a:t>res.status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404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).send({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0000CC"/>
                </a:solidFill>
                <a:latin typeface="Consolas" panose="020B0609020204030204" pitchFamily="49" charset="0"/>
              </a:rPr>
              <a:t>errors: {global: "User not found with id " + 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req.params.userId</a:t>
            </a:r>
            <a:endParaRPr lang="en-US" sz="1400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}});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res.send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(user);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}).catch(err =&gt;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if(</a:t>
            </a:r>
            <a:r>
              <a:rPr lang="en-US" sz="1600" dirty="0" err="1">
                <a:latin typeface="Consolas" panose="020B0609020204030204" pitchFamily="49" charset="0"/>
              </a:rPr>
              <a:t>err.kind</a:t>
            </a:r>
            <a:r>
              <a:rPr lang="en-US" sz="1600" dirty="0">
                <a:latin typeface="Consolas" panose="020B0609020204030204" pitchFamily="49" charset="0"/>
              </a:rPr>
              <a:t> === '</a:t>
            </a:r>
            <a:r>
              <a:rPr lang="en-US" sz="1600" dirty="0" err="1">
                <a:latin typeface="Consolas" panose="020B0609020204030204" pitchFamily="49" charset="0"/>
              </a:rPr>
              <a:t>ObjectId</a:t>
            </a:r>
            <a:r>
              <a:rPr lang="en-US" sz="1600" dirty="0">
                <a:latin typeface="Consolas" panose="020B0609020204030204" pitchFamily="49" charset="0"/>
              </a:rPr>
              <a:t>') 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return 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</a:rPr>
              <a:t>res.status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404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).send({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             errors: {global: "User not found with id " + 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</a:rPr>
              <a:t>req.params.userId</a:t>
            </a:r>
            <a:endParaRPr lang="en-US" sz="1600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}});                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</a:rPr>
              <a:t>res.status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).send({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</a:rPr>
              <a:t>            errors: {global: "Error updating User with id " + 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</a:rPr>
              <a:t>req.params.userId</a:t>
            </a:r>
            <a:endParaRPr lang="en-US" sz="1600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}});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pPr marL="344487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 smtClean="0"/>
              <a:t>CS 485 Web </a:t>
            </a:r>
            <a:r>
              <a:rPr lang="en-US" altLang="en-US" dirty="0" err="1" smtClean="0"/>
              <a:t>ApplicationDevelopment</a:t>
            </a:r>
            <a:r>
              <a:rPr lang="en-US" altLang="en-US" dirty="0" smtClean="0"/>
              <a:t> © 2016 by Y. </a:t>
            </a:r>
            <a:r>
              <a:rPr lang="en-US" altLang="en-US" dirty="0" err="1" smtClean="0"/>
              <a:t>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7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b="1" dirty="0" smtClean="0">
                <a:solidFill>
                  <a:srgbClr val="0000CC"/>
                </a:solidFill>
              </a:rPr>
              <a:t>5. </a:t>
            </a:r>
            <a:r>
              <a:rPr lang="th-TH" dirty="0" smtClean="0"/>
              <a:t>กำหนดค่า </a:t>
            </a:r>
            <a:r>
              <a:rPr lang="en-US" dirty="0" smtClean="0"/>
              <a:t>Route </a:t>
            </a:r>
            <a:r>
              <a:rPr lang="th-TH" dirty="0" smtClean="0"/>
              <a:t>สำหรับ </a:t>
            </a:r>
            <a:r>
              <a:rPr lang="en-US" dirty="0" smtClean="0"/>
              <a:t>API </a:t>
            </a:r>
            <a:r>
              <a:rPr lang="th-TH" dirty="0" smtClean="0"/>
              <a:t>ใน </a:t>
            </a:r>
            <a:r>
              <a:rPr lang="en-US" dirty="0" smtClean="0"/>
              <a:t>Express</a:t>
            </a:r>
            <a:r>
              <a:rPr lang="th-TH" dirty="0"/>
              <a:t/>
            </a:r>
            <a:br>
              <a:rPr lang="th-TH" dirty="0"/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developer.mozilla.org/en-US/docs/Learn/Server-side/Express_Nodejs/routes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route </a:t>
            </a:r>
            <a:r>
              <a:rPr lang="th-TH" dirty="0" smtClean="0"/>
              <a:t>ที่เหมาะสม</a:t>
            </a:r>
          </a:p>
          <a:p>
            <a:pPr marL="327025" lvl="1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express = require('express');</a:t>
            </a:r>
          </a:p>
          <a:p>
            <a:pPr marL="327025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router = </a:t>
            </a:r>
            <a:r>
              <a:rPr lang="en-US" sz="1600" dirty="0" err="1">
                <a:latin typeface="Consolas" panose="020B0609020204030204" pitchFamily="49" charset="0"/>
              </a:rPr>
              <a:t>express.Router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327025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User_Ctrl</a:t>
            </a:r>
            <a:r>
              <a:rPr lang="en-US" sz="1600" dirty="0">
                <a:latin typeface="Consolas" panose="020B0609020204030204" pitchFamily="49" charset="0"/>
              </a:rPr>
              <a:t> = require('../controllers/</a:t>
            </a:r>
            <a:r>
              <a:rPr lang="en-US" sz="1600" dirty="0" err="1">
                <a:latin typeface="Consolas" panose="020B0609020204030204" pitchFamily="49" charset="0"/>
              </a:rPr>
              <a:t>userController</a:t>
            </a:r>
            <a:r>
              <a:rPr lang="en-US" sz="1600" dirty="0">
                <a:latin typeface="Consolas" panose="020B0609020204030204" pitchFamily="49" charset="0"/>
              </a:rPr>
              <a:t>');</a:t>
            </a:r>
          </a:p>
          <a:p>
            <a:pPr marL="327025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router.post</a:t>
            </a:r>
            <a:r>
              <a:rPr lang="en-US" sz="1600" dirty="0">
                <a:latin typeface="Consolas" panose="020B0609020204030204" pitchFamily="49" charset="0"/>
              </a:rPr>
              <a:t>('/user', </a:t>
            </a:r>
            <a:r>
              <a:rPr lang="en-US" sz="1600" dirty="0" err="1">
                <a:latin typeface="Consolas" panose="020B0609020204030204" pitchFamily="49" charset="0"/>
              </a:rPr>
              <a:t>User_Ctrl.create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327025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router.get</a:t>
            </a:r>
            <a:r>
              <a:rPr lang="en-US" sz="1600" dirty="0">
                <a:latin typeface="Consolas" panose="020B0609020204030204" pitchFamily="49" charset="0"/>
              </a:rPr>
              <a:t>('/</a:t>
            </a:r>
            <a:r>
              <a:rPr lang="en-US" sz="1600" dirty="0" smtClean="0">
                <a:latin typeface="Consolas" panose="020B0609020204030204" pitchFamily="49" charset="0"/>
              </a:rPr>
              <a:t>user', </a:t>
            </a:r>
            <a:r>
              <a:rPr lang="en-US" sz="1600" dirty="0" err="1">
                <a:latin typeface="Consolas" panose="020B0609020204030204" pitchFamily="49" charset="0"/>
              </a:rPr>
              <a:t>User_Ctrl.list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327025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router.get</a:t>
            </a:r>
            <a:r>
              <a:rPr lang="en-US" sz="1600" dirty="0">
                <a:latin typeface="Consolas" panose="020B0609020204030204" pitchFamily="49" charset="0"/>
              </a:rPr>
              <a:t>('/</a:t>
            </a:r>
            <a:r>
              <a:rPr lang="en-US" sz="1600" dirty="0" smtClean="0">
                <a:latin typeface="Consolas" panose="020B0609020204030204" pitchFamily="49" charset="0"/>
              </a:rPr>
              <a:t>user/email/:email</a:t>
            </a:r>
            <a:r>
              <a:rPr lang="en-US" sz="1600" dirty="0">
                <a:latin typeface="Consolas" panose="020B0609020204030204" pitchFamily="49" charset="0"/>
              </a:rPr>
              <a:t>', </a:t>
            </a:r>
            <a:r>
              <a:rPr lang="en-US" sz="1600" dirty="0" err="1">
                <a:latin typeface="Consolas" panose="020B0609020204030204" pitchFamily="49" charset="0"/>
              </a:rPr>
              <a:t>User_Ctrl.findByEmail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327025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router.get</a:t>
            </a:r>
            <a:r>
              <a:rPr lang="en-US" sz="1600" dirty="0">
                <a:latin typeface="Consolas" panose="020B0609020204030204" pitchFamily="49" charset="0"/>
              </a:rPr>
              <a:t>('/user/: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 smtClean="0">
                <a:latin typeface="Consolas" panose="020B0609020204030204" pitchFamily="49" charset="0"/>
              </a:rPr>
              <a:t>', </a:t>
            </a:r>
            <a:r>
              <a:rPr lang="en-US" sz="1600" dirty="0" err="1">
                <a:latin typeface="Consolas" panose="020B0609020204030204" pitchFamily="49" charset="0"/>
              </a:rPr>
              <a:t>User_Ctrl.get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327025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router.put</a:t>
            </a:r>
            <a:r>
              <a:rPr lang="en-US" sz="1600" dirty="0">
                <a:latin typeface="Consolas" panose="020B0609020204030204" pitchFamily="49" charset="0"/>
              </a:rPr>
              <a:t>('/user/: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 smtClean="0">
                <a:latin typeface="Consolas" panose="020B0609020204030204" pitchFamily="49" charset="0"/>
              </a:rPr>
              <a:t>', </a:t>
            </a:r>
            <a:r>
              <a:rPr lang="en-US" sz="1600" dirty="0" err="1">
                <a:latin typeface="Consolas" panose="020B0609020204030204" pitchFamily="49" charset="0"/>
              </a:rPr>
              <a:t>User_Ctrl.put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327025" lvl="1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router.delete</a:t>
            </a:r>
            <a:r>
              <a:rPr lang="en-US" sz="1600" dirty="0">
                <a:latin typeface="Consolas" panose="020B0609020204030204" pitchFamily="49" charset="0"/>
              </a:rPr>
              <a:t>('/user/: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', </a:t>
            </a:r>
            <a:r>
              <a:rPr lang="en-US" sz="1600" dirty="0" err="1" smtClean="0">
                <a:latin typeface="Consolas" panose="020B0609020204030204" pitchFamily="49" charset="0"/>
              </a:rPr>
              <a:t>User_Ctrl.delete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327025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module.exports</a:t>
            </a:r>
            <a:r>
              <a:rPr lang="en-US" sz="1600" dirty="0">
                <a:latin typeface="Consolas" panose="020B0609020204030204" pitchFamily="49" charset="0"/>
              </a:rPr>
              <a:t> = router;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4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โค้ดของ </a:t>
            </a:r>
            <a:r>
              <a:rPr lang="en-US" dirty="0" smtClean="0"/>
              <a:t>Express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29421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path = require('path');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bodyParser</a:t>
            </a:r>
            <a:r>
              <a:rPr lang="en-US" sz="1400" dirty="0">
                <a:latin typeface="Consolas" panose="020B0609020204030204" pitchFamily="49" charset="0"/>
              </a:rPr>
              <a:t> = require('body-parser');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app = express();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app.use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bodyParser.json</a:t>
            </a:r>
            <a:r>
              <a:rPr lang="en-US" sz="1400" dirty="0">
                <a:latin typeface="Consolas" panose="020B0609020204030204" pitchFamily="49" charset="0"/>
              </a:rPr>
              <a:t>()); // for parsing application/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app.use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bodyParser.urlencoded</a:t>
            </a:r>
            <a:r>
              <a:rPr lang="en-US" sz="1400" dirty="0">
                <a:latin typeface="Consolas" panose="020B0609020204030204" pitchFamily="49" charset="0"/>
              </a:rPr>
              <a:t>({ extended: true })); 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mongoose = require("mongoose");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config</a:t>
            </a:r>
            <a:r>
              <a:rPr lang="en-US" sz="1400" dirty="0">
                <a:latin typeface="Consolas" panose="020B0609020204030204" pitchFamily="49" charset="0"/>
              </a:rPr>
              <a:t> = require('./</a:t>
            </a:r>
            <a:r>
              <a:rPr lang="en-US" sz="1400" dirty="0" err="1">
                <a:latin typeface="Consolas" panose="020B0609020204030204" pitchFamily="49" charset="0"/>
              </a:rPr>
              <a:t>config</a:t>
            </a:r>
            <a:r>
              <a:rPr lang="en-US" sz="1400" dirty="0">
                <a:latin typeface="Consolas" panose="020B0609020204030204" pitchFamily="49" charset="0"/>
              </a:rPr>
              <a:t>/database');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mongoose.connect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config.database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mongoose.connection.on</a:t>
            </a:r>
            <a:r>
              <a:rPr lang="en-US" sz="1400" dirty="0">
                <a:latin typeface="Consolas" panose="020B0609020204030204" pitchFamily="49" charset="0"/>
              </a:rPr>
              <a:t>('connected', () =&gt; </a:t>
            </a:r>
            <a:r>
              <a:rPr lang="en-US" sz="1400" dirty="0" smtClean="0">
                <a:latin typeface="Consolas" panose="020B0609020204030204" pitchFamily="49" charset="0"/>
              </a:rPr>
              <a:t>{ </a:t>
            </a:r>
            <a:r>
              <a:rPr lang="en-US" sz="1100" dirty="0" smtClean="0">
                <a:latin typeface="Consolas" panose="020B0609020204030204" pitchFamily="49" charset="0"/>
              </a:rPr>
              <a:t>console.log</a:t>
            </a:r>
            <a:r>
              <a:rPr lang="en-US" sz="1100" dirty="0">
                <a:latin typeface="Consolas" panose="020B0609020204030204" pitchFamily="49" charset="0"/>
              </a:rPr>
              <a:t>('Connected to database '+</a:t>
            </a:r>
            <a:r>
              <a:rPr lang="en-US" sz="1100" dirty="0" err="1">
                <a:latin typeface="Consolas" panose="020B0609020204030204" pitchFamily="49" charset="0"/>
              </a:rPr>
              <a:t>config.database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mongoose.connection.on</a:t>
            </a:r>
            <a:r>
              <a:rPr lang="en-US" sz="1400" dirty="0">
                <a:latin typeface="Consolas" panose="020B0609020204030204" pitchFamily="49" charset="0"/>
              </a:rPr>
              <a:t>('error', () =&gt; </a:t>
            </a:r>
            <a:r>
              <a:rPr lang="en-US" sz="1400" dirty="0" smtClean="0">
                <a:latin typeface="Consolas" panose="020B0609020204030204" pitchFamily="49" charset="0"/>
              </a:rPr>
              <a:t>{ console.log</a:t>
            </a:r>
            <a:r>
              <a:rPr lang="en-US" sz="1400" dirty="0">
                <a:latin typeface="Consolas" panose="020B0609020204030204" pitchFamily="49" charset="0"/>
              </a:rPr>
              <a:t>('Database error</a:t>
            </a:r>
            <a:r>
              <a:rPr lang="en-US" sz="1400" dirty="0" smtClean="0">
                <a:latin typeface="Consolas" panose="020B0609020204030204" pitchFamily="49" charset="0"/>
              </a:rPr>
              <a:t>'); });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users = require('./routes/</a:t>
            </a:r>
            <a:r>
              <a:rPr lang="en-US" sz="1400" dirty="0" err="1">
                <a:latin typeface="Consolas" panose="020B0609020204030204" pitchFamily="49" charset="0"/>
              </a:rPr>
              <a:t>userRouter</a:t>
            </a:r>
            <a:r>
              <a:rPr lang="en-US" sz="1400" dirty="0"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>
                <a:latin typeface="Consolas" panose="020B0609020204030204" pitchFamily="49" charset="0"/>
              </a:rPr>
              <a:t>REST for users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app.use</a:t>
            </a:r>
            <a:r>
              <a:rPr lang="en-US" sz="1400" dirty="0">
                <a:latin typeface="Consolas" panose="020B0609020204030204" pitchFamily="49" charset="0"/>
              </a:rPr>
              <a:t>('/</a:t>
            </a:r>
            <a:r>
              <a:rPr lang="en-US" sz="1400" dirty="0" err="1">
                <a:latin typeface="Consolas" panose="020B0609020204030204" pitchFamily="49" charset="0"/>
              </a:rPr>
              <a:t>api</a:t>
            </a:r>
            <a:r>
              <a:rPr lang="en-US" sz="1400" dirty="0">
                <a:latin typeface="Consolas" panose="020B0609020204030204" pitchFamily="49" charset="0"/>
              </a:rPr>
              <a:t>', users);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app.get</a:t>
            </a:r>
            <a:r>
              <a:rPr lang="en-US" sz="1400" dirty="0">
                <a:latin typeface="Consolas" panose="020B0609020204030204" pitchFamily="49" charset="0"/>
              </a:rPr>
              <a:t>('/', (</a:t>
            </a:r>
            <a:r>
              <a:rPr lang="en-US" sz="1400" dirty="0" err="1">
                <a:latin typeface="Consolas" panose="020B0609020204030204" pitchFamily="49" charset="0"/>
              </a:rPr>
              <a:t>req</a:t>
            </a:r>
            <a:r>
              <a:rPr lang="en-US" sz="1400" dirty="0">
                <a:latin typeface="Consolas" panose="020B0609020204030204" pitchFamily="49" charset="0"/>
              </a:rPr>
              <a:t>, res) =&gt; </a:t>
            </a:r>
            <a:r>
              <a:rPr lang="en-US" sz="1400" dirty="0" smtClean="0">
                <a:latin typeface="Consolas" panose="020B0609020204030204" pitchFamily="49" charset="0"/>
              </a:rPr>
              <a:t>{  </a:t>
            </a:r>
            <a:r>
              <a:rPr lang="en-US" sz="1400" dirty="0" err="1">
                <a:latin typeface="Consolas" panose="020B0609020204030204" pitchFamily="49" charset="0"/>
              </a:rPr>
              <a:t>res.send</a:t>
            </a:r>
            <a:r>
              <a:rPr lang="en-US" sz="1400" dirty="0">
                <a:latin typeface="Consolas" panose="020B0609020204030204" pitchFamily="49" charset="0"/>
              </a:rPr>
              <a:t>('Invalid </a:t>
            </a:r>
            <a:r>
              <a:rPr lang="en-US" sz="1400" dirty="0" err="1">
                <a:latin typeface="Consolas" panose="020B0609020204030204" pitchFamily="49" charset="0"/>
              </a:rPr>
              <a:t>Endport</a:t>
            </a:r>
            <a:r>
              <a:rPr lang="en-US" sz="1400" dirty="0" smtClean="0">
                <a:latin typeface="Consolas" panose="020B0609020204030204" pitchFamily="49" charset="0"/>
              </a:rPr>
              <a:t>'); });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app.get</a:t>
            </a:r>
            <a:r>
              <a:rPr lang="en-US" sz="1400" dirty="0">
                <a:latin typeface="Consolas" panose="020B0609020204030204" pitchFamily="49" charset="0"/>
              </a:rPr>
              <a:t>('*', (</a:t>
            </a:r>
            <a:r>
              <a:rPr lang="en-US" sz="1400" dirty="0" err="1">
                <a:latin typeface="Consolas" panose="020B0609020204030204" pitchFamily="49" charset="0"/>
              </a:rPr>
              <a:t>req</a:t>
            </a:r>
            <a:r>
              <a:rPr lang="en-US" sz="1400" dirty="0">
                <a:latin typeface="Consolas" panose="020B0609020204030204" pitchFamily="49" charset="0"/>
              </a:rPr>
              <a:t>, res) =&gt; </a:t>
            </a:r>
            <a:r>
              <a:rPr lang="en-US" sz="1400" dirty="0" smtClean="0">
                <a:latin typeface="Consolas" panose="020B0609020204030204" pitchFamily="49" charset="0"/>
              </a:rPr>
              <a:t>{  </a:t>
            </a:r>
            <a:r>
              <a:rPr lang="en-US" sz="1400" dirty="0" err="1">
                <a:latin typeface="Consolas" panose="020B0609020204030204" pitchFamily="49" charset="0"/>
              </a:rPr>
              <a:t>res.sendfile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path.join</a:t>
            </a:r>
            <a:r>
              <a:rPr lang="en-US" sz="1400" dirty="0">
                <a:latin typeface="Consolas" panose="020B0609020204030204" pitchFamily="49" charset="0"/>
              </a:rPr>
              <a:t>(__</a:t>
            </a:r>
            <a:r>
              <a:rPr lang="en-US" sz="1400" dirty="0" err="1">
                <a:latin typeface="Consolas" panose="020B0609020204030204" pitchFamily="49" charset="0"/>
              </a:rPr>
              <a:t>dirname</a:t>
            </a:r>
            <a:r>
              <a:rPr lang="en-US" sz="1400" dirty="0">
                <a:latin typeface="Consolas" panose="020B0609020204030204" pitchFamily="49" charset="0"/>
              </a:rPr>
              <a:t>, '</a:t>
            </a:r>
            <a:r>
              <a:rPr lang="en-US" sz="1200" dirty="0">
                <a:latin typeface="Consolas" panose="020B0609020204030204" pitchFamily="49" charset="0"/>
              </a:rPr>
              <a:t>public/index.html</a:t>
            </a:r>
            <a:r>
              <a:rPr lang="en-US" sz="1400" dirty="0" smtClean="0">
                <a:latin typeface="Consolas" panose="020B0609020204030204" pitchFamily="49" charset="0"/>
              </a:rPr>
              <a:t>')); })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port = 4000;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app.listen</a:t>
            </a:r>
            <a:r>
              <a:rPr lang="en-US" sz="1400" dirty="0" smtClean="0">
                <a:latin typeface="Consolas" panose="020B0609020204030204" pitchFamily="49" charset="0"/>
              </a:rPr>
              <a:t>(port</a:t>
            </a:r>
            <a:r>
              <a:rPr lang="en-US" sz="1400" dirty="0">
                <a:latin typeface="Consolas" panose="020B0609020204030204" pitchFamily="49" charset="0"/>
              </a:rPr>
              <a:t>, function() { console.log(`start http server on ${port}`); });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4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h-TH" dirty="0" smtClean="0"/>
              <a:t>การใช้ </a:t>
            </a:r>
            <a:r>
              <a:rPr lang="en-US" dirty="0" smtClean="0"/>
              <a:t>CRUD API </a:t>
            </a:r>
            <a:r>
              <a:rPr lang="th-TH" dirty="0" smtClean="0"/>
              <a:t>ด้าน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9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28813" y="2342473"/>
            <a:ext cx="2049413" cy="2022135"/>
            <a:chOff x="755576" y="1484784"/>
            <a:chExt cx="2049413" cy="202213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484784"/>
              <a:ext cx="1905397" cy="2022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8" name="Picture 4" descr="C:\Users\Yao\AppData\Local\Microsoft\Windows\INetCache\IE\OECCOIN4\Logos-Browsers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826071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Arrow Connector 9"/>
          <p:cNvCxnSpPr/>
          <p:nvPr/>
        </p:nvCxnSpPr>
        <p:spPr bwMode="auto">
          <a:xfrm>
            <a:off x="2478226" y="2918537"/>
            <a:ext cx="351179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478226" y="3710625"/>
            <a:ext cx="351179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pic>
        <p:nvPicPr>
          <p:cNvPr id="1030" name="Picture 6" descr="C:\Users\Yao\AppData\Local\Microsoft\Windows\INetCache\IE\3P7A590K\Server-DB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57976" y="1785387"/>
            <a:ext cx="2579221" cy="25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09575" y="249909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19807" y="375458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37932" y="1600721"/>
            <a:ext cx="124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REST API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4817" y="176274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Application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1477" y="1600721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เมื่อมีการร้องขอมาจากผู้ใช้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57976" y="4454917"/>
            <a:ext cx="323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r>
              <a:rPr lang="th-TH" dirty="0" smtClean="0"/>
              <a:t> ประมวลผลการร้องขอ</a:t>
            </a:r>
            <a:br>
              <a:rPr lang="th-TH" dirty="0" smtClean="0"/>
            </a:br>
            <a:r>
              <a:rPr lang="th-TH" dirty="0" smtClean="0"/>
              <a:t>ทำงานร่วมกับฐานข้อมูล (ถ้าจำเป็น)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8893" y="4646729"/>
            <a:ext cx="3280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ส่งผลการประมวลกลับไปยังผู้ร้อง</a:t>
            </a:r>
            <a:br>
              <a:rPr lang="th-TH" dirty="0" smtClean="0"/>
            </a:br>
            <a:r>
              <a:rPr lang="th-TH" dirty="0" smtClean="0"/>
              <a:t>(ไม่ว่าจะทำงานได้สำเร็จหรือล้มเหลว)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>
            <a:off x="7346056" y="4021889"/>
            <a:ext cx="1228313" cy="594360"/>
          </a:xfrm>
          <a:custGeom>
            <a:avLst/>
            <a:gdLst>
              <a:gd name="connsiteX0" fmla="*/ 137160 w 1204655"/>
              <a:gd name="connsiteY0" fmla="*/ 563880 h 563880"/>
              <a:gd name="connsiteX1" fmla="*/ 1203960 w 1204655"/>
              <a:gd name="connsiteY1" fmla="*/ 365760 h 563880"/>
              <a:gd name="connsiteX2" fmla="*/ 0 w 1204655"/>
              <a:gd name="connsiteY2" fmla="*/ 0 h 563880"/>
              <a:gd name="connsiteX0" fmla="*/ 137160 w 676860"/>
              <a:gd name="connsiteY0" fmla="*/ 563880 h 563880"/>
              <a:gd name="connsiteX1" fmla="*/ 670560 w 676860"/>
              <a:gd name="connsiteY1" fmla="*/ 213360 h 563880"/>
              <a:gd name="connsiteX2" fmla="*/ 0 w 676860"/>
              <a:gd name="connsiteY2" fmla="*/ 0 h 563880"/>
              <a:gd name="connsiteX0" fmla="*/ 655320 w 1228313"/>
              <a:gd name="connsiteY0" fmla="*/ 594360 h 594360"/>
              <a:gd name="connsiteX1" fmla="*/ 1188720 w 1228313"/>
              <a:gd name="connsiteY1" fmla="*/ 243840 h 594360"/>
              <a:gd name="connsiteX2" fmla="*/ 0 w 1228313"/>
              <a:gd name="connsiteY2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313" h="594360">
                <a:moveTo>
                  <a:pt x="655320" y="594360"/>
                </a:moveTo>
                <a:cubicBezTo>
                  <a:pt x="1200150" y="542290"/>
                  <a:pt x="1297940" y="342900"/>
                  <a:pt x="1188720" y="243840"/>
                </a:cubicBezTo>
                <a:cubicBezTo>
                  <a:pt x="1079500" y="144780"/>
                  <a:pt x="590550" y="135890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 flipH="1">
            <a:off x="3045406" y="1962649"/>
            <a:ext cx="792480" cy="716280"/>
          </a:xfrm>
          <a:custGeom>
            <a:avLst/>
            <a:gdLst>
              <a:gd name="connsiteX0" fmla="*/ 137160 w 1204655"/>
              <a:gd name="connsiteY0" fmla="*/ 563880 h 563880"/>
              <a:gd name="connsiteX1" fmla="*/ 1203960 w 1204655"/>
              <a:gd name="connsiteY1" fmla="*/ 365760 h 563880"/>
              <a:gd name="connsiteX2" fmla="*/ 0 w 1204655"/>
              <a:gd name="connsiteY2" fmla="*/ 0 h 563880"/>
              <a:gd name="connsiteX0" fmla="*/ 137160 w 676860"/>
              <a:gd name="connsiteY0" fmla="*/ 563880 h 563880"/>
              <a:gd name="connsiteX1" fmla="*/ 670560 w 676860"/>
              <a:gd name="connsiteY1" fmla="*/ 213360 h 563880"/>
              <a:gd name="connsiteX2" fmla="*/ 0 w 676860"/>
              <a:gd name="connsiteY2" fmla="*/ 0 h 563880"/>
              <a:gd name="connsiteX0" fmla="*/ 655320 w 1228313"/>
              <a:gd name="connsiteY0" fmla="*/ 594360 h 594360"/>
              <a:gd name="connsiteX1" fmla="*/ 1188720 w 1228313"/>
              <a:gd name="connsiteY1" fmla="*/ 243840 h 594360"/>
              <a:gd name="connsiteX2" fmla="*/ 0 w 1228313"/>
              <a:gd name="connsiteY2" fmla="*/ 0 h 594360"/>
              <a:gd name="connsiteX0" fmla="*/ 396240 w 1197434"/>
              <a:gd name="connsiteY0" fmla="*/ 731520 h 731520"/>
              <a:gd name="connsiteX1" fmla="*/ 1188720 w 1197434"/>
              <a:gd name="connsiteY1" fmla="*/ 243840 h 731520"/>
              <a:gd name="connsiteX2" fmla="*/ 0 w 1197434"/>
              <a:gd name="connsiteY2" fmla="*/ 0 h 731520"/>
              <a:gd name="connsiteX0" fmla="*/ 0 w 792480"/>
              <a:gd name="connsiteY0" fmla="*/ 716280 h 716280"/>
              <a:gd name="connsiteX1" fmla="*/ 792480 w 792480"/>
              <a:gd name="connsiteY1" fmla="*/ 228600 h 716280"/>
              <a:gd name="connsiteX2" fmla="*/ 0 w 792480"/>
              <a:gd name="connsiteY2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716280">
                <a:moveTo>
                  <a:pt x="0" y="716280"/>
                </a:moveTo>
                <a:cubicBezTo>
                  <a:pt x="544830" y="664210"/>
                  <a:pt x="792480" y="347980"/>
                  <a:pt x="792480" y="228600"/>
                </a:cubicBezTo>
                <a:cubicBezTo>
                  <a:pt x="792480" y="109220"/>
                  <a:pt x="590550" y="135890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4032717" y="4154400"/>
            <a:ext cx="797429" cy="685800"/>
          </a:xfrm>
          <a:custGeom>
            <a:avLst/>
            <a:gdLst>
              <a:gd name="connsiteX0" fmla="*/ 137160 w 1204655"/>
              <a:gd name="connsiteY0" fmla="*/ 563880 h 563880"/>
              <a:gd name="connsiteX1" fmla="*/ 1203960 w 1204655"/>
              <a:gd name="connsiteY1" fmla="*/ 365760 h 563880"/>
              <a:gd name="connsiteX2" fmla="*/ 0 w 1204655"/>
              <a:gd name="connsiteY2" fmla="*/ 0 h 563880"/>
              <a:gd name="connsiteX0" fmla="*/ 137160 w 676860"/>
              <a:gd name="connsiteY0" fmla="*/ 563880 h 563880"/>
              <a:gd name="connsiteX1" fmla="*/ 670560 w 676860"/>
              <a:gd name="connsiteY1" fmla="*/ 213360 h 563880"/>
              <a:gd name="connsiteX2" fmla="*/ 0 w 676860"/>
              <a:gd name="connsiteY2" fmla="*/ 0 h 563880"/>
              <a:gd name="connsiteX0" fmla="*/ 655320 w 1228313"/>
              <a:gd name="connsiteY0" fmla="*/ 594360 h 594360"/>
              <a:gd name="connsiteX1" fmla="*/ 1188720 w 1228313"/>
              <a:gd name="connsiteY1" fmla="*/ 243840 h 594360"/>
              <a:gd name="connsiteX2" fmla="*/ 0 w 1228313"/>
              <a:gd name="connsiteY2" fmla="*/ 0 h 594360"/>
              <a:gd name="connsiteX0" fmla="*/ 396240 w 1197434"/>
              <a:gd name="connsiteY0" fmla="*/ 731520 h 731520"/>
              <a:gd name="connsiteX1" fmla="*/ 1188720 w 1197434"/>
              <a:gd name="connsiteY1" fmla="*/ 243840 h 731520"/>
              <a:gd name="connsiteX2" fmla="*/ 0 w 1197434"/>
              <a:gd name="connsiteY2" fmla="*/ 0 h 731520"/>
              <a:gd name="connsiteX0" fmla="*/ 0 w 792480"/>
              <a:gd name="connsiteY0" fmla="*/ 716280 h 716280"/>
              <a:gd name="connsiteX1" fmla="*/ 792480 w 792480"/>
              <a:gd name="connsiteY1" fmla="*/ 228600 h 716280"/>
              <a:gd name="connsiteX2" fmla="*/ 0 w 792480"/>
              <a:gd name="connsiteY2" fmla="*/ 0 h 716280"/>
              <a:gd name="connsiteX0" fmla="*/ 0 w 821320"/>
              <a:gd name="connsiteY0" fmla="*/ 685800 h 685800"/>
              <a:gd name="connsiteX1" fmla="*/ 792480 w 821320"/>
              <a:gd name="connsiteY1" fmla="*/ 198120 h 685800"/>
              <a:gd name="connsiteX2" fmla="*/ 304800 w 821320"/>
              <a:gd name="connsiteY2" fmla="*/ 0 h 685800"/>
              <a:gd name="connsiteX0" fmla="*/ 0 w 797429"/>
              <a:gd name="connsiteY0" fmla="*/ 685800 h 685800"/>
              <a:gd name="connsiteX1" fmla="*/ 762000 w 797429"/>
              <a:gd name="connsiteY1" fmla="*/ 472440 h 685800"/>
              <a:gd name="connsiteX2" fmla="*/ 304800 w 797429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429" h="685800">
                <a:moveTo>
                  <a:pt x="0" y="685800"/>
                </a:moveTo>
                <a:cubicBezTo>
                  <a:pt x="544830" y="633730"/>
                  <a:pt x="711200" y="586740"/>
                  <a:pt x="762000" y="472440"/>
                </a:cubicBezTo>
                <a:cubicBezTo>
                  <a:pt x="812800" y="358140"/>
                  <a:pt x="895350" y="135890"/>
                  <a:pt x="304800" y="0"/>
                </a:cubicBezTo>
              </a:path>
            </a:pathLst>
          </a:custGeom>
          <a:noFill/>
          <a:ln w="95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8973" y="1077501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i="1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กำหนด </a:t>
            </a:r>
            <a:r>
              <a:rPr lang="en-US" sz="2800" i="1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URL </a:t>
            </a:r>
            <a:r>
              <a:rPr lang="th-TH" sz="2800" i="1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</a:t>
            </a:r>
            <a:r>
              <a:rPr lang="en-US" sz="2800" i="1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standard</a:t>
            </a:r>
            <a:r>
              <a:rPr lang="th-TH" sz="2800" i="1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i="1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CRUD</a:t>
            </a:r>
            <a:endParaRPr lang="en-US" sz="2800" i="1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6570" y="5282044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i="1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กำหนด </a:t>
            </a:r>
            <a:r>
              <a:rPr lang="en-US" sz="2800" i="1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HTTP Response status code</a:t>
            </a:r>
            <a:endParaRPr lang="en-US" sz="2800" i="1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8696" y="5097839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i="1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สร้าง </a:t>
            </a:r>
            <a:r>
              <a:rPr lang="en-US" sz="2800" i="1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API </a:t>
            </a:r>
            <a:r>
              <a:rPr lang="th-TH" sz="2800" i="1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สำหรับการทำงาน</a:t>
            </a:r>
            <a:endParaRPr lang="en-US" sz="2800" i="1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63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กำหนดเมท็อดสำหรับการ </a:t>
            </a:r>
            <a:r>
              <a:rPr lang="en-US" dirty="0" smtClean="0"/>
              <a:t>fetch </a:t>
            </a:r>
            <a:r>
              <a:rPr lang="th-TH" dirty="0" smtClean="0"/>
              <a:t>ข้อมูลจาก </a:t>
            </a:r>
            <a:r>
              <a:rPr lang="en-US" dirty="0" smtClean="0"/>
              <a:t>Server (1/2)</a:t>
            </a:r>
            <a:br>
              <a:rPr lang="en-US" dirty="0" smtClean="0"/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credit code modified from: https://davidwalsh.name/fetch-timeout</a:t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export default function </a:t>
            </a:r>
            <a:r>
              <a:rPr lang="en-US" sz="2000" dirty="0" err="1" smtClean="0">
                <a:latin typeface="Consolas" panose="020B0609020204030204" pitchFamily="49" charset="0"/>
              </a:rPr>
              <a:t>timeoutFetch</a:t>
            </a:r>
            <a:r>
              <a:rPr lang="en-US" sz="2000" dirty="0" smtClean="0">
                <a:latin typeface="Consolas" panose="020B0609020204030204" pitchFamily="49" charset="0"/>
              </a:rPr>
              <a:t>(input, </a:t>
            </a:r>
            <a:r>
              <a:rPr lang="en-US" sz="2000" dirty="0" err="1" smtClean="0">
                <a:latin typeface="Consolas" panose="020B0609020204030204" pitchFamily="49" charset="0"/>
              </a:rPr>
              <a:t>init</a:t>
            </a:r>
            <a:r>
              <a:rPr lang="en-US" sz="2000" dirty="0" smtClean="0">
                <a:latin typeface="Consolas" panose="020B0609020204030204" pitchFamily="49" charset="0"/>
              </a:rPr>
              <a:t> = {}, </a:t>
            </a:r>
            <a:r>
              <a:rPr lang="en-US" sz="2000" dirty="0" err="1" smtClean="0">
                <a:latin typeface="Consolas" panose="020B0609020204030204" pitchFamily="49" charset="0"/>
              </a:rPr>
              <a:t>fetch_timeout</a:t>
            </a:r>
            <a:r>
              <a:rPr lang="en-US" sz="2000" dirty="0" smtClean="0">
                <a:latin typeface="Consolas" panose="020B0609020204030204" pitchFamily="49" charset="0"/>
              </a:rPr>
              <a:t> = 8000)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let </a:t>
            </a:r>
            <a:r>
              <a:rPr lang="en-US" sz="2000" dirty="0" err="1" smtClean="0">
                <a:latin typeface="Consolas" panose="020B0609020204030204" pitchFamily="49" charset="0"/>
              </a:rPr>
              <a:t>didTimeOut</a:t>
            </a:r>
            <a:r>
              <a:rPr lang="en-US" sz="2000" dirty="0" smtClean="0">
                <a:latin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return new Promise((resolve, reject) =&gt;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timeout = </a:t>
            </a:r>
            <a:r>
              <a:rPr lang="en-US" sz="2000" dirty="0" err="1" smtClean="0">
                <a:latin typeface="Consolas" panose="020B0609020204030204" pitchFamily="49" charset="0"/>
              </a:rPr>
              <a:t>setTimeout</a:t>
            </a:r>
            <a:r>
              <a:rPr lang="en-US" sz="2000" dirty="0" smtClean="0">
                <a:latin typeface="Consolas" panose="020B0609020204030204" pitchFamily="49" charset="0"/>
              </a:rPr>
              <a:t>(() =&gt;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err="1" smtClean="0">
                <a:latin typeface="Consolas" panose="020B0609020204030204" pitchFamily="49" charset="0"/>
              </a:rPr>
              <a:t>didTimeOut</a:t>
            </a:r>
            <a:r>
              <a:rPr lang="en-US" sz="2000" dirty="0" smtClean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err = { errors: { global: 'Request timed out' } };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reject(err);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}, </a:t>
            </a:r>
            <a:r>
              <a:rPr lang="en-US" sz="2000" dirty="0" err="1" smtClean="0">
                <a:latin typeface="Consolas" panose="020B0609020204030204" pitchFamily="49" charset="0"/>
              </a:rPr>
              <a:t>fetch_timeout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0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กำหนดเมท็อดสำหรับการ </a:t>
            </a:r>
            <a:r>
              <a:rPr lang="en-US" dirty="0" smtClean="0"/>
              <a:t>fetch </a:t>
            </a:r>
            <a:r>
              <a:rPr lang="th-TH" dirty="0" smtClean="0"/>
              <a:t>ข้อมูลจาก </a:t>
            </a:r>
            <a:r>
              <a:rPr lang="en-US" dirty="0" smtClean="0"/>
              <a:t>Server (2/2)</a:t>
            </a:r>
            <a:br>
              <a:rPr lang="en-US" dirty="0" smtClean="0"/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credit code modified from: https://davidwalsh.name/fetch-timeout</a:t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fetch(input, </a:t>
            </a:r>
            <a:r>
              <a:rPr lang="en-US" sz="1600" dirty="0" err="1">
                <a:latin typeface="Consolas" panose="020B0609020204030204" pitchFamily="49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.then((response) =&gt;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clearTimeout</a:t>
            </a:r>
            <a:r>
              <a:rPr lang="en-US" sz="1600" dirty="0">
                <a:latin typeface="Consolas" panose="020B0609020204030204" pitchFamily="49" charset="0"/>
              </a:rPr>
              <a:t>(timeout); // Clear the timeout as cleanup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if (!</a:t>
            </a:r>
            <a:r>
              <a:rPr lang="en-US" sz="1600" dirty="0" err="1">
                <a:latin typeface="Consolas" panose="020B0609020204030204" pitchFamily="49" charset="0"/>
              </a:rPr>
              <a:t>didTimeOut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console.log('fetch good! ', response);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if (</a:t>
            </a:r>
            <a:r>
              <a:rPr lang="en-US" sz="1600" dirty="0" err="1">
                <a:latin typeface="Consolas" panose="020B0609020204030204" pitchFamily="49" charset="0"/>
              </a:rPr>
              <a:t>response.status</a:t>
            </a:r>
            <a:r>
              <a:rPr lang="en-US" sz="1600" dirty="0">
                <a:latin typeface="Consolas" panose="020B0609020204030204" pitchFamily="49" charset="0"/>
              </a:rPr>
              <a:t> &gt;= 500)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err = { errors: { global: 'Comeback later' } 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reject(err);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} else resolve(response);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})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.catch((err) =&gt;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console.log('fetch failed! ', err);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</a:rPr>
              <a:t>// Rejection already happened with </a:t>
            </a:r>
            <a:r>
              <a:rPr lang="en-US" sz="1600" dirty="0" err="1">
                <a:latin typeface="Consolas" panose="020B0609020204030204" pitchFamily="49" charset="0"/>
              </a:rPr>
              <a:t>setTimeout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if (</a:t>
            </a:r>
            <a:r>
              <a:rPr lang="en-US" sz="1600" dirty="0" err="1">
                <a:latin typeface="Consolas" panose="020B0609020204030204" pitchFamily="49" charset="0"/>
              </a:rPr>
              <a:t>didTimeOut</a:t>
            </a:r>
            <a:r>
              <a:rPr lang="en-US" sz="1600" dirty="0">
                <a:latin typeface="Consolas" panose="020B0609020204030204" pitchFamily="49" charset="0"/>
              </a:rPr>
              <a:t>) return;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</a:rPr>
              <a:t>reject(err); </a:t>
            </a:r>
            <a:r>
              <a:rPr lang="en-US" sz="1600" dirty="0">
                <a:latin typeface="Consolas" panose="020B0609020204030204" pitchFamily="49" charset="0"/>
              </a:rPr>
              <a:t>// Reject with error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8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กำหนดค่า </a:t>
            </a:r>
            <a:r>
              <a:rPr lang="en-US" dirty="0" smtClean="0"/>
              <a:t>Route </a:t>
            </a:r>
            <a:r>
              <a:rPr lang="th-TH" dirty="0" smtClean="0"/>
              <a:t>สำหรับ </a:t>
            </a:r>
            <a:r>
              <a:rPr lang="en-US" dirty="0" smtClean="0"/>
              <a:t>API </a:t>
            </a:r>
            <a:r>
              <a:rPr lang="th-TH" dirty="0" smtClean="0"/>
              <a:t>ใน </a:t>
            </a:r>
            <a:r>
              <a:rPr lang="en-US" dirty="0" err="1" smtClean="0"/>
              <a:t>ReactJS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กำหนด </a:t>
            </a:r>
            <a:r>
              <a:rPr lang="en-US" dirty="0" smtClean="0"/>
              <a:t>route path </a:t>
            </a:r>
            <a:r>
              <a:rPr lang="th-TH" dirty="0" smtClean="0"/>
              <a:t>ที่เหมาะสม</a:t>
            </a: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_fetch from './</a:t>
            </a:r>
            <a:r>
              <a:rPr lang="en-US" sz="1400" dirty="0" err="1">
                <a:latin typeface="Consolas" panose="020B0609020204030204" pitchFamily="49" charset="0"/>
              </a:rPr>
              <a:t>utils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timeoutFetch</a:t>
            </a:r>
            <a:r>
              <a:rPr lang="en-US" sz="1400" dirty="0">
                <a:latin typeface="Consolas" panose="020B0609020204030204" pitchFamily="49" charset="0"/>
              </a:rPr>
              <a:t>';</a:t>
            </a:r>
          </a:p>
          <a:p>
            <a:pPr marL="327025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export </a:t>
            </a:r>
            <a:r>
              <a:rPr lang="en-US" sz="1400" dirty="0">
                <a:latin typeface="Consolas" panose="020B0609020204030204" pitchFamily="49" charset="0"/>
              </a:rPr>
              <a:t>default {</a:t>
            </a: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user: {</a:t>
            </a: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list: </a:t>
            </a:r>
            <a:r>
              <a:rPr lang="en-US" sz="1400" dirty="0">
                <a:latin typeface="Consolas" panose="020B0609020204030204" pitchFamily="49" charset="0"/>
              </a:rPr>
              <a:t>credentials =&gt;</a:t>
            </a: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_fetch('/</a:t>
            </a:r>
            <a:r>
              <a:rPr lang="en-US" sz="1400" dirty="0" err="1" smtClean="0">
                <a:latin typeface="Consolas" panose="020B0609020204030204" pitchFamily="49" charset="0"/>
              </a:rPr>
              <a:t>api</a:t>
            </a:r>
            <a:r>
              <a:rPr lang="en-US" sz="1400" dirty="0" smtClean="0">
                <a:latin typeface="Consolas" panose="020B0609020204030204" pitchFamily="49" charset="0"/>
              </a:rPr>
              <a:t>/user',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method: </a:t>
            </a:r>
            <a:r>
              <a:rPr lang="en-US" sz="1400" dirty="0" smtClean="0">
                <a:latin typeface="Consolas" panose="020B0609020204030204" pitchFamily="49" charset="0"/>
              </a:rPr>
              <a:t>'GET',</a:t>
            </a:r>
            <a:endParaRPr lang="en-US" sz="1400" dirty="0"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}),</a:t>
            </a:r>
            <a:endParaRPr lang="en-US" sz="1400" dirty="0"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update: </a:t>
            </a:r>
            <a:r>
              <a:rPr lang="en-US" sz="1400" dirty="0">
                <a:latin typeface="Consolas" panose="020B0609020204030204" pitchFamily="49" charset="0"/>
              </a:rPr>
              <a:t>user =&gt;</a:t>
            </a: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_fetch</a:t>
            </a:r>
            <a:r>
              <a:rPr lang="en-US" sz="1400" dirty="0" smtClean="0">
                <a:latin typeface="Consolas" panose="020B0609020204030204" pitchFamily="49" charset="0"/>
              </a:rPr>
              <a:t>(`/</a:t>
            </a:r>
            <a:r>
              <a:rPr lang="en-US" sz="1400" dirty="0" err="1" smtClean="0">
                <a:latin typeface="Consolas" panose="020B0609020204030204" pitchFamily="49" charset="0"/>
              </a:rPr>
              <a:t>api</a:t>
            </a:r>
            <a:r>
              <a:rPr lang="en-US" sz="1400" dirty="0" smtClean="0">
                <a:latin typeface="Consolas" panose="020B0609020204030204" pitchFamily="49" charset="0"/>
              </a:rPr>
              <a:t>/user/${</a:t>
            </a:r>
            <a:r>
              <a:rPr lang="en-US" sz="1400" dirty="0" err="1" smtClean="0">
                <a:latin typeface="Consolas" panose="020B0609020204030204" pitchFamily="49" charset="0"/>
              </a:rPr>
              <a:t>user.userId</a:t>
            </a:r>
            <a:r>
              <a:rPr lang="en-US" sz="1400" dirty="0" smtClean="0">
                <a:latin typeface="Consolas" panose="020B0609020204030204" pitchFamily="49" charset="0"/>
              </a:rPr>
              <a:t>}`,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method: </a:t>
            </a:r>
            <a:r>
              <a:rPr lang="en-US" sz="1400" dirty="0" smtClean="0">
                <a:latin typeface="Consolas" panose="020B0609020204030204" pitchFamily="49" charset="0"/>
              </a:rPr>
              <a:t>'PUT</a:t>
            </a:r>
            <a:r>
              <a:rPr lang="en-US" sz="1400" dirty="0">
                <a:latin typeface="Consolas" panose="020B0609020204030204" pitchFamily="49" charset="0"/>
              </a:rPr>
              <a:t>',</a:t>
            </a: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body: </a:t>
            </a:r>
            <a:r>
              <a:rPr lang="en-US" sz="1400" dirty="0" err="1">
                <a:latin typeface="Consolas" panose="020B0609020204030204" pitchFamily="49" charset="0"/>
              </a:rPr>
              <a:t>JSON.stringify</a:t>
            </a:r>
            <a:r>
              <a:rPr lang="en-US" sz="1400" dirty="0">
                <a:latin typeface="Consolas" panose="020B0609020204030204" pitchFamily="49" charset="0"/>
              </a:rPr>
              <a:t>(user),</a:t>
            </a: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headers: new Headers({ 'Content-Type': 'application/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</a:rPr>
              <a:t>' }),</a:t>
            </a: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}),</a:t>
            </a:r>
          </a:p>
          <a:p>
            <a:pPr marL="327025" lvl="1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}, // </a:t>
            </a:r>
            <a:r>
              <a:rPr lang="th-TH" sz="1400" dirty="0" smtClean="0">
                <a:latin typeface="Consolas" panose="020B0609020204030204" pitchFamily="49" charset="0"/>
              </a:rPr>
              <a:t>ละเมท็อดที่เหลือ</a:t>
            </a:r>
            <a:endParaRPr lang="en-US" sz="1400" dirty="0"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9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CRUD Operations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Read</a:t>
            </a:r>
          </a:p>
          <a:p>
            <a:pPr lvl="2"/>
            <a:r>
              <a:rPr lang="th-TH" dirty="0" smtClean="0"/>
              <a:t>ลิสต์ของ </a:t>
            </a:r>
            <a:r>
              <a:rPr lang="en-US" dirty="0" smtClean="0"/>
              <a:t>Items</a:t>
            </a:r>
          </a:p>
          <a:p>
            <a:pPr lvl="2"/>
            <a:r>
              <a:rPr lang="en-US" dirty="0" smtClean="0"/>
              <a:t>Item </a:t>
            </a:r>
            <a:r>
              <a:rPr lang="th-TH" dirty="0" smtClean="0"/>
              <a:t>เฉพาะ</a:t>
            </a:r>
            <a:endParaRPr lang="en-US" dirty="0" smtClean="0"/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1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 </a:t>
            </a:r>
            <a:r>
              <a:rPr lang="en-US" dirty="0" smtClean="0"/>
              <a:t>URL </a:t>
            </a:r>
            <a:r>
              <a:rPr lang="th-TH" dirty="0" smtClean="0"/>
              <a:t>สำหรับ</a:t>
            </a:r>
            <a:r>
              <a:rPr lang="en-US" dirty="0" smtClean="0"/>
              <a:t> CRUD Operations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76683"/>
              </p:ext>
            </p:extLst>
          </p:nvPr>
        </p:nvGraphicFramePr>
        <p:xfrm>
          <a:off x="457200" y="1600200"/>
          <a:ext cx="8229600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460768"/>
                <a:gridCol w="1224136"/>
                <a:gridCol w="1008112"/>
                <a:gridCol w="28906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Action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HTTPMethod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URL path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Params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Consolas" panose="020B0609020204030204" pitchFamily="49" charset="0"/>
                        </a:rPr>
                        <a:t>ตัวอย่าง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Create item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POST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/user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http://localhost/api/user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Read list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GET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/user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http://localhost/api/user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Read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item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GET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/user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userId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http://localhost/api/user/u123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Update item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PUT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/user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userId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http://localhost/api/user/u123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Delete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</a:rPr>
                        <a:t> item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DELETE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/user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</a:rPr>
                        <a:t>userId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</a:rPr>
                        <a:t>http://localhost/api/user/u123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7704" y="4221088"/>
            <a:ext cx="50497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กรณีมี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subdocument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subpath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ย่อยลงไปเรื่อย ๆ เช่น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http://localhost/api/user/u123</a:t>
            </a:r>
            <a:r>
              <a:rPr lang="en-US" dirty="0" smtClean="0"/>
              <a:t>/profile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การตอบ</a:t>
            </a:r>
            <a:r>
              <a:rPr lang="en-US" dirty="0" smtClean="0"/>
              <a:t>: HTTP</a:t>
            </a:r>
            <a:r>
              <a:rPr lang="th-TH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esponse Status Code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011907"/>
              </p:ext>
            </p:extLst>
          </p:nvPr>
        </p:nvGraphicFramePr>
        <p:xfrm>
          <a:off x="395536" y="1340768"/>
          <a:ext cx="8352928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2221904"/>
                <a:gridCol w="4536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r>
                        <a:rPr lang="en-US" sz="2400" baseline="0" dirty="0" smtClean="0"/>
                        <a:t> 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ตัวอย่าง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Successful GET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h-TH" sz="24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หรือ</a:t>
                      </a:r>
                      <a:r>
                        <a:rPr lang="th-TH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Successful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Content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Successful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DELETE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 content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h-TH" sz="2400" baseline="0" dirty="0" smtClean="0">
                          <a:latin typeface="Arial" panose="020B0604020202020204" pitchFamily="34" charset="0"/>
                        </a:rPr>
                        <a:t>ของ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GET, POST, PUT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Unauthorized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Incorrect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credential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Forbidden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allow request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Found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Incorrect parameter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Not Allowed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allowed method for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given URL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409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Conflict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Duplicate data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Unprocessable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 content for any incorrect or missing data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Server Error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 problem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5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CRUD API </a:t>
            </a:r>
            <a:r>
              <a:rPr lang="th-TH" dirty="0" smtClean="0"/>
              <a:t>สำหรับ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5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องค์ประกอบของ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51" y="1844824"/>
            <a:ext cx="6944060" cy="332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74793" y="4973236"/>
            <a:ext cx="71833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(แหล่งที่มาของภาพ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  <a:hlinkClick r:id="rId3"/>
              </a:rPr>
              <a:t>https://developer.mozilla.org/en-US/ocs/Learn/Server-side/Express_Nodejs/routes</a:t>
            </a:r>
            <a:r>
              <a:rPr kumimoji="0" lang="th-TH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)</a:t>
            </a:r>
            <a:endParaRPr kumimoji="0" lang="th-TH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ขั้นตอนการสร้าง </a:t>
            </a:r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th-TH" dirty="0" smtClean="0"/>
              <a:t>กำหนดโครงสร้างไดเร็กทอรี่ให้เหมาะสม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th-TH" dirty="0" smtClean="0"/>
              <a:t>กำหนด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th-TH" dirty="0" smtClean="0"/>
              <a:t>สำหรับการเชื่อมโยงกับฐานข้อมูล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th-TH" dirty="0" smtClean="0"/>
              <a:t>กำหนดโมเดลของ </a:t>
            </a:r>
            <a:r>
              <a:rPr lang="en-US" dirty="0" smtClean="0"/>
              <a:t>Collection </a:t>
            </a:r>
            <a:r>
              <a:rPr lang="th-TH" dirty="0" smtClean="0"/>
              <a:t>โดยกำหนด </a:t>
            </a:r>
            <a:r>
              <a:rPr lang="en-US" dirty="0" smtClean="0"/>
              <a:t>Schema </a:t>
            </a:r>
            <a:r>
              <a:rPr lang="th-TH" dirty="0" smtClean="0"/>
              <a:t>ที่จะใช้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th-TH" dirty="0" smtClean="0"/>
              <a:t>กำหนดคอนโทรเลอร์สำหรับโมเดลนั้น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th-TH" dirty="0" smtClean="0"/>
              <a:t>กำหนด </a:t>
            </a:r>
            <a:r>
              <a:rPr lang="en-US" dirty="0" smtClean="0"/>
              <a:t>routing </a:t>
            </a:r>
            <a:r>
              <a:rPr lang="th-TH" dirty="0" smtClean="0"/>
              <a:t>เพื่อการเชื่อมต่อเมื่อมีการร้องขอการทำงาน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1. </a:t>
            </a:r>
            <a:r>
              <a:rPr lang="th-TH" dirty="0" smtClean="0"/>
              <a:t>กำหนดโครงสร้างไดเร็กทอรี่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จัดโครงสร้างโฟลเดอร์สำหรับ </a:t>
            </a:r>
            <a:r>
              <a:rPr lang="en-US" dirty="0" smtClean="0"/>
              <a:t>Server </a:t>
            </a:r>
            <a:r>
              <a:rPr lang="th-TH" dirty="0" smtClean="0"/>
              <a:t>ตามแบบ </a:t>
            </a:r>
            <a:r>
              <a:rPr lang="en-US" dirty="0" smtClean="0"/>
              <a:t>MVC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001257" y="2132845"/>
            <a:ext cx="3012890" cy="3856890"/>
            <a:chOff x="1162925" y="2180963"/>
            <a:chExt cx="3012890" cy="3856890"/>
          </a:xfrm>
        </p:grpSpPr>
        <p:grpSp>
          <p:nvGrpSpPr>
            <p:cNvPr id="29" name="Group 28"/>
            <p:cNvGrpSpPr/>
            <p:nvPr/>
          </p:nvGrpSpPr>
          <p:grpSpPr>
            <a:xfrm>
              <a:off x="1162925" y="2180963"/>
              <a:ext cx="3012890" cy="3856890"/>
              <a:chOff x="1003234" y="2339588"/>
              <a:chExt cx="3012890" cy="385689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003234" y="2339588"/>
                <a:ext cx="1230308" cy="369332"/>
                <a:chOff x="783183" y="2708920"/>
                <a:chExt cx="123030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187624" y="2708920"/>
                  <a:ext cx="825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server</a:t>
                  </a:r>
                  <a:endParaRPr lang="en-US" dirty="0"/>
                </a:p>
              </p:txBody>
            </p:sp>
            <p:sp>
              <p:nvSpPr>
                <p:cNvPr id="11" name="File"/>
                <p:cNvSpPr>
                  <a:spLocks noEditPoints="1" noChangeArrowheads="1"/>
                </p:cNvSpPr>
                <p:nvPr/>
              </p:nvSpPr>
              <p:spPr bwMode="auto">
                <a:xfrm>
                  <a:off x="783183" y="2708920"/>
                  <a:ext cx="404441" cy="277064"/>
                </a:xfrm>
                <a:custGeom>
                  <a:avLst/>
                  <a:gdLst>
                    <a:gd name="T0" fmla="*/ 10981 w 21600"/>
                    <a:gd name="T1" fmla="*/ 3240 h 21600"/>
                    <a:gd name="T2" fmla="*/ 0 w 21600"/>
                    <a:gd name="T3" fmla="*/ 10800 h 21600"/>
                    <a:gd name="T4" fmla="*/ 10800 w 21600"/>
                    <a:gd name="T5" fmla="*/ 21600 h 21600"/>
                    <a:gd name="T6" fmla="*/ 21600 w 21600"/>
                    <a:gd name="T7" fmla="*/ 10800 h 21600"/>
                    <a:gd name="T8" fmla="*/ 0 w 21600"/>
                    <a:gd name="T9" fmla="*/ 21600 h 21600"/>
                    <a:gd name="T10" fmla="*/ 21600 w 21600"/>
                    <a:gd name="T11" fmla="*/ 21600 h 21600"/>
                    <a:gd name="T12" fmla="*/ 1086 w 21600"/>
                    <a:gd name="T13" fmla="*/ 4628 h 21600"/>
                    <a:gd name="T14" fmla="*/ 20635 w 21600"/>
                    <a:gd name="T15" fmla="*/ 2028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T12" t="T13" r="T14" b="T15"/>
                  <a:pathLst>
                    <a:path w="21600" h="21600">
                      <a:moveTo>
                        <a:pt x="19790" y="3240"/>
                      </a:moveTo>
                      <a:cubicBezTo>
                        <a:pt x="10981" y="3240"/>
                        <a:pt x="9171" y="3240"/>
                        <a:pt x="9050" y="3086"/>
                      </a:cubicBezTo>
                      <a:cubicBezTo>
                        <a:pt x="9050" y="2931"/>
                        <a:pt x="8930" y="2777"/>
                        <a:pt x="8930" y="2469"/>
                      </a:cubicBezTo>
                      <a:cubicBezTo>
                        <a:pt x="8930" y="2160"/>
                        <a:pt x="8809" y="1851"/>
                        <a:pt x="8688" y="1389"/>
                      </a:cubicBezTo>
                      <a:cubicBezTo>
                        <a:pt x="8568" y="1080"/>
                        <a:pt x="8326" y="771"/>
                        <a:pt x="8085" y="463"/>
                      </a:cubicBezTo>
                      <a:cubicBezTo>
                        <a:pt x="7723" y="154"/>
                        <a:pt x="7361" y="0"/>
                        <a:pt x="7361" y="0"/>
                      </a:cubicBezTo>
                      <a:cubicBezTo>
                        <a:pt x="7361" y="0"/>
                        <a:pt x="2293" y="0"/>
                        <a:pt x="2051" y="154"/>
                      </a:cubicBezTo>
                      <a:cubicBezTo>
                        <a:pt x="1689" y="309"/>
                        <a:pt x="1448" y="463"/>
                        <a:pt x="1327" y="771"/>
                      </a:cubicBezTo>
                      <a:cubicBezTo>
                        <a:pt x="1207" y="1080"/>
                        <a:pt x="1086" y="1389"/>
                        <a:pt x="965" y="1697"/>
                      </a:cubicBezTo>
                      <a:cubicBezTo>
                        <a:pt x="845" y="2160"/>
                        <a:pt x="724" y="2314"/>
                        <a:pt x="724" y="2469"/>
                      </a:cubicBezTo>
                      <a:cubicBezTo>
                        <a:pt x="603" y="2623"/>
                        <a:pt x="603" y="2777"/>
                        <a:pt x="483" y="2931"/>
                      </a:cubicBezTo>
                      <a:cubicBezTo>
                        <a:pt x="483" y="3086"/>
                        <a:pt x="362" y="3240"/>
                        <a:pt x="241" y="3240"/>
                      </a:cubicBezTo>
                      <a:lnTo>
                        <a:pt x="0" y="3394"/>
                      </a:lnTo>
                      <a:lnTo>
                        <a:pt x="0" y="3703"/>
                      </a:lnTo>
                      <a:lnTo>
                        <a:pt x="0" y="10800"/>
                      </a:lnTo>
                      <a:lnTo>
                        <a:pt x="0" y="21600"/>
                      </a:lnTo>
                      <a:lnTo>
                        <a:pt x="10981" y="21600"/>
                      </a:lnTo>
                      <a:lnTo>
                        <a:pt x="21600" y="21600"/>
                      </a:lnTo>
                      <a:lnTo>
                        <a:pt x="21600" y="10800"/>
                      </a:lnTo>
                      <a:lnTo>
                        <a:pt x="21600" y="5246"/>
                      </a:lnTo>
                      <a:lnTo>
                        <a:pt x="21600" y="4783"/>
                      </a:lnTo>
                      <a:cubicBezTo>
                        <a:pt x="21479" y="4320"/>
                        <a:pt x="21359" y="4011"/>
                        <a:pt x="21117" y="3703"/>
                      </a:cubicBezTo>
                      <a:cubicBezTo>
                        <a:pt x="20876" y="3549"/>
                        <a:pt x="20514" y="3394"/>
                        <a:pt x="20152" y="3240"/>
                      </a:cubicBezTo>
                      <a:close/>
                    </a:path>
                  </a:pathLst>
                </a:custGeom>
                <a:solidFill>
                  <a:srgbClr val="FF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540129" y="2812286"/>
                <a:ext cx="1204660" cy="369332"/>
                <a:chOff x="783183" y="2708920"/>
                <a:chExt cx="1204660" cy="369332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1187624" y="270892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config</a:t>
                  </a:r>
                  <a:endParaRPr lang="en-US" dirty="0"/>
                </a:p>
              </p:txBody>
            </p:sp>
            <p:sp>
              <p:nvSpPr>
                <p:cNvPr id="15" name="File"/>
                <p:cNvSpPr>
                  <a:spLocks noEditPoints="1" noChangeArrowheads="1"/>
                </p:cNvSpPr>
                <p:nvPr/>
              </p:nvSpPr>
              <p:spPr bwMode="auto">
                <a:xfrm>
                  <a:off x="783183" y="2708920"/>
                  <a:ext cx="404441" cy="277064"/>
                </a:xfrm>
                <a:custGeom>
                  <a:avLst/>
                  <a:gdLst>
                    <a:gd name="T0" fmla="*/ 10981 w 21600"/>
                    <a:gd name="T1" fmla="*/ 3240 h 21600"/>
                    <a:gd name="T2" fmla="*/ 0 w 21600"/>
                    <a:gd name="T3" fmla="*/ 10800 h 21600"/>
                    <a:gd name="T4" fmla="*/ 10800 w 21600"/>
                    <a:gd name="T5" fmla="*/ 21600 h 21600"/>
                    <a:gd name="T6" fmla="*/ 21600 w 21600"/>
                    <a:gd name="T7" fmla="*/ 10800 h 21600"/>
                    <a:gd name="T8" fmla="*/ 0 w 21600"/>
                    <a:gd name="T9" fmla="*/ 21600 h 21600"/>
                    <a:gd name="T10" fmla="*/ 21600 w 21600"/>
                    <a:gd name="T11" fmla="*/ 21600 h 21600"/>
                    <a:gd name="T12" fmla="*/ 1086 w 21600"/>
                    <a:gd name="T13" fmla="*/ 4628 h 21600"/>
                    <a:gd name="T14" fmla="*/ 20635 w 21600"/>
                    <a:gd name="T15" fmla="*/ 2028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T12" t="T13" r="T14" b="T15"/>
                  <a:pathLst>
                    <a:path w="21600" h="21600">
                      <a:moveTo>
                        <a:pt x="19790" y="3240"/>
                      </a:moveTo>
                      <a:cubicBezTo>
                        <a:pt x="10981" y="3240"/>
                        <a:pt x="9171" y="3240"/>
                        <a:pt x="9050" y="3086"/>
                      </a:cubicBezTo>
                      <a:cubicBezTo>
                        <a:pt x="9050" y="2931"/>
                        <a:pt x="8930" y="2777"/>
                        <a:pt x="8930" y="2469"/>
                      </a:cubicBezTo>
                      <a:cubicBezTo>
                        <a:pt x="8930" y="2160"/>
                        <a:pt x="8809" y="1851"/>
                        <a:pt x="8688" y="1389"/>
                      </a:cubicBezTo>
                      <a:cubicBezTo>
                        <a:pt x="8568" y="1080"/>
                        <a:pt x="8326" y="771"/>
                        <a:pt x="8085" y="463"/>
                      </a:cubicBezTo>
                      <a:cubicBezTo>
                        <a:pt x="7723" y="154"/>
                        <a:pt x="7361" y="0"/>
                        <a:pt x="7361" y="0"/>
                      </a:cubicBezTo>
                      <a:cubicBezTo>
                        <a:pt x="7361" y="0"/>
                        <a:pt x="2293" y="0"/>
                        <a:pt x="2051" y="154"/>
                      </a:cubicBezTo>
                      <a:cubicBezTo>
                        <a:pt x="1689" y="309"/>
                        <a:pt x="1448" y="463"/>
                        <a:pt x="1327" y="771"/>
                      </a:cubicBezTo>
                      <a:cubicBezTo>
                        <a:pt x="1207" y="1080"/>
                        <a:pt x="1086" y="1389"/>
                        <a:pt x="965" y="1697"/>
                      </a:cubicBezTo>
                      <a:cubicBezTo>
                        <a:pt x="845" y="2160"/>
                        <a:pt x="724" y="2314"/>
                        <a:pt x="724" y="2469"/>
                      </a:cubicBezTo>
                      <a:cubicBezTo>
                        <a:pt x="603" y="2623"/>
                        <a:pt x="603" y="2777"/>
                        <a:pt x="483" y="2931"/>
                      </a:cubicBezTo>
                      <a:cubicBezTo>
                        <a:pt x="483" y="3086"/>
                        <a:pt x="362" y="3240"/>
                        <a:pt x="241" y="3240"/>
                      </a:cubicBezTo>
                      <a:lnTo>
                        <a:pt x="0" y="3394"/>
                      </a:lnTo>
                      <a:lnTo>
                        <a:pt x="0" y="3703"/>
                      </a:lnTo>
                      <a:lnTo>
                        <a:pt x="0" y="10800"/>
                      </a:lnTo>
                      <a:lnTo>
                        <a:pt x="0" y="21600"/>
                      </a:lnTo>
                      <a:lnTo>
                        <a:pt x="10981" y="21600"/>
                      </a:lnTo>
                      <a:lnTo>
                        <a:pt x="21600" y="21600"/>
                      </a:lnTo>
                      <a:lnTo>
                        <a:pt x="21600" y="10800"/>
                      </a:lnTo>
                      <a:lnTo>
                        <a:pt x="21600" y="5246"/>
                      </a:lnTo>
                      <a:lnTo>
                        <a:pt x="21600" y="4783"/>
                      </a:lnTo>
                      <a:cubicBezTo>
                        <a:pt x="21479" y="4320"/>
                        <a:pt x="21359" y="4011"/>
                        <a:pt x="21117" y="3703"/>
                      </a:cubicBezTo>
                      <a:cubicBezTo>
                        <a:pt x="20876" y="3549"/>
                        <a:pt x="20514" y="3394"/>
                        <a:pt x="20152" y="3240"/>
                      </a:cubicBezTo>
                      <a:close/>
                    </a:path>
                  </a:pathLst>
                </a:custGeom>
                <a:solidFill>
                  <a:srgbClr val="FF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540129" y="3690519"/>
                <a:ext cx="1653501" cy="369332"/>
                <a:chOff x="783183" y="2708920"/>
                <a:chExt cx="1653501" cy="369332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187624" y="2708920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controllers</a:t>
                  </a:r>
                  <a:endParaRPr lang="en-US" dirty="0"/>
                </a:p>
              </p:txBody>
            </p:sp>
            <p:sp>
              <p:nvSpPr>
                <p:cNvPr id="18" name="File"/>
                <p:cNvSpPr>
                  <a:spLocks noEditPoints="1" noChangeArrowheads="1"/>
                </p:cNvSpPr>
                <p:nvPr/>
              </p:nvSpPr>
              <p:spPr bwMode="auto">
                <a:xfrm>
                  <a:off x="783183" y="2708920"/>
                  <a:ext cx="404441" cy="277064"/>
                </a:xfrm>
                <a:custGeom>
                  <a:avLst/>
                  <a:gdLst>
                    <a:gd name="T0" fmla="*/ 10981 w 21600"/>
                    <a:gd name="T1" fmla="*/ 3240 h 21600"/>
                    <a:gd name="T2" fmla="*/ 0 w 21600"/>
                    <a:gd name="T3" fmla="*/ 10800 h 21600"/>
                    <a:gd name="T4" fmla="*/ 10800 w 21600"/>
                    <a:gd name="T5" fmla="*/ 21600 h 21600"/>
                    <a:gd name="T6" fmla="*/ 21600 w 21600"/>
                    <a:gd name="T7" fmla="*/ 10800 h 21600"/>
                    <a:gd name="T8" fmla="*/ 0 w 21600"/>
                    <a:gd name="T9" fmla="*/ 21600 h 21600"/>
                    <a:gd name="T10" fmla="*/ 21600 w 21600"/>
                    <a:gd name="T11" fmla="*/ 21600 h 21600"/>
                    <a:gd name="T12" fmla="*/ 1086 w 21600"/>
                    <a:gd name="T13" fmla="*/ 4628 h 21600"/>
                    <a:gd name="T14" fmla="*/ 20635 w 21600"/>
                    <a:gd name="T15" fmla="*/ 2028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T12" t="T13" r="T14" b="T15"/>
                  <a:pathLst>
                    <a:path w="21600" h="21600">
                      <a:moveTo>
                        <a:pt x="19790" y="3240"/>
                      </a:moveTo>
                      <a:cubicBezTo>
                        <a:pt x="10981" y="3240"/>
                        <a:pt x="9171" y="3240"/>
                        <a:pt x="9050" y="3086"/>
                      </a:cubicBezTo>
                      <a:cubicBezTo>
                        <a:pt x="9050" y="2931"/>
                        <a:pt x="8930" y="2777"/>
                        <a:pt x="8930" y="2469"/>
                      </a:cubicBezTo>
                      <a:cubicBezTo>
                        <a:pt x="8930" y="2160"/>
                        <a:pt x="8809" y="1851"/>
                        <a:pt x="8688" y="1389"/>
                      </a:cubicBezTo>
                      <a:cubicBezTo>
                        <a:pt x="8568" y="1080"/>
                        <a:pt x="8326" y="771"/>
                        <a:pt x="8085" y="463"/>
                      </a:cubicBezTo>
                      <a:cubicBezTo>
                        <a:pt x="7723" y="154"/>
                        <a:pt x="7361" y="0"/>
                        <a:pt x="7361" y="0"/>
                      </a:cubicBezTo>
                      <a:cubicBezTo>
                        <a:pt x="7361" y="0"/>
                        <a:pt x="2293" y="0"/>
                        <a:pt x="2051" y="154"/>
                      </a:cubicBezTo>
                      <a:cubicBezTo>
                        <a:pt x="1689" y="309"/>
                        <a:pt x="1448" y="463"/>
                        <a:pt x="1327" y="771"/>
                      </a:cubicBezTo>
                      <a:cubicBezTo>
                        <a:pt x="1207" y="1080"/>
                        <a:pt x="1086" y="1389"/>
                        <a:pt x="965" y="1697"/>
                      </a:cubicBezTo>
                      <a:cubicBezTo>
                        <a:pt x="845" y="2160"/>
                        <a:pt x="724" y="2314"/>
                        <a:pt x="724" y="2469"/>
                      </a:cubicBezTo>
                      <a:cubicBezTo>
                        <a:pt x="603" y="2623"/>
                        <a:pt x="603" y="2777"/>
                        <a:pt x="483" y="2931"/>
                      </a:cubicBezTo>
                      <a:cubicBezTo>
                        <a:pt x="483" y="3086"/>
                        <a:pt x="362" y="3240"/>
                        <a:pt x="241" y="3240"/>
                      </a:cubicBezTo>
                      <a:lnTo>
                        <a:pt x="0" y="3394"/>
                      </a:lnTo>
                      <a:lnTo>
                        <a:pt x="0" y="3703"/>
                      </a:lnTo>
                      <a:lnTo>
                        <a:pt x="0" y="10800"/>
                      </a:lnTo>
                      <a:lnTo>
                        <a:pt x="0" y="21600"/>
                      </a:lnTo>
                      <a:lnTo>
                        <a:pt x="10981" y="21600"/>
                      </a:lnTo>
                      <a:lnTo>
                        <a:pt x="21600" y="21600"/>
                      </a:lnTo>
                      <a:lnTo>
                        <a:pt x="21600" y="10800"/>
                      </a:lnTo>
                      <a:lnTo>
                        <a:pt x="21600" y="5246"/>
                      </a:lnTo>
                      <a:lnTo>
                        <a:pt x="21600" y="4783"/>
                      </a:lnTo>
                      <a:cubicBezTo>
                        <a:pt x="21479" y="4320"/>
                        <a:pt x="21359" y="4011"/>
                        <a:pt x="21117" y="3703"/>
                      </a:cubicBezTo>
                      <a:cubicBezTo>
                        <a:pt x="20876" y="3549"/>
                        <a:pt x="20514" y="3394"/>
                        <a:pt x="20152" y="3240"/>
                      </a:cubicBezTo>
                      <a:close/>
                    </a:path>
                  </a:pathLst>
                </a:custGeom>
                <a:solidFill>
                  <a:srgbClr val="FF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540129" y="4568752"/>
                <a:ext cx="1332900" cy="369332"/>
                <a:chOff x="783183" y="2708920"/>
                <a:chExt cx="1332900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187624" y="2708920"/>
                  <a:ext cx="9284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models</a:t>
                  </a:r>
                  <a:endParaRPr lang="en-US" dirty="0"/>
                </a:p>
              </p:txBody>
            </p:sp>
            <p:sp>
              <p:nvSpPr>
                <p:cNvPr id="21" name="File"/>
                <p:cNvSpPr>
                  <a:spLocks noEditPoints="1" noChangeArrowheads="1"/>
                </p:cNvSpPr>
                <p:nvPr/>
              </p:nvSpPr>
              <p:spPr bwMode="auto">
                <a:xfrm>
                  <a:off x="783183" y="2708920"/>
                  <a:ext cx="404441" cy="277064"/>
                </a:xfrm>
                <a:custGeom>
                  <a:avLst/>
                  <a:gdLst>
                    <a:gd name="T0" fmla="*/ 10981 w 21600"/>
                    <a:gd name="T1" fmla="*/ 3240 h 21600"/>
                    <a:gd name="T2" fmla="*/ 0 w 21600"/>
                    <a:gd name="T3" fmla="*/ 10800 h 21600"/>
                    <a:gd name="T4" fmla="*/ 10800 w 21600"/>
                    <a:gd name="T5" fmla="*/ 21600 h 21600"/>
                    <a:gd name="T6" fmla="*/ 21600 w 21600"/>
                    <a:gd name="T7" fmla="*/ 10800 h 21600"/>
                    <a:gd name="T8" fmla="*/ 0 w 21600"/>
                    <a:gd name="T9" fmla="*/ 21600 h 21600"/>
                    <a:gd name="T10" fmla="*/ 21600 w 21600"/>
                    <a:gd name="T11" fmla="*/ 21600 h 21600"/>
                    <a:gd name="T12" fmla="*/ 1086 w 21600"/>
                    <a:gd name="T13" fmla="*/ 4628 h 21600"/>
                    <a:gd name="T14" fmla="*/ 20635 w 21600"/>
                    <a:gd name="T15" fmla="*/ 2028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T12" t="T13" r="T14" b="T15"/>
                  <a:pathLst>
                    <a:path w="21600" h="21600">
                      <a:moveTo>
                        <a:pt x="19790" y="3240"/>
                      </a:moveTo>
                      <a:cubicBezTo>
                        <a:pt x="10981" y="3240"/>
                        <a:pt x="9171" y="3240"/>
                        <a:pt x="9050" y="3086"/>
                      </a:cubicBezTo>
                      <a:cubicBezTo>
                        <a:pt x="9050" y="2931"/>
                        <a:pt x="8930" y="2777"/>
                        <a:pt x="8930" y="2469"/>
                      </a:cubicBezTo>
                      <a:cubicBezTo>
                        <a:pt x="8930" y="2160"/>
                        <a:pt x="8809" y="1851"/>
                        <a:pt x="8688" y="1389"/>
                      </a:cubicBezTo>
                      <a:cubicBezTo>
                        <a:pt x="8568" y="1080"/>
                        <a:pt x="8326" y="771"/>
                        <a:pt x="8085" y="463"/>
                      </a:cubicBezTo>
                      <a:cubicBezTo>
                        <a:pt x="7723" y="154"/>
                        <a:pt x="7361" y="0"/>
                        <a:pt x="7361" y="0"/>
                      </a:cubicBezTo>
                      <a:cubicBezTo>
                        <a:pt x="7361" y="0"/>
                        <a:pt x="2293" y="0"/>
                        <a:pt x="2051" y="154"/>
                      </a:cubicBezTo>
                      <a:cubicBezTo>
                        <a:pt x="1689" y="309"/>
                        <a:pt x="1448" y="463"/>
                        <a:pt x="1327" y="771"/>
                      </a:cubicBezTo>
                      <a:cubicBezTo>
                        <a:pt x="1207" y="1080"/>
                        <a:pt x="1086" y="1389"/>
                        <a:pt x="965" y="1697"/>
                      </a:cubicBezTo>
                      <a:cubicBezTo>
                        <a:pt x="845" y="2160"/>
                        <a:pt x="724" y="2314"/>
                        <a:pt x="724" y="2469"/>
                      </a:cubicBezTo>
                      <a:cubicBezTo>
                        <a:pt x="603" y="2623"/>
                        <a:pt x="603" y="2777"/>
                        <a:pt x="483" y="2931"/>
                      </a:cubicBezTo>
                      <a:cubicBezTo>
                        <a:pt x="483" y="3086"/>
                        <a:pt x="362" y="3240"/>
                        <a:pt x="241" y="3240"/>
                      </a:cubicBezTo>
                      <a:lnTo>
                        <a:pt x="0" y="3394"/>
                      </a:lnTo>
                      <a:lnTo>
                        <a:pt x="0" y="3703"/>
                      </a:lnTo>
                      <a:lnTo>
                        <a:pt x="0" y="10800"/>
                      </a:lnTo>
                      <a:lnTo>
                        <a:pt x="0" y="21600"/>
                      </a:lnTo>
                      <a:lnTo>
                        <a:pt x="10981" y="21600"/>
                      </a:lnTo>
                      <a:lnTo>
                        <a:pt x="21600" y="21600"/>
                      </a:lnTo>
                      <a:lnTo>
                        <a:pt x="21600" y="10800"/>
                      </a:lnTo>
                      <a:lnTo>
                        <a:pt x="21600" y="5246"/>
                      </a:lnTo>
                      <a:lnTo>
                        <a:pt x="21600" y="4783"/>
                      </a:lnTo>
                      <a:cubicBezTo>
                        <a:pt x="21479" y="4320"/>
                        <a:pt x="21359" y="4011"/>
                        <a:pt x="21117" y="3703"/>
                      </a:cubicBezTo>
                      <a:cubicBezTo>
                        <a:pt x="20876" y="3549"/>
                        <a:pt x="20514" y="3394"/>
                        <a:pt x="20152" y="3240"/>
                      </a:cubicBezTo>
                      <a:close/>
                    </a:path>
                  </a:pathLst>
                </a:custGeom>
                <a:solidFill>
                  <a:srgbClr val="FF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1540129" y="5446986"/>
                <a:ext cx="1230308" cy="369332"/>
                <a:chOff x="783183" y="2708920"/>
                <a:chExt cx="1230308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187624" y="2708920"/>
                  <a:ext cx="825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routes</a:t>
                  </a:r>
                  <a:endParaRPr lang="en-US" dirty="0"/>
                </a:p>
              </p:txBody>
            </p:sp>
            <p:sp>
              <p:nvSpPr>
                <p:cNvPr id="24" name="File"/>
                <p:cNvSpPr>
                  <a:spLocks noEditPoints="1" noChangeArrowheads="1"/>
                </p:cNvSpPr>
                <p:nvPr/>
              </p:nvSpPr>
              <p:spPr bwMode="auto">
                <a:xfrm>
                  <a:off x="783183" y="2708920"/>
                  <a:ext cx="404441" cy="277064"/>
                </a:xfrm>
                <a:custGeom>
                  <a:avLst/>
                  <a:gdLst>
                    <a:gd name="T0" fmla="*/ 10981 w 21600"/>
                    <a:gd name="T1" fmla="*/ 3240 h 21600"/>
                    <a:gd name="T2" fmla="*/ 0 w 21600"/>
                    <a:gd name="T3" fmla="*/ 10800 h 21600"/>
                    <a:gd name="T4" fmla="*/ 10800 w 21600"/>
                    <a:gd name="T5" fmla="*/ 21600 h 21600"/>
                    <a:gd name="T6" fmla="*/ 21600 w 21600"/>
                    <a:gd name="T7" fmla="*/ 10800 h 21600"/>
                    <a:gd name="T8" fmla="*/ 0 w 21600"/>
                    <a:gd name="T9" fmla="*/ 21600 h 21600"/>
                    <a:gd name="T10" fmla="*/ 21600 w 21600"/>
                    <a:gd name="T11" fmla="*/ 21600 h 21600"/>
                    <a:gd name="T12" fmla="*/ 1086 w 21600"/>
                    <a:gd name="T13" fmla="*/ 4628 h 21600"/>
                    <a:gd name="T14" fmla="*/ 20635 w 21600"/>
                    <a:gd name="T15" fmla="*/ 2028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T12" t="T13" r="T14" b="T15"/>
                  <a:pathLst>
                    <a:path w="21600" h="21600">
                      <a:moveTo>
                        <a:pt x="19790" y="3240"/>
                      </a:moveTo>
                      <a:cubicBezTo>
                        <a:pt x="10981" y="3240"/>
                        <a:pt x="9171" y="3240"/>
                        <a:pt x="9050" y="3086"/>
                      </a:cubicBezTo>
                      <a:cubicBezTo>
                        <a:pt x="9050" y="2931"/>
                        <a:pt x="8930" y="2777"/>
                        <a:pt x="8930" y="2469"/>
                      </a:cubicBezTo>
                      <a:cubicBezTo>
                        <a:pt x="8930" y="2160"/>
                        <a:pt x="8809" y="1851"/>
                        <a:pt x="8688" y="1389"/>
                      </a:cubicBezTo>
                      <a:cubicBezTo>
                        <a:pt x="8568" y="1080"/>
                        <a:pt x="8326" y="771"/>
                        <a:pt x="8085" y="463"/>
                      </a:cubicBezTo>
                      <a:cubicBezTo>
                        <a:pt x="7723" y="154"/>
                        <a:pt x="7361" y="0"/>
                        <a:pt x="7361" y="0"/>
                      </a:cubicBezTo>
                      <a:cubicBezTo>
                        <a:pt x="7361" y="0"/>
                        <a:pt x="2293" y="0"/>
                        <a:pt x="2051" y="154"/>
                      </a:cubicBezTo>
                      <a:cubicBezTo>
                        <a:pt x="1689" y="309"/>
                        <a:pt x="1448" y="463"/>
                        <a:pt x="1327" y="771"/>
                      </a:cubicBezTo>
                      <a:cubicBezTo>
                        <a:pt x="1207" y="1080"/>
                        <a:pt x="1086" y="1389"/>
                        <a:pt x="965" y="1697"/>
                      </a:cubicBezTo>
                      <a:cubicBezTo>
                        <a:pt x="845" y="2160"/>
                        <a:pt x="724" y="2314"/>
                        <a:pt x="724" y="2469"/>
                      </a:cubicBezTo>
                      <a:cubicBezTo>
                        <a:pt x="603" y="2623"/>
                        <a:pt x="603" y="2777"/>
                        <a:pt x="483" y="2931"/>
                      </a:cubicBezTo>
                      <a:cubicBezTo>
                        <a:pt x="483" y="3086"/>
                        <a:pt x="362" y="3240"/>
                        <a:pt x="241" y="3240"/>
                      </a:cubicBezTo>
                      <a:lnTo>
                        <a:pt x="0" y="3394"/>
                      </a:lnTo>
                      <a:lnTo>
                        <a:pt x="0" y="3703"/>
                      </a:lnTo>
                      <a:lnTo>
                        <a:pt x="0" y="10800"/>
                      </a:lnTo>
                      <a:lnTo>
                        <a:pt x="0" y="21600"/>
                      </a:lnTo>
                      <a:lnTo>
                        <a:pt x="10981" y="21600"/>
                      </a:lnTo>
                      <a:lnTo>
                        <a:pt x="21600" y="21600"/>
                      </a:lnTo>
                      <a:lnTo>
                        <a:pt x="21600" y="10800"/>
                      </a:lnTo>
                      <a:lnTo>
                        <a:pt x="21600" y="5246"/>
                      </a:lnTo>
                      <a:lnTo>
                        <a:pt x="21600" y="4783"/>
                      </a:lnTo>
                      <a:cubicBezTo>
                        <a:pt x="21479" y="4320"/>
                        <a:pt x="21359" y="4011"/>
                        <a:pt x="21117" y="3703"/>
                      </a:cubicBezTo>
                      <a:cubicBezTo>
                        <a:pt x="20876" y="3549"/>
                        <a:pt x="20514" y="3394"/>
                        <a:pt x="20152" y="3240"/>
                      </a:cubicBezTo>
                      <a:close/>
                    </a:path>
                  </a:pathLst>
                </a:custGeom>
                <a:solidFill>
                  <a:srgbClr val="FF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944570" y="3210936"/>
                <a:ext cx="1584176" cy="369332"/>
                <a:chOff x="2051720" y="3210936"/>
                <a:chExt cx="1584176" cy="369332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2271420" y="3210936"/>
                  <a:ext cx="13644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database.js</a:t>
                  </a:r>
                  <a:endParaRPr lang="en-US" dirty="0"/>
                </a:p>
              </p:txBody>
            </p:sp>
            <p:pic>
              <p:nvPicPr>
                <p:cNvPr id="3075" name="Picture 3" descr="C:\Users\Yao\AppData\Local\Microsoft\Windows\INetCache\IE\NT053T40\JR_JS_line_symbol.svg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720" y="3259055"/>
                  <a:ext cx="273095" cy="2730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0" name="Group 29"/>
              <p:cNvGrpSpPr/>
              <p:nvPr/>
            </p:nvGrpSpPr>
            <p:grpSpPr>
              <a:xfrm>
                <a:off x="1944570" y="4059851"/>
                <a:ext cx="2071554" cy="369332"/>
                <a:chOff x="2051720" y="3210936"/>
                <a:chExt cx="2071554" cy="369332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271420" y="3210936"/>
                  <a:ext cx="18518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userController.js</a:t>
                  </a:r>
                  <a:endParaRPr lang="en-US" dirty="0"/>
                </a:p>
              </p:txBody>
            </p:sp>
            <p:pic>
              <p:nvPicPr>
                <p:cNvPr id="32" name="Picture 3" descr="C:\Users\Yao\AppData\Local\Microsoft\Windows\INetCache\IE\NT053T40\JR_JS_line_symbol.svg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720" y="3259055"/>
                  <a:ext cx="273095" cy="2730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3" name="Group 32"/>
              <p:cNvGrpSpPr/>
              <p:nvPr/>
            </p:nvGrpSpPr>
            <p:grpSpPr>
              <a:xfrm>
                <a:off x="1944570" y="4941168"/>
                <a:ext cx="1712416" cy="369332"/>
                <a:chOff x="2051720" y="3210936"/>
                <a:chExt cx="1712416" cy="369332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2271420" y="3210936"/>
                  <a:ext cx="1492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userModel.js</a:t>
                  </a:r>
                  <a:endParaRPr lang="en-US" dirty="0"/>
                </a:p>
              </p:txBody>
            </p:sp>
            <p:pic>
              <p:nvPicPr>
                <p:cNvPr id="35" name="Picture 3" descr="C:\Users\Yao\AppData\Local\Microsoft\Windows\INetCache\IE\NT053T40\JR_JS_line_symbol.svg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720" y="3259055"/>
                  <a:ext cx="273095" cy="2730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944570" y="5827146"/>
                <a:ext cx="1750888" cy="369332"/>
                <a:chOff x="2051720" y="3210936"/>
                <a:chExt cx="1750888" cy="369332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2271420" y="3210936"/>
                  <a:ext cx="1531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userRoute.js</a:t>
                  </a:r>
                  <a:endParaRPr lang="en-US" dirty="0"/>
                </a:p>
              </p:txBody>
            </p:sp>
            <p:pic>
              <p:nvPicPr>
                <p:cNvPr id="38" name="Picture 3" descr="C:\Users\Yao\AppData\Local\Microsoft\Windows\INetCache\IE\NT053T40\JR_JS_line_symbol.svg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720" y="3259055"/>
                  <a:ext cx="273095" cy="2730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40" name="Straight Connector 39"/>
            <p:cNvCxnSpPr>
              <a:stCxn id="11" idx="2"/>
            </p:cNvCxnSpPr>
            <p:nvPr/>
          </p:nvCxnSpPr>
          <p:spPr bwMode="auto">
            <a:xfrm flipH="1">
              <a:off x="1365145" y="2458027"/>
              <a:ext cx="1" cy="29688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1365146" y="2792193"/>
              <a:ext cx="2022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1384439" y="3679226"/>
              <a:ext cx="2022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1365146" y="4548659"/>
              <a:ext cx="2022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365145" y="5426893"/>
              <a:ext cx="2022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Freeform 42"/>
            <p:cNvSpPr/>
            <p:nvPr/>
          </p:nvSpPr>
          <p:spPr bwMode="auto">
            <a:xfrm>
              <a:off x="1889090" y="3004457"/>
              <a:ext cx="221064" cy="231112"/>
            </a:xfrm>
            <a:custGeom>
              <a:avLst/>
              <a:gdLst>
                <a:gd name="connsiteX0" fmla="*/ 0 w 221064"/>
                <a:gd name="connsiteY0" fmla="*/ 0 h 231112"/>
                <a:gd name="connsiteX1" fmla="*/ 0 w 221064"/>
                <a:gd name="connsiteY1" fmla="*/ 231112 h 231112"/>
                <a:gd name="connsiteX2" fmla="*/ 221064 w 221064"/>
                <a:gd name="connsiteY2" fmla="*/ 231112 h 23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64" h="231112">
                  <a:moveTo>
                    <a:pt x="0" y="0"/>
                  </a:moveTo>
                  <a:lnTo>
                    <a:pt x="0" y="231112"/>
                  </a:lnTo>
                  <a:lnTo>
                    <a:pt x="221064" y="23111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1902040" y="3854780"/>
              <a:ext cx="221064" cy="231112"/>
            </a:xfrm>
            <a:custGeom>
              <a:avLst/>
              <a:gdLst>
                <a:gd name="connsiteX0" fmla="*/ 0 w 221064"/>
                <a:gd name="connsiteY0" fmla="*/ 0 h 231112"/>
                <a:gd name="connsiteX1" fmla="*/ 0 w 221064"/>
                <a:gd name="connsiteY1" fmla="*/ 231112 h 231112"/>
                <a:gd name="connsiteX2" fmla="*/ 221064 w 221064"/>
                <a:gd name="connsiteY2" fmla="*/ 231112 h 23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64" h="231112">
                  <a:moveTo>
                    <a:pt x="0" y="0"/>
                  </a:moveTo>
                  <a:lnTo>
                    <a:pt x="0" y="231112"/>
                  </a:lnTo>
                  <a:lnTo>
                    <a:pt x="221064" y="23111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1902040" y="4715106"/>
              <a:ext cx="221064" cy="231112"/>
            </a:xfrm>
            <a:custGeom>
              <a:avLst/>
              <a:gdLst>
                <a:gd name="connsiteX0" fmla="*/ 0 w 221064"/>
                <a:gd name="connsiteY0" fmla="*/ 0 h 231112"/>
                <a:gd name="connsiteX1" fmla="*/ 0 w 221064"/>
                <a:gd name="connsiteY1" fmla="*/ 231112 h 231112"/>
                <a:gd name="connsiteX2" fmla="*/ 221064 w 221064"/>
                <a:gd name="connsiteY2" fmla="*/ 231112 h 23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64" h="231112">
                  <a:moveTo>
                    <a:pt x="0" y="0"/>
                  </a:moveTo>
                  <a:lnTo>
                    <a:pt x="0" y="231112"/>
                  </a:lnTo>
                  <a:lnTo>
                    <a:pt x="221064" y="23111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902040" y="5622075"/>
              <a:ext cx="221064" cy="231112"/>
            </a:xfrm>
            <a:custGeom>
              <a:avLst/>
              <a:gdLst>
                <a:gd name="connsiteX0" fmla="*/ 0 w 221064"/>
                <a:gd name="connsiteY0" fmla="*/ 0 h 231112"/>
                <a:gd name="connsiteX1" fmla="*/ 0 w 221064"/>
                <a:gd name="connsiteY1" fmla="*/ 231112 h 231112"/>
                <a:gd name="connsiteX2" fmla="*/ 221064 w 221064"/>
                <a:gd name="connsiteY2" fmla="*/ 231112 h 23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64" h="231112">
                  <a:moveTo>
                    <a:pt x="0" y="0"/>
                  </a:moveTo>
                  <a:lnTo>
                    <a:pt x="0" y="231112"/>
                  </a:lnTo>
                  <a:lnTo>
                    <a:pt x="221064" y="23111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5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35214</TotalTime>
  <Words>1971</Words>
  <Application>Microsoft Office PowerPoint</Application>
  <PresentationFormat>On-screen Show (4:3)</PresentationFormat>
  <Paragraphs>381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Lecture</vt:lpstr>
      <vt:lpstr>REST API</vt:lpstr>
      <vt:lpstr>REST API</vt:lpstr>
      <vt:lpstr>CRUD Operators</vt:lpstr>
      <vt:lpstr>การกำหนด URL สำหรับ CRUD Operations</vt:lpstr>
      <vt:lpstr>การตอบ: HTTP Response Status Code</vt:lpstr>
      <vt:lpstr>CRUD API สำหรับ Server</vt:lpstr>
      <vt:lpstr>องค์ประกอบของ Server</vt:lpstr>
      <vt:lpstr>ขั้นตอนการสร้าง CRUD Operations</vt:lpstr>
      <vt:lpstr>1. กำหนดโครงสร้างไดเร็กทอรี่</vt:lpstr>
      <vt:lpstr>2. กำหนด config สำหรับการเชื่อมโยงฐานข้อมูล</vt:lpstr>
      <vt:lpstr>3. กำหนดนิยามของ Schema (สำหรับ Mongoose) https://developer.mozilla.org/en-US/docs/Learn/Server-side/Express_Nodejs/mongoose</vt:lpstr>
      <vt:lpstr>การสร้างโมเดลจาก Mongoose Schema </vt:lpstr>
      <vt:lpstr>อีกตัวอย่าง Schema และโมเดลสำหรับ collection User</vt:lpstr>
      <vt:lpstr>4. กำหนด Controller สำหรับ API ใน Express</vt:lpstr>
      <vt:lpstr>Controller สำหรับ API (ต่อ)</vt:lpstr>
      <vt:lpstr>Controller สำหรับ API (ต่อ)</vt:lpstr>
      <vt:lpstr>5. กำหนดค่า Route สำหรับ API ใน Express https://developer.mozilla.org/en-US/docs/Learn/Server-side/Express_Nodejs/routes</vt:lpstr>
      <vt:lpstr>โค้ดของ Express Server</vt:lpstr>
      <vt:lpstr>การใช้ CRUD API ด้าน Client</vt:lpstr>
      <vt:lpstr>กำหนดเมท็อดสำหรับการ fetch ข้อมูลจาก Server (1/2) credit code modified from: https://davidwalsh.name/fetch-timeout </vt:lpstr>
      <vt:lpstr>กำหนดเมท็อดสำหรับการ fetch ข้อมูลจาก Server (2/2) credit code modified from: https://davidwalsh.name/fetch-timeout </vt:lpstr>
      <vt:lpstr>กำหนดค่า Route สำหรับ API ใน ReactJS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Yaowadee</dc:creator>
  <cp:lastModifiedBy>Yao</cp:lastModifiedBy>
  <cp:revision>601</cp:revision>
  <cp:lastPrinted>2000-06-05T04:52:20Z</cp:lastPrinted>
  <dcterms:created xsi:type="dcterms:W3CDTF">2010-06-14T11:32:02Z</dcterms:created>
  <dcterms:modified xsi:type="dcterms:W3CDTF">2018-05-08T00:39:06Z</dcterms:modified>
</cp:coreProperties>
</file>