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6"/>
  </p:notesMasterIdLst>
  <p:handoutMasterIdLst>
    <p:handoutMasterId r:id="rId107"/>
  </p:handoutMasterIdLst>
  <p:sldIdLst>
    <p:sldId id="434" r:id="rId2"/>
    <p:sldId id="258" r:id="rId3"/>
    <p:sldId id="416" r:id="rId4"/>
    <p:sldId id="342" r:id="rId5"/>
    <p:sldId id="266" r:id="rId6"/>
    <p:sldId id="461" r:id="rId7"/>
    <p:sldId id="460" r:id="rId8"/>
    <p:sldId id="433" r:id="rId9"/>
    <p:sldId id="331" r:id="rId10"/>
    <p:sldId id="438" r:id="rId11"/>
    <p:sldId id="436" r:id="rId12"/>
    <p:sldId id="343" r:id="rId13"/>
    <p:sldId id="264" r:id="rId14"/>
    <p:sldId id="285" r:id="rId15"/>
    <p:sldId id="428" r:id="rId16"/>
    <p:sldId id="427" r:id="rId17"/>
    <p:sldId id="426" r:id="rId18"/>
    <p:sldId id="397" r:id="rId19"/>
    <p:sldId id="417" r:id="rId20"/>
    <p:sldId id="319" r:id="rId21"/>
    <p:sldId id="393" r:id="rId22"/>
    <p:sldId id="418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407" r:id="rId46"/>
    <p:sldId id="408" r:id="rId47"/>
    <p:sldId id="398" r:id="rId48"/>
    <p:sldId id="411" r:id="rId49"/>
    <p:sldId id="439" r:id="rId50"/>
    <p:sldId id="413" r:id="rId51"/>
    <p:sldId id="412" r:id="rId52"/>
    <p:sldId id="430" r:id="rId53"/>
    <p:sldId id="399" r:id="rId54"/>
    <p:sldId id="307" r:id="rId55"/>
    <p:sldId id="440" r:id="rId56"/>
    <p:sldId id="402" r:id="rId57"/>
    <p:sldId id="435" r:id="rId58"/>
    <p:sldId id="414" r:id="rId59"/>
    <p:sldId id="441" r:id="rId60"/>
    <p:sldId id="429" r:id="rId61"/>
    <p:sldId id="403" r:id="rId62"/>
    <p:sldId id="311" r:id="rId63"/>
    <p:sldId id="312" r:id="rId64"/>
    <p:sldId id="313" r:id="rId65"/>
    <p:sldId id="314" r:id="rId66"/>
    <p:sldId id="447" r:id="rId67"/>
    <p:sldId id="442" r:id="rId68"/>
    <p:sldId id="446" r:id="rId69"/>
    <p:sldId id="315" r:id="rId70"/>
    <p:sldId id="462" r:id="rId71"/>
    <p:sldId id="465" r:id="rId72"/>
    <p:sldId id="487" r:id="rId73"/>
    <p:sldId id="488" r:id="rId74"/>
    <p:sldId id="466" r:id="rId75"/>
    <p:sldId id="477" r:id="rId76"/>
    <p:sldId id="468" r:id="rId77"/>
    <p:sldId id="469" r:id="rId78"/>
    <p:sldId id="470" r:id="rId79"/>
    <p:sldId id="471" r:id="rId80"/>
    <p:sldId id="480" r:id="rId81"/>
    <p:sldId id="479" r:id="rId82"/>
    <p:sldId id="483" r:id="rId83"/>
    <p:sldId id="484" r:id="rId84"/>
    <p:sldId id="475" r:id="rId85"/>
    <p:sldId id="476" r:id="rId86"/>
    <p:sldId id="329" r:id="rId87"/>
    <p:sldId id="339" r:id="rId88"/>
    <p:sldId id="281" r:id="rId89"/>
    <p:sldId id="303" r:id="rId90"/>
    <p:sldId id="294" r:id="rId91"/>
    <p:sldId id="444" r:id="rId92"/>
    <p:sldId id="443" r:id="rId93"/>
    <p:sldId id="486" r:id="rId94"/>
    <p:sldId id="448" r:id="rId95"/>
    <p:sldId id="449" r:id="rId96"/>
    <p:sldId id="453" r:id="rId97"/>
    <p:sldId id="310" r:id="rId98"/>
    <p:sldId id="457" r:id="rId99"/>
    <p:sldId id="459" r:id="rId100"/>
    <p:sldId id="454" r:id="rId101"/>
    <p:sldId id="445" r:id="rId102"/>
    <p:sldId id="450" r:id="rId103"/>
    <p:sldId id="451" r:id="rId104"/>
    <p:sldId id="45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minute" id="{D6E42EF0-A906-2247-97D1-C7DE258E0E7E}">
          <p14:sldIdLst>
            <p14:sldId id="434"/>
          </p14:sldIdLst>
        </p14:section>
        <p14:section name="Intro" id="{D26BD6FE-4F5F-E445-BA9D-0359AD05B675}">
          <p14:sldIdLst>
            <p14:sldId id="258"/>
            <p14:sldId id="416"/>
            <p14:sldId id="342"/>
            <p14:sldId id="266"/>
            <p14:sldId id="461"/>
            <p14:sldId id="460"/>
            <p14:sldId id="433"/>
            <p14:sldId id="331"/>
            <p14:sldId id="438"/>
            <p14:sldId id="436"/>
          </p14:sldIdLst>
        </p14:section>
        <p14:section name="Time decay abstraction" id="{7E1FB6D8-8346-E54C-80CD-3C71F514F5F8}">
          <p14:sldIdLst>
            <p14:sldId id="343"/>
            <p14:sldId id="264"/>
            <p14:sldId id="285"/>
            <p14:sldId id="428"/>
            <p14:sldId id="427"/>
            <p14:sldId id="426"/>
          </p14:sldIdLst>
        </p14:section>
        <p14:section name="Handling writes" id="{8878C294-89C9-B64C-9185-64FC2C0BFE3B}">
          <p14:sldIdLst>
            <p14:sldId id="397"/>
            <p14:sldId id="417"/>
            <p14:sldId id="319"/>
          </p14:sldIdLst>
        </p14:section>
        <p14:section name="Ingest animation" id="{4B88B29D-EA4C-5C4A-A6C6-C44C4EF068A0}">
          <p14:sldIdLst>
            <p14:sldId id="393"/>
            <p14:sldId id="418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407"/>
            <p14:sldId id="408"/>
          </p14:sldIdLst>
        </p14:section>
        <p14:section name="Handling queries" id="{886DDA2F-C30D-9845-AC45-957BDB9D3069}">
          <p14:sldIdLst>
            <p14:sldId id="398"/>
            <p14:sldId id="411"/>
            <p14:sldId id="439"/>
            <p14:sldId id="413"/>
            <p14:sldId id="412"/>
            <p14:sldId id="430"/>
          </p14:sldIdLst>
        </p14:section>
        <p14:section name="Eval" id="{C3D1450E-0BF5-D541-8C9E-A1E3CC654FEE}">
          <p14:sldIdLst>
            <p14:sldId id="399"/>
            <p14:sldId id="307"/>
            <p14:sldId id="440"/>
            <p14:sldId id="402"/>
            <p14:sldId id="435"/>
            <p14:sldId id="414"/>
            <p14:sldId id="441"/>
            <p14:sldId id="429"/>
            <p14:sldId id="403"/>
            <p14:sldId id="311"/>
            <p14:sldId id="312"/>
            <p14:sldId id="313"/>
            <p14:sldId id="314"/>
            <p14:sldId id="447"/>
            <p14:sldId id="442"/>
            <p14:sldId id="446"/>
            <p14:sldId id="315"/>
            <p14:sldId id="462"/>
            <p14:sldId id="465"/>
            <p14:sldId id="487"/>
            <p14:sldId id="488"/>
            <p14:sldId id="466"/>
            <p14:sldId id="477"/>
            <p14:sldId id="468"/>
            <p14:sldId id="469"/>
            <p14:sldId id="470"/>
            <p14:sldId id="471"/>
            <p14:sldId id="480"/>
            <p14:sldId id="479"/>
            <p14:sldId id="483"/>
            <p14:sldId id="484"/>
            <p14:sldId id="475"/>
            <p14:sldId id="476"/>
          </p14:sldIdLst>
        </p14:section>
        <p14:section name="Backup slides" id="{A3E836BF-0BBC-4A42-AF3A-D8EBB378C476}">
          <p14:sldIdLst>
            <p14:sldId id="329"/>
            <p14:sldId id="339"/>
            <p14:sldId id="281"/>
            <p14:sldId id="303"/>
            <p14:sldId id="294"/>
            <p14:sldId id="444"/>
            <p14:sldId id="443"/>
            <p14:sldId id="486"/>
            <p14:sldId id="448"/>
            <p14:sldId id="449"/>
            <p14:sldId id="453"/>
            <p14:sldId id="310"/>
            <p14:sldId id="457"/>
            <p14:sldId id="459"/>
            <p14:sldId id="454"/>
            <p14:sldId id="445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pos="6816" userDrawn="1">
          <p15:clr>
            <a:srgbClr val="A4A3A4"/>
          </p15:clr>
        </p15:guide>
        <p15:guide id="2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000"/>
    <a:srgbClr val="00423F"/>
    <a:srgbClr val="00A2FF"/>
    <a:srgbClr val="6D6D6D"/>
    <a:srgbClr val="FF9C4E"/>
    <a:srgbClr val="242424"/>
    <a:srgbClr val="E84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8"/>
    <p:restoredTop sz="94666"/>
  </p:normalViewPr>
  <p:slideViewPr>
    <p:cSldViewPr snapToGrid="0" snapToObjects="1">
      <p:cViewPr varScale="1">
        <p:scale>
          <a:sx n="95" d="100"/>
          <a:sy n="95" d="100"/>
        </p:scale>
        <p:origin x="208" y="336"/>
      </p:cViewPr>
      <p:guideLst>
        <p:guide pos="6816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9E1C-DC9A-C04C-99F7-C8AB49E883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0690-5B91-0847-A3B3-0B36B0E1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E5E-3B69-9349-B301-DF260A7006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39F1-33AB-664C-A5D7-66194657F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9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1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3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Cars: actually 4 TB in 1.5 hours.  1.5 hours = </a:t>
            </a:r>
            <a:r>
              <a:rPr lang="en-US" dirty="0" err="1"/>
              <a:t>avg</a:t>
            </a:r>
            <a:r>
              <a:rPr lang="en-US" baseline="0" dirty="0"/>
              <a:t> time a car is in use in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6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3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8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3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6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Cars: actually 4 TB in 1.5 hours.  1.5 hours = </a:t>
            </a:r>
            <a:r>
              <a:rPr lang="en-US" dirty="0" err="1"/>
              <a:t>avg</a:t>
            </a:r>
            <a:r>
              <a:rPr lang="en-US" baseline="0" dirty="0"/>
              <a:t> time a car is in use in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9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8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4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5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0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1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9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3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2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9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6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00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7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6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85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2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6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06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99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45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0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9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Wiki: 5</a:t>
            </a:r>
            <a:r>
              <a:rPr lang="en-US" baseline="0"/>
              <a:t> TB, NOAA: 800 GB, ECON: 300 MB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09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Spotify:</a:t>
            </a:r>
            <a:r>
              <a:rPr lang="en-US" baseline="0" dirty="0"/>
              <a:t> from technical slide deck on “Discover Weekly”; </a:t>
            </a:r>
            <a:r>
              <a:rPr lang="en-US" baseline="0" dirty="0" err="1"/>
              <a:t>SoundCloud</a:t>
            </a:r>
            <a:r>
              <a:rPr lang="en-US" baseline="0" dirty="0"/>
              <a:t>: from blog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7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07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wline" charset="0"/>
                <a:ea typeface="Rawline" charset="0"/>
                <a:cs typeface="Rawline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673E5970-DFEA-224C-B761-5AF62398D76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DBE8-362C-1B4F-8369-6C17DD798702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B613-1518-414B-8F56-C87648B43AAB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5" y="6"/>
            <a:ext cx="11704055" cy="1325563"/>
          </a:xfrm>
        </p:spPr>
        <p:txBody>
          <a:bodyPr>
            <a:normAutofit/>
          </a:bodyPr>
          <a:lstStyle>
            <a:lvl1pPr>
              <a:defRPr sz="540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4627123"/>
          </a:xfrm>
        </p:spPr>
        <p:txBody>
          <a:bodyPr>
            <a:normAutofit/>
          </a:bodyPr>
          <a:lstStyle>
            <a:lvl1pPr marL="11113" indent="-11113">
              <a:lnSpc>
                <a:spcPct val="100000"/>
              </a:lnSpc>
              <a:buSzPct val="100000"/>
              <a:buFont typeface=".AppleSystemUIFont" charset="-120"/>
              <a:buChar char=" "/>
              <a:tabLst/>
              <a:defRPr sz="2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1pPr>
            <a:lvl2pPr marL="519100" indent="-231769">
              <a:lnSpc>
                <a:spcPct val="100000"/>
              </a:lnSpc>
              <a:buFont typeface="LucidaGrande" charset="0"/>
              <a:buChar char="▹"/>
              <a:tabLst/>
              <a:defRPr sz="24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2pPr>
            <a:lvl3pPr marL="915965" indent="-236533">
              <a:lnSpc>
                <a:spcPct val="100000"/>
              </a:lnSpc>
              <a:buFont typeface="LucidaGrande" charset="0"/>
              <a:buChar char="▹"/>
              <a:tabLst/>
              <a:defRPr sz="20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3pPr>
            <a:lvl4pPr marL="1373154" indent="-234945">
              <a:lnSpc>
                <a:spcPct val="100000"/>
              </a:lnSpc>
              <a:buFont typeface="LucidaGrande" charset="0"/>
              <a:buChar char="▹"/>
              <a:tabLst/>
              <a:defRPr sz="1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4pPr>
            <a:lvl5pPr marL="1831929" indent="-234945">
              <a:lnSpc>
                <a:spcPct val="100000"/>
              </a:lnSpc>
              <a:buFont typeface="LucidaGrande" charset="0"/>
              <a:buChar char="▹"/>
              <a:tabLst/>
              <a:defRPr sz="1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44B1D4CA-F525-5045-A681-3729AE9D23F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9751" y="6470656"/>
            <a:ext cx="2743200" cy="365125"/>
          </a:xfrm>
        </p:spPr>
        <p:txBody>
          <a:bodyPr/>
          <a:lstStyle>
            <a:lvl1pPr>
              <a:defRPr sz="1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1801095"/>
            <a:ext cx="10515600" cy="3255817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AF0DF8A6-1037-2648-9B87-8F958F115980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C45F-EA21-8843-BA17-C529A312A4DE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8CF5-CCBF-3348-8ACB-E12AD8CDC76F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54F-3B85-6A40-BC1B-4DAB00A9DB36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9D66-244D-F349-8BA5-ECAF4831B26A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52E6-CAA4-F846-8975-2F47B455DDE3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E7D2-16DC-4349-A2F5-5F982CB499EC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9D08-CF9A-9240-93BA-98A3D119948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1013" y="599297"/>
            <a:ext cx="10838987" cy="2082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Scaling time-series stores via approximation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024" y="5146175"/>
            <a:ext cx="10838987" cy="1172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3600" b="1" dirty="0">
                <a:latin typeface="Rawline ExtraBold" charset="0"/>
                <a:ea typeface="Rawline ExtraBold" charset="0"/>
                <a:cs typeface="Rawline ExtraBold" charset="0"/>
              </a:rPr>
            </a:br>
            <a:r>
              <a:rPr lang="en-US" sz="3600" b="1" dirty="0">
                <a:latin typeface="Rawline ExtraBold" charset="0"/>
                <a:ea typeface="Rawline ExtraBold" charset="0"/>
                <a:cs typeface="Rawline ExtraBold" charset="0"/>
              </a:rPr>
              <a:t>Ashish </a:t>
            </a:r>
            <a:r>
              <a:rPr lang="en-US" sz="3600" b="1" dirty="0" err="1">
                <a:latin typeface="Rawline ExtraBold" charset="0"/>
                <a:ea typeface="Rawline ExtraBold" charset="0"/>
                <a:cs typeface="Rawline ExtraBold" charset="0"/>
              </a:rPr>
              <a:t>Vulimiri</a:t>
            </a:r>
            <a:endParaRPr lang="en-US" sz="3600" b="1" dirty="0">
              <a:latin typeface="Rawline ExtraBold" charset="0"/>
              <a:ea typeface="Rawline ExtraBold" charset="0"/>
              <a:cs typeface="Rawlin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9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97" y="1"/>
            <a:ext cx="11704055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SummaryStore</a:t>
            </a:r>
            <a:r>
              <a:rPr lang="en-US" sz="4400" dirty="0"/>
              <a:t>: approximate store for stream analytics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78" y="1397000"/>
            <a:ext cx="2559127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8808707" y="2209385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# bits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allocated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26948" y="3414040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datum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1450" y="2685931"/>
            <a:ext cx="803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Allocates fewer bits to older data than new:</a:t>
            </a:r>
            <a:b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each datum decays over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859" y="1777832"/>
            <a:ext cx="8711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Approximates data leveraging observation that analyses favor newer data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6962" y="1220803"/>
            <a:ext cx="8740857" cy="584775"/>
          </a:xfrm>
        </p:spPr>
        <p:txBody>
          <a:bodyPr>
            <a:spAutoFit/>
          </a:bodyPr>
          <a:lstStyle/>
          <a:p>
            <a:r>
              <a:rPr lang="en-US" sz="3200" dirty="0"/>
              <a:t>Our system,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6992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Evaluation: Smaller dataset, lower compaction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2545562"/>
            <a:ext cx="10970010" cy="2460778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6327578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Outlier analysis on Google cluster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64" y="1474952"/>
            <a:ext cx="8857996" cy="48463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12237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Deleted slides</a:t>
            </a:r>
          </a:p>
        </p:txBody>
      </p:sp>
    </p:spTree>
    <p:extLst>
      <p:ext uri="{BB962C8B-B14F-4D97-AF65-F5344CB8AC3E}">
        <p14:creationId xmlns:p14="http://schemas.microsoft.com/office/powerpoint/2010/main" val="21386454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392104">
              <a:buFont typeface="+mj-lt"/>
              <a:buAutoNum type="arabicPeriod"/>
            </a:pPr>
            <a:r>
              <a:rPr lang="en-US" dirty="0"/>
              <a:t>Allow reusing work on non-streaming </a:t>
            </a:r>
            <a:r>
              <a:rPr lang="en-US" dirty="0" err="1"/>
              <a:t>approx</a:t>
            </a:r>
            <a:endParaRPr lang="en-US" dirty="0"/>
          </a:p>
          <a:p>
            <a:pPr marL="1022325" lvl="1" indent="-392104"/>
            <a:r>
              <a:rPr lang="en-US" dirty="0"/>
              <a:t>Substantial body of work on approximating static datasets</a:t>
            </a:r>
          </a:p>
          <a:p>
            <a:pPr marL="1022325" lvl="1" indent="-392104"/>
            <a:r>
              <a:rPr lang="en-US" dirty="0"/>
              <a:t>E.g. sampling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BlinkDB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QuickR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]</a:t>
            </a:r>
            <a:r>
              <a:rPr lang="en-US" dirty="0"/>
              <a:t>, histograms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[SQL DBs]</a:t>
            </a:r>
            <a:r>
              <a:rPr lang="en-US" dirty="0"/>
              <a:t>, other sketches, ...</a:t>
            </a:r>
          </a:p>
          <a:p>
            <a:pPr marL="1022325" lvl="1" indent="-392104"/>
            <a:r>
              <a:rPr lang="en-US" dirty="0"/>
              <a:t>No clear winner, each suitable for different applications</a:t>
            </a:r>
          </a:p>
          <a:p>
            <a:pPr marL="1022325" lvl="1" indent="-392104"/>
            <a:r>
              <a:rPr lang="en-US" dirty="0"/>
              <a:t>Orthogonal to policy on time</a:t>
            </a:r>
            <a:br>
              <a:rPr lang="en-US" dirty="0"/>
            </a:br>
            <a:endParaRPr lang="en-US" dirty="0"/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Support configurable time-decay</a:t>
            </a:r>
          </a:p>
          <a:p>
            <a:pPr marL="1022325" lvl="1" indent="-392104"/>
            <a:r>
              <a:rPr lang="en-US" dirty="0"/>
              <a:t>Tune storage, accuracy</a:t>
            </a:r>
            <a:br>
              <a:rPr lang="en-US" dirty="0"/>
            </a:br>
            <a:endParaRPr lang="en-US" dirty="0"/>
          </a:p>
          <a:p>
            <a:pPr marL="69849" indent="52387"/>
            <a:r>
              <a:rPr lang="en-US" dirty="0"/>
              <a:t>Our solution: decay through </a:t>
            </a:r>
            <a:r>
              <a:rPr lang="en-US" b="1" dirty="0">
                <a:solidFill>
                  <a:schemeClr val="accent4"/>
                </a:solidFill>
              </a:rPr>
              <a:t>windowed summarization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decays as it ages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0272" y="799737"/>
            <a:ext cx="389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Assuming each </a:t>
            </a:r>
            <a:r>
              <a:rPr lang="en-US" sz="2400">
                <a:latin typeface="Rawline" charset="0"/>
                <a:ea typeface="Rawline" charset="0"/>
                <a:cs typeface="Rawline" charset="0"/>
              </a:rPr>
              <a:t>window is</a:t>
            </a:r>
            <a:br>
              <a:rPr lang="en-US" sz="2400"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latin typeface="Rawline" charset="0"/>
                <a:ea typeface="Rawline" charset="0"/>
                <a:cs typeface="Rawline" charset="0"/>
              </a:rPr>
              <a:t>64 bits, # </a:t>
            </a: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bits used for </a:t>
            </a:r>
            <a:r>
              <a:rPr lang="en-US" sz="2400" dirty="0">
                <a:solidFill>
                  <a:schemeClr val="accent5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accent5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 =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1312" y="1624948"/>
            <a:ext cx="3819775" cy="1034176"/>
            <a:chOff x="-17511" y="1599663"/>
            <a:chExt cx="3819775" cy="1034176"/>
          </a:xfrm>
        </p:grpSpPr>
        <p:sp>
          <p:nvSpPr>
            <p:cNvPr id="16" name="Rectangle 15"/>
            <p:cNvSpPr/>
            <p:nvPr/>
          </p:nvSpPr>
          <p:spPr>
            <a:xfrm>
              <a:off x="3428786" y="2203431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72302" y="2203431"/>
              <a:ext cx="638173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5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8212" y="2203431"/>
              <a:ext cx="128291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7511" y="2172174"/>
              <a:ext cx="87395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7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219454" y="2065984"/>
              <a:ext cx="1291673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85593" y="1631942"/>
              <a:ext cx="3593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664638" y="2065984"/>
              <a:ext cx="64583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428786" y="2065984"/>
              <a:ext cx="37347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95966" y="1599663"/>
              <a:ext cx="36259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9071" y="1599663"/>
              <a:ext cx="31290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302" y="2745145"/>
            <a:ext cx="7214827" cy="1037841"/>
            <a:chOff x="10302" y="2745147"/>
            <a:chExt cx="7214826" cy="1037842"/>
          </a:xfrm>
        </p:grpSpPr>
        <p:sp>
          <p:nvSpPr>
            <p:cNvPr id="25" name="Rectangle 24"/>
            <p:cNvSpPr/>
            <p:nvPr/>
          </p:nvSpPr>
          <p:spPr>
            <a:xfrm>
              <a:off x="6837979" y="3356612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95767" y="3356612"/>
              <a:ext cx="67365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13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08813" y="3356612"/>
              <a:ext cx="128291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9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.....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6025" y="3354314"/>
              <a:ext cx="3048749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8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02" y="3321324"/>
              <a:ext cx="101341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15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508813" y="3211468"/>
              <a:ext cx="1291673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974953" y="2777426"/>
              <a:ext cx="3593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995767" y="3211468"/>
              <a:ext cx="67365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851650" y="3211469"/>
              <a:ext cx="37347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159911" y="2745147"/>
              <a:ext cx="36259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1935" y="2745147"/>
              <a:ext cx="31290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256025" y="3212320"/>
              <a:ext cx="304874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93816" y="2779903"/>
              <a:ext cx="36740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-17511" y="4110055"/>
            <a:ext cx="10696190" cy="931127"/>
            <a:chOff x="-17511" y="3991072"/>
            <a:chExt cx="10696190" cy="1155918"/>
          </a:xfrm>
        </p:grpSpPr>
        <p:sp>
          <p:nvSpPr>
            <p:cNvPr id="29" name="Rectangle 28"/>
            <p:cNvSpPr/>
            <p:nvPr/>
          </p:nvSpPr>
          <p:spPr>
            <a:xfrm>
              <a:off x="10305201" y="4651956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57062" y="4662588"/>
              <a:ext cx="70527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0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29</a:t>
              </a:r>
              <a:r>
                <a:rPr lang="en-US" sz="2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0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30</a:t>
              </a:r>
              <a:endParaRPr lang="en-US" sz="20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08043" y="4651956"/>
              <a:ext cx="100615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25</a:t>
              </a:r>
              <a:r>
                <a:rPr lang="en-US" sz="22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.....v</a:t>
              </a:r>
              <a:r>
                <a:rPr lang="en-US" sz="22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28</a:t>
              </a:r>
              <a:endPara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28210" y="4651956"/>
              <a:ext cx="619414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16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7511" y="4573871"/>
              <a:ext cx="1021433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31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4421" y="4633804"/>
              <a:ext cx="822661" cy="4584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Rawline" charset="0"/>
                  <a:ea typeface="Rawline" charset="0"/>
                  <a:cs typeface="Rawline" charset="0"/>
                </a:rPr>
                <a:t>• • • • •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8308043" y="4503492"/>
              <a:ext cx="100615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631423" y="3991072"/>
              <a:ext cx="359394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9457062" y="4503492"/>
              <a:ext cx="70527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284261" y="4503492"/>
              <a:ext cx="39441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631965" y="3991072"/>
              <a:ext cx="362599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312325" y="3991072"/>
              <a:ext cx="312906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219454" y="4503492"/>
              <a:ext cx="6194966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075856" y="3997583"/>
              <a:ext cx="498855" cy="5731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16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23" y="5428666"/>
            <a:ext cx="11960086" cy="1038469"/>
            <a:chOff x="5422" y="5428670"/>
            <a:chExt cx="11960086" cy="1038470"/>
          </a:xfrm>
        </p:grpSpPr>
        <p:sp>
          <p:nvSpPr>
            <p:cNvPr id="37" name="Rectangle 36"/>
            <p:cNvSpPr/>
            <p:nvPr/>
          </p:nvSpPr>
          <p:spPr>
            <a:xfrm>
              <a:off x="1235712" y="6023330"/>
              <a:ext cx="983527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32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22" y="6005475"/>
              <a:ext cx="107914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63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42847" y="6036507"/>
              <a:ext cx="82266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Rawline" charset="0"/>
                  <a:ea typeface="Rawline" charset="0"/>
                  <a:cs typeface="Rawline" charset="0"/>
                </a:rPr>
                <a:t>• • • • •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228210" y="5890335"/>
              <a:ext cx="984277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878530" y="5428670"/>
              <a:ext cx="54213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32</a:t>
              </a:r>
              <a:endParaRPr lang="en-US" sz="2400" dirty="0">
                <a:solidFill>
                  <a:schemeClr val="tx1">
                    <a:lumMod val="75000"/>
                  </a:schemeClr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747401" y="1983884"/>
            <a:ext cx="2213084" cy="1315571"/>
            <a:chOff x="3747400" y="1983879"/>
            <a:chExt cx="2213085" cy="1315571"/>
          </a:xfrm>
        </p:grpSpPr>
        <p:sp>
          <p:nvSpPr>
            <p:cNvPr id="102" name="Arc 101"/>
            <p:cNvSpPr/>
            <p:nvPr/>
          </p:nvSpPr>
          <p:spPr>
            <a:xfrm>
              <a:off x="3747400" y="2346410"/>
              <a:ext cx="912611" cy="953040"/>
            </a:xfrm>
            <a:prstGeom prst="arc">
              <a:avLst/>
            </a:prstGeom>
            <a:ln w="31750" cmpd="sng">
              <a:solidFill>
                <a:schemeClr val="tx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91062" y="1983879"/>
              <a:ext cx="18694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8 more values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69893" y="3202409"/>
            <a:ext cx="2460754" cy="1301084"/>
            <a:chOff x="7169892" y="3202408"/>
            <a:chExt cx="2460754" cy="1301084"/>
          </a:xfrm>
        </p:grpSpPr>
        <p:sp>
          <p:nvSpPr>
            <p:cNvPr id="106" name="Arc 105"/>
            <p:cNvSpPr/>
            <p:nvPr/>
          </p:nvSpPr>
          <p:spPr>
            <a:xfrm>
              <a:off x="7169892" y="3564939"/>
              <a:ext cx="1025625" cy="938553"/>
            </a:xfrm>
            <a:prstGeom prst="arc">
              <a:avLst>
                <a:gd name="adj1" fmla="val 16200000"/>
                <a:gd name="adj2" fmla="val 58323"/>
              </a:avLst>
            </a:prstGeom>
            <a:ln w="31750" cmpd="sng">
              <a:solidFill>
                <a:schemeClr val="tx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53823" y="3202408"/>
              <a:ext cx="197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16 more values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90823" y="5195453"/>
            <a:ext cx="1835760" cy="694879"/>
            <a:chOff x="8990818" y="5195455"/>
            <a:chExt cx="1835758" cy="694880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8990818" y="5195455"/>
              <a:ext cx="0" cy="6948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8990818" y="5230150"/>
              <a:ext cx="183575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awline" charset="0"/>
                  <a:ea typeface="Rawline" charset="0"/>
                  <a:cs typeface="Rawline" charset="0"/>
                </a:rPr>
                <a:t>32 more values</a:t>
              </a:r>
              <a:br>
                <a:rPr lang="en-US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833057" y="1815915"/>
                <a:ext cx="1343060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=64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56" y="1815914"/>
                <a:ext cx="1343060" cy="7861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833058" y="3007581"/>
                <a:ext cx="124046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 8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56" y="3007580"/>
                <a:ext cx="1240468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958518" y="4305785"/>
                <a:ext cx="1173142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517" y="4305784"/>
                <a:ext cx="1173142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072082" y="5828085"/>
                <a:ext cx="1173142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82" y="5828085"/>
                <a:ext cx="1173142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4" y="4109264"/>
            <a:ext cx="8510359" cy="1837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3" y="2983051"/>
            <a:ext cx="9781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Rawline Regular" pitchFamily="2" charset="77"/>
                <a:ea typeface="Rawline Medium" charset="0"/>
                <a:cs typeface="Rawline Medium" charset="0"/>
              </a:rPr>
              <a:t>Example decay policy: halve number of bits each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3931920"/>
            <a:ext cx="8229600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Arc 32"/>
          <p:cNvSpPr>
            <a:spLocks/>
          </p:cNvSpPr>
          <p:nvPr/>
        </p:nvSpPr>
        <p:spPr>
          <a:xfrm flipH="1">
            <a:off x="3111096" y="4069079"/>
            <a:ext cx="3297323" cy="907869"/>
          </a:xfrm>
          <a:prstGeom prst="arc">
            <a:avLst>
              <a:gd name="adj1" fmla="val 16502237"/>
              <a:gd name="adj2" fmla="val 0"/>
            </a:avLst>
          </a:prstGeom>
          <a:ln w="41275" cmpd="sng">
            <a:solidFill>
              <a:schemeClr val="accent3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459" y="367009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32-bit value</a:t>
            </a:r>
            <a:b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arrives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1828" y="426144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50192" y="4738504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7563" y="505383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4937" y="5237231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22713" y="529664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72540" y="533301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29912" y="5353474"/>
            <a:ext cx="420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95237" y="5374339"/>
            <a:ext cx="4171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¼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414664" y="462082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# bits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allocated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6105" y="629034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latin typeface="Rawline Medium" charset="0"/>
                <a:ea typeface="Rawline Medium" charset="0"/>
                <a:cs typeface="Rawline Medium" charset="0"/>
              </a:defRPr>
            </a:lvl1pPr>
          </a:lstStyle>
          <a:p>
            <a:r>
              <a:rPr lang="en-US" dirty="0">
                <a:latin typeface="Rawline Regular" pitchFamily="2" charset="77"/>
              </a:rPr>
              <a:t>Time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756564" y="6546325"/>
            <a:ext cx="3061441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40071" y="6544629"/>
            <a:ext cx="3179878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97" y="1"/>
            <a:ext cx="11704055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SummaryStore</a:t>
            </a:r>
            <a:r>
              <a:rPr lang="en-US" sz="4400" dirty="0"/>
              <a:t>: approximate store for stream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2" y="1220803"/>
            <a:ext cx="8740857" cy="584775"/>
          </a:xfrm>
        </p:spPr>
        <p:txBody>
          <a:bodyPr>
            <a:spAutoFit/>
          </a:bodyPr>
          <a:lstStyle/>
          <a:p>
            <a:r>
              <a:rPr lang="en-US" sz="3200" dirty="0"/>
              <a:t>Our system,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71450" y="1764953"/>
            <a:ext cx="803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Allocates fewer bits to older data than new:</a:t>
            </a:r>
            <a:b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each datum decays over time</a:t>
            </a:r>
          </a:p>
        </p:txBody>
      </p:sp>
    </p:spTree>
    <p:extLst>
      <p:ext uri="{BB962C8B-B14F-4D97-AF65-F5344CB8AC3E}">
        <p14:creationId xmlns:p14="http://schemas.microsoft.com/office/powerpoint/2010/main" val="20597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Time-decayed stream approximation</a:t>
            </a:r>
            <a:endParaRPr lang="en-US" sz="3600" dirty="0"/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Processing writes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Handling queries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6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Time-decayed stream approximation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542" y="2343794"/>
            <a:ext cx="15840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Stream</a:t>
            </a:r>
            <a:br>
              <a:rPr lang="en-US" sz="26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of values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696501" y="2841631"/>
            <a:ext cx="64243" cy="3764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937747" y="3075428"/>
            <a:ext cx="147508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newest</a:t>
            </a:r>
            <a:br>
              <a:rPr lang="en-US" sz="26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element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234350" y="1896614"/>
            <a:ext cx="3539623" cy="815791"/>
            <a:chOff x="7068558" y="1840016"/>
            <a:chExt cx="3539622" cy="815791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7068558" y="2357046"/>
              <a:ext cx="35266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6" idx="0"/>
            </p:cNvCxnSpPr>
            <p:nvPr/>
          </p:nvCxnSpPr>
          <p:spPr>
            <a:xfrm flipH="1" flipV="1">
              <a:off x="10597397" y="1840016"/>
              <a:ext cx="10783" cy="8157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951670" y="1881687"/>
              <a:ext cx="17604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older data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6900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Oval 85"/>
          <p:cNvSpPr/>
          <p:nvPr/>
        </p:nvSpPr>
        <p:spPr>
          <a:xfrm>
            <a:off x="2099772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Oval 86"/>
          <p:cNvSpPr/>
          <p:nvPr/>
        </p:nvSpPr>
        <p:spPr>
          <a:xfrm>
            <a:off x="243053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87"/>
          <p:cNvSpPr/>
          <p:nvPr/>
        </p:nvSpPr>
        <p:spPr>
          <a:xfrm>
            <a:off x="276130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Oval 88"/>
          <p:cNvSpPr/>
          <p:nvPr/>
        </p:nvSpPr>
        <p:spPr>
          <a:xfrm>
            <a:off x="309206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Oval 89"/>
          <p:cNvSpPr/>
          <p:nvPr/>
        </p:nvSpPr>
        <p:spPr>
          <a:xfrm>
            <a:off x="3422835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/>
          <p:cNvSpPr/>
          <p:nvPr/>
        </p:nvSpPr>
        <p:spPr>
          <a:xfrm>
            <a:off x="375360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Oval 91"/>
          <p:cNvSpPr/>
          <p:nvPr/>
        </p:nvSpPr>
        <p:spPr>
          <a:xfrm>
            <a:off x="4084368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Oval 92"/>
          <p:cNvSpPr/>
          <p:nvPr/>
        </p:nvSpPr>
        <p:spPr>
          <a:xfrm>
            <a:off x="4415133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Oval 93"/>
          <p:cNvSpPr/>
          <p:nvPr/>
        </p:nvSpPr>
        <p:spPr>
          <a:xfrm>
            <a:off x="4745900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Oval 94"/>
          <p:cNvSpPr/>
          <p:nvPr/>
        </p:nvSpPr>
        <p:spPr>
          <a:xfrm>
            <a:off x="5076665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Oval 95"/>
          <p:cNvSpPr/>
          <p:nvPr/>
        </p:nvSpPr>
        <p:spPr>
          <a:xfrm>
            <a:off x="540742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Oval 96"/>
          <p:cNvSpPr/>
          <p:nvPr/>
        </p:nvSpPr>
        <p:spPr>
          <a:xfrm>
            <a:off x="573819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Oval 97"/>
          <p:cNvSpPr/>
          <p:nvPr/>
        </p:nvSpPr>
        <p:spPr>
          <a:xfrm>
            <a:off x="606896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639972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Oval 99"/>
          <p:cNvSpPr/>
          <p:nvPr/>
        </p:nvSpPr>
        <p:spPr>
          <a:xfrm>
            <a:off x="6730493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Oval 100"/>
          <p:cNvSpPr/>
          <p:nvPr/>
        </p:nvSpPr>
        <p:spPr>
          <a:xfrm>
            <a:off x="706125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Oval 101"/>
          <p:cNvSpPr/>
          <p:nvPr/>
        </p:nvSpPr>
        <p:spPr>
          <a:xfrm>
            <a:off x="739202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Oval 102"/>
          <p:cNvSpPr/>
          <p:nvPr/>
        </p:nvSpPr>
        <p:spPr>
          <a:xfrm>
            <a:off x="772278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Oval 103"/>
          <p:cNvSpPr/>
          <p:nvPr/>
        </p:nvSpPr>
        <p:spPr>
          <a:xfrm>
            <a:off x="8053556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Oval 104"/>
          <p:cNvSpPr/>
          <p:nvPr/>
        </p:nvSpPr>
        <p:spPr>
          <a:xfrm>
            <a:off x="8384320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Oval 105"/>
          <p:cNvSpPr/>
          <p:nvPr/>
        </p:nvSpPr>
        <p:spPr>
          <a:xfrm>
            <a:off x="871508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Oval 106"/>
          <p:cNvSpPr/>
          <p:nvPr/>
        </p:nvSpPr>
        <p:spPr>
          <a:xfrm>
            <a:off x="9045852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Oval 107"/>
          <p:cNvSpPr/>
          <p:nvPr/>
        </p:nvSpPr>
        <p:spPr>
          <a:xfrm>
            <a:off x="9376616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Oval 108"/>
          <p:cNvSpPr/>
          <p:nvPr/>
        </p:nvSpPr>
        <p:spPr>
          <a:xfrm>
            <a:off x="970738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Oval 109"/>
          <p:cNvSpPr/>
          <p:nvPr/>
        </p:nvSpPr>
        <p:spPr>
          <a:xfrm>
            <a:off x="1003814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Oval 110"/>
          <p:cNvSpPr/>
          <p:nvPr/>
        </p:nvSpPr>
        <p:spPr>
          <a:xfrm>
            <a:off x="1036891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Oval 111"/>
          <p:cNvSpPr/>
          <p:nvPr/>
        </p:nvSpPr>
        <p:spPr>
          <a:xfrm>
            <a:off x="10699649" y="2716955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206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4" y="4431060"/>
            <a:ext cx="1177455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tx1"/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4" y="4431060"/>
            <a:ext cx="1177455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9026817" y="2158313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351984" y="2959174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45610" y="215942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70778" y="2960281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71085" y="2153854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96252" y="2954716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76526" y="2154961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1694" y="295582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7" y="4431064"/>
            <a:ext cx="1198168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data, keep only window summaries</a:t>
            </a:r>
          </a:p>
          <a:p>
            <a:pPr marL="695308" lvl="1" indent="-333366"/>
            <a:r>
              <a:rPr lang="en-US" sz="2200" dirty="0"/>
              <a:t>e.g. Sum, Count, Histogram, Bloom filter, Sample ...</a:t>
            </a:r>
          </a:p>
          <a:p>
            <a:pPr marL="695308" lvl="1" indent="-333366"/>
            <a:r>
              <a:rPr lang="en-US" sz="2200" dirty="0"/>
              <a:t>Each window is given same storage footprint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8645" y="2156066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413812" y="295692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5" grpId="0"/>
      <p:bldP spid="108" grpId="0"/>
      <p:bldP spid="75" grpId="0"/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7" y="4431064"/>
            <a:ext cx="1198168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data, keep only window summaries</a:t>
            </a:r>
          </a:p>
          <a:p>
            <a:pPr marL="695308" lvl="1" indent="-333366"/>
            <a:r>
              <a:rPr lang="en-US" sz="2200" dirty="0"/>
              <a:t>e.g. Sum, Count, Histogram, Bloom filter, Sample ...</a:t>
            </a:r>
          </a:p>
          <a:p>
            <a:pPr marL="695308" lvl="1" indent="-333366"/>
            <a:r>
              <a:rPr lang="en-US" sz="2200" dirty="0"/>
              <a:t>Each window is given same storage footprint</a:t>
            </a:r>
          </a:p>
          <a:p>
            <a:pPr marL="347654" indent="-347654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To achieve decay, use longer timespan windows over older data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7280" y="215607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18057" y="215607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81385" y="2157585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40374" y="2157585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99002" y="2159121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91645" y="2617735"/>
            <a:ext cx="549561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72515" y="2617735"/>
            <a:ext cx="1203511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26385" y="2617735"/>
            <a:ext cx="2534127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4845547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656277" y="2623147"/>
            <a:ext cx="228289" cy="30913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102447" y="295693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743224" y="295693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57186" y="295844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899846" y="295844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38331" y="2959982"/>
            <a:ext cx="54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10408" y="3293741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16 </a:t>
            </a:r>
            <a:r>
              <a:rPr lang="en-US" sz="2400" dirty="0" err="1">
                <a:latin typeface="Rawline Regular" pitchFamily="2" charset="77"/>
                <a:ea typeface="Rawline Medium" charset="0"/>
                <a:cs typeface="Rawline Medium" charset="0"/>
              </a:rPr>
              <a:t>vals</a:t>
            </a:r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86197" y="3357559"/>
            <a:ext cx="992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60481" y="3102166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= 4 bits/value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00985" y="3726440"/>
            <a:ext cx="234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= 32 bits/value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7386" y="3291329"/>
            <a:ext cx="60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2 v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9988476" y="3359273"/>
            <a:ext cx="570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8" grpId="0" animBg="1"/>
      <p:bldP spid="79" grpId="0" animBg="1"/>
      <p:bldP spid="59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approximation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Processing writes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Handling queries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writes: Challenge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185533" y="5234052"/>
            <a:ext cx="11774557" cy="1215272"/>
          </a:xfrm>
        </p:spPr>
        <p:txBody>
          <a:bodyPr>
            <a:normAutofit/>
          </a:bodyPr>
          <a:lstStyle/>
          <a:p>
            <a:r>
              <a:rPr lang="en-US" dirty="0"/>
              <a:t>Don’t have raw values, only window summaries (Bloom Filters)</a:t>
            </a:r>
          </a:p>
          <a:p>
            <a:r>
              <a:rPr lang="en-US" dirty="0"/>
              <a:t>How do we “move” </a:t>
            </a:r>
            <a:r>
              <a:rPr lang="en-US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b="1" baseline="-25000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b="1" baseline="-25000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  <a:r>
              <a:rPr lang="en-US" dirty="0"/>
              <a:t> between windows?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96401" y="2646860"/>
            <a:ext cx="0" cy="963309"/>
          </a:xfrm>
          <a:prstGeom prst="straightConnector1">
            <a:avLst/>
          </a:prstGeom>
          <a:ln w="127000" cmpd="dbl">
            <a:solidFill>
              <a:schemeClr val="tx2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363" y="1281424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room for one</a:t>
            </a:r>
            <a:br>
              <a:rPr lang="en-US" sz="240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more value</a:t>
            </a:r>
            <a:endParaRPr lang="en-US" sz="2400" dirty="0">
              <a:solidFill>
                <a:schemeClr val="accent3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5743" y="1846942"/>
            <a:ext cx="2874826" cy="27084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u="sng" dirty="0">
                <a:latin typeface="Rawline ExtraBold" charset="0"/>
                <a:ea typeface="Rawline ExtraBold" charset="0"/>
                <a:cs typeface="Rawline ExtraBold" charset="0"/>
              </a:rPr>
              <a:t>Configuration:</a:t>
            </a:r>
          </a:p>
          <a:p>
            <a:br>
              <a:rPr lang="en-US" sz="12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Window lengths 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     1, 2, 4, 8, ....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br>
              <a:rPr lang="en-US" sz="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Each window has</a:t>
            </a:r>
          </a:p>
          <a:p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     1000-bit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     Bloom Filter</a:t>
            </a:r>
          </a:p>
        </p:txBody>
      </p:sp>
      <p:sp>
        <p:nvSpPr>
          <p:cNvPr id="50" name="Arc 49"/>
          <p:cNvSpPr/>
          <p:nvPr/>
        </p:nvSpPr>
        <p:spPr>
          <a:xfrm rot="5400000">
            <a:off x="6095429" y="948580"/>
            <a:ext cx="1038663" cy="1312033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53578" y="1052387"/>
            <a:ext cx="551753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3200" baseline="-250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7</a:t>
            </a:r>
            <a:endParaRPr lang="en-US" sz="3200" dirty="0">
              <a:solidFill>
                <a:schemeClr val="tx2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28442" y="1474773"/>
            <a:ext cx="5335081" cy="1432911"/>
            <a:chOff x="2228442" y="1527655"/>
            <a:chExt cx="5335081" cy="1432911"/>
          </a:xfrm>
        </p:grpSpPr>
        <p:sp>
          <p:nvSpPr>
            <p:cNvPr id="5" name="Rectangle 4"/>
            <p:cNvSpPr/>
            <p:nvPr/>
          </p:nvSpPr>
          <p:spPr>
            <a:xfrm>
              <a:off x="6139816" y="1933129"/>
              <a:ext cx="413771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75957" y="1933129"/>
              <a:ext cx="810909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4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29089" y="1933129"/>
              <a:ext cx="1660774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 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29088" y="2515490"/>
              <a:ext cx="167013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61325" y="2437346"/>
              <a:ext cx="391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4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47835" y="2515490"/>
              <a:ext cx="81090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39815" y="2515490"/>
              <a:ext cx="399160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251" y="2437346"/>
              <a:ext cx="4364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5018" y="2437346"/>
              <a:ext cx="34336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429806" y="1980066"/>
              <a:ext cx="266355" cy="370474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9017" y="2287177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oldest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498808" y="228878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newest</a:t>
              </a:r>
            </a:p>
          </p:txBody>
        </p:sp>
        <p:cxnSp>
          <p:nvCxnSpPr>
            <p:cNvPr id="33" name="Curved Connector 32"/>
            <p:cNvCxnSpPr>
              <a:endCxn id="28" idx="1"/>
            </p:cNvCxnSpPr>
            <p:nvPr/>
          </p:nvCxnSpPr>
          <p:spPr>
            <a:xfrm>
              <a:off x="2228442" y="1824412"/>
              <a:ext cx="1240371" cy="209909"/>
            </a:xfrm>
            <a:prstGeom prst="curvedConnector2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72382" y="154310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Bloom Filter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52849" y="153445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3487" y="15276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98366" y="3563548"/>
            <a:ext cx="5114506" cy="1432911"/>
            <a:chOff x="2449017" y="1527655"/>
            <a:chExt cx="5114506" cy="1432911"/>
          </a:xfrm>
        </p:grpSpPr>
        <p:sp>
          <p:nvSpPr>
            <p:cNvPr id="44" name="Rectangle 43"/>
            <p:cNvSpPr/>
            <p:nvPr/>
          </p:nvSpPr>
          <p:spPr>
            <a:xfrm>
              <a:off x="6139816" y="1933129"/>
              <a:ext cx="413771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7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75957" y="1933129"/>
              <a:ext cx="810909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5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</a:t>
              </a:r>
              <a:r>
                <a:rPr lang="en-US" sz="24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400" b="1" baseline="-250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6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089" y="1933129"/>
              <a:ext cx="1660774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 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3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</a:t>
              </a:r>
              <a:r>
                <a:rPr lang="en-US" sz="24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400" b="1" baseline="-250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329088" y="2515490"/>
              <a:ext cx="167013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961325" y="2437346"/>
              <a:ext cx="391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4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47835" y="2515490"/>
              <a:ext cx="81090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39815" y="2515490"/>
              <a:ext cx="399160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341251" y="2437346"/>
              <a:ext cx="4364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75018" y="2437346"/>
              <a:ext cx="34336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9017" y="2287177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oldest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8808" y="228878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newest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72382" y="154310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Bloom Filter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52849" y="153445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13487" y="15276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9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“Colossal” streaming data</a:t>
            </a:r>
          </a:p>
        </p:txBody>
      </p:sp>
      <p:sp>
        <p:nvSpPr>
          <p:cNvPr id="30" name="Shape 68"/>
          <p:cNvSpPr txBox="1">
            <a:spLocks/>
          </p:cNvSpPr>
          <p:nvPr/>
        </p:nvSpPr>
        <p:spPr>
          <a:xfrm>
            <a:off x="2351321" y="2364410"/>
            <a:ext cx="3431656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2300" dirty="0">
                <a:latin typeface="Rawline Regular" pitchFamily="2" charset="77"/>
                <a:ea typeface="Rawline Medium" charset="0"/>
                <a:cs typeface="Rawline Medium" charset="0"/>
              </a:rPr>
              <a:t>4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r>
              <a:rPr lang="en" sz="2300" dirty="0">
                <a:latin typeface="Rawline Regular" pitchFamily="2" charset="77"/>
                <a:ea typeface="Rawline Medium" charset="0"/>
                <a:cs typeface="Rawline Medium" charset="0"/>
              </a:rPr>
              <a:t>TB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 /car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cars</a:t>
            </a:r>
            <a:endParaRPr lang="en" sz="2300" dirty="0">
              <a:solidFill>
                <a:schemeClr val="tx1">
                  <a:lumMod val="75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06533" y="1930132"/>
            <a:ext cx="1645475" cy="16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71"/>
          <p:cNvSpPr txBox="1">
            <a:spLocks/>
          </p:cNvSpPr>
          <p:nvPr/>
        </p:nvSpPr>
        <p:spPr>
          <a:xfrm>
            <a:off x="2351326" y="4658292"/>
            <a:ext cx="3623959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10 TB /data center /day</a:t>
            </a:r>
            <a:b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10s data centers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endParaRPr lang="en" sz="23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1113" y="2324047"/>
            <a:ext cx="1542651" cy="1045548"/>
            <a:chOff x="7218675" y="2324046"/>
            <a:chExt cx="1542650" cy="1045548"/>
          </a:xfrm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Shape 71"/>
          <p:cNvSpPr txBox="1">
            <a:spLocks/>
          </p:cNvSpPr>
          <p:nvPr/>
        </p:nvSpPr>
        <p:spPr>
          <a:xfrm>
            <a:off x="8512278" y="4658292"/>
            <a:ext cx="37559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20 GB /home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homes</a:t>
            </a:r>
            <a:endParaRPr lang="en" sz="2300" dirty="0">
              <a:solidFill>
                <a:schemeClr val="tx1">
                  <a:lumMod val="75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8" name="Shape 71"/>
          <p:cNvSpPr txBox="1">
            <a:spLocks/>
          </p:cNvSpPr>
          <p:nvPr/>
        </p:nvSpPr>
        <p:spPr>
          <a:xfrm>
            <a:off x="8512278" y="2364408"/>
            <a:ext cx="30447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10 MB /device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millions devices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3341" y="4336679"/>
            <a:ext cx="1171860" cy="1693615"/>
            <a:chOff x="1388349" y="4409968"/>
            <a:chExt cx="1171860" cy="1693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3" y="4449777"/>
            <a:ext cx="1340111" cy="14077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3" y="1451015"/>
            <a:ext cx="7701283" cy="50710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Not possible to actually move values</a:t>
            </a:r>
          </a:p>
          <a:p>
            <a:pPr>
              <a:spcBef>
                <a:spcPts val="1600"/>
              </a:spcBef>
            </a:pPr>
            <a:r>
              <a:rPr lang="en-US" sz="3200" dirty="0"/>
              <a:t>Instead, use a different technique,</a:t>
            </a:r>
            <a:br>
              <a:rPr lang="en-US" sz="3200" dirty="0"/>
            </a:br>
            <a:r>
              <a:rPr lang="en-US" sz="3200" dirty="0"/>
              <a:t> building on work by Cohen &amp; Wang</a:t>
            </a:r>
            <a:r>
              <a:rPr lang="en-US" sz="3200" baseline="30000" dirty="0">
                <a:solidFill>
                  <a:schemeClr val="tx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†</a:t>
            </a:r>
            <a:endParaRPr lang="en-US" sz="3200" baseline="300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>
              <a:lnSpc>
                <a:spcPct val="120000"/>
              </a:lnSpc>
              <a:spcBef>
                <a:spcPts val="1100"/>
              </a:spcBef>
            </a:pPr>
            <a:r>
              <a:rPr lang="en-US" sz="2800" dirty="0"/>
              <a:t>Ingest new values into new windows</a:t>
            </a:r>
          </a:p>
          <a:p>
            <a:pPr lvl="1">
              <a:spcBef>
                <a:spcPts val="1100"/>
              </a:spcBef>
            </a:pPr>
            <a:r>
              <a:rPr lang="en-US" sz="2800" dirty="0"/>
              <a:t>Periodically compact data by </a:t>
            </a:r>
            <a:r>
              <a:rPr lang="en-US" sz="2800" b="1" dirty="0">
                <a:solidFill>
                  <a:schemeClr val="accent4"/>
                </a:solidFill>
              </a:rPr>
              <a:t>merging</a:t>
            </a:r>
            <a:r>
              <a:rPr lang="en-US" sz="2800" dirty="0"/>
              <a:t> consecutive window pairs</a:t>
            </a:r>
          </a:p>
          <a:p>
            <a:pPr lvl="2"/>
            <a:r>
              <a:rPr lang="en-US" sz="2400" dirty="0"/>
              <a:t>Merge all summary data structures</a:t>
            </a:r>
          </a:p>
          <a:p>
            <a:pPr lvl="2"/>
            <a:r>
              <a:rPr lang="en-US" sz="2400" dirty="0"/>
              <a:t>Halve storage budget for window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27859" y="2894271"/>
            <a:ext cx="2569464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...................................v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5759" y="1705677"/>
            <a:ext cx="1612513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.................v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56077" y="1704466"/>
            <a:ext cx="914400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9</a:t>
            </a:r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...v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12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8652016" y="2101363"/>
            <a:ext cx="293204" cy="79254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4172" y="1640699"/>
            <a:ext cx="13260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accent4"/>
                </a:solidFill>
                <a:latin typeface="Rawline ExtraBold" charset="0"/>
                <a:ea typeface="Rawline ExtraBold" charset="0"/>
                <a:cs typeface="Rawline ExtraBold" charset="0"/>
              </a:rPr>
              <a:t>merge</a:t>
            </a:r>
            <a:endParaRPr lang="en-US" sz="2800" b="1" dirty="0">
              <a:solidFill>
                <a:schemeClr val="accent4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46654"/>
              </p:ext>
            </p:extLst>
          </p:nvPr>
        </p:nvGraphicFramePr>
        <p:xfrm>
          <a:off x="7890235" y="4587306"/>
          <a:ext cx="4212869" cy="17380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Bloom Filter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bitwise</a:t>
                      </a:r>
                      <a:r>
                        <a:rPr lang="en-US" sz="2000" b="0" i="0" baseline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OR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Count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add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Histogram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combine</a:t>
                      </a:r>
                      <a:r>
                        <a:rPr lang="en-US" sz="2000" b="0" i="0" baseline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&amp;</a:t>
                      </a:r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rebin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02238" y="4103740"/>
            <a:ext cx="306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merge</a:t>
            </a:r>
            <a:r>
              <a:rPr lang="en-US" sz="24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operation for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8885" y="630853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Rawline Regular" pitchFamily="2" charset="77"/>
                <a:ea typeface="Rawline Medium" charset="0"/>
                <a:cs typeface="Rawline Medium" charset="0"/>
              </a:rPr>
              <a:t>etc</a:t>
            </a:r>
            <a:endParaRPr lang="en-US" sz="20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0980253" y="2100152"/>
            <a:ext cx="333024" cy="8294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57227" y="2399275"/>
            <a:ext cx="1495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bitwise 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34325" y="1020335"/>
            <a:ext cx="163538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Bloom Filter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13196" y="1014052"/>
            <a:ext cx="163538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Bloom Filter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8550" y="3270112"/>
            <a:ext cx="163538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Bloom Filter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508" y="6122590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†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 E. Cohen, J. Wang, “Maintaining time-decaying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    stream aggregates”, J. Alg. 2006</a:t>
            </a:r>
          </a:p>
        </p:txBody>
      </p:sp>
    </p:spTree>
    <p:extLst>
      <p:ext uri="{BB962C8B-B14F-4D97-AF65-F5344CB8AC3E}">
        <p14:creationId xmlns:p14="http://schemas.microsoft.com/office/powerpoint/2010/main" val="13427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Configure a target sequence of window lengths (choice affects decay)</a:t>
            </a:r>
          </a:p>
          <a:p>
            <a:pPr marL="592138" lvl="1" indent="-304800"/>
            <a:r>
              <a:rPr lang="en-US" sz="2300" dirty="0"/>
              <a:t>Example below uses 1, 2, 4, 8, 16, ...</a:t>
            </a:r>
          </a:p>
          <a:p>
            <a:endParaRPr lang="en-US" sz="27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57441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38872" y="368910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0245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822042" y="368910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4" name="TextBox 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</a:t>
              </a:r>
              <a:b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window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28151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8792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1241" y="3689104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34" name="TextBox 3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</a:t>
              </a:r>
              <a:b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window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36396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8792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43061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16336" y="2477074"/>
            <a:ext cx="1314784" cy="1240925"/>
            <a:chOff x="8516338" y="1998833"/>
            <a:chExt cx="1314785" cy="1240925"/>
          </a:xfrm>
        </p:grpSpPr>
        <p:sp>
          <p:nvSpPr>
            <p:cNvPr id="3" name="Rectangle 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860494" y="2504049"/>
              <a:ext cx="114694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383151" y="2489982"/>
              <a:ext cx="12220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34" name="TextBox 3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</a:t>
              </a:r>
              <a:b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window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95771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33817" y="372557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2844" y="3689104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65042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79507" y="3717999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4446" y="3689104"/>
            <a:ext cx="46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81657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9" y="372102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845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3" name="Rectangle 3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3920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9" y="372102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96533" y="37156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8" name="Arc 37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19638" y="3692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75167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“Colossal” streaming data</a:t>
            </a: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lum bright="70000" contrast="-70000"/>
            <a:alphaModFix amt="60000"/>
          </a:blip>
          <a:stretch>
            <a:fillRect/>
          </a:stretch>
        </p:blipFill>
        <p:spPr>
          <a:xfrm>
            <a:off x="506533" y="1930132"/>
            <a:ext cx="1645475" cy="164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821113" y="2324047"/>
            <a:ext cx="1542651" cy="1045548"/>
            <a:chOff x="7218675" y="2324046"/>
            <a:chExt cx="1542650" cy="1045548"/>
          </a:xfrm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lum bright="70000" contrast="-70000"/>
              <a:alphaModFix amt="6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lum bright="70000" contrast="-70000"/>
              <a:alphaModFix amt="6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743341" y="4336679"/>
            <a:ext cx="1171860" cy="1693615"/>
            <a:chOff x="1388349" y="4409968"/>
            <a:chExt cx="1171860" cy="1693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3" y="4449777"/>
            <a:ext cx="1340111" cy="140773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04806" y="3336687"/>
            <a:ext cx="7006508" cy="12886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Hundreds 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of</a:t>
            </a:r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 TB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 to </a:t>
            </a:r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PB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 /day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Shape 68"/>
          <p:cNvSpPr txBox="1">
            <a:spLocks/>
          </p:cNvSpPr>
          <p:nvPr/>
        </p:nvSpPr>
        <p:spPr>
          <a:xfrm>
            <a:off x="2351321" y="2364410"/>
            <a:ext cx="3431656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4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r>
              <a:rPr lang="en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TB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/car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cars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0" name="Shape 71"/>
          <p:cNvSpPr txBox="1">
            <a:spLocks/>
          </p:cNvSpPr>
          <p:nvPr/>
        </p:nvSpPr>
        <p:spPr>
          <a:xfrm>
            <a:off x="2351326" y="4658292"/>
            <a:ext cx="3623959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 TB /data center /day</a:t>
            </a:r>
            <a:b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10s data centers 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3" name="Shape 71"/>
          <p:cNvSpPr txBox="1">
            <a:spLocks/>
          </p:cNvSpPr>
          <p:nvPr/>
        </p:nvSpPr>
        <p:spPr>
          <a:xfrm>
            <a:off x="8512278" y="4658292"/>
            <a:ext cx="37559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20 GB /home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homes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8512278" y="2364408"/>
            <a:ext cx="30447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 MB /device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millions devices</a:t>
            </a:r>
          </a:p>
        </p:txBody>
      </p:sp>
    </p:spTree>
    <p:extLst>
      <p:ext uri="{BB962C8B-B14F-4D97-AF65-F5344CB8AC3E}">
        <p14:creationId xmlns:p14="http://schemas.microsoft.com/office/powerpoint/2010/main" val="589290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675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9315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8" name="Arc 37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27652" y="3692128"/>
            <a:ext cx="45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588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93646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0044" y="3725889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7499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588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0121" y="372496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3" name="Rectangle 3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401904" y="2500349"/>
            <a:ext cx="1314784" cy="1225539"/>
            <a:chOff x="8516340" y="1998833"/>
            <a:chExt cx="1314784" cy="1225538"/>
          </a:xfrm>
        </p:grpSpPr>
        <p:sp>
          <p:nvSpPr>
            <p:cNvPr id="42" name="Rectangle 41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524392" y="2504049"/>
              <a:ext cx="450797" cy="720322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383151" y="2489982"/>
              <a:ext cx="446191" cy="729522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97053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3" name="Arc 32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20441" y="369212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60884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3494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3153" y="3724128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50069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19638" y="3692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81437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1963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2435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68031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1665" y="3721272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4" name="Rectangle 33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25670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1963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2435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9" name="Arc 38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68342" y="3692128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91419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9579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2519" y="3723692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9315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9" name="Arc 38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96395" y="369212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13036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70526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5642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70044" y="3715776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7499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87925" y="3727740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31963" y="3727740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4" name="Rectangle 33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01904" y="2500349"/>
            <a:ext cx="1314784" cy="1220483"/>
            <a:chOff x="8516340" y="1998833"/>
            <a:chExt cx="1314784" cy="1220482"/>
          </a:xfrm>
        </p:grpSpPr>
        <p:sp>
          <p:nvSpPr>
            <p:cNvPr id="43" name="Rectangle 42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524392" y="2504049"/>
              <a:ext cx="450798" cy="7102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383151" y="2489982"/>
              <a:ext cx="44619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4166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5642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9563" y="3692128"/>
            <a:ext cx="5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57380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08333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7315" y="3724587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35439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8760" y="369212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4275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3667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stores for “colossal” streaming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08724" y="1325569"/>
            <a:ext cx="11774557" cy="514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Storing and analyzing data at this scale is a major operational burden</a:t>
            </a:r>
          </a:p>
          <a:p>
            <a:pPr>
              <a:spcBef>
                <a:spcPts val="2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 For the best ingest throughput &amp; query latency, need in-memory stores</a:t>
            </a:r>
            <a:endParaRPr lang="en-US" sz="2300" dirty="0"/>
          </a:p>
          <a:p>
            <a:pPr marL="587360" lvl="1" indent="-300031"/>
            <a:r>
              <a:rPr lang="en-US" sz="2300" dirty="0"/>
              <a:t>E.g. Facebook Gorilla</a:t>
            </a:r>
          </a:p>
          <a:p>
            <a:pPr marL="587360" lvl="1" indent="-300031"/>
            <a:r>
              <a:rPr lang="en-US" sz="2300" dirty="0"/>
              <a:t>Best performance, but expensive</a:t>
            </a:r>
          </a:p>
          <a:p>
            <a:pPr marL="587360" lvl="1" indent="-300031"/>
            <a:r>
              <a:rPr lang="en-US" sz="2300" dirty="0"/>
              <a:t>Need secondary system for persistence</a:t>
            </a:r>
          </a:p>
          <a:p>
            <a:pPr>
              <a:spcBef>
                <a:spcPts val="2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 Alternately, can use conventional time-series stores</a:t>
            </a:r>
          </a:p>
          <a:p>
            <a:pPr marL="587360" lvl="1" indent="-300031"/>
            <a:r>
              <a:rPr lang="en-US" sz="2300" dirty="0"/>
              <a:t>Worse performance</a:t>
            </a:r>
          </a:p>
          <a:p>
            <a:pPr marL="587360" lvl="1" indent="-300031"/>
            <a:r>
              <a:rPr lang="en-US" sz="2300" dirty="0"/>
              <a:t>Still quite resource-intensive: high storage footprint, replication bandwidth</a:t>
            </a:r>
          </a:p>
        </p:txBody>
      </p:sp>
    </p:spTree>
    <p:extLst>
      <p:ext uri="{BB962C8B-B14F-4D97-AF65-F5344CB8AC3E}">
        <p14:creationId xmlns:p14="http://schemas.microsoft.com/office/powerpoint/2010/main" val="439568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229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11637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61700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89797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69847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5" name="Rectangle 34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21834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229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11637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61700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2" name="Arc 41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80365" y="369212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923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421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1013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3644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9315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2" name="Arc 41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81969" y="3692128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3665" y="3718404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1319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0671" y="3720992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32454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70044" y="3718404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7499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85611" y="3718404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23027" y="372246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5" name="Rectangle 34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01904" y="2500349"/>
            <a:ext cx="1314784" cy="1220483"/>
            <a:chOff x="8516340" y="1998833"/>
            <a:chExt cx="1314784" cy="1220482"/>
          </a:xfrm>
        </p:grpSpPr>
        <p:sp>
          <p:nvSpPr>
            <p:cNvPr id="45" name="Rectangle 44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8524392" y="2504049"/>
              <a:ext cx="450798" cy="7102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83151" y="2489982"/>
              <a:ext cx="44619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10510" y="2500351"/>
            <a:ext cx="2501783" cy="1220645"/>
            <a:chOff x="7913139" y="1998833"/>
            <a:chExt cx="2501783" cy="1220645"/>
          </a:xfrm>
        </p:grpSpPr>
        <p:sp>
          <p:nvSpPr>
            <p:cNvPr id="49" name="Rectangle 48"/>
            <p:cNvSpPr/>
            <p:nvPr/>
          </p:nvSpPr>
          <p:spPr>
            <a:xfrm>
              <a:off x="8516338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7913139" y="2504049"/>
              <a:ext cx="1062051" cy="71542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9383151" y="2489982"/>
              <a:ext cx="103177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0085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1145" y="3721017"/>
            <a:ext cx="3519899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9717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32465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14393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33067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1796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393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1145" y="3721017"/>
            <a:ext cx="3519899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474437" y="3730821"/>
            <a:ext cx="388139" cy="435755"/>
          </a:xfrm>
          <a:prstGeom prst="ellipse">
            <a:avLst/>
          </a:prstGeom>
          <a:noFill/>
          <a:ln w="762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26341" y="3710861"/>
            <a:ext cx="416463" cy="479540"/>
          </a:xfrm>
          <a:prstGeom prst="ellipse">
            <a:avLst/>
          </a:prstGeom>
          <a:noFill/>
          <a:ln w="571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300" y="5530217"/>
                <a:ext cx="2856552" cy="715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Rawline" charset="0"/>
                            <a:cs typeface="Rawline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window</m:t>
                        </m:r>
                        <m:r>
                          <a:rPr lang="en-US" sz="2800" i="1" smtClean="0">
                            <a:solidFill>
                              <a:schemeClr val="accent3"/>
                            </a:solidFill>
                            <a:latin typeface="Cambria Math" charset="0"/>
                            <a:ea typeface="Rawline" charset="0"/>
                            <a:cs typeface="Rawline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Rawline" charset="0"/>
                    <a:ea typeface="Rawline" charset="0"/>
                    <a:cs typeface="Rawline" charset="0"/>
                  </a:rPr>
                  <a:t>  bits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0" y="5530217"/>
                <a:ext cx="2856552" cy="715260"/>
              </a:xfrm>
              <a:prstGeom prst="rect">
                <a:avLst/>
              </a:prstGeom>
              <a:blipFill rotWithShape="0">
                <a:blip r:embed="rId3"/>
                <a:stretch>
                  <a:fillRect r="-6610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939583" y="5662339"/>
                <a:ext cx="2903039" cy="715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Rawline" charset="0"/>
                            <a:cs typeface="Rawline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window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Rawline" charset="0"/>
                    <a:ea typeface="Rawline" charset="0"/>
                    <a:cs typeface="Rawline" charset="0"/>
                  </a:rPr>
                  <a:t>  bits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83" y="5662339"/>
                <a:ext cx="2903039" cy="715773"/>
              </a:xfrm>
              <a:prstGeom prst="rect">
                <a:avLst/>
              </a:prstGeom>
              <a:blipFill rotWithShape="0">
                <a:blip r:embed="rId4"/>
                <a:stretch>
                  <a:fillRect r="-5241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668507" y="4166575"/>
            <a:ext cx="0" cy="14146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1" idx="4"/>
          </p:cNvCxnSpPr>
          <p:nvPr/>
        </p:nvCxnSpPr>
        <p:spPr>
          <a:xfrm flipH="1">
            <a:off x="9914398" y="4190406"/>
            <a:ext cx="420175" cy="14719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 algorithm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8724" y="1578608"/>
            <a:ext cx="11774557" cy="4888699"/>
          </a:xfrm>
        </p:spPr>
        <p:txBody>
          <a:bodyPr>
            <a:normAutofit/>
          </a:bodyPr>
          <a:lstStyle/>
          <a:p>
            <a:pPr marL="514338" indent="-449251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449251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  <a:p>
            <a:endParaRPr lang="en-US" sz="2600" dirty="0"/>
          </a:p>
          <a:p>
            <a:pPr marL="15874" indent="-15874"/>
            <a:r>
              <a:rPr lang="en-US" sz="2600" dirty="0"/>
              <a:t>Why this algorithm works:</a:t>
            </a:r>
          </a:p>
          <a:p>
            <a:pPr lvl="1">
              <a:spcBef>
                <a:spcPts val="1100"/>
              </a:spcBef>
            </a:pPr>
            <a:r>
              <a:rPr lang="en-US" sz="2600" dirty="0"/>
              <a:t>At any point in time:</a:t>
            </a:r>
          </a:p>
          <a:p>
            <a:pPr lvl="2">
              <a:spcBef>
                <a:spcPts val="1100"/>
              </a:spcBef>
            </a:pPr>
            <a:r>
              <a:rPr lang="en-US" sz="2300" dirty="0"/>
              <a:t>No more than one actual window inside any</a:t>
            </a:r>
            <a:br>
              <a:rPr lang="en-US" sz="2300" dirty="0"/>
            </a:br>
            <a:r>
              <a:rPr lang="en-US" sz="2300" dirty="0"/>
              <a:t>target window (between a pair of dotted lines)</a:t>
            </a:r>
          </a:p>
          <a:p>
            <a:pPr lvl="2">
              <a:spcBef>
                <a:spcPts val="1100"/>
              </a:spcBef>
            </a:pPr>
            <a:r>
              <a:rPr lang="en-US" sz="2300" dirty="0"/>
              <a:t>Thus number of actual windows  </a:t>
            </a:r>
            <a:r>
              <a:rPr lang="en-US" sz="2300" dirty="0">
                <a:latin typeface="Calibri" charset="0"/>
                <a:ea typeface="Calibri" charset="0"/>
                <a:cs typeface="Calibri" charset="0"/>
              </a:rPr>
              <a:t>≤</a:t>
            </a:r>
            <a:r>
              <a:rPr lang="en-US" sz="2300" dirty="0"/>
              <a:t>  2 x number of target windows</a:t>
            </a:r>
          </a:p>
          <a:p>
            <a:pPr lvl="1">
              <a:spcBef>
                <a:spcPts val="1100"/>
              </a:spcBef>
            </a:pPr>
            <a:r>
              <a:rPr lang="en-US" sz="2600" dirty="0"/>
              <a:t>By induction: # bits allocated to any datum is always within 2x of target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914925" y="4185428"/>
            <a:ext cx="3749123" cy="785181"/>
            <a:chOff x="6273688" y="3458094"/>
            <a:chExt cx="4524895" cy="94765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273688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107924" y="3721018"/>
              <a:ext cx="434875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63951" y="3717993"/>
              <a:ext cx="1374596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28219" y="3721017"/>
              <a:ext cx="779363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56005" y="3717992"/>
              <a:ext cx="547597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421143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867557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98583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6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representation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Processing writes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Handling queries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7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31727" y="3882598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Examples</a:t>
            </a:r>
          </a:p>
          <a:p>
            <a:pPr marL="752475" lvl="1" indent="-244475"/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What was average energy usage in </a:t>
            </a:r>
            <a:r>
              <a:rPr lang="en-US" sz="23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Sep 2015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?</a:t>
            </a:r>
          </a:p>
          <a:p>
            <a:pPr marL="752475" lvl="1" indent="-244475"/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Fetch a random (time-decayed) sample over the </a:t>
            </a:r>
            <a:r>
              <a:rPr lang="en-US" sz="23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last 1 year</a:t>
            </a:r>
            <a:endParaRPr lang="en-US" sz="23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48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4035" y="1491345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query a summary over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6991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49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Time-ranges are allowed to be arbitrary, need not be window-aligned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24035" y="1491345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query a summary over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46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stores for “colossal” streaming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627093"/>
            <a:ext cx="11774557" cy="5034965"/>
          </a:xfrm>
        </p:spPr>
        <p:txBody>
          <a:bodyPr>
            <a:normAutofit/>
          </a:bodyPr>
          <a:lstStyle/>
          <a:p>
            <a:r>
              <a:rPr lang="en-US" sz="2400" dirty="0"/>
              <a:t>Streams are mainly consumed by analytics and learning workloads</a:t>
            </a:r>
          </a:p>
          <a:p>
            <a:pPr marL="647684" lvl="1" indent="-360354"/>
            <a:r>
              <a:rPr lang="en-US" sz="2000" dirty="0"/>
              <a:t>Forecasting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[Facebook Prophet]</a:t>
            </a:r>
          </a:p>
          <a:p>
            <a:pPr marL="647684" lvl="1" indent="-360354"/>
            <a:r>
              <a:rPr lang="en-US" sz="2000" dirty="0"/>
              <a:t>Recommender systems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[SoundCloud, Spotify]</a:t>
            </a:r>
          </a:p>
          <a:p>
            <a:pPr marL="647684" lvl="1" indent="-360354"/>
            <a:r>
              <a:rPr lang="en-US" sz="2000" dirty="0"/>
              <a:t>Outlier detection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 [Etsy Kale]</a:t>
            </a:r>
          </a:p>
          <a:p>
            <a:pPr marL="647684" lvl="1" indent="-360354"/>
            <a:r>
              <a:rPr lang="en-US" sz="2000" dirty="0"/>
              <a:t>Telemetry analytics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[Splunk, Twitter Observability]</a:t>
            </a:r>
          </a:p>
          <a:p>
            <a:br>
              <a:rPr lang="en-US" sz="2400" dirty="0"/>
            </a:br>
            <a:r>
              <a:rPr lang="en-US" sz="2400" dirty="0"/>
              <a:t>Primary goal is to extract aggregate properties of data</a:t>
            </a: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189631" y="995231"/>
            <a:ext cx="1015379" cy="113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0029639" y="2579520"/>
            <a:ext cx="1335356" cy="905053"/>
            <a:chOff x="7218675" y="2324046"/>
            <a:chExt cx="1542650" cy="1045548"/>
          </a:xfrm>
          <a:noFill/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alphaModFix/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10320891" y="3931940"/>
            <a:ext cx="752852" cy="1088049"/>
            <a:chOff x="1388349" y="4409968"/>
            <a:chExt cx="1171860" cy="16936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39" y="5467354"/>
            <a:ext cx="940371" cy="9878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5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9105" y="2468216"/>
            <a:ext cx="433349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783" y="1486388"/>
            <a:ext cx="3137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only know count in</a:t>
            </a:r>
            <a:b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entire windows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3578" y="2586589"/>
            <a:ext cx="143903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3898121" y="2295467"/>
            <a:ext cx="233081" cy="1392643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Time-ranges are allowed to be arbitrary, need not be window-aligned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50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32835" y="2586589"/>
            <a:ext cx="2407307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50367" y="2586589"/>
            <a:ext cx="41899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7644802" y="2801681"/>
            <a:ext cx="233081" cy="380211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7200" y="2960696"/>
            <a:ext cx="3567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don’t know precise</a:t>
            </a:r>
            <a:b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count in sub-intervals</a:t>
            </a:r>
          </a:p>
        </p:txBody>
      </p:sp>
      <p:cxnSp>
        <p:nvCxnSpPr>
          <p:cNvPr id="11" name="Straight Connector 10"/>
          <p:cNvCxnSpPr>
            <a:stCxn id="35" idx="1"/>
          </p:cNvCxnSpPr>
          <p:nvPr/>
        </p:nvCxnSpPr>
        <p:spPr>
          <a:xfrm>
            <a:off x="4014257" y="3108329"/>
            <a:ext cx="471483" cy="92075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55685" y="3108329"/>
            <a:ext cx="294892" cy="8916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4327" y="1491345"/>
            <a:ext cx="32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what was count in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32835" y="2468216"/>
            <a:ext cx="238384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50367" y="2468216"/>
            <a:ext cx="135716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animBg="1"/>
      <p:bldP spid="35" grpId="0" animBg="1"/>
      <p:bldP spid="27" grpId="0" animBg="1"/>
      <p:bldP spid="28" grpId="0" animBg="1"/>
      <p:bldP spid="29" grpId="0" animBg="1"/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Time-ranges are allowed to be arbitrary, need not be window-aligned</a:t>
            </a:r>
          </a:p>
          <a:p>
            <a:pPr marL="68261" indent="-68261"/>
            <a:r>
              <a:rPr lang="en-US" dirty="0">
                <a:latin typeface="Rawline Regular" pitchFamily="2" charset="77"/>
                <a:ea typeface="Rawline Medium" charset="0"/>
                <a:cs typeface="Rawline Medium" charset="0"/>
              </a:rPr>
              <a:t>Lack of window alignment introduces error</a:t>
            </a:r>
            <a:endParaRPr lang="en-US" sz="3100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pPr marL="119060" indent="-119060">
              <a:spcBef>
                <a:spcPts val="1600"/>
              </a:spcBef>
            </a:pPr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We use novel low-overhead statistical techniques to estimate</a:t>
            </a:r>
            <a:b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answer &amp; confidence interval</a:t>
            </a:r>
          </a:p>
          <a:p>
            <a:endParaRPr lang="en-US" sz="27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9105" y="2468216"/>
            <a:ext cx="433349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783" y="1486388"/>
            <a:ext cx="3137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only know count in</a:t>
            </a:r>
            <a:b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entire windows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3578" y="2586589"/>
            <a:ext cx="143903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3898121" y="2295467"/>
            <a:ext cx="233081" cy="1392643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51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32835" y="2586589"/>
            <a:ext cx="2407307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0367" y="2586589"/>
            <a:ext cx="41899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7644802" y="2801681"/>
            <a:ext cx="233081" cy="380211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200" y="2960696"/>
            <a:ext cx="3567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don’t know precise</a:t>
            </a:r>
            <a:b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count in sub-intervals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014257" y="3108329"/>
            <a:ext cx="471483" cy="92075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55685" y="3108329"/>
            <a:ext cx="294892" cy="8916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94327" y="1491345"/>
            <a:ext cx="32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what was count in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32835" y="2468216"/>
            <a:ext cx="238384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50367" y="2468216"/>
            <a:ext cx="135716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38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89107" y="1858799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96" y="3037348"/>
            <a:ext cx="7876411" cy="3411220"/>
          </a:xfrm>
        </p:spPr>
        <p:txBody>
          <a:bodyPr>
            <a:normAutofit/>
          </a:bodyPr>
          <a:lstStyle/>
          <a:p>
            <a:pPr marL="74611" indent="-295267"/>
            <a:r>
              <a:rPr lang="en-US" sz="2400" dirty="0"/>
              <a:t>Age = how far back in time query goes</a:t>
            </a:r>
          </a:p>
          <a:p>
            <a:pPr marL="817563" lvl="1" indent="-236538"/>
            <a:r>
              <a:rPr lang="en-US" sz="2000" dirty="0"/>
              <a:t>Lower age ⇒ more recent data, so better accuracy</a:t>
            </a:r>
          </a:p>
          <a:p>
            <a:pPr marL="74611" indent="-295267">
              <a:spcBef>
                <a:spcPts val="2200"/>
              </a:spcBef>
            </a:pPr>
            <a:r>
              <a:rPr lang="en-US" sz="2400" dirty="0"/>
              <a:t>Length = time-span query covers</a:t>
            </a:r>
          </a:p>
          <a:p>
            <a:pPr marL="811213" lvl="1" indent="-230188"/>
            <a:r>
              <a:rPr lang="en-US" sz="2000" dirty="0"/>
              <a:t>Longer length ⇒ more windows spanned, so better</a:t>
            </a:r>
          </a:p>
          <a:p>
            <a:pPr marL="74611" indent="-295267">
              <a:spcBef>
                <a:spcPts val="2200"/>
              </a:spcBef>
            </a:pPr>
            <a:r>
              <a:rPr lang="en-US" sz="2400" dirty="0"/>
              <a:t>Not suited for large age + small length</a:t>
            </a:r>
          </a:p>
          <a:p>
            <a:pPr marL="757220" lvl="1" indent="-296855"/>
            <a:r>
              <a:rPr lang="en-US" sz="2000" dirty="0"/>
              <a:t>e.g. query over the time range</a:t>
            </a:r>
            <a:br>
              <a:rPr lang="en-US" sz="2000" dirty="0"/>
            </a:br>
            <a:r>
              <a:rPr lang="en-US" sz="2000" dirty="0"/>
              <a:t>          [10 years ago, 10 years ago + 3 seconds]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1780287"/>
            <a:ext cx="0" cy="56712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1780287"/>
            <a:ext cx="0" cy="56712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6840"/>
              </p:ext>
            </p:extLst>
          </p:nvPr>
        </p:nvGraphicFramePr>
        <p:xfrm>
          <a:off x="8907527" y="3109586"/>
          <a:ext cx="2286000" cy="229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8775055" y="3109585"/>
            <a:ext cx="0" cy="22555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7527" y="5500360"/>
            <a:ext cx="2286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68147"/>
              </p:ext>
            </p:extLst>
          </p:nvPr>
        </p:nvGraphicFramePr>
        <p:xfrm>
          <a:off x="7786936" y="3325122"/>
          <a:ext cx="1098823" cy="199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5695"/>
              </p:ext>
            </p:extLst>
          </p:nvPr>
        </p:nvGraphicFramePr>
        <p:xfrm>
          <a:off x="8831327" y="5469608"/>
          <a:ext cx="2590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new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old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997959" y="4100698"/>
            <a:ext cx="11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26473" y="585627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63850" y="4694673"/>
            <a:ext cx="685800" cy="685800"/>
          </a:xfrm>
          <a:prstGeom prst="rect">
            <a:avLst/>
          </a:prstGeom>
          <a:noFill/>
          <a:ln w="41275">
            <a:solidFill>
              <a:schemeClr val="accent5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1184998" y="4634076"/>
            <a:ext cx="1096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not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suited</a:t>
            </a:r>
            <a:endParaRPr lang="en-US" sz="2400" dirty="0">
              <a:solidFill>
                <a:schemeClr val="accent5"/>
              </a:solidFill>
              <a:ea typeface="Microsoft JhengHei UI Light" panose="020B0304030504040204" pitchFamily="34" charset="-12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317970" y="2308227"/>
            <a:ext cx="4641229" cy="0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15250" y="2242816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Length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8060239" y="2307008"/>
            <a:ext cx="3731963" cy="0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64398" y="224159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1133" y="125706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0014" y="12570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5874" y="150893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67118" y="150893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52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9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representation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Processing writes</a:t>
            </a:r>
          </a:p>
          <a:p>
            <a:pPr marL="514338" indent="-514338">
              <a:lnSpc>
                <a:spcPct val="19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Handling queries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4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 a single node: 224 GB RAM, 10 x 1 TB disk</a:t>
            </a:r>
          </a:p>
          <a:p>
            <a:pPr>
              <a:spcBef>
                <a:spcPts val="2200"/>
              </a:spcBef>
            </a:pPr>
            <a:r>
              <a:rPr lang="en-US" sz="3200" dirty="0"/>
              <a:t>Microbenchmarks: 1 PB on single node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3200" dirty="0"/>
              <a:t>Real applications</a:t>
            </a:r>
          </a:p>
          <a:p>
            <a:pPr marL="573074" lvl="1" indent="-285744"/>
            <a:r>
              <a:rPr lang="en-US" sz="2800" dirty="0"/>
              <a:t>Forecasting</a:t>
            </a:r>
          </a:p>
          <a:p>
            <a:pPr marL="573074" lvl="1" indent="-285744"/>
            <a:r>
              <a:rPr lang="en-US" sz="2800" dirty="0"/>
              <a:t>Outlier analysis</a:t>
            </a:r>
          </a:p>
          <a:p>
            <a:pPr marL="573074" lvl="1" indent="-285744"/>
            <a:r>
              <a:rPr lang="en-US" sz="2800" dirty="0"/>
              <a:t>Analyzing network traffic and data backup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4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On a single node: 224 GB RAM, 10 x 1 TB disk</a:t>
            </a:r>
          </a:p>
          <a:p>
            <a:pPr>
              <a:spcBef>
                <a:spcPts val="2200"/>
              </a:spcBef>
            </a:pPr>
            <a:r>
              <a:rPr lang="en-US" sz="3200" dirty="0">
                <a:solidFill>
                  <a:schemeClr val="accent4"/>
                </a:solidFill>
              </a:rPr>
              <a:t>Microbenchmarks: 1 PB on single node</a:t>
            </a:r>
            <a:endParaRPr lang="en-US" sz="2800" dirty="0">
              <a:solidFill>
                <a:schemeClr val="accent4"/>
              </a:solidFill>
            </a:endParaRPr>
          </a:p>
          <a:p>
            <a:pPr>
              <a:spcBef>
                <a:spcPts val="2200"/>
              </a:spcBef>
            </a:pPr>
            <a:r>
              <a:rPr lang="en-US" sz="3200" dirty="0">
                <a:solidFill>
                  <a:schemeClr val="accent4"/>
                </a:solidFill>
              </a:rPr>
              <a:t>Real applications</a:t>
            </a:r>
          </a:p>
          <a:p>
            <a:pPr marL="573074" lvl="1" indent="-285744"/>
            <a:r>
              <a:rPr lang="en-US" sz="2800" dirty="0">
                <a:solidFill>
                  <a:schemeClr val="accent4"/>
                </a:solidFill>
              </a:rPr>
              <a:t>Forecasting</a:t>
            </a:r>
          </a:p>
          <a:p>
            <a:pPr marL="573074" lvl="1" indent="-285744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Outlier analysis</a:t>
            </a:r>
          </a:p>
          <a:p>
            <a:pPr marL="573074" lvl="1" indent="-285744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Analyzing network traffic and data backup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7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02189"/>
            <a:ext cx="12192000" cy="3255817"/>
          </a:xfrm>
        </p:spPr>
        <p:txBody>
          <a:bodyPr vert="horz" lIns="457200" tIns="60960" rIns="121920" bIns="60960" rtlCol="0" anchor="ctr">
            <a:normAutofit/>
          </a:bodyPr>
          <a:lstStyle/>
          <a:p>
            <a:r>
              <a:rPr lang="en-US" sz="5400" dirty="0"/>
              <a:t>1. Microbenchmarks: 1 PB on a single node</a:t>
            </a:r>
          </a:p>
        </p:txBody>
      </p:sp>
    </p:spTree>
    <p:extLst>
      <p:ext uri="{BB962C8B-B14F-4D97-AF65-F5344CB8AC3E}">
        <p14:creationId xmlns:p14="http://schemas.microsoft.com/office/powerpoint/2010/main" val="12112444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1024 x 1 TB streams, each randomly generated</a:t>
            </a:r>
          </a:p>
          <a:p>
            <a:pPr lvl="1"/>
            <a:r>
              <a:rPr lang="en-US" dirty="0"/>
              <a:t>Poisson, Pareto arrival process</a:t>
            </a:r>
          </a:p>
          <a:p>
            <a:pPr lvl="1"/>
            <a:r>
              <a:rPr lang="en-US" dirty="0"/>
              <a:t>Uniform random values</a:t>
            </a:r>
          </a:p>
          <a:p>
            <a:pPr>
              <a:spcBef>
                <a:spcPts val="2200"/>
              </a:spcBef>
            </a:pPr>
            <a:r>
              <a:rPr lang="en-US" dirty="0"/>
              <a:t>Compacted 100x (down to 10 TB)</a:t>
            </a:r>
          </a:p>
          <a:p>
            <a:pPr>
              <a:spcBef>
                <a:spcPts val="2200"/>
              </a:spcBef>
            </a:pPr>
            <a:r>
              <a:rPr lang="en-US" dirty="0"/>
              <a:t>Queries: randomly generated</a:t>
            </a:r>
          </a:p>
          <a:p>
            <a:pPr lvl="1"/>
            <a:r>
              <a:rPr lang="en-US" dirty="0"/>
              <a:t>Count, Sum, Frequency, Existence</a:t>
            </a:r>
          </a:p>
          <a:p>
            <a:pPr lvl="1"/>
            <a:r>
              <a:rPr lang="en-US" dirty="0"/>
              <a:t>Each query picks a random stream and a random time interval</a:t>
            </a:r>
          </a:p>
          <a:p>
            <a:pPr lvl="2"/>
            <a:r>
              <a:rPr lang="en-US" sz="2400" dirty="0"/>
              <a:t>Spans up to 1 TB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8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node: Latency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08724" y="5164470"/>
            <a:ext cx="11774557" cy="1328121"/>
          </a:xfrm>
        </p:spPr>
        <p:txBody>
          <a:bodyPr/>
          <a:lstStyle/>
          <a:p>
            <a:r>
              <a:rPr lang="en-US" dirty="0"/>
              <a:t>Above latencies were with all caches disabled (conservative bound)</a:t>
            </a:r>
          </a:p>
          <a:p>
            <a:r>
              <a:rPr lang="en-US" dirty="0"/>
              <a:t>With caching: varies, &lt; 1s  95th %</a:t>
            </a:r>
            <a:r>
              <a:rPr lang="en-US" dirty="0" err="1"/>
              <a:t>ile</a:t>
            </a:r>
            <a:r>
              <a:rPr lang="en-US" dirty="0"/>
              <a:t> w/ reasonable locality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10" y="1722592"/>
            <a:ext cx="5473478" cy="32840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34463" y="2153020"/>
            <a:ext cx="147750" cy="14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21336" y="1912895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median 1.3 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12139" y="2189242"/>
            <a:ext cx="3032215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2987" y="1115807"/>
            <a:ext cx="4185883" cy="6263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u="sng" dirty="0">
                <a:latin typeface="Rawline" charset="0"/>
                <a:ea typeface="Rawline" charset="0"/>
                <a:cs typeface="Rawline" charset="0"/>
              </a:rPr>
              <a:t>Query latency CDF</a:t>
            </a:r>
            <a:endParaRPr lang="en-US" sz="2800" b="1" u="sng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420751" y="4039776"/>
            <a:ext cx="1129257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09368" y="3759481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worst-case 70 s</a:t>
            </a:r>
          </a:p>
        </p:txBody>
      </p:sp>
    </p:spTree>
    <p:extLst>
      <p:ext uri="{BB962C8B-B14F-4D97-AF65-F5344CB8AC3E}">
        <p14:creationId xmlns:p14="http://schemas.microsoft.com/office/powerpoint/2010/main" val="1111223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 (compacted 100x): Accuracy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0762"/>
              </p:ext>
            </p:extLst>
          </p:nvPr>
        </p:nvGraphicFramePr>
        <p:xfrm>
          <a:off x="2052444" y="2353647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8734"/>
              </p:ext>
            </p:extLst>
          </p:nvPr>
        </p:nvGraphicFramePr>
        <p:xfrm>
          <a:off x="3173031" y="2353650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3029087" y="2353654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73038" y="4809755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86573"/>
              </p:ext>
            </p:extLst>
          </p:nvPr>
        </p:nvGraphicFramePr>
        <p:xfrm>
          <a:off x="3151263" y="4766577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2049" y="1288776"/>
            <a:ext cx="2826415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95</a:t>
            </a:r>
            <a:r>
              <a:rPr lang="en-US" sz="2800" baseline="30000" dirty="0">
                <a:latin typeface="Rawline" charset="0"/>
                <a:ea typeface="Rawline" charset="0"/>
                <a:cs typeface="Rawline" charset="0"/>
              </a:rPr>
              <a:t>th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 %</a:t>
            </a:r>
            <a:r>
              <a:rPr lang="en-US" sz="2800" dirty="0" err="1">
                <a:latin typeface="Rawline" charset="0"/>
                <a:ea typeface="Rawline" charset="0"/>
                <a:cs typeface="Rawline" charset="0"/>
              </a:rPr>
              <a:t>ile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 error in</a:t>
            </a:r>
            <a:br>
              <a:rPr lang="en-US" sz="28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</a:t>
            </a:r>
            <a:r>
              <a:rPr lang="en-US" sz="28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 Count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z="1200" smtClean="0"/>
              <a:pPr/>
              <a:t>59</a:t>
            </a:fld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160165" y="1719131"/>
            <a:ext cx="263795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Count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740" y="3335590"/>
            <a:ext cx="12830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length</a:t>
            </a:r>
            <a:endParaRPr lang="en-US" sz="2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9993" y="5109829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92443" y="2701332"/>
            <a:ext cx="2829898" cy="1860494"/>
            <a:chOff x="7592441" y="2701332"/>
            <a:chExt cx="2829897" cy="1860493"/>
          </a:xfrm>
        </p:grpSpPr>
        <p:sp>
          <p:nvSpPr>
            <p:cNvPr id="65" name="Rectangle 64"/>
            <p:cNvSpPr/>
            <p:nvPr/>
          </p:nvSpPr>
          <p:spPr>
            <a:xfrm>
              <a:off x="7592441" y="2806995"/>
              <a:ext cx="760823" cy="3615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72426" y="2701332"/>
              <a:ext cx="1645002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&lt; 1%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95986" y="3491020"/>
              <a:ext cx="760823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75972" y="3385357"/>
              <a:ext cx="1946366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1–10%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99531" y="4175045"/>
              <a:ext cx="760823" cy="3615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79515" y="4069382"/>
              <a:ext cx="1872628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&gt;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20" grpId="0"/>
      <p:bldP spid="121" grpId="0"/>
      <p:bldP spid="40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EE06-369B-8845-912F-3744FE0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Theme: Scaling stream analytics via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CB5D-7022-BA4D-BC1E-15716FBC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1325570"/>
            <a:ext cx="11774557" cy="5367838"/>
          </a:xfrm>
        </p:spPr>
        <p:txBody>
          <a:bodyPr>
            <a:normAutofit/>
          </a:bodyPr>
          <a:lstStyle/>
          <a:p>
            <a:r>
              <a:rPr lang="en-US" sz="2400" dirty="0"/>
              <a:t>Build data stores that use approximate data representations to</a:t>
            </a:r>
          </a:p>
          <a:p>
            <a:pPr lvl="1"/>
            <a:r>
              <a:rPr lang="en-US" sz="2000" dirty="0"/>
              <a:t>Reduce storage and network footprint</a:t>
            </a:r>
          </a:p>
          <a:p>
            <a:pPr lvl="1"/>
            <a:r>
              <a:rPr lang="en-US" sz="2000" dirty="0"/>
              <a:t>Increase size of in-memory working set</a:t>
            </a:r>
          </a:p>
          <a:p>
            <a:pPr lvl="1"/>
            <a:r>
              <a:rPr lang="en-US" sz="2000" dirty="0"/>
              <a:t>Reduce query latency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by up to orders of magnitude in real applications</a:t>
            </a:r>
          </a:p>
          <a:p>
            <a:endParaRPr lang="en-US" sz="2400" dirty="0"/>
          </a:p>
          <a:p>
            <a:r>
              <a:rPr lang="en-US" sz="3000" dirty="0">
                <a:solidFill>
                  <a:schemeClr val="accent4"/>
                </a:solidFill>
              </a:rPr>
              <a:t>Part 1: SummaryStore</a:t>
            </a:r>
            <a:r>
              <a:rPr lang="en-US" sz="2400" dirty="0"/>
              <a:t> </a:t>
            </a:r>
            <a:r>
              <a:rPr lang="en-US" sz="2000" dirty="0"/>
              <a:t>[SOSP’17, open-source]</a:t>
            </a:r>
            <a:endParaRPr lang="en-US" sz="2400" dirty="0"/>
          </a:p>
          <a:p>
            <a:pPr lvl="1"/>
            <a:r>
              <a:rPr lang="en-US" sz="2000" dirty="0"/>
              <a:t>Low-cost, low-latency approximate single node store</a:t>
            </a:r>
          </a:p>
          <a:p>
            <a:endParaRPr lang="en-US" sz="2400" dirty="0"/>
          </a:p>
          <a:p>
            <a:r>
              <a:rPr lang="en-US" sz="3000" dirty="0">
                <a:solidFill>
                  <a:schemeClr val="accent4"/>
                </a:solidFill>
              </a:rPr>
              <a:t>Part 2: Timely Approximate Replicas</a:t>
            </a:r>
            <a:r>
              <a:rPr lang="en-US" sz="2400" dirty="0"/>
              <a:t> </a:t>
            </a:r>
            <a:r>
              <a:rPr lang="en-US" sz="2000" dirty="0"/>
              <a:t>[WIP]</a:t>
            </a:r>
            <a:endParaRPr lang="en-US" sz="2400" dirty="0"/>
          </a:p>
          <a:p>
            <a:pPr lvl="1"/>
            <a:r>
              <a:rPr lang="en-US" sz="2000" dirty="0"/>
              <a:t>Using approximation to scale network use in distributed stores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4F3A-F242-BA45-BD46-98C1027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1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 (compacted 100x): Accuracy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24542"/>
              </p:ext>
            </p:extLst>
          </p:nvPr>
        </p:nvGraphicFramePr>
        <p:xfrm>
          <a:off x="685863" y="208858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566700" y="208858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5864" y="3868846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z="1200" smtClean="0"/>
              <a:pPr/>
              <a:t>60</a:t>
            </a:fld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58738" y="4177185"/>
            <a:ext cx="2535071" cy="1584187"/>
            <a:chOff x="4654687" y="3697366"/>
            <a:chExt cx="3089569" cy="1930693"/>
          </a:xfrm>
        </p:grpSpPr>
        <p:sp>
          <p:nvSpPr>
            <p:cNvPr id="4" name="Rectangle 3"/>
            <p:cNvSpPr/>
            <p:nvPr/>
          </p:nvSpPr>
          <p:spPr>
            <a:xfrm>
              <a:off x="4654687" y="3838127"/>
              <a:ext cx="760823" cy="3615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4671" y="3697366"/>
              <a:ext cx="1868060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&lt; 1%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58232" y="4522152"/>
              <a:ext cx="760823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8218" y="4381389"/>
              <a:ext cx="2206038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1–10%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1777" y="5206177"/>
              <a:ext cx="760823" cy="3615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41760" y="5065415"/>
              <a:ext cx="2123986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&gt; 10%</a:t>
              </a: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7873"/>
              </p:ext>
            </p:extLst>
          </p:nvPr>
        </p:nvGraphicFramePr>
        <p:xfrm>
          <a:off x="4997013" y="208574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V="1">
            <a:off x="4877849" y="208574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7017" y="3866010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18923" y="1601622"/>
            <a:ext cx="263795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Count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36159"/>
              </p:ext>
            </p:extLst>
          </p:nvPr>
        </p:nvGraphicFramePr>
        <p:xfrm>
          <a:off x="9260446" y="208574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V="1">
            <a:off x="9141283" y="208574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260449" y="3866010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86573" y="1232291"/>
            <a:ext cx="28310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Frequency</a:t>
            </a:r>
            <a:br>
              <a:rPr lang="en-US" sz="2400"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latin typeface="Rawline" charset="0"/>
                <a:ea typeface="Rawline" charset="0"/>
                <a:cs typeface="Rawline" charset="0"/>
              </a:rPr>
              <a:t>(count-min sketch)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5970" y="1230049"/>
            <a:ext cx="26379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Existence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(Bloom filter)</a:t>
            </a:r>
          </a:p>
        </p:txBody>
      </p:sp>
    </p:spTree>
    <p:extLst>
      <p:ext uri="{BB962C8B-B14F-4D97-AF65-F5344CB8AC3E}">
        <p14:creationId xmlns:p14="http://schemas.microsoft.com/office/powerpoint/2010/main" val="26893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02189"/>
            <a:ext cx="12192000" cy="3255817"/>
          </a:xfrm>
        </p:spPr>
        <p:txBody>
          <a:bodyPr vert="horz" lIns="457200" tIns="60960" rIns="121920" bIns="60960" rtlCol="0" anchor="ctr">
            <a:normAutofit/>
          </a:bodyPr>
          <a:lstStyle/>
          <a:p>
            <a:r>
              <a:rPr lang="en-US" sz="5400" dirty="0"/>
              <a:t>2. Real application: Time-series forecasting</a:t>
            </a:r>
            <a:br>
              <a:rPr lang="en-US" sz="5400" dirty="0"/>
            </a:br>
            <a:r>
              <a:rPr lang="en-US" sz="5400" dirty="0"/>
              <a:t>                               </a:t>
            </a:r>
            <a:r>
              <a:rPr lang="en-US" sz="1800" dirty="0"/>
              <a:t> </a:t>
            </a:r>
            <a:r>
              <a:rPr lang="en-US" sz="5400" dirty="0"/>
              <a:t>w/ Prophet</a:t>
            </a:r>
          </a:p>
        </p:txBody>
      </p:sp>
    </p:spTree>
    <p:extLst>
      <p:ext uri="{BB962C8B-B14F-4D97-AF65-F5344CB8AC3E}">
        <p14:creationId xmlns:p14="http://schemas.microsoft.com/office/powerpoint/2010/main" val="1741514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Prophet: open-source forecasting library from Facebook</a:t>
            </a:r>
          </a:p>
          <a:p>
            <a:pPr>
              <a:spcBef>
                <a:spcPts val="1600"/>
              </a:spcBef>
            </a:pPr>
            <a:r>
              <a:rPr lang="en-US" dirty="0"/>
              <a:t>Tested three datasets</a:t>
            </a:r>
          </a:p>
          <a:p>
            <a:pPr lvl="1"/>
            <a:r>
              <a:rPr lang="en-US" dirty="0"/>
              <a:t>WIKI: visit counts for Wikipedia pages</a:t>
            </a:r>
          </a:p>
          <a:p>
            <a:pPr lvl="1"/>
            <a:r>
              <a:rPr lang="en-US" dirty="0"/>
              <a:t>NOAA: global surface temperature readings</a:t>
            </a:r>
          </a:p>
          <a:p>
            <a:pPr lvl="1"/>
            <a:r>
              <a:rPr lang="en-US" dirty="0"/>
              <a:t>ECON</a:t>
            </a:r>
            <a:r>
              <a:rPr lang="en-US"/>
              <a:t>: log </a:t>
            </a:r>
            <a:r>
              <a:rPr lang="en-US" dirty="0"/>
              <a:t>of US economic indicators</a:t>
            </a:r>
          </a:p>
          <a:p>
            <a:pPr>
              <a:spcBef>
                <a:spcPts val="1600"/>
              </a:spcBef>
            </a:pPr>
            <a:r>
              <a:rPr lang="en-US" dirty="0"/>
              <a:t>On each time-series in each dataset, compared forecast accuracy of</a:t>
            </a:r>
          </a:p>
          <a:p>
            <a:pPr lvl="1"/>
            <a:r>
              <a:rPr lang="en-US" dirty="0"/>
              <a:t>Model trained on all data</a:t>
            </a:r>
          </a:p>
          <a:p>
            <a:pPr lvl="1"/>
            <a:r>
              <a:rPr lang="en-US" dirty="0"/>
              <a:t>Model trained on time-decayed sample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2" y="1325559"/>
            <a:ext cx="8407375" cy="504442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325560"/>
            <a:ext cx="8407373" cy="504442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6" y="1325562"/>
            <a:ext cx="8407373" cy="5044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54585" y="2008914"/>
            <a:ext cx="2646219" cy="153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3" y="1325563"/>
            <a:ext cx="8407375" cy="5044424"/>
          </a:xfrm>
        </p:spPr>
      </p:pic>
      <p:sp>
        <p:nvSpPr>
          <p:cNvPr id="9" name="Oval 8"/>
          <p:cNvSpPr/>
          <p:nvPr/>
        </p:nvSpPr>
        <p:spPr>
          <a:xfrm>
            <a:off x="6232983" y="3877833"/>
            <a:ext cx="306971" cy="874753"/>
          </a:xfrm>
          <a:prstGeom prst="ellipse">
            <a:avLst/>
          </a:prstGeom>
          <a:noFill/>
          <a:ln w="571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6"/>
            <a:endCxn id="11" idx="1"/>
          </p:cNvCxnSpPr>
          <p:nvPr/>
        </p:nvCxnSpPr>
        <p:spPr>
          <a:xfrm>
            <a:off x="6539954" y="4315210"/>
            <a:ext cx="1437731" cy="403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7685" y="4241407"/>
            <a:ext cx="302684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10x compaction</a:t>
            </a:r>
          </a:p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&lt; 0.1%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" y="1491814"/>
            <a:ext cx="4364189" cy="26185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9" y="4110330"/>
            <a:ext cx="4364188" cy="261851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4" y="1491813"/>
            <a:ext cx="4364188" cy="261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587" y="13394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ECON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5781" y="13394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WIKI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4104" y="3953368"/>
            <a:ext cx="8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491814"/>
            <a:ext cx="4364188" cy="26185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9" y="4110325"/>
            <a:ext cx="4364188" cy="26185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7" y="1491813"/>
            <a:ext cx="4364187" cy="261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587" y="13394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ECON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5780" y="13394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WIKI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4103" y="3953368"/>
            <a:ext cx="8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7003" y="6470655"/>
            <a:ext cx="2743200" cy="365125"/>
          </a:xfrm>
        </p:spPr>
        <p:txBody>
          <a:bodyPr/>
          <a:lstStyle/>
          <a:p>
            <a:fld id="{BD4CC6CE-8C57-5B41-9C83-D68342BCD27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0864" y="4616177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difference not as stark</a:t>
            </a:r>
            <a:b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because of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predictable dataset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87734" y="5236220"/>
            <a:ext cx="54928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3442" y="2146899"/>
            <a:ext cx="2180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substantial</a:t>
            </a:r>
            <a:b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improvement</a:t>
            </a:r>
          </a:p>
        </p:txBody>
      </p:sp>
      <p:sp>
        <p:nvSpPr>
          <p:cNvPr id="23" name="Freeform 22"/>
          <p:cNvSpPr/>
          <p:nvPr/>
        </p:nvSpPr>
        <p:spPr>
          <a:xfrm>
            <a:off x="6400805" y="2950237"/>
            <a:ext cx="1639019" cy="674251"/>
          </a:xfrm>
          <a:custGeom>
            <a:avLst/>
            <a:gdLst>
              <a:gd name="connsiteX0" fmla="*/ 1639019 w 1639019"/>
              <a:gd name="connsiteY0" fmla="*/ 51758 h 674250"/>
              <a:gd name="connsiteX1" fmla="*/ 1190445 w 1639019"/>
              <a:gd name="connsiteY1" fmla="*/ 172528 h 674250"/>
              <a:gd name="connsiteX2" fmla="*/ 828136 w 1639019"/>
              <a:gd name="connsiteY2" fmla="*/ 672860 h 674250"/>
              <a:gd name="connsiteX3" fmla="*/ 0 w 1639019"/>
              <a:gd name="connsiteY3" fmla="*/ 0 h 6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019" h="674250">
                <a:moveTo>
                  <a:pt x="1639019" y="51758"/>
                </a:moveTo>
                <a:cubicBezTo>
                  <a:pt x="1482305" y="60384"/>
                  <a:pt x="1325592" y="69011"/>
                  <a:pt x="1190445" y="172528"/>
                </a:cubicBezTo>
                <a:cubicBezTo>
                  <a:pt x="1055298" y="276045"/>
                  <a:pt x="1026543" y="701615"/>
                  <a:pt x="828136" y="672860"/>
                </a:cubicBezTo>
                <a:cubicBezTo>
                  <a:pt x="629728" y="644105"/>
                  <a:pt x="0" y="0"/>
                  <a:pt x="0" y="0"/>
                </a:cubicBezTo>
              </a:path>
            </a:pathLst>
          </a:cu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37499" y="1427465"/>
            <a:ext cx="1052423" cy="780903"/>
          </a:xfrm>
          <a:custGeom>
            <a:avLst/>
            <a:gdLst>
              <a:gd name="connsiteX0" fmla="*/ 0 w 1052423"/>
              <a:gd name="connsiteY0" fmla="*/ 280570 h 780902"/>
              <a:gd name="connsiteX1" fmla="*/ 483080 w 1052423"/>
              <a:gd name="connsiteY1" fmla="*/ 21778 h 780902"/>
              <a:gd name="connsiteX2" fmla="*/ 1052423 w 1052423"/>
              <a:gd name="connsiteY2" fmla="*/ 780902 h 78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423" h="780902">
                <a:moveTo>
                  <a:pt x="0" y="280570"/>
                </a:moveTo>
                <a:cubicBezTo>
                  <a:pt x="153838" y="109479"/>
                  <a:pt x="307676" y="-61611"/>
                  <a:pt x="483080" y="21778"/>
                </a:cubicBezTo>
                <a:cubicBezTo>
                  <a:pt x="658484" y="105167"/>
                  <a:pt x="1052423" y="780902"/>
                  <a:pt x="1052423" y="780902"/>
                </a:cubicBezTo>
              </a:path>
            </a:pathLst>
          </a:cu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5" grpId="1"/>
      <p:bldP spid="23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details [see SOSP’17]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600" dirty="0"/>
              <a:t>Landmarks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System design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System configuration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Statistical techniques for sub-window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details [see SOSP’17]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6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Landmarks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System design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System configuration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Statistical techniques for sub-window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9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Landmarks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4892052"/>
          </a:xfrm>
        </p:spPr>
        <p:txBody>
          <a:bodyPr>
            <a:noAutofit/>
          </a:bodyPr>
          <a:lstStyle/>
          <a:p>
            <a:pPr marL="20638" lvl="1" indent="0">
              <a:buNone/>
            </a:pPr>
            <a:r>
              <a:rPr lang="en-US" sz="2800" dirty="0"/>
              <a:t>Mechanism for protecting specific values from decay</a:t>
            </a:r>
          </a:p>
          <a:p>
            <a:pPr marL="20638" lvl="1" indent="0">
              <a:spcBef>
                <a:spcPts val="1700"/>
              </a:spcBef>
              <a:buNone/>
            </a:pPr>
            <a:r>
              <a:rPr lang="en-US" sz="2800" dirty="0"/>
              <a:t>Values declared as landmarks are</a:t>
            </a:r>
          </a:p>
          <a:p>
            <a:pPr marL="698500" lvl="2" indent="-296863"/>
            <a:r>
              <a:rPr lang="en-US" sz="2400" dirty="0"/>
              <a:t>Always stored at full resolution</a:t>
            </a:r>
          </a:p>
          <a:p>
            <a:pPr marL="698500" lvl="2" indent="-296863"/>
            <a:r>
              <a:rPr lang="en-US" sz="2400" dirty="0"/>
              <a:t>Seamlessly combined with decayed data when answering queries</a:t>
            </a:r>
          </a:p>
          <a:p>
            <a:pPr marL="20638" lvl="1" indent="0">
              <a:spcBef>
                <a:spcPts val="1700"/>
              </a:spcBef>
              <a:buNone/>
            </a:pPr>
            <a:r>
              <a:rPr lang="en-US" sz="2800" dirty="0"/>
              <a:t>Example application: outlier analysis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9107" y="5440622"/>
            <a:ext cx="11403091" cy="290343"/>
            <a:chOff x="492123" y="1673372"/>
            <a:chExt cx="10079497" cy="290342"/>
          </a:xfrm>
          <a:solidFill>
            <a:schemeClr val="accent4"/>
          </a:solidFill>
        </p:grpSpPr>
        <p:sp>
          <p:nvSpPr>
            <p:cNvPr id="50" name="Rectangle 49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05874" y="569300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67118" y="569300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03390" y="4921115"/>
            <a:ext cx="1254760" cy="285751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22419" y="4860492"/>
            <a:ext cx="179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Landmark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543554" y="4833823"/>
            <a:ext cx="2331716" cy="400110"/>
            <a:chOff x="2250141" y="4658819"/>
            <a:chExt cx="2331716" cy="400110"/>
          </a:xfrm>
        </p:grpSpPr>
        <p:sp>
          <p:nvSpPr>
            <p:cNvPr id="67" name="Rectangle 66"/>
            <p:cNvSpPr/>
            <p:nvPr/>
          </p:nvSpPr>
          <p:spPr>
            <a:xfrm>
              <a:off x="2250141" y="4715999"/>
              <a:ext cx="668905" cy="285751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85041" y="4658819"/>
              <a:ext cx="1796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3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Landmark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6803390" y="5437188"/>
            <a:ext cx="536749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3204" y="5440622"/>
            <a:ext cx="504946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43554" y="5438069"/>
            <a:ext cx="668905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2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SummaryStore:</a:t>
            </a:r>
            <a:r>
              <a:rPr lang="en-US" sz="4400" dirty="0"/>
              <a:t> approximate store for stream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5279396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  <a:p>
            <a:pPr lvl="1"/>
            <a:r>
              <a:rPr lang="en-US" dirty="0"/>
              <a:t>Abstraction: time-decayed summaries + landmarks</a:t>
            </a:r>
          </a:p>
          <a:p>
            <a:pPr lvl="1"/>
            <a:r>
              <a:rPr lang="en-US" dirty="0"/>
              <a:t>Data ingest mechanism</a:t>
            </a:r>
          </a:p>
          <a:p>
            <a:pPr lvl="1"/>
            <a:r>
              <a:rPr lang="en-US" dirty="0"/>
              <a:t>Low-overhead statistical techniques bounding query error</a:t>
            </a:r>
          </a:p>
          <a:p>
            <a:endParaRPr lang="en-US" dirty="0"/>
          </a:p>
          <a:p>
            <a:r>
              <a:rPr lang="en-US" dirty="0"/>
              <a:t>Works well in real applications and microbenchmarks:</a:t>
            </a:r>
          </a:p>
          <a:p>
            <a:pPr lvl="1"/>
            <a:r>
              <a:rPr lang="en-US" dirty="0"/>
              <a:t>10-100x compaction, warm-cache latency &lt; 1s, low error</a:t>
            </a:r>
          </a:p>
          <a:p>
            <a:pPr lvl="1"/>
            <a:r>
              <a:rPr lang="en-US" dirty="0"/>
              <a:t>1 PB on a single node (summarized down to 10 TB)</a:t>
            </a:r>
          </a:p>
        </p:txBody>
      </p:sp>
    </p:spTree>
    <p:extLst>
      <p:ext uri="{BB962C8B-B14F-4D97-AF65-F5344CB8AC3E}">
        <p14:creationId xmlns:p14="http://schemas.microsoft.com/office/powerpoint/2010/main" val="97797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 SummaryStore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B8CC-B482-2E4C-8690-1568F563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 txBox="1">
            <a:spLocks/>
          </p:cNvSpPr>
          <p:nvPr/>
        </p:nvSpPr>
        <p:spPr>
          <a:xfrm>
            <a:off x="644236" y="4266458"/>
            <a:ext cx="10709564" cy="96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4400" dirty="0"/>
              <a:t>Approximate single-node time-series store</a:t>
            </a:r>
          </a:p>
        </p:txBody>
      </p:sp>
    </p:spTree>
    <p:extLst>
      <p:ext uri="{BB962C8B-B14F-4D97-AF65-F5344CB8AC3E}">
        <p14:creationId xmlns:p14="http://schemas.microsoft.com/office/powerpoint/2010/main" val="3772513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1801095"/>
            <a:ext cx="10709564" cy="3255817"/>
          </a:xfrm>
        </p:spPr>
        <p:txBody>
          <a:bodyPr/>
          <a:lstStyle/>
          <a:p>
            <a:r>
              <a:rPr lang="en-US" dirty="0"/>
              <a:t>PART 2:  Timely Approximate Replicas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B8CC-B482-2E4C-8690-1568F563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 txBox="1">
            <a:spLocks/>
          </p:cNvSpPr>
          <p:nvPr/>
        </p:nvSpPr>
        <p:spPr>
          <a:xfrm>
            <a:off x="644236" y="4266458"/>
            <a:ext cx="10709564" cy="96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4400"/>
              <a:t>Scaling network use in distributed data stores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3723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DA76-8850-DF4C-8176-ACE1C16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403798-3BE9-7641-8BD4-69B940C4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3313043"/>
            <a:ext cx="11774557" cy="3502278"/>
          </a:xfrm>
        </p:spPr>
        <p:txBody>
          <a:bodyPr/>
          <a:lstStyle/>
          <a:p>
            <a:r>
              <a:rPr lang="en-US" dirty="0"/>
              <a:t>Need to transfer large dataset from A to B so B can run analytics</a:t>
            </a:r>
          </a:p>
          <a:p>
            <a:r>
              <a:rPr lang="en-US" dirty="0"/>
              <a:t>Option 1: transfer data in (uniform) random order</a:t>
            </a:r>
          </a:p>
          <a:p>
            <a:r>
              <a:rPr lang="en-US" dirty="0"/>
              <a:t>Option 2: “importance” ranking</a:t>
            </a:r>
          </a:p>
          <a:p>
            <a:pPr marL="688975" lvl="1" indent="-403225">
              <a:buFont typeface="+mj-lt"/>
              <a:buAutoNum type="alphaLcPeriod"/>
            </a:pPr>
            <a:r>
              <a:rPr lang="en-US" dirty="0"/>
              <a:t>A sends B a small random subset of the data (say 10%)</a:t>
            </a:r>
          </a:p>
          <a:p>
            <a:pPr marL="688975" lvl="1" indent="-403225">
              <a:buFont typeface="+mj-lt"/>
              <a:buAutoNum type="alphaLcPeriod"/>
            </a:pPr>
            <a:r>
              <a:rPr lang="en-US" dirty="0"/>
              <a:t>B trains a crude initial model on the data subset, sends it to A</a:t>
            </a:r>
          </a:p>
          <a:p>
            <a:pPr marL="688975" lvl="1" indent="-403225">
              <a:buFont typeface="+mj-lt"/>
              <a:buAutoNum type="alphaLcPeriod"/>
            </a:pPr>
            <a:r>
              <a:rPr lang="en-US" dirty="0"/>
              <a:t>A uses the initial model to prioritize the remaining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09077-39A4-5648-BD3A-50EB118A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" name="Cloud 1"/>
          <p:cNvSpPr/>
          <p:nvPr/>
        </p:nvSpPr>
        <p:spPr>
          <a:xfrm>
            <a:off x="1510748" y="1325569"/>
            <a:ext cx="2690191" cy="1046570"/>
          </a:xfrm>
          <a:prstGeom prst="cloud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161070" y="1325569"/>
            <a:ext cx="2690191" cy="1046570"/>
          </a:xfrm>
          <a:prstGeom prst="cloud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0"/>
            <a:endCxn id="7" idx="2"/>
          </p:cNvCxnSpPr>
          <p:nvPr/>
        </p:nvCxnSpPr>
        <p:spPr>
          <a:xfrm>
            <a:off x="4198697" y="1848854"/>
            <a:ext cx="1970718" cy="0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4474" y="2305528"/>
            <a:ext cx="2182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Large dataset</a:t>
            </a:r>
            <a:b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E.g. ImageNet</a:t>
            </a:r>
          </a:p>
        </p:txBody>
      </p:sp>
      <p:sp>
        <p:nvSpPr>
          <p:cNvPr id="11" name="Can 10"/>
          <p:cNvSpPr/>
          <p:nvPr/>
        </p:nvSpPr>
        <p:spPr>
          <a:xfrm>
            <a:off x="2027583" y="1603514"/>
            <a:ext cx="1775791" cy="424069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738" y="2305528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Analytics workload</a:t>
            </a:r>
            <a:b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E.g. </a:t>
            </a:r>
            <a:r>
              <a:rPr lang="en-US" sz="2400" dirty="0" err="1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AlexNet</a:t>
            </a:r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 classifier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0844" y="1207523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Rawline ExtraBold" charset="0"/>
                <a:ea typeface="Rawline ExtraBold" charset="0"/>
                <a:cs typeface="Rawline ExtraBold" charset="0"/>
              </a:rPr>
              <a:t>A</a:t>
            </a:r>
            <a:endParaRPr lang="en-US" sz="2400" b="1" dirty="0">
              <a:solidFill>
                <a:schemeClr val="accent4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6734" y="1220775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accent3"/>
                </a:solidFill>
                <a:latin typeface="Rawline ExtraBold" charset="0"/>
                <a:ea typeface="Rawline ExtraBold" charset="0"/>
                <a:cs typeface="Rawline ExtraBold" charset="0"/>
              </a:rPr>
              <a:t>B</a:t>
            </a:r>
            <a:endParaRPr lang="en-US" sz="2400" b="1" dirty="0">
              <a:solidFill>
                <a:schemeClr val="accent3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680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DA76-8850-DF4C-8176-ACE1C16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7" y="1715035"/>
            <a:ext cx="7533861" cy="4520317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5815217" y="2470057"/>
            <a:ext cx="14535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4084" y="1138419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2x less data</a:t>
            </a:r>
            <a:b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for 90% </a:t>
            </a:r>
            <a:r>
              <a:rPr lang="en-US" sz="2400" dirty="0" err="1">
                <a:latin typeface="Rawline Medium" charset="0"/>
                <a:ea typeface="Rawline Medium" charset="0"/>
                <a:cs typeface="Rawline Medium" charset="0"/>
              </a:rPr>
              <a:t>acc</a:t>
            </a:r>
            <a:endParaRPr lang="en-US" sz="24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2015" y="243462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9" idx="1"/>
          </p:cNvCxnSpPr>
          <p:nvPr/>
        </p:nvCxnSpPr>
        <p:spPr>
          <a:xfrm rot="10800000" flipV="1">
            <a:off x="6587734" y="1553917"/>
            <a:ext cx="496350" cy="916139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15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DA76-8850-DF4C-8176-ACE1C16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7" y="1715035"/>
            <a:ext cx="7533861" cy="4520317"/>
          </a:xfrm>
        </p:spPr>
      </p:pic>
      <p:sp>
        <p:nvSpPr>
          <p:cNvPr id="19" name="TextBox 18"/>
          <p:cNvSpPr txBox="1"/>
          <p:nvPr/>
        </p:nvSpPr>
        <p:spPr>
          <a:xfrm>
            <a:off x="7084084" y="1138419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2x less data</a:t>
            </a:r>
            <a:br>
              <a:rPr lang="en-US" sz="2400" dirty="0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for 90% </a:t>
            </a:r>
            <a:r>
              <a:rPr lang="en-US" sz="2400" dirty="0" err="1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acc</a:t>
            </a:r>
            <a:endParaRPr lang="en-US" sz="2400" dirty="0">
              <a:solidFill>
                <a:schemeClr val="tx1">
                  <a:alpha val="40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15217" y="2470057"/>
            <a:ext cx="1453597" cy="0"/>
          </a:xfrm>
          <a:prstGeom prst="straightConnector1">
            <a:avLst/>
          </a:prstGeom>
          <a:ln w="38100">
            <a:solidFill>
              <a:schemeClr val="tx1">
                <a:alpha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6587734" y="1553917"/>
            <a:ext cx="496350" cy="916139"/>
          </a:xfrm>
          <a:prstGeom prst="curvedConnector2">
            <a:avLst/>
          </a:prstGeom>
          <a:ln w="381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8671" y="3140028"/>
            <a:ext cx="9298782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Takeaway: can significantly reduce time to insight by</a:t>
            </a:r>
            <a:b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intelligently ordering 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5141300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07E1-B88B-FA46-9DB8-4750222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replication in distributed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C375-3994-4A4A-A1D0-58D9AFBC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5" y="3562440"/>
            <a:ext cx="11774557" cy="3273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a system of replica nodes receiving updates in parallel</a:t>
            </a:r>
            <a:endParaRPr lang="en-US" sz="1400" dirty="0"/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Wish to replicate all updates to all nodes eventually</a:t>
            </a:r>
            <a:endParaRPr lang="en-US" sz="1600" dirty="0"/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Key idea: reduce time to replica convergence by carefully ordering update propagation</a:t>
            </a:r>
          </a:p>
          <a:p>
            <a:pPr lvl="1"/>
            <a:r>
              <a:rPr lang="en-US" dirty="0"/>
              <a:t>Send the “most important bits” first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0DBC-9DF3-5B46-AB69-AAA736B2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282898" y="1581482"/>
            <a:ext cx="4207180" cy="1725044"/>
            <a:chOff x="3587698" y="1561283"/>
            <a:chExt cx="4207180" cy="1725044"/>
          </a:xfrm>
        </p:grpSpPr>
        <p:sp>
          <p:nvSpPr>
            <p:cNvPr id="5" name="Cloud 4"/>
            <p:cNvSpPr/>
            <p:nvPr/>
          </p:nvSpPr>
          <p:spPr>
            <a:xfrm>
              <a:off x="3919544" y="1564576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3920359" y="2723444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421822" y="2723444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3"/>
              <a:endCxn id="5" idx="1"/>
            </p:cNvCxnSpPr>
            <p:nvPr/>
          </p:nvCxnSpPr>
          <p:spPr>
            <a:xfrm flipH="1" flipV="1">
              <a:off x="4408275" y="2114518"/>
              <a:ext cx="815" cy="64040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7" idx="2"/>
            </p:cNvCxnSpPr>
            <p:nvPr/>
          </p:nvCxnSpPr>
          <p:spPr>
            <a:xfrm>
              <a:off x="4897006" y="2998708"/>
              <a:ext cx="1527848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749807" y="1956867"/>
              <a:ext cx="1863121" cy="81603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loud 20"/>
            <p:cNvSpPr/>
            <p:nvPr/>
          </p:nvSpPr>
          <p:spPr>
            <a:xfrm>
              <a:off x="6420192" y="1561283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7" idx="3"/>
              <a:endCxn id="21" idx="1"/>
            </p:cNvCxnSpPr>
            <p:nvPr/>
          </p:nvCxnSpPr>
          <p:spPr>
            <a:xfrm flipH="1" flipV="1">
              <a:off x="6908923" y="2111225"/>
              <a:ext cx="1630" cy="64369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21" idx="2"/>
            </p:cNvCxnSpPr>
            <p:nvPr/>
          </p:nvCxnSpPr>
          <p:spPr>
            <a:xfrm flipV="1">
              <a:off x="4896191" y="1836547"/>
              <a:ext cx="1527033" cy="329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827319" y="1970610"/>
              <a:ext cx="1650672" cy="84384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800000">
              <a:off x="3587698" y="1574630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9000000">
              <a:off x="7333325" y="1574631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9800000">
              <a:off x="3587698" y="3286327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2600000">
              <a:off x="7218306" y="3273972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178718" y="1869315"/>
            <a:ext cx="2421015" cy="972627"/>
            <a:chOff x="8835678" y="1817027"/>
            <a:chExt cx="2421015" cy="972627"/>
          </a:xfrm>
        </p:grpSpPr>
        <p:sp>
          <p:nvSpPr>
            <p:cNvPr id="18" name="TextBox 17"/>
            <p:cNvSpPr txBox="1"/>
            <p:nvPr/>
          </p:nvSpPr>
          <p:spPr>
            <a:xfrm>
              <a:off x="9343242" y="232798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replication</a:t>
              </a:r>
              <a:endPara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835678" y="2069474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316738" y="1817027"/>
              <a:ext cx="193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awline Medium" charset="0"/>
                  <a:ea typeface="Rawline Medium" charset="0"/>
                  <a:cs typeface="Rawline Medium" charset="0"/>
                </a:rPr>
                <a:t>client writes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835678" y="2598577"/>
              <a:ext cx="46155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655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71AE-005E-6546-8043-228DA0B8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replication in distributed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8461-9507-1F4F-84C7-5F55E750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1179443"/>
            <a:ext cx="11774557" cy="5536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control replication such that every node ends up with a useful </a:t>
            </a:r>
            <a:r>
              <a:rPr lang="en-US" b="1" dirty="0">
                <a:latin typeface="Rawline ExtraBold" charset="0"/>
                <a:ea typeface="Rawline ExtraBold" charset="0"/>
                <a:cs typeface="Rawline ExtraBold" charset="0"/>
              </a:rPr>
              <a:t>summary</a:t>
            </a:r>
            <a:r>
              <a:rPr lang="en-US" dirty="0"/>
              <a:t> of all data ingested by system, while ensuring: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Summaries are </a:t>
            </a:r>
            <a:r>
              <a:rPr lang="en-US" i="1" dirty="0"/>
              <a:t>useful</a:t>
            </a:r>
          </a:p>
          <a:p>
            <a:pPr marL="1022337" lvl="1" indent="-514350"/>
            <a:r>
              <a:rPr lang="en-US" dirty="0"/>
              <a:t>Goal: summaries are tailored to expected query workload</a:t>
            </a:r>
          </a:p>
          <a:p>
            <a:pPr marL="1022337" lvl="1" indent="-514350"/>
            <a:r>
              <a:rPr lang="en-US" dirty="0"/>
              <a:t>Current prototype: summaries are statistically correct summary structures (e.g. uniform, stratified, universe samples; scalable Bloom filters)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Summaries are </a:t>
            </a:r>
            <a:r>
              <a:rPr lang="en-US" i="1" dirty="0"/>
              <a:t>monotonic</a:t>
            </a:r>
          </a:p>
          <a:p>
            <a:pPr marL="1022337" lvl="1" indent="-514350"/>
            <a:r>
              <a:rPr lang="en-US" dirty="0"/>
              <a:t>In a quiet system, summaries keep improving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Summaries don’t </a:t>
            </a:r>
            <a:r>
              <a:rPr lang="en-US" i="1" dirty="0"/>
              <a:t>diverge</a:t>
            </a:r>
            <a:r>
              <a:rPr lang="en-US" dirty="0"/>
              <a:t> across nodes</a:t>
            </a:r>
          </a:p>
          <a:p>
            <a:pPr marL="1022337" lvl="1" indent="-514350"/>
            <a:r>
              <a:rPr lang="en-US" dirty="0"/>
              <a:t>Query answers are roughly similar at every node</a:t>
            </a:r>
          </a:p>
          <a:p>
            <a:pPr marL="1022337" lvl="1" indent="-514350"/>
            <a:r>
              <a:rPr lang="en-US" dirty="0"/>
              <a:t>Ensure nodes are true ~replicas of each 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9FA0-3799-8A4A-A6D7-E3ED4AF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335-7E36-8D41-806F-D09AA77E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Coordinating summary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C4E8-89FD-E748-984C-D08DB51F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Suppose we want each node to have a stratified sample of all ingested data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/>
              <a:t>Problem: constructing a true stratified sample needs global view of </a:t>
            </a:r>
            <a:r>
              <a:rPr lang="en-US" sz="2600" i="1" dirty="0"/>
              <a:t>all</a:t>
            </a:r>
            <a:r>
              <a:rPr lang="en-US" sz="2600" dirty="0"/>
              <a:t> data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/>
              <a:t>True of most summary structures</a:t>
            </a:r>
          </a:p>
          <a:p>
            <a:pPr lvl="1"/>
            <a:r>
              <a:rPr lang="en-US" sz="2600" dirty="0"/>
              <a:t>In general, most summaries are usually constructed offline, processing all data in a batch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/>
              <a:t>Challenge: need efficient distributed, online summarization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CC7F-4973-9143-A011-65551392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04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41FB-8A80-7D40-801A-DB78688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Split-plane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63CD-BC59-C548-879E-869F4EB8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3154017"/>
            <a:ext cx="11774557" cy="368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 lightweight primitive statistics in statistics plane</a:t>
            </a:r>
          </a:p>
          <a:p>
            <a:pPr lvl="1"/>
            <a:r>
              <a:rPr lang="en-US" sz="2000" dirty="0"/>
              <a:t>Coarse, low overhead to maintain</a:t>
            </a:r>
          </a:p>
          <a:p>
            <a:pPr marL="0" indent="0">
              <a:buNone/>
            </a:pPr>
            <a:r>
              <a:rPr lang="en-US" sz="2400" dirty="0"/>
              <a:t>Use to orchestrate more complex summaries in data plane</a:t>
            </a:r>
          </a:p>
          <a:p>
            <a:pPr marL="0" indent="0">
              <a:buNone/>
            </a:pPr>
            <a:r>
              <a:rPr lang="en-US" sz="2400" dirty="0"/>
              <a:t>Identified a small family of primitives enough to implement a number of more sophisticated data plane summaries. Currently:</a:t>
            </a:r>
          </a:p>
          <a:p>
            <a:pPr lvl="1"/>
            <a:r>
              <a:rPr lang="en-US" sz="2000" dirty="0"/>
              <a:t>Primitives: Counters (sum, count, avg.); Quantile digest (quantiles and frequencies);</a:t>
            </a:r>
            <a:br>
              <a:rPr lang="en-US" sz="2000" dirty="0"/>
            </a:br>
            <a:r>
              <a:rPr lang="en-US" sz="2000" dirty="0"/>
              <a:t>                   </a:t>
            </a:r>
            <a:r>
              <a:rPr lang="en-US" sz="800" dirty="0"/>
              <a:t> </a:t>
            </a:r>
            <a:r>
              <a:rPr lang="en-US" sz="2000" dirty="0" err="1"/>
              <a:t>HyperLogLog</a:t>
            </a:r>
            <a:r>
              <a:rPr lang="en-US" sz="2000" dirty="0"/>
              <a:t> (count distinct)</a:t>
            </a:r>
          </a:p>
          <a:p>
            <a:pPr lvl="1"/>
            <a:r>
              <a:rPr lang="en-US" sz="2000" dirty="0"/>
              <a:t>Data plane: uniform, stratified &amp; universe samples; histograms; heavy hitters;</a:t>
            </a:r>
            <a:br>
              <a:rPr lang="en-US" sz="2000" dirty="0"/>
            </a:br>
            <a:r>
              <a:rPr lang="en-US" sz="2000" dirty="0"/>
              <a:t>                     </a:t>
            </a:r>
            <a:r>
              <a:rPr lang="en-US" sz="1000" dirty="0"/>
              <a:t> </a:t>
            </a:r>
            <a:r>
              <a:rPr lang="en-US" sz="2000" dirty="0"/>
              <a:t>scalable Bloom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ED5A9-CADE-3941-82B0-1F7F9A9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666283" y="1074000"/>
            <a:ext cx="2780900" cy="1974222"/>
            <a:chOff x="2910910" y="1074000"/>
            <a:chExt cx="2780900" cy="1974222"/>
          </a:xfrm>
        </p:grpSpPr>
        <p:sp>
          <p:nvSpPr>
            <p:cNvPr id="5" name="Cloud 4"/>
            <p:cNvSpPr/>
            <p:nvPr/>
          </p:nvSpPr>
          <p:spPr>
            <a:xfrm>
              <a:off x="3562551" y="2545082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4679162" y="2545082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4002158" y="1074000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2910910" y="1683644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5040169" y="1683644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498574" y="1431235"/>
              <a:ext cx="556591" cy="344557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66052" y="2093844"/>
              <a:ext cx="331305" cy="543339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55165" y="2796652"/>
              <a:ext cx="825977" cy="0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040169" y="2080591"/>
              <a:ext cx="273953" cy="623027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532243" y="1378226"/>
              <a:ext cx="781880" cy="430808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791263" y="1682806"/>
              <a:ext cx="1089879" cy="756481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1566" y="1698063"/>
            <a:ext cx="3760698" cy="964367"/>
            <a:chOff x="7379621" y="1698063"/>
            <a:chExt cx="3760698" cy="964367"/>
          </a:xfrm>
        </p:grpSpPr>
        <p:sp>
          <p:nvSpPr>
            <p:cNvPr id="34" name="TextBox 33"/>
            <p:cNvSpPr txBox="1"/>
            <p:nvPr/>
          </p:nvSpPr>
          <p:spPr>
            <a:xfrm>
              <a:off x="8095896" y="1698063"/>
              <a:ext cx="2930610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Lightweight statistics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95896" y="2231543"/>
              <a:ext cx="3044423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Data plane replication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379621" y="2452539"/>
              <a:ext cx="626018" cy="0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379621" y="1935214"/>
              <a:ext cx="626018" cy="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23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D32C-3B2E-3243-A1AC-1A439434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Implementing 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EBB2-1115-4D4D-A7AF-2866CBDF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5" y="1578604"/>
            <a:ext cx="11727246" cy="4627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node</a:t>
            </a:r>
          </a:p>
          <a:p>
            <a:pPr marL="344488" indent="-344488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Periodically pushes counter updates to statistics plane, based on</a:t>
            </a:r>
            <a:br>
              <a:rPr lang="en-US" dirty="0"/>
            </a:br>
            <a:r>
              <a:rPr lang="en-US" dirty="0"/>
              <a:t>local data arrival pattern</a:t>
            </a:r>
          </a:p>
          <a:p>
            <a:pPr marL="862013" lvl="1" indent="-355600"/>
            <a:r>
              <a:rPr lang="en-US" dirty="0"/>
              <a:t>Global stats: per-stratum value mean, variance</a:t>
            </a:r>
          </a:p>
          <a:p>
            <a:pPr marL="862013" lvl="1" indent="-355600"/>
            <a:r>
              <a:rPr lang="en-US" dirty="0"/>
              <a:t>Per-node stats: per-node per-stratum arrival rate</a:t>
            </a:r>
          </a:p>
          <a:p>
            <a:pPr marL="406400" indent="-40640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Subscribes to updates from statistics plane</a:t>
            </a:r>
          </a:p>
          <a:p>
            <a:pPr marL="406400" indent="-40640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Periodically plugs stats into a linear program to choose sampling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12CC5-51C1-9246-B681-E8DCB37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37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9EF6-07D1-154D-8CFA-4E849B00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5A5D-D68C-544E-BC01-9FB349C2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Deployments:</a:t>
            </a:r>
          </a:p>
          <a:p>
            <a:pPr lvl="1"/>
            <a:r>
              <a:rPr lang="en-US" dirty="0"/>
              <a:t>Geo-distributed: 3 nodes in US, Europe, Japan (R = 3)</a:t>
            </a:r>
          </a:p>
          <a:p>
            <a:pPr lvl="1"/>
            <a:r>
              <a:rPr lang="en-US" dirty="0"/>
              <a:t>Single DC: 100 nodes (R = 30)</a:t>
            </a:r>
          </a:p>
          <a:p>
            <a:br>
              <a:rPr lang="en-US" dirty="0"/>
            </a:br>
            <a:r>
              <a:rPr lang="en-US" dirty="0"/>
              <a:t>Workload: </a:t>
            </a:r>
          </a:p>
          <a:p>
            <a:pPr lvl="1"/>
            <a:r>
              <a:rPr lang="en-US" dirty="0" err="1"/>
              <a:t>Instacart</a:t>
            </a:r>
            <a:r>
              <a:rPr lang="en-US" dirty="0"/>
              <a:t> sales DB, scaled up to 1 TB</a:t>
            </a:r>
          </a:p>
          <a:p>
            <a:pPr lvl="1"/>
            <a:r>
              <a:rPr lang="en-US" dirty="0"/>
              <a:t>Bag of 15 OLAP queries</a:t>
            </a:r>
          </a:p>
          <a:p>
            <a:pPr lvl="1"/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: build stratified sample @ 10x compaction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1282-B949-7E42-AE14-C2A256FA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SummaryStore: 1000-foot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32" y="1392633"/>
            <a:ext cx="11774557" cy="462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Approximate single-node store for “colossal” time-series data</a:t>
            </a:r>
          </a:p>
          <a:p>
            <a:pPr marL="0" indent="0">
              <a:buNone/>
            </a:pPr>
            <a:r>
              <a:rPr lang="en-US" sz="2600" dirty="0"/>
              <a:t>Built around novel data approximation scheme designed for time-series analytics</a:t>
            </a:r>
          </a:p>
          <a:p>
            <a:pPr marL="15875" indent="0">
              <a:buNone/>
            </a:pPr>
            <a:br>
              <a:rPr lang="en-US" sz="2600" dirty="0"/>
            </a:br>
            <a:r>
              <a:rPr lang="en-US" sz="2600" dirty="0"/>
              <a:t>In real applications (forecasting, outlier analysis, SQL analytics ...)</a:t>
            </a:r>
            <a:br>
              <a:rPr lang="en-US" sz="2600" dirty="0"/>
            </a:br>
            <a:r>
              <a:rPr lang="en-US" sz="2600" dirty="0"/>
              <a:t>and microbenchmarks: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29661" y="4480755"/>
          <a:ext cx="5732681" cy="19658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2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21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scale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 PB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on commodity node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</a:b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(compacted </a:t>
                      </a:r>
                      <a:r>
                        <a:rPr lang="en-US" sz="2400" b="1" baseline="0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100x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3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latency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&lt;</a:t>
                      </a:r>
                      <a:r>
                        <a:rPr lang="en-US" sz="2400" b="1" baseline="0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   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at 95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%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ile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3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error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&lt; 10%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at 95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th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%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ile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992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Geo-distributed: 10x compacted replication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0" y="1035913"/>
            <a:ext cx="7553873" cy="45323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4456" y="5671947"/>
            <a:ext cx="906728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Value prop</a:t>
            </a: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: can get very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good accuracy 10x faster</a:t>
            </a:r>
            <a:b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  than conventional replication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38974" y="2025687"/>
            <a:ext cx="3470759" cy="1603948"/>
            <a:chOff x="7592441" y="2593610"/>
            <a:chExt cx="3470758" cy="1603947"/>
          </a:xfrm>
        </p:grpSpPr>
        <p:sp>
          <p:nvSpPr>
            <p:cNvPr id="8" name="Rectangle 7"/>
            <p:cNvSpPr/>
            <p:nvPr/>
          </p:nvSpPr>
          <p:spPr>
            <a:xfrm>
              <a:off x="7592441" y="2806995"/>
              <a:ext cx="760823" cy="3615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2426" y="2593610"/>
              <a:ext cx="2590773" cy="70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>
                  <a:latin typeface="Rawline" charset="0"/>
                  <a:ea typeface="Rawline" charset="0"/>
                  <a:cs typeface="Rawline" charset="0"/>
                </a:rPr>
                <a:t>Timely Approximate</a:t>
              </a:r>
              <a:br>
                <a:rPr lang="en-US" sz="200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>
                  <a:latin typeface="Rawline" charset="0"/>
                  <a:ea typeface="Rawline" charset="0"/>
                  <a:cs typeface="Rawline" charset="0"/>
                </a:rPr>
                <a:t>Replication</a:t>
              </a:r>
              <a:endParaRPr lang="en-US" sz="20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95986" y="3703057"/>
              <a:ext cx="760823" cy="3615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75972" y="3489671"/>
              <a:ext cx="220124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Perfect offline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sample (</a:t>
              </a:r>
              <a:r>
                <a:rPr lang="en-US" sz="2000" dirty="0" err="1">
                  <a:latin typeface="Rawline" charset="0"/>
                  <a:ea typeface="Rawline" charset="0"/>
                  <a:cs typeface="Rawline" charset="0"/>
                </a:rPr>
                <a:t>BlinkDB</a:t>
              </a: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data center: R=30 with 10x compaction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4" y="877005"/>
            <a:ext cx="7884746" cy="47308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165" y="5699111"/>
            <a:ext cx="705779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Value prop: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can increase </a:t>
            </a: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availability 10x</a:t>
            </a:r>
            <a:b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  with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same replication cost</a:t>
            </a:r>
          </a:p>
        </p:txBody>
      </p:sp>
    </p:spTree>
    <p:extLst>
      <p:ext uri="{BB962C8B-B14F-4D97-AF65-F5344CB8AC3E}">
        <p14:creationId xmlns:p14="http://schemas.microsoft.com/office/powerpoint/2010/main" val="8188261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data center: R=30 with 10x compaction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4" y="877005"/>
            <a:ext cx="7884746" cy="47308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9165" y="5699111"/>
            <a:ext cx="705779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Value prop: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can increase </a:t>
            </a: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availability 10x</a:t>
            </a:r>
            <a:b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  with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same replication cost</a:t>
            </a:r>
          </a:p>
        </p:txBody>
      </p:sp>
    </p:spTree>
    <p:extLst>
      <p:ext uri="{BB962C8B-B14F-4D97-AF65-F5344CB8AC3E}">
        <p14:creationId xmlns:p14="http://schemas.microsoft.com/office/powerpoint/2010/main" val="1182199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Timely Approximate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58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5257177"/>
          </a:xfrm>
        </p:spPr>
        <p:txBody>
          <a:bodyPr/>
          <a:lstStyle/>
          <a:p>
            <a:r>
              <a:rPr lang="en-US" dirty="0"/>
              <a:t>Zero-touch configuration</a:t>
            </a:r>
          </a:p>
          <a:p>
            <a:pPr lvl="1"/>
            <a:r>
              <a:rPr lang="en-US" dirty="0"/>
              <a:t>Both systems presented have number of </a:t>
            </a:r>
            <a:r>
              <a:rPr lang="en-US" dirty="0" err="1"/>
              <a:t>config</a:t>
            </a:r>
            <a:r>
              <a:rPr lang="en-US" dirty="0"/>
              <a:t> parameters:</a:t>
            </a:r>
            <a:br>
              <a:rPr lang="en-US" dirty="0"/>
            </a:br>
            <a:r>
              <a:rPr lang="en-US" dirty="0"/>
              <a:t>choice of summaries, compaction rate, decay function etc.</a:t>
            </a:r>
          </a:p>
          <a:p>
            <a:pPr lvl="1"/>
            <a:r>
              <a:rPr lang="en-US" dirty="0"/>
              <a:t>Primary barrier to ease of deployment</a:t>
            </a:r>
          </a:p>
          <a:p>
            <a:pPr lvl="1"/>
            <a:r>
              <a:rPr lang="en-US" dirty="0"/>
              <a:t>Working on deriving </a:t>
            </a:r>
            <a:r>
              <a:rPr lang="en-US" dirty="0" err="1"/>
              <a:t>config</a:t>
            </a:r>
            <a:r>
              <a:rPr lang="en-US" dirty="0"/>
              <a:t> automatically from workload or hints</a:t>
            </a:r>
          </a:p>
          <a:p>
            <a:pPr lvl="1"/>
            <a:endParaRPr lang="en-US" dirty="0"/>
          </a:p>
          <a:p>
            <a:r>
              <a:rPr lang="en-US" dirty="0"/>
              <a:t>Scaling ML training</a:t>
            </a:r>
          </a:p>
          <a:p>
            <a:pPr lvl="1"/>
            <a:r>
              <a:rPr lang="en-US" dirty="0"/>
              <a:t>Know how to distribute and simplify ML inference tasks</a:t>
            </a:r>
          </a:p>
          <a:p>
            <a:pPr lvl="1"/>
            <a:r>
              <a:rPr lang="en-US" dirty="0"/>
              <a:t>Scaling training is much harder</a:t>
            </a:r>
          </a:p>
          <a:p>
            <a:pPr lvl="1"/>
            <a:r>
              <a:rPr lang="en-US" dirty="0"/>
              <a:t>Working on approaches to: identify most relevant training data,</a:t>
            </a:r>
            <a:br>
              <a:rPr lang="en-US" dirty="0"/>
            </a:br>
            <a:r>
              <a:rPr lang="en-US" dirty="0"/>
              <a:t>                                                  federate training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07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54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8705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9824283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/>
            <a:r>
              <a:rPr lang="en-US" dirty="0"/>
              <a:t>For each stream, users configure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List of summaries to maintain per-window</a:t>
            </a:r>
          </a:p>
          <a:p>
            <a:pPr marL="750869" lvl="1" indent="-242882"/>
            <a:r>
              <a:rPr lang="en-US" dirty="0"/>
              <a:t>Built-in: Sum, Count, Histogram, Bloom Filter, Random Sample, ...</a:t>
            </a:r>
          </a:p>
          <a:p>
            <a:pPr marL="750869" lvl="1" indent="-242882"/>
            <a:r>
              <a:rPr lang="en-US" dirty="0"/>
              <a:t>Pluggable interface to add more</a:t>
            </a:r>
          </a:p>
          <a:p>
            <a:pPr marL="1147734" lvl="2" indent="-242882"/>
            <a:r>
              <a:rPr lang="en-US" sz="2400" dirty="0"/>
              <a:t>Allows adapting existing non-streaming summarization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80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7" y="3518094"/>
            <a:ext cx="4157971" cy="2494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2700" indent="0"/>
                <a:r>
                  <a:rPr lang="en-US" dirty="0"/>
                  <a:t>For each stream, users configure</a:t>
                </a:r>
              </a:p>
              <a:p>
                <a:pPr marL="514338" indent="-392104">
                  <a:buFont typeface="+mj-lt"/>
                  <a:buAutoNum type="arabicPeriod"/>
                </a:pPr>
                <a:r>
                  <a:rPr lang="en-US" dirty="0"/>
                  <a:t>List of summaries to maintain per-window</a:t>
                </a:r>
              </a:p>
              <a:p>
                <a:pPr marL="514338" indent="-392104">
                  <a:buFont typeface="+mj-lt"/>
                  <a:buAutoNum type="arabicPeriod"/>
                </a:pPr>
                <a:r>
                  <a:rPr lang="en-US" dirty="0"/>
                  <a:t>Sequence of window lengths: controls decay</a:t>
                </a:r>
              </a:p>
              <a:p>
                <a:pPr marL="750869" lvl="1" indent="-242882"/>
                <a:r>
                  <a:rPr lang="en-US" sz="2300" dirty="0"/>
                  <a:t>With window lengths = </a:t>
                </a:r>
                <a:r>
                  <a:rPr lang="en-US" sz="2300" dirty="0">
                    <a:solidFill>
                      <a:schemeClr val="accent4"/>
                    </a:solidFill>
                  </a:rPr>
                  <a:t>1, 2, 4, 8, 16, 32, ...</a:t>
                </a:r>
                <a:r>
                  <a:rPr lang="en-US" sz="2300" dirty="0"/>
                  <a:t>; after N inserts</a:t>
                </a:r>
              </a:p>
              <a:p>
                <a:pPr marL="1208058" lvl="3" indent="-242882"/>
                <a:r>
                  <a:rPr lang="en-US" sz="2300" dirty="0"/>
                  <a:t>Storage footprint = O(log</a:t>
                </a:r>
                <a:r>
                  <a:rPr lang="en-US" sz="2300" baseline="-25000" dirty="0"/>
                  <a:t>2</a:t>
                </a:r>
                <a:r>
                  <a:rPr lang="en-US" sz="2300" dirty="0"/>
                  <a:t> N)</a:t>
                </a:r>
              </a:p>
              <a:p>
                <a:pPr marL="1208058" lvl="3" indent="-242882"/>
                <a:r>
                  <a:rPr lang="en-US" sz="2300" dirty="0"/>
                  <a:t># bits to nth oldest element = O(</a:t>
                </a:r>
                <a:r>
                  <a:rPr lang="en-US" sz="2300" dirty="0">
                    <a:solidFill>
                      <a:schemeClr val="accent4"/>
                    </a:solidFill>
                  </a:rPr>
                  <a:t>1 / n</a:t>
                </a:r>
                <a:r>
                  <a:rPr lang="en-US" sz="2300" dirty="0"/>
                  <a:t>)</a:t>
                </a:r>
              </a:p>
              <a:p>
                <a:pPr marL="750869" lvl="1" indent="-242882"/>
                <a:r>
                  <a:rPr lang="en-US" sz="2300" dirty="0"/>
                  <a:t>With window lengths = </a:t>
                </a:r>
                <a:r>
                  <a:rPr lang="en-US" sz="2300" dirty="0">
                    <a:solidFill>
                      <a:schemeClr val="accent3"/>
                    </a:solidFill>
                  </a:rPr>
                  <a:t>1, 2, 3, 4, 5, 6, ...</a:t>
                </a:r>
                <a:r>
                  <a:rPr lang="en-US" sz="2300" dirty="0"/>
                  <a:t>; after N inserts</a:t>
                </a:r>
              </a:p>
              <a:p>
                <a:pPr marL="1147734" lvl="2" indent="-242882"/>
                <a:r>
                  <a:rPr lang="en-US" sz="2300" dirty="0"/>
                  <a:t>Storage footprint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latin typeface="Cambria Math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300" dirty="0"/>
                  <a:t>)</a:t>
                </a:r>
              </a:p>
              <a:p>
                <a:pPr marL="1147734" lvl="2" indent="-242882"/>
                <a:r>
                  <a:rPr lang="en-US" sz="2300" dirty="0"/>
                  <a:t># bits to nth oldest element = O(</a:t>
                </a:r>
                <a:r>
                  <a:rPr lang="en-US" sz="2300" dirty="0">
                    <a:solidFill>
                      <a:schemeClr val="accent3"/>
                    </a:solidFill>
                  </a:rPr>
                  <a:t>1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300" dirty="0"/>
                  <a:t>)</a:t>
                </a:r>
              </a:p>
              <a:p>
                <a:pPr marL="750869" lvl="1" indent="-242882"/>
                <a:r>
                  <a:rPr lang="en-US" sz="2700" dirty="0"/>
                  <a:t>Choice affects storage compaction,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59" t="-1449" b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SummaryStore: Key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387538"/>
            <a:ext cx="11774557" cy="615439"/>
          </a:xfrm>
        </p:spPr>
        <p:txBody>
          <a:bodyPr>
            <a:normAutofit/>
          </a:bodyPr>
          <a:lstStyle/>
          <a:p>
            <a:r>
              <a:rPr lang="en-US" dirty="0"/>
              <a:t>We make the following observation: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71437" indent="-71437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97662"/>
              </p:ext>
            </p:extLst>
          </p:nvPr>
        </p:nvGraphicFramePr>
        <p:xfrm>
          <a:off x="717111" y="3939122"/>
          <a:ext cx="10748058" cy="2197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477">
                <a:tc>
                  <a:txBody>
                    <a:bodyPr/>
                    <a:lstStyle/>
                    <a:p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Spotify, 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SoundCloud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Time-decayed weights in song recommender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Facebook 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EdgeRank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Time-decayed weights in newsfeed recommender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Twitter Observability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Archive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data past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an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age threshold at lower resolution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Smart-home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Decaying weights in e.g. HVAC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control, energy monitor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757" y="596199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Rawline" charset="0"/>
                <a:ea typeface="Rawline" charset="0"/>
                <a:cs typeface="Rawline" charset="0"/>
              </a:rPr>
              <a:t>…</a:t>
            </a:r>
            <a:endParaRPr lang="en-US" sz="3200" b="1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889" y="2430933"/>
            <a:ext cx="96007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existing stores are oblivious, hence costly and slow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0892" y="1930195"/>
            <a:ext cx="95381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many stream analyses favor newer data over older</a:t>
            </a:r>
            <a:endParaRPr lang="en-US" sz="3000" b="1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8726" y="3390506"/>
            <a:ext cx="11774557" cy="61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awline Regular" pitchFamily="2" charset="77"/>
                <a:ea typeface="Rawline Medium" charset="0"/>
                <a:cs typeface="Rawline Medium" charset="0"/>
              </a:rPr>
              <a:t>Examples:</a:t>
            </a:r>
          </a:p>
          <a:p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pPr marL="71437" indent="-71437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/>
            <a:r>
              <a:rPr lang="en-US" dirty="0"/>
              <a:t>For each stream, users configure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List of summaries to maintain per-window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Sequence of window lengths: controls decay</a:t>
            </a:r>
          </a:p>
          <a:p>
            <a:pPr marL="750869" lvl="1" indent="-242882"/>
            <a:r>
              <a:rPr lang="en-US" dirty="0"/>
              <a:t>Don’t actually need to provide full list of window lengths</a:t>
            </a:r>
          </a:p>
          <a:p>
            <a:pPr marL="750869" lvl="1" indent="-242882"/>
            <a:r>
              <a:rPr lang="en-US" dirty="0"/>
              <a:t>Parametric family of </a:t>
            </a:r>
            <a:r>
              <a:rPr lang="en-US" b="1" dirty="0">
                <a:solidFill>
                  <a:srgbClr val="00A2FF"/>
                </a:solidFill>
              </a:rPr>
              <a:t>power-law decay</a:t>
            </a:r>
            <a:r>
              <a:rPr lang="en-US" dirty="0"/>
              <a:t> functions</a:t>
            </a:r>
          </a:p>
          <a:p>
            <a:pPr marL="750869" lvl="1" indent="-242882"/>
            <a:r>
              <a:rPr lang="en-US" dirty="0"/>
              <a:t>Simple 4 parameter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7" y="3518094"/>
            <a:ext cx="4157971" cy="24947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3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7" y="1363045"/>
            <a:ext cx="5485130" cy="510761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58276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API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80682"/>
              </p:ext>
            </p:extLst>
          </p:nvPr>
        </p:nvGraphicFramePr>
        <p:xfrm>
          <a:off x="731520" y="1482669"/>
          <a:ext cx="11228570" cy="46539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CreateStream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(decay function, [list of summary operators])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DeleteStream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Append(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[timestamp],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BeginLandmark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EndLandmark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Query(stream,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2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operator, </a:t>
                      </a:r>
                      <a:r>
                        <a:rPr lang="en-US" sz="3200" baseline="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params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QueryLandmark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(stream,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2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517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Architecture</a:t>
            </a:r>
          </a:p>
        </p:txBody>
      </p:sp>
      <p:sp>
        <p:nvSpPr>
          <p:cNvPr id="6" name="Can 5"/>
          <p:cNvSpPr/>
          <p:nvPr/>
        </p:nvSpPr>
        <p:spPr>
          <a:xfrm>
            <a:off x="5161791" y="6063347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14886" y="6063347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7421074" y="6063348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8174172" y="6051556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61788" y="5219519"/>
            <a:ext cx="3387936" cy="6044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>
                    <a:lumMod val="10000"/>
                  </a:schemeClr>
                </a:solidFill>
                <a:latin typeface="Rawline" charset="0"/>
                <a:ea typeface="Rawline" charset="0"/>
                <a:cs typeface="Rawline" charset="0"/>
              </a:rPr>
              <a:t>Key-value store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61793" y="4119137"/>
            <a:ext cx="1599313" cy="860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Indexes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48882" y="4119141"/>
            <a:ext cx="1600847" cy="8677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Window cache</a:t>
            </a:r>
            <a:endParaRPr lang="en-US" sz="2600" dirty="0">
              <a:solidFill>
                <a:schemeClr val="tx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6706" y="2925770"/>
            <a:ext cx="1600847" cy="8609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Ingest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6550" y="3500193"/>
            <a:ext cx="23984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>
                <a:latin typeface="Rawline" charset="0"/>
                <a:ea typeface="Rawline" charset="0"/>
                <a:cs typeface="Rawline" charset="0"/>
              </a:rPr>
              <a:t>Merger thread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4781" y="3097245"/>
            <a:ext cx="261775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5760011" y="3097245"/>
            <a:ext cx="463768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327242" y="3097245"/>
            <a:ext cx="706705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7137406" y="3097245"/>
            <a:ext cx="1173549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97704" y="3382991"/>
            <a:ext cx="829003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52446" y="3382991"/>
            <a:ext cx="945255" cy="0"/>
          </a:xfrm>
          <a:prstGeom prst="straightConnector1">
            <a:avLst/>
          </a:prstGeom>
          <a:ln w="63500">
            <a:solidFill>
              <a:schemeClr val="tx2"/>
            </a:solidFill>
            <a:prstDash val="sysDot"/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27549" y="3255623"/>
            <a:ext cx="567228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97821" y="3246479"/>
            <a:ext cx="829003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41890" y="1666081"/>
            <a:ext cx="1600847" cy="8609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Query engine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127" y="2808059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rPr>
              <a:t>Stream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642736" y="1501806"/>
            <a:ext cx="668219" cy="271849"/>
          </a:xfrm>
          <a:prstGeom prst="straightConnector1">
            <a:avLst/>
          </a:prstGeom>
          <a:ln w="571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6501" y="1122573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rPr>
              <a:t>Queries</a:t>
            </a:r>
            <a:endParaRPr lang="en-US" sz="3200" dirty="0">
              <a:solidFill>
                <a:schemeClr val="tx2"/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667980" y="6056564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73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techniques for sub-window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37" y="1554168"/>
            <a:ext cx="8909449" cy="47780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232016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techniques for sub-window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2" y="1629410"/>
            <a:ext cx="10482580" cy="46348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15159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5" y="228606"/>
            <a:ext cx="117040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decayed and landmark data when answering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9258" y="2034387"/>
            <a:ext cx="8837607" cy="443626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37911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1 PB at 100x compaction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6742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5.2e4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7.7e4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 flipH="1">
            <a:off x="8032574" y="3980091"/>
            <a:ext cx="103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</a:rPr>
              <a:t>not</a:t>
            </a:r>
            <a:br>
              <a:rPr lang="en-US" sz="2400">
                <a:solidFill>
                  <a:schemeClr val="accent5"/>
                </a:solidFill>
              </a:rPr>
            </a:br>
            <a:r>
              <a:rPr lang="en-US" sz="2400">
                <a:solidFill>
                  <a:schemeClr val="accent5"/>
                </a:solidFill>
              </a:rPr>
              <a:t>suited</a:t>
            </a:r>
            <a:endParaRPr lang="en-US" sz="2400" dirty="0">
              <a:solidFill>
                <a:schemeClr val="accent5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49687" y="199584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Error in 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 Count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43691" y="3814575"/>
            <a:ext cx="867108" cy="1149968"/>
          </a:xfrm>
          <a:prstGeom prst="rect">
            <a:avLst/>
          </a:prstGeom>
          <a:noFill/>
          <a:ln w="41275">
            <a:solidFill>
              <a:schemeClr val="accent5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Error with infinite variance Pareto arrivals</a:t>
            </a:r>
          </a:p>
        </p:txBody>
      </p:sp>
    </p:spTree>
    <p:extLst>
      <p:ext uri="{BB962C8B-B14F-4D97-AF65-F5344CB8AC3E}">
        <p14:creationId xmlns:p14="http://schemas.microsoft.com/office/powerpoint/2010/main" val="8660198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1 PB at 100x compaction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39490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449687" y="199584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Error in 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 Count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47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Error with Poisson arrivals</a:t>
            </a:r>
          </a:p>
        </p:txBody>
      </p:sp>
    </p:spTree>
    <p:extLst>
      <p:ext uri="{BB962C8B-B14F-4D97-AF65-F5344CB8AC3E}">
        <p14:creationId xmlns:p14="http://schemas.microsoft.com/office/powerpoint/2010/main" val="5124829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1 PB at 100x compaction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90677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646859" y="1995841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Latency (seconds)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Latency breakdown</a:t>
            </a:r>
          </a:p>
        </p:txBody>
      </p:sp>
    </p:spTree>
    <p:extLst>
      <p:ext uri="{BB962C8B-B14F-4D97-AF65-F5344CB8AC3E}">
        <p14:creationId xmlns:p14="http://schemas.microsoft.com/office/powerpoint/2010/main" val="2114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n 2">
      <a:dk1>
        <a:srgbClr val="000000"/>
      </a:dk1>
      <a:lt1>
        <a:srgbClr val="DADADA"/>
      </a:lt1>
      <a:dk2>
        <a:srgbClr val="242424"/>
      </a:dk2>
      <a:lt2>
        <a:srgbClr val="FFFFFF"/>
      </a:lt2>
      <a:accent1>
        <a:srgbClr val="00A2FF"/>
      </a:accent1>
      <a:accent2>
        <a:srgbClr val="00A89D"/>
      </a:accent2>
      <a:accent3>
        <a:srgbClr val="1DB100"/>
      </a:accent3>
      <a:accent4>
        <a:srgbClr val="D75F00"/>
      </a:accent4>
      <a:accent5>
        <a:srgbClr val="EE220C"/>
      </a:accent5>
      <a:accent6>
        <a:srgbClr val="CB287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latin typeface="Rawline Medium" charset="0"/>
            <a:ea typeface="Rawline Medium" charset="0"/>
            <a:cs typeface="Rawline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47678</TotalTime>
  <Words>4145</Words>
  <Application>Microsoft Macintosh PowerPoint</Application>
  <PresentationFormat>Widescreen</PresentationFormat>
  <Paragraphs>1372</Paragraphs>
  <Slides>104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9" baseType="lpstr">
      <vt:lpstr>.AppleSystemUIFont</vt:lpstr>
      <vt:lpstr>American Typewriter</vt:lpstr>
      <vt:lpstr>Arial</vt:lpstr>
      <vt:lpstr>Calibri</vt:lpstr>
      <vt:lpstr>Calibri Light</vt:lpstr>
      <vt:lpstr>Cambria Math</vt:lpstr>
      <vt:lpstr>LucidaGrande</vt:lpstr>
      <vt:lpstr>Microsoft JhengHei UI Light</vt:lpstr>
      <vt:lpstr>Oswald</vt:lpstr>
      <vt:lpstr>Oswald Light</vt:lpstr>
      <vt:lpstr>Rawline</vt:lpstr>
      <vt:lpstr>Rawline ExtraBold</vt:lpstr>
      <vt:lpstr>Rawline Medium</vt:lpstr>
      <vt:lpstr>Rawline Regular</vt:lpstr>
      <vt:lpstr>Office Theme</vt:lpstr>
      <vt:lpstr>PowerPoint Presentation</vt:lpstr>
      <vt:lpstr>“Colossal” streaming data</vt:lpstr>
      <vt:lpstr>“Colossal” streaming data</vt:lpstr>
      <vt:lpstr>Data stores for “colossal” streaming data</vt:lpstr>
      <vt:lpstr>Data stores for “colossal” streaming data</vt:lpstr>
      <vt:lpstr>Theme: Scaling stream analytics via approximation</vt:lpstr>
      <vt:lpstr>PART 1:  SummaryStore</vt:lpstr>
      <vt:lpstr>SummaryStore: 1000-foot overview</vt:lpstr>
      <vt:lpstr>SummaryStore: Key insight</vt:lpstr>
      <vt:lpstr>SummaryStore: approximate store for stream analytics</vt:lpstr>
      <vt:lpstr>SummaryStore: approximate store for stream analytics</vt:lpstr>
      <vt:lpstr>SummaryStore: Outline</vt:lpstr>
      <vt:lpstr>Time-decayed stream approximation</vt:lpstr>
      <vt:lpstr>Time-decayed stream approximation</vt:lpstr>
      <vt:lpstr>Time-decayed stream approximation</vt:lpstr>
      <vt:lpstr>Time-decayed stream approximation</vt:lpstr>
      <vt:lpstr>Time-decayed stream approximation</vt:lpstr>
      <vt:lpstr>SummaryStore: Outline</vt:lpstr>
      <vt:lpstr>Processing writes: Challenge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SummaryStore: Outline</vt:lpstr>
      <vt:lpstr>Query interface: Time-range queries</vt:lpstr>
      <vt:lpstr>Query interface: Time-range queries</vt:lpstr>
      <vt:lpstr>Query interface: Time-range queries</vt:lpstr>
      <vt:lpstr>Query interface: Time-range queries</vt:lpstr>
      <vt:lpstr>Query accuracy</vt:lpstr>
      <vt:lpstr>SummaryStore: Outline</vt:lpstr>
      <vt:lpstr>Evaluation</vt:lpstr>
      <vt:lpstr>Evaluation</vt:lpstr>
      <vt:lpstr>1. Microbenchmarks: 1 PB on a single node</vt:lpstr>
      <vt:lpstr>1 PB on a single node: Setup</vt:lpstr>
      <vt:lpstr>1 PB on a single node: Latency</vt:lpstr>
      <vt:lpstr>1 PB on a single node (compacted 100x): Accuracy</vt:lpstr>
      <vt:lpstr>1 PB on a single node (compacted 100x): Accuracy</vt:lpstr>
      <vt:lpstr>2. Real application: Time-series forecasting                                 w/ Prophet</vt:lpstr>
      <vt:lpstr>Time-series forecasting w/ Prophet</vt:lpstr>
      <vt:lpstr>Time-series forecasting w/ Prophet</vt:lpstr>
      <vt:lpstr>Time-series forecasting w/ Prophet</vt:lpstr>
      <vt:lpstr>Time-series forecasting w/ Prophet</vt:lpstr>
      <vt:lpstr>Skipped details [see SOSP’17]</vt:lpstr>
      <vt:lpstr>Skipped details [see SOSP’17]</vt:lpstr>
      <vt:lpstr>Landmarks </vt:lpstr>
      <vt:lpstr>SummaryStore: approximate store for stream analytics</vt:lpstr>
      <vt:lpstr>PART 2:  Timely Approximate Replicas</vt:lpstr>
      <vt:lpstr>Motivating Example</vt:lpstr>
      <vt:lpstr>Motivating Example</vt:lpstr>
      <vt:lpstr>Motivating Example</vt:lpstr>
      <vt:lpstr>Speeding up replication in distributed stores</vt:lpstr>
      <vt:lpstr>Speeding up replication in distributed stores</vt:lpstr>
      <vt:lpstr>Challenge: Coordinating summary construction</vt:lpstr>
      <vt:lpstr>Solution: Split-plane architecture</vt:lpstr>
      <vt:lpstr>Example: Implementing stratified sampling</vt:lpstr>
      <vt:lpstr>Initial Evaluation</vt:lpstr>
      <vt:lpstr>Geo-distributed: 10x compacted replication</vt:lpstr>
      <vt:lpstr>In a data center: R=30 with 10x compaction</vt:lpstr>
      <vt:lpstr>In a data center: R=30 with 10x compaction</vt:lpstr>
      <vt:lpstr>Summary: Timely Approximate Replication</vt:lpstr>
      <vt:lpstr>Future Work</vt:lpstr>
      <vt:lpstr>Summary</vt:lpstr>
      <vt:lpstr>PowerPoint Presentation</vt:lpstr>
      <vt:lpstr>Backup slides</vt:lpstr>
      <vt:lpstr>SummaryStore Configuration</vt:lpstr>
      <vt:lpstr>SummaryStore Configuration</vt:lpstr>
      <vt:lpstr>SummaryStore Configuration</vt:lpstr>
      <vt:lpstr>SummaryStore Configuration</vt:lpstr>
      <vt:lpstr>SummaryStore API</vt:lpstr>
      <vt:lpstr>SummaryStore Architecture</vt:lpstr>
      <vt:lpstr>Statistical techniques for sub-window queries</vt:lpstr>
      <vt:lpstr>Statistical techniques for sub-window queries</vt:lpstr>
      <vt:lpstr>Combining decayed and landmark data when answering queries</vt:lpstr>
      <vt:lpstr>Evaluation: 1 PB at 100x compaction</vt:lpstr>
      <vt:lpstr>Evaluation: 1 PB at 100x compaction</vt:lpstr>
      <vt:lpstr>Evaluation: 1 PB at 100x compaction</vt:lpstr>
      <vt:lpstr>Evaluation: Smaller dataset, lower compaction</vt:lpstr>
      <vt:lpstr>Evaluation: Outlier analysis on Google cluster trace</vt:lpstr>
      <vt:lpstr>Deleted slides</vt:lpstr>
      <vt:lpstr>Design goals</vt:lpstr>
      <vt:lpstr>Data decays as it ages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Low-latency analytics on colossal data streams with</dc:title>
  <dc:creator>Microsoft Office User</dc:creator>
  <cp:lastModifiedBy>Ashish Vulimiri</cp:lastModifiedBy>
  <cp:revision>600</cp:revision>
  <cp:lastPrinted>2017-10-20T21:15:40Z</cp:lastPrinted>
  <dcterms:created xsi:type="dcterms:W3CDTF">2017-10-02T20:19:30Z</dcterms:created>
  <dcterms:modified xsi:type="dcterms:W3CDTF">2019-04-18T21:53:07Z</dcterms:modified>
</cp:coreProperties>
</file>