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06"/>
  </p:notesMasterIdLst>
  <p:handoutMasterIdLst>
    <p:handoutMasterId r:id="rId107"/>
  </p:handoutMasterIdLst>
  <p:sldIdLst>
    <p:sldId id="434" r:id="rId2"/>
    <p:sldId id="258" r:id="rId3"/>
    <p:sldId id="416" r:id="rId4"/>
    <p:sldId id="342" r:id="rId5"/>
    <p:sldId id="266" r:id="rId6"/>
    <p:sldId id="461" r:id="rId7"/>
    <p:sldId id="460" r:id="rId8"/>
    <p:sldId id="433" r:id="rId9"/>
    <p:sldId id="331" r:id="rId10"/>
    <p:sldId id="438" r:id="rId11"/>
    <p:sldId id="436" r:id="rId12"/>
    <p:sldId id="343" r:id="rId13"/>
    <p:sldId id="264" r:id="rId14"/>
    <p:sldId id="285" r:id="rId15"/>
    <p:sldId id="428" r:id="rId16"/>
    <p:sldId id="427" r:id="rId17"/>
    <p:sldId id="426" r:id="rId18"/>
    <p:sldId id="397" r:id="rId19"/>
    <p:sldId id="417" r:id="rId20"/>
    <p:sldId id="319" r:id="rId21"/>
    <p:sldId id="393" r:id="rId22"/>
    <p:sldId id="418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407" r:id="rId46"/>
    <p:sldId id="408" r:id="rId47"/>
    <p:sldId id="398" r:id="rId48"/>
    <p:sldId id="411" r:id="rId49"/>
    <p:sldId id="439" r:id="rId50"/>
    <p:sldId id="413" r:id="rId51"/>
    <p:sldId id="412" r:id="rId52"/>
    <p:sldId id="430" r:id="rId53"/>
    <p:sldId id="399" r:id="rId54"/>
    <p:sldId id="307" r:id="rId55"/>
    <p:sldId id="440" r:id="rId56"/>
    <p:sldId id="402" r:id="rId57"/>
    <p:sldId id="435" r:id="rId58"/>
    <p:sldId id="414" r:id="rId59"/>
    <p:sldId id="441" r:id="rId60"/>
    <p:sldId id="429" r:id="rId61"/>
    <p:sldId id="403" r:id="rId62"/>
    <p:sldId id="311" r:id="rId63"/>
    <p:sldId id="312" r:id="rId64"/>
    <p:sldId id="313" r:id="rId65"/>
    <p:sldId id="314" r:id="rId66"/>
    <p:sldId id="447" r:id="rId67"/>
    <p:sldId id="442" r:id="rId68"/>
    <p:sldId id="446" r:id="rId69"/>
    <p:sldId id="315" r:id="rId70"/>
    <p:sldId id="462" r:id="rId71"/>
    <p:sldId id="465" r:id="rId72"/>
    <p:sldId id="487" r:id="rId73"/>
    <p:sldId id="488" r:id="rId74"/>
    <p:sldId id="466" r:id="rId75"/>
    <p:sldId id="477" r:id="rId76"/>
    <p:sldId id="468" r:id="rId77"/>
    <p:sldId id="469" r:id="rId78"/>
    <p:sldId id="470" r:id="rId79"/>
    <p:sldId id="471" r:id="rId80"/>
    <p:sldId id="480" r:id="rId81"/>
    <p:sldId id="479" r:id="rId82"/>
    <p:sldId id="483" r:id="rId83"/>
    <p:sldId id="484" r:id="rId84"/>
    <p:sldId id="475" r:id="rId85"/>
    <p:sldId id="476" r:id="rId86"/>
    <p:sldId id="329" r:id="rId87"/>
    <p:sldId id="339" r:id="rId88"/>
    <p:sldId id="281" r:id="rId89"/>
    <p:sldId id="303" r:id="rId90"/>
    <p:sldId id="294" r:id="rId91"/>
    <p:sldId id="444" r:id="rId92"/>
    <p:sldId id="443" r:id="rId93"/>
    <p:sldId id="486" r:id="rId94"/>
    <p:sldId id="448" r:id="rId95"/>
    <p:sldId id="449" r:id="rId96"/>
    <p:sldId id="453" r:id="rId97"/>
    <p:sldId id="310" r:id="rId98"/>
    <p:sldId id="457" r:id="rId99"/>
    <p:sldId id="459" r:id="rId100"/>
    <p:sldId id="454" r:id="rId101"/>
    <p:sldId id="445" r:id="rId102"/>
    <p:sldId id="450" r:id="rId103"/>
    <p:sldId id="451" r:id="rId104"/>
    <p:sldId id="452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minute" id="{D6E42EF0-A906-2247-97D1-C7DE258E0E7E}">
          <p14:sldIdLst>
            <p14:sldId id="434"/>
          </p14:sldIdLst>
        </p14:section>
        <p14:section name="Intro" id="{D26BD6FE-4F5F-E445-BA9D-0359AD05B675}">
          <p14:sldIdLst>
            <p14:sldId id="258"/>
            <p14:sldId id="416"/>
            <p14:sldId id="342"/>
            <p14:sldId id="266"/>
            <p14:sldId id="461"/>
            <p14:sldId id="460"/>
            <p14:sldId id="433"/>
            <p14:sldId id="331"/>
            <p14:sldId id="438"/>
            <p14:sldId id="436"/>
          </p14:sldIdLst>
        </p14:section>
        <p14:section name="Time decay abstraction" id="{7E1FB6D8-8346-E54C-80CD-3C71F514F5F8}">
          <p14:sldIdLst>
            <p14:sldId id="343"/>
            <p14:sldId id="264"/>
            <p14:sldId id="285"/>
            <p14:sldId id="428"/>
            <p14:sldId id="427"/>
            <p14:sldId id="426"/>
          </p14:sldIdLst>
        </p14:section>
        <p14:section name="Handling writes" id="{8878C294-89C9-B64C-9185-64FC2C0BFE3B}">
          <p14:sldIdLst>
            <p14:sldId id="397"/>
            <p14:sldId id="417"/>
            <p14:sldId id="319"/>
          </p14:sldIdLst>
        </p14:section>
        <p14:section name="Ingest animation" id="{4B88B29D-EA4C-5C4A-A6C6-C44C4EF068A0}">
          <p14:sldIdLst>
            <p14:sldId id="393"/>
            <p14:sldId id="418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407"/>
            <p14:sldId id="408"/>
          </p14:sldIdLst>
        </p14:section>
        <p14:section name="Handling queries" id="{886DDA2F-C30D-9845-AC45-957BDB9D3069}">
          <p14:sldIdLst>
            <p14:sldId id="398"/>
            <p14:sldId id="411"/>
            <p14:sldId id="439"/>
            <p14:sldId id="413"/>
            <p14:sldId id="412"/>
            <p14:sldId id="430"/>
          </p14:sldIdLst>
        </p14:section>
        <p14:section name="Eval" id="{C3D1450E-0BF5-D541-8C9E-A1E3CC654FEE}">
          <p14:sldIdLst>
            <p14:sldId id="399"/>
            <p14:sldId id="307"/>
            <p14:sldId id="440"/>
            <p14:sldId id="402"/>
            <p14:sldId id="435"/>
            <p14:sldId id="414"/>
            <p14:sldId id="441"/>
            <p14:sldId id="429"/>
            <p14:sldId id="403"/>
            <p14:sldId id="311"/>
            <p14:sldId id="312"/>
            <p14:sldId id="313"/>
            <p14:sldId id="314"/>
            <p14:sldId id="447"/>
            <p14:sldId id="442"/>
            <p14:sldId id="446"/>
            <p14:sldId id="315"/>
            <p14:sldId id="462"/>
            <p14:sldId id="465"/>
            <p14:sldId id="487"/>
            <p14:sldId id="488"/>
            <p14:sldId id="466"/>
            <p14:sldId id="477"/>
            <p14:sldId id="468"/>
            <p14:sldId id="469"/>
            <p14:sldId id="470"/>
            <p14:sldId id="471"/>
            <p14:sldId id="480"/>
            <p14:sldId id="479"/>
            <p14:sldId id="483"/>
            <p14:sldId id="484"/>
            <p14:sldId id="475"/>
            <p14:sldId id="476"/>
          </p14:sldIdLst>
        </p14:section>
        <p14:section name="Backup slides" id="{A3E836BF-0BBC-4A42-AF3A-D8EBB378C476}">
          <p14:sldIdLst>
            <p14:sldId id="329"/>
            <p14:sldId id="339"/>
            <p14:sldId id="281"/>
            <p14:sldId id="303"/>
            <p14:sldId id="294"/>
            <p14:sldId id="444"/>
            <p14:sldId id="443"/>
            <p14:sldId id="486"/>
            <p14:sldId id="448"/>
            <p14:sldId id="449"/>
            <p14:sldId id="453"/>
            <p14:sldId id="310"/>
            <p14:sldId id="457"/>
            <p14:sldId id="459"/>
            <p14:sldId id="454"/>
            <p14:sldId id="445"/>
            <p14:sldId id="450"/>
            <p14:sldId id="451"/>
            <p14:sldId id="452"/>
          </p14:sldIdLst>
        </p14:section>
      </p14:sectionLst>
    </p:ext>
    <p:ext uri="{EFAFB233-063F-42B5-8137-9DF3F51BA10A}">
      <p15:sldGuideLst xmlns:p15="http://schemas.microsoft.com/office/powerpoint/2012/main">
        <p15:guide id="1" pos="6816" userDrawn="1">
          <p15:clr>
            <a:srgbClr val="A4A3A4"/>
          </p15:clr>
        </p15:guide>
        <p15:guide id="2" orient="horz" pos="1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3000"/>
    <a:srgbClr val="00423F"/>
    <a:srgbClr val="00A2FF"/>
    <a:srgbClr val="6D6D6D"/>
    <a:srgbClr val="FF9C4E"/>
    <a:srgbClr val="242424"/>
    <a:srgbClr val="E84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28"/>
    <p:restoredTop sz="94666"/>
  </p:normalViewPr>
  <p:slideViewPr>
    <p:cSldViewPr snapToGrid="0" snapToObjects="1">
      <p:cViewPr varScale="1">
        <p:scale>
          <a:sx n="95" d="100"/>
          <a:sy n="95" d="100"/>
        </p:scale>
        <p:origin x="208" y="336"/>
      </p:cViewPr>
      <p:guideLst>
        <p:guide pos="6816"/>
        <p:guide orient="horz" pos="19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99E1C-DC9A-C04C-99F7-C8AB49E88339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B0690-5B91-0847-A3B3-0B36B0E16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48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9CE5E-3B69-9349-B301-DF260A700624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639F1-33AB-664C-A5D7-66194657F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77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54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82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1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39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91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7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13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5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57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Cars: actually 4 TB in 1.5 hours.  1.5 hours = </a:t>
            </a:r>
            <a:r>
              <a:rPr lang="en-US" dirty="0" err="1"/>
              <a:t>avg</a:t>
            </a:r>
            <a:r>
              <a:rPr lang="en-US" baseline="0" dirty="0"/>
              <a:t> time a car is in use in a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24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06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6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880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84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237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8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835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561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22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Cars: actually 4 TB in 1.5 hours.  1.5 hours = </a:t>
            </a:r>
            <a:r>
              <a:rPr lang="en-US" dirty="0" err="1"/>
              <a:t>avg</a:t>
            </a:r>
            <a:r>
              <a:rPr lang="en-US" baseline="0" dirty="0"/>
              <a:t> time a car is in use in a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7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03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399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480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580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449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754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909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517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390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62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57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039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0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620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698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294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661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900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86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471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69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361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685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125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668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506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99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745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10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492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Wiki: 5</a:t>
            </a:r>
            <a:r>
              <a:rPr lang="en-US" baseline="0"/>
              <a:t> TB, NOAA: 800 GB, ECON: 300 MB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0098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28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Spotify:</a:t>
            </a:r>
            <a:r>
              <a:rPr lang="en-US" baseline="0" dirty="0"/>
              <a:t> from technical slide deck on “Discover Weekly”; </a:t>
            </a:r>
            <a:r>
              <a:rPr lang="en-US" baseline="0" dirty="0" err="1"/>
              <a:t>SoundCloud</a:t>
            </a:r>
            <a:r>
              <a:rPr lang="en-US" baseline="0" dirty="0"/>
              <a:t>: from blog post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684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117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1071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5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59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10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4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swald" charset="0"/>
                <a:ea typeface="Oswald" charset="0"/>
                <a:cs typeface="Oswa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awline" charset="0"/>
                <a:ea typeface="Rawline" charset="0"/>
                <a:cs typeface="Rawline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awline" charset="0"/>
                <a:ea typeface="Rawline" charset="0"/>
                <a:cs typeface="Rawline" charset="0"/>
              </a:defRPr>
            </a:lvl1pPr>
          </a:lstStyle>
          <a:p>
            <a:fld id="{673E5970-DFEA-224C-B761-5AF62398D76C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awline" charset="0"/>
                <a:ea typeface="Rawline" charset="0"/>
                <a:cs typeface="Rawlin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awline" charset="0"/>
                <a:ea typeface="Rawline" charset="0"/>
                <a:cs typeface="Rawline" charset="0"/>
              </a:defRPr>
            </a:lvl1pPr>
          </a:lstStyle>
          <a:p>
            <a:fld id="{BD4CC6CE-8C57-5B41-9C83-D68342BCD2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DBE8-362C-1B4F-8369-6C17DD798702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2B613-1518-414B-8F56-C87648B43AAB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5" y="6"/>
            <a:ext cx="11704055" cy="1325563"/>
          </a:xfrm>
        </p:spPr>
        <p:txBody>
          <a:bodyPr>
            <a:normAutofit/>
          </a:bodyPr>
          <a:lstStyle>
            <a:lvl1pPr>
              <a:defRPr sz="5400">
                <a:latin typeface="Oswald" charset="0"/>
                <a:ea typeface="Oswald" charset="0"/>
                <a:cs typeface="Oswa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24" y="1578604"/>
            <a:ext cx="11774557" cy="4627123"/>
          </a:xfrm>
        </p:spPr>
        <p:txBody>
          <a:bodyPr>
            <a:normAutofit/>
          </a:bodyPr>
          <a:lstStyle>
            <a:lvl1pPr marL="11113" indent="-11113">
              <a:lnSpc>
                <a:spcPct val="100000"/>
              </a:lnSpc>
              <a:buSzPct val="100000"/>
              <a:buFont typeface=".AppleSystemUIFont" charset="-120"/>
              <a:buChar char=" "/>
              <a:tabLst/>
              <a:defRPr sz="2800" b="0" i="0">
                <a:latin typeface="Rawline Regular" pitchFamily="2" charset="77"/>
                <a:ea typeface="Rawline Regular" pitchFamily="2" charset="77"/>
                <a:cs typeface="Rawline Regular" pitchFamily="2" charset="77"/>
              </a:defRPr>
            </a:lvl1pPr>
            <a:lvl2pPr marL="519100" indent="-231769">
              <a:lnSpc>
                <a:spcPct val="100000"/>
              </a:lnSpc>
              <a:buFont typeface="LucidaGrande" charset="0"/>
              <a:buChar char="▹"/>
              <a:tabLst/>
              <a:defRPr sz="2400" b="0" i="0">
                <a:latin typeface="Rawline Regular" pitchFamily="2" charset="77"/>
                <a:ea typeface="Rawline Regular" pitchFamily="2" charset="77"/>
                <a:cs typeface="Rawline Regular" pitchFamily="2" charset="77"/>
              </a:defRPr>
            </a:lvl2pPr>
            <a:lvl3pPr marL="915965" indent="-236533">
              <a:lnSpc>
                <a:spcPct val="100000"/>
              </a:lnSpc>
              <a:buFont typeface="LucidaGrande" charset="0"/>
              <a:buChar char="▹"/>
              <a:tabLst/>
              <a:defRPr sz="2000" b="0" i="0">
                <a:latin typeface="Rawline Regular" pitchFamily="2" charset="77"/>
                <a:ea typeface="Rawline Regular" pitchFamily="2" charset="77"/>
                <a:cs typeface="Rawline Regular" pitchFamily="2" charset="77"/>
              </a:defRPr>
            </a:lvl3pPr>
            <a:lvl4pPr marL="1373154" indent="-234945">
              <a:lnSpc>
                <a:spcPct val="100000"/>
              </a:lnSpc>
              <a:buFont typeface="LucidaGrande" charset="0"/>
              <a:buChar char="▹"/>
              <a:tabLst/>
              <a:defRPr sz="1800" b="0" i="0">
                <a:latin typeface="Rawline Regular" pitchFamily="2" charset="77"/>
                <a:ea typeface="Rawline Regular" pitchFamily="2" charset="77"/>
                <a:cs typeface="Rawline Regular" pitchFamily="2" charset="77"/>
              </a:defRPr>
            </a:lvl4pPr>
            <a:lvl5pPr marL="1831929" indent="-234945">
              <a:lnSpc>
                <a:spcPct val="100000"/>
              </a:lnSpc>
              <a:buFont typeface="LucidaGrande" charset="0"/>
              <a:buChar char="▹"/>
              <a:tabLst/>
              <a:defRPr sz="1800" b="0" i="0">
                <a:latin typeface="Rawline Regular" pitchFamily="2" charset="77"/>
                <a:ea typeface="Rawline Regular" pitchFamily="2" charset="77"/>
                <a:cs typeface="Rawline Regular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awline" charset="0"/>
                <a:ea typeface="Rawline" charset="0"/>
                <a:cs typeface="Rawline" charset="0"/>
              </a:defRPr>
            </a:lvl1pPr>
          </a:lstStyle>
          <a:p>
            <a:fld id="{44B1D4CA-F525-5045-A681-3729AE9D23FC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awline" charset="0"/>
                <a:ea typeface="Rawline" charset="0"/>
                <a:cs typeface="Rawlin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29751" y="6470656"/>
            <a:ext cx="2743200" cy="365125"/>
          </a:xfrm>
        </p:spPr>
        <p:txBody>
          <a:bodyPr/>
          <a:lstStyle>
            <a:lvl1pPr>
              <a:defRPr sz="1800" b="0" i="0">
                <a:latin typeface="Rawline Regular" pitchFamily="2" charset="77"/>
                <a:ea typeface="Rawline Regular" pitchFamily="2" charset="77"/>
                <a:cs typeface="Rawline Regular" pitchFamily="2" charset="77"/>
              </a:defRPr>
            </a:lvl1pPr>
          </a:lstStyle>
          <a:p>
            <a:fld id="{BD4CC6CE-8C57-5B41-9C83-D68342BCD2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4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236" y="1801095"/>
            <a:ext cx="10515600" cy="3255817"/>
          </a:xfrm>
        </p:spPr>
        <p:txBody>
          <a:bodyPr anchor="ctr"/>
          <a:lstStyle>
            <a:lvl1pPr>
              <a:defRPr sz="6000">
                <a:solidFill>
                  <a:schemeClr val="tx2"/>
                </a:solidFill>
                <a:latin typeface="Oswald" charset="0"/>
                <a:ea typeface="Oswald" charset="0"/>
                <a:cs typeface="Oswa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awline" charset="0"/>
                <a:ea typeface="Rawline" charset="0"/>
                <a:cs typeface="Rawline" charset="0"/>
              </a:defRPr>
            </a:lvl1pPr>
          </a:lstStyle>
          <a:p>
            <a:fld id="{AF0DF8A6-1037-2648-9B87-8F958F115980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awline" charset="0"/>
                <a:ea typeface="Rawline" charset="0"/>
                <a:cs typeface="Rawlin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awline" charset="0"/>
                <a:ea typeface="Rawline" charset="0"/>
                <a:cs typeface="Rawline" charset="0"/>
              </a:defRPr>
            </a:lvl1pPr>
          </a:lstStyle>
          <a:p>
            <a:fld id="{BD4CC6CE-8C57-5B41-9C83-D68342BCD2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C45F-EA21-8843-BA17-C529A312A4DE}" type="datetime1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8CF5-CCBF-3348-8ACB-E12AD8CDC76F}" type="datetime1">
              <a:rPr lang="en-US" smtClean="0"/>
              <a:t>4/17/19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D54F-3B85-6A40-BC1B-4DAB00A9DB36}" type="datetime1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9D66-244D-F349-8BA5-ECAF4831B26A}" type="datetime1">
              <a:rPr lang="en-US" smtClean="0"/>
              <a:t>4/17/19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52E6-CAA4-F846-8975-2F47B455DDE3}" type="datetime1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E7D2-16DC-4349-A2F5-5F982CB499EC}" type="datetime1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D9D08-CF9A-9240-93BA-98A3D1199489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C6CE-8C57-5B41-9C83-D68342BC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1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91013" y="599297"/>
            <a:ext cx="10838987" cy="20829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dirty="0">
                <a:solidFill>
                  <a:schemeClr val="accent4"/>
                </a:solidFill>
                <a:latin typeface="Oswald" charset="0"/>
                <a:ea typeface="Oswald" charset="0"/>
                <a:cs typeface="Oswald" charset="0"/>
              </a:rPr>
              <a:t>Scaling time-series stores via approximation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4024" y="5146175"/>
            <a:ext cx="10838987" cy="11729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sz="3600" b="1" dirty="0">
                <a:latin typeface="Rawline ExtraBold" charset="0"/>
                <a:ea typeface="Rawline ExtraBold" charset="0"/>
                <a:cs typeface="Rawline ExtraBold" charset="0"/>
              </a:rPr>
            </a:br>
            <a:r>
              <a:rPr lang="en-US" sz="3600" b="1" dirty="0">
                <a:latin typeface="Rawline ExtraBold" charset="0"/>
                <a:ea typeface="Rawline ExtraBold" charset="0"/>
                <a:cs typeface="Rawline ExtraBold" charset="0"/>
              </a:rPr>
              <a:t>Ashish </a:t>
            </a:r>
            <a:r>
              <a:rPr lang="en-US" sz="3600" b="1" dirty="0" err="1">
                <a:latin typeface="Rawline ExtraBold" charset="0"/>
                <a:ea typeface="Rawline ExtraBold" charset="0"/>
                <a:cs typeface="Rawline ExtraBold" charset="0"/>
              </a:rPr>
              <a:t>Vulimiri</a:t>
            </a:r>
            <a:endParaRPr lang="en-US" sz="3600" b="1" dirty="0">
              <a:latin typeface="Rawline ExtraBold" charset="0"/>
              <a:ea typeface="Rawline ExtraBold" charset="0"/>
              <a:cs typeface="Rawline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39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97" y="1"/>
            <a:ext cx="11704055" cy="1325563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4"/>
                </a:solidFill>
              </a:rPr>
              <a:t>SummaryStore</a:t>
            </a:r>
            <a:r>
              <a:rPr lang="en-US" sz="4400" dirty="0"/>
              <a:t>: approximate store for stream analytics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278" y="1397000"/>
            <a:ext cx="2559127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8808707" y="2209385"/>
            <a:ext cx="1539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# bits</a:t>
            </a:r>
            <a:b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</a:br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allocated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26948" y="3414040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datum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1450" y="2685931"/>
            <a:ext cx="80391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75" lvl="1" indent="0">
              <a:buNone/>
            </a:pPr>
            <a:r>
              <a:rPr lang="en-US" sz="2800" dirty="0">
                <a:latin typeface="Rawline Regular" pitchFamily="2" charset="77"/>
                <a:ea typeface="Rawline Medium" charset="0"/>
                <a:cs typeface="Rawline Medium" charset="0"/>
              </a:rPr>
              <a:t>Allocates fewer bits to older data than new:</a:t>
            </a:r>
            <a:br>
              <a:rPr lang="en-US" sz="2800" dirty="0">
                <a:latin typeface="Rawline Regular" pitchFamily="2" charset="77"/>
                <a:ea typeface="Rawline Medium" charset="0"/>
                <a:cs typeface="Rawline Medium" charset="0"/>
              </a:rPr>
            </a:br>
            <a:r>
              <a:rPr lang="en-US" sz="2800" dirty="0">
                <a:latin typeface="Rawline Regular" pitchFamily="2" charset="77"/>
                <a:ea typeface="Rawline Medium" charset="0"/>
                <a:cs typeface="Rawline Medium" charset="0"/>
              </a:rPr>
              <a:t>each datum decays over time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6859" y="1777832"/>
            <a:ext cx="8711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75" lvl="1" indent="0">
              <a:buNone/>
            </a:pPr>
            <a:r>
              <a:rPr lang="en-US" sz="2800" dirty="0">
                <a:latin typeface="Rawline Regular" pitchFamily="2" charset="77"/>
                <a:ea typeface="Rawline Medium" charset="0"/>
                <a:cs typeface="Rawline Medium" charset="0"/>
              </a:rPr>
              <a:t>Approximates data leveraging observation that analyses favor newer data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66962" y="1220803"/>
            <a:ext cx="8740857" cy="584775"/>
          </a:xfrm>
        </p:spPr>
        <p:txBody>
          <a:bodyPr>
            <a:spAutoFit/>
          </a:bodyPr>
          <a:lstStyle/>
          <a:p>
            <a:r>
              <a:rPr lang="en-US" sz="3200" dirty="0"/>
              <a:t>Our system,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4"/>
                </a:solidFill>
                <a:latin typeface="Oswald" charset="0"/>
                <a:ea typeface="Oswald" charset="0"/>
                <a:cs typeface="Oswald" charset="0"/>
              </a:rPr>
              <a:t>SummaryStore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369921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Evaluation: Smaller dataset, lower compaction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100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" y="2545562"/>
            <a:ext cx="10970010" cy="2460778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163275781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 Outlier analysis on Google cluster trace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064" y="1474952"/>
            <a:ext cx="8857996" cy="484632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55122371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Deleted slides</a:t>
            </a:r>
          </a:p>
        </p:txBody>
      </p:sp>
    </p:spTree>
    <p:extLst>
      <p:ext uri="{BB962C8B-B14F-4D97-AF65-F5344CB8AC3E}">
        <p14:creationId xmlns:p14="http://schemas.microsoft.com/office/powerpoint/2010/main" val="213864549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38" indent="-392104">
              <a:buFont typeface="+mj-lt"/>
              <a:buAutoNum type="arabicPeriod"/>
            </a:pPr>
            <a:r>
              <a:rPr lang="en-US" dirty="0"/>
              <a:t>Allow reusing work on non-streaming </a:t>
            </a:r>
            <a:r>
              <a:rPr lang="en-US" dirty="0" err="1"/>
              <a:t>approx</a:t>
            </a:r>
            <a:endParaRPr lang="en-US" dirty="0"/>
          </a:p>
          <a:p>
            <a:pPr marL="1022325" lvl="1" indent="-392104"/>
            <a:r>
              <a:rPr lang="en-US" dirty="0"/>
              <a:t>Substantial body of work on approximating static datasets</a:t>
            </a:r>
          </a:p>
          <a:p>
            <a:pPr marL="1022325" lvl="1" indent="-392104"/>
            <a:r>
              <a:rPr lang="en-US" dirty="0"/>
              <a:t>E.g. sampling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[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BlinkDB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QuickR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]</a:t>
            </a:r>
            <a:r>
              <a:rPr lang="en-US" dirty="0"/>
              <a:t>, histograms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[SQL DBs]</a:t>
            </a:r>
            <a:r>
              <a:rPr lang="en-US" dirty="0"/>
              <a:t>, other sketches, ...</a:t>
            </a:r>
          </a:p>
          <a:p>
            <a:pPr marL="1022325" lvl="1" indent="-392104"/>
            <a:r>
              <a:rPr lang="en-US" dirty="0"/>
              <a:t>No clear winner, each suitable for different applications</a:t>
            </a:r>
          </a:p>
          <a:p>
            <a:pPr marL="1022325" lvl="1" indent="-392104"/>
            <a:r>
              <a:rPr lang="en-US" dirty="0"/>
              <a:t>Orthogonal to policy on time</a:t>
            </a:r>
            <a:br>
              <a:rPr lang="en-US" dirty="0"/>
            </a:br>
            <a:endParaRPr lang="en-US" dirty="0"/>
          </a:p>
          <a:p>
            <a:pPr marL="514338" indent="-392104">
              <a:buFont typeface="+mj-lt"/>
              <a:buAutoNum type="arabicPeriod"/>
            </a:pPr>
            <a:r>
              <a:rPr lang="en-US" dirty="0"/>
              <a:t>Support configurable time-decay</a:t>
            </a:r>
          </a:p>
          <a:p>
            <a:pPr marL="1022325" lvl="1" indent="-392104"/>
            <a:r>
              <a:rPr lang="en-US" dirty="0"/>
              <a:t>Tune storage, accuracy</a:t>
            </a:r>
            <a:br>
              <a:rPr lang="en-US" dirty="0"/>
            </a:br>
            <a:endParaRPr lang="en-US" dirty="0"/>
          </a:p>
          <a:p>
            <a:pPr marL="69849" indent="52387"/>
            <a:r>
              <a:rPr lang="en-US" dirty="0"/>
              <a:t>Our solution: decay through </a:t>
            </a:r>
            <a:r>
              <a:rPr lang="en-US" b="1" dirty="0">
                <a:solidFill>
                  <a:schemeClr val="accent4"/>
                </a:solidFill>
              </a:rPr>
              <a:t>windowed summarization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889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decays as it ages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70272" y="799737"/>
            <a:ext cx="3890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Assuming each </a:t>
            </a:r>
            <a:r>
              <a:rPr lang="en-US" sz="2400">
                <a:latin typeface="Rawline" charset="0"/>
                <a:ea typeface="Rawline" charset="0"/>
                <a:cs typeface="Rawline" charset="0"/>
              </a:rPr>
              <a:t>window is</a:t>
            </a:r>
            <a:br>
              <a:rPr lang="en-US" sz="2400">
                <a:latin typeface="Rawline" charset="0"/>
                <a:ea typeface="Rawline" charset="0"/>
                <a:cs typeface="Rawline" charset="0"/>
              </a:rPr>
            </a:br>
            <a:r>
              <a:rPr lang="en-US" sz="2400">
                <a:latin typeface="Rawline" charset="0"/>
                <a:ea typeface="Rawline" charset="0"/>
                <a:cs typeface="Rawline" charset="0"/>
              </a:rPr>
              <a:t>64 bits, # </a:t>
            </a: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bits used for </a:t>
            </a:r>
            <a:r>
              <a:rPr lang="en-US" sz="2400" dirty="0">
                <a:solidFill>
                  <a:schemeClr val="accent5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accent5"/>
                </a:solidFill>
                <a:latin typeface="Rawline" charset="0"/>
                <a:ea typeface="Rawline" charset="0"/>
                <a:cs typeface="Rawline" charset="0"/>
              </a:rPr>
              <a:t>7</a:t>
            </a: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 =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41312" y="1624948"/>
            <a:ext cx="3819775" cy="1034176"/>
            <a:chOff x="-17511" y="1599663"/>
            <a:chExt cx="3819775" cy="1034176"/>
          </a:xfrm>
        </p:grpSpPr>
        <p:sp>
          <p:nvSpPr>
            <p:cNvPr id="16" name="Rectangle 15"/>
            <p:cNvSpPr/>
            <p:nvPr/>
          </p:nvSpPr>
          <p:spPr>
            <a:xfrm>
              <a:off x="3428786" y="2203431"/>
              <a:ext cx="373478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b="1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="1" baseline="-25000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rPr>
                <a:t>7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72302" y="2203431"/>
              <a:ext cx="638173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5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 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6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28212" y="2203431"/>
              <a:ext cx="1282915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1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 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2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 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3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 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17511" y="2172174"/>
              <a:ext cx="873957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Rawline" charset="0"/>
                  <a:ea typeface="Rawline" charset="0"/>
                  <a:cs typeface="Rawline" charset="0"/>
                </a:rPr>
                <a:t>N = 7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1219454" y="2065984"/>
              <a:ext cx="1291673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685593" y="1631942"/>
              <a:ext cx="35939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2664638" y="2065984"/>
              <a:ext cx="645837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428786" y="2065984"/>
              <a:ext cx="373478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795966" y="1599663"/>
              <a:ext cx="36259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59071" y="1599663"/>
              <a:ext cx="312906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302" y="2745145"/>
            <a:ext cx="7214827" cy="1037841"/>
            <a:chOff x="10302" y="2745147"/>
            <a:chExt cx="7214826" cy="1037842"/>
          </a:xfrm>
        </p:grpSpPr>
        <p:sp>
          <p:nvSpPr>
            <p:cNvPr id="25" name="Rectangle 24"/>
            <p:cNvSpPr/>
            <p:nvPr/>
          </p:nvSpPr>
          <p:spPr>
            <a:xfrm>
              <a:off x="6837979" y="3356612"/>
              <a:ext cx="373478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15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995767" y="3356612"/>
              <a:ext cx="673655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13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14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508813" y="3356612"/>
              <a:ext cx="1282915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9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 ..... 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12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56025" y="3354314"/>
              <a:ext cx="3048749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1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 ....v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8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including  </a:t>
              </a:r>
              <a:r>
                <a:rPr lang="en-US" sz="2200" b="1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="1" baseline="-25000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rPr>
                <a:t>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302" y="3321324"/>
              <a:ext cx="101341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Rawline" charset="0"/>
                  <a:ea typeface="Rawline" charset="0"/>
                  <a:cs typeface="Rawline" charset="0"/>
                </a:rPr>
                <a:t>N = 15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4508813" y="3211468"/>
              <a:ext cx="1291673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4974953" y="2777426"/>
              <a:ext cx="35939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5995767" y="3211468"/>
              <a:ext cx="673655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851650" y="3211469"/>
              <a:ext cx="373478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159911" y="2745147"/>
              <a:ext cx="36259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881935" y="2745147"/>
              <a:ext cx="312906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1256025" y="3212320"/>
              <a:ext cx="3048749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593816" y="2779903"/>
              <a:ext cx="36740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-17511" y="4110055"/>
            <a:ext cx="10696190" cy="931127"/>
            <a:chOff x="-17511" y="3991072"/>
            <a:chExt cx="10696190" cy="1155918"/>
          </a:xfrm>
        </p:grpSpPr>
        <p:sp>
          <p:nvSpPr>
            <p:cNvPr id="29" name="Rectangle 28"/>
            <p:cNvSpPr/>
            <p:nvPr/>
          </p:nvSpPr>
          <p:spPr>
            <a:xfrm>
              <a:off x="10305201" y="4651956"/>
              <a:ext cx="373478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31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57062" y="4662588"/>
              <a:ext cx="705277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000" baseline="-2500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29</a:t>
              </a:r>
              <a:r>
                <a:rPr lang="en-US" sz="200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000" baseline="-2500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30</a:t>
              </a:r>
              <a:endParaRPr lang="en-US" sz="20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08043" y="4651956"/>
              <a:ext cx="1006157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aseline="-2500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25</a:t>
              </a:r>
              <a:r>
                <a:rPr lang="en-US" sz="220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.....v</a:t>
              </a:r>
              <a:r>
                <a:rPr lang="en-US" sz="2200" baseline="-2500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28</a:t>
              </a:r>
              <a:endPara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28210" y="4651956"/>
              <a:ext cx="6194147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1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 ....v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16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including  </a:t>
              </a:r>
              <a:r>
                <a:rPr lang="en-US" sz="2200" b="1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="1" baseline="-25000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rPr>
                <a:t>7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-17511" y="4573871"/>
              <a:ext cx="1021433" cy="5731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Rawline" charset="0"/>
                  <a:ea typeface="Rawline" charset="0"/>
                  <a:cs typeface="Rawline" charset="0"/>
                </a:rPr>
                <a:t>N = 31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414421" y="4633804"/>
              <a:ext cx="822661" cy="45849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latin typeface="Rawline" charset="0"/>
                  <a:ea typeface="Rawline" charset="0"/>
                  <a:cs typeface="Rawline" charset="0"/>
                </a:rPr>
                <a:t>• • • • •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8308043" y="4503492"/>
              <a:ext cx="1006157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631423" y="3991072"/>
              <a:ext cx="359394" cy="5731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9457062" y="4503492"/>
              <a:ext cx="705277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0284261" y="4503492"/>
              <a:ext cx="394418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9631965" y="3991072"/>
              <a:ext cx="362599" cy="5731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312325" y="3991072"/>
              <a:ext cx="312906" cy="5731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1219454" y="4503492"/>
              <a:ext cx="6194966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075856" y="3997583"/>
              <a:ext cx="498855" cy="5731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16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423" y="5428666"/>
            <a:ext cx="11960086" cy="1038469"/>
            <a:chOff x="5422" y="5428670"/>
            <a:chExt cx="11960086" cy="1038470"/>
          </a:xfrm>
        </p:grpSpPr>
        <p:sp>
          <p:nvSpPr>
            <p:cNvPr id="37" name="Rectangle 36"/>
            <p:cNvSpPr/>
            <p:nvPr/>
          </p:nvSpPr>
          <p:spPr>
            <a:xfrm>
              <a:off x="1235712" y="6023330"/>
              <a:ext cx="9835275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1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 ....v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32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including  </a:t>
              </a:r>
              <a:r>
                <a:rPr lang="en-US" sz="2200" b="1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="1" baseline="-25000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rPr>
                <a:t>7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22" y="6005475"/>
              <a:ext cx="1079142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Rawline" charset="0"/>
                  <a:ea typeface="Rawline" charset="0"/>
                  <a:cs typeface="Rawline" charset="0"/>
                </a:rPr>
                <a:t>N = 63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142847" y="6036507"/>
              <a:ext cx="82266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latin typeface="Rawline" charset="0"/>
                  <a:ea typeface="Rawline" charset="0"/>
                  <a:cs typeface="Rawline" charset="0"/>
                </a:rPr>
                <a:t>• • • • •</a:t>
              </a: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1228210" y="5890335"/>
              <a:ext cx="9842777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5878530" y="5428670"/>
              <a:ext cx="542136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32</a:t>
              </a:r>
              <a:endParaRPr lang="en-US" sz="2400" dirty="0">
                <a:solidFill>
                  <a:schemeClr val="tx1">
                    <a:lumMod val="75000"/>
                  </a:schemeClr>
                </a:solidFill>
                <a:latin typeface="Rawline" charset="0"/>
                <a:ea typeface="Rawline" charset="0"/>
                <a:cs typeface="Rawline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747401" y="1983884"/>
            <a:ext cx="2213084" cy="1315571"/>
            <a:chOff x="3747400" y="1983879"/>
            <a:chExt cx="2213085" cy="1315571"/>
          </a:xfrm>
        </p:grpSpPr>
        <p:sp>
          <p:nvSpPr>
            <p:cNvPr id="102" name="Arc 101"/>
            <p:cNvSpPr/>
            <p:nvPr/>
          </p:nvSpPr>
          <p:spPr>
            <a:xfrm>
              <a:off x="3747400" y="2346410"/>
              <a:ext cx="912611" cy="953040"/>
            </a:xfrm>
            <a:prstGeom prst="arc">
              <a:avLst/>
            </a:prstGeom>
            <a:ln w="31750" cmpd="sng">
              <a:solidFill>
                <a:schemeClr val="tx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091062" y="1983879"/>
              <a:ext cx="18694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Rawline" charset="0"/>
                  <a:ea typeface="Rawline" charset="0"/>
                  <a:cs typeface="Rawline" charset="0"/>
                </a:rPr>
                <a:t>8 more values</a:t>
              </a:r>
              <a:br>
                <a:rPr lang="en-US" sz="2000" dirty="0">
                  <a:latin typeface="Rawline" charset="0"/>
                  <a:ea typeface="Rawline" charset="0"/>
                  <a:cs typeface="Rawline" charset="0"/>
                </a:rPr>
              </a:br>
              <a:r>
                <a:rPr lang="en-US" sz="2000" dirty="0">
                  <a:latin typeface="Rawline" charset="0"/>
                  <a:ea typeface="Rawline" charset="0"/>
                  <a:cs typeface="Rawline" charset="0"/>
                </a:rPr>
                <a:t>arrive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169893" y="3202409"/>
            <a:ext cx="2460754" cy="1301084"/>
            <a:chOff x="7169892" y="3202408"/>
            <a:chExt cx="2460754" cy="1301084"/>
          </a:xfrm>
        </p:grpSpPr>
        <p:sp>
          <p:nvSpPr>
            <p:cNvPr id="106" name="Arc 105"/>
            <p:cNvSpPr/>
            <p:nvPr/>
          </p:nvSpPr>
          <p:spPr>
            <a:xfrm>
              <a:off x="7169892" y="3564939"/>
              <a:ext cx="1025625" cy="938553"/>
            </a:xfrm>
            <a:prstGeom prst="arc">
              <a:avLst>
                <a:gd name="adj1" fmla="val 16200000"/>
                <a:gd name="adj2" fmla="val 58323"/>
              </a:avLst>
            </a:prstGeom>
            <a:ln w="31750" cmpd="sng">
              <a:solidFill>
                <a:schemeClr val="tx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653823" y="3202408"/>
              <a:ext cx="19768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Rawline" charset="0"/>
                  <a:ea typeface="Rawline" charset="0"/>
                  <a:cs typeface="Rawline" charset="0"/>
                </a:rPr>
                <a:t>16 more values</a:t>
              </a:r>
              <a:br>
                <a:rPr lang="en-US" sz="2000" dirty="0">
                  <a:latin typeface="Rawline" charset="0"/>
                  <a:ea typeface="Rawline" charset="0"/>
                  <a:cs typeface="Rawline" charset="0"/>
                </a:rPr>
              </a:br>
              <a:r>
                <a:rPr lang="en-US" sz="2000" dirty="0">
                  <a:latin typeface="Rawline" charset="0"/>
                  <a:ea typeface="Rawline" charset="0"/>
                  <a:cs typeface="Rawline" charset="0"/>
                </a:rPr>
                <a:t>arrive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990823" y="5195453"/>
            <a:ext cx="1835760" cy="694879"/>
            <a:chOff x="8990818" y="5195455"/>
            <a:chExt cx="1835758" cy="694880"/>
          </a:xfrm>
        </p:grpSpPr>
        <p:cxnSp>
          <p:nvCxnSpPr>
            <p:cNvPr id="109" name="Straight Arrow Connector 108"/>
            <p:cNvCxnSpPr/>
            <p:nvPr/>
          </p:nvCxnSpPr>
          <p:spPr>
            <a:xfrm>
              <a:off x="8990818" y="5195455"/>
              <a:ext cx="0" cy="69488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8990818" y="5230150"/>
              <a:ext cx="1835758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awline" charset="0"/>
                  <a:ea typeface="Rawline" charset="0"/>
                  <a:cs typeface="Rawline" charset="0"/>
                </a:rPr>
                <a:t>32 more values</a:t>
              </a:r>
              <a:br>
                <a:rPr lang="en-US" dirty="0">
                  <a:latin typeface="Rawline" charset="0"/>
                  <a:ea typeface="Rawline" charset="0"/>
                  <a:cs typeface="Rawline" charset="0"/>
                </a:rPr>
              </a:br>
              <a:r>
                <a:rPr lang="en-US" dirty="0">
                  <a:latin typeface="Rawline" charset="0"/>
                  <a:ea typeface="Rawline" charset="0"/>
                  <a:cs typeface="Rawline" charset="0"/>
                </a:rPr>
                <a:t>arrive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0833057" y="1815915"/>
                <a:ext cx="1343060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Rawline" charset="0"/>
                              <a:cs typeface="Rawline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Rawline" charset="0"/>
                              <a:cs typeface="Rawline" charset="0"/>
                            </a:rPr>
                            <m:t>64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Rawline" charset="0"/>
                              <a:cs typeface="Rawline" charset="0"/>
                            </a:rPr>
                            <m:t>1</m:t>
                          </m:r>
                        </m:den>
                      </m:f>
                      <m:r>
                        <a:rPr lang="en-US" sz="2400" i="1">
                          <a:solidFill>
                            <a:schemeClr val="accent5"/>
                          </a:solidFill>
                          <a:latin typeface="Cambria Math" charset="0"/>
                          <a:ea typeface="Rawline" charset="0"/>
                          <a:cs typeface="Rawline" charset="0"/>
                        </a:rPr>
                        <m:t>=64</m:t>
                      </m:r>
                    </m:oMath>
                  </m:oMathPara>
                </a14:m>
                <a:endParaRPr lang="en-US" sz="2400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056" y="1815914"/>
                <a:ext cx="1343060" cy="7861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0833058" y="3007581"/>
                <a:ext cx="1240468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Rawline" charset="0"/>
                              <a:cs typeface="Rawline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Rawline" charset="0"/>
                              <a:cs typeface="Rawline" charset="0"/>
                            </a:rPr>
                            <m:t>64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Rawline" charset="0"/>
                              <a:cs typeface="Rawline" charset="0"/>
                            </a:rPr>
                            <m:t>8</m:t>
                          </m:r>
                        </m:den>
                      </m:f>
                      <m:r>
                        <a:rPr lang="en-US" sz="2400" i="1">
                          <a:solidFill>
                            <a:schemeClr val="accent5"/>
                          </a:solidFill>
                          <a:latin typeface="Cambria Math" charset="0"/>
                          <a:ea typeface="Rawline" charset="0"/>
                          <a:cs typeface="Rawline" charset="0"/>
                        </a:rPr>
                        <m:t>= 8</m:t>
                      </m:r>
                    </m:oMath>
                  </m:oMathPara>
                </a14:m>
                <a:endParaRPr lang="en-US" sz="2400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056" y="3007580"/>
                <a:ext cx="1240468" cy="7861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0958518" y="4305785"/>
                <a:ext cx="1173142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Rawline" charset="0"/>
                              <a:cs typeface="Rawline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Rawline" charset="0"/>
                              <a:cs typeface="Rawline" charset="0"/>
                            </a:rPr>
                            <m:t>64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Rawline" charset="0"/>
                              <a:cs typeface="Rawline" charset="0"/>
                            </a:rPr>
                            <m:t>16</m:t>
                          </m:r>
                        </m:den>
                      </m:f>
                      <m:r>
                        <a:rPr lang="en-US" sz="2400" i="1">
                          <a:solidFill>
                            <a:schemeClr val="accent5"/>
                          </a:solidFill>
                          <a:latin typeface="Cambria Math" charset="0"/>
                          <a:ea typeface="Rawline" charset="0"/>
                          <a:cs typeface="Rawline" charset="0"/>
                        </a:rPr>
                        <m:t>=4</m:t>
                      </m:r>
                    </m:oMath>
                  </m:oMathPara>
                </a14:m>
                <a:endParaRPr lang="en-US" sz="2400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517" y="4305784"/>
                <a:ext cx="1173142" cy="7861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1072082" y="5828085"/>
                <a:ext cx="1173142" cy="7861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Rawline" charset="0"/>
                              <a:cs typeface="Rawline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Rawline" charset="0"/>
                              <a:cs typeface="Rawline" charset="0"/>
                            </a:rPr>
                            <m:t>64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Rawline" charset="0"/>
                              <a:cs typeface="Rawline" charset="0"/>
                            </a:rPr>
                            <m:t>32</m:t>
                          </m:r>
                        </m:den>
                      </m:f>
                      <m:r>
                        <a:rPr lang="en-US" sz="2400" i="1">
                          <a:solidFill>
                            <a:schemeClr val="accent5"/>
                          </a:solidFill>
                          <a:latin typeface="Cambria Math" charset="0"/>
                          <a:ea typeface="Rawline" charset="0"/>
                          <a:cs typeface="Rawline" charset="0"/>
                        </a:rPr>
                        <m:t>=2</m:t>
                      </m:r>
                    </m:oMath>
                  </m:oMathPara>
                </a14:m>
                <a:endParaRPr lang="en-US" sz="2400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2082" y="5828085"/>
                <a:ext cx="1173142" cy="7861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1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94" y="4109264"/>
            <a:ext cx="8510359" cy="18376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3" y="2983051"/>
            <a:ext cx="97818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Rawline Regular" pitchFamily="2" charset="77"/>
                <a:ea typeface="Rawline Medium" charset="0"/>
                <a:cs typeface="Rawline Medium" charset="0"/>
              </a:rPr>
              <a:t>Example decay policy: halve number of bits each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20" y="3931920"/>
            <a:ext cx="8229600" cy="27432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3" name="Arc 32"/>
          <p:cNvSpPr>
            <a:spLocks/>
          </p:cNvSpPr>
          <p:nvPr/>
        </p:nvSpPr>
        <p:spPr>
          <a:xfrm flipH="1">
            <a:off x="3111096" y="4069079"/>
            <a:ext cx="3297323" cy="907869"/>
          </a:xfrm>
          <a:prstGeom prst="arc">
            <a:avLst>
              <a:gd name="adj1" fmla="val 16502237"/>
              <a:gd name="adj2" fmla="val 0"/>
            </a:avLst>
          </a:prstGeom>
          <a:ln w="41275" cmpd="sng">
            <a:solidFill>
              <a:schemeClr val="accent3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293459" y="3670098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Rawline" charset="0"/>
                <a:ea typeface="Rawline" charset="0"/>
                <a:cs typeface="Rawline" charset="0"/>
              </a:rPr>
              <a:t>32-bit value</a:t>
            </a:r>
            <a:br>
              <a:rPr lang="en-US" sz="2000" dirty="0">
                <a:solidFill>
                  <a:schemeClr val="accent3"/>
                </a:solidFill>
                <a:latin typeface="Rawline" charset="0"/>
                <a:ea typeface="Rawline" charset="0"/>
                <a:cs typeface="Rawline" charset="0"/>
              </a:rPr>
            </a:br>
            <a:r>
              <a:rPr lang="en-US" sz="2000" dirty="0">
                <a:solidFill>
                  <a:schemeClr val="accent3"/>
                </a:solidFill>
                <a:latin typeface="Rawline" charset="0"/>
                <a:ea typeface="Rawline" charset="0"/>
                <a:cs typeface="Rawline" charset="0"/>
              </a:rPr>
              <a:t>arrives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11828" y="4261449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32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50192" y="4738504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07563" y="505383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64937" y="5237231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22713" y="5296643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72540" y="533301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29912" y="5353474"/>
            <a:ext cx="4203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½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095237" y="5374339"/>
            <a:ext cx="4171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¼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1414664" y="4620821"/>
            <a:ext cx="1539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# bits</a:t>
            </a:r>
            <a:b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</a:br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allocated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56105" y="6290341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400">
                <a:latin typeface="Rawline Medium" charset="0"/>
                <a:ea typeface="Rawline Medium" charset="0"/>
                <a:cs typeface="Rawline Medium" charset="0"/>
              </a:defRPr>
            </a:lvl1pPr>
          </a:lstStyle>
          <a:p>
            <a:r>
              <a:rPr lang="en-US" dirty="0">
                <a:latin typeface="Rawline Regular" pitchFamily="2" charset="77"/>
              </a:rPr>
              <a:t>Time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2756564" y="6546325"/>
            <a:ext cx="3061441" cy="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40071" y="6544629"/>
            <a:ext cx="3179878" cy="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97" y="1"/>
            <a:ext cx="11704055" cy="1325563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4"/>
                </a:solidFill>
              </a:rPr>
              <a:t>SummaryStore</a:t>
            </a:r>
            <a:r>
              <a:rPr lang="en-US" sz="4400" dirty="0"/>
              <a:t>: approximate store for stream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962" y="1220803"/>
            <a:ext cx="8740857" cy="584775"/>
          </a:xfrm>
        </p:spPr>
        <p:txBody>
          <a:bodyPr>
            <a:spAutoFit/>
          </a:bodyPr>
          <a:lstStyle/>
          <a:p>
            <a:r>
              <a:rPr lang="en-US" sz="3200" dirty="0"/>
              <a:t>Our system,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4"/>
                </a:solidFill>
                <a:latin typeface="Oswald" charset="0"/>
                <a:ea typeface="Oswald" charset="0"/>
                <a:cs typeface="Oswald" charset="0"/>
              </a:rPr>
              <a:t>SummaryStore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71450" y="1764953"/>
            <a:ext cx="80391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75" lvl="1" indent="0">
              <a:buNone/>
            </a:pPr>
            <a:r>
              <a:rPr lang="en-US" sz="2800" dirty="0">
                <a:latin typeface="Rawline Regular" pitchFamily="2" charset="77"/>
                <a:ea typeface="Rawline Medium" charset="0"/>
                <a:cs typeface="Rawline Medium" charset="0"/>
              </a:rPr>
              <a:t>Allocates fewer bits to older data than new:</a:t>
            </a:r>
            <a:br>
              <a:rPr lang="en-US" sz="2800" dirty="0">
                <a:latin typeface="Rawline Regular" pitchFamily="2" charset="77"/>
                <a:ea typeface="Rawline Medium" charset="0"/>
                <a:cs typeface="Rawline Medium" charset="0"/>
              </a:rPr>
            </a:br>
            <a:r>
              <a:rPr lang="en-US" sz="2800" dirty="0">
                <a:latin typeface="Rawline Regular" pitchFamily="2" charset="77"/>
                <a:ea typeface="Rawline Medium" charset="0"/>
                <a:cs typeface="Rawline Medium" charset="0"/>
              </a:rPr>
              <a:t>each datum decays over time</a:t>
            </a:r>
          </a:p>
        </p:txBody>
      </p:sp>
    </p:spTree>
    <p:extLst>
      <p:ext uri="{BB962C8B-B14F-4D97-AF65-F5344CB8AC3E}">
        <p14:creationId xmlns:p14="http://schemas.microsoft.com/office/powerpoint/2010/main" val="2059798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SummaryStore: 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8724" y="1325564"/>
            <a:ext cx="11774557" cy="5219616"/>
          </a:xfrm>
        </p:spPr>
        <p:txBody>
          <a:bodyPr anchor="t">
            <a:normAutofit/>
          </a:bodyPr>
          <a:lstStyle/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accent4"/>
                </a:solidFill>
              </a:rPr>
              <a:t>Time-decayed stream approximation</a:t>
            </a:r>
            <a:endParaRPr lang="en-US" sz="3600" dirty="0"/>
          </a:p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 sz="3600" dirty="0"/>
              <a:t>Processing writes</a:t>
            </a:r>
          </a:p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 sz="3600" dirty="0"/>
              <a:t>Handling queries</a:t>
            </a:r>
          </a:p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 sz="3600" dirty="0"/>
              <a:t>Evaluation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6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Time-decayed stream approximation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181" y="1039550"/>
            <a:ext cx="4867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swald Light" charset="0"/>
                <a:ea typeface="Oswald Light" charset="0"/>
                <a:cs typeface="Oswald Light" charset="0"/>
              </a:rPr>
              <a:t>through windowed summarization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0542" y="2343794"/>
            <a:ext cx="158408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Rawline" charset="0"/>
                <a:ea typeface="Rawline" charset="0"/>
                <a:cs typeface="Rawline" charset="0"/>
              </a:rPr>
              <a:t>Stream</a:t>
            </a:r>
            <a:br>
              <a:rPr lang="en-US" sz="26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600" dirty="0">
                <a:latin typeface="Rawline" charset="0"/>
                <a:ea typeface="Rawline" charset="0"/>
                <a:cs typeface="Rawline" charset="0"/>
              </a:rPr>
              <a:t>of values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10696501" y="2841631"/>
            <a:ext cx="64243" cy="3764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937747" y="3075428"/>
            <a:ext cx="147508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Rawline" charset="0"/>
                <a:ea typeface="Rawline" charset="0"/>
                <a:cs typeface="Rawline" charset="0"/>
              </a:rPr>
              <a:t>newest</a:t>
            </a:r>
            <a:br>
              <a:rPr lang="en-US" sz="26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600" dirty="0">
                <a:latin typeface="Rawline" charset="0"/>
                <a:ea typeface="Rawline" charset="0"/>
                <a:cs typeface="Rawline" charset="0"/>
              </a:rPr>
              <a:t>element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7234350" y="1896614"/>
            <a:ext cx="3539623" cy="815791"/>
            <a:chOff x="7068558" y="1840016"/>
            <a:chExt cx="3539622" cy="815791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7068558" y="2357046"/>
              <a:ext cx="35266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6" idx="0"/>
            </p:cNvCxnSpPr>
            <p:nvPr/>
          </p:nvCxnSpPr>
          <p:spPr>
            <a:xfrm flipH="1" flipV="1">
              <a:off x="10597397" y="1840016"/>
              <a:ext cx="10783" cy="8157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951670" y="1881687"/>
              <a:ext cx="176041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00" dirty="0">
                  <a:latin typeface="Rawline" charset="0"/>
                  <a:ea typeface="Rawline" charset="0"/>
                  <a:cs typeface="Rawline" charset="0"/>
                </a:rPr>
                <a:t>older data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769007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6" name="Oval 85"/>
          <p:cNvSpPr/>
          <p:nvPr/>
        </p:nvSpPr>
        <p:spPr>
          <a:xfrm>
            <a:off x="2099772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7" name="Oval 86"/>
          <p:cNvSpPr/>
          <p:nvPr/>
        </p:nvSpPr>
        <p:spPr>
          <a:xfrm>
            <a:off x="2430537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8" name="Oval 87"/>
          <p:cNvSpPr/>
          <p:nvPr/>
        </p:nvSpPr>
        <p:spPr>
          <a:xfrm>
            <a:off x="2761304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9" name="Oval 88"/>
          <p:cNvSpPr/>
          <p:nvPr/>
        </p:nvSpPr>
        <p:spPr>
          <a:xfrm>
            <a:off x="3092069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0" name="Oval 89"/>
          <p:cNvSpPr/>
          <p:nvPr/>
        </p:nvSpPr>
        <p:spPr>
          <a:xfrm>
            <a:off x="3422835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1" name="Oval 90"/>
          <p:cNvSpPr/>
          <p:nvPr/>
        </p:nvSpPr>
        <p:spPr>
          <a:xfrm>
            <a:off x="3753601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2" name="Oval 91"/>
          <p:cNvSpPr/>
          <p:nvPr/>
        </p:nvSpPr>
        <p:spPr>
          <a:xfrm>
            <a:off x="4084368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3" name="Oval 92"/>
          <p:cNvSpPr/>
          <p:nvPr/>
        </p:nvSpPr>
        <p:spPr>
          <a:xfrm>
            <a:off x="4415133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4" name="Oval 93"/>
          <p:cNvSpPr/>
          <p:nvPr/>
        </p:nvSpPr>
        <p:spPr>
          <a:xfrm>
            <a:off x="4745900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5" name="Oval 94"/>
          <p:cNvSpPr/>
          <p:nvPr/>
        </p:nvSpPr>
        <p:spPr>
          <a:xfrm>
            <a:off x="5076665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6" name="Oval 95"/>
          <p:cNvSpPr/>
          <p:nvPr/>
        </p:nvSpPr>
        <p:spPr>
          <a:xfrm>
            <a:off x="5407429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7" name="Oval 96"/>
          <p:cNvSpPr/>
          <p:nvPr/>
        </p:nvSpPr>
        <p:spPr>
          <a:xfrm>
            <a:off x="5738197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8" name="Oval 97"/>
          <p:cNvSpPr/>
          <p:nvPr/>
        </p:nvSpPr>
        <p:spPr>
          <a:xfrm>
            <a:off x="6068961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9" name="Oval 98"/>
          <p:cNvSpPr/>
          <p:nvPr/>
        </p:nvSpPr>
        <p:spPr>
          <a:xfrm>
            <a:off x="6399727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0" name="Oval 99"/>
          <p:cNvSpPr/>
          <p:nvPr/>
        </p:nvSpPr>
        <p:spPr>
          <a:xfrm>
            <a:off x="6730493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1" name="Oval 100"/>
          <p:cNvSpPr/>
          <p:nvPr/>
        </p:nvSpPr>
        <p:spPr>
          <a:xfrm>
            <a:off x="7061257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2" name="Oval 101"/>
          <p:cNvSpPr/>
          <p:nvPr/>
        </p:nvSpPr>
        <p:spPr>
          <a:xfrm>
            <a:off x="7392024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3" name="Oval 102"/>
          <p:cNvSpPr/>
          <p:nvPr/>
        </p:nvSpPr>
        <p:spPr>
          <a:xfrm>
            <a:off x="7722789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4" name="Oval 103"/>
          <p:cNvSpPr/>
          <p:nvPr/>
        </p:nvSpPr>
        <p:spPr>
          <a:xfrm>
            <a:off x="8053556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5" name="Oval 104"/>
          <p:cNvSpPr/>
          <p:nvPr/>
        </p:nvSpPr>
        <p:spPr>
          <a:xfrm>
            <a:off x="8384320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6" name="Oval 105"/>
          <p:cNvSpPr/>
          <p:nvPr/>
        </p:nvSpPr>
        <p:spPr>
          <a:xfrm>
            <a:off x="8715087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7" name="Oval 106"/>
          <p:cNvSpPr/>
          <p:nvPr/>
        </p:nvSpPr>
        <p:spPr>
          <a:xfrm>
            <a:off x="9045852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8" name="Oval 107"/>
          <p:cNvSpPr/>
          <p:nvPr/>
        </p:nvSpPr>
        <p:spPr>
          <a:xfrm>
            <a:off x="9376616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9" name="Oval 108"/>
          <p:cNvSpPr/>
          <p:nvPr/>
        </p:nvSpPr>
        <p:spPr>
          <a:xfrm>
            <a:off x="9707381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0" name="Oval 109"/>
          <p:cNvSpPr/>
          <p:nvPr/>
        </p:nvSpPr>
        <p:spPr>
          <a:xfrm>
            <a:off x="10038144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1" name="Oval 110"/>
          <p:cNvSpPr/>
          <p:nvPr/>
        </p:nvSpPr>
        <p:spPr>
          <a:xfrm>
            <a:off x="10368917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2" name="Oval 111"/>
          <p:cNvSpPr/>
          <p:nvPr/>
        </p:nvSpPr>
        <p:spPr>
          <a:xfrm>
            <a:off x="10699649" y="2716955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2060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8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9003391" y="2623110"/>
            <a:ext cx="1880099" cy="31455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022185" y="2624218"/>
            <a:ext cx="1880099" cy="31455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047659" y="2618651"/>
            <a:ext cx="1880099" cy="31455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53101" y="2619758"/>
            <a:ext cx="1880099" cy="31455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Time-decayed stream approximation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1264" y="4431060"/>
            <a:ext cx="11774557" cy="2172109"/>
          </a:xfrm>
        </p:spPr>
        <p:txBody>
          <a:bodyPr>
            <a:normAutofit/>
          </a:bodyPr>
          <a:lstStyle/>
          <a:p>
            <a:pPr marL="347654" indent="-347654">
              <a:buFont typeface="+mj-lt"/>
              <a:buAutoNum type="arabicPeriod"/>
            </a:pPr>
            <a:r>
              <a:rPr lang="en-US" sz="2600" dirty="0"/>
              <a:t>Group values in windows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181" y="1039550"/>
            <a:ext cx="4867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swald Light" charset="0"/>
                <a:ea typeface="Oswald Light" charset="0"/>
                <a:cs typeface="Oswald Light" charset="0"/>
              </a:rPr>
              <a:t>through windowed summarization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065215" y="2620863"/>
            <a:ext cx="1880099" cy="31455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107471" y="2716955"/>
            <a:ext cx="9733612" cy="139799"/>
            <a:chOff x="1773101" y="2691772"/>
            <a:chExt cx="8842398" cy="126998"/>
          </a:xfrm>
          <a:solidFill>
            <a:schemeClr val="tx1"/>
          </a:solidFill>
        </p:grpSpPr>
        <p:sp>
          <p:nvSpPr>
            <p:cNvPr id="84" name="Oval 83"/>
            <p:cNvSpPr/>
            <p:nvPr/>
          </p:nvSpPr>
          <p:spPr>
            <a:xfrm>
              <a:off x="177310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207358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237406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267454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297502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7550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57598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387646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417694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477427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4777908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8389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5378870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679348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597983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628031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658079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688127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718175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748223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778271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808319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838367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868415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898463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928511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958559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988607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10186560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1048701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896074" y="256719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newest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1645" y="256719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oldest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0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9003391" y="2623110"/>
            <a:ext cx="1880099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022185" y="2624218"/>
            <a:ext cx="1880099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047659" y="2618651"/>
            <a:ext cx="1880099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53101" y="2619758"/>
            <a:ext cx="1880099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Time-decayed stream approximation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1264" y="4431060"/>
            <a:ext cx="11774557" cy="2172109"/>
          </a:xfrm>
        </p:spPr>
        <p:txBody>
          <a:bodyPr>
            <a:normAutofit/>
          </a:bodyPr>
          <a:lstStyle/>
          <a:p>
            <a:pPr marL="347654" indent="-347654">
              <a:buFont typeface="+mj-lt"/>
              <a:buAutoNum type="arabicPeriod"/>
            </a:pPr>
            <a:r>
              <a:rPr lang="en-US" sz="2600" dirty="0"/>
              <a:t>Group values in windows. Discard raw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181" y="1039550"/>
            <a:ext cx="4867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swald Light" charset="0"/>
                <a:ea typeface="Oswald Light" charset="0"/>
                <a:cs typeface="Oswald Light" charset="0"/>
              </a:rPr>
              <a:t>through windowed summarization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065215" y="2620863"/>
            <a:ext cx="1880099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107471" y="2716955"/>
            <a:ext cx="9733612" cy="139799"/>
            <a:chOff x="1773101" y="2691772"/>
            <a:chExt cx="8842398" cy="126998"/>
          </a:xfrm>
          <a:solidFill>
            <a:schemeClr val="accent4">
              <a:lumMod val="75000"/>
            </a:schemeClr>
          </a:solidFill>
        </p:grpSpPr>
        <p:sp>
          <p:nvSpPr>
            <p:cNvPr id="84" name="Oval 83"/>
            <p:cNvSpPr/>
            <p:nvPr/>
          </p:nvSpPr>
          <p:spPr>
            <a:xfrm>
              <a:off x="177310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207358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237406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267454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297502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7550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57598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387646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417694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477427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4777908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8389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5378870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679348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597983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628031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658079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688127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718175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748223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778271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808319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838367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868415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898463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928511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958559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988607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10186560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1048701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896074" y="256719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newest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1645" y="256719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oldest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32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9026817" y="2158313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Sum, Count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9003391" y="2623110"/>
            <a:ext cx="1880099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351984" y="2959174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64 bits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045610" y="2159420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Sum, Count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022185" y="2624218"/>
            <a:ext cx="1880099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370778" y="2960281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64 bits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71085" y="2153854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Sum, Count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047659" y="2618651"/>
            <a:ext cx="1880099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396252" y="2954716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64 bits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76526" y="2154961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Sum, Count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053101" y="2619758"/>
            <a:ext cx="1880099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01694" y="2955822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64 bits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Time-decayed stream approximation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1267" y="4431064"/>
            <a:ext cx="11981687" cy="2172109"/>
          </a:xfrm>
        </p:spPr>
        <p:txBody>
          <a:bodyPr>
            <a:normAutofit/>
          </a:bodyPr>
          <a:lstStyle/>
          <a:p>
            <a:pPr marL="347654" indent="-347654">
              <a:buFont typeface="+mj-lt"/>
              <a:buAutoNum type="arabicPeriod"/>
            </a:pPr>
            <a:r>
              <a:rPr lang="en-US" sz="2600" dirty="0"/>
              <a:t>Group values in windows. Discard raw data, keep only window summaries</a:t>
            </a:r>
          </a:p>
          <a:p>
            <a:pPr marL="695308" lvl="1" indent="-333366"/>
            <a:r>
              <a:rPr lang="en-US" sz="2200" dirty="0"/>
              <a:t>e.g. Sum, Count, Histogram, Bloom filter, Sample ...</a:t>
            </a:r>
          </a:p>
          <a:p>
            <a:pPr marL="695308" lvl="1" indent="-333366"/>
            <a:r>
              <a:rPr lang="en-US" sz="2200" dirty="0"/>
              <a:t>Each window is given same storage footprint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13181" y="1039550"/>
            <a:ext cx="4867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swald Light" charset="0"/>
                <a:ea typeface="Oswald Light" charset="0"/>
                <a:cs typeface="Oswald Light" charset="0"/>
              </a:rPr>
              <a:t>through windowed summarization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88645" y="2156066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Sum, Count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065215" y="2620863"/>
            <a:ext cx="1880099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107471" y="2716955"/>
            <a:ext cx="9733612" cy="139799"/>
            <a:chOff x="1773101" y="2691772"/>
            <a:chExt cx="8842398" cy="126998"/>
          </a:xfrm>
          <a:solidFill>
            <a:schemeClr val="accent4">
              <a:lumMod val="75000"/>
            </a:schemeClr>
          </a:solidFill>
        </p:grpSpPr>
        <p:sp>
          <p:nvSpPr>
            <p:cNvPr id="84" name="Oval 83"/>
            <p:cNvSpPr/>
            <p:nvPr/>
          </p:nvSpPr>
          <p:spPr>
            <a:xfrm>
              <a:off x="177310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207358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237406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267454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297502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7550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57598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387646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417694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477427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4777908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8389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5378870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679348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597983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628031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658079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688127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718175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748223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778271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808319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838367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868415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898463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928511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958559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988607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10186560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1048701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1413812" y="2956928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64 bits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96074" y="256719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newest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1645" y="256719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oldest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1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5" grpId="0"/>
      <p:bldP spid="108" grpId="0"/>
      <p:bldP spid="75" grpId="0"/>
      <p:bldP spid="1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Time-decayed stream approximation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1267" y="4431064"/>
            <a:ext cx="11981687" cy="2172109"/>
          </a:xfrm>
        </p:spPr>
        <p:txBody>
          <a:bodyPr>
            <a:normAutofit/>
          </a:bodyPr>
          <a:lstStyle/>
          <a:p>
            <a:pPr marL="347654" indent="-347654">
              <a:buFont typeface="+mj-lt"/>
              <a:buAutoNum type="arabicPeriod"/>
            </a:pPr>
            <a:r>
              <a:rPr lang="en-US" sz="2600" dirty="0"/>
              <a:t>Group values in windows. Discard raw data, keep only window summaries</a:t>
            </a:r>
          </a:p>
          <a:p>
            <a:pPr marL="695308" lvl="1" indent="-333366"/>
            <a:r>
              <a:rPr lang="en-US" sz="2200" dirty="0"/>
              <a:t>e.g. Sum, Count, Histogram, Bloom filter, Sample ...</a:t>
            </a:r>
          </a:p>
          <a:p>
            <a:pPr marL="695308" lvl="1" indent="-333366"/>
            <a:r>
              <a:rPr lang="en-US" sz="2200" dirty="0"/>
              <a:t>Each window is given same storage footprint</a:t>
            </a:r>
          </a:p>
          <a:p>
            <a:pPr marL="347654" indent="-347654">
              <a:spcBef>
                <a:spcPts val="1600"/>
              </a:spcBef>
              <a:buFont typeface="+mj-lt"/>
              <a:buAutoNum type="arabicPeriod"/>
            </a:pPr>
            <a:r>
              <a:rPr lang="en-US" sz="2600" dirty="0"/>
              <a:t>To achieve decay, use longer timespan windows over older data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13181" y="1039550"/>
            <a:ext cx="4867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swald Light" charset="0"/>
                <a:ea typeface="Oswald Light" charset="0"/>
                <a:cs typeface="Oswald Light" charset="0"/>
              </a:rPr>
              <a:t>through windowed summarization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77280" y="2156070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Sum, Count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418057" y="2156070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Sum, Count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981385" y="2157585"/>
            <a:ext cx="647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S,C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940374" y="2157585"/>
            <a:ext cx="647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S,C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499002" y="2159121"/>
            <a:ext cx="647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S,C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991645" y="2617735"/>
            <a:ext cx="549561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672515" y="2617735"/>
            <a:ext cx="1203511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026385" y="2617735"/>
            <a:ext cx="2534127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065215" y="2620863"/>
            <a:ext cx="4845547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0656277" y="2623147"/>
            <a:ext cx="228289" cy="309136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107471" y="2716955"/>
            <a:ext cx="9733612" cy="139799"/>
            <a:chOff x="1773101" y="2691772"/>
            <a:chExt cx="8842398" cy="126998"/>
          </a:xfrm>
          <a:solidFill>
            <a:schemeClr val="accent4">
              <a:lumMod val="75000"/>
            </a:schemeClr>
          </a:solidFill>
        </p:grpSpPr>
        <p:sp>
          <p:nvSpPr>
            <p:cNvPr id="84" name="Oval 83"/>
            <p:cNvSpPr/>
            <p:nvPr/>
          </p:nvSpPr>
          <p:spPr>
            <a:xfrm>
              <a:off x="177310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207358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237406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267454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297502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7550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57598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387646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417694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477427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4777908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8389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5378870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679348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597983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628031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658079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688127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718175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748223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778271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808319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838367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868415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898463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928511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958559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988607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10186560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1048701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3102447" y="2956932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64 bits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743224" y="2956932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64 bits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957186" y="2958446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64b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9899846" y="2958446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64b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0538331" y="2959982"/>
            <a:ext cx="548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64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96074" y="256719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newest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1645" y="256719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oldest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10408" y="3293741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16 </a:t>
            </a:r>
            <a:r>
              <a:rPr lang="en-US" sz="2400" dirty="0" err="1">
                <a:latin typeface="Rawline Regular" pitchFamily="2" charset="77"/>
                <a:ea typeface="Rawline Medium" charset="0"/>
                <a:cs typeface="Rawline Medium" charset="0"/>
              </a:rPr>
              <a:t>vals</a:t>
            </a:r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3186197" y="3357559"/>
            <a:ext cx="9922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160481" y="3102166"/>
            <a:ext cx="2161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= 4 bits/value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100985" y="3726440"/>
            <a:ext cx="2343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= 32 bits/value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967386" y="3291329"/>
            <a:ext cx="609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2 v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9988476" y="3359273"/>
            <a:ext cx="570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8" grpId="0" animBg="1"/>
      <p:bldP spid="79" grpId="0" animBg="1"/>
      <p:bldP spid="59" grpId="0"/>
      <p:bldP spid="61" grpId="0"/>
      <p:bldP spid="62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SummaryStore: 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8724" y="1325564"/>
            <a:ext cx="11774557" cy="5219616"/>
          </a:xfrm>
        </p:spPr>
        <p:txBody>
          <a:bodyPr anchor="t">
            <a:normAutofit/>
          </a:bodyPr>
          <a:lstStyle/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Time-decayed stream approximation</a:t>
            </a:r>
          </a:p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accent4"/>
                </a:solidFill>
              </a:rPr>
              <a:t>Processing writes</a:t>
            </a:r>
          </a:p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 sz="3600" dirty="0"/>
              <a:t>Handling queries</a:t>
            </a:r>
          </a:p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 sz="3600" dirty="0"/>
              <a:t>Evaluation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Processing writes: Challenge</a:t>
            </a:r>
            <a:endParaRPr lang="en-US" dirty="0"/>
          </a:p>
        </p:txBody>
      </p:sp>
      <p:sp>
        <p:nvSpPr>
          <p:cNvPr id="58" name="Content Placeholder 57"/>
          <p:cNvSpPr>
            <a:spLocks noGrp="1"/>
          </p:cNvSpPr>
          <p:nvPr>
            <p:ph idx="1"/>
          </p:nvPr>
        </p:nvSpPr>
        <p:spPr>
          <a:xfrm>
            <a:off x="185533" y="5234052"/>
            <a:ext cx="11774557" cy="1215272"/>
          </a:xfrm>
        </p:spPr>
        <p:txBody>
          <a:bodyPr>
            <a:normAutofit/>
          </a:bodyPr>
          <a:lstStyle/>
          <a:p>
            <a:r>
              <a:rPr lang="en-US" dirty="0"/>
              <a:t>Don’t have raw values, only window summaries (Bloom Filters)</a:t>
            </a:r>
          </a:p>
          <a:p>
            <a:r>
              <a:rPr lang="en-US" dirty="0"/>
              <a:t>How do we “move” </a:t>
            </a:r>
            <a:r>
              <a:rPr lang="en-US" b="1" dirty="0">
                <a:solidFill>
                  <a:schemeClr val="accent4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b="1" baseline="-25000" dirty="0">
                <a:solidFill>
                  <a:schemeClr val="accent4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b="1" baseline="-25000" dirty="0">
                <a:solidFill>
                  <a:schemeClr val="accent4"/>
                </a:solidFill>
                <a:latin typeface="Rawline" charset="0"/>
                <a:ea typeface="Rawline" charset="0"/>
                <a:cs typeface="Rawline" charset="0"/>
              </a:rPr>
              <a:t>6</a:t>
            </a:r>
            <a:r>
              <a:rPr lang="en-US" dirty="0"/>
              <a:t> between windows?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096401" y="2646860"/>
            <a:ext cx="0" cy="963309"/>
          </a:xfrm>
          <a:prstGeom prst="straightConnector1">
            <a:avLst/>
          </a:prstGeom>
          <a:ln w="127000" cmpd="dbl">
            <a:solidFill>
              <a:schemeClr val="tx2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2363" y="1281424"/>
            <a:ext cx="2031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Rawline" charset="0"/>
                <a:ea typeface="Rawline" charset="0"/>
                <a:cs typeface="Rawline" charset="0"/>
              </a:rPr>
              <a:t>room for one</a:t>
            </a:r>
            <a:br>
              <a:rPr lang="en-US" sz="2400">
                <a:solidFill>
                  <a:schemeClr val="accent3"/>
                </a:solidFill>
                <a:latin typeface="Rawline" charset="0"/>
                <a:ea typeface="Rawline" charset="0"/>
                <a:cs typeface="Rawline" charset="0"/>
              </a:rPr>
            </a:br>
            <a:r>
              <a:rPr lang="en-US" sz="2400">
                <a:solidFill>
                  <a:schemeClr val="accent3"/>
                </a:solidFill>
                <a:latin typeface="Rawline" charset="0"/>
                <a:ea typeface="Rawline" charset="0"/>
                <a:cs typeface="Rawline" charset="0"/>
              </a:rPr>
              <a:t>more value</a:t>
            </a:r>
            <a:endParaRPr lang="en-US" sz="2400" dirty="0">
              <a:solidFill>
                <a:schemeClr val="accent3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5743" y="1846942"/>
            <a:ext cx="2874826" cy="27084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u="sng" dirty="0">
                <a:latin typeface="Rawline ExtraBold" charset="0"/>
                <a:ea typeface="Rawline ExtraBold" charset="0"/>
                <a:cs typeface="Rawline ExtraBold" charset="0"/>
              </a:rPr>
              <a:t>Configuration:</a:t>
            </a:r>
          </a:p>
          <a:p>
            <a:br>
              <a:rPr lang="en-US" sz="1200" dirty="0">
                <a:latin typeface="Rawline Regular" pitchFamily="2" charset="77"/>
                <a:ea typeface="Rawline Medium" charset="0"/>
                <a:cs typeface="Rawline Medium" charset="0"/>
              </a:rPr>
            </a:br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Window lengths </a:t>
            </a:r>
            <a:b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</a:br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     1, 2, 4, 8, ....</a:t>
            </a:r>
            <a:b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</a:br>
            <a:br>
              <a:rPr lang="en-US" sz="400" dirty="0">
                <a:latin typeface="Rawline Regular" pitchFamily="2" charset="77"/>
                <a:ea typeface="Rawline Medium" charset="0"/>
                <a:cs typeface="Rawline Medium" charset="0"/>
              </a:rPr>
            </a:br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Each window has</a:t>
            </a:r>
          </a:p>
          <a:p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     1000-bit</a:t>
            </a:r>
            <a:b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</a:br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     Bloom Filter</a:t>
            </a:r>
          </a:p>
        </p:txBody>
      </p:sp>
      <p:sp>
        <p:nvSpPr>
          <p:cNvPr id="50" name="Arc 49"/>
          <p:cNvSpPr/>
          <p:nvPr/>
        </p:nvSpPr>
        <p:spPr>
          <a:xfrm rot="5400000">
            <a:off x="6095429" y="948580"/>
            <a:ext cx="1038663" cy="1312033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53578" y="1052387"/>
            <a:ext cx="551753" cy="584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v</a:t>
            </a:r>
            <a:r>
              <a:rPr lang="en-US" sz="3200" baseline="-25000" dirty="0">
                <a:solidFill>
                  <a:schemeClr val="tx2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7</a:t>
            </a:r>
            <a:endParaRPr lang="en-US" sz="3200" dirty="0">
              <a:solidFill>
                <a:schemeClr val="tx2"/>
              </a:solidFill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228442" y="1474773"/>
            <a:ext cx="5335081" cy="1432911"/>
            <a:chOff x="2228442" y="1527655"/>
            <a:chExt cx="5335081" cy="1432911"/>
          </a:xfrm>
        </p:grpSpPr>
        <p:sp>
          <p:nvSpPr>
            <p:cNvPr id="5" name="Rectangle 4"/>
            <p:cNvSpPr/>
            <p:nvPr/>
          </p:nvSpPr>
          <p:spPr>
            <a:xfrm>
              <a:off x="6139816" y="1933129"/>
              <a:ext cx="413771" cy="481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v</a:t>
              </a:r>
              <a:r>
                <a:rPr lang="en-US" sz="2400" baseline="-250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6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175957" y="1933129"/>
              <a:ext cx="810909" cy="481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v</a:t>
              </a:r>
              <a:r>
                <a:rPr lang="en-US" sz="2400" baseline="-250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4</a:t>
              </a:r>
              <a:r>
                <a:rPr lang="en-US" sz="24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  v</a:t>
              </a:r>
              <a:r>
                <a:rPr lang="en-US" sz="2400" baseline="-250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29089" y="1933129"/>
              <a:ext cx="1660774" cy="481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1</a:t>
              </a:r>
              <a:r>
                <a:rPr lang="en-US" sz="2400" dirty="0">
                  <a:solidFill>
                    <a:schemeClr val="tx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  </a:t>
              </a:r>
              <a:r>
                <a:rPr lang="en-US" sz="24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v</a:t>
              </a:r>
              <a:r>
                <a:rPr lang="en-US" sz="2400" baseline="-250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1</a:t>
              </a:r>
              <a:r>
                <a:rPr lang="en-US" sz="24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  v</a:t>
              </a:r>
              <a:r>
                <a:rPr lang="en-US" sz="2400" baseline="-250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2 </a:t>
              </a:r>
              <a:r>
                <a:rPr lang="en-US" sz="24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 v</a:t>
              </a:r>
              <a:r>
                <a:rPr lang="en-US" sz="2400" baseline="-250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3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329088" y="2515490"/>
              <a:ext cx="1670135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61325" y="2437346"/>
              <a:ext cx="391454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4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147835" y="2515490"/>
              <a:ext cx="810909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139815" y="2515490"/>
              <a:ext cx="399160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41251" y="2437346"/>
              <a:ext cx="43647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75018" y="2437346"/>
              <a:ext cx="343363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1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3429806" y="1980066"/>
              <a:ext cx="266355" cy="370474"/>
            </a:xfrm>
            <a:prstGeom prst="ellipse">
              <a:avLst/>
            </a:prstGeom>
            <a:noFill/>
            <a:ln w="57150">
              <a:solidFill>
                <a:schemeClr val="accent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49017" y="2287177"/>
              <a:ext cx="941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oldest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498808" y="2288786"/>
              <a:ext cx="1064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newest</a:t>
              </a:r>
            </a:p>
          </p:txBody>
        </p:sp>
        <p:cxnSp>
          <p:nvCxnSpPr>
            <p:cNvPr id="33" name="Curved Connector 32"/>
            <p:cNvCxnSpPr>
              <a:endCxn id="28" idx="1"/>
            </p:cNvCxnSpPr>
            <p:nvPr/>
          </p:nvCxnSpPr>
          <p:spPr>
            <a:xfrm>
              <a:off x="2228442" y="1824412"/>
              <a:ext cx="1240371" cy="209909"/>
            </a:xfrm>
            <a:prstGeom prst="curvedConnector2">
              <a:avLst/>
            </a:prstGeom>
            <a:ln w="3810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372382" y="1543107"/>
              <a:ext cx="1656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Bloom Filter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52849" y="1534458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BF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13487" y="1527655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BF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498366" y="3563548"/>
            <a:ext cx="5114506" cy="1432911"/>
            <a:chOff x="2449017" y="1527655"/>
            <a:chExt cx="5114506" cy="1432911"/>
          </a:xfrm>
        </p:grpSpPr>
        <p:sp>
          <p:nvSpPr>
            <p:cNvPr id="44" name="Rectangle 43"/>
            <p:cNvSpPr/>
            <p:nvPr/>
          </p:nvSpPr>
          <p:spPr>
            <a:xfrm>
              <a:off x="6139816" y="1933129"/>
              <a:ext cx="413771" cy="481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v</a:t>
              </a:r>
              <a:r>
                <a:rPr lang="en-US" sz="2400" baseline="-250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7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175957" y="1933129"/>
              <a:ext cx="810909" cy="481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v</a:t>
              </a:r>
              <a:r>
                <a:rPr lang="en-US" sz="2400" baseline="-250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5</a:t>
              </a:r>
              <a:r>
                <a:rPr lang="en-US" sz="24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  </a:t>
              </a:r>
              <a:r>
                <a:rPr lang="en-US" sz="2400" b="1" dirty="0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400" b="1" baseline="-25000" dirty="0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6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29089" y="1933129"/>
              <a:ext cx="1660774" cy="481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v</a:t>
              </a:r>
              <a:r>
                <a:rPr lang="en-US" sz="2400" baseline="-250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1</a:t>
              </a:r>
              <a:r>
                <a:rPr lang="en-US" sz="24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  v</a:t>
              </a:r>
              <a:r>
                <a:rPr lang="en-US" sz="2400" baseline="-250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2 </a:t>
              </a:r>
              <a:r>
                <a:rPr lang="en-US" sz="24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 v</a:t>
              </a:r>
              <a:r>
                <a:rPr lang="en-US" sz="2400" baseline="-250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3</a:t>
              </a:r>
              <a:r>
                <a:rPr lang="en-US" sz="2400" dirty="0">
                  <a:solidFill>
                    <a:schemeClr val="bg1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  </a:t>
              </a:r>
              <a:r>
                <a:rPr lang="en-US" sz="2400" b="1" dirty="0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400" b="1" baseline="-25000" dirty="0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3329088" y="2515490"/>
              <a:ext cx="1670135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961325" y="2437346"/>
              <a:ext cx="391454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4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147835" y="2515490"/>
              <a:ext cx="810909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139815" y="2515490"/>
              <a:ext cx="399160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341251" y="2437346"/>
              <a:ext cx="43647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2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75018" y="2437346"/>
              <a:ext cx="343363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49017" y="2287177"/>
              <a:ext cx="941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oldest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498808" y="2288786"/>
              <a:ext cx="1064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newest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72382" y="1543107"/>
              <a:ext cx="1656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Bloom Filter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52849" y="1534458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BF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113487" y="1527655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BF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290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“Colossal” streaming data</a:t>
            </a:r>
          </a:p>
        </p:txBody>
      </p:sp>
      <p:sp>
        <p:nvSpPr>
          <p:cNvPr id="30" name="Shape 68"/>
          <p:cNvSpPr txBox="1">
            <a:spLocks/>
          </p:cNvSpPr>
          <p:nvPr/>
        </p:nvSpPr>
        <p:spPr>
          <a:xfrm>
            <a:off x="2351321" y="2364410"/>
            <a:ext cx="3431656" cy="990049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" sz="2300" dirty="0">
                <a:latin typeface="Rawline Regular" pitchFamily="2" charset="77"/>
                <a:ea typeface="Rawline Medium" charset="0"/>
                <a:cs typeface="Rawline Medium" charset="0"/>
              </a:rPr>
              <a:t>4</a:t>
            </a:r>
            <a:r>
              <a:rPr lang="en-US" sz="2300" dirty="0">
                <a:latin typeface="Rawline Regular" pitchFamily="2" charset="77"/>
                <a:ea typeface="Rawline Medium" charset="0"/>
                <a:cs typeface="Rawline Medium" charset="0"/>
              </a:rPr>
              <a:t> </a:t>
            </a:r>
            <a:r>
              <a:rPr lang="en" sz="2300" dirty="0">
                <a:latin typeface="Rawline Regular" pitchFamily="2" charset="77"/>
                <a:ea typeface="Rawline Medium" charset="0"/>
                <a:cs typeface="Rawline Medium" charset="0"/>
              </a:rPr>
              <a:t>TB</a:t>
            </a:r>
            <a:r>
              <a:rPr lang="en-US" sz="2300" dirty="0">
                <a:latin typeface="Rawline Regular" pitchFamily="2" charset="77"/>
                <a:ea typeface="Rawline Medium" charset="0"/>
                <a:cs typeface="Rawline Medium" charset="0"/>
              </a:rPr>
              <a:t> /car /day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x 100s thousands cars</a:t>
            </a:r>
            <a:endParaRPr lang="en" sz="2300" dirty="0">
              <a:solidFill>
                <a:schemeClr val="tx1">
                  <a:lumMod val="75000"/>
                </a:schemeClr>
              </a:solidFill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pic>
        <p:nvPicPr>
          <p:cNvPr id="31" name="Shape 69" descr="683448-200.png"/>
          <p:cNvPicPr preferRelativeResize="0"/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06533" y="1930132"/>
            <a:ext cx="1645475" cy="16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71"/>
          <p:cNvSpPr txBox="1">
            <a:spLocks/>
          </p:cNvSpPr>
          <p:nvPr/>
        </p:nvSpPr>
        <p:spPr>
          <a:xfrm>
            <a:off x="2351326" y="4658292"/>
            <a:ext cx="3623959" cy="990049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latin typeface="Rawline Regular" pitchFamily="2" charset="77"/>
                <a:ea typeface="Rawline Medium" charset="0"/>
                <a:cs typeface="Rawline Medium" charset="0"/>
              </a:rPr>
              <a:t>10 TB /data center /day</a:t>
            </a:r>
            <a:br>
              <a:rPr lang="en-US" sz="2300" dirty="0">
                <a:latin typeface="Rawline Regular" pitchFamily="2" charset="77"/>
                <a:ea typeface="Rawline Medium" charset="0"/>
                <a:cs typeface="Rawline Medium" charset="0"/>
              </a:rPr>
            </a:br>
            <a:r>
              <a:rPr lang="en-US" sz="2300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x 10s data centers</a:t>
            </a:r>
            <a:r>
              <a:rPr lang="en-US" sz="2300" dirty="0">
                <a:latin typeface="Rawline Regular" pitchFamily="2" charset="77"/>
                <a:ea typeface="Rawline Medium" charset="0"/>
                <a:cs typeface="Rawline Medium" charset="0"/>
              </a:rPr>
              <a:t> </a:t>
            </a:r>
            <a:endParaRPr lang="en" sz="23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21113" y="2324047"/>
            <a:ext cx="1542651" cy="1045548"/>
            <a:chOff x="7218675" y="2324046"/>
            <a:chExt cx="1542650" cy="1045548"/>
          </a:xfrm>
        </p:grpSpPr>
        <p:pic>
          <p:nvPicPr>
            <p:cNvPr id="34" name="Shape 72" descr="smartphone_tablet1600.png"/>
            <p:cNvPicPr preferRelativeResize="0"/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218675" y="2324046"/>
              <a:ext cx="1045547" cy="10455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Shape 73" descr="433-512.png"/>
            <p:cNvPicPr preferRelativeResize="0"/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8188625" y="2770868"/>
              <a:ext cx="572700" cy="5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Shape 71"/>
          <p:cNvSpPr txBox="1">
            <a:spLocks/>
          </p:cNvSpPr>
          <p:nvPr/>
        </p:nvSpPr>
        <p:spPr>
          <a:xfrm>
            <a:off x="8512278" y="4658292"/>
            <a:ext cx="3755927" cy="990049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latin typeface="Rawline Regular" pitchFamily="2" charset="77"/>
                <a:ea typeface="Rawline Medium" charset="0"/>
                <a:cs typeface="Rawline Medium" charset="0"/>
              </a:rPr>
              <a:t>20 GB /home /day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x 100s thousands homes</a:t>
            </a:r>
            <a:endParaRPr lang="en" sz="2300" dirty="0">
              <a:solidFill>
                <a:schemeClr val="tx1">
                  <a:lumMod val="75000"/>
                </a:schemeClr>
              </a:solidFill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18" name="Shape 71"/>
          <p:cNvSpPr txBox="1">
            <a:spLocks/>
          </p:cNvSpPr>
          <p:nvPr/>
        </p:nvSpPr>
        <p:spPr>
          <a:xfrm>
            <a:off x="8512278" y="2364408"/>
            <a:ext cx="3044727" cy="990049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latin typeface="Rawline Regular" pitchFamily="2" charset="77"/>
                <a:ea typeface="Rawline Medium" charset="0"/>
                <a:cs typeface="Rawline Medium" charset="0"/>
              </a:rPr>
              <a:t>10 MB /device /day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x millions devices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43341" y="4336679"/>
            <a:ext cx="1171860" cy="1693615"/>
            <a:chOff x="1388349" y="4409968"/>
            <a:chExt cx="1171860" cy="16936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349" y="4409968"/>
              <a:ext cx="867060" cy="138881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0749" y="4562368"/>
              <a:ext cx="867060" cy="138881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49" y="4714768"/>
              <a:ext cx="867060" cy="1388814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3" y="4449777"/>
            <a:ext cx="1340111" cy="140773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86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23" y="1451015"/>
            <a:ext cx="7701283" cy="507101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Not possible to actually move values</a:t>
            </a:r>
          </a:p>
          <a:p>
            <a:pPr>
              <a:spcBef>
                <a:spcPts val="1600"/>
              </a:spcBef>
            </a:pPr>
            <a:r>
              <a:rPr lang="en-US" sz="3200" dirty="0"/>
              <a:t>Instead, use a different technique,</a:t>
            </a:r>
            <a:br>
              <a:rPr lang="en-US" sz="3200" dirty="0"/>
            </a:br>
            <a:r>
              <a:rPr lang="en-US" sz="3200" dirty="0"/>
              <a:t> building on work by Cohen &amp; Wang</a:t>
            </a:r>
            <a:r>
              <a:rPr lang="en-US" sz="3200" baseline="30000" dirty="0">
                <a:solidFill>
                  <a:schemeClr val="tx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†</a:t>
            </a:r>
            <a:endParaRPr lang="en-US" sz="3200" baseline="300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lvl="1">
              <a:lnSpc>
                <a:spcPct val="120000"/>
              </a:lnSpc>
              <a:spcBef>
                <a:spcPts val="1100"/>
              </a:spcBef>
            </a:pPr>
            <a:r>
              <a:rPr lang="en-US" sz="2800" dirty="0"/>
              <a:t>Ingest new values into new windows</a:t>
            </a:r>
          </a:p>
          <a:p>
            <a:pPr lvl="1">
              <a:spcBef>
                <a:spcPts val="1100"/>
              </a:spcBef>
            </a:pPr>
            <a:r>
              <a:rPr lang="en-US" sz="2800" dirty="0"/>
              <a:t>Periodically compact data by </a:t>
            </a:r>
            <a:r>
              <a:rPr lang="en-US" sz="2800" b="1" dirty="0">
                <a:solidFill>
                  <a:schemeClr val="accent4"/>
                </a:solidFill>
              </a:rPr>
              <a:t>merging</a:t>
            </a:r>
            <a:r>
              <a:rPr lang="en-US" sz="2800" dirty="0"/>
              <a:t> consecutive window pairs</a:t>
            </a:r>
          </a:p>
          <a:p>
            <a:pPr lvl="2"/>
            <a:r>
              <a:rPr lang="en-US" sz="2400" dirty="0"/>
              <a:t>Merge all summary data structures</a:t>
            </a:r>
          </a:p>
          <a:p>
            <a:pPr lvl="2"/>
            <a:r>
              <a:rPr lang="en-US" sz="2400" dirty="0"/>
              <a:t>Halve storage budget for window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727859" y="2894271"/>
            <a:ext cx="2569464" cy="395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</a:t>
            </a:r>
            <a:r>
              <a:rPr lang="en-US" sz="2200" dirty="0">
                <a:solidFill>
                  <a:schemeClr val="bg1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...................................v</a:t>
            </a:r>
            <a:r>
              <a:rPr lang="en-US" sz="2200" baseline="-25000" dirty="0">
                <a:solidFill>
                  <a:schemeClr val="bg1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12</a:t>
            </a:r>
          </a:p>
        </p:txBody>
      </p:sp>
      <p:sp>
        <p:nvSpPr>
          <p:cNvPr id="4" name="Rectangle 3"/>
          <p:cNvSpPr/>
          <p:nvPr/>
        </p:nvSpPr>
        <p:spPr>
          <a:xfrm>
            <a:off x="7845759" y="1705677"/>
            <a:ext cx="1612513" cy="395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</a:t>
            </a:r>
            <a:r>
              <a:rPr lang="en-US" sz="2200" dirty="0">
                <a:solidFill>
                  <a:schemeClr val="bg1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.................v</a:t>
            </a:r>
            <a:r>
              <a:rPr lang="en-US" sz="2200" baseline="-25000" dirty="0">
                <a:solidFill>
                  <a:schemeClr val="bg1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56077" y="1704466"/>
            <a:ext cx="914400" cy="395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9</a:t>
            </a:r>
            <a:r>
              <a:rPr lang="en-US" sz="2200" dirty="0">
                <a:solidFill>
                  <a:schemeClr val="bg1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...v</a:t>
            </a:r>
            <a:r>
              <a:rPr lang="en-US" sz="2200" baseline="-25000" dirty="0">
                <a:solidFill>
                  <a:schemeClr val="bg1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12</a:t>
            </a:r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>
          <a:xfrm>
            <a:off x="8652016" y="2101363"/>
            <a:ext cx="293204" cy="79254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494172" y="1640699"/>
            <a:ext cx="132600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>
                <a:solidFill>
                  <a:schemeClr val="accent4"/>
                </a:solidFill>
                <a:latin typeface="Rawline ExtraBold" charset="0"/>
                <a:ea typeface="Rawline ExtraBold" charset="0"/>
                <a:cs typeface="Rawline ExtraBold" charset="0"/>
              </a:rPr>
              <a:t>merge</a:t>
            </a:r>
            <a:endParaRPr lang="en-US" sz="2800" b="1" dirty="0">
              <a:solidFill>
                <a:schemeClr val="accent4"/>
              </a:solidFill>
              <a:latin typeface="Rawline ExtraBold" charset="0"/>
              <a:ea typeface="Rawline ExtraBold" charset="0"/>
              <a:cs typeface="Rawline ExtraBold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046654"/>
              </p:ext>
            </p:extLst>
          </p:nvPr>
        </p:nvGraphicFramePr>
        <p:xfrm>
          <a:off x="7890235" y="4587306"/>
          <a:ext cx="4212869" cy="17380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9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1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356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baseline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Bloom Filter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Rawline Regular" pitchFamily="2" charset="77"/>
                        <a:ea typeface="Rawline Medium" charset="0"/>
                        <a:cs typeface="Rawline Medium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: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accent4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bitwise</a:t>
                      </a:r>
                      <a:r>
                        <a:rPr lang="en-US" sz="2000" b="0" i="0" baseline="0" dirty="0">
                          <a:solidFill>
                            <a:schemeClr val="accent4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 OR</a:t>
                      </a:r>
                      <a:endParaRPr lang="en-US" sz="2000" b="0" i="0" dirty="0">
                        <a:solidFill>
                          <a:schemeClr val="tx1">
                            <a:lumMod val="75000"/>
                          </a:schemeClr>
                        </a:solidFill>
                        <a:latin typeface="Rawline Regular" pitchFamily="2" charset="77"/>
                        <a:ea typeface="Rawline Medium" charset="0"/>
                        <a:cs typeface="Rawline Medium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356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Count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: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accent4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add</a:t>
                      </a:r>
                      <a:endParaRPr lang="en-US" sz="2000" b="0" i="0" dirty="0">
                        <a:solidFill>
                          <a:schemeClr val="tx1">
                            <a:lumMod val="75000"/>
                          </a:schemeClr>
                        </a:solidFill>
                        <a:latin typeface="Rawline Regular" pitchFamily="2" charset="77"/>
                        <a:ea typeface="Rawline Medium" charset="0"/>
                        <a:cs typeface="Rawline Medium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356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Histogram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: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accent4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combine</a:t>
                      </a:r>
                      <a:r>
                        <a:rPr lang="en-US" sz="2000" b="0" i="0" baseline="0" dirty="0">
                          <a:solidFill>
                            <a:schemeClr val="accent4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 &amp;</a:t>
                      </a:r>
                      <a:r>
                        <a:rPr lang="en-US" sz="2000" b="0" i="0" dirty="0">
                          <a:solidFill>
                            <a:schemeClr val="accent4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accent4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rebin</a:t>
                      </a:r>
                      <a:endParaRPr lang="en-US" sz="2000" b="0" i="0" dirty="0">
                        <a:solidFill>
                          <a:schemeClr val="tx1">
                            <a:lumMod val="75000"/>
                          </a:schemeClr>
                        </a:solidFill>
                        <a:latin typeface="Rawline Regular" pitchFamily="2" charset="77"/>
                        <a:ea typeface="Rawline Medium" charset="0"/>
                        <a:cs typeface="Rawline Medium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502238" y="4103740"/>
            <a:ext cx="3063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Rawline" charset="0"/>
                <a:ea typeface="Rawline" charset="0"/>
                <a:cs typeface="Rawline" charset="0"/>
              </a:rPr>
              <a:t>merge</a:t>
            </a:r>
            <a:r>
              <a:rPr lang="en-US" sz="24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 </a:t>
            </a:r>
            <a:r>
              <a:rPr lang="en-US" sz="2400" dirty="0">
                <a:latin typeface="Rawline Regular" pitchFamily="2" charset="77"/>
                <a:ea typeface="Rawline Medium" charset="0"/>
                <a:cs typeface="Rawline Medium" charset="0"/>
              </a:rPr>
              <a:t>operation for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78885" y="630853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latin typeface="Rawline Regular" pitchFamily="2" charset="77"/>
                <a:ea typeface="Rawline Medium" charset="0"/>
                <a:cs typeface="Rawline Medium" charset="0"/>
              </a:rPr>
              <a:t>etc</a:t>
            </a:r>
            <a:endParaRPr lang="en-US" sz="20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cxnSp>
        <p:nvCxnSpPr>
          <p:cNvPr id="19" name="Straight Arrow Connector 18"/>
          <p:cNvCxnSpPr>
            <a:stCxn id="7" idx="2"/>
          </p:cNvCxnSpPr>
          <p:nvPr/>
        </p:nvCxnSpPr>
        <p:spPr>
          <a:xfrm flipH="1">
            <a:off x="10980253" y="2100152"/>
            <a:ext cx="333024" cy="82948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257227" y="2399275"/>
            <a:ext cx="1495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bitwise 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34325" y="1020335"/>
            <a:ext cx="1635384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1000-bit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Bloom Filter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513196" y="1014052"/>
            <a:ext cx="1635384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1000-bit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Bloom Filter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98550" y="3270112"/>
            <a:ext cx="1635384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1000-bit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Bloom Filter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508" y="6122590"/>
            <a:ext cx="4822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†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  E. Cohen, J. Wang, “Maintaining time-decaying</a:t>
            </a:r>
            <a:br>
              <a:rPr lang="en-US" sz="1600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</a:b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     stream aggregates”, J. Alg. 2006</a:t>
            </a:r>
          </a:p>
        </p:txBody>
      </p:sp>
    </p:spTree>
    <p:extLst>
      <p:ext uri="{BB962C8B-B14F-4D97-AF65-F5344CB8AC3E}">
        <p14:creationId xmlns:p14="http://schemas.microsoft.com/office/powerpoint/2010/main" val="134273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Configure a target sequence of window lengths (choice affects decay)</a:t>
            </a:r>
          </a:p>
          <a:p>
            <a:pPr marL="592138" lvl="1" indent="-304800"/>
            <a:r>
              <a:rPr lang="en-US" sz="2300" dirty="0"/>
              <a:t>Example below uses 1, 2, 4, 8, 16, ...</a:t>
            </a:r>
          </a:p>
          <a:p>
            <a:endParaRPr lang="en-US" sz="27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2237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574411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2237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Arc 21"/>
          <p:cNvSpPr/>
          <p:nvPr/>
        </p:nvSpPr>
        <p:spPr>
          <a:xfrm rot="5400000">
            <a:off x="10730565" y="2859039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838872" y="368910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202456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2237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1799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</a:t>
            </a:r>
          </a:p>
        </p:txBody>
      </p:sp>
      <p:sp>
        <p:nvSpPr>
          <p:cNvPr id="26" name="Arc 25"/>
          <p:cNvSpPr/>
          <p:nvPr/>
        </p:nvSpPr>
        <p:spPr>
          <a:xfrm rot="5400000">
            <a:off x="10730565" y="2859039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822042" y="3689104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542799" y="4083238"/>
            <a:ext cx="1644304" cy="1151572"/>
            <a:chOff x="10542799" y="4083234"/>
            <a:chExt cx="1644304" cy="1151571"/>
          </a:xfrm>
        </p:grpSpPr>
        <p:sp>
          <p:nvSpPr>
            <p:cNvPr id="4" name="TextBox 3"/>
            <p:cNvSpPr txBox="1"/>
            <p:nvPr/>
          </p:nvSpPr>
          <p:spPr>
            <a:xfrm>
              <a:off x="10865907" y="4403809"/>
              <a:ext cx="1321196" cy="830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4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new</a:t>
              </a:r>
              <a:br>
                <a:rPr lang="en-US" sz="2400" dirty="0">
                  <a:solidFill>
                    <a:schemeClr val="accent4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</a:br>
              <a:r>
                <a:rPr lang="en-US" sz="2400" dirty="0">
                  <a:solidFill>
                    <a:schemeClr val="accent4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window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0542799" y="4083234"/>
              <a:ext cx="611072" cy="45743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281518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2237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1799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87925" y="371799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</a:t>
            </a:r>
          </a:p>
        </p:txBody>
      </p:sp>
      <p:sp>
        <p:nvSpPr>
          <p:cNvPr id="25" name="Arc 24"/>
          <p:cNvSpPr/>
          <p:nvPr/>
        </p:nvSpPr>
        <p:spPr>
          <a:xfrm rot="5400000">
            <a:off x="10730565" y="2859039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821241" y="3689104"/>
            <a:ext cx="46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3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0542799" y="4083238"/>
            <a:ext cx="1644304" cy="1151572"/>
            <a:chOff x="10542799" y="4083234"/>
            <a:chExt cx="1644304" cy="1151571"/>
          </a:xfrm>
        </p:grpSpPr>
        <p:sp>
          <p:nvSpPr>
            <p:cNvPr id="34" name="TextBox 33"/>
            <p:cNvSpPr txBox="1"/>
            <p:nvPr/>
          </p:nvSpPr>
          <p:spPr>
            <a:xfrm>
              <a:off x="10865907" y="4403809"/>
              <a:ext cx="1321196" cy="830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4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new</a:t>
              </a:r>
              <a:br>
                <a:rPr lang="en-US" sz="2400" dirty="0">
                  <a:solidFill>
                    <a:schemeClr val="accent4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</a:br>
              <a:r>
                <a:rPr lang="en-US" sz="2400" dirty="0">
                  <a:solidFill>
                    <a:schemeClr val="accent4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window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0542799" y="4083234"/>
              <a:ext cx="611072" cy="45743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363967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2237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1799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87925" y="371799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643061" y="371799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516336" y="2477074"/>
            <a:ext cx="1314784" cy="1240925"/>
            <a:chOff x="8516338" y="1998833"/>
            <a:chExt cx="1314785" cy="1240925"/>
          </a:xfrm>
        </p:grpSpPr>
        <p:sp>
          <p:nvSpPr>
            <p:cNvPr id="3" name="Rectangle 2"/>
            <p:cNvSpPr/>
            <p:nvPr/>
          </p:nvSpPr>
          <p:spPr>
            <a:xfrm>
              <a:off x="8516338" y="1998833"/>
              <a:ext cx="13147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merge</a:t>
              </a:r>
              <a:endParaRPr lang="en-US" sz="28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8860494" y="2504049"/>
              <a:ext cx="114694" cy="73570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9383151" y="2489982"/>
              <a:ext cx="122207" cy="74977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0542799" y="4083238"/>
            <a:ext cx="1644304" cy="1151572"/>
            <a:chOff x="10542799" y="4083234"/>
            <a:chExt cx="1644304" cy="1151571"/>
          </a:xfrm>
        </p:grpSpPr>
        <p:sp>
          <p:nvSpPr>
            <p:cNvPr id="34" name="TextBox 33"/>
            <p:cNvSpPr txBox="1"/>
            <p:nvPr/>
          </p:nvSpPr>
          <p:spPr>
            <a:xfrm>
              <a:off x="10865907" y="4403809"/>
              <a:ext cx="1321196" cy="830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4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new</a:t>
              </a:r>
              <a:br>
                <a:rPr lang="en-US" sz="2400" dirty="0">
                  <a:solidFill>
                    <a:schemeClr val="accent4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</a:br>
              <a:r>
                <a:rPr lang="en-US" sz="2400" dirty="0">
                  <a:solidFill>
                    <a:schemeClr val="accent4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window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0542799" y="4083234"/>
              <a:ext cx="611072" cy="45743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957710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2237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1799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733817" y="372557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sp>
        <p:nvSpPr>
          <p:cNvPr id="25" name="Arc 24"/>
          <p:cNvSpPr/>
          <p:nvPr/>
        </p:nvSpPr>
        <p:spPr>
          <a:xfrm rot="5400000">
            <a:off x="10730565" y="2859039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822844" y="3689104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650426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2237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1799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79507" y="3717999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sp>
        <p:nvSpPr>
          <p:cNvPr id="25" name="Arc 24"/>
          <p:cNvSpPr/>
          <p:nvPr/>
        </p:nvSpPr>
        <p:spPr>
          <a:xfrm rot="5400000">
            <a:off x="10730565" y="2859039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824446" y="3689104"/>
            <a:ext cx="461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241495" y="371799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816577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315209" y="372102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241495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619845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516336" y="2480098"/>
            <a:ext cx="1314784" cy="1240925"/>
            <a:chOff x="8516338" y="1998833"/>
            <a:chExt cx="1314785" cy="1240925"/>
          </a:xfrm>
        </p:grpSpPr>
        <p:sp>
          <p:nvSpPr>
            <p:cNvPr id="33" name="Rectangle 32"/>
            <p:cNvSpPr/>
            <p:nvPr/>
          </p:nvSpPr>
          <p:spPr>
            <a:xfrm>
              <a:off x="8516338" y="1998833"/>
              <a:ext cx="13147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merge</a:t>
              </a:r>
              <a:endParaRPr lang="en-US" sz="28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8837279" y="2504049"/>
              <a:ext cx="137909" cy="73570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383151" y="2489982"/>
              <a:ext cx="75777" cy="74977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439201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315209" y="372102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796533" y="3715621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</a:p>
        </p:txBody>
      </p:sp>
      <p:sp>
        <p:nvSpPr>
          <p:cNvPr id="38" name="Arc 37"/>
          <p:cNvSpPr/>
          <p:nvPr/>
        </p:nvSpPr>
        <p:spPr>
          <a:xfrm rot="5400000">
            <a:off x="10730565" y="2862063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819638" y="3692128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751676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“Colossal” streaming data</a:t>
            </a:r>
          </a:p>
        </p:txBody>
      </p:sp>
      <p:pic>
        <p:nvPicPr>
          <p:cNvPr id="31" name="Shape 69" descr="683448-200.png"/>
          <p:cNvPicPr preferRelativeResize="0"/>
          <p:nvPr/>
        </p:nvPicPr>
        <p:blipFill>
          <a:blip r:embed="rId3">
            <a:lum bright="70000" contrast="-70000"/>
            <a:alphaModFix amt="60000"/>
          </a:blip>
          <a:stretch>
            <a:fillRect/>
          </a:stretch>
        </p:blipFill>
        <p:spPr>
          <a:xfrm>
            <a:off x="506533" y="1930132"/>
            <a:ext cx="1645475" cy="1645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6821113" y="2324047"/>
            <a:ext cx="1542651" cy="1045548"/>
            <a:chOff x="7218675" y="2324046"/>
            <a:chExt cx="1542650" cy="1045548"/>
          </a:xfrm>
        </p:grpSpPr>
        <p:pic>
          <p:nvPicPr>
            <p:cNvPr id="34" name="Shape 72" descr="smartphone_tablet1600.png"/>
            <p:cNvPicPr preferRelativeResize="0"/>
            <p:nvPr/>
          </p:nvPicPr>
          <p:blipFill>
            <a:blip r:embed="rId4">
              <a:lum bright="70000" contrast="-70000"/>
              <a:alphaModFix amt="60000"/>
            </a:blip>
            <a:stretch>
              <a:fillRect/>
            </a:stretch>
          </p:blipFill>
          <p:spPr>
            <a:xfrm>
              <a:off x="7218675" y="2324046"/>
              <a:ext cx="1045547" cy="10455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Shape 73" descr="433-512.png"/>
            <p:cNvPicPr preferRelativeResize="0"/>
            <p:nvPr/>
          </p:nvPicPr>
          <p:blipFill>
            <a:blip r:embed="rId5">
              <a:lum bright="70000" contrast="-70000"/>
              <a:alphaModFix amt="60000"/>
            </a:blip>
            <a:stretch>
              <a:fillRect/>
            </a:stretch>
          </p:blipFill>
          <p:spPr>
            <a:xfrm>
              <a:off x="8188625" y="2770868"/>
              <a:ext cx="572700" cy="572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" name="Group 6"/>
          <p:cNvGrpSpPr/>
          <p:nvPr/>
        </p:nvGrpSpPr>
        <p:grpSpPr>
          <a:xfrm>
            <a:off x="743341" y="4336679"/>
            <a:ext cx="1171860" cy="1693615"/>
            <a:chOff x="1388349" y="4409968"/>
            <a:chExt cx="1171860" cy="16936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349" y="4409968"/>
              <a:ext cx="867060" cy="138881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0749" y="4562368"/>
              <a:ext cx="867060" cy="138881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49" y="4714768"/>
              <a:ext cx="867060" cy="1388814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3" y="4449777"/>
            <a:ext cx="1340111" cy="140773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604806" y="3336687"/>
            <a:ext cx="7006508" cy="12886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Rawline" charset="0"/>
                <a:ea typeface="Rawline" charset="0"/>
                <a:cs typeface="Rawline" charset="0"/>
              </a:rPr>
              <a:t>Hundreds </a:t>
            </a:r>
            <a:r>
              <a:rPr lang="en-US" sz="4000" dirty="0">
                <a:latin typeface="Rawline" charset="0"/>
                <a:ea typeface="Rawline" charset="0"/>
                <a:cs typeface="Rawline" charset="0"/>
              </a:rPr>
              <a:t>of</a:t>
            </a:r>
            <a:r>
              <a:rPr lang="en-US" sz="4000" b="1" dirty="0">
                <a:latin typeface="Rawline" charset="0"/>
                <a:ea typeface="Rawline" charset="0"/>
                <a:cs typeface="Rawline" charset="0"/>
              </a:rPr>
              <a:t> TB</a:t>
            </a:r>
            <a:r>
              <a:rPr lang="en-US" sz="4000" dirty="0">
                <a:latin typeface="Rawline" charset="0"/>
                <a:ea typeface="Rawline" charset="0"/>
                <a:cs typeface="Rawline" charset="0"/>
              </a:rPr>
              <a:t> to </a:t>
            </a:r>
            <a:r>
              <a:rPr lang="en-US" sz="4000" b="1" dirty="0">
                <a:latin typeface="Rawline" charset="0"/>
                <a:ea typeface="Rawline" charset="0"/>
                <a:cs typeface="Rawline" charset="0"/>
              </a:rPr>
              <a:t>PB</a:t>
            </a:r>
            <a:r>
              <a:rPr lang="en-US" sz="4000" dirty="0">
                <a:latin typeface="Rawline" charset="0"/>
                <a:ea typeface="Rawline" charset="0"/>
                <a:cs typeface="Rawline" charset="0"/>
              </a:rPr>
              <a:t> /day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9" name="Shape 68"/>
          <p:cNvSpPr txBox="1">
            <a:spLocks/>
          </p:cNvSpPr>
          <p:nvPr/>
        </p:nvSpPr>
        <p:spPr>
          <a:xfrm>
            <a:off x="2351321" y="2364410"/>
            <a:ext cx="3431656" cy="990049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" sz="2300" dirty="0">
                <a:solidFill>
                  <a:schemeClr val="tx1">
                    <a:lumMod val="50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4</a:t>
            </a:r>
            <a:r>
              <a:rPr lang="en-US" sz="2300" dirty="0">
                <a:solidFill>
                  <a:schemeClr val="tx1">
                    <a:lumMod val="50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 </a:t>
            </a:r>
            <a:r>
              <a:rPr lang="en" sz="2300" dirty="0">
                <a:solidFill>
                  <a:schemeClr val="tx1">
                    <a:lumMod val="50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TB</a:t>
            </a:r>
            <a:r>
              <a:rPr lang="en-US" sz="2300" dirty="0">
                <a:solidFill>
                  <a:schemeClr val="tx1">
                    <a:lumMod val="50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 /car /day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solidFill>
                  <a:schemeClr val="tx1">
                    <a:lumMod val="50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x 100s thousands cars</a:t>
            </a:r>
            <a:endParaRPr lang="en" sz="2300" dirty="0">
              <a:solidFill>
                <a:schemeClr val="tx1">
                  <a:lumMod val="50000"/>
                </a:schemeClr>
              </a:solidFill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20" name="Shape 71"/>
          <p:cNvSpPr txBox="1">
            <a:spLocks/>
          </p:cNvSpPr>
          <p:nvPr/>
        </p:nvSpPr>
        <p:spPr>
          <a:xfrm>
            <a:off x="2351326" y="4658292"/>
            <a:ext cx="3623959" cy="990049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solidFill>
                  <a:schemeClr val="tx1">
                    <a:lumMod val="50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10 TB /data center /day</a:t>
            </a:r>
            <a:br>
              <a:rPr lang="en-US" sz="2300" dirty="0">
                <a:solidFill>
                  <a:schemeClr val="tx1">
                    <a:lumMod val="50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</a:br>
            <a:r>
              <a:rPr lang="en-US" sz="2300" dirty="0">
                <a:solidFill>
                  <a:schemeClr val="tx1">
                    <a:lumMod val="50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x 10s data centers </a:t>
            </a:r>
            <a:endParaRPr lang="en" sz="2300" dirty="0">
              <a:solidFill>
                <a:schemeClr val="tx1">
                  <a:lumMod val="50000"/>
                </a:schemeClr>
              </a:solidFill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23" name="Shape 71"/>
          <p:cNvSpPr txBox="1">
            <a:spLocks/>
          </p:cNvSpPr>
          <p:nvPr/>
        </p:nvSpPr>
        <p:spPr>
          <a:xfrm>
            <a:off x="8512278" y="4658292"/>
            <a:ext cx="3755927" cy="990049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solidFill>
                  <a:schemeClr val="tx1">
                    <a:lumMod val="50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20 GB /home /day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solidFill>
                  <a:schemeClr val="tx1">
                    <a:lumMod val="50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x 100s thousands homes</a:t>
            </a:r>
            <a:endParaRPr lang="en" sz="2300" dirty="0">
              <a:solidFill>
                <a:schemeClr val="tx1">
                  <a:lumMod val="50000"/>
                </a:schemeClr>
              </a:solidFill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24" name="Shape 71"/>
          <p:cNvSpPr txBox="1">
            <a:spLocks/>
          </p:cNvSpPr>
          <p:nvPr/>
        </p:nvSpPr>
        <p:spPr>
          <a:xfrm>
            <a:off x="8512278" y="2364408"/>
            <a:ext cx="3044727" cy="990049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solidFill>
                  <a:schemeClr val="tx1">
                    <a:lumMod val="50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10 MB /device /day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solidFill>
                  <a:schemeClr val="tx1">
                    <a:lumMod val="50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x millions devices</a:t>
            </a:r>
          </a:p>
        </p:txBody>
      </p:sp>
    </p:spTree>
    <p:extLst>
      <p:ext uri="{BB962C8B-B14F-4D97-AF65-F5344CB8AC3E}">
        <p14:creationId xmlns:p14="http://schemas.microsoft.com/office/powerpoint/2010/main" val="589290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16757" y="3721021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993153" y="3721021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</a:p>
        </p:txBody>
      </p:sp>
      <p:sp>
        <p:nvSpPr>
          <p:cNvPr id="38" name="Arc 37"/>
          <p:cNvSpPr/>
          <p:nvPr/>
        </p:nvSpPr>
        <p:spPr>
          <a:xfrm rot="5400000">
            <a:off x="10730565" y="2862063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827652" y="3692128"/>
            <a:ext cx="455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241495" y="372588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93646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70044" y="3725889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74993" y="3721021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241495" y="372588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620121" y="372496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516336" y="2480098"/>
            <a:ext cx="1314784" cy="1240925"/>
            <a:chOff x="8516338" y="1998833"/>
            <a:chExt cx="1314785" cy="1240925"/>
          </a:xfrm>
        </p:grpSpPr>
        <p:sp>
          <p:nvSpPr>
            <p:cNvPr id="33" name="Rectangle 32"/>
            <p:cNvSpPr/>
            <p:nvPr/>
          </p:nvSpPr>
          <p:spPr>
            <a:xfrm>
              <a:off x="8516338" y="1998833"/>
              <a:ext cx="13147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merge</a:t>
              </a:r>
              <a:endParaRPr lang="en-US" sz="28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8837279" y="2504049"/>
              <a:ext cx="137909" cy="73570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383151" y="2489982"/>
              <a:ext cx="75777" cy="74977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401904" y="2500349"/>
            <a:ext cx="1314784" cy="1225539"/>
            <a:chOff x="8516340" y="1998833"/>
            <a:chExt cx="1314784" cy="1225538"/>
          </a:xfrm>
        </p:grpSpPr>
        <p:sp>
          <p:nvSpPr>
            <p:cNvPr id="42" name="Rectangle 41"/>
            <p:cNvSpPr/>
            <p:nvPr/>
          </p:nvSpPr>
          <p:spPr>
            <a:xfrm>
              <a:off x="8516340" y="1998833"/>
              <a:ext cx="13147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merge</a:t>
              </a:r>
              <a:endParaRPr lang="en-US" sz="28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8524392" y="2504049"/>
              <a:ext cx="450797" cy="720322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9383151" y="2489982"/>
              <a:ext cx="446191" cy="729522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970532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82599" y="372496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733817" y="3721021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</a:t>
            </a:r>
          </a:p>
        </p:txBody>
      </p:sp>
      <p:sp>
        <p:nvSpPr>
          <p:cNvPr id="33" name="Arc 32"/>
          <p:cNvSpPr/>
          <p:nvPr/>
        </p:nvSpPr>
        <p:spPr>
          <a:xfrm rot="5400000">
            <a:off x="10730565" y="2862063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820441" y="3692128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608840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34949" y="372496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993153" y="3724128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250069" y="3718405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</a:t>
            </a:r>
          </a:p>
        </p:txBody>
      </p:sp>
      <p:sp>
        <p:nvSpPr>
          <p:cNvPr id="26" name="Arc 25"/>
          <p:cNvSpPr/>
          <p:nvPr/>
        </p:nvSpPr>
        <p:spPr>
          <a:xfrm rot="5400000">
            <a:off x="10730565" y="2862063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819638" y="3692128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9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814373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811963" y="3719304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62435" y="372083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268031" y="3718405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621665" y="3721272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8516336" y="2480098"/>
            <a:ext cx="1314784" cy="1240925"/>
            <a:chOff x="8516338" y="1998833"/>
            <a:chExt cx="1314785" cy="1240925"/>
          </a:xfrm>
        </p:grpSpPr>
        <p:sp>
          <p:nvSpPr>
            <p:cNvPr id="34" name="Rectangle 33"/>
            <p:cNvSpPr/>
            <p:nvPr/>
          </p:nvSpPr>
          <p:spPr>
            <a:xfrm>
              <a:off x="8516338" y="1998833"/>
              <a:ext cx="13147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merge</a:t>
              </a:r>
              <a:endParaRPr lang="en-US" sz="28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8837279" y="2504049"/>
              <a:ext cx="137909" cy="73570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9383151" y="2489982"/>
              <a:ext cx="75777" cy="74977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256703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811963" y="3719304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62435" y="372083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733817" y="3721021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39" name="Arc 38"/>
          <p:cNvSpPr/>
          <p:nvPr/>
        </p:nvSpPr>
        <p:spPr>
          <a:xfrm rot="5400000">
            <a:off x="10730565" y="2862063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768342" y="3692128"/>
            <a:ext cx="574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10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914190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29579" y="3719304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22519" y="3723692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93153" y="372083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39" name="Arc 38"/>
          <p:cNvSpPr/>
          <p:nvPr/>
        </p:nvSpPr>
        <p:spPr>
          <a:xfrm rot="5400000">
            <a:off x="10730565" y="2862063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796395" y="3692128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213036" y="3718405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705269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665642" y="372083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70044" y="3715776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274993" y="372083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287925" y="3727740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631963" y="3727740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8516336" y="2480098"/>
            <a:ext cx="1314784" cy="1240925"/>
            <a:chOff x="8516338" y="1998833"/>
            <a:chExt cx="1314785" cy="1240925"/>
          </a:xfrm>
        </p:grpSpPr>
        <p:sp>
          <p:nvSpPr>
            <p:cNvPr id="34" name="Rectangle 33"/>
            <p:cNvSpPr/>
            <p:nvPr/>
          </p:nvSpPr>
          <p:spPr>
            <a:xfrm>
              <a:off x="8516338" y="1998833"/>
              <a:ext cx="13147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merge</a:t>
              </a:r>
              <a:endParaRPr lang="en-US" sz="28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8837279" y="2504049"/>
              <a:ext cx="137909" cy="73570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9383151" y="2489982"/>
              <a:ext cx="75777" cy="74977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01904" y="2500349"/>
            <a:ext cx="1314784" cy="1220483"/>
            <a:chOff x="8516340" y="1998833"/>
            <a:chExt cx="1314784" cy="1220482"/>
          </a:xfrm>
        </p:grpSpPr>
        <p:sp>
          <p:nvSpPr>
            <p:cNvPr id="43" name="Rectangle 42"/>
            <p:cNvSpPr/>
            <p:nvPr/>
          </p:nvSpPr>
          <p:spPr>
            <a:xfrm>
              <a:off x="8516340" y="1998833"/>
              <a:ext cx="13147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merge</a:t>
              </a:r>
              <a:endParaRPr lang="en-US" sz="28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8524392" y="2504049"/>
              <a:ext cx="450798" cy="71020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383151" y="2489982"/>
              <a:ext cx="446191" cy="729333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4166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665642" y="372083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82599" y="372496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733817" y="3721021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10</a:t>
            </a:r>
          </a:p>
        </p:txBody>
      </p:sp>
      <p:sp>
        <p:nvSpPr>
          <p:cNvPr id="26" name="Arc 25"/>
          <p:cNvSpPr/>
          <p:nvPr/>
        </p:nvSpPr>
        <p:spPr>
          <a:xfrm rot="5400000">
            <a:off x="10730565" y="2862063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779563" y="3692128"/>
            <a:ext cx="551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573808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108333" y="372083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07315" y="3724587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35439" y="372083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10</a:t>
            </a:r>
          </a:p>
        </p:txBody>
      </p:sp>
      <p:sp>
        <p:nvSpPr>
          <p:cNvPr id="26" name="Arc 25"/>
          <p:cNvSpPr/>
          <p:nvPr/>
        </p:nvSpPr>
        <p:spPr>
          <a:xfrm rot="5400000">
            <a:off x="10730565" y="2862063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778760" y="3692128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44275" y="3718405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11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436673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stores for “colossal” streaming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08724" y="1325569"/>
            <a:ext cx="11774557" cy="5145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Storing and analyzing data at this scale is a major operational burden</a:t>
            </a:r>
          </a:p>
          <a:p>
            <a:pPr>
              <a:spcBef>
                <a:spcPts val="260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 For the best ingest throughput &amp; query latency, need in-memory stores</a:t>
            </a:r>
            <a:endParaRPr lang="en-US" sz="2300" dirty="0"/>
          </a:p>
          <a:p>
            <a:pPr marL="587360" lvl="1" indent="-300031"/>
            <a:r>
              <a:rPr lang="en-US" sz="2300" dirty="0"/>
              <a:t>E.g. Facebook Gorilla</a:t>
            </a:r>
          </a:p>
          <a:p>
            <a:pPr marL="587360" lvl="1" indent="-300031"/>
            <a:r>
              <a:rPr lang="en-US" sz="2300" dirty="0"/>
              <a:t>Best performance, but expensive</a:t>
            </a:r>
          </a:p>
          <a:p>
            <a:pPr marL="587360" lvl="1" indent="-300031"/>
            <a:r>
              <a:rPr lang="en-US" sz="2300" dirty="0"/>
              <a:t>Need secondary system for persistence</a:t>
            </a:r>
          </a:p>
          <a:p>
            <a:pPr>
              <a:spcBef>
                <a:spcPts val="260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 Alternately, can use conventional time-series stores</a:t>
            </a:r>
          </a:p>
          <a:p>
            <a:pPr marL="587360" lvl="1" indent="-300031"/>
            <a:r>
              <a:rPr lang="en-US" sz="2300" dirty="0"/>
              <a:t>Worse performance</a:t>
            </a:r>
          </a:p>
          <a:p>
            <a:pPr marL="587360" lvl="1" indent="-300031"/>
            <a:r>
              <a:rPr lang="en-US" sz="2300" dirty="0"/>
              <a:t>Still quite resource-intensive: high storage footprint, replication bandwidth</a:t>
            </a:r>
          </a:p>
        </p:txBody>
      </p:sp>
    </p:spTree>
    <p:extLst>
      <p:ext uri="{BB962C8B-B14F-4D97-AF65-F5344CB8AC3E}">
        <p14:creationId xmlns:p14="http://schemas.microsoft.com/office/powerpoint/2010/main" val="439568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76229" y="372083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811637" y="3718405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61700" y="372083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89797" y="3718405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669847" y="3718405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11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8516336" y="2480098"/>
            <a:ext cx="1314784" cy="1240925"/>
            <a:chOff x="8516338" y="1998833"/>
            <a:chExt cx="1314785" cy="1240925"/>
          </a:xfrm>
        </p:grpSpPr>
        <p:sp>
          <p:nvSpPr>
            <p:cNvPr id="35" name="Rectangle 34"/>
            <p:cNvSpPr/>
            <p:nvPr/>
          </p:nvSpPr>
          <p:spPr>
            <a:xfrm>
              <a:off x="8516338" y="1998833"/>
              <a:ext cx="13147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merge</a:t>
              </a:r>
              <a:endParaRPr lang="en-US" sz="28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8837279" y="2504049"/>
              <a:ext cx="137909" cy="73570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9383151" y="2489982"/>
              <a:ext cx="75777" cy="74977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218346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76229" y="372083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811637" y="3718405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61700" y="372083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733817" y="3721021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12</a:t>
            </a:r>
          </a:p>
        </p:txBody>
      </p:sp>
      <p:sp>
        <p:nvSpPr>
          <p:cNvPr id="42" name="Arc 41"/>
          <p:cNvSpPr/>
          <p:nvPr/>
        </p:nvSpPr>
        <p:spPr>
          <a:xfrm rot="5400000">
            <a:off x="10730565" y="2862063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780365" y="3692128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14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492328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6421" y="372083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91013" y="3718405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613644" y="372083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93153" y="3721021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12</a:t>
            </a:r>
          </a:p>
        </p:txBody>
      </p:sp>
      <p:sp>
        <p:nvSpPr>
          <p:cNvPr id="42" name="Arc 41"/>
          <p:cNvSpPr/>
          <p:nvPr/>
        </p:nvSpPr>
        <p:spPr>
          <a:xfrm rot="5400000">
            <a:off x="10730565" y="2862063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781969" y="3692128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173665" y="3718404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13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313195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30671" y="3720992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32454" y="372083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70044" y="3718404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74993" y="372083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85611" y="3718404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623027" y="372246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13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8516336" y="2480098"/>
            <a:ext cx="1314784" cy="1240925"/>
            <a:chOff x="8516338" y="1998833"/>
            <a:chExt cx="1314785" cy="1240925"/>
          </a:xfrm>
        </p:grpSpPr>
        <p:sp>
          <p:nvSpPr>
            <p:cNvPr id="35" name="Rectangle 34"/>
            <p:cNvSpPr/>
            <p:nvPr/>
          </p:nvSpPr>
          <p:spPr>
            <a:xfrm>
              <a:off x="8516338" y="1998833"/>
              <a:ext cx="13147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merge</a:t>
              </a:r>
              <a:endParaRPr lang="en-US" sz="28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8837279" y="2504049"/>
              <a:ext cx="137909" cy="73570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9383151" y="2489982"/>
              <a:ext cx="75777" cy="74977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6401904" y="2500349"/>
            <a:ext cx="1314784" cy="1220483"/>
            <a:chOff x="8516340" y="1998833"/>
            <a:chExt cx="1314784" cy="1220482"/>
          </a:xfrm>
        </p:grpSpPr>
        <p:sp>
          <p:nvSpPr>
            <p:cNvPr id="45" name="Rectangle 44"/>
            <p:cNvSpPr/>
            <p:nvPr/>
          </p:nvSpPr>
          <p:spPr>
            <a:xfrm>
              <a:off x="8516340" y="1998833"/>
              <a:ext cx="13147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merge</a:t>
              </a:r>
              <a:endParaRPr lang="en-US" sz="28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8524392" y="2504049"/>
              <a:ext cx="450798" cy="71020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9383151" y="2489982"/>
              <a:ext cx="446191" cy="729333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1810510" y="2500351"/>
            <a:ext cx="2501783" cy="1220645"/>
            <a:chOff x="7913139" y="1998833"/>
            <a:chExt cx="2501783" cy="1220645"/>
          </a:xfrm>
        </p:grpSpPr>
        <p:sp>
          <p:nvSpPr>
            <p:cNvPr id="49" name="Rectangle 48"/>
            <p:cNvSpPr/>
            <p:nvPr/>
          </p:nvSpPr>
          <p:spPr>
            <a:xfrm>
              <a:off x="8516338" y="1998833"/>
              <a:ext cx="13147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merge</a:t>
              </a:r>
              <a:endParaRPr lang="en-US" sz="28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7913139" y="2504049"/>
              <a:ext cx="1062051" cy="71542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9383151" y="2489982"/>
              <a:ext cx="1031771" cy="729333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400854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11145" y="3721017"/>
            <a:ext cx="3519899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82599" y="372496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10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733817" y="3721021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13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14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497179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 algorithm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732465" y="3275261"/>
            <a:ext cx="0" cy="162199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914393" y="3275261"/>
            <a:ext cx="0" cy="162199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433067" y="3275261"/>
            <a:ext cx="0" cy="162199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691796" y="3275261"/>
            <a:ext cx="0" cy="162199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0393" y="3275261"/>
            <a:ext cx="0" cy="162199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11145" y="3721017"/>
            <a:ext cx="3519899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82599" y="372496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10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733817" y="3721021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13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14</a:t>
            </a:r>
          </a:p>
        </p:txBody>
      </p:sp>
      <p:sp>
        <p:nvSpPr>
          <p:cNvPr id="28" name="Oval 27"/>
          <p:cNvSpPr/>
          <p:nvPr/>
        </p:nvSpPr>
        <p:spPr>
          <a:xfrm>
            <a:off x="1474437" y="3730821"/>
            <a:ext cx="388139" cy="435755"/>
          </a:xfrm>
          <a:prstGeom prst="ellipse">
            <a:avLst/>
          </a:prstGeom>
          <a:noFill/>
          <a:ln w="762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126341" y="3710861"/>
            <a:ext cx="416463" cy="479540"/>
          </a:xfrm>
          <a:prstGeom prst="ellipse">
            <a:avLst/>
          </a:prstGeom>
          <a:noFill/>
          <a:ln w="5715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4300" y="5530217"/>
                <a:ext cx="2856552" cy="715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bg-BG" sz="2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Rawline" charset="0"/>
                            <a:cs typeface="Rawline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>
                            <a:solidFill>
                              <a:schemeClr val="accent3"/>
                            </a:solidFill>
                            <a:latin typeface="Rawline" charset="0"/>
                            <a:ea typeface="Rawline" charset="0"/>
                            <a:cs typeface="Rawline" charset="0"/>
                          </a:rPr>
                          <m:t>window</m:t>
                        </m:r>
                        <m:r>
                          <a:rPr lang="en-US" sz="2800" i="1" smtClean="0">
                            <a:solidFill>
                              <a:schemeClr val="accent3"/>
                            </a:solidFill>
                            <a:latin typeface="Cambria Math" charset="0"/>
                            <a:ea typeface="Rawline" charset="0"/>
                            <a:cs typeface="Rawline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2800">
                            <a:solidFill>
                              <a:schemeClr val="accent3"/>
                            </a:solidFill>
                            <a:latin typeface="Rawline" charset="0"/>
                            <a:ea typeface="Rawline" charset="0"/>
                            <a:cs typeface="Rawline" charset="0"/>
                          </a:rPr>
                          <m:t>size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>
                            <a:solidFill>
                              <a:schemeClr val="accent3"/>
                            </a:solidFill>
                            <a:latin typeface="Rawline" charset="0"/>
                            <a:ea typeface="Rawline" charset="0"/>
                            <a:cs typeface="Rawline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accent3"/>
                    </a:solidFill>
                    <a:latin typeface="Rawline" charset="0"/>
                    <a:ea typeface="Rawline" charset="0"/>
                    <a:cs typeface="Rawline" charset="0"/>
                  </a:rPr>
                  <a:t>  bits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00" y="5530217"/>
                <a:ext cx="2856552" cy="715260"/>
              </a:xfrm>
              <a:prstGeom prst="rect">
                <a:avLst/>
              </a:prstGeom>
              <a:blipFill rotWithShape="0">
                <a:blip r:embed="rId3"/>
                <a:stretch>
                  <a:fillRect r="-6610" b="-12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939583" y="5662339"/>
                <a:ext cx="2903039" cy="715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bg-BG" sz="2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Rawline" charset="0"/>
                            <a:cs typeface="Rawline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>
                            <a:solidFill>
                              <a:schemeClr val="accent3"/>
                            </a:solidFill>
                            <a:latin typeface="Rawline" charset="0"/>
                            <a:ea typeface="Rawline" charset="0"/>
                            <a:cs typeface="Rawline" charset="0"/>
                          </a:rPr>
                          <m:t>window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accent3"/>
                            </a:solidFill>
                            <a:latin typeface="Rawline" charset="0"/>
                            <a:ea typeface="Rawline" charset="0"/>
                            <a:cs typeface="Rawline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>
                            <a:solidFill>
                              <a:schemeClr val="accent3"/>
                            </a:solidFill>
                            <a:latin typeface="Rawline" charset="0"/>
                            <a:ea typeface="Rawline" charset="0"/>
                            <a:cs typeface="Rawline" charset="0"/>
                          </a:rPr>
                          <m:t>size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>
                            <a:solidFill>
                              <a:schemeClr val="accent3"/>
                            </a:solidFill>
                            <a:latin typeface="Rawline" charset="0"/>
                            <a:ea typeface="Rawline" charset="0"/>
                            <a:cs typeface="Rawline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accent3"/>
                    </a:solidFill>
                    <a:latin typeface="Rawline" charset="0"/>
                    <a:ea typeface="Rawline" charset="0"/>
                    <a:cs typeface="Rawline" charset="0"/>
                  </a:rPr>
                  <a:t>  bits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583" y="5662339"/>
                <a:ext cx="2903039" cy="715773"/>
              </a:xfrm>
              <a:prstGeom prst="rect">
                <a:avLst/>
              </a:prstGeom>
              <a:blipFill rotWithShape="0">
                <a:blip r:embed="rId4"/>
                <a:stretch>
                  <a:fillRect r="-5241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1668507" y="4166575"/>
            <a:ext cx="0" cy="141468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1" idx="4"/>
          </p:cNvCxnSpPr>
          <p:nvPr/>
        </p:nvCxnSpPr>
        <p:spPr>
          <a:xfrm flipH="1">
            <a:off x="9914398" y="4190406"/>
            <a:ext cx="420175" cy="1471935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03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 algorithm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08724" y="1578608"/>
            <a:ext cx="11774557" cy="4888699"/>
          </a:xfrm>
        </p:spPr>
        <p:txBody>
          <a:bodyPr>
            <a:normAutofit/>
          </a:bodyPr>
          <a:lstStyle/>
          <a:p>
            <a:pPr marL="514338" indent="-449251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449251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  <a:p>
            <a:endParaRPr lang="en-US" sz="2600" dirty="0"/>
          </a:p>
          <a:p>
            <a:pPr marL="15874" indent="-15874"/>
            <a:r>
              <a:rPr lang="en-US" sz="2600" dirty="0"/>
              <a:t>Why this algorithm works:</a:t>
            </a:r>
          </a:p>
          <a:p>
            <a:pPr lvl="1">
              <a:spcBef>
                <a:spcPts val="1100"/>
              </a:spcBef>
            </a:pPr>
            <a:r>
              <a:rPr lang="en-US" sz="2600" dirty="0"/>
              <a:t>At any point in time:</a:t>
            </a:r>
          </a:p>
          <a:p>
            <a:pPr lvl="2">
              <a:spcBef>
                <a:spcPts val="1100"/>
              </a:spcBef>
            </a:pPr>
            <a:r>
              <a:rPr lang="en-US" sz="2300" dirty="0"/>
              <a:t>No more than one actual window inside any</a:t>
            </a:r>
            <a:br>
              <a:rPr lang="en-US" sz="2300" dirty="0"/>
            </a:br>
            <a:r>
              <a:rPr lang="en-US" sz="2300" dirty="0"/>
              <a:t>target window (between a pair of dotted lines)</a:t>
            </a:r>
          </a:p>
          <a:p>
            <a:pPr lvl="2">
              <a:spcBef>
                <a:spcPts val="1100"/>
              </a:spcBef>
            </a:pPr>
            <a:r>
              <a:rPr lang="en-US" sz="2300" dirty="0"/>
              <a:t>Thus number of actual windows  </a:t>
            </a:r>
            <a:r>
              <a:rPr lang="en-US" sz="2300" dirty="0">
                <a:latin typeface="Calibri" charset="0"/>
                <a:ea typeface="Calibri" charset="0"/>
                <a:cs typeface="Calibri" charset="0"/>
              </a:rPr>
              <a:t>≤</a:t>
            </a:r>
            <a:r>
              <a:rPr lang="en-US" sz="2300" dirty="0"/>
              <a:t>  2 x number of target windows</a:t>
            </a:r>
          </a:p>
          <a:p>
            <a:pPr lvl="1">
              <a:spcBef>
                <a:spcPts val="1100"/>
              </a:spcBef>
            </a:pPr>
            <a:r>
              <a:rPr lang="en-US" sz="2600" dirty="0"/>
              <a:t>By induction: # bits allocated to any datum is always within 2x of target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7914925" y="4185428"/>
            <a:ext cx="3749123" cy="785181"/>
            <a:chOff x="6273688" y="3458094"/>
            <a:chExt cx="4524895" cy="947651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273688" y="3458094"/>
              <a:ext cx="0" cy="947651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10107924" y="3721018"/>
              <a:ext cx="434875" cy="4010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200" baseline="-25000" dirty="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63951" y="3717993"/>
              <a:ext cx="1374596" cy="4010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200" baseline="-25000" dirty="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028219" y="3721017"/>
              <a:ext cx="779363" cy="4010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200" baseline="-25000" dirty="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056005" y="3717992"/>
              <a:ext cx="547597" cy="4010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200" baseline="-25000" dirty="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8421143" y="3458094"/>
              <a:ext cx="0" cy="947651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9867557" y="3458094"/>
              <a:ext cx="0" cy="947651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0798583" y="3458094"/>
              <a:ext cx="0" cy="947651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766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SummaryStore: 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8724" y="1325564"/>
            <a:ext cx="11774557" cy="5219616"/>
          </a:xfrm>
        </p:spPr>
        <p:txBody>
          <a:bodyPr anchor="t">
            <a:normAutofit/>
          </a:bodyPr>
          <a:lstStyle/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Time-decayed stream representation</a:t>
            </a:r>
          </a:p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Processing writes</a:t>
            </a:r>
          </a:p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accent4"/>
                </a:solidFill>
              </a:rPr>
              <a:t>Handling queries</a:t>
            </a:r>
          </a:p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 sz="3600" dirty="0"/>
              <a:t>Evaluation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279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389107" y="2586585"/>
            <a:ext cx="11403091" cy="290343"/>
            <a:chOff x="492123" y="1673372"/>
            <a:chExt cx="10079497" cy="290342"/>
          </a:xfrm>
          <a:solidFill>
            <a:schemeClr val="tx1">
              <a:lumMod val="7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9138370" y="1673372"/>
              <a:ext cx="338137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210116" y="1673372"/>
              <a:ext cx="739920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824661" y="1673372"/>
              <a:ext cx="1197121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510952" y="1673372"/>
              <a:ext cx="212537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92123" y="1673373"/>
              <a:ext cx="383049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9664842" y="1673372"/>
              <a:ext cx="23925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040127" y="1677964"/>
              <a:ext cx="138288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314446" y="1673372"/>
              <a:ext cx="7542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525901" y="1673372"/>
              <a:ext cx="45719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interface: Time-range queries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3262960" y="2586589"/>
            <a:ext cx="0" cy="44136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998383" y="2586589"/>
            <a:ext cx="0" cy="44136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83327" y="2964565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T</a:t>
            </a:r>
            <a:r>
              <a:rPr lang="en-US" sz="2800" baseline="-25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817959" y="296456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T</a:t>
            </a:r>
            <a:r>
              <a:rPr lang="en-US" sz="2800" baseline="-25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2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231727" y="3882598"/>
            <a:ext cx="11727247" cy="2953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1113" indent="-1111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100000"/>
              <a:buFont typeface=".AppleSystemUIFont" charset="-120"/>
              <a:buChar char=" "/>
              <a:tabLst/>
              <a:defRPr sz="2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1pPr>
            <a:lvl2pPr marL="519113" indent="-231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24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2pPr>
            <a:lvl3pPr marL="915988" indent="-236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20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3pPr>
            <a:lvl4pPr marL="1373188" indent="-234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1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4pPr>
            <a:lvl5pPr marL="1831975" indent="-234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1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1" indent="-68261"/>
            <a:r>
              <a:rPr lang="en-US" sz="2700" dirty="0">
                <a:latin typeface="Rawline Regular" pitchFamily="2" charset="77"/>
                <a:ea typeface="Rawline Medium" charset="0"/>
                <a:cs typeface="Rawline Medium" charset="0"/>
              </a:rPr>
              <a:t>Examples</a:t>
            </a:r>
          </a:p>
          <a:p>
            <a:pPr marL="752475" lvl="1" indent="-244475"/>
            <a:r>
              <a:rPr lang="en-US" sz="2300" dirty="0">
                <a:latin typeface="Rawline Regular" pitchFamily="2" charset="77"/>
                <a:ea typeface="Rawline Medium" charset="0"/>
                <a:cs typeface="Rawline Medium" charset="0"/>
              </a:rPr>
              <a:t>What was average energy usage in </a:t>
            </a:r>
            <a:r>
              <a:rPr lang="en-US" sz="23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Sep 2015</a:t>
            </a:r>
            <a:r>
              <a:rPr lang="en-US" sz="2300" dirty="0">
                <a:latin typeface="Rawline Regular" pitchFamily="2" charset="77"/>
                <a:ea typeface="Rawline Medium" charset="0"/>
                <a:cs typeface="Rawline Medium" charset="0"/>
              </a:rPr>
              <a:t>?</a:t>
            </a:r>
          </a:p>
          <a:p>
            <a:pPr marL="752475" lvl="1" indent="-244475"/>
            <a:r>
              <a:rPr lang="en-US" sz="2300" dirty="0">
                <a:latin typeface="Rawline Regular" pitchFamily="2" charset="77"/>
                <a:ea typeface="Rawline Medium" charset="0"/>
                <a:cs typeface="Rawline Medium" charset="0"/>
              </a:rPr>
              <a:t>Fetch a random (time-decayed) sample over the </a:t>
            </a:r>
            <a:r>
              <a:rPr lang="en-US" sz="23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last 1 year</a:t>
            </a:r>
            <a:endParaRPr lang="en-US" sz="23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874" y="2838968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 Regular" pitchFamily="2" charset="77"/>
                <a:ea typeface="Rawline Medium" charset="0"/>
                <a:cs typeface="Rawline Medium" charset="0"/>
              </a:rPr>
              <a:t>Oldest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67118" y="283896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 Regular" pitchFamily="2" charset="77"/>
                <a:ea typeface="Rawline Medium" charset="0"/>
                <a:cs typeface="Rawline Medium" charset="0"/>
              </a:rPr>
              <a:t>Newest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>
                <a:ea typeface="Rawline Medium" charset="0"/>
                <a:cs typeface="Rawline Medium" charset="0"/>
              </a:rPr>
              <a:pPr/>
              <a:t>48</a:t>
            </a:fld>
            <a:endParaRPr lang="en-US" dirty="0">
              <a:ea typeface="Rawline Medium" charset="0"/>
              <a:cs typeface="Rawline Medium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418791" y="3027952"/>
            <a:ext cx="4464481" cy="0"/>
          </a:xfrm>
          <a:prstGeom prst="straightConnector1">
            <a:avLst/>
          </a:prstGeom>
          <a:ln w="3810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24035" y="1491345"/>
            <a:ext cx="3962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Rawline Regular" pitchFamily="2" charset="77"/>
                <a:ea typeface="Rawline Medium" charset="0"/>
                <a:cs typeface="Rawline Medium" charset="0"/>
              </a:rPr>
              <a:t>query a summary over</a:t>
            </a:r>
            <a:endParaRPr lang="en-US" sz="2800" dirty="0">
              <a:solidFill>
                <a:schemeClr val="accent4"/>
              </a:solidFill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78085" y="1916972"/>
            <a:ext cx="3844321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800" dirty="0">
                <a:latin typeface="Rawline Regular" pitchFamily="2" charset="77"/>
                <a:ea typeface="Rawline Medium" charset="0"/>
                <a:cs typeface="Rawline Medium" charset="0"/>
              </a:rPr>
              <a:t>the time-range </a:t>
            </a:r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[T</a:t>
            </a:r>
            <a:r>
              <a:rPr lang="en-US" sz="2800" baseline="-25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</a:t>
            </a:r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, T</a:t>
            </a:r>
            <a:r>
              <a:rPr lang="en-US" sz="2800" baseline="-25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2</a:t>
            </a:r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46991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389107" y="2586585"/>
            <a:ext cx="11403091" cy="290343"/>
            <a:chOff x="492123" y="1673372"/>
            <a:chExt cx="10079497" cy="290342"/>
          </a:xfrm>
          <a:solidFill>
            <a:schemeClr val="tx1">
              <a:lumMod val="7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9138370" y="1673372"/>
              <a:ext cx="338137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210116" y="1673372"/>
              <a:ext cx="739920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824661" y="1673372"/>
              <a:ext cx="1197121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510952" y="1673372"/>
              <a:ext cx="212537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92123" y="1673373"/>
              <a:ext cx="383049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9664842" y="1673372"/>
              <a:ext cx="23925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040127" y="1677964"/>
              <a:ext cx="138288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314446" y="1673372"/>
              <a:ext cx="7542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525901" y="1673372"/>
              <a:ext cx="45719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interface: Time-range queries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3262960" y="2586589"/>
            <a:ext cx="0" cy="44136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998383" y="2586589"/>
            <a:ext cx="0" cy="44136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83327" y="2964565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T</a:t>
            </a:r>
            <a:r>
              <a:rPr lang="en-US" sz="2800" baseline="-25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817959" y="296456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T</a:t>
            </a:r>
            <a:r>
              <a:rPr lang="en-US" sz="2800" baseline="-25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5874" y="2838968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 Regular" pitchFamily="2" charset="77"/>
                <a:ea typeface="Rawline Medium" charset="0"/>
                <a:cs typeface="Rawline Medium" charset="0"/>
              </a:rPr>
              <a:t>Oldest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67118" y="283896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 Regular" pitchFamily="2" charset="77"/>
                <a:ea typeface="Rawline Medium" charset="0"/>
                <a:cs typeface="Rawline Medium" charset="0"/>
              </a:rPr>
              <a:t>Newest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>
                <a:ea typeface="Rawline Medium" charset="0"/>
                <a:cs typeface="Rawline Medium" charset="0"/>
              </a:rPr>
              <a:pPr/>
              <a:t>49</a:t>
            </a:fld>
            <a:endParaRPr lang="en-US" dirty="0">
              <a:ea typeface="Rawline Medium" charset="0"/>
              <a:cs typeface="Rawline Medium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418791" y="3027952"/>
            <a:ext cx="4464481" cy="0"/>
          </a:xfrm>
          <a:prstGeom prst="straightConnector1">
            <a:avLst/>
          </a:prstGeom>
          <a:ln w="3810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256035" y="3880746"/>
            <a:ext cx="11727247" cy="2953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1113" indent="-1111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100000"/>
              <a:buFont typeface=".AppleSystemUIFont" charset="-120"/>
              <a:buChar char=" "/>
              <a:tabLst/>
              <a:defRPr sz="2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1pPr>
            <a:lvl2pPr marL="519113" indent="-231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24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2pPr>
            <a:lvl3pPr marL="915988" indent="-236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20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3pPr>
            <a:lvl4pPr marL="1373188" indent="-234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1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4pPr>
            <a:lvl5pPr marL="1831975" indent="-234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1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1" indent="-68261"/>
            <a:r>
              <a:rPr lang="en-US" sz="2700" dirty="0">
                <a:latin typeface="Rawline Regular" pitchFamily="2" charset="77"/>
                <a:ea typeface="Rawline Medium" charset="0"/>
                <a:cs typeface="Rawline Medium" charset="0"/>
              </a:rPr>
              <a:t>Time-ranges are allowed to be arbitrary, need not be window-aligned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24035" y="1491345"/>
            <a:ext cx="3962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Rawline Regular" pitchFamily="2" charset="77"/>
                <a:ea typeface="Rawline Medium" charset="0"/>
                <a:cs typeface="Rawline Medium" charset="0"/>
              </a:rPr>
              <a:t>query a summary over</a:t>
            </a:r>
            <a:endParaRPr lang="en-US" sz="2800" dirty="0">
              <a:solidFill>
                <a:schemeClr val="accent4"/>
              </a:solidFill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78085" y="1916972"/>
            <a:ext cx="3844321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800" dirty="0">
                <a:latin typeface="Rawline Regular" pitchFamily="2" charset="77"/>
                <a:ea typeface="Rawline Medium" charset="0"/>
                <a:cs typeface="Rawline Medium" charset="0"/>
              </a:rPr>
              <a:t>the time-range </a:t>
            </a:r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[T</a:t>
            </a:r>
            <a:r>
              <a:rPr lang="en-US" sz="2800" baseline="-25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</a:t>
            </a:r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, T</a:t>
            </a:r>
            <a:r>
              <a:rPr lang="en-US" sz="2800" baseline="-25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2</a:t>
            </a:r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8465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stores for “colossal” streaming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8724" y="1627093"/>
            <a:ext cx="11774557" cy="5034965"/>
          </a:xfrm>
        </p:spPr>
        <p:txBody>
          <a:bodyPr>
            <a:normAutofit/>
          </a:bodyPr>
          <a:lstStyle/>
          <a:p>
            <a:r>
              <a:rPr lang="en-US" sz="2400" dirty="0"/>
              <a:t>Streams are mainly consumed by analytics and learning workloads</a:t>
            </a:r>
          </a:p>
          <a:p>
            <a:pPr marL="647684" lvl="1" indent="-360354"/>
            <a:r>
              <a:rPr lang="en-US" sz="2000" dirty="0"/>
              <a:t>Forecasting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[Facebook Prophet]</a:t>
            </a:r>
          </a:p>
          <a:p>
            <a:pPr marL="647684" lvl="1" indent="-360354"/>
            <a:r>
              <a:rPr lang="en-US" sz="2000" dirty="0"/>
              <a:t>Recommender systems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[SoundCloud, Spotify]</a:t>
            </a:r>
          </a:p>
          <a:p>
            <a:pPr marL="647684" lvl="1" indent="-360354"/>
            <a:r>
              <a:rPr lang="en-US" sz="2000" dirty="0"/>
              <a:t>Outlier detection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 [Etsy Kale]</a:t>
            </a:r>
          </a:p>
          <a:p>
            <a:pPr marL="647684" lvl="1" indent="-360354"/>
            <a:r>
              <a:rPr lang="en-US" sz="2000" dirty="0"/>
              <a:t>Telemetry analytics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[Splunk, Twitter Observability]</a:t>
            </a:r>
          </a:p>
          <a:p>
            <a:br>
              <a:rPr lang="en-US" sz="2400" dirty="0"/>
            </a:br>
            <a:r>
              <a:rPr lang="en-US" sz="2400" dirty="0"/>
              <a:t>Primary goal is to extract aggregate properties of data</a:t>
            </a:r>
          </a:p>
        </p:txBody>
      </p:sp>
      <p:pic>
        <p:nvPicPr>
          <p:cNvPr id="31" name="Shape 69" descr="683448-200.png"/>
          <p:cNvPicPr preferRelativeResize="0"/>
          <p:nvPr/>
        </p:nvPicPr>
        <p:blipFill>
          <a:blip r:embed="rId3">
            <a:alphaModFix/>
            <a:lum bright="70000" contrast="-70000"/>
          </a:blip>
          <a:stretch>
            <a:fillRect/>
          </a:stretch>
        </p:blipFill>
        <p:spPr>
          <a:xfrm>
            <a:off x="10189631" y="995231"/>
            <a:ext cx="1015379" cy="113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/>
          <p:cNvGrpSpPr/>
          <p:nvPr/>
        </p:nvGrpSpPr>
        <p:grpSpPr>
          <a:xfrm>
            <a:off x="10029639" y="2579520"/>
            <a:ext cx="1335356" cy="905053"/>
            <a:chOff x="7218675" y="2324046"/>
            <a:chExt cx="1542650" cy="1045548"/>
          </a:xfrm>
          <a:noFill/>
        </p:grpSpPr>
        <p:pic>
          <p:nvPicPr>
            <p:cNvPr id="34" name="Shape 72" descr="smartphone_tablet1600.png"/>
            <p:cNvPicPr preferRelativeResize="0"/>
            <p:nvPr/>
          </p:nvPicPr>
          <p:blipFill>
            <a:blip r:embed="rId4">
              <a:alphaModFix/>
              <a:lum bright="70000" contrast="-70000"/>
            </a:blip>
            <a:stretch>
              <a:fillRect/>
            </a:stretch>
          </p:blipFill>
          <p:spPr>
            <a:xfrm>
              <a:off x="7218675" y="2324046"/>
              <a:ext cx="1045547" cy="1045548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35" name="Shape 73" descr="433-512.png"/>
            <p:cNvPicPr preferRelativeResize="0"/>
            <p:nvPr/>
          </p:nvPicPr>
          <p:blipFill>
            <a:blip r:embed="rId5">
              <a:alphaModFix/>
              <a:lum bright="70000" contrast="-70000"/>
            </a:blip>
            <a:stretch>
              <a:fillRect/>
            </a:stretch>
          </p:blipFill>
          <p:spPr>
            <a:xfrm>
              <a:off x="8188625" y="2770868"/>
              <a:ext cx="572700" cy="572700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23" name="Group 22"/>
          <p:cNvGrpSpPr/>
          <p:nvPr/>
        </p:nvGrpSpPr>
        <p:grpSpPr>
          <a:xfrm>
            <a:off x="10320891" y="3931940"/>
            <a:ext cx="752852" cy="1088049"/>
            <a:chOff x="1388349" y="4409968"/>
            <a:chExt cx="1171860" cy="169361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349" y="4409968"/>
              <a:ext cx="867060" cy="1388814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0749" y="4562368"/>
              <a:ext cx="867060" cy="1388814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49" y="4714768"/>
              <a:ext cx="867060" cy="1388814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639" y="5467354"/>
            <a:ext cx="940371" cy="98782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359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389107" y="2586585"/>
            <a:ext cx="11403091" cy="290343"/>
            <a:chOff x="492123" y="1673372"/>
            <a:chExt cx="10079497" cy="290342"/>
          </a:xfrm>
          <a:solidFill>
            <a:schemeClr val="tx1">
              <a:lumMod val="7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9138370" y="1673372"/>
              <a:ext cx="338137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210116" y="1673372"/>
              <a:ext cx="739920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824661" y="1673372"/>
              <a:ext cx="1197121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510952" y="1673372"/>
              <a:ext cx="212537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92123" y="1673373"/>
              <a:ext cx="383049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9664842" y="1673372"/>
              <a:ext cx="23925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040127" y="1677964"/>
              <a:ext cx="138288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314446" y="1673372"/>
              <a:ext cx="7542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525901" y="1673372"/>
              <a:ext cx="45719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interface: Time-range queries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3262960" y="2586589"/>
            <a:ext cx="0" cy="44136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998383" y="2586589"/>
            <a:ext cx="0" cy="44136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83327" y="2964565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T</a:t>
            </a:r>
            <a:r>
              <a:rPr lang="en-US" sz="2800" baseline="-25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817959" y="296456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T</a:t>
            </a:r>
            <a:r>
              <a:rPr lang="en-US" sz="2800" baseline="-25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9105" y="2468216"/>
            <a:ext cx="4333499" cy="0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8783" y="1486388"/>
            <a:ext cx="313739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only know count in</a:t>
            </a:r>
            <a:br>
              <a:rPr lang="en-US" sz="26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</a:br>
            <a:r>
              <a:rPr lang="en-US" sz="26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entire windows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83578" y="2586589"/>
            <a:ext cx="1439031" cy="285751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35" name="Left Brace 34"/>
          <p:cNvSpPr/>
          <p:nvPr/>
        </p:nvSpPr>
        <p:spPr>
          <a:xfrm rot="16200000">
            <a:off x="3898121" y="2295467"/>
            <a:ext cx="233081" cy="1392643"/>
          </a:xfrm>
          <a:prstGeom prst="leftBrace">
            <a:avLst>
              <a:gd name="adj1" fmla="val 38953"/>
              <a:gd name="adj2" fmla="val 4997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256035" y="3880746"/>
            <a:ext cx="11727247" cy="2953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1113" indent="-1111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100000"/>
              <a:buFont typeface=".AppleSystemUIFont" charset="-120"/>
              <a:buChar char=" "/>
              <a:tabLst/>
              <a:defRPr sz="2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1pPr>
            <a:lvl2pPr marL="519113" indent="-231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24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2pPr>
            <a:lvl3pPr marL="915988" indent="-236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20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3pPr>
            <a:lvl4pPr marL="1373188" indent="-234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1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4pPr>
            <a:lvl5pPr marL="1831975" indent="-234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1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1" indent="-68261"/>
            <a:r>
              <a:rPr lang="en-US" sz="2700" dirty="0">
                <a:latin typeface="Rawline Regular" pitchFamily="2" charset="77"/>
                <a:ea typeface="Rawline Medium" charset="0"/>
                <a:cs typeface="Rawline Medium" charset="0"/>
              </a:rPr>
              <a:t>Time-ranges are allowed to be arbitrary, need not be window-aligned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5874" y="2838968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 Regular" pitchFamily="2" charset="77"/>
                <a:ea typeface="Rawline Medium" charset="0"/>
                <a:cs typeface="Rawline Medium" charset="0"/>
              </a:rPr>
              <a:t>Oldest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67118" y="283896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 Regular" pitchFamily="2" charset="77"/>
                <a:ea typeface="Rawline Medium" charset="0"/>
                <a:cs typeface="Rawline Medium" charset="0"/>
              </a:rPr>
              <a:t>Newest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>
                <a:ea typeface="Rawline Medium" charset="0"/>
                <a:cs typeface="Rawline Medium" charset="0"/>
              </a:rPr>
              <a:pPr/>
              <a:t>50</a:t>
            </a:fld>
            <a:endParaRPr lang="en-US" dirty="0">
              <a:ea typeface="Rawline Medium" charset="0"/>
              <a:cs typeface="Rawline Medium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32835" y="2586589"/>
            <a:ext cx="2407307" cy="285751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50367" y="2586589"/>
            <a:ext cx="418991" cy="285751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7644802" y="2801681"/>
            <a:ext cx="233081" cy="380211"/>
          </a:xfrm>
          <a:prstGeom prst="leftBrace">
            <a:avLst>
              <a:gd name="adj1" fmla="val 38953"/>
              <a:gd name="adj2" fmla="val 4997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77200" y="2960696"/>
            <a:ext cx="35670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don’t know precise</a:t>
            </a:r>
            <a:br>
              <a:rPr lang="en-US" sz="26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</a:br>
            <a:r>
              <a:rPr lang="en-US" sz="26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count in sub-intervals</a:t>
            </a:r>
          </a:p>
        </p:txBody>
      </p:sp>
      <p:cxnSp>
        <p:nvCxnSpPr>
          <p:cNvPr id="11" name="Straight Connector 10"/>
          <p:cNvCxnSpPr>
            <a:stCxn id="35" idx="1"/>
          </p:cNvCxnSpPr>
          <p:nvPr/>
        </p:nvCxnSpPr>
        <p:spPr>
          <a:xfrm>
            <a:off x="4014257" y="3108329"/>
            <a:ext cx="471483" cy="92075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455685" y="3108329"/>
            <a:ext cx="294892" cy="89169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94327" y="1491345"/>
            <a:ext cx="3222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Rawline Regular" pitchFamily="2" charset="77"/>
                <a:ea typeface="Rawline Medium" charset="0"/>
                <a:cs typeface="Rawline Medium" charset="0"/>
              </a:rPr>
              <a:t>what was count in</a:t>
            </a:r>
            <a:endParaRPr lang="en-US" sz="2800" dirty="0">
              <a:solidFill>
                <a:schemeClr val="accent4"/>
              </a:solidFill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418791" y="3027952"/>
            <a:ext cx="4464481" cy="0"/>
          </a:xfrm>
          <a:prstGeom prst="straightConnector1">
            <a:avLst/>
          </a:prstGeom>
          <a:ln w="3810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78085" y="1916972"/>
            <a:ext cx="3844321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800" dirty="0">
                <a:latin typeface="Rawline Regular" pitchFamily="2" charset="77"/>
                <a:ea typeface="Rawline Medium" charset="0"/>
                <a:cs typeface="Rawline Medium" charset="0"/>
              </a:rPr>
              <a:t>the time-range </a:t>
            </a:r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[T</a:t>
            </a:r>
            <a:r>
              <a:rPr lang="en-US" sz="2800" baseline="-25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</a:t>
            </a:r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, T</a:t>
            </a:r>
            <a:r>
              <a:rPr lang="en-US" sz="2800" baseline="-25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2</a:t>
            </a:r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]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932835" y="2468216"/>
            <a:ext cx="2383848" cy="0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550367" y="2468216"/>
            <a:ext cx="135716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09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4" grpId="0" animBg="1"/>
      <p:bldP spid="35" grpId="0" animBg="1"/>
      <p:bldP spid="27" grpId="0" animBg="1"/>
      <p:bldP spid="28" grpId="0" animBg="1"/>
      <p:bldP spid="29" grpId="0" animBg="1"/>
      <p:bldP spid="4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389107" y="2586585"/>
            <a:ext cx="11403091" cy="290343"/>
            <a:chOff x="492123" y="1673372"/>
            <a:chExt cx="10079497" cy="290342"/>
          </a:xfrm>
          <a:solidFill>
            <a:schemeClr val="tx1">
              <a:lumMod val="7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9138370" y="1673372"/>
              <a:ext cx="338137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210116" y="1673372"/>
              <a:ext cx="739920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824661" y="1673372"/>
              <a:ext cx="1197121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510952" y="1673372"/>
              <a:ext cx="212537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92123" y="1673373"/>
              <a:ext cx="383049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9664842" y="1673372"/>
              <a:ext cx="23925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040127" y="1677964"/>
              <a:ext cx="138288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314446" y="1673372"/>
              <a:ext cx="7542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525901" y="1673372"/>
              <a:ext cx="45719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interface: Time-range queries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3262960" y="2586589"/>
            <a:ext cx="0" cy="44136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998383" y="2586589"/>
            <a:ext cx="0" cy="44136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83327" y="2964565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T</a:t>
            </a:r>
            <a:r>
              <a:rPr lang="en-US" sz="2800" baseline="-25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817959" y="296456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T</a:t>
            </a:r>
            <a:r>
              <a:rPr lang="en-US" sz="2800" baseline="-25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2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256035" y="3880746"/>
            <a:ext cx="11727247" cy="2953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1113" indent="-1111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100000"/>
              <a:buFont typeface=".AppleSystemUIFont" charset="-120"/>
              <a:buChar char=" "/>
              <a:tabLst/>
              <a:defRPr sz="2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1pPr>
            <a:lvl2pPr marL="519113" indent="-231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24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2pPr>
            <a:lvl3pPr marL="915988" indent="-236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20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3pPr>
            <a:lvl4pPr marL="1373188" indent="-234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1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4pPr>
            <a:lvl5pPr marL="1831975" indent="-234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1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1" indent="-68261"/>
            <a:r>
              <a:rPr lang="en-US" sz="2700" dirty="0">
                <a:latin typeface="Rawline Regular" pitchFamily="2" charset="77"/>
                <a:ea typeface="Rawline Medium" charset="0"/>
                <a:cs typeface="Rawline Medium" charset="0"/>
              </a:rPr>
              <a:t>Time-ranges are allowed to be arbitrary, need not be window-aligned</a:t>
            </a:r>
          </a:p>
          <a:p>
            <a:pPr marL="68261" indent="-68261"/>
            <a:r>
              <a:rPr lang="en-US" dirty="0">
                <a:latin typeface="Rawline Regular" pitchFamily="2" charset="77"/>
                <a:ea typeface="Rawline Medium" charset="0"/>
                <a:cs typeface="Rawline Medium" charset="0"/>
              </a:rPr>
              <a:t>Lack of window alignment introduces error</a:t>
            </a:r>
            <a:endParaRPr lang="en-US" sz="3100" dirty="0">
              <a:latin typeface="Rawline Regular" pitchFamily="2" charset="77"/>
              <a:ea typeface="Rawline Medium" charset="0"/>
              <a:cs typeface="Rawline Medium" charset="0"/>
            </a:endParaRPr>
          </a:p>
          <a:p>
            <a:pPr marL="119060" indent="-119060">
              <a:spcBef>
                <a:spcPts val="1600"/>
              </a:spcBef>
            </a:pPr>
            <a:r>
              <a:rPr lang="en-US" sz="2700" dirty="0">
                <a:latin typeface="Rawline Regular" pitchFamily="2" charset="77"/>
                <a:ea typeface="Rawline Medium" charset="0"/>
                <a:cs typeface="Rawline Medium" charset="0"/>
              </a:rPr>
              <a:t>We use novel low-overhead statistical techniques to estimate</a:t>
            </a:r>
            <a:br>
              <a:rPr lang="en-US" sz="2700" dirty="0">
                <a:latin typeface="Rawline Regular" pitchFamily="2" charset="77"/>
                <a:ea typeface="Rawline Medium" charset="0"/>
                <a:cs typeface="Rawline Medium" charset="0"/>
              </a:rPr>
            </a:br>
            <a:r>
              <a:rPr lang="en-US" sz="2700" dirty="0">
                <a:latin typeface="Rawline Regular" pitchFamily="2" charset="77"/>
                <a:ea typeface="Rawline Medium" charset="0"/>
                <a:cs typeface="Rawline Medium" charset="0"/>
              </a:rPr>
              <a:t>answer &amp; confidence interval</a:t>
            </a:r>
          </a:p>
          <a:p>
            <a:endParaRPr lang="en-US" sz="27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89105" y="2468216"/>
            <a:ext cx="4333499" cy="0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8783" y="1486388"/>
            <a:ext cx="313739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only know count in</a:t>
            </a:r>
            <a:br>
              <a:rPr lang="en-US" sz="26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</a:br>
            <a:r>
              <a:rPr lang="en-US" sz="26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entire windows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83578" y="2586589"/>
            <a:ext cx="1439031" cy="285751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27" name="Left Brace 26"/>
          <p:cNvSpPr/>
          <p:nvPr/>
        </p:nvSpPr>
        <p:spPr>
          <a:xfrm rot="16200000">
            <a:off x="3898121" y="2295467"/>
            <a:ext cx="233081" cy="1392643"/>
          </a:xfrm>
          <a:prstGeom prst="leftBrace">
            <a:avLst>
              <a:gd name="adj1" fmla="val 38953"/>
              <a:gd name="adj2" fmla="val 4997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5874" y="2838968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 Regular" pitchFamily="2" charset="77"/>
                <a:ea typeface="Rawline Medium" charset="0"/>
                <a:cs typeface="Rawline Medium" charset="0"/>
              </a:rPr>
              <a:t>Oldest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67118" y="283896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 Regular" pitchFamily="2" charset="77"/>
                <a:ea typeface="Rawline Medium" charset="0"/>
                <a:cs typeface="Rawline Medium" charset="0"/>
              </a:rPr>
              <a:t>Newest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>
                <a:ea typeface="Rawline Medium" charset="0"/>
                <a:cs typeface="Rawline Medium" charset="0"/>
              </a:rPr>
              <a:pPr/>
              <a:t>51</a:t>
            </a:fld>
            <a:endParaRPr lang="en-US" dirty="0">
              <a:ea typeface="Rawline Medium" charset="0"/>
              <a:cs typeface="Rawline Medium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32835" y="2586589"/>
            <a:ext cx="2407307" cy="285751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550367" y="2586589"/>
            <a:ext cx="418991" cy="285751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33" name="Left Brace 32"/>
          <p:cNvSpPr/>
          <p:nvPr/>
        </p:nvSpPr>
        <p:spPr>
          <a:xfrm rot="16200000">
            <a:off x="7644802" y="2801681"/>
            <a:ext cx="233081" cy="380211"/>
          </a:xfrm>
          <a:prstGeom prst="leftBrace">
            <a:avLst>
              <a:gd name="adj1" fmla="val 38953"/>
              <a:gd name="adj2" fmla="val 4997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77200" y="2960696"/>
            <a:ext cx="35670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don’t know precise</a:t>
            </a:r>
            <a:br>
              <a:rPr lang="en-US" sz="26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</a:br>
            <a:r>
              <a:rPr lang="en-US" sz="26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count in sub-intervals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4014257" y="3108329"/>
            <a:ext cx="471483" cy="92075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455685" y="3108329"/>
            <a:ext cx="294892" cy="89169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094327" y="1491345"/>
            <a:ext cx="3222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Rawline Regular" pitchFamily="2" charset="77"/>
                <a:ea typeface="Rawline Medium" charset="0"/>
                <a:cs typeface="Rawline Medium" charset="0"/>
              </a:rPr>
              <a:t>what was count in</a:t>
            </a:r>
            <a:endParaRPr lang="en-US" sz="2800" dirty="0">
              <a:solidFill>
                <a:schemeClr val="accent4"/>
              </a:solidFill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78085" y="1916972"/>
            <a:ext cx="3844321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800" dirty="0">
                <a:latin typeface="Rawline Regular" pitchFamily="2" charset="77"/>
                <a:ea typeface="Rawline Medium" charset="0"/>
                <a:cs typeface="Rawline Medium" charset="0"/>
              </a:rPr>
              <a:t>the time-range </a:t>
            </a:r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[T</a:t>
            </a:r>
            <a:r>
              <a:rPr lang="en-US" sz="2800" baseline="-25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</a:t>
            </a:r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, T</a:t>
            </a:r>
            <a:r>
              <a:rPr lang="en-US" sz="2800" baseline="-250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2</a:t>
            </a:r>
            <a:r>
              <a:rPr lang="en-US" sz="28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]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932835" y="2468216"/>
            <a:ext cx="2383848" cy="0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550367" y="2468216"/>
            <a:ext cx="135716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4387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389107" y="1858799"/>
            <a:ext cx="11403091" cy="290343"/>
            <a:chOff x="492123" y="1673372"/>
            <a:chExt cx="10079497" cy="290342"/>
          </a:xfrm>
          <a:solidFill>
            <a:schemeClr val="tx1">
              <a:lumMod val="75000"/>
            </a:schemeClr>
          </a:solidFill>
        </p:grpSpPr>
        <p:sp>
          <p:nvSpPr>
            <p:cNvPr id="67" name="Rectangle 66"/>
            <p:cNvSpPr/>
            <p:nvPr/>
          </p:nvSpPr>
          <p:spPr>
            <a:xfrm>
              <a:off x="9138370" y="1673372"/>
              <a:ext cx="338137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210116" y="1673372"/>
              <a:ext cx="739920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824661" y="1673372"/>
              <a:ext cx="1197121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10952" y="1673372"/>
              <a:ext cx="212537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92123" y="1673373"/>
              <a:ext cx="383049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664842" y="1673372"/>
              <a:ext cx="23925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040127" y="1677964"/>
              <a:ext cx="138288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314446" y="1673372"/>
              <a:ext cx="7542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525901" y="1673372"/>
              <a:ext cx="45719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396" y="3037348"/>
            <a:ext cx="7876411" cy="3411220"/>
          </a:xfrm>
        </p:spPr>
        <p:txBody>
          <a:bodyPr>
            <a:normAutofit/>
          </a:bodyPr>
          <a:lstStyle/>
          <a:p>
            <a:pPr marL="74611" indent="-295267"/>
            <a:r>
              <a:rPr lang="en-US" sz="2400" dirty="0"/>
              <a:t>Age = how far back in time query goes</a:t>
            </a:r>
          </a:p>
          <a:p>
            <a:pPr marL="817563" lvl="1" indent="-236538"/>
            <a:r>
              <a:rPr lang="en-US" sz="2000" dirty="0"/>
              <a:t>Lower age ⇒ more recent data, so better accuracy</a:t>
            </a:r>
          </a:p>
          <a:p>
            <a:pPr marL="74611" indent="-295267">
              <a:spcBef>
                <a:spcPts val="2200"/>
              </a:spcBef>
            </a:pPr>
            <a:r>
              <a:rPr lang="en-US" sz="2400" dirty="0"/>
              <a:t>Length = time-span query covers</a:t>
            </a:r>
          </a:p>
          <a:p>
            <a:pPr marL="811213" lvl="1" indent="-230188"/>
            <a:r>
              <a:rPr lang="en-US" sz="2000" dirty="0"/>
              <a:t>Longer length ⇒ more windows spanned, so better</a:t>
            </a:r>
          </a:p>
          <a:p>
            <a:pPr marL="74611" indent="-295267">
              <a:spcBef>
                <a:spcPts val="2200"/>
              </a:spcBef>
            </a:pPr>
            <a:r>
              <a:rPr lang="en-US" sz="2400" dirty="0"/>
              <a:t>Not suited for large age + small length</a:t>
            </a:r>
          </a:p>
          <a:p>
            <a:pPr marL="757220" lvl="1" indent="-296855"/>
            <a:r>
              <a:rPr lang="en-US" sz="2000" dirty="0"/>
              <a:t>e.g. query over the time range</a:t>
            </a:r>
            <a:br>
              <a:rPr lang="en-US" sz="2000" dirty="0"/>
            </a:br>
            <a:r>
              <a:rPr lang="en-US" sz="2000" dirty="0"/>
              <a:t>          [10 years ago, 10 years ago + 3 seconds]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3262960" y="1780287"/>
            <a:ext cx="0" cy="567128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998383" y="1780287"/>
            <a:ext cx="0" cy="567128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116840"/>
              </p:ext>
            </p:extLst>
          </p:nvPr>
        </p:nvGraphicFramePr>
        <p:xfrm>
          <a:off x="8907527" y="3109586"/>
          <a:ext cx="2286000" cy="2293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540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>
                          <a:solidFill>
                            <a:schemeClr val="tx1"/>
                          </a:solidFill>
                        </a:rPr>
                        <a:t>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5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>
                          <a:solidFill>
                            <a:schemeClr val="tx1"/>
                          </a:solidFill>
                        </a:rPr>
                        <a:t>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>
                          <a:solidFill>
                            <a:schemeClr val="tx1"/>
                          </a:solidFill>
                        </a:rPr>
                        <a:t>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 flipV="1">
            <a:off x="8775055" y="3109585"/>
            <a:ext cx="0" cy="225552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907527" y="5500360"/>
            <a:ext cx="228600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868147"/>
              </p:ext>
            </p:extLst>
          </p:nvPr>
        </p:nvGraphicFramePr>
        <p:xfrm>
          <a:off x="7786936" y="3325122"/>
          <a:ext cx="1098823" cy="1994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47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long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7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med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7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short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765695"/>
              </p:ext>
            </p:extLst>
          </p:nvPr>
        </p:nvGraphicFramePr>
        <p:xfrm>
          <a:off x="8831327" y="5469608"/>
          <a:ext cx="25908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new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med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old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997959" y="4100698"/>
            <a:ext cx="111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length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526473" y="5856276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latin typeface="Calibri" charset="0"/>
                <a:ea typeface="Calibri" charset="0"/>
                <a:cs typeface="Calibri" charset="0"/>
              </a:rPr>
              <a:t>age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463850" y="4694673"/>
            <a:ext cx="685800" cy="685800"/>
          </a:xfrm>
          <a:prstGeom prst="rect">
            <a:avLst/>
          </a:prstGeom>
          <a:noFill/>
          <a:ln w="41275">
            <a:solidFill>
              <a:schemeClr val="accent5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 flipH="1">
            <a:off x="11184998" y="4634076"/>
            <a:ext cx="1096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not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suited</a:t>
            </a:r>
            <a:endParaRPr lang="en-US" sz="2400" dirty="0">
              <a:solidFill>
                <a:schemeClr val="accent5"/>
              </a:solidFill>
              <a:ea typeface="Microsoft JhengHei UI Light" panose="020B0304030504040204" pitchFamily="34" charset="-12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3317970" y="2308227"/>
            <a:ext cx="4641229" cy="0"/>
          </a:xfrm>
          <a:prstGeom prst="line">
            <a:avLst/>
          </a:prstGeom>
          <a:ln w="28575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15250" y="2242816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Length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8060239" y="2307008"/>
            <a:ext cx="3731963" cy="0"/>
          </a:xfrm>
          <a:prstGeom prst="line">
            <a:avLst/>
          </a:prstGeom>
          <a:ln w="28575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764398" y="224159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Age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11133" y="125706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T</a:t>
            </a:r>
            <a:r>
              <a:rPr lang="en-US" sz="2800" baseline="-25000" dirty="0">
                <a:solidFill>
                  <a:schemeClr val="tx2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30014" y="125706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T</a:t>
            </a:r>
            <a:r>
              <a:rPr lang="en-US" sz="2800" baseline="-25000" dirty="0">
                <a:solidFill>
                  <a:schemeClr val="tx2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5874" y="1508936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 Regular" pitchFamily="2" charset="77"/>
                <a:ea typeface="Rawline Medium" charset="0"/>
                <a:cs typeface="Rawline Medium" charset="0"/>
              </a:rPr>
              <a:t>Oldest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67118" y="1508936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 Regular" pitchFamily="2" charset="77"/>
                <a:ea typeface="Rawline Medium" charset="0"/>
                <a:cs typeface="Rawline Medium" charset="0"/>
              </a:rPr>
              <a:t>Newest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>
                <a:ea typeface="Rawline Medium" charset="0"/>
                <a:cs typeface="Rawline Medium" charset="0"/>
              </a:rPr>
              <a:pPr/>
              <a:t>52</a:t>
            </a:fld>
            <a:endParaRPr lang="en-US" dirty="0">
              <a:ea typeface="Rawline Medium" charset="0"/>
              <a:cs typeface="Rawlin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999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SummaryStore: 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8724" y="1325564"/>
            <a:ext cx="11774557" cy="5219616"/>
          </a:xfrm>
        </p:spPr>
        <p:txBody>
          <a:bodyPr anchor="t">
            <a:normAutofit/>
          </a:bodyPr>
          <a:lstStyle/>
          <a:p>
            <a:pPr marL="514338" indent="-514338">
              <a:lnSpc>
                <a:spcPct val="18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Time-decayed stream representation</a:t>
            </a:r>
          </a:p>
          <a:p>
            <a:pPr marL="514338" indent="-514338">
              <a:lnSpc>
                <a:spcPct val="18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Processing writes</a:t>
            </a:r>
          </a:p>
          <a:p>
            <a:pPr marL="514338" indent="-514338">
              <a:lnSpc>
                <a:spcPct val="19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Handling queries</a:t>
            </a:r>
          </a:p>
          <a:p>
            <a:pPr marL="514338" indent="-514338">
              <a:lnSpc>
                <a:spcPct val="18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accent4"/>
                </a:solidFill>
              </a:rPr>
              <a:t>Evaluation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845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 a single node: 224 GB RAM, 10 x 1 TB disk</a:t>
            </a:r>
          </a:p>
          <a:p>
            <a:pPr>
              <a:spcBef>
                <a:spcPts val="2200"/>
              </a:spcBef>
            </a:pPr>
            <a:r>
              <a:rPr lang="en-US" sz="3200" dirty="0"/>
              <a:t>Microbenchmarks: 1 PB on single node</a:t>
            </a:r>
            <a:endParaRPr lang="en-US" sz="2800" dirty="0"/>
          </a:p>
          <a:p>
            <a:pPr>
              <a:spcBef>
                <a:spcPts val="2200"/>
              </a:spcBef>
            </a:pPr>
            <a:r>
              <a:rPr lang="en-US" sz="3200" dirty="0"/>
              <a:t>Real applications</a:t>
            </a:r>
          </a:p>
          <a:p>
            <a:pPr marL="573074" lvl="1" indent="-285744"/>
            <a:r>
              <a:rPr lang="en-US" sz="2800" dirty="0"/>
              <a:t>Forecasting</a:t>
            </a:r>
          </a:p>
          <a:p>
            <a:pPr marL="573074" lvl="1" indent="-285744"/>
            <a:r>
              <a:rPr lang="en-US" sz="2800" dirty="0"/>
              <a:t>Outlier analysis</a:t>
            </a:r>
          </a:p>
          <a:p>
            <a:pPr marL="573074" lvl="1" indent="-285744"/>
            <a:r>
              <a:rPr lang="en-US" sz="2800" dirty="0"/>
              <a:t>Analyzing network traffic and data backup logs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042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On a single node: 224 GB RAM, 10 x 1 TB disk</a:t>
            </a:r>
          </a:p>
          <a:p>
            <a:pPr>
              <a:spcBef>
                <a:spcPts val="2200"/>
              </a:spcBef>
            </a:pPr>
            <a:r>
              <a:rPr lang="en-US" sz="3200" dirty="0">
                <a:solidFill>
                  <a:schemeClr val="accent4"/>
                </a:solidFill>
              </a:rPr>
              <a:t>Microbenchmarks: 1 PB on single node</a:t>
            </a:r>
            <a:endParaRPr lang="en-US" sz="2800" dirty="0">
              <a:solidFill>
                <a:schemeClr val="accent4"/>
              </a:solidFill>
            </a:endParaRPr>
          </a:p>
          <a:p>
            <a:pPr>
              <a:spcBef>
                <a:spcPts val="2200"/>
              </a:spcBef>
            </a:pPr>
            <a:r>
              <a:rPr lang="en-US" sz="3200" dirty="0">
                <a:solidFill>
                  <a:schemeClr val="accent4"/>
                </a:solidFill>
              </a:rPr>
              <a:t>Real applications</a:t>
            </a:r>
          </a:p>
          <a:p>
            <a:pPr marL="573074" lvl="1" indent="-285744"/>
            <a:r>
              <a:rPr lang="en-US" sz="2800" dirty="0">
                <a:solidFill>
                  <a:schemeClr val="accent4"/>
                </a:solidFill>
              </a:rPr>
              <a:t>Forecasting</a:t>
            </a:r>
          </a:p>
          <a:p>
            <a:pPr marL="573074" lvl="1" indent="-285744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Outlier analysis</a:t>
            </a:r>
          </a:p>
          <a:p>
            <a:pPr marL="573074" lvl="1" indent="-285744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Analyzing network traffic and data backup logs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676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602189"/>
            <a:ext cx="12192000" cy="3255817"/>
          </a:xfrm>
        </p:spPr>
        <p:txBody>
          <a:bodyPr vert="horz" lIns="457200" tIns="60960" rIns="121920" bIns="60960" rtlCol="0" anchor="ctr">
            <a:normAutofit/>
          </a:bodyPr>
          <a:lstStyle/>
          <a:p>
            <a:r>
              <a:rPr lang="en-US" sz="5400" dirty="0"/>
              <a:t>1. Microbenchmarks: 1 PB on a single node</a:t>
            </a:r>
          </a:p>
        </p:txBody>
      </p:sp>
    </p:spTree>
    <p:extLst>
      <p:ext uri="{BB962C8B-B14F-4D97-AF65-F5344CB8AC3E}">
        <p14:creationId xmlns:p14="http://schemas.microsoft.com/office/powerpoint/2010/main" val="12112444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1 PB on a single node: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1024 x 1 TB streams, each randomly generated</a:t>
            </a:r>
          </a:p>
          <a:p>
            <a:pPr lvl="1"/>
            <a:r>
              <a:rPr lang="en-US" dirty="0"/>
              <a:t>Poisson, Pareto arrival process</a:t>
            </a:r>
          </a:p>
          <a:p>
            <a:pPr lvl="1"/>
            <a:r>
              <a:rPr lang="en-US" dirty="0"/>
              <a:t>Uniform random values</a:t>
            </a:r>
          </a:p>
          <a:p>
            <a:pPr>
              <a:spcBef>
                <a:spcPts val="2200"/>
              </a:spcBef>
            </a:pPr>
            <a:r>
              <a:rPr lang="en-US" dirty="0"/>
              <a:t>Compacted 100x (down to 10 TB)</a:t>
            </a:r>
          </a:p>
          <a:p>
            <a:pPr>
              <a:spcBef>
                <a:spcPts val="2200"/>
              </a:spcBef>
            </a:pPr>
            <a:r>
              <a:rPr lang="en-US" dirty="0"/>
              <a:t>Queries: randomly generated</a:t>
            </a:r>
          </a:p>
          <a:p>
            <a:pPr lvl="1"/>
            <a:r>
              <a:rPr lang="en-US" dirty="0"/>
              <a:t>Count, Sum, Frequency, Existence</a:t>
            </a:r>
          </a:p>
          <a:p>
            <a:pPr lvl="1"/>
            <a:r>
              <a:rPr lang="en-US" dirty="0"/>
              <a:t>Each query picks a random stream and a random time interval</a:t>
            </a:r>
          </a:p>
          <a:p>
            <a:pPr lvl="2"/>
            <a:r>
              <a:rPr lang="en-US" sz="2400" dirty="0"/>
              <a:t>Spans up to 1 TB raw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087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1 PB on a single node: Latency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208724" y="5164470"/>
            <a:ext cx="11774557" cy="1328121"/>
          </a:xfrm>
        </p:spPr>
        <p:txBody>
          <a:bodyPr/>
          <a:lstStyle/>
          <a:p>
            <a:r>
              <a:rPr lang="en-US" dirty="0"/>
              <a:t>Above latencies were with all caches disabled (conservative bound)</a:t>
            </a:r>
          </a:p>
          <a:p>
            <a:r>
              <a:rPr lang="en-US" dirty="0"/>
              <a:t>With caching: varies, &lt; 1s  95th %</a:t>
            </a:r>
            <a:r>
              <a:rPr lang="en-US" dirty="0" err="1"/>
              <a:t>ile</a:t>
            </a:r>
            <a:r>
              <a:rPr lang="en-US" dirty="0"/>
              <a:t> w/ reasonable locality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410" y="1722592"/>
            <a:ext cx="5473478" cy="328408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934463" y="2153020"/>
            <a:ext cx="147750" cy="14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021336" y="1912895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median 1.3 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12139" y="2189242"/>
            <a:ext cx="3032215" cy="0"/>
          </a:xfrm>
          <a:prstGeom prst="line">
            <a:avLst/>
          </a:prstGeom>
          <a:ln w="28575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62987" y="1115807"/>
            <a:ext cx="4185883" cy="62638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800" b="1" u="sng" dirty="0">
                <a:latin typeface="Rawline" charset="0"/>
                <a:ea typeface="Rawline" charset="0"/>
                <a:cs typeface="Rawline" charset="0"/>
              </a:rPr>
              <a:t>Query latency CDF</a:t>
            </a:r>
            <a:endParaRPr lang="en-US" sz="2800" b="1" u="sng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420751" y="4039776"/>
            <a:ext cx="1129257" cy="0"/>
          </a:xfrm>
          <a:prstGeom prst="line">
            <a:avLst/>
          </a:prstGeom>
          <a:ln w="28575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09368" y="3759481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worst-case 70 s</a:t>
            </a:r>
          </a:p>
        </p:txBody>
      </p:sp>
    </p:spTree>
    <p:extLst>
      <p:ext uri="{BB962C8B-B14F-4D97-AF65-F5344CB8AC3E}">
        <p14:creationId xmlns:p14="http://schemas.microsoft.com/office/powerpoint/2010/main" val="11112230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1 PB on a single node (compacted 100x): Accuracy</a:t>
            </a: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410762"/>
              </p:ext>
            </p:extLst>
          </p:nvPr>
        </p:nvGraphicFramePr>
        <p:xfrm>
          <a:off x="2052444" y="2353647"/>
          <a:ext cx="917365" cy="2361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mon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day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hour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min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18734"/>
              </p:ext>
            </p:extLst>
          </p:nvPr>
        </p:nvGraphicFramePr>
        <p:xfrm>
          <a:off x="3173031" y="2353650"/>
          <a:ext cx="3506204" cy="2361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371">
                <a:tc>
                  <a:txBody>
                    <a:bodyPr/>
                    <a:lstStyle/>
                    <a:p>
                      <a:pPr algn="ct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371">
                <a:tc>
                  <a:txBody>
                    <a:bodyPr/>
                    <a:lstStyle/>
                    <a:p>
                      <a:pPr algn="ct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2" name="Straight Arrow Connector 61"/>
          <p:cNvCxnSpPr/>
          <p:nvPr/>
        </p:nvCxnSpPr>
        <p:spPr>
          <a:xfrm flipV="1">
            <a:off x="3029087" y="2353654"/>
            <a:ext cx="0" cy="2361485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173038" y="4809755"/>
            <a:ext cx="3506199" cy="0"/>
          </a:xfrm>
          <a:prstGeom prst="straightConnector1">
            <a:avLst/>
          </a:prstGeom>
          <a:ln w="444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986573"/>
              </p:ext>
            </p:extLst>
          </p:nvPr>
        </p:nvGraphicFramePr>
        <p:xfrm>
          <a:off x="3151263" y="4766577"/>
          <a:ext cx="3527972" cy="442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min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hour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day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mon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502049" y="1288776"/>
            <a:ext cx="2826415" cy="95410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95</a:t>
            </a:r>
            <a:r>
              <a:rPr lang="en-US" sz="2800" baseline="30000" dirty="0">
                <a:latin typeface="Rawline" charset="0"/>
                <a:ea typeface="Rawline" charset="0"/>
                <a:cs typeface="Rawline" charset="0"/>
              </a:rPr>
              <a:t>th</a:t>
            </a:r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 %</a:t>
            </a:r>
            <a:r>
              <a:rPr lang="en-US" sz="2800" dirty="0" err="1">
                <a:latin typeface="Rawline" charset="0"/>
                <a:ea typeface="Rawline" charset="0"/>
                <a:cs typeface="Rawline" charset="0"/>
              </a:rPr>
              <a:t>ile</a:t>
            </a:r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 error in</a:t>
            </a:r>
            <a:br>
              <a:rPr lang="en-US" sz="28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[T</a:t>
            </a:r>
            <a:r>
              <a:rPr lang="en-US" sz="2800" baseline="-25000" dirty="0">
                <a:latin typeface="Rawline" charset="0"/>
                <a:ea typeface="Rawline" charset="0"/>
                <a:cs typeface="Rawline" charset="0"/>
              </a:rPr>
              <a:t>1</a:t>
            </a:r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, T</a:t>
            </a:r>
            <a:r>
              <a:rPr lang="en-US" sz="2800" baseline="-25000" dirty="0">
                <a:latin typeface="Rawline" charset="0"/>
                <a:ea typeface="Rawline" charset="0"/>
                <a:cs typeface="Rawline" charset="0"/>
              </a:rPr>
              <a:t>2</a:t>
            </a:r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]</a:t>
            </a:r>
            <a:r>
              <a:rPr lang="en-US" sz="28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 Count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167634" y="6329158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T</a:t>
            </a:r>
            <a:r>
              <a:rPr lang="en-US" sz="2400" b="1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895336" y="6329158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T</a:t>
            </a:r>
            <a:r>
              <a:rPr lang="en-US" sz="2400" b="1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70875" y="5942554"/>
            <a:ext cx="11403091" cy="743162"/>
            <a:chOff x="389106" y="1780287"/>
            <a:chExt cx="11403091" cy="1001979"/>
          </a:xfrm>
        </p:grpSpPr>
        <p:grpSp>
          <p:nvGrpSpPr>
            <p:cNvPr id="43" name="Group 42"/>
            <p:cNvGrpSpPr/>
            <p:nvPr/>
          </p:nvGrpSpPr>
          <p:grpSpPr>
            <a:xfrm>
              <a:off x="389106" y="1858799"/>
              <a:ext cx="11403091" cy="290342"/>
              <a:chOff x="492123" y="1673372"/>
              <a:chExt cx="10079497" cy="290342"/>
            </a:xfrm>
            <a:solidFill>
              <a:schemeClr val="tx1">
                <a:lumMod val="75000"/>
              </a:schemeClr>
            </a:solidFill>
          </p:grpSpPr>
          <p:sp>
            <p:nvSpPr>
              <p:cNvPr id="50" name="Rectangle 49"/>
              <p:cNvSpPr/>
              <p:nvPr/>
            </p:nvSpPr>
            <p:spPr>
              <a:xfrm>
                <a:off x="9138370" y="1673372"/>
                <a:ext cx="338137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210116" y="1673372"/>
                <a:ext cx="739920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824661" y="1673372"/>
                <a:ext cx="1197121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510952" y="1673372"/>
                <a:ext cx="2125375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92123" y="1673373"/>
                <a:ext cx="3830495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9664842" y="1673372"/>
                <a:ext cx="239254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0040127" y="1677964"/>
                <a:ext cx="138288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314446" y="1673372"/>
                <a:ext cx="75424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0525901" y="1673372"/>
                <a:ext cx="45719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>
              <a:off x="3262960" y="1780287"/>
              <a:ext cx="0" cy="567128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998383" y="1780287"/>
              <a:ext cx="0" cy="567128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17965" y="2308226"/>
              <a:ext cx="4641229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15245" y="2242812"/>
              <a:ext cx="1058303" cy="53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Rawline" charset="0"/>
                  <a:ea typeface="Rawline" charset="0"/>
                  <a:cs typeface="Rawline" charset="0"/>
                </a:rPr>
                <a:t>Length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8060235" y="2307008"/>
              <a:ext cx="3731962" cy="0"/>
            </a:xfrm>
            <a:prstGeom prst="line">
              <a:avLst/>
            </a:prstGeom>
            <a:ln w="28575">
              <a:solidFill>
                <a:schemeClr val="accent3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764393" y="2241593"/>
              <a:ext cx="673582" cy="53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Rawline" charset="0"/>
                  <a:ea typeface="Rawline" charset="0"/>
                  <a:cs typeface="Rawline" charset="0"/>
                </a:rPr>
                <a:t>Age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z="1200" smtClean="0"/>
              <a:pPr/>
              <a:t>59</a:t>
            </a:fld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160165" y="1719131"/>
            <a:ext cx="263795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Count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95740" y="3335590"/>
            <a:ext cx="12830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length</a:t>
            </a:r>
            <a:endParaRPr lang="en-US" sz="26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19993" y="5109829"/>
            <a:ext cx="1219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accent3"/>
                </a:solidFill>
                <a:latin typeface="Calibri" charset="0"/>
                <a:ea typeface="Calibri" charset="0"/>
                <a:cs typeface="Calibri" charset="0"/>
              </a:rPr>
              <a:t>age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7592443" y="2701332"/>
            <a:ext cx="2829898" cy="1860494"/>
            <a:chOff x="7592441" y="2701332"/>
            <a:chExt cx="2829897" cy="1860493"/>
          </a:xfrm>
        </p:grpSpPr>
        <p:sp>
          <p:nvSpPr>
            <p:cNvPr id="65" name="Rectangle 64"/>
            <p:cNvSpPr/>
            <p:nvPr/>
          </p:nvSpPr>
          <p:spPr>
            <a:xfrm>
              <a:off x="7592441" y="2806995"/>
              <a:ext cx="760823" cy="36150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472426" y="2701332"/>
              <a:ext cx="1645002" cy="49244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600" dirty="0">
                  <a:latin typeface="Rawline" charset="0"/>
                  <a:ea typeface="Rawline" charset="0"/>
                  <a:cs typeface="Rawline" charset="0"/>
                </a:rPr>
                <a:t>error &lt; 1%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595986" y="3491020"/>
              <a:ext cx="760823" cy="36150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475972" y="3385357"/>
              <a:ext cx="1946366" cy="49244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600" dirty="0">
                  <a:latin typeface="Rawline" charset="0"/>
                  <a:ea typeface="Rawline" charset="0"/>
                  <a:cs typeface="Rawline" charset="0"/>
                </a:rPr>
                <a:t>error 1–10%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599531" y="4175045"/>
              <a:ext cx="760823" cy="36150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479515" y="4069382"/>
              <a:ext cx="1872628" cy="49244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600" dirty="0">
                  <a:latin typeface="Rawline" charset="0"/>
                  <a:ea typeface="Rawline" charset="0"/>
                  <a:cs typeface="Rawline" charset="0"/>
                </a:rPr>
                <a:t>error &gt; 10%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34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120" grpId="0"/>
      <p:bldP spid="121" grpId="0"/>
      <p:bldP spid="40" grpId="0"/>
      <p:bldP spid="39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EE06-369B-8845-912F-3744FE06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Theme: Scaling stream analytics via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CB5D-7022-BA4D-BC1E-15716FBCD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24" y="1325570"/>
            <a:ext cx="11774557" cy="5367838"/>
          </a:xfrm>
        </p:spPr>
        <p:txBody>
          <a:bodyPr>
            <a:normAutofit/>
          </a:bodyPr>
          <a:lstStyle/>
          <a:p>
            <a:r>
              <a:rPr lang="en-US" sz="2400" dirty="0"/>
              <a:t>Build data stores that use approximate data representations to</a:t>
            </a:r>
          </a:p>
          <a:p>
            <a:pPr lvl="1"/>
            <a:r>
              <a:rPr lang="en-US" sz="2000" dirty="0"/>
              <a:t>Reduce storage and network footprint</a:t>
            </a:r>
          </a:p>
          <a:p>
            <a:pPr lvl="1"/>
            <a:r>
              <a:rPr lang="en-US" sz="2000" dirty="0"/>
              <a:t>Increase size of in-memory working set</a:t>
            </a:r>
          </a:p>
          <a:p>
            <a:pPr lvl="1"/>
            <a:r>
              <a:rPr lang="en-US" sz="2000" dirty="0"/>
              <a:t>Reduce query latency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by up to orders of magnitude in real applications</a:t>
            </a:r>
          </a:p>
          <a:p>
            <a:endParaRPr lang="en-US" sz="2400" dirty="0"/>
          </a:p>
          <a:p>
            <a:r>
              <a:rPr lang="en-US" sz="3000" dirty="0">
                <a:solidFill>
                  <a:schemeClr val="accent4"/>
                </a:solidFill>
              </a:rPr>
              <a:t>Part 1: SummaryStore</a:t>
            </a:r>
            <a:r>
              <a:rPr lang="en-US" sz="2400" dirty="0"/>
              <a:t> </a:t>
            </a:r>
            <a:r>
              <a:rPr lang="en-US" sz="2000" dirty="0"/>
              <a:t>[SOSP’17, open-source]</a:t>
            </a:r>
            <a:endParaRPr lang="en-US" sz="2400" dirty="0"/>
          </a:p>
          <a:p>
            <a:pPr lvl="1"/>
            <a:r>
              <a:rPr lang="en-US" sz="2000" dirty="0"/>
              <a:t>Low-cost, low-latency approximate single node store</a:t>
            </a:r>
          </a:p>
          <a:p>
            <a:endParaRPr lang="en-US" sz="2400" dirty="0"/>
          </a:p>
          <a:p>
            <a:r>
              <a:rPr lang="en-US" sz="3000" dirty="0">
                <a:solidFill>
                  <a:schemeClr val="accent4"/>
                </a:solidFill>
              </a:rPr>
              <a:t>Part 2: Timely Approximate Replicas</a:t>
            </a:r>
            <a:r>
              <a:rPr lang="en-US" sz="2400" dirty="0"/>
              <a:t> </a:t>
            </a:r>
            <a:r>
              <a:rPr lang="en-US" sz="2000" dirty="0"/>
              <a:t>[WIP]</a:t>
            </a:r>
            <a:endParaRPr lang="en-US" sz="2400" dirty="0"/>
          </a:p>
          <a:p>
            <a:pPr lvl="1"/>
            <a:r>
              <a:rPr lang="en-US" sz="2000" dirty="0"/>
              <a:t>Using approximation to scale network use in distributed stores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D4F3A-F242-BA45-BD46-98C10273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411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1 PB on a single node (compacted 100x): Accuracy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124542"/>
              </p:ext>
            </p:extLst>
          </p:nvPr>
        </p:nvGraphicFramePr>
        <p:xfrm>
          <a:off x="685863" y="2088587"/>
          <a:ext cx="2481772" cy="1671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879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879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2" name="Straight Arrow Connector 61"/>
          <p:cNvCxnSpPr/>
          <p:nvPr/>
        </p:nvCxnSpPr>
        <p:spPr>
          <a:xfrm flipV="1">
            <a:off x="566700" y="2088587"/>
            <a:ext cx="0" cy="1661312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85864" y="3868846"/>
            <a:ext cx="2481771" cy="1"/>
          </a:xfrm>
          <a:prstGeom prst="straightConnector1">
            <a:avLst/>
          </a:prstGeom>
          <a:ln w="444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167634" y="6329158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T</a:t>
            </a:r>
            <a:r>
              <a:rPr lang="en-US" sz="2400" b="1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895336" y="6329158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T</a:t>
            </a:r>
            <a:r>
              <a:rPr lang="en-US" sz="2400" b="1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70875" y="5942554"/>
            <a:ext cx="11403091" cy="743162"/>
            <a:chOff x="389106" y="1780287"/>
            <a:chExt cx="11403091" cy="1001979"/>
          </a:xfrm>
        </p:grpSpPr>
        <p:grpSp>
          <p:nvGrpSpPr>
            <p:cNvPr id="43" name="Group 42"/>
            <p:cNvGrpSpPr/>
            <p:nvPr/>
          </p:nvGrpSpPr>
          <p:grpSpPr>
            <a:xfrm>
              <a:off x="389106" y="1858799"/>
              <a:ext cx="11403091" cy="290342"/>
              <a:chOff x="492123" y="1673372"/>
              <a:chExt cx="10079497" cy="290342"/>
            </a:xfrm>
            <a:solidFill>
              <a:schemeClr val="tx1">
                <a:lumMod val="75000"/>
              </a:schemeClr>
            </a:solidFill>
          </p:grpSpPr>
          <p:sp>
            <p:nvSpPr>
              <p:cNvPr id="50" name="Rectangle 49"/>
              <p:cNvSpPr/>
              <p:nvPr/>
            </p:nvSpPr>
            <p:spPr>
              <a:xfrm>
                <a:off x="9138370" y="1673372"/>
                <a:ext cx="338137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210116" y="1673372"/>
                <a:ext cx="739920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824661" y="1673372"/>
                <a:ext cx="1197121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510952" y="1673372"/>
                <a:ext cx="2125375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92123" y="1673373"/>
                <a:ext cx="3830495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9664842" y="1673372"/>
                <a:ext cx="239254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0040127" y="1677964"/>
                <a:ext cx="138288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314446" y="1673372"/>
                <a:ext cx="75424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0525901" y="1673372"/>
                <a:ext cx="45719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>
              <a:off x="3262960" y="1780287"/>
              <a:ext cx="0" cy="567128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998383" y="1780287"/>
              <a:ext cx="0" cy="567128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17965" y="2308226"/>
              <a:ext cx="4641229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15245" y="2242812"/>
              <a:ext cx="1058303" cy="53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Rawline" charset="0"/>
                  <a:ea typeface="Rawline" charset="0"/>
                  <a:cs typeface="Rawline" charset="0"/>
                </a:rPr>
                <a:t>Length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8060235" y="2307008"/>
              <a:ext cx="3731962" cy="0"/>
            </a:xfrm>
            <a:prstGeom prst="line">
              <a:avLst/>
            </a:prstGeom>
            <a:ln w="28575">
              <a:solidFill>
                <a:schemeClr val="accent3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764393" y="2241593"/>
              <a:ext cx="673582" cy="53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Rawline" charset="0"/>
                  <a:ea typeface="Rawline" charset="0"/>
                  <a:cs typeface="Rawline" charset="0"/>
                </a:rPr>
                <a:t>Age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z="1200" smtClean="0"/>
              <a:pPr/>
              <a:t>60</a:t>
            </a:fld>
            <a:endParaRPr lang="en-US" sz="1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058738" y="4177185"/>
            <a:ext cx="2535071" cy="1584187"/>
            <a:chOff x="4654687" y="3697366"/>
            <a:chExt cx="3089569" cy="1930693"/>
          </a:xfrm>
        </p:grpSpPr>
        <p:sp>
          <p:nvSpPr>
            <p:cNvPr id="4" name="Rectangle 3"/>
            <p:cNvSpPr/>
            <p:nvPr/>
          </p:nvSpPr>
          <p:spPr>
            <a:xfrm>
              <a:off x="4654687" y="3838127"/>
              <a:ext cx="760823" cy="36150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34671" y="3697366"/>
              <a:ext cx="1868060" cy="5626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Rawline" charset="0"/>
                  <a:ea typeface="Rawline" charset="0"/>
                  <a:cs typeface="Rawline" charset="0"/>
                </a:rPr>
                <a:t>error &lt; 1%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658232" y="4522152"/>
              <a:ext cx="760823" cy="36150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38218" y="4381389"/>
              <a:ext cx="2206038" cy="5626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Rawline" charset="0"/>
                  <a:ea typeface="Rawline" charset="0"/>
                  <a:cs typeface="Rawline" charset="0"/>
                </a:rPr>
                <a:t>error 1–10%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61777" y="5206177"/>
              <a:ext cx="760823" cy="36150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41760" y="5065415"/>
              <a:ext cx="2123986" cy="5626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Rawline" charset="0"/>
                  <a:ea typeface="Rawline" charset="0"/>
                  <a:cs typeface="Rawline" charset="0"/>
                </a:rPr>
                <a:t>error &gt; 10%</a:t>
              </a:r>
            </a:p>
          </p:txBody>
        </p:sp>
      </p:grp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197873"/>
              </p:ext>
            </p:extLst>
          </p:nvPr>
        </p:nvGraphicFramePr>
        <p:xfrm>
          <a:off x="4997013" y="2085747"/>
          <a:ext cx="2481772" cy="1671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879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879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5" name="Straight Arrow Connector 64"/>
          <p:cNvCxnSpPr/>
          <p:nvPr/>
        </p:nvCxnSpPr>
        <p:spPr>
          <a:xfrm flipV="1">
            <a:off x="4877849" y="2085747"/>
            <a:ext cx="0" cy="1661312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997017" y="3866010"/>
            <a:ext cx="2481771" cy="1"/>
          </a:xfrm>
          <a:prstGeom prst="straightConnector1">
            <a:avLst/>
          </a:prstGeom>
          <a:ln w="444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918923" y="1601622"/>
            <a:ext cx="263795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Count</a:t>
            </a:r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36159"/>
              </p:ext>
            </p:extLst>
          </p:nvPr>
        </p:nvGraphicFramePr>
        <p:xfrm>
          <a:off x="9260446" y="2085747"/>
          <a:ext cx="2481772" cy="1671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879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879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/>
          <p:nvPr/>
        </p:nvCxnSpPr>
        <p:spPr>
          <a:xfrm flipV="1">
            <a:off x="9141283" y="2085747"/>
            <a:ext cx="0" cy="1661312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9260449" y="3866010"/>
            <a:ext cx="2481771" cy="1"/>
          </a:xfrm>
          <a:prstGeom prst="straightConnector1">
            <a:avLst/>
          </a:prstGeom>
          <a:ln w="444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086573" y="1232291"/>
            <a:ext cx="2831017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Frequency</a:t>
            </a:r>
            <a:br>
              <a:rPr lang="en-US" sz="2400">
                <a:latin typeface="Rawline" charset="0"/>
                <a:ea typeface="Rawline" charset="0"/>
                <a:cs typeface="Rawline" charset="0"/>
              </a:rPr>
            </a:br>
            <a:r>
              <a:rPr lang="en-US" sz="2400">
                <a:latin typeface="Rawline" charset="0"/>
                <a:ea typeface="Rawline" charset="0"/>
                <a:cs typeface="Rawline" charset="0"/>
              </a:rPr>
              <a:t>(count-min sketch)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5970" y="1230049"/>
            <a:ext cx="2637959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Existence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(Bloom filter)</a:t>
            </a:r>
          </a:p>
        </p:txBody>
      </p:sp>
    </p:spTree>
    <p:extLst>
      <p:ext uri="{BB962C8B-B14F-4D97-AF65-F5344CB8AC3E}">
        <p14:creationId xmlns:p14="http://schemas.microsoft.com/office/powerpoint/2010/main" val="268936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602189"/>
            <a:ext cx="12192000" cy="3255817"/>
          </a:xfrm>
        </p:spPr>
        <p:txBody>
          <a:bodyPr vert="horz" lIns="457200" tIns="60960" rIns="121920" bIns="60960" rtlCol="0" anchor="ctr">
            <a:normAutofit/>
          </a:bodyPr>
          <a:lstStyle/>
          <a:p>
            <a:r>
              <a:rPr lang="en-US" sz="5400" dirty="0"/>
              <a:t>2. Real application: Time-series forecasting</a:t>
            </a:r>
            <a:br>
              <a:rPr lang="en-US" sz="5400" dirty="0"/>
            </a:br>
            <a:r>
              <a:rPr lang="en-US" sz="5400" dirty="0"/>
              <a:t>                               </a:t>
            </a:r>
            <a:r>
              <a:rPr lang="en-US" sz="1800" dirty="0"/>
              <a:t> </a:t>
            </a:r>
            <a:r>
              <a:rPr lang="en-US" sz="5400" dirty="0"/>
              <a:t>w/ Prophet</a:t>
            </a:r>
          </a:p>
        </p:txBody>
      </p:sp>
    </p:spTree>
    <p:extLst>
      <p:ext uri="{BB962C8B-B14F-4D97-AF65-F5344CB8AC3E}">
        <p14:creationId xmlns:p14="http://schemas.microsoft.com/office/powerpoint/2010/main" val="17415148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forecasting w/ Prophet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Prophet: open-source forecasting library from Facebook</a:t>
            </a:r>
          </a:p>
          <a:p>
            <a:pPr>
              <a:spcBef>
                <a:spcPts val="1600"/>
              </a:spcBef>
            </a:pPr>
            <a:r>
              <a:rPr lang="en-US" dirty="0"/>
              <a:t>Tested three datasets</a:t>
            </a:r>
          </a:p>
          <a:p>
            <a:pPr lvl="1"/>
            <a:r>
              <a:rPr lang="en-US" dirty="0"/>
              <a:t>WIKI: visit counts for Wikipedia pages</a:t>
            </a:r>
          </a:p>
          <a:p>
            <a:pPr lvl="1"/>
            <a:r>
              <a:rPr lang="en-US" dirty="0"/>
              <a:t>NOAA: global surface temperature readings</a:t>
            </a:r>
          </a:p>
          <a:p>
            <a:pPr lvl="1"/>
            <a:r>
              <a:rPr lang="en-US" dirty="0"/>
              <a:t>ECON</a:t>
            </a:r>
            <a:r>
              <a:rPr lang="en-US"/>
              <a:t>: log </a:t>
            </a:r>
            <a:r>
              <a:rPr lang="en-US" dirty="0"/>
              <a:t>of US economic indicators</a:t>
            </a:r>
          </a:p>
          <a:p>
            <a:pPr>
              <a:spcBef>
                <a:spcPts val="1600"/>
              </a:spcBef>
            </a:pPr>
            <a:r>
              <a:rPr lang="en-US" dirty="0"/>
              <a:t>On each time-series in each dataset, compared forecast accuracy of</a:t>
            </a:r>
          </a:p>
          <a:p>
            <a:pPr lvl="1"/>
            <a:r>
              <a:rPr lang="en-US" dirty="0"/>
              <a:t>Model trained on all data</a:t>
            </a:r>
          </a:p>
          <a:p>
            <a:pPr lvl="1"/>
            <a:r>
              <a:rPr lang="en-US" dirty="0"/>
              <a:t>Model trained on time-decayed sample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31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forecasting w/ Prophet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22" y="1325559"/>
            <a:ext cx="8407375" cy="5044424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9" y="1325560"/>
            <a:ext cx="8407373" cy="5044424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6" y="1325562"/>
            <a:ext cx="8407373" cy="50444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54585" y="2008914"/>
            <a:ext cx="2646219" cy="1537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23" y="1325563"/>
            <a:ext cx="8407375" cy="5044424"/>
          </a:xfrm>
        </p:spPr>
      </p:pic>
      <p:sp>
        <p:nvSpPr>
          <p:cNvPr id="9" name="Oval 8"/>
          <p:cNvSpPr/>
          <p:nvPr/>
        </p:nvSpPr>
        <p:spPr>
          <a:xfrm>
            <a:off x="6232983" y="3877833"/>
            <a:ext cx="306971" cy="874753"/>
          </a:xfrm>
          <a:prstGeom prst="ellipse">
            <a:avLst/>
          </a:prstGeom>
          <a:noFill/>
          <a:ln w="571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6"/>
            <a:endCxn id="11" idx="1"/>
          </p:cNvCxnSpPr>
          <p:nvPr/>
        </p:nvCxnSpPr>
        <p:spPr>
          <a:xfrm>
            <a:off x="6539954" y="4315210"/>
            <a:ext cx="1437731" cy="4032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77685" y="4241407"/>
            <a:ext cx="3026843" cy="95410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10x compaction</a:t>
            </a:r>
          </a:p>
          <a:p>
            <a:r>
              <a:rPr lang="en-US" sz="28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&lt; 0.1% error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forecasting w/ Prophet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8" y="1491814"/>
            <a:ext cx="4364189" cy="2618513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79" y="4110330"/>
            <a:ext cx="4364188" cy="2618513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14" y="1491813"/>
            <a:ext cx="4364188" cy="26185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86587" y="133941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awline" charset="0"/>
                <a:ea typeface="Rawline" charset="0"/>
                <a:cs typeface="Rawline" charset="0"/>
              </a:rPr>
              <a:t>ECON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25781" y="13394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awline" charset="0"/>
                <a:ea typeface="Rawline" charset="0"/>
                <a:cs typeface="Rawline" charset="0"/>
              </a:rPr>
              <a:t>WIKI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34104" y="3953368"/>
            <a:ext cx="8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awline" charset="0"/>
                <a:ea typeface="Rawline" charset="0"/>
                <a:cs typeface="Rawline" charset="0"/>
              </a:rPr>
              <a:t>NOAA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00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forecasting w/ Prophet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" y="1491814"/>
            <a:ext cx="4364188" cy="2618513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79" y="4110325"/>
            <a:ext cx="4364188" cy="2618512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17" y="1491813"/>
            <a:ext cx="4364187" cy="26185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86587" y="133941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awline" charset="0"/>
                <a:ea typeface="Rawline" charset="0"/>
                <a:cs typeface="Rawline" charset="0"/>
              </a:rPr>
              <a:t>ECON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25780" y="13394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awline" charset="0"/>
                <a:ea typeface="Rawline" charset="0"/>
                <a:cs typeface="Rawline" charset="0"/>
              </a:rPr>
              <a:t>WIKI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34103" y="3953368"/>
            <a:ext cx="8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awline" charset="0"/>
                <a:ea typeface="Rawline" charset="0"/>
                <a:cs typeface="Rawline" charset="0"/>
              </a:rPr>
              <a:t>NOAA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7003" y="6470655"/>
            <a:ext cx="2743200" cy="365125"/>
          </a:xfrm>
        </p:spPr>
        <p:txBody>
          <a:bodyPr/>
          <a:lstStyle/>
          <a:p>
            <a:fld id="{BD4CC6CE-8C57-5B41-9C83-D68342BCD27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10864" y="4616177"/>
            <a:ext cx="3498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Rawline" charset="0"/>
                <a:ea typeface="Rawline" charset="0"/>
                <a:cs typeface="Rawline" charset="0"/>
              </a:rPr>
              <a:t>difference not as stark</a:t>
            </a:r>
            <a:br>
              <a:rPr lang="en-US" sz="2400" b="1" dirty="0">
                <a:solidFill>
                  <a:schemeClr val="accent2"/>
                </a:solidFill>
                <a:latin typeface="Rawline" charset="0"/>
                <a:ea typeface="Rawline" charset="0"/>
                <a:cs typeface="Rawline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Rawline" charset="0"/>
                <a:ea typeface="Rawline" charset="0"/>
                <a:cs typeface="Rawline" charset="0"/>
              </a:rPr>
              <a:t>because of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Rawline" charset="0"/>
                <a:ea typeface="Rawline" charset="0"/>
                <a:cs typeface="Rawline" charset="0"/>
              </a:rPr>
              <a:t>predictable dataset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487734" y="5236220"/>
            <a:ext cx="549287" cy="0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63442" y="2146899"/>
            <a:ext cx="2180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Rawline" charset="0"/>
                <a:ea typeface="Rawline" charset="0"/>
                <a:cs typeface="Rawline" charset="0"/>
              </a:rPr>
              <a:t>substantial</a:t>
            </a:r>
            <a:br>
              <a:rPr lang="en-US" sz="2400" b="1" dirty="0">
                <a:solidFill>
                  <a:schemeClr val="accent2"/>
                </a:solidFill>
                <a:latin typeface="Rawline" charset="0"/>
                <a:ea typeface="Rawline" charset="0"/>
                <a:cs typeface="Rawline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Rawline" charset="0"/>
                <a:ea typeface="Rawline" charset="0"/>
                <a:cs typeface="Rawline" charset="0"/>
              </a:rPr>
              <a:t>improvement</a:t>
            </a:r>
          </a:p>
        </p:txBody>
      </p:sp>
      <p:sp>
        <p:nvSpPr>
          <p:cNvPr id="23" name="Freeform 22"/>
          <p:cNvSpPr/>
          <p:nvPr/>
        </p:nvSpPr>
        <p:spPr>
          <a:xfrm>
            <a:off x="6400805" y="2950237"/>
            <a:ext cx="1639019" cy="674251"/>
          </a:xfrm>
          <a:custGeom>
            <a:avLst/>
            <a:gdLst>
              <a:gd name="connsiteX0" fmla="*/ 1639019 w 1639019"/>
              <a:gd name="connsiteY0" fmla="*/ 51758 h 674250"/>
              <a:gd name="connsiteX1" fmla="*/ 1190445 w 1639019"/>
              <a:gd name="connsiteY1" fmla="*/ 172528 h 674250"/>
              <a:gd name="connsiteX2" fmla="*/ 828136 w 1639019"/>
              <a:gd name="connsiteY2" fmla="*/ 672860 h 674250"/>
              <a:gd name="connsiteX3" fmla="*/ 0 w 1639019"/>
              <a:gd name="connsiteY3" fmla="*/ 0 h 67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9019" h="674250">
                <a:moveTo>
                  <a:pt x="1639019" y="51758"/>
                </a:moveTo>
                <a:cubicBezTo>
                  <a:pt x="1482305" y="60384"/>
                  <a:pt x="1325592" y="69011"/>
                  <a:pt x="1190445" y="172528"/>
                </a:cubicBezTo>
                <a:cubicBezTo>
                  <a:pt x="1055298" y="276045"/>
                  <a:pt x="1026543" y="701615"/>
                  <a:pt x="828136" y="672860"/>
                </a:cubicBezTo>
                <a:cubicBezTo>
                  <a:pt x="629728" y="644105"/>
                  <a:pt x="0" y="0"/>
                  <a:pt x="0" y="0"/>
                </a:cubicBezTo>
              </a:path>
            </a:pathLst>
          </a:custGeom>
          <a:ln w="50800">
            <a:solidFill>
              <a:schemeClr val="accent2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537499" y="1427465"/>
            <a:ext cx="1052423" cy="780903"/>
          </a:xfrm>
          <a:custGeom>
            <a:avLst/>
            <a:gdLst>
              <a:gd name="connsiteX0" fmla="*/ 0 w 1052423"/>
              <a:gd name="connsiteY0" fmla="*/ 280570 h 780902"/>
              <a:gd name="connsiteX1" fmla="*/ 483080 w 1052423"/>
              <a:gd name="connsiteY1" fmla="*/ 21778 h 780902"/>
              <a:gd name="connsiteX2" fmla="*/ 1052423 w 1052423"/>
              <a:gd name="connsiteY2" fmla="*/ 780902 h 780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2423" h="780902">
                <a:moveTo>
                  <a:pt x="0" y="280570"/>
                </a:moveTo>
                <a:cubicBezTo>
                  <a:pt x="153838" y="109479"/>
                  <a:pt x="307676" y="-61611"/>
                  <a:pt x="483080" y="21778"/>
                </a:cubicBezTo>
                <a:cubicBezTo>
                  <a:pt x="658484" y="105167"/>
                  <a:pt x="1052423" y="780902"/>
                  <a:pt x="1052423" y="780902"/>
                </a:cubicBezTo>
              </a:path>
            </a:pathLst>
          </a:custGeom>
          <a:ln w="50800">
            <a:solidFill>
              <a:schemeClr val="accent2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0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5" grpId="1"/>
      <p:bldP spid="23" grpId="0" animBg="1"/>
      <p:bldP spid="2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Skipped details [see SOSP’17]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400"/>
              </a:spcBef>
            </a:pPr>
            <a:r>
              <a:rPr lang="en-US" sz="3600" dirty="0"/>
              <a:t>Landmarks</a:t>
            </a:r>
          </a:p>
          <a:p>
            <a:pPr>
              <a:spcBef>
                <a:spcPts val="3400"/>
              </a:spcBef>
            </a:pPr>
            <a:r>
              <a:rPr lang="en-US" sz="3600" dirty="0"/>
              <a:t>System design</a:t>
            </a:r>
          </a:p>
          <a:p>
            <a:pPr>
              <a:spcBef>
                <a:spcPts val="3400"/>
              </a:spcBef>
            </a:pPr>
            <a:r>
              <a:rPr lang="en-US" sz="3600" dirty="0"/>
              <a:t>System configuration</a:t>
            </a:r>
          </a:p>
          <a:p>
            <a:pPr>
              <a:spcBef>
                <a:spcPts val="3400"/>
              </a:spcBef>
            </a:pPr>
            <a:r>
              <a:rPr lang="en-US" sz="3600" dirty="0"/>
              <a:t>Statistical techniques for sub-window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09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Skipped details [see SOSP’17]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400"/>
              </a:spcBef>
            </a:pPr>
            <a:r>
              <a:rPr lang="en-US" sz="3600" b="1" dirty="0">
                <a:solidFill>
                  <a:schemeClr val="accent4"/>
                </a:solidFill>
                <a:latin typeface="Rawline" charset="0"/>
                <a:ea typeface="Rawline" charset="0"/>
                <a:cs typeface="Rawline" charset="0"/>
              </a:rPr>
              <a:t>Landmarks</a:t>
            </a:r>
          </a:p>
          <a:p>
            <a:pPr>
              <a:spcBef>
                <a:spcPts val="3400"/>
              </a:spcBef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System design</a:t>
            </a:r>
          </a:p>
          <a:p>
            <a:pPr>
              <a:spcBef>
                <a:spcPts val="3400"/>
              </a:spcBef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System configuration</a:t>
            </a:r>
          </a:p>
          <a:p>
            <a:pPr>
              <a:spcBef>
                <a:spcPts val="3400"/>
              </a:spcBef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Statistical techniques for sub-window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593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Landmarks	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8724" y="1578604"/>
            <a:ext cx="11774557" cy="4892052"/>
          </a:xfrm>
        </p:spPr>
        <p:txBody>
          <a:bodyPr>
            <a:noAutofit/>
          </a:bodyPr>
          <a:lstStyle/>
          <a:p>
            <a:pPr marL="20638" lvl="1" indent="0">
              <a:buNone/>
            </a:pPr>
            <a:r>
              <a:rPr lang="en-US" sz="2800" dirty="0"/>
              <a:t>Mechanism for protecting specific values from decay</a:t>
            </a:r>
          </a:p>
          <a:p>
            <a:pPr marL="20638" lvl="1" indent="0">
              <a:spcBef>
                <a:spcPts val="1700"/>
              </a:spcBef>
              <a:buNone/>
            </a:pPr>
            <a:r>
              <a:rPr lang="en-US" sz="2800" dirty="0"/>
              <a:t>Values declared as landmarks are</a:t>
            </a:r>
          </a:p>
          <a:p>
            <a:pPr marL="698500" lvl="2" indent="-296863"/>
            <a:r>
              <a:rPr lang="en-US" sz="2400" dirty="0"/>
              <a:t>Always stored at full resolution</a:t>
            </a:r>
          </a:p>
          <a:p>
            <a:pPr marL="698500" lvl="2" indent="-296863"/>
            <a:r>
              <a:rPr lang="en-US" sz="2400" dirty="0"/>
              <a:t>Seamlessly combined with decayed data when answering queries</a:t>
            </a:r>
          </a:p>
          <a:p>
            <a:pPr marL="20638" lvl="1" indent="0">
              <a:spcBef>
                <a:spcPts val="1700"/>
              </a:spcBef>
              <a:buNone/>
            </a:pPr>
            <a:r>
              <a:rPr lang="en-US" sz="2800" dirty="0"/>
              <a:t>Example application: outlier analysis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389107" y="5440622"/>
            <a:ext cx="11403091" cy="290343"/>
            <a:chOff x="492123" y="1673372"/>
            <a:chExt cx="10079497" cy="290342"/>
          </a:xfrm>
          <a:solidFill>
            <a:schemeClr val="accent4"/>
          </a:solidFill>
        </p:grpSpPr>
        <p:sp>
          <p:nvSpPr>
            <p:cNvPr id="50" name="Rectangle 49"/>
            <p:cNvSpPr/>
            <p:nvPr/>
          </p:nvSpPr>
          <p:spPr>
            <a:xfrm>
              <a:off x="9138370" y="1673372"/>
              <a:ext cx="338137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210116" y="1673372"/>
              <a:ext cx="739920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24661" y="1673372"/>
              <a:ext cx="1197121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510952" y="1673372"/>
              <a:ext cx="212537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92123" y="1673373"/>
              <a:ext cx="383049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664842" y="1673372"/>
              <a:ext cx="23925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040127" y="1677964"/>
              <a:ext cx="138288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314446" y="1673372"/>
              <a:ext cx="7542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525901" y="1673372"/>
              <a:ext cx="45719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05874" y="5693005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Oldest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767118" y="5693005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Newest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803390" y="4921115"/>
            <a:ext cx="1254760" cy="285751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922419" y="4860492"/>
            <a:ext cx="179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Rawline Regular" pitchFamily="2" charset="77"/>
                <a:ea typeface="Rawline Medium" charset="0"/>
                <a:cs typeface="Rawline Medium" charset="0"/>
              </a:rPr>
              <a:t>Landmark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1543554" y="4833823"/>
            <a:ext cx="2331716" cy="400110"/>
            <a:chOff x="2250141" y="4658819"/>
            <a:chExt cx="2331716" cy="400110"/>
          </a:xfrm>
        </p:grpSpPr>
        <p:sp>
          <p:nvSpPr>
            <p:cNvPr id="67" name="Rectangle 66"/>
            <p:cNvSpPr/>
            <p:nvPr/>
          </p:nvSpPr>
          <p:spPr>
            <a:xfrm>
              <a:off x="2250141" y="4715999"/>
              <a:ext cx="668905" cy="285751"/>
            </a:xfrm>
            <a:prstGeom prst="rect">
              <a:avLst/>
            </a:pr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awline Regular" pitchFamily="2" charset="77"/>
                <a:ea typeface="Rawline Medium" charset="0"/>
                <a:cs typeface="Rawline Medium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785041" y="4658819"/>
              <a:ext cx="17968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3"/>
                  </a:solidFill>
                  <a:latin typeface="Rawline Regular" pitchFamily="2" charset="77"/>
                  <a:ea typeface="Rawline Medium" charset="0"/>
                  <a:cs typeface="Rawline Medium" charset="0"/>
                </a:rPr>
                <a:t>Landmark</a:t>
              </a:r>
            </a:p>
          </p:txBody>
        </p:sp>
      </p:grpSp>
      <p:sp>
        <p:nvSpPr>
          <p:cNvPr id="69" name="Rectangle 68"/>
          <p:cNvSpPr/>
          <p:nvPr/>
        </p:nvSpPr>
        <p:spPr>
          <a:xfrm>
            <a:off x="6803390" y="5437188"/>
            <a:ext cx="536749" cy="285751"/>
          </a:xfrm>
          <a:prstGeom prst="rect">
            <a:avLst/>
          </a:prstGeom>
          <a:solidFill>
            <a:schemeClr val="tx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553204" y="5440622"/>
            <a:ext cx="504946" cy="285751"/>
          </a:xfrm>
          <a:prstGeom prst="rect">
            <a:avLst/>
          </a:prstGeom>
          <a:solidFill>
            <a:schemeClr val="tx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543554" y="5438069"/>
            <a:ext cx="668905" cy="285751"/>
          </a:xfrm>
          <a:prstGeom prst="rect">
            <a:avLst/>
          </a:prstGeom>
          <a:solidFill>
            <a:schemeClr val="tx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626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chemeClr val="accent4"/>
                </a:solidFill>
              </a:rPr>
              <a:t>SummaryStore:</a:t>
            </a:r>
            <a:r>
              <a:rPr lang="en-US" sz="4400" dirty="0"/>
              <a:t> approximate store for stream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24" y="1578604"/>
            <a:ext cx="11774557" cy="5279396"/>
          </a:xfrm>
        </p:spPr>
        <p:txBody>
          <a:bodyPr>
            <a:normAutofit/>
          </a:bodyPr>
          <a:lstStyle/>
          <a:p>
            <a:r>
              <a:rPr lang="en-US" dirty="0"/>
              <a:t>Contributions</a:t>
            </a:r>
          </a:p>
          <a:p>
            <a:pPr lvl="1"/>
            <a:r>
              <a:rPr lang="en-US" dirty="0"/>
              <a:t>Abstraction: time-decayed summaries + landmarks</a:t>
            </a:r>
          </a:p>
          <a:p>
            <a:pPr lvl="1"/>
            <a:r>
              <a:rPr lang="en-US" dirty="0"/>
              <a:t>Data ingest mechanism</a:t>
            </a:r>
          </a:p>
          <a:p>
            <a:pPr lvl="1"/>
            <a:r>
              <a:rPr lang="en-US" dirty="0"/>
              <a:t>Low-overhead statistical techniques bounding query error</a:t>
            </a:r>
          </a:p>
          <a:p>
            <a:endParaRPr lang="en-US" dirty="0"/>
          </a:p>
          <a:p>
            <a:r>
              <a:rPr lang="en-US" dirty="0"/>
              <a:t>Works well in real applications and microbenchmarks:</a:t>
            </a:r>
          </a:p>
          <a:p>
            <a:pPr lvl="1"/>
            <a:r>
              <a:rPr lang="en-US" dirty="0"/>
              <a:t>10-100x compaction, warm-cache latency &lt; 1s, low error</a:t>
            </a:r>
          </a:p>
          <a:p>
            <a:pPr lvl="1"/>
            <a:r>
              <a:rPr lang="en-US" dirty="0"/>
              <a:t>1 PB on a single node (summarized down to 10 TB)</a:t>
            </a:r>
          </a:p>
        </p:txBody>
      </p:sp>
    </p:spTree>
    <p:extLst>
      <p:ext uri="{BB962C8B-B14F-4D97-AF65-F5344CB8AC3E}">
        <p14:creationId xmlns:p14="http://schemas.microsoft.com/office/powerpoint/2010/main" val="97797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A3D12D-3A95-F943-A5C5-E06EEA92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 SummaryStore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5B8CC-B482-2E4C-8690-1568F563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10A3D12D-3A95-F943-A5C5-E06EEA921921}"/>
              </a:ext>
            </a:extLst>
          </p:cNvPr>
          <p:cNvSpPr txBox="1">
            <a:spLocks/>
          </p:cNvSpPr>
          <p:nvPr/>
        </p:nvSpPr>
        <p:spPr>
          <a:xfrm>
            <a:off x="644236" y="4266458"/>
            <a:ext cx="10709564" cy="960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Oswald" charset="0"/>
                <a:ea typeface="Oswald" charset="0"/>
                <a:cs typeface="Oswald" charset="0"/>
              </a:defRPr>
            </a:lvl1pPr>
          </a:lstStyle>
          <a:p>
            <a:r>
              <a:rPr lang="en-US" sz="4400" dirty="0"/>
              <a:t>Approximate single-node time-series store</a:t>
            </a:r>
          </a:p>
        </p:txBody>
      </p:sp>
    </p:spTree>
    <p:extLst>
      <p:ext uri="{BB962C8B-B14F-4D97-AF65-F5344CB8AC3E}">
        <p14:creationId xmlns:p14="http://schemas.microsoft.com/office/powerpoint/2010/main" val="37725136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A3D12D-3A95-F943-A5C5-E06EEA92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1801095"/>
            <a:ext cx="10709564" cy="3255817"/>
          </a:xfrm>
        </p:spPr>
        <p:txBody>
          <a:bodyPr/>
          <a:lstStyle/>
          <a:p>
            <a:r>
              <a:rPr lang="en-US" dirty="0"/>
              <a:t>PART 2:  Timely Approximate Replicas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5B8CC-B482-2E4C-8690-1568F563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10A3D12D-3A95-F943-A5C5-E06EEA921921}"/>
              </a:ext>
            </a:extLst>
          </p:cNvPr>
          <p:cNvSpPr txBox="1">
            <a:spLocks/>
          </p:cNvSpPr>
          <p:nvPr/>
        </p:nvSpPr>
        <p:spPr>
          <a:xfrm>
            <a:off x="644236" y="4266458"/>
            <a:ext cx="10709564" cy="960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Oswald" charset="0"/>
                <a:ea typeface="Oswald" charset="0"/>
                <a:cs typeface="Oswald" charset="0"/>
              </a:defRPr>
            </a:lvl1pPr>
          </a:lstStyle>
          <a:p>
            <a:r>
              <a:rPr lang="en-US" sz="4400"/>
              <a:t>Scaling network use in distributed data stores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837235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FDA76-8850-DF4C-8176-ACE1C161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403798-3BE9-7641-8BD4-69B940C49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24" y="3313043"/>
            <a:ext cx="11774557" cy="3502278"/>
          </a:xfrm>
        </p:spPr>
        <p:txBody>
          <a:bodyPr/>
          <a:lstStyle/>
          <a:p>
            <a:r>
              <a:rPr lang="en-US" dirty="0"/>
              <a:t>Need to transfer large dataset from A to B so B can run analytics</a:t>
            </a:r>
          </a:p>
          <a:p>
            <a:r>
              <a:rPr lang="en-US" dirty="0"/>
              <a:t>Option 1: transfer data in (uniform) random order</a:t>
            </a:r>
          </a:p>
          <a:p>
            <a:r>
              <a:rPr lang="en-US" dirty="0"/>
              <a:t>Option 2: “importance” ranking</a:t>
            </a:r>
          </a:p>
          <a:p>
            <a:pPr marL="688975" lvl="1" indent="-403225">
              <a:buFont typeface="+mj-lt"/>
              <a:buAutoNum type="alphaLcPeriod"/>
            </a:pPr>
            <a:r>
              <a:rPr lang="en-US" dirty="0"/>
              <a:t>A sends B a small random subset of the data (say 10%)</a:t>
            </a:r>
          </a:p>
          <a:p>
            <a:pPr marL="688975" lvl="1" indent="-403225">
              <a:buFont typeface="+mj-lt"/>
              <a:buAutoNum type="alphaLcPeriod"/>
            </a:pPr>
            <a:r>
              <a:rPr lang="en-US" dirty="0"/>
              <a:t>B trains a crude initial model on the data subset, sends model to A</a:t>
            </a:r>
          </a:p>
          <a:p>
            <a:pPr marL="688975" lvl="1" indent="-403225">
              <a:buFont typeface="+mj-lt"/>
              <a:buAutoNum type="alphaLcPeriod"/>
            </a:pPr>
            <a:r>
              <a:rPr lang="en-US" dirty="0"/>
              <a:t>A uses the initial model to prioritize the remaining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D09077-39A4-5648-BD3A-50EB118A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2" name="Cloud 1"/>
          <p:cNvSpPr/>
          <p:nvPr/>
        </p:nvSpPr>
        <p:spPr>
          <a:xfrm>
            <a:off x="1510748" y="1325569"/>
            <a:ext cx="2690191" cy="1046570"/>
          </a:xfrm>
          <a:prstGeom prst="cloud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161070" y="1325569"/>
            <a:ext cx="2690191" cy="1046570"/>
          </a:xfrm>
          <a:prstGeom prst="cloud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2" idx="0"/>
            <a:endCxn id="7" idx="2"/>
          </p:cNvCxnSpPr>
          <p:nvPr/>
        </p:nvCxnSpPr>
        <p:spPr>
          <a:xfrm>
            <a:off x="4198697" y="1848854"/>
            <a:ext cx="1970718" cy="0"/>
          </a:xfrm>
          <a:prstGeom prst="straightConnector1">
            <a:avLst/>
          </a:prstGeom>
          <a:ln w="127000" cmpd="dbl"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24474" y="2305528"/>
            <a:ext cx="21820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Large dataset</a:t>
            </a:r>
            <a:br>
              <a:rPr lang="en-US" sz="24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</a:br>
            <a:r>
              <a:rPr lang="en-US" sz="24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E.g. ImageNet</a:t>
            </a:r>
          </a:p>
        </p:txBody>
      </p:sp>
      <p:sp>
        <p:nvSpPr>
          <p:cNvPr id="11" name="Can 10"/>
          <p:cNvSpPr/>
          <p:nvPr/>
        </p:nvSpPr>
        <p:spPr>
          <a:xfrm>
            <a:off x="2027583" y="1603514"/>
            <a:ext cx="1775791" cy="424069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67738" y="2305528"/>
            <a:ext cx="32768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Rawline Medium" charset="0"/>
                <a:ea typeface="Rawline Medium" charset="0"/>
                <a:cs typeface="Rawline Medium" charset="0"/>
              </a:rPr>
              <a:t>Analytics workload</a:t>
            </a:r>
            <a:br>
              <a:rPr lang="en-US" sz="2400" dirty="0">
                <a:solidFill>
                  <a:schemeClr val="accent3"/>
                </a:solidFill>
                <a:latin typeface="Rawline Medium" charset="0"/>
                <a:ea typeface="Rawline Medium" charset="0"/>
                <a:cs typeface="Rawline Medium" charset="0"/>
              </a:rPr>
            </a:br>
            <a:r>
              <a:rPr lang="en-US" sz="2400" dirty="0">
                <a:solidFill>
                  <a:schemeClr val="accent3"/>
                </a:solidFill>
                <a:latin typeface="Rawline Medium" charset="0"/>
                <a:ea typeface="Rawline Medium" charset="0"/>
                <a:cs typeface="Rawline Medium" charset="0"/>
              </a:rPr>
              <a:t>E.g. </a:t>
            </a:r>
            <a:r>
              <a:rPr lang="en-US" sz="2400" dirty="0" err="1">
                <a:solidFill>
                  <a:schemeClr val="accent3"/>
                </a:solidFill>
                <a:latin typeface="Rawline Medium" charset="0"/>
                <a:ea typeface="Rawline Medium" charset="0"/>
                <a:cs typeface="Rawline Medium" charset="0"/>
              </a:rPr>
              <a:t>AlexNet</a:t>
            </a:r>
            <a:r>
              <a:rPr lang="en-US" sz="2400" dirty="0">
                <a:solidFill>
                  <a:schemeClr val="accent3"/>
                </a:solidFill>
                <a:latin typeface="Rawline Medium" charset="0"/>
                <a:ea typeface="Rawline Medium" charset="0"/>
                <a:cs typeface="Rawline Medium" charset="0"/>
              </a:rPr>
              <a:t> classifier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40844" y="1207523"/>
            <a:ext cx="42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  <a:latin typeface="Rawline ExtraBold" charset="0"/>
                <a:ea typeface="Rawline ExtraBold" charset="0"/>
                <a:cs typeface="Rawline ExtraBold" charset="0"/>
              </a:rPr>
              <a:t>A</a:t>
            </a:r>
            <a:endParaRPr lang="en-US" sz="2400" b="1" dirty="0">
              <a:solidFill>
                <a:schemeClr val="accent4"/>
              </a:solidFill>
              <a:latin typeface="Rawline ExtraBold" charset="0"/>
              <a:ea typeface="Rawline ExtraBold" charset="0"/>
              <a:cs typeface="Rawline ExtraBold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76734" y="1220775"/>
            <a:ext cx="42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accent3"/>
                </a:solidFill>
                <a:latin typeface="Rawline ExtraBold" charset="0"/>
                <a:ea typeface="Rawline ExtraBold" charset="0"/>
                <a:cs typeface="Rawline ExtraBold" charset="0"/>
              </a:rPr>
              <a:t>B</a:t>
            </a:r>
            <a:endParaRPr lang="en-US" sz="2400" b="1" dirty="0">
              <a:solidFill>
                <a:schemeClr val="accent3"/>
              </a:solidFill>
              <a:latin typeface="Rawline ExtraBold" charset="0"/>
              <a:ea typeface="Rawline ExtraBold" charset="0"/>
              <a:cs typeface="Rawline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5680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FDA76-8850-DF4C-8176-ACE1C161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87" y="1715035"/>
            <a:ext cx="7533861" cy="4520317"/>
          </a:xfrm>
        </p:spPr>
      </p:pic>
      <p:cxnSp>
        <p:nvCxnSpPr>
          <p:cNvPr id="16" name="Straight Arrow Connector 15"/>
          <p:cNvCxnSpPr/>
          <p:nvPr/>
        </p:nvCxnSpPr>
        <p:spPr>
          <a:xfrm>
            <a:off x="5815217" y="2470057"/>
            <a:ext cx="145359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84084" y="1138419"/>
            <a:ext cx="1893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Medium" charset="0"/>
                <a:ea typeface="Rawline Medium" charset="0"/>
                <a:cs typeface="Rawline Medium" charset="0"/>
              </a:rPr>
              <a:t>2x less data</a:t>
            </a:r>
            <a:br>
              <a:rPr lang="en-US" sz="2400" dirty="0">
                <a:latin typeface="Rawline Medium" charset="0"/>
                <a:ea typeface="Rawline Medium" charset="0"/>
                <a:cs typeface="Rawline Medium" charset="0"/>
              </a:rPr>
            </a:br>
            <a:r>
              <a:rPr lang="en-US" sz="2400" dirty="0">
                <a:latin typeface="Rawline Medium" charset="0"/>
                <a:ea typeface="Rawline Medium" charset="0"/>
                <a:cs typeface="Rawline Medium" charset="0"/>
              </a:rPr>
              <a:t>for 90% </a:t>
            </a:r>
            <a:r>
              <a:rPr lang="en-US" sz="2400" dirty="0" err="1">
                <a:latin typeface="Rawline Medium" charset="0"/>
                <a:ea typeface="Rawline Medium" charset="0"/>
                <a:cs typeface="Rawline Medium" charset="0"/>
              </a:rPr>
              <a:t>acc</a:t>
            </a:r>
            <a:endParaRPr lang="en-US" sz="2400" dirty="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42015" y="2434629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4"/>
          <p:cNvCxnSpPr>
            <a:stCxn id="19" idx="1"/>
          </p:cNvCxnSpPr>
          <p:nvPr/>
        </p:nvCxnSpPr>
        <p:spPr>
          <a:xfrm rot="10800000" flipV="1">
            <a:off x="6587734" y="1553917"/>
            <a:ext cx="496350" cy="916139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153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FDA76-8850-DF4C-8176-ACE1C161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87" y="1715035"/>
            <a:ext cx="7533861" cy="4520317"/>
          </a:xfrm>
        </p:spPr>
      </p:pic>
      <p:sp>
        <p:nvSpPr>
          <p:cNvPr id="19" name="TextBox 18"/>
          <p:cNvSpPr txBox="1"/>
          <p:nvPr/>
        </p:nvSpPr>
        <p:spPr>
          <a:xfrm>
            <a:off x="7084084" y="1138419"/>
            <a:ext cx="1893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40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2x less data</a:t>
            </a:r>
            <a:br>
              <a:rPr lang="en-US" sz="2400" dirty="0">
                <a:solidFill>
                  <a:schemeClr val="tx1">
                    <a:alpha val="40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</a:br>
            <a:r>
              <a:rPr lang="en-US" sz="2400" dirty="0">
                <a:solidFill>
                  <a:schemeClr val="tx1">
                    <a:alpha val="40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for 90% </a:t>
            </a:r>
            <a:r>
              <a:rPr lang="en-US" sz="2400" dirty="0" err="1">
                <a:solidFill>
                  <a:schemeClr val="tx1">
                    <a:alpha val="40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acc</a:t>
            </a:r>
            <a:endParaRPr lang="en-US" sz="2400" dirty="0">
              <a:solidFill>
                <a:schemeClr val="tx1">
                  <a:alpha val="40000"/>
                </a:schemeClr>
              </a:solidFill>
              <a:latin typeface="Rawline Medium" charset="0"/>
              <a:ea typeface="Rawline Medium" charset="0"/>
              <a:cs typeface="Rawline Medium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15217" y="2470057"/>
            <a:ext cx="1453597" cy="0"/>
          </a:xfrm>
          <a:prstGeom prst="straightConnector1">
            <a:avLst/>
          </a:prstGeom>
          <a:ln w="38100">
            <a:solidFill>
              <a:schemeClr val="tx1">
                <a:alpha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0800000" flipV="1">
            <a:off x="6587734" y="1553917"/>
            <a:ext cx="496350" cy="916139"/>
          </a:xfrm>
          <a:prstGeom prst="curvedConnector2">
            <a:avLst/>
          </a:prstGeom>
          <a:ln w="381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58671" y="3140028"/>
            <a:ext cx="9298782" cy="95410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Takeaway: can significantly reduce time to insight by</a:t>
            </a:r>
            <a:br>
              <a:rPr lang="en-US" sz="28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</a:br>
            <a:r>
              <a:rPr lang="en-US" sz="28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                      intelligently ordering data transmission</a:t>
            </a:r>
          </a:p>
        </p:txBody>
      </p:sp>
    </p:spTree>
    <p:extLst>
      <p:ext uri="{BB962C8B-B14F-4D97-AF65-F5344CB8AC3E}">
        <p14:creationId xmlns:p14="http://schemas.microsoft.com/office/powerpoint/2010/main" val="5141300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07E1-B88B-FA46-9DB8-4750222E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Speeding up replication in distributed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7C375-3994-4A4A-A1D0-58D9AFBC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35" y="3562440"/>
            <a:ext cx="11774557" cy="32733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Consider a system of replica nodes receiving updates in parallel</a:t>
            </a:r>
            <a:endParaRPr lang="en-US" sz="1400" dirty="0"/>
          </a:p>
          <a:p>
            <a:pPr marL="0" indent="0">
              <a:spcBef>
                <a:spcPts val="2200"/>
              </a:spcBef>
              <a:buNone/>
            </a:pPr>
            <a:r>
              <a:rPr lang="en-US" dirty="0"/>
              <a:t>Wish to replicate all updates to all nodes eventually</a:t>
            </a:r>
            <a:endParaRPr lang="en-US" sz="1600" dirty="0"/>
          </a:p>
          <a:p>
            <a:pPr marL="0" indent="0">
              <a:spcBef>
                <a:spcPts val="2200"/>
              </a:spcBef>
              <a:buNone/>
            </a:pPr>
            <a:r>
              <a:rPr lang="en-US" dirty="0"/>
              <a:t>Key idea: reduce time to replica convergence by carefully ordering update propagation</a:t>
            </a:r>
          </a:p>
          <a:p>
            <a:pPr lvl="1"/>
            <a:r>
              <a:rPr lang="en-US" dirty="0"/>
              <a:t>Send the “most important bits” first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80DBC-9DF3-5B46-AB69-AAA736B2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74</a:t>
            </a:fld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3282898" y="1581482"/>
            <a:ext cx="4207180" cy="1725044"/>
            <a:chOff x="3587698" y="1561283"/>
            <a:chExt cx="4207180" cy="1725044"/>
          </a:xfrm>
        </p:grpSpPr>
        <p:sp>
          <p:nvSpPr>
            <p:cNvPr id="5" name="Cloud 4"/>
            <p:cNvSpPr/>
            <p:nvPr/>
          </p:nvSpPr>
          <p:spPr>
            <a:xfrm>
              <a:off x="3919544" y="1564576"/>
              <a:ext cx="977462" cy="550528"/>
            </a:xfrm>
            <a:prstGeom prst="clou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6" name="Cloud 5"/>
            <p:cNvSpPr/>
            <p:nvPr/>
          </p:nvSpPr>
          <p:spPr>
            <a:xfrm>
              <a:off x="3920359" y="2723444"/>
              <a:ext cx="977462" cy="550528"/>
            </a:xfrm>
            <a:prstGeom prst="clou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7" name="Cloud 6"/>
            <p:cNvSpPr/>
            <p:nvPr/>
          </p:nvSpPr>
          <p:spPr>
            <a:xfrm>
              <a:off x="6421822" y="2723444"/>
              <a:ext cx="977462" cy="550528"/>
            </a:xfrm>
            <a:prstGeom prst="clou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3"/>
              <a:endCxn id="5" idx="1"/>
            </p:cNvCxnSpPr>
            <p:nvPr/>
          </p:nvCxnSpPr>
          <p:spPr>
            <a:xfrm flipH="1" flipV="1">
              <a:off x="4408275" y="2114518"/>
              <a:ext cx="815" cy="64040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0"/>
              <a:endCxn id="7" idx="2"/>
            </p:cNvCxnSpPr>
            <p:nvPr/>
          </p:nvCxnSpPr>
          <p:spPr>
            <a:xfrm>
              <a:off x="4897006" y="2998708"/>
              <a:ext cx="1527848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4749807" y="1956867"/>
              <a:ext cx="1863121" cy="816038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loud 20"/>
            <p:cNvSpPr/>
            <p:nvPr/>
          </p:nvSpPr>
          <p:spPr>
            <a:xfrm>
              <a:off x="6420192" y="1561283"/>
              <a:ext cx="977462" cy="550528"/>
            </a:xfrm>
            <a:prstGeom prst="clou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7" idx="3"/>
              <a:endCxn id="21" idx="1"/>
            </p:cNvCxnSpPr>
            <p:nvPr/>
          </p:nvCxnSpPr>
          <p:spPr>
            <a:xfrm flipH="1" flipV="1">
              <a:off x="6908923" y="2111225"/>
              <a:ext cx="1630" cy="643696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0"/>
              <a:endCxn id="21" idx="2"/>
            </p:cNvCxnSpPr>
            <p:nvPr/>
          </p:nvCxnSpPr>
          <p:spPr>
            <a:xfrm flipV="1">
              <a:off x="4896191" y="1836547"/>
              <a:ext cx="1527033" cy="329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4827319" y="1970610"/>
              <a:ext cx="1650672" cy="843842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800000">
              <a:off x="3587698" y="1574630"/>
              <a:ext cx="461553" cy="0"/>
            </a:xfrm>
            <a:prstGeom prst="straightConnector1">
              <a:avLst/>
            </a:prstGeom>
            <a:ln w="152400" cmpd="dbl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9000000">
              <a:off x="7333325" y="1574631"/>
              <a:ext cx="461553" cy="0"/>
            </a:xfrm>
            <a:prstGeom prst="straightConnector1">
              <a:avLst/>
            </a:prstGeom>
            <a:ln w="152400" cmpd="dbl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19800000">
              <a:off x="3587698" y="3286327"/>
              <a:ext cx="461553" cy="0"/>
            </a:xfrm>
            <a:prstGeom prst="straightConnector1">
              <a:avLst/>
            </a:prstGeom>
            <a:ln w="152400" cmpd="dbl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12600000">
              <a:off x="7218306" y="3273972"/>
              <a:ext cx="461553" cy="0"/>
            </a:xfrm>
            <a:prstGeom prst="straightConnector1">
              <a:avLst/>
            </a:prstGeom>
            <a:ln w="152400" cmpd="dbl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8178718" y="1869315"/>
            <a:ext cx="2421015" cy="972627"/>
            <a:chOff x="8835678" y="1817027"/>
            <a:chExt cx="2421015" cy="972627"/>
          </a:xfrm>
        </p:grpSpPr>
        <p:sp>
          <p:nvSpPr>
            <p:cNvPr id="18" name="TextBox 17"/>
            <p:cNvSpPr txBox="1"/>
            <p:nvPr/>
          </p:nvSpPr>
          <p:spPr>
            <a:xfrm>
              <a:off x="9343242" y="2327989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accent4"/>
                  </a:solidFill>
                  <a:latin typeface="Rawline Medium" charset="0"/>
                  <a:ea typeface="Rawline Medium" charset="0"/>
                  <a:cs typeface="Rawline Medium" charset="0"/>
                </a:rPr>
                <a:t>replication</a:t>
              </a:r>
              <a:endParaRPr lang="en-US" sz="24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8835678" y="2069474"/>
              <a:ext cx="461553" cy="0"/>
            </a:xfrm>
            <a:prstGeom prst="straightConnector1">
              <a:avLst/>
            </a:prstGeom>
            <a:ln w="152400" cmpd="dbl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9316738" y="1817027"/>
              <a:ext cx="1939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awline Medium" charset="0"/>
                  <a:ea typeface="Rawline Medium" charset="0"/>
                  <a:cs typeface="Rawline Medium" charset="0"/>
                </a:rPr>
                <a:t>client writes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8835678" y="2598577"/>
              <a:ext cx="46155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06552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71AE-005E-6546-8043-228DA0B8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Speeding up replication in distributed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F8461-9507-1F4F-84C7-5F55E750D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24" y="1179443"/>
            <a:ext cx="11774557" cy="55366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control replication such that every node ends up with a useful </a:t>
            </a:r>
            <a:r>
              <a:rPr lang="en-US" b="1" dirty="0">
                <a:latin typeface="Rawline ExtraBold" charset="0"/>
                <a:ea typeface="Rawline ExtraBold" charset="0"/>
                <a:cs typeface="Rawline ExtraBold" charset="0"/>
              </a:rPr>
              <a:t>summary</a:t>
            </a:r>
            <a:r>
              <a:rPr lang="en-US" dirty="0"/>
              <a:t> of all data ingested by system, while ensuring: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Summaries are </a:t>
            </a:r>
            <a:r>
              <a:rPr lang="en-US" i="1" dirty="0"/>
              <a:t>useful</a:t>
            </a:r>
          </a:p>
          <a:p>
            <a:pPr marL="1022337" lvl="1" indent="-514350"/>
            <a:r>
              <a:rPr lang="en-US" dirty="0"/>
              <a:t>Goal: summaries are tailored to expected query workload</a:t>
            </a:r>
          </a:p>
          <a:p>
            <a:pPr marL="1022337" lvl="1" indent="-514350"/>
            <a:r>
              <a:rPr lang="en-US" dirty="0"/>
              <a:t>Current prototype: summaries are statistically correct summary structures (e.g. uniform, stratified, universe samples; scalable Bloom filters)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Summaries are </a:t>
            </a:r>
            <a:r>
              <a:rPr lang="en-US" i="1" dirty="0"/>
              <a:t>monotonic</a:t>
            </a:r>
          </a:p>
          <a:p>
            <a:pPr marL="1022337" lvl="1" indent="-514350"/>
            <a:r>
              <a:rPr lang="en-US" dirty="0"/>
              <a:t>In a quiet system, summaries keep improving over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Summaries don’t </a:t>
            </a:r>
            <a:r>
              <a:rPr lang="en-US" i="1" dirty="0"/>
              <a:t>diverge</a:t>
            </a:r>
            <a:r>
              <a:rPr lang="en-US" dirty="0"/>
              <a:t> across nodes</a:t>
            </a:r>
          </a:p>
          <a:p>
            <a:pPr marL="1022337" lvl="1" indent="-514350"/>
            <a:r>
              <a:rPr lang="en-US" dirty="0"/>
              <a:t>Query answers are roughly similar at every node</a:t>
            </a:r>
          </a:p>
          <a:p>
            <a:pPr marL="1022337" lvl="1" indent="-514350"/>
            <a:r>
              <a:rPr lang="en-US" dirty="0"/>
              <a:t>Ensure nodes are true ~replicas of each other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99FA0-3799-8A4A-A6D7-E3ED4AFF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9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D335-7E36-8D41-806F-D09AA77E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Challenge: Coordinating summary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C4E8-89FD-E748-984C-D08DB51FD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Suppose we want each node to have a stratified sample of all ingested data</a:t>
            </a:r>
          </a:p>
          <a:p>
            <a:pPr marL="0" indent="0">
              <a:spcBef>
                <a:spcPts val="2200"/>
              </a:spcBef>
              <a:buNone/>
            </a:pPr>
            <a:r>
              <a:rPr lang="en-US" sz="2600" dirty="0"/>
              <a:t>Problem: constructing a true stratified sample needs global view of </a:t>
            </a:r>
            <a:r>
              <a:rPr lang="en-US" sz="2600" i="1" dirty="0"/>
              <a:t>all</a:t>
            </a:r>
            <a:r>
              <a:rPr lang="en-US" sz="2600" dirty="0"/>
              <a:t> data</a:t>
            </a:r>
          </a:p>
          <a:p>
            <a:pPr marL="0" indent="0">
              <a:spcBef>
                <a:spcPts val="2200"/>
              </a:spcBef>
              <a:buNone/>
            </a:pPr>
            <a:r>
              <a:rPr lang="en-US" sz="2600" dirty="0"/>
              <a:t>True of most summary structures</a:t>
            </a:r>
          </a:p>
          <a:p>
            <a:pPr lvl="1"/>
            <a:r>
              <a:rPr lang="en-US" sz="2600" dirty="0"/>
              <a:t>In general, most summaries are usually constructed offline, processing all data in a batch</a:t>
            </a:r>
          </a:p>
          <a:p>
            <a:pPr marL="0" indent="0">
              <a:spcBef>
                <a:spcPts val="2200"/>
              </a:spcBef>
              <a:buNone/>
            </a:pPr>
            <a:r>
              <a:rPr lang="en-US" sz="2600" dirty="0"/>
              <a:t>Challenge: need efficient distributed, online summarization</a:t>
            </a:r>
          </a:p>
          <a:p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FCC7F-4973-9143-A011-65551392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704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41FB-8A80-7D40-801A-DB786883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Split-plane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963CD-BC59-C548-879E-869F4EB89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24" y="3154017"/>
            <a:ext cx="11774557" cy="368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Provide lightweight primitive statistics in statistics plane</a:t>
            </a:r>
          </a:p>
          <a:p>
            <a:pPr lvl="1"/>
            <a:r>
              <a:rPr lang="en-US" sz="2000" dirty="0"/>
              <a:t>Coarse, low overhead to maintain</a:t>
            </a:r>
          </a:p>
          <a:p>
            <a:pPr marL="0" indent="0">
              <a:buNone/>
            </a:pPr>
            <a:r>
              <a:rPr lang="en-US" sz="2400" dirty="0"/>
              <a:t>Use to orchestrate more complex summaries in data plane</a:t>
            </a:r>
          </a:p>
          <a:p>
            <a:pPr marL="0" indent="0">
              <a:buNone/>
            </a:pPr>
            <a:r>
              <a:rPr lang="en-US" sz="2400" dirty="0"/>
              <a:t>Identified a small family of primitives enough to implement a number of more sophisticated data plane summaries. Currently:</a:t>
            </a:r>
          </a:p>
          <a:p>
            <a:pPr lvl="1"/>
            <a:r>
              <a:rPr lang="en-US" sz="2000" dirty="0"/>
              <a:t>Primitives: Counters (sum, count, avg.); Quantile digest (quantiles and frequencies);</a:t>
            </a:r>
            <a:br>
              <a:rPr lang="en-US" sz="2000" dirty="0"/>
            </a:br>
            <a:r>
              <a:rPr lang="en-US" sz="2000" dirty="0"/>
              <a:t>                   </a:t>
            </a:r>
            <a:r>
              <a:rPr lang="en-US" sz="800" dirty="0"/>
              <a:t> </a:t>
            </a:r>
            <a:r>
              <a:rPr lang="en-US" sz="2000" dirty="0" err="1"/>
              <a:t>HyperLogLog</a:t>
            </a:r>
            <a:r>
              <a:rPr lang="en-US" sz="2000" dirty="0"/>
              <a:t> (count distinct)</a:t>
            </a:r>
          </a:p>
          <a:p>
            <a:pPr lvl="1"/>
            <a:r>
              <a:rPr lang="en-US" sz="2000" dirty="0"/>
              <a:t>Data plane: uniform, stratified &amp; universe samples; histograms; heavy hitters;</a:t>
            </a:r>
            <a:br>
              <a:rPr lang="en-US" sz="2000" dirty="0"/>
            </a:br>
            <a:r>
              <a:rPr lang="en-US" sz="2000" dirty="0"/>
              <a:t>                     </a:t>
            </a:r>
            <a:r>
              <a:rPr lang="en-US" sz="1000" dirty="0"/>
              <a:t> </a:t>
            </a:r>
            <a:r>
              <a:rPr lang="en-US" sz="2000" dirty="0"/>
              <a:t>scalable Bloom Filters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ED5A9-CADE-3941-82B0-1F7F9A90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77</a:t>
            </a:fld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666283" y="1074000"/>
            <a:ext cx="2780900" cy="1974222"/>
            <a:chOff x="2910910" y="1074000"/>
            <a:chExt cx="2780900" cy="1974222"/>
          </a:xfrm>
        </p:grpSpPr>
        <p:sp>
          <p:nvSpPr>
            <p:cNvPr id="5" name="Cloud 4"/>
            <p:cNvSpPr/>
            <p:nvPr/>
          </p:nvSpPr>
          <p:spPr>
            <a:xfrm>
              <a:off x="3562551" y="2545082"/>
              <a:ext cx="651641" cy="503140"/>
            </a:xfrm>
            <a:prstGeom prst="clou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6" name="Cloud 5"/>
            <p:cNvSpPr/>
            <p:nvPr/>
          </p:nvSpPr>
          <p:spPr>
            <a:xfrm>
              <a:off x="4679162" y="2545082"/>
              <a:ext cx="651641" cy="503140"/>
            </a:xfrm>
            <a:prstGeom prst="clou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7" name="Cloud 6"/>
            <p:cNvSpPr/>
            <p:nvPr/>
          </p:nvSpPr>
          <p:spPr>
            <a:xfrm>
              <a:off x="4002158" y="1074000"/>
              <a:ext cx="651641" cy="503140"/>
            </a:xfrm>
            <a:prstGeom prst="clou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8" name="Cloud 7"/>
            <p:cNvSpPr/>
            <p:nvPr/>
          </p:nvSpPr>
          <p:spPr>
            <a:xfrm>
              <a:off x="2910910" y="1683644"/>
              <a:ext cx="651641" cy="503140"/>
            </a:xfrm>
            <a:prstGeom prst="clou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" name="Cloud 8"/>
            <p:cNvSpPr/>
            <p:nvPr/>
          </p:nvSpPr>
          <p:spPr>
            <a:xfrm>
              <a:off x="5040169" y="1683644"/>
              <a:ext cx="651641" cy="503140"/>
            </a:xfrm>
            <a:prstGeom prst="clou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498574" y="1431235"/>
              <a:ext cx="556591" cy="344557"/>
            </a:xfrm>
            <a:prstGeom prst="line">
              <a:avLst/>
            </a:prstGeom>
            <a:ln w="1143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366052" y="2093844"/>
              <a:ext cx="331305" cy="543339"/>
            </a:xfrm>
            <a:prstGeom prst="line">
              <a:avLst/>
            </a:prstGeom>
            <a:ln w="1143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055165" y="2796652"/>
              <a:ext cx="825977" cy="0"/>
            </a:xfrm>
            <a:prstGeom prst="line">
              <a:avLst/>
            </a:prstGeom>
            <a:ln w="1143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040169" y="2080591"/>
              <a:ext cx="273953" cy="623027"/>
            </a:xfrm>
            <a:prstGeom prst="line">
              <a:avLst/>
            </a:prstGeom>
            <a:ln w="1143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4532243" y="1378226"/>
              <a:ext cx="781880" cy="430808"/>
            </a:xfrm>
            <a:prstGeom prst="line">
              <a:avLst/>
            </a:prstGeom>
            <a:ln w="1143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3791263" y="1682806"/>
              <a:ext cx="1089879" cy="756481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061566" y="1698063"/>
            <a:ext cx="3760698" cy="964367"/>
            <a:chOff x="7379621" y="1698063"/>
            <a:chExt cx="3760698" cy="964367"/>
          </a:xfrm>
        </p:grpSpPr>
        <p:sp>
          <p:nvSpPr>
            <p:cNvPr id="34" name="TextBox 33"/>
            <p:cNvSpPr txBox="1"/>
            <p:nvPr/>
          </p:nvSpPr>
          <p:spPr>
            <a:xfrm>
              <a:off x="8095896" y="1698063"/>
              <a:ext cx="2930610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200" dirty="0">
                  <a:solidFill>
                    <a:schemeClr val="accent3"/>
                  </a:solidFill>
                  <a:latin typeface="Rawline" charset="0"/>
                  <a:ea typeface="Rawline" charset="0"/>
                  <a:cs typeface="Rawline" charset="0"/>
                </a:rPr>
                <a:t>Lightweight statistics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95896" y="2231543"/>
              <a:ext cx="3044423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200" dirty="0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Data plane replication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7379621" y="2452539"/>
              <a:ext cx="626018" cy="0"/>
            </a:xfrm>
            <a:prstGeom prst="line">
              <a:avLst/>
            </a:prstGeom>
            <a:ln w="1143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379621" y="1935214"/>
              <a:ext cx="626018" cy="0"/>
            </a:xfrm>
            <a:prstGeom prst="line">
              <a:avLst/>
            </a:prstGeom>
            <a:ln w="3810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9234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D32C-3B2E-3243-A1AC-1A439434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Implementing stratified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0EBB2-1115-4D4D-A7AF-2866CBDF6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35" y="1578604"/>
            <a:ext cx="11727246" cy="4627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Each node</a:t>
            </a:r>
          </a:p>
          <a:p>
            <a:pPr marL="344488" indent="-344488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Periodically pushes counter updates to statistics plane, based on</a:t>
            </a:r>
            <a:br>
              <a:rPr lang="en-US" dirty="0"/>
            </a:br>
            <a:r>
              <a:rPr lang="en-US" dirty="0"/>
              <a:t>local data arrival pattern</a:t>
            </a:r>
          </a:p>
          <a:p>
            <a:pPr marL="862013" lvl="1" indent="-355600"/>
            <a:r>
              <a:rPr lang="en-US" dirty="0"/>
              <a:t>Global stats: per-stratum value mean, variance</a:t>
            </a:r>
          </a:p>
          <a:p>
            <a:pPr marL="862013" lvl="1" indent="-355600"/>
            <a:r>
              <a:rPr lang="en-US" dirty="0"/>
              <a:t>Per-node stats: per-node per-stratum arrival rate</a:t>
            </a:r>
          </a:p>
          <a:p>
            <a:pPr marL="406400" indent="-40640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Subscribes to updates from statistics plane</a:t>
            </a:r>
          </a:p>
          <a:p>
            <a:pPr marL="406400" indent="-40640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Periodically plugs stats into a linear program to choose sampling policy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12CC5-51C1-9246-B681-E8DCB37B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037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9EF6-07D1-154D-8CFA-4E849B00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5A5D-D68C-544E-BC01-9FB349C27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Deployments:</a:t>
            </a:r>
          </a:p>
          <a:p>
            <a:pPr lvl="1"/>
            <a:r>
              <a:rPr lang="en-US" dirty="0"/>
              <a:t>Geo-distributed: 3 nodes in US, Europe, Japan (R = 3)</a:t>
            </a:r>
          </a:p>
          <a:p>
            <a:pPr lvl="1"/>
            <a:r>
              <a:rPr lang="en-US" dirty="0"/>
              <a:t>Single DC: 100 nodes (R = 30)</a:t>
            </a:r>
          </a:p>
          <a:p>
            <a:br>
              <a:rPr lang="en-US" dirty="0"/>
            </a:br>
            <a:r>
              <a:rPr lang="en-US" dirty="0"/>
              <a:t>Workload: </a:t>
            </a:r>
          </a:p>
          <a:p>
            <a:pPr lvl="1"/>
            <a:r>
              <a:rPr lang="en-US" dirty="0" err="1"/>
              <a:t>Instacart</a:t>
            </a:r>
            <a:r>
              <a:rPr lang="en-US" dirty="0"/>
              <a:t> sales DB, scaled up to 1 TB</a:t>
            </a:r>
          </a:p>
          <a:p>
            <a:pPr lvl="1"/>
            <a:r>
              <a:rPr lang="en-US" dirty="0"/>
              <a:t>Bag of 15 OLAP queries</a:t>
            </a:r>
          </a:p>
          <a:p>
            <a:pPr lvl="1"/>
            <a:endParaRPr lang="en-US" dirty="0"/>
          </a:p>
          <a:p>
            <a:r>
              <a:rPr lang="en-US" dirty="0" err="1"/>
              <a:t>Config</a:t>
            </a:r>
            <a:r>
              <a:rPr lang="en-US" dirty="0"/>
              <a:t>: build stratified sample @ 10x compaction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F1282-B949-7E42-AE14-C2A256FA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6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SummaryStore: 1000-foot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732" y="1392633"/>
            <a:ext cx="11774557" cy="4627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Approximate single-node store for “colossal” time-series data</a:t>
            </a:r>
          </a:p>
          <a:p>
            <a:pPr marL="0" indent="0">
              <a:buNone/>
            </a:pPr>
            <a:r>
              <a:rPr lang="en-US" sz="2600" dirty="0"/>
              <a:t>Built around novel data approximation scheme designed for time-series analytics</a:t>
            </a:r>
          </a:p>
          <a:p>
            <a:pPr marL="15875" indent="0">
              <a:buNone/>
            </a:pPr>
            <a:br>
              <a:rPr lang="en-US" sz="2600" dirty="0"/>
            </a:br>
            <a:r>
              <a:rPr lang="en-US" sz="2600" dirty="0"/>
              <a:t>In real applications (forecasting, outlier analysis, SQL analytics ...)</a:t>
            </a:r>
            <a:br>
              <a:rPr lang="en-US" sz="2600" dirty="0"/>
            </a:br>
            <a:r>
              <a:rPr lang="en-US" sz="2600" dirty="0"/>
              <a:t>and microbenchmarks: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229661" y="4480755"/>
          <a:ext cx="5732681" cy="196588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22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7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1211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scale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accent4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1 PB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 on commodity node</a:t>
                      </a:r>
                      <a:br>
                        <a:rPr lang="en-US" sz="2400" baseline="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</a:b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(compacted </a:t>
                      </a:r>
                      <a:r>
                        <a:rPr lang="en-US" sz="2400" b="1" baseline="0" dirty="0">
                          <a:solidFill>
                            <a:schemeClr val="accent4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100x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339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latency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accent4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&lt;</a:t>
                      </a:r>
                      <a:r>
                        <a:rPr lang="en-US" sz="2400" b="1" baseline="0" dirty="0">
                          <a:solidFill>
                            <a:schemeClr val="accent4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accent4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1s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    </a:t>
                      </a:r>
                      <a:r>
                        <a:rPr lang="en-US" sz="1900" baseline="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at 95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th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 %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ile</a:t>
                      </a:r>
                      <a:endParaRPr lang="en-US" sz="24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339"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error</a:t>
                      </a:r>
                      <a:endParaRPr lang="en-US" sz="24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accent4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&lt; 10%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 at 95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th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 %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ile</a:t>
                      </a:r>
                      <a:endParaRPr lang="en-US" sz="24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69926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Geo-distributed: 10x compacted replication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00" y="1035913"/>
            <a:ext cx="7553873" cy="453232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88137" y="5649925"/>
            <a:ext cx="8039850" cy="95410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Value prop: can get good accuracy 10x faster</a:t>
            </a:r>
            <a:br>
              <a:rPr lang="en-US" sz="28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</a:br>
            <a:r>
              <a:rPr lang="en-US" sz="28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                        than conventional replication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38974" y="2025687"/>
            <a:ext cx="3470759" cy="1603948"/>
            <a:chOff x="7592441" y="2593610"/>
            <a:chExt cx="3470758" cy="1603947"/>
          </a:xfrm>
        </p:grpSpPr>
        <p:sp>
          <p:nvSpPr>
            <p:cNvPr id="8" name="Rectangle 7"/>
            <p:cNvSpPr/>
            <p:nvPr/>
          </p:nvSpPr>
          <p:spPr>
            <a:xfrm>
              <a:off x="7592441" y="2806995"/>
              <a:ext cx="760823" cy="3615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72426" y="2593610"/>
              <a:ext cx="2590773" cy="70788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>
                  <a:latin typeface="Rawline" charset="0"/>
                  <a:ea typeface="Rawline" charset="0"/>
                  <a:cs typeface="Rawline" charset="0"/>
                </a:rPr>
                <a:t>Timely Approximate</a:t>
              </a:r>
              <a:br>
                <a:rPr lang="en-US" sz="2000">
                  <a:latin typeface="Rawline" charset="0"/>
                  <a:ea typeface="Rawline" charset="0"/>
                  <a:cs typeface="Rawline" charset="0"/>
                </a:rPr>
              </a:br>
              <a:r>
                <a:rPr lang="en-US" sz="2000">
                  <a:latin typeface="Rawline" charset="0"/>
                  <a:ea typeface="Rawline" charset="0"/>
                  <a:cs typeface="Rawline" charset="0"/>
                </a:rPr>
                <a:t>Replication</a:t>
              </a:r>
              <a:endParaRPr lang="en-US" sz="20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95986" y="3703057"/>
              <a:ext cx="760823" cy="3615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75972" y="3489671"/>
              <a:ext cx="2201243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>
                  <a:latin typeface="Rawline" charset="0"/>
                  <a:ea typeface="Rawline" charset="0"/>
                  <a:cs typeface="Rawline" charset="0"/>
                </a:rPr>
                <a:t>Perfect offline</a:t>
              </a:r>
              <a:br>
                <a:rPr lang="en-US" sz="2000" dirty="0">
                  <a:latin typeface="Rawline" charset="0"/>
                  <a:ea typeface="Rawline" charset="0"/>
                  <a:cs typeface="Rawline" charset="0"/>
                </a:rPr>
              </a:br>
              <a:r>
                <a:rPr lang="en-US" sz="2000" dirty="0">
                  <a:latin typeface="Rawline" charset="0"/>
                  <a:ea typeface="Rawline" charset="0"/>
                  <a:cs typeface="Rawline" charset="0"/>
                </a:rPr>
                <a:t>sample (</a:t>
              </a:r>
              <a:r>
                <a:rPr lang="en-US" sz="2000" dirty="0" err="1">
                  <a:latin typeface="Rawline" charset="0"/>
                  <a:ea typeface="Rawline" charset="0"/>
                  <a:cs typeface="Rawline" charset="0"/>
                </a:rPr>
                <a:t>BlinkDB</a:t>
              </a:r>
              <a:r>
                <a:rPr lang="en-US" sz="2000" dirty="0">
                  <a:latin typeface="Rawline" charset="0"/>
                  <a:ea typeface="Rawline" charset="0"/>
                  <a:cs typeface="Rawline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74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data center: R=30 with 10x compaction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94" y="877005"/>
            <a:ext cx="7884746" cy="473084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9165" y="5699111"/>
            <a:ext cx="7057793" cy="95410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Value prop: </a:t>
            </a:r>
            <a:r>
              <a:rPr lang="en-US" sz="28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can increase </a:t>
            </a:r>
            <a:r>
              <a:rPr lang="en-US" sz="2800" b="1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availability 10x</a:t>
            </a:r>
            <a:br>
              <a:rPr lang="en-US" sz="2800" b="1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</a:br>
            <a:r>
              <a:rPr lang="en-US" sz="2800" b="1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                        with </a:t>
            </a:r>
            <a:r>
              <a:rPr lang="en-US" sz="28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same replication cost</a:t>
            </a:r>
          </a:p>
        </p:txBody>
      </p:sp>
    </p:spTree>
    <p:extLst>
      <p:ext uri="{BB962C8B-B14F-4D97-AF65-F5344CB8AC3E}">
        <p14:creationId xmlns:p14="http://schemas.microsoft.com/office/powerpoint/2010/main" val="8188261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data center: R=30 with 10x compaction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94" y="877005"/>
            <a:ext cx="7884746" cy="473084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79165" y="5699111"/>
            <a:ext cx="7057793" cy="95410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Value prop: </a:t>
            </a:r>
            <a:r>
              <a:rPr lang="en-US" sz="28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can increase </a:t>
            </a:r>
            <a:r>
              <a:rPr lang="en-US" sz="2800" b="1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availability 10x</a:t>
            </a:r>
            <a:br>
              <a:rPr lang="en-US" sz="2800" b="1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</a:br>
            <a:r>
              <a:rPr lang="en-US" sz="2800" b="1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                        with </a:t>
            </a:r>
            <a:r>
              <a:rPr lang="en-US" sz="28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same replication cost</a:t>
            </a:r>
          </a:p>
        </p:txBody>
      </p:sp>
    </p:spTree>
    <p:extLst>
      <p:ext uri="{BB962C8B-B14F-4D97-AF65-F5344CB8AC3E}">
        <p14:creationId xmlns:p14="http://schemas.microsoft.com/office/powerpoint/2010/main" val="11821998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</a:t>
            </a:r>
            <a:r>
              <a:rPr lang="en-US" dirty="0">
                <a:solidFill>
                  <a:schemeClr val="accent4"/>
                </a:solidFill>
              </a:rPr>
              <a:t>Timely Approximate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Approach:</a:t>
            </a:r>
          </a:p>
          <a:p>
            <a:pPr lvl="1"/>
            <a:r>
              <a:rPr lang="en-US" dirty="0"/>
              <a:t>Control data replication so nodes quickly obtain good summary of all data</a:t>
            </a:r>
          </a:p>
          <a:p>
            <a:pPr lvl="1"/>
            <a:r>
              <a:rPr lang="en-US" dirty="0"/>
              <a:t>Coordinate to ensure summaries provide correct global view</a:t>
            </a:r>
          </a:p>
          <a:p>
            <a:pPr lvl="1"/>
            <a:r>
              <a:rPr lang="en-US" dirty="0"/>
              <a:t>Split-plane approach: provide low-cost primitive shared statistics,</a:t>
            </a:r>
            <a:br>
              <a:rPr lang="en-US" dirty="0"/>
            </a:br>
            <a:r>
              <a:rPr lang="en-US" dirty="0"/>
              <a:t>                                        use to orchestrate more complex summaries</a:t>
            </a:r>
          </a:p>
          <a:p>
            <a:pPr lvl="1"/>
            <a:endParaRPr lang="en-US" dirty="0"/>
          </a:p>
          <a:p>
            <a:r>
              <a:rPr lang="en-US" dirty="0"/>
              <a:t>In initial experiments:</a:t>
            </a:r>
          </a:p>
          <a:p>
            <a:pPr lvl="1"/>
            <a:r>
              <a:rPr lang="en-US" dirty="0"/>
              <a:t>Good accuracy with 10x less data transfer</a:t>
            </a:r>
          </a:p>
          <a:p>
            <a:pPr lvl="1"/>
            <a:r>
              <a:rPr lang="en-US" dirty="0"/>
              <a:t>10x higher availability with same replication cost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158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24" y="1578604"/>
            <a:ext cx="11774557" cy="5257177"/>
          </a:xfrm>
        </p:spPr>
        <p:txBody>
          <a:bodyPr/>
          <a:lstStyle/>
          <a:p>
            <a:r>
              <a:rPr lang="en-US" dirty="0"/>
              <a:t>Zero-touch configuration</a:t>
            </a:r>
          </a:p>
          <a:p>
            <a:pPr lvl="1"/>
            <a:r>
              <a:rPr lang="en-US" dirty="0"/>
              <a:t>Both systems presented have number of </a:t>
            </a:r>
            <a:r>
              <a:rPr lang="en-US" dirty="0" err="1"/>
              <a:t>config</a:t>
            </a:r>
            <a:r>
              <a:rPr lang="en-US" dirty="0"/>
              <a:t> parameters:</a:t>
            </a:r>
            <a:br>
              <a:rPr lang="en-US" dirty="0"/>
            </a:br>
            <a:r>
              <a:rPr lang="en-US" dirty="0"/>
              <a:t>choice of summaries, compaction rate, decay function etc.</a:t>
            </a:r>
          </a:p>
          <a:p>
            <a:pPr lvl="1"/>
            <a:r>
              <a:rPr lang="en-US" dirty="0"/>
              <a:t>Primary barrier to ease of deployment</a:t>
            </a:r>
          </a:p>
          <a:p>
            <a:pPr lvl="1"/>
            <a:r>
              <a:rPr lang="en-US" dirty="0"/>
              <a:t>Working on deriving </a:t>
            </a:r>
            <a:r>
              <a:rPr lang="en-US" dirty="0" err="1"/>
              <a:t>config</a:t>
            </a:r>
            <a:r>
              <a:rPr lang="en-US" dirty="0"/>
              <a:t> automatically from workload or hints</a:t>
            </a:r>
          </a:p>
          <a:p>
            <a:pPr lvl="1"/>
            <a:endParaRPr lang="en-US" dirty="0"/>
          </a:p>
          <a:p>
            <a:r>
              <a:rPr lang="en-US" dirty="0"/>
              <a:t>Scaling ML training</a:t>
            </a:r>
          </a:p>
          <a:p>
            <a:pPr lvl="1"/>
            <a:r>
              <a:rPr lang="en-US" dirty="0"/>
              <a:t>Know how to distribute and simplify ML inference tasks</a:t>
            </a:r>
          </a:p>
          <a:p>
            <a:pPr lvl="1"/>
            <a:r>
              <a:rPr lang="en-US" dirty="0"/>
              <a:t>Scaling training is much harder</a:t>
            </a:r>
          </a:p>
          <a:p>
            <a:pPr lvl="1"/>
            <a:r>
              <a:rPr lang="en-US" dirty="0"/>
              <a:t>Working on approaches to: identify most relevant training data,</a:t>
            </a:r>
            <a:br>
              <a:rPr lang="en-US" dirty="0"/>
            </a:br>
            <a:r>
              <a:rPr lang="en-US" dirty="0"/>
              <a:t>                                                  federate training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070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Rawline" pitchFamily="2" charset="77"/>
              </a:rPr>
              <a:t>SummaryStore</a:t>
            </a:r>
          </a:p>
          <a:p>
            <a:pPr lvl="1"/>
            <a:r>
              <a:rPr lang="en-US" dirty="0"/>
              <a:t>Single-node approximate time-series store</a:t>
            </a:r>
          </a:p>
          <a:p>
            <a:pPr lvl="1"/>
            <a:r>
              <a:rPr lang="en-US" dirty="0"/>
              <a:t>Novel time-decayed approximation scheme</a:t>
            </a:r>
          </a:p>
          <a:p>
            <a:pPr lvl="1"/>
            <a:r>
              <a:rPr lang="en-US" dirty="0"/>
              <a:t>10-100x improved storage cost, query latency, ingest throughput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4"/>
                </a:solidFill>
                <a:latin typeface="Rawline" pitchFamily="2" charset="77"/>
              </a:rPr>
              <a:t>Timely Approximate Replication</a:t>
            </a:r>
          </a:p>
          <a:p>
            <a:pPr lvl="1"/>
            <a:r>
              <a:rPr lang="en-US" dirty="0"/>
              <a:t>Improving data replication in distributed data stores</a:t>
            </a:r>
          </a:p>
          <a:p>
            <a:pPr lvl="1"/>
            <a:r>
              <a:rPr lang="en-US" dirty="0"/>
              <a:t>Coordinated data replication to quickly provide useful data summary</a:t>
            </a:r>
          </a:p>
          <a:p>
            <a:pPr lvl="1"/>
            <a:r>
              <a:rPr lang="en-US" dirty="0"/>
              <a:t>Promising initial results: 10x lower replication bandwidth, or</a:t>
            </a:r>
            <a:br>
              <a:rPr lang="en-US" dirty="0"/>
            </a:br>
            <a:r>
              <a:rPr lang="en-US" dirty="0"/>
              <a:t>                                           </a:t>
            </a:r>
            <a:r>
              <a:rPr lang="en-US" sz="400" dirty="0"/>
              <a:t> </a:t>
            </a:r>
            <a:r>
              <a:rPr lang="en-US" dirty="0"/>
              <a:t>10x higher replication factor with same bandwidth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54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18705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98242833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SummaryStore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/>
            <a:r>
              <a:rPr lang="en-US" dirty="0"/>
              <a:t>For each stream, users configure</a:t>
            </a:r>
          </a:p>
          <a:p>
            <a:pPr marL="514338" indent="-392104">
              <a:buFont typeface="+mj-lt"/>
              <a:buAutoNum type="arabicPeriod"/>
            </a:pPr>
            <a:r>
              <a:rPr lang="en-US" dirty="0"/>
              <a:t>List of summaries to maintain per-window</a:t>
            </a:r>
          </a:p>
          <a:p>
            <a:pPr marL="750869" lvl="1" indent="-242882"/>
            <a:r>
              <a:rPr lang="en-US" dirty="0"/>
              <a:t>Built-in: Sum, Count, Histogram, Bloom Filter, Random Sample, ...</a:t>
            </a:r>
          </a:p>
          <a:p>
            <a:pPr marL="750869" lvl="1" indent="-242882"/>
            <a:r>
              <a:rPr lang="en-US" dirty="0"/>
              <a:t>Pluggable interface to add more</a:t>
            </a:r>
          </a:p>
          <a:p>
            <a:pPr marL="1147734" lvl="2" indent="-242882"/>
            <a:r>
              <a:rPr lang="en-US" sz="2400" dirty="0"/>
              <a:t>Allows adapting existing non-streaming summarization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780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017" y="3518094"/>
            <a:ext cx="4157971" cy="24947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SummaryStore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2700" indent="0"/>
                <a:r>
                  <a:rPr lang="en-US" dirty="0"/>
                  <a:t>For each stream, users configure</a:t>
                </a:r>
              </a:p>
              <a:p>
                <a:pPr marL="514338" indent="-392104">
                  <a:buFont typeface="+mj-lt"/>
                  <a:buAutoNum type="arabicPeriod"/>
                </a:pPr>
                <a:r>
                  <a:rPr lang="en-US" dirty="0"/>
                  <a:t>List of summaries to maintain per-window</a:t>
                </a:r>
              </a:p>
              <a:p>
                <a:pPr marL="514338" indent="-392104">
                  <a:buFont typeface="+mj-lt"/>
                  <a:buAutoNum type="arabicPeriod"/>
                </a:pPr>
                <a:r>
                  <a:rPr lang="en-US" dirty="0"/>
                  <a:t>Sequence of window lengths: controls decay</a:t>
                </a:r>
              </a:p>
              <a:p>
                <a:pPr marL="750869" lvl="1" indent="-242882"/>
                <a:r>
                  <a:rPr lang="en-US" sz="2300" dirty="0"/>
                  <a:t>With window lengths = </a:t>
                </a:r>
                <a:r>
                  <a:rPr lang="en-US" sz="2300" dirty="0">
                    <a:solidFill>
                      <a:schemeClr val="accent4"/>
                    </a:solidFill>
                  </a:rPr>
                  <a:t>1, 2, 4, 8, 16, 32, ...</a:t>
                </a:r>
                <a:r>
                  <a:rPr lang="en-US" sz="2300" dirty="0"/>
                  <a:t>; after N inserts</a:t>
                </a:r>
              </a:p>
              <a:p>
                <a:pPr marL="1208058" lvl="3" indent="-242882"/>
                <a:r>
                  <a:rPr lang="en-US" sz="2300" dirty="0"/>
                  <a:t>Storage footprint = O(log</a:t>
                </a:r>
                <a:r>
                  <a:rPr lang="en-US" sz="2300" baseline="-25000" dirty="0"/>
                  <a:t>2</a:t>
                </a:r>
                <a:r>
                  <a:rPr lang="en-US" sz="2300" dirty="0"/>
                  <a:t> N)</a:t>
                </a:r>
              </a:p>
              <a:p>
                <a:pPr marL="1208058" lvl="3" indent="-242882"/>
                <a:r>
                  <a:rPr lang="en-US" sz="2300" dirty="0"/>
                  <a:t># bits to nth oldest element = O(</a:t>
                </a:r>
                <a:r>
                  <a:rPr lang="en-US" sz="2300" dirty="0">
                    <a:solidFill>
                      <a:schemeClr val="accent4"/>
                    </a:solidFill>
                  </a:rPr>
                  <a:t>1 / n</a:t>
                </a:r>
                <a:r>
                  <a:rPr lang="en-US" sz="2300" dirty="0"/>
                  <a:t>)</a:t>
                </a:r>
              </a:p>
              <a:p>
                <a:pPr marL="750869" lvl="1" indent="-242882"/>
                <a:r>
                  <a:rPr lang="en-US" sz="2300" dirty="0"/>
                  <a:t>With window lengths = </a:t>
                </a:r>
                <a:r>
                  <a:rPr lang="en-US" sz="2300" dirty="0">
                    <a:solidFill>
                      <a:schemeClr val="accent3"/>
                    </a:solidFill>
                  </a:rPr>
                  <a:t>1, 2, 3, 4, 5, 6, ...</a:t>
                </a:r>
                <a:r>
                  <a:rPr lang="en-US" sz="2300" dirty="0"/>
                  <a:t>; after N inserts</a:t>
                </a:r>
              </a:p>
              <a:p>
                <a:pPr marL="1147734" lvl="2" indent="-242882"/>
                <a:r>
                  <a:rPr lang="en-US" sz="2300" dirty="0"/>
                  <a:t>Storage footprint =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300" i="1">
                            <a:latin typeface="Cambria Math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sz="2300" dirty="0"/>
                  <a:t>)</a:t>
                </a:r>
              </a:p>
              <a:p>
                <a:pPr marL="1147734" lvl="2" indent="-242882"/>
                <a:r>
                  <a:rPr lang="en-US" sz="2300" dirty="0"/>
                  <a:t># bits to nth oldest element = O(</a:t>
                </a:r>
                <a:r>
                  <a:rPr lang="en-US" sz="2300" dirty="0">
                    <a:solidFill>
                      <a:schemeClr val="accent3"/>
                    </a:solidFill>
                  </a:rPr>
                  <a:t>1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3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300" i="1">
                            <a:solidFill>
                              <a:schemeClr val="accent3"/>
                            </a:solidFill>
                            <a:latin typeface="Cambria Math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300" dirty="0"/>
                  <a:t>)</a:t>
                </a:r>
              </a:p>
              <a:p>
                <a:pPr marL="750869" lvl="1" indent="-242882"/>
                <a:r>
                  <a:rPr lang="en-US" sz="2700" dirty="0"/>
                  <a:t>Choice affects storage compaction, accuracy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59" t="-1449" b="-3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SummaryStore: Key 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24" y="1387538"/>
            <a:ext cx="11774557" cy="615439"/>
          </a:xfrm>
        </p:spPr>
        <p:txBody>
          <a:bodyPr>
            <a:normAutofit/>
          </a:bodyPr>
          <a:lstStyle/>
          <a:p>
            <a:r>
              <a:rPr lang="en-US" dirty="0"/>
              <a:t>We make the following observation:</a:t>
            </a:r>
          </a:p>
          <a:p>
            <a:endParaRPr lang="en-US" dirty="0"/>
          </a:p>
          <a:p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 marL="71437" indent="-71437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97662"/>
              </p:ext>
            </p:extLst>
          </p:nvPr>
        </p:nvGraphicFramePr>
        <p:xfrm>
          <a:off x="717111" y="3939122"/>
          <a:ext cx="10748058" cy="21979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2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5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9477">
                <a:tc>
                  <a:txBody>
                    <a:bodyPr/>
                    <a:lstStyle/>
                    <a:p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 Spotify, </a:t>
                      </a:r>
                      <a:r>
                        <a:rPr lang="en-US" sz="2400" b="0" i="0" baseline="0" dirty="0" err="1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SoundCloud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Rawline Regular" pitchFamily="2" charset="77"/>
                        <a:ea typeface="Rawline Medium" charset="0"/>
                        <a:cs typeface="Rawline Medium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Time-decayed weights in song recommender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477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 Facebook </a:t>
                      </a:r>
                      <a:r>
                        <a:rPr lang="en-US" sz="2400" b="0" i="0" dirty="0" err="1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EdgeRank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Rawline Regular" pitchFamily="2" charset="77"/>
                        <a:ea typeface="Rawline Medium" charset="0"/>
                        <a:cs typeface="Rawline Medium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Time-decayed weights in newsfeed recommender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477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 Twitter Observability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Archive</a:t>
                      </a:r>
                      <a:r>
                        <a:rPr lang="en-US" sz="2200" b="0" i="0" baseline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 </a:t>
                      </a: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data past</a:t>
                      </a:r>
                      <a:r>
                        <a:rPr lang="en-US" sz="2200" b="0" i="0" baseline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 </a:t>
                      </a: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an</a:t>
                      </a:r>
                      <a:r>
                        <a:rPr lang="en-US" sz="2200" b="0" i="0" baseline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 age threshold at lower resolution</a:t>
                      </a:r>
                      <a:endParaRPr lang="en-US" sz="2200" b="0" i="0" dirty="0">
                        <a:solidFill>
                          <a:schemeClr val="tx1"/>
                        </a:solidFill>
                        <a:latin typeface="Rawline Regular" pitchFamily="2" charset="77"/>
                        <a:ea typeface="Rawline Medium" charset="0"/>
                        <a:cs typeface="Rawline Medium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477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 Smart-home apps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Decaying weights in e.g. HVAC</a:t>
                      </a:r>
                      <a:r>
                        <a:rPr lang="en-US" sz="2200" b="0" i="0" baseline="0" dirty="0">
                          <a:solidFill>
                            <a:schemeClr val="tx1"/>
                          </a:solidFill>
                          <a:latin typeface="Rawline Regular" pitchFamily="2" charset="77"/>
                          <a:ea typeface="Rawline Medium" charset="0"/>
                          <a:cs typeface="Rawline Medium" charset="0"/>
                        </a:rPr>
                        <a:t> control, energy monitor</a:t>
                      </a:r>
                      <a:endParaRPr lang="en-US" sz="2200" b="0" i="0" dirty="0">
                        <a:solidFill>
                          <a:schemeClr val="tx1"/>
                        </a:solidFill>
                        <a:latin typeface="Rawline Regular" pitchFamily="2" charset="77"/>
                        <a:ea typeface="Rawline Medium" charset="0"/>
                        <a:cs typeface="Rawline Medium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757" y="5961994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latin typeface="Rawline" charset="0"/>
                <a:ea typeface="Rawline" charset="0"/>
                <a:cs typeface="Rawline" charset="0"/>
              </a:rPr>
              <a:t>…</a:t>
            </a:r>
            <a:endParaRPr lang="en-US" sz="3200" b="1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0889" y="2430933"/>
            <a:ext cx="960070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accent4"/>
                </a:solidFill>
                <a:latin typeface="Rawline" charset="0"/>
                <a:ea typeface="Rawline" charset="0"/>
                <a:cs typeface="Rawline" charset="0"/>
              </a:rPr>
              <a:t>existing stores are oblivious, hence costly and slow</a:t>
            </a:r>
          </a:p>
        </p:txBody>
      </p:sp>
      <p:sp>
        <p:nvSpPr>
          <p:cNvPr id="8" name="Rectangle 7"/>
          <p:cNvSpPr/>
          <p:nvPr/>
        </p:nvSpPr>
        <p:spPr>
          <a:xfrm>
            <a:off x="1120892" y="1930195"/>
            <a:ext cx="95381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accent4"/>
                </a:solidFill>
                <a:latin typeface="Rawline" charset="0"/>
                <a:ea typeface="Rawline" charset="0"/>
                <a:cs typeface="Rawline" charset="0"/>
              </a:rPr>
              <a:t>many stream analyses favor newer data over older</a:t>
            </a:r>
            <a:endParaRPr lang="en-US" sz="3000" b="1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8726" y="3390506"/>
            <a:ext cx="11774557" cy="61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1113" indent="-1111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100000"/>
              <a:buFont typeface=".AppleSystemUIFont" charset="-120"/>
              <a:buChar char=" "/>
              <a:tabLst/>
              <a:defRPr sz="2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1pPr>
            <a:lvl2pPr marL="519113" indent="-231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24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2pPr>
            <a:lvl3pPr marL="915988" indent="-236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20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3pPr>
            <a:lvl4pPr marL="1373188" indent="-234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1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4pPr>
            <a:lvl5pPr marL="1831975" indent="-234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1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Rawline Regular" pitchFamily="2" charset="77"/>
                <a:ea typeface="Rawline Medium" charset="0"/>
                <a:cs typeface="Rawline Medium" charset="0"/>
              </a:rPr>
              <a:t>Examples:</a:t>
            </a:r>
          </a:p>
          <a:p>
            <a:endParaRPr lang="en-US" dirty="0">
              <a:latin typeface="Rawline Regular" pitchFamily="2" charset="77"/>
              <a:ea typeface="Rawline Medium" charset="0"/>
              <a:cs typeface="Rawline Medium" charset="0"/>
            </a:endParaRPr>
          </a:p>
          <a:p>
            <a:endParaRPr lang="en-US" dirty="0">
              <a:latin typeface="Rawline Regular" pitchFamily="2" charset="77"/>
              <a:ea typeface="Rawline Medium" charset="0"/>
              <a:cs typeface="Rawline Medium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Rawline Regular" pitchFamily="2" charset="77"/>
              <a:ea typeface="Rawline Medium" charset="0"/>
              <a:cs typeface="Rawline Medium" charset="0"/>
            </a:endParaRPr>
          </a:p>
          <a:p>
            <a:pPr marL="71437" indent="-71437"/>
            <a:endParaRPr lang="en-US" dirty="0">
              <a:latin typeface="Rawline Regular" pitchFamily="2" charset="77"/>
              <a:ea typeface="Rawline Medium" charset="0"/>
              <a:cs typeface="Rawline Medium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6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9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SummaryStore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indent="0"/>
            <a:r>
              <a:rPr lang="en-US" dirty="0"/>
              <a:t>For each stream, users configure</a:t>
            </a:r>
          </a:p>
          <a:p>
            <a:pPr marL="514338" indent="-392104">
              <a:buFont typeface="+mj-lt"/>
              <a:buAutoNum type="arabicPeriod"/>
            </a:pPr>
            <a:r>
              <a:rPr lang="en-US" dirty="0"/>
              <a:t>List of summaries to maintain per-window</a:t>
            </a:r>
          </a:p>
          <a:p>
            <a:pPr marL="514338" indent="-392104">
              <a:buFont typeface="+mj-lt"/>
              <a:buAutoNum type="arabicPeriod"/>
            </a:pPr>
            <a:r>
              <a:rPr lang="en-US" dirty="0"/>
              <a:t>Sequence of window lengths: controls decay</a:t>
            </a:r>
          </a:p>
          <a:p>
            <a:pPr marL="750869" lvl="1" indent="-242882"/>
            <a:r>
              <a:rPr lang="en-US" dirty="0"/>
              <a:t>Don’t actually need to provide full list of window lengths</a:t>
            </a:r>
          </a:p>
          <a:p>
            <a:pPr marL="750869" lvl="1" indent="-242882"/>
            <a:r>
              <a:rPr lang="en-US" dirty="0"/>
              <a:t>Parametric family of </a:t>
            </a:r>
            <a:r>
              <a:rPr lang="en-US" b="1" dirty="0">
                <a:solidFill>
                  <a:srgbClr val="00A2FF"/>
                </a:solidFill>
              </a:rPr>
              <a:t>power-law decay</a:t>
            </a:r>
            <a:r>
              <a:rPr lang="en-US" dirty="0"/>
              <a:t> functions</a:t>
            </a:r>
          </a:p>
          <a:p>
            <a:pPr marL="750869" lvl="1" indent="-242882"/>
            <a:r>
              <a:rPr lang="en-US" dirty="0"/>
              <a:t>Simple 4 parameter API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017" y="3518094"/>
            <a:ext cx="4157971" cy="24947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03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SummaryStore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91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497" y="1363045"/>
            <a:ext cx="5485130" cy="510761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758276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SummaryStore API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380682"/>
              </p:ext>
            </p:extLst>
          </p:nvPr>
        </p:nvGraphicFramePr>
        <p:xfrm>
          <a:off x="731520" y="1482669"/>
          <a:ext cx="11228570" cy="465394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22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6952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CreateStream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(decay function, [list of summary operators])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952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DeleteStream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(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streamID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296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952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Append(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streamID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, [timestamp], value)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952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BeginLandmark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(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streamID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952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EndLandmark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(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streamID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952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Query(stream,</a:t>
                      </a:r>
                      <a:r>
                        <a:rPr lang="en-US" sz="3200" baseline="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 T</a:t>
                      </a:r>
                      <a:r>
                        <a:rPr lang="en-US" sz="3200" baseline="-250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1</a:t>
                      </a:r>
                      <a:r>
                        <a:rPr lang="en-US" sz="3200" baseline="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, T</a:t>
                      </a:r>
                      <a:r>
                        <a:rPr lang="en-US" sz="3200" baseline="-250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2</a:t>
                      </a:r>
                      <a:r>
                        <a:rPr lang="en-US" sz="3200" baseline="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, operator, </a:t>
                      </a:r>
                      <a:r>
                        <a:rPr lang="en-US" sz="3200" baseline="0" dirty="0" err="1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params</a:t>
                      </a:r>
                      <a:r>
                        <a:rPr lang="en-US" sz="3200" baseline="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)</a:t>
                      </a:r>
                      <a:endParaRPr lang="en-US" sz="32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952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QueryLandmark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(stream, T</a:t>
                      </a:r>
                      <a:r>
                        <a:rPr lang="en-US" sz="3200" baseline="-250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1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, T</a:t>
                      </a:r>
                      <a:r>
                        <a:rPr lang="en-US" sz="3200" baseline="-250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2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5176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SummaryStore Architecture</a:t>
            </a:r>
          </a:p>
        </p:txBody>
      </p:sp>
      <p:sp>
        <p:nvSpPr>
          <p:cNvPr id="6" name="Can 5"/>
          <p:cNvSpPr/>
          <p:nvPr/>
        </p:nvSpPr>
        <p:spPr>
          <a:xfrm>
            <a:off x="5161791" y="6063347"/>
            <a:ext cx="375557" cy="375557"/>
          </a:xfrm>
          <a:prstGeom prst="can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5914886" y="6063347"/>
            <a:ext cx="375557" cy="375557"/>
          </a:xfrm>
          <a:prstGeom prst="can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7421074" y="6063348"/>
            <a:ext cx="375557" cy="375557"/>
          </a:xfrm>
          <a:prstGeom prst="can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8174172" y="6051556"/>
            <a:ext cx="375557" cy="375557"/>
          </a:xfrm>
          <a:prstGeom prst="can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161788" y="5219519"/>
            <a:ext cx="3387936" cy="60443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>
                <a:solidFill>
                  <a:schemeClr val="tx1">
                    <a:lumMod val="10000"/>
                  </a:schemeClr>
                </a:solidFill>
                <a:latin typeface="Rawline" charset="0"/>
                <a:ea typeface="Rawline" charset="0"/>
                <a:cs typeface="Rawline" charset="0"/>
              </a:rPr>
              <a:t>Key-value store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161793" y="4119137"/>
            <a:ext cx="1599313" cy="8609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rPr>
              <a:t>Indexes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948882" y="4119141"/>
            <a:ext cx="1600847" cy="86776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rPr>
              <a:t>Window cache</a:t>
            </a:r>
            <a:endParaRPr lang="en-US" sz="2600" dirty="0">
              <a:solidFill>
                <a:schemeClr val="tx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26706" y="2925770"/>
            <a:ext cx="1600847" cy="86098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rPr>
              <a:t>Ingest buffer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56550" y="3500193"/>
            <a:ext cx="23984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>
                <a:latin typeface="Rawline" charset="0"/>
                <a:ea typeface="Rawline" charset="0"/>
                <a:cs typeface="Rawline" charset="0"/>
              </a:rPr>
              <a:t>Merger thread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94781" y="3097245"/>
            <a:ext cx="261775" cy="2857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/>
          <p:cNvSpPr/>
          <p:nvPr/>
        </p:nvSpPr>
        <p:spPr>
          <a:xfrm>
            <a:off x="5760011" y="3097245"/>
            <a:ext cx="463768" cy="2857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/>
          <p:cNvSpPr/>
          <p:nvPr/>
        </p:nvSpPr>
        <p:spPr>
          <a:xfrm>
            <a:off x="6327242" y="3097245"/>
            <a:ext cx="706705" cy="2857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/>
          <p:cNvSpPr/>
          <p:nvPr/>
        </p:nvSpPr>
        <p:spPr>
          <a:xfrm>
            <a:off x="7137406" y="3097245"/>
            <a:ext cx="1173549" cy="2857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397704" y="3382991"/>
            <a:ext cx="829003" cy="0"/>
          </a:xfrm>
          <a:prstGeom prst="straightConnector1">
            <a:avLst/>
          </a:prstGeom>
          <a:ln w="63500">
            <a:solidFill>
              <a:schemeClr val="tx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52446" y="3382991"/>
            <a:ext cx="945255" cy="0"/>
          </a:xfrm>
          <a:prstGeom prst="straightConnector1">
            <a:avLst/>
          </a:prstGeom>
          <a:ln w="63500">
            <a:solidFill>
              <a:schemeClr val="tx2"/>
            </a:solidFill>
            <a:prstDash val="sysDot"/>
            <a:headEnd type="non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827549" y="3255623"/>
            <a:ext cx="567228" cy="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397821" y="3246479"/>
            <a:ext cx="829003" cy="0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prstDash val="sysDot"/>
            <a:headEnd type="non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041890" y="1666081"/>
            <a:ext cx="1600847" cy="86098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rPr>
              <a:t>Query engine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4127" y="2808059"/>
            <a:ext cx="1263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Oswald" charset="0"/>
                <a:ea typeface="Oswald" charset="0"/>
                <a:cs typeface="Oswald" charset="0"/>
              </a:rPr>
              <a:t>Stream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642736" y="1501806"/>
            <a:ext cx="668219" cy="271849"/>
          </a:xfrm>
          <a:prstGeom prst="straightConnector1">
            <a:avLst/>
          </a:prstGeom>
          <a:ln w="571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96501" y="1122573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Oswald" charset="0"/>
                <a:ea typeface="Oswald" charset="0"/>
                <a:cs typeface="Oswald" charset="0"/>
              </a:rPr>
              <a:t>Queries</a:t>
            </a:r>
            <a:endParaRPr lang="en-US" sz="3200" dirty="0">
              <a:solidFill>
                <a:schemeClr val="tx2"/>
              </a:solidFill>
              <a:latin typeface="Oswald" charset="0"/>
              <a:ea typeface="Oswald" charset="0"/>
              <a:cs typeface="Oswald" charset="0"/>
            </a:endParaRPr>
          </a:p>
        </p:txBody>
      </p:sp>
      <p:sp>
        <p:nvSpPr>
          <p:cNvPr id="37" name="Can 36"/>
          <p:cNvSpPr/>
          <p:nvPr/>
        </p:nvSpPr>
        <p:spPr>
          <a:xfrm>
            <a:off x="6667980" y="6056564"/>
            <a:ext cx="375557" cy="375557"/>
          </a:xfrm>
          <a:prstGeom prst="can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273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techniques for sub-window queries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37" y="1554168"/>
            <a:ext cx="8909449" cy="477805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232016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techniques for sub-window queries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2" y="1629410"/>
            <a:ext cx="10482580" cy="463486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5151595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5" y="228606"/>
            <a:ext cx="1170405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Combining decayed and landmark data when answering queries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9258" y="2034387"/>
            <a:ext cx="8837607" cy="443626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5379119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1 PB at 100x compaction</a:t>
            </a: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5429"/>
              </p:ext>
            </p:extLst>
          </p:nvPr>
        </p:nvGraphicFramePr>
        <p:xfrm>
          <a:off x="3384008" y="2629832"/>
          <a:ext cx="917365" cy="2361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mon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day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hour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min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46742"/>
              </p:ext>
            </p:extLst>
          </p:nvPr>
        </p:nvGraphicFramePr>
        <p:xfrm>
          <a:off x="4504599" y="2629835"/>
          <a:ext cx="3506204" cy="2361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371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371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5.2e4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7.7e4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2" name="Straight Arrow Connector 61"/>
          <p:cNvCxnSpPr/>
          <p:nvPr/>
        </p:nvCxnSpPr>
        <p:spPr>
          <a:xfrm flipV="1">
            <a:off x="4360655" y="2629835"/>
            <a:ext cx="0" cy="2361485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504602" y="5085940"/>
            <a:ext cx="3506199" cy="0"/>
          </a:xfrm>
          <a:prstGeom prst="straightConnector1">
            <a:avLst/>
          </a:prstGeom>
          <a:ln w="444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49200"/>
              </p:ext>
            </p:extLst>
          </p:nvPr>
        </p:nvGraphicFramePr>
        <p:xfrm>
          <a:off x="4482829" y="5042762"/>
          <a:ext cx="3527972" cy="442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min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hour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day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mon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 flipH="1">
            <a:off x="8032574" y="3980091"/>
            <a:ext cx="1032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5"/>
                </a:solidFill>
              </a:rPr>
              <a:t>not</a:t>
            </a:r>
            <a:br>
              <a:rPr lang="en-US" sz="2400">
                <a:solidFill>
                  <a:schemeClr val="accent5"/>
                </a:solidFill>
              </a:rPr>
            </a:br>
            <a:r>
              <a:rPr lang="en-US" sz="2400">
                <a:solidFill>
                  <a:schemeClr val="accent5"/>
                </a:solidFill>
              </a:rPr>
              <a:t>suited</a:t>
            </a:r>
            <a:endParaRPr lang="en-US" sz="2400" dirty="0">
              <a:solidFill>
                <a:schemeClr val="accent5"/>
              </a:solidFill>
              <a:ea typeface="Microsoft JhengHei UI Light" panose="020B0304030504040204" pitchFamily="34" charset="-12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49687" y="1995841"/>
            <a:ext cx="359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Error in [T</a:t>
            </a:r>
            <a:r>
              <a:rPr lang="en-US" sz="2800" baseline="-25000" dirty="0">
                <a:latin typeface="Rawline" charset="0"/>
                <a:ea typeface="Rawline" charset="0"/>
                <a:cs typeface="Rawline" charset="0"/>
              </a:rPr>
              <a:t>1</a:t>
            </a:r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, T</a:t>
            </a:r>
            <a:r>
              <a:rPr lang="en-US" sz="2800" baseline="-25000" dirty="0">
                <a:latin typeface="Rawline" charset="0"/>
                <a:ea typeface="Rawline" charset="0"/>
                <a:cs typeface="Rawline" charset="0"/>
              </a:rPr>
              <a:t>2</a:t>
            </a:r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] Count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143691" y="3814575"/>
            <a:ext cx="867108" cy="1149968"/>
          </a:xfrm>
          <a:prstGeom prst="rect">
            <a:avLst/>
          </a:prstGeom>
          <a:noFill/>
          <a:ln w="41275">
            <a:solidFill>
              <a:schemeClr val="accent5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167634" y="6329158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T</a:t>
            </a:r>
            <a:r>
              <a:rPr lang="en-US" sz="2400" b="1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895336" y="6329158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T</a:t>
            </a:r>
            <a:r>
              <a:rPr lang="en-US" sz="2400" b="1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70875" y="5942554"/>
            <a:ext cx="11403091" cy="743162"/>
            <a:chOff x="389106" y="1780287"/>
            <a:chExt cx="11403091" cy="1001979"/>
          </a:xfrm>
        </p:grpSpPr>
        <p:grpSp>
          <p:nvGrpSpPr>
            <p:cNvPr id="43" name="Group 42"/>
            <p:cNvGrpSpPr/>
            <p:nvPr/>
          </p:nvGrpSpPr>
          <p:grpSpPr>
            <a:xfrm>
              <a:off x="389106" y="1858799"/>
              <a:ext cx="11403091" cy="290342"/>
              <a:chOff x="492123" y="1673372"/>
              <a:chExt cx="10079497" cy="290342"/>
            </a:xfrm>
            <a:solidFill>
              <a:schemeClr val="tx1">
                <a:lumMod val="75000"/>
              </a:schemeClr>
            </a:solidFill>
          </p:grpSpPr>
          <p:sp>
            <p:nvSpPr>
              <p:cNvPr id="50" name="Rectangle 49"/>
              <p:cNvSpPr/>
              <p:nvPr/>
            </p:nvSpPr>
            <p:spPr>
              <a:xfrm>
                <a:off x="9138370" y="1673372"/>
                <a:ext cx="338137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210116" y="1673372"/>
                <a:ext cx="739920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824661" y="1673372"/>
                <a:ext cx="1197121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510952" y="1673372"/>
                <a:ext cx="2125375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92123" y="1673373"/>
                <a:ext cx="3830495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9664842" y="1673372"/>
                <a:ext cx="239254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0040127" y="1677964"/>
                <a:ext cx="138288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314446" y="1673372"/>
                <a:ext cx="75424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0525901" y="1673372"/>
                <a:ext cx="45719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>
              <a:off x="3262960" y="1780287"/>
              <a:ext cx="0" cy="567128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998383" y="1780287"/>
              <a:ext cx="0" cy="567128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17965" y="2308226"/>
              <a:ext cx="4641229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15245" y="2242812"/>
              <a:ext cx="1058303" cy="53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Rawline" charset="0"/>
                  <a:ea typeface="Rawline" charset="0"/>
                  <a:cs typeface="Rawline" charset="0"/>
                </a:rPr>
                <a:t>Length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8060235" y="2307008"/>
              <a:ext cx="3731962" cy="0"/>
            </a:xfrm>
            <a:prstGeom prst="line">
              <a:avLst/>
            </a:prstGeom>
            <a:ln w="28575">
              <a:solidFill>
                <a:schemeClr val="accent3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764393" y="2241593"/>
              <a:ext cx="673582" cy="53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Rawline" charset="0"/>
                  <a:ea typeface="Rawline" charset="0"/>
                  <a:cs typeface="Rawline" charset="0"/>
                </a:rPr>
                <a:t>Age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81098" y="1039549"/>
            <a:ext cx="7454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Oswald Light" charset="0"/>
                <a:ea typeface="Oswald Light" charset="0"/>
                <a:cs typeface="Oswald Light" charset="0"/>
              </a:rPr>
              <a:t>Error with infinite variance Pareto arrivals</a:t>
            </a:r>
          </a:p>
        </p:txBody>
      </p:sp>
    </p:spTree>
    <p:extLst>
      <p:ext uri="{BB962C8B-B14F-4D97-AF65-F5344CB8AC3E}">
        <p14:creationId xmlns:p14="http://schemas.microsoft.com/office/powerpoint/2010/main" val="8660198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1 PB at 100x compaction</a:t>
            </a: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5429"/>
              </p:ext>
            </p:extLst>
          </p:nvPr>
        </p:nvGraphicFramePr>
        <p:xfrm>
          <a:off x="3384008" y="2629832"/>
          <a:ext cx="917365" cy="2361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mon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day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hour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min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39490"/>
              </p:ext>
            </p:extLst>
          </p:nvPr>
        </p:nvGraphicFramePr>
        <p:xfrm>
          <a:off x="4504599" y="2629835"/>
          <a:ext cx="3506204" cy="2361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371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371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2" name="Straight Arrow Connector 61"/>
          <p:cNvCxnSpPr/>
          <p:nvPr/>
        </p:nvCxnSpPr>
        <p:spPr>
          <a:xfrm flipV="1">
            <a:off x="4360655" y="2629835"/>
            <a:ext cx="0" cy="2361485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504602" y="5085940"/>
            <a:ext cx="3506199" cy="0"/>
          </a:xfrm>
          <a:prstGeom prst="straightConnector1">
            <a:avLst/>
          </a:prstGeom>
          <a:ln w="444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49200"/>
              </p:ext>
            </p:extLst>
          </p:nvPr>
        </p:nvGraphicFramePr>
        <p:xfrm>
          <a:off x="4482829" y="5042762"/>
          <a:ext cx="3527972" cy="442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min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hour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day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mon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4449687" y="1995841"/>
            <a:ext cx="359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Error in [T</a:t>
            </a:r>
            <a:r>
              <a:rPr lang="en-US" sz="2800" baseline="-25000" dirty="0">
                <a:latin typeface="Rawline" charset="0"/>
                <a:ea typeface="Rawline" charset="0"/>
                <a:cs typeface="Rawline" charset="0"/>
              </a:rPr>
              <a:t>1</a:t>
            </a:r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, T</a:t>
            </a:r>
            <a:r>
              <a:rPr lang="en-US" sz="2800" baseline="-25000" dirty="0">
                <a:latin typeface="Rawline" charset="0"/>
                <a:ea typeface="Rawline" charset="0"/>
                <a:cs typeface="Rawline" charset="0"/>
              </a:rPr>
              <a:t>2</a:t>
            </a:r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] Count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167634" y="6329158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T</a:t>
            </a:r>
            <a:r>
              <a:rPr lang="en-US" sz="2400" b="1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895336" y="6329158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T</a:t>
            </a:r>
            <a:r>
              <a:rPr lang="en-US" sz="2400" b="1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70875" y="5942554"/>
            <a:ext cx="11403091" cy="743162"/>
            <a:chOff x="389106" y="1780287"/>
            <a:chExt cx="11403091" cy="1001979"/>
          </a:xfrm>
        </p:grpSpPr>
        <p:grpSp>
          <p:nvGrpSpPr>
            <p:cNvPr id="43" name="Group 42"/>
            <p:cNvGrpSpPr/>
            <p:nvPr/>
          </p:nvGrpSpPr>
          <p:grpSpPr>
            <a:xfrm>
              <a:off x="389106" y="1858799"/>
              <a:ext cx="11403091" cy="290342"/>
              <a:chOff x="492123" y="1673372"/>
              <a:chExt cx="10079497" cy="290342"/>
            </a:xfrm>
            <a:solidFill>
              <a:schemeClr val="tx1">
                <a:lumMod val="75000"/>
              </a:schemeClr>
            </a:solidFill>
          </p:grpSpPr>
          <p:sp>
            <p:nvSpPr>
              <p:cNvPr id="50" name="Rectangle 49"/>
              <p:cNvSpPr/>
              <p:nvPr/>
            </p:nvSpPr>
            <p:spPr>
              <a:xfrm>
                <a:off x="9138370" y="1673372"/>
                <a:ext cx="338137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210116" y="1673372"/>
                <a:ext cx="739920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824661" y="1673372"/>
                <a:ext cx="1197121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510952" y="1673372"/>
                <a:ext cx="2125375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92123" y="1673373"/>
                <a:ext cx="3830495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9664842" y="1673372"/>
                <a:ext cx="239254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0040127" y="1677964"/>
                <a:ext cx="138288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314446" y="1673372"/>
                <a:ext cx="75424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0525901" y="1673372"/>
                <a:ext cx="45719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>
              <a:off x="3262960" y="1780287"/>
              <a:ext cx="0" cy="567128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998383" y="1780287"/>
              <a:ext cx="0" cy="567128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17965" y="2308226"/>
              <a:ext cx="4641229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15245" y="2242812"/>
              <a:ext cx="1058303" cy="53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Rawline" charset="0"/>
                  <a:ea typeface="Rawline" charset="0"/>
                  <a:cs typeface="Rawline" charset="0"/>
                </a:rPr>
                <a:t>Length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8060235" y="2307008"/>
              <a:ext cx="3731962" cy="0"/>
            </a:xfrm>
            <a:prstGeom prst="line">
              <a:avLst/>
            </a:prstGeom>
            <a:ln w="28575">
              <a:solidFill>
                <a:schemeClr val="accent3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764393" y="2241593"/>
              <a:ext cx="673582" cy="53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Rawline" charset="0"/>
                  <a:ea typeface="Rawline" charset="0"/>
                  <a:cs typeface="Rawline" charset="0"/>
                </a:rPr>
                <a:t>Age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81098" y="1039549"/>
            <a:ext cx="4753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Oswald Light" charset="0"/>
                <a:ea typeface="Oswald Light" charset="0"/>
                <a:cs typeface="Oswald Light" charset="0"/>
              </a:rPr>
              <a:t>Error with Poisson arrivals</a:t>
            </a:r>
          </a:p>
        </p:txBody>
      </p:sp>
    </p:spTree>
    <p:extLst>
      <p:ext uri="{BB962C8B-B14F-4D97-AF65-F5344CB8AC3E}">
        <p14:creationId xmlns:p14="http://schemas.microsoft.com/office/powerpoint/2010/main" val="51248294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1 PB at 100x compaction</a:t>
            </a: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5429"/>
              </p:ext>
            </p:extLst>
          </p:nvPr>
        </p:nvGraphicFramePr>
        <p:xfrm>
          <a:off x="3384008" y="2629832"/>
          <a:ext cx="917365" cy="2361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mon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day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hour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min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190677"/>
              </p:ext>
            </p:extLst>
          </p:nvPr>
        </p:nvGraphicFramePr>
        <p:xfrm>
          <a:off x="4504599" y="2629835"/>
          <a:ext cx="3506204" cy="2361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371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371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1.2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2" name="Straight Arrow Connector 61"/>
          <p:cNvCxnSpPr/>
          <p:nvPr/>
        </p:nvCxnSpPr>
        <p:spPr>
          <a:xfrm flipV="1">
            <a:off x="4360655" y="2629835"/>
            <a:ext cx="0" cy="2361485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504602" y="5085940"/>
            <a:ext cx="3506199" cy="0"/>
          </a:xfrm>
          <a:prstGeom prst="straightConnector1">
            <a:avLst/>
          </a:prstGeom>
          <a:ln w="444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49200"/>
              </p:ext>
            </p:extLst>
          </p:nvPr>
        </p:nvGraphicFramePr>
        <p:xfrm>
          <a:off x="4482829" y="5042762"/>
          <a:ext cx="3527972" cy="442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min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hour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day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mon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4646859" y="1995841"/>
            <a:ext cx="3199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Latency (seconds)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167634" y="6329158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T</a:t>
            </a:r>
            <a:r>
              <a:rPr lang="en-US" sz="2400" b="1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895336" y="6329158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T</a:t>
            </a:r>
            <a:r>
              <a:rPr lang="en-US" sz="2400" b="1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70875" y="5942554"/>
            <a:ext cx="11403091" cy="743162"/>
            <a:chOff x="389106" y="1780287"/>
            <a:chExt cx="11403091" cy="1001979"/>
          </a:xfrm>
        </p:grpSpPr>
        <p:grpSp>
          <p:nvGrpSpPr>
            <p:cNvPr id="43" name="Group 42"/>
            <p:cNvGrpSpPr/>
            <p:nvPr/>
          </p:nvGrpSpPr>
          <p:grpSpPr>
            <a:xfrm>
              <a:off x="389106" y="1858799"/>
              <a:ext cx="11403091" cy="290342"/>
              <a:chOff x="492123" y="1673372"/>
              <a:chExt cx="10079497" cy="290342"/>
            </a:xfrm>
            <a:solidFill>
              <a:schemeClr val="tx1">
                <a:lumMod val="75000"/>
              </a:schemeClr>
            </a:solidFill>
          </p:grpSpPr>
          <p:sp>
            <p:nvSpPr>
              <p:cNvPr id="50" name="Rectangle 49"/>
              <p:cNvSpPr/>
              <p:nvPr/>
            </p:nvSpPr>
            <p:spPr>
              <a:xfrm>
                <a:off x="9138370" y="1673372"/>
                <a:ext cx="338137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210116" y="1673372"/>
                <a:ext cx="739920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824661" y="1673372"/>
                <a:ext cx="1197121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510952" y="1673372"/>
                <a:ext cx="2125375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92123" y="1673373"/>
                <a:ext cx="3830495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9664842" y="1673372"/>
                <a:ext cx="239254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0040127" y="1677964"/>
                <a:ext cx="138288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314446" y="1673372"/>
                <a:ext cx="75424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0525901" y="1673372"/>
                <a:ext cx="45719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>
              <a:off x="3262960" y="1780287"/>
              <a:ext cx="0" cy="567128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998383" y="1780287"/>
              <a:ext cx="0" cy="567128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17965" y="2308226"/>
              <a:ext cx="4641229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15245" y="2242812"/>
              <a:ext cx="1058303" cy="53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Rawline" charset="0"/>
                  <a:ea typeface="Rawline" charset="0"/>
                  <a:cs typeface="Rawline" charset="0"/>
                </a:rPr>
                <a:t>Length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8060235" y="2307008"/>
              <a:ext cx="3731962" cy="0"/>
            </a:xfrm>
            <a:prstGeom prst="line">
              <a:avLst/>
            </a:prstGeom>
            <a:ln w="28575">
              <a:solidFill>
                <a:schemeClr val="accent3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764393" y="2241593"/>
              <a:ext cx="673582" cy="53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Rawline" charset="0"/>
                  <a:ea typeface="Rawline" charset="0"/>
                  <a:cs typeface="Rawline" charset="0"/>
                </a:rPr>
                <a:t>Age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81098" y="1039549"/>
            <a:ext cx="3534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Oswald Light" charset="0"/>
                <a:ea typeface="Oswald Light" charset="0"/>
                <a:cs typeface="Oswald Light" charset="0"/>
              </a:rPr>
              <a:t>Latency breakdown</a:t>
            </a:r>
          </a:p>
        </p:txBody>
      </p:sp>
    </p:spTree>
    <p:extLst>
      <p:ext uri="{BB962C8B-B14F-4D97-AF65-F5344CB8AC3E}">
        <p14:creationId xmlns:p14="http://schemas.microsoft.com/office/powerpoint/2010/main" val="21144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n 2">
      <a:dk1>
        <a:srgbClr val="000000"/>
      </a:dk1>
      <a:lt1>
        <a:srgbClr val="DADADA"/>
      </a:lt1>
      <a:dk2>
        <a:srgbClr val="242424"/>
      </a:dk2>
      <a:lt2>
        <a:srgbClr val="FFFFFF"/>
      </a:lt2>
      <a:accent1>
        <a:srgbClr val="00A2FF"/>
      </a:accent1>
      <a:accent2>
        <a:srgbClr val="00A89D"/>
      </a:accent2>
      <a:accent3>
        <a:srgbClr val="1DB100"/>
      </a:accent3>
      <a:accent4>
        <a:srgbClr val="D75F00"/>
      </a:accent4>
      <a:accent5>
        <a:srgbClr val="EE220C"/>
      </a:accent5>
      <a:accent6>
        <a:srgbClr val="CB287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2400" dirty="0" smtClean="0">
            <a:latin typeface="Rawline Medium" charset="0"/>
            <a:ea typeface="Rawline Medium" charset="0"/>
            <a:cs typeface="Rawline Medium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47798</TotalTime>
  <Words>4223</Words>
  <Application>Microsoft Macintosh PowerPoint</Application>
  <PresentationFormat>Widescreen</PresentationFormat>
  <Paragraphs>1389</Paragraphs>
  <Slides>104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9" baseType="lpstr">
      <vt:lpstr>.AppleSystemUIFont</vt:lpstr>
      <vt:lpstr>American Typewriter</vt:lpstr>
      <vt:lpstr>Arial</vt:lpstr>
      <vt:lpstr>Calibri</vt:lpstr>
      <vt:lpstr>Calibri Light</vt:lpstr>
      <vt:lpstr>Cambria Math</vt:lpstr>
      <vt:lpstr>LucidaGrande</vt:lpstr>
      <vt:lpstr>Microsoft JhengHei UI Light</vt:lpstr>
      <vt:lpstr>Oswald</vt:lpstr>
      <vt:lpstr>Oswald Light</vt:lpstr>
      <vt:lpstr>Rawline</vt:lpstr>
      <vt:lpstr>Rawline ExtraBold</vt:lpstr>
      <vt:lpstr>Rawline Medium</vt:lpstr>
      <vt:lpstr>Rawline Regular</vt:lpstr>
      <vt:lpstr>Office Theme</vt:lpstr>
      <vt:lpstr>PowerPoint Presentation</vt:lpstr>
      <vt:lpstr>“Colossal” streaming data</vt:lpstr>
      <vt:lpstr>“Colossal” streaming data</vt:lpstr>
      <vt:lpstr>Data stores for “colossal” streaming data</vt:lpstr>
      <vt:lpstr>Data stores for “colossal” streaming data</vt:lpstr>
      <vt:lpstr>Theme: Scaling stream analytics via approximation</vt:lpstr>
      <vt:lpstr>PART 1:  SummaryStore</vt:lpstr>
      <vt:lpstr>SummaryStore: 1000-foot overview</vt:lpstr>
      <vt:lpstr>SummaryStore: Key insight</vt:lpstr>
      <vt:lpstr>SummaryStore: approximate store for stream analytics</vt:lpstr>
      <vt:lpstr>SummaryStore: approximate store for stream analytics</vt:lpstr>
      <vt:lpstr>SummaryStore: Outline</vt:lpstr>
      <vt:lpstr>Time-decayed stream approximation</vt:lpstr>
      <vt:lpstr>Time-decayed stream approximation</vt:lpstr>
      <vt:lpstr>Time-decayed stream approximation</vt:lpstr>
      <vt:lpstr>Time-decayed stream approximation</vt:lpstr>
      <vt:lpstr>Time-decayed stream approximation</vt:lpstr>
      <vt:lpstr>SummaryStore: Outline</vt:lpstr>
      <vt:lpstr>Processing writes: Challenge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SummaryStore: Outline</vt:lpstr>
      <vt:lpstr>Query interface: Time-range queries</vt:lpstr>
      <vt:lpstr>Query interface: Time-range queries</vt:lpstr>
      <vt:lpstr>Query interface: Time-range queries</vt:lpstr>
      <vt:lpstr>Query interface: Time-range queries</vt:lpstr>
      <vt:lpstr>Query accuracy</vt:lpstr>
      <vt:lpstr>SummaryStore: Outline</vt:lpstr>
      <vt:lpstr>Evaluation</vt:lpstr>
      <vt:lpstr>Evaluation</vt:lpstr>
      <vt:lpstr>1. Microbenchmarks: 1 PB on a single node</vt:lpstr>
      <vt:lpstr>1 PB on a single node: Setup</vt:lpstr>
      <vt:lpstr>1 PB on a single node: Latency</vt:lpstr>
      <vt:lpstr>1 PB on a single node (compacted 100x): Accuracy</vt:lpstr>
      <vt:lpstr>1 PB on a single node (compacted 100x): Accuracy</vt:lpstr>
      <vt:lpstr>2. Real application: Time-series forecasting                                 w/ Prophet</vt:lpstr>
      <vt:lpstr>Time-series forecasting w/ Prophet</vt:lpstr>
      <vt:lpstr>Time-series forecasting w/ Prophet</vt:lpstr>
      <vt:lpstr>Time-series forecasting w/ Prophet</vt:lpstr>
      <vt:lpstr>Time-series forecasting w/ Prophet</vt:lpstr>
      <vt:lpstr>Skipped details [see SOSP’17]</vt:lpstr>
      <vt:lpstr>Skipped details [see SOSP’17]</vt:lpstr>
      <vt:lpstr>Landmarks </vt:lpstr>
      <vt:lpstr>SummaryStore: approximate store for stream analytics</vt:lpstr>
      <vt:lpstr>PART 2:  Timely Approximate Replicas</vt:lpstr>
      <vt:lpstr>Motivating Example</vt:lpstr>
      <vt:lpstr>Motivating Example</vt:lpstr>
      <vt:lpstr>Motivating Example</vt:lpstr>
      <vt:lpstr>Speeding up replication in distributed stores</vt:lpstr>
      <vt:lpstr>Speeding up replication in distributed stores</vt:lpstr>
      <vt:lpstr>Challenge: Coordinating summary construction</vt:lpstr>
      <vt:lpstr>Solution: Split-plane architecture</vt:lpstr>
      <vt:lpstr>Example: Implementing stratified sampling</vt:lpstr>
      <vt:lpstr>Initial Evaluation</vt:lpstr>
      <vt:lpstr>Geo-distributed: 10x compacted replication</vt:lpstr>
      <vt:lpstr>In a data center: R=30 with 10x compaction</vt:lpstr>
      <vt:lpstr>In a data center: R=30 with 10x compaction</vt:lpstr>
      <vt:lpstr>Summary: Timely Approximate Replication</vt:lpstr>
      <vt:lpstr>Future Work</vt:lpstr>
      <vt:lpstr>Summary</vt:lpstr>
      <vt:lpstr>PowerPoint Presentation</vt:lpstr>
      <vt:lpstr>Backup slides</vt:lpstr>
      <vt:lpstr>SummaryStore Configuration</vt:lpstr>
      <vt:lpstr>SummaryStore Configuration</vt:lpstr>
      <vt:lpstr>SummaryStore Configuration</vt:lpstr>
      <vt:lpstr>SummaryStore Configuration</vt:lpstr>
      <vt:lpstr>SummaryStore API</vt:lpstr>
      <vt:lpstr>SummaryStore Architecture</vt:lpstr>
      <vt:lpstr>Statistical techniques for sub-window queries</vt:lpstr>
      <vt:lpstr>Statistical techniques for sub-window queries</vt:lpstr>
      <vt:lpstr>Combining decayed and landmark data when answering queries</vt:lpstr>
      <vt:lpstr>Evaluation: 1 PB at 100x compaction</vt:lpstr>
      <vt:lpstr>Evaluation: 1 PB at 100x compaction</vt:lpstr>
      <vt:lpstr>Evaluation: 1 PB at 100x compaction</vt:lpstr>
      <vt:lpstr>Evaluation: Smaller dataset, lower compaction</vt:lpstr>
      <vt:lpstr>Evaluation: Outlier analysis on Google cluster trace</vt:lpstr>
      <vt:lpstr>Deleted slides</vt:lpstr>
      <vt:lpstr>Design goals</vt:lpstr>
      <vt:lpstr>Data decays as it ages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Low-latency analytics on colossal data streams with</dc:title>
  <dc:creator>Microsoft Office User</dc:creator>
  <cp:lastModifiedBy>Ashish Vulimiri</cp:lastModifiedBy>
  <cp:revision>604</cp:revision>
  <cp:lastPrinted>2019-04-18T21:53:38Z</cp:lastPrinted>
  <dcterms:created xsi:type="dcterms:W3CDTF">2017-10-02T20:19:30Z</dcterms:created>
  <dcterms:modified xsi:type="dcterms:W3CDTF">2019-04-18T23:53:13Z</dcterms:modified>
</cp:coreProperties>
</file>