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2918400" cx="43891200"/>
  <p:notesSz cx="6858000" cy="9144000"/>
  <p:embeddedFontLst>
    <p:embeddedFont>
      <p:font typeface="Garamond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68" orient="horz"/>
        <p:guide pos="138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Garamon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aramon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aramond-regular.fntdata"/><Relationship Id="rId8" Type="http://schemas.openxmlformats.org/officeDocument/2006/relationships/font" Target="fonts/Garamon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11502390" y="278131"/>
            <a:ext cx="20886422" cy="3785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2193250" y="10968991"/>
            <a:ext cx="27896822" cy="946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2990852" y="1779270"/>
            <a:ext cx="27896822" cy="27843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3291840" y="5387342"/>
            <a:ext cx="37307519" cy="11460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5486400" y="17289781"/>
            <a:ext cx="32918401" cy="7947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/>
            </a:lvl1pPr>
            <a:lvl2pPr lvl="1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2pPr>
            <a:lvl3pPr lvl="2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3pPr>
            <a:lvl4pPr lvl="3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4pPr>
            <a:lvl5pPr lvl="4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5pPr>
            <a:lvl6pPr lvl="5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6pPr>
            <a:lvl7pPr lvl="6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7pPr>
            <a:lvl8pPr lvl="7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8pPr>
            <a:lvl9pPr lvl="8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2994662" y="8206749"/>
            <a:ext cx="37856160" cy="13693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994662" y="22029430"/>
            <a:ext cx="37856160" cy="7200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8640"/>
              <a:buNone/>
              <a:defRPr sz="864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017520" y="8763000"/>
            <a:ext cx="18653759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22219920" y="8763000"/>
            <a:ext cx="18653759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023237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023242" y="8069582"/>
            <a:ext cx="18568032" cy="3954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b="1" sz="1152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b="1" sz="864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023242" y="12024360"/>
            <a:ext cx="18568032" cy="17686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22219922" y="8069582"/>
            <a:ext cx="18659477" cy="3954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b="1" sz="1152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b="1" sz="864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22219922" y="12024360"/>
            <a:ext cx="18659477" cy="17686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120396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5360"/>
            </a:lvl1pPr>
            <a:lvl2pPr indent="-108204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2pPr>
            <a:lvl3pPr indent="-96012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3pPr>
            <a:lvl4pPr indent="-8382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4pPr>
            <a:lvl5pPr indent="-8382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5pPr>
            <a:lvl6pPr indent="-8382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indent="-8382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indent="-8382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indent="-8382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Arial"/>
              <a:buNone/>
              <a:defRPr b="0" i="0" sz="15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None/>
              <a:defRPr b="0" i="0" sz="134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None/>
              <a:defRPr b="0" i="0" sz="1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b="0" i="0" sz="211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1082040" lvl="0" marL="45720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b="0" i="0" sz="134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60120" lvl="1" marL="914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b="0" i="0" sz="1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38200" lvl="2" marL="1371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77239" lvl="3" marL="1828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7239" lvl="4" marL="22860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77239" lvl="5" marL="2743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77239" lvl="6" marL="3200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77239" lvl="7" marL="3657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77240" lvl="8" marL="4114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60"/>
              <a:buFont typeface="Calibri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60"/>
              <a:buFont typeface="Calibri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60"/>
              <a:buFont typeface="Calibri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60"/>
              <a:buFont typeface="Calibri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60"/>
              <a:buFont typeface="Calibri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60"/>
              <a:buFont typeface="Calibri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60"/>
              <a:buFont typeface="Calibri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60"/>
              <a:buFont typeface="Calibri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60"/>
              <a:buFont typeface="Calibri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hyperlink" Target="http://www.kaggle.com/etsc9287/2020-general-election-polls" TargetMode="External"/><Relationship Id="rId10" Type="http://schemas.openxmlformats.org/officeDocument/2006/relationships/hyperlink" Target="http://www.washingtonpost.com/graphics/2020/elections/voter-turnout/" TargetMode="External"/><Relationship Id="rId13" Type="http://schemas.openxmlformats.org/officeDocument/2006/relationships/image" Target="../media/image6.png"/><Relationship Id="rId12" Type="http://schemas.openxmlformats.org/officeDocument/2006/relationships/hyperlink" Target="http://r-project.org/web/packages/usmap/vignettes/mapping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9" Type="http://schemas.openxmlformats.org/officeDocument/2006/relationships/hyperlink" Target="http://www.brookings.edu/blog/fixgov/2016/09/13/how-demographic-changesare-transforming-u-s-elections/" TargetMode="External"/><Relationship Id="rId15" Type="http://schemas.openxmlformats.org/officeDocument/2006/relationships/image" Target="../media/image7.png"/><Relationship Id="rId1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hyperlink" Target="http://www.usnews.com/news/best-states/articles/2019-05-14/demographic-shifts-incitiesand-states-bring-political-changes-too" TargetMode="External"/><Relationship Id="rId8" Type="http://schemas.openxmlformats.org/officeDocument/2006/relationships/hyperlink" Target="http://www.pewresearch.org/fact-tank/2019/11/12/americans-immigration-policypriorities-divisionsbetween-and-within-the-two-parti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18693333" y="19121428"/>
            <a:ext cx="19771801" cy="138338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19016548" y="20263522"/>
            <a:ext cx="4129543" cy="76492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5400">
            <a:solidFill>
              <a:srgbClr val="C5B36E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3600" u="none" cap="small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b="1" i="0" sz="3600" u="none" cap="small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8986938" y="21063955"/>
            <a:ext cx="19137300" cy="80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blue shift may lead to strong Republican states being contested in future elections</a:t>
            </a:r>
            <a:endParaRPr/>
          </a:p>
          <a:p>
            <a:pPr indent="-317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Sector is the best indicator of voter shift</a:t>
            </a:r>
            <a:endParaRPr/>
          </a:p>
          <a:p>
            <a:pPr indent="-57150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Possibly due to the correlation between educational level and employment sector</a:t>
            </a:r>
            <a:endParaRPr/>
          </a:p>
          <a:p>
            <a:pPr indent="-57150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Much of the Republican party’s voting base is non-college educated whites</a:t>
            </a:r>
            <a:endParaRPr/>
          </a:p>
          <a:p>
            <a:pPr indent="-57150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Certain sectors were hit harder by the pandemic – more unemployment </a:t>
            </a:r>
            <a:endParaRPr/>
          </a:p>
          <a:p>
            <a:pPr indent="-317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Race is the poorest indicator of voter shift</a:t>
            </a:r>
            <a:endParaRPr/>
          </a:p>
          <a:p>
            <a:pPr indent="-57150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Traditionally it has been one of the top factors for pundits to use </a:t>
            </a:r>
            <a:endParaRPr/>
          </a:p>
          <a:p>
            <a:pPr indent="-57150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inaccuracies highlight its limitations – modern race profiling lacks nuance</a:t>
            </a:r>
            <a:endParaRPr/>
          </a:p>
          <a:p>
            <a:pPr indent="-571500" lvl="2" marL="148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over generalizes race</a:t>
            </a:r>
            <a:endParaRPr/>
          </a:p>
          <a:p>
            <a:pPr indent="-57150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Puerto Ricans – traditionally Democratic, Cubans – traditionally Republican; both are counted as Latinos in race modelling</a:t>
            </a:r>
            <a:endParaRPr/>
          </a:p>
        </p:txBody>
      </p:sp>
      <p:grpSp>
        <p:nvGrpSpPr>
          <p:cNvPr id="92" name="Google Shape;92;p13"/>
          <p:cNvGrpSpPr/>
          <p:nvPr/>
        </p:nvGrpSpPr>
        <p:grpSpPr>
          <a:xfrm>
            <a:off x="18752869" y="29077612"/>
            <a:ext cx="19712265" cy="3896744"/>
            <a:chOff x="18540117" y="27173803"/>
            <a:chExt cx="19712265" cy="3896744"/>
          </a:xfrm>
        </p:grpSpPr>
        <p:sp>
          <p:nvSpPr>
            <p:cNvPr id="93" name="Google Shape;93;p13"/>
            <p:cNvSpPr/>
            <p:nvPr/>
          </p:nvSpPr>
          <p:spPr>
            <a:xfrm>
              <a:off x="18928988" y="27372131"/>
              <a:ext cx="4178577" cy="764929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25400">
              <a:solidFill>
                <a:srgbClr val="C5B36E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Arial"/>
                <a:buNone/>
              </a:pPr>
              <a:r>
                <a:rPr b="1" i="0" lang="en-US" sz="4000" u="none" cap="small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Limitations</a:t>
              </a:r>
              <a:endParaRPr b="1" i="0" sz="4000" u="none" cap="small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25876956" y="27372138"/>
              <a:ext cx="5158200" cy="7650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25400">
              <a:solidFill>
                <a:srgbClr val="C5B36E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Arial"/>
                <a:buNone/>
              </a:pPr>
              <a:r>
                <a:rPr b="1" i="0" lang="en-US" sz="4000" u="none" cap="small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Future research </a:t>
              </a:r>
              <a:endParaRPr b="1" i="0" sz="4000" u="none" cap="small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" name="Google Shape;95;p13"/>
            <p:cNvSpPr txBox="1"/>
            <p:nvPr/>
          </p:nvSpPr>
          <p:spPr>
            <a:xfrm>
              <a:off x="18804139" y="28371988"/>
              <a:ext cx="5932562" cy="2554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Around 100 counties were missing from analysis due to naming discrepancies at the time of data collection. </a:t>
              </a:r>
              <a:endParaRPr/>
            </a:p>
          </p:txBody>
        </p:sp>
        <p:sp>
          <p:nvSpPr>
            <p:cNvPr id="96" name="Google Shape;96;p13"/>
            <p:cNvSpPr txBox="1"/>
            <p:nvPr/>
          </p:nvSpPr>
          <p:spPr>
            <a:xfrm>
              <a:off x="25623344" y="28155406"/>
              <a:ext cx="12355187" cy="2554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571500" lvl="0" marL="5715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Arial"/>
                <a:buChar char="•"/>
              </a:pP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Relationship between political leaning and sector</a:t>
              </a:r>
              <a:endParaRPr/>
            </a:p>
            <a:p>
              <a:pPr indent="-571500" lvl="1" marL="10287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Arial"/>
                <a:buChar char="•"/>
              </a:pPr>
              <a:r>
                <a:rPr b="0" i="0" lang="en-US" sz="4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Where is this supported in legislation?</a:t>
              </a:r>
              <a:endParaRPr/>
            </a:p>
            <a:p>
              <a:pPr indent="-571500" lvl="0" marL="5715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Arial"/>
                <a:buChar char="•"/>
              </a:pP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How can race be modelled more accurately to reflect political beliefs? 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" name="Google Shape;97;p13"/>
            <p:cNvGrpSpPr/>
            <p:nvPr/>
          </p:nvGrpSpPr>
          <p:grpSpPr>
            <a:xfrm>
              <a:off x="18540117" y="27173803"/>
              <a:ext cx="19712265" cy="3896744"/>
              <a:chOff x="18540117" y="27173803"/>
              <a:chExt cx="19712265" cy="3896744"/>
            </a:xfrm>
          </p:grpSpPr>
          <p:cxnSp>
            <p:nvCxnSpPr>
              <p:cNvPr id="98" name="Google Shape;98;p13"/>
              <p:cNvCxnSpPr/>
              <p:nvPr/>
            </p:nvCxnSpPr>
            <p:spPr>
              <a:xfrm flipH="1" rot="10800000">
                <a:off x="18540117" y="27173803"/>
                <a:ext cx="19712265" cy="190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13"/>
              <p:cNvCxnSpPr/>
              <p:nvPr/>
            </p:nvCxnSpPr>
            <p:spPr>
              <a:xfrm>
                <a:off x="25540930" y="27192853"/>
                <a:ext cx="0" cy="387769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00" name="Google Shape;100;p13"/>
          <p:cNvSpPr/>
          <p:nvPr/>
        </p:nvSpPr>
        <p:spPr>
          <a:xfrm>
            <a:off x="9322737" y="19087020"/>
            <a:ext cx="9430132" cy="1390200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-22085" y="19121427"/>
            <a:ext cx="9430132" cy="1385292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-21551" y="10181119"/>
            <a:ext cx="32025550" cy="8943367"/>
          </a:xfrm>
          <a:prstGeom prst="rect">
            <a:avLst/>
          </a:prstGeom>
          <a:solidFill>
            <a:srgbClr val="FEE599"/>
          </a:solidFill>
          <a:ln cap="flat" cmpd="sng" w="9525">
            <a:solidFill>
              <a:srgbClr val="C5B3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995876" y="13747364"/>
            <a:ext cx="9123232" cy="484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" name="Google Shape;104;p13"/>
          <p:cNvGrpSpPr/>
          <p:nvPr/>
        </p:nvGrpSpPr>
        <p:grpSpPr>
          <a:xfrm>
            <a:off x="118014" y="131769"/>
            <a:ext cx="43622377" cy="3200988"/>
            <a:chOff x="118014" y="131769"/>
            <a:chExt cx="43622377" cy="3200988"/>
          </a:xfrm>
        </p:grpSpPr>
        <p:pic>
          <p:nvPicPr>
            <p:cNvPr id="105" name="Google Shape;105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94376" y="518234"/>
              <a:ext cx="5132065" cy="2510026"/>
            </a:xfrm>
            <a:prstGeom prst="rect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06" name="Google Shape;106;p13"/>
            <p:cNvGrpSpPr/>
            <p:nvPr/>
          </p:nvGrpSpPr>
          <p:grpSpPr>
            <a:xfrm>
              <a:off x="118014" y="131769"/>
              <a:ext cx="43622377" cy="3200988"/>
              <a:chOff x="118014" y="388092"/>
              <a:chExt cx="43622377" cy="3200988"/>
            </a:xfrm>
          </p:grpSpPr>
          <p:grpSp>
            <p:nvGrpSpPr>
              <p:cNvPr id="107" name="Google Shape;107;p13"/>
              <p:cNvGrpSpPr/>
              <p:nvPr/>
            </p:nvGrpSpPr>
            <p:grpSpPr>
              <a:xfrm>
                <a:off x="118014" y="388092"/>
                <a:ext cx="43622377" cy="3200988"/>
                <a:chOff x="118014" y="388092"/>
                <a:chExt cx="43622377" cy="3200988"/>
              </a:xfrm>
            </p:grpSpPr>
            <p:sp>
              <p:nvSpPr>
                <p:cNvPr id="108" name="Google Shape;108;p13"/>
                <p:cNvSpPr/>
                <p:nvPr/>
              </p:nvSpPr>
              <p:spPr>
                <a:xfrm>
                  <a:off x="16521614" y="2638216"/>
                  <a:ext cx="10755714" cy="646359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600"/>
                    <a:buFont typeface="Arial"/>
                    <a:buNone/>
                  </a:pPr>
                  <a:r>
                    <a:rPr b="1" i="0" lang="en-US" sz="3600" u="none" cap="none" strike="noStrike">
                      <a:solidFill>
                        <a:schemeClr val="dk1"/>
                      </a:solidFill>
                      <a:latin typeface="Garamond"/>
                      <a:ea typeface="Garamond"/>
                      <a:cs typeface="Garamond"/>
                      <a:sym typeface="Garamond"/>
                    </a:rPr>
                    <a:t>Andrew Wang</a:t>
                  </a:r>
                  <a:endParaRPr b="0" i="0" sz="3600" u="none" cap="none" strike="noStrike">
                    <a:solidFill>
                      <a:schemeClr val="dk1"/>
                    </a:solidFill>
                    <a:latin typeface="Garamond"/>
                    <a:ea typeface="Garamond"/>
                    <a:cs typeface="Garamond"/>
                    <a:sym typeface="Garamond"/>
                  </a:endParaRPr>
                </a:p>
              </p:txBody>
            </p:sp>
            <p:sp>
              <p:nvSpPr>
                <p:cNvPr id="109" name="Google Shape;109;p13"/>
                <p:cNvSpPr/>
                <p:nvPr/>
              </p:nvSpPr>
              <p:spPr>
                <a:xfrm>
                  <a:off x="118014" y="388092"/>
                  <a:ext cx="43622377" cy="3200988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600"/>
                    <a:buFont typeface="Arial"/>
                    <a:buNone/>
                  </a:pPr>
                  <a:r>
                    <a:rPr b="1" i="0" lang="en-US" sz="6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KNN Classification for Top Demographic Indicators of Voter Shift Between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600"/>
                    <a:buFont typeface="Arial"/>
                    <a:buNone/>
                  </a:pPr>
                  <a:r>
                    <a:rPr b="1" i="0" lang="en-US" sz="6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2016 and 2020 Presidential Elections</a:t>
                  </a:r>
                  <a:endParaRPr b="1" i="0" sz="6000" u="none" cap="none" strike="noStrike">
                    <a:solidFill>
                      <a:schemeClr val="dk1"/>
                    </a:solidFill>
                    <a:latin typeface="Garamond"/>
                    <a:ea typeface="Garamond"/>
                    <a:cs typeface="Garamond"/>
                    <a:sym typeface="Garamond"/>
                  </a:endParaRPr>
                </a:p>
              </p:txBody>
            </p:sp>
          </p:grpSp>
          <p:pic>
            <p:nvPicPr>
              <p:cNvPr id="110" name="Google Shape;110;p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5823100" y="774550"/>
                <a:ext cx="6436446" cy="2510025"/>
              </a:xfrm>
              <a:prstGeom prst="rect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</p:grpSp>
      <p:grpSp>
        <p:nvGrpSpPr>
          <p:cNvPr id="111" name="Google Shape;111;p13"/>
          <p:cNvGrpSpPr/>
          <p:nvPr/>
        </p:nvGrpSpPr>
        <p:grpSpPr>
          <a:xfrm>
            <a:off x="-21550" y="3389299"/>
            <a:ext cx="8336285" cy="6913227"/>
            <a:chOff x="5886850" y="4907690"/>
            <a:chExt cx="8336285" cy="6913227"/>
          </a:xfrm>
        </p:grpSpPr>
        <p:sp>
          <p:nvSpPr>
            <p:cNvPr id="112" name="Google Shape;112;p13"/>
            <p:cNvSpPr/>
            <p:nvPr/>
          </p:nvSpPr>
          <p:spPr>
            <a:xfrm>
              <a:off x="5886850" y="4907690"/>
              <a:ext cx="8336285" cy="6913227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 are the top demographic indicators of voter shift between the last two presidential elections?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  <a:p>
              <a:pPr indent="-514350" lvl="0" marL="5143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AutoNum type="arabicPeriod"/>
              </a:pP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Describe voter shift between last two elections</a:t>
              </a:r>
              <a:endParaRPr/>
            </a:p>
            <a:p>
              <a:pPr indent="-514350" lvl="0" marL="5143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AutoNum type="arabicPeriod"/>
              </a:pP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Identify top demographic indicator of voter shift</a:t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184117" y="5046575"/>
              <a:ext cx="7741750" cy="766744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rgbClr val="C5B36E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Arial"/>
                <a:buNone/>
              </a:pPr>
              <a:r>
                <a:rPr b="1" i="0" lang="en-US" sz="4400" u="none" cap="small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Research Purpose</a:t>
              </a:r>
              <a:endParaRPr b="1" i="0" sz="4400" u="none" cap="small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4" name="Google Shape;114;p13"/>
          <p:cNvSpPr/>
          <p:nvPr/>
        </p:nvSpPr>
        <p:spPr>
          <a:xfrm>
            <a:off x="8212133" y="3370249"/>
            <a:ext cx="23791866" cy="8311819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8368368" y="3567472"/>
            <a:ext cx="7735891" cy="76674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C5B36E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4400" u="none" cap="small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3"/>
          <p:cNvSpPr txBox="1"/>
          <p:nvPr/>
        </p:nvSpPr>
        <p:spPr>
          <a:xfrm>
            <a:off x="8314736" y="4515598"/>
            <a:ext cx="8336285" cy="6863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United States electorate has gone through large shifts in the last few decades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Maintaining an understanding of these shifts is critical to understanding how our communities are changing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election of 2020 gives us a unique opportunity to do this, with its record turnout numbers. (Rabinowitz, 2020).</a:t>
            </a:r>
            <a:endParaRPr/>
          </a:p>
        </p:txBody>
      </p:sp>
      <p:sp>
        <p:nvSpPr>
          <p:cNvPr id="117" name="Google Shape;117;p13"/>
          <p:cNvSpPr txBox="1"/>
          <p:nvPr/>
        </p:nvSpPr>
        <p:spPr>
          <a:xfrm>
            <a:off x="16178381" y="3339857"/>
            <a:ext cx="15527284" cy="8094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major current trends in voter shift are: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Increasing ethnic diversity among voters</a:t>
            </a:r>
            <a:endParaRPr/>
          </a:p>
          <a:p>
            <a:pPr indent="-57150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role of minority voters has become more pronounced, and these voters tend to favor Democrats (Daniller, 2020)</a:t>
            </a:r>
            <a:endParaRPr/>
          </a:p>
          <a:p>
            <a:pPr indent="-57150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Democrats won 57% of the Asian vote in 2000, 73% in 2012 (Hudak &amp; Stenglein, 2016).</a:t>
            </a:r>
            <a:endParaRPr/>
          </a:p>
          <a:p>
            <a:pPr indent="-31750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Urbanization and the increasing urban rural divide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polarization between urban and rural areas has increased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Democrats had a 5% victory margin in urban areas in 2012, 17% in 2018 (amp, 2019)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Republicans had a 29% victory margin in rural areas in 2012, 38% in 2018 (amp, 2019)</a:t>
            </a: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32004000" y="3339857"/>
            <a:ext cx="11887200" cy="17538816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C5B3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3"/>
          <p:cNvSpPr/>
          <p:nvPr/>
        </p:nvSpPr>
        <p:spPr>
          <a:xfrm>
            <a:off x="32198666" y="3582421"/>
            <a:ext cx="5266753" cy="76181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C5B36E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4400" u="none" cap="small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3"/>
          <p:cNvSpPr txBox="1"/>
          <p:nvPr/>
        </p:nvSpPr>
        <p:spPr>
          <a:xfrm>
            <a:off x="32250919" y="8267909"/>
            <a:ext cx="11438056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2016 election, 2020 election, demographics (Schacht, 2020)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FIPS codes appended to counties (Lorenzo, 2020)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dataset: 4868 rows, 51 columns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Cleaned dataset: 3031 rows, 51 columns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3"/>
          <p:cNvPicPr preferRelativeResize="0"/>
          <p:nvPr/>
        </p:nvPicPr>
        <p:blipFill rotWithShape="1">
          <a:blip r:embed="rId5">
            <a:alphaModFix/>
          </a:blip>
          <a:srcRect b="3069" l="1237" r="1373" t="4938"/>
          <a:stretch/>
        </p:blipFill>
        <p:spPr>
          <a:xfrm>
            <a:off x="32250919" y="4587837"/>
            <a:ext cx="11249026" cy="356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3"/>
          <p:cNvPicPr preferRelativeResize="0"/>
          <p:nvPr/>
        </p:nvPicPr>
        <p:blipFill rotWithShape="1">
          <a:blip r:embed="rId6">
            <a:alphaModFix/>
          </a:blip>
          <a:srcRect b="4041" l="2311" r="1979" t="3018"/>
          <a:stretch/>
        </p:blipFill>
        <p:spPr>
          <a:xfrm>
            <a:off x="32182013" y="11595023"/>
            <a:ext cx="7924800" cy="463496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3"/>
          <p:cNvSpPr txBox="1"/>
          <p:nvPr/>
        </p:nvSpPr>
        <p:spPr>
          <a:xfrm>
            <a:off x="40094706" y="12789357"/>
            <a:ext cx="360637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Added columns to model voter shift</a:t>
            </a:r>
            <a:endParaRPr/>
          </a:p>
        </p:txBody>
      </p:sp>
      <p:grpSp>
        <p:nvGrpSpPr>
          <p:cNvPr id="124" name="Google Shape;124;p13"/>
          <p:cNvGrpSpPr/>
          <p:nvPr/>
        </p:nvGrpSpPr>
        <p:grpSpPr>
          <a:xfrm>
            <a:off x="38401049" y="20906211"/>
            <a:ext cx="5490151" cy="12895208"/>
            <a:chOff x="38576250" y="20212706"/>
            <a:chExt cx="4978959" cy="11009686"/>
          </a:xfrm>
        </p:grpSpPr>
        <p:sp>
          <p:nvSpPr>
            <p:cNvPr id="125" name="Google Shape;125;p13"/>
            <p:cNvSpPr/>
            <p:nvPr/>
          </p:nvSpPr>
          <p:spPr>
            <a:xfrm>
              <a:off x="38576250" y="20212706"/>
              <a:ext cx="4978959" cy="10283545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C5B3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8766750" y="20391391"/>
              <a:ext cx="4629150" cy="76493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rgbClr val="C5B36E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Arial"/>
                <a:buNone/>
              </a:pPr>
              <a:r>
                <a:rPr b="1" i="0" lang="en-US" sz="4400" u="none" cap="small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references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3"/>
            <p:cNvSpPr txBox="1"/>
            <p:nvPr/>
          </p:nvSpPr>
          <p:spPr>
            <a:xfrm>
              <a:off x="38766750" y="21335006"/>
              <a:ext cx="4629150" cy="98873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amp, U. N. (2019). How the rural vs. urban mindset fuels today’s politics.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7"/>
                </a:rPr>
                <a:t>www.usnews.com/news/best-states/articles/2019-05-14/demographic-shifts-incitiesand-states-bring-political-changes-too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Daniller, A. (2020). Americans’ immigration policy priorities.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8"/>
                </a:rPr>
                <a:t>www.pewresearch.org/fact-tank/2019/11/12/americans-immigration-policypriorities-divisionsbetween-and-within-the-two-parties/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Hudak, J., &amp; Stenglein, C. (2016). How demographic changes are transforming u.s.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elections. </a:t>
              </a:r>
              <a:r>
                <a:rPr lang="en-US" sz="2000" u="sng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9"/>
                </a:rPr>
                <a:t>www.brookings.edu/blog/fixgov/2016/09/13/how-demographic-changesare-transforming-u-s-elections/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Rabinowitz, K. (2020). 2020 turnout is the highest in over a century.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10"/>
                </a:rPr>
                <a:t>www.washingtonpost.com/graphics/2020/elections/voter-turnout/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Schacht, E. (2020). Election, covid, and demographic data by county.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11"/>
                </a:rPr>
                <a:t>www.kaggle.com/etsc9287/2020-general-election-polls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Lorenzo, P. D. (2020). 2. mapping the us. cran.</a:t>
              </a:r>
              <a:r>
                <a:rPr lang="en-US" sz="2000" u="sng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12"/>
                </a:rPr>
                <a:t>r-project.org/web/packages/usmap/vignettes/mapping.html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13"/>
          <p:cNvSpPr/>
          <p:nvPr/>
        </p:nvSpPr>
        <p:spPr>
          <a:xfrm>
            <a:off x="275717" y="10385353"/>
            <a:ext cx="7740683" cy="7649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C5B36E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4400" u="none" cap="small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132704" y="12342639"/>
            <a:ext cx="29895012" cy="624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3% Democratic shift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 states shift Democratic </a:t>
            </a:r>
            <a:endParaRPr/>
          </a:p>
          <a:p>
            <a:pPr indent="-57150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states flip parties 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Democratic: 3-6%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Republican: 1-2%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Democrats flip Georgia</a:t>
            </a:r>
            <a:endParaRPr/>
          </a:p>
          <a:p>
            <a:pPr indent="-57150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 for Democrats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elections may see Democrats making further progress into traditionally Republican states of the South and Midwest</a:t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211215" y="11324389"/>
            <a:ext cx="4146304" cy="76492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5400">
            <a:solidFill>
              <a:srgbClr val="C5B36E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3600" u="none" cap="small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Voter shift</a:t>
            </a:r>
            <a:endParaRPr b="1" i="0" sz="3600" u="none" cap="small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1" name="Google Shape;131;p13"/>
          <p:cNvGrpSpPr/>
          <p:nvPr/>
        </p:nvGrpSpPr>
        <p:grpSpPr>
          <a:xfrm>
            <a:off x="191812" y="19323514"/>
            <a:ext cx="9089718" cy="12694948"/>
            <a:chOff x="5563947" y="15168947"/>
            <a:chExt cx="9089718" cy="12694948"/>
          </a:xfrm>
        </p:grpSpPr>
        <p:pic>
          <p:nvPicPr>
            <p:cNvPr id="132" name="Google Shape;132;p13"/>
            <p:cNvPicPr preferRelativeResize="0"/>
            <p:nvPr/>
          </p:nvPicPr>
          <p:blipFill rotWithShape="1">
            <a:blip r:embed="rId13">
              <a:alphaModFix/>
            </a:blip>
            <a:srcRect b="3441" l="1154" r="981" t="2758"/>
            <a:stretch/>
          </p:blipFill>
          <p:spPr>
            <a:xfrm>
              <a:off x="5583071" y="16174431"/>
              <a:ext cx="8986159" cy="520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3" name="Google Shape;133;p13"/>
            <p:cNvGrpSpPr/>
            <p:nvPr/>
          </p:nvGrpSpPr>
          <p:grpSpPr>
            <a:xfrm>
              <a:off x="5563947" y="15168947"/>
              <a:ext cx="9089718" cy="12694948"/>
              <a:chOff x="29824728" y="2818084"/>
              <a:chExt cx="9089718" cy="12694948"/>
            </a:xfrm>
          </p:grpSpPr>
          <p:sp>
            <p:nvSpPr>
              <p:cNvPr id="134" name="Google Shape;134;p13"/>
              <p:cNvSpPr txBox="1"/>
              <p:nvPr/>
            </p:nvSpPr>
            <p:spPr>
              <a:xfrm>
                <a:off x="29835366" y="9265168"/>
                <a:ext cx="9079081" cy="62478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571500" lvl="0" marL="5715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000"/>
                  <a:buFont typeface="Arial"/>
                  <a:buChar char="•"/>
                </a:pPr>
                <a:r>
                  <a:rPr lang="en-US" sz="4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Employment sector is the strongest predictor</a:t>
                </a:r>
                <a:endParaRPr/>
              </a:p>
              <a:p>
                <a:pPr indent="-317500" lvl="0" marL="5715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000"/>
                  <a:buFont typeface="Arial"/>
                  <a:buNone/>
                </a:pPr>
                <a:r>
                  <a:t/>
                </a:r>
                <a:endParaRPr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571500" lvl="0" marL="5715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000"/>
                  <a:buFont typeface="Arial"/>
                  <a:buChar char="•"/>
                </a:pPr>
                <a:r>
                  <a:rPr lang="en-US" sz="4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Race is the weakest predictor</a:t>
                </a:r>
                <a:endParaRPr/>
              </a:p>
              <a:p>
                <a:pPr indent="-571500" lvl="1" marL="10287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000"/>
                  <a:buFont typeface="Arial"/>
                  <a:buChar char="•"/>
                </a:pPr>
                <a:r>
                  <a:rPr b="0" i="0" lang="en-US" sz="4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Our race modeling is flawed</a:t>
                </a:r>
                <a:endParaRPr/>
              </a:p>
              <a:p>
                <a:pPr indent="0" lvl="1" marL="4572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4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571500" lvl="0" marL="5715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000"/>
                  <a:buFont typeface="Arial"/>
                  <a:buChar char="•"/>
                </a:pPr>
                <a:r>
                  <a:rPr lang="en-US" sz="4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Total population tends to overpredict Republican victories</a:t>
                </a:r>
                <a:endParaRPr/>
              </a:p>
              <a:p>
                <a:pPr indent="-571500" lvl="1" marL="10287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000"/>
                  <a:buFont typeface="Arial"/>
                  <a:buChar char="•"/>
                </a:pPr>
                <a:r>
                  <a:rPr b="0" i="0" lang="en-US" sz="4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Shows rural areas are not as Republican as thought </a:t>
                </a:r>
                <a:endParaRPr/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29824728" y="2818084"/>
                <a:ext cx="4146304" cy="764929"/>
              </a:xfrm>
              <a:prstGeom prst="roundRect">
                <a:avLst>
                  <a:gd fmla="val 16667" name="adj"/>
                </a:avLst>
              </a:prstGeom>
              <a:solidFill>
                <a:srgbClr val="FFF2CC"/>
              </a:solidFill>
              <a:ln cap="flat" cmpd="sng" w="25400">
                <a:solidFill>
                  <a:srgbClr val="C5B36E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800"/>
                  <a:buFont typeface="Arial"/>
                  <a:buNone/>
                </a:pPr>
                <a:r>
                  <a:rPr b="1" i="0" lang="en-US" sz="3600" u="none" cap="small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KNN Analysis</a:t>
                </a:r>
                <a:endParaRPr b="1" i="0" sz="3600" u="none" cap="small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pic>
        <p:nvPicPr>
          <p:cNvPr id="136" name="Google Shape;136;p13"/>
          <p:cNvPicPr preferRelativeResize="0"/>
          <p:nvPr/>
        </p:nvPicPr>
        <p:blipFill rotWithShape="1">
          <a:blip r:embed="rId14">
            <a:alphaModFix/>
          </a:blip>
          <a:srcRect b="2540" l="1222" r="62601" t="19759"/>
          <a:stretch/>
        </p:blipFill>
        <p:spPr>
          <a:xfrm>
            <a:off x="10751900" y="26598925"/>
            <a:ext cx="5352342" cy="62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9529511" y="20340888"/>
            <a:ext cx="8766227" cy="624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PCA analysis run on employment sector group</a:t>
            </a:r>
            <a:endParaRPr/>
          </a:p>
          <a:p>
            <a:pPr indent="-317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Professional sector is most responsible for variation </a:t>
            </a:r>
            <a:endParaRPr/>
          </a:p>
          <a:p>
            <a:pPr indent="-317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Professional sector has negative value – it is inversely correlated to variation</a:t>
            </a:r>
            <a:endParaRPr/>
          </a:p>
          <a:p>
            <a:pPr indent="-57150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professional decreases, variation increases </a:t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9515471" y="19347561"/>
            <a:ext cx="4146304" cy="78654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5400">
            <a:solidFill>
              <a:srgbClr val="C5B36E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3600" u="none" cap="small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PCA Results</a:t>
            </a:r>
            <a:endParaRPr b="1" i="0" sz="3600" u="none" cap="small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9" name="Google Shape;139;p13"/>
          <p:cNvGrpSpPr/>
          <p:nvPr/>
        </p:nvGrpSpPr>
        <p:grpSpPr>
          <a:xfrm>
            <a:off x="6007469" y="12094952"/>
            <a:ext cx="26546515" cy="6108623"/>
            <a:chOff x="4725697" y="10062949"/>
            <a:chExt cx="21385322" cy="4920980"/>
          </a:xfrm>
        </p:grpSpPr>
        <p:pic>
          <p:nvPicPr>
            <p:cNvPr id="140" name="Google Shape;140;p1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725697" y="10062949"/>
              <a:ext cx="21385322" cy="4920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13"/>
            <p:cNvSpPr txBox="1"/>
            <p:nvPr/>
          </p:nvSpPr>
          <p:spPr>
            <a:xfrm>
              <a:off x="6449107" y="10223282"/>
              <a:ext cx="18326383" cy="431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2016 Vote Margins 		   												          Voter Shift       	     									 		       2020 Vote Margins</a:t>
              </a:r>
              <a:endParaRPr/>
            </a:p>
          </p:txBody>
        </p:sp>
      </p:grpSp>
      <p:sp>
        <p:nvSpPr>
          <p:cNvPr id="142" name="Google Shape;142;p13"/>
          <p:cNvSpPr txBox="1"/>
          <p:nvPr/>
        </p:nvSpPr>
        <p:spPr>
          <a:xfrm>
            <a:off x="32250919" y="16262605"/>
            <a:ext cx="116403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K-nearest neighbors (KNN) classification algorithm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demographic data into 6 groups for parsing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 shows how well data can predict shift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demographic grouping identified from this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 Component Analysis (PCA)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Applied to best demographic group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 reduction determines best overall factor</a:t>
            </a:r>
            <a:endParaRPr/>
          </a:p>
        </p:txBody>
      </p:sp>
      <p:cxnSp>
        <p:nvCxnSpPr>
          <p:cNvPr id="143" name="Google Shape;143;p13"/>
          <p:cNvCxnSpPr/>
          <p:nvPr/>
        </p:nvCxnSpPr>
        <p:spPr>
          <a:xfrm>
            <a:off x="9322737" y="19121428"/>
            <a:ext cx="0" cy="1382949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13"/>
          <p:cNvSpPr/>
          <p:nvPr/>
        </p:nvSpPr>
        <p:spPr>
          <a:xfrm>
            <a:off x="18999788" y="19323511"/>
            <a:ext cx="4146305" cy="8105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C5B36E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4400" u="none" cap="small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Implications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404" y="406940"/>
            <a:ext cx="5132065" cy="2510026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" name="Google Shape;146;p13"/>
          <p:cNvSpPr/>
          <p:nvPr/>
        </p:nvSpPr>
        <p:spPr>
          <a:xfrm>
            <a:off x="16674014" y="2439043"/>
            <a:ext cx="10755714" cy="646359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Andrew Wang</a:t>
            </a:r>
            <a:endParaRPr b="0" i="0" sz="36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