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722" autoAdjust="0"/>
  </p:normalViewPr>
  <p:slideViewPr>
    <p:cSldViewPr snapToGrid="0">
      <p:cViewPr varScale="1">
        <p:scale>
          <a:sx n="66" d="100"/>
          <a:sy n="66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0C3B4-1954-4544-A5FD-882759D8837D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21400-8ECE-4983-8861-395F04C2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https://docs.google.com/document/d/1egYCgb2BdRSMHxRy0f-tzxoYfNVTOxEuowZ0OdfXRzA/edit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1400-8ECE-4983-8861-395F04C2B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6248-B09A-48BA-9A25-4CDF506EA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B649C-0B5E-41C8-B7D1-1402FE20C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CF9B-99AC-4685-9D1F-A07B653A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4305-1F6F-475A-8194-E0947639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F67B-CC21-49EF-A114-66D28F0F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1C71-9694-430A-AA76-0205793A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26CBB-6A39-4CD4-AA68-6B7A010E8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4CFD-111A-449C-99B8-D7670C42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8C27-3CF1-4B28-9C97-960747F9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06A7-A0F7-445D-BF8F-9392E1BA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36F2E-8FF8-4B2F-9E2D-076D83813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0A9A4-9BD9-4AFF-A312-7AAEB9BB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B2E3C-87FF-4F80-BBBB-49647D8C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2B4C-68F9-4FD8-8D66-8177BE1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7583-EC85-4B79-8447-1134DD10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38F5-51C2-42B8-B122-48D0AF62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4DA2-BDA4-48F2-9437-EAB2196E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2925-7701-431C-A5DF-6C0771BE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87AF-D3DE-4A6B-AA7D-313A0CAE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B0FA-B24F-4B94-B762-02FA402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3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995E-3259-4EB1-89A9-24F66174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5645-27A8-416C-91A8-EBA21579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DCD9-D906-47C7-9F1C-F0EB6116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754B-C87A-4EC8-B97D-BE79C8F3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6AB9-7FE6-4B68-AAC0-D78E73E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7AEB-4A28-4EB7-B38D-55BFC7A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60A4-EE24-4435-850E-76F19F941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4C442-B920-4A9B-BFFE-55C1FD306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780D4-FB9D-4284-A84E-E3847772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6BCEB-7A59-4604-BA91-BB4A1A23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FEA65-2036-4838-9558-09B9E990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8912-8EB7-474C-BEA6-74638B2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AD84F-2848-45F9-95C3-38E7CFAC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CCD7F-7F9C-46A8-A230-2BBDCA0C4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14B1D-4BCA-48F4-88D1-1B00D5FC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95DE0-6E9C-4577-8210-BA8165526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8DE30-73C5-4D97-8773-FBAD71B7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5B20D-99AD-419C-BCA6-A3203CA5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17E39-B601-4EE0-95D6-4569F02A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4BA3-8DD4-43DB-9F7C-C5878D4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E0E70-DA64-4A50-ADA8-2525220A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B2B38-CDE2-446A-8B18-275C919A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40876-DB5F-4F61-BFA6-DBDB949C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3E8C7-7721-42F8-B97E-CE3CEF5B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A6FC1-70F1-4A0F-B607-CC07E7F6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10515-C658-4890-A1D8-607D6D3C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046-32FB-4CD8-96DD-97627CAA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4A80-06A2-4FA2-B85E-913A13F9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E5FA1-7FA8-4013-AFFE-CB0F8FCA8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5707-914B-494C-8BE8-D1477ED9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B03BC-ACC2-4F6B-89C5-403D5C88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25692-419B-4FEB-97A9-7459899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8A7C-C8BA-488A-B287-24F3615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2F604-CF78-4183-88D7-4BE1E1D7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3750-D374-41EE-84C1-C210DF6B0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CC84-CEAC-44E1-B020-958432EC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6D1B3-6C32-4707-A35C-04A9873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16FD-9F65-4D31-84EB-05A1278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2B910-F1C5-4ACE-B6B9-C95DB9DA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69C2-9383-487A-B99D-EE8F1B89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A59D-EBCC-44EE-854E-C4F103814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983E-5D3B-4C37-A717-A9919C294E7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112B-9CE7-4EB0-B826-921B8CFF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A0A4-16BE-4C5C-A710-148EB1E58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D7B6-BF62-4F79-9E40-9BF7ABA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CA0-79F8-4343-89E2-06600A8CF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Demographic Indicators of Voter Shift Between 2016 and 2020 Presidential 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4D9F3-B162-4E81-A4D2-632DF1097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Wang</a:t>
            </a:r>
          </a:p>
        </p:txBody>
      </p:sp>
    </p:spTree>
    <p:extLst>
      <p:ext uri="{BB962C8B-B14F-4D97-AF65-F5344CB8AC3E}">
        <p14:creationId xmlns:p14="http://schemas.microsoft.com/office/powerpoint/2010/main" val="219385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D797-6E3B-4E9F-9BDC-5F3E3D73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E6EE-1A07-43A5-91EF-0D86A60C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sector important? </a:t>
            </a:r>
          </a:p>
          <a:p>
            <a:pPr lvl="1"/>
            <a:r>
              <a:rPr lang="en-US" dirty="0"/>
              <a:t>What are the relationships between sector and political leaning? </a:t>
            </a:r>
          </a:p>
          <a:p>
            <a:pPr lvl="1"/>
            <a:r>
              <a:rPr lang="en-US" dirty="0"/>
              <a:t>Where is this backed up policy decisions? </a:t>
            </a:r>
          </a:p>
          <a:p>
            <a:endParaRPr lang="en-US" dirty="0"/>
          </a:p>
          <a:p>
            <a:r>
              <a:rPr lang="en-US" dirty="0"/>
              <a:t>How can race be more accurately measured to reflect political belief?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539B-FB91-4BA1-8E0D-3CA1CA2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5E87-9D62-43D2-A268-70C4901B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is the demographic factor that best indicates voter shift in the last two presidential elections? </a:t>
            </a:r>
          </a:p>
          <a:p>
            <a:pPr lvl="1"/>
            <a:r>
              <a:rPr lang="en-US" dirty="0"/>
              <a:t>Voter shift: difference in voting margins</a:t>
            </a:r>
          </a:p>
          <a:p>
            <a:endParaRPr lang="en-US" dirty="0"/>
          </a:p>
          <a:p>
            <a:r>
              <a:rPr lang="en-US" dirty="0"/>
              <a:t>Hypothesis: Total population is the best indicator</a:t>
            </a:r>
          </a:p>
          <a:p>
            <a:pPr lvl="1"/>
            <a:r>
              <a:rPr lang="en-US" dirty="0"/>
              <a:t>Urban-rural divide</a:t>
            </a:r>
          </a:p>
          <a:p>
            <a:pPr lvl="1"/>
            <a:r>
              <a:rPr lang="en-US" dirty="0"/>
              <a:t>COVID-19 pandemic</a:t>
            </a:r>
          </a:p>
        </p:txBody>
      </p:sp>
    </p:spTree>
    <p:extLst>
      <p:ext uri="{BB962C8B-B14F-4D97-AF65-F5344CB8AC3E}">
        <p14:creationId xmlns:p14="http://schemas.microsoft.com/office/powerpoint/2010/main" val="9925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C886-8FFE-4AC7-AF8A-1F7861D9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E140-8852-4DCB-B8A7-0284768D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society and demography is changing rapidly </a:t>
            </a:r>
          </a:p>
          <a:p>
            <a:endParaRPr lang="en-US" dirty="0"/>
          </a:p>
          <a:p>
            <a:r>
              <a:rPr lang="en-US" dirty="0"/>
              <a:t>Electorate shift analysis provides insight into U.S. communities</a:t>
            </a:r>
          </a:p>
          <a:p>
            <a:r>
              <a:rPr lang="en-US" dirty="0"/>
              <a:t>Top trends and ideas: </a:t>
            </a:r>
          </a:p>
          <a:p>
            <a:pPr lvl="1"/>
            <a:r>
              <a:rPr lang="en-US" dirty="0"/>
              <a:t>Increasing ethnic diversity in voting – favors Democrats</a:t>
            </a:r>
          </a:p>
          <a:p>
            <a:pPr lvl="1"/>
            <a:r>
              <a:rPr lang="en-US" dirty="0"/>
              <a:t>Increasing urbanization – favors Democrats</a:t>
            </a:r>
          </a:p>
          <a:p>
            <a:endParaRPr lang="en-US" dirty="0"/>
          </a:p>
          <a:p>
            <a:r>
              <a:rPr lang="en-US" dirty="0"/>
              <a:t>This study looks at factors as a whole </a:t>
            </a:r>
          </a:p>
          <a:p>
            <a:pPr lvl="1"/>
            <a:r>
              <a:rPr lang="en-US" dirty="0"/>
              <a:t>As opposed to the narrowed scale of previous studies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7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16BB-3917-4CBC-8F1A-96CF8DA9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7752-E6F8-4235-AAF7-A923D0B0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Election, COVID , and Demographic Data by County</a:t>
            </a:r>
          </a:p>
          <a:p>
            <a:pPr lvl="1"/>
            <a:r>
              <a:rPr lang="en-US" dirty="0"/>
              <a:t>2016 election results</a:t>
            </a:r>
          </a:p>
          <a:p>
            <a:pPr lvl="1"/>
            <a:r>
              <a:rPr lang="en-US" dirty="0"/>
              <a:t>2020 election results</a:t>
            </a:r>
          </a:p>
          <a:p>
            <a:pPr lvl="1"/>
            <a:r>
              <a:rPr lang="en-US" dirty="0"/>
              <a:t>2017 American Community Survey 5-year estimate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36C96-D4F6-42F9-BA2E-9520F093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9" y="3429000"/>
            <a:ext cx="8574248" cy="29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4ABD-0B53-470B-B886-3FC8B8D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0BFA-3BF1-460C-A3FE-71B58200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Margins calculated off voter percentages</a:t>
            </a:r>
          </a:p>
          <a:p>
            <a:r>
              <a:rPr lang="en-US" dirty="0"/>
              <a:t>Shift calculated off difference in margins</a:t>
            </a:r>
          </a:p>
          <a:p>
            <a:endParaRPr lang="en-US" dirty="0"/>
          </a:p>
          <a:p>
            <a:r>
              <a:rPr lang="en-US" dirty="0"/>
              <a:t>Demographic data split into groups</a:t>
            </a:r>
          </a:p>
          <a:p>
            <a:endParaRPr lang="en-US" dirty="0"/>
          </a:p>
          <a:p>
            <a:r>
              <a:rPr lang="en-US" dirty="0"/>
              <a:t>Groups put through K-nearest neighbors classification algorithm to find best group</a:t>
            </a:r>
          </a:p>
          <a:p>
            <a:endParaRPr lang="en-US" dirty="0"/>
          </a:p>
          <a:p>
            <a:r>
              <a:rPr lang="en-US" dirty="0"/>
              <a:t>Principal Component Analysis performed on best group to determine ultimate factor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4436E-C4EA-4C1A-B9D3-98251C4B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82" y="1171795"/>
            <a:ext cx="435901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908E-CF3C-4BC3-BCD6-7EE7A08C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Voter Shift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7A5B6D-83D0-4B1A-9C16-5B9E380B8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8515" y="2701218"/>
            <a:ext cx="7885584" cy="1912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5A80D-1EFF-4E2C-9742-9792BB9FF788}"/>
              </a:ext>
            </a:extLst>
          </p:cNvPr>
          <p:cNvSpPr txBox="1"/>
          <p:nvPr/>
        </p:nvSpPr>
        <p:spPr>
          <a:xfrm>
            <a:off x="643469" y="1782981"/>
            <a:ext cx="373803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Slight shift Democratic: 3% Democratic on average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40 states shift Democratic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5 states flip parties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Democrats make progress in Midwest and South</a:t>
            </a:r>
          </a:p>
          <a:p>
            <a:pPr marL="4572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Democratic victory in Georgia is a big milestone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Strong Republican states may become battleground states in the future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43BAD6-2546-4A9F-A581-94B79A32A24F}"/>
              </a:ext>
            </a:extLst>
          </p:cNvPr>
          <p:cNvSpPr txBox="1">
            <a:spLocks/>
          </p:cNvSpPr>
          <p:nvPr/>
        </p:nvSpPr>
        <p:spPr>
          <a:xfrm>
            <a:off x="838198" y="14816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D3790-14B8-4D40-846E-056B6D6AE229}"/>
              </a:ext>
            </a:extLst>
          </p:cNvPr>
          <p:cNvSpPr txBox="1"/>
          <p:nvPr/>
        </p:nvSpPr>
        <p:spPr>
          <a:xfrm>
            <a:off x="4576229" y="4637676"/>
            <a:ext cx="772054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2016 Vote Margins 		</a:t>
            </a:r>
            <a:r>
              <a:rPr lang="en-US" dirty="0"/>
              <a:t>     </a:t>
            </a:r>
            <a:r>
              <a:rPr lang="en-US" sz="1800" dirty="0"/>
              <a:t>        Voter Shift       	              2020 Vote Margins</a:t>
            </a:r>
          </a:p>
        </p:txBody>
      </p:sp>
    </p:spTree>
    <p:extLst>
      <p:ext uri="{BB962C8B-B14F-4D97-AF65-F5344CB8AC3E}">
        <p14:creationId xmlns:p14="http://schemas.microsoft.com/office/powerpoint/2010/main" val="26468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8ECD-B443-4C87-AA61-60A61241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Results: 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32D3-A85F-4828-8F7B-5E951C3E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2"/>
            <a:ext cx="4008384" cy="5078794"/>
          </a:xfrm>
        </p:spPr>
        <p:txBody>
          <a:bodyPr>
            <a:normAutofit/>
          </a:bodyPr>
          <a:lstStyle/>
          <a:p>
            <a:r>
              <a:rPr lang="en-US" sz="2000" dirty="0"/>
              <a:t>70-30 training-testing split</a:t>
            </a:r>
          </a:p>
          <a:p>
            <a:endParaRPr lang="en-US" sz="2000" dirty="0"/>
          </a:p>
          <a:p>
            <a:r>
              <a:rPr lang="en-US" sz="2000" dirty="0"/>
              <a:t>Sector is the most accurate</a:t>
            </a:r>
          </a:p>
          <a:p>
            <a:endParaRPr lang="en-US" sz="2000" dirty="0"/>
          </a:p>
          <a:p>
            <a:r>
              <a:rPr lang="en-US" sz="2000" dirty="0"/>
              <a:t>Race is the least accurate</a:t>
            </a:r>
          </a:p>
          <a:p>
            <a:pPr lvl="1"/>
            <a:r>
              <a:rPr lang="en-US" sz="1600" dirty="0"/>
              <a:t>Interesting because race is often used as a predictor of voting trends </a:t>
            </a:r>
          </a:p>
          <a:p>
            <a:pPr lvl="1"/>
            <a:r>
              <a:rPr lang="en-US" sz="1600" dirty="0"/>
              <a:t>Indicates the limitations of race modelling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Population likely to overpredict Republican wins </a:t>
            </a:r>
          </a:p>
          <a:p>
            <a:pPr lvl="1"/>
            <a:r>
              <a:rPr lang="en-US" sz="1600" dirty="0"/>
              <a:t>Indicates rural areas are not as Republican as believed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1041C8C-930F-4CC9-A0EA-9AD66FA4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2205623"/>
            <a:ext cx="6253212" cy="35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1CA4-D46B-4901-BE9C-123B535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Results: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C2C1-FE3C-477D-97D6-E6DEC813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412103"/>
            <a:ext cx="4008384" cy="1135737"/>
          </a:xfrm>
        </p:spPr>
        <p:txBody>
          <a:bodyPr>
            <a:normAutofit/>
          </a:bodyPr>
          <a:lstStyle/>
          <a:p>
            <a:r>
              <a:rPr lang="en-US" sz="2000" dirty="0"/>
              <a:t>Professional sector responsible for the most variance</a:t>
            </a:r>
          </a:p>
          <a:p>
            <a:pPr lvl="1"/>
            <a:r>
              <a:rPr lang="en-US" sz="1600" dirty="0"/>
              <a:t>Inverse relationship to variance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E367E39-E597-4ABA-B793-C93CB000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45" y="2121479"/>
            <a:ext cx="6883306" cy="37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115-1960-45B6-ABC9-6ED15C78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3D7-8549-4026-9759-1DC30B86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 Democratic shift over the last four years</a:t>
            </a:r>
          </a:p>
          <a:p>
            <a:endParaRPr lang="en-US" dirty="0"/>
          </a:p>
          <a:p>
            <a:r>
              <a:rPr lang="en-US" dirty="0"/>
              <a:t>Professional sector is the best indicator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Race is not as accurate as previously thought </a:t>
            </a:r>
          </a:p>
        </p:txBody>
      </p:sp>
    </p:spTree>
    <p:extLst>
      <p:ext uri="{BB962C8B-B14F-4D97-AF65-F5344CB8AC3E}">
        <p14:creationId xmlns:p14="http://schemas.microsoft.com/office/powerpoint/2010/main" val="21184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374</Words>
  <Application>Microsoft Office PowerPoint</Application>
  <PresentationFormat>Widescreen</PresentationFormat>
  <Paragraphs>77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Demographic Indicators of Voter Shift Between 2016 and 2020 Presidential Elections</vt:lpstr>
      <vt:lpstr>Introduction </vt:lpstr>
      <vt:lpstr>Background</vt:lpstr>
      <vt:lpstr>Data</vt:lpstr>
      <vt:lpstr>Methods</vt:lpstr>
      <vt:lpstr>Results: Voter Shift </vt:lpstr>
      <vt:lpstr>Results: KNN classification</vt:lpstr>
      <vt:lpstr>Results: PCA </vt:lpstr>
      <vt:lpstr>Conclusions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Indicators of Voter Shift Between2016 and 2020 Presidential Elections</dc:title>
  <dc:creator>Andrew Wang</dc:creator>
  <cp:lastModifiedBy>Andrew Wang</cp:lastModifiedBy>
  <cp:revision>23</cp:revision>
  <dcterms:created xsi:type="dcterms:W3CDTF">2021-07-10T13:09:34Z</dcterms:created>
  <dcterms:modified xsi:type="dcterms:W3CDTF">2021-07-12T17:46:40Z</dcterms:modified>
</cp:coreProperties>
</file>