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aramond" panose="02020404030301010803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8" y="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Calibri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wresearch.org/fact-tank/2019/11/12/americans-immigration-policypriorities-divisionsbetween-and-within-the-two-parties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://www.usnews.com/news/best-states/articles/2019-05-14/demographic-shifts-incitiesand-states-bring-political-changes-too" TargetMode="External"/><Relationship Id="rId12" Type="http://schemas.openxmlformats.org/officeDocument/2006/relationships/hyperlink" Target="http://r-project.org/web/packages/usmap/vignettes/mapp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://www.kaggle.com/etsc9287/2020-general-election-polls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ww.washingtonpost.com/graphics/2020/elections/voter-turnout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www.brookings.edu/blog/fixgov/2016/09/13/how-demographic-changesare-transforming-u-s-elections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8693333" y="19121428"/>
            <a:ext cx="19771801" cy="138338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9016548" y="20263522"/>
            <a:ext cx="4129543" cy="76492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6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600" b="1" i="0" u="none" strike="noStrike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986938" y="21063955"/>
            <a:ext cx="19137300" cy="8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blue shift may lead to strong Republican states being contested in future elections</a:t>
            </a:r>
            <a:endParaRPr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 is the best indicator of voter shift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due to the correlation between educational level and employment sector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of the Republican party’s voting base is non-college educated whites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sectors were hit harder by the pandemic – more unemployment </a:t>
            </a:r>
            <a:endParaRPr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is the poorest indicator of voter shift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 it has been one of the top factors for pundits to use 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inaccuracies highlight its limitations – modern race profiling lacks nuance</a:t>
            </a:r>
            <a:endParaRPr/>
          </a:p>
          <a:p>
            <a:pPr marL="1485900" marR="0" lvl="2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over generalizes race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Puerto Ricans – traditionally Democratic, Cubans – traditionally Republican; both are counted as Latinos in race modelling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18752869" y="29077612"/>
            <a:ext cx="19712265" cy="3896744"/>
            <a:chOff x="18540117" y="27173803"/>
            <a:chExt cx="19712265" cy="3896744"/>
          </a:xfrm>
        </p:grpSpPr>
        <p:sp>
          <p:nvSpPr>
            <p:cNvPr id="93" name="Google Shape;93;p13"/>
            <p:cNvSpPr/>
            <p:nvPr/>
          </p:nvSpPr>
          <p:spPr>
            <a:xfrm>
              <a:off x="18928988" y="27372131"/>
              <a:ext cx="4178577" cy="76492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25400" cap="flat" cmpd="sng">
              <a:solidFill>
                <a:srgbClr val="C5B36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4000" b="1" i="0" u="none" strike="noStrike" cap="small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Limitations</a:t>
              </a:r>
              <a:endParaRPr sz="40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5876956" y="27372138"/>
              <a:ext cx="5158200" cy="7650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25400" cap="flat" cmpd="sng">
              <a:solidFill>
                <a:srgbClr val="C5B36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4000" b="1" i="0" u="none" strike="noStrike" cap="small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Future research </a:t>
              </a:r>
              <a:endParaRPr sz="40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8804139" y="28371988"/>
              <a:ext cx="593256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Around 100 counties were missing from analysis due to naming discrepancies at the time of data collection. </a:t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25623344" y="28155406"/>
              <a:ext cx="1235518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571500" marR="0" lvl="0" indent="-571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Relationship between political leaning and sector</a:t>
              </a:r>
              <a:endParaRPr/>
            </a:p>
            <a:p>
              <a:pPr marL="1028700" marR="0" lvl="1" indent="-571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lang="en-US" sz="4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Where is this supported in legislation?</a:t>
              </a:r>
              <a:endParaRPr/>
            </a:p>
            <a:p>
              <a:pPr marL="571500" marR="0" lvl="0" indent="-571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•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can race be modelled more accurately to reflect political beliefs? 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18540117" y="27173803"/>
              <a:ext cx="19712265" cy="3896744"/>
              <a:chOff x="18540117" y="27173803"/>
              <a:chExt cx="19712265" cy="3896744"/>
            </a:xfrm>
          </p:grpSpPr>
          <p:cxnSp>
            <p:nvCxnSpPr>
              <p:cNvPr id="98" name="Google Shape;98;p13"/>
              <p:cNvCxnSpPr/>
              <p:nvPr/>
            </p:nvCxnSpPr>
            <p:spPr>
              <a:xfrm rot="10800000" flipH="1">
                <a:off x="18540117" y="27173803"/>
                <a:ext cx="19712265" cy="190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>
                <a:off x="25540930" y="27192853"/>
                <a:ext cx="0" cy="38776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0" name="Google Shape;100;p13"/>
          <p:cNvSpPr/>
          <p:nvPr/>
        </p:nvSpPr>
        <p:spPr>
          <a:xfrm>
            <a:off x="9322737" y="19087020"/>
            <a:ext cx="9430132" cy="1390200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-22085" y="19121427"/>
            <a:ext cx="9430132" cy="1385292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-21551" y="10181119"/>
            <a:ext cx="32025550" cy="8943367"/>
          </a:xfrm>
          <a:prstGeom prst="rect">
            <a:avLst/>
          </a:prstGeom>
          <a:solidFill>
            <a:srgbClr val="FEE599"/>
          </a:solidFill>
          <a:ln w="9525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995876" y="13747364"/>
            <a:ext cx="9123232" cy="48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118014" y="131769"/>
            <a:ext cx="43622377" cy="3200988"/>
            <a:chOff x="118014" y="131769"/>
            <a:chExt cx="43622377" cy="3200988"/>
          </a:xfrm>
        </p:grpSpPr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94376" y="518234"/>
              <a:ext cx="5132065" cy="2510026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06" name="Google Shape;106;p13"/>
            <p:cNvGrpSpPr/>
            <p:nvPr/>
          </p:nvGrpSpPr>
          <p:grpSpPr>
            <a:xfrm>
              <a:off x="118014" y="131769"/>
              <a:ext cx="43622377" cy="3200988"/>
              <a:chOff x="118014" y="388092"/>
              <a:chExt cx="43622377" cy="3200988"/>
            </a:xfrm>
          </p:grpSpPr>
          <p:grpSp>
            <p:nvGrpSpPr>
              <p:cNvPr id="107" name="Google Shape;107;p13"/>
              <p:cNvGrpSpPr/>
              <p:nvPr/>
            </p:nvGrpSpPr>
            <p:grpSpPr>
              <a:xfrm>
                <a:off x="118014" y="388092"/>
                <a:ext cx="43622377" cy="3200988"/>
                <a:chOff x="118014" y="388092"/>
                <a:chExt cx="43622377" cy="3200988"/>
              </a:xfrm>
            </p:grpSpPr>
            <p:sp>
              <p:nvSpPr>
                <p:cNvPr id="108" name="Google Shape;108;p13"/>
                <p:cNvSpPr/>
                <p:nvPr/>
              </p:nvSpPr>
              <p:spPr>
                <a:xfrm>
                  <a:off x="16521614" y="2638216"/>
                  <a:ext cx="10755714" cy="646359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600"/>
                    <a:buFont typeface="Arial"/>
                    <a:buNone/>
                  </a:pPr>
                  <a:r>
                    <a:rPr lang="en-US" sz="3600" b="1" i="0" u="none" strike="noStrike" cap="none">
                      <a:solidFill>
                        <a:schemeClr val="dk1"/>
                      </a:solidFill>
                      <a:latin typeface="Garamond"/>
                      <a:ea typeface="Garamond"/>
                      <a:cs typeface="Garamond"/>
                      <a:sym typeface="Garamond"/>
                    </a:rPr>
                    <a:t>Andrew Wang</a:t>
                  </a:r>
                  <a:endParaRPr sz="36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118014" y="388092"/>
                  <a:ext cx="43622377" cy="3200988"/>
                </a:xfrm>
                <a:prstGeom prst="rect">
                  <a:avLst/>
                </a:prstGeom>
                <a:solidFill>
                  <a:schemeClr val="lt1"/>
                </a:solidFill>
                <a:ln w="1905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600"/>
                    <a:buFont typeface="Arial"/>
                    <a:buNone/>
                  </a:pPr>
                  <a:r>
                    <a:rPr lang="en-US" sz="6000" b="1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KNN Classification for Top Demographic Indicators of Voter Shift Between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600"/>
                    <a:buFont typeface="Arial"/>
                    <a:buNone/>
                  </a:pPr>
                  <a:r>
                    <a:rPr lang="en-US" sz="6000" b="1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2016 and 2020 Presidential Elections</a:t>
                  </a:r>
                  <a:endParaRPr sz="6000" b="1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  <p:pic>
            <p:nvPicPr>
              <p:cNvPr id="110" name="Google Shape;110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5823100" y="774550"/>
                <a:ext cx="6436446" cy="2510025"/>
              </a:xfrm>
              <a:prstGeom prst="rect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grpSp>
        <p:nvGrpSpPr>
          <p:cNvPr id="111" name="Google Shape;111;p13"/>
          <p:cNvGrpSpPr/>
          <p:nvPr/>
        </p:nvGrpSpPr>
        <p:grpSpPr>
          <a:xfrm>
            <a:off x="-21550" y="3389299"/>
            <a:ext cx="8336285" cy="6913227"/>
            <a:chOff x="5886850" y="4907690"/>
            <a:chExt cx="8336285" cy="6913227"/>
          </a:xfrm>
        </p:grpSpPr>
        <p:sp>
          <p:nvSpPr>
            <p:cNvPr id="112" name="Google Shape;112;p13"/>
            <p:cNvSpPr/>
            <p:nvPr/>
          </p:nvSpPr>
          <p:spPr>
            <a:xfrm>
              <a:off x="5886850" y="4907690"/>
              <a:ext cx="8336285" cy="6913227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are the top demographic indicators of voter shift between the last two presidential elections?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Describe voter shift between last two elections</a:t>
              </a:r>
              <a:endParaRPr/>
            </a:p>
            <a:p>
              <a:pPr marL="514350" marR="0" lvl="0" indent="-514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top demographic indicator of voter shift</a:t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84117" y="5046575"/>
              <a:ext cx="7741750" cy="76674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C5B36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4400" b="1" i="0" u="none" strike="noStrike" cap="small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Purpose</a:t>
              </a:r>
              <a:endParaRPr sz="44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" name="Google Shape;114;p13"/>
          <p:cNvSpPr/>
          <p:nvPr/>
        </p:nvSpPr>
        <p:spPr>
          <a:xfrm>
            <a:off x="8212133" y="3370249"/>
            <a:ext cx="23791866" cy="831181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8368368" y="3567472"/>
            <a:ext cx="7735891" cy="766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44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8314736" y="4515598"/>
            <a:ext cx="8336285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United States electorate has gone through large shifts in the last few decades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an understanding of these shifts is critical to understanding how our communities are changing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election of 2020 gives us a unique opportunity to do this, with its record turnout numbers. (Rabinowitz, 2020).</a:t>
            </a:r>
            <a:endParaRPr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178381" y="3339857"/>
            <a:ext cx="15527284" cy="80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major current trends in voter shift are: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ethnic diversity among voters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minority voters has become more pronounced, and these voters tend to favor Democrats (Daniller, 2020)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won 57% of the Asian vote in 2000, 73% in 2012 (Hudak &amp; Stenglein, 2016).</a:t>
            </a:r>
            <a:endParaRPr/>
          </a:p>
          <a:p>
            <a:pPr marL="10287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Urbanization and the increasing urban rural divide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polarization between urban and rural areas has increased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had a 5% victory margin in urban areas in 2012, 17% in 2018 (amp, 2019)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Republicans had a 29% victory margin in rural areas in 2012, 38% in 2018 (amp, 2019)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2004000" y="3339857"/>
            <a:ext cx="11887200" cy="17538816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198666" y="3582421"/>
            <a:ext cx="5266753" cy="7618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44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32250919" y="8267909"/>
            <a:ext cx="1143805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2016 election, 2020 election, demographics (Schacht, 2020)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FIPS codes appended to counties (Lorenzo, 2020)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dataset: 4868 rows, 51 columns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dataset: 3031 rows, 51 columns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5">
            <a:alphaModFix/>
          </a:blip>
          <a:srcRect l="1237" t="4938" r="1373" b="3069"/>
          <a:stretch/>
        </p:blipFill>
        <p:spPr>
          <a:xfrm>
            <a:off x="32250919" y="4587837"/>
            <a:ext cx="11249026" cy="356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6">
            <a:alphaModFix/>
          </a:blip>
          <a:srcRect l="2311" t="3018" r="1979" b="4041"/>
          <a:stretch/>
        </p:blipFill>
        <p:spPr>
          <a:xfrm>
            <a:off x="32182013" y="11595023"/>
            <a:ext cx="7924800" cy="463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40094706" y="12789357"/>
            <a:ext cx="36063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columns to model voter shift</a:t>
            </a: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38401049" y="20906211"/>
            <a:ext cx="5490151" cy="12895208"/>
            <a:chOff x="38576250" y="20212706"/>
            <a:chExt cx="4978959" cy="11009686"/>
          </a:xfrm>
        </p:grpSpPr>
        <p:sp>
          <p:nvSpPr>
            <p:cNvPr id="125" name="Google Shape;125;p13"/>
            <p:cNvSpPr/>
            <p:nvPr/>
          </p:nvSpPr>
          <p:spPr>
            <a:xfrm>
              <a:off x="38576250" y="20212706"/>
              <a:ext cx="4978959" cy="102835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C5B3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8766750" y="20391391"/>
              <a:ext cx="4629150" cy="7649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C5B36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4400" b="1" i="0" u="none" strike="noStrike" cap="small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38766750" y="21335006"/>
              <a:ext cx="4629150" cy="9887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amp, U. N. (2019). How the rural vs. urban mindset fuels today’s politics.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www.usnews.com/news/best-states/articles/2019-05-14/demographic-shifts-incitiesand-states-bring-political-changes-too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Daniller, A. (2020). Americans’ immigration policy priorities.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www.pewresearch.org/fact-tank/2019/11/12/americans-immigration-policypriorities-divisionsbetween-and-within-the-two-parties/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Hudak, J., &amp; Stenglein, C. (2016). How demographic changes are transforming u.s.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elections. </a:t>
              </a: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www.brookings.edu/blog/fixgov/2016/09/13/how-demographic-changesare-transforming-u-s-elections/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Rabinowitz, K. (2020). 2020 turnout is the highest in over a century.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www.washingtonpost.com/graphics/2020/elections/voter-turnout/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Schacht, E. (2020). Election, covid, and demographic data by county.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www.kaggle.com/etsc9287/2020-general-election-polls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Lorenzo, P. D. (2020). 2. mapping the us. cran.</a:t>
              </a:r>
              <a:r>
                <a:rPr lang="en-US" sz="2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r-project.org/web/packages/usmap/vignettes/mapping.html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3"/>
          <p:cNvSpPr/>
          <p:nvPr/>
        </p:nvSpPr>
        <p:spPr>
          <a:xfrm>
            <a:off x="275717" y="10385353"/>
            <a:ext cx="7740683" cy="7649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44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32704" y="12342639"/>
            <a:ext cx="29895012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3% Democratic shift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states shift Democratic 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states flip parties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Democratic: 3-6%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Republican: 1-2%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Democrats flip Georgia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for Democrats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elections may see Democrats making further progress into traditionally Republican states of the South and Midwest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11215" y="11324389"/>
            <a:ext cx="4146304" cy="76492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6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Voter shift</a:t>
            </a:r>
            <a:endParaRPr sz="3600" b="1" i="0" u="none" strike="noStrike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1" name="Google Shape;131;p13"/>
          <p:cNvGrpSpPr/>
          <p:nvPr/>
        </p:nvGrpSpPr>
        <p:grpSpPr>
          <a:xfrm>
            <a:off x="191812" y="19323514"/>
            <a:ext cx="9089718" cy="12694948"/>
            <a:chOff x="5563947" y="15168947"/>
            <a:chExt cx="9089718" cy="12694948"/>
          </a:xfrm>
        </p:grpSpPr>
        <p:pic>
          <p:nvPicPr>
            <p:cNvPr id="132" name="Google Shape;132;p13"/>
            <p:cNvPicPr preferRelativeResize="0"/>
            <p:nvPr/>
          </p:nvPicPr>
          <p:blipFill rotWithShape="1">
            <a:blip r:embed="rId13">
              <a:alphaModFix/>
            </a:blip>
            <a:srcRect l="1154" t="2758" r="981" b="3441"/>
            <a:stretch/>
          </p:blipFill>
          <p:spPr>
            <a:xfrm>
              <a:off x="5583071" y="16174431"/>
              <a:ext cx="8986159" cy="520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13"/>
            <p:cNvGrpSpPr/>
            <p:nvPr/>
          </p:nvGrpSpPr>
          <p:grpSpPr>
            <a:xfrm>
              <a:off x="5563947" y="15168947"/>
              <a:ext cx="9089718" cy="12694948"/>
              <a:chOff x="29824728" y="2818084"/>
              <a:chExt cx="9089718" cy="12694948"/>
            </a:xfrm>
          </p:grpSpPr>
          <p:sp>
            <p:nvSpPr>
              <p:cNvPr id="134" name="Google Shape;134;p13"/>
              <p:cNvSpPr txBox="1"/>
              <p:nvPr/>
            </p:nvSpPr>
            <p:spPr>
              <a:xfrm>
                <a:off x="29835366" y="9265168"/>
                <a:ext cx="9079081" cy="6247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571500" marR="0" lvl="0" indent="-571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Employment sector is the strongest predictor</a:t>
                </a:r>
                <a:endParaRPr/>
              </a:p>
              <a:p>
                <a:pPr marL="571500" marR="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None/>
                </a:pP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71500" marR="0" lvl="0" indent="-571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Race is the weakest predictor</a:t>
                </a:r>
                <a:endParaRPr/>
              </a:p>
              <a:p>
                <a:pPr marL="1028700" marR="0" lvl="1" indent="-571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race modeling is flawed</a:t>
                </a:r>
                <a:endParaRPr/>
              </a:p>
              <a:p>
                <a:pPr marL="457200" marR="0" lvl="1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71500" marR="0" lvl="0" indent="-571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Total population tends to overpredict Republican victories</a:t>
                </a:r>
                <a:endParaRPr/>
              </a:p>
              <a:p>
                <a:pPr marL="1028700" marR="0" lvl="1" indent="-571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Arial"/>
                  <a:buChar char="•"/>
                </a:pPr>
                <a:r>
                  <a:rPr lang="en-US" sz="4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Shows rural areas are not as Republican as thought </a:t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9824728" y="2818084"/>
                <a:ext cx="4146304" cy="764929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25400" cap="flat" cmpd="sng">
                <a:solidFill>
                  <a:srgbClr val="C5B36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800"/>
                  <a:buFont typeface="Arial"/>
                  <a:buNone/>
                </a:pPr>
                <a:r>
                  <a:rPr lang="en-US" sz="3600" b="1" i="0" u="none" strike="noStrike" cap="small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KNN Analysis</a:t>
                </a:r>
                <a:endParaRPr sz="3600" b="1" i="0" u="none" strike="noStrike" cap="small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36" name="Google Shape;136;p13"/>
          <p:cNvSpPr txBox="1"/>
          <p:nvPr/>
        </p:nvSpPr>
        <p:spPr>
          <a:xfrm>
            <a:off x="9529511" y="20340888"/>
            <a:ext cx="8766227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analysis run on employment sector group</a:t>
            </a:r>
            <a:endParaRPr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sector is most responsible for variation </a:t>
            </a:r>
            <a:endParaRPr/>
          </a:p>
          <a:p>
            <a:pPr marL="5715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sector has negative value – it is inversely correlated to variation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professional decreases, variation increases 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9515471" y="19347561"/>
            <a:ext cx="4146304" cy="78654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6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Results</a:t>
            </a:r>
            <a:endParaRPr sz="3600" b="1" i="0" u="none" strike="noStrike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6007469" y="12094952"/>
            <a:ext cx="26546515" cy="6108623"/>
            <a:chOff x="4725697" y="10062949"/>
            <a:chExt cx="21385322" cy="4920980"/>
          </a:xfrm>
        </p:grpSpPr>
        <p:pic>
          <p:nvPicPr>
            <p:cNvPr id="139" name="Google Shape;139;p1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25697" y="10062949"/>
              <a:ext cx="21385322" cy="492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3"/>
            <p:cNvSpPr txBox="1"/>
            <p:nvPr/>
          </p:nvSpPr>
          <p:spPr>
            <a:xfrm>
              <a:off x="6449107" y="10223282"/>
              <a:ext cx="18326383" cy="431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2016 Vote Margins 		 					          Voter Shift       	    			 		       2020 Vote Margins</a:t>
              </a:r>
              <a:endParaRPr dirty="0"/>
            </a:p>
          </p:txBody>
        </p:sp>
      </p:grpSp>
      <p:sp>
        <p:nvSpPr>
          <p:cNvPr id="141" name="Google Shape;141;p13"/>
          <p:cNvSpPr txBox="1"/>
          <p:nvPr/>
        </p:nvSpPr>
        <p:spPr>
          <a:xfrm>
            <a:off x="32250919" y="16262605"/>
            <a:ext cx="116403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 (KNN) classification algorithm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demographic data into 6 groups for parsing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shows how well data can predict shift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demographic grouping identified from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Component Analysis (PCA)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to best demographic group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 reduction determines best overall factor</a:t>
            </a:r>
            <a:endParaRPr/>
          </a:p>
        </p:txBody>
      </p:sp>
      <p:cxnSp>
        <p:nvCxnSpPr>
          <p:cNvPr id="142" name="Google Shape;142;p13"/>
          <p:cNvCxnSpPr/>
          <p:nvPr/>
        </p:nvCxnSpPr>
        <p:spPr>
          <a:xfrm>
            <a:off x="9322737" y="19121428"/>
            <a:ext cx="0" cy="138294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18999788" y="19323511"/>
            <a:ext cx="4146305" cy="8105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5B36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44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04" y="406940"/>
            <a:ext cx="5132065" cy="25100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13"/>
          <p:cNvSpPr/>
          <p:nvPr/>
        </p:nvSpPr>
        <p:spPr>
          <a:xfrm>
            <a:off x="16674014" y="2439043"/>
            <a:ext cx="10755714" cy="646359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Andrew Wang</a:t>
            </a:r>
            <a:endParaRPr sz="36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Garamond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Wang</cp:lastModifiedBy>
  <cp:revision>1</cp:revision>
  <dcterms:modified xsi:type="dcterms:W3CDTF">2021-07-14T17:28:22Z</dcterms:modified>
</cp:coreProperties>
</file>