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
  </p:notesMasterIdLst>
  <p:sldIdLst>
    <p:sldId id="257"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Calibri Light" panose="020F0302020204030204" pitchFamily="34" charset="0"/>
      <p:regular r:id="rId8"/>
      <p:italic r:id="rId9"/>
    </p:embeddedFont>
    <p:embeddedFont>
      <p:font typeface="Garamond" panose="02020404030301010803" pitchFamily="18" charset="0"/>
      <p:regular r:id="rId10"/>
      <p:bold r:id="rId11"/>
      <p:italic r:id="rId12"/>
      <p:boldItalic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660"/>
  </p:normalViewPr>
  <p:slideViewPr>
    <p:cSldViewPr snapToGrid="0">
      <p:cViewPr>
        <p:scale>
          <a:sx n="50" d="100"/>
          <a:sy n="50" d="100"/>
        </p:scale>
        <p:origin x="-3522" y="-567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42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659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271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392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18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382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794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868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548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851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4860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90131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10084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kaggle.com/etsc9287/2020-general-election-polls" TargetMode="Externa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hyperlink" Target="http://www.washingtonpost.com/graphics/2020/elections/voter-turnout/" TargetMode="External"/><Relationship Id="rId2" Type="http://schemas.openxmlformats.org/officeDocument/2006/relationships/notesSlide" Target="../notesSlides/notesSlide1.xml"/><Relationship Id="rId16"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www.brookings.edu/blog/fixgov/2016/09/13/how-demographic-changesare-transforming-u-s-elections/" TargetMode="External"/><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hyperlink" Target="http://www.pewresearch.org/fact-tank/2019/11/12/americans-immigration-policypriorities-divisionsbetween-and-within-the-two-parties/" TargetMode="External"/><Relationship Id="rId4" Type="http://schemas.openxmlformats.org/officeDocument/2006/relationships/image" Target="../media/image2.png"/><Relationship Id="rId9" Type="http://schemas.openxmlformats.org/officeDocument/2006/relationships/hyperlink" Target="http://www.usnews.com/news/best-states/articles/2019-05-14/demographic-shifts-incitiesand-states-bring-political-changes-too" TargetMode="External"/><Relationship Id="rId14" Type="http://schemas.openxmlformats.org/officeDocument/2006/relationships/hyperlink" Target="r-project.org/web/packages/usmap/vignettes/mapp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5" name="Rectangle 34">
            <a:extLst>
              <a:ext uri="{FF2B5EF4-FFF2-40B4-BE49-F238E27FC236}">
                <a16:creationId xmlns:a16="http://schemas.microsoft.com/office/drawing/2014/main" id="{17ABF350-DB23-43D9-A489-0E7EA58E989A}"/>
              </a:ext>
            </a:extLst>
          </p:cNvPr>
          <p:cNvSpPr/>
          <p:nvPr/>
        </p:nvSpPr>
        <p:spPr>
          <a:xfrm>
            <a:off x="224523" y="3646300"/>
            <a:ext cx="17145777" cy="11038741"/>
          </a:xfrm>
          <a:prstGeom prst="rect">
            <a:avLst/>
          </a:prstGeom>
          <a:solidFill>
            <a:schemeClr val="accent4"/>
          </a:solidFill>
          <a:ln w="3175">
            <a:solidFill>
              <a:schemeClr val="bg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Google Shape;89;p13"/>
          <p:cNvSpPr/>
          <p:nvPr/>
        </p:nvSpPr>
        <p:spPr>
          <a:xfrm>
            <a:off x="995876" y="13747364"/>
            <a:ext cx="9123232" cy="48464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Calibri"/>
              <a:ea typeface="Calibri"/>
              <a:cs typeface="Calibri"/>
              <a:sym typeface="Calibri"/>
            </a:endParaRPr>
          </a:p>
        </p:txBody>
      </p:sp>
      <p:sp>
        <p:nvSpPr>
          <p:cNvPr id="93" name="Google Shape;93;p13"/>
          <p:cNvSpPr/>
          <p:nvPr/>
        </p:nvSpPr>
        <p:spPr>
          <a:xfrm>
            <a:off x="9081944" y="3799129"/>
            <a:ext cx="7735891" cy="764932"/>
          </a:xfrm>
          <a:prstGeom prst="roundRect">
            <a:avLst>
              <a:gd name="adj" fmla="val 16667"/>
            </a:avLst>
          </a:prstGeom>
          <a:solidFill>
            <a:schemeClr val="bg1"/>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Background</a:t>
            </a:r>
            <a:endParaRPr sz="1400" b="0" i="0" u="none" strike="noStrike" cap="none" dirty="0">
              <a:latin typeface="Arial"/>
              <a:ea typeface="Arial"/>
              <a:cs typeface="Arial"/>
              <a:sym typeface="Arial"/>
            </a:endParaRPr>
          </a:p>
        </p:txBody>
      </p:sp>
      <p:sp>
        <p:nvSpPr>
          <p:cNvPr id="108" name="Google Shape;108;p13"/>
          <p:cNvSpPr/>
          <p:nvPr/>
        </p:nvSpPr>
        <p:spPr>
          <a:xfrm>
            <a:off x="38576249" y="20212707"/>
            <a:ext cx="4978959" cy="12324691"/>
          </a:xfrm>
          <a:prstGeom prst="rect">
            <a:avLst/>
          </a:prstGeom>
          <a:solidFill>
            <a:schemeClr val="accent4">
              <a:lumMod val="60000"/>
              <a:lumOff val="40000"/>
            </a:schemeClr>
          </a:solidFill>
          <a:ln w="9525" cap="flat" cmpd="sng">
            <a:solidFill>
              <a:srgbClr val="C5B36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Arial"/>
              <a:ea typeface="Arial"/>
              <a:cs typeface="Arial"/>
              <a:sym typeface="Arial"/>
            </a:endParaRPr>
          </a:p>
        </p:txBody>
      </p:sp>
      <p:grpSp>
        <p:nvGrpSpPr>
          <p:cNvPr id="12" name="Group 11">
            <a:extLst>
              <a:ext uri="{FF2B5EF4-FFF2-40B4-BE49-F238E27FC236}">
                <a16:creationId xmlns:a16="http://schemas.microsoft.com/office/drawing/2014/main" id="{EA93269D-C57C-4FE8-9CEE-A877056A447D}"/>
              </a:ext>
            </a:extLst>
          </p:cNvPr>
          <p:cNvGrpSpPr/>
          <p:nvPr/>
        </p:nvGrpSpPr>
        <p:grpSpPr>
          <a:xfrm>
            <a:off x="118014" y="131769"/>
            <a:ext cx="43622377" cy="3200988"/>
            <a:chOff x="118014" y="131769"/>
            <a:chExt cx="43622377" cy="3200988"/>
          </a:xfrm>
        </p:grpSpPr>
        <p:pic>
          <p:nvPicPr>
            <p:cNvPr id="98" name="Google Shape;98;p13"/>
            <p:cNvPicPr preferRelativeResize="0"/>
            <p:nvPr/>
          </p:nvPicPr>
          <p:blipFill rotWithShape="1">
            <a:blip r:embed="rId3">
              <a:alphaModFix/>
            </a:blip>
            <a:srcRect/>
            <a:stretch/>
          </p:blipFill>
          <p:spPr>
            <a:xfrm>
              <a:off x="1894376" y="518234"/>
              <a:ext cx="5132065" cy="2510026"/>
            </a:xfrm>
            <a:prstGeom prst="rect">
              <a:avLst/>
            </a:prstGeom>
            <a:noFill/>
            <a:ln>
              <a:solidFill>
                <a:schemeClr val="accent4"/>
              </a:solidFill>
            </a:ln>
          </p:spPr>
        </p:pic>
        <p:grpSp>
          <p:nvGrpSpPr>
            <p:cNvPr id="3" name="Group 2">
              <a:extLst>
                <a:ext uri="{FF2B5EF4-FFF2-40B4-BE49-F238E27FC236}">
                  <a16:creationId xmlns:a16="http://schemas.microsoft.com/office/drawing/2014/main" id="{CBB5ABAE-9540-4230-8903-DC0A96029488}"/>
                </a:ext>
              </a:extLst>
            </p:cNvPr>
            <p:cNvGrpSpPr/>
            <p:nvPr/>
          </p:nvGrpSpPr>
          <p:grpSpPr>
            <a:xfrm>
              <a:off x="118014" y="131769"/>
              <a:ext cx="43622377" cy="3200988"/>
              <a:chOff x="118014" y="388092"/>
              <a:chExt cx="43622377" cy="3200988"/>
            </a:xfrm>
          </p:grpSpPr>
          <p:grpSp>
            <p:nvGrpSpPr>
              <p:cNvPr id="2" name="Group 1">
                <a:extLst>
                  <a:ext uri="{FF2B5EF4-FFF2-40B4-BE49-F238E27FC236}">
                    <a16:creationId xmlns:a16="http://schemas.microsoft.com/office/drawing/2014/main" id="{3EC7AA75-6C49-4A54-8D21-4DCD44D69C08}"/>
                  </a:ext>
                </a:extLst>
              </p:cNvPr>
              <p:cNvGrpSpPr/>
              <p:nvPr/>
            </p:nvGrpSpPr>
            <p:grpSpPr>
              <a:xfrm>
                <a:off x="118014" y="388092"/>
                <a:ext cx="43622377" cy="3200988"/>
                <a:chOff x="118014" y="388092"/>
                <a:chExt cx="43622377" cy="3200988"/>
              </a:xfrm>
            </p:grpSpPr>
            <p:sp>
              <p:nvSpPr>
                <p:cNvPr id="99" name="Google Shape;99;p13"/>
                <p:cNvSpPr/>
                <p:nvPr/>
              </p:nvSpPr>
              <p:spPr>
                <a:xfrm>
                  <a:off x="16521614" y="2638216"/>
                  <a:ext cx="10755714" cy="646359"/>
                </a:xfrm>
                <a:prstGeom prst="rect">
                  <a:avLst/>
                </a:prstGeom>
                <a:noFill/>
                <a:ln>
                  <a:solidFill>
                    <a:schemeClr val="accent4"/>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latin typeface="Garamond"/>
                      <a:ea typeface="Garamond"/>
                      <a:cs typeface="Garamond"/>
                      <a:sym typeface="Garamond"/>
                    </a:rPr>
                    <a:t>Andrew Wang</a:t>
                  </a:r>
                  <a:endParaRPr sz="3600" b="0" i="0" u="none" strike="noStrike" cap="none" dirty="0">
                    <a:latin typeface="Garamond"/>
                    <a:ea typeface="Garamond"/>
                    <a:cs typeface="Garamond"/>
                    <a:sym typeface="Garamond"/>
                  </a:endParaRPr>
                </a:p>
              </p:txBody>
            </p:sp>
            <p:sp>
              <p:nvSpPr>
                <p:cNvPr id="100" name="Google Shape;100;p13"/>
                <p:cNvSpPr/>
                <p:nvPr/>
              </p:nvSpPr>
              <p:spPr>
                <a:xfrm>
                  <a:off x="118014" y="388092"/>
                  <a:ext cx="43622377" cy="3200988"/>
                </a:xfrm>
                <a:prstGeom prst="rect">
                  <a:avLst/>
                </a:prstGeom>
                <a:noFill/>
                <a:ln w="190500"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600"/>
                    <a:buFont typeface="Arial"/>
                    <a:buNone/>
                  </a:pPr>
                  <a:r>
                    <a:rPr lang="en-US" sz="6000" b="1" i="0" u="none" strike="noStrike" cap="none" dirty="0">
                      <a:solidFill>
                        <a:srgbClr val="000000"/>
                      </a:solidFill>
                      <a:latin typeface="Arial"/>
                      <a:ea typeface="Arial"/>
                      <a:cs typeface="Arial"/>
                      <a:sym typeface="Arial"/>
                    </a:rPr>
                    <a:t>KNN Classification for Top Demographic Indicators of Voter Shift Between</a:t>
                  </a:r>
                </a:p>
                <a:p>
                  <a:pPr marL="0" marR="0" lvl="0" indent="0" algn="ctr" rtl="0">
                    <a:lnSpc>
                      <a:spcPct val="100000"/>
                    </a:lnSpc>
                    <a:spcBef>
                      <a:spcPts val="0"/>
                    </a:spcBef>
                    <a:spcAft>
                      <a:spcPts val="0"/>
                    </a:spcAft>
                    <a:buClr>
                      <a:srgbClr val="000000"/>
                    </a:buClr>
                    <a:buSzPts val="6600"/>
                    <a:buFont typeface="Arial"/>
                    <a:buNone/>
                  </a:pPr>
                  <a:r>
                    <a:rPr lang="en-US" sz="6000" b="1" i="0" u="none" strike="noStrike" cap="none" dirty="0">
                      <a:solidFill>
                        <a:srgbClr val="000000"/>
                      </a:solidFill>
                      <a:latin typeface="Arial"/>
                      <a:ea typeface="Arial"/>
                      <a:cs typeface="Arial"/>
                      <a:sym typeface="Arial"/>
                    </a:rPr>
                    <a:t>2016 and 2020 Presidential Elections</a:t>
                  </a:r>
                  <a:endParaRPr sz="6000" b="1" i="0" u="none" strike="noStrike" cap="none" dirty="0">
                    <a:solidFill>
                      <a:schemeClr val="dk1"/>
                    </a:solidFill>
                    <a:latin typeface="Garamond"/>
                    <a:ea typeface="Garamond"/>
                    <a:cs typeface="Garamond"/>
                    <a:sym typeface="Garamond"/>
                  </a:endParaRPr>
                </a:p>
              </p:txBody>
            </p:sp>
          </p:grpSp>
          <p:pic>
            <p:nvPicPr>
              <p:cNvPr id="115" name="Google Shape;115;p13"/>
              <p:cNvPicPr preferRelativeResize="0"/>
              <p:nvPr/>
            </p:nvPicPr>
            <p:blipFill rotWithShape="1">
              <a:blip r:embed="rId4">
                <a:alphaModFix/>
              </a:blip>
              <a:srcRect/>
              <a:stretch/>
            </p:blipFill>
            <p:spPr>
              <a:xfrm>
                <a:off x="35823100" y="774550"/>
                <a:ext cx="6436446" cy="2510025"/>
              </a:xfrm>
              <a:prstGeom prst="rect">
                <a:avLst/>
              </a:prstGeom>
              <a:noFill/>
              <a:ln>
                <a:solidFill>
                  <a:schemeClr val="accent4"/>
                </a:solidFill>
              </a:ln>
            </p:spPr>
          </p:pic>
        </p:grpSp>
      </p:grpSp>
      <p:grpSp>
        <p:nvGrpSpPr>
          <p:cNvPr id="7" name="Group 6">
            <a:extLst>
              <a:ext uri="{FF2B5EF4-FFF2-40B4-BE49-F238E27FC236}">
                <a16:creationId xmlns:a16="http://schemas.microsoft.com/office/drawing/2014/main" id="{5E80E6AF-4B51-4EA1-9722-B0316B2B28AA}"/>
              </a:ext>
            </a:extLst>
          </p:cNvPr>
          <p:cNvGrpSpPr/>
          <p:nvPr/>
        </p:nvGrpSpPr>
        <p:grpSpPr>
          <a:xfrm>
            <a:off x="464815" y="3799129"/>
            <a:ext cx="8336285" cy="5417282"/>
            <a:chOff x="118013" y="3513936"/>
            <a:chExt cx="8336285" cy="5417282"/>
          </a:xfrm>
        </p:grpSpPr>
        <p:sp>
          <p:nvSpPr>
            <p:cNvPr id="34" name="Rectangle 33">
              <a:extLst>
                <a:ext uri="{FF2B5EF4-FFF2-40B4-BE49-F238E27FC236}">
                  <a16:creationId xmlns:a16="http://schemas.microsoft.com/office/drawing/2014/main" id="{2BADD0B7-A3EF-4927-BB4F-BE8B9F8BA612}"/>
                </a:ext>
              </a:extLst>
            </p:cNvPr>
            <p:cNvSpPr/>
            <p:nvPr/>
          </p:nvSpPr>
          <p:spPr>
            <a:xfrm>
              <a:off x="118013" y="3513936"/>
              <a:ext cx="8336285" cy="5417282"/>
            </a:xfrm>
            <a:prstGeom prst="rect">
              <a:avLst/>
            </a:prstGeom>
            <a:solidFill>
              <a:schemeClr val="accent4">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0" dirty="0">
                <a:solidFill>
                  <a:schemeClr val="tx1"/>
                </a:solidFill>
              </a:endParaRPr>
            </a:p>
            <a:p>
              <a:pPr algn="ctr"/>
              <a:r>
                <a:rPr lang="en-US" sz="4000" dirty="0">
                  <a:solidFill>
                    <a:schemeClr val="tx1"/>
                  </a:solidFill>
                </a:rPr>
                <a:t>What are the top demographic indicators of voter shift between the last two presidential elections? </a:t>
              </a:r>
            </a:p>
            <a:p>
              <a:pPr marL="514350" indent="-514350">
                <a:buAutoNum type="arabicPeriod"/>
              </a:pPr>
              <a:r>
                <a:rPr lang="en-US" sz="4000" dirty="0">
                  <a:solidFill>
                    <a:schemeClr val="tx1"/>
                  </a:solidFill>
                </a:rPr>
                <a:t>Describe voter shift between last two elections</a:t>
              </a:r>
            </a:p>
            <a:p>
              <a:pPr marL="514350" indent="-514350">
                <a:buAutoNum type="arabicPeriod"/>
              </a:pPr>
              <a:r>
                <a:rPr lang="en-US" sz="4000" dirty="0">
                  <a:solidFill>
                    <a:schemeClr val="tx1"/>
                  </a:solidFill>
                </a:rPr>
                <a:t>Identify top demographic indicator of voter shift</a:t>
              </a:r>
            </a:p>
          </p:txBody>
        </p:sp>
        <p:sp>
          <p:nvSpPr>
            <p:cNvPr id="91" name="Google Shape;91;p13"/>
            <p:cNvSpPr/>
            <p:nvPr/>
          </p:nvSpPr>
          <p:spPr>
            <a:xfrm>
              <a:off x="415280" y="3563528"/>
              <a:ext cx="7741750" cy="766744"/>
            </a:xfrm>
            <a:prstGeom prst="roundRect">
              <a:avLst>
                <a:gd name="adj" fmla="val 16667"/>
              </a:avLst>
            </a:prstGeom>
            <a:solidFill>
              <a:schemeClr val="bg1"/>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Research Purpose</a:t>
              </a:r>
              <a:endParaRPr sz="3800" b="1" i="0" u="none" strike="noStrike" cap="small" dirty="0">
                <a:latin typeface="Times New Roman"/>
                <a:ea typeface="Times New Roman"/>
                <a:cs typeface="Times New Roman"/>
                <a:sym typeface="Times New Roman"/>
              </a:endParaRPr>
            </a:p>
          </p:txBody>
        </p:sp>
      </p:grpSp>
      <p:sp>
        <p:nvSpPr>
          <p:cNvPr id="6" name="TextBox 5">
            <a:extLst>
              <a:ext uri="{FF2B5EF4-FFF2-40B4-BE49-F238E27FC236}">
                <a16:creationId xmlns:a16="http://schemas.microsoft.com/office/drawing/2014/main" id="{5EE0EE29-A08C-4CB3-AED5-5F93BA69CDA2}"/>
              </a:ext>
            </a:extLst>
          </p:cNvPr>
          <p:cNvSpPr txBox="1"/>
          <p:nvPr/>
        </p:nvSpPr>
        <p:spPr>
          <a:xfrm>
            <a:off x="9079995" y="4726909"/>
            <a:ext cx="7966439" cy="5078313"/>
          </a:xfrm>
          <a:prstGeom prst="rect">
            <a:avLst/>
          </a:prstGeom>
          <a:noFill/>
        </p:spPr>
        <p:txBody>
          <a:bodyPr wrap="square" rtlCol="0">
            <a:spAutoFit/>
          </a:bodyPr>
          <a:lstStyle/>
          <a:p>
            <a:r>
              <a:rPr lang="en-US" sz="3600" dirty="0"/>
              <a:t>The United States electorate has gone through large shifts in the last few decades. Maintaining an understanding of these shifts is critical to understanding how our communities are changing and how we can increase voter engagement. The election of 2020 gives us a unique opportunity to do this, with its record turnout numbers. (Rabinowitz, 2020).</a:t>
            </a:r>
          </a:p>
        </p:txBody>
      </p:sp>
      <p:sp>
        <p:nvSpPr>
          <p:cNvPr id="37" name="TextBox 36">
            <a:extLst>
              <a:ext uri="{FF2B5EF4-FFF2-40B4-BE49-F238E27FC236}">
                <a16:creationId xmlns:a16="http://schemas.microsoft.com/office/drawing/2014/main" id="{AAAA8DE6-2783-4F2B-878F-B82D55675647}"/>
              </a:ext>
            </a:extLst>
          </p:cNvPr>
          <p:cNvSpPr txBox="1"/>
          <p:nvPr/>
        </p:nvSpPr>
        <p:spPr>
          <a:xfrm>
            <a:off x="589715" y="9355085"/>
            <a:ext cx="16385962" cy="5016758"/>
          </a:xfrm>
          <a:prstGeom prst="rect">
            <a:avLst/>
          </a:prstGeom>
          <a:noFill/>
        </p:spPr>
        <p:txBody>
          <a:bodyPr wrap="square" rtlCol="0">
            <a:spAutoFit/>
          </a:bodyPr>
          <a:lstStyle/>
          <a:p>
            <a:r>
              <a:rPr lang="en-US" sz="3200" b="1" dirty="0"/>
              <a:t>Two major current trends in voter shift are:</a:t>
            </a:r>
          </a:p>
          <a:p>
            <a:pPr marL="514350" indent="-514350">
              <a:buFont typeface="+mj-lt"/>
              <a:buAutoNum type="arabicPeriod"/>
            </a:pPr>
            <a:r>
              <a:rPr lang="en-US" sz="3200" u="sng" dirty="0"/>
              <a:t>Increasing ethnic diversity among voters</a:t>
            </a:r>
            <a:r>
              <a:rPr lang="en-US" sz="3200" dirty="0"/>
              <a:t>. The role of minority voters has become more pronounced, and these voters tend to favor Democrats (Daniller, 2020). Democrats won 65% of the Latino vote in 2000, rising to 73% by 2012. Similar trends are seen for Asians and African Americans, rising from 57% to 73% and 90% to 93%, respectively (Hudak &amp; Stenglein, 2016).</a:t>
            </a:r>
          </a:p>
          <a:p>
            <a:pPr marL="514350" indent="-514350">
              <a:buFont typeface="+mj-lt"/>
              <a:buAutoNum type="arabicPeriod"/>
            </a:pPr>
            <a:endParaRPr lang="en-US" sz="3200" u="sng" dirty="0"/>
          </a:p>
          <a:p>
            <a:pPr marL="514350" indent="-514350">
              <a:buFont typeface="+mj-lt"/>
              <a:buAutoNum type="arabicPeriod"/>
            </a:pPr>
            <a:r>
              <a:rPr lang="en-US" sz="3200" u="sng" dirty="0"/>
              <a:t>Urbanization and the increasing urban rural divide</a:t>
            </a:r>
            <a:r>
              <a:rPr lang="en-US" sz="3200" dirty="0"/>
              <a:t>. The polarization between urban and rural areas has increased. In 2012, Democrats had a 5% margin over Republicans in urban areas, but this increased to 17% in 2018 (amp, 2019). This is also reflected in rural areas, the margin growing from 29% to 38% between 2012 and 2018 for Republicans (amp, 2019).</a:t>
            </a:r>
          </a:p>
        </p:txBody>
      </p:sp>
      <p:sp>
        <p:nvSpPr>
          <p:cNvPr id="38" name="Google Shape;108;p13">
            <a:extLst>
              <a:ext uri="{FF2B5EF4-FFF2-40B4-BE49-F238E27FC236}">
                <a16:creationId xmlns:a16="http://schemas.microsoft.com/office/drawing/2014/main" id="{E6D04A0B-787A-411E-AB55-DC42D36ABAB5}"/>
              </a:ext>
            </a:extLst>
          </p:cNvPr>
          <p:cNvSpPr/>
          <p:nvPr/>
        </p:nvSpPr>
        <p:spPr>
          <a:xfrm>
            <a:off x="335991" y="14998584"/>
            <a:ext cx="17034310" cy="17538816"/>
          </a:xfrm>
          <a:prstGeom prst="rect">
            <a:avLst/>
          </a:prstGeom>
          <a:solidFill>
            <a:schemeClr val="accent4">
              <a:lumMod val="60000"/>
              <a:lumOff val="40000"/>
            </a:schemeClr>
          </a:solidFill>
          <a:ln w="3175" cap="flat" cmpd="sng">
            <a:solidFill>
              <a:srgbClr val="C5B36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Arial"/>
              <a:ea typeface="Arial"/>
              <a:cs typeface="Arial"/>
              <a:sym typeface="Arial"/>
            </a:endParaRPr>
          </a:p>
        </p:txBody>
      </p:sp>
      <p:sp>
        <p:nvSpPr>
          <p:cNvPr id="39" name="Google Shape;93;p13">
            <a:extLst>
              <a:ext uri="{FF2B5EF4-FFF2-40B4-BE49-F238E27FC236}">
                <a16:creationId xmlns:a16="http://schemas.microsoft.com/office/drawing/2014/main" id="{0717E504-FE2D-4DDD-8AB5-A17214A6F26E}"/>
              </a:ext>
            </a:extLst>
          </p:cNvPr>
          <p:cNvSpPr/>
          <p:nvPr/>
        </p:nvSpPr>
        <p:spPr>
          <a:xfrm>
            <a:off x="762082" y="15158961"/>
            <a:ext cx="7735891" cy="764932"/>
          </a:xfrm>
          <a:prstGeom prst="roundRect">
            <a:avLst>
              <a:gd name="adj" fmla="val 16667"/>
            </a:avLst>
          </a:prstGeom>
          <a:solidFill>
            <a:schemeClr val="bg1"/>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Methods</a:t>
            </a:r>
            <a:endParaRPr sz="1400" b="0" i="0" u="none" strike="noStrike" cap="none" dirty="0">
              <a:latin typeface="Arial"/>
              <a:ea typeface="Arial"/>
              <a:cs typeface="Arial"/>
              <a:sym typeface="Arial"/>
            </a:endParaRPr>
          </a:p>
        </p:txBody>
      </p:sp>
      <p:cxnSp>
        <p:nvCxnSpPr>
          <p:cNvPr id="9" name="Straight Connector 8">
            <a:extLst>
              <a:ext uri="{FF2B5EF4-FFF2-40B4-BE49-F238E27FC236}">
                <a16:creationId xmlns:a16="http://schemas.microsoft.com/office/drawing/2014/main" id="{00992CEC-21E7-49DC-B73A-AE864A75B27C}"/>
              </a:ext>
            </a:extLst>
          </p:cNvPr>
          <p:cNvCxnSpPr>
            <a:cxnSpLocks/>
          </p:cNvCxnSpPr>
          <p:nvPr/>
        </p:nvCxnSpPr>
        <p:spPr>
          <a:xfrm>
            <a:off x="335990" y="22647897"/>
            <a:ext cx="17034310"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Google Shape;112;p13"/>
          <p:cNvSpPr/>
          <p:nvPr/>
        </p:nvSpPr>
        <p:spPr>
          <a:xfrm>
            <a:off x="10347707" y="15138938"/>
            <a:ext cx="6698727" cy="764929"/>
          </a:xfrm>
          <a:prstGeom prst="roundRect">
            <a:avLst>
              <a:gd name="adj" fmla="val 16667"/>
            </a:avLst>
          </a:prstGeom>
          <a:solidFill>
            <a:schemeClr val="accent4">
              <a:lumMod val="20000"/>
              <a:lumOff val="80000"/>
            </a:schemeClr>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Data </a:t>
            </a:r>
            <a:endParaRPr sz="3800" b="1" i="0" u="none" strike="noStrike" cap="small" dirty="0">
              <a:latin typeface="Times New Roman"/>
              <a:ea typeface="Times New Roman"/>
              <a:cs typeface="Times New Roman"/>
              <a:sym typeface="Times New Roman"/>
            </a:endParaRPr>
          </a:p>
        </p:txBody>
      </p:sp>
      <p:sp>
        <p:nvSpPr>
          <p:cNvPr id="46" name="Google Shape;112;p13">
            <a:extLst>
              <a:ext uri="{FF2B5EF4-FFF2-40B4-BE49-F238E27FC236}">
                <a16:creationId xmlns:a16="http://schemas.microsoft.com/office/drawing/2014/main" id="{96DC1DA7-B687-4E7C-8F2E-CF24572320FB}"/>
              </a:ext>
            </a:extLst>
          </p:cNvPr>
          <p:cNvSpPr/>
          <p:nvPr/>
        </p:nvSpPr>
        <p:spPr>
          <a:xfrm>
            <a:off x="10347708" y="22934648"/>
            <a:ext cx="6698727" cy="764929"/>
          </a:xfrm>
          <a:prstGeom prst="roundRect">
            <a:avLst>
              <a:gd name="adj" fmla="val 16667"/>
            </a:avLst>
          </a:prstGeom>
          <a:solidFill>
            <a:schemeClr val="accent4">
              <a:lumMod val="20000"/>
              <a:lumOff val="80000"/>
            </a:schemeClr>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Preparation and modelling  </a:t>
            </a:r>
            <a:endParaRPr sz="3800" b="1" i="0" u="none" strike="noStrike" cap="small" dirty="0">
              <a:latin typeface="Times New Roman"/>
              <a:ea typeface="Times New Roman"/>
              <a:cs typeface="Times New Roman"/>
              <a:sym typeface="Times New Roman"/>
            </a:endParaRPr>
          </a:p>
        </p:txBody>
      </p:sp>
      <p:sp>
        <p:nvSpPr>
          <p:cNvPr id="47" name="TextBox 46">
            <a:extLst>
              <a:ext uri="{FF2B5EF4-FFF2-40B4-BE49-F238E27FC236}">
                <a16:creationId xmlns:a16="http://schemas.microsoft.com/office/drawing/2014/main" id="{7D07FEFE-C106-4CC6-8DA0-0C82ABCAE5F2}"/>
              </a:ext>
            </a:extLst>
          </p:cNvPr>
          <p:cNvSpPr txBox="1"/>
          <p:nvPr/>
        </p:nvSpPr>
        <p:spPr>
          <a:xfrm>
            <a:off x="441898" y="16211594"/>
            <a:ext cx="5332596" cy="6494085"/>
          </a:xfrm>
          <a:prstGeom prst="rect">
            <a:avLst/>
          </a:prstGeom>
          <a:noFill/>
        </p:spPr>
        <p:txBody>
          <a:bodyPr wrap="square" rtlCol="0">
            <a:spAutoFit/>
          </a:bodyPr>
          <a:lstStyle/>
          <a:p>
            <a:r>
              <a:rPr lang="en-US" sz="3200" dirty="0"/>
              <a:t>Primary dataset was drawn from Kaggle, it is a combination of 2016 and 2020 election results with a 2017 American Community Survey demographic report  (Schacht, 2020). A tabular breakdown of the data is seen to the right. 2016 election data for Alaska was manually added in and Extra districts were removed because they missed demographic data. </a:t>
            </a:r>
          </a:p>
        </p:txBody>
      </p:sp>
      <p:pic>
        <p:nvPicPr>
          <p:cNvPr id="15" name="Picture 14">
            <a:extLst>
              <a:ext uri="{FF2B5EF4-FFF2-40B4-BE49-F238E27FC236}">
                <a16:creationId xmlns:a16="http://schemas.microsoft.com/office/drawing/2014/main" id="{4FA2445B-9655-49D9-B3CF-604876D25F2A}"/>
              </a:ext>
            </a:extLst>
          </p:cNvPr>
          <p:cNvPicPr>
            <a:picLocks noChangeAspect="1"/>
          </p:cNvPicPr>
          <p:nvPr/>
        </p:nvPicPr>
        <p:blipFill rotWithShape="1">
          <a:blip r:embed="rId5"/>
          <a:srcRect l="1238" t="4938" r="1373" b="3070"/>
          <a:stretch/>
        </p:blipFill>
        <p:spPr>
          <a:xfrm>
            <a:off x="5797409" y="16217410"/>
            <a:ext cx="11249025" cy="3562348"/>
          </a:xfrm>
          <a:prstGeom prst="rect">
            <a:avLst/>
          </a:prstGeom>
        </p:spPr>
      </p:pic>
      <p:pic>
        <p:nvPicPr>
          <p:cNvPr id="17" name="Picture 16">
            <a:extLst>
              <a:ext uri="{FF2B5EF4-FFF2-40B4-BE49-F238E27FC236}">
                <a16:creationId xmlns:a16="http://schemas.microsoft.com/office/drawing/2014/main" id="{B9E864AF-CE43-4568-82C7-17268B78E4DD}"/>
              </a:ext>
            </a:extLst>
          </p:cNvPr>
          <p:cNvPicPr>
            <a:picLocks noChangeAspect="1"/>
          </p:cNvPicPr>
          <p:nvPr/>
        </p:nvPicPr>
        <p:blipFill rotWithShape="1">
          <a:blip r:embed="rId6"/>
          <a:srcRect l="2311" t="3018" r="1980" b="4042"/>
          <a:stretch/>
        </p:blipFill>
        <p:spPr>
          <a:xfrm>
            <a:off x="498008" y="22961441"/>
            <a:ext cx="7924800" cy="4634964"/>
          </a:xfrm>
          <a:prstGeom prst="rect">
            <a:avLst/>
          </a:prstGeom>
        </p:spPr>
      </p:pic>
      <p:sp>
        <p:nvSpPr>
          <p:cNvPr id="53" name="TextBox 52">
            <a:extLst>
              <a:ext uri="{FF2B5EF4-FFF2-40B4-BE49-F238E27FC236}">
                <a16:creationId xmlns:a16="http://schemas.microsoft.com/office/drawing/2014/main" id="{7ECA35CE-2291-4437-AC37-E23AB66415F6}"/>
              </a:ext>
            </a:extLst>
          </p:cNvPr>
          <p:cNvSpPr txBox="1"/>
          <p:nvPr/>
        </p:nvSpPr>
        <p:spPr>
          <a:xfrm>
            <a:off x="8497973" y="23784208"/>
            <a:ext cx="8548461" cy="3970318"/>
          </a:xfrm>
          <a:prstGeom prst="rect">
            <a:avLst/>
          </a:prstGeom>
          <a:noFill/>
        </p:spPr>
        <p:txBody>
          <a:bodyPr wrap="square" rtlCol="0">
            <a:spAutoFit/>
          </a:bodyPr>
          <a:lstStyle/>
          <a:p>
            <a:r>
              <a:rPr lang="en-US" sz="3600" dirty="0"/>
              <a:t>To model voter shift, columns calculating the margins, shift, and outcome were added to the dataset. The margins are calculated as the difference between Democratic and Republican vote percentages, with the shift calculated as the difference between the two margins. The outcome is a binary indication</a:t>
            </a:r>
          </a:p>
        </p:txBody>
      </p:sp>
      <p:sp>
        <p:nvSpPr>
          <p:cNvPr id="54" name="TextBox 53">
            <a:extLst>
              <a:ext uri="{FF2B5EF4-FFF2-40B4-BE49-F238E27FC236}">
                <a16:creationId xmlns:a16="http://schemas.microsoft.com/office/drawing/2014/main" id="{8954212B-1E50-4B52-ACA6-8DA1F186582A}"/>
              </a:ext>
            </a:extLst>
          </p:cNvPr>
          <p:cNvSpPr txBox="1"/>
          <p:nvPr/>
        </p:nvSpPr>
        <p:spPr>
          <a:xfrm>
            <a:off x="8377231" y="27770548"/>
            <a:ext cx="8993069" cy="4524315"/>
          </a:xfrm>
          <a:prstGeom prst="rect">
            <a:avLst/>
          </a:prstGeom>
          <a:noFill/>
        </p:spPr>
        <p:txBody>
          <a:bodyPr wrap="square" rtlCol="0">
            <a:spAutoFit/>
          </a:bodyPr>
          <a:lstStyle/>
          <a:p>
            <a:r>
              <a:rPr lang="en-US" sz="3600" dirty="0"/>
              <a:t>The two methods used here were the K-nearest neighbors classification algorithm and Principle Component Analysis. KNN was used initially to identify the best demographic group of the six groups, and Principle Component Analysis was then applied to the specific group to yield the variable of the group responsible for the highest variance. </a:t>
            </a:r>
          </a:p>
        </p:txBody>
      </p:sp>
      <p:sp>
        <p:nvSpPr>
          <p:cNvPr id="55" name="TextBox 54">
            <a:extLst>
              <a:ext uri="{FF2B5EF4-FFF2-40B4-BE49-F238E27FC236}">
                <a16:creationId xmlns:a16="http://schemas.microsoft.com/office/drawing/2014/main" id="{EF35E075-8131-4165-A275-799D49956169}"/>
              </a:ext>
            </a:extLst>
          </p:cNvPr>
          <p:cNvSpPr txBox="1"/>
          <p:nvPr/>
        </p:nvSpPr>
        <p:spPr>
          <a:xfrm>
            <a:off x="498008" y="27803592"/>
            <a:ext cx="7879222" cy="4401205"/>
          </a:xfrm>
          <a:prstGeom prst="rect">
            <a:avLst/>
          </a:prstGeom>
          <a:noFill/>
        </p:spPr>
        <p:txBody>
          <a:bodyPr wrap="square" rtlCol="0">
            <a:spAutoFit/>
          </a:bodyPr>
          <a:lstStyle/>
          <a:p>
            <a:r>
              <a:rPr lang="en-US" sz="4000" dirty="0"/>
              <a:t>The cleaned dataset still composed over thirty columns of demographic data. This data was put into groups for more efficient analysis through KNN, being split into population, race, income, sector, transportation, and work. </a:t>
            </a:r>
          </a:p>
        </p:txBody>
      </p:sp>
      <p:sp>
        <p:nvSpPr>
          <p:cNvPr id="56" name="TextBox 55">
            <a:extLst>
              <a:ext uri="{FF2B5EF4-FFF2-40B4-BE49-F238E27FC236}">
                <a16:creationId xmlns:a16="http://schemas.microsoft.com/office/drawing/2014/main" id="{0E9B561F-6472-4FC9-AAC9-4406AA3251F3}"/>
              </a:ext>
            </a:extLst>
          </p:cNvPr>
          <p:cNvSpPr txBox="1"/>
          <p:nvPr/>
        </p:nvSpPr>
        <p:spPr>
          <a:xfrm>
            <a:off x="5797409" y="19836301"/>
            <a:ext cx="11249025" cy="2862322"/>
          </a:xfrm>
          <a:prstGeom prst="rect">
            <a:avLst/>
          </a:prstGeom>
          <a:noFill/>
        </p:spPr>
        <p:txBody>
          <a:bodyPr wrap="square" rtlCol="0">
            <a:spAutoFit/>
          </a:bodyPr>
          <a:lstStyle/>
          <a:p>
            <a:r>
              <a:rPr lang="en-US" sz="3600" dirty="0"/>
              <a:t>For mapping purposes Federal Information Processing Standards (FIPS) codes were appended to the counties(Lorenzo, 2020) .</a:t>
            </a:r>
          </a:p>
          <a:p>
            <a:r>
              <a:rPr lang="en-US" sz="3600" dirty="0"/>
              <a:t>Initial dataset: 4868 rows, 51 columns </a:t>
            </a:r>
          </a:p>
          <a:p>
            <a:r>
              <a:rPr lang="en-US" sz="3600" dirty="0"/>
              <a:t>Cleaned dataset: 3031 rows, 51 columns</a:t>
            </a:r>
          </a:p>
        </p:txBody>
      </p:sp>
      <p:sp>
        <p:nvSpPr>
          <p:cNvPr id="57" name="Rectangle 56">
            <a:extLst>
              <a:ext uri="{FF2B5EF4-FFF2-40B4-BE49-F238E27FC236}">
                <a16:creationId xmlns:a16="http://schemas.microsoft.com/office/drawing/2014/main" id="{55966E72-2C0B-48BE-B190-787537D9D0FE}"/>
              </a:ext>
            </a:extLst>
          </p:cNvPr>
          <p:cNvSpPr/>
          <p:nvPr/>
        </p:nvSpPr>
        <p:spPr>
          <a:xfrm>
            <a:off x="17798759" y="20212707"/>
            <a:ext cx="20453623" cy="12324693"/>
          </a:xfrm>
          <a:prstGeom prst="rect">
            <a:avLst/>
          </a:prstGeom>
          <a:solidFill>
            <a:schemeClr val="accent4"/>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Google Shape;108;p13">
            <a:extLst>
              <a:ext uri="{FF2B5EF4-FFF2-40B4-BE49-F238E27FC236}">
                <a16:creationId xmlns:a16="http://schemas.microsoft.com/office/drawing/2014/main" id="{282533BC-BD14-4B4F-8ABD-27AB500DE42C}"/>
              </a:ext>
            </a:extLst>
          </p:cNvPr>
          <p:cNvSpPr/>
          <p:nvPr/>
        </p:nvSpPr>
        <p:spPr>
          <a:xfrm>
            <a:off x="17798759" y="3646300"/>
            <a:ext cx="25756449" cy="16212465"/>
          </a:xfrm>
          <a:prstGeom prst="rect">
            <a:avLst/>
          </a:prstGeom>
          <a:solidFill>
            <a:schemeClr val="accent4">
              <a:lumMod val="40000"/>
              <a:lumOff val="60000"/>
            </a:schemeClr>
          </a:solidFill>
          <a:ln w="9525" cap="flat" cmpd="sng">
            <a:solidFill>
              <a:srgbClr val="C5B36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Arial"/>
              <a:ea typeface="Arial"/>
              <a:cs typeface="Arial"/>
              <a:sym typeface="Arial"/>
            </a:endParaRPr>
          </a:p>
        </p:txBody>
      </p:sp>
      <p:sp>
        <p:nvSpPr>
          <p:cNvPr id="59" name="Google Shape;93;p13">
            <a:extLst>
              <a:ext uri="{FF2B5EF4-FFF2-40B4-BE49-F238E27FC236}">
                <a16:creationId xmlns:a16="http://schemas.microsoft.com/office/drawing/2014/main" id="{E9D5449A-A5E0-4D99-96CE-3E5324B0D4E1}"/>
              </a:ext>
            </a:extLst>
          </p:cNvPr>
          <p:cNvSpPr/>
          <p:nvPr/>
        </p:nvSpPr>
        <p:spPr>
          <a:xfrm>
            <a:off x="18031526" y="3850533"/>
            <a:ext cx="4146304" cy="764932"/>
          </a:xfrm>
          <a:prstGeom prst="roundRect">
            <a:avLst>
              <a:gd name="adj" fmla="val 16667"/>
            </a:avLst>
          </a:prstGeom>
          <a:solidFill>
            <a:schemeClr val="bg1"/>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Results</a:t>
            </a:r>
            <a:endParaRPr sz="1400" b="0" i="0" u="none" strike="noStrike" cap="none" dirty="0">
              <a:latin typeface="Arial"/>
              <a:ea typeface="Arial"/>
              <a:cs typeface="Arial"/>
              <a:sym typeface="Arial"/>
            </a:endParaRPr>
          </a:p>
        </p:txBody>
      </p:sp>
      <p:sp>
        <p:nvSpPr>
          <p:cNvPr id="60" name="Google Shape;93;p13">
            <a:extLst>
              <a:ext uri="{FF2B5EF4-FFF2-40B4-BE49-F238E27FC236}">
                <a16:creationId xmlns:a16="http://schemas.microsoft.com/office/drawing/2014/main" id="{4DFA8BCA-6694-40AF-A66B-72414A53A97B}"/>
              </a:ext>
            </a:extLst>
          </p:cNvPr>
          <p:cNvSpPr/>
          <p:nvPr/>
        </p:nvSpPr>
        <p:spPr>
          <a:xfrm>
            <a:off x="38766750" y="20391391"/>
            <a:ext cx="4629150" cy="764932"/>
          </a:xfrm>
          <a:prstGeom prst="roundRect">
            <a:avLst>
              <a:gd name="adj" fmla="val 16667"/>
            </a:avLst>
          </a:prstGeom>
          <a:solidFill>
            <a:schemeClr val="bg1"/>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references</a:t>
            </a:r>
            <a:endParaRPr sz="1400" b="0" i="0" u="none" strike="noStrike" cap="none" dirty="0">
              <a:latin typeface="Arial"/>
              <a:ea typeface="Arial"/>
              <a:cs typeface="Arial"/>
              <a:sym typeface="Arial"/>
            </a:endParaRPr>
          </a:p>
        </p:txBody>
      </p:sp>
      <p:sp>
        <p:nvSpPr>
          <p:cNvPr id="61" name="Google Shape;93;p13">
            <a:extLst>
              <a:ext uri="{FF2B5EF4-FFF2-40B4-BE49-F238E27FC236}">
                <a16:creationId xmlns:a16="http://schemas.microsoft.com/office/drawing/2014/main" id="{713B6F47-7C15-4DC6-9976-159E4A3B5187}"/>
              </a:ext>
            </a:extLst>
          </p:cNvPr>
          <p:cNvSpPr/>
          <p:nvPr/>
        </p:nvSpPr>
        <p:spPr>
          <a:xfrm>
            <a:off x="18031524" y="20452351"/>
            <a:ext cx="4146305" cy="764932"/>
          </a:xfrm>
          <a:prstGeom prst="roundRect">
            <a:avLst>
              <a:gd name="adj" fmla="val 16667"/>
            </a:avLst>
          </a:prstGeom>
          <a:solidFill>
            <a:schemeClr val="bg1"/>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Implications</a:t>
            </a:r>
            <a:endParaRPr sz="1400" b="0" i="0" u="none" strike="noStrike" cap="none" dirty="0">
              <a:latin typeface="Arial"/>
              <a:ea typeface="Arial"/>
              <a:cs typeface="Arial"/>
              <a:sym typeface="Arial"/>
            </a:endParaRPr>
          </a:p>
        </p:txBody>
      </p:sp>
      <p:sp>
        <p:nvSpPr>
          <p:cNvPr id="62" name="Google Shape;112;p13">
            <a:extLst>
              <a:ext uri="{FF2B5EF4-FFF2-40B4-BE49-F238E27FC236}">
                <a16:creationId xmlns:a16="http://schemas.microsoft.com/office/drawing/2014/main" id="{D5F032A9-D66B-4089-B3C0-7EBCA9289F78}"/>
              </a:ext>
            </a:extLst>
          </p:cNvPr>
          <p:cNvSpPr/>
          <p:nvPr/>
        </p:nvSpPr>
        <p:spPr>
          <a:xfrm>
            <a:off x="32887356" y="20372351"/>
            <a:ext cx="5158246" cy="764929"/>
          </a:xfrm>
          <a:prstGeom prst="roundRect">
            <a:avLst>
              <a:gd name="adj" fmla="val 16667"/>
            </a:avLst>
          </a:prstGeom>
          <a:solidFill>
            <a:schemeClr val="accent4">
              <a:lumMod val="20000"/>
              <a:lumOff val="80000"/>
            </a:schemeClr>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Discussion</a:t>
            </a:r>
            <a:endParaRPr sz="3800" b="1" i="0" u="none" strike="noStrike" cap="small" dirty="0">
              <a:latin typeface="Times New Roman"/>
              <a:ea typeface="Times New Roman"/>
              <a:cs typeface="Times New Roman"/>
              <a:sym typeface="Times New Roman"/>
            </a:endParaRPr>
          </a:p>
        </p:txBody>
      </p:sp>
      <p:sp>
        <p:nvSpPr>
          <p:cNvPr id="70" name="TextBox 69">
            <a:extLst>
              <a:ext uri="{FF2B5EF4-FFF2-40B4-BE49-F238E27FC236}">
                <a16:creationId xmlns:a16="http://schemas.microsoft.com/office/drawing/2014/main" id="{864DEE3D-7905-4E6D-A10E-F9FE9E54B631}"/>
              </a:ext>
            </a:extLst>
          </p:cNvPr>
          <p:cNvSpPr txBox="1"/>
          <p:nvPr/>
        </p:nvSpPr>
        <p:spPr>
          <a:xfrm>
            <a:off x="17946712" y="5725074"/>
            <a:ext cx="4935289" cy="13388280"/>
          </a:xfrm>
          <a:prstGeom prst="rect">
            <a:avLst/>
          </a:prstGeom>
          <a:noFill/>
        </p:spPr>
        <p:txBody>
          <a:bodyPr wrap="square" rtlCol="0">
            <a:spAutoFit/>
          </a:bodyPr>
          <a:lstStyle/>
          <a:p>
            <a:r>
              <a:rPr lang="en-US" sz="3600" dirty="0"/>
              <a:t>United States experienced a slight Democratic shift, with 3% on average Democratic across all states. 40 states shifted Democratic, with five states flipping parties, giving Biden the Electoral College votes necessary to win. Average Democratic shift was 3-6%, while the average Republican shift was 1-2%.  Flipping of Georgia marks a Democratic milestone, and the strengthening of Democrats may see many traditional Republican states in the Midwest and South become battleground states in the next election. </a:t>
            </a:r>
          </a:p>
        </p:txBody>
      </p:sp>
      <p:pic>
        <p:nvPicPr>
          <p:cNvPr id="27" name="Picture 26">
            <a:extLst>
              <a:ext uri="{FF2B5EF4-FFF2-40B4-BE49-F238E27FC236}">
                <a16:creationId xmlns:a16="http://schemas.microsoft.com/office/drawing/2014/main" id="{E2E0B91B-07E5-4375-BD48-BE1B4039579E}"/>
              </a:ext>
            </a:extLst>
          </p:cNvPr>
          <p:cNvPicPr>
            <a:picLocks noChangeAspect="1"/>
          </p:cNvPicPr>
          <p:nvPr/>
        </p:nvPicPr>
        <p:blipFill rotWithShape="1">
          <a:blip r:embed="rId7"/>
          <a:srcRect l="1154" t="2758" r="982" b="3441"/>
          <a:stretch/>
        </p:blipFill>
        <p:spPr>
          <a:xfrm>
            <a:off x="23310461" y="8564874"/>
            <a:ext cx="10333932" cy="5981112"/>
          </a:xfrm>
          <a:prstGeom prst="rect">
            <a:avLst/>
          </a:prstGeom>
        </p:spPr>
      </p:pic>
      <p:pic>
        <p:nvPicPr>
          <p:cNvPr id="29" name="Picture 28">
            <a:extLst>
              <a:ext uri="{FF2B5EF4-FFF2-40B4-BE49-F238E27FC236}">
                <a16:creationId xmlns:a16="http://schemas.microsoft.com/office/drawing/2014/main" id="{4FC83739-B4F9-41F8-A444-AE7BD32AC0B1}"/>
              </a:ext>
            </a:extLst>
          </p:cNvPr>
          <p:cNvPicPr>
            <a:picLocks noChangeAspect="1"/>
          </p:cNvPicPr>
          <p:nvPr/>
        </p:nvPicPr>
        <p:blipFill rotWithShape="1">
          <a:blip r:embed="rId8"/>
          <a:srcRect l="1222" t="4904" r="6873" b="2540"/>
          <a:stretch/>
        </p:blipFill>
        <p:spPr>
          <a:xfrm>
            <a:off x="33832225" y="8586020"/>
            <a:ext cx="9430132" cy="5161344"/>
          </a:xfrm>
          <a:prstGeom prst="rect">
            <a:avLst/>
          </a:prstGeom>
        </p:spPr>
      </p:pic>
      <p:sp>
        <p:nvSpPr>
          <p:cNvPr id="81" name="TextBox 80">
            <a:extLst>
              <a:ext uri="{FF2B5EF4-FFF2-40B4-BE49-F238E27FC236}">
                <a16:creationId xmlns:a16="http://schemas.microsoft.com/office/drawing/2014/main" id="{20F769DE-9F85-4F19-852C-CEDCE4202C3A}"/>
              </a:ext>
            </a:extLst>
          </p:cNvPr>
          <p:cNvSpPr txBox="1"/>
          <p:nvPr/>
        </p:nvSpPr>
        <p:spPr>
          <a:xfrm>
            <a:off x="18031524" y="21335007"/>
            <a:ext cx="20062267" cy="7294305"/>
          </a:xfrm>
          <a:prstGeom prst="rect">
            <a:avLst/>
          </a:prstGeom>
          <a:noFill/>
        </p:spPr>
        <p:txBody>
          <a:bodyPr wrap="square" rtlCol="0">
            <a:spAutoFit/>
          </a:bodyPr>
          <a:lstStyle/>
          <a:p>
            <a:r>
              <a:rPr lang="en-US" sz="3600" dirty="0"/>
              <a:t>Sector being the most accurate indicator was a surprise. The accuracy of sector could be due to the correlation between industry and party affiliation, as much of the Republican party’s voting base is non-college educated whites, it’s reasonable that they hold more jobs in sectors like construction and production. Given the COVID-19 pandemic, these sectors with without a large digital aspect where also hit harder, and its reasonable to infer that unemployment was higher in those sectors. With higher unemployment its reasonable to conclude that more voters would vote for the challenger rather than the incumbent. </a:t>
            </a:r>
          </a:p>
          <a:p>
            <a:r>
              <a:rPr lang="en-US" sz="3600" dirty="0"/>
              <a:t> </a:t>
            </a:r>
          </a:p>
          <a:p>
            <a:r>
              <a:rPr lang="en-US" sz="3600" dirty="0"/>
              <a:t>It was surprising that race was the poorest indicator though, as race has been one of the top demographic factors for political pundits to use in modelling. Its inaccuracy here highlights some of its limitations, modern race collection lacks nuance, as it over generalizes racial categories. One example of this is in the grouping of Latino. Puerto Ricans and Cubans vote very differently, yet they are both put into the group of Latino. This kind of grouping is one of the limitations of racial modelling. </a:t>
            </a:r>
          </a:p>
        </p:txBody>
      </p:sp>
      <p:sp>
        <p:nvSpPr>
          <p:cNvPr id="84" name="TextBox 83">
            <a:extLst>
              <a:ext uri="{FF2B5EF4-FFF2-40B4-BE49-F238E27FC236}">
                <a16:creationId xmlns:a16="http://schemas.microsoft.com/office/drawing/2014/main" id="{6BD70E79-D3FA-4CCC-B18A-264FA87A307B}"/>
              </a:ext>
            </a:extLst>
          </p:cNvPr>
          <p:cNvSpPr txBox="1"/>
          <p:nvPr/>
        </p:nvSpPr>
        <p:spPr>
          <a:xfrm>
            <a:off x="38766750" y="21335007"/>
            <a:ext cx="4629150" cy="11480066"/>
          </a:xfrm>
          <a:prstGeom prst="rect">
            <a:avLst/>
          </a:prstGeom>
          <a:noFill/>
        </p:spPr>
        <p:txBody>
          <a:bodyPr wrap="square" rtlCol="0">
            <a:spAutoFit/>
          </a:bodyPr>
          <a:lstStyle/>
          <a:p>
            <a:r>
              <a:rPr lang="en-US" sz="2000" dirty="0"/>
              <a:t>amp, U. N. (2019). How the rural vs. urban mindset fuels today’s politics.</a:t>
            </a:r>
          </a:p>
          <a:p>
            <a:r>
              <a:rPr lang="en-US" sz="2000" dirty="0">
                <a:hlinkClick r:id="rId9"/>
              </a:rPr>
              <a:t>www.usnews.com/news/best-states/articles/2019-05-14/demographic-shifts-incitiesand-states-bring-political-changes-too</a:t>
            </a:r>
            <a:endParaRPr lang="en-US" sz="2000" dirty="0"/>
          </a:p>
          <a:p>
            <a:endParaRPr lang="en-US" sz="2000" dirty="0"/>
          </a:p>
          <a:p>
            <a:r>
              <a:rPr lang="en-US" sz="2000" dirty="0"/>
              <a:t>Daniller, A. (2020). Americans’ immigration policy priorities.</a:t>
            </a:r>
          </a:p>
          <a:p>
            <a:r>
              <a:rPr lang="en-US" sz="2000" dirty="0">
                <a:hlinkClick r:id="rId10"/>
              </a:rPr>
              <a:t>www.pewresearch.org/fact-tank/2019/11/12/americans-immigration-policypriorities-divisionsbetween-and-within-the-two-parties/</a:t>
            </a:r>
            <a:endParaRPr lang="en-US" sz="2000" dirty="0"/>
          </a:p>
          <a:p>
            <a:endParaRPr lang="en-US" sz="2000" dirty="0"/>
          </a:p>
          <a:p>
            <a:r>
              <a:rPr lang="en-US" sz="2000" dirty="0"/>
              <a:t>Hudak, J., &amp; Stenglein, C. (2016). How demographic changes are transforming </a:t>
            </a:r>
            <a:r>
              <a:rPr lang="en-US" sz="2000" dirty="0" err="1"/>
              <a:t>u.s.</a:t>
            </a:r>
            <a:endParaRPr lang="en-US" sz="2000" dirty="0"/>
          </a:p>
          <a:p>
            <a:r>
              <a:rPr lang="en-US" sz="2000" dirty="0"/>
              <a:t>elections. </a:t>
            </a:r>
            <a:r>
              <a:rPr lang="en-US" sz="2000" dirty="0">
                <a:hlinkClick r:id="rId11"/>
              </a:rPr>
              <a:t>www.brookings.edu/blog/fixgov/2016/09/13/how-demographic-changesare-transforming-u-s-elections/</a:t>
            </a:r>
            <a:endParaRPr lang="en-US" sz="2000" dirty="0"/>
          </a:p>
          <a:p>
            <a:endParaRPr lang="en-US" sz="2000" dirty="0"/>
          </a:p>
          <a:p>
            <a:r>
              <a:rPr lang="en-US" sz="2000" dirty="0"/>
              <a:t>Rabinowitz, K. (2020). 2020 turnout is the highest in over a century.</a:t>
            </a:r>
          </a:p>
          <a:p>
            <a:r>
              <a:rPr lang="en-US" sz="2000" dirty="0">
                <a:hlinkClick r:id="rId12"/>
              </a:rPr>
              <a:t>www.washingtonpost.com/graphics/2020/elections/voter-turnout/</a:t>
            </a:r>
            <a:endParaRPr lang="en-US" sz="2000" dirty="0"/>
          </a:p>
          <a:p>
            <a:endParaRPr lang="en-US" sz="2000" dirty="0"/>
          </a:p>
          <a:p>
            <a:r>
              <a:rPr lang="en-US" sz="2000" dirty="0"/>
              <a:t>Schacht, E. (2020). Election, covid, and demographic data by county.</a:t>
            </a:r>
          </a:p>
          <a:p>
            <a:r>
              <a:rPr lang="en-US" sz="2000" dirty="0">
                <a:hlinkClick r:id="rId13"/>
              </a:rPr>
              <a:t>www.kaggle.com/etsc9287/2020-general-election-polls</a:t>
            </a:r>
            <a:endParaRPr lang="en-US" sz="2000" dirty="0"/>
          </a:p>
          <a:p>
            <a:endParaRPr lang="en-US" sz="2000" dirty="0"/>
          </a:p>
          <a:p>
            <a:r>
              <a:rPr lang="en-US" sz="2000" dirty="0"/>
              <a:t>Lorenzo, P. D. (2020). 2. mapping the us. cran.</a:t>
            </a:r>
            <a:r>
              <a:rPr lang="en-US" sz="2000" dirty="0">
                <a:hlinkClick r:id="rId14" action="ppaction://hlinkfile"/>
              </a:rPr>
              <a:t>r-project.org/web/packages/</a:t>
            </a:r>
            <a:r>
              <a:rPr lang="en-US" sz="2000" dirty="0" err="1">
                <a:hlinkClick r:id="rId14" action="ppaction://hlinkfile"/>
              </a:rPr>
              <a:t>usmap</a:t>
            </a:r>
            <a:r>
              <a:rPr lang="en-US" sz="2000" dirty="0">
                <a:hlinkClick r:id="rId14" action="ppaction://hlinkfile"/>
              </a:rPr>
              <a:t>/vignettes/mapping.html</a:t>
            </a:r>
            <a:endParaRPr lang="en-US" sz="2000" dirty="0"/>
          </a:p>
          <a:p>
            <a:endParaRPr lang="en-US" sz="2000" dirty="0"/>
          </a:p>
        </p:txBody>
      </p:sp>
      <p:sp>
        <p:nvSpPr>
          <p:cNvPr id="85" name="Google Shape;112;p13">
            <a:extLst>
              <a:ext uri="{FF2B5EF4-FFF2-40B4-BE49-F238E27FC236}">
                <a16:creationId xmlns:a16="http://schemas.microsoft.com/office/drawing/2014/main" id="{2F783BC5-AB8E-441A-A17B-C90D7A2C6F18}"/>
              </a:ext>
            </a:extLst>
          </p:cNvPr>
          <p:cNvSpPr/>
          <p:nvPr/>
        </p:nvSpPr>
        <p:spPr>
          <a:xfrm>
            <a:off x="18031525" y="4789569"/>
            <a:ext cx="4146304" cy="764929"/>
          </a:xfrm>
          <a:prstGeom prst="roundRect">
            <a:avLst>
              <a:gd name="adj" fmla="val 16667"/>
            </a:avLst>
          </a:prstGeom>
          <a:solidFill>
            <a:schemeClr val="accent4">
              <a:lumMod val="20000"/>
              <a:lumOff val="80000"/>
            </a:schemeClr>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Voter shift</a:t>
            </a:r>
            <a:endParaRPr sz="3800" b="1" i="0" u="none" strike="noStrike" cap="small" dirty="0">
              <a:latin typeface="Times New Roman"/>
              <a:ea typeface="Times New Roman"/>
              <a:cs typeface="Times New Roman"/>
              <a:sym typeface="Times New Roman"/>
            </a:endParaRPr>
          </a:p>
        </p:txBody>
      </p:sp>
      <p:grpSp>
        <p:nvGrpSpPr>
          <p:cNvPr id="30" name="Group 29">
            <a:extLst>
              <a:ext uri="{FF2B5EF4-FFF2-40B4-BE49-F238E27FC236}">
                <a16:creationId xmlns:a16="http://schemas.microsoft.com/office/drawing/2014/main" id="{E71DC4AC-1775-426E-9C25-73049554C53D}"/>
              </a:ext>
            </a:extLst>
          </p:cNvPr>
          <p:cNvGrpSpPr/>
          <p:nvPr/>
        </p:nvGrpSpPr>
        <p:grpSpPr>
          <a:xfrm>
            <a:off x="23310459" y="14725454"/>
            <a:ext cx="10017526" cy="3701228"/>
            <a:chOff x="29750930" y="8909411"/>
            <a:chExt cx="10017526" cy="3701228"/>
          </a:xfrm>
        </p:grpSpPr>
        <p:sp>
          <p:nvSpPr>
            <p:cNvPr id="79" name="TextBox 78">
              <a:extLst>
                <a:ext uri="{FF2B5EF4-FFF2-40B4-BE49-F238E27FC236}">
                  <a16:creationId xmlns:a16="http://schemas.microsoft.com/office/drawing/2014/main" id="{3F414EC2-2EF3-4EA9-8F10-77298AF62518}"/>
                </a:ext>
              </a:extLst>
            </p:cNvPr>
            <p:cNvSpPr txBox="1"/>
            <p:nvPr/>
          </p:nvSpPr>
          <p:spPr>
            <a:xfrm>
              <a:off x="29750930" y="9748317"/>
              <a:ext cx="10017526" cy="2862322"/>
            </a:xfrm>
            <a:prstGeom prst="rect">
              <a:avLst/>
            </a:prstGeom>
            <a:noFill/>
          </p:spPr>
          <p:txBody>
            <a:bodyPr wrap="square" rtlCol="0">
              <a:spAutoFit/>
            </a:bodyPr>
            <a:lstStyle/>
            <a:p>
              <a:r>
                <a:rPr lang="en-US" sz="3600" dirty="0"/>
                <a:t>Based off the KNN table, employment sector is the strongest predictor of voter shift, and race is the worst predictor. One further outstanding trait is the tendency for total population to overpredict Republican victory.</a:t>
              </a:r>
            </a:p>
          </p:txBody>
        </p:sp>
        <p:sp>
          <p:nvSpPr>
            <p:cNvPr id="86" name="Google Shape;112;p13">
              <a:extLst>
                <a:ext uri="{FF2B5EF4-FFF2-40B4-BE49-F238E27FC236}">
                  <a16:creationId xmlns:a16="http://schemas.microsoft.com/office/drawing/2014/main" id="{85B30463-F18F-4483-AE79-F27C2FC76527}"/>
                </a:ext>
              </a:extLst>
            </p:cNvPr>
            <p:cNvSpPr/>
            <p:nvPr/>
          </p:nvSpPr>
          <p:spPr>
            <a:xfrm>
              <a:off x="29750932" y="8909411"/>
              <a:ext cx="4146304" cy="764929"/>
            </a:xfrm>
            <a:prstGeom prst="roundRect">
              <a:avLst>
                <a:gd name="adj" fmla="val 16667"/>
              </a:avLst>
            </a:prstGeom>
            <a:solidFill>
              <a:schemeClr val="accent4">
                <a:lumMod val="20000"/>
                <a:lumOff val="80000"/>
              </a:schemeClr>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KNN Analysis</a:t>
              </a:r>
              <a:endParaRPr sz="3800" b="1" i="0" u="none" strike="noStrike" cap="small" dirty="0">
                <a:latin typeface="Times New Roman"/>
                <a:ea typeface="Times New Roman"/>
                <a:cs typeface="Times New Roman"/>
                <a:sym typeface="Times New Roman"/>
              </a:endParaRPr>
            </a:p>
          </p:txBody>
        </p:sp>
      </p:grpSp>
      <p:grpSp>
        <p:nvGrpSpPr>
          <p:cNvPr id="31" name="Group 30">
            <a:extLst>
              <a:ext uri="{FF2B5EF4-FFF2-40B4-BE49-F238E27FC236}">
                <a16:creationId xmlns:a16="http://schemas.microsoft.com/office/drawing/2014/main" id="{26120B9F-2453-413D-8E31-10E608878703}"/>
              </a:ext>
            </a:extLst>
          </p:cNvPr>
          <p:cNvGrpSpPr/>
          <p:nvPr/>
        </p:nvGrpSpPr>
        <p:grpSpPr>
          <a:xfrm>
            <a:off x="33779440" y="13882683"/>
            <a:ext cx="10017526" cy="5351280"/>
            <a:chOff x="18857331" y="11351235"/>
            <a:chExt cx="7735891" cy="5351280"/>
          </a:xfrm>
        </p:grpSpPr>
        <p:sp>
          <p:nvSpPr>
            <p:cNvPr id="80" name="TextBox 79">
              <a:extLst>
                <a:ext uri="{FF2B5EF4-FFF2-40B4-BE49-F238E27FC236}">
                  <a16:creationId xmlns:a16="http://schemas.microsoft.com/office/drawing/2014/main" id="{E802F85F-7A97-4736-AA40-B80539259238}"/>
                </a:ext>
              </a:extLst>
            </p:cNvPr>
            <p:cNvSpPr txBox="1"/>
            <p:nvPr/>
          </p:nvSpPr>
          <p:spPr>
            <a:xfrm>
              <a:off x="18857331" y="12178200"/>
              <a:ext cx="7735891" cy="4524315"/>
            </a:xfrm>
            <a:prstGeom prst="rect">
              <a:avLst/>
            </a:prstGeom>
            <a:noFill/>
          </p:spPr>
          <p:txBody>
            <a:bodyPr wrap="square" rtlCol="0">
              <a:spAutoFit/>
            </a:bodyPr>
            <a:lstStyle/>
            <a:p>
              <a:r>
                <a:rPr lang="en-US" sz="3600" dirty="0"/>
                <a:t>After running a PCA on the Sector group, the professional sector is the most responsible for variation in the group. However, it had a negative correlation to variation. This is reasonable as the sector values are percentages which sum to 100, so therefore as the professional sector’s size decreases the other sectors can be expected to increase, creating variation. </a:t>
              </a:r>
            </a:p>
          </p:txBody>
        </p:sp>
        <p:sp>
          <p:nvSpPr>
            <p:cNvPr id="87" name="Google Shape;112;p13">
              <a:extLst>
                <a:ext uri="{FF2B5EF4-FFF2-40B4-BE49-F238E27FC236}">
                  <a16:creationId xmlns:a16="http://schemas.microsoft.com/office/drawing/2014/main" id="{1A6F9844-5804-4A11-8672-D22873B69B46}"/>
                </a:ext>
              </a:extLst>
            </p:cNvPr>
            <p:cNvSpPr/>
            <p:nvPr/>
          </p:nvSpPr>
          <p:spPr>
            <a:xfrm>
              <a:off x="18898094" y="11351235"/>
              <a:ext cx="3201924" cy="764929"/>
            </a:xfrm>
            <a:prstGeom prst="roundRect">
              <a:avLst>
                <a:gd name="adj" fmla="val 16667"/>
              </a:avLst>
            </a:prstGeom>
            <a:solidFill>
              <a:schemeClr val="accent4">
                <a:lumMod val="20000"/>
                <a:lumOff val="80000"/>
              </a:schemeClr>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PCA Results</a:t>
              </a:r>
              <a:endParaRPr sz="3800" b="1" i="0" u="none" strike="noStrike" cap="small" dirty="0">
                <a:latin typeface="Times New Roman"/>
                <a:ea typeface="Times New Roman"/>
                <a:cs typeface="Times New Roman"/>
                <a:sym typeface="Times New Roman"/>
              </a:endParaRPr>
            </a:p>
          </p:txBody>
        </p:sp>
      </p:grpSp>
      <p:grpSp>
        <p:nvGrpSpPr>
          <p:cNvPr id="32" name="Group 31">
            <a:extLst>
              <a:ext uri="{FF2B5EF4-FFF2-40B4-BE49-F238E27FC236}">
                <a16:creationId xmlns:a16="http://schemas.microsoft.com/office/drawing/2014/main" id="{6AF68CF2-0A83-4380-AFCD-A76354D5656B}"/>
              </a:ext>
            </a:extLst>
          </p:cNvPr>
          <p:cNvGrpSpPr/>
          <p:nvPr/>
        </p:nvGrpSpPr>
        <p:grpSpPr>
          <a:xfrm>
            <a:off x="22546007" y="3528129"/>
            <a:ext cx="21385321" cy="4920980"/>
            <a:chOff x="22546007" y="3528129"/>
            <a:chExt cx="21385321" cy="4920980"/>
          </a:xfrm>
        </p:grpSpPr>
        <p:pic>
          <p:nvPicPr>
            <p:cNvPr id="23" name="Picture 22">
              <a:extLst>
                <a:ext uri="{FF2B5EF4-FFF2-40B4-BE49-F238E27FC236}">
                  <a16:creationId xmlns:a16="http://schemas.microsoft.com/office/drawing/2014/main" id="{DBA7CDCC-E8E8-4F2E-BB26-6D94077FCFF1}"/>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9043" b="94149" l="4284" r="96940">
                          <a14:foregroundMark x1="28397" y1="12234" x2="20563" y2="53723"/>
                          <a14:foregroundMark x1="24602" y1="65426" x2="24969" y2="73936"/>
                          <a14:foregroundMark x1="15912" y1="62766" x2="8813" y2="53191"/>
                          <a14:foregroundMark x1="8813" y1="53191" x2="3427" y2="38298"/>
                          <a14:foregroundMark x1="3427" y1="38298" x2="4529" y2="20745"/>
                          <a14:foregroundMark x1="4529" y1="20745" x2="14321" y2="18617"/>
                          <a14:foregroundMark x1="14321" y1="18617" x2="18482" y2="21277"/>
                          <a14:foregroundMark x1="18482" y1="21277" x2="21297" y2="28191"/>
                          <a14:foregroundMark x1="21297" y1="28191" x2="22154" y2="34574"/>
                          <a14:foregroundMark x1="5875" y1="78723" x2="5875" y2="78723"/>
                          <a14:foregroundMark x1="5508" y1="90957" x2="5508" y2="90957"/>
                          <a14:foregroundMark x1="5263" y1="90957" x2="5263" y2="90957"/>
                          <a14:foregroundMark x1="4651" y1="94149" x2="4651" y2="94149"/>
                          <a14:foregroundMark x1="4284" y1="79787" x2="4284" y2="79787"/>
                          <a14:foregroundMark x1="10037" y1="79787" x2="10037" y2="79787"/>
                          <a14:foregroundMark x1="11586" y1="83096" x2="12240" y2="84043"/>
                          <a14:foregroundMark x1="13097" y1="88830" x2="13097" y2="88830"/>
                          <a14:foregroundMark x1="41126" y1="72872" x2="41126" y2="72872"/>
                          <a14:foregroundMark x1="40147" y1="73936" x2="40024" y2="81915"/>
                          <a14:foregroundMark x1="40759" y1="74468" x2="41004" y2="79255"/>
                          <a14:foregroundMark x1="41004" y1="73936" x2="40636" y2="71277"/>
                          <a14:foregroundMark x1="41126" y1="71277" x2="40514" y2="70745"/>
                          <a14:foregroundMark x1="40269" y1="70745" x2="40024" y2="71277"/>
                          <a14:foregroundMark x1="38066" y1="79787" x2="38066" y2="79787"/>
                          <a14:foregroundMark x1="38585" y1="91489" x2="38433" y2="92021"/>
                          <a14:foregroundMark x1="38736" y1="90957" x2="38585" y2="91489"/>
                          <a14:foregroundMark x1="39189" y1="89362" x2="38736" y2="90957"/>
                          <a14:foregroundMark x1="39340" y1="88830" x2="39189" y2="89362"/>
                          <a14:foregroundMark x1="41004" y1="82979" x2="39340" y2="88830"/>
                          <a14:foregroundMark x1="38372" y1="92553" x2="38311" y2="93085"/>
                          <a14:foregroundMark x1="38433" y1="92021" x2="38372" y2="92553"/>
                          <a14:foregroundMark x1="42687" y1="83511" x2="44064" y2="86702"/>
                          <a14:foregroundMark x1="42228" y1="82447" x2="42687" y2="83511"/>
                          <a14:foregroundMark x1="44186" y1="80319" x2="44186" y2="80319"/>
                          <a14:foregroundMark x1="45778" y1="83511" x2="46512" y2="84574"/>
                          <a14:foregroundMark x1="45043" y1="82447" x2="45778" y2="83511"/>
                          <a14:foregroundMark x1="47001" y1="88830" x2="47001" y2="88830"/>
                          <a14:foregroundMark x1="74663" y1="75000" x2="74663" y2="75000"/>
                          <a14:foregroundMark x1="72215" y1="79255" x2="72215" y2="79255"/>
                          <a14:foregroundMark x1="72338" y1="93617" x2="72338" y2="93617"/>
                          <a14:foregroundMark x1="78213" y1="79787" x2="78213" y2="79787"/>
                          <a14:foregroundMark x1="79315" y1="81915" x2="80906" y2="89362"/>
                          <a14:foregroundMark x1="62179" y1="9043" x2="62179" y2="9043"/>
                          <a14:foregroundMark x1="96206" y1="11702" x2="91310" y2="35638"/>
                          <a14:foregroundMark x1="91310" y1="35638" x2="89106" y2="26064"/>
                          <a14:foregroundMark x1="89106" y1="26064" x2="85190" y2="18617"/>
                          <a14:foregroundMark x1="85190" y1="18617" x2="77601" y2="20213"/>
                          <a14:foregroundMark x1="77601" y1="20213" x2="73072" y2="15957"/>
                          <a14:foregroundMark x1="73072" y1="15957" x2="70747" y2="26596"/>
                          <a14:foregroundMark x1="70747" y1="26596" x2="70502" y2="45745"/>
                          <a14:foregroundMark x1="70502" y1="45745" x2="72705" y2="57447"/>
                          <a14:foregroundMark x1="72705" y1="57447" x2="79682" y2="63298"/>
                          <a14:foregroundMark x1="79682" y1="63298" x2="82130" y2="70745"/>
                          <a14:foregroundMark x1="82130" y1="70745" x2="88250" y2="69149"/>
                          <a14:foregroundMark x1="88250" y1="69149" x2="90698" y2="64894"/>
                          <a14:foregroundMark x1="90698" y1="64894" x2="93146" y2="71809"/>
                          <a14:foregroundMark x1="93146" y1="71809" x2="93635" y2="76064"/>
                          <a14:foregroundMark x1="96940" y1="15426" x2="96940" y2="15426"/>
                          <a14:foregroundMark x1="58874" y1="72872" x2="58874" y2="72872"/>
                          <a14:backgroundMark x1="44064" y1="83511" x2="44064" y2="83511"/>
                          <a14:backgroundMark x1="38800" y1="88830" x2="38800" y2="88830"/>
                          <a14:backgroundMark x1="39045" y1="89362" x2="39045" y2="89362"/>
                          <a14:backgroundMark x1="39168" y1="88830" x2="39168" y2="88830"/>
                          <a14:backgroundMark x1="38556" y1="90957" x2="38556" y2="90957"/>
                          <a14:backgroundMark x1="38311" y1="91489" x2="38311" y2="91489"/>
                          <a14:backgroundMark x1="38188" y1="92553" x2="38188" y2="92553"/>
                          <a14:backgroundMark x1="38311" y1="92553" x2="38311" y2="92553"/>
                          <a14:backgroundMark x1="9792" y1="81383" x2="10894" y2="85638"/>
                        </a14:backgroundRemoval>
                      </a14:imgEffect>
                    </a14:imgLayer>
                  </a14:imgProps>
                </a:ext>
              </a:extLst>
            </a:blip>
            <a:stretch>
              <a:fillRect/>
            </a:stretch>
          </p:blipFill>
          <p:spPr>
            <a:xfrm>
              <a:off x="22546007" y="3528129"/>
              <a:ext cx="21385321" cy="4920980"/>
            </a:xfrm>
            <a:prstGeom prst="rect">
              <a:avLst/>
            </a:prstGeom>
          </p:spPr>
        </p:pic>
        <p:sp>
          <p:nvSpPr>
            <p:cNvPr id="116" name="TextBox 115">
              <a:extLst>
                <a:ext uri="{FF2B5EF4-FFF2-40B4-BE49-F238E27FC236}">
                  <a16:creationId xmlns:a16="http://schemas.microsoft.com/office/drawing/2014/main" id="{3B07602E-85FF-48D1-B187-E000EEBAAEC7}"/>
                </a:ext>
              </a:extLst>
            </p:cNvPr>
            <p:cNvSpPr txBox="1"/>
            <p:nvPr/>
          </p:nvSpPr>
          <p:spPr>
            <a:xfrm>
              <a:off x="24585438" y="3688462"/>
              <a:ext cx="18010362" cy="424732"/>
            </a:xfrm>
            <a:prstGeom prst="rect">
              <a:avLst/>
            </a:prstGeom>
            <a:noFill/>
          </p:spPr>
          <p:txBody>
            <a:bodyPr wrap="square">
              <a:spAutoFit/>
            </a:bodyPr>
            <a:lstStyle/>
            <a:p>
              <a:pPr>
                <a:lnSpc>
                  <a:spcPct val="90000"/>
                </a:lnSpc>
                <a:spcAft>
                  <a:spcPts val="600"/>
                </a:spcAft>
              </a:pPr>
              <a:r>
                <a:rPr lang="en-US" sz="2400" dirty="0"/>
                <a:t>2016 Vote Margins 		   								          Voter Shift       	     									         2020 Vote Margins</a:t>
              </a:r>
            </a:p>
          </p:txBody>
        </p:sp>
      </p:grpSp>
      <p:grpSp>
        <p:nvGrpSpPr>
          <p:cNvPr id="44" name="Group 43">
            <a:extLst>
              <a:ext uri="{FF2B5EF4-FFF2-40B4-BE49-F238E27FC236}">
                <a16:creationId xmlns:a16="http://schemas.microsoft.com/office/drawing/2014/main" id="{04C6573C-71B1-46F9-B387-7DB2408C8FE8}"/>
              </a:ext>
            </a:extLst>
          </p:cNvPr>
          <p:cNvGrpSpPr/>
          <p:nvPr/>
        </p:nvGrpSpPr>
        <p:grpSpPr>
          <a:xfrm>
            <a:off x="17798759" y="28659704"/>
            <a:ext cx="20453623" cy="3896744"/>
            <a:chOff x="17798759" y="27173804"/>
            <a:chExt cx="20453623" cy="3896744"/>
          </a:xfrm>
        </p:grpSpPr>
        <p:sp>
          <p:nvSpPr>
            <p:cNvPr id="68" name="Google Shape;112;p13">
              <a:extLst>
                <a:ext uri="{FF2B5EF4-FFF2-40B4-BE49-F238E27FC236}">
                  <a16:creationId xmlns:a16="http://schemas.microsoft.com/office/drawing/2014/main" id="{D7528CBF-F795-4695-9469-9AA0A83AD7C9}"/>
                </a:ext>
              </a:extLst>
            </p:cNvPr>
            <p:cNvSpPr/>
            <p:nvPr/>
          </p:nvSpPr>
          <p:spPr>
            <a:xfrm>
              <a:off x="17999252" y="27349843"/>
              <a:ext cx="4178577" cy="764929"/>
            </a:xfrm>
            <a:prstGeom prst="roundRect">
              <a:avLst>
                <a:gd name="adj" fmla="val 16667"/>
              </a:avLst>
            </a:prstGeom>
            <a:solidFill>
              <a:schemeClr val="accent4">
                <a:lumMod val="20000"/>
                <a:lumOff val="80000"/>
              </a:schemeClr>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Limitations</a:t>
              </a:r>
              <a:endParaRPr sz="3800" b="1" i="0" u="none" strike="noStrike" cap="small" dirty="0">
                <a:latin typeface="Times New Roman"/>
                <a:ea typeface="Times New Roman"/>
                <a:cs typeface="Times New Roman"/>
                <a:sym typeface="Times New Roman"/>
              </a:endParaRPr>
            </a:p>
          </p:txBody>
        </p:sp>
        <p:sp>
          <p:nvSpPr>
            <p:cNvPr id="69" name="Google Shape;112;p13">
              <a:extLst>
                <a:ext uri="{FF2B5EF4-FFF2-40B4-BE49-F238E27FC236}">
                  <a16:creationId xmlns:a16="http://schemas.microsoft.com/office/drawing/2014/main" id="{DBE022CB-9BB6-4264-AA7C-0FED3232EE96}"/>
                </a:ext>
              </a:extLst>
            </p:cNvPr>
            <p:cNvSpPr/>
            <p:nvPr/>
          </p:nvSpPr>
          <p:spPr>
            <a:xfrm>
              <a:off x="32887356" y="27324836"/>
              <a:ext cx="5158246" cy="764929"/>
            </a:xfrm>
            <a:prstGeom prst="roundRect">
              <a:avLst>
                <a:gd name="adj" fmla="val 16667"/>
              </a:avLst>
            </a:prstGeom>
            <a:solidFill>
              <a:schemeClr val="accent4">
                <a:lumMod val="20000"/>
                <a:lumOff val="80000"/>
              </a:schemeClr>
            </a:solidFill>
            <a:ln w="25400" cap="flat" cmpd="sng">
              <a:solidFill>
                <a:srgbClr val="C5B36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small" dirty="0">
                  <a:latin typeface="Times New Roman"/>
                  <a:ea typeface="Times New Roman"/>
                  <a:cs typeface="Times New Roman"/>
                  <a:sym typeface="Times New Roman"/>
                </a:rPr>
                <a:t>Future research </a:t>
              </a:r>
              <a:endParaRPr sz="3800" b="1" i="0" u="none" strike="noStrike" cap="small" dirty="0">
                <a:latin typeface="Times New Roman"/>
                <a:ea typeface="Times New Roman"/>
                <a:cs typeface="Times New Roman"/>
                <a:sym typeface="Times New Roman"/>
              </a:endParaRPr>
            </a:p>
          </p:txBody>
        </p:sp>
        <p:sp>
          <p:nvSpPr>
            <p:cNvPr id="82" name="TextBox 81">
              <a:extLst>
                <a:ext uri="{FF2B5EF4-FFF2-40B4-BE49-F238E27FC236}">
                  <a16:creationId xmlns:a16="http://schemas.microsoft.com/office/drawing/2014/main" id="{EECDEBBE-4957-4C72-B3FA-674883E74CEE}"/>
                </a:ext>
              </a:extLst>
            </p:cNvPr>
            <p:cNvSpPr txBox="1"/>
            <p:nvPr/>
          </p:nvSpPr>
          <p:spPr>
            <a:xfrm>
              <a:off x="17999251" y="28387035"/>
              <a:ext cx="7735891" cy="2554545"/>
            </a:xfrm>
            <a:prstGeom prst="rect">
              <a:avLst/>
            </a:prstGeom>
            <a:noFill/>
          </p:spPr>
          <p:txBody>
            <a:bodyPr wrap="square" rtlCol="0">
              <a:spAutoFit/>
            </a:bodyPr>
            <a:lstStyle/>
            <a:p>
              <a:r>
                <a:rPr lang="en-US" sz="4000" dirty="0"/>
                <a:t>Around 100 counties were missing from analysis due to naming discrepancies at the time of data collection. </a:t>
              </a:r>
            </a:p>
          </p:txBody>
        </p:sp>
        <p:sp>
          <p:nvSpPr>
            <p:cNvPr id="83" name="TextBox 82">
              <a:extLst>
                <a:ext uri="{FF2B5EF4-FFF2-40B4-BE49-F238E27FC236}">
                  <a16:creationId xmlns:a16="http://schemas.microsoft.com/office/drawing/2014/main" id="{5631FB8B-EA82-4B6B-85D3-FC94CFF3AA0E}"/>
                </a:ext>
              </a:extLst>
            </p:cNvPr>
            <p:cNvSpPr txBox="1"/>
            <p:nvPr/>
          </p:nvSpPr>
          <p:spPr>
            <a:xfrm>
              <a:off x="25623343" y="28155407"/>
              <a:ext cx="12355187" cy="2862322"/>
            </a:xfrm>
            <a:prstGeom prst="rect">
              <a:avLst/>
            </a:prstGeom>
            <a:noFill/>
          </p:spPr>
          <p:txBody>
            <a:bodyPr wrap="square" rtlCol="0">
              <a:spAutoFit/>
            </a:bodyPr>
            <a:lstStyle/>
            <a:p>
              <a:r>
                <a:rPr lang="en-US" sz="3600" dirty="0"/>
                <a:t>Future research should look into the relationship between employment sector and political leaning, as well as how it is reinforced through policy decisions. Furthermore, future research should look at how race can be more accurately measured to reflect political belief. </a:t>
              </a:r>
            </a:p>
          </p:txBody>
        </p:sp>
        <p:grpSp>
          <p:nvGrpSpPr>
            <p:cNvPr id="43" name="Group 42">
              <a:extLst>
                <a:ext uri="{FF2B5EF4-FFF2-40B4-BE49-F238E27FC236}">
                  <a16:creationId xmlns:a16="http://schemas.microsoft.com/office/drawing/2014/main" id="{F104E11B-DFE8-4F22-AACF-9650F3AF451A}"/>
                </a:ext>
              </a:extLst>
            </p:cNvPr>
            <p:cNvGrpSpPr/>
            <p:nvPr/>
          </p:nvGrpSpPr>
          <p:grpSpPr>
            <a:xfrm>
              <a:off x="17798759" y="27173804"/>
              <a:ext cx="20453623" cy="3896744"/>
              <a:chOff x="17798759" y="27173804"/>
              <a:chExt cx="20453623" cy="3896744"/>
            </a:xfrm>
          </p:grpSpPr>
          <p:cxnSp>
            <p:nvCxnSpPr>
              <p:cNvPr id="63" name="Straight Connector 62">
                <a:extLst>
                  <a:ext uri="{FF2B5EF4-FFF2-40B4-BE49-F238E27FC236}">
                    <a16:creationId xmlns:a16="http://schemas.microsoft.com/office/drawing/2014/main" id="{8AF47E0F-D528-48F1-99AD-CDB8B9E64654}"/>
                  </a:ext>
                </a:extLst>
              </p:cNvPr>
              <p:cNvCxnSpPr>
                <a:cxnSpLocks/>
              </p:cNvCxnSpPr>
              <p:nvPr/>
            </p:nvCxnSpPr>
            <p:spPr>
              <a:xfrm>
                <a:off x="17798759" y="27173804"/>
                <a:ext cx="204536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F005EC2-45C2-4EB3-A0D7-90870EE8731D}"/>
                  </a:ext>
                </a:extLst>
              </p:cNvPr>
              <p:cNvCxnSpPr>
                <a:cxnSpLocks/>
              </p:cNvCxnSpPr>
              <p:nvPr/>
            </p:nvCxnSpPr>
            <p:spPr>
              <a:xfrm>
                <a:off x="25540930" y="27192854"/>
                <a:ext cx="0" cy="3877694"/>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718597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1371</TotalTime>
  <Words>1205</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 Light</vt:lpstr>
      <vt:lpstr>Garamond</vt:lpstr>
      <vt:lpstr>Calibri</vt: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Andrew Wang</cp:lastModifiedBy>
  <cp:revision>39</cp:revision>
  <dcterms:modified xsi:type="dcterms:W3CDTF">2021-07-11T20:06:00Z</dcterms:modified>
</cp:coreProperties>
</file>