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0C3B4-1954-4544-A5FD-882759D8837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1400-8ECE-4983-8861-395F04C2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https://docs.google.com/document/d/1egYCgb2BdRSMHxRy0f-tzxoYfNVTOxEuowZ0OdfXRzA/edit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0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CA0-79F8-4343-89E2-06600A8CF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Demographic Indicators of Voter Shift Between 2016 and 2020 Presidential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4D9F3-B162-4E81-A4D2-632DF1097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Wang</a:t>
            </a:r>
          </a:p>
        </p:txBody>
      </p:sp>
    </p:spTree>
    <p:extLst>
      <p:ext uri="{BB962C8B-B14F-4D97-AF65-F5344CB8AC3E}">
        <p14:creationId xmlns:p14="http://schemas.microsoft.com/office/powerpoint/2010/main" val="219385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797-6E3B-4E9F-9BDC-5F3E3D73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6EE-1A07-43A5-91EF-0D86A60C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sector important? </a:t>
            </a:r>
          </a:p>
          <a:p>
            <a:pPr lvl="1"/>
            <a:r>
              <a:rPr lang="en-US" dirty="0"/>
              <a:t>What are the relationships between sector and political leaning? </a:t>
            </a:r>
          </a:p>
          <a:p>
            <a:pPr lvl="1"/>
            <a:r>
              <a:rPr lang="en-US" dirty="0"/>
              <a:t>Where is this backed up policy decisions? </a:t>
            </a:r>
          </a:p>
          <a:p>
            <a:endParaRPr lang="en-US" dirty="0"/>
          </a:p>
          <a:p>
            <a:r>
              <a:rPr lang="en-US" dirty="0"/>
              <a:t>How can race be more accurately measured to reflect political belief?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539B-FB91-4BA1-8E0D-3CA1CA2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5E87-9D62-43D2-A268-70C4901B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is the demographic factor that best indicates voter shift in the last two presidential elections? </a:t>
            </a:r>
          </a:p>
          <a:p>
            <a:pPr lvl="1"/>
            <a:r>
              <a:rPr lang="en-US" dirty="0"/>
              <a:t>Voter shift: difference in voting margins</a:t>
            </a:r>
          </a:p>
          <a:p>
            <a:endParaRPr lang="en-US" dirty="0"/>
          </a:p>
          <a:p>
            <a:r>
              <a:rPr lang="en-US" dirty="0"/>
              <a:t>Hypothesis: Total population is the best indicator</a:t>
            </a:r>
          </a:p>
          <a:p>
            <a:pPr lvl="1"/>
            <a:r>
              <a:rPr lang="en-US" dirty="0"/>
              <a:t>Urban-rural divide</a:t>
            </a:r>
          </a:p>
          <a:p>
            <a:pPr lvl="1"/>
            <a:r>
              <a:rPr lang="en-US" dirty="0"/>
              <a:t>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9925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C886-8FFE-4AC7-AF8A-1F7861D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E140-8852-4DCB-B8A7-0284768D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society and demography is changing rapidly </a:t>
            </a:r>
          </a:p>
          <a:p>
            <a:endParaRPr lang="en-US" dirty="0"/>
          </a:p>
          <a:p>
            <a:r>
              <a:rPr lang="en-US" dirty="0"/>
              <a:t>Electorate shift analysis provides insight into U.S. communities</a:t>
            </a:r>
          </a:p>
          <a:p>
            <a:r>
              <a:rPr lang="en-US" dirty="0"/>
              <a:t>Top trends and ideas: </a:t>
            </a:r>
          </a:p>
          <a:p>
            <a:pPr lvl="1"/>
            <a:r>
              <a:rPr lang="en-US" dirty="0"/>
              <a:t>Increasing ethnic diversity in voting – favors Democrats</a:t>
            </a:r>
          </a:p>
          <a:p>
            <a:pPr lvl="1"/>
            <a:r>
              <a:rPr lang="en-US" dirty="0"/>
              <a:t>Increasing urbanization – favors Democrats</a:t>
            </a:r>
          </a:p>
          <a:p>
            <a:endParaRPr lang="en-US" dirty="0"/>
          </a:p>
          <a:p>
            <a:r>
              <a:rPr lang="en-US" dirty="0"/>
              <a:t>This study looks at factors as a whole </a:t>
            </a:r>
          </a:p>
          <a:p>
            <a:pPr lvl="1"/>
            <a:r>
              <a:rPr lang="en-US" dirty="0"/>
              <a:t>As opposed to the narrowed scale of previous studies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7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16BB-3917-4CBC-8F1A-96CF8DA9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7752-E6F8-4235-AAF7-A923D0B0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Election, COVID , and Demographic Data by County</a:t>
            </a:r>
          </a:p>
          <a:p>
            <a:pPr lvl="1"/>
            <a:r>
              <a:rPr lang="en-US" dirty="0"/>
              <a:t>2016 election results</a:t>
            </a:r>
          </a:p>
          <a:p>
            <a:pPr lvl="1"/>
            <a:r>
              <a:rPr lang="en-US" dirty="0"/>
              <a:t>2020 election results</a:t>
            </a:r>
          </a:p>
          <a:p>
            <a:pPr lvl="1"/>
            <a:r>
              <a:rPr lang="en-US" dirty="0"/>
              <a:t>2017 American Community Survey 5-year estimate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36C96-D4F6-42F9-BA2E-9520F093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9" y="3429000"/>
            <a:ext cx="8574248" cy="29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4ABD-0B53-470B-B886-3FC8B8D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0BFA-3BF1-460C-A3FE-71B58200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Margins calculated off voter percentages</a:t>
            </a:r>
          </a:p>
          <a:p>
            <a:r>
              <a:rPr lang="en-US" dirty="0"/>
              <a:t>Shift calculated off difference in margins</a:t>
            </a:r>
          </a:p>
          <a:p>
            <a:endParaRPr lang="en-US" dirty="0"/>
          </a:p>
          <a:p>
            <a:r>
              <a:rPr lang="en-US" dirty="0"/>
              <a:t>Demographic data split into groups</a:t>
            </a:r>
          </a:p>
          <a:p>
            <a:endParaRPr lang="en-US" dirty="0"/>
          </a:p>
          <a:p>
            <a:r>
              <a:rPr lang="en-US" dirty="0"/>
              <a:t>Groups put through K-nearest neighbors classification algorithm to find best group</a:t>
            </a:r>
          </a:p>
          <a:p>
            <a:endParaRPr lang="en-US" dirty="0"/>
          </a:p>
          <a:p>
            <a:r>
              <a:rPr lang="en-US" dirty="0"/>
              <a:t>Principal Component Analysis performed on best group to determine ultimate factor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4436E-C4EA-4C1A-B9D3-98251C4B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82" y="1171795"/>
            <a:ext cx="435901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908E-CF3C-4BC3-BCD6-7EE7A08C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Voter Shift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7A5B6D-83D0-4B1A-9C16-5B9E380B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15" y="2701218"/>
            <a:ext cx="7885584" cy="1912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5A80D-1EFF-4E2C-9742-9792BB9FF788}"/>
              </a:ext>
            </a:extLst>
          </p:cNvPr>
          <p:cNvSpPr txBox="1"/>
          <p:nvPr/>
        </p:nvSpPr>
        <p:spPr>
          <a:xfrm>
            <a:off x="643469" y="1782981"/>
            <a:ext cx="37380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Slight shift Democratic: 3% Democratic on average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40 states shift Democratic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5 states flip parties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Democrats make progress in Midwest and South</a:t>
            </a:r>
          </a:p>
          <a:p>
            <a:pPr marL="4572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Democratic victory in Georgia is a big milestone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Strong Republican states may become battleground states in the future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43BAD6-2546-4A9F-A581-94B79A32A24F}"/>
              </a:ext>
            </a:extLst>
          </p:cNvPr>
          <p:cNvSpPr txBox="1">
            <a:spLocks/>
          </p:cNvSpPr>
          <p:nvPr/>
        </p:nvSpPr>
        <p:spPr>
          <a:xfrm>
            <a:off x="838198" y="14816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D3790-14B8-4D40-846E-056B6D6AE229}"/>
              </a:ext>
            </a:extLst>
          </p:cNvPr>
          <p:cNvSpPr txBox="1"/>
          <p:nvPr/>
        </p:nvSpPr>
        <p:spPr>
          <a:xfrm>
            <a:off x="4576229" y="4637676"/>
            <a:ext cx="772054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2016 Vote Margins 		</a:t>
            </a:r>
            <a:r>
              <a:rPr lang="en-US" dirty="0"/>
              <a:t>     </a:t>
            </a:r>
            <a:r>
              <a:rPr lang="en-US" sz="1800" dirty="0"/>
              <a:t>        Voter Shift       	              2020 Vote Margins</a:t>
            </a:r>
          </a:p>
        </p:txBody>
      </p:sp>
    </p:spTree>
    <p:extLst>
      <p:ext uri="{BB962C8B-B14F-4D97-AF65-F5344CB8AC3E}">
        <p14:creationId xmlns:p14="http://schemas.microsoft.com/office/powerpoint/2010/main" val="26468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8ECD-B443-4C87-AA61-60A61241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Results: 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32D3-A85F-4828-8F7B-5E951C3E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2"/>
            <a:ext cx="4008384" cy="5078794"/>
          </a:xfrm>
        </p:spPr>
        <p:txBody>
          <a:bodyPr>
            <a:normAutofit/>
          </a:bodyPr>
          <a:lstStyle/>
          <a:p>
            <a:r>
              <a:rPr lang="en-US" sz="2000" dirty="0"/>
              <a:t>70-30 training-testing split</a:t>
            </a:r>
          </a:p>
          <a:p>
            <a:endParaRPr lang="en-US" sz="2000" dirty="0"/>
          </a:p>
          <a:p>
            <a:r>
              <a:rPr lang="en-US" sz="2000" dirty="0"/>
              <a:t>Sector is the most accurate</a:t>
            </a:r>
          </a:p>
          <a:p>
            <a:endParaRPr lang="en-US" sz="2000" dirty="0"/>
          </a:p>
          <a:p>
            <a:r>
              <a:rPr lang="en-US" sz="2000" dirty="0"/>
              <a:t>Race is the least accurate</a:t>
            </a:r>
          </a:p>
          <a:p>
            <a:pPr lvl="1"/>
            <a:r>
              <a:rPr lang="en-US" sz="1600" dirty="0"/>
              <a:t>Interesting because race is often used as a predictor of voting trends </a:t>
            </a:r>
          </a:p>
          <a:p>
            <a:pPr lvl="1"/>
            <a:r>
              <a:rPr lang="en-US" sz="1600" dirty="0"/>
              <a:t>Indicates the limitations of race modelling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Population likely to overpredict Republican wins </a:t>
            </a:r>
          </a:p>
          <a:p>
            <a:pPr lvl="1"/>
            <a:r>
              <a:rPr lang="en-US" sz="1600" dirty="0"/>
              <a:t>Indicates rural areas are not as Republican as believed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1041C8C-930F-4CC9-A0EA-9AD66FA4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205623"/>
            <a:ext cx="6253212" cy="35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1CA4-D46B-4901-BE9C-123B535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Results: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C2C1-FE3C-477D-97D6-E6DEC813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412103"/>
            <a:ext cx="4008384" cy="1135737"/>
          </a:xfrm>
        </p:spPr>
        <p:txBody>
          <a:bodyPr>
            <a:normAutofit/>
          </a:bodyPr>
          <a:lstStyle/>
          <a:p>
            <a:r>
              <a:rPr lang="en-US" sz="2000" dirty="0"/>
              <a:t>Professional sector responsible for the most variance</a:t>
            </a:r>
          </a:p>
          <a:p>
            <a:pPr lvl="1"/>
            <a:r>
              <a:rPr lang="en-US" sz="1600" dirty="0"/>
              <a:t>Inverse relationship to variance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E367E39-E597-4ABA-B793-C93CB000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45" y="2121479"/>
            <a:ext cx="6883306" cy="37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115-1960-45B6-ABC9-6ED15C78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3D7-8549-4026-9759-1DC30B86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 Democratic shift over the last four years</a:t>
            </a:r>
          </a:p>
          <a:p>
            <a:endParaRPr lang="en-US" dirty="0"/>
          </a:p>
          <a:p>
            <a:r>
              <a:rPr lang="en-US" dirty="0"/>
              <a:t>Professional sector is the best indicator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Race is not as accurate as previously thought </a:t>
            </a:r>
          </a:p>
        </p:txBody>
      </p:sp>
    </p:spTree>
    <p:extLst>
      <p:ext uri="{BB962C8B-B14F-4D97-AF65-F5344CB8AC3E}">
        <p14:creationId xmlns:p14="http://schemas.microsoft.com/office/powerpoint/2010/main" val="21184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373</Words>
  <Application>Microsoft Office PowerPoint</Application>
  <PresentationFormat>Widescreen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Demographic Indicators of Voter Shift Between 2016 and 2020 Presidential Elections</vt:lpstr>
      <vt:lpstr>Introduction </vt:lpstr>
      <vt:lpstr>Background</vt:lpstr>
      <vt:lpstr>Data</vt:lpstr>
      <vt:lpstr>Methods</vt:lpstr>
      <vt:lpstr>Results: Voter Shift </vt:lpstr>
      <vt:lpstr>Results: KNN classification</vt:lpstr>
      <vt:lpstr>Results: PCA </vt:lpstr>
      <vt:lpstr>Conclusions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Indicators of Voter Shift Between2016 and 2020 Presidential Elections</dc:title>
  <dc:creator>Andrew Wang</dc:creator>
  <cp:lastModifiedBy>Andrew Wang</cp:lastModifiedBy>
  <cp:revision>21</cp:revision>
  <dcterms:created xsi:type="dcterms:W3CDTF">2021-07-10T13:09:34Z</dcterms:created>
  <dcterms:modified xsi:type="dcterms:W3CDTF">2021-07-10T21:12:40Z</dcterms:modified>
</cp:coreProperties>
</file>