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797675" cy="9928225"/>
  <p:custDataLst>
    <p:tags r:id="rId14"/>
  </p:custDataLst>
  <p:defaultTextStyle>
    <a:defPPr>
      <a:defRPr lang="en-US"/>
    </a:defPPr>
    <a:lvl1pPr marL="0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27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655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8981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308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635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7962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289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616" algn="l" defTabSz="87265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CDCF"/>
    <a:srgbClr val="D6EEF3"/>
    <a:srgbClr val="E9F5F7"/>
    <a:srgbClr val="D9D9D9"/>
    <a:srgbClr val="003F72"/>
    <a:srgbClr val="ECC0B0"/>
    <a:srgbClr val="FCD5B9"/>
    <a:srgbClr val="DBEEEF"/>
    <a:srgbClr val="C6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6" autoAdjust="0"/>
    <p:restoredTop sz="94626" autoAdjust="0"/>
  </p:normalViewPr>
  <p:slideViewPr>
    <p:cSldViewPr snapToObjects="1" showGuides="1">
      <p:cViewPr>
        <p:scale>
          <a:sx n="75" d="100"/>
          <a:sy n="75" d="100"/>
        </p:scale>
        <p:origin x="-2424" y="-864"/>
      </p:cViewPr>
      <p:guideLst>
        <p:guide orient="horz" pos="3793"/>
        <p:guide orient="horz" pos="1389"/>
        <p:guide orient="horz" pos="4020"/>
        <p:guide orient="horz" pos="845"/>
        <p:guide orient="horz" pos="2931"/>
        <p:guide orient="horz" pos="709"/>
        <p:guide orient="horz" pos="3566"/>
        <p:guide orient="horz" pos="164"/>
        <p:guide pos="315"/>
        <p:guide pos="5920"/>
        <p:guide pos="3120"/>
        <p:guide pos="2984"/>
        <p:guide pos="3256"/>
        <p:guide pos="4926"/>
        <p:guide pos="12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270"/>
    </p:cViewPr>
  </p:sorterViewPr>
  <p:notesViewPr>
    <p:cSldViewPr snapToObjects="1" showGuides="1">
      <p:cViewPr varScale="1">
        <p:scale>
          <a:sx n="93" d="100"/>
          <a:sy n="93" d="100"/>
        </p:scale>
        <p:origin x="-377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>
                <a:solidFill>
                  <a:srgbClr val="41404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Rule Financial</a:t>
            </a:r>
            <a:endParaRPr lang="en-GB" dirty="0">
              <a:latin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A3ACD-54AE-4BF6-895E-6E5F04B97D48}" type="slidenum">
              <a:rPr lang="en-GB" smtClean="0">
                <a:latin typeface="Tahoma" pitchFamily="34" charset="0"/>
              </a:rPr>
              <a:pPr/>
              <a:t>‹#›</a:t>
            </a:fld>
            <a:endParaRPr lang="en-GB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53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9375" y="195263"/>
            <a:ext cx="6886575" cy="4768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8355" y="5198663"/>
            <a:ext cx="6209590" cy="398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 smtClean="0">
                <a:solidFill>
                  <a:srgbClr val="41404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Rule Financial</a:t>
            </a:r>
            <a:endParaRPr lang="en-GB" dirty="0">
              <a:latin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59920568-7B89-4656-8145-F87E619B7B8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1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00736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801472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202207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602943" algn="l" defTabSz="801472" rtl="0" eaLnBrk="1" latinLnBrk="0" hangingPunct="1"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003679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4415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5151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05886" algn="l" defTabSz="80147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9375" y="195263"/>
            <a:ext cx="6886575" cy="476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20568-7B89-4656-8145-F87E619B7B8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6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51940" y="359898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val 7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274640"/>
            <a:ext cx="19812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250" y="274641"/>
            <a:ext cx="60261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478" y="4020722"/>
            <a:ext cx="5635377" cy="6302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36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76270" y="6089831"/>
            <a:ext cx="14343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Confidential</a:t>
            </a:r>
            <a:endParaRPr lang="en-GB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 descr="110513-OverlapGraphic-RGB-1.png"/>
          <p:cNvPicPr>
            <a:picLocks noChangeAspect="1"/>
          </p:cNvPicPr>
          <p:nvPr userDrawn="1"/>
        </p:nvPicPr>
        <p:blipFill>
          <a:blip r:embed="rId2" cstate="print"/>
          <a:srcRect r="175"/>
          <a:stretch>
            <a:fillRect/>
          </a:stretch>
        </p:blipFill>
        <p:spPr>
          <a:xfrm>
            <a:off x="5285849" y="2369256"/>
            <a:ext cx="4620152" cy="4488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715" y="2367817"/>
            <a:ext cx="6786224" cy="1577892"/>
          </a:xfrm>
        </p:spPr>
        <p:txBody>
          <a:bodyPr lIns="0" tIns="0" anchor="t" anchorCtr="0">
            <a:noAutofit/>
          </a:bodyPr>
          <a:lstStyle>
            <a:lvl1pPr algn="l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85775" y="4850607"/>
            <a:ext cx="3108325" cy="8556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None/>
              <a:defRPr sz="1200">
                <a:solidFill>
                  <a:schemeClr val="tx2"/>
                </a:solidFill>
                <a:effectLst/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GB" sz="12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Prepared by/submitted on/version etc:</a:t>
            </a:r>
          </a:p>
        </p:txBody>
      </p:sp>
      <p:pic>
        <p:nvPicPr>
          <p:cNvPr id="11" name="Picture 3" descr="C:\Users\tosler\Desktop\140723-RF-GFT-group-logo-CMYK_v3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5" t="27953" r="31412" b="32309"/>
          <a:stretch/>
        </p:blipFill>
        <p:spPr bwMode="auto">
          <a:xfrm>
            <a:off x="487472" y="225690"/>
            <a:ext cx="1378326" cy="111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00063" y="1341439"/>
            <a:ext cx="8913812" cy="4679950"/>
          </a:xfrm>
        </p:spPr>
        <p:txBody>
          <a:bodyPr lIns="0"/>
          <a:lstStyle>
            <a:lvl1pPr marL="179388" indent="-179388">
              <a:lnSpc>
                <a:spcPct val="14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40000"/>
              </a:lnSpc>
              <a:buFontTx/>
              <a:buBlip>
                <a:blip r:embed="rId2"/>
              </a:buBlip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40000"/>
              </a:lnSpc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478" y="5050989"/>
            <a:ext cx="4451523" cy="94052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363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6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89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53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16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79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42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906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110513-OverlapGraphic-RGB-1.png"/>
          <p:cNvPicPr>
            <a:picLocks noChangeAspect="1"/>
          </p:cNvPicPr>
          <p:nvPr userDrawn="1"/>
        </p:nvPicPr>
        <p:blipFill>
          <a:blip r:embed="rId2" cstate="print"/>
          <a:srcRect r="175"/>
          <a:stretch>
            <a:fillRect/>
          </a:stretch>
        </p:blipFill>
        <p:spPr>
          <a:xfrm>
            <a:off x="5285849" y="2369256"/>
            <a:ext cx="4620152" cy="448874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89713" y="3734796"/>
            <a:ext cx="4463288" cy="1045943"/>
          </a:xfrm>
        </p:spPr>
        <p:txBody>
          <a:bodyPr lIns="0" tIns="0" anchor="b" anchorCtr="0">
            <a:noAutofit/>
          </a:bodyPr>
          <a:lstStyle>
            <a:lvl1pPr algn="l"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6270" y="6089831"/>
            <a:ext cx="14343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Confidential</a:t>
            </a:r>
            <a:endParaRPr lang="en-GB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502179" y="4805172"/>
            <a:ext cx="4450821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11" name="Picture 3" descr="C:\Users\tosler\Desktop\140723-RF-GFT-group-logo-CMYK_v3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5" t="27953" r="31412" b="32309"/>
          <a:stretch/>
        </p:blipFill>
        <p:spPr bwMode="auto">
          <a:xfrm>
            <a:off x="487472" y="225690"/>
            <a:ext cx="1378326" cy="111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 userDrawn="1"/>
        </p:nvSpPr>
        <p:spPr>
          <a:xfrm>
            <a:off x="7820025" y="2664824"/>
            <a:ext cx="1593850" cy="3356564"/>
          </a:xfrm>
          <a:prstGeom prst="round2DiagRect">
            <a:avLst>
              <a:gd name="adj1" fmla="val 9383"/>
              <a:gd name="adj2" fmla="val 0"/>
            </a:avLst>
          </a:prstGeom>
          <a:solidFill>
            <a:srgbClr val="CBCDCF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72000" tIns="36000" rIns="72000" bIns="36000" anchor="ctr" anchorCtr="0">
            <a:no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7820025" y="1340768"/>
            <a:ext cx="1593850" cy="1460014"/>
          </a:xfrm>
          <a:prstGeom prst="round2DiagRect">
            <a:avLst>
              <a:gd name="adj1" fmla="val 9383"/>
              <a:gd name="adj2" fmla="val 0"/>
            </a:avLst>
          </a:prstGeom>
          <a:solidFill>
            <a:schemeClr val="tx2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72000" tIns="36000" rIns="72000" bIns="36000" anchor="ctr" anchorCtr="0">
            <a:no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820025" y="2800782"/>
            <a:ext cx="1593850" cy="3220605"/>
          </a:xfrm>
        </p:spPr>
        <p:txBody>
          <a:bodyPr lIns="72000" rIns="72000">
            <a:noAutofit/>
          </a:bodyPr>
          <a:lstStyle>
            <a:lvl1pPr marL="87313" indent="-87313">
              <a:lnSpc>
                <a:spcPct val="100000"/>
              </a:lnSpc>
              <a:buSzPct val="110000"/>
              <a:buFont typeface="Arial" pitchFamily="34" charset="0"/>
              <a:buChar char="•"/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00063" y="1341439"/>
            <a:ext cx="7319962" cy="4679950"/>
          </a:xfrm>
        </p:spPr>
        <p:txBody>
          <a:bodyPr lIns="0">
            <a:normAutofit/>
          </a:bodyPr>
          <a:lstStyle>
            <a:lvl1pPr marL="179388" indent="-179388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l"/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ingdings 3" pitchFamily="18" charset="2"/>
              <a:buChar char=""/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538163" indent="-182563">
              <a:lnSpc>
                <a:spcPct val="100000"/>
              </a:lnSpc>
              <a:buFontTx/>
              <a:buBlip>
                <a:blip r:embed="rId2"/>
              </a:buBlip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lnSpc>
                <a:spcPct val="100000"/>
              </a:lnSpc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lnSpc>
                <a:spcPct val="100000"/>
              </a:lnSpc>
              <a:defRPr sz="7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1477" y="260648"/>
            <a:ext cx="8912397" cy="816394"/>
          </a:xfrm>
        </p:spPr>
        <p:txBody>
          <a:bodyPr vert="horz" lIns="0" tIns="0" rIns="0" bIns="94662" rtlCol="0" anchor="t" anchorCtr="0">
            <a:noAutofit/>
          </a:bodyPr>
          <a:lstStyle>
            <a:lvl1pPr algn="l" defTabSz="872655" rtl="0" eaLnBrk="1" latinLnBrk="0" hangingPunct="1">
              <a:spcBef>
                <a:spcPct val="0"/>
              </a:spcBef>
              <a:buNone/>
              <a:defRPr lang="en-GB" sz="2400" kern="12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3131" y="-54"/>
            <a:ext cx="7429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Rectangle 9"/>
          <p:cNvSpPr/>
          <p:nvPr/>
        </p:nvSpPr>
        <p:spPr bwMode="invGray">
          <a:xfrm>
            <a:off x="2476500" y="0"/>
            <a:ext cx="825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110513-OverlapGraphic-RGB-1.png"/>
          <p:cNvPicPr>
            <a:picLocks noChangeAspect="1"/>
          </p:cNvPicPr>
          <p:nvPr userDrawn="1"/>
        </p:nvPicPr>
        <p:blipFill>
          <a:blip r:embed="rId2" cstate="print"/>
          <a:srcRect r="175"/>
          <a:stretch>
            <a:fillRect/>
          </a:stretch>
        </p:blipFill>
        <p:spPr>
          <a:xfrm>
            <a:off x="5285849" y="2369256"/>
            <a:ext cx="4620152" cy="448874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76270" y="6089831"/>
            <a:ext cx="14343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Confidential</a:t>
            </a:r>
            <a:endParaRPr lang="en-GB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502179" y="4805172"/>
            <a:ext cx="4450821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15" name="Picture 3" descr="C:\Users\tosler\Desktop\140723-RF-GFT-group-logo-CMYK_v3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5" t="27953" r="31412" b="32309"/>
          <a:stretch/>
        </p:blipFill>
        <p:spPr bwMode="auto">
          <a:xfrm>
            <a:off x="487472" y="225690"/>
            <a:ext cx="1378326" cy="111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5206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Rectangle 5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6778"/>
            <a:ext cx="4127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406964"/>
            <a:ext cx="4127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883285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7820025" y="2664824"/>
            <a:ext cx="1593850" cy="3356564"/>
          </a:xfrm>
          <a:prstGeom prst="round2DiagRect">
            <a:avLst>
              <a:gd name="adj1" fmla="val 9383"/>
              <a:gd name="adj2" fmla="val 0"/>
            </a:avLst>
          </a:prstGeom>
          <a:solidFill>
            <a:srgbClr val="CBCDCF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72000" tIns="36000" rIns="72000" bIns="36000" anchor="ctr" anchorCtr="0">
            <a:no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7820025" y="1340768"/>
            <a:ext cx="1593850" cy="1460014"/>
          </a:xfrm>
          <a:prstGeom prst="round2DiagRect">
            <a:avLst>
              <a:gd name="adj1" fmla="val 9383"/>
              <a:gd name="adj2" fmla="val 0"/>
            </a:avLst>
          </a:prstGeom>
          <a:solidFill>
            <a:schemeClr val="tx2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72000" tIns="36000" rIns="72000" bIns="36000" anchor="ctr" anchorCtr="0">
            <a:no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471" y="1066800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050" y="1143004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29785" y="954341"/>
            <a:ext cx="74295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3920" y="-815922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2885" y="21103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-54"/>
            <a:ext cx="880872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8319D03-CB24-4C45-AEB1-CA761DBE2CE8}" type="datetimeFigureOut">
              <a:rPr lang="pl-PL" smtClean="0"/>
              <a:t>2015-11-26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2419B5A-8A9F-4972-8DAA-C14981798C02}" type="slidenum">
              <a:rPr lang="pl-PL" smtClean="0"/>
              <a:t>‹#›</a:t>
            </a:fld>
            <a:endParaRPr lang="pl-PL"/>
          </a:p>
        </p:txBody>
      </p:sp>
      <p:sp>
        <p:nvSpPr>
          <p:cNvPr id="15" name="Rectangle 14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816" r:id="rId12"/>
    <p:sldLayoutId id="2147483650" r:id="rId13"/>
    <p:sldLayoutId id="2147483651" r:id="rId14"/>
    <p:sldLayoutId id="2147483656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IntelliJIDEA/Scala+Development" TargetMode="External"/><Relationship Id="rId2" Type="http://schemas.openxmlformats.org/officeDocument/2006/relationships/hyperlink" Target="http://confluence.jetbrains.com/display/IntelliJIDEA/Quick+Sta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tbrains.com/idea/download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592" y="1556792"/>
            <a:ext cx="812292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Install </a:t>
            </a:r>
            <a:r>
              <a:rPr lang="en-US" b="1" dirty="0" err="1"/>
              <a:t>IntelliJ</a:t>
            </a:r>
            <a:r>
              <a:rPr lang="en-US" b="1" dirty="0"/>
              <a:t> IDEA Community Edition with </a:t>
            </a:r>
            <a:r>
              <a:rPr lang="en-US" b="1" dirty="0" err="1"/>
              <a:t>Scala</a:t>
            </a:r>
            <a:r>
              <a:rPr lang="en-US" b="1" dirty="0"/>
              <a:t> plugin</a:t>
            </a:r>
            <a:endParaRPr lang="pl-PL" b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4294967295"/>
          </p:nvPr>
        </p:nvSpPr>
        <p:spPr>
          <a:xfrm>
            <a:off x="2360712" y="3717032"/>
            <a:ext cx="6934200" cy="1509713"/>
          </a:xfrm>
        </p:spPr>
        <p:txBody>
          <a:bodyPr/>
          <a:lstStyle/>
          <a:p>
            <a:r>
              <a:rPr lang="en-US" dirty="0"/>
              <a:t>Functional Programming Principles in </a:t>
            </a:r>
            <a:r>
              <a:rPr lang="en-US" dirty="0" err="1"/>
              <a:t>Scala</a:t>
            </a:r>
            <a:r>
              <a:rPr lang="en-US" dirty="0"/>
              <a:t>: </a:t>
            </a:r>
            <a:r>
              <a:rPr lang="en-US" dirty="0" err="1"/>
              <a:t>IntelliJ</a:t>
            </a:r>
            <a:r>
              <a:rPr lang="en-US" dirty="0"/>
              <a:t> IDEA Tutorial</a:t>
            </a:r>
            <a:endParaRPr lang="pl-PL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References</a:t>
            </a: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IntelliJ</a:t>
            </a:r>
            <a:r>
              <a:rPr lang="en-US" dirty="0"/>
              <a:t> IDEA quick start guide </a:t>
            </a:r>
            <a:r>
              <a:rPr lang="pl-PL" dirty="0" smtClean="0">
                <a:hlinkClick r:id="rId2"/>
              </a:rPr>
              <a:t>http://confluence.jetbrains.com/display/IntelliJIDEA/Quick+Start</a:t>
            </a:r>
            <a:endParaRPr lang="pl-PL" dirty="0" smtClean="0"/>
          </a:p>
          <a:p>
            <a:r>
              <a:rPr lang="en-US" dirty="0" err="1" smtClean="0"/>
              <a:t>Scala</a:t>
            </a:r>
            <a:r>
              <a:rPr lang="en-US" dirty="0" smtClean="0"/>
              <a:t> tutorials</a:t>
            </a:r>
            <a:r>
              <a:rPr lang="pl-PL" dirty="0" smtClean="0"/>
              <a:t> </a:t>
            </a:r>
            <a:r>
              <a:rPr lang="pl-PL" dirty="0" smtClean="0">
                <a:hlinkClick r:id="rId3"/>
              </a:rPr>
              <a:t>http://confluence.jetbrains.com/display/IntelliJIDEA/Scala+Development</a:t>
            </a:r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9B5A-8A9F-4972-8DAA-C14981798C0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77501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300" y="216778"/>
            <a:ext cx="7842076" cy="1162050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1. </a:t>
            </a:r>
            <a:r>
              <a:rPr lang="en-US" dirty="0" smtClean="0"/>
              <a:t>Download </a:t>
            </a:r>
            <a:r>
              <a:rPr lang="en-US" dirty="0" err="1"/>
              <a:t>IntelliJ</a:t>
            </a:r>
            <a:r>
              <a:rPr lang="en-US" dirty="0"/>
              <a:t> IDEA Community </a:t>
            </a:r>
            <a:r>
              <a:rPr lang="en-US" dirty="0" smtClean="0"/>
              <a:t>Edition</a:t>
            </a:r>
            <a:endParaRPr lang="pl-P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7194004" cy="39925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IntelliJ</a:t>
            </a:r>
            <a:r>
              <a:rPr lang="en-US" dirty="0"/>
              <a:t> IDEA Community Edition is an open-source version of </a:t>
            </a:r>
            <a:r>
              <a:rPr lang="en-US" dirty="0" err="1"/>
              <a:t>IntelliJ</a:t>
            </a:r>
            <a:r>
              <a:rPr lang="en-US" dirty="0"/>
              <a:t> IDEA, a premier IDE for Java, </a:t>
            </a:r>
            <a:r>
              <a:rPr lang="en-US" dirty="0" err="1"/>
              <a:t>Scala</a:t>
            </a:r>
            <a:r>
              <a:rPr lang="en-US" dirty="0"/>
              <a:t> and other JVM-based programming languages. You can download it from the official website: </a:t>
            </a:r>
            <a:r>
              <a:rPr lang="en-US" u="sng" dirty="0">
                <a:hlinkClick r:id="rId2"/>
              </a:rPr>
              <a:t>http://www.jetbrains.com/idea/download</a:t>
            </a:r>
            <a:r>
              <a:rPr lang="en-US" dirty="0"/>
              <a:t> 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6720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 smtClean="0"/>
              <a:t>2.</a:t>
            </a:r>
            <a:r>
              <a:rPr lang="en-US" dirty="0"/>
              <a:t> Install </a:t>
            </a:r>
            <a:r>
              <a:rPr lang="en-US" dirty="0" err="1"/>
              <a:t>Scala</a:t>
            </a:r>
            <a:r>
              <a:rPr lang="en-US" dirty="0"/>
              <a:t> </a:t>
            </a:r>
            <a:r>
              <a:rPr lang="en-US" dirty="0" smtClean="0"/>
              <a:t>plugin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95300" y="1435102"/>
            <a:ext cx="2081436" cy="469106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Before you create or open a </a:t>
            </a:r>
            <a:r>
              <a:rPr lang="en-US" dirty="0" err="1" smtClean="0"/>
              <a:t>Scala</a:t>
            </a:r>
            <a:r>
              <a:rPr lang="en-US" dirty="0" smtClean="0"/>
              <a:t> project, you need to install the </a:t>
            </a:r>
            <a:r>
              <a:rPr lang="en-US" dirty="0" err="1" smtClean="0"/>
              <a:t>Scala</a:t>
            </a:r>
            <a:r>
              <a:rPr lang="en-US" dirty="0" smtClean="0"/>
              <a:t> plugin. For that, use the </a:t>
            </a:r>
            <a:r>
              <a:rPr lang="en-US" b="1" dirty="0" smtClean="0"/>
              <a:t>Configure → Plugins → Browse </a:t>
            </a:r>
            <a:r>
              <a:rPr lang="en-US" b="1" dirty="0" err="1" smtClean="0"/>
              <a:t>JetBrains</a:t>
            </a:r>
            <a:r>
              <a:rPr lang="en-US" b="1" dirty="0" smtClean="0"/>
              <a:t> Plugins</a:t>
            </a:r>
            <a:r>
              <a:rPr lang="en-US" dirty="0" smtClean="0"/>
              <a:t> from the Welcome Screen, or </a:t>
            </a:r>
            <a:r>
              <a:rPr lang="en-US" b="1" dirty="0" smtClean="0"/>
              <a:t>Preferences (Settings) → Plugins</a:t>
            </a:r>
            <a:r>
              <a:rPr lang="en-US" dirty="0" smtClean="0"/>
              <a:t>.</a:t>
            </a:r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Note that </a:t>
            </a:r>
            <a:r>
              <a:rPr lang="en-US" dirty="0" err="1" smtClean="0"/>
              <a:t>Scala</a:t>
            </a:r>
            <a:r>
              <a:rPr lang="en-US" dirty="0" smtClean="0"/>
              <a:t> plugin requires restart to complete installation.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50" y="1426072"/>
            <a:ext cx="6610700" cy="470009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9B5A-8A9F-4972-8DAA-C14981798C0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16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3. </a:t>
            </a:r>
            <a:r>
              <a:rPr lang="en-US" dirty="0" smtClean="0"/>
              <a:t>Setup </a:t>
            </a:r>
            <a:r>
              <a:rPr lang="en-US" dirty="0"/>
              <a:t>the </a:t>
            </a:r>
            <a:r>
              <a:rPr lang="en-US" dirty="0" smtClean="0"/>
              <a:t>JDK</a:t>
            </a:r>
            <a:r>
              <a:rPr lang="pl-PL" dirty="0" smtClean="0"/>
              <a:t> and </a:t>
            </a:r>
            <a:r>
              <a:rPr lang="en-US" dirty="0"/>
              <a:t>Creating a </a:t>
            </a:r>
            <a:r>
              <a:rPr lang="en-US" dirty="0" smtClean="0"/>
              <a:t>project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5300" y="1435102"/>
            <a:ext cx="2585492" cy="469106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From the welcome screen, go to </a:t>
            </a:r>
            <a:r>
              <a:rPr lang="en-US" b="1" dirty="0"/>
              <a:t>Configure → Project defaults → Project</a:t>
            </a:r>
            <a:r>
              <a:rPr lang="en-US" dirty="0"/>
              <a:t> structure and add the JDK.</a:t>
            </a:r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easiest way to create a project is to use the Project Wizard. To use it, Click Create New Project on the Welcome Screen, then select </a:t>
            </a:r>
            <a:r>
              <a:rPr lang="en-US" dirty="0" err="1"/>
              <a:t>Scala</a:t>
            </a:r>
            <a:r>
              <a:rPr lang="en-US" dirty="0"/>
              <a:t>, and finally SBT Project.</a:t>
            </a:r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Click Next to specify project name and location. Once you've entered this information, </a:t>
            </a:r>
            <a:r>
              <a:rPr lang="en-US" dirty="0" err="1"/>
              <a:t>IntelliJ</a:t>
            </a:r>
            <a:r>
              <a:rPr lang="en-US" dirty="0"/>
              <a:t> IDEA will create an empty project containing a </a:t>
            </a:r>
            <a:r>
              <a:rPr lang="en-US" dirty="0" err="1"/>
              <a:t>build.sbt</a:t>
            </a:r>
            <a:r>
              <a:rPr lang="en-US" dirty="0"/>
              <a:t> file.</a:t>
            </a:r>
            <a:endParaRPr lang="pl-PL" dirty="0"/>
          </a:p>
          <a:p>
            <a:endParaRPr lang="pl-P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48" y="1392024"/>
            <a:ext cx="6651590" cy="433169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9B5A-8A9F-4972-8DAA-C14981798C0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7675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3</a:t>
            </a:r>
            <a:r>
              <a:rPr lang="pl-PL" dirty="0" smtClean="0"/>
              <a:t>. </a:t>
            </a:r>
            <a:r>
              <a:rPr lang="en-US" dirty="0" smtClean="0"/>
              <a:t>Creating </a:t>
            </a:r>
            <a:r>
              <a:rPr lang="en-US" dirty="0"/>
              <a:t>a </a:t>
            </a:r>
            <a:r>
              <a:rPr lang="en-US" dirty="0" err="1"/>
              <a:t>Scala</a:t>
            </a:r>
            <a:r>
              <a:rPr lang="en-US" dirty="0"/>
              <a:t> </a:t>
            </a:r>
            <a:r>
              <a:rPr lang="en-US" dirty="0" smtClean="0"/>
              <a:t>worksheet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5300" y="1435102"/>
            <a:ext cx="2369468" cy="46910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Simply use the Create New action from context menu or press </a:t>
            </a:r>
            <a:r>
              <a:rPr lang="en-US" b="1" dirty="0" err="1"/>
              <a:t>Ctrl+N</a:t>
            </a:r>
            <a:r>
              <a:rPr lang="en-US" dirty="0"/>
              <a:t> on a </a:t>
            </a:r>
            <a:r>
              <a:rPr lang="en-US" dirty="0" err="1"/>
              <a:t>Scala</a:t>
            </a:r>
            <a:r>
              <a:rPr lang="en-US" dirty="0"/>
              <a:t> source root.</a:t>
            </a:r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evaluate worksheets, use the corresponding toolbar icon, or press </a:t>
            </a:r>
            <a:r>
              <a:rPr lang="en-US" b="1" dirty="0" err="1"/>
              <a:t>Alt+Ctrl+W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 err="1"/>
              <a:t>Alt+Cmd+W</a:t>
            </a:r>
            <a:r>
              <a:rPr lang="en-US" b="1" dirty="0"/>
              <a:t> </a:t>
            </a:r>
            <a:r>
              <a:rPr lang="en-US" dirty="0"/>
              <a:t>on OS X)</a:t>
            </a:r>
            <a:endParaRPr lang="pl-PL" dirty="0"/>
          </a:p>
        </p:txBody>
      </p:sp>
      <p:pic>
        <p:nvPicPr>
          <p:cNvPr id="7" name="Content Placeholder 6" descr="https://lh3.googleusercontent.com/oZhNxLmXjV_9Hu28gVMKXBNjJCfIFh-t3fdHSay_RbfXOFxvAHILWAKCj7WjR7b7SrOSHK3OBMDD46WpFV7DINQ87EQxcrm4G4xXpByQjllchK6f6lApi9zZL_i6Wedtuw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145" y="369888"/>
            <a:ext cx="5256584" cy="38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9B5A-8A9F-4972-8DAA-C14981798C02}" type="slidenum">
              <a:rPr lang="pl-PL" smtClean="0"/>
              <a:t>5</a:t>
            </a:fld>
            <a:endParaRPr lang="pl-PL"/>
          </a:p>
        </p:txBody>
      </p:sp>
      <p:pic>
        <p:nvPicPr>
          <p:cNvPr id="8" name="Picture 7" descr="https://lh4.googleusercontent.com/R4H-NuYOKr5PVegPzb0R7Z26wqOoMLp4OKjLI_-Z7IWs-fcidZFOZDEpDOmAblJdN-WYRLTfz_xn_x5bDfIKDIyFTPCO8FRT7fvOc-phnRPeVrAqmwv8zAmlfDOCi2HLU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18" y="3290167"/>
            <a:ext cx="4666580" cy="3312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86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s://lh4.googleusercontent.com/h48fhOHKhfo3U_1OZNQjY0LCtbKvOyI5rjh6btyXw2vXglOEwCOXAYQiOG7n-aS2KTLxw7MQlF0JtcHHKEGHLhXtlPGXJQ4vd1b3KT7dLOSdDpivX-sKBqg2dGtUXjLtW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980728"/>
            <a:ext cx="3841750" cy="26631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Creating a Scala class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5300" y="1435102"/>
            <a:ext cx="1937420" cy="469106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Much </a:t>
            </a:r>
            <a:r>
              <a:rPr lang="en-US" dirty="0"/>
              <a:t>akin to worksheets, </a:t>
            </a:r>
            <a:r>
              <a:rPr lang="en-US" dirty="0" err="1"/>
              <a:t>Scala</a:t>
            </a:r>
            <a:r>
              <a:rPr lang="en-US" dirty="0"/>
              <a:t> classes are created via context menu action Create New, or by using the </a:t>
            </a:r>
            <a:r>
              <a:rPr lang="en-US" b="1" dirty="0" err="1"/>
              <a:t>Ctrl+N</a:t>
            </a:r>
            <a:r>
              <a:rPr lang="en-US" dirty="0"/>
              <a:t> shortcut..</a:t>
            </a:r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Once you are ready, run your application by pressing </a:t>
            </a:r>
            <a:r>
              <a:rPr lang="en-US" b="1" dirty="0"/>
              <a:t>Ctrl+Shift+F10</a:t>
            </a:r>
            <a:r>
              <a:rPr lang="en-US" dirty="0"/>
              <a:t>, or using the editor context menu.</a:t>
            </a:r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After the application has finished running, you'll see its output in the Run tool window.</a:t>
            </a:r>
            <a:endParaRPr lang="pl-PL" dirty="0"/>
          </a:p>
          <a:p>
            <a:endParaRPr lang="pl-PL" dirty="0"/>
          </a:p>
        </p:txBody>
      </p:sp>
      <p:pic>
        <p:nvPicPr>
          <p:cNvPr id="7" name="Content Placeholder 6" descr="https://lh5.googleusercontent.com/M7OOSN4T5O9TEhlCu8VYW2s03Zg2D-Mldg0B7dPcNKOWkpfqo2NV-8ufH4kA9HYY8Vo00G42Ror5OdBIi8qtXSn3e_-mUwM7OR6TjAb-RS_OwIyrk1tZkazKzOFpCqVo5w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3460" y="1196752"/>
            <a:ext cx="5760071" cy="39925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8345" y="5855380"/>
            <a:ext cx="3136900" cy="47625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9B5A-8A9F-4972-8DAA-C14981798C02}" type="slidenum">
              <a:rPr lang="pl-PL" smtClean="0"/>
              <a:t>6</a:t>
            </a:fld>
            <a:endParaRPr lang="pl-PL"/>
          </a:p>
        </p:txBody>
      </p:sp>
      <p:pic>
        <p:nvPicPr>
          <p:cNvPr id="9" name="Picture 8" descr="https://lh3.googleusercontent.com/XoYmYa4S0KSoU1XTE8BT7d7be3n1F_Du964k3_glkT_bMWIXgMgcKvjVKSTDEUmsf0MWCwt7SpR5dDf9mZnHv2YDDRfr6LGLz17qpOqaUcgJr7Kt1g5iQE4o_VMqDXlYDQ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59" y="3706158"/>
            <a:ext cx="4407966" cy="2837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9454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5. </a:t>
            </a:r>
            <a:r>
              <a:rPr lang="en-US" dirty="0" smtClean="0"/>
              <a:t>Opening an SBT project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5300" y="1435102"/>
            <a:ext cx="2153444" cy="469106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open an SBT project in </a:t>
            </a:r>
            <a:r>
              <a:rPr lang="en-US" dirty="0" err="1" smtClean="0"/>
              <a:t>IntelliJ</a:t>
            </a:r>
            <a:r>
              <a:rPr lang="en-US" dirty="0" smtClean="0"/>
              <a:t> IDEA, go to the Welcome Screen, click Import Project, and select SBT build file that you wish to open. </a:t>
            </a:r>
            <a:r>
              <a:rPr lang="en-US" dirty="0" err="1" smtClean="0"/>
              <a:t>IntelliJ</a:t>
            </a:r>
            <a:r>
              <a:rPr lang="en-US" dirty="0" smtClean="0"/>
              <a:t> IDEA will then create a new project and import the selected file to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Also, you can open an SBT project without calling the Import Project action. Just click Open Project from the Welcome Screen and select an SBT build file.</a:t>
            </a:r>
          </a:p>
          <a:p>
            <a:endParaRPr lang="pl-P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1163464"/>
            <a:ext cx="6768752" cy="508511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9B5A-8A9F-4972-8DAA-C14981798C0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4283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923702"/>
          </a:xfrm>
        </p:spPr>
        <p:txBody>
          <a:bodyPr>
            <a:normAutofit/>
          </a:bodyPr>
          <a:lstStyle/>
          <a:p>
            <a:r>
              <a:rPr lang="pl-PL" dirty="0"/>
              <a:t>6</a:t>
            </a:r>
            <a:r>
              <a:rPr lang="en-US" dirty="0" smtClean="0"/>
              <a:t>.Synchronizing SBT and </a:t>
            </a:r>
            <a:r>
              <a:rPr lang="en-US" dirty="0" err="1" smtClean="0"/>
              <a:t>IntelliJ</a:t>
            </a:r>
            <a:r>
              <a:rPr lang="en-US" dirty="0" smtClean="0"/>
              <a:t> IDEA projects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5300" y="1435102"/>
            <a:ext cx="1721396" cy="4691063"/>
          </a:xfrm>
        </p:spPr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 SBT support synchronizes the project with your build file, so when you change </a:t>
            </a:r>
            <a:r>
              <a:rPr lang="en-US" dirty="0" err="1" smtClean="0"/>
              <a:t>Scala</a:t>
            </a:r>
            <a:r>
              <a:rPr lang="en-US" dirty="0" smtClean="0"/>
              <a:t> version you're going to use, or add a library, your project is updated accordingly.</a:t>
            </a:r>
            <a:endParaRPr lang="pl-PL" dirty="0"/>
          </a:p>
        </p:txBody>
      </p:sp>
      <p:pic>
        <p:nvPicPr>
          <p:cNvPr id="2050" name="Picture 2" descr="https://lh3.googleusercontent.com/n9cS_-tMLkRdfirR7xA3rInAuniVKIqLQF8Mm0CRp2ij3gp8TBxqaijzQwHE1sM2SxKMoKMm7hYKwGkxl3QBf6DB6XA6YNbrBpQvPn35gieYSX1De6FiUZGKoGuG3OnAj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0712" y="1218332"/>
            <a:ext cx="7128792" cy="494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9B5A-8A9F-4972-8DAA-C14981798C0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481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7. </a:t>
            </a:r>
            <a:r>
              <a:rPr lang="en-US" dirty="0" smtClean="0"/>
              <a:t>Using terminal to run SBT commands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5300" y="1435102"/>
            <a:ext cx="1793404" cy="4691063"/>
          </a:xfrm>
        </p:spPr>
        <p:txBody>
          <a:bodyPr/>
          <a:lstStyle/>
          <a:p>
            <a:r>
              <a:rPr lang="en-US" dirty="0"/>
              <a:t>The easiest way to run SBT commands from </a:t>
            </a:r>
            <a:r>
              <a:rPr lang="en-US" dirty="0" err="1"/>
              <a:t>from</a:t>
            </a:r>
            <a:r>
              <a:rPr lang="en-US" dirty="0"/>
              <a:t> </a:t>
            </a:r>
            <a:r>
              <a:rPr lang="en-US" dirty="0" err="1"/>
              <a:t>IntelliJ</a:t>
            </a:r>
            <a:r>
              <a:rPr lang="en-US" dirty="0"/>
              <a:t> IDEA is to use the Terminal tool window via </a:t>
            </a:r>
            <a:r>
              <a:rPr lang="en-US" b="1" dirty="0"/>
              <a:t>Alt+F12</a:t>
            </a:r>
            <a:r>
              <a:rPr lang="en-US" dirty="0"/>
              <a:t>.</a:t>
            </a:r>
            <a:endParaRPr lang="pl-PL" dirty="0"/>
          </a:p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19B5A-8A9F-4972-8DAA-C14981798C02}" type="slidenum">
              <a:rPr lang="pl-PL" smtClean="0"/>
              <a:t>9</a:t>
            </a:fld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56" y="1378828"/>
            <a:ext cx="7374408" cy="5111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89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4970de2612e17a2b4a298aafb350898e5fd8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83</TotalTime>
  <Words>479</Words>
  <Application>Microsoft Office PowerPoint</Application>
  <PresentationFormat>A4 Paper (210x297 mm)</PresentationFormat>
  <Paragraphs>38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Install IntelliJ IDEA Community Edition with Scala plugin</vt:lpstr>
      <vt:lpstr>1. Download IntelliJ IDEA Community Edition</vt:lpstr>
      <vt:lpstr>2. Install Scala plugin</vt:lpstr>
      <vt:lpstr>3. Setup the JDK and Creating a project</vt:lpstr>
      <vt:lpstr>3. Creating a Scala worksheet</vt:lpstr>
      <vt:lpstr>4. Creating a Scala class</vt:lpstr>
      <vt:lpstr>5. Opening an SBT project</vt:lpstr>
      <vt:lpstr>6.Synchronizing SBT and IntelliJ IDEA projects</vt:lpstr>
      <vt:lpstr>7. Using terminal to run SBT commands</vt:lpstr>
      <vt:lpstr>References</vt:lpstr>
    </vt:vector>
  </TitlesOfParts>
  <Company>Rule Financial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IntelliJ IDEA Community Edition with Scala plugin</dc:title>
  <dc:creator>Rule Financial</dc:creator>
  <cp:lastModifiedBy>Rule Financial</cp:lastModifiedBy>
  <cp:revision>6</cp:revision>
  <cp:lastPrinted>2011-07-14T12:46:45Z</cp:lastPrinted>
  <dcterms:created xsi:type="dcterms:W3CDTF">2015-11-26T13:59:35Z</dcterms:created>
  <dcterms:modified xsi:type="dcterms:W3CDTF">2015-11-26T15:28:37Z</dcterms:modified>
</cp:coreProperties>
</file>