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Melnyk" initials="RM" lastIdx="1" clrIdx="0">
    <p:extLst>
      <p:ext uri="{19B8F6BF-5375-455C-9EA6-DF929625EA0E}">
        <p15:presenceInfo xmlns:p15="http://schemas.microsoft.com/office/powerpoint/2012/main" xmlns="" userId="5714096676c3b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3" d="100"/>
          <a:sy n="63" d="100"/>
        </p:scale>
        <p:origin x="-2394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DDC0E-6E83-E742-AB97-3A5D9A763D60}" type="datetimeFigureOut">
              <a:rPr lang="uk-UA" smtClean="0"/>
              <a:t>11.12.2015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Зразок тексту</a:t>
            </a:r>
          </a:p>
          <a:p>
            <a:pPr lvl="1"/>
            <a:r>
              <a:rPr lang="en-US" smtClean="0"/>
              <a:t>Другий рівень</a:t>
            </a:r>
          </a:p>
          <a:p>
            <a:pPr lvl="2"/>
            <a:r>
              <a:rPr lang="en-US" smtClean="0"/>
              <a:t>Третій рівень</a:t>
            </a:r>
          </a:p>
          <a:p>
            <a:pPr lvl="3"/>
            <a:r>
              <a:rPr lang="en-US" smtClean="0"/>
              <a:t>Четвертий рівень</a:t>
            </a:r>
          </a:p>
          <a:p>
            <a:pPr lvl="4"/>
            <a:r>
              <a:rPr lang="en-US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4E83-12D9-A941-AB3A-DDE05412CC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37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760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25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75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426"/>
                </a:solidFill>
                <a:latin typeface="Arial"/>
                <a:cs typeface="Arial"/>
              </a:rPr>
              <a:t>Getters and setters (or accessor/mutator methods) are used to encapsulate data, which is commonly considered one of the tenets of OOP</a:t>
            </a:r>
            <a:r>
              <a:rPr lang="en-US" dirty="0" smtClean="0">
                <a:solidFill>
                  <a:srgbClr val="222426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222426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222426"/>
                </a:solidFill>
                <a:latin typeface="Arial"/>
                <a:cs typeface="Arial"/>
              </a:rPr>
              <a:t>They exist so that the underlying implementation of an object can change without compromising client code, as long as the interface contract remains unchanged</a:t>
            </a:r>
            <a:r>
              <a:rPr lang="en-US" dirty="0" smtClean="0">
                <a:solidFill>
                  <a:srgbClr val="222426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>
                <a:solidFill>
                  <a:srgbClr val="222426"/>
                </a:solidFill>
                <a:latin typeface="Arial"/>
                <a:cs typeface="Arial"/>
              </a:rPr>
              <a:t/>
            </a:r>
            <a:br>
              <a:rPr lang="en-US" dirty="0">
                <a:solidFill>
                  <a:srgbClr val="222426"/>
                </a:solidFill>
                <a:latin typeface="Arial"/>
                <a:cs typeface="Arial"/>
              </a:rPr>
            </a:br>
            <a:r>
              <a:rPr lang="en-US" dirty="0">
                <a:solidFill>
                  <a:srgbClr val="222426"/>
                </a:solidFill>
                <a:latin typeface="Arial"/>
                <a:cs typeface="Arial"/>
              </a:rPr>
              <a:t>This is a principle aiming to simplify maintenance and evolution of the codebase</a:t>
            </a:r>
            <a:r>
              <a:rPr lang="en-US" dirty="0" smtClean="0">
                <a:solidFill>
                  <a:srgbClr val="222426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222426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222426"/>
                </a:solidFill>
                <a:latin typeface="Arial"/>
                <a:cs typeface="Arial"/>
              </a:rPr>
              <a:t>Even Scala has encapsulation, but it supports the Uniform Access Principle by avoiding explicit use of get/set (a JavaBean convention) by automatically creating accessor/mutator methods that mimics the attribute name (e.g. for a public val name attribute a corresponding def name public accessor is generated and for a var name you also have the def name_= mutator method).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2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latin typeface="Verdana"/>
                <a:ea typeface="Verdana"/>
                <a:cs typeface="Verdana"/>
              </a:rPr>
              <a:t>Scala is more object-oriented than Java because in Scala we cannot have static members. Instead, Scala has </a:t>
            </a:r>
            <a:r>
              <a:rPr lang="en-US" b="1">
                <a:latin typeface="Verdana"/>
                <a:ea typeface="Verdana"/>
                <a:cs typeface="Verdana"/>
              </a:rPr>
              <a:t>singleton objects</a:t>
            </a:r>
            <a:r>
              <a:rPr lang="en-US">
                <a:latin typeface="Verdana"/>
                <a:ea typeface="Verdana"/>
                <a:cs typeface="Verdana"/>
              </a:rPr>
              <a:t>. A singleton is a class that can have only one instance, i.e., object. You create singleton using the keyword </a:t>
            </a:r>
            <a:r>
              <a:rPr lang="en-US" b="1">
                <a:latin typeface="Verdana"/>
                <a:ea typeface="Verdana"/>
                <a:cs typeface="Verdana"/>
              </a:rPr>
              <a:t>object</a:t>
            </a:r>
            <a:r>
              <a:rPr lang="en-US">
                <a:latin typeface="Verdana"/>
                <a:ea typeface="Verdana"/>
                <a:cs typeface="Verdana"/>
              </a:rPr>
              <a:t> instead of class keyword.</a:t>
            </a:r>
          </a:p>
          <a:p>
            <a:pPr algn="just"/>
            <a:r>
              <a:rPr lang="en-US">
                <a:latin typeface="Verdana"/>
                <a:ea typeface="Verdana"/>
                <a:cs typeface="Verdana"/>
              </a:rPr>
              <a:t/>
            </a:r>
            <a:br>
              <a:rPr lang="en-US">
                <a:latin typeface="Verdana"/>
                <a:ea typeface="Verdana"/>
                <a:cs typeface="Verdana"/>
              </a:rPr>
            </a:br>
            <a:endParaRPr lang="en-US">
              <a:latin typeface="Verdana"/>
              <a:ea typeface="Verdana"/>
              <a:cs typeface="Verdana"/>
            </a:endParaRPr>
          </a:p>
          <a:p>
            <a:pPr algn="just"/>
            <a:r>
              <a:rPr lang="en-US">
                <a:latin typeface="Verdana"/>
                <a:ea typeface="Verdana"/>
                <a:cs typeface="Verdana"/>
              </a:rPr>
              <a:t>A trait encapsulates method and field definitions, which can then be reused by mixing them into classes. Unlike class inheritance, in which each class must inherit from just one superclass, a class can mix in any number of traits.</a:t>
            </a:r>
          </a:p>
          <a:p>
            <a:pPr algn="just"/>
            <a:r>
              <a:rPr lang="en-US">
                <a:latin typeface="Verdana"/>
                <a:ea typeface="Verdana"/>
                <a:cs typeface="Verdana"/>
              </a:rPr>
              <a:t>Traits are used to define object types by specifying the signature of the supported methods. Scala also allows traits to be partially implemented but traits may not have constructor parameters.</a:t>
            </a:r>
            <a:endParaRPr lang="uk-UA">
              <a:latin typeface="Verdana"/>
              <a:ea typeface="Verdana"/>
              <a:cs typeface="Verdana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532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47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i="1">
                <a:solidFill>
                  <a:srgbClr val="222222"/>
                </a:solidFill>
                <a:latin typeface="PT Serif"/>
              </a:rPr>
              <a:t>In programming languages and type theory, polymorphism is the provision of a single interface to entities of different types.</a:t>
            </a:r>
          </a:p>
          <a:p>
            <a:r>
              <a:rPr lang="uk-UA" i="1">
                <a:solidFill>
                  <a:srgbClr val="222222"/>
                </a:solidFill>
                <a:latin typeface="PT Serif"/>
              </a:rPr>
              <a:t/>
            </a:r>
            <a:br>
              <a:rPr lang="uk-UA" i="1">
                <a:solidFill>
                  <a:srgbClr val="222222"/>
                </a:solidFill>
                <a:latin typeface="PT Serif"/>
              </a:rPr>
            </a:br>
            <a:endParaRPr lang="uk-UA" i="1">
              <a:solidFill>
                <a:srgbClr val="222222"/>
              </a:solidFill>
              <a:latin typeface="PT Serif"/>
            </a:endParaRPr>
          </a:p>
          <a:p>
            <a:r>
              <a:rPr lang="uk-UA">
                <a:solidFill>
                  <a:srgbClr val="222222"/>
                </a:solidFill>
                <a:latin typeface="PT Serif"/>
              </a:rPr>
              <a:t>The difference between </a:t>
            </a:r>
            <a:r>
              <a:rPr lang="uk-UA" i="1">
                <a:solidFill>
                  <a:srgbClr val="222222"/>
                </a:solidFill>
                <a:latin typeface="PT Serif"/>
              </a:rPr>
              <a:t>subtyping</a:t>
            </a:r>
            <a:r>
              <a:rPr lang="uk-UA">
                <a:solidFill>
                  <a:srgbClr val="222222"/>
                </a:solidFill>
                <a:latin typeface="PT Serif"/>
              </a:rPr>
              <a:t> and </a:t>
            </a:r>
            <a:r>
              <a:rPr lang="uk-UA" i="1">
                <a:solidFill>
                  <a:srgbClr val="222222"/>
                </a:solidFill>
                <a:latin typeface="PT Serif"/>
              </a:rPr>
              <a:t>parametric polymorphism</a:t>
            </a:r>
            <a:r>
              <a:rPr lang="uk-UA">
                <a:solidFill>
                  <a:srgbClr val="222222"/>
                </a:solidFill>
                <a:latin typeface="PT Serif"/>
              </a:rPr>
              <a:t> and </a:t>
            </a:r>
            <a:r>
              <a:rPr lang="uk-UA" i="1">
                <a:solidFill>
                  <a:srgbClr val="222222"/>
                </a:solidFill>
                <a:latin typeface="PT Serif"/>
              </a:rPr>
              <a:t>ad hoc polymorphism</a:t>
            </a:r>
            <a:r>
              <a:rPr lang="uk-UA">
                <a:solidFill>
                  <a:srgbClr val="222222"/>
                </a:solidFill>
                <a:latin typeface="PT Serif"/>
              </a:rPr>
              <a:t> is that the type hierarchy is expressed explicitly using </a:t>
            </a:r>
            <a:r>
              <a:rPr lang="uk-UA" b="1">
                <a:solidFill>
                  <a:srgbClr val="222222"/>
                </a:solidFill>
                <a:latin typeface="PT Serif"/>
              </a:rPr>
              <a:t>extends</a:t>
            </a:r>
            <a:r>
              <a:rPr lang="uk-UA">
                <a:solidFill>
                  <a:srgbClr val="222222"/>
                </a:solidFill>
                <a:latin typeface="PT Serif"/>
              </a:rPr>
              <a:t> keyword in Scala (for subtyping) or type parameters (for parametric polymorphism) while ad hoc polymorphism bases itself on </a:t>
            </a:r>
            <a:r>
              <a:rPr lang="uk-UA" b="1">
                <a:solidFill>
                  <a:srgbClr val="222222"/>
                </a:solidFill>
                <a:latin typeface="PT Serif"/>
              </a:rPr>
              <a:t>implicit classes</a:t>
            </a:r>
            <a:r>
              <a:rPr lang="uk-UA">
                <a:solidFill>
                  <a:srgbClr val="222222"/>
                </a:solidFill>
                <a:latin typeface="PT Serif"/>
              </a:rPr>
              <a:t> to </a:t>
            </a:r>
            <a:r>
              <a:rPr lang="uk-UA" i="1">
                <a:solidFill>
                  <a:srgbClr val="222222"/>
                </a:solidFill>
                <a:latin typeface="PT Serif"/>
              </a:rPr>
              <a:t>mixin</a:t>
            </a:r>
            <a:r>
              <a:rPr lang="uk-UA">
                <a:solidFill>
                  <a:srgbClr val="222222"/>
                </a:solidFill>
                <a:latin typeface="PT Serif"/>
              </a:rPr>
              <a:t> the behaviour (using traits). And that’s pretty much all, technically.</a:t>
            </a:r>
          </a:p>
          <a:p>
            <a:r>
              <a:rPr lang="uk-UA" i="1">
                <a:solidFill>
                  <a:srgbClr val="222222"/>
                </a:solidFill>
                <a:latin typeface="PT Serif"/>
              </a:rPr>
              <a:t/>
            </a:r>
            <a:br>
              <a:rPr lang="uk-UA" i="1">
                <a:solidFill>
                  <a:srgbClr val="222222"/>
                </a:solidFill>
                <a:latin typeface="PT Serif"/>
              </a:rPr>
            </a:br>
            <a:endParaRPr lang="uk-UA" i="1">
              <a:solidFill>
                <a:srgbClr val="222222"/>
              </a:solidFill>
              <a:latin typeface="PT Serif"/>
            </a:endParaRPr>
          </a:p>
          <a:p>
            <a:r>
              <a:rPr lang="uk-UA" i="1">
                <a:solidFill>
                  <a:srgbClr val="666666"/>
                </a:solidFill>
                <a:latin typeface="Corbel"/>
              </a:rPr>
              <a:t>Parametric polymorphism refers to when the type of a value contains one or more (unconstrained) </a:t>
            </a:r>
            <a:r>
              <a:rPr lang="uk-UA" b="1" i="1">
                <a:solidFill>
                  <a:srgbClr val="666666"/>
                </a:solidFill>
                <a:latin typeface="Corbel"/>
              </a:rPr>
              <a:t>type variables</a:t>
            </a:r>
            <a:r>
              <a:rPr lang="uk-UA" i="1">
                <a:solidFill>
                  <a:srgbClr val="666666"/>
                </a:solidFill>
                <a:latin typeface="Corbel"/>
              </a:rPr>
              <a:t>, </a:t>
            </a:r>
          </a:p>
          <a:p>
            <a:r>
              <a:rPr lang="uk-UA" i="1">
                <a:solidFill>
                  <a:srgbClr val="666666"/>
                </a:solidFill>
                <a:latin typeface="Corbel"/>
              </a:rPr>
              <a:t>so that the value may adopt any type that results from substituting those variables with concrete types.</a:t>
            </a:r>
          </a:p>
          <a:p>
            <a:r>
              <a:rPr lang="uk-UA" i="1">
                <a:solidFill>
                  <a:srgbClr val="666666"/>
                </a:solidFill>
                <a:latin typeface="Corbel"/>
              </a:rPr>
              <a:t/>
            </a:r>
            <a:br>
              <a:rPr lang="uk-UA" i="1">
                <a:solidFill>
                  <a:srgbClr val="666666"/>
                </a:solidFill>
                <a:latin typeface="Corbel"/>
              </a:rPr>
            </a:br>
            <a:endParaRPr lang="uk-UA" i="1">
              <a:solidFill>
                <a:srgbClr val="666666"/>
              </a:solidFill>
              <a:latin typeface="Corbel"/>
            </a:endParaRPr>
          </a:p>
          <a:p>
            <a:r>
              <a:rPr lang="uk-UA" b="1" i="1">
                <a:solidFill>
                  <a:srgbClr val="222222"/>
                </a:solidFill>
                <a:latin typeface="PT Serif"/>
              </a:rPr>
              <a:t>ad hoc polymorphism</a:t>
            </a:r>
            <a:r>
              <a:rPr lang="uk-UA" i="1">
                <a:solidFill>
                  <a:srgbClr val="222222"/>
                </a:solidFill>
                <a:latin typeface="PT Serif"/>
              </a:rPr>
              <a:t> is a kind of polymorphism in which polymorphic functions can be applied to arguments of different types, because a polymorphic function can denote a number of distinct and potentially heterogeneous implementations depending on the type of argument(s) to which it is applied.</a:t>
            </a:r>
          </a:p>
          <a:p>
            <a:r>
              <a:rPr lang="uk-UA" i="1">
                <a:solidFill>
                  <a:srgbClr val="666666"/>
                </a:solidFill>
                <a:latin typeface="Corbel"/>
              </a:rPr>
              <a:t/>
            </a:r>
            <a:br>
              <a:rPr lang="uk-UA" i="1">
                <a:solidFill>
                  <a:srgbClr val="666666"/>
                </a:solidFill>
                <a:latin typeface="Corbel"/>
              </a:rPr>
            </a:br>
            <a:endParaRPr lang="uk-UA" i="1">
              <a:solidFill>
                <a:srgbClr val="666666"/>
              </a:solidFill>
              <a:latin typeface="Corbel"/>
            </a:endParaRPr>
          </a:p>
          <a:p>
            <a:r>
              <a:rPr lang="uk-UA" i="1">
                <a:solidFill>
                  <a:srgbClr val="666666"/>
                </a:solidFill>
                <a:latin typeface="Corbel"/>
              </a:rPr>
              <a:t/>
            </a:r>
            <a:br>
              <a:rPr lang="uk-UA" i="1">
                <a:solidFill>
                  <a:srgbClr val="666666"/>
                </a:solidFill>
                <a:latin typeface="Corbel"/>
              </a:rPr>
            </a:br>
            <a:endParaRPr lang="uk-UA" i="1">
              <a:solidFill>
                <a:srgbClr val="666666"/>
              </a:solidFill>
              <a:latin typeface="Corbel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6938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>
                <a:solidFill>
                  <a:srgbClr val="303030"/>
                </a:solidFill>
              </a:rPr>
              <a:t>Scala’s type system has to account for class hierarchies together with polymorphism. Class hierarchies allow the expression of subtype relationships. A central question that comes up when mixing OO with polymorphism is: if T’ is a subclass of T, is Container[T’] considered a subclass of Container[T]?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20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4E83-12D9-A941-AB3A-DDE05412CC1D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540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dirty="0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dirty="0"/>
              <a:t>Редагувати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ala-js.org" TargetMode="External"/><Relationship Id="rId5" Type="http://schemas.openxmlformats.org/officeDocument/2006/relationships/hyperlink" Target="http://blog.jaceklaskowski.pl/2015/05/15/ad-hoc-polymorphism-in-scala-with-type-classes.html" TargetMode="External"/><Relationship Id="rId4" Type="http://schemas.openxmlformats.org/officeDocument/2006/relationships/hyperlink" Target="https://twitter.github.io/scala_schoo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in Scala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Encapsulation, Inheritance, Polymorphism, abstractions and variances</a:t>
            </a:r>
            <a:endParaRPr lang="uk-UA" dirty="0"/>
          </a:p>
          <a:p>
            <a:r>
              <a:rPr lang="en-US" b="1" dirty="0"/>
              <a:t>in comparison to C#</a:t>
            </a:r>
          </a:p>
        </p:txBody>
      </p:sp>
    </p:spTree>
    <p:extLst>
      <p:ext uri="{BB962C8B-B14F-4D97-AF65-F5344CB8AC3E}">
        <p14:creationId xmlns:p14="http://schemas.microsoft.com/office/powerpoint/2010/main" val="7623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 to Scala as programming language 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Abstractions 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 </a:t>
            </a:r>
          </a:p>
          <a:p>
            <a:r>
              <a:rPr lang="en-US"/>
              <a:t>Variance</a:t>
            </a:r>
            <a:endParaRPr lang="en-US" dirty="0"/>
          </a:p>
          <a:p>
            <a:r>
              <a:rPr lang="en-US" dirty="0"/>
              <a:t>References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02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intro to Scala vs C#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Scala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 err="1"/>
              <a:t>Compiles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JavaByteCode</a:t>
            </a:r>
            <a:r>
              <a:rPr lang="uk-UA" dirty="0"/>
              <a:t> </a:t>
            </a:r>
            <a:r>
              <a:rPr lang="uk-UA" sz="1400" dirty="0"/>
              <a:t>(</a:t>
            </a:r>
            <a:r>
              <a:rPr lang="uk-UA" sz="1400" dirty="0" err="1"/>
              <a:t>but</a:t>
            </a:r>
            <a:r>
              <a:rPr lang="uk-UA" sz="1400" dirty="0"/>
              <a:t> Scala.js </a:t>
            </a:r>
            <a:r>
              <a:rPr lang="uk-UA" sz="1400" dirty="0" err="1"/>
              <a:t>compiles</a:t>
            </a:r>
            <a:r>
              <a:rPr lang="uk-UA" sz="1400" dirty="0"/>
              <a:t> </a:t>
            </a:r>
            <a:r>
              <a:rPr lang="uk-UA" sz="1400" dirty="0" err="1"/>
              <a:t>to</a:t>
            </a:r>
            <a:r>
              <a:rPr lang="uk-UA" sz="1400" dirty="0"/>
              <a:t> </a:t>
            </a:r>
            <a:r>
              <a:rPr lang="uk-UA" sz="1400" dirty="0" err="1"/>
              <a:t>JavaScript</a:t>
            </a:r>
            <a:r>
              <a:rPr lang="uk-UA" sz="1400" dirty="0"/>
              <a:t>)</a:t>
            </a:r>
          </a:p>
          <a:p>
            <a:r>
              <a:rPr lang="uk-UA" dirty="0" err="1"/>
              <a:t>Hybrid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uk-UA" dirty="0"/>
              <a:t> </a:t>
            </a:r>
            <a:r>
              <a:rPr lang="uk-UA" sz="1400" dirty="0"/>
              <a:t>(</a:t>
            </a:r>
            <a:r>
              <a:rPr lang="en-US" sz="1400" dirty="0">
                <a:latin typeface="Garamond" charset="0"/>
              </a:rPr>
              <a:t>strong typing, imperative, declarative, functional, generic, object-oriented</a:t>
            </a:r>
            <a:r>
              <a:rPr lang="uk-UA" sz="1400" dirty="0"/>
              <a:t>)</a:t>
            </a:r>
            <a:r>
              <a:rPr lang="uk-UA" dirty="0"/>
              <a:t> </a:t>
            </a:r>
            <a:endParaRPr lang="uk-UA" sz="1400" dirty="0"/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C#</a:t>
            </a:r>
          </a:p>
        </p:txBody>
      </p:sp>
      <p:sp>
        <p:nvSpPr>
          <p:cNvPr id="7" name="Місце для вмісту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 err="1"/>
              <a:t>Compiles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MSIL</a:t>
            </a:r>
          </a:p>
          <a:p>
            <a:r>
              <a:rPr lang="uk-UA" dirty="0" err="1">
                <a:solidFill>
                  <a:srgbClr val="000000"/>
                </a:solidFill>
                <a:latin typeface="Garamond" charset="0"/>
              </a:rPr>
              <a:t>Hybrid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programming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language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 (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strong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typing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,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imperative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,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declarative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,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functional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,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generic</a:t>
            </a:r>
            <a:r>
              <a:rPr lang="uk-UA" dirty="0">
                <a:solidFill>
                  <a:srgbClr val="000000"/>
                </a:solidFill>
                <a:latin typeface="Garamond" charset="0"/>
              </a:rPr>
              <a:t>, </a:t>
            </a:r>
            <a:r>
              <a:rPr lang="uk-UA" dirty="0" err="1">
                <a:solidFill>
                  <a:srgbClr val="000000"/>
                </a:solidFill>
                <a:latin typeface="Garamond" charset="0"/>
              </a:rPr>
              <a:t>object-oriented</a:t>
            </a:r>
            <a:r>
              <a:rPr lang="uk-UA" dirty="0">
                <a:latin typeface="Garamon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1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6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 </a:t>
            </a:r>
            <a:endParaRPr lang="uk-UA" dirty="0"/>
          </a:p>
        </p:txBody>
      </p:sp>
      <p:sp>
        <p:nvSpPr>
          <p:cNvPr id="9" name="Місце для вмісту 8"/>
          <p:cNvSpPr>
            <a:spLocks noGrp="1"/>
          </p:cNvSpPr>
          <p:nvPr>
            <p:ph sz="half" idx="1"/>
          </p:nvPr>
        </p:nvSpPr>
        <p:spPr>
          <a:xfrm>
            <a:off x="1413759" y="1441450"/>
            <a:ext cx="3753554" cy="5103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Scala</a:t>
            </a:r>
            <a:r>
              <a:rPr lang="uk-UA" dirty="0"/>
              <a:t>: </a:t>
            </a:r>
          </a:p>
          <a:p>
            <a:pPr marL="0" lvl="2" indent="0">
              <a:buNone/>
            </a:pPr>
            <a:r>
              <a:rPr lang="af-ZA" sz="1400" i="0" dirty="0" err="1">
                <a:solidFill>
                  <a:srgbClr val="00008B"/>
                </a:solidFill>
                <a:latin typeface="Franklin Gothic Book" charset="0"/>
              </a:rPr>
              <a:t>class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i="0" dirty="0" err="1">
                <a:solidFill>
                  <a:srgbClr val="2B91AF"/>
                </a:solidFill>
                <a:latin typeface="Franklin Gothic Book" charset="0"/>
              </a:rPr>
              <a:t>Encapsulation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(</a:t>
            </a:r>
            <a:r>
              <a:rPr lang="af-ZA" sz="1400" i="0" dirty="0" err="1">
                <a:solidFill>
                  <a:srgbClr val="000000"/>
                </a:solidFill>
                <a:latin typeface="Franklin Gothic Book" charset="0"/>
              </a:rPr>
              <a:t>hidden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: </a:t>
            </a:r>
            <a:r>
              <a:rPr lang="af-ZA" sz="1400" i="0" dirty="0" err="1">
                <a:solidFill>
                  <a:srgbClr val="2B91AF"/>
                </a:solidFill>
                <a:latin typeface="Franklin Gothic Book" charset="0"/>
              </a:rPr>
              <a:t>Any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,</a:t>
            </a:r>
          </a:p>
          <a:p>
            <a:pPr marL="0" lvl="2" indent="0">
              <a:buNone/>
            </a:pP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i="0" dirty="0">
                <a:solidFill>
                  <a:srgbClr val="00008B"/>
                </a:solidFill>
                <a:latin typeface="Franklin Gothic Book" charset="0"/>
              </a:rPr>
              <a:t>val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i="0" dirty="0">
                <a:solidFill>
                  <a:srgbClr val="000000"/>
                </a:solidFill>
                <a:latin typeface="Franklin Gothic Book" charset="0"/>
              </a:rPr>
              <a:t>readable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: </a:t>
            </a:r>
            <a:r>
              <a:rPr lang="af-ZA" sz="1400" i="0" dirty="0">
                <a:solidFill>
                  <a:srgbClr val="2B91AF"/>
                </a:solidFill>
                <a:latin typeface="Franklin Gothic Book" charset="0"/>
              </a:rPr>
              <a:t>Any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, </a:t>
            </a:r>
          </a:p>
          <a:p>
            <a:pPr marL="0" lvl="2" indent="0">
              <a:buNone/>
            </a:pPr>
            <a:r>
              <a:rPr lang="af-ZA" sz="1400" i="0" dirty="0">
                <a:solidFill>
                  <a:srgbClr val="00008B"/>
                </a:solidFill>
                <a:latin typeface="Franklin Gothic Book" charset="0"/>
              </a:rPr>
              <a:t> var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i="0" dirty="0">
                <a:solidFill>
                  <a:srgbClr val="000000"/>
                </a:solidFill>
                <a:latin typeface="Franklin Gothic Book" charset="0"/>
              </a:rPr>
              <a:t>settable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: </a:t>
            </a:r>
            <a:r>
              <a:rPr lang="af-ZA" sz="1400" i="0" dirty="0">
                <a:solidFill>
                  <a:srgbClr val="2B91AF"/>
                </a:solidFill>
                <a:latin typeface="Franklin Gothic Book" charset="0"/>
              </a:rPr>
              <a:t>Any</a:t>
            </a:r>
            <a:r>
              <a:rPr lang="uk-UA" sz="1400" i="0" dirty="0">
                <a:solidFill>
                  <a:srgbClr val="000000"/>
                </a:solidFill>
                <a:latin typeface="Franklin Gothic Book" charset="0"/>
              </a:rPr>
              <a:t>)</a:t>
            </a:r>
          </a:p>
          <a:p>
            <a:pPr marL="0" lvl="2" indent="0">
              <a:buNone/>
            </a:pPr>
            <a:endParaRPr lang="uk-UA" dirty="0">
              <a:solidFill>
                <a:srgbClr val="000000"/>
              </a:solidFill>
            </a:endParaRPr>
          </a:p>
          <a:p>
            <a:r>
              <a:rPr lang="uk-UA" dirty="0"/>
              <a:t>Actually it transforms to next Java:</a:t>
            </a:r>
          </a:p>
          <a:p>
            <a:pPr marL="0" indent="0">
              <a:buNone/>
            </a:pP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public </a:t>
            </a:r>
            <a:r>
              <a:rPr lang="af-ZA" sz="1400" dirty="0">
                <a:solidFill>
                  <a:srgbClr val="00008B"/>
                </a:solidFill>
                <a:latin typeface="Franklin Gothic Book" charset="0"/>
              </a:rPr>
              <a:t>class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Encapsulation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 {</a:t>
            </a:r>
          </a:p>
          <a:p>
            <a:pPr marL="0" indent="0">
              <a:buNone/>
            </a:pP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public java.lang.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readable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();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 </a:t>
            </a:r>
            <a:endParaRPr lang="uk-UA" sz="1400" dirty="0">
              <a:solidFill>
                <a:srgbClr val="000000"/>
              </a:solidFill>
              <a:latin typeface="Franklin Gothic Book" charset="0"/>
            </a:endParaRPr>
          </a:p>
          <a:p>
            <a:pPr marL="0" indent="0">
              <a:buNone/>
            </a:pP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public java.lang.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settable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();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 </a:t>
            </a:r>
            <a:endParaRPr lang="uk-UA" sz="1400" dirty="0">
              <a:solidFill>
                <a:srgbClr val="000000"/>
              </a:solidFill>
              <a:latin typeface="Franklin Gothic Book" charset="0"/>
            </a:endParaRPr>
          </a:p>
          <a:p>
            <a:pPr marL="0" indent="0">
              <a:buNone/>
            </a:pP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public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void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settable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_$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eq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(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java.lang.</a:t>
            </a:r>
            <a:r>
              <a:rPr lang="af-ZA" sz="1400" dirty="0" err="1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);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r>
              <a:rPr lang="af-ZA" sz="1400" dirty="0" err="1">
                <a:solidFill>
                  <a:srgbClr val="000000"/>
                </a:solidFill>
                <a:latin typeface="Franklin Gothic Book" charset="0"/>
              </a:rPr>
              <a:t>public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 </a:t>
            </a:r>
            <a:endParaRPr lang="uk-UA" sz="1400" dirty="0">
              <a:solidFill>
                <a:srgbClr val="000000"/>
              </a:solidFill>
              <a:latin typeface="Franklin Gothic Book" charset="0"/>
            </a:endParaRPr>
          </a:p>
          <a:p>
            <a:pPr marL="0" indent="0">
              <a:buNone/>
            </a:pP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Encapsulation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(java.lang.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, java.lang.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af-ZA" sz="1400" dirty="0">
                <a:solidFill>
                  <a:srgbClr val="000000"/>
                </a:solidFill>
                <a:latin typeface="Franklin Gothic Book" charset="0"/>
              </a:rPr>
              <a:t>, java.lang.</a:t>
            </a:r>
            <a:r>
              <a:rPr lang="af-ZA" sz="1400" dirty="0">
                <a:solidFill>
                  <a:srgbClr val="2B91AF"/>
                </a:solidFill>
                <a:latin typeface="Franklin Gothic Book" charset="0"/>
              </a:rPr>
              <a:t>Object</a:t>
            </a:r>
            <a:r>
              <a:rPr lang="uk-UA" sz="1400" dirty="0">
                <a:solidFill>
                  <a:srgbClr val="000000"/>
                </a:solidFill>
                <a:latin typeface="Franklin Gothic Book" charset="0"/>
              </a:rPr>
              <a:t>) }</a:t>
            </a:r>
          </a:p>
          <a:p>
            <a:endParaRPr lang="uk-UA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sz="half" idx="2"/>
          </p:nvPr>
        </p:nvSpPr>
        <p:spPr>
          <a:xfrm>
            <a:off x="6524625" y="1441450"/>
            <a:ext cx="4818477" cy="48406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uk-UA" dirty="0" err="1"/>
              <a:t>On</a:t>
            </a:r>
            <a:r>
              <a:rPr lang="uk-UA" dirty="0"/>
              <a:t> C#:</a:t>
            </a:r>
          </a:p>
          <a:p>
            <a:pPr marL="0" indent="0">
              <a:buNone/>
            </a:pP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class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795DA3"/>
                </a:solidFill>
                <a:latin typeface="Helvetica" charset="0"/>
              </a:rPr>
              <a:t>Emcapsulation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{</a:t>
            </a:r>
          </a:p>
          <a:p>
            <a:pPr marL="0" indent="0">
              <a:buNone/>
            </a:pPr>
            <a:r>
              <a:rPr lang="af-ZA" dirty="0">
                <a:solidFill>
                  <a:srgbClr val="A71D5D"/>
                </a:solidFill>
                <a:latin typeface="Helvetica" charset="0"/>
              </a:rPr>
              <a:t>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hidden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solidFill>
                  <a:srgbClr val="A71D5D"/>
                </a:solidFill>
                <a:latin typeface="Helvetica" charset="0"/>
              </a:rPr>
              <a:t>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</a:t>
            </a:r>
          </a:p>
          <a:p>
            <a:pPr marL="0" indent="0">
              <a:buNone/>
            </a:pPr>
            <a:endParaRPr lang="uk-UA" sz="1400" dirty="0">
              <a:solidFill>
                <a:srgbClr val="333333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af-ZA" dirty="0">
                <a:solidFill>
                  <a:srgbClr val="A71D5D"/>
                </a:solidFill>
                <a:latin typeface="Helvetica" charset="0"/>
              </a:rPr>
              <a:t>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public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795DA3"/>
                </a:solidFill>
                <a:latin typeface="Helvetica" charset="0"/>
              </a:rPr>
              <a:t>Emcapsulation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(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hidden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, </a:t>
            </a:r>
          </a:p>
          <a:p>
            <a:pPr marL="0" indent="0">
              <a:buNone/>
            </a:pPr>
            <a:r>
              <a:rPr lang="uk-UA" dirty="0">
                <a:solidFill>
                  <a:srgbClr val="A71D5D"/>
                </a:solidFill>
                <a:latin typeface="Helvetica" charset="0"/>
              </a:rPr>
              <a:t>                                   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, </a:t>
            </a:r>
          </a:p>
          <a:p>
            <a:pPr marL="0" indent="0">
              <a:buNone/>
            </a:pPr>
            <a:r>
              <a:rPr lang="uk-UA" dirty="0">
                <a:solidFill>
                  <a:srgbClr val="A71D5D"/>
                </a:solidFill>
                <a:latin typeface="Helvetica" charset="0"/>
              </a:rPr>
              <a:t>                                   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settable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) {</a:t>
            </a:r>
            <a:endParaRPr lang="uk-UA" dirty="0">
              <a:solidFill>
                <a:srgbClr val="333333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333333"/>
                </a:solidFill>
                <a:latin typeface="Helvetica" charset="0"/>
              </a:rPr>
              <a:t>           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hidden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 =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hidden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</a:t>
            </a:r>
          </a:p>
          <a:p>
            <a:pPr marL="0" indent="0">
              <a:buNone/>
            </a:pPr>
            <a:r>
              <a:rPr lang="af-ZA" dirty="0">
                <a:solidFill>
                  <a:srgbClr val="333333"/>
                </a:solidFill>
                <a:latin typeface="Helvetica" charset="0"/>
              </a:rPr>
              <a:t>           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 =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</a:t>
            </a:r>
          </a:p>
          <a:p>
            <a:pPr marL="0" indent="0">
              <a:buNone/>
            </a:pPr>
            <a:r>
              <a:rPr lang="af-ZA" dirty="0">
                <a:solidFill>
                  <a:srgbClr val="333333"/>
                </a:solidFill>
                <a:latin typeface="Helvetica" charset="0"/>
              </a:rPr>
              <a:t>           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Settable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 =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settable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</a:t>
            </a:r>
          </a:p>
          <a:p>
            <a:pPr marL="0" indent="0">
              <a:buNone/>
            </a:pPr>
            <a:r>
              <a:rPr lang="uk-UA" dirty="0">
                <a:solidFill>
                  <a:srgbClr val="333333"/>
                </a:solidFill>
                <a:latin typeface="Helvetica" charset="0"/>
              </a:rPr>
              <a:t>      }</a:t>
            </a:r>
          </a:p>
          <a:p>
            <a:pPr marL="0" indent="0">
              <a:buNone/>
            </a:pPr>
            <a:endParaRPr lang="uk-UA" sz="1400" dirty="0">
              <a:solidFill>
                <a:srgbClr val="333333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af-ZA" dirty="0">
                <a:solidFill>
                  <a:srgbClr val="A71D5D"/>
                </a:solidFill>
                <a:latin typeface="Helvetica" charset="0"/>
              </a:rPr>
              <a:t>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public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endParaRPr lang="uk-UA" dirty="0">
              <a:solidFill>
                <a:srgbClr val="333333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333333"/>
                </a:solidFill>
                <a:latin typeface="Helvetica" charset="0"/>
              </a:rPr>
              <a:t>      {</a:t>
            </a:r>
          </a:p>
          <a:p>
            <a:pPr marL="0" indent="0">
              <a:buNone/>
            </a:pPr>
            <a:r>
              <a:rPr lang="uk-UA" dirty="0">
                <a:solidFill>
                  <a:srgbClr val="A71D5D"/>
                </a:solidFill>
                <a:latin typeface="Helvetica" charset="0"/>
              </a:rPr>
              <a:t>       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get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{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return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333333"/>
                </a:solidFill>
                <a:latin typeface="Helvetica" charset="0"/>
              </a:rPr>
              <a:t>readable</a:t>
            </a:r>
            <a:r>
              <a:rPr lang="af-ZA" dirty="0">
                <a:solidFill>
                  <a:srgbClr val="333333"/>
                </a:solidFill>
                <a:latin typeface="Helvetica" charset="0"/>
              </a:rPr>
              <a:t>; 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}</a:t>
            </a:r>
          </a:p>
          <a:p>
            <a:pPr marL="0" indent="0">
              <a:buNone/>
            </a:pPr>
            <a:r>
              <a:rPr lang="uk-UA" dirty="0">
                <a:solidFill>
                  <a:srgbClr val="333333"/>
                </a:solidFill>
                <a:latin typeface="Helvetica" charset="0"/>
              </a:rPr>
              <a:t>       }</a:t>
            </a:r>
          </a:p>
          <a:p>
            <a:pPr marL="0" indent="0">
              <a:buNone/>
            </a:pPr>
            <a:r>
              <a:rPr lang="af-ZA" dirty="0">
                <a:solidFill>
                  <a:srgbClr val="A71D5D"/>
                </a:solidFill>
                <a:latin typeface="Helvetica" charset="0"/>
              </a:rPr>
              <a:t>      </a:t>
            </a:r>
            <a:endParaRPr lang="uk-UA" dirty="0">
              <a:solidFill>
                <a:srgbClr val="A71D5D"/>
              </a:solidFill>
              <a:latin typeface="Helvetica" charset="0"/>
            </a:endParaRPr>
          </a:p>
          <a:p>
            <a:pPr marL="0" indent="0">
              <a:buNone/>
            </a:pPr>
            <a:r>
              <a:rPr lang="af-ZA" dirty="0">
                <a:solidFill>
                  <a:srgbClr val="A71D5D"/>
                </a:solidFill>
                <a:latin typeface="Helvetica" charset="0"/>
              </a:rPr>
              <a:t>      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public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object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dirty="0" err="1">
                <a:solidFill>
                  <a:srgbClr val="795DA3"/>
                </a:solidFill>
                <a:latin typeface="Helvetica" charset="0"/>
              </a:rPr>
              <a:t>Settable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 {</a:t>
            </a:r>
            <a:r>
              <a:rPr lang="af-ZA" dirty="0" err="1">
                <a:solidFill>
                  <a:srgbClr val="A71D5D"/>
                </a:solidFill>
                <a:latin typeface="Helvetica" charset="0"/>
              </a:rPr>
              <a:t>get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 </a:t>
            </a:r>
            <a:r>
              <a:rPr lang="af-ZA" dirty="0">
                <a:solidFill>
                  <a:srgbClr val="A71D5D"/>
                </a:solidFill>
                <a:latin typeface="Helvetica" charset="0"/>
              </a:rPr>
              <a:t>set</a:t>
            </a:r>
            <a:r>
              <a:rPr lang="uk-UA" dirty="0">
                <a:solidFill>
                  <a:srgbClr val="333333"/>
                </a:solidFill>
                <a:latin typeface="Helvetica" charset="0"/>
              </a:rPr>
              <a:t>;} </a:t>
            </a:r>
          </a:p>
          <a:p>
            <a:pPr marL="0" indent="0">
              <a:buNone/>
            </a:pPr>
            <a:r>
              <a:rPr lang="uk-UA" dirty="0">
                <a:solidFill>
                  <a:srgbClr val="333333"/>
                </a:solidFill>
                <a:latin typeface="Helvetic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Abstractions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b="1" dirty="0" err="1"/>
              <a:t>Class</a:t>
            </a:r>
            <a:r>
              <a:rPr lang="uk-UA" b="1" dirty="0"/>
              <a:t> </a:t>
            </a:r>
            <a:r>
              <a:rPr lang="en-US" dirty="0">
                <a:latin typeface="Corbel" charset="0"/>
              </a:rPr>
              <a:t>is an extensible program-code-template for creating objects, providing initial values for state (member variables) and implementations of behavior.</a:t>
            </a:r>
            <a:endParaRPr lang="uk-UA" dirty="0">
              <a:latin typeface="Corbel" charset="0"/>
            </a:endParaRPr>
          </a:p>
          <a:p>
            <a:endParaRPr lang="uk-UA" b="1" dirty="0">
              <a:latin typeface="Corbel" charset="0"/>
            </a:endParaRPr>
          </a:p>
          <a:p>
            <a:r>
              <a:rPr lang="en-US" b="1" dirty="0">
                <a:latin typeface="Corbel" charset="0"/>
              </a:rPr>
              <a:t>Object </a:t>
            </a:r>
            <a:r>
              <a:rPr lang="en-US" dirty="0">
                <a:latin typeface="Corbel" charset="0"/>
              </a:rPr>
              <a:t>in Scala it's simply singleton. A </a:t>
            </a:r>
            <a:r>
              <a:rPr lang="en-US" dirty="0">
                <a:latin typeface="Verdana" charset="0"/>
              </a:rPr>
              <a:t>class that can have only one instance.</a:t>
            </a:r>
          </a:p>
          <a:p>
            <a:endParaRPr lang="uk-UA" dirty="0">
              <a:latin typeface="Verdana" charset="0"/>
            </a:endParaRPr>
          </a:p>
          <a:p>
            <a:r>
              <a:rPr lang="en-US" b="1" dirty="0">
                <a:solidFill>
                  <a:srgbClr val="4A3C31"/>
                </a:solidFill>
                <a:latin typeface="Helvetica Neue" charset="0"/>
              </a:rPr>
              <a:t>Traits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in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Scala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are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best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described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as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“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interfaces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that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can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provide</a:t>
            </a:r>
            <a:r>
              <a:rPr lang="uk-UA" dirty="0">
                <a:solidFill>
                  <a:srgbClr val="4A3C31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A3C31"/>
                </a:solidFill>
                <a:latin typeface="Helvetica Neue" charset="0"/>
              </a:rPr>
              <a:t>concrete members.” </a:t>
            </a:r>
            <a:endParaRPr lang="uk-UA" dirty="0">
              <a:solidFill>
                <a:srgbClr val="4A3C3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/>
              <a:t>Scala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uk-UA" dirty="0" err="1">
                <a:latin typeface="Garamond" charset="0"/>
              </a:rPr>
              <a:t>One</a:t>
            </a:r>
            <a:r>
              <a:rPr lang="uk-UA" dirty="0">
                <a:latin typeface="Garamond" charset="0"/>
              </a:rPr>
              <a:t> </a:t>
            </a:r>
            <a:r>
              <a:rPr lang="uk-UA" dirty="0" err="1">
                <a:latin typeface="Garamond" charset="0"/>
              </a:rPr>
              <a:t>base</a:t>
            </a:r>
            <a:r>
              <a:rPr lang="uk-UA" dirty="0">
                <a:latin typeface="Garamond" charset="0"/>
              </a:rPr>
              <a:t> </a:t>
            </a:r>
            <a:r>
              <a:rPr lang="uk-UA" dirty="0" err="1">
                <a:latin typeface="Garamond" charset="0"/>
              </a:rPr>
              <a:t>class</a:t>
            </a:r>
            <a:r>
              <a:rPr lang="uk-UA" dirty="0">
                <a:latin typeface="Garamond" charset="0"/>
              </a:rPr>
              <a:t> (</a:t>
            </a:r>
            <a:r>
              <a:rPr lang="uk-UA" dirty="0" err="1">
                <a:latin typeface="Garamond" charset="0"/>
              </a:rPr>
              <a:t>incl</a:t>
            </a:r>
            <a:r>
              <a:rPr lang="uk-UA" dirty="0">
                <a:latin typeface="Garamond" charset="0"/>
              </a:rPr>
              <a:t>. </a:t>
            </a:r>
            <a:r>
              <a:rPr lang="uk-UA" dirty="0" err="1">
                <a:latin typeface="Garamond" charset="0"/>
              </a:rPr>
              <a:t>abstract</a:t>
            </a:r>
            <a:r>
              <a:rPr lang="uk-UA" dirty="0">
                <a:latin typeface="Garamond" charset="0"/>
              </a:rPr>
              <a:t>) </a:t>
            </a:r>
            <a:r>
              <a:rPr lang="uk-UA" dirty="0" err="1">
                <a:latin typeface="Garamond" charset="0"/>
              </a:rPr>
              <a:t>and</a:t>
            </a:r>
            <a:r>
              <a:rPr lang="uk-UA" dirty="0">
                <a:latin typeface="Garamond" charset="0"/>
              </a:rPr>
              <a:t> </a:t>
            </a:r>
            <a:r>
              <a:rPr lang="uk-UA" dirty="0" err="1">
                <a:latin typeface="Garamond" charset="0"/>
              </a:rPr>
              <a:t>many</a:t>
            </a:r>
            <a:r>
              <a:rPr lang="uk-UA" dirty="0">
                <a:latin typeface="Garamond" charset="0"/>
              </a:rPr>
              <a:t> </a:t>
            </a:r>
            <a:r>
              <a:rPr lang="uk-UA" dirty="0" err="1">
                <a:latin typeface="Garamond" charset="0"/>
              </a:rPr>
              <a:t>traits</a:t>
            </a:r>
            <a:endParaRPr lang="uk-UA" dirty="0">
              <a:latin typeface="Garamond" charset="0"/>
            </a:endParaRPr>
          </a:p>
          <a:p>
            <a:pPr marL="0" indent="0">
              <a:buNone/>
            </a:pPr>
            <a:r>
              <a:rPr lang="af-ZA" sz="1600" b="1" i="1" dirty="0" err="1">
                <a:solidFill>
                  <a:srgbClr val="008000"/>
                </a:solidFill>
                <a:latin typeface="Garamond" charset="0"/>
              </a:rPr>
              <a:t>abstract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dirty="0" err="1">
                <a:solidFill>
                  <a:srgbClr val="008000"/>
                </a:solidFill>
                <a:latin typeface="Garamond" charset="0"/>
              </a:rPr>
              <a:t>class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dirty="0">
                <a:solidFill>
                  <a:srgbClr val="0000FF"/>
                </a:solidFill>
                <a:latin typeface="Garamond" charset="0"/>
              </a:rPr>
              <a:t>Window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sz="1600" b="1" i="1" dirty="0">
                <a:solidFill>
                  <a:srgbClr val="666666"/>
                </a:solidFill>
                <a:latin typeface="Garamond" charset="0"/>
              </a:rPr>
              <a:t>{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</a:p>
          <a:p>
            <a:pPr marL="0" indent="0">
              <a:buNone/>
            </a:pPr>
            <a:r>
              <a:rPr lang="uk-UA" sz="1600" b="1" i="1" dirty="0">
                <a:solidFill>
                  <a:srgbClr val="408080"/>
                </a:solidFill>
                <a:latin typeface="Garamond" charset="0"/>
              </a:rPr>
              <a:t>  // </a:t>
            </a:r>
            <a:r>
              <a:rPr lang="af-ZA" sz="1600" b="1" i="1" dirty="0" err="1">
                <a:solidFill>
                  <a:srgbClr val="408080"/>
                </a:solidFill>
                <a:latin typeface="Garamond" charset="0"/>
              </a:rPr>
              <a:t>abstract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</a:p>
          <a:p>
            <a:pPr marL="0" indent="0">
              <a:buNone/>
            </a:pPr>
            <a:r>
              <a:rPr lang="af-ZA" sz="1600" b="1" i="1" dirty="0">
                <a:solidFill>
                  <a:srgbClr val="008000"/>
                </a:solidFill>
                <a:latin typeface="Garamond" charset="0"/>
              </a:rPr>
              <a:t>   </a:t>
            </a:r>
            <a:r>
              <a:rPr lang="af-ZA" sz="1600" b="1" i="1" dirty="0" err="1">
                <a:solidFill>
                  <a:srgbClr val="008000"/>
                </a:solidFill>
                <a:latin typeface="Garamond" charset="0"/>
              </a:rPr>
              <a:t>def</a:t>
            </a:r>
            <a:r>
              <a:rPr lang="af-Z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dirty="0" err="1">
                <a:solidFill>
                  <a:srgbClr val="000000"/>
                </a:solidFill>
                <a:latin typeface="Garamond" charset="0"/>
              </a:rPr>
              <a:t>draw</a:t>
            </a:r>
            <a:r>
              <a:rPr lang="uk-UA" sz="1600" b="1" i="1" dirty="0">
                <a:solidFill>
                  <a:srgbClr val="666666"/>
                </a:solidFill>
                <a:latin typeface="Garamond" charset="0"/>
              </a:rPr>
              <a:t>()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sz="1600" b="1" i="1" dirty="0">
                <a:solidFill>
                  <a:srgbClr val="666666"/>
                </a:solidFill>
                <a:latin typeface="Garamond" charset="0"/>
              </a:rPr>
              <a:t>}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</a:p>
          <a:p>
            <a:pPr marL="0" indent="0">
              <a:buNone/>
            </a:pPr>
            <a:r>
              <a:rPr lang="af-ZA" sz="1600" b="1" i="1" err="1">
                <a:solidFill>
                  <a:srgbClr val="008000"/>
                </a:solidFill>
                <a:latin typeface="Garamond" charset="0"/>
              </a:rPr>
              <a:t>class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err="1">
                <a:solidFill>
                  <a:srgbClr val="0000FF"/>
                </a:solidFill>
                <a:latin typeface="Garamond" charset="0"/>
              </a:rPr>
              <a:t>SimpleWindow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err="1">
                <a:solidFill>
                  <a:srgbClr val="008000"/>
                </a:solidFill>
                <a:latin typeface="Garamond" charset="0"/>
              </a:rPr>
              <a:t>extends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b="1" i="1" dirty="0">
                <a:solidFill>
                  <a:srgbClr val="0000FF"/>
                </a:solidFill>
                <a:latin typeface="Garamond" charset="0"/>
              </a:rPr>
              <a:t>Window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sz="1600" b="1" i="1" dirty="0">
                <a:solidFill>
                  <a:srgbClr val="666666"/>
                </a:solidFill>
                <a:latin typeface="Garamond" charset="0"/>
              </a:rPr>
              <a:t>{</a:t>
            </a:r>
            <a:r>
              <a:rPr lang="uk-UA" sz="1600" b="1" i="1" dirty="0">
                <a:solidFill>
                  <a:srgbClr val="000000"/>
                </a:solidFill>
                <a:latin typeface="Garamond" charset="0"/>
              </a:rPr>
              <a:t> </a:t>
            </a:r>
          </a:p>
          <a:p>
            <a:pPr marL="0" indent="0">
              <a:buNone/>
            </a:pPr>
            <a:r>
              <a:rPr lang="af-ZA" sz="1600" b="1" i="1">
                <a:solidFill>
                  <a:srgbClr val="008000"/>
                </a:solidFill>
                <a:latin typeface="Garamond" charset="0"/>
              </a:rPr>
              <a:t>  def</a:t>
            </a:r>
            <a:r>
              <a:rPr lang="af-ZA" sz="1600" i="1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i="1" err="1">
                <a:solidFill>
                  <a:srgbClr val="000000"/>
                </a:solidFill>
                <a:latin typeface="Garamond" charset="0"/>
              </a:rPr>
              <a:t>draw</a:t>
            </a:r>
            <a:r>
              <a:rPr lang="uk-UA" sz="1600" i="1" dirty="0">
                <a:solidFill>
                  <a:srgbClr val="666666"/>
                </a:solidFill>
                <a:latin typeface="Garamond" charset="0"/>
              </a:rPr>
              <a:t>()</a:t>
            </a:r>
            <a:r>
              <a:rPr lang="uk-UA" sz="1600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sz="1600" i="1">
                <a:solidFill>
                  <a:srgbClr val="666666"/>
                </a:solidFill>
                <a:latin typeface="Garamond" charset="0"/>
              </a:rPr>
              <a:t>{</a:t>
            </a:r>
            <a:r>
              <a:rPr lang="af-ZA" sz="1600" i="1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i="1" err="1">
                <a:solidFill>
                  <a:srgbClr val="000000"/>
                </a:solidFill>
                <a:latin typeface="Garamond" charset="0"/>
              </a:rPr>
              <a:t>println</a:t>
            </a:r>
            <a:r>
              <a:rPr lang="uk-UA" sz="1600" i="1" dirty="0">
                <a:solidFill>
                  <a:srgbClr val="666666"/>
                </a:solidFill>
                <a:latin typeface="Garamond" charset="0"/>
              </a:rPr>
              <a:t>(</a:t>
            </a:r>
            <a:r>
              <a:rPr lang="uk-UA" sz="1600" i="1" dirty="0">
                <a:solidFill>
                  <a:srgbClr val="BA2121"/>
                </a:solidFill>
                <a:latin typeface="Garamond" charset="0"/>
              </a:rPr>
              <a:t>"</a:t>
            </a:r>
            <a:r>
              <a:rPr lang="af-ZA" sz="1600" i="1" dirty="0">
                <a:solidFill>
                  <a:srgbClr val="BA2121"/>
                </a:solidFill>
                <a:latin typeface="Garamond" charset="0"/>
              </a:rPr>
              <a:t>in </a:t>
            </a:r>
            <a:r>
              <a:rPr lang="af-ZA" sz="1600" i="1" err="1">
                <a:solidFill>
                  <a:srgbClr val="BA2121"/>
                </a:solidFill>
                <a:latin typeface="Garamond" charset="0"/>
              </a:rPr>
              <a:t>SimpleWindow</a:t>
            </a:r>
            <a:r>
              <a:rPr lang="uk-UA" sz="1600" i="1" dirty="0">
                <a:solidFill>
                  <a:srgbClr val="BA2121"/>
                </a:solidFill>
                <a:latin typeface="Garamond" charset="0"/>
              </a:rPr>
              <a:t>"</a:t>
            </a:r>
            <a:r>
              <a:rPr lang="uk-UA" sz="1600" i="1" dirty="0">
                <a:solidFill>
                  <a:srgbClr val="666666"/>
                </a:solidFill>
                <a:latin typeface="Garamond" charset="0"/>
              </a:rPr>
              <a:t>)</a:t>
            </a:r>
            <a:r>
              <a:rPr lang="uk-UA" sz="1600" i="1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af-ZA" sz="1600" i="1" dirty="0">
                <a:solidFill>
                  <a:srgbClr val="408080"/>
                </a:solidFill>
                <a:latin typeface="Garamond" charset="0"/>
              </a:rPr>
              <a:t>// </a:t>
            </a:r>
            <a:r>
              <a:rPr lang="af-ZA" sz="1600" i="1" err="1">
                <a:solidFill>
                  <a:srgbClr val="408080"/>
                </a:solidFill>
                <a:latin typeface="Garamond" charset="0"/>
              </a:rPr>
              <a:t>draw</a:t>
            </a:r>
            <a:r>
              <a:rPr lang="af-ZA" sz="1600" i="1" dirty="0">
                <a:solidFill>
                  <a:srgbClr val="408080"/>
                </a:solidFill>
                <a:latin typeface="Garamond" charset="0"/>
              </a:rPr>
              <a:t> a </a:t>
            </a:r>
            <a:r>
              <a:rPr lang="af-ZA" sz="1600" i="1" err="1">
                <a:solidFill>
                  <a:srgbClr val="408080"/>
                </a:solidFill>
                <a:latin typeface="Garamond" charset="0"/>
              </a:rPr>
              <a:t>basic</a:t>
            </a:r>
            <a:r>
              <a:rPr lang="af-ZA" sz="1600" i="1">
                <a:solidFill>
                  <a:srgbClr val="408080"/>
                </a:solidFill>
                <a:latin typeface="Garamond" charset="0"/>
              </a:rPr>
              <a:t> </a:t>
            </a:r>
            <a:r>
              <a:rPr lang="af-ZA" sz="1600" i="1" err="1">
                <a:solidFill>
                  <a:srgbClr val="408080"/>
                </a:solidFill>
                <a:latin typeface="Garamond" charset="0"/>
              </a:rPr>
              <a:t>window</a:t>
            </a:r>
            <a:r>
              <a:rPr lang="uk-UA" sz="1600" dirty="0">
                <a:solidFill>
                  <a:srgbClr val="000000"/>
                </a:solidFill>
                <a:latin typeface="Garamond" charset="0"/>
              </a:rPr>
              <a:t> </a:t>
            </a:r>
            <a:r>
              <a:rPr lang="uk-UA" sz="1600" dirty="0">
                <a:solidFill>
                  <a:srgbClr val="666666"/>
                </a:solidFill>
                <a:latin typeface="Garamond" charset="0"/>
              </a:rPr>
              <a:t>}</a:t>
            </a:r>
            <a:r>
              <a:rPr lang="uk-UA" sz="1600" dirty="0">
                <a:solidFill>
                  <a:srgbClr val="000000"/>
                </a:solidFill>
                <a:latin typeface="Garamond" charset="0"/>
              </a:rPr>
              <a:t> </a:t>
            </a:r>
            <a:endParaRPr lang="uk-UA" sz="1600" dirty="0">
              <a:solidFill>
                <a:srgbClr val="666666"/>
              </a:solidFill>
              <a:latin typeface="Garamond" charset="0"/>
            </a:endParaRPr>
          </a:p>
        </p:txBody>
      </p:sp>
      <p:sp>
        <p:nvSpPr>
          <p:cNvPr id="6" name="Місце для тексту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/>
              <a:t>C#</a:t>
            </a:r>
          </a:p>
        </p:txBody>
      </p:sp>
      <p:sp>
        <p:nvSpPr>
          <p:cNvPr id="7" name="Місце для вмісту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err="1"/>
              <a:t>One</a:t>
            </a:r>
            <a:r>
              <a:rPr lang="uk-UA" dirty="0"/>
              <a:t> </a:t>
            </a:r>
            <a:r>
              <a:rPr lang="uk-UA" dirty="0" err="1"/>
              <a:t>base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(</a:t>
            </a:r>
            <a:r>
              <a:rPr lang="uk-UA" dirty="0" err="1"/>
              <a:t>incl</a:t>
            </a:r>
            <a:r>
              <a:rPr lang="uk-UA" dirty="0"/>
              <a:t>. </a:t>
            </a:r>
            <a:r>
              <a:rPr lang="uk-UA" dirty="0" err="1"/>
              <a:t>abstract</a:t>
            </a:r>
            <a:r>
              <a:rPr lang="uk-UA" dirty="0"/>
              <a:t>)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many</a:t>
            </a:r>
            <a:r>
              <a:rPr lang="uk-UA" dirty="0"/>
              <a:t> </a:t>
            </a:r>
            <a:r>
              <a:rPr lang="uk-UA" dirty="0" err="1"/>
              <a:t>Interfaces</a:t>
            </a:r>
            <a:endParaRPr lang="uk-UA" dirty="0"/>
          </a:p>
          <a:p>
            <a:pPr marL="457200" lvl="1" indent="0">
              <a:buNone/>
            </a:pPr>
            <a:r>
              <a:rPr lang="uk-UA" dirty="0">
                <a:solidFill>
                  <a:srgbClr val="969896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A71D5D"/>
                </a:solidFill>
                <a:latin typeface="Helvetica" charset="0"/>
              </a:rPr>
              <a:t>abstract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A71D5D"/>
                </a:solidFill>
                <a:latin typeface="Helvetica" charset="0"/>
              </a:rPr>
              <a:t>class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dirty="0">
                <a:solidFill>
                  <a:srgbClr val="795DA3"/>
                </a:solidFill>
                <a:latin typeface="Helvetica" charset="0"/>
              </a:rPr>
              <a:t>Window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{</a:t>
            </a:r>
          </a:p>
          <a:p>
            <a:pPr marL="457200" lvl="1" indent="0">
              <a:buNone/>
            </a:pPr>
            <a:r>
              <a:rPr lang="af-ZA" sz="1400" dirty="0">
                <a:solidFill>
                  <a:srgbClr val="969896"/>
                </a:solidFill>
                <a:latin typeface="Helvetica" charset="0"/>
              </a:rPr>
              <a:t>      // </a:t>
            </a:r>
            <a:r>
              <a:rPr lang="af-ZA" sz="1400" dirty="0" err="1">
                <a:solidFill>
                  <a:srgbClr val="969896"/>
                </a:solidFill>
                <a:latin typeface="Helvetica" charset="0"/>
              </a:rPr>
              <a:t>abstract</a:t>
            </a:r>
            <a:endParaRPr lang="uk-UA" sz="1400" dirty="0">
              <a:solidFill>
                <a:srgbClr val="969896"/>
              </a:solidFill>
              <a:latin typeface="Helvetica" charset="0"/>
            </a:endParaRPr>
          </a:p>
          <a:p>
            <a:pPr marL="457200" lvl="1" indent="0">
              <a:buNone/>
            </a:pPr>
            <a:r>
              <a:rPr lang="uk-UA" sz="1400" dirty="0">
                <a:solidFill>
                  <a:srgbClr val="A71D5D"/>
                </a:solidFill>
                <a:latin typeface="Helvetica" charset="0"/>
              </a:rPr>
              <a:t>      </a:t>
            </a:r>
            <a:r>
              <a:rPr lang="af-ZA" sz="1400" dirty="0" err="1">
                <a:solidFill>
                  <a:srgbClr val="A71D5D"/>
                </a:solidFill>
                <a:latin typeface="Helvetica" charset="0"/>
              </a:rPr>
              <a:t>public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A71D5D"/>
                </a:solidFill>
                <a:latin typeface="Helvetica" charset="0"/>
              </a:rPr>
              <a:t>abstract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A71D5D"/>
                </a:solidFill>
                <a:latin typeface="Helvetica" charset="0"/>
              </a:rPr>
              <a:t>void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795DA3"/>
                </a:solidFill>
                <a:latin typeface="Helvetica" charset="0"/>
              </a:rPr>
              <a:t>draw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();</a:t>
            </a:r>
          </a:p>
          <a:p>
            <a:pPr marL="457200" lvl="1" indent="0">
              <a:buNone/>
            </a:pP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 }</a:t>
            </a:r>
          </a:p>
          <a:p>
            <a:pPr marL="457200" lvl="1" indent="0">
              <a:buNone/>
            </a:pPr>
            <a:r>
              <a:rPr lang="af-ZA" sz="1400" dirty="0">
                <a:solidFill>
                  <a:srgbClr val="A71D5D"/>
                </a:solidFill>
                <a:latin typeface="Helvetica" charset="0"/>
              </a:rPr>
              <a:t>  </a:t>
            </a:r>
            <a:r>
              <a:rPr lang="af-ZA" sz="1400" err="1">
                <a:solidFill>
                  <a:srgbClr val="A71D5D"/>
                </a:solidFill>
                <a:latin typeface="Helvetica" charset="0"/>
              </a:rPr>
              <a:t>class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err="1">
                <a:solidFill>
                  <a:srgbClr val="795DA3"/>
                </a:solidFill>
                <a:latin typeface="Helvetica" charset="0"/>
              </a:rPr>
              <a:t>SimpleWindow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: </a:t>
            </a:r>
            <a:r>
              <a:rPr lang="af-ZA" sz="1400" dirty="0">
                <a:solidFill>
                  <a:srgbClr val="A71D5D"/>
                </a:solidFill>
                <a:latin typeface="Helvetica" charset="0"/>
              </a:rPr>
              <a:t>Window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{  </a:t>
            </a:r>
          </a:p>
          <a:p>
            <a:pPr marL="457200" lvl="1" indent="0">
              <a:buNone/>
            </a:pPr>
            <a:r>
              <a:rPr lang="uk-UA" sz="1400" dirty="0">
                <a:solidFill>
                  <a:srgbClr val="A71D5D"/>
                </a:solidFill>
                <a:latin typeface="Helvetica" charset="0"/>
              </a:rPr>
              <a:t>       </a:t>
            </a:r>
            <a:r>
              <a:rPr lang="af-ZA" sz="1400" err="1">
                <a:solidFill>
                  <a:srgbClr val="A71D5D"/>
                </a:solidFill>
                <a:latin typeface="Helvetica" charset="0"/>
              </a:rPr>
              <a:t>public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err="1">
                <a:solidFill>
                  <a:srgbClr val="A71D5D"/>
                </a:solidFill>
                <a:latin typeface="Helvetica" charset="0"/>
              </a:rPr>
              <a:t>override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err="1">
                <a:solidFill>
                  <a:srgbClr val="A71D5D"/>
                </a:solidFill>
                <a:latin typeface="Helvetica" charset="0"/>
              </a:rPr>
              <a:t>void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</a:t>
            </a:r>
            <a:r>
              <a:rPr lang="af-ZA" sz="1400" err="1">
                <a:solidFill>
                  <a:srgbClr val="795DA3"/>
                </a:solidFill>
                <a:latin typeface="Helvetica" charset="0"/>
              </a:rPr>
              <a:t>draw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() {</a:t>
            </a:r>
          </a:p>
          <a:p>
            <a:pPr marL="457200" lvl="1" indent="0">
              <a:buNone/>
            </a:pPr>
            <a:r>
              <a:rPr lang="af-ZA" sz="1400" dirty="0">
                <a:solidFill>
                  <a:srgbClr val="333333"/>
                </a:solidFill>
                <a:latin typeface="Helvetica" charset="0"/>
              </a:rPr>
              <a:t>            Console.WriteLine(</a:t>
            </a:r>
            <a:r>
              <a:rPr lang="af-ZA" sz="1400" dirty="0">
                <a:solidFill>
                  <a:srgbClr val="183691"/>
                </a:solidFill>
                <a:latin typeface="Helvetica" charset="0"/>
              </a:rPr>
              <a:t>"in </a:t>
            </a:r>
            <a:r>
              <a:rPr lang="af-ZA" sz="1400" err="1">
                <a:solidFill>
                  <a:srgbClr val="183691"/>
                </a:solidFill>
                <a:latin typeface="Helvetica" charset="0"/>
              </a:rPr>
              <a:t>SimpleWindow</a:t>
            </a:r>
            <a:r>
              <a:rPr lang="uk-UA" sz="1400" dirty="0">
                <a:solidFill>
                  <a:srgbClr val="183691"/>
                </a:solidFill>
                <a:latin typeface="Helvetica" charset="0"/>
              </a:rPr>
              <a:t>"</a:t>
            </a: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);</a:t>
            </a:r>
          </a:p>
          <a:p>
            <a:pPr marL="457200" lvl="1" indent="0">
              <a:buNone/>
            </a:pPr>
            <a:r>
              <a:rPr lang="af-ZA" sz="1400" dirty="0">
                <a:solidFill>
                  <a:srgbClr val="969896"/>
                </a:solidFill>
                <a:latin typeface="Helvetica" charset="0"/>
              </a:rPr>
              <a:t>            // </a:t>
            </a:r>
            <a:r>
              <a:rPr lang="af-ZA" sz="1400" dirty="0" err="1">
                <a:solidFill>
                  <a:srgbClr val="969896"/>
                </a:solidFill>
                <a:latin typeface="Helvetica" charset="0"/>
              </a:rPr>
              <a:t>draw</a:t>
            </a:r>
            <a:r>
              <a:rPr lang="af-ZA" sz="1400" dirty="0">
                <a:solidFill>
                  <a:srgbClr val="969896"/>
                </a:solidFill>
                <a:latin typeface="Helvetica" charset="0"/>
              </a:rPr>
              <a:t> a </a:t>
            </a:r>
            <a:r>
              <a:rPr lang="af-ZA" sz="1400" dirty="0" err="1">
                <a:solidFill>
                  <a:srgbClr val="969896"/>
                </a:solidFill>
                <a:latin typeface="Helvetica" charset="0"/>
              </a:rPr>
              <a:t>basic</a:t>
            </a:r>
            <a:r>
              <a:rPr lang="af-ZA" sz="1400" dirty="0">
                <a:solidFill>
                  <a:srgbClr val="969896"/>
                </a:solidFill>
                <a:latin typeface="Helvetica" charset="0"/>
              </a:rPr>
              <a:t> </a:t>
            </a:r>
            <a:r>
              <a:rPr lang="af-ZA" sz="1400" dirty="0" err="1">
                <a:solidFill>
                  <a:srgbClr val="969896"/>
                </a:solidFill>
                <a:latin typeface="Helvetica" charset="0"/>
              </a:rPr>
              <a:t>window</a:t>
            </a:r>
            <a:r>
              <a:rPr lang="af-ZA" sz="1400" dirty="0">
                <a:solidFill>
                  <a:srgbClr val="969896"/>
                </a:solidFill>
                <a:latin typeface="Helvetica" charset="0"/>
              </a:rPr>
              <a:t> </a:t>
            </a:r>
            <a:endParaRPr lang="uk-UA" sz="1400" dirty="0">
              <a:solidFill>
                <a:srgbClr val="969896"/>
              </a:solidFill>
              <a:latin typeface="Helvetica" charset="0"/>
            </a:endParaRPr>
          </a:p>
          <a:p>
            <a:pPr marL="457200" lvl="1" indent="0">
              <a:buNone/>
            </a:pP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  }</a:t>
            </a:r>
          </a:p>
          <a:p>
            <a:pPr marL="457200" lvl="1" indent="0">
              <a:buNone/>
            </a:pPr>
            <a:r>
              <a:rPr lang="uk-UA" sz="1400" dirty="0">
                <a:solidFill>
                  <a:srgbClr val="333333"/>
                </a:solidFill>
                <a:latin typeface="Helvetica" charset="0"/>
              </a:rPr>
              <a:t> }</a:t>
            </a:r>
          </a:p>
          <a:p>
            <a:pPr marL="457200" lvl="1" indent="0">
              <a:buNone/>
            </a:pPr>
            <a:endParaRPr lang="uk-UA" dirty="0"/>
          </a:p>
          <a:p>
            <a:pPr marL="457200" lvl="1" indent="0"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58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af-ZA" dirty="0" err="1"/>
              <a:t>Parametric</a:t>
            </a:r>
            <a:r>
              <a:rPr lang="af-ZA" dirty="0"/>
              <a:t> </a:t>
            </a:r>
            <a:r>
              <a:rPr lang="af-ZA" dirty="0" err="1"/>
              <a:t>polymorphism</a:t>
            </a:r>
            <a:r>
              <a:rPr lang="af-ZA" dirty="0"/>
              <a:t> (</a:t>
            </a:r>
            <a:r>
              <a:rPr lang="af-ZA" dirty="0" err="1"/>
              <a:t>like</a:t>
            </a:r>
            <a:r>
              <a:rPr lang="af-ZA" dirty="0"/>
              <a:t> </a:t>
            </a:r>
            <a:r>
              <a:rPr lang="af-ZA" dirty="0" err="1"/>
              <a:t>Generics</a:t>
            </a:r>
            <a:r>
              <a:rPr lang="af-ZA" dirty="0"/>
              <a:t> in C#)</a:t>
            </a:r>
            <a:endParaRPr lang="uk-UA" dirty="0"/>
          </a:p>
          <a:p>
            <a:pPr lvl="1"/>
            <a:r>
              <a:rPr lang="af-ZA" b="1" i="1" dirty="0" err="1">
                <a:solidFill>
                  <a:srgbClr val="000000"/>
                </a:solidFill>
                <a:latin typeface="Corbel" charset="0"/>
              </a:rPr>
              <a:t>def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 </a:t>
            </a:r>
            <a:r>
              <a:rPr lang="af-ZA" b="1" i="1" dirty="0" err="1">
                <a:solidFill>
                  <a:srgbClr val="000000"/>
                </a:solidFill>
                <a:latin typeface="Corbel" charset="0"/>
              </a:rPr>
              <a:t>head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[A](</a:t>
            </a:r>
            <a:r>
              <a:rPr lang="af-ZA" b="1" i="1" dirty="0" err="1">
                <a:solidFill>
                  <a:srgbClr val="000000"/>
                </a:solidFill>
                <a:latin typeface="Corbel" charset="0"/>
              </a:rPr>
              <a:t>xs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: </a:t>
            </a:r>
            <a:r>
              <a:rPr lang="af-ZA" b="1" i="1" dirty="0" err="1">
                <a:solidFill>
                  <a:srgbClr val="445588"/>
                </a:solidFill>
                <a:latin typeface="Corbel" charset="0"/>
              </a:rPr>
              <a:t>List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[A]): A = </a:t>
            </a:r>
            <a:r>
              <a:rPr lang="af-ZA" b="1" i="1" dirty="0" err="1">
                <a:solidFill>
                  <a:srgbClr val="000000"/>
                </a:solidFill>
                <a:latin typeface="Corbel" charset="0"/>
              </a:rPr>
              <a:t>xs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(</a:t>
            </a:r>
            <a:r>
              <a:rPr lang="af-ZA" b="1" i="1" dirty="0">
                <a:solidFill>
                  <a:srgbClr val="009999"/>
                </a:solidFill>
                <a:latin typeface="Corbel" charset="0"/>
              </a:rPr>
              <a:t>0</a:t>
            </a:r>
            <a:r>
              <a:rPr lang="af-ZA" b="1" i="1" dirty="0">
                <a:solidFill>
                  <a:srgbClr val="000000"/>
                </a:solidFill>
                <a:latin typeface="Corbel" charset="0"/>
              </a:rPr>
              <a:t>)</a:t>
            </a:r>
          </a:p>
          <a:p>
            <a:r>
              <a:rPr lang="af-ZA" dirty="0" err="1"/>
              <a:t>Subtype</a:t>
            </a:r>
            <a:r>
              <a:rPr lang="af-ZA" dirty="0"/>
              <a:t> </a:t>
            </a:r>
            <a:r>
              <a:rPr lang="af-ZA" dirty="0" err="1"/>
              <a:t>polymorphism</a:t>
            </a:r>
            <a:endParaRPr lang="af-ZA" dirty="0"/>
          </a:p>
          <a:p>
            <a:pPr lvl="1"/>
            <a:r>
              <a:rPr lang="af-ZA" b="1" dirty="0" err="1">
                <a:latin typeface="Corbel" charset="0"/>
              </a:rPr>
              <a:t>def</a:t>
            </a:r>
            <a:r>
              <a:rPr lang="af-ZA" b="1" dirty="0">
                <a:latin typeface="Corbel" charset="0"/>
              </a:rPr>
              <a:t> plus[A](a1: A, a2: A): A = ???</a:t>
            </a:r>
          </a:p>
          <a:p>
            <a:pPr lvl="1"/>
            <a:r>
              <a:rPr lang="af-ZA" b="1" dirty="0" err="1">
                <a:solidFill>
                  <a:srgbClr val="445588"/>
                </a:solidFill>
                <a:latin typeface="Corbel" charset="0"/>
              </a:rPr>
              <a:t>trait</a:t>
            </a:r>
            <a:r>
              <a:rPr lang="af-ZA" b="1" dirty="0">
                <a:solidFill>
                  <a:srgbClr val="445588"/>
                </a:solidFill>
                <a:latin typeface="Corbel" charset="0"/>
              </a:rPr>
              <a:t> Plus</a:t>
            </a:r>
            <a:r>
              <a:rPr lang="af-ZA" b="1" dirty="0">
                <a:latin typeface="Corbel" charset="0"/>
              </a:rPr>
              <a:t>[A] {</a:t>
            </a:r>
            <a:br>
              <a:rPr lang="af-ZA" b="1" dirty="0">
                <a:latin typeface="Corbel" charset="0"/>
              </a:rPr>
            </a:br>
            <a:r>
              <a:rPr lang="af-ZA" b="1" dirty="0">
                <a:latin typeface="Corbel" charset="0"/>
              </a:rPr>
              <a:t>         </a:t>
            </a:r>
            <a:r>
              <a:rPr lang="af-ZA" b="1" dirty="0" err="1">
                <a:latin typeface="Corbel" charset="0"/>
              </a:rPr>
              <a:t>def</a:t>
            </a:r>
            <a:r>
              <a:rPr lang="af-ZA" b="1" dirty="0">
                <a:latin typeface="Corbel" charset="0"/>
              </a:rPr>
              <a:t> plus(a2: A): A</a:t>
            </a:r>
            <a:br>
              <a:rPr lang="af-ZA" b="1" dirty="0">
                <a:latin typeface="Corbel" charset="0"/>
              </a:rPr>
            </a:br>
            <a:r>
              <a:rPr lang="af-ZA" b="1" dirty="0">
                <a:latin typeface="Corbel" charset="0"/>
              </a:rPr>
              <a:t>       }</a:t>
            </a:r>
          </a:p>
          <a:p>
            <a:pPr lvl="1"/>
            <a:r>
              <a:rPr lang="af-ZA" b="1" dirty="0" err="1">
                <a:solidFill>
                  <a:srgbClr val="445588"/>
                </a:solidFill>
                <a:latin typeface="Corbel" charset="0"/>
              </a:rPr>
              <a:t>def</a:t>
            </a:r>
            <a:r>
              <a:rPr lang="af-ZA" b="1" dirty="0">
                <a:solidFill>
                  <a:srgbClr val="445588"/>
                </a:solidFill>
                <a:latin typeface="Corbel" charset="0"/>
              </a:rPr>
              <a:t> plus[A &lt;: Plus</a:t>
            </a:r>
            <a:r>
              <a:rPr lang="af-ZA" b="1" dirty="0">
                <a:latin typeface="Corbel" charset="0"/>
              </a:rPr>
              <a:t>[A]](a1: A, a2: A): A = a1.plus(a2)</a:t>
            </a:r>
          </a:p>
          <a:p>
            <a:r>
              <a:rPr lang="af-ZA" dirty="0"/>
              <a:t>Ad-hoc </a:t>
            </a:r>
            <a:r>
              <a:rPr lang="af-ZA" dirty="0" err="1"/>
              <a:t>polymorphism</a:t>
            </a:r>
            <a:endParaRPr lang="af-ZA" dirty="0"/>
          </a:p>
          <a:p>
            <a:pPr lvl="1"/>
            <a:r>
              <a:rPr lang="af-ZA" b="1" err="1">
                <a:solidFill>
                  <a:srgbClr val="445588"/>
                </a:solidFill>
                <a:latin typeface="Corbel" charset="0"/>
              </a:rPr>
              <a:t>trait</a:t>
            </a:r>
            <a:r>
              <a:rPr lang="af-ZA" b="1" dirty="0">
                <a:solidFill>
                  <a:srgbClr val="445588"/>
                </a:solidFill>
                <a:latin typeface="Corbel" charset="0"/>
              </a:rPr>
              <a:t> Plus</a:t>
            </a:r>
            <a:r>
              <a:rPr lang="af-ZA" b="1" dirty="0">
                <a:latin typeface="Corbel" charset="0"/>
              </a:rPr>
              <a:t>[A] {</a:t>
            </a:r>
            <a:br>
              <a:rPr lang="af-ZA" b="1" dirty="0">
                <a:latin typeface="Corbel" charset="0"/>
              </a:rPr>
            </a:br>
            <a:r>
              <a:rPr lang="af-ZA" b="1" dirty="0">
                <a:latin typeface="Corbel" charset="0"/>
              </a:rPr>
              <a:t>         </a:t>
            </a:r>
            <a:r>
              <a:rPr lang="af-ZA" b="1" err="1">
                <a:latin typeface="Corbel" charset="0"/>
              </a:rPr>
              <a:t>def</a:t>
            </a:r>
            <a:r>
              <a:rPr lang="af-ZA" b="1" dirty="0">
                <a:latin typeface="Corbel" charset="0"/>
              </a:rPr>
              <a:t> plus(a1: A, a2: A): A</a:t>
            </a:r>
            <a:br>
              <a:rPr lang="af-ZA" b="1" dirty="0">
                <a:latin typeface="Corbel" charset="0"/>
              </a:rPr>
            </a:br>
            <a:r>
              <a:rPr lang="af-ZA" b="1" dirty="0">
                <a:latin typeface="Corbel" charset="0"/>
              </a:rPr>
              <a:t>       }</a:t>
            </a:r>
          </a:p>
          <a:p>
            <a:pPr lvl="1"/>
            <a:r>
              <a:rPr lang="af-ZA" b="1" dirty="0" err="1">
                <a:solidFill>
                  <a:srgbClr val="445588"/>
                </a:solidFill>
                <a:latin typeface="Corbel" charset="0"/>
              </a:rPr>
              <a:t>def</a:t>
            </a:r>
            <a:r>
              <a:rPr lang="af-ZA" b="1" dirty="0">
                <a:solidFill>
                  <a:srgbClr val="445588"/>
                </a:solidFill>
                <a:latin typeface="Corbel" charset="0"/>
              </a:rPr>
              <a:t> plus[A: Plus</a:t>
            </a:r>
            <a:r>
              <a:rPr lang="af-ZA" b="1" dirty="0">
                <a:latin typeface="Corbel" charset="0"/>
              </a:rPr>
              <a:t>](a1: A, a2: A): A = </a:t>
            </a:r>
            <a:r>
              <a:rPr lang="af-ZA" b="1" dirty="0" err="1">
                <a:latin typeface="Corbel" charset="0"/>
              </a:rPr>
              <a:t>implicitly</a:t>
            </a:r>
            <a:r>
              <a:rPr lang="af-ZA" b="1" dirty="0">
                <a:latin typeface="Corbel" charset="0"/>
              </a:rPr>
              <a:t>[</a:t>
            </a:r>
            <a:r>
              <a:rPr lang="af-ZA" b="1" dirty="0">
                <a:solidFill>
                  <a:srgbClr val="445588"/>
                </a:solidFill>
                <a:latin typeface="Corbel" charset="0"/>
              </a:rPr>
              <a:t>Plus</a:t>
            </a:r>
            <a:r>
              <a:rPr lang="af-ZA" b="1" dirty="0">
                <a:latin typeface="Corbel" charset="0"/>
              </a:rPr>
              <a:t>[A]].plus(a1, a2)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3685" y="5929313"/>
            <a:ext cx="8220128" cy="55399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af-ZA" sz="1200" dirty="0" err="1">
                <a:latin typeface="Corbel" charset="0"/>
              </a:rPr>
              <a:t>Read</a:t>
            </a:r>
            <a:r>
              <a:rPr lang="af-ZA" sz="1200" dirty="0">
                <a:latin typeface="Corbel" charset="0"/>
              </a:rPr>
              <a:t> more here: http://blog.jaceklaskowski.pl/2015/05/15/ad-hoc-polymorphism-in-scala-with-type-classes.html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90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03030"/>
                </a:solidFill>
                <a:latin typeface="Helvetica Neue" charset="0"/>
              </a:rPr>
              <a:t>Variance annotations allow you to express the following relationships between class hierarchies &amp; polymorphic types:</a:t>
            </a:r>
          </a:p>
          <a:p>
            <a:endParaRPr lang="en-US" dirty="0">
              <a:solidFill>
                <a:srgbClr val="303030"/>
              </a:solidFill>
            </a:endParaRPr>
          </a:p>
          <a:p>
            <a:endParaRPr lang="en-US" dirty="0">
              <a:solidFill>
                <a:srgbClr val="303030"/>
              </a:solidFill>
            </a:endParaRPr>
          </a:p>
        </p:txBody>
      </p:sp>
      <p:graphicFrame>
        <p:nvGraphicFramePr>
          <p:cNvPr id="8" name="Таблиця 7"/>
          <p:cNvGraphicFramePr/>
          <p:nvPr>
            <p:extLst>
              <p:ext uri="{D42A27DB-BD31-4B8C-83A1-F6EECF244321}">
                <p14:modId xmlns:p14="http://schemas.microsoft.com/office/powerpoint/2010/main" val="2481453809"/>
              </p:ext>
            </p:extLst>
          </p:nvPr>
        </p:nvGraphicFramePr>
        <p:xfrm>
          <a:off x="1850226" y="4279077"/>
          <a:ext cx="87491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016">
                  <a:extLst>
                    <a:ext uri="{9D8B030D-6E8A-4147-A177-3AD203B41FA5}">
                      <a16:colId xmlns:a16="http://schemas.microsoft.com/office/drawing/2014/main" xmlns="" val="2618088651"/>
                    </a:ext>
                  </a:extLst>
                </a:gridCol>
                <a:gridCol w="3443189">
                  <a:extLst>
                    <a:ext uri="{9D8B030D-6E8A-4147-A177-3AD203B41FA5}">
                      <a16:colId xmlns:a16="http://schemas.microsoft.com/office/drawing/2014/main" xmlns="" val="1548578707"/>
                    </a:ext>
                  </a:extLst>
                </a:gridCol>
                <a:gridCol w="1409437">
                  <a:extLst>
                    <a:ext uri="{9D8B030D-6E8A-4147-A177-3AD203B41FA5}">
                      <a16:colId xmlns:a16="http://schemas.microsoft.com/office/drawing/2014/main" xmlns="" val="2616600538"/>
                    </a:ext>
                  </a:extLst>
                </a:gridCol>
                <a:gridCol w="1863484">
                  <a:extLst>
                    <a:ext uri="{9D8B030D-6E8A-4147-A177-3AD203B41FA5}">
                      <a16:colId xmlns:a16="http://schemas.microsoft.com/office/drawing/2014/main" xmlns="" val="129516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Meaning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Scala</a:t>
                      </a:r>
                      <a:r>
                        <a:rPr lang="uk-UA" dirty="0"/>
                        <a:t> </a:t>
                      </a:r>
                      <a:r>
                        <a:rPr lang="uk-UA" dirty="0" err="1"/>
                        <a:t>notation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C# (</a:t>
                      </a:r>
                      <a:r>
                        <a:rPr lang="uk-UA" dirty="0" err="1"/>
                        <a:t>only</a:t>
                      </a:r>
                      <a:r>
                        <a:rPr lang="uk-UA" dirty="0"/>
                        <a:t> </a:t>
                      </a:r>
                      <a:r>
                        <a:rPr lang="uk-UA" dirty="0" err="1"/>
                        <a:t>for</a:t>
                      </a:r>
                      <a:r>
                        <a:rPr lang="uk-UA" dirty="0"/>
                        <a:t> </a:t>
                      </a:r>
                      <a:r>
                        <a:rPr lang="uk-UA" dirty="0" err="1"/>
                        <a:t>interfaces</a:t>
                      </a:r>
                      <a:r>
                        <a:rPr lang="uk-U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288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b="1" dirty="0" err="1">
                          <a:solidFill>
                            <a:srgbClr val="303030"/>
                          </a:solidFill>
                          <a:latin typeface="Helvetica Neue" charset="0"/>
                        </a:rPr>
                        <a:t>covariant</a:t>
                      </a:r>
                      <a:endParaRPr lang="uk-UA" b="1" dirty="0">
                        <a:solidFill>
                          <a:srgbClr val="3030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03030"/>
                          </a:solidFill>
                          <a:latin typeface="Helvetica Neue" charset="0"/>
                        </a:rPr>
                        <a:t>C[T’] is a subclass of C[T]</a:t>
                      </a:r>
                      <a:endParaRPr lang="uk-UA" dirty="0">
                        <a:solidFill>
                          <a:srgbClr val="3030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[+T]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&lt;</a:t>
                      </a:r>
                      <a:r>
                        <a:rPr lang="uk-UA" dirty="0" err="1"/>
                        <a:t>out</a:t>
                      </a:r>
                      <a:r>
                        <a:rPr lang="uk-UA" dirty="0"/>
                        <a:t> 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36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b="1" dirty="0" err="1">
                          <a:solidFill>
                            <a:srgbClr val="303030"/>
                          </a:solidFill>
                          <a:latin typeface="Helvetica Neue" charset="0"/>
                        </a:rPr>
                        <a:t>contravariant</a:t>
                      </a:r>
                      <a:endParaRPr lang="uk-UA" b="1" dirty="0">
                        <a:solidFill>
                          <a:srgbClr val="3030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charset="0"/>
                        </a:rPr>
                        <a:t>C[T] is a subclass of C[T']</a:t>
                      </a:r>
                      <a:endParaRPr lang="uk-UA" dirty="0">
                        <a:latin typeface="Corbe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[-T]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&lt;</a:t>
                      </a:r>
                      <a:r>
                        <a:rPr lang="uk-UA" dirty="0" err="1"/>
                        <a:t>in</a:t>
                      </a:r>
                      <a:r>
                        <a:rPr lang="uk-UA" dirty="0"/>
                        <a:t> 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96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b="1" dirty="0">
                          <a:solidFill>
                            <a:srgbClr val="303030"/>
                          </a:solidFill>
                          <a:latin typeface="Helvetica Neue" charset="0"/>
                        </a:rPr>
                        <a:t>invariant</a:t>
                      </a:r>
                      <a:endParaRPr lang="uk-UA" b="1" dirty="0">
                        <a:solidFill>
                          <a:srgbClr val="30303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rbel" charset="0"/>
                        </a:rPr>
                        <a:t>C[T] and C[T’] are not related</a:t>
                      </a:r>
                      <a:endParaRPr lang="uk-UA" dirty="0">
                        <a:latin typeface="Corbe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[T]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499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dirty="0">
                <a:latin typeface="Corbel" charset="0"/>
                <a:hlinkClick r:id="rId3"/>
              </a:rPr>
              <a:t>http://docs.scala-lang.org</a:t>
            </a:r>
          </a:p>
          <a:p>
            <a:r>
              <a:rPr lang="af-ZA" dirty="0">
                <a:latin typeface="Corbel" charset="0"/>
                <a:hlinkClick r:id="rId4"/>
              </a:rPr>
              <a:t>https://twitter.github.io/scala_school/</a:t>
            </a:r>
            <a:endParaRPr lang="af-ZA" dirty="0">
              <a:latin typeface="Corbel" charset="0"/>
            </a:endParaRPr>
          </a:p>
          <a:p>
            <a:r>
              <a:rPr lang="af-ZA" dirty="0">
                <a:latin typeface="Corbel" charset="0"/>
                <a:hlinkClick r:id="rId5"/>
              </a:rPr>
              <a:t>http://blog.jaceklaskowski.pl/2015/05/15/ad-hoc-polymorphism-in-scala-with-type-classes.html</a:t>
            </a:r>
            <a:endParaRPr lang="af-ZA" dirty="0">
              <a:latin typeface="Corbel" charset="0"/>
            </a:endParaRPr>
          </a:p>
          <a:p>
            <a:r>
              <a:rPr lang="af-ZA" dirty="0">
                <a:latin typeface="Corbel" charset="0"/>
                <a:hlinkClick r:id="rId6"/>
              </a:rPr>
              <a:t>http://www.scala-js.org</a:t>
            </a:r>
            <a:r>
              <a:rPr lang="af-ZA" dirty="0">
                <a:latin typeface="Corbe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8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</TotalTime>
  <Words>649</Words>
  <Application>Microsoft Office PowerPoint</Application>
  <PresentationFormat>Custom</PresentationFormat>
  <Paragraphs>140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Паралакс</vt:lpstr>
      <vt:lpstr>OOP in Scala</vt:lpstr>
      <vt:lpstr>Agenda </vt:lpstr>
      <vt:lpstr>Short intro to Scala vs C#</vt:lpstr>
      <vt:lpstr>Encapsulation </vt:lpstr>
      <vt:lpstr>Abstractions</vt:lpstr>
      <vt:lpstr>Inheritance </vt:lpstr>
      <vt:lpstr>Polymorphism </vt:lpstr>
      <vt:lpstr>Variance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Rule Financial</cp:lastModifiedBy>
  <cp:revision>25</cp:revision>
  <dcterms:created xsi:type="dcterms:W3CDTF">2015-12-06T22:25:11Z</dcterms:created>
  <dcterms:modified xsi:type="dcterms:W3CDTF">2015-12-11T08:19:59Z</dcterms:modified>
</cp:coreProperties>
</file>