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Space Mono Bold" charset="1" panose="02000809030000020004"/>
      <p:regular r:id="rId22"/>
    </p:embeddedFont>
    <p:embeddedFont>
      <p:font typeface="Be Vietnam" charset="1" panose="00000500000000000000"/>
      <p:regular r:id="rId23"/>
    </p:embeddedFont>
    <p:embeddedFont>
      <p:font typeface="Canva Sans Bold" charset="1" panose="020B0803030501040103"/>
      <p:regular r:id="rId24"/>
    </p:embeddedFont>
    <p:embeddedFont>
      <p:font typeface="Be Vietnam Bold" charset="1" panose="000009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915041" y="1616010"/>
            <a:ext cx="3951704" cy="1200762"/>
            <a:chOff x="0" y="0"/>
            <a:chExt cx="4321090" cy="13130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31750" y="31750"/>
              <a:ext cx="4257590" cy="1249503"/>
            </a:xfrm>
            <a:custGeom>
              <a:avLst/>
              <a:gdLst/>
              <a:ahLst/>
              <a:cxnLst/>
              <a:rect r="r" b="b" t="t" l="l"/>
              <a:pathLst>
                <a:path h="1249503" w="4257590">
                  <a:moveTo>
                    <a:pt x="4164880" y="1249503"/>
                  </a:moveTo>
                  <a:lnTo>
                    <a:pt x="92710" y="1249503"/>
                  </a:lnTo>
                  <a:cubicBezTo>
                    <a:pt x="41910" y="1249503"/>
                    <a:pt x="0" y="1207593"/>
                    <a:pt x="0" y="11567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4163610" y="0"/>
                  </a:lnTo>
                  <a:cubicBezTo>
                    <a:pt x="4214410" y="0"/>
                    <a:pt x="4256320" y="41910"/>
                    <a:pt x="4256320" y="92710"/>
                  </a:cubicBezTo>
                  <a:lnTo>
                    <a:pt x="4256320" y="1155523"/>
                  </a:lnTo>
                  <a:cubicBezTo>
                    <a:pt x="4257590" y="1207593"/>
                    <a:pt x="4215680" y="1249503"/>
                    <a:pt x="4164880" y="12495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21091" cy="1313003"/>
            </a:xfrm>
            <a:custGeom>
              <a:avLst/>
              <a:gdLst/>
              <a:ahLst/>
              <a:cxnLst/>
              <a:rect r="r" b="b" t="t" l="l"/>
              <a:pathLst>
                <a:path h="1313003" w="4321091">
                  <a:moveTo>
                    <a:pt x="4196630" y="59690"/>
                  </a:moveTo>
                  <a:cubicBezTo>
                    <a:pt x="4232190" y="59690"/>
                    <a:pt x="4261400" y="88900"/>
                    <a:pt x="4261400" y="124460"/>
                  </a:cubicBezTo>
                  <a:lnTo>
                    <a:pt x="4261400" y="1188543"/>
                  </a:lnTo>
                  <a:cubicBezTo>
                    <a:pt x="4261400" y="1224103"/>
                    <a:pt x="4232190" y="1253313"/>
                    <a:pt x="4196630" y="1253313"/>
                  </a:cubicBezTo>
                  <a:lnTo>
                    <a:pt x="124460" y="1253313"/>
                  </a:lnTo>
                  <a:cubicBezTo>
                    <a:pt x="88900" y="1253313"/>
                    <a:pt x="59690" y="1224103"/>
                    <a:pt x="59690" y="1188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196630" y="59690"/>
                  </a:lnTo>
                  <a:moveTo>
                    <a:pt x="41966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8543"/>
                  </a:lnTo>
                  <a:cubicBezTo>
                    <a:pt x="0" y="1257123"/>
                    <a:pt x="55880" y="1313003"/>
                    <a:pt x="124460" y="1313003"/>
                  </a:cubicBezTo>
                  <a:lnTo>
                    <a:pt x="4196630" y="1313003"/>
                  </a:lnTo>
                  <a:cubicBezTo>
                    <a:pt x="4265210" y="1313003"/>
                    <a:pt x="4321091" y="1257123"/>
                    <a:pt x="4321091" y="1188543"/>
                  </a:cubicBezTo>
                  <a:lnTo>
                    <a:pt x="4321091" y="124460"/>
                  </a:lnTo>
                  <a:cubicBezTo>
                    <a:pt x="4321091" y="55880"/>
                    <a:pt x="4265210" y="0"/>
                    <a:pt x="41966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-2283375" y="-1951210"/>
            <a:ext cx="5959819" cy="5959819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5081" y="-3810"/>
              <a:ext cx="6357621" cy="6353810"/>
            </a:xfrm>
            <a:custGeom>
              <a:avLst/>
              <a:gdLst/>
              <a:ahLst/>
              <a:cxnLst/>
              <a:rect r="r" b="b" t="t" l="l"/>
              <a:pathLst>
                <a:path h="6353810" w="6357621">
                  <a:moveTo>
                    <a:pt x="6334761" y="3182620"/>
                  </a:moveTo>
                  <a:cubicBezTo>
                    <a:pt x="5600701" y="3411220"/>
                    <a:pt x="5129531" y="3605530"/>
                    <a:pt x="4759961" y="3831590"/>
                  </a:cubicBezTo>
                  <a:cubicBezTo>
                    <a:pt x="4861561" y="4251960"/>
                    <a:pt x="5057141" y="4723130"/>
                    <a:pt x="5414011" y="5403850"/>
                  </a:cubicBezTo>
                  <a:lnTo>
                    <a:pt x="5424171" y="5422900"/>
                  </a:lnTo>
                  <a:lnTo>
                    <a:pt x="5405121" y="5412740"/>
                  </a:lnTo>
                  <a:cubicBezTo>
                    <a:pt x="4724401" y="5055870"/>
                    <a:pt x="4253231" y="4859020"/>
                    <a:pt x="3832861" y="4758690"/>
                  </a:cubicBezTo>
                  <a:cubicBezTo>
                    <a:pt x="3606801" y="5128260"/>
                    <a:pt x="3412490" y="5599430"/>
                    <a:pt x="3183890" y="6333490"/>
                  </a:cubicBezTo>
                  <a:lnTo>
                    <a:pt x="3177540" y="6353810"/>
                  </a:lnTo>
                  <a:lnTo>
                    <a:pt x="3171190" y="6333490"/>
                  </a:lnTo>
                  <a:cubicBezTo>
                    <a:pt x="2942590" y="5599430"/>
                    <a:pt x="2748280" y="5128260"/>
                    <a:pt x="2522220" y="4758690"/>
                  </a:cubicBezTo>
                  <a:cubicBezTo>
                    <a:pt x="2101850" y="4860290"/>
                    <a:pt x="1630680" y="5055870"/>
                    <a:pt x="949960" y="5412740"/>
                  </a:cubicBezTo>
                  <a:lnTo>
                    <a:pt x="930910" y="5422900"/>
                  </a:lnTo>
                  <a:lnTo>
                    <a:pt x="941070" y="5403850"/>
                  </a:lnTo>
                  <a:cubicBezTo>
                    <a:pt x="1297940" y="4723130"/>
                    <a:pt x="1494790" y="4251960"/>
                    <a:pt x="1595120" y="3831590"/>
                  </a:cubicBezTo>
                  <a:cubicBezTo>
                    <a:pt x="1225550" y="3605530"/>
                    <a:pt x="754380" y="3411220"/>
                    <a:pt x="20320" y="3182620"/>
                  </a:cubicBezTo>
                  <a:lnTo>
                    <a:pt x="0" y="3176270"/>
                  </a:lnTo>
                  <a:lnTo>
                    <a:pt x="20320" y="3169920"/>
                  </a:lnTo>
                  <a:cubicBezTo>
                    <a:pt x="754380" y="2941320"/>
                    <a:pt x="1225550" y="2747010"/>
                    <a:pt x="1595120" y="2520950"/>
                  </a:cubicBezTo>
                  <a:cubicBezTo>
                    <a:pt x="1493520" y="2100580"/>
                    <a:pt x="1297940" y="1629410"/>
                    <a:pt x="941070" y="948690"/>
                  </a:cubicBezTo>
                  <a:lnTo>
                    <a:pt x="933451" y="930910"/>
                  </a:lnTo>
                  <a:lnTo>
                    <a:pt x="952501" y="941070"/>
                  </a:lnTo>
                  <a:cubicBezTo>
                    <a:pt x="1633221" y="1297940"/>
                    <a:pt x="2104391" y="1494790"/>
                    <a:pt x="2524761" y="1595120"/>
                  </a:cubicBezTo>
                  <a:cubicBezTo>
                    <a:pt x="2750821" y="1225550"/>
                    <a:pt x="2945131" y="754380"/>
                    <a:pt x="3173731" y="20320"/>
                  </a:cubicBezTo>
                  <a:lnTo>
                    <a:pt x="3180081" y="0"/>
                  </a:lnTo>
                  <a:lnTo>
                    <a:pt x="3186431" y="20320"/>
                  </a:lnTo>
                  <a:cubicBezTo>
                    <a:pt x="3415031" y="754380"/>
                    <a:pt x="3609341" y="1225550"/>
                    <a:pt x="3835401" y="1595120"/>
                  </a:cubicBezTo>
                  <a:cubicBezTo>
                    <a:pt x="4255771" y="1493520"/>
                    <a:pt x="4726941" y="1297940"/>
                    <a:pt x="5407661" y="941070"/>
                  </a:cubicBezTo>
                  <a:lnTo>
                    <a:pt x="5426711" y="930910"/>
                  </a:lnTo>
                  <a:lnTo>
                    <a:pt x="5416551" y="949960"/>
                  </a:lnTo>
                  <a:cubicBezTo>
                    <a:pt x="5059681" y="1630680"/>
                    <a:pt x="4862831" y="2101850"/>
                    <a:pt x="4762501" y="2522220"/>
                  </a:cubicBezTo>
                  <a:cubicBezTo>
                    <a:pt x="5132072" y="2748280"/>
                    <a:pt x="5603242" y="2942590"/>
                    <a:pt x="6337301" y="3171190"/>
                  </a:cubicBezTo>
                  <a:lnTo>
                    <a:pt x="6357622" y="3177540"/>
                  </a:lnTo>
                  <a:lnTo>
                    <a:pt x="6334761" y="3182620"/>
                  </a:lnTo>
                  <a:close/>
                </a:path>
              </a:pathLst>
            </a:custGeom>
            <a:solidFill>
              <a:srgbClr val="004A98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41910" y="40640"/>
              <a:ext cx="6263640" cy="6263640"/>
            </a:xfrm>
            <a:custGeom>
              <a:avLst/>
              <a:gdLst/>
              <a:ahLst/>
              <a:cxnLst/>
              <a:rect r="r" b="b" t="t" l="l"/>
              <a:pathLst>
                <a:path h="6263640" w="6263640">
                  <a:moveTo>
                    <a:pt x="4700270" y="3785870"/>
                  </a:moveTo>
                  <a:cubicBezTo>
                    <a:pt x="4800600" y="4204970"/>
                    <a:pt x="4993640" y="4672330"/>
                    <a:pt x="5346700" y="5346700"/>
                  </a:cubicBezTo>
                  <a:cubicBezTo>
                    <a:pt x="4672330" y="4993640"/>
                    <a:pt x="4204970" y="4800600"/>
                    <a:pt x="3785870" y="4700270"/>
                  </a:cubicBezTo>
                  <a:lnTo>
                    <a:pt x="3780790" y="4699000"/>
                  </a:lnTo>
                  <a:lnTo>
                    <a:pt x="3778250" y="4702810"/>
                  </a:lnTo>
                  <a:cubicBezTo>
                    <a:pt x="3552190" y="5069840"/>
                    <a:pt x="3359150" y="5538470"/>
                    <a:pt x="3131820" y="6263640"/>
                  </a:cubicBezTo>
                  <a:cubicBezTo>
                    <a:pt x="2904490" y="5537199"/>
                    <a:pt x="2711450" y="5069840"/>
                    <a:pt x="2485390" y="4702810"/>
                  </a:cubicBezTo>
                  <a:lnTo>
                    <a:pt x="2482850" y="4699000"/>
                  </a:lnTo>
                  <a:lnTo>
                    <a:pt x="2477770" y="4700270"/>
                  </a:lnTo>
                  <a:cubicBezTo>
                    <a:pt x="2058670" y="4800600"/>
                    <a:pt x="1591310" y="4993640"/>
                    <a:pt x="916940" y="5346700"/>
                  </a:cubicBezTo>
                  <a:cubicBezTo>
                    <a:pt x="1270000" y="4672330"/>
                    <a:pt x="1464310" y="4204970"/>
                    <a:pt x="1563370" y="3785870"/>
                  </a:cubicBezTo>
                  <a:lnTo>
                    <a:pt x="1564640" y="3780790"/>
                  </a:lnTo>
                  <a:lnTo>
                    <a:pt x="1560830" y="3778250"/>
                  </a:lnTo>
                  <a:cubicBezTo>
                    <a:pt x="1193800" y="3552190"/>
                    <a:pt x="725170" y="3359150"/>
                    <a:pt x="0" y="3131820"/>
                  </a:cubicBezTo>
                  <a:cubicBezTo>
                    <a:pt x="726440" y="2904490"/>
                    <a:pt x="1193800" y="2711450"/>
                    <a:pt x="1560830" y="2485390"/>
                  </a:cubicBezTo>
                  <a:lnTo>
                    <a:pt x="1564640" y="2482850"/>
                  </a:lnTo>
                  <a:lnTo>
                    <a:pt x="1563370" y="2477770"/>
                  </a:lnTo>
                  <a:cubicBezTo>
                    <a:pt x="1463040" y="2058670"/>
                    <a:pt x="1270000" y="1591310"/>
                    <a:pt x="916940" y="916940"/>
                  </a:cubicBezTo>
                  <a:cubicBezTo>
                    <a:pt x="1591310" y="1270000"/>
                    <a:pt x="2058670" y="1464310"/>
                    <a:pt x="2477770" y="1563370"/>
                  </a:cubicBezTo>
                  <a:lnTo>
                    <a:pt x="2482850" y="1564640"/>
                  </a:lnTo>
                  <a:lnTo>
                    <a:pt x="2485390" y="1560830"/>
                  </a:lnTo>
                  <a:cubicBezTo>
                    <a:pt x="2711450" y="1193800"/>
                    <a:pt x="2904490" y="725170"/>
                    <a:pt x="3131820" y="0"/>
                  </a:cubicBezTo>
                  <a:cubicBezTo>
                    <a:pt x="3359150" y="726440"/>
                    <a:pt x="3552190" y="1193800"/>
                    <a:pt x="3778250" y="1560830"/>
                  </a:cubicBezTo>
                  <a:lnTo>
                    <a:pt x="3780790" y="1564640"/>
                  </a:lnTo>
                  <a:lnTo>
                    <a:pt x="3785870" y="1563370"/>
                  </a:lnTo>
                  <a:cubicBezTo>
                    <a:pt x="4204970" y="1463040"/>
                    <a:pt x="4672330" y="1270000"/>
                    <a:pt x="5346700" y="916940"/>
                  </a:cubicBezTo>
                  <a:cubicBezTo>
                    <a:pt x="4993640" y="1591310"/>
                    <a:pt x="4800600" y="2058670"/>
                    <a:pt x="4700270" y="2477770"/>
                  </a:cubicBezTo>
                  <a:lnTo>
                    <a:pt x="4699000" y="2482850"/>
                  </a:lnTo>
                  <a:lnTo>
                    <a:pt x="4702810" y="2485390"/>
                  </a:lnTo>
                  <a:cubicBezTo>
                    <a:pt x="5069840" y="2711450"/>
                    <a:pt x="5538470" y="2904490"/>
                    <a:pt x="6263640" y="3131820"/>
                  </a:cubicBezTo>
                  <a:cubicBezTo>
                    <a:pt x="5537199" y="3359150"/>
                    <a:pt x="5069840" y="3552190"/>
                    <a:pt x="4702810" y="3778250"/>
                  </a:cubicBezTo>
                  <a:lnTo>
                    <a:pt x="4699000" y="3780790"/>
                  </a:lnTo>
                  <a:lnTo>
                    <a:pt x="4700270" y="378587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1306896" y="3202999"/>
            <a:ext cx="15674207" cy="5460169"/>
            <a:chOff x="0" y="0"/>
            <a:chExt cx="20898943" cy="7280226"/>
          </a:xfrm>
        </p:grpSpPr>
        <p:grpSp>
          <p:nvGrpSpPr>
            <p:cNvPr name="Group 10" id="10"/>
            <p:cNvGrpSpPr>
              <a:grpSpLocks noChangeAspect="true"/>
            </p:cNvGrpSpPr>
            <p:nvPr/>
          </p:nvGrpSpPr>
          <p:grpSpPr>
            <a:xfrm rot="0">
              <a:off x="617142" y="479729"/>
              <a:ext cx="20281801" cy="6800497"/>
              <a:chOff x="0" y="0"/>
              <a:chExt cx="18938240" cy="6350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5" id="15"/>
            <p:cNvGrpSpPr>
              <a:grpSpLocks noChangeAspect="true"/>
            </p:cNvGrpSpPr>
            <p:nvPr/>
          </p:nvGrpSpPr>
          <p:grpSpPr>
            <a:xfrm rot="0">
              <a:off x="0" y="0"/>
              <a:ext cx="20281801" cy="6800497"/>
              <a:chOff x="0" y="0"/>
              <a:chExt cx="18938240" cy="63500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 rot="0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8" id="18"/>
              <p:cNvSpPr/>
              <p:nvPr/>
            </p:nvSpPr>
            <p:spPr>
              <a:xfrm flipH="false" flipV="false" rot="0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name="Group 20" id="20"/>
          <p:cNvGrpSpPr/>
          <p:nvPr/>
        </p:nvGrpSpPr>
        <p:grpSpPr>
          <a:xfrm rot="0">
            <a:off x="1306896" y="1643759"/>
            <a:ext cx="11066699" cy="1173012"/>
            <a:chOff x="0" y="0"/>
            <a:chExt cx="12452590" cy="131991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31750" y="31750"/>
              <a:ext cx="12389090" cy="1256409"/>
            </a:xfrm>
            <a:custGeom>
              <a:avLst/>
              <a:gdLst/>
              <a:ahLst/>
              <a:cxnLst/>
              <a:rect r="r" b="b" t="t" l="l"/>
              <a:pathLst>
                <a:path h="1256409" w="12389090">
                  <a:moveTo>
                    <a:pt x="12296380" y="1256409"/>
                  </a:moveTo>
                  <a:lnTo>
                    <a:pt x="92710" y="1256409"/>
                  </a:lnTo>
                  <a:cubicBezTo>
                    <a:pt x="41910" y="1256409"/>
                    <a:pt x="0" y="1214499"/>
                    <a:pt x="0" y="116369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295110" y="0"/>
                  </a:lnTo>
                  <a:cubicBezTo>
                    <a:pt x="12345910" y="0"/>
                    <a:pt x="12387821" y="41910"/>
                    <a:pt x="12387821" y="92710"/>
                  </a:cubicBezTo>
                  <a:lnTo>
                    <a:pt x="12387821" y="1162430"/>
                  </a:lnTo>
                  <a:cubicBezTo>
                    <a:pt x="12389090" y="1214499"/>
                    <a:pt x="12347180" y="1256409"/>
                    <a:pt x="12296380" y="125640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2452590" cy="1319910"/>
            </a:xfrm>
            <a:custGeom>
              <a:avLst/>
              <a:gdLst/>
              <a:ahLst/>
              <a:cxnLst/>
              <a:rect r="r" b="b" t="t" l="l"/>
              <a:pathLst>
                <a:path h="1319910" w="12452590">
                  <a:moveTo>
                    <a:pt x="12328130" y="59690"/>
                  </a:moveTo>
                  <a:cubicBezTo>
                    <a:pt x="12363690" y="59690"/>
                    <a:pt x="12392900" y="88900"/>
                    <a:pt x="12392900" y="124460"/>
                  </a:cubicBezTo>
                  <a:lnTo>
                    <a:pt x="12392900" y="1195450"/>
                  </a:lnTo>
                  <a:cubicBezTo>
                    <a:pt x="12392900" y="1231010"/>
                    <a:pt x="12363690" y="1260219"/>
                    <a:pt x="12328130" y="1260219"/>
                  </a:cubicBezTo>
                  <a:lnTo>
                    <a:pt x="124460" y="1260219"/>
                  </a:lnTo>
                  <a:cubicBezTo>
                    <a:pt x="88900" y="1260219"/>
                    <a:pt x="59690" y="1231010"/>
                    <a:pt x="59690" y="119545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328130" y="59690"/>
                  </a:lnTo>
                  <a:moveTo>
                    <a:pt x="123281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95450"/>
                  </a:lnTo>
                  <a:cubicBezTo>
                    <a:pt x="0" y="1264030"/>
                    <a:pt x="55880" y="1319910"/>
                    <a:pt x="124460" y="1319910"/>
                  </a:cubicBezTo>
                  <a:lnTo>
                    <a:pt x="12328130" y="1319910"/>
                  </a:lnTo>
                  <a:cubicBezTo>
                    <a:pt x="12396710" y="1319910"/>
                    <a:pt x="12452590" y="1264030"/>
                    <a:pt x="12452590" y="1195450"/>
                  </a:cubicBezTo>
                  <a:lnTo>
                    <a:pt x="12452590" y="124460"/>
                  </a:lnTo>
                  <a:cubicBezTo>
                    <a:pt x="12452590" y="55880"/>
                    <a:pt x="12396710" y="0"/>
                    <a:pt x="123281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3696752" y="7086663"/>
            <a:ext cx="4114800" cy="4114800"/>
            <a:chOff x="0" y="0"/>
            <a:chExt cx="6350000" cy="63500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4A98"/>
            </a:solidFill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15836296" y="1873490"/>
            <a:ext cx="709004" cy="685800"/>
          </a:xfrm>
          <a:custGeom>
            <a:avLst/>
            <a:gdLst/>
            <a:ahLst/>
            <a:cxnLst/>
            <a:rect r="r" b="b" t="t" l="l"/>
            <a:pathLst>
              <a:path h="685800" w="709004">
                <a:moveTo>
                  <a:pt x="0" y="0"/>
                </a:moveTo>
                <a:lnTo>
                  <a:pt x="709004" y="0"/>
                </a:lnTo>
                <a:lnTo>
                  <a:pt x="709004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5979027" y="4529952"/>
            <a:ext cx="6329946" cy="6671510"/>
            <a:chOff x="0" y="0"/>
            <a:chExt cx="8439929" cy="8895347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361950"/>
              <a:ext cx="8439929" cy="68164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9269"/>
                </a:lnSpc>
              </a:pPr>
              <a:r>
                <a:rPr lang="en-US" sz="19269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CAir</a:t>
              </a:r>
            </a:p>
            <a:p>
              <a:pPr algn="l">
                <a:lnSpc>
                  <a:spcPts val="19269"/>
                </a:lnSpc>
              </a:pP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7417633"/>
              <a:ext cx="6015339" cy="14777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367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3345707" y="1921115"/>
            <a:ext cx="206332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spc="44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Search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42275" y="1622431"/>
            <a:ext cx="11066699" cy="936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7"/>
              </a:lnSpc>
              <a:spcBef>
                <a:spcPct val="0"/>
              </a:spcBef>
            </a:pPr>
            <a:r>
              <a:rPr lang="en-US" sz="5490">
                <a:solidFill>
                  <a:srgbClr val="004A98"/>
                </a:solidFill>
                <a:latin typeface="Be Vietnam"/>
                <a:ea typeface="Be Vietnam"/>
                <a:cs typeface="Be Vietnam"/>
                <a:sym typeface="Be Vietnam"/>
              </a:rPr>
              <a:t>Air Quality Monitoring Platform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004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652744" y="311485"/>
            <a:ext cx="9107277" cy="2620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627357" indent="-813678" lvl="1">
              <a:lnSpc>
                <a:spcPts val="10552"/>
              </a:lnSpc>
              <a:buFont typeface="Arial"/>
              <a:buChar char="•"/>
            </a:pPr>
            <a:r>
              <a:rPr lang="en-US" b="true" sz="753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Simulate</a:t>
            </a:r>
            <a:r>
              <a:rPr lang="en-US" b="true" sz="753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 Data:</a:t>
            </a:r>
          </a:p>
          <a:p>
            <a:pPr algn="l">
              <a:lnSpc>
                <a:spcPts val="10552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0" y="3266440"/>
            <a:ext cx="18288000" cy="3658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Create a sample-</a:t>
            </a: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data.csv file with mock air quality data (temperature, humidity, pollutant levels, etc.)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 JavaScript to parse the CSV file and populate the dashboard.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004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486384" y="127902"/>
            <a:ext cx="12179343" cy="2254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401658" indent="-700829" lvl="1">
              <a:lnSpc>
                <a:spcPts val="9089"/>
              </a:lnSpc>
              <a:buFont typeface="Arial"/>
              <a:buChar char="•"/>
            </a:pPr>
            <a:r>
              <a:rPr lang="en-US" b="true" sz="6492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</a:t>
            </a:r>
            <a:r>
              <a:rPr lang="en-US" b="true" sz="6492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Chart.js for charts:</a:t>
            </a:r>
          </a:p>
          <a:p>
            <a:pPr algn="l">
              <a:lnSpc>
                <a:spcPts val="908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0" y="3992234"/>
            <a:ext cx="18288000" cy="273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Line Chart: Temperature an</a:t>
            </a: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 humidity trends.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Bar Charts: Levels of pollutants.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Doughnut Chart: Pollutant distribution.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004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652559" y="330535"/>
            <a:ext cx="12756505" cy="229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431976" indent="-715988" lvl="1">
              <a:lnSpc>
                <a:spcPts val="9285"/>
              </a:lnSpc>
              <a:buFont typeface="Arial"/>
              <a:buChar char="•"/>
            </a:pPr>
            <a:r>
              <a:rPr lang="en-US" b="true" sz="6632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Integrate dynamic updates:</a:t>
            </a:r>
          </a:p>
          <a:p>
            <a:pPr algn="ctr">
              <a:lnSpc>
                <a:spcPts val="9285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799060" y="4190365"/>
            <a:ext cx="16230600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Up</a:t>
            </a: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date chart data when new data is fetched from the API.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004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652779" y="311485"/>
            <a:ext cx="9506414" cy="2476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534321" indent="-767161" lvl="1">
              <a:lnSpc>
                <a:spcPts val="9949"/>
              </a:lnSpc>
              <a:buFont typeface="Arial"/>
              <a:buChar char="•"/>
            </a:pPr>
            <a:r>
              <a:rPr lang="en-US" b="true" sz="710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Simulate updates:</a:t>
            </a:r>
          </a:p>
          <a:p>
            <a:pPr algn="l">
              <a:lnSpc>
                <a:spcPts val="994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243192" y="3728402"/>
            <a:ext cx="18288000" cy="273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 setInterval() in JavaScript to perio</a:t>
            </a: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dically fetch or update data from the CSV file or API.</a:t>
            </a:r>
          </a:p>
          <a:p>
            <a:pPr algn="l">
              <a:lnSpc>
                <a:spcPts val="7279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004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660093" y="108852"/>
            <a:ext cx="16884488" cy="2503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554579" indent="-777289" lvl="1">
              <a:lnSpc>
                <a:spcPts val="10080"/>
              </a:lnSpc>
              <a:buFont typeface="Arial"/>
              <a:buChar char="•"/>
            </a:pPr>
            <a:r>
              <a:rPr lang="en-US" b="true" sz="7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Handle </a:t>
            </a:r>
            <a:r>
              <a:rPr lang="en-US" b="true" sz="7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API data fetching:</a:t>
            </a:r>
          </a:p>
          <a:p>
            <a:pPr algn="l">
              <a:lnSpc>
                <a:spcPts val="1008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514350" y="4190365"/>
            <a:ext cx="17259300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Fetch JSON </a:t>
            </a: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at intervals and dynamically update the dashboard.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09599" y="-40268"/>
            <a:ext cx="5657850" cy="565785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4A98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5919820" y="3156255"/>
            <a:ext cx="3974490" cy="3974490"/>
          </a:xfrm>
          <a:custGeom>
            <a:avLst/>
            <a:gdLst/>
            <a:ahLst/>
            <a:cxnLst/>
            <a:rect r="r" b="b" t="t" l="l"/>
            <a:pathLst>
              <a:path h="3974490" w="3974490">
                <a:moveTo>
                  <a:pt x="0" y="0"/>
                </a:moveTo>
                <a:lnTo>
                  <a:pt x="3974491" y="0"/>
                </a:lnTo>
                <a:lnTo>
                  <a:pt x="3974491" y="3974490"/>
                </a:lnTo>
                <a:lnTo>
                  <a:pt x="0" y="39744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851989" y="166029"/>
          <a:ext cx="16407311" cy="2622627"/>
        </p:xfrm>
        <a:graphic>
          <a:graphicData uri="http://schemas.openxmlformats.org/drawingml/2006/table">
            <a:tbl>
              <a:tblPr/>
              <a:tblGrid>
                <a:gridCol w="540452"/>
                <a:gridCol w="15866858"/>
              </a:tblGrid>
              <a:tr h="164483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7840"/>
                        </a:lnSpc>
                        <a:defRPr/>
                      </a:pPr>
                      <a:r>
                        <a:rPr lang="en-US" sz="5600" b="true">
                          <a:solidFill>
                            <a:srgbClr val="000000"/>
                          </a:solidFill>
                          <a:latin typeface="Be Vietnam Bold"/>
                          <a:ea typeface="Be Vietnam Bold"/>
                          <a:cs typeface="Be Vietnam Bold"/>
                          <a:sym typeface="Be Vietnam Bold"/>
                        </a:rPr>
                        <a:t>APIs</a:t>
                      </a:r>
                      <a:endParaRPr lang="en-US" sz="1100"/>
                    </a:p>
                  </a:txBody>
                  <a:tcPr marL="0" marR="0" marT="0" marB="0" anchor="b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779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040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Freeform 6" id="6"/>
          <p:cNvSpPr/>
          <p:nvPr/>
        </p:nvSpPr>
        <p:spPr>
          <a:xfrm flipH="false" flipV="false" rot="0">
            <a:off x="15115887" y="668344"/>
            <a:ext cx="1617998" cy="1617998"/>
          </a:xfrm>
          <a:custGeom>
            <a:avLst/>
            <a:gdLst/>
            <a:ahLst/>
            <a:cxnLst/>
            <a:rect r="r" b="b" t="t" l="l"/>
            <a:pathLst>
              <a:path h="1617998" w="1617998">
                <a:moveTo>
                  <a:pt x="0" y="0"/>
                </a:moveTo>
                <a:lnTo>
                  <a:pt x="1617998" y="0"/>
                </a:lnTo>
                <a:lnTo>
                  <a:pt x="1617998" y="1617998"/>
                </a:lnTo>
                <a:lnTo>
                  <a:pt x="0" y="16179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565068" y="3904013"/>
            <a:ext cx="908516" cy="908516"/>
            <a:chOff x="0" y="0"/>
            <a:chExt cx="1211355" cy="1211355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211355" cy="1211355"/>
              <a:chOff x="0" y="0"/>
              <a:chExt cx="6350000" cy="63500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0" id="10"/>
            <p:cNvSpPr txBox="true"/>
            <p:nvPr/>
          </p:nvSpPr>
          <p:spPr>
            <a:xfrm rot="0">
              <a:off x="249092" y="257909"/>
              <a:ext cx="713170" cy="5907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  <a:spcBef>
                  <a:spcPct val="0"/>
                </a:spcBef>
              </a:pPr>
              <a:r>
                <a:rPr lang="en-US" b="true" sz="2800">
                  <a:solidFill>
                    <a:srgbClr val="FFFFFF"/>
                  </a:solidFill>
                  <a:latin typeface="Be Vietnam Bold"/>
                  <a:ea typeface="Be Vietnam Bold"/>
                  <a:cs typeface="Be Vietnam Bold"/>
                  <a:sym typeface="Be Vietnam Bold"/>
                </a:rPr>
                <a:t>1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65068" y="8538074"/>
            <a:ext cx="908516" cy="903754"/>
            <a:chOff x="0" y="0"/>
            <a:chExt cx="1211355" cy="1205005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1211355" cy="1205005"/>
              <a:chOff x="0" y="0"/>
              <a:chExt cx="6350000" cy="63500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4" id="14"/>
            <p:cNvSpPr txBox="true"/>
            <p:nvPr/>
          </p:nvSpPr>
          <p:spPr>
            <a:xfrm rot="0">
              <a:off x="249092" y="257909"/>
              <a:ext cx="713170" cy="5844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  <a:spcBef>
                  <a:spcPct val="0"/>
                </a:spcBef>
              </a:pPr>
              <a:r>
                <a:rPr lang="en-US" b="true" sz="2800">
                  <a:solidFill>
                    <a:srgbClr val="FFFFFF"/>
                  </a:solidFill>
                  <a:latin typeface="Be Vietnam Bold"/>
                  <a:ea typeface="Be Vietnam Bold"/>
                  <a:cs typeface="Be Vietnam Bold"/>
                  <a:sym typeface="Be Vietnam Bold"/>
                </a:rPr>
                <a:t>3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565068" y="6222229"/>
            <a:ext cx="908516" cy="908516"/>
            <a:chOff x="0" y="0"/>
            <a:chExt cx="1211355" cy="1211355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1211355" cy="1211355"/>
              <a:chOff x="0" y="0"/>
              <a:chExt cx="6350000" cy="6383463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6350000" cy="6383463"/>
              </a:xfrm>
              <a:custGeom>
                <a:avLst/>
                <a:gdLst/>
                <a:ahLst/>
                <a:cxnLst/>
                <a:rect r="r" b="b" t="t" l="l"/>
                <a:pathLst>
                  <a:path h="6383463" w="6350000">
                    <a:moveTo>
                      <a:pt x="3175000" y="0"/>
                    </a:moveTo>
                    <a:cubicBezTo>
                      <a:pt x="1421496" y="0"/>
                      <a:pt x="0" y="1428987"/>
                      <a:pt x="0" y="3191731"/>
                    </a:cubicBezTo>
                    <a:cubicBezTo>
                      <a:pt x="0" y="4954476"/>
                      <a:pt x="1421496" y="6383463"/>
                      <a:pt x="3175000" y="6383463"/>
                    </a:cubicBezTo>
                    <a:cubicBezTo>
                      <a:pt x="4928504" y="6383463"/>
                      <a:pt x="6350000" y="4954476"/>
                      <a:pt x="6350000" y="3191731"/>
                    </a:cubicBezTo>
                    <a:cubicBezTo>
                      <a:pt x="6350000" y="1428987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8" id="18"/>
            <p:cNvSpPr txBox="true"/>
            <p:nvPr/>
          </p:nvSpPr>
          <p:spPr>
            <a:xfrm rot="0">
              <a:off x="249092" y="257909"/>
              <a:ext cx="713170" cy="5907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  <a:spcBef>
                  <a:spcPct val="0"/>
                </a:spcBef>
              </a:pPr>
              <a:r>
                <a:rPr lang="en-US" b="true" sz="2800">
                  <a:solidFill>
                    <a:srgbClr val="FFFFFF"/>
                  </a:solidFill>
                  <a:latin typeface="Be Vietnam Bold"/>
                  <a:ea typeface="Be Vietnam Bold"/>
                  <a:cs typeface="Be Vietnam Bold"/>
                  <a:sym typeface="Be Vietnam Bold"/>
                </a:rPr>
                <a:t>2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5390008" y="5147720"/>
            <a:ext cx="534878" cy="445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b="true" sz="2800">
                <a:solidFill>
                  <a:srgbClr val="FFFFFF"/>
                </a:solidFill>
                <a:latin typeface="Be Vietnam Bold"/>
                <a:ea typeface="Be Vietnam Bold"/>
                <a:cs typeface="Be Vietnam Bold"/>
                <a:sym typeface="Be Vietnam Bold"/>
              </a:rPr>
              <a:t>5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399449" y="3859394"/>
            <a:ext cx="15507617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OpenWeatherMap (for</a:t>
            </a: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temperature, humidity, and CO2 levels)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473584" y="6126979"/>
            <a:ext cx="15433482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AirVisual API (for PM2.5, PM10, NOx, SO2, and VOC)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473584" y="8305165"/>
            <a:ext cx="14785716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World </a:t>
            </a: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Air Quality Index API (real-time air quality data)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38087" y="8468784"/>
            <a:ext cx="5657850" cy="565785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06896" y="2769285"/>
            <a:ext cx="15674207" cy="5460169"/>
            <a:chOff x="0" y="0"/>
            <a:chExt cx="20898943" cy="7280226"/>
          </a:xfrm>
        </p:grpSpPr>
        <p:grpSp>
          <p:nvGrpSpPr>
            <p:cNvPr name="Group 5" id="5"/>
            <p:cNvGrpSpPr>
              <a:grpSpLocks noChangeAspect="true"/>
            </p:cNvGrpSpPr>
            <p:nvPr/>
          </p:nvGrpSpPr>
          <p:grpSpPr>
            <a:xfrm rot="0">
              <a:off x="617142" y="479729"/>
              <a:ext cx="20281801" cy="6800497"/>
              <a:chOff x="0" y="0"/>
              <a:chExt cx="18938240" cy="63500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 flipH="false" flipV="false" rot="0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8" id="8"/>
              <p:cNvSpPr/>
              <p:nvPr/>
            </p:nvSpPr>
            <p:spPr>
              <a:xfrm flipH="false" flipV="false" rot="0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0" id="10"/>
            <p:cNvGrpSpPr>
              <a:grpSpLocks noChangeAspect="true"/>
            </p:cNvGrpSpPr>
            <p:nvPr/>
          </p:nvGrpSpPr>
          <p:grpSpPr>
            <a:xfrm rot="0">
              <a:off x="0" y="0"/>
              <a:ext cx="20281801" cy="6800497"/>
              <a:chOff x="0" y="0"/>
              <a:chExt cx="18938240" cy="6350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Freeform 15" id="15"/>
          <p:cNvSpPr/>
          <p:nvPr/>
        </p:nvSpPr>
        <p:spPr>
          <a:xfrm flipH="false" flipV="false" rot="0">
            <a:off x="13168327" y="-120216"/>
            <a:ext cx="3586158" cy="3475313"/>
          </a:xfrm>
          <a:custGeom>
            <a:avLst/>
            <a:gdLst/>
            <a:ahLst/>
            <a:cxnLst/>
            <a:rect r="r" b="b" t="t" l="l"/>
            <a:pathLst>
              <a:path h="3475313" w="3586158">
                <a:moveTo>
                  <a:pt x="0" y="0"/>
                </a:moveTo>
                <a:lnTo>
                  <a:pt x="3586158" y="0"/>
                </a:lnTo>
                <a:lnTo>
                  <a:pt x="3586158" y="3475313"/>
                </a:lnTo>
                <a:lnTo>
                  <a:pt x="0" y="34753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886305" y="4038720"/>
            <a:ext cx="14052533" cy="3042182"/>
            <a:chOff x="0" y="0"/>
            <a:chExt cx="18736711" cy="4056243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266700"/>
              <a:ext cx="18736711" cy="26593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400"/>
                </a:lnSpc>
              </a:pPr>
              <a:r>
                <a:rPr lang="en-US" sz="14400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Thank you!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3934985" y="3301228"/>
              <a:ext cx="10866741" cy="7550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80"/>
                </a:lnSpc>
              </a:pPr>
              <a:r>
                <a:rPr lang="en-US" sz="3600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rPr>
                <a:t>for your attention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3894" y="394905"/>
            <a:ext cx="17573539" cy="9497190"/>
            <a:chOff x="0" y="0"/>
            <a:chExt cx="34276499" cy="1852389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34213000" cy="18460396"/>
            </a:xfrm>
            <a:custGeom>
              <a:avLst/>
              <a:gdLst/>
              <a:ahLst/>
              <a:cxnLst/>
              <a:rect r="r" b="b" t="t" l="l"/>
              <a:pathLst>
                <a:path h="18460396" w="34213000">
                  <a:moveTo>
                    <a:pt x="34120289" y="18460396"/>
                  </a:moveTo>
                  <a:lnTo>
                    <a:pt x="92710" y="18460396"/>
                  </a:lnTo>
                  <a:cubicBezTo>
                    <a:pt x="41910" y="18460396"/>
                    <a:pt x="0" y="18418487"/>
                    <a:pt x="0" y="183676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34119018" y="0"/>
                  </a:lnTo>
                  <a:cubicBezTo>
                    <a:pt x="34169818" y="0"/>
                    <a:pt x="34211729" y="41910"/>
                    <a:pt x="34211729" y="92710"/>
                  </a:cubicBezTo>
                  <a:lnTo>
                    <a:pt x="34211729" y="18366417"/>
                  </a:lnTo>
                  <a:cubicBezTo>
                    <a:pt x="34213000" y="18418487"/>
                    <a:pt x="34171089" y="18460396"/>
                    <a:pt x="34120289" y="1846039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4276500" cy="18523896"/>
            </a:xfrm>
            <a:custGeom>
              <a:avLst/>
              <a:gdLst/>
              <a:ahLst/>
              <a:cxnLst/>
              <a:rect r="r" b="b" t="t" l="l"/>
              <a:pathLst>
                <a:path h="18523896" w="34276500">
                  <a:moveTo>
                    <a:pt x="34152039" y="59690"/>
                  </a:moveTo>
                  <a:cubicBezTo>
                    <a:pt x="34187600" y="59690"/>
                    <a:pt x="34216811" y="88900"/>
                    <a:pt x="34216811" y="124460"/>
                  </a:cubicBezTo>
                  <a:lnTo>
                    <a:pt x="34216811" y="18399437"/>
                  </a:lnTo>
                  <a:cubicBezTo>
                    <a:pt x="34216811" y="18434996"/>
                    <a:pt x="34187600" y="18464206"/>
                    <a:pt x="34152039" y="18464206"/>
                  </a:cubicBezTo>
                  <a:lnTo>
                    <a:pt x="124460" y="18464206"/>
                  </a:lnTo>
                  <a:cubicBezTo>
                    <a:pt x="88900" y="18464206"/>
                    <a:pt x="59690" y="18434996"/>
                    <a:pt x="59690" y="183994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34152039" y="59690"/>
                  </a:lnTo>
                  <a:moveTo>
                    <a:pt x="3415203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8399437"/>
                  </a:lnTo>
                  <a:cubicBezTo>
                    <a:pt x="0" y="18468017"/>
                    <a:pt x="55880" y="18523896"/>
                    <a:pt x="124460" y="18523896"/>
                  </a:cubicBezTo>
                  <a:lnTo>
                    <a:pt x="34152039" y="18523896"/>
                  </a:lnTo>
                  <a:cubicBezTo>
                    <a:pt x="34220618" y="18523896"/>
                    <a:pt x="34276500" y="18468017"/>
                    <a:pt x="34276500" y="18399437"/>
                  </a:cubicBezTo>
                  <a:lnTo>
                    <a:pt x="34276500" y="124460"/>
                  </a:lnTo>
                  <a:cubicBezTo>
                    <a:pt x="34276500" y="55880"/>
                    <a:pt x="34220618" y="0"/>
                    <a:pt x="3415203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5557325" y="8286944"/>
            <a:ext cx="722792" cy="722792"/>
          </a:xfrm>
          <a:custGeom>
            <a:avLst/>
            <a:gdLst/>
            <a:ahLst/>
            <a:cxnLst/>
            <a:rect r="r" b="b" t="t" l="l"/>
            <a:pathLst>
              <a:path h="722792" w="722792">
                <a:moveTo>
                  <a:pt x="0" y="0"/>
                </a:moveTo>
                <a:lnTo>
                  <a:pt x="722792" y="0"/>
                </a:lnTo>
                <a:lnTo>
                  <a:pt x="722792" y="722792"/>
                </a:lnTo>
                <a:lnTo>
                  <a:pt x="0" y="7227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519634"/>
            <a:ext cx="16858733" cy="5767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66"/>
              </a:lnSpc>
            </a:pPr>
          </a:p>
          <a:p>
            <a:pPr algn="l" marL="1012685" indent="-506343" lvl="1">
              <a:lnSpc>
                <a:spcPts val="6566"/>
              </a:lnSpc>
              <a:buFont typeface="Arial"/>
              <a:buChar char="•"/>
            </a:pPr>
            <a:r>
              <a:rPr lang="en-US" b="true" sz="469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responsive and visually appealing dashboard.</a:t>
            </a:r>
          </a:p>
          <a:p>
            <a:pPr algn="l" marL="1012685" indent="-506343" lvl="1">
              <a:lnSpc>
                <a:spcPts val="6566"/>
              </a:lnSpc>
              <a:buFont typeface="Arial"/>
              <a:buChar char="•"/>
            </a:pPr>
            <a:r>
              <a:rPr lang="en-US" b="true" sz="469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Dynamic data display and visualizations.. </a:t>
            </a:r>
          </a:p>
          <a:p>
            <a:pPr algn="l" marL="1012685" indent="-506343" lvl="1">
              <a:lnSpc>
                <a:spcPts val="6566"/>
              </a:lnSpc>
              <a:buFont typeface="Arial"/>
              <a:buChar char="•"/>
            </a:pPr>
            <a:r>
              <a:rPr lang="en-US" b="true" sz="469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Real-time updates, either simulated or fetched from APIs.</a:t>
            </a:r>
          </a:p>
          <a:p>
            <a:pPr algn="l" marL="1012685" indent="-506343" lvl="1">
              <a:lnSpc>
                <a:spcPts val="6566"/>
              </a:lnSpc>
              <a:buFont typeface="Arial"/>
              <a:buChar char="•"/>
            </a:pPr>
            <a:r>
              <a:rPr lang="en-US" b="true" sz="469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Accessibility and user-friendly design.</a:t>
            </a:r>
          </a:p>
          <a:p>
            <a:pPr algn="l">
              <a:lnSpc>
                <a:spcPts val="6566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0" y="885825"/>
            <a:ext cx="14083255" cy="2760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41"/>
              </a:lnSpc>
            </a:pPr>
            <a:r>
              <a:rPr lang="en-US" sz="795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 1 : Project’s Goal</a:t>
            </a:r>
          </a:p>
          <a:p>
            <a:pPr algn="ctr">
              <a:lnSpc>
                <a:spcPts val="11141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388101"/>
            <a:ext cx="18288000" cy="1514483"/>
            <a:chOff x="0" y="0"/>
            <a:chExt cx="25202990" cy="20871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25139490" cy="2023634"/>
            </a:xfrm>
            <a:custGeom>
              <a:avLst/>
              <a:gdLst/>
              <a:ahLst/>
              <a:cxnLst/>
              <a:rect r="r" b="b" t="t" l="l"/>
              <a:pathLst>
                <a:path h="2023634" w="25139490">
                  <a:moveTo>
                    <a:pt x="25046780" y="2023634"/>
                  </a:moveTo>
                  <a:lnTo>
                    <a:pt x="92710" y="2023634"/>
                  </a:lnTo>
                  <a:cubicBezTo>
                    <a:pt x="41910" y="2023634"/>
                    <a:pt x="0" y="1981724"/>
                    <a:pt x="0" y="193092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5045510" y="0"/>
                  </a:lnTo>
                  <a:cubicBezTo>
                    <a:pt x="25096310" y="0"/>
                    <a:pt x="25138221" y="41910"/>
                    <a:pt x="25138221" y="92710"/>
                  </a:cubicBezTo>
                  <a:lnTo>
                    <a:pt x="25138221" y="1929654"/>
                  </a:lnTo>
                  <a:cubicBezTo>
                    <a:pt x="25139490" y="1981724"/>
                    <a:pt x="25097580" y="2023634"/>
                    <a:pt x="25046780" y="20236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5202990" cy="2087134"/>
            </a:xfrm>
            <a:custGeom>
              <a:avLst/>
              <a:gdLst/>
              <a:ahLst/>
              <a:cxnLst/>
              <a:rect r="r" b="b" t="t" l="l"/>
              <a:pathLst>
                <a:path h="2087134" w="25202990">
                  <a:moveTo>
                    <a:pt x="25078530" y="59690"/>
                  </a:moveTo>
                  <a:cubicBezTo>
                    <a:pt x="25114090" y="59690"/>
                    <a:pt x="25143301" y="88900"/>
                    <a:pt x="25143301" y="124460"/>
                  </a:cubicBezTo>
                  <a:lnTo>
                    <a:pt x="25143301" y="1962674"/>
                  </a:lnTo>
                  <a:cubicBezTo>
                    <a:pt x="25143301" y="1998234"/>
                    <a:pt x="25114090" y="2027444"/>
                    <a:pt x="25078530" y="2027444"/>
                  </a:cubicBezTo>
                  <a:lnTo>
                    <a:pt x="124460" y="2027444"/>
                  </a:lnTo>
                  <a:cubicBezTo>
                    <a:pt x="88900" y="2027444"/>
                    <a:pt x="59690" y="1998234"/>
                    <a:pt x="59690" y="196267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5078531" y="59690"/>
                  </a:lnTo>
                  <a:moveTo>
                    <a:pt x="2507853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962674"/>
                  </a:lnTo>
                  <a:cubicBezTo>
                    <a:pt x="0" y="2031254"/>
                    <a:pt x="55880" y="2087134"/>
                    <a:pt x="124460" y="2087134"/>
                  </a:cubicBezTo>
                  <a:lnTo>
                    <a:pt x="25078531" y="2087134"/>
                  </a:lnTo>
                  <a:cubicBezTo>
                    <a:pt x="25147110" y="2087134"/>
                    <a:pt x="25202990" y="2031254"/>
                    <a:pt x="25202990" y="1962674"/>
                  </a:cubicBezTo>
                  <a:lnTo>
                    <a:pt x="25202990" y="124460"/>
                  </a:lnTo>
                  <a:cubicBezTo>
                    <a:pt x="25202990" y="55880"/>
                    <a:pt x="25147110" y="0"/>
                    <a:pt x="2507853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950387" y="1235701"/>
            <a:ext cx="11255152" cy="2910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59"/>
              </a:lnSpc>
            </a:pPr>
            <a:r>
              <a:rPr lang="en-US" sz="8399" spc="125" b="true">
                <a:solidFill>
                  <a:srgbClr val="000000"/>
                </a:solidFill>
                <a:latin typeface="Be Vietnam Bold"/>
                <a:ea typeface="Be Vietnam Bold"/>
                <a:cs typeface="Be Vietnam Bold"/>
                <a:sym typeface="Be Vietnam Bold"/>
              </a:rPr>
              <a:t>STEP 2 : Tasks</a:t>
            </a:r>
          </a:p>
          <a:p>
            <a:pPr algn="l">
              <a:lnSpc>
                <a:spcPts val="11759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521410" y="1802443"/>
            <a:ext cx="709004" cy="685800"/>
          </a:xfrm>
          <a:custGeom>
            <a:avLst/>
            <a:gdLst/>
            <a:ahLst/>
            <a:cxnLst/>
            <a:rect r="r" b="b" t="t" l="l"/>
            <a:pathLst>
              <a:path h="685800" w="709004">
                <a:moveTo>
                  <a:pt x="0" y="0"/>
                </a:moveTo>
                <a:lnTo>
                  <a:pt x="709003" y="0"/>
                </a:lnTo>
                <a:lnTo>
                  <a:pt x="709003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19732" y="3856355"/>
            <a:ext cx="17068268" cy="6430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Set</a:t>
            </a: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Up the Website’s Structure Through HTML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Create the Website’s Design Through CSS / Bootstrap 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Integrate the Website’s Dynamite Through Java Script 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APIs</a:t>
            </a:r>
          </a:p>
          <a:p>
            <a:pPr algn="ctr">
              <a:lnSpc>
                <a:spcPts val="7279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894358" y="8921756"/>
            <a:ext cx="701486" cy="701486"/>
          </a:xfrm>
          <a:custGeom>
            <a:avLst/>
            <a:gdLst/>
            <a:ahLst/>
            <a:cxnLst/>
            <a:rect r="r" b="b" t="t" l="l"/>
            <a:pathLst>
              <a:path h="701486" w="701486">
                <a:moveTo>
                  <a:pt x="0" y="0"/>
                </a:moveTo>
                <a:lnTo>
                  <a:pt x="701486" y="0"/>
                </a:lnTo>
                <a:lnTo>
                  <a:pt x="701486" y="701486"/>
                </a:lnTo>
                <a:lnTo>
                  <a:pt x="0" y="7014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471854" y="5690496"/>
            <a:ext cx="7574892" cy="3401815"/>
          </a:xfrm>
          <a:custGeom>
            <a:avLst/>
            <a:gdLst/>
            <a:ahLst/>
            <a:cxnLst/>
            <a:rect r="r" b="b" t="t" l="l"/>
            <a:pathLst>
              <a:path h="3401815" w="7574892">
                <a:moveTo>
                  <a:pt x="0" y="0"/>
                </a:moveTo>
                <a:lnTo>
                  <a:pt x="7574892" y="0"/>
                </a:lnTo>
                <a:lnTo>
                  <a:pt x="7574892" y="3401815"/>
                </a:lnTo>
                <a:lnTo>
                  <a:pt x="0" y="34018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265714" y="2362087"/>
            <a:ext cx="4432969" cy="4432969"/>
          </a:xfrm>
          <a:custGeom>
            <a:avLst/>
            <a:gdLst/>
            <a:ahLst/>
            <a:cxnLst/>
            <a:rect r="r" b="b" t="t" l="l"/>
            <a:pathLst>
              <a:path h="4432969" w="4432969">
                <a:moveTo>
                  <a:pt x="0" y="0"/>
                </a:moveTo>
                <a:lnTo>
                  <a:pt x="4432969" y="0"/>
                </a:lnTo>
                <a:lnTo>
                  <a:pt x="4432969" y="4432969"/>
                </a:lnTo>
                <a:lnTo>
                  <a:pt x="0" y="44329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144000" y="2608497"/>
            <a:ext cx="6102347" cy="3806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565499" indent="-782749" lvl="1">
              <a:lnSpc>
                <a:spcPts val="10151"/>
              </a:lnSpc>
              <a:buFont typeface="Arial"/>
              <a:buChar char="•"/>
            </a:pPr>
            <a:r>
              <a:rPr lang="en-US" b="true" sz="725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Header</a:t>
            </a:r>
          </a:p>
          <a:p>
            <a:pPr algn="l" marL="1565499" indent="-782749" lvl="1">
              <a:lnSpc>
                <a:spcPts val="10151"/>
              </a:lnSpc>
              <a:buFont typeface="Arial"/>
              <a:buChar char="•"/>
            </a:pPr>
            <a:r>
              <a:rPr lang="en-US" b="true" sz="725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Main</a:t>
            </a:r>
          </a:p>
          <a:p>
            <a:pPr algn="l" marL="1565499" indent="-782749" lvl="1">
              <a:lnSpc>
                <a:spcPts val="10151"/>
              </a:lnSpc>
              <a:buFont typeface="Arial"/>
              <a:buChar char="•"/>
            </a:pPr>
            <a:r>
              <a:rPr lang="en-US" b="true" sz="725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Footer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4211" y="243623"/>
            <a:ext cx="7120068" cy="2355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16"/>
              </a:lnSpc>
            </a:pPr>
            <a:r>
              <a:rPr lang="en-US" sz="13654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Header 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78699" y="3015042"/>
            <a:ext cx="14492010" cy="458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Logo / </a:t>
            </a: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App Name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Navigation Bar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Navigation Links (4)</a:t>
            </a:r>
          </a:p>
          <a:p>
            <a:pPr algn="ctr">
              <a:lnSpc>
                <a:spcPts val="727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-276225"/>
            <a:ext cx="5066781" cy="2355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16"/>
              </a:lnSpc>
            </a:pPr>
            <a:r>
              <a:rPr lang="en-US" sz="13654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Main 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069999"/>
            <a:ext cx="17909301" cy="6529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338574" indent="-669287" lvl="1">
              <a:lnSpc>
                <a:spcPts val="8679"/>
              </a:lnSpc>
              <a:buFont typeface="Arial"/>
              <a:buChar char="•"/>
            </a:pPr>
            <a:r>
              <a:rPr lang="en-US" b="true" sz="6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Brief Intro for the Website</a:t>
            </a:r>
          </a:p>
          <a:p>
            <a:pPr algn="l" marL="1338574" indent="-669287" lvl="1">
              <a:lnSpc>
                <a:spcPts val="8679"/>
              </a:lnSpc>
              <a:buFont typeface="Arial"/>
              <a:buChar char="•"/>
            </a:pPr>
            <a:r>
              <a:rPr lang="en-US" b="true" sz="6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Login Form</a:t>
            </a:r>
          </a:p>
          <a:p>
            <a:pPr algn="l" marL="1338574" indent="-669287" lvl="1">
              <a:lnSpc>
                <a:spcPts val="8679"/>
              </a:lnSpc>
              <a:buFont typeface="Arial"/>
              <a:buChar char="•"/>
            </a:pPr>
            <a:r>
              <a:rPr lang="en-US" b="true" sz="6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Register Form</a:t>
            </a:r>
          </a:p>
          <a:p>
            <a:pPr algn="l" marL="1338574" indent="-669287" lvl="1">
              <a:lnSpc>
                <a:spcPts val="8679"/>
              </a:lnSpc>
              <a:buFont typeface="Arial"/>
              <a:buChar char="•"/>
            </a:pPr>
            <a:r>
              <a:rPr lang="en-US" b="true" sz="6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Forgot Password Form</a:t>
            </a:r>
          </a:p>
          <a:p>
            <a:pPr algn="l" marL="1338574" indent="-669287" lvl="1">
              <a:lnSpc>
                <a:spcPts val="8679"/>
              </a:lnSpc>
              <a:buFont typeface="Arial"/>
              <a:buChar char="•"/>
            </a:pPr>
            <a:r>
              <a:rPr lang="en-US" b="true" sz="6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About Paragraph</a:t>
            </a:r>
          </a:p>
          <a:p>
            <a:pPr algn="l">
              <a:lnSpc>
                <a:spcPts val="867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39619" y="-104775"/>
            <a:ext cx="24639362" cy="11377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28175" indent="-564088" lvl="1">
              <a:lnSpc>
                <a:spcPts val="7315"/>
              </a:lnSpc>
              <a:buFont typeface="Arial"/>
              <a:buChar char="•"/>
            </a:pPr>
            <a:r>
              <a:rPr lang="en-US" b="true" sz="522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</a:t>
            </a:r>
            <a:r>
              <a:rPr lang="en-US" b="true" sz="522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522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</a:t>
            </a:r>
            <a:r>
              <a:rPr lang="en-US" b="true" sz="522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</a:t>
            </a:r>
            <a:r>
              <a:rPr lang="en-US" b="true" sz="522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shboard</a:t>
            </a:r>
          </a:p>
          <a:p>
            <a:pPr algn="l" marL="1128175" indent="-564088" lvl="1">
              <a:lnSpc>
                <a:spcPts val="7315"/>
              </a:lnSpc>
              <a:buFont typeface="Arial"/>
              <a:buChar char="•"/>
            </a:pPr>
            <a:r>
              <a:rPr lang="en-US" b="true" sz="522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</a:t>
            </a:r>
            <a:r>
              <a:rPr lang="en-US" b="true" sz="522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</a:t>
            </a:r>
            <a:r>
              <a:rPr lang="en-US" b="true" sz="522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</a:t>
            </a:r>
            <a:r>
              <a:rPr lang="en-US" b="true" sz="522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</a:t>
            </a:r>
            <a:r>
              <a:rPr lang="en-US" b="true" sz="522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rature (°C) Box</a:t>
            </a:r>
          </a:p>
          <a:p>
            <a:pPr algn="l" marL="1128175" indent="-564088" lvl="1">
              <a:lnSpc>
                <a:spcPts val="7315"/>
              </a:lnSpc>
              <a:buFont typeface="Arial"/>
              <a:buChar char="•"/>
            </a:pPr>
            <a:r>
              <a:rPr lang="en-US" b="true" sz="522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Humid</a:t>
            </a:r>
            <a:r>
              <a:rPr lang="en-US" b="true" sz="522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</a:t>
            </a:r>
            <a:r>
              <a:rPr lang="en-US" b="true" sz="522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ty (%) Box</a:t>
            </a:r>
          </a:p>
          <a:p>
            <a:pPr algn="l" marL="1128175" indent="-564088" lvl="1">
              <a:lnSpc>
                <a:spcPts val="7315"/>
              </a:lnSpc>
              <a:buFont typeface="Arial"/>
              <a:buChar char="•"/>
            </a:pPr>
            <a:r>
              <a:rPr lang="en-US" b="true" sz="522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PM2.5 (µ</a:t>
            </a:r>
            <a:r>
              <a:rPr lang="en-US" b="true" sz="522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</a:t>
            </a:r>
            <a:r>
              <a:rPr lang="en-US" b="true" sz="522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/m³) B</a:t>
            </a:r>
            <a:r>
              <a:rPr lang="en-US" b="true" sz="522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</a:t>
            </a:r>
            <a:r>
              <a:rPr lang="en-US" b="true" sz="522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x</a:t>
            </a:r>
          </a:p>
          <a:p>
            <a:pPr algn="l" marL="1128175" indent="-564088" lvl="1">
              <a:lnSpc>
                <a:spcPts val="7315"/>
              </a:lnSpc>
              <a:buFont typeface="Arial"/>
              <a:buChar char="•"/>
            </a:pPr>
            <a:r>
              <a:rPr lang="en-US" b="true" sz="522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PM10 (µg/m³) Box</a:t>
            </a:r>
          </a:p>
          <a:p>
            <a:pPr algn="l" marL="1128175" indent="-564088" lvl="1">
              <a:lnSpc>
                <a:spcPts val="7315"/>
              </a:lnSpc>
              <a:buFont typeface="Arial"/>
              <a:buChar char="•"/>
            </a:pPr>
            <a:r>
              <a:rPr lang="en-US" b="true" sz="522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NOx (ppb)</a:t>
            </a:r>
            <a:r>
              <a:rPr lang="en-US" b="true" sz="522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B</a:t>
            </a:r>
            <a:r>
              <a:rPr lang="en-US" b="true" sz="522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ox</a:t>
            </a:r>
          </a:p>
          <a:p>
            <a:pPr algn="l" marL="1128175" indent="-564088" lvl="1">
              <a:lnSpc>
                <a:spcPts val="7315"/>
              </a:lnSpc>
              <a:buFont typeface="Arial"/>
              <a:buChar char="•"/>
            </a:pPr>
            <a:r>
              <a:rPr lang="en-US" b="true" sz="522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</a:t>
            </a:r>
            <a:r>
              <a:rPr lang="en-US" b="true" sz="522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H3 (ppb) Box</a:t>
            </a:r>
          </a:p>
          <a:p>
            <a:pPr algn="l" marL="1128175" indent="-564088" lvl="1">
              <a:lnSpc>
                <a:spcPts val="7315"/>
              </a:lnSpc>
              <a:buFont typeface="Arial"/>
              <a:buChar char="•"/>
            </a:pPr>
            <a:r>
              <a:rPr lang="en-US" b="true" sz="522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CO2 (ppm) Box</a:t>
            </a:r>
          </a:p>
          <a:p>
            <a:pPr algn="l" marL="1128175" indent="-564088" lvl="1">
              <a:lnSpc>
                <a:spcPts val="7315"/>
              </a:lnSpc>
              <a:buFont typeface="Arial"/>
              <a:buChar char="•"/>
            </a:pPr>
            <a:r>
              <a:rPr lang="en-US" b="true" sz="522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SO2 (ppb) Box</a:t>
            </a:r>
          </a:p>
          <a:p>
            <a:pPr algn="l" marL="1128175" indent="-564088" lvl="1">
              <a:lnSpc>
                <a:spcPts val="7315"/>
              </a:lnSpc>
              <a:buFont typeface="Arial"/>
              <a:buChar char="•"/>
            </a:pPr>
            <a:r>
              <a:rPr lang="en-US" b="true" sz="522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VOC (ppb) Box</a:t>
            </a:r>
          </a:p>
          <a:p>
            <a:pPr algn="l" marL="1128175" indent="-564088" lvl="1">
              <a:lnSpc>
                <a:spcPts val="7315"/>
              </a:lnSpc>
              <a:buFont typeface="Arial"/>
              <a:buChar char="•"/>
            </a:pPr>
            <a:r>
              <a:rPr lang="en-US" b="true" sz="522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Br</a:t>
            </a:r>
            <a:r>
              <a:rPr lang="en-US" b="true" sz="522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</a:t>
            </a:r>
            <a:r>
              <a:rPr lang="en-US" b="true" sz="522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ef In</a:t>
            </a:r>
            <a:r>
              <a:rPr lang="en-US" b="true" sz="522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</a:t>
            </a:r>
            <a:r>
              <a:rPr lang="en-US" b="true" sz="522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ro f</a:t>
            </a:r>
            <a:r>
              <a:rPr lang="en-US" b="true" sz="522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</a:t>
            </a:r>
            <a:r>
              <a:rPr lang="en-US" b="true" sz="522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</a:t>
            </a:r>
            <a:r>
              <a:rPr lang="en-US" b="true" sz="522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522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each Box</a:t>
            </a:r>
          </a:p>
          <a:p>
            <a:pPr algn="ctr">
              <a:lnSpc>
                <a:spcPts val="10015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90261" y="386620"/>
            <a:ext cx="6011387" cy="2143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591"/>
              </a:lnSpc>
            </a:pPr>
            <a:r>
              <a:rPr lang="en-US" sz="1256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Footer 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145878" y="3841300"/>
            <a:ext cx="8374707" cy="3834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576058" indent="-788029" lvl="1">
              <a:lnSpc>
                <a:spcPts val="10219"/>
              </a:lnSpc>
              <a:buFont typeface="Arial"/>
              <a:buChar char="•"/>
            </a:pPr>
            <a:r>
              <a:rPr lang="en-US" b="true" sz="72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Copy</a:t>
            </a:r>
            <a:r>
              <a:rPr lang="en-US" b="true" sz="72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Rights</a:t>
            </a:r>
          </a:p>
          <a:p>
            <a:pPr algn="l" marL="1576058" indent="-788029" lvl="1">
              <a:lnSpc>
                <a:spcPts val="10219"/>
              </a:lnSpc>
              <a:buFont typeface="Arial"/>
              <a:buChar char="•"/>
            </a:pPr>
            <a:r>
              <a:rPr lang="en-US" b="true" sz="72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Resources Link</a:t>
            </a:r>
          </a:p>
          <a:p>
            <a:pPr algn="l">
              <a:lnSpc>
                <a:spcPts val="1021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780954" y="6301975"/>
            <a:ext cx="5101232" cy="5101232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546308" y="21298"/>
            <a:ext cx="3974490" cy="3974490"/>
          </a:xfrm>
          <a:custGeom>
            <a:avLst/>
            <a:gdLst/>
            <a:ahLst/>
            <a:cxnLst/>
            <a:rect r="r" b="b" t="t" l="l"/>
            <a:pathLst>
              <a:path h="3974490" w="3974490">
                <a:moveTo>
                  <a:pt x="0" y="0"/>
                </a:moveTo>
                <a:lnTo>
                  <a:pt x="3974491" y="0"/>
                </a:lnTo>
                <a:lnTo>
                  <a:pt x="3974491" y="3974490"/>
                </a:lnTo>
                <a:lnTo>
                  <a:pt x="0" y="39744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891942" y="2328266"/>
            <a:ext cx="7252058" cy="5445305"/>
            <a:chOff x="0" y="0"/>
            <a:chExt cx="845693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4569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845693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828040" y="26543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786130" y="22479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683260" y="5888990"/>
              <a:ext cx="2155190" cy="287020"/>
            </a:xfrm>
            <a:custGeom>
              <a:avLst/>
              <a:gdLst/>
              <a:ahLst/>
              <a:cxnLst/>
              <a:rect r="r" b="b" t="t" l="l"/>
              <a:pathLst>
                <a:path h="287020" w="215519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31750" y="31750"/>
              <a:ext cx="8392160" cy="590550"/>
            </a:xfrm>
            <a:custGeom>
              <a:avLst/>
              <a:gdLst/>
              <a:ahLst/>
              <a:cxnLst/>
              <a:rect r="r" b="b" t="t" l="l"/>
              <a:pathLst>
                <a:path h="590550" w="839216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31750" y="652780"/>
              <a:ext cx="8393430" cy="5059680"/>
            </a:xfrm>
            <a:custGeom>
              <a:avLst/>
              <a:gdLst/>
              <a:ahLst/>
              <a:cxnLst/>
              <a:rect r="r" b="b" t="t" l="l"/>
              <a:pathLst>
                <a:path h="5059680" w="839343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31750" y="5744210"/>
              <a:ext cx="8393430" cy="574040"/>
            </a:xfrm>
            <a:custGeom>
              <a:avLst/>
              <a:gdLst/>
              <a:ahLst/>
              <a:cxnLst/>
              <a:rect r="r" b="b" t="t" l="l"/>
              <a:pathLst>
                <a:path h="574040" w="839343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9574346" y="2328266"/>
            <a:ext cx="7252058" cy="5445305"/>
            <a:chOff x="0" y="0"/>
            <a:chExt cx="845693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4569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845693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828040" y="26543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786130" y="22479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683260" y="5888990"/>
              <a:ext cx="2155190" cy="287020"/>
            </a:xfrm>
            <a:custGeom>
              <a:avLst/>
              <a:gdLst/>
              <a:ahLst/>
              <a:cxnLst/>
              <a:rect r="r" b="b" t="t" l="l"/>
              <a:pathLst>
                <a:path h="287020" w="215519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31750" y="31750"/>
              <a:ext cx="8392160" cy="590550"/>
            </a:xfrm>
            <a:custGeom>
              <a:avLst/>
              <a:gdLst/>
              <a:ahLst/>
              <a:cxnLst/>
              <a:rect r="r" b="b" t="t" l="l"/>
              <a:pathLst>
                <a:path h="590550" w="839216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31750" y="652780"/>
              <a:ext cx="8393430" cy="5059680"/>
            </a:xfrm>
            <a:custGeom>
              <a:avLst/>
              <a:gdLst/>
              <a:ahLst/>
              <a:cxnLst/>
              <a:rect r="r" b="b" t="t" l="l"/>
              <a:pathLst>
                <a:path h="5059680" w="839343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31750" y="5744210"/>
              <a:ext cx="8393430" cy="574040"/>
            </a:xfrm>
            <a:custGeom>
              <a:avLst/>
              <a:gdLst/>
              <a:ahLst/>
              <a:cxnLst/>
              <a:rect r="r" b="b" t="t" l="l"/>
              <a:pathLst>
                <a:path h="574040" w="839343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2618395" y="3201571"/>
            <a:ext cx="5799151" cy="457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91064" indent="-545532" lvl="1">
              <a:lnSpc>
                <a:spcPts val="6064"/>
              </a:lnSpc>
              <a:buFont typeface="Arial"/>
              <a:buChar char="•"/>
            </a:pPr>
            <a:r>
              <a:rPr lang="en-US" sz="5053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Ensure the layout adapts to both mobile and desktop devices.</a:t>
            </a:r>
          </a:p>
          <a:p>
            <a:pPr algn="l">
              <a:lnSpc>
                <a:spcPts val="6064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0441904" y="3592096"/>
            <a:ext cx="5889666" cy="3124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07481" indent="-553741" lvl="1">
              <a:lnSpc>
                <a:spcPts val="6155"/>
              </a:lnSpc>
              <a:buFont typeface="Arial"/>
              <a:buChar char="•"/>
            </a:pPr>
            <a:r>
              <a:rPr lang="en-US" sz="5129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Apply color coding for air quality levels.</a:t>
            </a:r>
          </a:p>
          <a:p>
            <a:pPr algn="l">
              <a:lnSpc>
                <a:spcPts val="6155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DAGW5Z2jPYU</dc:identifier>
  <dcterms:modified xsi:type="dcterms:W3CDTF">2011-08-01T06:04:30Z</dcterms:modified>
  <cp:revision>1</cp:revision>
  <dc:title>CAir</dc:title>
</cp:coreProperties>
</file>