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charts/colors2.xml" ContentType="application/vnd.ms-office.chartcolorstyl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olors1.xml" ContentType="application/vnd.ms-office.chartcolorstyle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7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82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8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pivotSource>
    <c:name>[AB.xlsx]Sheet1!PivotTable1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EMPLOYEE PERFORMNANCE ANALYSIS</a:t>
            </a:r>
          </a:p>
        </c:rich>
      </c:tx>
      <c:layout>
        <c:manualLayout>
          <c:xMode val="edge"/>
          <c:yMode val="edge"/>
          <c:x val="0.29832714262991267"/>
          <c:y val="9.6912190151912866E-2"/>
        </c:manualLayout>
      </c:layout>
      <c:spPr>
        <a:noFill/>
        <a:ln>
          <a:noFill/>
        </a:ln>
        <a:effectLst/>
      </c:spPr>
    </c:title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369203849518816"/>
          <c:y val="0.23406969962088073"/>
          <c:w val="0.62561351706036761"/>
          <c:h val="0.56695902595508951"/>
        </c:manualLayout>
      </c:layout>
      <c:barChart>
        <c:barDir val="col"/>
        <c:grouping val="clustered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exp"/>
          </c:trendline>
          <c:errBars>
            <c:errBarType val="both"/>
            <c:errValType val="stdErr"/>
            <c:spPr>
              <a:noFill/>
              <a:ln w="9525" cap="flat" cmpd="sng" algn="ctr">
                <a:solidFill>
                  <a:schemeClr val="lt1">
                    <a:lumMod val="95000"/>
                  </a:schemeClr>
                </a:solidFill>
                <a:round/>
              </a:ln>
              <a:effectLst/>
            </c:spPr>
          </c:errBar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778-4BC3-AD91-2B0BCF51E0E9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</c:trendline>
          <c:errBars>
            <c:errBarType val="both"/>
            <c:errValType val="stdErr"/>
            <c:spPr>
              <a:noFill/>
              <a:ln w="9525" cap="flat" cmpd="sng" algn="ctr">
                <a:solidFill>
                  <a:schemeClr val="lt1">
                    <a:lumMod val="95000"/>
                  </a:schemeClr>
                </a:solidFill>
                <a:round/>
              </a:ln>
              <a:effectLst/>
            </c:spPr>
          </c:errBar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0778-4BC3-AD91-2B0BCF51E0E9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</c:trendline>
          <c:errBars>
            <c:errBarType val="both"/>
            <c:errValType val="stdErr"/>
            <c:spPr>
              <a:noFill/>
              <a:ln w="9525" cap="flat" cmpd="sng" algn="ctr">
                <a:solidFill>
                  <a:schemeClr val="lt1">
                    <a:lumMod val="95000"/>
                  </a:schemeClr>
                </a:solidFill>
                <a:round/>
              </a:ln>
              <a:effectLst/>
            </c:spPr>
          </c:errBar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0778-4BC3-AD91-2B0BCF51E0E9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trendline>
            <c:spPr>
              <a:ln w="19050" cap="rnd">
                <a:solidFill>
                  <a:schemeClr val="accent4"/>
                </a:solidFill>
              </a:ln>
              <a:effectLst/>
            </c:spPr>
            <c:trendlineType val="exp"/>
          </c:trendline>
          <c:errBars>
            <c:errBarType val="both"/>
            <c:errValType val="stdErr"/>
            <c:spPr>
              <a:noFill/>
              <a:ln w="9525" cap="flat" cmpd="sng" algn="ctr">
                <a:solidFill>
                  <a:schemeClr val="lt1">
                    <a:lumMod val="95000"/>
                  </a:schemeClr>
                </a:solidFill>
                <a:round/>
              </a:ln>
              <a:effectLst/>
            </c:spPr>
          </c:errBar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0778-4BC3-AD91-2B0BCF51E0E9}"/>
            </c:ext>
          </c:extLst>
        </c:ser>
        <c:gapWidth val="100"/>
        <c:overlap val="-24"/>
        <c:axId val="158033024"/>
        <c:axId val="158034560"/>
      </c:barChart>
      <c:catAx>
        <c:axId val="15803302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034560"/>
        <c:crosses val="autoZero"/>
        <c:auto val="1"/>
        <c:lblAlgn val="ctr"/>
        <c:lblOffset val="100"/>
      </c:catAx>
      <c:valAx>
        <c:axId val="15803456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033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pivotSource>
    <c:name>[AB.xlsx]Sheet1!PivotTable1</c:name>
    <c:fmtId val="21"/>
  </c:pivotSource>
  <c:chart>
    <c:title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depthPercent val="100"/>
      <c:perspective val="30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80E-41C0-8C67-FE223DBA5F4D}"/>
              </c:ext>
            </c:extLst>
          </c:dPt>
          <c:dPt>
            <c:idx val="1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80E-41C0-8C67-FE223DBA5F4D}"/>
              </c:ext>
            </c:extLst>
          </c:dPt>
          <c:dPt>
            <c:idx val="2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80E-41C0-8C67-FE223DBA5F4D}"/>
              </c:ext>
            </c:extLst>
          </c:dPt>
          <c:dPt>
            <c:idx val="3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80E-41C0-8C67-FE223DBA5F4D}"/>
              </c:ext>
            </c:extLst>
          </c:dPt>
          <c:dPt>
            <c:idx val="4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D80E-41C0-8C67-FE223DBA5F4D}"/>
              </c:ext>
            </c:extLst>
          </c:dPt>
          <c:dPt>
            <c:idx val="5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D80E-41C0-8C67-FE223DBA5F4D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D80E-41C0-8C67-FE223DBA5F4D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D80E-41C0-8C67-FE223DBA5F4D}"/>
              </c:ext>
            </c:extLst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D80E-41C0-8C67-FE223DBA5F4D}"/>
              </c:ext>
            </c:extLst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3-D80E-41C0-8C67-FE223DBA5F4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Val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4-D80E-41C0-8C67-FE223DBA5F4D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6-D80E-41C0-8C67-FE223DBA5F4D}"/>
              </c:ext>
            </c:extLst>
          </c:dPt>
          <c:dPt>
            <c:idx val="1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8-D80E-41C0-8C67-FE223DBA5F4D}"/>
              </c:ext>
            </c:extLst>
          </c:dPt>
          <c:dPt>
            <c:idx val="2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A-D80E-41C0-8C67-FE223DBA5F4D}"/>
              </c:ext>
            </c:extLst>
          </c:dPt>
          <c:dPt>
            <c:idx val="3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C-D80E-41C0-8C67-FE223DBA5F4D}"/>
              </c:ext>
            </c:extLst>
          </c:dPt>
          <c:dPt>
            <c:idx val="4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E-D80E-41C0-8C67-FE223DBA5F4D}"/>
              </c:ext>
            </c:extLst>
          </c:dPt>
          <c:dPt>
            <c:idx val="5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0-D80E-41C0-8C67-FE223DBA5F4D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2-D80E-41C0-8C67-FE223DBA5F4D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4-D80E-41C0-8C67-FE223DBA5F4D}"/>
              </c:ext>
            </c:extLst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6-D80E-41C0-8C67-FE223DBA5F4D}"/>
              </c:ext>
            </c:extLst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8-D80E-41C0-8C67-FE223DBA5F4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Val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9-D80E-41C0-8C67-FE223DBA5F4D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B-D80E-41C0-8C67-FE223DBA5F4D}"/>
              </c:ext>
            </c:extLst>
          </c:dPt>
          <c:dPt>
            <c:idx val="1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D-D80E-41C0-8C67-FE223DBA5F4D}"/>
              </c:ext>
            </c:extLst>
          </c:dPt>
          <c:dPt>
            <c:idx val="2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F-D80E-41C0-8C67-FE223DBA5F4D}"/>
              </c:ext>
            </c:extLst>
          </c:dPt>
          <c:dPt>
            <c:idx val="3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1-D80E-41C0-8C67-FE223DBA5F4D}"/>
              </c:ext>
            </c:extLst>
          </c:dPt>
          <c:dPt>
            <c:idx val="4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3-D80E-41C0-8C67-FE223DBA5F4D}"/>
              </c:ext>
            </c:extLst>
          </c:dPt>
          <c:dPt>
            <c:idx val="5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5-D80E-41C0-8C67-FE223DBA5F4D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7-D80E-41C0-8C67-FE223DBA5F4D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9-D80E-41C0-8C67-FE223DBA5F4D}"/>
              </c:ext>
            </c:extLst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B-D80E-41C0-8C67-FE223DBA5F4D}"/>
              </c:ext>
            </c:extLst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D-D80E-41C0-8C67-FE223DBA5F4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Val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3E-D80E-41C0-8C67-FE223DBA5F4D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0-D80E-41C0-8C67-FE223DBA5F4D}"/>
              </c:ext>
            </c:extLst>
          </c:dPt>
          <c:dPt>
            <c:idx val="1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2-D80E-41C0-8C67-FE223DBA5F4D}"/>
              </c:ext>
            </c:extLst>
          </c:dPt>
          <c:dPt>
            <c:idx val="2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4-D80E-41C0-8C67-FE223DBA5F4D}"/>
              </c:ext>
            </c:extLst>
          </c:dPt>
          <c:dPt>
            <c:idx val="3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6-D80E-41C0-8C67-FE223DBA5F4D}"/>
              </c:ext>
            </c:extLst>
          </c:dPt>
          <c:dPt>
            <c:idx val="4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8-D80E-41C0-8C67-FE223DBA5F4D}"/>
              </c:ext>
            </c:extLst>
          </c:dPt>
          <c:dPt>
            <c:idx val="5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A-D80E-41C0-8C67-FE223DBA5F4D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C-D80E-41C0-8C67-FE223DBA5F4D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E-D80E-41C0-8C67-FE223DBA5F4D}"/>
              </c:ext>
            </c:extLst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50-D80E-41C0-8C67-FE223DBA5F4D}"/>
              </c:ext>
            </c:extLst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52-D80E-41C0-8C67-FE223DBA5F4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Val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53-D80E-41C0-8C67-FE223DBA5F4D}"/>
            </c:ext>
          </c:extLst>
        </c:ser>
        <c:dLbls>
          <c:showVal val="1"/>
        </c:dLbls>
      </c:pie3DChart>
      <c:spPr>
        <a:noFill/>
        <a:ln>
          <a:noFill/>
        </a:ln>
        <a:effectLst/>
      </c:spPr>
    </c:plotArea>
    <c:legend>
      <c:legendPos val="r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214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978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632758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0456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0175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6273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2605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82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294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620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89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413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074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371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520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102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solution.pro/pt/t/organizational-design/organizational-design-quick-guide/design-organizacional-guia-rapido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217A65-5672-1763-A4E6-958E47F51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5606" y="407963"/>
            <a:ext cx="8060788" cy="1258845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algn="ctr"/>
            <a:r>
              <a:rPr lang="en-IN" sz="4800" dirty="0">
                <a:latin typeface="Arial Black" panose="020B0A04020102020204" pitchFamily="34" charset="0"/>
              </a:rPr>
              <a:t>Employee data analysis using excel</a:t>
            </a:r>
            <a:endParaRPr lang="en-US" sz="48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7640096-3995-07C2-EFB9-A6B127490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3541" y="3429000"/>
            <a:ext cx="8723832" cy="2419429"/>
          </a:xfrm>
        </p:spPr>
        <p:txBody>
          <a:bodyPr>
            <a:normAutofit lnSpcReduction="10000"/>
          </a:bodyPr>
          <a:lstStyle/>
          <a:p>
            <a:r>
              <a:rPr lang="en-IN" sz="2800" b="1" dirty="0" smtClean="0">
                <a:latin typeface="Aptos Display" panose="020B0004020202020204" pitchFamily="34" charset="0"/>
              </a:rPr>
              <a:t>Student Name: </a:t>
            </a:r>
            <a:r>
              <a:rPr lang="en-IN" sz="2800" b="1" dirty="0" err="1" smtClean="0">
                <a:latin typeface="Aptos Display" panose="020B0004020202020204" pitchFamily="34" charset="0"/>
              </a:rPr>
              <a:t>A</a:t>
            </a:r>
            <a:r>
              <a:rPr lang="en-IN" sz="2800" b="1" dirty="0" err="1" smtClean="0">
                <a:latin typeface="Aptos Display" panose="020B0004020202020204" pitchFamily="34" charset="0"/>
              </a:rPr>
              <a:t>yyanar</a:t>
            </a:r>
            <a:endParaRPr lang="en-IN" sz="2800" b="1" dirty="0">
              <a:latin typeface="Aptos Display" panose="020B0004020202020204" pitchFamily="34" charset="0"/>
            </a:endParaRPr>
          </a:p>
          <a:p>
            <a:r>
              <a:rPr lang="en-IN" sz="2800" b="1" dirty="0">
                <a:latin typeface="Aptos Display" panose="020B0004020202020204" pitchFamily="34" charset="0"/>
              </a:rPr>
              <a:t>Register no</a:t>
            </a:r>
            <a:r>
              <a:rPr lang="en-IN" sz="2800" b="1">
                <a:latin typeface="Aptos Display" panose="020B0004020202020204" pitchFamily="34" charset="0"/>
              </a:rPr>
              <a:t>: </a:t>
            </a:r>
            <a:r>
              <a:rPr lang="en-IN" sz="2800" b="1" smtClean="0">
                <a:latin typeface="Aptos Display" panose="020B0004020202020204" pitchFamily="34" charset="0"/>
              </a:rPr>
              <a:t>312202216(asunm123312202216)</a:t>
            </a:r>
            <a:endParaRPr lang="en-IN" sz="2800" b="1" dirty="0">
              <a:latin typeface="Aptos Display" panose="020B0004020202020204" pitchFamily="34" charset="0"/>
            </a:endParaRPr>
          </a:p>
          <a:p>
            <a:r>
              <a:rPr lang="en-IN" sz="2800" b="1" dirty="0">
                <a:latin typeface="Aptos Display" panose="020B0004020202020204" pitchFamily="34" charset="0"/>
              </a:rPr>
              <a:t>Department: b.com ca </a:t>
            </a:r>
          </a:p>
          <a:p>
            <a:r>
              <a:rPr lang="en-IN" sz="2800" b="1" dirty="0">
                <a:latin typeface="Aptos Display" panose="020B0004020202020204" pitchFamily="34" charset="0"/>
              </a:rPr>
              <a:t>College : </a:t>
            </a:r>
            <a:r>
              <a:rPr lang="en-IN" sz="2800" b="1" dirty="0" err="1">
                <a:latin typeface="Aptos Display" panose="020B0004020202020204" pitchFamily="34" charset="0"/>
              </a:rPr>
              <a:t>mohammed</a:t>
            </a:r>
            <a:r>
              <a:rPr lang="en-IN" sz="2800" b="1" dirty="0">
                <a:latin typeface="Aptos Display" panose="020B0004020202020204" pitchFamily="34" charset="0"/>
              </a:rPr>
              <a:t> Sadhak college of arts and science</a:t>
            </a:r>
          </a:p>
          <a:p>
            <a:endParaRPr lang="en-IN" sz="2000" dirty="0">
              <a:latin typeface="Bahnschrift SemiBold Condensed" panose="020B0502040204020203" pitchFamily="34" charset="0"/>
            </a:endParaRPr>
          </a:p>
          <a:p>
            <a:endParaRPr lang="en-US" sz="20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0032665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653BC0-2D6D-CBF2-FA3F-BA6A98D88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011" y="591452"/>
            <a:ext cx="8911687" cy="1280890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Arial Black" panose="020B0A04020102020204" pitchFamily="34" charset="0"/>
              </a:rPr>
              <a:t>MODELLING</a:t>
            </a:r>
            <a:endParaRPr lang="en-US" sz="5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C37AC3-CFB9-CB66-933F-56E330EC4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2884" y="2488926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latin typeface="Bahnschrift SemiBold" panose="020B0502040204020203" pitchFamily="34" charset="0"/>
              </a:rPr>
              <a:t>Data collection:</a:t>
            </a:r>
          </a:p>
          <a:p>
            <a:pPr marL="0" indent="0">
              <a:buNone/>
            </a:pPr>
            <a:r>
              <a:rPr lang="en-IN" sz="2800" dirty="0">
                <a:latin typeface="Bahnschrift SemiBold" panose="020B0502040204020203" pitchFamily="34" charset="0"/>
              </a:rPr>
              <a:t>1.Gather employee demographic information(e.g.,</a:t>
            </a:r>
            <a:r>
              <a:rPr lang="en-IN" sz="2800" dirty="0" err="1">
                <a:latin typeface="Bahnschrift SemiBold" panose="020B0502040204020203" pitchFamily="34" charset="0"/>
              </a:rPr>
              <a:t>age,gender,department,role</a:t>
            </a:r>
            <a:r>
              <a:rPr lang="en-IN" sz="2800" dirty="0">
                <a:latin typeface="Bahnschrift SemiBold" panose="020B0502040204020203" pitchFamily="34" charset="0"/>
              </a:rPr>
              <a:t>).</a:t>
            </a:r>
          </a:p>
          <a:p>
            <a:pPr marL="0" indent="0">
              <a:buNone/>
            </a:pPr>
            <a:r>
              <a:rPr lang="en-IN" sz="2800" dirty="0">
                <a:latin typeface="Bahnschrift SemiBold" panose="020B0502040204020203" pitchFamily="34" charset="0"/>
              </a:rPr>
              <a:t>2.Collect employee performance data(e.g.,</a:t>
            </a:r>
            <a:r>
              <a:rPr lang="en-IN" sz="2800" dirty="0" err="1">
                <a:latin typeface="Bahnschrift SemiBold" panose="020B0502040204020203" pitchFamily="34" charset="0"/>
              </a:rPr>
              <a:t>ratings,achievements,training</a:t>
            </a:r>
            <a:r>
              <a:rPr lang="en-IN" sz="2800" dirty="0">
                <a:latin typeface="Bahnschrift SemiBold" panose="020B0502040204020203" pitchFamily="34" charset="0"/>
              </a:rPr>
              <a:t>).</a:t>
            </a:r>
          </a:p>
          <a:p>
            <a:pPr marL="0" indent="0">
              <a:buNone/>
            </a:pPr>
            <a:r>
              <a:rPr lang="en-IN" sz="2800" dirty="0">
                <a:latin typeface="Bahnschrift SemiBold" panose="020B0502040204020203" pitchFamily="34" charset="0"/>
              </a:rPr>
              <a:t>3.Obtain employee status details(</a:t>
            </a:r>
            <a:r>
              <a:rPr lang="en-IN" sz="2800" dirty="0" err="1">
                <a:latin typeface="Bahnschrift SemiBold" panose="020B0502040204020203" pitchFamily="34" charset="0"/>
              </a:rPr>
              <a:t>e.g.,hire</a:t>
            </a:r>
            <a:r>
              <a:rPr lang="en-IN" sz="2800" dirty="0">
                <a:latin typeface="Bahnschrift SemiBold" panose="020B0502040204020203" pitchFamily="34" charset="0"/>
              </a:rPr>
              <a:t> </a:t>
            </a:r>
            <a:r>
              <a:rPr lang="en-IN" sz="2800" dirty="0" err="1">
                <a:latin typeface="Bahnschrift SemiBold" panose="020B0502040204020203" pitchFamily="34" charset="0"/>
              </a:rPr>
              <a:t>date,tenure,turnover</a:t>
            </a:r>
            <a:r>
              <a:rPr lang="en-IN" sz="2800" dirty="0">
                <a:latin typeface="Bahnschrift SemiBold" panose="020B0502040204020203" pitchFamily="34" charset="0"/>
              </a:rPr>
              <a:t> status).</a:t>
            </a:r>
          </a:p>
        </p:txBody>
      </p:sp>
    </p:spTree>
    <p:extLst>
      <p:ext uri="{BB962C8B-B14F-4D97-AF65-F5344CB8AC3E}">
        <p14:creationId xmlns:p14="http://schemas.microsoft.com/office/powerpoint/2010/main" xmlns="" val="319076445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F7C84E-F4C2-27AF-A14E-F682A94DB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7774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FF1C3C-1973-255F-C90E-EA2BFD834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08295"/>
            <a:ext cx="8915400" cy="5669280"/>
          </a:xfrm>
        </p:spPr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Feature Collection: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1.Select key performance indicators such as </a:t>
            </a:r>
            <a:r>
              <a:rPr lang="en-IN" dirty="0" err="1">
                <a:latin typeface="Bahnschrift SemiBold" panose="020B0502040204020203" pitchFamily="34" charset="0"/>
              </a:rPr>
              <a:t>attendance,productivity,and</a:t>
            </a:r>
            <a:r>
              <a:rPr lang="en-IN" dirty="0">
                <a:latin typeface="Bahnschrift SemiBold" panose="020B0502040204020203" pitchFamily="34" charset="0"/>
              </a:rPr>
              <a:t> training completion.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2.Include demographic features like </a:t>
            </a:r>
            <a:r>
              <a:rPr lang="en-IN" dirty="0" err="1">
                <a:latin typeface="Bahnschrift SemiBold" panose="020B0502040204020203" pitchFamily="34" charset="0"/>
              </a:rPr>
              <a:t>department,role,and</a:t>
            </a:r>
            <a:r>
              <a:rPr lang="en-IN" dirty="0">
                <a:latin typeface="Bahnschrift SemiBold" panose="020B0502040204020203" pitchFamily="34" charset="0"/>
              </a:rPr>
              <a:t> tenure for deeper analysis.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Data Cleaning: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1.Remove duplicate entries and correct data inconsistencies.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2.Handle missing values using techniques like imputation or </a:t>
            </a:r>
            <a:r>
              <a:rPr lang="en-IN" dirty="0" err="1">
                <a:latin typeface="Bahnschrift SemiBold" panose="020B0502040204020203" pitchFamily="34" charset="0"/>
              </a:rPr>
              <a:t>exclusion,depending</a:t>
            </a:r>
            <a:r>
              <a:rPr lang="en-IN" dirty="0">
                <a:latin typeface="Bahnschrift SemiBold" panose="020B0502040204020203" pitchFamily="34" charset="0"/>
              </a:rPr>
              <a:t> on the data’s impact.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Performance Level: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1.Define performance tiers(</a:t>
            </a:r>
            <a:r>
              <a:rPr lang="en-IN" dirty="0" err="1">
                <a:latin typeface="Bahnschrift SemiBold" panose="020B0502040204020203" pitchFamily="34" charset="0"/>
              </a:rPr>
              <a:t>e.g.,very</a:t>
            </a:r>
            <a:r>
              <a:rPr lang="en-IN" dirty="0">
                <a:latin typeface="Bahnschrift SemiBold" panose="020B0502040204020203" pitchFamily="34" charset="0"/>
              </a:rPr>
              <a:t> </a:t>
            </a:r>
            <a:r>
              <a:rPr lang="en-IN" dirty="0" err="1">
                <a:latin typeface="Bahnschrift SemiBold" panose="020B0502040204020203" pitchFamily="34" charset="0"/>
              </a:rPr>
              <a:t>high,high,medium,low</a:t>
            </a:r>
            <a:r>
              <a:rPr lang="en-IN" dirty="0">
                <a:latin typeface="Bahnschrift SemiBold" panose="020B0502040204020203" pitchFamily="34" charset="0"/>
              </a:rPr>
              <a:t>)based on employee ratings or achievements.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2.Establish criteria for identifying top performers and at-risk employees.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5733155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E8DF7B-E571-3FA8-89FA-6E6587645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88011"/>
            <a:ext cx="8911687" cy="128089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B819B1-3833-36C3-B4B1-637269559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5920"/>
            <a:ext cx="8915400" cy="5212080"/>
          </a:xfrm>
        </p:spPr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Summary: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1.Create summary statistics for employee demographics(</a:t>
            </a:r>
            <a:r>
              <a:rPr lang="en-IN" dirty="0" err="1">
                <a:latin typeface="Bahnschrift SemiBold" panose="020B0502040204020203" pitchFamily="34" charset="0"/>
              </a:rPr>
              <a:t>e.g.first</a:t>
            </a:r>
            <a:r>
              <a:rPr lang="en-IN" dirty="0">
                <a:latin typeface="Bahnschrift SemiBold" panose="020B0502040204020203" pitchFamily="34" charset="0"/>
              </a:rPr>
              <a:t> </a:t>
            </a:r>
            <a:r>
              <a:rPr lang="en-IN" dirty="0" err="1">
                <a:latin typeface="Bahnschrift SemiBold" panose="020B0502040204020203" pitchFamily="34" charset="0"/>
              </a:rPr>
              <a:t>name,average</a:t>
            </a:r>
            <a:r>
              <a:rPr lang="en-IN" dirty="0">
                <a:latin typeface="Bahnschrift SemiBold" panose="020B0502040204020203" pitchFamily="34" charset="0"/>
              </a:rPr>
              <a:t> </a:t>
            </a:r>
            <a:r>
              <a:rPr lang="en-IN" dirty="0" err="1">
                <a:latin typeface="Bahnschrift SemiBold" panose="020B0502040204020203" pitchFamily="34" charset="0"/>
              </a:rPr>
              <a:t>age,business</a:t>
            </a:r>
            <a:r>
              <a:rPr lang="en-IN" dirty="0">
                <a:latin typeface="Bahnschrift SemiBold" panose="020B0502040204020203" pitchFamily="34" charset="0"/>
              </a:rPr>
              <a:t> </a:t>
            </a:r>
            <a:r>
              <a:rPr lang="en-IN" dirty="0" err="1">
                <a:latin typeface="Bahnschrift SemiBold" panose="020B0502040204020203" pitchFamily="34" charset="0"/>
              </a:rPr>
              <a:t>units,gender</a:t>
            </a:r>
            <a:r>
              <a:rPr lang="en-IN" dirty="0">
                <a:latin typeface="Bahnschrift SemiBold" panose="020B0502040204020203" pitchFamily="34" charset="0"/>
              </a:rPr>
              <a:t>).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2.Analyze performance trends across department and roles.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3.Identify any notable patterns in employee turnover and retention rates.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Visualization: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1.Build dynamic charts to display department-wise performance distribution.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2.Create dashboards showcasing employee turnover trends over time.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3.Design interactive pivot tables for exploring various HR </a:t>
            </a:r>
            <a:r>
              <a:rPr lang="en-IN" dirty="0" err="1">
                <a:latin typeface="Bahnschrift SemiBold" panose="020B0502040204020203" pitchFamily="34" charset="0"/>
              </a:rPr>
              <a:t>metrics,such</a:t>
            </a:r>
            <a:r>
              <a:rPr lang="en-IN" dirty="0">
                <a:latin typeface="Bahnschrift SemiBold" panose="020B0502040204020203" pitchFamily="34" charset="0"/>
              </a:rPr>
              <a:t> as performance </a:t>
            </a:r>
            <a:r>
              <a:rPr lang="en-IN" dirty="0" err="1">
                <a:latin typeface="Bahnschrift SemiBold" panose="020B0502040204020203" pitchFamily="34" charset="0"/>
              </a:rPr>
              <a:t>vs.tenure</a:t>
            </a:r>
            <a:r>
              <a:rPr lang="en-IN" dirty="0">
                <a:latin typeface="Bahnschrift SemiBold" panose="020B0502040204020203" pitchFamily="34" charset="0"/>
              </a:rPr>
              <a:t>.</a:t>
            </a:r>
            <a:endParaRPr 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8703988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2B099F-DB50-8D98-B144-C7CE503A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latin typeface="Arial Black" panose="020B0A04020102020204" pitchFamily="34" charset="0"/>
              </a:rPr>
              <a:t>RESULTS</a:t>
            </a:r>
            <a:endParaRPr lang="en-US" sz="5400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28D1EFC8-C4CA-8918-16BA-5F9C427C96C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959444772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2AA4F9-A948-FAF8-F3DD-8DBF6B7B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Arial Black" panose="020B0A04020102020204" pitchFamily="34" charset="0"/>
              </a:rPr>
              <a:t>RESULTS</a:t>
            </a:r>
            <a:endParaRPr lang="en-US" sz="4800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9E1AB122-D228-B653-42DE-18408AEA01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62064561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54926291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332FF4-D4BE-118E-EF95-9174FEC7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latin typeface="Arial Black" panose="020B0A04020102020204" pitchFamily="34" charset="0"/>
              </a:rPr>
              <a:t>CONCLUSION</a:t>
            </a:r>
            <a:endParaRPr lang="en-US" sz="5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D8A978-A9D2-63A8-7796-97295D18B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this </a:t>
            </a:r>
            <a:r>
              <a:rPr lang="en-IN" dirty="0" err="1"/>
              <a:t>project,Excel</a:t>
            </a:r>
            <a:r>
              <a:rPr lang="en-IN" dirty="0"/>
              <a:t> was used effectively to </a:t>
            </a:r>
            <a:r>
              <a:rPr lang="en-IN" dirty="0" err="1"/>
              <a:t>analyze</a:t>
            </a:r>
            <a:r>
              <a:rPr lang="en-IN" dirty="0"/>
              <a:t> employee </a:t>
            </a:r>
            <a:r>
              <a:rPr lang="en-IN" dirty="0" err="1"/>
              <a:t>data,revealing</a:t>
            </a:r>
            <a:r>
              <a:rPr lang="en-IN" dirty="0"/>
              <a:t> key insights into workforce trends and </a:t>
            </a:r>
            <a:r>
              <a:rPr lang="en-IN" dirty="0" err="1"/>
              <a:t>performance.By</a:t>
            </a:r>
            <a:r>
              <a:rPr lang="en-IN" dirty="0"/>
              <a:t> leveraging various Excel functions and </a:t>
            </a:r>
            <a:r>
              <a:rPr lang="en-IN" dirty="0" err="1"/>
              <a:t>tools,we</a:t>
            </a:r>
            <a:r>
              <a:rPr lang="en-IN" dirty="0"/>
              <a:t> streamlined data management and gained valuable information that </a:t>
            </a:r>
            <a:r>
              <a:rPr lang="en-IN"/>
              <a:t>can guide HR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4136095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59E7B8-D898-5BCF-3C73-795AD97B9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315" y="630115"/>
            <a:ext cx="8911687" cy="1286022"/>
          </a:xfrm>
        </p:spPr>
        <p:txBody>
          <a:bodyPr>
            <a:normAutofit fontScale="90000"/>
          </a:bodyPr>
          <a:lstStyle/>
          <a:p>
            <a:r>
              <a:rPr lang="en-IN" sz="5400" dirty="0">
                <a:latin typeface="Arial Black" panose="020B0A04020102020204" pitchFamily="34" charset="0"/>
              </a:rPr>
              <a:t>PROJECT TITLE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607C81-0C9C-4B6E-95B0-296F4D61B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1911" y="2996419"/>
            <a:ext cx="9603275" cy="2461846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Aptos Display" panose="020B0004020202020204" pitchFamily="34" charset="0"/>
              </a:rPr>
              <a:t>Employee Attrition Analysis Using Excel Dashboards</a:t>
            </a:r>
            <a:endParaRPr lang="en-US" sz="4800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0331961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59E870-8425-CFD7-20A7-07FC19232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029" y="306333"/>
            <a:ext cx="8911687" cy="1280890"/>
          </a:xfrm>
        </p:spPr>
        <p:txBody>
          <a:bodyPr>
            <a:normAutofit/>
          </a:bodyPr>
          <a:lstStyle/>
          <a:p>
            <a:r>
              <a:rPr lang="en-IN" sz="6600" dirty="0">
                <a:latin typeface="Arial Black" panose="020B0A04020102020204" pitchFamily="34" charset="0"/>
              </a:rPr>
              <a:t>AGENDA</a:t>
            </a:r>
            <a:endParaRPr lang="en-US" sz="66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7C74C1-CE23-6A43-D38D-D9C941D11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9716" y="2546252"/>
            <a:ext cx="8915400" cy="3597452"/>
          </a:xfrm>
        </p:spPr>
        <p:txBody>
          <a:bodyPr>
            <a:normAutofit fontScale="92500" lnSpcReduction="10000"/>
          </a:bodyPr>
          <a:lstStyle/>
          <a:p>
            <a:r>
              <a:rPr lang="en-IN" sz="2000" dirty="0">
                <a:latin typeface="Bahnschrift SemiBold" panose="020B0502040204020203" pitchFamily="34" charset="0"/>
              </a:rPr>
              <a:t>1. </a:t>
            </a:r>
            <a:r>
              <a:rPr lang="en-IN" sz="2400" dirty="0">
                <a:latin typeface="Bahnschrift SemiBold" panose="020B0502040204020203" pitchFamily="34" charset="0"/>
              </a:rPr>
              <a:t>Problem Statement</a:t>
            </a:r>
          </a:p>
          <a:p>
            <a:r>
              <a:rPr lang="en-IN" sz="2400" dirty="0">
                <a:latin typeface="Bahnschrift SemiBold" panose="020B0502040204020203" pitchFamily="34" charset="0"/>
              </a:rPr>
              <a:t>2. Project Overview</a:t>
            </a:r>
          </a:p>
          <a:p>
            <a:r>
              <a:rPr lang="en-IN" sz="2400" dirty="0">
                <a:latin typeface="Bahnschrift SemiBold" panose="020B0502040204020203" pitchFamily="34" charset="0"/>
              </a:rPr>
              <a:t>3. End Users</a:t>
            </a:r>
          </a:p>
          <a:p>
            <a:r>
              <a:rPr lang="en-IN" sz="2400" dirty="0">
                <a:latin typeface="Bahnschrift SemiBold" panose="020B0502040204020203" pitchFamily="34" charset="0"/>
              </a:rPr>
              <a:t>4. Our Solution and Proposition</a:t>
            </a:r>
          </a:p>
          <a:p>
            <a:r>
              <a:rPr lang="en-IN" sz="2400" dirty="0">
                <a:latin typeface="Bahnschrift SemiBold" panose="020B0502040204020203" pitchFamily="34" charset="0"/>
              </a:rPr>
              <a:t>5. Dataset Description</a:t>
            </a:r>
          </a:p>
          <a:p>
            <a:r>
              <a:rPr lang="en-IN" sz="2400" dirty="0">
                <a:latin typeface="Bahnschrift SemiBold" panose="020B0502040204020203" pitchFamily="34" charset="0"/>
              </a:rPr>
              <a:t>6. Modelling Approach</a:t>
            </a:r>
          </a:p>
          <a:p>
            <a:r>
              <a:rPr lang="en-IN" sz="2400" dirty="0">
                <a:latin typeface="Bahnschrift SemiBold" panose="020B0502040204020203" pitchFamily="34" charset="0"/>
              </a:rPr>
              <a:t>7. Results and Discussion</a:t>
            </a:r>
          </a:p>
          <a:p>
            <a:r>
              <a:rPr lang="en-IN" sz="2400" dirty="0">
                <a:latin typeface="Bahnschrift SemiBold" panose="020B0502040204020203" pitchFamily="34" charset="0"/>
              </a:rPr>
              <a:t>8. Conclusion </a:t>
            </a:r>
            <a:endParaRPr lang="en-US" sz="2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1689780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6B341-37F2-B728-BA4B-31DF0832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997" y="509810"/>
            <a:ext cx="8911687" cy="1280890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Arial Black" panose="020B0A04020102020204" pitchFamily="34" charset="0"/>
              </a:rPr>
              <a:t>PROBLEM STATEMENT</a:t>
            </a:r>
            <a:endParaRPr lang="en-US" sz="48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2DFDE5-DA54-A51E-7EA0-E9B509482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4912" y="2345872"/>
            <a:ext cx="8915400" cy="3777622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Bahnschrift SemiBold" panose="020B0502040204020203" pitchFamily="34" charset="0"/>
              </a:rPr>
              <a:t>A Company struggles to efficiently </a:t>
            </a:r>
            <a:r>
              <a:rPr lang="en-IN" sz="2800" dirty="0" err="1">
                <a:latin typeface="Bahnschrift SemiBold" panose="020B0502040204020203" pitchFamily="34" charset="0"/>
              </a:rPr>
              <a:t>analyze</a:t>
            </a:r>
            <a:r>
              <a:rPr lang="en-IN" sz="2800" dirty="0">
                <a:latin typeface="Bahnschrift SemiBold" panose="020B0502040204020203" pitchFamily="34" charset="0"/>
              </a:rPr>
              <a:t> employee data scattered across multiple </a:t>
            </a:r>
            <a:r>
              <a:rPr lang="en-IN" sz="2800" dirty="0" err="1">
                <a:latin typeface="Bahnschrift SemiBold" panose="020B0502040204020203" pitchFamily="34" charset="0"/>
              </a:rPr>
              <a:t>spreadsheets,leading</a:t>
            </a:r>
            <a:r>
              <a:rPr lang="en-IN" sz="2800" dirty="0">
                <a:latin typeface="Bahnschrift SemiBold" panose="020B0502040204020203" pitchFamily="34" charset="0"/>
              </a:rPr>
              <a:t> to difficulties in tracking workforce trends and making informed HR </a:t>
            </a:r>
            <a:r>
              <a:rPr lang="en-IN" sz="2800" dirty="0" err="1">
                <a:latin typeface="Bahnschrift SemiBold" panose="020B0502040204020203" pitchFamily="34" charset="0"/>
              </a:rPr>
              <a:t>decisions.This</a:t>
            </a:r>
            <a:r>
              <a:rPr lang="en-IN" sz="2800" dirty="0">
                <a:latin typeface="Bahnschrift SemiBold" panose="020B0502040204020203" pitchFamily="34" charset="0"/>
              </a:rPr>
              <a:t> project will use Excel to streamline data </a:t>
            </a:r>
            <a:r>
              <a:rPr lang="en-IN" sz="2800" dirty="0" err="1">
                <a:latin typeface="Bahnschrift SemiBold" panose="020B0502040204020203" pitchFamily="34" charset="0"/>
              </a:rPr>
              <a:t>analysis,automate</a:t>
            </a:r>
            <a:r>
              <a:rPr lang="en-IN" sz="2800" dirty="0">
                <a:latin typeface="Bahnschrift SemiBold" panose="020B0502040204020203" pitchFamily="34" charset="0"/>
              </a:rPr>
              <a:t> </a:t>
            </a:r>
            <a:r>
              <a:rPr lang="en-IN" sz="2800" dirty="0" err="1">
                <a:latin typeface="Bahnschrift SemiBold" panose="020B0502040204020203" pitchFamily="34" charset="0"/>
              </a:rPr>
              <a:t>reporting,and</a:t>
            </a:r>
            <a:r>
              <a:rPr lang="en-IN" sz="2800" dirty="0">
                <a:latin typeface="Bahnschrift SemiBold" panose="020B0502040204020203" pitchFamily="34" charset="0"/>
              </a:rPr>
              <a:t> provide insights into key HR metrics for improved decision-Making. 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7395975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174716-29E5-8231-651E-D67E2FD0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558795"/>
            <a:ext cx="8911687" cy="1280890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Arial Black" panose="020B0A04020102020204" pitchFamily="34" charset="0"/>
              </a:rPr>
              <a:t>PROJECT OVERVIEW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CEBE59-5623-81E9-3455-493152FA7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653" y="2656114"/>
            <a:ext cx="8915400" cy="377762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Bahnschrift SemiBold" panose="020B0502040204020203" pitchFamily="34" charset="0"/>
              </a:rPr>
              <a:t>This project focuses on developing a robust employee data analysis solution using </a:t>
            </a:r>
            <a:r>
              <a:rPr lang="en-IN" sz="2400" dirty="0" err="1">
                <a:latin typeface="Bahnschrift SemiBold" panose="020B0502040204020203" pitchFamily="34" charset="0"/>
              </a:rPr>
              <a:t>Excel.By</a:t>
            </a:r>
            <a:r>
              <a:rPr lang="en-IN" sz="2400" dirty="0">
                <a:latin typeface="Bahnschrift SemiBold" panose="020B0502040204020203" pitchFamily="34" charset="0"/>
              </a:rPr>
              <a:t> consolidating </a:t>
            </a:r>
            <a:r>
              <a:rPr lang="en-IN" sz="2400" dirty="0" err="1">
                <a:latin typeface="Bahnschrift SemiBold" panose="020B0502040204020203" pitchFamily="34" charset="0"/>
              </a:rPr>
              <a:t>employe</a:t>
            </a:r>
            <a:r>
              <a:rPr lang="en-IN" sz="2400" dirty="0">
                <a:latin typeface="Bahnschrift SemiBold" panose="020B0502040204020203" pitchFamily="34" charset="0"/>
              </a:rPr>
              <a:t> data into a unified </a:t>
            </a:r>
            <a:r>
              <a:rPr lang="en-IN" sz="2400" dirty="0" err="1">
                <a:latin typeface="Bahnschrift SemiBold" panose="020B0502040204020203" pitchFamily="34" charset="0"/>
              </a:rPr>
              <a:t>spreadsheet,the</a:t>
            </a:r>
            <a:r>
              <a:rPr lang="en-IN" sz="2400" dirty="0">
                <a:latin typeface="Bahnschrift SemiBold" panose="020B0502040204020203" pitchFamily="34" charset="0"/>
              </a:rPr>
              <a:t> project will enable streamlined analysis of key HR metrics such as employee </a:t>
            </a:r>
            <a:r>
              <a:rPr lang="en-IN" sz="2400" dirty="0" err="1">
                <a:latin typeface="Bahnschrift SemiBold" panose="020B0502040204020203" pitchFamily="34" charset="0"/>
              </a:rPr>
              <a:t>turnover,performance,and</a:t>
            </a:r>
            <a:r>
              <a:rPr lang="en-IN" sz="2400" dirty="0">
                <a:latin typeface="Bahnschrift SemiBold" panose="020B0502040204020203" pitchFamily="34" charset="0"/>
              </a:rPr>
              <a:t> </a:t>
            </a:r>
            <a:r>
              <a:rPr lang="en-IN" sz="2400" dirty="0" err="1">
                <a:latin typeface="Bahnschrift SemiBold" panose="020B0502040204020203" pitchFamily="34" charset="0"/>
              </a:rPr>
              <a:t>demographics.Automated</a:t>
            </a:r>
            <a:r>
              <a:rPr lang="en-IN" sz="2400" dirty="0">
                <a:latin typeface="Bahnschrift SemiBold" panose="020B0502040204020203" pitchFamily="34" charset="0"/>
              </a:rPr>
              <a:t> dashboards and reporting tools will be created to provide </a:t>
            </a:r>
            <a:r>
              <a:rPr lang="en-IN" sz="2400" dirty="0" err="1">
                <a:latin typeface="Bahnschrift SemiBold" panose="020B0502040204020203" pitchFamily="34" charset="0"/>
              </a:rPr>
              <a:t>realtime</a:t>
            </a:r>
            <a:r>
              <a:rPr lang="en-IN" sz="2400" dirty="0">
                <a:latin typeface="Bahnschrift SemiBold" panose="020B0502040204020203" pitchFamily="34" charset="0"/>
              </a:rPr>
              <a:t> </a:t>
            </a:r>
            <a:r>
              <a:rPr lang="en-IN" sz="2400" dirty="0" err="1">
                <a:latin typeface="Bahnschrift SemiBold" panose="020B0502040204020203" pitchFamily="34" charset="0"/>
              </a:rPr>
              <a:t>insights,helping</a:t>
            </a:r>
            <a:r>
              <a:rPr lang="en-IN" sz="2400" dirty="0">
                <a:latin typeface="Bahnschrift SemiBold" panose="020B0502040204020203" pitchFamily="34" charset="0"/>
              </a:rPr>
              <a:t> HR teams make data driven decisions that enhance workforce management and strategic planning.</a:t>
            </a:r>
            <a:endParaRPr lang="en-US" sz="2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0284158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CB9D3E-A1F5-2837-3120-328E8B444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Arial Black" panose="020B0A04020102020204" pitchFamily="34" charset="0"/>
              </a:rPr>
              <a:t>WHO ARE THE END USERS?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C92FBA5-DC81-8C4C-776E-5EE870EE2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3902529" y="1996208"/>
            <a:ext cx="4800600" cy="4006850"/>
          </a:xfrm>
        </p:spPr>
      </p:pic>
    </p:spTree>
    <p:extLst>
      <p:ext uri="{BB962C8B-B14F-4D97-AF65-F5344CB8AC3E}">
        <p14:creationId xmlns:p14="http://schemas.microsoft.com/office/powerpoint/2010/main" xmlns="" val="2957255715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EFD159-0633-7B6E-4BDA-0FE8C0217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725" y="306333"/>
            <a:ext cx="8911687" cy="1280890"/>
          </a:xfrm>
        </p:spPr>
        <p:txBody>
          <a:bodyPr>
            <a:noAutofit/>
          </a:bodyPr>
          <a:lstStyle/>
          <a:p>
            <a:r>
              <a:rPr lang="en-IN" sz="4000" dirty="0">
                <a:latin typeface="Arial Black" panose="020B0A04020102020204" pitchFamily="34" charset="0"/>
              </a:rPr>
              <a:t>OUR SOLUTION AND ITS VALUE PROPOSITION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1BCD5F-C09C-B20C-5562-701B7F2C7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512" y="2774045"/>
            <a:ext cx="8915400" cy="3777622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Bahnschrift SemiBold" panose="020B0502040204020203" pitchFamily="34" charset="0"/>
              </a:rPr>
              <a:t>Conditional formatting - missing</a:t>
            </a:r>
          </a:p>
          <a:p>
            <a:r>
              <a:rPr lang="en-IN" sz="4000" dirty="0">
                <a:latin typeface="Bahnschrift SemiBold" panose="020B0502040204020203" pitchFamily="34" charset="0"/>
              </a:rPr>
              <a:t>Filter – remove</a:t>
            </a:r>
          </a:p>
          <a:p>
            <a:r>
              <a:rPr lang="en-IN" sz="4000" dirty="0">
                <a:latin typeface="Bahnschrift SemiBold" panose="020B0502040204020203" pitchFamily="34" charset="0"/>
              </a:rPr>
              <a:t>Formula – performance</a:t>
            </a:r>
          </a:p>
          <a:p>
            <a:r>
              <a:rPr lang="en-IN" sz="4000" dirty="0">
                <a:latin typeface="Bahnschrift SemiBold" panose="020B0502040204020203" pitchFamily="34" charset="0"/>
              </a:rPr>
              <a:t>Pivot table – summary</a:t>
            </a:r>
          </a:p>
          <a:p>
            <a:r>
              <a:rPr lang="en-IN" sz="4000" dirty="0">
                <a:latin typeface="Bahnschrift SemiBold" panose="020B0502040204020203" pitchFamily="34" charset="0"/>
              </a:rPr>
              <a:t>Graph – data </a:t>
            </a:r>
            <a:r>
              <a:rPr lang="en-IN" sz="4000" dirty="0" err="1">
                <a:latin typeface="Bahnschrift SemiBold" panose="020B0502040204020203" pitchFamily="34" charset="0"/>
              </a:rPr>
              <a:t>visualizition</a:t>
            </a:r>
            <a:endParaRPr lang="en-US" sz="40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9594640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6BEC6B-874A-F2FF-15B0-B1E2464A7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025" y="306333"/>
            <a:ext cx="8911687" cy="1280890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Arial Black" panose="020B0A04020102020204" pitchFamily="34" charset="0"/>
              </a:rPr>
              <a:t>DATASET DESCRIPTION</a:t>
            </a:r>
            <a:endParaRPr lang="en-US" sz="48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CDE8E9-DDA3-1D5B-CB77-F7690871F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2112" y="2411185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IN" sz="2800" dirty="0">
                <a:latin typeface="Bahnschrift SemiBold" panose="020B0502040204020203" pitchFamily="34" charset="0"/>
              </a:rPr>
              <a:t>Employee=- Kaggle</a:t>
            </a:r>
          </a:p>
          <a:p>
            <a:r>
              <a:rPr lang="en-IN" sz="2800" dirty="0">
                <a:latin typeface="Bahnschrift SemiBold" panose="020B0502040204020203" pitchFamily="34" charset="0"/>
              </a:rPr>
              <a:t>26-features</a:t>
            </a:r>
          </a:p>
          <a:p>
            <a:r>
              <a:rPr lang="en-IN" sz="2800" dirty="0">
                <a:latin typeface="Bahnschrift SemiBold" panose="020B0502040204020203" pitchFamily="34" charset="0"/>
              </a:rPr>
              <a:t>9-features</a:t>
            </a:r>
          </a:p>
          <a:p>
            <a:r>
              <a:rPr lang="en-IN" sz="2800" dirty="0">
                <a:latin typeface="Bahnschrift SemiBold" panose="020B0502040204020203" pitchFamily="34" charset="0"/>
              </a:rPr>
              <a:t>Employee type</a:t>
            </a:r>
          </a:p>
          <a:p>
            <a:r>
              <a:rPr lang="en-IN" sz="2800" dirty="0">
                <a:latin typeface="Bahnschrift SemiBold" panose="020B0502040204020203" pitchFamily="34" charset="0"/>
              </a:rPr>
              <a:t>Performance level</a:t>
            </a:r>
          </a:p>
          <a:p>
            <a:r>
              <a:rPr lang="en-IN" sz="2800" dirty="0">
                <a:latin typeface="Bahnschrift SemiBold" panose="020B0502040204020203" pitchFamily="34" charset="0"/>
              </a:rPr>
              <a:t>Gender-male female</a:t>
            </a:r>
          </a:p>
          <a:p>
            <a:r>
              <a:rPr lang="en-IN" sz="2800" dirty="0">
                <a:latin typeface="Bahnschrift SemiBold" panose="020B0502040204020203" pitchFamily="34" charset="0"/>
              </a:rPr>
              <a:t>Employee rating-</a:t>
            </a:r>
            <a:r>
              <a:rPr lang="en-IN" sz="2800" dirty="0" err="1">
                <a:latin typeface="Bahnschrift SemiBold" panose="020B0502040204020203" pitchFamily="34" charset="0"/>
              </a:rPr>
              <a:t>num</a:t>
            </a:r>
            <a:endParaRPr lang="en-IN" sz="2800" dirty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2887145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911F48-2979-D4CB-66F0-FDA5FDE87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18668"/>
            <a:ext cx="8911687" cy="128089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rial Black" panose="020B0A04020102020204" pitchFamily="34" charset="0"/>
              </a:rPr>
              <a:t>THE “WOW” IN OUR SOLUTION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DCD422-488E-EC5E-62B3-41E4E60BF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6600" y="3080378"/>
            <a:ext cx="8915400" cy="3777622"/>
          </a:xfrm>
        </p:spPr>
        <p:txBody>
          <a:bodyPr/>
          <a:lstStyle/>
          <a:p>
            <a:r>
              <a:rPr lang="en-IN" sz="2800" dirty="0">
                <a:latin typeface="Bahnschrift SemiBold Condensed" panose="020B0502040204020203" pitchFamily="34" charset="0"/>
              </a:rPr>
              <a:t>Performance level = IF(Z8&gt;=5,”VERY HIGH”,Z8&gt;=4,”HIGH”,Z8&gt;=3,”MED”,”TRUE”,”LOW”)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6995657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197</TotalTime>
  <Words>459</Words>
  <Application>Microsoft Office PowerPoint</Application>
  <PresentationFormat>Custom</PresentationFormat>
  <Paragraphs>66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Wisp</vt:lpstr>
      <vt:lpstr>Employee data analysis using excel</vt:lpstr>
      <vt:lpstr>PROJECT TITLE 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“WOW” IN OUR SOLUTION</vt:lpstr>
      <vt:lpstr>MODELLING</vt:lpstr>
      <vt:lpstr>Slide 11</vt:lpstr>
      <vt:lpstr>Slide 12</vt:lpstr>
      <vt:lpstr>RESULTS</vt:lpstr>
      <vt:lpstr>RESULTS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aravind</dc:creator>
  <cp:lastModifiedBy>Roll Out</cp:lastModifiedBy>
  <cp:revision>9</cp:revision>
  <dcterms:created xsi:type="dcterms:W3CDTF">2024-08-29T10:30:37Z</dcterms:created>
  <dcterms:modified xsi:type="dcterms:W3CDTF">2024-09-12T16:45:28Z</dcterms:modified>
</cp:coreProperties>
</file>